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376" r:id="rId7"/>
    <p:sldId id="342" r:id="rId8"/>
    <p:sldId id="368" r:id="rId9"/>
    <p:sldId id="399" r:id="rId10"/>
    <p:sldId id="403" r:id="rId11"/>
    <p:sldId id="378" r:id="rId12"/>
    <p:sldId id="382" r:id="rId13"/>
    <p:sldId id="367" r:id="rId14"/>
    <p:sldId id="355" r:id="rId15"/>
    <p:sldId id="390" r:id="rId16"/>
    <p:sldId id="391" r:id="rId17"/>
    <p:sldId id="392" r:id="rId18"/>
    <p:sldId id="386" r:id="rId19"/>
    <p:sldId id="388" r:id="rId20"/>
    <p:sldId id="389" r:id="rId21"/>
    <p:sldId id="394" r:id="rId22"/>
    <p:sldId id="400" r:id="rId23"/>
    <p:sldId id="395" r:id="rId24"/>
    <p:sldId id="397" r:id="rId25"/>
    <p:sldId id="401" r:id="rId26"/>
    <p:sldId id="396" r:id="rId27"/>
    <p:sldId id="377" r:id="rId28"/>
    <p:sldId id="338" r:id="rId29"/>
    <p:sldId id="404" r:id="rId30"/>
    <p:sldId id="328" r:id="rId3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FF6D6D"/>
    <a:srgbClr val="FFFF66"/>
    <a:srgbClr val="D5B8EA"/>
    <a:srgbClr val="FF6600"/>
    <a:srgbClr val="FFFF99"/>
    <a:srgbClr val="000000"/>
    <a:srgbClr val="FBDCDD"/>
    <a:srgbClr val="C31632"/>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6265" autoAdjust="0"/>
  </p:normalViewPr>
  <p:slideViewPr>
    <p:cSldViewPr snapToGrid="0">
      <p:cViewPr varScale="1">
        <p:scale>
          <a:sx n="65" d="100"/>
          <a:sy n="65" d="100"/>
        </p:scale>
        <p:origin x="65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commerciaux.celca.caisse-epargne.fr/download/1449/referentiel-des-derogations-commerciales/20609/referentiel-des-derogations-commerciales.pdf"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clickandlearn.bpce.fr/Directory/Home.aspx?idPageData=14909308932" TargetMode="Externa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bi4-prod.sigce.caisse-epargne.fr/BOE/OpenDocument/1902131219/OpenDocument/opendoc/openDocument.faces?logonSuccessful=true&amp;shareId=1"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forms.office.com/Pages/ResponsePage.aspx?id=NW271YKKKUO0mlAwvWSXq4Qzym3A8XxPqAOLL4qkJhNUNjJUUERNWDdYNURHWFk3T1cwN0JHUDQyTi4u" TargetMode="External"/><Relationship Id="rId2" Type="http://schemas.openxmlformats.org/officeDocument/2006/relationships/hyperlink" Target="http://commerciaux.celca.caisse-epargne.fr/particuliers/atelier-des-decodeurs-les-marches-financiers/" TargetMode="Externa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bi4-prod.sigce.caisse-epargne.fr/BOE/OpenDocument/1902131219/OpenDocument/opendoc/openDocument.faces?logonSuccessful=true&amp;shareId=1"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myeav.ecuvie.assurances.d.bbg/upload/docs/application/pdf/2021-05/guide_service_de_gestion_deleguee_ce.pdf" TargetMode="External"/><Relationship Id="rId13" Type="http://schemas.openxmlformats.org/officeDocument/2006/relationships/hyperlink" Target="https://myeav.ecuvie.assurances.d.bbg/upload/docs/application/pdf/2021-06/fiche_commerciale_millevie-premium-2.pdf" TargetMode="External"/><Relationship Id="rId18" Type="http://schemas.openxmlformats.org/officeDocument/2006/relationships/hyperlink" Target="https://myeav.ecuvie.assurances.d.bbg/upload/docs/application/pdf/2021-05/millevie_initiale_2_-_notice_it_def.pdf" TargetMode="External"/><Relationship Id="rId3" Type="http://schemas.openxmlformats.org/officeDocument/2006/relationships/hyperlink" Target="https://myeav.ecuvie.assurances.d.bbg/upload/docs/application/vnd.openxmlformats-officedocument.presentationml.presentation/2021-05/kit_reseau_eoasv_20210519_particuliers.pptx" TargetMode="External"/><Relationship Id="rId21" Type="http://schemas.openxmlformats.org/officeDocument/2006/relationships/hyperlink" Target="https://myeav.ecuvie.assurances.d.bbg/upload/docs/application/pdf/2021-06/fiche_commerciale_millevie-capi-2.pdf" TargetMode="External"/><Relationship Id="rId7" Type="http://schemas.openxmlformats.org/officeDocument/2006/relationships/hyperlink" Target="https://myeav.ecuvie.assurances.d.bbg/upload/docs/application/msword/2021-05/fi_2021_-_12_-_commercialisation_offre_millevie_2.doc" TargetMode="External"/><Relationship Id="rId12" Type="http://schemas.openxmlformats.org/officeDocument/2006/relationships/hyperlink" Target="https://myeav.ecuvie.assurances.d.bbg/upload/docs/application/pdf/2021-06/fiche_commerciale_millevie-essentielle-2.pdf" TargetMode="External"/><Relationship Id="rId17" Type="http://schemas.openxmlformats.org/officeDocument/2006/relationships/hyperlink" Target="https://myeav.ecuvie.assurances.d.bbg/upload/docs/application/pdf/2021-06/bat_guide_client_millevie_premium_2.pdf" TargetMode="External"/><Relationship Id="rId25" Type="http://schemas.openxmlformats.org/officeDocument/2006/relationships/hyperlink" Target="https://myeav.ecuvie.assurances.d.bbg/upload/docs/application/pdf/2021-06/bat_guide_client_millevie_infinie_2.pdf" TargetMode="External"/><Relationship Id="rId2" Type="http://schemas.openxmlformats.org/officeDocument/2006/relationships/image" Target="../media/image26.png"/><Relationship Id="rId16" Type="http://schemas.openxmlformats.org/officeDocument/2006/relationships/hyperlink" Target="https://myeav.ecuvie.assurances.d.bbg/upload/docs/application/pdf/2021-06/bat_guide_client_millevie-essentielle_2.pdf" TargetMode="External"/><Relationship Id="rId20" Type="http://schemas.openxmlformats.org/officeDocument/2006/relationships/hyperlink" Target="https://myeav.ecuvie.assurances.d.bbg/upload/docs/application/pdf/2021-06/fiche_commerciale_millevie-initiale-2.pdf" TargetMode="External"/><Relationship Id="rId1" Type="http://schemas.openxmlformats.org/officeDocument/2006/relationships/slideLayout" Target="../slideLayouts/slideLayout4.xml"/><Relationship Id="rId6" Type="http://schemas.openxmlformats.org/officeDocument/2006/relationships/hyperlink" Target="https://myeav.ecuvie.assurances.d.bbg/upload/docs/application/pdf/2021-05/2020-1741-caisse_depargne_millevie.pdf" TargetMode="External"/><Relationship Id="rId11" Type="http://schemas.openxmlformats.org/officeDocument/2006/relationships/hyperlink" Target="https://myeav.ecuvie.assurances.d.bbg/upload/docs/application/pdf/2021-05/millevie_infinie_2_-_notice_it_def.pdf" TargetMode="External"/><Relationship Id="rId24" Type="http://schemas.openxmlformats.org/officeDocument/2006/relationships/hyperlink" Target="https://myeav.ecuvie.assurances.d.bbg/upload/docs/application/pdf/2021-06/bat_guide_client_millevie-initiale_2.pdf" TargetMode="External"/><Relationship Id="rId5" Type="http://schemas.openxmlformats.org/officeDocument/2006/relationships/hyperlink" Target="https://myeav.ecuvie.assurances.d.bbg/upload/docs/application/vnd.openxmlformats-officedocument.presentationml.presentation/2021-05/kit_reseau_gedel_20210519.pptx" TargetMode="External"/><Relationship Id="rId15" Type="http://schemas.openxmlformats.org/officeDocument/2006/relationships/hyperlink" Target="https://myeav.ecuvie.assurances.d.bbg/upload/docs/application/pdf/2021-06/fiche_option_darbitrages_millevie_2_logo2021.pdf" TargetMode="External"/><Relationship Id="rId23" Type="http://schemas.openxmlformats.org/officeDocument/2006/relationships/hyperlink" Target="https://myeav.ecuvie.assurances.d.bbg/upload/docs/application/pdf/2021-06/fiche-client-fonds-millevie2_logo-2021.pdf" TargetMode="External"/><Relationship Id="rId10" Type="http://schemas.openxmlformats.org/officeDocument/2006/relationships/hyperlink" Target="https://myeav.ecuvie.assurances.d.bbg/upload/docs/application/pdf/2021-05/millevie_premium_2_notice_def.pdf" TargetMode="External"/><Relationship Id="rId19" Type="http://schemas.openxmlformats.org/officeDocument/2006/relationships/hyperlink" Target="https://myeav.ecuvie.assurances.d.bbg/upload/docs/application/pdf/2021-05/millevie_capi_2_-_conditions_generales_it_def.pdf" TargetMode="External"/><Relationship Id="rId4" Type="http://schemas.openxmlformats.org/officeDocument/2006/relationships/hyperlink" Target="https://myeav.ecuvie.assurances.d.bbg/upload/docs/application/vnd.openxmlformats-officedocument.presentationml.presentation/2021-05/kit_reseau_eoasv_20210519_banque_privee.pptx" TargetMode="External"/><Relationship Id="rId9" Type="http://schemas.openxmlformats.org/officeDocument/2006/relationships/hyperlink" Target="https://myeav.ecuvie.assurances.d.bbg/upload/docs/application/pdf/2021-05/millevie_essentielle_2_-_notice_it_def.pdf" TargetMode="External"/><Relationship Id="rId14" Type="http://schemas.openxmlformats.org/officeDocument/2006/relationships/hyperlink" Target="https://myeav.ecuvie.assurances.d.bbg/upload/docs/application/pdf/2021-06/fiche_commerciale_millevie-infinie-2.pdf" TargetMode="External"/><Relationship Id="rId22" Type="http://schemas.openxmlformats.org/officeDocument/2006/relationships/hyperlink" Target="https://myeav.ecuvie.assurances.d.bbg/upload/docs/application/pdf/2021-06/fiche_option-transmission-assure_logo202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24 juin 2021</a:t>
            </a:r>
            <a:endParaRPr lang="fr-FR" dirty="0"/>
          </a:p>
        </p:txBody>
      </p:sp>
      <p:sp>
        <p:nvSpPr>
          <p:cNvPr id="4" name="Titre 3"/>
          <p:cNvSpPr>
            <a:spLocks noGrp="1"/>
          </p:cNvSpPr>
          <p:nvPr>
            <p:ph type="ctrTitle"/>
          </p:nvPr>
        </p:nvSpPr>
        <p:spPr/>
        <p:txBody>
          <a:bodyPr>
            <a:normAutofit fontScale="90000"/>
          </a:bodyPr>
          <a:lstStyle/>
          <a:p>
            <a:r>
              <a:rPr lang="fr-FR" dirty="0" smtClean="0"/>
              <a:t>Evolution de la gamme Millevie et gestion déléguée </a:t>
            </a:r>
            <a:endParaRPr lang="fr-FR" dirty="0"/>
          </a:p>
        </p:txBody>
      </p:sp>
      <p:sp>
        <p:nvSpPr>
          <p:cNvPr id="5" name="Espace réservé du texte 4"/>
          <p:cNvSpPr>
            <a:spLocks noGrp="1"/>
          </p:cNvSpPr>
          <p:nvPr>
            <p:ph type="body" sz="quarter" idx="11"/>
          </p:nvPr>
        </p:nvSpPr>
        <p:spPr/>
        <p:txBody>
          <a:bodyPr/>
          <a:lstStyle/>
          <a:p>
            <a:r>
              <a:rPr lang="fr-FR" dirty="0"/>
              <a:t>Direction du Développement BDD et du Marché Grand </a:t>
            </a:r>
            <a:r>
              <a:rPr lang="fr-FR" dirty="0" smtClean="0"/>
              <a:t>Public</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solidFill>
                  <a:srgbClr val="C00000"/>
                </a:solidFill>
                <a:latin typeface="Montserrat Black" panose="00000A00000000000000" pitchFamily="2" charset="0"/>
              </a:rPr>
              <a:t>Contexte</a:t>
            </a:r>
          </a:p>
          <a:p>
            <a:pPr lvl="1"/>
            <a:r>
              <a:rPr lang="fr-FR" sz="1800" dirty="0">
                <a:sym typeface="Wingdings" panose="05000000000000000000" pitchFamily="2" charset="2"/>
              </a:rPr>
              <a:t>L’évolution de la gamme Millevie permet de maintenir la pérennité du fonds en Euros dans le contexte actuel, et de préserver la </a:t>
            </a:r>
            <a:r>
              <a:rPr lang="fr-FR" sz="1800" dirty="0" smtClean="0">
                <a:sym typeface="Wingdings" panose="05000000000000000000" pitchFamily="2" charset="2"/>
              </a:rPr>
              <a:t>nécessaire solvabilité </a:t>
            </a:r>
            <a:r>
              <a:rPr lang="fr-FR" sz="1800" dirty="0">
                <a:sym typeface="Wingdings" panose="05000000000000000000" pitchFamily="2" charset="2"/>
              </a:rPr>
              <a:t>de l’assureur</a:t>
            </a:r>
          </a:p>
          <a:p>
            <a:pPr lvl="1"/>
            <a:r>
              <a:rPr lang="fr-FR" sz="1800" dirty="0" smtClean="0"/>
              <a:t>Le </a:t>
            </a:r>
            <a:r>
              <a:rPr lang="fr-FR" sz="1800" dirty="0"/>
              <a:t>contexte des taux durablement bas impacte directement le fonds en euros </a:t>
            </a:r>
          </a:p>
          <a:p>
            <a:pPr lvl="1"/>
            <a:r>
              <a:rPr lang="fr-FR" sz="1800" dirty="0"/>
              <a:t>L’assurance vie est plus que jamais au cœur des </a:t>
            </a:r>
            <a:r>
              <a:rPr lang="fr-FR" sz="1800" dirty="0" smtClean="0"/>
              <a:t>attentes </a:t>
            </a:r>
            <a:r>
              <a:rPr lang="fr-FR" sz="1800" dirty="0"/>
              <a:t>des Français</a:t>
            </a:r>
          </a:p>
          <a:p>
            <a:pPr lvl="1"/>
            <a:r>
              <a:rPr lang="fr-FR" sz="1800" dirty="0" smtClean="0"/>
              <a:t>La </a:t>
            </a:r>
            <a:r>
              <a:rPr lang="fr-FR" sz="1800" dirty="0"/>
              <a:t>gamme Millevie 2 </a:t>
            </a:r>
            <a:r>
              <a:rPr lang="fr-FR" sz="1800" dirty="0" smtClean="0"/>
              <a:t>évolue autour </a:t>
            </a:r>
            <a:r>
              <a:rPr lang="fr-FR" sz="1800" dirty="0"/>
              <a:t>de 3 grands axes</a:t>
            </a:r>
          </a:p>
          <a:p>
            <a:r>
              <a:rPr lang="fr-FR" sz="2000" b="1" dirty="0" smtClean="0">
                <a:latin typeface="Montserrat Black" panose="00000A00000000000000" pitchFamily="2" charset="0"/>
              </a:rPr>
              <a:t>La nouvelle offre Millevie 2</a:t>
            </a:r>
          </a:p>
          <a:p>
            <a:r>
              <a:rPr lang="fr-FR" sz="2000" b="1" dirty="0">
                <a:latin typeface="Montserrat Black" panose="00000A00000000000000" pitchFamily="2" charset="0"/>
              </a:rPr>
              <a:t>Le service de gestion déléguée</a:t>
            </a:r>
            <a:endParaRPr lang="fr-FR" sz="2000" b="1" dirty="0" smtClean="0">
              <a:latin typeface="Montserrat Black" panose="00000A00000000000000" pitchFamily="2" charset="0"/>
            </a:endParaRPr>
          </a:p>
          <a:p>
            <a:r>
              <a:rPr lang="fr-FR" sz="2000" b="1" dirty="0">
                <a:latin typeface="Montserrat Black" panose="00000A00000000000000" pitchFamily="2" charset="0"/>
              </a:rPr>
              <a:t>Accompagnement et outils</a:t>
            </a:r>
          </a:p>
        </p:txBody>
      </p:sp>
    </p:spTree>
    <p:extLst>
      <p:ext uri="{BB962C8B-B14F-4D97-AF65-F5344CB8AC3E}">
        <p14:creationId xmlns:p14="http://schemas.microsoft.com/office/powerpoint/2010/main" val="4031041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691640"/>
            <a:ext cx="10980738" cy="1302283"/>
          </a:xfrm>
        </p:spPr>
        <p:txBody>
          <a:bodyPr>
            <a:normAutofit/>
          </a:bodyPr>
          <a:lstStyle/>
          <a:p>
            <a:pPr>
              <a:spcBef>
                <a:spcPts val="200"/>
              </a:spcBef>
            </a:pPr>
            <a:r>
              <a:rPr lang="fr-FR" dirty="0" smtClean="0"/>
              <a:t>Le </a:t>
            </a:r>
            <a:r>
              <a:rPr lang="fr-FR" b="1" dirty="0"/>
              <a:t>contexte de taux durablement bas </a:t>
            </a:r>
            <a:r>
              <a:rPr lang="fr-FR" dirty="0" smtClean="0"/>
              <a:t>déstabilise les compagnies d’assurance. Aussi, à l’instar des autres compagnies, BPCE Vie doit faire évoluer son offre pour : </a:t>
            </a:r>
          </a:p>
        </p:txBody>
      </p:sp>
      <p:sp>
        <p:nvSpPr>
          <p:cNvPr id="11" name="Espace réservé du texte 10"/>
          <p:cNvSpPr>
            <a:spLocks noGrp="1"/>
          </p:cNvSpPr>
          <p:nvPr>
            <p:ph type="body" sz="quarter" idx="12"/>
          </p:nvPr>
        </p:nvSpPr>
        <p:spPr/>
        <p:txBody>
          <a:bodyPr>
            <a:normAutofit fontScale="92500"/>
          </a:bodyPr>
          <a:lstStyle/>
          <a:p>
            <a:r>
              <a:rPr lang="fr-FR" dirty="0" smtClean="0">
                <a:sym typeface="Wingdings" panose="05000000000000000000" pitchFamily="2" charset="2"/>
              </a:rPr>
              <a:t>L’évolution de la gamme Millevie permet de maintenir la pérennité du fonds en Euros dans le contexte actuel, et </a:t>
            </a:r>
            <a:r>
              <a:rPr lang="fr-FR" dirty="0">
                <a:sym typeface="Wingdings" panose="05000000000000000000" pitchFamily="2" charset="2"/>
              </a:rPr>
              <a:t>de préserver </a:t>
            </a:r>
            <a:r>
              <a:rPr lang="fr-FR" dirty="0" smtClean="0">
                <a:sym typeface="Wingdings" panose="05000000000000000000" pitchFamily="2" charset="2"/>
              </a:rPr>
              <a:t>la nécessaire solvabilité </a:t>
            </a:r>
            <a:r>
              <a:rPr lang="fr-FR" dirty="0">
                <a:sym typeface="Wingdings" panose="05000000000000000000" pitchFamily="2" charset="2"/>
              </a:rPr>
              <a:t>de </a:t>
            </a:r>
            <a:r>
              <a:rPr lang="fr-FR" dirty="0" smtClean="0">
                <a:sym typeface="Wingdings" panose="05000000000000000000" pitchFamily="2" charset="2"/>
              </a:rPr>
              <a:t>l’assureur</a:t>
            </a:r>
            <a:endParaRPr lang="fr-FR" dirty="0">
              <a:sym typeface="Wingdings" panose="05000000000000000000" pitchFamily="2" charset="2"/>
            </a:endParaRPr>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2" name="Rectangle 1"/>
          <p:cNvSpPr/>
          <p:nvPr/>
        </p:nvSpPr>
        <p:spPr>
          <a:xfrm>
            <a:off x="6931229" y="2993923"/>
            <a:ext cx="2787445" cy="3007725"/>
          </a:xfrm>
          <a:prstGeom prst="rect">
            <a:avLst/>
          </a:prstGeom>
          <a:gradFill flip="none" rotWithShape="1">
            <a:gsLst>
              <a:gs pos="0">
                <a:schemeClr val="bg1">
                  <a:lumMod val="75000"/>
                </a:schemeClr>
              </a:gs>
              <a:gs pos="46000">
                <a:schemeClr val="bg1">
                  <a:lumMod val="95000"/>
                  <a:shade val="67500"/>
                  <a:satMod val="115000"/>
                </a:schemeClr>
              </a:gs>
              <a:gs pos="77000">
                <a:schemeClr val="bg1">
                  <a:lumMod val="95000"/>
                  <a:shade val="100000"/>
                  <a:satMod val="115000"/>
                </a:schemeClr>
              </a:gs>
            </a:gsLst>
            <a:lin ang="2700000" scaled="1"/>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3"/>
                </a:solidFill>
              </a:rPr>
              <a:t>Préserver sa solvabilité </a:t>
            </a:r>
            <a:r>
              <a:rPr lang="fr-FR" dirty="0">
                <a:solidFill>
                  <a:schemeClr val="tx1">
                    <a:lumMod val="75000"/>
                    <a:lumOff val="25000"/>
                  </a:schemeClr>
                </a:solidFill>
              </a:rPr>
              <a:t>pour répondre à la réglementation et aux engagements pris en 2019 auprès de l’ACPR</a:t>
            </a:r>
          </a:p>
        </p:txBody>
      </p:sp>
      <p:sp>
        <p:nvSpPr>
          <p:cNvPr id="14" name="Rectangle 13"/>
          <p:cNvSpPr/>
          <p:nvPr/>
        </p:nvSpPr>
        <p:spPr>
          <a:xfrm>
            <a:off x="2614097" y="2993923"/>
            <a:ext cx="2787445" cy="3007725"/>
          </a:xfrm>
          <a:prstGeom prst="rect">
            <a:avLst/>
          </a:prstGeom>
          <a:gradFill flip="none" rotWithShape="1">
            <a:gsLst>
              <a:gs pos="0">
                <a:schemeClr val="bg1">
                  <a:lumMod val="75000"/>
                </a:schemeClr>
              </a:gs>
              <a:gs pos="46000">
                <a:schemeClr val="bg1">
                  <a:lumMod val="95000"/>
                  <a:shade val="67500"/>
                  <a:satMod val="115000"/>
                </a:schemeClr>
              </a:gs>
              <a:gs pos="77000">
                <a:schemeClr val="bg1">
                  <a:lumMod val="95000"/>
                  <a:shade val="100000"/>
                  <a:satMod val="115000"/>
                </a:schemeClr>
              </a:gs>
            </a:gsLst>
            <a:lin ang="2700000" scaled="1"/>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spcBef>
                <a:spcPts val="200"/>
              </a:spcBef>
            </a:pPr>
            <a:r>
              <a:rPr lang="fr-FR" b="1" dirty="0" smtClean="0">
                <a:solidFill>
                  <a:schemeClr val="accent4">
                    <a:lumMod val="75000"/>
                  </a:schemeClr>
                </a:solidFill>
              </a:rPr>
              <a:t>Maintenir </a:t>
            </a:r>
            <a:r>
              <a:rPr lang="fr-FR" b="1" dirty="0">
                <a:solidFill>
                  <a:schemeClr val="accent4">
                    <a:lumMod val="75000"/>
                  </a:schemeClr>
                </a:solidFill>
              </a:rPr>
              <a:t>la pérennité de son fonds en euros</a:t>
            </a:r>
            <a:r>
              <a:rPr lang="fr-FR" dirty="0">
                <a:solidFill>
                  <a:schemeClr val="tx1">
                    <a:lumMod val="75000"/>
                    <a:lumOff val="25000"/>
                  </a:schemeClr>
                </a:solidFill>
              </a:rPr>
              <a:t>, et ainsi préserver la communauté des assurés</a:t>
            </a:r>
          </a:p>
        </p:txBody>
      </p:sp>
      <p:sp>
        <p:nvSpPr>
          <p:cNvPr id="3" name="Rectangle 2"/>
          <p:cNvSpPr/>
          <p:nvPr/>
        </p:nvSpPr>
        <p:spPr>
          <a:xfrm>
            <a:off x="7824053" y="2428773"/>
            <a:ext cx="1130300" cy="113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a:extLst>
              <a:ext uri="{FF2B5EF4-FFF2-40B4-BE49-F238E27FC236}">
                <a16:creationId xmlns:a16="http://schemas.microsoft.com/office/drawing/2014/main" id="{1409EBC2-BCD9-4F35-A578-CD5909BF7071}"/>
              </a:ext>
            </a:extLst>
          </p:cNvPr>
          <p:cNvPicPr>
            <a:picLocks noChangeAspect="1"/>
          </p:cNvPicPr>
          <p:nvPr/>
        </p:nvPicPr>
        <p:blipFill>
          <a:blip r:embed="rId2"/>
          <a:stretch>
            <a:fillRect/>
          </a:stretch>
        </p:blipFill>
        <p:spPr>
          <a:xfrm>
            <a:off x="7961433" y="2558134"/>
            <a:ext cx="906340" cy="895151"/>
          </a:xfrm>
          <a:prstGeom prst="rect">
            <a:avLst/>
          </a:prstGeom>
        </p:spPr>
      </p:pic>
      <p:sp>
        <p:nvSpPr>
          <p:cNvPr id="4" name="Rectangle 3"/>
          <p:cNvSpPr/>
          <p:nvPr/>
        </p:nvSpPr>
        <p:spPr>
          <a:xfrm>
            <a:off x="3287887" y="2642950"/>
            <a:ext cx="1490663" cy="756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23F00546-EE10-4A5E-AEFE-24D7690BB151}"/>
              </a:ext>
            </a:extLst>
          </p:cNvPr>
          <p:cNvPicPr>
            <a:picLocks noChangeAspect="1"/>
          </p:cNvPicPr>
          <p:nvPr/>
        </p:nvPicPr>
        <p:blipFill>
          <a:blip r:embed="rId3">
            <a:duotone>
              <a:schemeClr val="accent4">
                <a:shade val="45000"/>
                <a:satMod val="135000"/>
              </a:schemeClr>
              <a:prstClr val="white"/>
            </a:duotone>
          </a:blip>
          <a:stretch>
            <a:fillRect/>
          </a:stretch>
        </p:blipFill>
        <p:spPr>
          <a:xfrm>
            <a:off x="3912634" y="2687448"/>
            <a:ext cx="736740" cy="660099"/>
          </a:xfrm>
          <a:prstGeom prst="rect">
            <a:avLst/>
          </a:prstGeom>
        </p:spPr>
      </p:pic>
      <p:pic>
        <p:nvPicPr>
          <p:cNvPr id="30" name="Image 29">
            <a:extLst>
              <a:ext uri="{FF2B5EF4-FFF2-40B4-BE49-F238E27FC236}">
                <a16:creationId xmlns:a16="http://schemas.microsoft.com/office/drawing/2014/main" id="{34F64ECF-DBA3-4DF7-A5B7-51F173CA92B1}"/>
              </a:ext>
            </a:extLst>
          </p:cNvPr>
          <p:cNvPicPr>
            <a:picLocks noChangeAspect="1"/>
          </p:cNvPicPr>
          <p:nvPr/>
        </p:nvPicPr>
        <p:blipFill>
          <a:blip r:embed="rId4">
            <a:duotone>
              <a:schemeClr val="accent4">
                <a:shade val="45000"/>
                <a:satMod val="135000"/>
              </a:schemeClr>
              <a:prstClr val="white"/>
            </a:duotone>
          </a:blip>
          <a:stretch>
            <a:fillRect/>
          </a:stretch>
        </p:blipFill>
        <p:spPr>
          <a:xfrm>
            <a:off x="3411197" y="2696324"/>
            <a:ext cx="501438" cy="651223"/>
          </a:xfrm>
          <a:prstGeom prst="rect">
            <a:avLst/>
          </a:prstGeom>
        </p:spPr>
      </p:pic>
    </p:spTree>
    <p:extLst>
      <p:ext uri="{BB962C8B-B14F-4D97-AF65-F5344CB8AC3E}">
        <p14:creationId xmlns:p14="http://schemas.microsoft.com/office/powerpoint/2010/main" val="1573738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2470175"/>
          </a:xfrm>
        </p:spPr>
        <p:txBody>
          <a:bodyPr>
            <a:normAutofit/>
          </a:bodyPr>
          <a:lstStyle/>
          <a:p>
            <a:r>
              <a:rPr lang="fr-FR" dirty="0" smtClean="0"/>
              <a:t>Le </a:t>
            </a:r>
            <a:r>
              <a:rPr lang="fr-FR" dirty="0"/>
              <a:t>Fonds euros de BPCE Vie est investi à 80 % sur des </a:t>
            </a:r>
            <a:r>
              <a:rPr lang="fr-FR" dirty="0" smtClean="0"/>
              <a:t>obligations afin de respecter la réglementation et de garantir la sécurité des fonds des clients.  </a:t>
            </a:r>
          </a:p>
          <a:p>
            <a:endParaRPr lang="fr-FR" dirty="0" smtClean="0"/>
          </a:p>
          <a:p>
            <a:r>
              <a:rPr lang="fr-FR" dirty="0" smtClean="0"/>
              <a:t>Depuis </a:t>
            </a:r>
            <a:r>
              <a:rPr lang="fr-FR" dirty="0"/>
              <a:t>2010, les taux obligataires subissent une baisse constante. Ils sont même devenus négatifs en 2019. </a:t>
            </a:r>
            <a:endParaRPr lang="fr-FR" dirty="0" smtClean="0"/>
          </a:p>
        </p:txBody>
      </p:sp>
      <p:sp>
        <p:nvSpPr>
          <p:cNvPr id="11" name="Espace réservé du texte 10"/>
          <p:cNvSpPr>
            <a:spLocks noGrp="1"/>
          </p:cNvSpPr>
          <p:nvPr>
            <p:ph type="body" sz="quarter" idx="12"/>
          </p:nvPr>
        </p:nvSpPr>
        <p:spPr/>
        <p:txBody>
          <a:bodyPr>
            <a:normAutofit/>
          </a:bodyPr>
          <a:lstStyle/>
          <a:p>
            <a:r>
              <a:rPr lang="fr-FR" dirty="0" smtClean="0"/>
              <a:t>Le contexte des taux durablement bas impacte directement le fonds en euros </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pic>
        <p:nvPicPr>
          <p:cNvPr id="18" name="Image 17"/>
          <p:cNvPicPr>
            <a:picLocks noChangeAspect="1"/>
          </p:cNvPicPr>
          <p:nvPr/>
        </p:nvPicPr>
        <p:blipFill rotWithShape="1">
          <a:blip r:embed="rId2"/>
          <a:srcRect t="8403"/>
          <a:stretch/>
        </p:blipFill>
        <p:spPr>
          <a:xfrm>
            <a:off x="3953354" y="3790335"/>
            <a:ext cx="3654957" cy="2336951"/>
          </a:xfrm>
          <a:prstGeom prst="rect">
            <a:avLst/>
          </a:prstGeom>
          <a:ln>
            <a:solidFill>
              <a:schemeClr val="bg1">
                <a:lumMod val="85000"/>
              </a:schemeClr>
            </a:solidFill>
          </a:ln>
        </p:spPr>
      </p:pic>
      <p:sp>
        <p:nvSpPr>
          <p:cNvPr id="2" name="ZoneTexte 1"/>
          <p:cNvSpPr txBox="1"/>
          <p:nvPr/>
        </p:nvSpPr>
        <p:spPr>
          <a:xfrm>
            <a:off x="8519961" y="4795618"/>
            <a:ext cx="3278750" cy="307777"/>
          </a:xfrm>
          <a:prstGeom prst="rect">
            <a:avLst/>
          </a:prstGeom>
          <a:noFill/>
        </p:spPr>
        <p:txBody>
          <a:bodyPr wrap="square" rtlCol="0">
            <a:spAutoFit/>
          </a:bodyPr>
          <a:lstStyle/>
          <a:p>
            <a:r>
              <a:rPr lang="fr-FR" sz="1400" dirty="0" smtClean="0">
                <a:solidFill>
                  <a:schemeClr val="tx1">
                    <a:lumMod val="75000"/>
                    <a:lumOff val="25000"/>
                  </a:schemeClr>
                </a:solidFill>
              </a:rPr>
              <a:t>Evolution de l’OAT 10 ans depuis 2010</a:t>
            </a:r>
          </a:p>
        </p:txBody>
      </p:sp>
      <p:pic>
        <p:nvPicPr>
          <p:cNvPr id="7" name="Image 6">
            <a:extLst>
              <a:ext uri="{FF2B5EF4-FFF2-40B4-BE49-F238E27FC236}">
                <a16:creationId xmlns:a16="http://schemas.microsoft.com/office/drawing/2014/main" id="{16CED583-7C77-47F4-8480-87D047546B81}"/>
              </a:ext>
            </a:extLst>
          </p:cNvPr>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9956" b="89602" l="6516" r="94149"/>
                    </a14:imgEffect>
                  </a14:imgLayer>
                </a14:imgProps>
              </a:ext>
            </a:extLst>
          </a:blip>
          <a:stretch>
            <a:fillRect/>
          </a:stretch>
        </p:blipFill>
        <p:spPr>
          <a:xfrm>
            <a:off x="3953354" y="3855039"/>
            <a:ext cx="3888179" cy="2109341"/>
          </a:xfrm>
          <a:prstGeom prst="rect">
            <a:avLst/>
          </a:prstGeom>
          <a:ln w="3175">
            <a:noFill/>
          </a:ln>
        </p:spPr>
      </p:pic>
      <p:cxnSp>
        <p:nvCxnSpPr>
          <p:cNvPr id="4" name="Connecteur droit 3"/>
          <p:cNvCxnSpPr/>
          <p:nvPr/>
        </p:nvCxnSpPr>
        <p:spPr>
          <a:xfrm flipV="1">
            <a:off x="8116113" y="4940711"/>
            <a:ext cx="418706"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V="1">
            <a:off x="8118826" y="5507476"/>
            <a:ext cx="418706" cy="1"/>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8534820" y="5231667"/>
            <a:ext cx="3141244" cy="523220"/>
          </a:xfrm>
          <a:prstGeom prst="rect">
            <a:avLst/>
          </a:prstGeom>
        </p:spPr>
        <p:txBody>
          <a:bodyPr wrap="square">
            <a:spAutoFit/>
          </a:bodyPr>
          <a:lstStyle/>
          <a:p>
            <a:r>
              <a:rPr lang="fr-FR" sz="1400" dirty="0">
                <a:solidFill>
                  <a:schemeClr val="tx1">
                    <a:lumMod val="75000"/>
                    <a:lumOff val="25000"/>
                  </a:schemeClr>
                </a:solidFill>
              </a:rPr>
              <a:t>Taux de rendement du </a:t>
            </a:r>
            <a:r>
              <a:rPr lang="fr-FR" sz="1400" dirty="0" smtClean="0">
                <a:solidFill>
                  <a:schemeClr val="tx1">
                    <a:lumMod val="75000"/>
                    <a:lumOff val="25000"/>
                  </a:schemeClr>
                </a:solidFill>
              </a:rPr>
              <a:t>fonds </a:t>
            </a:r>
            <a:r>
              <a:rPr lang="fr-FR" sz="1400" dirty="0">
                <a:solidFill>
                  <a:schemeClr val="tx1">
                    <a:lumMod val="75000"/>
                    <a:lumOff val="25000"/>
                  </a:schemeClr>
                </a:solidFill>
              </a:rPr>
              <a:t>en </a:t>
            </a:r>
            <a:r>
              <a:rPr lang="fr-FR" sz="1400" dirty="0" smtClean="0">
                <a:solidFill>
                  <a:schemeClr val="tx1">
                    <a:lumMod val="75000"/>
                    <a:lumOff val="25000"/>
                  </a:schemeClr>
                </a:solidFill>
              </a:rPr>
              <a:t>euros BPCE Vie</a:t>
            </a:r>
            <a:endParaRPr lang="fr-FR" sz="1400" dirty="0">
              <a:solidFill>
                <a:schemeClr val="tx1">
                  <a:lumMod val="75000"/>
                  <a:lumOff val="25000"/>
                </a:schemeClr>
              </a:solidFill>
            </a:endParaRPr>
          </a:p>
        </p:txBody>
      </p:sp>
      <p:sp>
        <p:nvSpPr>
          <p:cNvPr id="21" name="Espace réservé du contenu 9"/>
          <p:cNvSpPr txBox="1">
            <a:spLocks/>
          </p:cNvSpPr>
          <p:nvPr/>
        </p:nvSpPr>
        <p:spPr>
          <a:xfrm>
            <a:off x="695325" y="3148499"/>
            <a:ext cx="10980738" cy="790244"/>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Les rendements des fonds en euros des contrats d’assurance vie en sont donc mécaniquement affectés et connaissent une baisse équivalente. </a:t>
            </a:r>
            <a:endParaRPr lang="fr-FR" dirty="0"/>
          </a:p>
        </p:txBody>
      </p:sp>
    </p:spTree>
    <p:extLst>
      <p:ext uri="{BB962C8B-B14F-4D97-AF65-F5344CB8AC3E}">
        <p14:creationId xmlns:p14="http://schemas.microsoft.com/office/powerpoint/2010/main" val="232573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L’assurance vie est plus que jamais au cœur des attentes des Français</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a:t>3</a:t>
            </a:r>
          </a:p>
        </p:txBody>
      </p:sp>
      <p:sp>
        <p:nvSpPr>
          <p:cNvPr id="2" name="Espace réservé du contenu 1"/>
          <p:cNvSpPr>
            <a:spLocks noGrp="1"/>
          </p:cNvSpPr>
          <p:nvPr>
            <p:ph idx="1"/>
          </p:nvPr>
        </p:nvSpPr>
        <p:spPr>
          <a:xfrm>
            <a:off x="695325" y="1623567"/>
            <a:ext cx="10980738" cy="4386186"/>
          </a:xfrm>
        </p:spPr>
        <p:txBody>
          <a:bodyPr/>
          <a:lstStyle/>
          <a:p>
            <a:r>
              <a:rPr lang="fr-FR" b="1" dirty="0" smtClean="0"/>
              <a:t>Avec les excédents de collecte records enregistrés en 2020, l’assurance vie renforce son positionnement comme étant l’un des </a:t>
            </a:r>
            <a:r>
              <a:rPr lang="fr-FR" b="1" dirty="0"/>
              <a:t>placements préférés des Français</a:t>
            </a:r>
            <a:r>
              <a:rPr lang="fr-FR" b="1" dirty="0" smtClean="0"/>
              <a:t>. Ce statut s’explique pour les raisons suivantes :</a:t>
            </a:r>
            <a:endParaRPr lang="fr-FR" b="1" dirty="0"/>
          </a:p>
        </p:txBody>
      </p:sp>
      <p:pic>
        <p:nvPicPr>
          <p:cNvPr id="19" name="Espace réservé pour une image  6" descr="Window">
            <a:extLst>
              <a:ext uri="{FF2B5EF4-FFF2-40B4-BE49-F238E27FC236}">
                <a16:creationId xmlns:a16="http://schemas.microsoft.com/office/drawing/2014/main" id="{D239A2A5-D673-4435-9A7A-2CF143E93505}"/>
              </a:ext>
            </a:extLst>
          </p:cNvPr>
          <p:cNvPicPr>
            <a:picLocks noChangeAspect="1"/>
          </p:cNvPicPr>
          <p:nvPr/>
        </p:nvPicPr>
        <p:blipFill rotWithShape="1">
          <a:blip r:embed="rId2">
            <a:duotone>
              <a:schemeClr val="accent1">
                <a:shade val="45000"/>
                <a:satMod val="135000"/>
              </a:schemeClr>
              <a:prstClr val="white"/>
            </a:duotone>
          </a:blip>
          <a:srcRect l="53285"/>
          <a:stretch/>
        </p:blipFill>
        <p:spPr>
          <a:xfrm>
            <a:off x="3946869" y="2561584"/>
            <a:ext cx="820240" cy="834966"/>
          </a:xfrm>
          <a:prstGeom prst="rect">
            <a:avLst/>
          </a:prstGeom>
        </p:spPr>
      </p:pic>
      <p:pic>
        <p:nvPicPr>
          <p:cNvPr id="20" name="Espace réservé pour une image  6" descr="Window">
            <a:extLst>
              <a:ext uri="{FF2B5EF4-FFF2-40B4-BE49-F238E27FC236}">
                <a16:creationId xmlns:a16="http://schemas.microsoft.com/office/drawing/2014/main" id="{F47E5D83-1AEB-45B0-AE8A-FC2EDEEE21B0}"/>
              </a:ext>
            </a:extLst>
          </p:cNvPr>
          <p:cNvPicPr>
            <a:picLocks noChangeAspect="1"/>
          </p:cNvPicPr>
          <p:nvPr/>
        </p:nvPicPr>
        <p:blipFill>
          <a:blip r:embed="rId3">
            <a:duotone>
              <a:schemeClr val="accent1">
                <a:shade val="45000"/>
                <a:satMod val="135000"/>
              </a:schemeClr>
              <a:prstClr val="white"/>
            </a:duotone>
          </a:blip>
          <a:srcRect/>
          <a:stretch>
            <a:fillRect/>
          </a:stretch>
        </p:blipFill>
        <p:spPr>
          <a:xfrm>
            <a:off x="5702197" y="2561584"/>
            <a:ext cx="787596" cy="990687"/>
          </a:xfrm>
          <a:prstGeom prst="rect">
            <a:avLst/>
          </a:prstGeom>
        </p:spPr>
      </p:pic>
      <p:pic>
        <p:nvPicPr>
          <p:cNvPr id="21" name="Espace réservé pour une image  6" descr="Window">
            <a:extLst>
              <a:ext uri="{FF2B5EF4-FFF2-40B4-BE49-F238E27FC236}">
                <a16:creationId xmlns:a16="http://schemas.microsoft.com/office/drawing/2014/main" id="{EED49135-3F86-4013-B8C6-8439149FFBF1}"/>
              </a:ext>
            </a:extLst>
          </p:cNvPr>
          <p:cNvPicPr>
            <a:picLocks noChangeAspect="1"/>
          </p:cNvPicPr>
          <p:nvPr/>
        </p:nvPicPr>
        <p:blipFill rotWithShape="1">
          <a:blip r:embed="rId4">
            <a:duotone>
              <a:schemeClr val="accent1">
                <a:shade val="45000"/>
                <a:satMod val="135000"/>
              </a:schemeClr>
              <a:prstClr val="white"/>
            </a:duotone>
          </a:blip>
          <a:srcRect l="52416"/>
          <a:stretch/>
        </p:blipFill>
        <p:spPr>
          <a:xfrm>
            <a:off x="9504582" y="2544415"/>
            <a:ext cx="871698" cy="869305"/>
          </a:xfrm>
          <a:prstGeom prst="rect">
            <a:avLst/>
          </a:prstGeom>
        </p:spPr>
      </p:pic>
      <p:sp>
        <p:nvSpPr>
          <p:cNvPr id="22" name="ZoneTexte 21">
            <a:extLst>
              <a:ext uri="{FF2B5EF4-FFF2-40B4-BE49-F238E27FC236}">
                <a16:creationId xmlns:a16="http://schemas.microsoft.com/office/drawing/2014/main" id="{3CE66BDE-D569-4327-AE0A-902AAC0C3EA7}"/>
              </a:ext>
            </a:extLst>
          </p:cNvPr>
          <p:cNvSpPr txBox="1"/>
          <p:nvPr/>
        </p:nvSpPr>
        <p:spPr>
          <a:xfrm>
            <a:off x="1279120" y="3574633"/>
            <a:ext cx="2159512" cy="1938992"/>
          </a:xfrm>
          <a:prstGeom prst="rect">
            <a:avLst/>
          </a:prstGeom>
          <a:noFill/>
          <a:ln>
            <a:noFill/>
          </a:ln>
        </p:spPr>
        <p:txBody>
          <a:bodyPr wrap="square" rtlCol="0">
            <a:spAutoFit/>
          </a:bodyPr>
          <a:lstStyle/>
          <a:p>
            <a:pPr algn="just"/>
            <a:r>
              <a:rPr lang="fr-FR" sz="1200" dirty="0">
                <a:solidFill>
                  <a:schemeClr val="tx1">
                    <a:lumMod val="75000"/>
                    <a:lumOff val="25000"/>
                  </a:schemeClr>
                </a:solidFill>
              </a:rPr>
              <a:t>P</a:t>
            </a:r>
            <a:r>
              <a:rPr lang="fr-FR" sz="1200" dirty="0" smtClean="0">
                <a:solidFill>
                  <a:schemeClr val="tx1">
                    <a:lumMod val="75000"/>
                    <a:lumOff val="25000"/>
                  </a:schemeClr>
                </a:solidFill>
              </a:rPr>
              <a:t>ossibilité </a:t>
            </a:r>
            <a:r>
              <a:rPr lang="fr-FR" sz="1200" dirty="0">
                <a:solidFill>
                  <a:schemeClr val="tx1">
                    <a:lumMod val="75000"/>
                    <a:lumOff val="25000"/>
                  </a:schemeClr>
                </a:solidFill>
              </a:rPr>
              <a:t>d’investir sur le support en euros qui offre une protection maitrisée et sur les supports en unités de compte que ce soit en obligations, en immobilier, en actions, …, en fonction du profil d’investisseur du client et de l’évolution de ses besoins.  </a:t>
            </a:r>
          </a:p>
        </p:txBody>
      </p:sp>
      <p:sp>
        <p:nvSpPr>
          <p:cNvPr id="23" name="ZoneTexte 22">
            <a:extLst>
              <a:ext uri="{FF2B5EF4-FFF2-40B4-BE49-F238E27FC236}">
                <a16:creationId xmlns:a16="http://schemas.microsoft.com/office/drawing/2014/main" id="{CA03F46C-CA4A-44DE-B222-531A158ADE48}"/>
              </a:ext>
            </a:extLst>
          </p:cNvPr>
          <p:cNvSpPr txBox="1"/>
          <p:nvPr/>
        </p:nvSpPr>
        <p:spPr>
          <a:xfrm>
            <a:off x="3640889" y="3579998"/>
            <a:ext cx="1361223" cy="1015663"/>
          </a:xfrm>
          <a:prstGeom prst="rect">
            <a:avLst/>
          </a:prstGeom>
          <a:noFill/>
          <a:ln>
            <a:noFill/>
          </a:ln>
        </p:spPr>
        <p:txBody>
          <a:bodyPr wrap="square" rtlCol="0">
            <a:spAutoFit/>
          </a:bodyPr>
          <a:lstStyle/>
          <a:p>
            <a:pPr algn="just"/>
            <a:r>
              <a:rPr lang="fr-FR" sz="1200" dirty="0">
                <a:solidFill>
                  <a:schemeClr val="tx1">
                    <a:lumMod val="75000"/>
                    <a:lumOff val="25000"/>
                  </a:schemeClr>
                </a:solidFill>
              </a:rPr>
              <a:t>Rachats partiels ou programmés à tout moment sur simple demande</a:t>
            </a:r>
            <a:r>
              <a:rPr lang="fr-FR" sz="1200" baseline="30000" dirty="0">
                <a:solidFill>
                  <a:schemeClr val="tx1">
                    <a:lumMod val="75000"/>
                    <a:lumOff val="25000"/>
                  </a:schemeClr>
                </a:solidFill>
              </a:rPr>
              <a:t>(1)</a:t>
            </a:r>
            <a:r>
              <a:rPr lang="fr-FR" sz="1200" dirty="0">
                <a:solidFill>
                  <a:schemeClr val="tx1">
                    <a:lumMod val="75000"/>
                    <a:lumOff val="25000"/>
                  </a:schemeClr>
                </a:solidFill>
              </a:rPr>
              <a:t>.</a:t>
            </a:r>
          </a:p>
        </p:txBody>
      </p:sp>
      <p:sp>
        <p:nvSpPr>
          <p:cNvPr id="24" name="ZoneTexte 23">
            <a:extLst>
              <a:ext uri="{FF2B5EF4-FFF2-40B4-BE49-F238E27FC236}">
                <a16:creationId xmlns:a16="http://schemas.microsoft.com/office/drawing/2014/main" id="{5471A906-9D6B-43C5-B726-EBE595AB749E}"/>
              </a:ext>
            </a:extLst>
          </p:cNvPr>
          <p:cNvSpPr txBox="1"/>
          <p:nvPr/>
        </p:nvSpPr>
        <p:spPr>
          <a:xfrm>
            <a:off x="5201932" y="3579998"/>
            <a:ext cx="1763520" cy="1569660"/>
          </a:xfrm>
          <a:prstGeom prst="rect">
            <a:avLst/>
          </a:prstGeom>
          <a:noFill/>
          <a:ln>
            <a:noFill/>
          </a:ln>
        </p:spPr>
        <p:txBody>
          <a:bodyPr wrap="square" rtlCol="0">
            <a:spAutoFit/>
          </a:bodyPr>
          <a:lstStyle>
            <a:defPPr marR="0" lvl="0" algn="l" rtl="0">
              <a:lnSpc>
                <a:spcPct val="100000"/>
              </a:lnSpc>
              <a:spcBef>
                <a:spcPts val="0"/>
              </a:spcBef>
              <a:spcAft>
                <a:spcPts val="0"/>
              </a:spcAft>
            </a:defPPr>
            <a:lvl1pPr>
              <a:defRPr sz="1100"/>
            </a:lvl1pPr>
          </a:lstStyle>
          <a:p>
            <a:pPr algn="just"/>
            <a:r>
              <a:rPr lang="fr-FR" sz="1200" dirty="0">
                <a:solidFill>
                  <a:schemeClr val="tx1">
                    <a:lumMod val="75000"/>
                    <a:lumOff val="25000"/>
                  </a:schemeClr>
                </a:solidFill>
              </a:rPr>
              <a:t>Réguliers et/ou ponctuels, pour chercher à se constituer et à valoriser un capital à son rythme et l’augmenter lors de rentrées d’argent. Pas de plafond.</a:t>
            </a:r>
          </a:p>
        </p:txBody>
      </p:sp>
      <p:sp>
        <p:nvSpPr>
          <p:cNvPr id="25" name="ZoneTexte 24">
            <a:extLst>
              <a:ext uri="{FF2B5EF4-FFF2-40B4-BE49-F238E27FC236}">
                <a16:creationId xmlns:a16="http://schemas.microsoft.com/office/drawing/2014/main" id="{B4E16B1F-BA16-4280-A45A-2BCA5116372C}"/>
              </a:ext>
            </a:extLst>
          </p:cNvPr>
          <p:cNvSpPr txBox="1"/>
          <p:nvPr/>
        </p:nvSpPr>
        <p:spPr>
          <a:xfrm>
            <a:off x="7166930" y="3574633"/>
            <a:ext cx="1520033" cy="646331"/>
          </a:xfrm>
          <a:prstGeom prst="rect">
            <a:avLst/>
          </a:prstGeom>
          <a:noFill/>
          <a:ln>
            <a:noFill/>
          </a:ln>
        </p:spPr>
        <p:txBody>
          <a:bodyPr wrap="square" rtlCol="0">
            <a:spAutoFit/>
          </a:bodyPr>
          <a:lstStyle>
            <a:defPPr marR="0" lvl="0" algn="l" rtl="0">
              <a:lnSpc>
                <a:spcPct val="100000"/>
              </a:lnSpc>
              <a:spcBef>
                <a:spcPts val="0"/>
              </a:spcBef>
              <a:spcAft>
                <a:spcPts val="0"/>
              </a:spcAft>
              <a:defRPr/>
            </a:defPPr>
            <a:lvl1pPr>
              <a:defRPr sz="1100"/>
            </a:lvl1pPr>
          </a:lstStyle>
          <a:p>
            <a:pPr algn="just"/>
            <a:r>
              <a:rPr lang="fr-FR" sz="1200" dirty="0">
                <a:solidFill>
                  <a:schemeClr val="tx1">
                    <a:lumMod val="75000"/>
                    <a:lumOff val="25000"/>
                  </a:schemeClr>
                </a:solidFill>
              </a:rPr>
              <a:t>Spécifique en cas de rachat comme en cas de décès</a:t>
            </a:r>
          </a:p>
        </p:txBody>
      </p:sp>
      <p:sp>
        <p:nvSpPr>
          <p:cNvPr id="26" name="ZoneTexte 25">
            <a:extLst>
              <a:ext uri="{FF2B5EF4-FFF2-40B4-BE49-F238E27FC236}">
                <a16:creationId xmlns:a16="http://schemas.microsoft.com/office/drawing/2014/main" id="{4E31E29D-7C47-45BE-A6E9-9DF288EACA71}"/>
              </a:ext>
            </a:extLst>
          </p:cNvPr>
          <p:cNvSpPr txBox="1"/>
          <p:nvPr/>
        </p:nvSpPr>
        <p:spPr>
          <a:xfrm>
            <a:off x="8860431" y="3574633"/>
            <a:ext cx="2160000" cy="2123658"/>
          </a:xfrm>
          <a:prstGeom prst="rect">
            <a:avLst/>
          </a:prstGeom>
          <a:noFill/>
          <a:ln>
            <a:noFill/>
          </a:ln>
        </p:spPr>
        <p:txBody>
          <a:bodyPr wrap="square" rtlCol="0">
            <a:spAutoFit/>
          </a:bodyPr>
          <a:lstStyle>
            <a:defPPr marR="0" lvl="0" algn="l" rtl="0">
              <a:lnSpc>
                <a:spcPct val="100000"/>
              </a:lnSpc>
              <a:spcBef>
                <a:spcPts val="0"/>
              </a:spcBef>
              <a:spcAft>
                <a:spcPts val="0"/>
              </a:spcAft>
              <a:defRPr/>
            </a:defPPr>
            <a:lvl1pPr>
              <a:defRPr sz="1100"/>
            </a:lvl1pPr>
          </a:lstStyle>
          <a:p>
            <a:pPr algn="just"/>
            <a:r>
              <a:rPr lang="fr-FR" sz="1200" dirty="0">
                <a:solidFill>
                  <a:schemeClr val="tx1">
                    <a:lumMod val="75000"/>
                    <a:lumOff val="25000"/>
                  </a:schemeClr>
                </a:solidFill>
              </a:rPr>
              <a:t>Choix du bénéficiaire (dans ou hors de la famille).</a:t>
            </a:r>
          </a:p>
          <a:p>
            <a:pPr algn="just"/>
            <a:r>
              <a:rPr lang="fr-FR" sz="1200" dirty="0">
                <a:solidFill>
                  <a:schemeClr val="tx1">
                    <a:lumMod val="75000"/>
                    <a:lumOff val="25000"/>
                  </a:schemeClr>
                </a:solidFill>
              </a:rPr>
              <a:t>Garantie plancher (protection du capital transmis même en cas de moins-values sur les UC selon les limites du contrat).</a:t>
            </a:r>
          </a:p>
          <a:p>
            <a:pPr algn="just"/>
            <a:r>
              <a:rPr lang="fr-FR" sz="1200" dirty="0">
                <a:solidFill>
                  <a:schemeClr val="tx1">
                    <a:lumMod val="75000"/>
                    <a:lumOff val="25000"/>
                  </a:schemeClr>
                </a:solidFill>
              </a:rPr>
              <a:t>Transmission du capital constitué hors </a:t>
            </a:r>
            <a:r>
              <a:rPr lang="fr-FR" sz="1200" dirty="0" smtClean="0">
                <a:solidFill>
                  <a:schemeClr val="tx1">
                    <a:lumMod val="75000"/>
                    <a:lumOff val="25000"/>
                  </a:schemeClr>
                </a:solidFill>
              </a:rPr>
              <a:t>succession (avec fiscalité spécifique).</a:t>
            </a:r>
            <a:endParaRPr lang="fr-FR" sz="1200" dirty="0">
              <a:solidFill>
                <a:schemeClr val="tx1">
                  <a:lumMod val="75000"/>
                  <a:lumOff val="25000"/>
                </a:schemeClr>
              </a:solidFill>
            </a:endParaRPr>
          </a:p>
          <a:p>
            <a:pPr algn="just"/>
            <a:endParaRPr lang="fr-FR" sz="1200" dirty="0">
              <a:solidFill>
                <a:schemeClr val="tx1">
                  <a:lumMod val="75000"/>
                  <a:lumOff val="25000"/>
                </a:schemeClr>
              </a:solidFill>
            </a:endParaRPr>
          </a:p>
        </p:txBody>
      </p:sp>
      <p:sp>
        <p:nvSpPr>
          <p:cNvPr id="27" name="Rectangle 26">
            <a:extLst>
              <a:ext uri="{FF2B5EF4-FFF2-40B4-BE49-F238E27FC236}">
                <a16:creationId xmlns:a16="http://schemas.microsoft.com/office/drawing/2014/main" id="{54BB5644-14B2-4AAF-B43B-2AC300247ECE}"/>
              </a:ext>
            </a:extLst>
          </p:cNvPr>
          <p:cNvSpPr/>
          <p:nvPr/>
        </p:nvSpPr>
        <p:spPr>
          <a:xfrm>
            <a:off x="1279120" y="5737039"/>
            <a:ext cx="9741311" cy="384721"/>
          </a:xfrm>
          <a:prstGeom prst="rect">
            <a:avLst/>
          </a:prstGeom>
        </p:spPr>
        <p:txBody>
          <a:bodyPr wrap="square">
            <a:spAutoFit/>
          </a:bodyPr>
          <a:lstStyle/>
          <a:p>
            <a:r>
              <a:rPr lang="fr-FR" sz="900" baseline="30000" dirty="0">
                <a:solidFill>
                  <a:schemeClr val="tx1">
                    <a:lumMod val="75000"/>
                    <a:lumOff val="25000"/>
                  </a:schemeClr>
                </a:solidFill>
                <a:latin typeface="Segoe UI" panose="020B0502040204020203" pitchFamily="34" charset="0"/>
              </a:rPr>
              <a:t>(1)</a:t>
            </a:r>
            <a:r>
              <a:rPr lang="fr-FR" sz="900" dirty="0">
                <a:solidFill>
                  <a:schemeClr val="tx1">
                    <a:lumMod val="75000"/>
                    <a:lumOff val="25000"/>
                  </a:schemeClr>
                </a:solidFill>
                <a:latin typeface="Segoe UI" panose="020B0502040204020203" pitchFamily="34" charset="0"/>
              </a:rPr>
              <a:t> Sous réserve de l’accord du bénéficiaire acceptant ou du créancier garanti le cas échéant. Sur le fonds en euros, des indemnités de rachat peuvent être appliquées selon les conditions et limites prévues dans les engagements contractuels</a:t>
            </a:r>
            <a:r>
              <a:rPr lang="fr-FR" sz="1000" dirty="0">
                <a:solidFill>
                  <a:schemeClr val="tx1">
                    <a:lumMod val="75000"/>
                    <a:lumOff val="25000"/>
                  </a:schemeClr>
                </a:solidFill>
                <a:latin typeface="Segoe UI" panose="020B0502040204020203" pitchFamily="34" charset="0"/>
              </a:rPr>
              <a:t>.</a:t>
            </a:r>
          </a:p>
        </p:txBody>
      </p:sp>
      <p:pic>
        <p:nvPicPr>
          <p:cNvPr id="28" name="Espace réservé pour une image  6" descr="Window">
            <a:extLst>
              <a:ext uri="{FF2B5EF4-FFF2-40B4-BE49-F238E27FC236}">
                <a16:creationId xmlns:a16="http://schemas.microsoft.com/office/drawing/2014/main" id="{A5D75BCC-6BCB-4525-BD94-A4462B32D9F3}"/>
              </a:ext>
            </a:extLst>
          </p:cNvPr>
          <p:cNvPicPr>
            <a:picLocks noChangeAspect="1"/>
          </p:cNvPicPr>
          <p:nvPr/>
        </p:nvPicPr>
        <p:blipFill rotWithShape="1">
          <a:blip r:embed="rId2">
            <a:duotone>
              <a:schemeClr val="accent1">
                <a:shade val="45000"/>
                <a:satMod val="135000"/>
              </a:schemeClr>
              <a:prstClr val="white"/>
            </a:duotone>
          </a:blip>
          <a:srcRect r="53284"/>
          <a:stretch/>
        </p:blipFill>
        <p:spPr>
          <a:xfrm>
            <a:off x="1948756" y="2561584"/>
            <a:ext cx="820240" cy="834966"/>
          </a:xfrm>
          <a:prstGeom prst="rect">
            <a:avLst/>
          </a:prstGeom>
        </p:spPr>
      </p:pic>
      <p:pic>
        <p:nvPicPr>
          <p:cNvPr id="29" name="Espace réservé pour une image  6" descr="Window">
            <a:extLst>
              <a:ext uri="{FF2B5EF4-FFF2-40B4-BE49-F238E27FC236}">
                <a16:creationId xmlns:a16="http://schemas.microsoft.com/office/drawing/2014/main" id="{2E8BE516-0257-4964-B2D5-7E21741B6BCB}"/>
              </a:ext>
            </a:extLst>
          </p:cNvPr>
          <p:cNvPicPr>
            <a:picLocks noChangeAspect="1"/>
          </p:cNvPicPr>
          <p:nvPr/>
        </p:nvPicPr>
        <p:blipFill rotWithShape="1">
          <a:blip r:embed="rId4">
            <a:duotone>
              <a:schemeClr val="accent1">
                <a:shade val="45000"/>
                <a:satMod val="135000"/>
              </a:schemeClr>
              <a:prstClr val="white"/>
            </a:duotone>
          </a:blip>
          <a:srcRect r="57007"/>
          <a:stretch/>
        </p:blipFill>
        <p:spPr>
          <a:xfrm>
            <a:off x="7580786" y="2546836"/>
            <a:ext cx="787596" cy="869305"/>
          </a:xfrm>
          <a:prstGeom prst="rect">
            <a:avLst/>
          </a:prstGeom>
        </p:spPr>
      </p:pic>
    </p:spTree>
    <p:extLst>
      <p:ext uri="{BB962C8B-B14F-4D97-AF65-F5344CB8AC3E}">
        <p14:creationId xmlns:p14="http://schemas.microsoft.com/office/powerpoint/2010/main" val="4191742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La gamme Millevie 2 évolue autour de 3 grands axes</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4</a:t>
            </a:r>
            <a:endParaRPr lang="fr-FR" dirty="0"/>
          </a:p>
        </p:txBody>
      </p:sp>
      <p:sp>
        <p:nvSpPr>
          <p:cNvPr id="18" name="Espace réservé du contenu 9"/>
          <p:cNvSpPr>
            <a:spLocks noGrp="1"/>
          </p:cNvSpPr>
          <p:nvPr>
            <p:ph idx="1"/>
          </p:nvPr>
        </p:nvSpPr>
        <p:spPr>
          <a:xfrm>
            <a:off x="695325" y="1691640"/>
            <a:ext cx="10980738" cy="1045774"/>
          </a:xfrm>
        </p:spPr>
        <p:txBody>
          <a:bodyPr>
            <a:normAutofit/>
          </a:bodyPr>
          <a:lstStyle/>
          <a:p>
            <a:pPr>
              <a:spcBef>
                <a:spcPts val="200"/>
              </a:spcBef>
            </a:pPr>
            <a:endParaRPr lang="fr-FR" dirty="0"/>
          </a:p>
          <a:p>
            <a:pPr>
              <a:spcBef>
                <a:spcPts val="200"/>
              </a:spcBef>
            </a:pPr>
            <a:r>
              <a:rPr lang="fr-FR" dirty="0" smtClean="0">
                <a:sym typeface="Wingdings" panose="05000000000000000000" pitchFamily="2" charset="2"/>
              </a:rPr>
              <a:t>C’est dans ce contexte, que la gamme M</a:t>
            </a:r>
            <a:r>
              <a:rPr lang="fr-FR" dirty="0" smtClean="0"/>
              <a:t>illevie 2 évolue et se construit autour des </a:t>
            </a:r>
            <a:r>
              <a:rPr lang="fr-FR" dirty="0"/>
              <a:t>3 axes </a:t>
            </a:r>
            <a:r>
              <a:rPr lang="fr-FR" dirty="0" smtClean="0"/>
              <a:t>suivants :  </a:t>
            </a:r>
          </a:p>
          <a:p>
            <a:pPr>
              <a:spcBef>
                <a:spcPts val="200"/>
              </a:spcBef>
            </a:pPr>
            <a:endParaRPr lang="fr-FR" dirty="0" smtClean="0"/>
          </a:p>
          <a:p>
            <a:pPr marL="0" indent="0">
              <a:spcBef>
                <a:spcPts val="200"/>
              </a:spcBef>
              <a:buNone/>
            </a:pPr>
            <a:endParaRPr lang="fr-FR" dirty="0" smtClean="0"/>
          </a:p>
        </p:txBody>
      </p:sp>
      <p:sp>
        <p:nvSpPr>
          <p:cNvPr id="4" name="Rectangle 3"/>
          <p:cNvSpPr/>
          <p:nvPr/>
        </p:nvSpPr>
        <p:spPr>
          <a:xfrm>
            <a:off x="1472672" y="3320353"/>
            <a:ext cx="1970614"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75000"/>
                    <a:lumOff val="25000"/>
                  </a:schemeClr>
                </a:solidFill>
              </a:rPr>
              <a:t>L’adaptation des caractéristiques </a:t>
            </a:r>
            <a:r>
              <a:rPr lang="fr-FR" dirty="0">
                <a:solidFill>
                  <a:schemeClr val="tx1">
                    <a:lumMod val="75000"/>
                    <a:lumOff val="25000"/>
                  </a:schemeClr>
                </a:solidFill>
              </a:rPr>
              <a:t>essentielles des produits </a:t>
            </a:r>
          </a:p>
        </p:txBody>
      </p:sp>
      <p:sp>
        <p:nvSpPr>
          <p:cNvPr id="5" name="Rectangle 4"/>
          <p:cNvSpPr/>
          <p:nvPr/>
        </p:nvSpPr>
        <p:spPr>
          <a:xfrm>
            <a:off x="1853904" y="2952999"/>
            <a:ext cx="1244599"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8" name="Graphique 95">
            <a:extLst>
              <a:ext uri="{FF2B5EF4-FFF2-40B4-BE49-F238E27FC236}">
                <a16:creationId xmlns:a16="http://schemas.microsoft.com/office/drawing/2014/main" id="{3FA17C8E-3548-44F0-A1AE-666D850DE4F1}"/>
              </a:ext>
            </a:extLst>
          </p:cNvPr>
          <p:cNvGrpSpPr/>
          <p:nvPr/>
        </p:nvGrpSpPr>
        <p:grpSpPr>
          <a:xfrm>
            <a:off x="1980604" y="2994288"/>
            <a:ext cx="441649" cy="627883"/>
            <a:chOff x="2447569" y="4423720"/>
            <a:chExt cx="377189" cy="491490"/>
          </a:xfrm>
          <a:solidFill>
            <a:srgbClr val="E52A29"/>
          </a:solidFill>
        </p:grpSpPr>
        <p:sp>
          <p:nvSpPr>
            <p:cNvPr id="179" name="Forme libre : forme 611">
              <a:extLst>
                <a:ext uri="{FF2B5EF4-FFF2-40B4-BE49-F238E27FC236}">
                  <a16:creationId xmlns:a16="http://schemas.microsoft.com/office/drawing/2014/main" id="{D8A87159-FB96-4F31-B384-B3B34A7AEF57}"/>
                </a:ext>
              </a:extLst>
            </p:cNvPr>
            <p:cNvSpPr/>
            <p:nvPr/>
          </p:nvSpPr>
          <p:spPr>
            <a:xfrm>
              <a:off x="2447569" y="4423720"/>
              <a:ext cx="377189" cy="491490"/>
            </a:xfrm>
            <a:custGeom>
              <a:avLst/>
              <a:gdLst>
                <a:gd name="connsiteX0" fmla="*/ 331470 w 377189"/>
                <a:gd name="connsiteY0" fmla="*/ 0 h 491490"/>
                <a:gd name="connsiteX1" fmla="*/ 377190 w 377189"/>
                <a:gd name="connsiteY1" fmla="*/ 45720 h 491490"/>
                <a:gd name="connsiteX2" fmla="*/ 377190 w 377189"/>
                <a:gd name="connsiteY2" fmla="*/ 445770 h 491490"/>
                <a:gd name="connsiteX3" fmla="*/ 331470 w 377189"/>
                <a:gd name="connsiteY3" fmla="*/ 491490 h 491490"/>
                <a:gd name="connsiteX4" fmla="*/ 45720 w 377189"/>
                <a:gd name="connsiteY4" fmla="*/ 491490 h 491490"/>
                <a:gd name="connsiteX5" fmla="*/ 0 w 377189"/>
                <a:gd name="connsiteY5" fmla="*/ 445770 h 491490"/>
                <a:gd name="connsiteX6" fmla="*/ 0 w 377189"/>
                <a:gd name="connsiteY6" fmla="*/ 45720 h 491490"/>
                <a:gd name="connsiteX7" fmla="*/ 45720 w 377189"/>
                <a:gd name="connsiteY7" fmla="*/ 0 h 491490"/>
                <a:gd name="connsiteX8" fmla="*/ 331470 w 377189"/>
                <a:gd name="connsiteY8" fmla="*/ 0 h 491490"/>
                <a:gd name="connsiteX9" fmla="*/ 331470 w 377189"/>
                <a:gd name="connsiteY9" fmla="*/ 15240 h 491490"/>
                <a:gd name="connsiteX10" fmla="*/ 45720 w 377189"/>
                <a:gd name="connsiteY10" fmla="*/ 15240 h 491490"/>
                <a:gd name="connsiteX11" fmla="*/ 15240 w 377189"/>
                <a:gd name="connsiteY11" fmla="*/ 45720 h 491490"/>
                <a:gd name="connsiteX12" fmla="*/ 15240 w 377189"/>
                <a:gd name="connsiteY12" fmla="*/ 445770 h 491490"/>
                <a:gd name="connsiteX13" fmla="*/ 45720 w 377189"/>
                <a:gd name="connsiteY13" fmla="*/ 476250 h 491490"/>
                <a:gd name="connsiteX14" fmla="*/ 331470 w 377189"/>
                <a:gd name="connsiteY14" fmla="*/ 476250 h 491490"/>
                <a:gd name="connsiteX15" fmla="*/ 361950 w 377189"/>
                <a:gd name="connsiteY15" fmla="*/ 445770 h 491490"/>
                <a:gd name="connsiteX16" fmla="*/ 361950 w 377189"/>
                <a:gd name="connsiteY16" fmla="*/ 45720 h 491490"/>
                <a:gd name="connsiteX17" fmla="*/ 331470 w 377189"/>
                <a:gd name="connsiteY17" fmla="*/ 15240 h 49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7189" h="491490">
                  <a:moveTo>
                    <a:pt x="331470" y="0"/>
                  </a:moveTo>
                  <a:cubicBezTo>
                    <a:pt x="356721" y="0"/>
                    <a:pt x="377190" y="20469"/>
                    <a:pt x="377190" y="45720"/>
                  </a:cubicBezTo>
                  <a:lnTo>
                    <a:pt x="377190" y="445770"/>
                  </a:lnTo>
                  <a:cubicBezTo>
                    <a:pt x="377190" y="471021"/>
                    <a:pt x="356721" y="491490"/>
                    <a:pt x="331470" y="491490"/>
                  </a:cubicBezTo>
                  <a:lnTo>
                    <a:pt x="45720" y="491490"/>
                  </a:lnTo>
                  <a:cubicBezTo>
                    <a:pt x="20469" y="491490"/>
                    <a:pt x="0" y="471021"/>
                    <a:pt x="0" y="445770"/>
                  </a:cubicBezTo>
                  <a:lnTo>
                    <a:pt x="0" y="45720"/>
                  </a:lnTo>
                  <a:cubicBezTo>
                    <a:pt x="0" y="20469"/>
                    <a:pt x="20469" y="0"/>
                    <a:pt x="45720" y="0"/>
                  </a:cubicBezTo>
                  <a:lnTo>
                    <a:pt x="331470" y="0"/>
                  </a:lnTo>
                  <a:close/>
                  <a:moveTo>
                    <a:pt x="331470" y="15240"/>
                  </a:moveTo>
                  <a:lnTo>
                    <a:pt x="45720" y="15240"/>
                  </a:lnTo>
                  <a:cubicBezTo>
                    <a:pt x="28886" y="15240"/>
                    <a:pt x="15240" y="28886"/>
                    <a:pt x="15240" y="45720"/>
                  </a:cubicBezTo>
                  <a:lnTo>
                    <a:pt x="15240" y="445770"/>
                  </a:lnTo>
                  <a:cubicBezTo>
                    <a:pt x="15240" y="462604"/>
                    <a:pt x="28886" y="476250"/>
                    <a:pt x="45720" y="476250"/>
                  </a:cubicBezTo>
                  <a:lnTo>
                    <a:pt x="331470" y="476250"/>
                  </a:lnTo>
                  <a:cubicBezTo>
                    <a:pt x="348304" y="476250"/>
                    <a:pt x="361950" y="462604"/>
                    <a:pt x="361950" y="445770"/>
                  </a:cubicBezTo>
                  <a:lnTo>
                    <a:pt x="361950" y="45720"/>
                  </a:lnTo>
                  <a:cubicBezTo>
                    <a:pt x="361950" y="28886"/>
                    <a:pt x="348304" y="15240"/>
                    <a:pt x="331470" y="15240"/>
                  </a:cubicBezTo>
                  <a:close/>
                </a:path>
              </a:pathLst>
            </a:custGeom>
            <a:grpFill/>
            <a:ln w="9525" cap="flat">
              <a:noFill/>
              <a:prstDash val="solid"/>
              <a:miter/>
            </a:ln>
          </p:spPr>
          <p:txBody>
            <a:bodyPr rtlCol="0" anchor="ctr"/>
            <a:lstStyle/>
            <a:p>
              <a:endParaRPr lang="fr-FR" sz="1400"/>
            </a:p>
          </p:txBody>
        </p:sp>
        <p:sp>
          <p:nvSpPr>
            <p:cNvPr id="180" name="Forme libre : forme 612">
              <a:extLst>
                <a:ext uri="{FF2B5EF4-FFF2-40B4-BE49-F238E27FC236}">
                  <a16:creationId xmlns:a16="http://schemas.microsoft.com/office/drawing/2014/main" id="{B6DFABC8-0D7D-4689-8478-128A2D87C792}"/>
                </a:ext>
              </a:extLst>
            </p:cNvPr>
            <p:cNvSpPr/>
            <p:nvPr/>
          </p:nvSpPr>
          <p:spPr>
            <a:xfrm>
              <a:off x="2523769" y="4736141"/>
              <a:ext cx="215264" cy="72389"/>
            </a:xfrm>
            <a:custGeom>
              <a:avLst/>
              <a:gdLst>
                <a:gd name="connsiteX0" fmla="*/ 7620 w 215264"/>
                <a:gd name="connsiteY0" fmla="*/ 15240 h 72389"/>
                <a:gd name="connsiteX1" fmla="*/ 207645 w 215264"/>
                <a:gd name="connsiteY1" fmla="*/ 15240 h 72389"/>
                <a:gd name="connsiteX2" fmla="*/ 215265 w 215264"/>
                <a:gd name="connsiteY2" fmla="*/ 7620 h 72389"/>
                <a:gd name="connsiteX3" fmla="*/ 207645 w 215264"/>
                <a:gd name="connsiteY3" fmla="*/ 0 h 72389"/>
                <a:gd name="connsiteX4" fmla="*/ 7620 w 215264"/>
                <a:gd name="connsiteY4" fmla="*/ 0 h 72389"/>
                <a:gd name="connsiteX5" fmla="*/ 0 w 215264"/>
                <a:gd name="connsiteY5" fmla="*/ 7620 h 72389"/>
                <a:gd name="connsiteX6" fmla="*/ 7620 w 215264"/>
                <a:gd name="connsiteY6" fmla="*/ 15240 h 72389"/>
                <a:gd name="connsiteX7" fmla="*/ 7620 w 215264"/>
                <a:gd name="connsiteY7" fmla="*/ 72390 h 72389"/>
                <a:gd name="connsiteX8" fmla="*/ 207645 w 215264"/>
                <a:gd name="connsiteY8" fmla="*/ 72390 h 72389"/>
                <a:gd name="connsiteX9" fmla="*/ 215265 w 215264"/>
                <a:gd name="connsiteY9" fmla="*/ 64770 h 72389"/>
                <a:gd name="connsiteX10" fmla="*/ 207645 w 215264"/>
                <a:gd name="connsiteY10" fmla="*/ 57150 h 72389"/>
                <a:gd name="connsiteX11" fmla="*/ 7620 w 215264"/>
                <a:gd name="connsiteY11" fmla="*/ 57150 h 72389"/>
                <a:gd name="connsiteX12" fmla="*/ 0 w 215264"/>
                <a:gd name="connsiteY12" fmla="*/ 64770 h 72389"/>
                <a:gd name="connsiteX13" fmla="*/ 7620 w 215264"/>
                <a:gd name="connsiteY13" fmla="*/ 72390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264" h="72389">
                  <a:moveTo>
                    <a:pt x="7620" y="15240"/>
                  </a:moveTo>
                  <a:lnTo>
                    <a:pt x="207645" y="15240"/>
                  </a:lnTo>
                  <a:cubicBezTo>
                    <a:pt x="211853" y="15240"/>
                    <a:pt x="215265" y="11828"/>
                    <a:pt x="215265" y="7620"/>
                  </a:cubicBezTo>
                  <a:cubicBezTo>
                    <a:pt x="215265" y="3412"/>
                    <a:pt x="211853" y="0"/>
                    <a:pt x="207645" y="0"/>
                  </a:cubicBezTo>
                  <a:lnTo>
                    <a:pt x="7620" y="0"/>
                  </a:lnTo>
                  <a:cubicBezTo>
                    <a:pt x="3412" y="0"/>
                    <a:pt x="0" y="3412"/>
                    <a:pt x="0" y="7620"/>
                  </a:cubicBezTo>
                  <a:cubicBezTo>
                    <a:pt x="0" y="11828"/>
                    <a:pt x="3412" y="15240"/>
                    <a:pt x="7620" y="15240"/>
                  </a:cubicBezTo>
                  <a:close/>
                  <a:moveTo>
                    <a:pt x="7620" y="72390"/>
                  </a:moveTo>
                  <a:lnTo>
                    <a:pt x="207645" y="72390"/>
                  </a:lnTo>
                  <a:cubicBezTo>
                    <a:pt x="211853" y="72390"/>
                    <a:pt x="215265" y="68978"/>
                    <a:pt x="215265" y="64770"/>
                  </a:cubicBezTo>
                  <a:cubicBezTo>
                    <a:pt x="215265" y="60562"/>
                    <a:pt x="211853" y="57150"/>
                    <a:pt x="207645" y="57150"/>
                  </a:cubicBezTo>
                  <a:lnTo>
                    <a:pt x="7620" y="57150"/>
                  </a:lnTo>
                  <a:cubicBezTo>
                    <a:pt x="3412" y="57150"/>
                    <a:pt x="0" y="60562"/>
                    <a:pt x="0" y="64770"/>
                  </a:cubicBezTo>
                  <a:cubicBezTo>
                    <a:pt x="0" y="68978"/>
                    <a:pt x="3412" y="72390"/>
                    <a:pt x="7620" y="72390"/>
                  </a:cubicBezTo>
                  <a:close/>
                </a:path>
              </a:pathLst>
            </a:custGeom>
            <a:grpFill/>
            <a:ln w="9525" cap="flat">
              <a:noFill/>
              <a:prstDash val="solid"/>
              <a:miter/>
            </a:ln>
          </p:spPr>
          <p:txBody>
            <a:bodyPr rtlCol="0" anchor="ctr"/>
            <a:lstStyle/>
            <a:p>
              <a:endParaRPr lang="fr-FR" sz="1400"/>
            </a:p>
          </p:txBody>
        </p:sp>
        <p:sp>
          <p:nvSpPr>
            <p:cNvPr id="181" name="Forme libre : forme 613">
              <a:extLst>
                <a:ext uri="{FF2B5EF4-FFF2-40B4-BE49-F238E27FC236}">
                  <a16:creationId xmlns:a16="http://schemas.microsoft.com/office/drawing/2014/main" id="{E547E6C9-0C0F-48C8-9543-BFABA7828EA8}"/>
                </a:ext>
              </a:extLst>
            </p:cNvPr>
            <p:cNvSpPr/>
            <p:nvPr/>
          </p:nvSpPr>
          <p:spPr>
            <a:xfrm>
              <a:off x="2599969" y="4518971"/>
              <a:ext cx="91440" cy="148589"/>
            </a:xfrm>
            <a:custGeom>
              <a:avLst/>
              <a:gdLst>
                <a:gd name="connsiteX0" fmla="*/ 79340 w 91440"/>
                <a:gd name="connsiteY0" fmla="*/ 125281 h 148589"/>
                <a:gd name="connsiteX1" fmla="*/ 54513 w 91440"/>
                <a:gd name="connsiteY1" fmla="*/ 133350 h 148589"/>
                <a:gd name="connsiteX2" fmla="*/ 45476 w 91440"/>
                <a:gd name="connsiteY2" fmla="*/ 133350 h 148589"/>
                <a:gd name="connsiteX3" fmla="*/ 15240 w 91440"/>
                <a:gd name="connsiteY3" fmla="*/ 100965 h 148589"/>
                <a:gd name="connsiteX4" fmla="*/ 15240 w 91440"/>
                <a:gd name="connsiteY4" fmla="*/ 47625 h 148589"/>
                <a:gd name="connsiteX5" fmla="*/ 45476 w 91440"/>
                <a:gd name="connsiteY5" fmla="*/ 15240 h 148589"/>
                <a:gd name="connsiteX6" fmla="*/ 54513 w 91440"/>
                <a:gd name="connsiteY6" fmla="*/ 15240 h 148589"/>
                <a:gd name="connsiteX7" fmla="*/ 79340 w 91440"/>
                <a:gd name="connsiteY7" fmla="*/ 23309 h 148589"/>
                <a:gd name="connsiteX8" fmla="*/ 89984 w 91440"/>
                <a:gd name="connsiteY8" fmla="*/ 21625 h 148589"/>
                <a:gd name="connsiteX9" fmla="*/ 88300 w 91440"/>
                <a:gd name="connsiteY9" fmla="*/ 10981 h 148589"/>
                <a:gd name="connsiteX10" fmla="*/ 54513 w 91440"/>
                <a:gd name="connsiteY10" fmla="*/ 0 h 148589"/>
                <a:gd name="connsiteX11" fmla="*/ 45476 w 91440"/>
                <a:gd name="connsiteY11" fmla="*/ 0 h 148589"/>
                <a:gd name="connsiteX12" fmla="*/ 0 w 91440"/>
                <a:gd name="connsiteY12" fmla="*/ 47625 h 148589"/>
                <a:gd name="connsiteX13" fmla="*/ 0 w 91440"/>
                <a:gd name="connsiteY13" fmla="*/ 100965 h 148589"/>
                <a:gd name="connsiteX14" fmla="*/ 45476 w 91440"/>
                <a:gd name="connsiteY14" fmla="*/ 148590 h 148589"/>
                <a:gd name="connsiteX15" fmla="*/ 54513 w 91440"/>
                <a:gd name="connsiteY15" fmla="*/ 148590 h 148589"/>
                <a:gd name="connsiteX16" fmla="*/ 88300 w 91440"/>
                <a:gd name="connsiteY16" fmla="*/ 137609 h 148589"/>
                <a:gd name="connsiteX17" fmla="*/ 89984 w 91440"/>
                <a:gd name="connsiteY17" fmla="*/ 126965 h 148589"/>
                <a:gd name="connsiteX18" fmla="*/ 79340 w 91440"/>
                <a:gd name="connsiteY18" fmla="*/ 125281 h 14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 h="148589">
                  <a:moveTo>
                    <a:pt x="79340" y="125281"/>
                  </a:moveTo>
                  <a:cubicBezTo>
                    <a:pt x="72124" y="130525"/>
                    <a:pt x="63434" y="133350"/>
                    <a:pt x="54513" y="133350"/>
                  </a:cubicBezTo>
                  <a:lnTo>
                    <a:pt x="45476" y="133350"/>
                  </a:lnTo>
                  <a:cubicBezTo>
                    <a:pt x="28874" y="133350"/>
                    <a:pt x="15240" y="118942"/>
                    <a:pt x="15240" y="100965"/>
                  </a:cubicBezTo>
                  <a:lnTo>
                    <a:pt x="15240" y="47625"/>
                  </a:lnTo>
                  <a:cubicBezTo>
                    <a:pt x="15240" y="29648"/>
                    <a:pt x="28874" y="15240"/>
                    <a:pt x="45476" y="15240"/>
                  </a:cubicBezTo>
                  <a:lnTo>
                    <a:pt x="54513" y="15240"/>
                  </a:lnTo>
                  <a:cubicBezTo>
                    <a:pt x="63434" y="15240"/>
                    <a:pt x="72124" y="18065"/>
                    <a:pt x="79340" y="23309"/>
                  </a:cubicBezTo>
                  <a:cubicBezTo>
                    <a:pt x="82745" y="25783"/>
                    <a:pt x="87510" y="25029"/>
                    <a:pt x="89984" y="21625"/>
                  </a:cubicBezTo>
                  <a:cubicBezTo>
                    <a:pt x="92458" y="18220"/>
                    <a:pt x="91704" y="13455"/>
                    <a:pt x="88300" y="10981"/>
                  </a:cubicBezTo>
                  <a:cubicBezTo>
                    <a:pt x="78480" y="3844"/>
                    <a:pt x="66652" y="0"/>
                    <a:pt x="54513" y="0"/>
                  </a:cubicBezTo>
                  <a:lnTo>
                    <a:pt x="45476" y="0"/>
                  </a:lnTo>
                  <a:cubicBezTo>
                    <a:pt x="20263" y="0"/>
                    <a:pt x="0" y="21413"/>
                    <a:pt x="0" y="47625"/>
                  </a:cubicBezTo>
                  <a:lnTo>
                    <a:pt x="0" y="100965"/>
                  </a:lnTo>
                  <a:cubicBezTo>
                    <a:pt x="0" y="127176"/>
                    <a:pt x="20263" y="148590"/>
                    <a:pt x="45476" y="148590"/>
                  </a:cubicBezTo>
                  <a:lnTo>
                    <a:pt x="54513" y="148590"/>
                  </a:lnTo>
                  <a:cubicBezTo>
                    <a:pt x="66652" y="148590"/>
                    <a:pt x="78480" y="144746"/>
                    <a:pt x="88300" y="137609"/>
                  </a:cubicBezTo>
                  <a:cubicBezTo>
                    <a:pt x="91704" y="135135"/>
                    <a:pt x="92458" y="130370"/>
                    <a:pt x="89984" y="126965"/>
                  </a:cubicBezTo>
                  <a:cubicBezTo>
                    <a:pt x="87510" y="123561"/>
                    <a:pt x="82745" y="122807"/>
                    <a:pt x="79340" y="125281"/>
                  </a:cubicBezTo>
                  <a:close/>
                </a:path>
              </a:pathLst>
            </a:custGeom>
            <a:grpFill/>
            <a:ln w="9525" cap="flat">
              <a:noFill/>
              <a:prstDash val="solid"/>
              <a:miter/>
            </a:ln>
          </p:spPr>
          <p:txBody>
            <a:bodyPr rtlCol="0" anchor="ctr"/>
            <a:lstStyle/>
            <a:p>
              <a:endParaRPr lang="fr-FR" sz="1400"/>
            </a:p>
          </p:txBody>
        </p:sp>
        <p:sp>
          <p:nvSpPr>
            <p:cNvPr id="182" name="Forme libre : forme 614">
              <a:extLst>
                <a:ext uri="{FF2B5EF4-FFF2-40B4-BE49-F238E27FC236}">
                  <a16:creationId xmlns:a16="http://schemas.microsoft.com/office/drawing/2014/main" id="{BABF529B-BBE0-4156-897D-F719B05DAC77}"/>
                </a:ext>
              </a:extLst>
            </p:cNvPr>
            <p:cNvSpPr/>
            <p:nvPr/>
          </p:nvSpPr>
          <p:spPr>
            <a:xfrm>
              <a:off x="2576156" y="4564691"/>
              <a:ext cx="72389" cy="53339"/>
            </a:xfrm>
            <a:custGeom>
              <a:avLst/>
              <a:gdLst>
                <a:gd name="connsiteX0" fmla="*/ 7620 w 72389"/>
                <a:gd name="connsiteY0" fmla="*/ 15240 h 53339"/>
                <a:gd name="connsiteX1" fmla="*/ 64770 w 72389"/>
                <a:gd name="connsiteY1" fmla="*/ 15240 h 53339"/>
                <a:gd name="connsiteX2" fmla="*/ 72390 w 72389"/>
                <a:gd name="connsiteY2" fmla="*/ 7620 h 53339"/>
                <a:gd name="connsiteX3" fmla="*/ 64770 w 72389"/>
                <a:gd name="connsiteY3" fmla="*/ 0 h 53339"/>
                <a:gd name="connsiteX4" fmla="*/ 7620 w 72389"/>
                <a:gd name="connsiteY4" fmla="*/ 0 h 53339"/>
                <a:gd name="connsiteX5" fmla="*/ 0 w 72389"/>
                <a:gd name="connsiteY5" fmla="*/ 7620 h 53339"/>
                <a:gd name="connsiteX6" fmla="*/ 7620 w 72389"/>
                <a:gd name="connsiteY6" fmla="*/ 15240 h 53339"/>
                <a:gd name="connsiteX7" fmla="*/ 7620 w 72389"/>
                <a:gd name="connsiteY7" fmla="*/ 53340 h 53339"/>
                <a:gd name="connsiteX8" fmla="*/ 64770 w 72389"/>
                <a:gd name="connsiteY8" fmla="*/ 53340 h 53339"/>
                <a:gd name="connsiteX9" fmla="*/ 72390 w 72389"/>
                <a:gd name="connsiteY9" fmla="*/ 45720 h 53339"/>
                <a:gd name="connsiteX10" fmla="*/ 64770 w 72389"/>
                <a:gd name="connsiteY10" fmla="*/ 38100 h 53339"/>
                <a:gd name="connsiteX11" fmla="*/ 7620 w 72389"/>
                <a:gd name="connsiteY11" fmla="*/ 38100 h 53339"/>
                <a:gd name="connsiteX12" fmla="*/ 0 w 72389"/>
                <a:gd name="connsiteY12" fmla="*/ 45720 h 53339"/>
                <a:gd name="connsiteX13" fmla="*/ 7620 w 72389"/>
                <a:gd name="connsiteY13" fmla="*/ 53340 h 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389" h="53339">
                  <a:moveTo>
                    <a:pt x="7620" y="15240"/>
                  </a:moveTo>
                  <a:lnTo>
                    <a:pt x="64770" y="15240"/>
                  </a:lnTo>
                  <a:cubicBezTo>
                    <a:pt x="68978" y="15240"/>
                    <a:pt x="72390" y="11828"/>
                    <a:pt x="72390" y="7620"/>
                  </a:cubicBezTo>
                  <a:cubicBezTo>
                    <a:pt x="72390" y="3412"/>
                    <a:pt x="68978" y="0"/>
                    <a:pt x="64770" y="0"/>
                  </a:cubicBezTo>
                  <a:lnTo>
                    <a:pt x="7620" y="0"/>
                  </a:lnTo>
                  <a:cubicBezTo>
                    <a:pt x="3412" y="0"/>
                    <a:pt x="0" y="3412"/>
                    <a:pt x="0" y="7620"/>
                  </a:cubicBezTo>
                  <a:cubicBezTo>
                    <a:pt x="0" y="11828"/>
                    <a:pt x="3412" y="15240"/>
                    <a:pt x="7620" y="15240"/>
                  </a:cubicBezTo>
                  <a:close/>
                  <a:moveTo>
                    <a:pt x="7620" y="53340"/>
                  </a:moveTo>
                  <a:lnTo>
                    <a:pt x="64770" y="53340"/>
                  </a:lnTo>
                  <a:cubicBezTo>
                    <a:pt x="68978" y="53340"/>
                    <a:pt x="72390" y="49928"/>
                    <a:pt x="72390" y="45720"/>
                  </a:cubicBezTo>
                  <a:cubicBezTo>
                    <a:pt x="72390" y="41512"/>
                    <a:pt x="68978" y="38100"/>
                    <a:pt x="64770" y="38100"/>
                  </a:cubicBezTo>
                  <a:lnTo>
                    <a:pt x="7620" y="38100"/>
                  </a:lnTo>
                  <a:cubicBezTo>
                    <a:pt x="3412" y="38100"/>
                    <a:pt x="0" y="41512"/>
                    <a:pt x="0" y="45720"/>
                  </a:cubicBezTo>
                  <a:cubicBezTo>
                    <a:pt x="0" y="49928"/>
                    <a:pt x="3412" y="53340"/>
                    <a:pt x="7620" y="53340"/>
                  </a:cubicBezTo>
                  <a:close/>
                </a:path>
              </a:pathLst>
            </a:custGeom>
            <a:grpFill/>
            <a:ln w="9525" cap="flat">
              <a:noFill/>
              <a:prstDash val="solid"/>
              <a:miter/>
            </a:ln>
          </p:spPr>
          <p:txBody>
            <a:bodyPr rtlCol="0" anchor="ctr"/>
            <a:lstStyle/>
            <a:p>
              <a:endParaRPr lang="fr-FR" sz="1400"/>
            </a:p>
          </p:txBody>
        </p:sp>
      </p:grpSp>
      <p:grpSp>
        <p:nvGrpSpPr>
          <p:cNvPr id="183" name="Graphique 109">
            <a:extLst>
              <a:ext uri="{FF2B5EF4-FFF2-40B4-BE49-F238E27FC236}">
                <a16:creationId xmlns:a16="http://schemas.microsoft.com/office/drawing/2014/main" id="{6F34BE95-01D9-4F98-AE84-B681C5414B90}"/>
              </a:ext>
            </a:extLst>
          </p:cNvPr>
          <p:cNvGrpSpPr/>
          <p:nvPr/>
        </p:nvGrpSpPr>
        <p:grpSpPr>
          <a:xfrm>
            <a:off x="2536837" y="2994288"/>
            <a:ext cx="441649" cy="627883"/>
            <a:chOff x="2944086" y="4415577"/>
            <a:chExt cx="377189" cy="491490"/>
          </a:xfrm>
          <a:solidFill>
            <a:srgbClr val="E52A29"/>
          </a:solidFill>
        </p:grpSpPr>
        <p:sp>
          <p:nvSpPr>
            <p:cNvPr id="184" name="Forme libre : forme 616">
              <a:extLst>
                <a:ext uri="{FF2B5EF4-FFF2-40B4-BE49-F238E27FC236}">
                  <a16:creationId xmlns:a16="http://schemas.microsoft.com/office/drawing/2014/main" id="{9FB9CA72-D791-4AE3-96A4-0C2BCC76CC67}"/>
                </a:ext>
              </a:extLst>
            </p:cNvPr>
            <p:cNvSpPr/>
            <p:nvPr/>
          </p:nvSpPr>
          <p:spPr>
            <a:xfrm>
              <a:off x="3020286" y="4756573"/>
              <a:ext cx="215264" cy="72389"/>
            </a:xfrm>
            <a:custGeom>
              <a:avLst/>
              <a:gdLst>
                <a:gd name="connsiteX0" fmla="*/ 207645 w 215264"/>
                <a:gd name="connsiteY0" fmla="*/ 57150 h 72389"/>
                <a:gd name="connsiteX1" fmla="*/ 215265 w 215264"/>
                <a:gd name="connsiteY1" fmla="*/ 64770 h 72389"/>
                <a:gd name="connsiteX2" fmla="*/ 208600 w 215264"/>
                <a:gd name="connsiteY2" fmla="*/ 72331 h 72389"/>
                <a:gd name="connsiteX3" fmla="*/ 207645 w 215264"/>
                <a:gd name="connsiteY3" fmla="*/ 72390 h 72389"/>
                <a:gd name="connsiteX4" fmla="*/ 7620 w 215264"/>
                <a:gd name="connsiteY4" fmla="*/ 72390 h 72389"/>
                <a:gd name="connsiteX5" fmla="*/ 0 w 215264"/>
                <a:gd name="connsiteY5" fmla="*/ 64770 h 72389"/>
                <a:gd name="connsiteX6" fmla="*/ 6665 w 215264"/>
                <a:gd name="connsiteY6" fmla="*/ 57209 h 72389"/>
                <a:gd name="connsiteX7" fmla="*/ 7620 w 215264"/>
                <a:gd name="connsiteY7" fmla="*/ 57150 h 72389"/>
                <a:gd name="connsiteX8" fmla="*/ 207645 w 215264"/>
                <a:gd name="connsiteY8" fmla="*/ 57150 h 72389"/>
                <a:gd name="connsiteX9" fmla="*/ 207645 w 215264"/>
                <a:gd name="connsiteY9" fmla="*/ 0 h 72389"/>
                <a:gd name="connsiteX10" fmla="*/ 215265 w 215264"/>
                <a:gd name="connsiteY10" fmla="*/ 7620 h 72389"/>
                <a:gd name="connsiteX11" fmla="*/ 208600 w 215264"/>
                <a:gd name="connsiteY11" fmla="*/ 15181 h 72389"/>
                <a:gd name="connsiteX12" fmla="*/ 207645 w 215264"/>
                <a:gd name="connsiteY12" fmla="*/ 15240 h 72389"/>
                <a:gd name="connsiteX13" fmla="*/ 7620 w 215264"/>
                <a:gd name="connsiteY13" fmla="*/ 15240 h 72389"/>
                <a:gd name="connsiteX14" fmla="*/ 0 w 215264"/>
                <a:gd name="connsiteY14" fmla="*/ 7620 h 72389"/>
                <a:gd name="connsiteX15" fmla="*/ 6665 w 215264"/>
                <a:gd name="connsiteY15" fmla="*/ 59 h 72389"/>
                <a:gd name="connsiteX16" fmla="*/ 7620 w 215264"/>
                <a:gd name="connsiteY16" fmla="*/ 0 h 72389"/>
                <a:gd name="connsiteX17" fmla="*/ 207645 w 215264"/>
                <a:gd name="connsiteY17" fmla="*/ 0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5264" h="72389">
                  <a:moveTo>
                    <a:pt x="207645" y="57150"/>
                  </a:moveTo>
                  <a:cubicBezTo>
                    <a:pt x="211853" y="57150"/>
                    <a:pt x="215265" y="60562"/>
                    <a:pt x="215265" y="64770"/>
                  </a:cubicBezTo>
                  <a:cubicBezTo>
                    <a:pt x="215265" y="68654"/>
                    <a:pt x="212358" y="71860"/>
                    <a:pt x="208600" y="72331"/>
                  </a:cubicBezTo>
                  <a:lnTo>
                    <a:pt x="207645" y="72390"/>
                  </a:lnTo>
                  <a:lnTo>
                    <a:pt x="7620" y="72390"/>
                  </a:lnTo>
                  <a:cubicBezTo>
                    <a:pt x="3412" y="72390"/>
                    <a:pt x="0" y="68978"/>
                    <a:pt x="0" y="64770"/>
                  </a:cubicBezTo>
                  <a:cubicBezTo>
                    <a:pt x="0" y="60886"/>
                    <a:pt x="2907" y="57680"/>
                    <a:pt x="6665" y="57209"/>
                  </a:cubicBezTo>
                  <a:lnTo>
                    <a:pt x="7620" y="57150"/>
                  </a:lnTo>
                  <a:lnTo>
                    <a:pt x="207645" y="57150"/>
                  </a:lnTo>
                  <a:close/>
                  <a:moveTo>
                    <a:pt x="207645" y="0"/>
                  </a:moveTo>
                  <a:cubicBezTo>
                    <a:pt x="211853" y="0"/>
                    <a:pt x="215265" y="3412"/>
                    <a:pt x="215265" y="7620"/>
                  </a:cubicBezTo>
                  <a:cubicBezTo>
                    <a:pt x="215265" y="11504"/>
                    <a:pt x="212358" y="14710"/>
                    <a:pt x="208600" y="15181"/>
                  </a:cubicBezTo>
                  <a:lnTo>
                    <a:pt x="207645" y="15240"/>
                  </a:lnTo>
                  <a:lnTo>
                    <a:pt x="7620" y="15240"/>
                  </a:lnTo>
                  <a:cubicBezTo>
                    <a:pt x="3412" y="15240"/>
                    <a:pt x="0" y="11828"/>
                    <a:pt x="0" y="7620"/>
                  </a:cubicBezTo>
                  <a:cubicBezTo>
                    <a:pt x="0" y="3736"/>
                    <a:pt x="2907" y="530"/>
                    <a:pt x="6665" y="59"/>
                  </a:cubicBezTo>
                  <a:lnTo>
                    <a:pt x="7620" y="0"/>
                  </a:lnTo>
                  <a:lnTo>
                    <a:pt x="207645" y="0"/>
                  </a:lnTo>
                  <a:close/>
                </a:path>
              </a:pathLst>
            </a:custGeom>
            <a:grpFill/>
            <a:ln w="9525" cap="flat">
              <a:noFill/>
              <a:prstDash val="solid"/>
              <a:miter/>
            </a:ln>
          </p:spPr>
          <p:txBody>
            <a:bodyPr rtlCol="0" anchor="ctr"/>
            <a:lstStyle/>
            <a:p>
              <a:endParaRPr lang="fr-FR" sz="1400"/>
            </a:p>
          </p:txBody>
        </p:sp>
        <p:sp>
          <p:nvSpPr>
            <p:cNvPr id="185" name="Forme libre : forme 617">
              <a:extLst>
                <a:ext uri="{FF2B5EF4-FFF2-40B4-BE49-F238E27FC236}">
                  <a16:creationId xmlns:a16="http://schemas.microsoft.com/office/drawing/2014/main" id="{5ED26E13-BA4B-415C-863E-E0C5EF1CB345}"/>
                </a:ext>
              </a:extLst>
            </p:cNvPr>
            <p:cNvSpPr/>
            <p:nvPr/>
          </p:nvSpPr>
          <p:spPr>
            <a:xfrm>
              <a:off x="2944086" y="4415577"/>
              <a:ext cx="377189" cy="491490"/>
            </a:xfrm>
            <a:custGeom>
              <a:avLst/>
              <a:gdLst>
                <a:gd name="connsiteX0" fmla="*/ 331470 w 377189"/>
                <a:gd name="connsiteY0" fmla="*/ 0 h 491490"/>
                <a:gd name="connsiteX1" fmla="*/ 45720 w 377189"/>
                <a:gd name="connsiteY1" fmla="*/ 0 h 491490"/>
                <a:gd name="connsiteX2" fmla="*/ 0 w 377189"/>
                <a:gd name="connsiteY2" fmla="*/ 45720 h 491490"/>
                <a:gd name="connsiteX3" fmla="*/ 0 w 377189"/>
                <a:gd name="connsiteY3" fmla="*/ 445770 h 491490"/>
                <a:gd name="connsiteX4" fmla="*/ 45720 w 377189"/>
                <a:gd name="connsiteY4" fmla="*/ 491490 h 491490"/>
                <a:gd name="connsiteX5" fmla="*/ 331470 w 377189"/>
                <a:gd name="connsiteY5" fmla="*/ 491490 h 491490"/>
                <a:gd name="connsiteX6" fmla="*/ 377190 w 377189"/>
                <a:gd name="connsiteY6" fmla="*/ 445770 h 491490"/>
                <a:gd name="connsiteX7" fmla="*/ 377190 w 377189"/>
                <a:gd name="connsiteY7" fmla="*/ 45720 h 491490"/>
                <a:gd name="connsiteX8" fmla="*/ 331470 w 377189"/>
                <a:gd name="connsiteY8" fmla="*/ 0 h 491490"/>
                <a:gd name="connsiteX9" fmla="*/ 45720 w 377189"/>
                <a:gd name="connsiteY9" fmla="*/ 15240 h 491490"/>
                <a:gd name="connsiteX10" fmla="*/ 331470 w 377189"/>
                <a:gd name="connsiteY10" fmla="*/ 15240 h 491490"/>
                <a:gd name="connsiteX11" fmla="*/ 361950 w 377189"/>
                <a:gd name="connsiteY11" fmla="*/ 45720 h 491490"/>
                <a:gd name="connsiteX12" fmla="*/ 361950 w 377189"/>
                <a:gd name="connsiteY12" fmla="*/ 445770 h 491490"/>
                <a:gd name="connsiteX13" fmla="*/ 331470 w 377189"/>
                <a:gd name="connsiteY13" fmla="*/ 476250 h 491490"/>
                <a:gd name="connsiteX14" fmla="*/ 45720 w 377189"/>
                <a:gd name="connsiteY14" fmla="*/ 476250 h 491490"/>
                <a:gd name="connsiteX15" fmla="*/ 15240 w 377189"/>
                <a:gd name="connsiteY15" fmla="*/ 445770 h 491490"/>
                <a:gd name="connsiteX16" fmla="*/ 15240 w 377189"/>
                <a:gd name="connsiteY16" fmla="*/ 45720 h 491490"/>
                <a:gd name="connsiteX17" fmla="*/ 45720 w 377189"/>
                <a:gd name="connsiteY17" fmla="*/ 15240 h 49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7189" h="491490">
                  <a:moveTo>
                    <a:pt x="331470" y="0"/>
                  </a:moveTo>
                  <a:lnTo>
                    <a:pt x="45720" y="0"/>
                  </a:lnTo>
                  <a:cubicBezTo>
                    <a:pt x="20469" y="0"/>
                    <a:pt x="0" y="20469"/>
                    <a:pt x="0" y="45720"/>
                  </a:cubicBezTo>
                  <a:lnTo>
                    <a:pt x="0" y="445770"/>
                  </a:lnTo>
                  <a:cubicBezTo>
                    <a:pt x="0" y="471021"/>
                    <a:pt x="20469" y="491490"/>
                    <a:pt x="45720" y="491490"/>
                  </a:cubicBezTo>
                  <a:lnTo>
                    <a:pt x="331470" y="491490"/>
                  </a:lnTo>
                  <a:cubicBezTo>
                    <a:pt x="356721" y="491490"/>
                    <a:pt x="377190" y="471021"/>
                    <a:pt x="377190" y="445770"/>
                  </a:cubicBezTo>
                  <a:lnTo>
                    <a:pt x="377190" y="45720"/>
                  </a:lnTo>
                  <a:cubicBezTo>
                    <a:pt x="377190" y="20469"/>
                    <a:pt x="356721" y="0"/>
                    <a:pt x="331470" y="0"/>
                  </a:cubicBezTo>
                  <a:close/>
                  <a:moveTo>
                    <a:pt x="45720" y="15240"/>
                  </a:moveTo>
                  <a:lnTo>
                    <a:pt x="331470" y="15240"/>
                  </a:lnTo>
                  <a:cubicBezTo>
                    <a:pt x="348304" y="15240"/>
                    <a:pt x="361950" y="28886"/>
                    <a:pt x="361950" y="45720"/>
                  </a:cubicBezTo>
                  <a:lnTo>
                    <a:pt x="361950" y="445770"/>
                  </a:lnTo>
                  <a:cubicBezTo>
                    <a:pt x="361950" y="462604"/>
                    <a:pt x="348304" y="476250"/>
                    <a:pt x="331470" y="476250"/>
                  </a:cubicBezTo>
                  <a:lnTo>
                    <a:pt x="45720" y="476250"/>
                  </a:lnTo>
                  <a:cubicBezTo>
                    <a:pt x="28886" y="476250"/>
                    <a:pt x="15240" y="462604"/>
                    <a:pt x="15240" y="445770"/>
                  </a:cubicBezTo>
                  <a:lnTo>
                    <a:pt x="15240" y="45720"/>
                  </a:lnTo>
                  <a:cubicBezTo>
                    <a:pt x="15240" y="28886"/>
                    <a:pt x="28886" y="15240"/>
                    <a:pt x="45720" y="15240"/>
                  </a:cubicBezTo>
                  <a:close/>
                </a:path>
              </a:pathLst>
            </a:custGeom>
            <a:grpFill/>
            <a:ln w="9525" cap="flat">
              <a:noFill/>
              <a:prstDash val="solid"/>
              <a:miter/>
            </a:ln>
          </p:spPr>
          <p:txBody>
            <a:bodyPr rtlCol="0" anchor="ctr"/>
            <a:lstStyle/>
            <a:p>
              <a:endParaRPr lang="fr-FR" sz="1400"/>
            </a:p>
          </p:txBody>
        </p:sp>
        <p:sp>
          <p:nvSpPr>
            <p:cNvPr id="186" name="Forme libre : forme 618">
              <a:extLst>
                <a:ext uri="{FF2B5EF4-FFF2-40B4-BE49-F238E27FC236}">
                  <a16:creationId xmlns:a16="http://schemas.microsoft.com/office/drawing/2014/main" id="{EA0B8B73-ECD9-450F-8F14-5140C60BF079}"/>
                </a:ext>
              </a:extLst>
            </p:cNvPr>
            <p:cNvSpPr/>
            <p:nvPr/>
          </p:nvSpPr>
          <p:spPr>
            <a:xfrm>
              <a:off x="3029811" y="4472728"/>
              <a:ext cx="205739" cy="234314"/>
            </a:xfrm>
            <a:custGeom>
              <a:avLst/>
              <a:gdLst>
                <a:gd name="connsiteX0" fmla="*/ 96869 w 205739"/>
                <a:gd name="connsiteY0" fmla="*/ 2924 h 234314"/>
                <a:gd name="connsiteX1" fmla="*/ 7620 w 205739"/>
                <a:gd name="connsiteY1" fmla="*/ 36512 h 234314"/>
                <a:gd name="connsiteX2" fmla="*/ 0 w 205739"/>
                <a:gd name="connsiteY2" fmla="*/ 44132 h 234314"/>
                <a:gd name="connsiteX3" fmla="*/ 99852 w 205739"/>
                <a:gd name="connsiteY3" fmla="*/ 233692 h 234314"/>
                <a:gd name="connsiteX4" fmla="*/ 105888 w 205739"/>
                <a:gd name="connsiteY4" fmla="*/ 233692 h 234314"/>
                <a:gd name="connsiteX5" fmla="*/ 205740 w 205739"/>
                <a:gd name="connsiteY5" fmla="*/ 44132 h 234314"/>
                <a:gd name="connsiteX6" fmla="*/ 198120 w 205739"/>
                <a:gd name="connsiteY6" fmla="*/ 36512 h 234314"/>
                <a:gd name="connsiteX7" fmla="*/ 108871 w 205739"/>
                <a:gd name="connsiteY7" fmla="*/ 2924 h 234314"/>
                <a:gd name="connsiteX8" fmla="*/ 96869 w 205739"/>
                <a:gd name="connsiteY8" fmla="*/ 2924 h 234314"/>
                <a:gd name="connsiteX9" fmla="*/ 102870 w 205739"/>
                <a:gd name="connsiteY9" fmla="*/ 19221 h 234314"/>
                <a:gd name="connsiteX10" fmla="*/ 104971 w 205739"/>
                <a:gd name="connsiteY10" fmla="*/ 21331 h 234314"/>
                <a:gd name="connsiteX11" fmla="*/ 185724 w 205739"/>
                <a:gd name="connsiteY11" fmla="*/ 51429 h 234314"/>
                <a:gd name="connsiteX12" fmla="*/ 190424 w 205739"/>
                <a:gd name="connsiteY12" fmla="*/ 51625 h 234314"/>
                <a:gd name="connsiteX13" fmla="*/ 190395 w 205739"/>
                <a:gd name="connsiteY13" fmla="*/ 53325 h 234314"/>
                <a:gd name="connsiteX14" fmla="*/ 102860 w 205739"/>
                <a:gd name="connsiteY14" fmla="*/ 218351 h 234314"/>
                <a:gd name="connsiteX15" fmla="*/ 15345 w 205739"/>
                <a:gd name="connsiteY15" fmla="*/ 53325 h 234314"/>
                <a:gd name="connsiteX16" fmla="*/ 15307 w 205739"/>
                <a:gd name="connsiteY16" fmla="*/ 51625 h 234314"/>
                <a:gd name="connsiteX17" fmla="*/ 15953 w 205739"/>
                <a:gd name="connsiteY17" fmla="*/ 51609 h 234314"/>
                <a:gd name="connsiteX18" fmla="*/ 100769 w 205739"/>
                <a:gd name="connsiteY18" fmla="*/ 21331 h 234314"/>
                <a:gd name="connsiteX19" fmla="*/ 102870 w 205739"/>
                <a:gd name="connsiteY19" fmla="*/ 19221 h 23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5739" h="234314">
                  <a:moveTo>
                    <a:pt x="96869" y="2924"/>
                  </a:moveTo>
                  <a:cubicBezTo>
                    <a:pt x="79439" y="25196"/>
                    <a:pt x="49919" y="36512"/>
                    <a:pt x="7620" y="36512"/>
                  </a:cubicBezTo>
                  <a:cubicBezTo>
                    <a:pt x="3412" y="36512"/>
                    <a:pt x="0" y="39924"/>
                    <a:pt x="0" y="44132"/>
                  </a:cubicBezTo>
                  <a:cubicBezTo>
                    <a:pt x="0" y="141252"/>
                    <a:pt x="33242" y="204966"/>
                    <a:pt x="99852" y="233692"/>
                  </a:cubicBezTo>
                  <a:cubicBezTo>
                    <a:pt x="101778" y="234522"/>
                    <a:pt x="103962" y="234522"/>
                    <a:pt x="105888" y="233692"/>
                  </a:cubicBezTo>
                  <a:cubicBezTo>
                    <a:pt x="172498" y="204966"/>
                    <a:pt x="205740" y="141252"/>
                    <a:pt x="205740" y="44132"/>
                  </a:cubicBezTo>
                  <a:cubicBezTo>
                    <a:pt x="205740" y="39924"/>
                    <a:pt x="202328" y="36512"/>
                    <a:pt x="198120" y="36512"/>
                  </a:cubicBezTo>
                  <a:cubicBezTo>
                    <a:pt x="155821" y="36512"/>
                    <a:pt x="126301" y="25196"/>
                    <a:pt x="108871" y="2924"/>
                  </a:cubicBezTo>
                  <a:cubicBezTo>
                    <a:pt x="105820" y="-975"/>
                    <a:pt x="99920" y="-975"/>
                    <a:pt x="96869" y="2924"/>
                  </a:cubicBezTo>
                  <a:close/>
                  <a:moveTo>
                    <a:pt x="102870" y="19221"/>
                  </a:moveTo>
                  <a:lnTo>
                    <a:pt x="104971" y="21331"/>
                  </a:lnTo>
                  <a:cubicBezTo>
                    <a:pt x="123790" y="39587"/>
                    <a:pt x="150820" y="49561"/>
                    <a:pt x="185724" y="51429"/>
                  </a:cubicBezTo>
                  <a:lnTo>
                    <a:pt x="190424" y="51625"/>
                  </a:lnTo>
                  <a:lnTo>
                    <a:pt x="190395" y="53325"/>
                  </a:lnTo>
                  <a:cubicBezTo>
                    <a:pt x="188448" y="138044"/>
                    <a:pt x="159247" y="192598"/>
                    <a:pt x="102860" y="218351"/>
                  </a:cubicBezTo>
                  <a:cubicBezTo>
                    <a:pt x="46493" y="192598"/>
                    <a:pt x="17292" y="138044"/>
                    <a:pt x="15345" y="53325"/>
                  </a:cubicBezTo>
                  <a:lnTo>
                    <a:pt x="15307" y="51625"/>
                  </a:lnTo>
                  <a:lnTo>
                    <a:pt x="15953" y="51609"/>
                  </a:lnTo>
                  <a:cubicBezTo>
                    <a:pt x="52828" y="50316"/>
                    <a:pt x="81226" y="40289"/>
                    <a:pt x="100769" y="21331"/>
                  </a:cubicBezTo>
                  <a:lnTo>
                    <a:pt x="102870" y="19221"/>
                  </a:lnTo>
                  <a:close/>
                </a:path>
              </a:pathLst>
            </a:custGeom>
            <a:grpFill/>
            <a:ln w="9525" cap="flat">
              <a:noFill/>
              <a:prstDash val="solid"/>
              <a:miter/>
            </a:ln>
          </p:spPr>
          <p:txBody>
            <a:bodyPr rtlCol="0" anchor="ctr"/>
            <a:lstStyle/>
            <a:p>
              <a:endParaRPr lang="fr-FR" sz="1400"/>
            </a:p>
          </p:txBody>
        </p:sp>
      </p:grpSp>
      <p:sp>
        <p:nvSpPr>
          <p:cNvPr id="188" name="Rectangle 187"/>
          <p:cNvSpPr/>
          <p:nvPr/>
        </p:nvSpPr>
        <p:spPr>
          <a:xfrm>
            <a:off x="5015085" y="3320353"/>
            <a:ext cx="1970614"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L’intégration de </a:t>
            </a:r>
            <a:r>
              <a:rPr lang="fr-FR" b="1" dirty="0">
                <a:solidFill>
                  <a:schemeClr val="tx1">
                    <a:lumMod val="75000"/>
                    <a:lumOff val="25000"/>
                  </a:schemeClr>
                </a:solidFill>
              </a:rPr>
              <a:t>services à valeur ajoutée</a:t>
            </a:r>
          </a:p>
        </p:txBody>
      </p:sp>
      <p:sp>
        <p:nvSpPr>
          <p:cNvPr id="189" name="Rectangle 188"/>
          <p:cNvSpPr/>
          <p:nvPr/>
        </p:nvSpPr>
        <p:spPr>
          <a:xfrm>
            <a:off x="5411065" y="2952999"/>
            <a:ext cx="1244599"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9" name="Graphique 1860">
            <a:extLst>
              <a:ext uri="{FF2B5EF4-FFF2-40B4-BE49-F238E27FC236}">
                <a16:creationId xmlns:a16="http://schemas.microsoft.com/office/drawing/2014/main" id="{6D0C316A-40BE-43E9-AE9D-67289195B473}"/>
              </a:ext>
            </a:extLst>
          </p:cNvPr>
          <p:cNvGrpSpPr/>
          <p:nvPr/>
        </p:nvGrpSpPr>
        <p:grpSpPr>
          <a:xfrm>
            <a:off x="5497889" y="3059797"/>
            <a:ext cx="552134" cy="495797"/>
            <a:chOff x="7577139" y="4377153"/>
            <a:chExt cx="533400" cy="323850"/>
          </a:xfrm>
          <a:noFill/>
        </p:grpSpPr>
        <p:grpSp>
          <p:nvGrpSpPr>
            <p:cNvPr id="120" name="Graphique 1860">
              <a:extLst>
                <a:ext uri="{FF2B5EF4-FFF2-40B4-BE49-F238E27FC236}">
                  <a16:creationId xmlns:a16="http://schemas.microsoft.com/office/drawing/2014/main" id="{6D0C316A-40BE-43E9-AE9D-67289195B473}"/>
                </a:ext>
              </a:extLst>
            </p:cNvPr>
            <p:cNvGrpSpPr/>
            <p:nvPr/>
          </p:nvGrpSpPr>
          <p:grpSpPr>
            <a:xfrm>
              <a:off x="7577139" y="4377153"/>
              <a:ext cx="530352" cy="316801"/>
              <a:chOff x="7577139" y="4377153"/>
              <a:chExt cx="530352" cy="316801"/>
            </a:xfrm>
            <a:grpFill/>
          </p:grpSpPr>
          <p:grpSp>
            <p:nvGrpSpPr>
              <p:cNvPr id="144" name="Graphique 1860">
                <a:extLst>
                  <a:ext uri="{FF2B5EF4-FFF2-40B4-BE49-F238E27FC236}">
                    <a16:creationId xmlns:a16="http://schemas.microsoft.com/office/drawing/2014/main" id="{6D0C316A-40BE-43E9-AE9D-67289195B473}"/>
                  </a:ext>
                </a:extLst>
              </p:cNvPr>
              <p:cNvGrpSpPr/>
              <p:nvPr/>
            </p:nvGrpSpPr>
            <p:grpSpPr>
              <a:xfrm>
                <a:off x="7603142" y="4693097"/>
                <a:ext cx="504348" cy="857"/>
                <a:chOff x="7603142" y="4693097"/>
                <a:chExt cx="504348" cy="857"/>
              </a:xfrm>
              <a:grpFill/>
            </p:grpSpPr>
            <p:sp>
              <p:nvSpPr>
                <p:cNvPr id="176" name="Forme libre : forme 5452">
                  <a:extLst>
                    <a:ext uri="{FF2B5EF4-FFF2-40B4-BE49-F238E27FC236}">
                      <a16:creationId xmlns:a16="http://schemas.microsoft.com/office/drawing/2014/main" id="{660370C9-6D17-43EE-8FCC-0E846464B79D}"/>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5715" cap="rnd">
                  <a:solidFill>
                    <a:srgbClr val="E52A29"/>
                  </a:solidFill>
                  <a:prstDash val="solid"/>
                  <a:round/>
                </a:ln>
              </p:spPr>
              <p:txBody>
                <a:bodyPr rtlCol="0" anchor="ctr"/>
                <a:lstStyle/>
                <a:p>
                  <a:endParaRPr lang="fr-FR" sz="1400"/>
                </a:p>
              </p:txBody>
            </p:sp>
            <p:sp>
              <p:nvSpPr>
                <p:cNvPr id="177" name="Forme libre : forme 5453">
                  <a:extLst>
                    <a:ext uri="{FF2B5EF4-FFF2-40B4-BE49-F238E27FC236}">
                      <a16:creationId xmlns:a16="http://schemas.microsoft.com/office/drawing/2014/main" id="{4CE551E0-664F-41FB-B2CD-BCA8B4D38400}"/>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5715" cap="rnd">
                  <a:solidFill>
                    <a:srgbClr val="E52A29"/>
                  </a:solidFill>
                  <a:prstDash val="solid"/>
                  <a:round/>
                </a:ln>
              </p:spPr>
              <p:txBody>
                <a:bodyPr rtlCol="0" anchor="ctr"/>
                <a:lstStyle/>
                <a:p>
                  <a:endParaRPr lang="fr-FR" sz="1400"/>
                </a:p>
              </p:txBody>
            </p:sp>
          </p:grpSp>
          <p:sp>
            <p:nvSpPr>
              <p:cNvPr id="145" name="Forme libre : forme 5454">
                <a:extLst>
                  <a:ext uri="{FF2B5EF4-FFF2-40B4-BE49-F238E27FC236}">
                    <a16:creationId xmlns:a16="http://schemas.microsoft.com/office/drawing/2014/main" id="{DA658631-27E3-42F6-AA9B-4D0CBEE12321}"/>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grpSp>
            <p:nvGrpSpPr>
              <p:cNvPr id="146" name="Graphique 1860">
                <a:extLst>
                  <a:ext uri="{FF2B5EF4-FFF2-40B4-BE49-F238E27FC236}">
                    <a16:creationId xmlns:a16="http://schemas.microsoft.com/office/drawing/2014/main" id="{6D0C316A-40BE-43E9-AE9D-67289195B473}"/>
                  </a:ext>
                </a:extLst>
              </p:cNvPr>
              <p:cNvGrpSpPr/>
              <p:nvPr/>
            </p:nvGrpSpPr>
            <p:grpSpPr>
              <a:xfrm>
                <a:off x="7736873" y="4512026"/>
                <a:ext cx="61055" cy="18859"/>
                <a:chOff x="7736873" y="4512026"/>
                <a:chExt cx="61055" cy="18859"/>
              </a:xfrm>
              <a:grpFill/>
            </p:grpSpPr>
            <p:sp>
              <p:nvSpPr>
                <p:cNvPr id="173" name="Forme libre : forme 5456">
                  <a:extLst>
                    <a:ext uri="{FF2B5EF4-FFF2-40B4-BE49-F238E27FC236}">
                      <a16:creationId xmlns:a16="http://schemas.microsoft.com/office/drawing/2014/main" id="{E95A0A24-C210-4207-973D-B9B2C8A7A46F}"/>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5715" cap="rnd">
                  <a:solidFill>
                    <a:srgbClr val="E52A29"/>
                  </a:solidFill>
                  <a:prstDash val="solid"/>
                  <a:round/>
                </a:ln>
              </p:spPr>
              <p:txBody>
                <a:bodyPr rtlCol="0" anchor="ctr"/>
                <a:lstStyle/>
                <a:p>
                  <a:endParaRPr lang="fr-FR" sz="1400"/>
                </a:p>
              </p:txBody>
            </p:sp>
            <p:sp>
              <p:nvSpPr>
                <p:cNvPr id="174" name="Forme libre : forme 5457">
                  <a:extLst>
                    <a:ext uri="{FF2B5EF4-FFF2-40B4-BE49-F238E27FC236}">
                      <a16:creationId xmlns:a16="http://schemas.microsoft.com/office/drawing/2014/main" id="{8DD255F7-CAE8-4EC4-8DBA-185C4934A705}"/>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5715" cap="rnd">
                  <a:solidFill>
                    <a:srgbClr val="E52A29"/>
                  </a:solidFill>
                  <a:prstDash val="solid"/>
                  <a:round/>
                </a:ln>
              </p:spPr>
              <p:txBody>
                <a:bodyPr rtlCol="0" anchor="ctr"/>
                <a:lstStyle/>
                <a:p>
                  <a:endParaRPr lang="fr-FR" sz="1400"/>
                </a:p>
              </p:txBody>
            </p:sp>
            <p:sp>
              <p:nvSpPr>
                <p:cNvPr id="175" name="Forme libre : forme 5458">
                  <a:extLst>
                    <a:ext uri="{FF2B5EF4-FFF2-40B4-BE49-F238E27FC236}">
                      <a16:creationId xmlns:a16="http://schemas.microsoft.com/office/drawing/2014/main" id="{5E2CC7EE-1DD8-46E8-8AA1-CC21CB2AE467}"/>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5715" cap="rnd">
                  <a:solidFill>
                    <a:srgbClr val="E52A29"/>
                  </a:solidFill>
                  <a:prstDash val="solid"/>
                  <a:round/>
                </a:ln>
              </p:spPr>
              <p:txBody>
                <a:bodyPr rtlCol="0" anchor="ctr"/>
                <a:lstStyle/>
                <a:p>
                  <a:endParaRPr lang="fr-FR" sz="1400"/>
                </a:p>
              </p:txBody>
            </p:sp>
          </p:grpSp>
          <p:grpSp>
            <p:nvGrpSpPr>
              <p:cNvPr id="147" name="Graphique 1860">
                <a:extLst>
                  <a:ext uri="{FF2B5EF4-FFF2-40B4-BE49-F238E27FC236}">
                    <a16:creationId xmlns:a16="http://schemas.microsoft.com/office/drawing/2014/main" id="{6D0C316A-40BE-43E9-AE9D-67289195B473}"/>
                  </a:ext>
                </a:extLst>
              </p:cNvPr>
              <p:cNvGrpSpPr/>
              <p:nvPr/>
            </p:nvGrpSpPr>
            <p:grpSpPr>
              <a:xfrm>
                <a:off x="7720871" y="4448238"/>
                <a:ext cx="91489" cy="117890"/>
                <a:chOff x="7720871" y="4448238"/>
                <a:chExt cx="91489" cy="117890"/>
              </a:xfrm>
              <a:grpFill/>
            </p:grpSpPr>
            <p:sp>
              <p:nvSpPr>
                <p:cNvPr id="169" name="Forme libre : forme 5460">
                  <a:extLst>
                    <a:ext uri="{FF2B5EF4-FFF2-40B4-BE49-F238E27FC236}">
                      <a16:creationId xmlns:a16="http://schemas.microsoft.com/office/drawing/2014/main" id="{EEDF0A58-A9FE-4DFD-AAD7-BC75FA0A7033}"/>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5715" cap="rnd">
                  <a:solidFill>
                    <a:srgbClr val="E52A29"/>
                  </a:solidFill>
                  <a:prstDash val="solid"/>
                  <a:round/>
                </a:ln>
              </p:spPr>
              <p:txBody>
                <a:bodyPr rtlCol="0" anchor="ctr"/>
                <a:lstStyle/>
                <a:p>
                  <a:endParaRPr lang="fr-FR" sz="1400"/>
                </a:p>
              </p:txBody>
            </p:sp>
            <p:sp>
              <p:nvSpPr>
                <p:cNvPr id="170" name="Forme libre : forme 5461">
                  <a:extLst>
                    <a:ext uri="{FF2B5EF4-FFF2-40B4-BE49-F238E27FC236}">
                      <a16:creationId xmlns:a16="http://schemas.microsoft.com/office/drawing/2014/main" id="{7FE1BEB0-83CA-41F8-A19A-F1A251F44F20}"/>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5715" cap="rnd">
                  <a:solidFill>
                    <a:srgbClr val="E52A29"/>
                  </a:solidFill>
                  <a:prstDash val="solid"/>
                  <a:round/>
                </a:ln>
              </p:spPr>
              <p:txBody>
                <a:bodyPr rtlCol="0" anchor="ctr"/>
                <a:lstStyle/>
                <a:p>
                  <a:endParaRPr lang="fr-FR" sz="1400"/>
                </a:p>
              </p:txBody>
            </p:sp>
            <p:sp>
              <p:nvSpPr>
                <p:cNvPr id="171" name="Forme libre : forme 5462">
                  <a:extLst>
                    <a:ext uri="{FF2B5EF4-FFF2-40B4-BE49-F238E27FC236}">
                      <a16:creationId xmlns:a16="http://schemas.microsoft.com/office/drawing/2014/main" id="{0ED4E296-3147-4ED1-ABA9-32178E65B18E}"/>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5715" cap="rnd">
                  <a:solidFill>
                    <a:srgbClr val="E52A29"/>
                  </a:solidFill>
                  <a:prstDash val="solid"/>
                  <a:round/>
                </a:ln>
              </p:spPr>
              <p:txBody>
                <a:bodyPr rtlCol="0" anchor="ctr"/>
                <a:lstStyle/>
                <a:p>
                  <a:endParaRPr lang="fr-FR" sz="1400"/>
                </a:p>
              </p:txBody>
            </p:sp>
            <p:sp>
              <p:nvSpPr>
                <p:cNvPr id="172" name="Forme libre : forme 5463">
                  <a:extLst>
                    <a:ext uri="{FF2B5EF4-FFF2-40B4-BE49-F238E27FC236}">
                      <a16:creationId xmlns:a16="http://schemas.microsoft.com/office/drawing/2014/main" id="{49950330-A1C1-44B2-A342-9868305C5D72}"/>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5715" cap="rnd">
                  <a:solidFill>
                    <a:srgbClr val="E52A29"/>
                  </a:solidFill>
                  <a:prstDash val="solid"/>
                  <a:round/>
                </a:ln>
              </p:spPr>
              <p:txBody>
                <a:bodyPr rtlCol="0" anchor="ctr"/>
                <a:lstStyle/>
                <a:p>
                  <a:endParaRPr lang="fr-FR" sz="1400"/>
                </a:p>
              </p:txBody>
            </p:sp>
          </p:grpSp>
          <p:sp>
            <p:nvSpPr>
              <p:cNvPr id="148" name="Forme libre : forme 5464">
                <a:extLst>
                  <a:ext uri="{FF2B5EF4-FFF2-40B4-BE49-F238E27FC236}">
                    <a16:creationId xmlns:a16="http://schemas.microsoft.com/office/drawing/2014/main" id="{4A8ED011-DC32-4DBD-A950-34332088B011}"/>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5715" cap="rnd">
                <a:solidFill>
                  <a:srgbClr val="E52A29"/>
                </a:solidFill>
                <a:prstDash val="solid"/>
                <a:round/>
              </a:ln>
            </p:spPr>
            <p:txBody>
              <a:bodyPr rtlCol="0" anchor="ctr"/>
              <a:lstStyle/>
              <a:p>
                <a:endParaRPr lang="fr-FR" sz="1400"/>
              </a:p>
            </p:txBody>
          </p:sp>
          <p:sp>
            <p:nvSpPr>
              <p:cNvPr id="149" name="Forme libre : forme 5465">
                <a:extLst>
                  <a:ext uri="{FF2B5EF4-FFF2-40B4-BE49-F238E27FC236}">
                    <a16:creationId xmlns:a16="http://schemas.microsoft.com/office/drawing/2014/main" id="{745E37FD-9C71-4C67-82D3-C868FBA816D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0" name="Forme libre : forme 5466">
                <a:extLst>
                  <a:ext uri="{FF2B5EF4-FFF2-40B4-BE49-F238E27FC236}">
                    <a16:creationId xmlns:a16="http://schemas.microsoft.com/office/drawing/2014/main" id="{DAE0A692-79A3-4B1A-AE46-6DC505C8EF33}"/>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5715" cap="rnd">
                <a:solidFill>
                  <a:srgbClr val="E52A29"/>
                </a:solidFill>
                <a:prstDash val="solid"/>
                <a:round/>
              </a:ln>
            </p:spPr>
            <p:txBody>
              <a:bodyPr rtlCol="0" anchor="ctr"/>
              <a:lstStyle/>
              <a:p>
                <a:endParaRPr lang="fr-FR" sz="1400"/>
              </a:p>
            </p:txBody>
          </p:sp>
          <p:sp>
            <p:nvSpPr>
              <p:cNvPr id="151" name="Forme libre : forme 5467">
                <a:extLst>
                  <a:ext uri="{FF2B5EF4-FFF2-40B4-BE49-F238E27FC236}">
                    <a16:creationId xmlns:a16="http://schemas.microsoft.com/office/drawing/2014/main" id="{DFC407EA-0ED8-4B43-9717-8952AC90017E}"/>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2" name="Forme libre : forme 5468">
                <a:extLst>
                  <a:ext uri="{FF2B5EF4-FFF2-40B4-BE49-F238E27FC236}">
                    <a16:creationId xmlns:a16="http://schemas.microsoft.com/office/drawing/2014/main" id="{27F6312C-89E7-457C-BC0A-8F0257C24D63}"/>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3" name="Forme libre : forme 5469">
                <a:extLst>
                  <a:ext uri="{FF2B5EF4-FFF2-40B4-BE49-F238E27FC236}">
                    <a16:creationId xmlns:a16="http://schemas.microsoft.com/office/drawing/2014/main" id="{91A1D68E-B339-47EE-B087-178B447F5D5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4" name="Forme libre : forme 5470">
                <a:extLst>
                  <a:ext uri="{FF2B5EF4-FFF2-40B4-BE49-F238E27FC236}">
                    <a16:creationId xmlns:a16="http://schemas.microsoft.com/office/drawing/2014/main" id="{A284BCC9-638F-447D-B704-3CAE95CCC6CC}"/>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5715" cap="rnd">
                <a:solidFill>
                  <a:srgbClr val="E52A29"/>
                </a:solidFill>
                <a:prstDash val="solid"/>
                <a:round/>
              </a:ln>
            </p:spPr>
            <p:txBody>
              <a:bodyPr rtlCol="0" anchor="ctr"/>
              <a:lstStyle/>
              <a:p>
                <a:endParaRPr lang="fr-FR" sz="1400"/>
              </a:p>
            </p:txBody>
          </p:sp>
          <p:sp>
            <p:nvSpPr>
              <p:cNvPr id="155" name="Forme libre : forme 5471">
                <a:extLst>
                  <a:ext uri="{FF2B5EF4-FFF2-40B4-BE49-F238E27FC236}">
                    <a16:creationId xmlns:a16="http://schemas.microsoft.com/office/drawing/2014/main" id="{729846C5-7D42-40E8-8E29-C1604A5343A2}"/>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5715" cap="rnd">
                <a:solidFill>
                  <a:srgbClr val="E52A29"/>
                </a:solidFill>
                <a:prstDash val="solid"/>
                <a:round/>
              </a:ln>
            </p:spPr>
            <p:txBody>
              <a:bodyPr rtlCol="0" anchor="ctr"/>
              <a:lstStyle/>
              <a:p>
                <a:endParaRPr lang="fr-FR" sz="1400"/>
              </a:p>
            </p:txBody>
          </p:sp>
          <p:sp>
            <p:nvSpPr>
              <p:cNvPr id="156" name="Forme libre : forme 5472">
                <a:extLst>
                  <a:ext uri="{FF2B5EF4-FFF2-40B4-BE49-F238E27FC236}">
                    <a16:creationId xmlns:a16="http://schemas.microsoft.com/office/drawing/2014/main" id="{21E2FAF7-1CB9-4611-BCDF-6397F6484AEB}"/>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5715" cap="rnd">
                <a:solidFill>
                  <a:srgbClr val="E52A29"/>
                </a:solidFill>
                <a:prstDash val="solid"/>
                <a:round/>
              </a:ln>
            </p:spPr>
            <p:txBody>
              <a:bodyPr rtlCol="0" anchor="ctr"/>
              <a:lstStyle/>
              <a:p>
                <a:endParaRPr lang="fr-FR" sz="1400"/>
              </a:p>
            </p:txBody>
          </p:sp>
          <p:grpSp>
            <p:nvGrpSpPr>
              <p:cNvPr id="157" name="Graphique 1860">
                <a:extLst>
                  <a:ext uri="{FF2B5EF4-FFF2-40B4-BE49-F238E27FC236}">
                    <a16:creationId xmlns:a16="http://schemas.microsoft.com/office/drawing/2014/main" id="{6D0C316A-40BE-43E9-AE9D-67289195B473}"/>
                  </a:ext>
                </a:extLst>
              </p:cNvPr>
              <p:cNvGrpSpPr/>
              <p:nvPr/>
            </p:nvGrpSpPr>
            <p:grpSpPr>
              <a:xfrm>
                <a:off x="7769258" y="4573823"/>
                <a:ext cx="71246" cy="118416"/>
                <a:chOff x="7769258" y="4573823"/>
                <a:chExt cx="71246" cy="118416"/>
              </a:xfrm>
              <a:grpFill/>
            </p:grpSpPr>
            <p:sp>
              <p:nvSpPr>
                <p:cNvPr id="167" name="Forme libre : forme 5474">
                  <a:extLst>
                    <a:ext uri="{FF2B5EF4-FFF2-40B4-BE49-F238E27FC236}">
                      <a16:creationId xmlns:a16="http://schemas.microsoft.com/office/drawing/2014/main" id="{C1B4429A-EEFA-40E0-BAA5-F2DF7CCBAA03}"/>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5715" cap="rnd">
                  <a:solidFill>
                    <a:srgbClr val="E52A29"/>
                  </a:solidFill>
                  <a:prstDash val="solid"/>
                  <a:round/>
                </a:ln>
              </p:spPr>
              <p:txBody>
                <a:bodyPr rtlCol="0" anchor="ctr"/>
                <a:lstStyle/>
                <a:p>
                  <a:endParaRPr lang="fr-FR" sz="1400"/>
                </a:p>
              </p:txBody>
            </p:sp>
            <p:sp>
              <p:nvSpPr>
                <p:cNvPr id="168" name="Forme libre : forme 5475">
                  <a:extLst>
                    <a:ext uri="{FF2B5EF4-FFF2-40B4-BE49-F238E27FC236}">
                      <a16:creationId xmlns:a16="http://schemas.microsoft.com/office/drawing/2014/main" id="{2141CA9C-0DD7-48A0-A54E-2A6F0B1EB18E}"/>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5715" cap="rnd">
                  <a:solidFill>
                    <a:srgbClr val="E52A29"/>
                  </a:solidFill>
                  <a:prstDash val="solid"/>
                  <a:round/>
                </a:ln>
              </p:spPr>
              <p:txBody>
                <a:bodyPr rtlCol="0" anchor="ctr"/>
                <a:lstStyle/>
                <a:p>
                  <a:endParaRPr lang="fr-FR" sz="1400"/>
                </a:p>
              </p:txBody>
            </p:sp>
          </p:grpSp>
          <p:grpSp>
            <p:nvGrpSpPr>
              <p:cNvPr id="158" name="Graphique 1860">
                <a:extLst>
                  <a:ext uri="{FF2B5EF4-FFF2-40B4-BE49-F238E27FC236}">
                    <a16:creationId xmlns:a16="http://schemas.microsoft.com/office/drawing/2014/main" id="{6D0C316A-40BE-43E9-AE9D-67289195B473}"/>
                  </a:ext>
                </a:extLst>
              </p:cNvPr>
              <p:cNvGrpSpPr/>
              <p:nvPr/>
            </p:nvGrpSpPr>
            <p:grpSpPr>
              <a:xfrm>
                <a:off x="7693343" y="4572299"/>
                <a:ext cx="75914" cy="121464"/>
                <a:chOff x="7693343" y="4572299"/>
                <a:chExt cx="75914" cy="121464"/>
              </a:xfrm>
              <a:grpFill/>
            </p:grpSpPr>
            <p:sp>
              <p:nvSpPr>
                <p:cNvPr id="165" name="Forme libre : forme 5477">
                  <a:extLst>
                    <a:ext uri="{FF2B5EF4-FFF2-40B4-BE49-F238E27FC236}">
                      <a16:creationId xmlns:a16="http://schemas.microsoft.com/office/drawing/2014/main" id="{210B73F2-8D20-4974-AA48-D8819118956B}"/>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5715" cap="rnd">
                  <a:solidFill>
                    <a:srgbClr val="E52A29"/>
                  </a:solidFill>
                  <a:prstDash val="solid"/>
                  <a:round/>
                </a:ln>
              </p:spPr>
              <p:txBody>
                <a:bodyPr rtlCol="0" anchor="ctr"/>
                <a:lstStyle/>
                <a:p>
                  <a:endParaRPr lang="fr-FR" sz="1400"/>
                </a:p>
              </p:txBody>
            </p:sp>
            <p:sp>
              <p:nvSpPr>
                <p:cNvPr id="166" name="Forme libre : forme 5478">
                  <a:extLst>
                    <a:ext uri="{FF2B5EF4-FFF2-40B4-BE49-F238E27FC236}">
                      <a16:creationId xmlns:a16="http://schemas.microsoft.com/office/drawing/2014/main" id="{62980BAA-38A7-43CB-92B1-75D19D0B4B7F}"/>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5715" cap="rnd">
                  <a:solidFill>
                    <a:srgbClr val="E52A29"/>
                  </a:solidFill>
                  <a:prstDash val="solid"/>
                  <a:round/>
                </a:ln>
              </p:spPr>
              <p:txBody>
                <a:bodyPr rtlCol="0" anchor="ctr"/>
                <a:lstStyle/>
                <a:p>
                  <a:endParaRPr lang="fr-FR" sz="1400"/>
                </a:p>
              </p:txBody>
            </p:sp>
          </p:grpSp>
          <p:grpSp>
            <p:nvGrpSpPr>
              <p:cNvPr id="159" name="Graphique 1860">
                <a:extLst>
                  <a:ext uri="{FF2B5EF4-FFF2-40B4-BE49-F238E27FC236}">
                    <a16:creationId xmlns:a16="http://schemas.microsoft.com/office/drawing/2014/main" id="{6D0C316A-40BE-43E9-AE9D-67289195B473}"/>
                  </a:ext>
                </a:extLst>
              </p:cNvPr>
              <p:cNvGrpSpPr/>
              <p:nvPr/>
            </p:nvGrpSpPr>
            <p:grpSpPr>
              <a:xfrm>
                <a:off x="7579996" y="4380010"/>
                <a:ext cx="133731" cy="104203"/>
                <a:chOff x="7579996" y="4380010"/>
                <a:chExt cx="133731" cy="104203"/>
              </a:xfrm>
              <a:grpFill/>
            </p:grpSpPr>
            <p:sp>
              <p:nvSpPr>
                <p:cNvPr id="161" name="Forme libre : forme 5480">
                  <a:extLst>
                    <a:ext uri="{FF2B5EF4-FFF2-40B4-BE49-F238E27FC236}">
                      <a16:creationId xmlns:a16="http://schemas.microsoft.com/office/drawing/2014/main" id="{A66FFF72-5B5F-4AF6-B756-7861FBC40EFF}"/>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5715" cap="rnd">
                  <a:solidFill>
                    <a:srgbClr val="E52A29"/>
                  </a:solidFill>
                  <a:prstDash val="solid"/>
                  <a:round/>
                </a:ln>
              </p:spPr>
              <p:txBody>
                <a:bodyPr rtlCol="0" anchor="ctr"/>
                <a:lstStyle/>
                <a:p>
                  <a:endParaRPr lang="fr-FR" sz="1400"/>
                </a:p>
              </p:txBody>
            </p:sp>
            <p:sp>
              <p:nvSpPr>
                <p:cNvPr id="162" name="Forme libre : forme 5481">
                  <a:extLst>
                    <a:ext uri="{FF2B5EF4-FFF2-40B4-BE49-F238E27FC236}">
                      <a16:creationId xmlns:a16="http://schemas.microsoft.com/office/drawing/2014/main" id="{86B28E09-79D4-40D0-A5BB-3C6F881F567E}"/>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5715" cap="rnd">
                  <a:solidFill>
                    <a:srgbClr val="E52A29"/>
                  </a:solidFill>
                  <a:prstDash val="solid"/>
                  <a:round/>
                </a:ln>
              </p:spPr>
              <p:txBody>
                <a:bodyPr rtlCol="0" anchor="ctr"/>
                <a:lstStyle/>
                <a:p>
                  <a:endParaRPr lang="fr-FR" sz="1400"/>
                </a:p>
              </p:txBody>
            </p:sp>
            <p:sp>
              <p:nvSpPr>
                <p:cNvPr id="163" name="Forme libre : forme 5482">
                  <a:extLst>
                    <a:ext uri="{FF2B5EF4-FFF2-40B4-BE49-F238E27FC236}">
                      <a16:creationId xmlns:a16="http://schemas.microsoft.com/office/drawing/2014/main" id="{5A77A6EB-6C71-4447-9171-D31CC0D1C9A5}"/>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5715" cap="rnd">
                  <a:solidFill>
                    <a:srgbClr val="E52A29"/>
                  </a:solidFill>
                  <a:prstDash val="solid"/>
                  <a:round/>
                </a:ln>
              </p:spPr>
              <p:txBody>
                <a:bodyPr rtlCol="0" anchor="ctr"/>
                <a:lstStyle/>
                <a:p>
                  <a:endParaRPr lang="fr-FR" sz="1400"/>
                </a:p>
              </p:txBody>
            </p:sp>
            <p:sp>
              <p:nvSpPr>
                <p:cNvPr id="164" name="Forme libre : forme 5483">
                  <a:extLst>
                    <a:ext uri="{FF2B5EF4-FFF2-40B4-BE49-F238E27FC236}">
                      <a16:creationId xmlns:a16="http://schemas.microsoft.com/office/drawing/2014/main" id="{4FC445F0-EE9F-4DA8-9E7D-96327432B637}"/>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5715" cap="rnd">
                  <a:solidFill>
                    <a:srgbClr val="E52A29"/>
                  </a:solidFill>
                  <a:prstDash val="solid"/>
                  <a:round/>
                </a:ln>
              </p:spPr>
              <p:txBody>
                <a:bodyPr rtlCol="0" anchor="ctr"/>
                <a:lstStyle/>
                <a:p>
                  <a:endParaRPr lang="fr-FR" sz="1400"/>
                </a:p>
              </p:txBody>
            </p:sp>
          </p:grpSp>
          <p:sp>
            <p:nvSpPr>
              <p:cNvPr id="160" name="Forme libre : forme 5484">
                <a:extLst>
                  <a:ext uri="{FF2B5EF4-FFF2-40B4-BE49-F238E27FC236}">
                    <a16:creationId xmlns:a16="http://schemas.microsoft.com/office/drawing/2014/main" id="{E3D1FEA4-076D-4C78-9A93-8FA459CC9C36}"/>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5715" cap="rnd">
                <a:solidFill>
                  <a:srgbClr val="E52A29"/>
                </a:solidFill>
                <a:prstDash val="solid"/>
                <a:round/>
              </a:ln>
            </p:spPr>
            <p:txBody>
              <a:bodyPr rtlCol="0" anchor="ctr"/>
              <a:lstStyle/>
              <a:p>
                <a:endParaRPr lang="fr-FR" sz="1400"/>
              </a:p>
            </p:txBody>
          </p:sp>
        </p:grpSp>
        <p:grpSp>
          <p:nvGrpSpPr>
            <p:cNvPr id="121" name="Graphique 1860">
              <a:extLst>
                <a:ext uri="{FF2B5EF4-FFF2-40B4-BE49-F238E27FC236}">
                  <a16:creationId xmlns:a16="http://schemas.microsoft.com/office/drawing/2014/main" id="{6D0C316A-40BE-43E9-AE9D-67289195B473}"/>
                </a:ext>
              </a:extLst>
            </p:cNvPr>
            <p:cNvGrpSpPr/>
            <p:nvPr/>
          </p:nvGrpSpPr>
          <p:grpSpPr>
            <a:xfrm>
              <a:off x="7577139" y="4377153"/>
              <a:ext cx="474535" cy="315848"/>
              <a:chOff x="7577139" y="4377153"/>
              <a:chExt cx="474535" cy="315848"/>
            </a:xfrm>
            <a:grpFill/>
          </p:grpSpPr>
          <p:sp>
            <p:nvSpPr>
              <p:cNvPr id="125" name="Forme libre : forme 5486">
                <a:extLst>
                  <a:ext uri="{FF2B5EF4-FFF2-40B4-BE49-F238E27FC236}">
                    <a16:creationId xmlns:a16="http://schemas.microsoft.com/office/drawing/2014/main" id="{97CD3A7A-FF94-4F8D-B4C8-831672D9CDAC}"/>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5715" cap="rnd">
                <a:solidFill>
                  <a:srgbClr val="E52A29"/>
                </a:solidFill>
                <a:prstDash val="solid"/>
                <a:round/>
              </a:ln>
            </p:spPr>
            <p:txBody>
              <a:bodyPr rtlCol="0" anchor="ctr"/>
              <a:lstStyle/>
              <a:p>
                <a:endParaRPr lang="fr-FR" sz="1400"/>
              </a:p>
            </p:txBody>
          </p:sp>
          <p:sp>
            <p:nvSpPr>
              <p:cNvPr id="126" name="Forme libre : forme 5487">
                <a:extLst>
                  <a:ext uri="{FF2B5EF4-FFF2-40B4-BE49-F238E27FC236}">
                    <a16:creationId xmlns:a16="http://schemas.microsoft.com/office/drawing/2014/main" id="{5143AB50-D182-446B-9737-A51B35004041}"/>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5715" cap="rnd">
                <a:solidFill>
                  <a:srgbClr val="E52A29"/>
                </a:solidFill>
                <a:prstDash val="solid"/>
                <a:round/>
              </a:ln>
            </p:spPr>
            <p:txBody>
              <a:bodyPr rtlCol="0" anchor="ctr"/>
              <a:lstStyle/>
              <a:p>
                <a:endParaRPr lang="fr-FR" sz="1400"/>
              </a:p>
            </p:txBody>
          </p:sp>
          <p:sp>
            <p:nvSpPr>
              <p:cNvPr id="127" name="Forme libre : forme 5488">
                <a:extLst>
                  <a:ext uri="{FF2B5EF4-FFF2-40B4-BE49-F238E27FC236}">
                    <a16:creationId xmlns:a16="http://schemas.microsoft.com/office/drawing/2014/main" id="{E53D3F7A-3B9A-4FD8-941E-87C890D03623}"/>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rgbClr val="E52A29"/>
                </a:solidFill>
                <a:prstDash val="solid"/>
                <a:round/>
              </a:ln>
            </p:spPr>
            <p:txBody>
              <a:bodyPr rtlCol="0" anchor="ctr"/>
              <a:lstStyle/>
              <a:p>
                <a:endParaRPr lang="fr-FR" sz="1400"/>
              </a:p>
            </p:txBody>
          </p:sp>
          <p:sp>
            <p:nvSpPr>
              <p:cNvPr id="128" name="Forme libre : forme 5489">
                <a:extLst>
                  <a:ext uri="{FF2B5EF4-FFF2-40B4-BE49-F238E27FC236}">
                    <a16:creationId xmlns:a16="http://schemas.microsoft.com/office/drawing/2014/main" id="{C37171FD-055F-4CDC-8A45-75184C6AB580}"/>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5715" cap="rnd">
                <a:solidFill>
                  <a:srgbClr val="E52A29"/>
                </a:solidFill>
                <a:prstDash val="solid"/>
                <a:round/>
              </a:ln>
            </p:spPr>
            <p:txBody>
              <a:bodyPr rtlCol="0" anchor="ctr"/>
              <a:lstStyle/>
              <a:p>
                <a:endParaRPr lang="fr-FR" sz="1400"/>
              </a:p>
            </p:txBody>
          </p:sp>
          <p:sp>
            <p:nvSpPr>
              <p:cNvPr id="129" name="Forme libre : forme 5490">
                <a:extLst>
                  <a:ext uri="{FF2B5EF4-FFF2-40B4-BE49-F238E27FC236}">
                    <a16:creationId xmlns:a16="http://schemas.microsoft.com/office/drawing/2014/main" id="{06C25C82-CCC9-4DCA-BD83-117ABDC4A4AD}"/>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5715" cap="rnd">
                <a:solidFill>
                  <a:srgbClr val="E52A29"/>
                </a:solidFill>
                <a:prstDash val="solid"/>
                <a:round/>
              </a:ln>
            </p:spPr>
            <p:txBody>
              <a:bodyPr rtlCol="0" anchor="ctr"/>
              <a:lstStyle/>
              <a:p>
                <a:endParaRPr lang="fr-FR" sz="1400"/>
              </a:p>
            </p:txBody>
          </p:sp>
          <p:sp>
            <p:nvSpPr>
              <p:cNvPr id="130" name="Forme libre : forme 5491">
                <a:extLst>
                  <a:ext uri="{FF2B5EF4-FFF2-40B4-BE49-F238E27FC236}">
                    <a16:creationId xmlns:a16="http://schemas.microsoft.com/office/drawing/2014/main" id="{8A1EAB54-7108-4034-9018-F028557A9E89}"/>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5715" cap="rnd">
                <a:solidFill>
                  <a:srgbClr val="E52A29"/>
                </a:solidFill>
                <a:prstDash val="solid"/>
                <a:round/>
              </a:ln>
            </p:spPr>
            <p:txBody>
              <a:bodyPr rtlCol="0" anchor="ctr"/>
              <a:lstStyle/>
              <a:p>
                <a:endParaRPr lang="fr-FR" sz="1400"/>
              </a:p>
            </p:txBody>
          </p:sp>
          <p:sp>
            <p:nvSpPr>
              <p:cNvPr id="131" name="Forme libre : forme 5492">
                <a:extLst>
                  <a:ext uri="{FF2B5EF4-FFF2-40B4-BE49-F238E27FC236}">
                    <a16:creationId xmlns:a16="http://schemas.microsoft.com/office/drawing/2014/main" id="{A086352C-3184-407A-A716-86CD8B3E3FA4}"/>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5715" cap="rnd">
                <a:solidFill>
                  <a:srgbClr val="E52A29"/>
                </a:solidFill>
                <a:prstDash val="solid"/>
                <a:round/>
              </a:ln>
            </p:spPr>
            <p:txBody>
              <a:bodyPr rtlCol="0" anchor="ctr"/>
              <a:lstStyle/>
              <a:p>
                <a:endParaRPr lang="fr-FR" sz="1400"/>
              </a:p>
            </p:txBody>
          </p:sp>
          <p:sp>
            <p:nvSpPr>
              <p:cNvPr id="132" name="Forme libre : forme 5493">
                <a:extLst>
                  <a:ext uri="{FF2B5EF4-FFF2-40B4-BE49-F238E27FC236}">
                    <a16:creationId xmlns:a16="http://schemas.microsoft.com/office/drawing/2014/main" id="{5586093E-B13E-4220-9DC1-17F42175B010}"/>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3" name="Forme libre : forme 5494">
                <a:extLst>
                  <a:ext uri="{FF2B5EF4-FFF2-40B4-BE49-F238E27FC236}">
                    <a16:creationId xmlns:a16="http://schemas.microsoft.com/office/drawing/2014/main" id="{4861279B-7737-48AF-9EB0-3762A8AA7B0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4" name="Forme libre : forme 5495">
                <a:extLst>
                  <a:ext uri="{FF2B5EF4-FFF2-40B4-BE49-F238E27FC236}">
                    <a16:creationId xmlns:a16="http://schemas.microsoft.com/office/drawing/2014/main" id="{ADA1C4A6-C574-4848-A311-65E008BCF3B0}"/>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5" name="Forme libre : forme 5496">
                <a:extLst>
                  <a:ext uri="{FF2B5EF4-FFF2-40B4-BE49-F238E27FC236}">
                    <a16:creationId xmlns:a16="http://schemas.microsoft.com/office/drawing/2014/main" id="{80D3B99E-1541-483D-A923-F8D4DF5B5542}"/>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5715" cap="rnd">
                <a:solidFill>
                  <a:srgbClr val="E52A29"/>
                </a:solidFill>
                <a:prstDash val="solid"/>
                <a:round/>
              </a:ln>
            </p:spPr>
            <p:txBody>
              <a:bodyPr rtlCol="0" anchor="ctr"/>
              <a:lstStyle/>
              <a:p>
                <a:endParaRPr lang="fr-FR" sz="1400"/>
              </a:p>
            </p:txBody>
          </p:sp>
          <p:grpSp>
            <p:nvGrpSpPr>
              <p:cNvPr id="136" name="Graphique 1860">
                <a:extLst>
                  <a:ext uri="{FF2B5EF4-FFF2-40B4-BE49-F238E27FC236}">
                    <a16:creationId xmlns:a16="http://schemas.microsoft.com/office/drawing/2014/main" id="{6D0C316A-40BE-43E9-AE9D-67289195B473}"/>
                  </a:ext>
                </a:extLst>
              </p:cNvPr>
              <p:cNvGrpSpPr/>
              <p:nvPr/>
            </p:nvGrpSpPr>
            <p:grpSpPr>
              <a:xfrm>
                <a:off x="7984904" y="4572966"/>
                <a:ext cx="66770" cy="118606"/>
                <a:chOff x="7984904" y="4572966"/>
                <a:chExt cx="66770" cy="118606"/>
              </a:xfrm>
              <a:grpFill/>
            </p:grpSpPr>
            <p:sp>
              <p:nvSpPr>
                <p:cNvPr id="142" name="Forme libre : forme 5498">
                  <a:extLst>
                    <a:ext uri="{FF2B5EF4-FFF2-40B4-BE49-F238E27FC236}">
                      <a16:creationId xmlns:a16="http://schemas.microsoft.com/office/drawing/2014/main" id="{F8E7C512-20E2-4681-B37D-AB87377185BA}"/>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5715" cap="rnd">
                  <a:solidFill>
                    <a:srgbClr val="E52A29"/>
                  </a:solidFill>
                  <a:prstDash val="solid"/>
                  <a:round/>
                </a:ln>
              </p:spPr>
              <p:txBody>
                <a:bodyPr rtlCol="0" anchor="ctr"/>
                <a:lstStyle/>
                <a:p>
                  <a:endParaRPr lang="fr-FR" sz="1400"/>
                </a:p>
              </p:txBody>
            </p:sp>
            <p:sp>
              <p:nvSpPr>
                <p:cNvPr id="143" name="Forme libre : forme 5499">
                  <a:extLst>
                    <a:ext uri="{FF2B5EF4-FFF2-40B4-BE49-F238E27FC236}">
                      <a16:creationId xmlns:a16="http://schemas.microsoft.com/office/drawing/2014/main" id="{EE4F27FC-96DB-4414-99EE-4148719FBC94}"/>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5715" cap="rnd">
                  <a:solidFill>
                    <a:srgbClr val="E52A29"/>
                  </a:solidFill>
                  <a:prstDash val="solid"/>
                  <a:round/>
                </a:ln>
              </p:spPr>
              <p:txBody>
                <a:bodyPr rtlCol="0" anchor="ctr"/>
                <a:lstStyle/>
                <a:p>
                  <a:endParaRPr lang="fr-FR" sz="1400"/>
                </a:p>
              </p:txBody>
            </p:sp>
          </p:grpSp>
          <p:grpSp>
            <p:nvGrpSpPr>
              <p:cNvPr id="137" name="Graphique 1860">
                <a:extLst>
                  <a:ext uri="{FF2B5EF4-FFF2-40B4-BE49-F238E27FC236}">
                    <a16:creationId xmlns:a16="http://schemas.microsoft.com/office/drawing/2014/main" id="{6D0C316A-40BE-43E9-AE9D-67289195B473}"/>
                  </a:ext>
                </a:extLst>
              </p:cNvPr>
              <p:cNvGrpSpPr/>
              <p:nvPr/>
            </p:nvGrpSpPr>
            <p:grpSpPr>
              <a:xfrm>
                <a:off x="7904418" y="4571537"/>
                <a:ext cx="78866" cy="118511"/>
                <a:chOff x="7904418" y="4571537"/>
                <a:chExt cx="78866" cy="118511"/>
              </a:xfrm>
              <a:grpFill/>
            </p:grpSpPr>
            <p:sp>
              <p:nvSpPr>
                <p:cNvPr id="140" name="Forme libre : forme 5501">
                  <a:extLst>
                    <a:ext uri="{FF2B5EF4-FFF2-40B4-BE49-F238E27FC236}">
                      <a16:creationId xmlns:a16="http://schemas.microsoft.com/office/drawing/2014/main" id="{9DC2AC9E-C785-42EC-B063-AE3B7FA7D05E}"/>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5715" cap="rnd">
                  <a:solidFill>
                    <a:srgbClr val="E52A29"/>
                  </a:solidFill>
                  <a:prstDash val="solid"/>
                  <a:round/>
                </a:ln>
              </p:spPr>
              <p:txBody>
                <a:bodyPr rtlCol="0" anchor="ctr"/>
                <a:lstStyle/>
                <a:p>
                  <a:endParaRPr lang="fr-FR" sz="1400"/>
                </a:p>
              </p:txBody>
            </p:sp>
            <p:sp>
              <p:nvSpPr>
                <p:cNvPr id="141" name="Forme libre : forme 5502">
                  <a:extLst>
                    <a:ext uri="{FF2B5EF4-FFF2-40B4-BE49-F238E27FC236}">
                      <a16:creationId xmlns:a16="http://schemas.microsoft.com/office/drawing/2014/main" id="{9FCB04BB-48C6-4C66-8526-1CA51615ACB0}"/>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5715" cap="rnd">
                  <a:solidFill>
                    <a:srgbClr val="E52A29"/>
                  </a:solidFill>
                  <a:prstDash val="solid"/>
                  <a:round/>
                </a:ln>
              </p:spPr>
              <p:txBody>
                <a:bodyPr rtlCol="0" anchor="ctr"/>
                <a:lstStyle/>
                <a:p>
                  <a:endParaRPr lang="fr-FR" sz="1400"/>
                </a:p>
              </p:txBody>
            </p:sp>
          </p:grpSp>
          <p:sp>
            <p:nvSpPr>
              <p:cNvPr id="138" name="Forme libre : forme 5503">
                <a:extLst>
                  <a:ext uri="{FF2B5EF4-FFF2-40B4-BE49-F238E27FC236}">
                    <a16:creationId xmlns:a16="http://schemas.microsoft.com/office/drawing/2014/main" id="{4B796916-F607-4E4F-8645-D8B5DDC3417A}"/>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5715" cap="rnd">
                <a:solidFill>
                  <a:srgbClr val="E52A29"/>
                </a:solidFill>
                <a:prstDash val="solid"/>
                <a:round/>
              </a:ln>
            </p:spPr>
            <p:txBody>
              <a:bodyPr rtlCol="0" anchor="ctr"/>
              <a:lstStyle/>
              <a:p>
                <a:endParaRPr lang="fr-FR" sz="1400"/>
              </a:p>
            </p:txBody>
          </p:sp>
          <p:sp>
            <p:nvSpPr>
              <p:cNvPr id="139" name="Forme libre : forme 5504">
                <a:extLst>
                  <a:ext uri="{FF2B5EF4-FFF2-40B4-BE49-F238E27FC236}">
                    <a16:creationId xmlns:a16="http://schemas.microsoft.com/office/drawing/2014/main" id="{9313FAAE-0AEF-480F-A93F-643FD62E7CAF}"/>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5715" cap="rnd">
                <a:solidFill>
                  <a:srgbClr val="E52A29"/>
                </a:solidFill>
                <a:prstDash val="solid"/>
                <a:round/>
              </a:ln>
            </p:spPr>
            <p:txBody>
              <a:bodyPr rtlCol="0" anchor="ctr"/>
              <a:lstStyle/>
              <a:p>
                <a:endParaRPr lang="fr-FR" sz="1400"/>
              </a:p>
            </p:txBody>
          </p:sp>
        </p:grpSp>
        <p:sp>
          <p:nvSpPr>
            <p:cNvPr id="122" name="Forme libre : forme 5505">
              <a:extLst>
                <a:ext uri="{FF2B5EF4-FFF2-40B4-BE49-F238E27FC236}">
                  <a16:creationId xmlns:a16="http://schemas.microsoft.com/office/drawing/2014/main" id="{6329047F-659A-4D34-9D8A-5ED93B9367B6}"/>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5715" cap="rnd">
              <a:solidFill>
                <a:srgbClr val="E52A29"/>
              </a:solidFill>
              <a:prstDash val="solid"/>
              <a:round/>
            </a:ln>
          </p:spPr>
          <p:txBody>
            <a:bodyPr rtlCol="0" anchor="ctr"/>
            <a:lstStyle/>
            <a:p>
              <a:endParaRPr lang="fr-FR" sz="1400"/>
            </a:p>
          </p:txBody>
        </p:sp>
        <p:sp>
          <p:nvSpPr>
            <p:cNvPr id="123" name="Forme libre : forme 5506">
              <a:extLst>
                <a:ext uri="{FF2B5EF4-FFF2-40B4-BE49-F238E27FC236}">
                  <a16:creationId xmlns:a16="http://schemas.microsoft.com/office/drawing/2014/main" id="{7578BF26-D7B5-4A8F-ADB0-10715585F16D}"/>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5715" cap="rnd">
              <a:solidFill>
                <a:srgbClr val="E52A29"/>
              </a:solidFill>
              <a:prstDash val="solid"/>
              <a:round/>
            </a:ln>
          </p:spPr>
          <p:txBody>
            <a:bodyPr rtlCol="0" anchor="ctr"/>
            <a:lstStyle/>
            <a:p>
              <a:endParaRPr lang="fr-FR" sz="1400"/>
            </a:p>
          </p:txBody>
        </p:sp>
        <p:sp>
          <p:nvSpPr>
            <p:cNvPr id="124" name="Forme libre : forme 5507">
              <a:extLst>
                <a:ext uri="{FF2B5EF4-FFF2-40B4-BE49-F238E27FC236}">
                  <a16:creationId xmlns:a16="http://schemas.microsoft.com/office/drawing/2014/main" id="{16AAEE41-E209-4AC8-A083-FE9916E07202}"/>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5715" cap="rnd">
              <a:solidFill>
                <a:srgbClr val="E52A29"/>
              </a:solidFill>
              <a:prstDash val="solid"/>
              <a:round/>
            </a:ln>
          </p:spPr>
          <p:txBody>
            <a:bodyPr rtlCol="0" anchor="ctr"/>
            <a:lstStyle/>
            <a:p>
              <a:endParaRPr lang="fr-FR" sz="1400"/>
            </a:p>
          </p:txBody>
        </p:sp>
      </p:grpSp>
      <p:grpSp>
        <p:nvGrpSpPr>
          <p:cNvPr id="92" name="Graphique 1778">
            <a:extLst>
              <a:ext uri="{FF2B5EF4-FFF2-40B4-BE49-F238E27FC236}">
                <a16:creationId xmlns:a16="http://schemas.microsoft.com/office/drawing/2014/main" id="{2D9CFF36-B488-41DB-AD08-AA381FCC5395}"/>
              </a:ext>
            </a:extLst>
          </p:cNvPr>
          <p:cNvGrpSpPr/>
          <p:nvPr/>
        </p:nvGrpSpPr>
        <p:grpSpPr>
          <a:xfrm>
            <a:off x="6147787" y="3150066"/>
            <a:ext cx="418206" cy="394765"/>
            <a:chOff x="5881679" y="1328736"/>
            <a:chExt cx="458438" cy="366807"/>
          </a:xfrm>
          <a:noFill/>
        </p:grpSpPr>
        <p:grpSp>
          <p:nvGrpSpPr>
            <p:cNvPr id="93" name="Graphique 1778">
              <a:extLst>
                <a:ext uri="{FF2B5EF4-FFF2-40B4-BE49-F238E27FC236}">
                  <a16:creationId xmlns:a16="http://schemas.microsoft.com/office/drawing/2014/main" id="{2D9CFF36-B488-41DB-AD08-AA381FCC5395}"/>
                </a:ext>
              </a:extLst>
            </p:cNvPr>
            <p:cNvGrpSpPr/>
            <p:nvPr/>
          </p:nvGrpSpPr>
          <p:grpSpPr>
            <a:xfrm>
              <a:off x="5881679" y="1328736"/>
              <a:ext cx="432816" cy="366807"/>
              <a:chOff x="5881679" y="1328736"/>
              <a:chExt cx="432816" cy="366807"/>
            </a:xfrm>
            <a:grpFill/>
          </p:grpSpPr>
          <p:sp>
            <p:nvSpPr>
              <p:cNvPr id="116" name="Forme libre : forme 3079">
                <a:extLst>
                  <a:ext uri="{FF2B5EF4-FFF2-40B4-BE49-F238E27FC236}">
                    <a16:creationId xmlns:a16="http://schemas.microsoft.com/office/drawing/2014/main" id="{3F10F33B-0CAF-45CC-AF41-3D98A7ED48B1}"/>
                  </a:ext>
                </a:extLst>
              </p:cNvPr>
              <p:cNvSpPr/>
              <p:nvPr/>
            </p:nvSpPr>
            <p:spPr>
              <a:xfrm>
                <a:off x="5881679" y="1328736"/>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17" name="Forme libre : forme 3080">
                <a:extLst>
                  <a:ext uri="{FF2B5EF4-FFF2-40B4-BE49-F238E27FC236}">
                    <a16:creationId xmlns:a16="http://schemas.microsoft.com/office/drawing/2014/main" id="{DA0E9E41-8E80-4298-B022-568D10188296}"/>
                  </a:ext>
                </a:extLst>
              </p:cNvPr>
              <p:cNvSpPr/>
              <p:nvPr/>
            </p:nvSpPr>
            <p:spPr>
              <a:xfrm>
                <a:off x="5932542" y="1695543"/>
                <a:ext cx="328326" cy="9525"/>
              </a:xfrm>
              <a:custGeom>
                <a:avLst/>
                <a:gdLst>
                  <a:gd name="connsiteX0" fmla="*/ 328327 w 328326"/>
                  <a:gd name="connsiteY0" fmla="*/ 0 h 9525"/>
                  <a:gd name="connsiteX1" fmla="*/ 0 w 328326"/>
                  <a:gd name="connsiteY1" fmla="*/ 0 h 9525"/>
                </a:gdLst>
                <a:ahLst/>
                <a:cxnLst>
                  <a:cxn ang="0">
                    <a:pos x="connsiteX0" y="connsiteY0"/>
                  </a:cxn>
                  <a:cxn ang="0">
                    <a:pos x="connsiteX1" y="connsiteY1"/>
                  </a:cxn>
                </a:cxnLst>
                <a:rect l="l" t="t" r="r" b="b"/>
                <a:pathLst>
                  <a:path w="328326" h="9525">
                    <a:moveTo>
                      <a:pt x="328327" y="0"/>
                    </a:moveTo>
                    <a:lnTo>
                      <a:pt x="0" y="0"/>
                    </a:lnTo>
                  </a:path>
                </a:pathLst>
              </a:custGeom>
              <a:grpFill/>
              <a:ln w="5715" cap="rnd">
                <a:solidFill>
                  <a:srgbClr val="E52A29"/>
                </a:solidFill>
                <a:prstDash val="solid"/>
                <a:round/>
              </a:ln>
            </p:spPr>
            <p:txBody>
              <a:bodyPr rtlCol="0" anchor="ctr"/>
              <a:lstStyle/>
              <a:p>
                <a:endParaRPr lang="fr-FR" sz="1400"/>
              </a:p>
            </p:txBody>
          </p:sp>
          <p:sp>
            <p:nvSpPr>
              <p:cNvPr id="118" name="Forme libre : forme 3081">
                <a:extLst>
                  <a:ext uri="{FF2B5EF4-FFF2-40B4-BE49-F238E27FC236}">
                    <a16:creationId xmlns:a16="http://schemas.microsoft.com/office/drawing/2014/main" id="{1EDC5F86-3424-4AA2-8A00-AFB678B8CAB5}"/>
                  </a:ext>
                </a:extLst>
              </p:cNvPr>
              <p:cNvSpPr/>
              <p:nvPr/>
            </p:nvSpPr>
            <p:spPr>
              <a:xfrm>
                <a:off x="6296207" y="1695543"/>
                <a:ext cx="18287" cy="9525"/>
              </a:xfrm>
              <a:custGeom>
                <a:avLst/>
                <a:gdLst>
                  <a:gd name="connsiteX0" fmla="*/ 18288 w 18287"/>
                  <a:gd name="connsiteY0" fmla="*/ 0 h 9525"/>
                  <a:gd name="connsiteX1" fmla="*/ 0 w 18287"/>
                  <a:gd name="connsiteY1" fmla="*/ 0 h 9525"/>
                </a:gdLst>
                <a:ahLst/>
                <a:cxnLst>
                  <a:cxn ang="0">
                    <a:pos x="connsiteX0" y="connsiteY0"/>
                  </a:cxn>
                  <a:cxn ang="0">
                    <a:pos x="connsiteX1" y="connsiteY1"/>
                  </a:cxn>
                </a:cxnLst>
                <a:rect l="l" t="t" r="r" b="b"/>
                <a:pathLst>
                  <a:path w="18287" h="9525">
                    <a:moveTo>
                      <a:pt x="18288" y="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94" name="Graphique 1778">
              <a:extLst>
                <a:ext uri="{FF2B5EF4-FFF2-40B4-BE49-F238E27FC236}">
                  <a16:creationId xmlns:a16="http://schemas.microsoft.com/office/drawing/2014/main" id="{2D9CFF36-B488-41DB-AD08-AA381FCC5395}"/>
                </a:ext>
              </a:extLst>
            </p:cNvPr>
            <p:cNvGrpSpPr/>
            <p:nvPr/>
          </p:nvGrpSpPr>
          <p:grpSpPr>
            <a:xfrm>
              <a:off x="5881679" y="1328736"/>
              <a:ext cx="458438" cy="366426"/>
              <a:chOff x="5881679" y="1328736"/>
              <a:chExt cx="458438" cy="366426"/>
            </a:xfrm>
            <a:grpFill/>
          </p:grpSpPr>
          <p:sp>
            <p:nvSpPr>
              <p:cNvPr id="95" name="Forme libre : forme 3083">
                <a:extLst>
                  <a:ext uri="{FF2B5EF4-FFF2-40B4-BE49-F238E27FC236}">
                    <a16:creationId xmlns:a16="http://schemas.microsoft.com/office/drawing/2014/main" id="{A655008B-8A8E-438E-B48A-B55D443A3B03}"/>
                  </a:ext>
                </a:extLst>
              </p:cNvPr>
              <p:cNvSpPr/>
              <p:nvPr/>
            </p:nvSpPr>
            <p:spPr>
              <a:xfrm>
                <a:off x="5919112" y="1421700"/>
                <a:ext cx="97916" cy="92868"/>
              </a:xfrm>
              <a:custGeom>
                <a:avLst/>
                <a:gdLst>
                  <a:gd name="connsiteX0" fmla="*/ 0 w 97916"/>
                  <a:gd name="connsiteY0" fmla="*/ 92869 h 92868"/>
                  <a:gd name="connsiteX1" fmla="*/ 97917 w 97916"/>
                  <a:gd name="connsiteY1" fmla="*/ 0 h 92868"/>
                </a:gdLst>
                <a:ahLst/>
                <a:cxnLst>
                  <a:cxn ang="0">
                    <a:pos x="connsiteX0" y="connsiteY0"/>
                  </a:cxn>
                  <a:cxn ang="0">
                    <a:pos x="connsiteX1" y="connsiteY1"/>
                  </a:cxn>
                </a:cxnLst>
                <a:rect l="l" t="t" r="r" b="b"/>
                <a:pathLst>
                  <a:path w="97916" h="92868">
                    <a:moveTo>
                      <a:pt x="0" y="92869"/>
                    </a:moveTo>
                    <a:cubicBezTo>
                      <a:pt x="10859" y="52007"/>
                      <a:pt x="47815" y="17907"/>
                      <a:pt x="97917" y="0"/>
                    </a:cubicBezTo>
                  </a:path>
                </a:pathLst>
              </a:custGeom>
              <a:grpFill/>
              <a:ln w="5715" cap="rnd">
                <a:solidFill>
                  <a:srgbClr val="E52A29"/>
                </a:solidFill>
                <a:prstDash val="solid"/>
                <a:round/>
              </a:ln>
            </p:spPr>
            <p:txBody>
              <a:bodyPr rtlCol="0" anchor="ctr"/>
              <a:lstStyle/>
              <a:p>
                <a:endParaRPr lang="fr-FR" sz="1400"/>
              </a:p>
            </p:txBody>
          </p:sp>
          <p:sp>
            <p:nvSpPr>
              <p:cNvPr id="96" name="Forme libre : forme 3084">
                <a:extLst>
                  <a:ext uri="{FF2B5EF4-FFF2-40B4-BE49-F238E27FC236}">
                    <a16:creationId xmlns:a16="http://schemas.microsoft.com/office/drawing/2014/main" id="{61AECBD7-7C5D-434F-A0AB-6CB918957356}"/>
                  </a:ext>
                </a:extLst>
              </p:cNvPr>
              <p:cNvSpPr/>
              <p:nvPr/>
            </p:nvSpPr>
            <p:spPr>
              <a:xfrm>
                <a:off x="5916159" y="1547620"/>
                <a:ext cx="72580" cy="97059"/>
              </a:xfrm>
              <a:custGeom>
                <a:avLst/>
                <a:gdLst>
                  <a:gd name="connsiteX0" fmla="*/ 72581 w 72580"/>
                  <a:gd name="connsiteY0" fmla="*/ 97060 h 97059"/>
                  <a:gd name="connsiteX1" fmla="*/ 0 w 72580"/>
                  <a:gd name="connsiteY1" fmla="*/ 0 h 97059"/>
                </a:gdLst>
                <a:ahLst/>
                <a:cxnLst>
                  <a:cxn ang="0">
                    <a:pos x="connsiteX0" y="connsiteY0"/>
                  </a:cxn>
                  <a:cxn ang="0">
                    <a:pos x="connsiteX1" y="connsiteY1"/>
                  </a:cxn>
                </a:cxnLst>
                <a:rect l="l" t="t" r="r" b="b"/>
                <a:pathLst>
                  <a:path w="72580" h="97059">
                    <a:moveTo>
                      <a:pt x="72581" y="97060"/>
                    </a:moveTo>
                    <a:cubicBezTo>
                      <a:pt x="31147" y="74676"/>
                      <a:pt x="3429" y="39719"/>
                      <a:pt x="0" y="0"/>
                    </a:cubicBezTo>
                  </a:path>
                </a:pathLst>
              </a:custGeom>
              <a:grpFill/>
              <a:ln w="5715" cap="rnd">
                <a:solidFill>
                  <a:srgbClr val="E52A29"/>
                </a:solidFill>
                <a:prstDash val="solid"/>
                <a:round/>
              </a:ln>
            </p:spPr>
            <p:txBody>
              <a:bodyPr rtlCol="0" anchor="ctr"/>
              <a:lstStyle/>
              <a:p>
                <a:endParaRPr lang="fr-FR" sz="1400"/>
              </a:p>
            </p:txBody>
          </p:sp>
          <p:sp>
            <p:nvSpPr>
              <p:cNvPr id="97" name="Forme libre : forme 3085">
                <a:extLst>
                  <a:ext uri="{FF2B5EF4-FFF2-40B4-BE49-F238E27FC236}">
                    <a16:creationId xmlns:a16="http://schemas.microsoft.com/office/drawing/2014/main" id="{1105E419-5BA3-4C3D-AF54-00CEAA5F286E}"/>
                  </a:ext>
                </a:extLst>
              </p:cNvPr>
              <p:cNvSpPr/>
              <p:nvPr/>
            </p:nvSpPr>
            <p:spPr>
              <a:xfrm>
                <a:off x="6045889" y="1665349"/>
                <a:ext cx="92868" cy="5238"/>
              </a:xfrm>
              <a:custGeom>
                <a:avLst/>
                <a:gdLst>
                  <a:gd name="connsiteX0" fmla="*/ 92869 w 92868"/>
                  <a:gd name="connsiteY0" fmla="*/ 1715 h 5238"/>
                  <a:gd name="connsiteX1" fmla="*/ 50959 w 92868"/>
                  <a:gd name="connsiteY1" fmla="*/ 5239 h 5238"/>
                  <a:gd name="connsiteX2" fmla="*/ 0 w 92868"/>
                  <a:gd name="connsiteY2" fmla="*/ 0 h 5238"/>
                </a:gdLst>
                <a:ahLst/>
                <a:cxnLst>
                  <a:cxn ang="0">
                    <a:pos x="connsiteX0" y="connsiteY0"/>
                  </a:cxn>
                  <a:cxn ang="0">
                    <a:pos x="connsiteX1" y="connsiteY1"/>
                  </a:cxn>
                  <a:cxn ang="0">
                    <a:pos x="connsiteX2" y="connsiteY2"/>
                  </a:cxn>
                </a:cxnLst>
                <a:rect l="l" t="t" r="r" b="b"/>
                <a:pathLst>
                  <a:path w="92868" h="5238">
                    <a:moveTo>
                      <a:pt x="92869" y="1715"/>
                    </a:moveTo>
                    <a:cubicBezTo>
                      <a:pt x="79439" y="4000"/>
                      <a:pt x="65437" y="5239"/>
                      <a:pt x="50959" y="5239"/>
                    </a:cubicBezTo>
                    <a:cubicBezTo>
                      <a:pt x="33242" y="5239"/>
                      <a:pt x="16097" y="3429"/>
                      <a:pt x="0" y="0"/>
                    </a:cubicBezTo>
                  </a:path>
                </a:pathLst>
              </a:custGeom>
              <a:grpFill/>
              <a:ln w="5715" cap="rnd">
                <a:solidFill>
                  <a:srgbClr val="E52A29"/>
                </a:solidFill>
                <a:prstDash val="solid"/>
                <a:round/>
              </a:ln>
            </p:spPr>
            <p:txBody>
              <a:bodyPr rtlCol="0" anchor="ctr"/>
              <a:lstStyle/>
              <a:p>
                <a:endParaRPr lang="fr-FR" sz="1400"/>
              </a:p>
            </p:txBody>
          </p:sp>
          <p:sp>
            <p:nvSpPr>
              <p:cNvPr id="98" name="Forme libre : forme 3086">
                <a:extLst>
                  <a:ext uri="{FF2B5EF4-FFF2-40B4-BE49-F238E27FC236}">
                    <a16:creationId xmlns:a16="http://schemas.microsoft.com/office/drawing/2014/main" id="{3FB604BC-7EA8-4A48-A607-8CE7DD0E0601}"/>
                  </a:ext>
                </a:extLst>
              </p:cNvPr>
              <p:cNvSpPr/>
              <p:nvPr/>
            </p:nvSpPr>
            <p:spPr>
              <a:xfrm>
                <a:off x="6194480" y="1627440"/>
                <a:ext cx="36671" cy="22479"/>
              </a:xfrm>
              <a:custGeom>
                <a:avLst/>
                <a:gdLst>
                  <a:gd name="connsiteX0" fmla="*/ 36671 w 36671"/>
                  <a:gd name="connsiteY0" fmla="*/ 0 h 22479"/>
                  <a:gd name="connsiteX1" fmla="*/ 0 w 36671"/>
                  <a:gd name="connsiteY1" fmla="*/ 22479 h 22479"/>
                </a:gdLst>
                <a:ahLst/>
                <a:cxnLst>
                  <a:cxn ang="0">
                    <a:pos x="connsiteX0" y="connsiteY0"/>
                  </a:cxn>
                  <a:cxn ang="0">
                    <a:pos x="connsiteX1" y="connsiteY1"/>
                  </a:cxn>
                </a:cxnLst>
                <a:rect l="l" t="t" r="r" b="b"/>
                <a:pathLst>
                  <a:path w="36671" h="22479">
                    <a:moveTo>
                      <a:pt x="36671" y="0"/>
                    </a:moveTo>
                    <a:cubicBezTo>
                      <a:pt x="25908" y="8668"/>
                      <a:pt x="13525" y="16193"/>
                      <a:pt x="0" y="22479"/>
                    </a:cubicBezTo>
                  </a:path>
                </a:pathLst>
              </a:custGeom>
              <a:grpFill/>
              <a:ln w="5715" cap="rnd">
                <a:solidFill>
                  <a:srgbClr val="E52A29"/>
                </a:solidFill>
                <a:prstDash val="solid"/>
                <a:round/>
              </a:ln>
            </p:spPr>
            <p:txBody>
              <a:bodyPr rtlCol="0" anchor="ctr"/>
              <a:lstStyle/>
              <a:p>
                <a:endParaRPr lang="fr-FR" sz="1400"/>
              </a:p>
            </p:txBody>
          </p:sp>
          <p:sp>
            <p:nvSpPr>
              <p:cNvPr id="99" name="Forme libre : forme 3087">
                <a:extLst>
                  <a:ext uri="{FF2B5EF4-FFF2-40B4-BE49-F238E27FC236}">
                    <a16:creationId xmlns:a16="http://schemas.microsoft.com/office/drawing/2014/main" id="{38E1C322-12C8-4446-A6A3-80E647359D99}"/>
                  </a:ext>
                </a:extLst>
              </p:cNvPr>
              <p:cNvSpPr/>
              <p:nvPr/>
            </p:nvSpPr>
            <p:spPr>
              <a:xfrm>
                <a:off x="6239057" y="1458180"/>
                <a:ext cx="38861" cy="138303"/>
              </a:xfrm>
              <a:custGeom>
                <a:avLst/>
                <a:gdLst>
                  <a:gd name="connsiteX0" fmla="*/ 0 w 38861"/>
                  <a:gd name="connsiteY0" fmla="*/ 0 h 138303"/>
                  <a:gd name="connsiteX1" fmla="*/ 38862 w 38861"/>
                  <a:gd name="connsiteY1" fmla="*/ 81248 h 138303"/>
                  <a:gd name="connsiteX2" fmla="*/ 20860 w 38861"/>
                  <a:gd name="connsiteY2" fmla="*/ 138303 h 138303"/>
                </a:gdLst>
                <a:ahLst/>
                <a:cxnLst>
                  <a:cxn ang="0">
                    <a:pos x="connsiteX0" y="connsiteY0"/>
                  </a:cxn>
                  <a:cxn ang="0">
                    <a:pos x="connsiteX1" y="connsiteY1"/>
                  </a:cxn>
                  <a:cxn ang="0">
                    <a:pos x="connsiteX2" y="connsiteY2"/>
                  </a:cxn>
                </a:cxnLst>
                <a:rect l="l" t="t" r="r" b="b"/>
                <a:pathLst>
                  <a:path w="38861" h="138303">
                    <a:moveTo>
                      <a:pt x="0" y="0"/>
                    </a:moveTo>
                    <a:cubicBezTo>
                      <a:pt x="24384" y="22384"/>
                      <a:pt x="38862" y="50578"/>
                      <a:pt x="38862" y="81248"/>
                    </a:cubicBezTo>
                    <a:cubicBezTo>
                      <a:pt x="38862" y="101727"/>
                      <a:pt x="32385" y="121063"/>
                      <a:pt x="20860" y="138303"/>
                    </a:cubicBezTo>
                  </a:path>
                </a:pathLst>
              </a:custGeom>
              <a:grpFill/>
              <a:ln w="5715" cap="rnd">
                <a:solidFill>
                  <a:srgbClr val="E52A29"/>
                </a:solidFill>
                <a:prstDash val="solid"/>
                <a:round/>
              </a:ln>
            </p:spPr>
            <p:txBody>
              <a:bodyPr rtlCol="0" anchor="ctr"/>
              <a:lstStyle/>
              <a:p>
                <a:endParaRPr lang="fr-FR" sz="1400"/>
              </a:p>
            </p:txBody>
          </p:sp>
          <p:sp>
            <p:nvSpPr>
              <p:cNvPr id="100" name="Forme libre : forme 3088">
                <a:extLst>
                  <a:ext uri="{FF2B5EF4-FFF2-40B4-BE49-F238E27FC236}">
                    <a16:creationId xmlns:a16="http://schemas.microsoft.com/office/drawing/2014/main" id="{6C2A41A0-C123-497F-8670-4916A65E1567}"/>
                  </a:ext>
                </a:extLst>
              </p:cNvPr>
              <p:cNvSpPr/>
              <p:nvPr/>
            </p:nvSpPr>
            <p:spPr>
              <a:xfrm>
                <a:off x="6067511" y="1408269"/>
                <a:ext cx="54864" cy="1714"/>
              </a:xfrm>
              <a:custGeom>
                <a:avLst/>
                <a:gdLst>
                  <a:gd name="connsiteX0" fmla="*/ 0 w 54864"/>
                  <a:gd name="connsiteY0" fmla="*/ 1714 h 1714"/>
                  <a:gd name="connsiteX1" fmla="*/ 29337 w 54864"/>
                  <a:gd name="connsiteY1" fmla="*/ 0 h 1714"/>
                  <a:gd name="connsiteX2" fmla="*/ 54864 w 54864"/>
                  <a:gd name="connsiteY2" fmla="*/ 1333 h 1714"/>
                </a:gdLst>
                <a:ahLst/>
                <a:cxnLst>
                  <a:cxn ang="0">
                    <a:pos x="connsiteX0" y="connsiteY0"/>
                  </a:cxn>
                  <a:cxn ang="0">
                    <a:pos x="connsiteX1" y="connsiteY1"/>
                  </a:cxn>
                  <a:cxn ang="0">
                    <a:pos x="connsiteX2" y="connsiteY2"/>
                  </a:cxn>
                </a:cxnLst>
                <a:rect l="l" t="t" r="r" b="b"/>
                <a:pathLst>
                  <a:path w="54864" h="1714">
                    <a:moveTo>
                      <a:pt x="0" y="1714"/>
                    </a:moveTo>
                    <a:cubicBezTo>
                      <a:pt x="9525" y="571"/>
                      <a:pt x="19336" y="0"/>
                      <a:pt x="29337" y="0"/>
                    </a:cubicBezTo>
                    <a:cubicBezTo>
                      <a:pt x="38005" y="0"/>
                      <a:pt x="46577" y="476"/>
                      <a:pt x="54864" y="1333"/>
                    </a:cubicBezTo>
                  </a:path>
                </a:pathLst>
              </a:custGeom>
              <a:grpFill/>
              <a:ln w="5715" cap="rnd">
                <a:solidFill>
                  <a:srgbClr val="E52A29"/>
                </a:solidFill>
                <a:prstDash val="solid"/>
                <a:round/>
              </a:ln>
            </p:spPr>
            <p:txBody>
              <a:bodyPr rtlCol="0" anchor="ctr"/>
              <a:lstStyle/>
              <a:p>
                <a:endParaRPr lang="fr-FR" sz="1400"/>
              </a:p>
            </p:txBody>
          </p:sp>
          <p:sp>
            <p:nvSpPr>
              <p:cNvPr id="101" name="Forme libre : forme 3089">
                <a:extLst>
                  <a:ext uri="{FF2B5EF4-FFF2-40B4-BE49-F238E27FC236}">
                    <a16:creationId xmlns:a16="http://schemas.microsoft.com/office/drawing/2014/main" id="{E7D29CCF-6E61-4B99-90C5-2FE50B3AE21F}"/>
                  </a:ext>
                </a:extLst>
              </p:cNvPr>
              <p:cNvSpPr/>
              <p:nvPr/>
            </p:nvSpPr>
            <p:spPr>
              <a:xfrm>
                <a:off x="5884536" y="1487803"/>
                <a:ext cx="45910" cy="85915"/>
              </a:xfrm>
              <a:custGeom>
                <a:avLst/>
                <a:gdLst>
                  <a:gd name="connsiteX0" fmla="*/ 37052 w 45910"/>
                  <a:gd name="connsiteY0" fmla="*/ 85915 h 85915"/>
                  <a:gd name="connsiteX1" fmla="*/ 23717 w 45910"/>
                  <a:gd name="connsiteY1" fmla="*/ 85915 h 85915"/>
                  <a:gd name="connsiteX2" fmla="*/ 5525 w 45910"/>
                  <a:gd name="connsiteY2" fmla="*/ 67723 h 85915"/>
                  <a:gd name="connsiteX3" fmla="*/ 0 w 45910"/>
                  <a:gd name="connsiteY3" fmla="*/ 18193 h 85915"/>
                  <a:gd name="connsiteX4" fmla="*/ 18193 w 45910"/>
                  <a:gd name="connsiteY4" fmla="*/ 0 h 85915"/>
                  <a:gd name="connsiteX5" fmla="*/ 45911 w 45910"/>
                  <a:gd name="connsiteY5" fmla="*/ 0 h 8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85915">
                    <a:moveTo>
                      <a:pt x="37052" y="85915"/>
                    </a:moveTo>
                    <a:lnTo>
                      <a:pt x="23717" y="85915"/>
                    </a:lnTo>
                    <a:cubicBezTo>
                      <a:pt x="13716" y="85915"/>
                      <a:pt x="5525" y="77724"/>
                      <a:pt x="5525" y="67723"/>
                    </a:cubicBezTo>
                    <a:lnTo>
                      <a:pt x="0" y="18193"/>
                    </a:lnTo>
                    <a:cubicBezTo>
                      <a:pt x="0" y="8191"/>
                      <a:pt x="8191" y="0"/>
                      <a:pt x="18193" y="0"/>
                    </a:cubicBezTo>
                    <a:lnTo>
                      <a:pt x="45911" y="0"/>
                    </a:lnTo>
                  </a:path>
                </a:pathLst>
              </a:custGeom>
              <a:grpFill/>
              <a:ln w="5715" cap="rnd">
                <a:solidFill>
                  <a:srgbClr val="E52A29"/>
                </a:solidFill>
                <a:prstDash val="solid"/>
                <a:round/>
              </a:ln>
            </p:spPr>
            <p:txBody>
              <a:bodyPr rtlCol="0" anchor="ctr"/>
              <a:lstStyle/>
              <a:p>
                <a:endParaRPr lang="fr-FR" sz="1400"/>
              </a:p>
            </p:txBody>
          </p:sp>
          <p:sp>
            <p:nvSpPr>
              <p:cNvPr id="102" name="Forme libre : forme 3090">
                <a:extLst>
                  <a:ext uri="{FF2B5EF4-FFF2-40B4-BE49-F238E27FC236}">
                    <a16:creationId xmlns:a16="http://schemas.microsoft.com/office/drawing/2014/main" id="{16728B80-55C8-4444-AC4C-B3AB26D85126}"/>
                  </a:ext>
                </a:extLst>
              </p:cNvPr>
              <p:cNvSpPr/>
              <p:nvPr/>
            </p:nvSpPr>
            <p:spPr>
              <a:xfrm>
                <a:off x="5995788" y="1358756"/>
                <a:ext cx="79533" cy="87708"/>
              </a:xfrm>
              <a:custGeom>
                <a:avLst/>
                <a:gdLst>
                  <a:gd name="connsiteX0" fmla="*/ 30099 w 79533"/>
                  <a:gd name="connsiteY0" fmla="*/ 87708 h 87708"/>
                  <a:gd name="connsiteX1" fmla="*/ 0 w 79533"/>
                  <a:gd name="connsiteY1" fmla="*/ 936 h 87708"/>
                  <a:gd name="connsiteX2" fmla="*/ 79534 w 79533"/>
                  <a:gd name="connsiteY2" fmla="*/ 70563 h 87708"/>
                </a:gdLst>
                <a:ahLst/>
                <a:cxnLst>
                  <a:cxn ang="0">
                    <a:pos x="connsiteX0" y="connsiteY0"/>
                  </a:cxn>
                  <a:cxn ang="0">
                    <a:pos x="connsiteX1" y="connsiteY1"/>
                  </a:cxn>
                  <a:cxn ang="0">
                    <a:pos x="connsiteX2" y="connsiteY2"/>
                  </a:cxn>
                </a:cxnLst>
                <a:rect l="l" t="t" r="r" b="b"/>
                <a:pathLst>
                  <a:path w="79533" h="87708">
                    <a:moveTo>
                      <a:pt x="30099" y="87708"/>
                    </a:moveTo>
                    <a:lnTo>
                      <a:pt x="0" y="936"/>
                    </a:lnTo>
                    <a:cubicBezTo>
                      <a:pt x="0" y="936"/>
                      <a:pt x="50387" y="-13447"/>
                      <a:pt x="79534" y="70563"/>
                    </a:cubicBezTo>
                  </a:path>
                </a:pathLst>
              </a:custGeom>
              <a:grpFill/>
              <a:ln w="5715" cap="rnd">
                <a:solidFill>
                  <a:srgbClr val="E52A29"/>
                </a:solidFill>
                <a:prstDash val="solid"/>
                <a:round/>
              </a:ln>
            </p:spPr>
            <p:txBody>
              <a:bodyPr rtlCol="0" anchor="ctr"/>
              <a:lstStyle/>
              <a:p>
                <a:endParaRPr lang="fr-FR" sz="1400"/>
              </a:p>
            </p:txBody>
          </p:sp>
          <p:sp>
            <p:nvSpPr>
              <p:cNvPr id="103" name="Forme libre : forme 3091">
                <a:extLst>
                  <a:ext uri="{FF2B5EF4-FFF2-40B4-BE49-F238E27FC236}">
                    <a16:creationId xmlns:a16="http://schemas.microsoft.com/office/drawing/2014/main" id="{019981F1-998D-40C7-8585-64AF7003EDEB}"/>
                  </a:ext>
                </a:extLst>
              </p:cNvPr>
              <p:cNvSpPr/>
              <p:nvPr/>
            </p:nvSpPr>
            <p:spPr>
              <a:xfrm>
                <a:off x="5967213" y="1383541"/>
                <a:ext cx="39052" cy="51969"/>
              </a:xfrm>
              <a:custGeom>
                <a:avLst/>
                <a:gdLst>
                  <a:gd name="connsiteX0" fmla="*/ 19526 w 39052"/>
                  <a:gd name="connsiteY0" fmla="*/ 51969 h 51969"/>
                  <a:gd name="connsiteX1" fmla="*/ 0 w 39052"/>
                  <a:gd name="connsiteY1" fmla="*/ 915 h 51969"/>
                  <a:gd name="connsiteX2" fmla="*/ 39053 w 39052"/>
                  <a:gd name="connsiteY2" fmla="*/ 9869 h 51969"/>
                </a:gdLst>
                <a:ahLst/>
                <a:cxnLst>
                  <a:cxn ang="0">
                    <a:pos x="connsiteX0" y="connsiteY0"/>
                  </a:cxn>
                  <a:cxn ang="0">
                    <a:pos x="connsiteX1" y="connsiteY1"/>
                  </a:cxn>
                  <a:cxn ang="0">
                    <a:pos x="connsiteX2" y="connsiteY2"/>
                  </a:cxn>
                </a:cxnLst>
                <a:rect l="l" t="t" r="r" b="b"/>
                <a:pathLst>
                  <a:path w="39052" h="51969">
                    <a:moveTo>
                      <a:pt x="19526" y="51969"/>
                    </a:moveTo>
                    <a:lnTo>
                      <a:pt x="0" y="915"/>
                    </a:lnTo>
                    <a:cubicBezTo>
                      <a:pt x="0" y="915"/>
                      <a:pt x="18193" y="-4228"/>
                      <a:pt x="39053" y="9869"/>
                    </a:cubicBezTo>
                  </a:path>
                </a:pathLst>
              </a:custGeom>
              <a:grpFill/>
              <a:ln w="5715" cap="rnd">
                <a:solidFill>
                  <a:srgbClr val="E52A29"/>
                </a:solidFill>
                <a:prstDash val="solid"/>
                <a:round/>
              </a:ln>
            </p:spPr>
            <p:txBody>
              <a:bodyPr rtlCol="0" anchor="ctr"/>
              <a:lstStyle/>
              <a:p>
                <a:endParaRPr lang="fr-FR" sz="1400"/>
              </a:p>
            </p:txBody>
          </p:sp>
          <p:sp>
            <p:nvSpPr>
              <p:cNvPr id="104" name="Forme libre : forme 3092">
                <a:extLst>
                  <a:ext uri="{FF2B5EF4-FFF2-40B4-BE49-F238E27FC236}">
                    <a16:creationId xmlns:a16="http://schemas.microsoft.com/office/drawing/2014/main" id="{F1A8CD0C-564C-40DE-8581-97419179D69B}"/>
                  </a:ext>
                </a:extLst>
              </p:cNvPr>
              <p:cNvSpPr/>
              <p:nvPr/>
            </p:nvSpPr>
            <p:spPr>
              <a:xfrm>
                <a:off x="6115041" y="1434490"/>
                <a:ext cx="105632" cy="47502"/>
              </a:xfrm>
              <a:custGeom>
                <a:avLst/>
                <a:gdLst>
                  <a:gd name="connsiteX0" fmla="*/ 0 w 105632"/>
                  <a:gd name="connsiteY0" fmla="*/ 68 h 47502"/>
                  <a:gd name="connsiteX1" fmla="*/ 105632 w 105632"/>
                  <a:gd name="connsiteY1" fmla="*/ 47503 h 47502"/>
                </a:gdLst>
                <a:ahLst/>
                <a:cxnLst>
                  <a:cxn ang="0">
                    <a:pos x="connsiteX0" y="connsiteY0"/>
                  </a:cxn>
                  <a:cxn ang="0">
                    <a:pos x="connsiteX1" y="connsiteY1"/>
                  </a:cxn>
                </a:cxnLst>
                <a:rect l="l" t="t" r="r" b="b"/>
                <a:pathLst>
                  <a:path w="105632" h="47502">
                    <a:moveTo>
                      <a:pt x="0" y="68"/>
                    </a:moveTo>
                    <a:cubicBezTo>
                      <a:pt x="0" y="68"/>
                      <a:pt x="64198" y="-3837"/>
                      <a:pt x="105632" y="47503"/>
                    </a:cubicBezTo>
                  </a:path>
                </a:pathLst>
              </a:custGeom>
              <a:grpFill/>
              <a:ln w="5715" cap="rnd">
                <a:solidFill>
                  <a:srgbClr val="E52A29"/>
                </a:solidFill>
                <a:prstDash val="solid"/>
                <a:round/>
              </a:ln>
            </p:spPr>
            <p:txBody>
              <a:bodyPr rtlCol="0" anchor="ctr"/>
              <a:lstStyle/>
              <a:p>
                <a:endParaRPr lang="fr-FR" sz="1400"/>
              </a:p>
            </p:txBody>
          </p:sp>
          <p:sp>
            <p:nvSpPr>
              <p:cNvPr id="105" name="Forme libre : forme 3093">
                <a:extLst>
                  <a:ext uri="{FF2B5EF4-FFF2-40B4-BE49-F238E27FC236}">
                    <a16:creationId xmlns:a16="http://schemas.microsoft.com/office/drawing/2014/main" id="{F35AC99A-0272-4383-B2C0-856738116362}"/>
                  </a:ext>
                </a:extLst>
              </p:cNvPr>
              <p:cNvSpPr/>
              <p:nvPr/>
            </p:nvSpPr>
            <p:spPr>
              <a:xfrm>
                <a:off x="5987215" y="1481897"/>
                <a:ext cx="17716" cy="8858"/>
              </a:xfrm>
              <a:custGeom>
                <a:avLst/>
                <a:gdLst>
                  <a:gd name="connsiteX0" fmla="*/ 0 w 17716"/>
                  <a:gd name="connsiteY0" fmla="*/ 8858 h 8858"/>
                  <a:gd name="connsiteX1" fmla="*/ 8858 w 17716"/>
                  <a:gd name="connsiteY1" fmla="*/ 0 h 8858"/>
                  <a:gd name="connsiteX2" fmla="*/ 17716 w 17716"/>
                  <a:gd name="connsiteY2" fmla="*/ 8858 h 8858"/>
                </a:gdLst>
                <a:ahLst/>
                <a:cxnLst>
                  <a:cxn ang="0">
                    <a:pos x="connsiteX0" y="connsiteY0"/>
                  </a:cxn>
                  <a:cxn ang="0">
                    <a:pos x="connsiteX1" y="connsiteY1"/>
                  </a:cxn>
                  <a:cxn ang="0">
                    <a:pos x="connsiteX2" y="connsiteY2"/>
                  </a:cxn>
                </a:cxnLst>
                <a:rect l="l" t="t" r="r" b="b"/>
                <a:pathLst>
                  <a:path w="17716" h="8858">
                    <a:moveTo>
                      <a:pt x="0" y="8858"/>
                    </a:moveTo>
                    <a:cubicBezTo>
                      <a:pt x="0" y="3905"/>
                      <a:pt x="4001" y="0"/>
                      <a:pt x="8858" y="0"/>
                    </a:cubicBezTo>
                    <a:cubicBezTo>
                      <a:pt x="13811" y="0"/>
                      <a:pt x="17716" y="4001"/>
                      <a:pt x="17716" y="8858"/>
                    </a:cubicBezTo>
                  </a:path>
                </a:pathLst>
              </a:custGeom>
              <a:grpFill/>
              <a:ln w="5715" cap="rnd">
                <a:solidFill>
                  <a:srgbClr val="E52A29"/>
                </a:solidFill>
                <a:prstDash val="solid"/>
                <a:round/>
              </a:ln>
            </p:spPr>
            <p:txBody>
              <a:bodyPr rtlCol="0" anchor="ctr"/>
              <a:lstStyle/>
              <a:p>
                <a:endParaRPr lang="fr-FR" sz="1400"/>
              </a:p>
            </p:txBody>
          </p:sp>
          <p:grpSp>
            <p:nvGrpSpPr>
              <p:cNvPr id="106" name="Graphique 1778">
                <a:extLst>
                  <a:ext uri="{FF2B5EF4-FFF2-40B4-BE49-F238E27FC236}">
                    <a16:creationId xmlns:a16="http://schemas.microsoft.com/office/drawing/2014/main" id="{2D9CFF36-B488-41DB-AD08-AA381FCC5395}"/>
                  </a:ext>
                </a:extLst>
              </p:cNvPr>
              <p:cNvGrpSpPr/>
              <p:nvPr/>
            </p:nvGrpSpPr>
            <p:grpSpPr>
              <a:xfrm>
                <a:off x="5881679" y="1328736"/>
                <a:ext cx="325469" cy="103822"/>
                <a:chOff x="5881679" y="1328736"/>
                <a:chExt cx="325469" cy="103822"/>
              </a:xfrm>
              <a:grpFill/>
            </p:grpSpPr>
            <p:grpSp>
              <p:nvGrpSpPr>
                <p:cNvPr id="111" name="Graphique 1778">
                  <a:extLst>
                    <a:ext uri="{FF2B5EF4-FFF2-40B4-BE49-F238E27FC236}">
                      <a16:creationId xmlns:a16="http://schemas.microsoft.com/office/drawing/2014/main" id="{2D9CFF36-B488-41DB-AD08-AA381FCC5395}"/>
                    </a:ext>
                  </a:extLst>
                </p:cNvPr>
                <p:cNvGrpSpPr/>
                <p:nvPr/>
              </p:nvGrpSpPr>
              <p:grpSpPr>
                <a:xfrm>
                  <a:off x="6151903" y="1364169"/>
                  <a:ext cx="55244" cy="68389"/>
                  <a:chOff x="6151903" y="1364169"/>
                  <a:chExt cx="55244" cy="68389"/>
                </a:xfrm>
                <a:grpFill/>
              </p:grpSpPr>
              <p:sp>
                <p:nvSpPr>
                  <p:cNvPr id="113" name="Forme libre : forme 3096">
                    <a:extLst>
                      <a:ext uri="{FF2B5EF4-FFF2-40B4-BE49-F238E27FC236}">
                        <a16:creationId xmlns:a16="http://schemas.microsoft.com/office/drawing/2014/main" id="{77762539-A9AB-4C42-B4DE-CD373EA8FA4C}"/>
                      </a:ext>
                    </a:extLst>
                  </p:cNvPr>
                  <p:cNvSpPr/>
                  <p:nvPr/>
                </p:nvSpPr>
                <p:spPr>
                  <a:xfrm>
                    <a:off x="6163047" y="1364169"/>
                    <a:ext cx="44100" cy="68389"/>
                  </a:xfrm>
                  <a:custGeom>
                    <a:avLst/>
                    <a:gdLst>
                      <a:gd name="connsiteX0" fmla="*/ 44101 w 44100"/>
                      <a:gd name="connsiteY0" fmla="*/ 66961 h 68389"/>
                      <a:gd name="connsiteX1" fmla="*/ 34195 w 44100"/>
                      <a:gd name="connsiteY1" fmla="*/ 68390 h 68389"/>
                      <a:gd name="connsiteX2" fmla="*/ 0 w 44100"/>
                      <a:gd name="connsiteY2" fmla="*/ 34195 h 68389"/>
                      <a:gd name="connsiteX3" fmla="*/ 34195 w 44100"/>
                      <a:gd name="connsiteY3" fmla="*/ 0 h 68389"/>
                      <a:gd name="connsiteX4" fmla="*/ 42672 w 44100"/>
                      <a:gd name="connsiteY4" fmla="*/ 1048 h 68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 h="68389">
                        <a:moveTo>
                          <a:pt x="44101" y="66961"/>
                        </a:moveTo>
                        <a:cubicBezTo>
                          <a:pt x="40957" y="67913"/>
                          <a:pt x="37624" y="68390"/>
                          <a:pt x="34195" y="68390"/>
                        </a:cubicBezTo>
                        <a:cubicBezTo>
                          <a:pt x="15335" y="68390"/>
                          <a:pt x="0" y="53054"/>
                          <a:pt x="0" y="34195"/>
                        </a:cubicBezTo>
                        <a:cubicBezTo>
                          <a:pt x="0" y="15335"/>
                          <a:pt x="15335" y="0"/>
                          <a:pt x="34195" y="0"/>
                        </a:cubicBezTo>
                        <a:cubicBezTo>
                          <a:pt x="37147" y="0"/>
                          <a:pt x="39910" y="381"/>
                          <a:pt x="42672" y="1048"/>
                        </a:cubicBezTo>
                      </a:path>
                    </a:pathLst>
                  </a:custGeom>
                  <a:grpFill/>
                  <a:ln w="5715" cap="rnd">
                    <a:solidFill>
                      <a:srgbClr val="E52A29"/>
                    </a:solidFill>
                    <a:prstDash val="solid"/>
                    <a:round/>
                  </a:ln>
                </p:spPr>
                <p:txBody>
                  <a:bodyPr rtlCol="0" anchor="ctr"/>
                  <a:lstStyle/>
                  <a:p>
                    <a:endParaRPr lang="fr-FR" sz="1400"/>
                  </a:p>
                </p:txBody>
              </p:sp>
              <p:sp>
                <p:nvSpPr>
                  <p:cNvPr id="114" name="Forme libre : forme 3097">
                    <a:extLst>
                      <a:ext uri="{FF2B5EF4-FFF2-40B4-BE49-F238E27FC236}">
                        <a16:creationId xmlns:a16="http://schemas.microsoft.com/office/drawing/2014/main" id="{559B21F7-D7B6-499D-9C0E-F1FDA8795635}"/>
                      </a:ext>
                    </a:extLst>
                  </p:cNvPr>
                  <p:cNvSpPr/>
                  <p:nvPr/>
                </p:nvSpPr>
                <p:spPr>
                  <a:xfrm>
                    <a:off x="6152855" y="1391410"/>
                    <a:ext cx="46577" cy="9525"/>
                  </a:xfrm>
                  <a:custGeom>
                    <a:avLst/>
                    <a:gdLst>
                      <a:gd name="connsiteX0" fmla="*/ 0 w 46577"/>
                      <a:gd name="connsiteY0" fmla="*/ 0 h 9525"/>
                      <a:gd name="connsiteX1" fmla="*/ 46577 w 46577"/>
                      <a:gd name="connsiteY1" fmla="*/ 0 h 9525"/>
                    </a:gdLst>
                    <a:ahLst/>
                    <a:cxnLst>
                      <a:cxn ang="0">
                        <a:pos x="connsiteX0" y="connsiteY0"/>
                      </a:cxn>
                      <a:cxn ang="0">
                        <a:pos x="connsiteX1" y="connsiteY1"/>
                      </a:cxn>
                    </a:cxnLst>
                    <a:rect l="l" t="t" r="r" b="b"/>
                    <a:pathLst>
                      <a:path w="46577" h="9525">
                        <a:moveTo>
                          <a:pt x="0" y="0"/>
                        </a:moveTo>
                        <a:lnTo>
                          <a:pt x="46577" y="0"/>
                        </a:lnTo>
                      </a:path>
                    </a:pathLst>
                  </a:custGeom>
                  <a:grpFill/>
                  <a:ln w="5715" cap="rnd">
                    <a:solidFill>
                      <a:srgbClr val="E52A29"/>
                    </a:solidFill>
                    <a:prstDash val="solid"/>
                    <a:round/>
                  </a:ln>
                </p:spPr>
                <p:txBody>
                  <a:bodyPr rtlCol="0" anchor="ctr"/>
                  <a:lstStyle/>
                  <a:p>
                    <a:endParaRPr lang="fr-FR" sz="1400"/>
                  </a:p>
                </p:txBody>
              </p:sp>
              <p:sp>
                <p:nvSpPr>
                  <p:cNvPr id="115" name="Forme libre : forme 3098">
                    <a:extLst>
                      <a:ext uri="{FF2B5EF4-FFF2-40B4-BE49-F238E27FC236}">
                        <a16:creationId xmlns:a16="http://schemas.microsoft.com/office/drawing/2014/main" id="{A57D4DD5-CD2F-4182-B782-38B6FB8E00C3}"/>
                      </a:ext>
                    </a:extLst>
                  </p:cNvPr>
                  <p:cNvSpPr/>
                  <p:nvPr/>
                </p:nvSpPr>
                <p:spPr>
                  <a:xfrm>
                    <a:off x="6151903" y="1403031"/>
                    <a:ext cx="46481" cy="9525"/>
                  </a:xfrm>
                  <a:custGeom>
                    <a:avLst/>
                    <a:gdLst>
                      <a:gd name="connsiteX0" fmla="*/ 0 w 46481"/>
                      <a:gd name="connsiteY0" fmla="*/ 0 h 9525"/>
                      <a:gd name="connsiteX1" fmla="*/ 46482 w 46481"/>
                      <a:gd name="connsiteY1" fmla="*/ 0 h 9525"/>
                    </a:gdLst>
                    <a:ahLst/>
                    <a:cxnLst>
                      <a:cxn ang="0">
                        <a:pos x="connsiteX0" y="connsiteY0"/>
                      </a:cxn>
                      <a:cxn ang="0">
                        <a:pos x="connsiteX1" y="connsiteY1"/>
                      </a:cxn>
                    </a:cxnLst>
                    <a:rect l="l" t="t" r="r" b="b"/>
                    <a:pathLst>
                      <a:path w="46481" h="9525">
                        <a:moveTo>
                          <a:pt x="0" y="0"/>
                        </a:moveTo>
                        <a:lnTo>
                          <a:pt x="46482" y="0"/>
                        </a:lnTo>
                      </a:path>
                    </a:pathLst>
                  </a:custGeom>
                  <a:grpFill/>
                  <a:ln w="5715" cap="rnd">
                    <a:solidFill>
                      <a:srgbClr val="E52A29"/>
                    </a:solidFill>
                    <a:prstDash val="solid"/>
                    <a:round/>
                  </a:ln>
                </p:spPr>
                <p:txBody>
                  <a:bodyPr rtlCol="0" anchor="ctr"/>
                  <a:lstStyle/>
                  <a:p>
                    <a:endParaRPr lang="fr-FR" sz="1400"/>
                  </a:p>
                </p:txBody>
              </p:sp>
            </p:grpSp>
            <p:sp>
              <p:nvSpPr>
                <p:cNvPr id="112" name="Forme libre : forme 3099">
                  <a:extLst>
                    <a:ext uri="{FF2B5EF4-FFF2-40B4-BE49-F238E27FC236}">
                      <a16:creationId xmlns:a16="http://schemas.microsoft.com/office/drawing/2014/main" id="{DC82981D-58EE-44A6-913F-F77DF1575FEE}"/>
                    </a:ext>
                  </a:extLst>
                </p:cNvPr>
                <p:cNvSpPr/>
                <p:nvPr/>
              </p:nvSpPr>
              <p:spPr>
                <a:xfrm>
                  <a:off x="5881679" y="1328736"/>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grpSp>
          <p:sp>
            <p:nvSpPr>
              <p:cNvPr id="107" name="Forme libre : forme 3100">
                <a:extLst>
                  <a:ext uri="{FF2B5EF4-FFF2-40B4-BE49-F238E27FC236}">
                    <a16:creationId xmlns:a16="http://schemas.microsoft.com/office/drawing/2014/main" id="{3F00738A-4DF4-4E2E-8D87-53058AD1DC2C}"/>
                  </a:ext>
                </a:extLst>
              </p:cNvPr>
              <p:cNvSpPr/>
              <p:nvPr/>
            </p:nvSpPr>
            <p:spPr>
              <a:xfrm>
                <a:off x="6122280" y="1331498"/>
                <a:ext cx="142684" cy="140303"/>
              </a:xfrm>
              <a:custGeom>
                <a:avLst/>
                <a:gdLst>
                  <a:gd name="connsiteX0" fmla="*/ 7334 w 142684"/>
                  <a:gd name="connsiteY0" fmla="*/ 102870 h 140303"/>
                  <a:gd name="connsiteX1" fmla="*/ 0 w 142684"/>
                  <a:gd name="connsiteY1" fmla="*/ 71342 h 140303"/>
                  <a:gd name="connsiteX2" fmla="*/ 71342 w 142684"/>
                  <a:gd name="connsiteY2" fmla="*/ 0 h 140303"/>
                  <a:gd name="connsiteX3" fmla="*/ 142685 w 142684"/>
                  <a:gd name="connsiteY3" fmla="*/ 71342 h 140303"/>
                  <a:gd name="connsiteX4" fmla="*/ 89630 w 142684"/>
                  <a:gd name="connsiteY4" fmla="*/ 140303 h 14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4" h="140303">
                    <a:moveTo>
                      <a:pt x="7334" y="102870"/>
                    </a:moveTo>
                    <a:cubicBezTo>
                      <a:pt x="2667" y="93345"/>
                      <a:pt x="0" y="82677"/>
                      <a:pt x="0" y="71342"/>
                    </a:cubicBezTo>
                    <a:cubicBezTo>
                      <a:pt x="0" y="32004"/>
                      <a:pt x="31909" y="0"/>
                      <a:pt x="71342" y="0"/>
                    </a:cubicBezTo>
                    <a:cubicBezTo>
                      <a:pt x="110776" y="0"/>
                      <a:pt x="142685" y="31909"/>
                      <a:pt x="142685" y="71342"/>
                    </a:cubicBezTo>
                    <a:cubicBezTo>
                      <a:pt x="142685" y="104394"/>
                      <a:pt x="120206" y="132207"/>
                      <a:pt x="89630" y="140303"/>
                    </a:cubicBezTo>
                  </a:path>
                </a:pathLst>
              </a:custGeom>
              <a:grpFill/>
              <a:ln w="5715" cap="rnd">
                <a:solidFill>
                  <a:srgbClr val="E52A29"/>
                </a:solidFill>
                <a:prstDash val="solid"/>
                <a:round/>
              </a:ln>
            </p:spPr>
            <p:txBody>
              <a:bodyPr rtlCol="0" anchor="ctr"/>
              <a:lstStyle/>
              <a:p>
                <a:endParaRPr lang="fr-FR" sz="1400"/>
              </a:p>
            </p:txBody>
          </p:sp>
          <p:sp>
            <p:nvSpPr>
              <p:cNvPr id="108" name="Forme libre : forme 3101">
                <a:extLst>
                  <a:ext uri="{FF2B5EF4-FFF2-40B4-BE49-F238E27FC236}">
                    <a16:creationId xmlns:a16="http://schemas.microsoft.com/office/drawing/2014/main" id="{476668AA-EB64-40A7-87FE-8670888740E9}"/>
                  </a:ext>
                </a:extLst>
              </p:cNvPr>
              <p:cNvSpPr/>
              <p:nvPr/>
            </p:nvSpPr>
            <p:spPr>
              <a:xfrm>
                <a:off x="5987692" y="1636869"/>
                <a:ext cx="60198" cy="58293"/>
              </a:xfrm>
              <a:custGeom>
                <a:avLst/>
                <a:gdLst>
                  <a:gd name="connsiteX0" fmla="*/ 0 w 60198"/>
                  <a:gd name="connsiteY0" fmla="*/ 0 h 58293"/>
                  <a:gd name="connsiteX1" fmla="*/ 9811 w 60198"/>
                  <a:gd name="connsiteY1" fmla="*/ 50483 h 58293"/>
                  <a:gd name="connsiteX2" fmla="*/ 19240 w 60198"/>
                  <a:gd name="connsiteY2" fmla="*/ 58293 h 58293"/>
                  <a:gd name="connsiteX3" fmla="*/ 41720 w 60198"/>
                  <a:gd name="connsiteY3" fmla="*/ 58293 h 58293"/>
                  <a:gd name="connsiteX4" fmla="*/ 50959 w 60198"/>
                  <a:gd name="connsiteY4" fmla="*/ 51435 h 58293"/>
                  <a:gd name="connsiteX5" fmla="*/ 60198 w 60198"/>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8" h="58293">
                    <a:moveTo>
                      <a:pt x="0" y="0"/>
                    </a:moveTo>
                    <a:lnTo>
                      <a:pt x="9811" y="50483"/>
                    </a:lnTo>
                    <a:cubicBezTo>
                      <a:pt x="10668" y="54959"/>
                      <a:pt x="14669" y="58293"/>
                      <a:pt x="19240" y="58293"/>
                    </a:cubicBezTo>
                    <a:lnTo>
                      <a:pt x="41720" y="58293"/>
                    </a:lnTo>
                    <a:cubicBezTo>
                      <a:pt x="46006" y="58293"/>
                      <a:pt x="49721" y="55531"/>
                      <a:pt x="50959" y="51435"/>
                    </a:cubicBezTo>
                    <a:lnTo>
                      <a:pt x="60198" y="20765"/>
                    </a:lnTo>
                  </a:path>
                </a:pathLst>
              </a:custGeom>
              <a:grpFill/>
              <a:ln w="5715" cap="rnd">
                <a:solidFill>
                  <a:srgbClr val="E52A29"/>
                </a:solidFill>
                <a:prstDash val="solid"/>
                <a:round/>
              </a:ln>
            </p:spPr>
            <p:txBody>
              <a:bodyPr rtlCol="0" anchor="ctr"/>
              <a:lstStyle/>
              <a:p>
                <a:endParaRPr lang="fr-FR" sz="1400"/>
              </a:p>
            </p:txBody>
          </p:sp>
          <p:sp>
            <p:nvSpPr>
              <p:cNvPr id="109" name="Forme libre : forme 3102">
                <a:extLst>
                  <a:ext uri="{FF2B5EF4-FFF2-40B4-BE49-F238E27FC236}">
                    <a16:creationId xmlns:a16="http://schemas.microsoft.com/office/drawing/2014/main" id="{8197A80C-1307-4FE7-A29F-F550F0BFFDBA}"/>
                  </a:ext>
                </a:extLst>
              </p:cNvPr>
              <p:cNvSpPr/>
              <p:nvPr/>
            </p:nvSpPr>
            <p:spPr>
              <a:xfrm>
                <a:off x="6136758" y="1636869"/>
                <a:ext cx="60197" cy="58293"/>
              </a:xfrm>
              <a:custGeom>
                <a:avLst/>
                <a:gdLst>
                  <a:gd name="connsiteX0" fmla="*/ 60198 w 60197"/>
                  <a:gd name="connsiteY0" fmla="*/ 0 h 58293"/>
                  <a:gd name="connsiteX1" fmla="*/ 50387 w 60197"/>
                  <a:gd name="connsiteY1" fmla="*/ 50483 h 58293"/>
                  <a:gd name="connsiteX2" fmla="*/ 40957 w 60197"/>
                  <a:gd name="connsiteY2" fmla="*/ 58293 h 58293"/>
                  <a:gd name="connsiteX3" fmla="*/ 18478 w 60197"/>
                  <a:gd name="connsiteY3" fmla="*/ 58293 h 58293"/>
                  <a:gd name="connsiteX4" fmla="*/ 9239 w 60197"/>
                  <a:gd name="connsiteY4" fmla="*/ 51435 h 58293"/>
                  <a:gd name="connsiteX5" fmla="*/ 0 w 60197"/>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7" h="58293">
                    <a:moveTo>
                      <a:pt x="60198" y="0"/>
                    </a:moveTo>
                    <a:lnTo>
                      <a:pt x="50387" y="50483"/>
                    </a:lnTo>
                    <a:cubicBezTo>
                      <a:pt x="49530" y="54959"/>
                      <a:pt x="45529" y="58293"/>
                      <a:pt x="40957" y="58293"/>
                    </a:cubicBezTo>
                    <a:lnTo>
                      <a:pt x="18478" y="58293"/>
                    </a:lnTo>
                    <a:cubicBezTo>
                      <a:pt x="14192" y="58293"/>
                      <a:pt x="10477" y="55531"/>
                      <a:pt x="9239" y="51435"/>
                    </a:cubicBezTo>
                    <a:lnTo>
                      <a:pt x="0" y="20765"/>
                    </a:lnTo>
                  </a:path>
                </a:pathLst>
              </a:custGeom>
              <a:grpFill/>
              <a:ln w="5715" cap="rnd">
                <a:solidFill>
                  <a:srgbClr val="E52A29"/>
                </a:solidFill>
                <a:prstDash val="solid"/>
                <a:round/>
              </a:ln>
            </p:spPr>
            <p:txBody>
              <a:bodyPr rtlCol="0" anchor="ctr"/>
              <a:lstStyle/>
              <a:p>
                <a:endParaRPr lang="fr-FR" sz="1400"/>
              </a:p>
            </p:txBody>
          </p:sp>
          <p:sp>
            <p:nvSpPr>
              <p:cNvPr id="110" name="Forme libre : forme 3103">
                <a:extLst>
                  <a:ext uri="{FF2B5EF4-FFF2-40B4-BE49-F238E27FC236}">
                    <a16:creationId xmlns:a16="http://schemas.microsoft.com/office/drawing/2014/main" id="{92807F61-812F-488C-BAFF-69B34F73A4ED}"/>
                  </a:ext>
                </a:extLst>
              </p:cNvPr>
              <p:cNvSpPr/>
              <p:nvPr/>
            </p:nvSpPr>
            <p:spPr>
              <a:xfrm>
                <a:off x="6274775" y="1483326"/>
                <a:ext cx="65341" cy="65341"/>
              </a:xfrm>
              <a:custGeom>
                <a:avLst/>
                <a:gdLst>
                  <a:gd name="connsiteX0" fmla="*/ 32956 w 65341"/>
                  <a:gd name="connsiteY0" fmla="*/ 26765 h 65341"/>
                  <a:gd name="connsiteX1" fmla="*/ 13716 w 65341"/>
                  <a:gd name="connsiteY1" fmla="*/ 46006 h 65341"/>
                  <a:gd name="connsiteX2" fmla="*/ 32956 w 65341"/>
                  <a:gd name="connsiteY2" fmla="*/ 65246 h 65341"/>
                  <a:gd name="connsiteX3" fmla="*/ 35623 w 65341"/>
                  <a:gd name="connsiteY3" fmla="*/ 65342 h 65341"/>
                  <a:gd name="connsiteX4" fmla="*/ 65342 w 65341"/>
                  <a:gd name="connsiteY4" fmla="*/ 32671 h 65341"/>
                  <a:gd name="connsiteX5" fmla="*/ 32671 w 65341"/>
                  <a:gd name="connsiteY5" fmla="*/ 0 h 65341"/>
                  <a:gd name="connsiteX6" fmla="*/ 0 w 65341"/>
                  <a:gd name="connsiteY6" fmla="*/ 32671 h 6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41" h="65341">
                    <a:moveTo>
                      <a:pt x="32956" y="26765"/>
                    </a:moveTo>
                    <a:cubicBezTo>
                      <a:pt x="22289" y="26765"/>
                      <a:pt x="13716" y="35338"/>
                      <a:pt x="13716" y="46006"/>
                    </a:cubicBezTo>
                    <a:cubicBezTo>
                      <a:pt x="13716" y="56674"/>
                      <a:pt x="22289" y="65246"/>
                      <a:pt x="32956" y="65246"/>
                    </a:cubicBezTo>
                    <a:lnTo>
                      <a:pt x="35623" y="65342"/>
                    </a:lnTo>
                    <a:cubicBezTo>
                      <a:pt x="53626" y="65342"/>
                      <a:pt x="65342" y="50768"/>
                      <a:pt x="65342" y="32671"/>
                    </a:cubicBezTo>
                    <a:cubicBezTo>
                      <a:pt x="65342" y="14573"/>
                      <a:pt x="50768" y="0"/>
                      <a:pt x="32671" y="0"/>
                    </a:cubicBezTo>
                    <a:cubicBezTo>
                      <a:pt x="14669" y="0"/>
                      <a:pt x="0" y="14573"/>
                      <a:pt x="0" y="32671"/>
                    </a:cubicBezTo>
                  </a:path>
                </a:pathLst>
              </a:custGeom>
              <a:grpFill/>
              <a:ln w="5715" cap="rnd">
                <a:solidFill>
                  <a:srgbClr val="E52A29"/>
                </a:solidFill>
                <a:prstDash val="solid"/>
                <a:round/>
              </a:ln>
            </p:spPr>
            <p:txBody>
              <a:bodyPr rtlCol="0" anchor="ctr"/>
              <a:lstStyle/>
              <a:p>
                <a:endParaRPr lang="fr-FR" sz="1400"/>
              </a:p>
            </p:txBody>
          </p:sp>
        </p:grpSp>
      </p:grpSp>
      <p:sp>
        <p:nvSpPr>
          <p:cNvPr id="200" name="Rectangle 199"/>
          <p:cNvSpPr/>
          <p:nvPr/>
        </p:nvSpPr>
        <p:spPr>
          <a:xfrm>
            <a:off x="8601742" y="3320353"/>
            <a:ext cx="1987600"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solidFill>
                <a:schemeClr val="tx1">
                  <a:lumMod val="75000"/>
                  <a:lumOff val="25000"/>
                </a:schemeClr>
              </a:solidFill>
            </a:endParaRPr>
          </a:p>
          <a:p>
            <a:pPr algn="ctr"/>
            <a:r>
              <a:rPr lang="fr-FR" dirty="0" smtClean="0">
                <a:solidFill>
                  <a:schemeClr val="tx1">
                    <a:lumMod val="75000"/>
                    <a:lumOff val="25000"/>
                  </a:schemeClr>
                </a:solidFill>
              </a:rPr>
              <a:t>La </a:t>
            </a:r>
            <a:r>
              <a:rPr lang="fr-FR" b="1" dirty="0">
                <a:solidFill>
                  <a:schemeClr val="tx1">
                    <a:lumMod val="75000"/>
                    <a:lumOff val="25000"/>
                  </a:schemeClr>
                </a:solidFill>
              </a:rPr>
              <a:t>thématisation de l’offre financière </a:t>
            </a:r>
            <a:r>
              <a:rPr lang="fr-FR" dirty="0">
                <a:solidFill>
                  <a:schemeClr val="tx1">
                    <a:lumMod val="75000"/>
                    <a:lumOff val="25000"/>
                  </a:schemeClr>
                </a:solidFill>
              </a:rPr>
              <a:t>pour une épargne qui allie sens et durabilité</a:t>
            </a:r>
          </a:p>
        </p:txBody>
      </p:sp>
      <p:sp>
        <p:nvSpPr>
          <p:cNvPr id="201" name="Rectangle 200"/>
          <p:cNvSpPr/>
          <p:nvPr/>
        </p:nvSpPr>
        <p:spPr>
          <a:xfrm>
            <a:off x="8953478" y="2952999"/>
            <a:ext cx="1296651"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aphique 1777">
            <a:extLst>
              <a:ext uri="{FF2B5EF4-FFF2-40B4-BE49-F238E27FC236}">
                <a16:creationId xmlns:a16="http://schemas.microsoft.com/office/drawing/2014/main" id="{799BCFFC-1254-495F-ABE4-2893DEB26E0D}"/>
              </a:ext>
            </a:extLst>
          </p:cNvPr>
          <p:cNvGrpSpPr/>
          <p:nvPr/>
        </p:nvGrpSpPr>
        <p:grpSpPr>
          <a:xfrm>
            <a:off x="9090736" y="3077332"/>
            <a:ext cx="452704" cy="497775"/>
            <a:chOff x="5351130" y="1312544"/>
            <a:chExt cx="374903" cy="373475"/>
          </a:xfrm>
          <a:noFill/>
        </p:grpSpPr>
        <p:grpSp>
          <p:nvGrpSpPr>
            <p:cNvPr id="31" name="Graphique 1777">
              <a:extLst>
                <a:ext uri="{FF2B5EF4-FFF2-40B4-BE49-F238E27FC236}">
                  <a16:creationId xmlns:a16="http://schemas.microsoft.com/office/drawing/2014/main" id="{799BCFFC-1254-495F-ABE4-2893DEB26E0D}"/>
                </a:ext>
              </a:extLst>
            </p:cNvPr>
            <p:cNvGrpSpPr/>
            <p:nvPr/>
          </p:nvGrpSpPr>
          <p:grpSpPr>
            <a:xfrm>
              <a:off x="5403137" y="1406460"/>
              <a:ext cx="270795" cy="185642"/>
              <a:chOff x="5403137" y="1406460"/>
              <a:chExt cx="270795" cy="185642"/>
            </a:xfrm>
            <a:grpFill/>
          </p:grpSpPr>
          <p:sp>
            <p:nvSpPr>
              <p:cNvPr id="35" name="Forme libre : forme 3067">
                <a:extLst>
                  <a:ext uri="{FF2B5EF4-FFF2-40B4-BE49-F238E27FC236}">
                    <a16:creationId xmlns:a16="http://schemas.microsoft.com/office/drawing/2014/main" id="{E907EAE6-45F1-4614-92A2-F7D664035020}"/>
                  </a:ext>
                </a:extLst>
              </p:cNvPr>
              <p:cNvSpPr/>
              <p:nvPr/>
            </p:nvSpPr>
            <p:spPr>
              <a:xfrm>
                <a:off x="5416567" y="1567433"/>
                <a:ext cx="25812" cy="24669"/>
              </a:xfrm>
              <a:custGeom>
                <a:avLst/>
                <a:gdLst>
                  <a:gd name="connsiteX0" fmla="*/ 0 w 25812"/>
                  <a:gd name="connsiteY0" fmla="*/ 0 h 24669"/>
                  <a:gd name="connsiteX1" fmla="*/ 25813 w 25812"/>
                  <a:gd name="connsiteY1" fmla="*/ 0 h 24669"/>
                  <a:gd name="connsiteX2" fmla="*/ 25813 w 25812"/>
                  <a:gd name="connsiteY2" fmla="*/ 24670 h 24669"/>
                  <a:gd name="connsiteX3" fmla="*/ 0 w 25812"/>
                  <a:gd name="connsiteY3" fmla="*/ 24670 h 24669"/>
                </a:gdLst>
                <a:ahLst/>
                <a:cxnLst>
                  <a:cxn ang="0">
                    <a:pos x="connsiteX0" y="connsiteY0"/>
                  </a:cxn>
                  <a:cxn ang="0">
                    <a:pos x="connsiteX1" y="connsiteY1"/>
                  </a:cxn>
                  <a:cxn ang="0">
                    <a:pos x="connsiteX2" y="connsiteY2"/>
                  </a:cxn>
                  <a:cxn ang="0">
                    <a:pos x="connsiteX3" y="connsiteY3"/>
                  </a:cxn>
                </a:cxnLst>
                <a:rect l="l" t="t" r="r" b="b"/>
                <a:pathLst>
                  <a:path w="25812" h="24669">
                    <a:moveTo>
                      <a:pt x="0" y="0"/>
                    </a:moveTo>
                    <a:lnTo>
                      <a:pt x="25813" y="0"/>
                    </a:lnTo>
                    <a:lnTo>
                      <a:pt x="25813" y="24670"/>
                    </a:lnTo>
                    <a:lnTo>
                      <a:pt x="0" y="24670"/>
                    </a:lnTo>
                    <a:close/>
                  </a:path>
                </a:pathLst>
              </a:custGeom>
              <a:grpFill/>
              <a:ln w="5715" cap="rnd">
                <a:solidFill>
                  <a:srgbClr val="E52A29"/>
                </a:solidFill>
                <a:prstDash val="solid"/>
                <a:round/>
              </a:ln>
            </p:spPr>
            <p:txBody>
              <a:bodyPr rtlCol="0" anchor="ctr"/>
              <a:lstStyle/>
              <a:p>
                <a:endParaRPr lang="fr-FR" sz="1400"/>
              </a:p>
            </p:txBody>
          </p:sp>
          <p:sp>
            <p:nvSpPr>
              <p:cNvPr id="36" name="Forme libre : forme 3068">
                <a:extLst>
                  <a:ext uri="{FF2B5EF4-FFF2-40B4-BE49-F238E27FC236}">
                    <a16:creationId xmlns:a16="http://schemas.microsoft.com/office/drawing/2014/main" id="{11DA9632-6947-4247-B3F2-3E11C38CC27D}"/>
                  </a:ext>
                </a:extLst>
              </p:cNvPr>
              <p:cNvSpPr/>
              <p:nvPr/>
            </p:nvSpPr>
            <p:spPr>
              <a:xfrm>
                <a:off x="5468764" y="1518951"/>
                <a:ext cx="25812" cy="73056"/>
              </a:xfrm>
              <a:custGeom>
                <a:avLst/>
                <a:gdLst>
                  <a:gd name="connsiteX0" fmla="*/ 0 w 25812"/>
                  <a:gd name="connsiteY0" fmla="*/ 0 h 73056"/>
                  <a:gd name="connsiteX1" fmla="*/ 25813 w 25812"/>
                  <a:gd name="connsiteY1" fmla="*/ 0 h 73056"/>
                  <a:gd name="connsiteX2" fmla="*/ 25813 w 25812"/>
                  <a:gd name="connsiteY2" fmla="*/ 73057 h 73056"/>
                  <a:gd name="connsiteX3" fmla="*/ 0 w 25812"/>
                  <a:gd name="connsiteY3" fmla="*/ 73057 h 73056"/>
                </a:gdLst>
                <a:ahLst/>
                <a:cxnLst>
                  <a:cxn ang="0">
                    <a:pos x="connsiteX0" y="connsiteY0"/>
                  </a:cxn>
                  <a:cxn ang="0">
                    <a:pos x="connsiteX1" y="connsiteY1"/>
                  </a:cxn>
                  <a:cxn ang="0">
                    <a:pos x="connsiteX2" y="connsiteY2"/>
                  </a:cxn>
                  <a:cxn ang="0">
                    <a:pos x="connsiteX3" y="connsiteY3"/>
                  </a:cxn>
                </a:cxnLst>
                <a:rect l="l" t="t" r="r" b="b"/>
                <a:pathLst>
                  <a:path w="25812" h="73056">
                    <a:moveTo>
                      <a:pt x="0" y="0"/>
                    </a:moveTo>
                    <a:lnTo>
                      <a:pt x="25813" y="0"/>
                    </a:lnTo>
                    <a:lnTo>
                      <a:pt x="25813" y="73057"/>
                    </a:lnTo>
                    <a:lnTo>
                      <a:pt x="0" y="73057"/>
                    </a:lnTo>
                    <a:close/>
                  </a:path>
                </a:pathLst>
              </a:custGeom>
              <a:grpFill/>
              <a:ln w="5715" cap="rnd">
                <a:solidFill>
                  <a:srgbClr val="E52A29"/>
                </a:solidFill>
                <a:prstDash val="solid"/>
                <a:round/>
              </a:ln>
            </p:spPr>
            <p:txBody>
              <a:bodyPr rtlCol="0" anchor="ctr"/>
              <a:lstStyle/>
              <a:p>
                <a:endParaRPr lang="fr-FR" sz="1400"/>
              </a:p>
            </p:txBody>
          </p:sp>
          <p:sp>
            <p:nvSpPr>
              <p:cNvPr id="37" name="Forme libre : forme 3069">
                <a:extLst>
                  <a:ext uri="{FF2B5EF4-FFF2-40B4-BE49-F238E27FC236}">
                    <a16:creationId xmlns:a16="http://schemas.microsoft.com/office/drawing/2014/main" id="{739331F9-8A04-4A85-B920-916BCFB7DA6E}"/>
                  </a:ext>
                </a:extLst>
              </p:cNvPr>
              <p:cNvSpPr/>
              <p:nvPr/>
            </p:nvSpPr>
            <p:spPr>
              <a:xfrm>
                <a:off x="5523342" y="1527047"/>
                <a:ext cx="25812" cy="65055"/>
              </a:xfrm>
              <a:custGeom>
                <a:avLst/>
                <a:gdLst>
                  <a:gd name="connsiteX0" fmla="*/ 0 w 25812"/>
                  <a:gd name="connsiteY0" fmla="*/ 0 h 65055"/>
                  <a:gd name="connsiteX1" fmla="*/ 25813 w 25812"/>
                  <a:gd name="connsiteY1" fmla="*/ 0 h 65055"/>
                  <a:gd name="connsiteX2" fmla="*/ 25813 w 25812"/>
                  <a:gd name="connsiteY2" fmla="*/ 65056 h 65055"/>
                  <a:gd name="connsiteX3" fmla="*/ 0 w 25812"/>
                  <a:gd name="connsiteY3" fmla="*/ 65056 h 65055"/>
                </a:gdLst>
                <a:ahLst/>
                <a:cxnLst>
                  <a:cxn ang="0">
                    <a:pos x="connsiteX0" y="connsiteY0"/>
                  </a:cxn>
                  <a:cxn ang="0">
                    <a:pos x="connsiteX1" y="connsiteY1"/>
                  </a:cxn>
                  <a:cxn ang="0">
                    <a:pos x="connsiteX2" y="connsiteY2"/>
                  </a:cxn>
                  <a:cxn ang="0">
                    <a:pos x="connsiteX3" y="connsiteY3"/>
                  </a:cxn>
                </a:cxnLst>
                <a:rect l="l" t="t" r="r" b="b"/>
                <a:pathLst>
                  <a:path w="25812" h="65055">
                    <a:moveTo>
                      <a:pt x="0" y="0"/>
                    </a:moveTo>
                    <a:lnTo>
                      <a:pt x="25813" y="0"/>
                    </a:lnTo>
                    <a:lnTo>
                      <a:pt x="25813" y="65056"/>
                    </a:lnTo>
                    <a:lnTo>
                      <a:pt x="0" y="65056"/>
                    </a:lnTo>
                    <a:close/>
                  </a:path>
                </a:pathLst>
              </a:custGeom>
              <a:grpFill/>
              <a:ln w="5715" cap="rnd">
                <a:solidFill>
                  <a:srgbClr val="E52A29"/>
                </a:solidFill>
                <a:prstDash val="solid"/>
                <a:round/>
              </a:ln>
            </p:spPr>
            <p:txBody>
              <a:bodyPr rtlCol="0" anchor="ctr"/>
              <a:lstStyle/>
              <a:p>
                <a:endParaRPr lang="fr-FR" sz="1400"/>
              </a:p>
            </p:txBody>
          </p:sp>
          <p:sp>
            <p:nvSpPr>
              <p:cNvPr id="38" name="Forme libre : forme 3070">
                <a:extLst>
                  <a:ext uri="{FF2B5EF4-FFF2-40B4-BE49-F238E27FC236}">
                    <a16:creationId xmlns:a16="http://schemas.microsoft.com/office/drawing/2014/main" id="{A8D02D0D-33A9-4044-963B-3761F2F5D032}"/>
                  </a:ext>
                </a:extLst>
              </p:cNvPr>
              <p:cNvSpPr/>
              <p:nvPr/>
            </p:nvSpPr>
            <p:spPr>
              <a:xfrm>
                <a:off x="5575444" y="1487137"/>
                <a:ext cx="25812" cy="104965"/>
              </a:xfrm>
              <a:custGeom>
                <a:avLst/>
                <a:gdLst>
                  <a:gd name="connsiteX0" fmla="*/ 0 w 25812"/>
                  <a:gd name="connsiteY0" fmla="*/ 0 h 104965"/>
                  <a:gd name="connsiteX1" fmla="*/ 25813 w 25812"/>
                  <a:gd name="connsiteY1" fmla="*/ 0 h 104965"/>
                  <a:gd name="connsiteX2" fmla="*/ 25813 w 25812"/>
                  <a:gd name="connsiteY2" fmla="*/ 104966 h 104965"/>
                  <a:gd name="connsiteX3" fmla="*/ 0 w 25812"/>
                  <a:gd name="connsiteY3" fmla="*/ 104966 h 104965"/>
                </a:gdLst>
                <a:ahLst/>
                <a:cxnLst>
                  <a:cxn ang="0">
                    <a:pos x="connsiteX0" y="connsiteY0"/>
                  </a:cxn>
                  <a:cxn ang="0">
                    <a:pos x="connsiteX1" y="connsiteY1"/>
                  </a:cxn>
                  <a:cxn ang="0">
                    <a:pos x="connsiteX2" y="connsiteY2"/>
                  </a:cxn>
                  <a:cxn ang="0">
                    <a:pos x="connsiteX3" y="connsiteY3"/>
                  </a:cxn>
                </a:cxnLst>
                <a:rect l="l" t="t" r="r" b="b"/>
                <a:pathLst>
                  <a:path w="25812" h="104965">
                    <a:moveTo>
                      <a:pt x="0" y="0"/>
                    </a:moveTo>
                    <a:lnTo>
                      <a:pt x="25813" y="0"/>
                    </a:lnTo>
                    <a:lnTo>
                      <a:pt x="25813" y="104966"/>
                    </a:lnTo>
                    <a:lnTo>
                      <a:pt x="0" y="104966"/>
                    </a:lnTo>
                    <a:close/>
                  </a:path>
                </a:pathLst>
              </a:custGeom>
              <a:grpFill/>
              <a:ln w="5715" cap="rnd">
                <a:solidFill>
                  <a:srgbClr val="E52A29"/>
                </a:solidFill>
                <a:prstDash val="solid"/>
                <a:round/>
              </a:ln>
            </p:spPr>
            <p:txBody>
              <a:bodyPr rtlCol="0" anchor="ctr"/>
              <a:lstStyle/>
              <a:p>
                <a:endParaRPr lang="fr-FR" sz="1400"/>
              </a:p>
            </p:txBody>
          </p:sp>
          <p:sp>
            <p:nvSpPr>
              <p:cNvPr id="39" name="Forme libre : forme 3071">
                <a:extLst>
                  <a:ext uri="{FF2B5EF4-FFF2-40B4-BE49-F238E27FC236}">
                    <a16:creationId xmlns:a16="http://schemas.microsoft.com/office/drawing/2014/main" id="{9CAD07C9-0082-4EE5-847E-504D5E27302F}"/>
                  </a:ext>
                </a:extLst>
              </p:cNvPr>
              <p:cNvSpPr/>
              <p:nvPr/>
            </p:nvSpPr>
            <p:spPr>
              <a:xfrm>
                <a:off x="5631165" y="1468468"/>
                <a:ext cx="25812" cy="123634"/>
              </a:xfrm>
              <a:custGeom>
                <a:avLst/>
                <a:gdLst>
                  <a:gd name="connsiteX0" fmla="*/ 0 w 25812"/>
                  <a:gd name="connsiteY0" fmla="*/ 0 h 123634"/>
                  <a:gd name="connsiteX1" fmla="*/ 25813 w 25812"/>
                  <a:gd name="connsiteY1" fmla="*/ 0 h 123634"/>
                  <a:gd name="connsiteX2" fmla="*/ 25813 w 25812"/>
                  <a:gd name="connsiteY2" fmla="*/ 123635 h 123634"/>
                  <a:gd name="connsiteX3" fmla="*/ 0 w 25812"/>
                  <a:gd name="connsiteY3" fmla="*/ 123635 h 123634"/>
                </a:gdLst>
                <a:ahLst/>
                <a:cxnLst>
                  <a:cxn ang="0">
                    <a:pos x="connsiteX0" y="connsiteY0"/>
                  </a:cxn>
                  <a:cxn ang="0">
                    <a:pos x="connsiteX1" y="connsiteY1"/>
                  </a:cxn>
                  <a:cxn ang="0">
                    <a:pos x="connsiteX2" y="connsiteY2"/>
                  </a:cxn>
                  <a:cxn ang="0">
                    <a:pos x="connsiteX3" y="connsiteY3"/>
                  </a:cxn>
                </a:cxnLst>
                <a:rect l="l" t="t" r="r" b="b"/>
                <a:pathLst>
                  <a:path w="25812" h="123634">
                    <a:moveTo>
                      <a:pt x="0" y="0"/>
                    </a:moveTo>
                    <a:lnTo>
                      <a:pt x="25813" y="0"/>
                    </a:lnTo>
                    <a:lnTo>
                      <a:pt x="25813" y="123635"/>
                    </a:lnTo>
                    <a:lnTo>
                      <a:pt x="0" y="123635"/>
                    </a:lnTo>
                    <a:close/>
                  </a:path>
                </a:pathLst>
              </a:custGeom>
              <a:grpFill/>
              <a:ln w="5715" cap="rnd">
                <a:solidFill>
                  <a:srgbClr val="E52A29"/>
                </a:solidFill>
                <a:prstDash val="solid"/>
                <a:round/>
              </a:ln>
            </p:spPr>
            <p:txBody>
              <a:bodyPr rtlCol="0" anchor="ctr"/>
              <a:lstStyle/>
              <a:p>
                <a:endParaRPr lang="fr-FR" sz="1400"/>
              </a:p>
            </p:txBody>
          </p:sp>
          <p:sp>
            <p:nvSpPr>
              <p:cNvPr id="40" name="Forme libre : forme 3072">
                <a:extLst>
                  <a:ext uri="{FF2B5EF4-FFF2-40B4-BE49-F238E27FC236}">
                    <a16:creationId xmlns:a16="http://schemas.microsoft.com/office/drawing/2014/main" id="{43F6EB27-51BF-4DF6-874A-E2BEEB658F8C}"/>
                  </a:ext>
                </a:extLst>
              </p:cNvPr>
              <p:cNvSpPr/>
              <p:nvPr/>
            </p:nvSpPr>
            <p:spPr>
              <a:xfrm>
                <a:off x="5653168" y="1406460"/>
                <a:ext cx="20764" cy="20764"/>
              </a:xfrm>
              <a:custGeom>
                <a:avLst/>
                <a:gdLst>
                  <a:gd name="connsiteX0" fmla="*/ 20765 w 20764"/>
                  <a:gd name="connsiteY0" fmla="*/ 20765 h 20764"/>
                  <a:gd name="connsiteX1" fmla="*/ 10097 w 20764"/>
                  <a:gd name="connsiteY1" fmla="*/ 9811 h 20764"/>
                  <a:gd name="connsiteX2" fmla="*/ 0 w 20764"/>
                  <a:gd name="connsiteY2" fmla="*/ 0 h 20764"/>
                  <a:gd name="connsiteX3" fmla="*/ 20765 w 20764"/>
                  <a:gd name="connsiteY3" fmla="*/ 0 h 20764"/>
                </a:gdLst>
                <a:ahLst/>
                <a:cxnLst>
                  <a:cxn ang="0">
                    <a:pos x="connsiteX0" y="connsiteY0"/>
                  </a:cxn>
                  <a:cxn ang="0">
                    <a:pos x="connsiteX1" y="connsiteY1"/>
                  </a:cxn>
                  <a:cxn ang="0">
                    <a:pos x="connsiteX2" y="connsiteY2"/>
                  </a:cxn>
                  <a:cxn ang="0">
                    <a:pos x="connsiteX3" y="connsiteY3"/>
                  </a:cxn>
                </a:cxnLst>
                <a:rect l="l" t="t" r="r" b="b"/>
                <a:pathLst>
                  <a:path w="20764" h="20764">
                    <a:moveTo>
                      <a:pt x="20765" y="20765"/>
                    </a:moveTo>
                    <a:lnTo>
                      <a:pt x="10097" y="9811"/>
                    </a:lnTo>
                    <a:lnTo>
                      <a:pt x="0" y="0"/>
                    </a:lnTo>
                    <a:lnTo>
                      <a:pt x="20765" y="0"/>
                    </a:lnTo>
                    <a:close/>
                  </a:path>
                </a:pathLst>
              </a:custGeom>
              <a:grpFill/>
              <a:ln w="5715" cap="rnd">
                <a:solidFill>
                  <a:srgbClr val="E52A29"/>
                </a:solidFill>
                <a:prstDash val="solid"/>
                <a:round/>
              </a:ln>
            </p:spPr>
            <p:txBody>
              <a:bodyPr rtlCol="0" anchor="ctr"/>
              <a:lstStyle/>
              <a:p>
                <a:endParaRPr lang="fr-FR" sz="1400"/>
              </a:p>
            </p:txBody>
          </p:sp>
          <p:sp>
            <p:nvSpPr>
              <p:cNvPr id="41" name="Forme libre : forme 3073">
                <a:extLst>
                  <a:ext uri="{FF2B5EF4-FFF2-40B4-BE49-F238E27FC236}">
                    <a16:creationId xmlns:a16="http://schemas.microsoft.com/office/drawing/2014/main" id="{6083CD9C-84BA-400C-91FE-9DE62F0231BC}"/>
                  </a:ext>
                </a:extLst>
              </p:cNvPr>
              <p:cNvSpPr/>
              <p:nvPr/>
            </p:nvSpPr>
            <p:spPr>
              <a:xfrm>
                <a:off x="5403137" y="1415223"/>
                <a:ext cx="262508" cy="140493"/>
              </a:xfrm>
              <a:custGeom>
                <a:avLst/>
                <a:gdLst>
                  <a:gd name="connsiteX0" fmla="*/ 0 w 262508"/>
                  <a:gd name="connsiteY0" fmla="*/ 140494 h 140493"/>
                  <a:gd name="connsiteX1" fmla="*/ 79439 w 262508"/>
                  <a:gd name="connsiteY1" fmla="*/ 69247 h 140493"/>
                  <a:gd name="connsiteX2" fmla="*/ 104299 w 262508"/>
                  <a:gd name="connsiteY2" fmla="*/ 96869 h 140493"/>
                  <a:gd name="connsiteX3" fmla="*/ 176498 w 262508"/>
                  <a:gd name="connsiteY3" fmla="*/ 32004 h 140493"/>
                  <a:gd name="connsiteX4" fmla="*/ 199073 w 262508"/>
                  <a:gd name="connsiteY4" fmla="*/ 57055 h 140493"/>
                  <a:gd name="connsiteX5" fmla="*/ 262509 w 262508"/>
                  <a:gd name="connsiteY5" fmla="*/ 0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508" h="140493">
                    <a:moveTo>
                      <a:pt x="0" y="140494"/>
                    </a:moveTo>
                    <a:lnTo>
                      <a:pt x="79439" y="69247"/>
                    </a:lnTo>
                    <a:lnTo>
                      <a:pt x="104299" y="96869"/>
                    </a:lnTo>
                    <a:lnTo>
                      <a:pt x="176498" y="32004"/>
                    </a:lnTo>
                    <a:lnTo>
                      <a:pt x="199073" y="57055"/>
                    </a:lnTo>
                    <a:lnTo>
                      <a:pt x="262509" y="0"/>
                    </a:lnTo>
                  </a:path>
                </a:pathLst>
              </a:custGeom>
              <a:grpFill/>
              <a:ln w="5715" cap="rnd">
                <a:solidFill>
                  <a:srgbClr val="E52A29"/>
                </a:solidFill>
                <a:prstDash val="solid"/>
                <a:round/>
              </a:ln>
            </p:spPr>
            <p:txBody>
              <a:bodyPr rtlCol="0" anchor="ctr"/>
              <a:lstStyle/>
              <a:p>
                <a:endParaRPr lang="fr-FR" sz="1400"/>
              </a:p>
            </p:txBody>
          </p:sp>
        </p:grpSp>
        <p:sp>
          <p:nvSpPr>
            <p:cNvPr id="32" name="Forme libre : forme 3074">
              <a:extLst>
                <a:ext uri="{FF2B5EF4-FFF2-40B4-BE49-F238E27FC236}">
                  <a16:creationId xmlns:a16="http://schemas.microsoft.com/office/drawing/2014/main" id="{3AF090C6-33AB-4339-A5E1-A4413E574CEA}"/>
                </a:ext>
              </a:extLst>
            </p:cNvPr>
            <p:cNvSpPr/>
            <p:nvPr/>
          </p:nvSpPr>
          <p:spPr>
            <a:xfrm>
              <a:off x="5425711" y="1612772"/>
              <a:ext cx="94011" cy="48196"/>
            </a:xfrm>
            <a:custGeom>
              <a:avLst/>
              <a:gdLst>
                <a:gd name="connsiteX0" fmla="*/ 94012 w 94011"/>
                <a:gd name="connsiteY0" fmla="*/ 48197 h 48196"/>
                <a:gd name="connsiteX1" fmla="*/ 0 w 94011"/>
                <a:gd name="connsiteY1" fmla="*/ 29051 h 48196"/>
                <a:gd name="connsiteX2" fmla="*/ 15430 w 94011"/>
                <a:gd name="connsiteY2" fmla="*/ 0 h 48196"/>
              </a:gdLst>
              <a:ahLst/>
              <a:cxnLst>
                <a:cxn ang="0">
                  <a:pos x="connsiteX0" y="connsiteY0"/>
                </a:cxn>
                <a:cxn ang="0">
                  <a:pos x="connsiteX1" y="connsiteY1"/>
                </a:cxn>
                <a:cxn ang="0">
                  <a:pos x="connsiteX2" y="connsiteY2"/>
                </a:cxn>
              </a:cxnLst>
              <a:rect l="l" t="t" r="r" b="b"/>
              <a:pathLst>
                <a:path w="94011" h="48196">
                  <a:moveTo>
                    <a:pt x="94012" y="48197"/>
                  </a:moveTo>
                  <a:cubicBezTo>
                    <a:pt x="67342" y="38672"/>
                    <a:pt x="33909" y="29908"/>
                    <a:pt x="0" y="29051"/>
                  </a:cubicBezTo>
                  <a:cubicBezTo>
                    <a:pt x="0" y="29051"/>
                    <a:pt x="9430" y="16954"/>
                    <a:pt x="15430" y="0"/>
                  </a:cubicBezTo>
                </a:path>
              </a:pathLst>
            </a:custGeom>
            <a:grpFill/>
            <a:ln w="5715" cap="rnd">
              <a:solidFill>
                <a:srgbClr val="E52A29"/>
              </a:solidFill>
              <a:prstDash val="solid"/>
              <a:round/>
            </a:ln>
          </p:spPr>
          <p:txBody>
            <a:bodyPr rtlCol="0" anchor="ctr"/>
            <a:lstStyle/>
            <a:p>
              <a:endParaRPr lang="fr-FR" sz="1400"/>
            </a:p>
          </p:txBody>
        </p:sp>
        <p:sp>
          <p:nvSpPr>
            <p:cNvPr id="33" name="Forme libre : forme 3075">
              <a:extLst>
                <a:ext uri="{FF2B5EF4-FFF2-40B4-BE49-F238E27FC236}">
                  <a16:creationId xmlns:a16="http://schemas.microsoft.com/office/drawing/2014/main" id="{E3766742-9A4B-46AD-9EFF-FE8D09DD3934}"/>
                </a:ext>
              </a:extLst>
            </p:cNvPr>
            <p:cNvSpPr/>
            <p:nvPr/>
          </p:nvSpPr>
          <p:spPr>
            <a:xfrm>
              <a:off x="5536677" y="1312544"/>
              <a:ext cx="189356" cy="373475"/>
            </a:xfrm>
            <a:custGeom>
              <a:avLst/>
              <a:gdLst>
                <a:gd name="connsiteX0" fmla="*/ 0 w 189356"/>
                <a:gd name="connsiteY0" fmla="*/ 31147 h 373475"/>
                <a:gd name="connsiteX1" fmla="*/ 16764 w 189356"/>
                <a:gd name="connsiteY1" fmla="*/ 0 h 373475"/>
                <a:gd name="connsiteX2" fmla="*/ 36766 w 189356"/>
                <a:gd name="connsiteY2" fmla="*/ 0 h 373475"/>
                <a:gd name="connsiteX3" fmla="*/ 177641 w 189356"/>
                <a:gd name="connsiteY3" fmla="*/ 86963 h 373475"/>
                <a:gd name="connsiteX4" fmla="*/ 170783 w 189356"/>
                <a:gd name="connsiteY4" fmla="*/ 145637 h 373475"/>
                <a:gd name="connsiteX5" fmla="*/ 134874 w 189356"/>
                <a:gd name="connsiteY5" fmla="*/ 197453 h 373475"/>
                <a:gd name="connsiteX6" fmla="*/ 154877 w 189356"/>
                <a:gd name="connsiteY6" fmla="*/ 256794 h 373475"/>
                <a:gd name="connsiteX7" fmla="*/ 189357 w 189356"/>
                <a:gd name="connsiteY7" fmla="*/ 289941 h 373475"/>
                <a:gd name="connsiteX8" fmla="*/ 142399 w 189356"/>
                <a:gd name="connsiteY8" fmla="*/ 338995 h 373475"/>
                <a:gd name="connsiteX9" fmla="*/ 76771 w 189356"/>
                <a:gd name="connsiteY9" fmla="*/ 312039 h 373475"/>
                <a:gd name="connsiteX10" fmla="*/ 39529 w 189356"/>
                <a:gd name="connsiteY10" fmla="*/ 373475 h 373475"/>
                <a:gd name="connsiteX11" fmla="*/ 13906 w 189356"/>
                <a:gd name="connsiteY11" fmla="*/ 360807 h 3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356" h="373475">
                  <a:moveTo>
                    <a:pt x="0" y="31147"/>
                  </a:moveTo>
                  <a:cubicBezTo>
                    <a:pt x="8763" y="21146"/>
                    <a:pt x="15335" y="10382"/>
                    <a:pt x="16764" y="0"/>
                  </a:cubicBezTo>
                  <a:lnTo>
                    <a:pt x="36766" y="0"/>
                  </a:lnTo>
                  <a:cubicBezTo>
                    <a:pt x="36766" y="0"/>
                    <a:pt x="78867" y="79343"/>
                    <a:pt x="177641" y="86963"/>
                  </a:cubicBezTo>
                  <a:lnTo>
                    <a:pt x="170783" y="145637"/>
                  </a:lnTo>
                  <a:lnTo>
                    <a:pt x="134874" y="197453"/>
                  </a:lnTo>
                  <a:cubicBezTo>
                    <a:pt x="134874" y="197453"/>
                    <a:pt x="163830" y="202311"/>
                    <a:pt x="154877" y="256794"/>
                  </a:cubicBezTo>
                  <a:lnTo>
                    <a:pt x="189357" y="289941"/>
                  </a:lnTo>
                  <a:lnTo>
                    <a:pt x="142399" y="338995"/>
                  </a:lnTo>
                  <a:lnTo>
                    <a:pt x="76771" y="312039"/>
                  </a:lnTo>
                  <a:lnTo>
                    <a:pt x="39529" y="373475"/>
                  </a:lnTo>
                  <a:cubicBezTo>
                    <a:pt x="39529" y="373475"/>
                    <a:pt x="29908" y="367951"/>
                    <a:pt x="13906" y="360807"/>
                  </a:cubicBezTo>
                </a:path>
              </a:pathLst>
            </a:custGeom>
            <a:grpFill/>
            <a:ln w="5715" cap="rnd">
              <a:solidFill>
                <a:srgbClr val="E52A29"/>
              </a:solidFill>
              <a:prstDash val="solid"/>
              <a:round/>
            </a:ln>
          </p:spPr>
          <p:txBody>
            <a:bodyPr rtlCol="0" anchor="ctr"/>
            <a:lstStyle/>
            <a:p>
              <a:endParaRPr lang="fr-FR" sz="1400"/>
            </a:p>
          </p:txBody>
        </p:sp>
        <p:sp>
          <p:nvSpPr>
            <p:cNvPr id="34" name="Forme libre : forme 3076">
              <a:extLst>
                <a:ext uri="{FF2B5EF4-FFF2-40B4-BE49-F238E27FC236}">
                  <a16:creationId xmlns:a16="http://schemas.microsoft.com/office/drawing/2014/main" id="{BAF6F033-765E-4DEE-8758-A919668F4D78}"/>
                </a:ext>
              </a:extLst>
            </p:cNvPr>
            <p:cNvSpPr/>
            <p:nvPr/>
          </p:nvSpPr>
          <p:spPr>
            <a:xfrm>
              <a:off x="5351130" y="1362169"/>
              <a:ext cx="166401" cy="138017"/>
            </a:xfrm>
            <a:custGeom>
              <a:avLst/>
              <a:gdLst>
                <a:gd name="connsiteX0" fmla="*/ 89059 w 166401"/>
                <a:gd name="connsiteY0" fmla="*/ 138017 h 138017"/>
                <a:gd name="connsiteX1" fmla="*/ 89059 w 166401"/>
                <a:gd name="connsiteY1" fmla="*/ 123634 h 138017"/>
                <a:gd name="connsiteX2" fmla="*/ 0 w 166401"/>
                <a:gd name="connsiteY2" fmla="*/ 51149 h 138017"/>
                <a:gd name="connsiteX3" fmla="*/ 84868 w 166401"/>
                <a:gd name="connsiteY3" fmla="*/ 54578 h 138017"/>
                <a:gd name="connsiteX4" fmla="*/ 84868 w 166401"/>
                <a:gd name="connsiteY4" fmla="*/ 3524 h 138017"/>
                <a:gd name="connsiteX5" fmla="*/ 127635 w 166401"/>
                <a:gd name="connsiteY5" fmla="*/ 27718 h 138017"/>
                <a:gd name="connsiteX6" fmla="*/ 166402 w 166401"/>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401" h="138017">
                  <a:moveTo>
                    <a:pt x="89059" y="138017"/>
                  </a:moveTo>
                  <a:lnTo>
                    <a:pt x="89059" y="123634"/>
                  </a:lnTo>
                  <a:cubicBezTo>
                    <a:pt x="89059" y="123634"/>
                    <a:pt x="0" y="98774"/>
                    <a:pt x="0" y="51149"/>
                  </a:cubicBezTo>
                  <a:lnTo>
                    <a:pt x="84868" y="54578"/>
                  </a:lnTo>
                  <a:cubicBezTo>
                    <a:pt x="84868" y="54578"/>
                    <a:pt x="78010" y="6286"/>
                    <a:pt x="84868" y="3524"/>
                  </a:cubicBezTo>
                  <a:cubicBezTo>
                    <a:pt x="91726" y="762"/>
                    <a:pt x="127635" y="27718"/>
                    <a:pt x="127635" y="27718"/>
                  </a:cubicBezTo>
                  <a:cubicBezTo>
                    <a:pt x="127635" y="27718"/>
                    <a:pt x="147257" y="16288"/>
                    <a:pt x="166402" y="0"/>
                  </a:cubicBezTo>
                </a:path>
              </a:pathLst>
            </a:custGeom>
            <a:grpFill/>
            <a:ln w="5715" cap="rnd">
              <a:solidFill>
                <a:srgbClr val="E52A29"/>
              </a:solidFill>
              <a:prstDash val="solid"/>
              <a:round/>
            </a:ln>
          </p:spPr>
          <p:txBody>
            <a:bodyPr rtlCol="0" anchor="ctr"/>
            <a:lstStyle/>
            <a:p>
              <a:endParaRPr lang="fr-FR" sz="1400"/>
            </a:p>
          </p:txBody>
        </p:sp>
      </p:grpSp>
      <p:grpSp>
        <p:nvGrpSpPr>
          <p:cNvPr id="42" name="Graphique 1781">
            <a:extLst>
              <a:ext uri="{FF2B5EF4-FFF2-40B4-BE49-F238E27FC236}">
                <a16:creationId xmlns:a16="http://schemas.microsoft.com/office/drawing/2014/main" id="{68DA21AE-10DD-4109-8B90-C6EFA72A022F}"/>
              </a:ext>
            </a:extLst>
          </p:cNvPr>
          <p:cNvGrpSpPr/>
          <p:nvPr/>
        </p:nvGrpSpPr>
        <p:grpSpPr>
          <a:xfrm>
            <a:off x="9835852" y="3096369"/>
            <a:ext cx="238503" cy="292367"/>
            <a:chOff x="7551421" y="1274443"/>
            <a:chExt cx="292512" cy="424243"/>
          </a:xfrm>
          <a:noFill/>
        </p:grpSpPr>
        <p:sp>
          <p:nvSpPr>
            <p:cNvPr id="43" name="Forme libre : forme 3160">
              <a:extLst>
                <a:ext uri="{FF2B5EF4-FFF2-40B4-BE49-F238E27FC236}">
                  <a16:creationId xmlns:a16="http://schemas.microsoft.com/office/drawing/2014/main" id="{62BCFC53-C5D8-4B96-89F4-F3BD67BF2304}"/>
                </a:ext>
              </a:extLst>
            </p:cNvPr>
            <p:cNvSpPr/>
            <p:nvPr/>
          </p:nvSpPr>
          <p:spPr>
            <a:xfrm>
              <a:off x="7694772" y="1539810"/>
              <a:ext cx="9525" cy="158210"/>
            </a:xfrm>
            <a:custGeom>
              <a:avLst/>
              <a:gdLst>
                <a:gd name="connsiteX0" fmla="*/ 0 w 9525"/>
                <a:gd name="connsiteY0" fmla="*/ 0 h 158210"/>
                <a:gd name="connsiteX1" fmla="*/ 0 w 9525"/>
                <a:gd name="connsiteY1" fmla="*/ 158210 h 158210"/>
              </a:gdLst>
              <a:ahLst/>
              <a:cxnLst>
                <a:cxn ang="0">
                  <a:pos x="connsiteX0" y="connsiteY0"/>
                </a:cxn>
                <a:cxn ang="0">
                  <a:pos x="connsiteX1" y="connsiteY1"/>
                </a:cxn>
              </a:cxnLst>
              <a:rect l="l" t="t" r="r" b="b"/>
              <a:pathLst>
                <a:path w="9525" h="158210">
                  <a:moveTo>
                    <a:pt x="0" y="0"/>
                  </a:moveTo>
                  <a:lnTo>
                    <a:pt x="0" y="158210"/>
                  </a:lnTo>
                </a:path>
              </a:pathLst>
            </a:custGeom>
            <a:grpFill/>
            <a:ln w="5715" cap="rnd">
              <a:solidFill>
                <a:srgbClr val="E52A29"/>
              </a:solidFill>
              <a:prstDash val="solid"/>
              <a:round/>
            </a:ln>
          </p:spPr>
          <p:txBody>
            <a:bodyPr rtlCol="0" anchor="ctr"/>
            <a:lstStyle/>
            <a:p>
              <a:endParaRPr lang="fr-FR" sz="1400"/>
            </a:p>
          </p:txBody>
        </p:sp>
        <p:grpSp>
          <p:nvGrpSpPr>
            <p:cNvPr id="44" name="Graphique 1781">
              <a:extLst>
                <a:ext uri="{FF2B5EF4-FFF2-40B4-BE49-F238E27FC236}">
                  <a16:creationId xmlns:a16="http://schemas.microsoft.com/office/drawing/2014/main" id="{68DA21AE-10DD-4109-8B90-C6EFA72A022F}"/>
                </a:ext>
              </a:extLst>
            </p:cNvPr>
            <p:cNvGrpSpPr/>
            <p:nvPr/>
          </p:nvGrpSpPr>
          <p:grpSpPr>
            <a:xfrm>
              <a:off x="7637241" y="1366169"/>
              <a:ext cx="112013" cy="171545"/>
              <a:chOff x="7637241" y="1366169"/>
              <a:chExt cx="112013" cy="171545"/>
            </a:xfrm>
            <a:grpFill/>
          </p:grpSpPr>
          <p:sp>
            <p:nvSpPr>
              <p:cNvPr id="64" name="Forme libre : forme 3162">
                <a:extLst>
                  <a:ext uri="{FF2B5EF4-FFF2-40B4-BE49-F238E27FC236}">
                    <a16:creationId xmlns:a16="http://schemas.microsoft.com/office/drawing/2014/main" id="{3213A768-6CB4-4EB3-BC35-2DD832BA4F40}"/>
                  </a:ext>
                </a:extLst>
              </p:cNvPr>
              <p:cNvSpPr/>
              <p:nvPr/>
            </p:nvSpPr>
            <p:spPr>
              <a:xfrm>
                <a:off x="7637241" y="1366169"/>
                <a:ext cx="112013" cy="171545"/>
              </a:xfrm>
              <a:custGeom>
                <a:avLst/>
                <a:gdLst>
                  <a:gd name="connsiteX0" fmla="*/ 112014 w 112013"/>
                  <a:gd name="connsiteY0" fmla="*/ 56007 h 171545"/>
                  <a:gd name="connsiteX1" fmla="*/ 56007 w 112013"/>
                  <a:gd name="connsiteY1" fmla="*/ 0 h 171545"/>
                  <a:gd name="connsiteX2" fmla="*/ 0 w 112013"/>
                  <a:gd name="connsiteY2" fmla="*/ 56007 h 171545"/>
                  <a:gd name="connsiteX3" fmla="*/ 16097 w 112013"/>
                  <a:gd name="connsiteY3" fmla="*/ 95250 h 171545"/>
                  <a:gd name="connsiteX4" fmla="*/ 16097 w 112013"/>
                  <a:gd name="connsiteY4" fmla="*/ 95250 h 171545"/>
                  <a:gd name="connsiteX5" fmla="*/ 35623 w 112013"/>
                  <a:gd name="connsiteY5" fmla="*/ 171355 h 171545"/>
                  <a:gd name="connsiteX6" fmla="*/ 78867 w 112013"/>
                  <a:gd name="connsiteY6" fmla="*/ 171545 h 171545"/>
                  <a:gd name="connsiteX7" fmla="*/ 95250 w 112013"/>
                  <a:gd name="connsiteY7" fmla="*/ 95821 h 171545"/>
                  <a:gd name="connsiteX8" fmla="*/ 112014 w 112013"/>
                  <a:gd name="connsiteY8" fmla="*/ 56007 h 17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13" h="171545">
                    <a:moveTo>
                      <a:pt x="112014" y="56007"/>
                    </a:moveTo>
                    <a:cubicBezTo>
                      <a:pt x="112014" y="25051"/>
                      <a:pt x="86963" y="0"/>
                      <a:pt x="56007" y="0"/>
                    </a:cubicBezTo>
                    <a:cubicBezTo>
                      <a:pt x="25051" y="0"/>
                      <a:pt x="0" y="25051"/>
                      <a:pt x="0" y="56007"/>
                    </a:cubicBezTo>
                    <a:cubicBezTo>
                      <a:pt x="0" y="71342"/>
                      <a:pt x="6191" y="85154"/>
                      <a:pt x="16097" y="95250"/>
                    </a:cubicBezTo>
                    <a:lnTo>
                      <a:pt x="16097" y="95250"/>
                    </a:lnTo>
                    <a:cubicBezTo>
                      <a:pt x="39910" y="119063"/>
                      <a:pt x="35623" y="171355"/>
                      <a:pt x="35623" y="171355"/>
                    </a:cubicBezTo>
                    <a:lnTo>
                      <a:pt x="78867" y="171545"/>
                    </a:lnTo>
                    <a:cubicBezTo>
                      <a:pt x="78867" y="117062"/>
                      <a:pt x="92393" y="98965"/>
                      <a:pt x="95250" y="95821"/>
                    </a:cubicBezTo>
                    <a:cubicBezTo>
                      <a:pt x="105537" y="85630"/>
                      <a:pt x="112014" y="71628"/>
                      <a:pt x="112014" y="56007"/>
                    </a:cubicBezTo>
                    <a:close/>
                  </a:path>
                </a:pathLst>
              </a:custGeom>
              <a:grpFill/>
              <a:ln w="5715" cap="rnd">
                <a:solidFill>
                  <a:srgbClr val="E52A29"/>
                </a:solidFill>
                <a:prstDash val="solid"/>
                <a:round/>
              </a:ln>
            </p:spPr>
            <p:txBody>
              <a:bodyPr rtlCol="0" anchor="ctr"/>
              <a:lstStyle/>
              <a:p>
                <a:endParaRPr lang="fr-FR" sz="1400"/>
              </a:p>
            </p:txBody>
          </p:sp>
          <p:sp>
            <p:nvSpPr>
              <p:cNvPr id="65" name="Forme libre : forme 3163">
                <a:extLst>
                  <a:ext uri="{FF2B5EF4-FFF2-40B4-BE49-F238E27FC236}">
                    <a16:creationId xmlns:a16="http://schemas.microsoft.com/office/drawing/2014/main" id="{F421A41A-72A9-42B3-9FC3-F7B63D78156B}"/>
                  </a:ext>
                </a:extLst>
              </p:cNvPr>
              <p:cNvSpPr/>
              <p:nvPr/>
            </p:nvSpPr>
            <p:spPr>
              <a:xfrm>
                <a:off x="7672293" y="1506091"/>
                <a:ext cx="43815" cy="9525"/>
              </a:xfrm>
              <a:custGeom>
                <a:avLst/>
                <a:gdLst>
                  <a:gd name="connsiteX0" fmla="*/ 0 w 43815"/>
                  <a:gd name="connsiteY0" fmla="*/ 0 h 9525"/>
                  <a:gd name="connsiteX1" fmla="*/ 43815 w 43815"/>
                  <a:gd name="connsiteY1" fmla="*/ 0 h 9525"/>
                </a:gdLst>
                <a:ahLst/>
                <a:cxnLst>
                  <a:cxn ang="0">
                    <a:pos x="connsiteX0" y="connsiteY0"/>
                  </a:cxn>
                  <a:cxn ang="0">
                    <a:pos x="connsiteX1" y="connsiteY1"/>
                  </a:cxn>
                </a:cxnLst>
                <a:rect l="l" t="t" r="r" b="b"/>
                <a:pathLst>
                  <a:path w="43815" h="9525">
                    <a:moveTo>
                      <a:pt x="0" y="0"/>
                    </a:moveTo>
                    <a:lnTo>
                      <a:pt x="43815" y="0"/>
                    </a:lnTo>
                  </a:path>
                </a:pathLst>
              </a:custGeom>
              <a:grpFill/>
              <a:ln w="5715" cap="rnd">
                <a:solidFill>
                  <a:srgbClr val="E52A29"/>
                </a:solidFill>
                <a:prstDash val="solid"/>
                <a:round/>
              </a:ln>
            </p:spPr>
            <p:txBody>
              <a:bodyPr rtlCol="0" anchor="ctr"/>
              <a:lstStyle/>
              <a:p>
                <a:endParaRPr lang="fr-FR" sz="1400"/>
              </a:p>
            </p:txBody>
          </p:sp>
        </p:grpSp>
        <p:sp>
          <p:nvSpPr>
            <p:cNvPr id="45" name="Forme libre : forme 3164">
              <a:extLst>
                <a:ext uri="{FF2B5EF4-FFF2-40B4-BE49-F238E27FC236}">
                  <a16:creationId xmlns:a16="http://schemas.microsoft.com/office/drawing/2014/main" id="{0F457E28-16CF-40F3-8177-6C3BFC9586B0}"/>
                </a:ext>
              </a:extLst>
            </p:cNvPr>
            <p:cNvSpPr/>
            <p:nvPr/>
          </p:nvSpPr>
          <p:spPr>
            <a:xfrm>
              <a:off x="7637527" y="1588195"/>
              <a:ext cx="54959" cy="54960"/>
            </a:xfrm>
            <a:custGeom>
              <a:avLst/>
              <a:gdLst>
                <a:gd name="connsiteX0" fmla="*/ 0 w 54959"/>
                <a:gd name="connsiteY0" fmla="*/ 1 h 54960"/>
                <a:gd name="connsiteX1" fmla="*/ 54959 w 54959"/>
                <a:gd name="connsiteY1" fmla="*/ 54961 h 54960"/>
                <a:gd name="connsiteX2" fmla="*/ 0 w 54959"/>
                <a:gd name="connsiteY2" fmla="*/ 1 h 54960"/>
              </a:gdLst>
              <a:ahLst/>
              <a:cxnLst>
                <a:cxn ang="0">
                  <a:pos x="connsiteX0" y="connsiteY0"/>
                </a:cxn>
                <a:cxn ang="0">
                  <a:pos x="connsiteX1" y="connsiteY1"/>
                </a:cxn>
                <a:cxn ang="0">
                  <a:pos x="connsiteX2" y="connsiteY2"/>
                </a:cxn>
              </a:cxnLst>
              <a:rect l="l" t="t" r="r" b="b"/>
              <a:pathLst>
                <a:path w="54959" h="54960">
                  <a:moveTo>
                    <a:pt x="0" y="1"/>
                  </a:moveTo>
                  <a:cubicBezTo>
                    <a:pt x="0" y="1"/>
                    <a:pt x="50006" y="-1046"/>
                    <a:pt x="54959" y="54961"/>
                  </a:cubicBezTo>
                  <a:cubicBezTo>
                    <a:pt x="54959" y="54961"/>
                    <a:pt x="6667" y="54294"/>
                    <a:pt x="0" y="1"/>
                  </a:cubicBezTo>
                  <a:close/>
                </a:path>
              </a:pathLst>
            </a:custGeom>
            <a:grpFill/>
            <a:ln w="5715" cap="rnd">
              <a:solidFill>
                <a:srgbClr val="E52A29"/>
              </a:solidFill>
              <a:prstDash val="solid"/>
              <a:round/>
            </a:ln>
          </p:spPr>
          <p:txBody>
            <a:bodyPr rtlCol="0" anchor="ctr"/>
            <a:lstStyle/>
            <a:p>
              <a:endParaRPr lang="fr-FR" sz="1400"/>
            </a:p>
          </p:txBody>
        </p:sp>
        <p:sp>
          <p:nvSpPr>
            <p:cNvPr id="46" name="Forme libre : forme 3165">
              <a:extLst>
                <a:ext uri="{FF2B5EF4-FFF2-40B4-BE49-F238E27FC236}">
                  <a16:creationId xmlns:a16="http://schemas.microsoft.com/office/drawing/2014/main" id="{02B6A73A-5866-404D-9F07-8DD2C955815D}"/>
                </a:ext>
              </a:extLst>
            </p:cNvPr>
            <p:cNvSpPr/>
            <p:nvPr/>
          </p:nvSpPr>
          <p:spPr>
            <a:xfrm>
              <a:off x="7697249" y="1542477"/>
              <a:ext cx="78773" cy="78771"/>
            </a:xfrm>
            <a:custGeom>
              <a:avLst/>
              <a:gdLst>
                <a:gd name="connsiteX0" fmla="*/ 78772 w 78773"/>
                <a:gd name="connsiteY0" fmla="*/ 0 h 78771"/>
                <a:gd name="connsiteX1" fmla="*/ 0 w 78773"/>
                <a:gd name="connsiteY1" fmla="*/ 78772 h 78771"/>
                <a:gd name="connsiteX2" fmla="*/ 78772 w 78773"/>
                <a:gd name="connsiteY2" fmla="*/ 0 h 78771"/>
              </a:gdLst>
              <a:ahLst/>
              <a:cxnLst>
                <a:cxn ang="0">
                  <a:pos x="connsiteX0" y="connsiteY0"/>
                </a:cxn>
                <a:cxn ang="0">
                  <a:pos x="connsiteX1" y="connsiteY1"/>
                </a:cxn>
                <a:cxn ang="0">
                  <a:pos x="connsiteX2" y="connsiteY2"/>
                </a:cxn>
              </a:cxnLst>
              <a:rect l="l" t="t" r="r" b="b"/>
              <a:pathLst>
                <a:path w="78773" h="78771">
                  <a:moveTo>
                    <a:pt x="78772" y="0"/>
                  </a:moveTo>
                  <a:cubicBezTo>
                    <a:pt x="78772" y="0"/>
                    <a:pt x="80296" y="71628"/>
                    <a:pt x="0" y="78772"/>
                  </a:cubicBezTo>
                  <a:cubicBezTo>
                    <a:pt x="0" y="78772"/>
                    <a:pt x="953" y="9715"/>
                    <a:pt x="78772" y="0"/>
                  </a:cubicBezTo>
                  <a:close/>
                </a:path>
              </a:pathLst>
            </a:custGeom>
            <a:grpFill/>
            <a:ln w="5715" cap="rnd">
              <a:solidFill>
                <a:srgbClr val="E52A29"/>
              </a:solidFill>
              <a:prstDash val="solid"/>
              <a:round/>
            </a:ln>
          </p:spPr>
          <p:txBody>
            <a:bodyPr rtlCol="0" anchor="ctr"/>
            <a:lstStyle/>
            <a:p>
              <a:endParaRPr lang="fr-FR" sz="1400"/>
            </a:p>
          </p:txBody>
        </p:sp>
        <p:sp>
          <p:nvSpPr>
            <p:cNvPr id="47" name="Forme libre : forme 3166">
              <a:extLst>
                <a:ext uri="{FF2B5EF4-FFF2-40B4-BE49-F238E27FC236}">
                  <a16:creationId xmlns:a16="http://schemas.microsoft.com/office/drawing/2014/main" id="{BE474F49-66DA-4561-83ED-7C4CA5E0F708}"/>
                </a:ext>
              </a:extLst>
            </p:cNvPr>
            <p:cNvSpPr/>
            <p:nvPr/>
          </p:nvSpPr>
          <p:spPr>
            <a:xfrm>
              <a:off x="7697249" y="1580577"/>
              <a:ext cx="38671" cy="40671"/>
            </a:xfrm>
            <a:custGeom>
              <a:avLst/>
              <a:gdLst>
                <a:gd name="connsiteX0" fmla="*/ 0 w 38671"/>
                <a:gd name="connsiteY0" fmla="*/ 40672 h 40671"/>
                <a:gd name="connsiteX1" fmla="*/ 38672 w 38671"/>
                <a:gd name="connsiteY1" fmla="*/ 0 h 40671"/>
              </a:gdLst>
              <a:ahLst/>
              <a:cxnLst>
                <a:cxn ang="0">
                  <a:pos x="connsiteX0" y="connsiteY0"/>
                </a:cxn>
                <a:cxn ang="0">
                  <a:pos x="connsiteX1" y="connsiteY1"/>
                </a:cxn>
              </a:cxnLst>
              <a:rect l="l" t="t" r="r" b="b"/>
              <a:pathLst>
                <a:path w="38671" h="40671">
                  <a:moveTo>
                    <a:pt x="0" y="40672"/>
                  </a:moveTo>
                  <a:lnTo>
                    <a:pt x="38672" y="0"/>
                  </a:lnTo>
                </a:path>
              </a:pathLst>
            </a:custGeom>
            <a:grpFill/>
            <a:ln w="5715" cap="rnd">
              <a:solidFill>
                <a:srgbClr val="E52A29"/>
              </a:solidFill>
              <a:prstDash val="solid"/>
              <a:round/>
            </a:ln>
          </p:spPr>
          <p:txBody>
            <a:bodyPr rtlCol="0" anchor="ctr"/>
            <a:lstStyle/>
            <a:p>
              <a:endParaRPr lang="fr-FR" sz="1400"/>
            </a:p>
          </p:txBody>
        </p:sp>
        <p:sp>
          <p:nvSpPr>
            <p:cNvPr id="48" name="Forme libre : forme 3167">
              <a:extLst>
                <a:ext uri="{FF2B5EF4-FFF2-40B4-BE49-F238E27FC236}">
                  <a16:creationId xmlns:a16="http://schemas.microsoft.com/office/drawing/2014/main" id="{1CE3D624-6A98-46D3-BEE3-8A916CBF9EFE}"/>
                </a:ext>
              </a:extLst>
            </p:cNvPr>
            <p:cNvSpPr/>
            <p:nvPr/>
          </p:nvSpPr>
          <p:spPr>
            <a:xfrm>
              <a:off x="7664673" y="1613628"/>
              <a:ext cx="27813" cy="29527"/>
            </a:xfrm>
            <a:custGeom>
              <a:avLst/>
              <a:gdLst>
                <a:gd name="connsiteX0" fmla="*/ 27813 w 27813"/>
                <a:gd name="connsiteY0" fmla="*/ 29527 h 29527"/>
                <a:gd name="connsiteX1" fmla="*/ 0 w 27813"/>
                <a:gd name="connsiteY1" fmla="*/ 0 h 29527"/>
              </a:gdLst>
              <a:ahLst/>
              <a:cxnLst>
                <a:cxn ang="0">
                  <a:pos x="connsiteX0" y="connsiteY0"/>
                </a:cxn>
                <a:cxn ang="0">
                  <a:pos x="connsiteX1" y="connsiteY1"/>
                </a:cxn>
              </a:cxnLst>
              <a:rect l="l" t="t" r="r" b="b"/>
              <a:pathLst>
                <a:path w="27813" h="29527">
                  <a:moveTo>
                    <a:pt x="27813" y="29527"/>
                  </a:moveTo>
                  <a:lnTo>
                    <a:pt x="0" y="0"/>
                  </a:lnTo>
                </a:path>
              </a:pathLst>
            </a:custGeom>
            <a:grpFill/>
            <a:ln w="5715" cap="rnd">
              <a:solidFill>
                <a:srgbClr val="E52A29"/>
              </a:solidFill>
              <a:prstDash val="solid"/>
              <a:round/>
            </a:ln>
          </p:spPr>
          <p:txBody>
            <a:bodyPr rtlCol="0" anchor="ctr"/>
            <a:lstStyle/>
            <a:p>
              <a:endParaRPr lang="fr-FR" sz="1400"/>
            </a:p>
          </p:txBody>
        </p:sp>
        <p:sp>
          <p:nvSpPr>
            <p:cNvPr id="49" name="Forme libre : forme 3168">
              <a:extLst>
                <a:ext uri="{FF2B5EF4-FFF2-40B4-BE49-F238E27FC236}">
                  <a16:creationId xmlns:a16="http://schemas.microsoft.com/office/drawing/2014/main" id="{A1A61C90-C442-4DFF-BB3B-3C1B2D8E68CC}"/>
                </a:ext>
              </a:extLst>
            </p:cNvPr>
            <p:cNvSpPr/>
            <p:nvPr/>
          </p:nvSpPr>
          <p:spPr>
            <a:xfrm>
              <a:off x="7669245" y="1698687"/>
              <a:ext cx="71246" cy="9525"/>
            </a:xfrm>
            <a:custGeom>
              <a:avLst/>
              <a:gdLst>
                <a:gd name="connsiteX0" fmla="*/ 0 w 71246"/>
                <a:gd name="connsiteY0" fmla="*/ 0 h 9525"/>
                <a:gd name="connsiteX1" fmla="*/ 71247 w 71246"/>
                <a:gd name="connsiteY1" fmla="*/ 0 h 9525"/>
              </a:gdLst>
              <a:ahLst/>
              <a:cxnLst>
                <a:cxn ang="0">
                  <a:pos x="connsiteX0" y="connsiteY0"/>
                </a:cxn>
                <a:cxn ang="0">
                  <a:pos x="connsiteX1" y="connsiteY1"/>
                </a:cxn>
              </a:cxnLst>
              <a:rect l="l" t="t" r="r" b="b"/>
              <a:pathLst>
                <a:path w="71246" h="9525">
                  <a:moveTo>
                    <a:pt x="0" y="0"/>
                  </a:moveTo>
                  <a:lnTo>
                    <a:pt x="71247" y="0"/>
                  </a:lnTo>
                </a:path>
              </a:pathLst>
            </a:custGeom>
            <a:grpFill/>
            <a:ln w="5715" cap="rnd">
              <a:solidFill>
                <a:srgbClr val="E52A29"/>
              </a:solidFill>
              <a:prstDash val="solid"/>
              <a:round/>
            </a:ln>
          </p:spPr>
          <p:txBody>
            <a:bodyPr rtlCol="0" anchor="ctr"/>
            <a:lstStyle/>
            <a:p>
              <a:endParaRPr lang="fr-FR" sz="1400"/>
            </a:p>
          </p:txBody>
        </p:sp>
        <p:sp>
          <p:nvSpPr>
            <p:cNvPr id="50" name="Forme libre : forme 3169">
              <a:extLst>
                <a:ext uri="{FF2B5EF4-FFF2-40B4-BE49-F238E27FC236}">
                  <a16:creationId xmlns:a16="http://schemas.microsoft.com/office/drawing/2014/main" id="{CAD08130-59B4-4F1F-94E1-882F88C0808A}"/>
                </a:ext>
              </a:extLst>
            </p:cNvPr>
            <p:cNvSpPr/>
            <p:nvPr/>
          </p:nvSpPr>
          <p:spPr>
            <a:xfrm>
              <a:off x="7753732" y="1698020"/>
              <a:ext cx="6572" cy="9525"/>
            </a:xfrm>
            <a:custGeom>
              <a:avLst/>
              <a:gdLst>
                <a:gd name="connsiteX0" fmla="*/ 0 w 6572"/>
                <a:gd name="connsiteY0" fmla="*/ 0 h 9525"/>
                <a:gd name="connsiteX1" fmla="*/ 6572 w 6572"/>
                <a:gd name="connsiteY1" fmla="*/ 0 h 9525"/>
              </a:gdLst>
              <a:ahLst/>
              <a:cxnLst>
                <a:cxn ang="0">
                  <a:pos x="connsiteX0" y="connsiteY0"/>
                </a:cxn>
                <a:cxn ang="0">
                  <a:pos x="connsiteX1" y="connsiteY1"/>
                </a:cxn>
              </a:cxnLst>
              <a:rect l="l" t="t" r="r" b="b"/>
              <a:pathLst>
                <a:path w="6572" h="9525">
                  <a:moveTo>
                    <a:pt x="0" y="0"/>
                  </a:moveTo>
                  <a:lnTo>
                    <a:pt x="6572" y="0"/>
                  </a:lnTo>
                </a:path>
              </a:pathLst>
            </a:custGeom>
            <a:grpFill/>
            <a:ln w="5715" cap="rnd">
              <a:solidFill>
                <a:srgbClr val="E52A29"/>
              </a:solidFill>
              <a:prstDash val="solid"/>
              <a:round/>
            </a:ln>
          </p:spPr>
          <p:txBody>
            <a:bodyPr rtlCol="0" anchor="ctr"/>
            <a:lstStyle/>
            <a:p>
              <a:endParaRPr lang="fr-FR" sz="1400"/>
            </a:p>
          </p:txBody>
        </p:sp>
        <p:sp>
          <p:nvSpPr>
            <p:cNvPr id="51" name="Forme libre : forme 3170">
              <a:extLst>
                <a:ext uri="{FF2B5EF4-FFF2-40B4-BE49-F238E27FC236}">
                  <a16:creationId xmlns:a16="http://schemas.microsoft.com/office/drawing/2014/main" id="{B7FAC8C5-6DC3-485E-9FE9-2C55F6E23408}"/>
                </a:ext>
              </a:extLst>
            </p:cNvPr>
            <p:cNvSpPr/>
            <p:nvPr/>
          </p:nvSpPr>
          <p:spPr>
            <a:xfrm>
              <a:off x="7676294" y="1383314"/>
              <a:ext cx="15430" cy="3333"/>
            </a:xfrm>
            <a:custGeom>
              <a:avLst/>
              <a:gdLst>
                <a:gd name="connsiteX0" fmla="*/ 0 w 15430"/>
                <a:gd name="connsiteY0" fmla="*/ 3334 h 3333"/>
                <a:gd name="connsiteX1" fmla="*/ 15430 w 15430"/>
                <a:gd name="connsiteY1" fmla="*/ 0 h 3333"/>
              </a:gdLst>
              <a:ahLst/>
              <a:cxnLst>
                <a:cxn ang="0">
                  <a:pos x="connsiteX0" y="connsiteY0"/>
                </a:cxn>
                <a:cxn ang="0">
                  <a:pos x="connsiteX1" y="connsiteY1"/>
                </a:cxn>
              </a:cxnLst>
              <a:rect l="l" t="t" r="r" b="b"/>
              <a:pathLst>
                <a:path w="15430" h="3333">
                  <a:moveTo>
                    <a:pt x="0" y="3334"/>
                  </a:moveTo>
                  <a:cubicBezTo>
                    <a:pt x="4763" y="1143"/>
                    <a:pt x="9906" y="0"/>
                    <a:pt x="15430" y="0"/>
                  </a:cubicBezTo>
                </a:path>
              </a:pathLst>
            </a:custGeom>
            <a:grpFill/>
            <a:ln w="5715" cap="rnd">
              <a:solidFill>
                <a:srgbClr val="E52A29"/>
              </a:solidFill>
              <a:prstDash val="solid"/>
              <a:round/>
            </a:ln>
          </p:spPr>
          <p:txBody>
            <a:bodyPr rtlCol="0" anchor="ctr"/>
            <a:lstStyle/>
            <a:p>
              <a:endParaRPr lang="fr-FR" sz="1400"/>
            </a:p>
          </p:txBody>
        </p:sp>
        <p:sp>
          <p:nvSpPr>
            <p:cNvPr id="52" name="Forme libre : forme 3171">
              <a:extLst>
                <a:ext uri="{FF2B5EF4-FFF2-40B4-BE49-F238E27FC236}">
                  <a16:creationId xmlns:a16="http://schemas.microsoft.com/office/drawing/2014/main" id="{AD5F71A9-9989-44B5-B49A-E8CAD459DA02}"/>
                </a:ext>
              </a:extLst>
            </p:cNvPr>
            <p:cNvSpPr/>
            <p:nvPr/>
          </p:nvSpPr>
          <p:spPr>
            <a:xfrm>
              <a:off x="7654100" y="1395315"/>
              <a:ext cx="10096" cy="32956"/>
            </a:xfrm>
            <a:custGeom>
              <a:avLst/>
              <a:gdLst>
                <a:gd name="connsiteX0" fmla="*/ 667 w 10096"/>
                <a:gd name="connsiteY0" fmla="*/ 32957 h 32956"/>
                <a:gd name="connsiteX1" fmla="*/ 0 w 10096"/>
                <a:gd name="connsiteY1" fmla="*/ 25908 h 32956"/>
                <a:gd name="connsiteX2" fmla="*/ 10097 w 10096"/>
                <a:gd name="connsiteY2" fmla="*/ 0 h 32956"/>
              </a:gdLst>
              <a:ahLst/>
              <a:cxnLst>
                <a:cxn ang="0">
                  <a:pos x="connsiteX0" y="connsiteY0"/>
                </a:cxn>
                <a:cxn ang="0">
                  <a:pos x="connsiteX1" y="connsiteY1"/>
                </a:cxn>
                <a:cxn ang="0">
                  <a:pos x="connsiteX2" y="connsiteY2"/>
                </a:cxn>
              </a:cxnLst>
              <a:rect l="l" t="t" r="r" b="b"/>
              <a:pathLst>
                <a:path w="10096" h="32956">
                  <a:moveTo>
                    <a:pt x="667" y="32957"/>
                  </a:moveTo>
                  <a:cubicBezTo>
                    <a:pt x="286" y="30670"/>
                    <a:pt x="0" y="28289"/>
                    <a:pt x="0" y="25908"/>
                  </a:cubicBezTo>
                  <a:cubicBezTo>
                    <a:pt x="0" y="15907"/>
                    <a:pt x="3810" y="6858"/>
                    <a:pt x="10097" y="0"/>
                  </a:cubicBezTo>
                </a:path>
              </a:pathLst>
            </a:custGeom>
            <a:grpFill/>
            <a:ln w="5715" cap="rnd">
              <a:solidFill>
                <a:srgbClr val="E52A29"/>
              </a:solidFill>
              <a:prstDash val="solid"/>
              <a:round/>
            </a:ln>
          </p:spPr>
          <p:txBody>
            <a:bodyPr rtlCol="0" anchor="ctr"/>
            <a:lstStyle/>
            <a:p>
              <a:endParaRPr lang="fr-FR" sz="1400"/>
            </a:p>
          </p:txBody>
        </p:sp>
        <p:sp>
          <p:nvSpPr>
            <p:cNvPr id="53" name="Forme libre : forme 3172">
              <a:extLst>
                <a:ext uri="{FF2B5EF4-FFF2-40B4-BE49-F238E27FC236}">
                  <a16:creationId xmlns:a16="http://schemas.microsoft.com/office/drawing/2014/main" id="{1C9E7024-54B4-41AF-A408-7545ACE139AB}"/>
                </a:ext>
              </a:extLst>
            </p:cNvPr>
            <p:cNvSpPr/>
            <p:nvPr/>
          </p:nvSpPr>
          <p:spPr>
            <a:xfrm>
              <a:off x="7697630" y="1274443"/>
              <a:ext cx="9525" cy="38957"/>
            </a:xfrm>
            <a:custGeom>
              <a:avLst/>
              <a:gdLst>
                <a:gd name="connsiteX0" fmla="*/ 0 w 9525"/>
                <a:gd name="connsiteY0" fmla="*/ 0 h 38957"/>
                <a:gd name="connsiteX1" fmla="*/ 0 w 9525"/>
                <a:gd name="connsiteY1" fmla="*/ 38957 h 38957"/>
              </a:gdLst>
              <a:ahLst/>
              <a:cxnLst>
                <a:cxn ang="0">
                  <a:pos x="connsiteX0" y="connsiteY0"/>
                </a:cxn>
                <a:cxn ang="0">
                  <a:pos x="connsiteX1" y="connsiteY1"/>
                </a:cxn>
              </a:cxnLst>
              <a:rect l="l" t="t" r="r" b="b"/>
              <a:pathLst>
                <a:path w="9525" h="38957">
                  <a:moveTo>
                    <a:pt x="0" y="0"/>
                  </a:moveTo>
                  <a:lnTo>
                    <a:pt x="0" y="38957"/>
                  </a:lnTo>
                </a:path>
              </a:pathLst>
            </a:custGeom>
            <a:grpFill/>
            <a:ln w="5715" cap="rnd">
              <a:solidFill>
                <a:srgbClr val="E52A29"/>
              </a:solidFill>
              <a:prstDash val="solid"/>
              <a:round/>
            </a:ln>
          </p:spPr>
          <p:txBody>
            <a:bodyPr rtlCol="0" anchor="ctr"/>
            <a:lstStyle/>
            <a:p>
              <a:endParaRPr lang="fr-FR" sz="1400"/>
            </a:p>
          </p:txBody>
        </p:sp>
        <p:grpSp>
          <p:nvGrpSpPr>
            <p:cNvPr id="54" name="Graphique 1781">
              <a:extLst>
                <a:ext uri="{FF2B5EF4-FFF2-40B4-BE49-F238E27FC236}">
                  <a16:creationId xmlns:a16="http://schemas.microsoft.com/office/drawing/2014/main" id="{68DA21AE-10DD-4109-8B90-C6EFA72A022F}"/>
                </a:ext>
              </a:extLst>
            </p:cNvPr>
            <p:cNvGrpSpPr/>
            <p:nvPr/>
          </p:nvGrpSpPr>
          <p:grpSpPr>
            <a:xfrm>
              <a:off x="7775068" y="1315782"/>
              <a:ext cx="68865" cy="211169"/>
              <a:chOff x="7775068" y="1315782"/>
              <a:chExt cx="68865" cy="211169"/>
            </a:xfrm>
            <a:grpFill/>
          </p:grpSpPr>
          <p:sp>
            <p:nvSpPr>
              <p:cNvPr id="61" name="Forme libre : forme 3174">
                <a:extLst>
                  <a:ext uri="{FF2B5EF4-FFF2-40B4-BE49-F238E27FC236}">
                    <a16:creationId xmlns:a16="http://schemas.microsoft.com/office/drawing/2014/main" id="{DBF58363-2923-4CD8-956D-1010EC5A7A42}"/>
                  </a:ext>
                </a:extLst>
              </p:cNvPr>
              <p:cNvSpPr/>
              <p:nvPr/>
            </p:nvSpPr>
            <p:spPr>
              <a:xfrm>
                <a:off x="7775640" y="1315782"/>
                <a:ext cx="27527" cy="27527"/>
              </a:xfrm>
              <a:custGeom>
                <a:avLst/>
                <a:gdLst>
                  <a:gd name="connsiteX0" fmla="*/ 27527 w 27527"/>
                  <a:gd name="connsiteY0" fmla="*/ 0 h 27527"/>
                  <a:gd name="connsiteX1" fmla="*/ 0 w 27527"/>
                  <a:gd name="connsiteY1" fmla="*/ 27527 h 27527"/>
                </a:gdLst>
                <a:ahLst/>
                <a:cxnLst>
                  <a:cxn ang="0">
                    <a:pos x="connsiteX0" y="connsiteY0"/>
                  </a:cxn>
                  <a:cxn ang="0">
                    <a:pos x="connsiteX1" y="connsiteY1"/>
                  </a:cxn>
                </a:cxnLst>
                <a:rect l="l" t="t" r="r" b="b"/>
                <a:pathLst>
                  <a:path w="27527" h="27527">
                    <a:moveTo>
                      <a:pt x="27527" y="0"/>
                    </a:moveTo>
                    <a:lnTo>
                      <a:pt x="0" y="27527"/>
                    </a:lnTo>
                  </a:path>
                </a:pathLst>
              </a:custGeom>
              <a:grpFill/>
              <a:ln w="5715" cap="rnd">
                <a:solidFill>
                  <a:srgbClr val="E52A29"/>
                </a:solidFill>
                <a:prstDash val="solid"/>
                <a:round/>
              </a:ln>
            </p:spPr>
            <p:txBody>
              <a:bodyPr rtlCol="0" anchor="ctr"/>
              <a:lstStyle/>
              <a:p>
                <a:endParaRPr lang="fr-FR" sz="1400"/>
              </a:p>
            </p:txBody>
          </p:sp>
          <p:sp>
            <p:nvSpPr>
              <p:cNvPr id="62" name="Forme libre : forme 3175">
                <a:extLst>
                  <a:ext uri="{FF2B5EF4-FFF2-40B4-BE49-F238E27FC236}">
                    <a16:creationId xmlns:a16="http://schemas.microsoft.com/office/drawing/2014/main" id="{3A01E176-5A30-42E3-B3C2-EDA416D6AC2F}"/>
                  </a:ext>
                </a:extLst>
              </p:cNvPr>
              <p:cNvSpPr/>
              <p:nvPr/>
            </p:nvSpPr>
            <p:spPr>
              <a:xfrm>
                <a:off x="7805072" y="1421509"/>
                <a:ext cx="38862" cy="9525"/>
              </a:xfrm>
              <a:custGeom>
                <a:avLst/>
                <a:gdLst>
                  <a:gd name="connsiteX0" fmla="*/ 38862 w 38862"/>
                  <a:gd name="connsiteY0" fmla="*/ 0 h 9525"/>
                  <a:gd name="connsiteX1" fmla="*/ 0 w 38862"/>
                  <a:gd name="connsiteY1" fmla="*/ 0 h 9525"/>
                </a:gdLst>
                <a:ahLst/>
                <a:cxnLst>
                  <a:cxn ang="0">
                    <a:pos x="connsiteX0" y="connsiteY0"/>
                  </a:cxn>
                  <a:cxn ang="0">
                    <a:pos x="connsiteX1" y="connsiteY1"/>
                  </a:cxn>
                </a:cxnLst>
                <a:rect l="l" t="t" r="r" b="b"/>
                <a:pathLst>
                  <a:path w="38862" h="9525">
                    <a:moveTo>
                      <a:pt x="38862" y="0"/>
                    </a:moveTo>
                    <a:lnTo>
                      <a:pt x="0" y="0"/>
                    </a:lnTo>
                  </a:path>
                </a:pathLst>
              </a:custGeom>
              <a:grpFill/>
              <a:ln w="5715" cap="rnd">
                <a:solidFill>
                  <a:srgbClr val="E52A29"/>
                </a:solidFill>
                <a:prstDash val="solid"/>
                <a:round/>
              </a:ln>
            </p:spPr>
            <p:txBody>
              <a:bodyPr rtlCol="0" anchor="ctr"/>
              <a:lstStyle/>
              <a:p>
                <a:endParaRPr lang="fr-FR" sz="1400"/>
              </a:p>
            </p:txBody>
          </p:sp>
          <p:sp>
            <p:nvSpPr>
              <p:cNvPr id="63" name="Forme libre : forme 3176">
                <a:extLst>
                  <a:ext uri="{FF2B5EF4-FFF2-40B4-BE49-F238E27FC236}">
                    <a16:creationId xmlns:a16="http://schemas.microsoft.com/office/drawing/2014/main" id="{204BB510-9913-4909-89D7-D731ECB681C2}"/>
                  </a:ext>
                </a:extLst>
              </p:cNvPr>
              <p:cNvSpPr/>
              <p:nvPr/>
            </p:nvSpPr>
            <p:spPr>
              <a:xfrm>
                <a:off x="7775068" y="1499424"/>
                <a:ext cx="27527" cy="27527"/>
              </a:xfrm>
              <a:custGeom>
                <a:avLst/>
                <a:gdLst>
                  <a:gd name="connsiteX0" fmla="*/ 27527 w 27527"/>
                  <a:gd name="connsiteY0" fmla="*/ 27527 h 27527"/>
                  <a:gd name="connsiteX1" fmla="*/ 0 w 27527"/>
                  <a:gd name="connsiteY1" fmla="*/ 0 h 27527"/>
                </a:gdLst>
                <a:ahLst/>
                <a:cxnLst>
                  <a:cxn ang="0">
                    <a:pos x="connsiteX0" y="connsiteY0"/>
                  </a:cxn>
                  <a:cxn ang="0">
                    <a:pos x="connsiteX1" y="connsiteY1"/>
                  </a:cxn>
                </a:cxnLst>
                <a:rect l="l" t="t" r="r" b="b"/>
                <a:pathLst>
                  <a:path w="27527" h="27527">
                    <a:moveTo>
                      <a:pt x="27527" y="27527"/>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55" name="Graphique 1781">
              <a:extLst>
                <a:ext uri="{FF2B5EF4-FFF2-40B4-BE49-F238E27FC236}">
                  <a16:creationId xmlns:a16="http://schemas.microsoft.com/office/drawing/2014/main" id="{68DA21AE-10DD-4109-8B90-C6EFA72A022F}"/>
                </a:ext>
              </a:extLst>
            </p:cNvPr>
            <p:cNvGrpSpPr/>
            <p:nvPr/>
          </p:nvGrpSpPr>
          <p:grpSpPr>
            <a:xfrm>
              <a:off x="7551421" y="1317115"/>
              <a:ext cx="68865" cy="211169"/>
              <a:chOff x="7551421" y="1317115"/>
              <a:chExt cx="68865" cy="211169"/>
            </a:xfrm>
            <a:grpFill/>
          </p:grpSpPr>
          <p:sp>
            <p:nvSpPr>
              <p:cNvPr id="58" name="Forme libre : forme 3178">
                <a:extLst>
                  <a:ext uri="{FF2B5EF4-FFF2-40B4-BE49-F238E27FC236}">
                    <a16:creationId xmlns:a16="http://schemas.microsoft.com/office/drawing/2014/main" id="{1FE368C3-8048-4D81-8C3D-A731565C8C1D}"/>
                  </a:ext>
                </a:extLst>
              </p:cNvPr>
              <p:cNvSpPr/>
              <p:nvPr/>
            </p:nvSpPr>
            <p:spPr>
              <a:xfrm>
                <a:off x="7592283" y="1317115"/>
                <a:ext cx="27527" cy="27527"/>
              </a:xfrm>
              <a:custGeom>
                <a:avLst/>
                <a:gdLst>
                  <a:gd name="connsiteX0" fmla="*/ 0 w 27527"/>
                  <a:gd name="connsiteY0" fmla="*/ 0 h 27527"/>
                  <a:gd name="connsiteX1" fmla="*/ 27527 w 27527"/>
                  <a:gd name="connsiteY1" fmla="*/ 27527 h 27527"/>
                </a:gdLst>
                <a:ahLst/>
                <a:cxnLst>
                  <a:cxn ang="0">
                    <a:pos x="connsiteX0" y="connsiteY0"/>
                  </a:cxn>
                  <a:cxn ang="0">
                    <a:pos x="connsiteX1" y="connsiteY1"/>
                  </a:cxn>
                </a:cxnLst>
                <a:rect l="l" t="t" r="r" b="b"/>
                <a:pathLst>
                  <a:path w="27527" h="27527">
                    <a:moveTo>
                      <a:pt x="0" y="0"/>
                    </a:moveTo>
                    <a:lnTo>
                      <a:pt x="27527" y="27527"/>
                    </a:lnTo>
                  </a:path>
                </a:pathLst>
              </a:custGeom>
              <a:grpFill/>
              <a:ln w="5715" cap="rnd">
                <a:solidFill>
                  <a:srgbClr val="E52A29"/>
                </a:solidFill>
                <a:prstDash val="solid"/>
                <a:round/>
              </a:ln>
            </p:spPr>
            <p:txBody>
              <a:bodyPr rtlCol="0" anchor="ctr"/>
              <a:lstStyle/>
              <a:p>
                <a:endParaRPr lang="fr-FR" sz="1400"/>
              </a:p>
            </p:txBody>
          </p:sp>
          <p:sp>
            <p:nvSpPr>
              <p:cNvPr id="59" name="Forme libre : forme 3179">
                <a:extLst>
                  <a:ext uri="{FF2B5EF4-FFF2-40B4-BE49-F238E27FC236}">
                    <a16:creationId xmlns:a16="http://schemas.microsoft.com/office/drawing/2014/main" id="{911696F9-F508-447B-A7A9-B814182EDE68}"/>
                  </a:ext>
                </a:extLst>
              </p:cNvPr>
              <p:cNvSpPr/>
              <p:nvPr/>
            </p:nvSpPr>
            <p:spPr>
              <a:xfrm>
                <a:off x="7551421" y="1422843"/>
                <a:ext cx="38957" cy="9525"/>
              </a:xfrm>
              <a:custGeom>
                <a:avLst/>
                <a:gdLst>
                  <a:gd name="connsiteX0" fmla="*/ 0 w 38957"/>
                  <a:gd name="connsiteY0" fmla="*/ 0 h 9525"/>
                  <a:gd name="connsiteX1" fmla="*/ 38957 w 38957"/>
                  <a:gd name="connsiteY1" fmla="*/ 0 h 9525"/>
                </a:gdLst>
                <a:ahLst/>
                <a:cxnLst>
                  <a:cxn ang="0">
                    <a:pos x="connsiteX0" y="connsiteY0"/>
                  </a:cxn>
                  <a:cxn ang="0">
                    <a:pos x="connsiteX1" y="connsiteY1"/>
                  </a:cxn>
                </a:cxnLst>
                <a:rect l="l" t="t" r="r" b="b"/>
                <a:pathLst>
                  <a:path w="38957" h="9525">
                    <a:moveTo>
                      <a:pt x="0" y="0"/>
                    </a:moveTo>
                    <a:lnTo>
                      <a:pt x="38957" y="0"/>
                    </a:lnTo>
                  </a:path>
                </a:pathLst>
              </a:custGeom>
              <a:grpFill/>
              <a:ln w="5715" cap="rnd">
                <a:solidFill>
                  <a:srgbClr val="E52A29"/>
                </a:solidFill>
                <a:prstDash val="solid"/>
                <a:round/>
              </a:ln>
            </p:spPr>
            <p:txBody>
              <a:bodyPr rtlCol="0" anchor="ctr"/>
              <a:lstStyle/>
              <a:p>
                <a:endParaRPr lang="fr-FR" sz="1400"/>
              </a:p>
            </p:txBody>
          </p:sp>
          <p:sp>
            <p:nvSpPr>
              <p:cNvPr id="60" name="Forme libre : forme 3180">
                <a:extLst>
                  <a:ext uri="{FF2B5EF4-FFF2-40B4-BE49-F238E27FC236}">
                    <a16:creationId xmlns:a16="http://schemas.microsoft.com/office/drawing/2014/main" id="{179CD19B-5204-4713-A14C-92CACAD07EEE}"/>
                  </a:ext>
                </a:extLst>
              </p:cNvPr>
              <p:cNvSpPr/>
              <p:nvPr/>
            </p:nvSpPr>
            <p:spPr>
              <a:xfrm>
                <a:off x="7592760" y="1500757"/>
                <a:ext cx="27527" cy="27527"/>
              </a:xfrm>
              <a:custGeom>
                <a:avLst/>
                <a:gdLst>
                  <a:gd name="connsiteX0" fmla="*/ 0 w 27527"/>
                  <a:gd name="connsiteY0" fmla="*/ 27527 h 27527"/>
                  <a:gd name="connsiteX1" fmla="*/ 27527 w 27527"/>
                  <a:gd name="connsiteY1" fmla="*/ 0 h 27527"/>
                </a:gdLst>
                <a:ahLst/>
                <a:cxnLst>
                  <a:cxn ang="0">
                    <a:pos x="connsiteX0" y="connsiteY0"/>
                  </a:cxn>
                  <a:cxn ang="0">
                    <a:pos x="connsiteX1" y="connsiteY1"/>
                  </a:cxn>
                </a:cxnLst>
                <a:rect l="l" t="t" r="r" b="b"/>
                <a:pathLst>
                  <a:path w="27527" h="27527">
                    <a:moveTo>
                      <a:pt x="0" y="27527"/>
                    </a:moveTo>
                    <a:lnTo>
                      <a:pt x="27527" y="0"/>
                    </a:lnTo>
                  </a:path>
                </a:pathLst>
              </a:custGeom>
              <a:grpFill/>
              <a:ln w="5715" cap="rnd">
                <a:solidFill>
                  <a:srgbClr val="E52A29"/>
                </a:solidFill>
                <a:prstDash val="solid"/>
                <a:round/>
              </a:ln>
            </p:spPr>
            <p:txBody>
              <a:bodyPr rtlCol="0" anchor="ctr"/>
              <a:lstStyle/>
              <a:p>
                <a:endParaRPr lang="fr-FR" sz="1400"/>
              </a:p>
            </p:txBody>
          </p:sp>
        </p:grpSp>
        <p:sp>
          <p:nvSpPr>
            <p:cNvPr id="56" name="Forme libre : forme 3181">
              <a:extLst>
                <a:ext uri="{FF2B5EF4-FFF2-40B4-BE49-F238E27FC236}">
                  <a16:creationId xmlns:a16="http://schemas.microsoft.com/office/drawing/2014/main" id="{0F3540E8-F33D-49B9-8752-82C216257750}"/>
                </a:ext>
              </a:extLst>
            </p:cNvPr>
            <p:cNvSpPr/>
            <p:nvPr/>
          </p:nvSpPr>
          <p:spPr>
            <a:xfrm>
              <a:off x="7674579" y="1517616"/>
              <a:ext cx="14477" cy="9525"/>
            </a:xfrm>
            <a:custGeom>
              <a:avLst/>
              <a:gdLst>
                <a:gd name="connsiteX0" fmla="*/ 0 w 14477"/>
                <a:gd name="connsiteY0" fmla="*/ 0 h 9525"/>
                <a:gd name="connsiteX1" fmla="*/ 14478 w 14477"/>
                <a:gd name="connsiteY1" fmla="*/ 0 h 9525"/>
              </a:gdLst>
              <a:ahLst/>
              <a:cxnLst>
                <a:cxn ang="0">
                  <a:pos x="connsiteX0" y="connsiteY0"/>
                </a:cxn>
                <a:cxn ang="0">
                  <a:pos x="connsiteX1" y="connsiteY1"/>
                </a:cxn>
              </a:cxnLst>
              <a:rect l="l" t="t" r="r" b="b"/>
              <a:pathLst>
                <a:path w="14477" h="9525">
                  <a:moveTo>
                    <a:pt x="0" y="0"/>
                  </a:moveTo>
                  <a:lnTo>
                    <a:pt x="14478" y="0"/>
                  </a:lnTo>
                </a:path>
              </a:pathLst>
            </a:custGeom>
            <a:grpFill/>
            <a:ln w="5715" cap="rnd">
              <a:solidFill>
                <a:srgbClr val="E52A29"/>
              </a:solidFill>
              <a:prstDash val="solid"/>
              <a:round/>
            </a:ln>
          </p:spPr>
          <p:txBody>
            <a:bodyPr rtlCol="0" anchor="ctr"/>
            <a:lstStyle/>
            <a:p>
              <a:endParaRPr lang="fr-FR" sz="1400"/>
            </a:p>
          </p:txBody>
        </p:sp>
        <p:sp>
          <p:nvSpPr>
            <p:cNvPr id="57" name="Forme libre : forme 3182">
              <a:extLst>
                <a:ext uri="{FF2B5EF4-FFF2-40B4-BE49-F238E27FC236}">
                  <a16:creationId xmlns:a16="http://schemas.microsoft.com/office/drawing/2014/main" id="{6176F348-CEB1-46B3-B5EE-07C8B31CB63C}"/>
                </a:ext>
              </a:extLst>
            </p:cNvPr>
            <p:cNvSpPr/>
            <p:nvPr/>
          </p:nvSpPr>
          <p:spPr>
            <a:xfrm>
              <a:off x="7675246" y="1527808"/>
              <a:ext cx="23431" cy="9525"/>
            </a:xfrm>
            <a:custGeom>
              <a:avLst/>
              <a:gdLst>
                <a:gd name="connsiteX0" fmla="*/ 0 w 23431"/>
                <a:gd name="connsiteY0" fmla="*/ 0 h 9525"/>
                <a:gd name="connsiteX1" fmla="*/ 23432 w 23431"/>
                <a:gd name="connsiteY1" fmla="*/ 0 h 9525"/>
              </a:gdLst>
              <a:ahLst/>
              <a:cxnLst>
                <a:cxn ang="0">
                  <a:pos x="connsiteX0" y="connsiteY0"/>
                </a:cxn>
                <a:cxn ang="0">
                  <a:pos x="connsiteX1" y="connsiteY1"/>
                </a:cxn>
              </a:cxnLst>
              <a:rect l="l" t="t" r="r" b="b"/>
              <a:pathLst>
                <a:path w="23431" h="9525">
                  <a:moveTo>
                    <a:pt x="0" y="0"/>
                  </a:moveTo>
                  <a:lnTo>
                    <a:pt x="23432" y="0"/>
                  </a:lnTo>
                </a:path>
              </a:pathLst>
            </a:custGeom>
            <a:grpFill/>
            <a:ln w="5715" cap="rnd">
              <a:solidFill>
                <a:srgbClr val="E52A29"/>
              </a:solidFill>
              <a:prstDash val="solid"/>
              <a:round/>
            </a:ln>
          </p:spPr>
          <p:txBody>
            <a:bodyPr rtlCol="0" anchor="ctr"/>
            <a:lstStyle/>
            <a:p>
              <a:endParaRPr lang="fr-FR" sz="1400"/>
            </a:p>
          </p:txBody>
        </p:sp>
      </p:grpSp>
      <p:grpSp>
        <p:nvGrpSpPr>
          <p:cNvPr id="66" name="Graphique 1784">
            <a:extLst>
              <a:ext uri="{FF2B5EF4-FFF2-40B4-BE49-F238E27FC236}">
                <a16:creationId xmlns:a16="http://schemas.microsoft.com/office/drawing/2014/main" id="{071D8059-7EC9-4D60-8EFE-AC68908CD220}"/>
              </a:ext>
            </a:extLst>
          </p:cNvPr>
          <p:cNvGrpSpPr/>
          <p:nvPr/>
        </p:nvGrpSpPr>
        <p:grpSpPr>
          <a:xfrm>
            <a:off x="9681479" y="3383545"/>
            <a:ext cx="430799" cy="168173"/>
            <a:chOff x="8961105" y="1545240"/>
            <a:chExt cx="323407" cy="146220"/>
          </a:xfrm>
          <a:noFill/>
        </p:grpSpPr>
        <p:sp>
          <p:nvSpPr>
            <p:cNvPr id="67" name="Forme libre : forme 3234">
              <a:extLst>
                <a:ext uri="{FF2B5EF4-FFF2-40B4-BE49-F238E27FC236}">
                  <a16:creationId xmlns:a16="http://schemas.microsoft.com/office/drawing/2014/main" id="{5B16EAF2-AB8F-4C96-A8C8-A9554B4A837E}"/>
                </a:ext>
              </a:extLst>
            </p:cNvPr>
            <p:cNvSpPr/>
            <p:nvPr/>
          </p:nvSpPr>
          <p:spPr>
            <a:xfrm>
              <a:off x="8961105" y="1666684"/>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rgbClr val="E52A29"/>
              </a:solidFill>
              <a:prstDash val="solid"/>
              <a:round/>
            </a:ln>
          </p:spPr>
          <p:txBody>
            <a:bodyPr rtlCol="0" anchor="ctr"/>
            <a:lstStyle/>
            <a:p>
              <a:endParaRPr lang="fr-FR" sz="1400"/>
            </a:p>
          </p:txBody>
        </p:sp>
        <p:sp>
          <p:nvSpPr>
            <p:cNvPr id="68" name="Forme libre : forme 3235">
              <a:extLst>
                <a:ext uri="{FF2B5EF4-FFF2-40B4-BE49-F238E27FC236}">
                  <a16:creationId xmlns:a16="http://schemas.microsoft.com/office/drawing/2014/main" id="{F1600133-367E-44F8-A870-62A87C3FA190}"/>
                </a:ext>
              </a:extLst>
            </p:cNvPr>
            <p:cNvSpPr/>
            <p:nvPr/>
          </p:nvSpPr>
          <p:spPr>
            <a:xfrm>
              <a:off x="8983394" y="1627155"/>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rgbClr val="E52A29"/>
              </a:solidFill>
              <a:prstDash val="solid"/>
              <a:round/>
            </a:ln>
          </p:spPr>
          <p:txBody>
            <a:bodyPr rtlCol="0" anchor="ctr"/>
            <a:lstStyle/>
            <a:p>
              <a:endParaRPr lang="fr-FR" sz="1400"/>
            </a:p>
          </p:txBody>
        </p:sp>
        <p:sp>
          <p:nvSpPr>
            <p:cNvPr id="69" name="Forme libre : forme 3236">
              <a:extLst>
                <a:ext uri="{FF2B5EF4-FFF2-40B4-BE49-F238E27FC236}">
                  <a16:creationId xmlns:a16="http://schemas.microsoft.com/office/drawing/2014/main" id="{7599B2D1-8CC5-4B31-847F-F7105993BD36}"/>
                </a:ext>
              </a:extLst>
            </p:cNvPr>
            <p:cNvSpPr/>
            <p:nvPr/>
          </p:nvSpPr>
          <p:spPr>
            <a:xfrm>
              <a:off x="8980250" y="1545240"/>
              <a:ext cx="25908" cy="59150"/>
            </a:xfrm>
            <a:custGeom>
              <a:avLst/>
              <a:gdLst>
                <a:gd name="connsiteX0" fmla="*/ 0 w 25908"/>
                <a:gd name="connsiteY0" fmla="*/ 0 h 59150"/>
                <a:gd name="connsiteX1" fmla="*/ 20764 w 25908"/>
                <a:gd name="connsiteY1" fmla="*/ 0 h 59150"/>
                <a:gd name="connsiteX2" fmla="*/ 25908 w 25908"/>
                <a:gd name="connsiteY2" fmla="*/ 5144 h 59150"/>
                <a:gd name="connsiteX3" fmla="*/ 25908 w 25908"/>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5908" h="59150">
                  <a:moveTo>
                    <a:pt x="0" y="0"/>
                  </a:moveTo>
                  <a:lnTo>
                    <a:pt x="20764" y="0"/>
                  </a:lnTo>
                  <a:cubicBezTo>
                    <a:pt x="23622" y="0"/>
                    <a:pt x="25908" y="2286"/>
                    <a:pt x="25908" y="5144"/>
                  </a:cubicBezTo>
                  <a:lnTo>
                    <a:pt x="25908" y="59150"/>
                  </a:lnTo>
                </a:path>
              </a:pathLst>
            </a:custGeom>
            <a:grpFill/>
            <a:ln w="5715" cap="rnd">
              <a:solidFill>
                <a:srgbClr val="E52A29"/>
              </a:solidFill>
              <a:prstDash val="solid"/>
              <a:round/>
            </a:ln>
          </p:spPr>
          <p:txBody>
            <a:bodyPr rtlCol="0" anchor="ctr"/>
            <a:lstStyle/>
            <a:p>
              <a:endParaRPr lang="fr-FR" sz="1400"/>
            </a:p>
          </p:txBody>
        </p:sp>
        <p:sp>
          <p:nvSpPr>
            <p:cNvPr id="70" name="Forme libre : forme 3237">
              <a:extLst>
                <a:ext uri="{FF2B5EF4-FFF2-40B4-BE49-F238E27FC236}">
                  <a16:creationId xmlns:a16="http://schemas.microsoft.com/office/drawing/2014/main" id="{9D922267-D257-4426-AA3D-D45C2B6A86E6}"/>
                </a:ext>
              </a:extLst>
            </p:cNvPr>
            <p:cNvSpPr/>
            <p:nvPr/>
          </p:nvSpPr>
          <p:spPr>
            <a:xfrm>
              <a:off x="9006158" y="1558659"/>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7"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rgbClr val="E52A29"/>
              </a:solidFill>
              <a:prstDash val="solid"/>
              <a:round/>
            </a:ln>
          </p:spPr>
          <p:txBody>
            <a:bodyPr rtlCol="0" anchor="ctr"/>
            <a:lstStyle/>
            <a:p>
              <a:endParaRPr lang="fr-FR" sz="1400"/>
            </a:p>
          </p:txBody>
        </p:sp>
        <p:sp>
          <p:nvSpPr>
            <p:cNvPr id="71" name="Forme libre : forme 3238">
              <a:extLst>
                <a:ext uri="{FF2B5EF4-FFF2-40B4-BE49-F238E27FC236}">
                  <a16:creationId xmlns:a16="http://schemas.microsoft.com/office/drawing/2014/main" id="{F9B51E9D-DCD3-4D50-97B6-A57A9FF891FA}"/>
                </a:ext>
              </a:extLst>
            </p:cNvPr>
            <p:cNvSpPr/>
            <p:nvPr/>
          </p:nvSpPr>
          <p:spPr>
            <a:xfrm>
              <a:off x="9007968" y="1648110"/>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rgbClr val="E52A29"/>
              </a:solidFill>
              <a:prstDash val="solid"/>
              <a:round/>
            </a:ln>
          </p:spPr>
          <p:txBody>
            <a:bodyPr rtlCol="0" anchor="ctr"/>
            <a:lstStyle/>
            <a:p>
              <a:endParaRPr lang="fr-FR" sz="1400"/>
            </a:p>
          </p:txBody>
        </p:sp>
        <p:sp>
          <p:nvSpPr>
            <p:cNvPr id="72" name="Forme libre : forme 3239">
              <a:extLst>
                <a:ext uri="{FF2B5EF4-FFF2-40B4-BE49-F238E27FC236}">
                  <a16:creationId xmlns:a16="http://schemas.microsoft.com/office/drawing/2014/main" id="{9884F9F4-4A18-4ADB-8649-9A1D1B2B9893}"/>
                </a:ext>
              </a:extLst>
            </p:cNvPr>
            <p:cNvSpPr/>
            <p:nvPr/>
          </p:nvSpPr>
          <p:spPr>
            <a:xfrm>
              <a:off x="9154843" y="1591806"/>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rgbClr val="E52A29"/>
              </a:solidFill>
              <a:prstDash val="solid"/>
              <a:round/>
            </a:ln>
          </p:spPr>
          <p:txBody>
            <a:bodyPr rtlCol="0" anchor="ctr"/>
            <a:lstStyle/>
            <a:p>
              <a:endParaRPr lang="fr-FR" sz="1400"/>
            </a:p>
          </p:txBody>
        </p:sp>
      </p:grpSp>
    </p:spTree>
    <p:extLst>
      <p:ext uri="{BB962C8B-B14F-4D97-AF65-F5344CB8AC3E}">
        <p14:creationId xmlns:p14="http://schemas.microsoft.com/office/powerpoint/2010/main" val="99664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latin typeface="Montserrat Black" panose="00000A00000000000000" pitchFamily="2" charset="0"/>
              </a:rPr>
              <a:t>Contexte</a:t>
            </a:r>
          </a:p>
          <a:p>
            <a:r>
              <a:rPr lang="fr-FR" sz="2000" b="1" dirty="0" smtClean="0">
                <a:solidFill>
                  <a:srgbClr val="C00000"/>
                </a:solidFill>
                <a:latin typeface="Montserrat Black" panose="00000A00000000000000" pitchFamily="2" charset="0"/>
              </a:rPr>
              <a:t>La nouvelle offre Millevie 2</a:t>
            </a:r>
            <a:endParaRPr lang="fr-FR" sz="2000" b="1" dirty="0">
              <a:solidFill>
                <a:srgbClr val="C00000"/>
              </a:solidFill>
              <a:latin typeface="Montserrat Black" panose="00000A00000000000000" pitchFamily="2" charset="0"/>
            </a:endParaRPr>
          </a:p>
          <a:p>
            <a:pPr lvl="1"/>
            <a:r>
              <a:rPr lang="fr-FR" sz="1800" dirty="0"/>
              <a:t>Le 28 juin, la gamme Millevie va évoluer pour devenir Millevie 2</a:t>
            </a:r>
          </a:p>
          <a:p>
            <a:pPr lvl="1"/>
            <a:r>
              <a:rPr lang="fr-FR" sz="1800" dirty="0" smtClean="0"/>
              <a:t>Ce </a:t>
            </a:r>
            <a:r>
              <a:rPr lang="fr-FR" sz="1800" dirty="0"/>
              <a:t>qui change avec la gamme Millevie 2</a:t>
            </a:r>
          </a:p>
          <a:p>
            <a:pPr lvl="1"/>
            <a:r>
              <a:rPr lang="fr-FR" sz="1800" dirty="0"/>
              <a:t>Les évolutions de Millevie 2 </a:t>
            </a:r>
            <a:r>
              <a:rPr lang="fr-FR" sz="1800" dirty="0" smtClean="0"/>
              <a:t>: </a:t>
            </a:r>
            <a:endParaRPr lang="fr-FR" sz="1800" dirty="0"/>
          </a:p>
          <a:p>
            <a:pPr lvl="2"/>
            <a:r>
              <a:rPr lang="fr-FR" sz="1600" dirty="0"/>
              <a:t>intègrent des mesures de sécurisation de l’ensemble des assurés</a:t>
            </a:r>
          </a:p>
          <a:p>
            <a:pPr lvl="2"/>
            <a:r>
              <a:rPr lang="fr-FR" sz="1600" dirty="0"/>
              <a:t>prévoient une nouvelle tarification</a:t>
            </a:r>
          </a:p>
          <a:p>
            <a:pPr lvl="2"/>
            <a:r>
              <a:rPr lang="fr-FR" sz="1600" dirty="0"/>
              <a:t>favorisent l’orientation de l’épargne de nos clients vers les UC</a:t>
            </a:r>
          </a:p>
          <a:p>
            <a:pPr lvl="2"/>
            <a:r>
              <a:rPr lang="fr-FR" sz="1600" dirty="0"/>
              <a:t>incluent des services à valeur ajoutée pour les </a:t>
            </a:r>
            <a:r>
              <a:rPr lang="fr-FR" sz="1600" dirty="0" smtClean="0"/>
              <a:t>clients</a:t>
            </a:r>
            <a:endParaRPr lang="fr-FR" sz="1600" dirty="0"/>
          </a:p>
          <a:p>
            <a:pPr lvl="1"/>
            <a:r>
              <a:rPr lang="fr-FR" sz="1800" dirty="0"/>
              <a:t>Périmètre des </a:t>
            </a:r>
            <a:r>
              <a:rPr lang="fr-FR" sz="1800" dirty="0" smtClean="0"/>
              <a:t>évolutions</a:t>
            </a:r>
            <a:endParaRPr lang="fr-FR" sz="1800" dirty="0"/>
          </a:p>
          <a:p>
            <a:r>
              <a:rPr lang="fr-FR" sz="2000" b="1" dirty="0" smtClean="0">
                <a:latin typeface="Montserrat Black" panose="00000A00000000000000" pitchFamily="2" charset="0"/>
              </a:rPr>
              <a:t>Le service de gestion déléguée</a:t>
            </a:r>
          </a:p>
          <a:p>
            <a:r>
              <a:rPr lang="fr-FR" sz="2000" b="1" dirty="0">
                <a:latin typeface="Montserrat Black" panose="00000A00000000000000" pitchFamily="2" charset="0"/>
              </a:rPr>
              <a:t>Accompagnement et outils</a:t>
            </a:r>
          </a:p>
        </p:txBody>
      </p:sp>
    </p:spTree>
    <p:extLst>
      <p:ext uri="{BB962C8B-B14F-4D97-AF65-F5344CB8AC3E}">
        <p14:creationId xmlns:p14="http://schemas.microsoft.com/office/powerpoint/2010/main" val="880381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 28 juin, la gamme Millevie va évoluer pour devenir Millevie 2</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8" name="Espace réservé du contenu 9"/>
          <p:cNvSpPr>
            <a:spLocks noGrp="1"/>
          </p:cNvSpPr>
          <p:nvPr>
            <p:ph idx="1"/>
          </p:nvPr>
        </p:nvSpPr>
        <p:spPr>
          <a:xfrm>
            <a:off x="695324" y="1525933"/>
            <a:ext cx="10662957" cy="4948609"/>
          </a:xfrm>
          <a:noFill/>
        </p:spPr>
        <p:txBody>
          <a:bodyPr>
            <a:normAutofit lnSpcReduction="10000"/>
          </a:bodyPr>
          <a:lstStyle/>
          <a:p>
            <a:r>
              <a:rPr lang="fr-FR" b="1" dirty="0" smtClean="0">
                <a:sym typeface="Wingdings" panose="05000000000000000000" pitchFamily="2" charset="2"/>
              </a:rPr>
              <a:t>À compter du 28 juin, la gamme Millevie va évoluer pour devenir Millevie 2</a:t>
            </a:r>
            <a:endParaRPr lang="fr-FR" dirty="0" smtClean="0"/>
          </a:p>
          <a:p>
            <a:endParaRPr lang="fr-FR" dirty="0"/>
          </a:p>
          <a:p>
            <a:endParaRPr lang="fr-FR" dirty="0" smtClean="0"/>
          </a:p>
          <a:p>
            <a:endParaRPr lang="fr-FR" dirty="0"/>
          </a:p>
          <a:p>
            <a:endParaRPr lang="fr-FR" dirty="0" smtClean="0"/>
          </a:p>
          <a:p>
            <a:endParaRPr lang="fr-FR" dirty="0" smtClean="0"/>
          </a:p>
          <a:p>
            <a:endParaRPr lang="fr-FR" dirty="0"/>
          </a:p>
          <a:p>
            <a:endParaRPr lang="fr-FR" dirty="0" smtClean="0"/>
          </a:p>
          <a:p>
            <a:endParaRPr lang="fr-FR" dirty="0" smtClean="0"/>
          </a:p>
          <a:p>
            <a:endParaRPr lang="fr-FR" dirty="0"/>
          </a:p>
          <a:p>
            <a:endParaRPr lang="fr-FR" dirty="0" smtClean="0"/>
          </a:p>
          <a:p>
            <a:endParaRPr lang="fr-FR" dirty="0"/>
          </a:p>
          <a:p>
            <a:r>
              <a:rPr lang="fr-FR" b="1" dirty="0" smtClean="0"/>
              <a:t>Que deviennent les contrats Millevie ? </a:t>
            </a:r>
          </a:p>
          <a:p>
            <a:pPr lvl="1"/>
            <a:r>
              <a:rPr lang="fr-FR" dirty="0" smtClean="0"/>
              <a:t>A compter de cette date, il ne sera plus possible de souscrire à l’ancienne gamme.  </a:t>
            </a:r>
          </a:p>
          <a:p>
            <a:pPr lvl="1"/>
            <a:r>
              <a:rPr lang="fr-FR" dirty="0" smtClean="0"/>
              <a:t>Les </a:t>
            </a:r>
            <a:r>
              <a:rPr lang="fr-FR" dirty="0"/>
              <a:t>contrats Millevie en stock restent ouverts et fonctionnels, mais ils feront toutefois l’objet de quelques adaptations.</a:t>
            </a:r>
          </a:p>
          <a:p>
            <a:pPr lvl="1"/>
            <a:r>
              <a:rPr lang="fr-FR" dirty="0"/>
              <a:t>Les contrats Millevie Revenus, Millevie PER ne sont pas concernés par ces évolutions. </a:t>
            </a:r>
          </a:p>
        </p:txBody>
      </p:sp>
      <p:sp>
        <p:nvSpPr>
          <p:cNvPr id="14" name="Rectangle 13">
            <a:extLst>
              <a:ext uri="{FF2B5EF4-FFF2-40B4-BE49-F238E27FC236}">
                <a16:creationId xmlns:a16="http://schemas.microsoft.com/office/drawing/2014/main" id="{8FA7CE92-537E-498C-A080-DD914FC86731}"/>
              </a:ext>
            </a:extLst>
          </p:cNvPr>
          <p:cNvSpPr/>
          <p:nvPr/>
        </p:nvSpPr>
        <p:spPr>
          <a:xfrm>
            <a:off x="2595716" y="2580534"/>
            <a:ext cx="2299587" cy="2326313"/>
          </a:xfrm>
          <a:prstGeom prst="rect">
            <a:avLst/>
          </a:prstGeom>
          <a:gradFill>
            <a:gsLst>
              <a:gs pos="97000">
                <a:schemeClr val="bg1">
                  <a:lumMod val="50000"/>
                </a:schemeClr>
              </a:gs>
              <a:gs pos="41000">
                <a:schemeClr val="bg1">
                  <a:lumMod val="75000"/>
                </a:schemeClr>
              </a:gs>
            </a:gsLst>
            <a:path path="circle">
              <a:fillToRect l="100000" t="100000"/>
            </a:path>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b="1" dirty="0">
                <a:solidFill>
                  <a:schemeClr val="bg1"/>
                </a:solidFill>
                <a:cs typeface="Arial"/>
              </a:rPr>
              <a:t>Millevie </a:t>
            </a:r>
            <a:r>
              <a:rPr lang="fr-FR" sz="1400" b="1" dirty="0" smtClean="0">
                <a:solidFill>
                  <a:schemeClr val="bg1"/>
                </a:solidFill>
                <a:cs typeface="Arial"/>
              </a:rPr>
              <a:t>Essentielle</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Initiale</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Premium</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Capi</a:t>
            </a:r>
          </a:p>
          <a:p>
            <a:pPr algn="ctr"/>
            <a:endParaRPr lang="fr-FR" sz="1400" b="1" dirty="0">
              <a:solidFill>
                <a:schemeClr val="bg1"/>
              </a:solidFill>
              <a:cs typeface="Arial"/>
            </a:endParaRPr>
          </a:p>
          <a:p>
            <a:pPr algn="ctr"/>
            <a:r>
              <a:rPr lang="fr-FR" sz="1400" b="1" dirty="0">
                <a:solidFill>
                  <a:schemeClr val="bg1"/>
                </a:solidFill>
                <a:cs typeface="Arial"/>
              </a:rPr>
              <a:t>Millevie Infinie  </a:t>
            </a:r>
          </a:p>
        </p:txBody>
      </p:sp>
      <p:sp>
        <p:nvSpPr>
          <p:cNvPr id="15" name="Rectangle 14">
            <a:extLst>
              <a:ext uri="{FF2B5EF4-FFF2-40B4-BE49-F238E27FC236}">
                <a16:creationId xmlns:a16="http://schemas.microsoft.com/office/drawing/2014/main" id="{9B7A97B7-715F-4FE8-8A52-8DD7698A5A77}"/>
              </a:ext>
            </a:extLst>
          </p:cNvPr>
          <p:cNvSpPr/>
          <p:nvPr/>
        </p:nvSpPr>
        <p:spPr>
          <a:xfrm>
            <a:off x="7848120" y="2576950"/>
            <a:ext cx="2299587" cy="2329897"/>
          </a:xfrm>
          <a:prstGeom prst="rect">
            <a:avLst/>
          </a:prstGeom>
          <a:gradFill flip="none" rotWithShape="1">
            <a:gsLst>
              <a:gs pos="77000">
                <a:schemeClr val="accent4">
                  <a:lumMod val="60000"/>
                  <a:lumOff val="40000"/>
                </a:schemeClr>
              </a:gs>
              <a:gs pos="50000">
                <a:schemeClr val="accent4">
                  <a:lumMod val="75000"/>
                </a:schemeClr>
              </a:gs>
            </a:gsLst>
            <a:path path="circle">
              <a:fillToRect l="100000" t="100000"/>
            </a:path>
            <a:tileRect r="-100000" b="-100000"/>
          </a:gradFill>
          <a:ln w="28575">
            <a:noFill/>
          </a:ln>
        </p:spPr>
        <p:txBody>
          <a:bodyPr wrap="none" lIns="0" tIns="0" rIns="0" bIns="0" rtlCol="0" anchor="ctr" anchorCtr="0">
            <a:noAutofit/>
          </a:bodyPr>
          <a:lstStyle/>
          <a:p>
            <a:pPr algn="ctr"/>
            <a:r>
              <a:rPr lang="fr-FR" sz="1400" b="1" dirty="0">
                <a:solidFill>
                  <a:schemeClr val="bg1"/>
                </a:solidFill>
              </a:rPr>
              <a:t>Millevie Essentielle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Initiale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Premium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Capi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Infinie 2 </a:t>
            </a:r>
            <a:endParaRPr lang="fr-FR" sz="1400" b="1" dirty="0" smtClean="0">
              <a:solidFill>
                <a:schemeClr val="bg1"/>
              </a:solidFill>
            </a:endParaRPr>
          </a:p>
          <a:p>
            <a:pPr algn="ctr"/>
            <a:endParaRPr lang="fr-FR" sz="1400" b="1" dirty="0">
              <a:solidFill>
                <a:schemeClr val="bg1"/>
              </a:solidFill>
            </a:endParaRPr>
          </a:p>
        </p:txBody>
      </p:sp>
      <p:sp>
        <p:nvSpPr>
          <p:cNvPr id="16" name="Flèche : droite 20">
            <a:extLst>
              <a:ext uri="{FF2B5EF4-FFF2-40B4-BE49-F238E27FC236}">
                <a16:creationId xmlns:a16="http://schemas.microsoft.com/office/drawing/2014/main" id="{28049F20-58F9-4E10-BB77-F0FBDC250D6E}"/>
              </a:ext>
            </a:extLst>
          </p:cNvPr>
          <p:cNvSpPr/>
          <p:nvPr/>
        </p:nvSpPr>
        <p:spPr>
          <a:xfrm>
            <a:off x="5525380" y="2576950"/>
            <a:ext cx="1693825" cy="2329897"/>
          </a:xfrm>
          <a:prstGeom prst="rightArrow">
            <a:avLst>
              <a:gd name="adj1" fmla="val 67916"/>
              <a:gd name="adj2" fmla="val 38681"/>
            </a:avLst>
          </a:prstGeom>
          <a:gradFill flip="none" rotWithShape="1">
            <a:gsLst>
              <a:gs pos="26000">
                <a:schemeClr val="bg1">
                  <a:lumMod val="75000"/>
                </a:schemeClr>
              </a:gs>
              <a:gs pos="60000">
                <a:schemeClr val="accent1">
                  <a:lumMod val="60000"/>
                  <a:lumOff val="40000"/>
                </a:schemeClr>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400" b="1" dirty="0">
              <a:solidFill>
                <a:schemeClr val="accent4">
                  <a:lumMod val="75000"/>
                </a:schemeClr>
              </a:solidFill>
            </a:endParaRPr>
          </a:p>
        </p:txBody>
      </p:sp>
      <p:sp>
        <p:nvSpPr>
          <p:cNvPr id="2" name="ZoneTexte 1"/>
          <p:cNvSpPr txBox="1"/>
          <p:nvPr/>
        </p:nvSpPr>
        <p:spPr>
          <a:xfrm>
            <a:off x="2595716" y="2109019"/>
            <a:ext cx="2299587" cy="369332"/>
          </a:xfrm>
          <a:prstGeom prst="rect">
            <a:avLst/>
          </a:prstGeom>
          <a:gradFill>
            <a:gsLst>
              <a:gs pos="82000">
                <a:schemeClr val="bg1">
                  <a:lumMod val="50000"/>
                </a:schemeClr>
              </a:gs>
              <a:gs pos="41000">
                <a:schemeClr val="bg1">
                  <a:lumMod val="75000"/>
                </a:schemeClr>
              </a:gs>
            </a:gsLst>
            <a:path path="circle">
              <a:fillToRect l="100000" t="100000"/>
            </a:path>
          </a:gradFill>
        </p:spPr>
        <p:txBody>
          <a:bodyPr wrap="square" rtlCol="0">
            <a:spAutoFit/>
          </a:bodyPr>
          <a:lstStyle/>
          <a:p>
            <a:pPr algn="ctr"/>
            <a:r>
              <a:rPr lang="fr-FR" dirty="0" smtClean="0">
                <a:solidFill>
                  <a:schemeClr val="bg1"/>
                </a:solidFill>
              </a:rPr>
              <a:t>Gamme Millevie</a:t>
            </a:r>
            <a:endParaRPr lang="fr-FR" dirty="0">
              <a:solidFill>
                <a:schemeClr val="bg1"/>
              </a:solidFill>
            </a:endParaRPr>
          </a:p>
        </p:txBody>
      </p:sp>
      <p:sp>
        <p:nvSpPr>
          <p:cNvPr id="10" name="ZoneTexte 9"/>
          <p:cNvSpPr txBox="1"/>
          <p:nvPr/>
        </p:nvSpPr>
        <p:spPr>
          <a:xfrm>
            <a:off x="7848120" y="2045545"/>
            <a:ext cx="2299587" cy="369332"/>
          </a:xfrm>
          <a:prstGeom prst="rect">
            <a:avLst/>
          </a:prstGeom>
          <a:gradFill>
            <a:gsLst>
              <a:gs pos="68000">
                <a:schemeClr val="accent4">
                  <a:lumMod val="60000"/>
                  <a:lumOff val="40000"/>
                </a:schemeClr>
              </a:gs>
              <a:gs pos="42000">
                <a:schemeClr val="accent4">
                  <a:lumMod val="75000"/>
                </a:schemeClr>
              </a:gs>
            </a:gsLst>
            <a:path path="circle">
              <a:fillToRect l="100000" t="100000"/>
            </a:path>
          </a:gradFill>
        </p:spPr>
        <p:txBody>
          <a:bodyPr wrap="square" rtlCol="0">
            <a:spAutoFit/>
          </a:bodyPr>
          <a:lstStyle/>
          <a:p>
            <a:pPr algn="ctr"/>
            <a:r>
              <a:rPr lang="fr-FR" dirty="0" smtClean="0">
                <a:solidFill>
                  <a:schemeClr val="bg1"/>
                </a:solidFill>
              </a:rPr>
              <a:t>Gamme Millevie 2</a:t>
            </a:r>
            <a:endParaRPr lang="fr-FR" dirty="0">
              <a:solidFill>
                <a:schemeClr val="bg1"/>
              </a:solidFill>
            </a:endParaRPr>
          </a:p>
        </p:txBody>
      </p:sp>
      <p:sp>
        <p:nvSpPr>
          <p:cNvPr id="3" name="ZoneTexte 2"/>
          <p:cNvSpPr txBox="1"/>
          <p:nvPr/>
        </p:nvSpPr>
        <p:spPr>
          <a:xfrm>
            <a:off x="5620180" y="3429000"/>
            <a:ext cx="1599025" cy="646331"/>
          </a:xfrm>
          <a:prstGeom prst="rect">
            <a:avLst/>
          </a:prstGeom>
          <a:noFill/>
        </p:spPr>
        <p:txBody>
          <a:bodyPr wrap="square" rtlCol="0">
            <a:spAutoFit/>
          </a:bodyPr>
          <a:lstStyle/>
          <a:p>
            <a:r>
              <a:rPr lang="fr-FR" b="1" dirty="0">
                <a:solidFill>
                  <a:schemeClr val="bg1"/>
                </a:solidFill>
              </a:rPr>
              <a:t>Dès le 28 juin </a:t>
            </a:r>
            <a:r>
              <a:rPr lang="fr-FR" b="1" dirty="0" smtClean="0">
                <a:solidFill>
                  <a:schemeClr val="bg1"/>
                </a:solidFill>
              </a:rPr>
              <a:t>2021</a:t>
            </a:r>
            <a:endParaRPr lang="fr-FR" b="1" dirty="0">
              <a:solidFill>
                <a:schemeClr val="bg1"/>
              </a:solidFill>
            </a:endParaRPr>
          </a:p>
        </p:txBody>
      </p:sp>
    </p:spTree>
    <p:extLst>
      <p:ext uri="{BB962C8B-B14F-4D97-AF65-F5344CB8AC3E}">
        <p14:creationId xmlns:p14="http://schemas.microsoft.com/office/powerpoint/2010/main" val="2930836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Ce qui change avec la gamme Millevie 2</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
        <p:nvSpPr>
          <p:cNvPr id="21" name="Hexagone 20"/>
          <p:cNvSpPr/>
          <p:nvPr/>
        </p:nvSpPr>
        <p:spPr>
          <a:xfrm rot="5400000">
            <a:off x="1273621" y="1060109"/>
            <a:ext cx="1242383" cy="2536754"/>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mesures de sécurisation de l’ensemble des assurés</a:t>
            </a:r>
          </a:p>
        </p:txBody>
      </p:sp>
      <p:sp>
        <p:nvSpPr>
          <p:cNvPr id="22" name="Hexagone 21"/>
          <p:cNvSpPr/>
          <p:nvPr/>
        </p:nvSpPr>
        <p:spPr>
          <a:xfrm rot="5400000">
            <a:off x="4112124" y="1060109"/>
            <a:ext cx="1242383"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Une nouvelle tarification</a:t>
            </a:r>
          </a:p>
        </p:txBody>
      </p:sp>
      <p:sp>
        <p:nvSpPr>
          <p:cNvPr id="23" name="Hexagone 22"/>
          <p:cNvSpPr/>
          <p:nvPr/>
        </p:nvSpPr>
        <p:spPr>
          <a:xfrm rot="5400000">
            <a:off x="9786494" y="1060108"/>
            <a:ext cx="1242384"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services à valeur ajoutée pour les clients</a:t>
            </a:r>
          </a:p>
        </p:txBody>
      </p:sp>
      <p:sp>
        <p:nvSpPr>
          <p:cNvPr id="24" name="Hexagone 23"/>
          <p:cNvSpPr/>
          <p:nvPr/>
        </p:nvSpPr>
        <p:spPr>
          <a:xfrm rot="5400000">
            <a:off x="6950626" y="1060108"/>
            <a:ext cx="1242384"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L’orientation de l’épargne de nos clients vers les UC est favorisée</a:t>
            </a:r>
          </a:p>
        </p:txBody>
      </p:sp>
      <p:sp>
        <p:nvSpPr>
          <p:cNvPr id="19" name="Rectangle 18"/>
          <p:cNvSpPr/>
          <p:nvPr/>
        </p:nvSpPr>
        <p:spPr>
          <a:xfrm>
            <a:off x="626438"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b="1" dirty="0" smtClean="0">
              <a:solidFill>
                <a:schemeClr val="tx1">
                  <a:lumMod val="75000"/>
                  <a:lumOff val="25000"/>
                </a:schemeClr>
              </a:solidFill>
            </a:endParaRPr>
          </a:p>
          <a:p>
            <a:pPr lvl="0" algn="ctr">
              <a:defRPr/>
            </a:pPr>
            <a:r>
              <a:rPr lang="fr-FR" sz="1400" b="1" dirty="0" smtClean="0">
                <a:solidFill>
                  <a:srgbClr val="C00000"/>
                </a:solidFill>
              </a:rPr>
              <a:t>La </a:t>
            </a:r>
            <a:r>
              <a:rPr lang="fr-FR" sz="1400" b="1" dirty="0">
                <a:solidFill>
                  <a:srgbClr val="C00000"/>
                </a:solidFill>
              </a:rPr>
              <a:t>garantie en capital du fonds €  est minorée des frais de gestion </a:t>
            </a:r>
            <a:r>
              <a:rPr lang="fr-FR" sz="1400" dirty="0">
                <a:solidFill>
                  <a:schemeClr val="tx1">
                    <a:lumMod val="75000"/>
                    <a:lumOff val="25000"/>
                  </a:schemeClr>
                </a:solidFill>
              </a:rPr>
              <a:t>: les frais de gestion ne seront plus prélevés sur la </a:t>
            </a:r>
            <a:r>
              <a:rPr lang="fr-FR" sz="1400" dirty="0" smtClean="0">
                <a:solidFill>
                  <a:schemeClr val="tx1">
                    <a:lumMod val="75000"/>
                    <a:lumOff val="25000"/>
                  </a:schemeClr>
                </a:solidFill>
              </a:rPr>
              <a:t>participation aux bénéfices </a:t>
            </a:r>
            <a:r>
              <a:rPr lang="fr-FR" sz="1400" dirty="0">
                <a:solidFill>
                  <a:schemeClr val="tx1">
                    <a:lumMod val="75000"/>
                    <a:lumOff val="25000"/>
                  </a:schemeClr>
                </a:solidFill>
              </a:rPr>
              <a:t>mais sur les </a:t>
            </a:r>
            <a:r>
              <a:rPr lang="fr-FR" sz="1400" dirty="0" smtClean="0">
                <a:solidFill>
                  <a:schemeClr val="tx1">
                    <a:lumMod val="75000"/>
                    <a:lumOff val="25000"/>
                  </a:schemeClr>
                </a:solidFill>
              </a:rPr>
              <a:t>encours.</a:t>
            </a:r>
            <a:endParaRPr lang="fr-FR" sz="1400" dirty="0">
              <a:solidFill>
                <a:schemeClr val="tx1">
                  <a:lumMod val="75000"/>
                  <a:lumOff val="25000"/>
                </a:schemeClr>
              </a:solidFill>
            </a:endParaRPr>
          </a:p>
          <a:p>
            <a:pPr lvl="0" algn="ctr">
              <a:defRPr/>
            </a:pPr>
            <a:endParaRPr lang="fr-FR" sz="1400" dirty="0">
              <a:solidFill>
                <a:schemeClr val="tx1">
                  <a:lumMod val="75000"/>
                  <a:lumOff val="25000"/>
                </a:schemeClr>
              </a:solidFill>
            </a:endParaRPr>
          </a:p>
          <a:p>
            <a:pPr lvl="0" algn="ctr">
              <a:defRPr/>
            </a:pPr>
            <a:r>
              <a:rPr lang="fr-FR" sz="1400" i="1" u="sng" dirty="0">
                <a:solidFill>
                  <a:schemeClr val="tx1">
                    <a:lumMod val="75000"/>
                    <a:lumOff val="25000"/>
                  </a:schemeClr>
                </a:solidFill>
              </a:rPr>
              <a:t>Contrats </a:t>
            </a:r>
            <a:r>
              <a:rPr lang="fr-FR" sz="1400" i="1" u="sng" dirty="0" smtClean="0">
                <a:solidFill>
                  <a:schemeClr val="tx1">
                    <a:lumMod val="75000"/>
                    <a:lumOff val="25000"/>
                  </a:schemeClr>
                </a:solidFill>
              </a:rPr>
              <a:t>Millevie en </a:t>
            </a:r>
            <a:r>
              <a:rPr lang="fr-FR" sz="1400" i="1" u="sng" dirty="0">
                <a:solidFill>
                  <a:schemeClr val="tx1">
                    <a:lumMod val="75000"/>
                    <a:lumOff val="25000"/>
                  </a:schemeClr>
                </a:solidFill>
              </a:rPr>
              <a:t>stock</a:t>
            </a:r>
            <a:r>
              <a:rPr lang="fr-FR" sz="1400" i="1" dirty="0">
                <a:solidFill>
                  <a:schemeClr val="tx1">
                    <a:lumMod val="75000"/>
                    <a:lumOff val="25000"/>
                  </a:schemeClr>
                </a:solidFill>
              </a:rPr>
              <a:t> : </a:t>
            </a:r>
            <a:r>
              <a:rPr lang="fr-FR" sz="1400" dirty="0">
                <a:solidFill>
                  <a:schemeClr val="tx1">
                    <a:lumMod val="75000"/>
                    <a:lumOff val="25000"/>
                  </a:schemeClr>
                </a:solidFill>
              </a:rPr>
              <a:t>application aux </a:t>
            </a:r>
            <a:r>
              <a:rPr lang="fr-FR" sz="1400" dirty="0" smtClean="0">
                <a:solidFill>
                  <a:schemeClr val="tx1">
                    <a:lumMod val="75000"/>
                    <a:lumOff val="25000"/>
                  </a:schemeClr>
                </a:solidFill>
              </a:rPr>
              <a:t>versements / arbitrages </a:t>
            </a:r>
            <a:r>
              <a:rPr lang="fr-FR" sz="1400" dirty="0">
                <a:solidFill>
                  <a:schemeClr val="tx1">
                    <a:lumMod val="75000"/>
                    <a:lumOff val="25000"/>
                  </a:schemeClr>
                </a:solidFill>
              </a:rPr>
              <a:t>réalisés </a:t>
            </a:r>
            <a:r>
              <a:rPr lang="fr-FR" sz="1400" dirty="0" smtClean="0">
                <a:solidFill>
                  <a:schemeClr val="tx1">
                    <a:lumMod val="75000"/>
                    <a:lumOff val="25000"/>
                  </a:schemeClr>
                </a:solidFill>
              </a:rPr>
              <a:t>vers </a:t>
            </a:r>
            <a:r>
              <a:rPr lang="fr-FR" sz="1400" dirty="0">
                <a:solidFill>
                  <a:schemeClr val="tx1">
                    <a:lumMod val="75000"/>
                    <a:lumOff val="25000"/>
                  </a:schemeClr>
                </a:solidFill>
              </a:rPr>
              <a:t>le fonds en euros à compter du 01/01/2022</a:t>
            </a:r>
          </a:p>
        </p:txBody>
      </p:sp>
      <p:sp>
        <p:nvSpPr>
          <p:cNvPr id="27" name="Rectangle 26"/>
          <p:cNvSpPr/>
          <p:nvPr/>
        </p:nvSpPr>
        <p:spPr>
          <a:xfrm>
            <a:off x="3464940"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dirty="0" smtClean="0">
              <a:solidFill>
                <a:schemeClr val="tx1">
                  <a:lumMod val="75000"/>
                  <a:lumOff val="25000"/>
                </a:schemeClr>
              </a:solidFill>
            </a:endParaRPr>
          </a:p>
          <a:p>
            <a:pPr lvl="0" algn="ctr">
              <a:defRPr/>
            </a:pPr>
            <a:r>
              <a:rPr lang="fr-FR" sz="1400" b="1" dirty="0" smtClean="0">
                <a:solidFill>
                  <a:srgbClr val="C00000"/>
                </a:solidFill>
              </a:rPr>
              <a:t>Harmonisation </a:t>
            </a:r>
            <a:r>
              <a:rPr lang="fr-FR" sz="1400" b="1" dirty="0">
                <a:solidFill>
                  <a:srgbClr val="C00000"/>
                </a:solidFill>
              </a:rPr>
              <a:t>des frais sur versement </a:t>
            </a:r>
            <a:r>
              <a:rPr lang="fr-FR" sz="1400" dirty="0" smtClean="0">
                <a:solidFill>
                  <a:schemeClr val="tx1">
                    <a:lumMod val="75000"/>
                    <a:lumOff val="25000"/>
                  </a:schemeClr>
                </a:solidFill>
              </a:rPr>
              <a:t>contractuels à 3% pour tous les produits commercialisés.</a:t>
            </a:r>
          </a:p>
          <a:p>
            <a:pPr lvl="0" algn="ctr">
              <a:defRPr/>
            </a:pPr>
            <a:endParaRPr lang="fr-FR" sz="1400" dirty="0">
              <a:solidFill>
                <a:schemeClr val="tx1">
                  <a:lumMod val="75000"/>
                  <a:lumOff val="25000"/>
                </a:schemeClr>
              </a:solidFill>
            </a:endParaRPr>
          </a:p>
          <a:p>
            <a:pPr lvl="0" algn="ctr">
              <a:defRPr/>
            </a:pPr>
            <a:r>
              <a:rPr lang="fr-FR" sz="1400" dirty="0">
                <a:solidFill>
                  <a:schemeClr val="tx1">
                    <a:lumMod val="75000"/>
                    <a:lumOff val="25000"/>
                  </a:schemeClr>
                </a:solidFill>
              </a:rPr>
              <a:t>Les grilles dérogatoires </a:t>
            </a:r>
            <a:r>
              <a:rPr lang="fr-FR" sz="1400" dirty="0" smtClean="0">
                <a:solidFill>
                  <a:schemeClr val="tx1">
                    <a:lumMod val="75000"/>
                    <a:lumOff val="25000"/>
                  </a:schemeClr>
                </a:solidFill>
              </a:rPr>
              <a:t>continuent à s’appliquer.</a:t>
            </a:r>
            <a:endParaRPr lang="fr-FR" sz="1400" dirty="0">
              <a:solidFill>
                <a:schemeClr val="tx1">
                  <a:lumMod val="75000"/>
                  <a:lumOff val="25000"/>
                </a:schemeClr>
              </a:solidFill>
            </a:endParaRPr>
          </a:p>
        </p:txBody>
      </p:sp>
      <p:sp>
        <p:nvSpPr>
          <p:cNvPr id="28" name="Rectangle 27"/>
          <p:cNvSpPr/>
          <p:nvPr/>
        </p:nvSpPr>
        <p:spPr>
          <a:xfrm>
            <a:off x="6300806"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b="1" dirty="0" smtClean="0">
              <a:solidFill>
                <a:schemeClr val="tx1">
                  <a:lumMod val="75000"/>
                  <a:lumOff val="25000"/>
                </a:schemeClr>
              </a:solidFill>
            </a:endParaRPr>
          </a:p>
          <a:p>
            <a:pPr lvl="0" algn="ctr">
              <a:defRPr/>
            </a:pPr>
            <a:r>
              <a:rPr lang="fr-FR" sz="1400" b="1" dirty="0" smtClean="0">
                <a:solidFill>
                  <a:srgbClr val="C00000"/>
                </a:solidFill>
              </a:rPr>
              <a:t>Orienter </a:t>
            </a:r>
            <a:r>
              <a:rPr lang="fr-FR" sz="1400" b="1" dirty="0">
                <a:solidFill>
                  <a:srgbClr val="C00000"/>
                </a:solidFill>
              </a:rPr>
              <a:t>l'épargne vers les UC </a:t>
            </a:r>
            <a:r>
              <a:rPr lang="fr-FR" sz="1400" b="1" dirty="0">
                <a:solidFill>
                  <a:schemeClr val="tx1">
                    <a:lumMod val="75000"/>
                    <a:lumOff val="25000"/>
                  </a:schemeClr>
                </a:solidFill>
              </a:rPr>
              <a:t>:</a:t>
            </a:r>
          </a:p>
          <a:p>
            <a:pPr marL="171450" lvl="0" indent="-171450" algn="ctr">
              <a:buFont typeface="Arial" panose="020B0604020202020204" pitchFamily="34" charset="0"/>
              <a:buChar char="•"/>
              <a:defRPr/>
            </a:pPr>
            <a:r>
              <a:rPr lang="fr-FR" sz="1400" dirty="0">
                <a:solidFill>
                  <a:schemeClr val="tx1">
                    <a:lumMod val="75000"/>
                    <a:lumOff val="25000"/>
                  </a:schemeClr>
                </a:solidFill>
              </a:rPr>
              <a:t>Tous les arbitrages vers UC (€ et UC) sont gratuits</a:t>
            </a:r>
          </a:p>
          <a:p>
            <a:pPr marL="171450" lvl="0" indent="-171450" algn="ctr">
              <a:buFont typeface="Arial" panose="020B0604020202020204" pitchFamily="34" charset="0"/>
              <a:buChar char="•"/>
              <a:defRPr/>
            </a:pPr>
            <a:r>
              <a:rPr lang="fr-FR" sz="1400" dirty="0">
                <a:solidFill>
                  <a:schemeClr val="tx1">
                    <a:lumMod val="75000"/>
                    <a:lumOff val="25000"/>
                  </a:schemeClr>
                </a:solidFill>
              </a:rPr>
              <a:t>Les arbitrages UC vers € seront tarifés à 1 </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a:p>
            <a:pPr lvl="0" algn="ctr">
              <a:defRPr/>
            </a:pPr>
            <a:endParaRPr lang="fr-FR" sz="1400" dirty="0">
              <a:solidFill>
                <a:schemeClr val="tx1">
                  <a:lumMod val="75000"/>
                  <a:lumOff val="25000"/>
                </a:schemeClr>
              </a:solidFill>
            </a:endParaRPr>
          </a:p>
          <a:p>
            <a:pPr lvl="0" algn="ctr">
              <a:defRPr/>
            </a:pPr>
            <a:r>
              <a:rPr lang="fr-FR" sz="1400" b="1" dirty="0">
                <a:solidFill>
                  <a:srgbClr val="C00000"/>
                </a:solidFill>
              </a:rPr>
              <a:t>Instaurer des mesures </a:t>
            </a:r>
            <a:r>
              <a:rPr lang="fr-FR" sz="1400" b="1" dirty="0" smtClean="0">
                <a:solidFill>
                  <a:srgbClr val="C00000"/>
                </a:solidFill>
              </a:rPr>
              <a:t>défensives </a:t>
            </a:r>
            <a:r>
              <a:rPr lang="fr-FR" sz="1400" dirty="0" smtClean="0">
                <a:solidFill>
                  <a:schemeClr val="tx1">
                    <a:lumMod val="75000"/>
                    <a:lumOff val="25000"/>
                  </a:schemeClr>
                </a:solidFill>
              </a:rPr>
              <a:t>en cas de besoin et sur décision de l’assureur</a:t>
            </a:r>
            <a:r>
              <a:rPr lang="fr-FR" sz="1400" b="1" dirty="0">
                <a:solidFill>
                  <a:schemeClr val="tx1">
                    <a:lumMod val="75000"/>
                    <a:lumOff val="25000"/>
                  </a:schemeClr>
                </a:solidFill>
              </a:rPr>
              <a:t> :</a:t>
            </a:r>
          </a:p>
          <a:p>
            <a:pPr marL="171450" lvl="0" indent="-171450" algn="ctr">
              <a:buFont typeface="Arial" panose="020B0604020202020204" pitchFamily="34" charset="0"/>
              <a:buChar char="•"/>
              <a:defRPr/>
            </a:pPr>
            <a:r>
              <a:rPr lang="fr-FR" sz="1400" dirty="0">
                <a:solidFill>
                  <a:schemeClr val="tx1">
                    <a:lumMod val="75000"/>
                    <a:lumOff val="25000"/>
                  </a:schemeClr>
                </a:solidFill>
              </a:rPr>
              <a:t>Blocage des arbitrages en sortie du fonds </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a:p>
            <a:pPr marL="171450" lvl="0" indent="-171450" algn="ctr">
              <a:buFont typeface="Arial" panose="020B0604020202020204" pitchFamily="34" charset="0"/>
              <a:buChar char="•"/>
              <a:defRPr/>
            </a:pPr>
            <a:r>
              <a:rPr lang="fr-FR" sz="1400" dirty="0">
                <a:solidFill>
                  <a:schemeClr val="tx1">
                    <a:lumMod val="75000"/>
                    <a:lumOff val="25000"/>
                  </a:schemeClr>
                </a:solidFill>
              </a:rPr>
              <a:t>Pénalités de </a:t>
            </a:r>
            <a:r>
              <a:rPr lang="fr-FR" sz="1400" dirty="0" smtClean="0">
                <a:solidFill>
                  <a:schemeClr val="tx1">
                    <a:lumMod val="75000"/>
                    <a:lumOff val="25000"/>
                  </a:schemeClr>
                </a:solidFill>
              </a:rPr>
              <a:t>rachat des fonds en €.</a:t>
            </a:r>
            <a:endParaRPr lang="fr-FR" sz="1400" dirty="0">
              <a:solidFill>
                <a:schemeClr val="tx1">
                  <a:lumMod val="75000"/>
                  <a:lumOff val="25000"/>
                </a:schemeClr>
              </a:solidFill>
            </a:endParaRPr>
          </a:p>
        </p:txBody>
      </p:sp>
      <p:sp>
        <p:nvSpPr>
          <p:cNvPr id="29" name="Rectangle 28"/>
          <p:cNvSpPr/>
          <p:nvPr/>
        </p:nvSpPr>
        <p:spPr>
          <a:xfrm>
            <a:off x="9139310"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b="1" dirty="0" smtClean="0">
              <a:solidFill>
                <a:srgbClr val="C00000"/>
              </a:solidFill>
            </a:endParaRPr>
          </a:p>
          <a:p>
            <a:pPr algn="ctr"/>
            <a:r>
              <a:rPr lang="fr-FR" sz="1400" b="1" dirty="0" smtClean="0">
                <a:solidFill>
                  <a:srgbClr val="C00000"/>
                </a:solidFill>
              </a:rPr>
              <a:t>Service </a:t>
            </a:r>
            <a:r>
              <a:rPr lang="fr-FR" sz="1400" b="1" dirty="0">
                <a:solidFill>
                  <a:srgbClr val="C00000"/>
                </a:solidFill>
              </a:rPr>
              <a:t>de gestion Déléguée</a:t>
            </a:r>
            <a:r>
              <a:rPr lang="fr-FR" sz="1400" b="1" dirty="0">
                <a:solidFill>
                  <a:schemeClr val="tx1">
                    <a:lumMod val="75000"/>
                    <a:lumOff val="25000"/>
                  </a:schemeClr>
                </a:solidFill>
              </a:rPr>
              <a:t> </a:t>
            </a:r>
            <a:r>
              <a:rPr lang="fr-FR" sz="1400" dirty="0">
                <a:solidFill>
                  <a:schemeClr val="tx1">
                    <a:lumMod val="75000"/>
                    <a:lumOff val="25000"/>
                  </a:schemeClr>
                </a:solidFill>
              </a:rPr>
              <a:t>pour les contrats Millevie Essentielle et Millevie Essentielle </a:t>
            </a:r>
            <a:r>
              <a:rPr lang="fr-FR" sz="1400" dirty="0" smtClean="0">
                <a:solidFill>
                  <a:schemeClr val="tx1">
                    <a:lumMod val="75000"/>
                    <a:lumOff val="25000"/>
                  </a:schemeClr>
                </a:solidFill>
              </a:rPr>
              <a:t>2.</a:t>
            </a:r>
            <a:endParaRPr lang="fr-FR" sz="1400" dirty="0">
              <a:solidFill>
                <a:schemeClr val="tx1">
                  <a:lumMod val="75000"/>
                  <a:lumOff val="25000"/>
                </a:schemeClr>
              </a:solidFill>
            </a:endParaRPr>
          </a:p>
          <a:p>
            <a:pPr algn="ctr"/>
            <a:endParaRPr lang="fr-FR" sz="1400" b="1" dirty="0" smtClean="0">
              <a:solidFill>
                <a:srgbClr val="C00000"/>
              </a:solidFill>
            </a:endParaRPr>
          </a:p>
          <a:p>
            <a:pPr algn="ctr"/>
            <a:r>
              <a:rPr lang="fr-FR" sz="1400" b="1" dirty="0" smtClean="0">
                <a:solidFill>
                  <a:srgbClr val="C00000"/>
                </a:solidFill>
              </a:rPr>
              <a:t>Thématisation </a:t>
            </a:r>
            <a:r>
              <a:rPr lang="fr-FR" sz="1400" b="1" dirty="0">
                <a:solidFill>
                  <a:srgbClr val="C00000"/>
                </a:solidFill>
              </a:rPr>
              <a:t>de l’offre </a:t>
            </a:r>
            <a:r>
              <a:rPr lang="fr-FR" sz="1400" b="1" dirty="0" smtClean="0">
                <a:solidFill>
                  <a:srgbClr val="C00000"/>
                </a:solidFill>
              </a:rPr>
              <a:t>financière </a:t>
            </a:r>
            <a:r>
              <a:rPr lang="fr-FR" sz="1400" dirty="0" smtClean="0">
                <a:solidFill>
                  <a:schemeClr val="tx1">
                    <a:lumMod val="75000"/>
                    <a:lumOff val="25000"/>
                  </a:schemeClr>
                </a:solidFill>
              </a:rPr>
              <a:t>avec une sélection de fonds ISR / ESG et fonds « label Relance ».</a:t>
            </a:r>
            <a:endParaRPr lang="fr-FR" sz="1400" dirty="0">
              <a:solidFill>
                <a:schemeClr val="tx1">
                  <a:lumMod val="75000"/>
                  <a:lumOff val="25000"/>
                </a:schemeClr>
              </a:solidFill>
            </a:endParaRPr>
          </a:p>
        </p:txBody>
      </p:sp>
    </p:spTree>
    <p:extLst>
      <p:ext uri="{BB962C8B-B14F-4D97-AF65-F5344CB8AC3E}">
        <p14:creationId xmlns:p14="http://schemas.microsoft.com/office/powerpoint/2010/main" val="3335312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7647"/>
            <a:ext cx="8100000" cy="5110354"/>
          </a:xfrm>
          <a:solidFill>
            <a:schemeClr val="bg1">
              <a:lumMod val="95000"/>
            </a:schemeClr>
          </a:solidFill>
        </p:spPr>
        <p:txBody>
          <a:bodyPr>
            <a:noAutofit/>
          </a:bodyPr>
          <a:lstStyle/>
          <a:p>
            <a:r>
              <a:rPr lang="fr-FR" sz="1400" dirty="0"/>
              <a:t>Conformément à la pratique de </a:t>
            </a:r>
            <a:r>
              <a:rPr lang="fr-FR" sz="1400" dirty="0" smtClean="0"/>
              <a:t>marché </a:t>
            </a:r>
            <a:r>
              <a:rPr lang="fr-FR" sz="1400" dirty="0"/>
              <a:t>et à nos engagements pris vis-à-vis de l’ACPR, </a:t>
            </a:r>
            <a:r>
              <a:rPr lang="fr-FR" sz="1400" b="1" dirty="0">
                <a:solidFill>
                  <a:srgbClr val="C00000"/>
                </a:solidFill>
              </a:rPr>
              <a:t>la garantie en capital du fonds € est minorée des frais de gestion</a:t>
            </a:r>
            <a:r>
              <a:rPr lang="fr-FR" sz="1400" dirty="0"/>
              <a:t>. </a:t>
            </a:r>
            <a:endParaRPr lang="fr-FR" sz="1400" dirty="0" smtClean="0"/>
          </a:p>
          <a:p>
            <a:r>
              <a:rPr lang="fr-FR" sz="1400" dirty="0" smtClean="0"/>
              <a:t>Ainsi, les </a:t>
            </a:r>
            <a:r>
              <a:rPr lang="fr-FR" sz="1400" dirty="0"/>
              <a:t>frais de gestion </a:t>
            </a:r>
            <a:r>
              <a:rPr lang="fr-FR" sz="1400" dirty="0" smtClean="0"/>
              <a:t>ne seront plus prélevés sur la participation aux bénéfices, mais sur les encours. Le calcul est le suivant : </a:t>
            </a:r>
            <a:endParaRPr lang="fr-FR" sz="1400" dirty="0"/>
          </a:p>
          <a:p>
            <a:endParaRPr lang="fr-FR" sz="1400" dirty="0" smtClean="0"/>
          </a:p>
          <a:p>
            <a:endParaRPr lang="fr-FR" sz="1400" dirty="0"/>
          </a:p>
          <a:p>
            <a:endParaRPr lang="fr-FR" sz="1400" dirty="0" smtClean="0"/>
          </a:p>
          <a:p>
            <a:endParaRPr lang="fr-FR" sz="1400" dirty="0"/>
          </a:p>
          <a:p>
            <a:endParaRPr lang="fr-FR" sz="1400" dirty="0" smtClean="0"/>
          </a:p>
          <a:p>
            <a:endParaRPr lang="fr-FR" sz="1400" dirty="0" smtClean="0"/>
          </a:p>
          <a:p>
            <a:endParaRPr lang="fr-FR" sz="900" dirty="0"/>
          </a:p>
          <a:p>
            <a:endParaRPr lang="fr-FR" sz="900" b="1" dirty="0" smtClean="0"/>
          </a:p>
          <a:p>
            <a:r>
              <a:rPr lang="fr-FR" sz="1400" b="1" dirty="0" smtClean="0"/>
              <a:t>En </a:t>
            </a:r>
            <a:r>
              <a:rPr lang="fr-FR" sz="1400" b="1" dirty="0"/>
              <a:t>pratique :</a:t>
            </a:r>
            <a:r>
              <a:rPr lang="fr-FR" sz="1400" dirty="0"/>
              <a:t> pour un versement de 100€ réalisé, le client était auparavant assuré de récupérer 100€ en sortie. Désormais, cette somme de 100€ sera minorée des frais de gestion sur l’encours. Sur une hypothèse de frais de gestion à 1%, le client percevrait donc 99€ l’année suivante (si le rendement du fonds en euros est de </a:t>
            </a:r>
            <a:r>
              <a:rPr lang="fr-FR" sz="1400" dirty="0" smtClean="0"/>
              <a:t>zéro).</a:t>
            </a:r>
            <a:endParaRPr lang="fr-FR" sz="1400" dirty="0"/>
          </a:p>
          <a:p>
            <a:r>
              <a:rPr lang="fr-FR" sz="1400" b="1" dirty="0" smtClean="0"/>
              <a:t>Contrats concernés </a:t>
            </a:r>
            <a:r>
              <a:rPr lang="fr-FR" sz="1400" dirty="0" smtClean="0"/>
              <a:t>: </a:t>
            </a:r>
          </a:p>
          <a:p>
            <a:pPr lvl="1"/>
            <a:r>
              <a:rPr lang="fr-FR" sz="1200" dirty="0" smtClean="0"/>
              <a:t>Dès le 28 juin toute la gamme Millevie 2 </a:t>
            </a:r>
          </a:p>
          <a:p>
            <a:pPr lvl="1"/>
            <a:r>
              <a:rPr lang="fr-FR" sz="1200" dirty="0" smtClean="0"/>
              <a:t>A partir du 01/01/2022, application aux versements et/ou arbitrages </a:t>
            </a:r>
            <a:r>
              <a:rPr lang="fr-FR" sz="1200" dirty="0"/>
              <a:t>réalisés </a:t>
            </a:r>
            <a:r>
              <a:rPr lang="fr-FR" sz="1200" dirty="0" smtClean="0"/>
              <a:t>vers </a:t>
            </a:r>
            <a:r>
              <a:rPr lang="fr-FR" sz="1200" dirty="0"/>
              <a:t>le fonds en </a:t>
            </a:r>
            <a:r>
              <a:rPr lang="fr-FR" sz="1200" dirty="0" smtClean="0"/>
              <a:t>euros pour les contrats Millevie Initiale, Essentielle, Premium et Infinie en stock.</a:t>
            </a:r>
            <a:endParaRPr lang="fr-FR" sz="1200" dirty="0"/>
          </a:p>
        </p:txBody>
      </p:sp>
      <p:sp>
        <p:nvSpPr>
          <p:cNvPr id="11" name="Espace réservé du texte 10"/>
          <p:cNvSpPr>
            <a:spLocks noGrp="1"/>
          </p:cNvSpPr>
          <p:nvPr>
            <p:ph type="body" sz="quarter" idx="12"/>
          </p:nvPr>
        </p:nvSpPr>
        <p:spPr/>
        <p:txBody>
          <a:bodyPr>
            <a:normAutofit/>
          </a:bodyPr>
          <a:lstStyle/>
          <a:p>
            <a:r>
              <a:rPr lang="fr-FR" dirty="0" smtClean="0"/>
              <a:t>Les évolutions de Millevie 2 intègrent des mesures de sécurisation de l’ensemble des assurés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3</a:t>
            </a:r>
            <a:endParaRPr lang="fr-FR" dirty="0"/>
          </a:p>
        </p:txBody>
      </p:sp>
      <p:sp>
        <p:nvSpPr>
          <p:cNvPr id="7" name="Hexagone 6"/>
          <p:cNvSpPr/>
          <p:nvPr/>
        </p:nvSpPr>
        <p:spPr>
          <a:xfrm rot="5400000">
            <a:off x="1631219" y="569209"/>
            <a:ext cx="1242383" cy="3114170"/>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mesures de sécurisation de l’ensemble des assurés</a:t>
            </a:r>
          </a:p>
        </p:txBody>
      </p:sp>
      <p:sp>
        <p:nvSpPr>
          <p:cNvPr id="8" name="Hexagone 7"/>
          <p:cNvSpPr/>
          <p:nvPr/>
        </p:nvSpPr>
        <p:spPr>
          <a:xfrm rot="5400000">
            <a:off x="1342510" y="2100299"/>
            <a:ext cx="1242383"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 name="Rectangle 1"/>
          <p:cNvSpPr/>
          <p:nvPr/>
        </p:nvSpPr>
        <p:spPr>
          <a:xfrm>
            <a:off x="5520073" y="2851277"/>
            <a:ext cx="2499360" cy="79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fr-FR" sz="1400" b="1" dirty="0" smtClean="0">
                <a:solidFill>
                  <a:schemeClr val="accent3">
                    <a:lumMod val="50000"/>
                  </a:schemeClr>
                </a:solidFill>
              </a:rPr>
              <a:t>Versements</a:t>
            </a:r>
          </a:p>
          <a:p>
            <a:pPr marL="285750" indent="-285750">
              <a:buFont typeface="Wingdings" panose="05000000000000000000" pitchFamily="2" charset="2"/>
              <a:buChar char="§"/>
            </a:pPr>
            <a:r>
              <a:rPr lang="fr-FR" sz="1400" b="1" dirty="0" smtClean="0">
                <a:solidFill>
                  <a:schemeClr val="accent3">
                    <a:lumMod val="50000"/>
                  </a:schemeClr>
                </a:solidFill>
              </a:rPr>
              <a:t>Arbitrages en entrée</a:t>
            </a:r>
            <a:endParaRPr lang="fr-FR" sz="1400" b="1" dirty="0">
              <a:solidFill>
                <a:schemeClr val="accent3">
                  <a:lumMod val="50000"/>
                </a:schemeClr>
              </a:solidFill>
            </a:endParaRPr>
          </a:p>
        </p:txBody>
      </p:sp>
      <p:sp>
        <p:nvSpPr>
          <p:cNvPr id="3" name="Rectangle 2"/>
          <p:cNvSpPr/>
          <p:nvPr/>
        </p:nvSpPr>
        <p:spPr>
          <a:xfrm>
            <a:off x="7367037" y="3286332"/>
            <a:ext cx="4221479" cy="161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buFont typeface="Wingdings" panose="05000000000000000000" pitchFamily="2" charset="2"/>
              <a:buChar char="§"/>
            </a:pPr>
            <a:r>
              <a:rPr lang="fr-FR" sz="1400" b="1" dirty="0" smtClean="0">
                <a:solidFill>
                  <a:srgbClr val="C00000"/>
                </a:solidFill>
              </a:rPr>
              <a:t>Frais</a:t>
            </a:r>
            <a:r>
              <a:rPr lang="fr-FR" sz="1200" dirty="0" smtClean="0">
                <a:solidFill>
                  <a:schemeClr val="tx1">
                    <a:lumMod val="75000"/>
                    <a:lumOff val="25000"/>
                  </a:schemeClr>
                </a:solidFill>
              </a:rPr>
              <a:t> (frais à l’entrée, frais sur versements, </a:t>
            </a:r>
            <a:r>
              <a:rPr lang="fr-FR" sz="1200" b="1" dirty="0" smtClean="0">
                <a:solidFill>
                  <a:schemeClr val="tx1">
                    <a:lumMod val="75000"/>
                    <a:lumOff val="25000"/>
                  </a:schemeClr>
                </a:solidFill>
              </a:rPr>
              <a:t>frais de gestion des encours</a:t>
            </a:r>
            <a:r>
              <a:rPr lang="fr-FR" sz="1200" dirty="0" smtClean="0">
                <a:solidFill>
                  <a:schemeClr val="tx1">
                    <a:lumMod val="75000"/>
                    <a:lumOff val="25000"/>
                  </a:schemeClr>
                </a:solidFill>
              </a:rPr>
              <a:t>, frais d’arbitrage)</a:t>
            </a:r>
          </a:p>
          <a:p>
            <a:pPr marL="266700" indent="-266700">
              <a:buFont typeface="Wingdings" panose="05000000000000000000" pitchFamily="2" charset="2"/>
              <a:buChar char="§"/>
            </a:pPr>
            <a:r>
              <a:rPr lang="fr-FR" sz="1400" b="1" dirty="0" smtClean="0">
                <a:solidFill>
                  <a:srgbClr val="C00000"/>
                </a:solidFill>
              </a:rPr>
              <a:t>Rachats partiels effectués </a:t>
            </a:r>
            <a:r>
              <a:rPr lang="fr-FR" sz="1200" dirty="0" smtClean="0">
                <a:solidFill>
                  <a:schemeClr val="tx1">
                    <a:lumMod val="75000"/>
                    <a:lumOff val="25000"/>
                  </a:schemeClr>
                </a:solidFill>
              </a:rPr>
              <a:t>(avant impôts, prélèvements sociaux et indemnités de rachat le cas échéant)</a:t>
            </a:r>
          </a:p>
          <a:p>
            <a:pPr marL="266700" indent="-266700">
              <a:buFont typeface="Wingdings" panose="05000000000000000000" pitchFamily="2" charset="2"/>
              <a:buChar char="§"/>
            </a:pPr>
            <a:r>
              <a:rPr lang="fr-FR" sz="1400" b="1" dirty="0" smtClean="0">
                <a:solidFill>
                  <a:srgbClr val="C00000"/>
                </a:solidFill>
              </a:rPr>
              <a:t>Arbitrage en sortie</a:t>
            </a:r>
            <a:r>
              <a:rPr lang="fr-FR" sz="1200" b="1" dirty="0" smtClean="0">
                <a:solidFill>
                  <a:srgbClr val="C00000"/>
                </a:solidFill>
              </a:rPr>
              <a:t> </a:t>
            </a:r>
            <a:r>
              <a:rPr lang="fr-FR" sz="1200" dirty="0" smtClean="0">
                <a:solidFill>
                  <a:schemeClr val="tx1">
                    <a:lumMod val="75000"/>
                    <a:lumOff val="25000"/>
                  </a:schemeClr>
                </a:solidFill>
              </a:rPr>
              <a:t>(avant frais d’arbitrage).</a:t>
            </a:r>
            <a:endParaRPr lang="fr-FR" sz="1200" dirty="0">
              <a:solidFill>
                <a:schemeClr val="tx1">
                  <a:lumMod val="75000"/>
                  <a:lumOff val="25000"/>
                </a:schemeClr>
              </a:solidFill>
            </a:endParaRPr>
          </a:p>
        </p:txBody>
      </p:sp>
      <p:sp>
        <p:nvSpPr>
          <p:cNvPr id="29" name="ZoneTexte 28"/>
          <p:cNvSpPr txBox="1"/>
          <p:nvPr/>
        </p:nvSpPr>
        <p:spPr>
          <a:xfrm>
            <a:off x="6064391" y="3248024"/>
            <a:ext cx="1409074" cy="1292662"/>
          </a:xfrm>
          <a:prstGeom prst="rect">
            <a:avLst/>
          </a:prstGeom>
          <a:noFill/>
        </p:spPr>
        <p:txBody>
          <a:bodyPr wrap="square" rtlCol="0">
            <a:spAutoFit/>
          </a:bodyPr>
          <a:lstStyle/>
          <a:p>
            <a:pPr algn="ctr"/>
            <a:r>
              <a:rPr lang="fr-FR" sz="4800" b="1" dirty="0" smtClean="0">
                <a:solidFill>
                  <a:schemeClr val="accent4">
                    <a:lumMod val="75000"/>
                  </a:schemeClr>
                </a:solidFill>
              </a:rPr>
              <a:t>_</a:t>
            </a:r>
            <a:endParaRPr lang="fr-FR" sz="1000" b="1" dirty="0" smtClean="0">
              <a:solidFill>
                <a:schemeClr val="accent4">
                  <a:lumMod val="75000"/>
                </a:schemeClr>
              </a:solidFill>
            </a:endParaRPr>
          </a:p>
          <a:p>
            <a:pPr algn="ctr"/>
            <a:endParaRPr lang="fr-FR" sz="1000" b="1" dirty="0" smtClean="0">
              <a:solidFill>
                <a:schemeClr val="accent4">
                  <a:lumMod val="75000"/>
                </a:schemeClr>
              </a:solidFill>
            </a:endParaRPr>
          </a:p>
          <a:p>
            <a:pPr algn="ctr"/>
            <a:r>
              <a:rPr lang="fr-FR" sz="1000" b="1" dirty="0" smtClean="0">
                <a:solidFill>
                  <a:srgbClr val="C00000"/>
                </a:solidFill>
              </a:rPr>
              <a:t>Evènements venant diminuer le capital</a:t>
            </a:r>
            <a:endParaRPr lang="fr-FR" sz="1000" b="1" dirty="0">
              <a:solidFill>
                <a:srgbClr val="C00000"/>
              </a:solidFill>
            </a:endParaRPr>
          </a:p>
        </p:txBody>
      </p:sp>
      <p:sp>
        <p:nvSpPr>
          <p:cNvPr id="30" name="ZoneTexte 29"/>
          <p:cNvSpPr txBox="1"/>
          <p:nvPr/>
        </p:nvSpPr>
        <p:spPr>
          <a:xfrm>
            <a:off x="4259968" y="2709148"/>
            <a:ext cx="1353951" cy="1384995"/>
          </a:xfrm>
          <a:prstGeom prst="rect">
            <a:avLst/>
          </a:prstGeom>
          <a:noFill/>
        </p:spPr>
        <p:txBody>
          <a:bodyPr wrap="square" rtlCol="0">
            <a:spAutoFit/>
          </a:bodyPr>
          <a:lstStyle/>
          <a:p>
            <a:pPr algn="ctr"/>
            <a:r>
              <a:rPr lang="fr-FR" sz="5400" b="1" dirty="0" smtClean="0">
                <a:solidFill>
                  <a:schemeClr val="accent3">
                    <a:lumMod val="50000"/>
                  </a:schemeClr>
                </a:solidFill>
              </a:rPr>
              <a:t>+</a:t>
            </a:r>
            <a:endParaRPr lang="fr-FR" sz="1000" b="1" dirty="0" smtClean="0">
              <a:solidFill>
                <a:schemeClr val="accent3">
                  <a:lumMod val="50000"/>
                </a:schemeClr>
              </a:solidFill>
            </a:endParaRPr>
          </a:p>
          <a:p>
            <a:pPr algn="ctr"/>
            <a:r>
              <a:rPr lang="fr-FR" sz="1000" b="1" dirty="0" smtClean="0">
                <a:solidFill>
                  <a:schemeClr val="accent3">
                    <a:lumMod val="50000"/>
                  </a:schemeClr>
                </a:solidFill>
              </a:rPr>
              <a:t>Evènements venant augmenter le capital</a:t>
            </a:r>
            <a:endParaRPr lang="fr-FR" sz="1000" b="1" dirty="0">
              <a:solidFill>
                <a:schemeClr val="accent3">
                  <a:lumMod val="50000"/>
                </a:schemeClr>
              </a:solidFill>
            </a:endParaRPr>
          </a:p>
        </p:txBody>
      </p:sp>
      <p:sp>
        <p:nvSpPr>
          <p:cNvPr id="31" name="Demi-cadre 30"/>
          <p:cNvSpPr/>
          <p:nvPr/>
        </p:nvSpPr>
        <p:spPr>
          <a:xfrm>
            <a:off x="4259969" y="2810976"/>
            <a:ext cx="3550130" cy="1283167"/>
          </a:xfrm>
          <a:prstGeom prst="halfFrame">
            <a:avLst>
              <a:gd name="adj1" fmla="val 6046"/>
              <a:gd name="adj2" fmla="val 4959"/>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Demi-cadre 31"/>
          <p:cNvSpPr/>
          <p:nvPr/>
        </p:nvSpPr>
        <p:spPr>
          <a:xfrm rot="10800000">
            <a:off x="6064391" y="3449052"/>
            <a:ext cx="5646046" cy="1362321"/>
          </a:xfrm>
          <a:prstGeom prst="halfFrame">
            <a:avLst>
              <a:gd name="adj1" fmla="val 4514"/>
              <a:gd name="adj2" fmla="val 56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Étoile à 10 branches 17"/>
          <p:cNvSpPr/>
          <p:nvPr/>
        </p:nvSpPr>
        <p:spPr>
          <a:xfrm>
            <a:off x="9994896" y="1074156"/>
            <a:ext cx="807888" cy="644079"/>
          </a:xfrm>
          <a:prstGeom prst="star10">
            <a:avLst>
              <a:gd name="adj" fmla="val 44824"/>
              <a:gd name="hf" fmla="val 10514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rgbClr val="C00000"/>
              </a:solidFill>
            </a:endParaRPr>
          </a:p>
        </p:txBody>
      </p:sp>
      <p:sp>
        <p:nvSpPr>
          <p:cNvPr id="19" name="Étoile à 10 branches 18"/>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20" name="ZoneTexte 19"/>
          <p:cNvSpPr txBox="1"/>
          <p:nvPr/>
        </p:nvSpPr>
        <p:spPr>
          <a:xfrm>
            <a:off x="10217805" y="1295115"/>
            <a:ext cx="383458" cy="356856"/>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
        <p:nvSpPr>
          <p:cNvPr id="21" name="ZoneTexte 20"/>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168427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100000" cy="4733366"/>
          </a:xfrm>
          <a:solidFill>
            <a:schemeClr val="bg1">
              <a:lumMod val="95000"/>
            </a:schemeClr>
          </a:solidFill>
        </p:spPr>
        <p:txBody>
          <a:bodyPr>
            <a:normAutofit/>
          </a:bodyPr>
          <a:lstStyle/>
          <a:p>
            <a:r>
              <a:rPr lang="fr-FR" sz="1400" dirty="0"/>
              <a:t>Pour une meilleure visibilité, la </a:t>
            </a:r>
            <a:r>
              <a:rPr lang="fr-FR" sz="1400" b="1" dirty="0">
                <a:solidFill>
                  <a:srgbClr val="C00000"/>
                </a:solidFill>
              </a:rPr>
              <a:t>tarification pour les frais sur versements </a:t>
            </a:r>
            <a:r>
              <a:rPr lang="fr-FR" sz="1400" b="1" dirty="0" smtClean="0">
                <a:solidFill>
                  <a:srgbClr val="C00000"/>
                </a:solidFill>
              </a:rPr>
              <a:t>sera </a:t>
            </a:r>
            <a:r>
              <a:rPr lang="fr-FR" sz="1400" b="1" dirty="0">
                <a:solidFill>
                  <a:srgbClr val="C00000"/>
                </a:solidFill>
              </a:rPr>
              <a:t>homogénéisée</a:t>
            </a:r>
            <a:r>
              <a:rPr lang="fr-FR" sz="1400" dirty="0">
                <a:solidFill>
                  <a:srgbClr val="C00000"/>
                </a:solidFill>
              </a:rPr>
              <a:t> </a:t>
            </a:r>
            <a:r>
              <a:rPr lang="fr-FR" sz="1400" dirty="0"/>
              <a:t>sur l’ensemble de la gamme Millevie 2 </a:t>
            </a:r>
            <a:r>
              <a:rPr lang="fr-FR" sz="1400" dirty="0" smtClean="0"/>
              <a:t>de </a:t>
            </a:r>
            <a:r>
              <a:rPr lang="fr-FR" sz="1400" dirty="0"/>
              <a:t>la façon suivante : </a:t>
            </a: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prévoient une nouvelle tarification</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631218" y="1811590"/>
            <a:ext cx="1242383"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 name="Espace réservé du texte 1"/>
          <p:cNvSpPr>
            <a:spLocks noGrp="1"/>
          </p:cNvSpPr>
          <p:nvPr>
            <p:ph type="body" sz="quarter" idx="16"/>
          </p:nvPr>
        </p:nvSpPr>
        <p:spPr/>
        <p:txBody>
          <a:bodyPr/>
          <a:lstStyle/>
          <a:p>
            <a:r>
              <a:rPr lang="fr-FR" dirty="0" smtClean="0"/>
              <a:t>4</a:t>
            </a:r>
            <a:endParaRPr lang="fr-FR" dirty="0"/>
          </a:p>
        </p:txBody>
      </p:sp>
      <p:sp>
        <p:nvSpPr>
          <p:cNvPr id="3" name="Rectangle 2"/>
          <p:cNvSpPr/>
          <p:nvPr/>
        </p:nvSpPr>
        <p:spPr>
          <a:xfrm>
            <a:off x="4902588" y="2954499"/>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Essentielle, </a:t>
            </a:r>
          </a:p>
          <a:p>
            <a:pPr algn="ctr"/>
            <a:r>
              <a:rPr lang="fr-FR" sz="1400" dirty="0" smtClean="0">
                <a:solidFill>
                  <a:schemeClr val="accent4">
                    <a:lumMod val="75000"/>
                  </a:schemeClr>
                </a:solidFill>
              </a:rPr>
              <a:t>Millevie Initiale</a:t>
            </a:r>
            <a:endParaRPr lang="fr-FR" sz="1400" dirty="0">
              <a:solidFill>
                <a:schemeClr val="accent4">
                  <a:lumMod val="75000"/>
                </a:schemeClr>
              </a:solidFill>
            </a:endParaRPr>
          </a:p>
        </p:txBody>
      </p:sp>
      <p:sp>
        <p:nvSpPr>
          <p:cNvPr id="15" name="Rectangle 14"/>
          <p:cNvSpPr/>
          <p:nvPr/>
        </p:nvSpPr>
        <p:spPr>
          <a:xfrm>
            <a:off x="7286509" y="2954499"/>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Premium, </a:t>
            </a:r>
          </a:p>
          <a:p>
            <a:pPr algn="ctr"/>
            <a:r>
              <a:rPr lang="fr-FR" sz="1400" dirty="0" smtClean="0">
                <a:solidFill>
                  <a:schemeClr val="accent4">
                    <a:lumMod val="75000"/>
                  </a:schemeClr>
                </a:solidFill>
              </a:rPr>
              <a:t>Millevie Capi</a:t>
            </a:r>
            <a:endParaRPr lang="fr-FR" sz="1400" dirty="0">
              <a:solidFill>
                <a:schemeClr val="accent4">
                  <a:lumMod val="75000"/>
                </a:schemeClr>
              </a:solidFill>
            </a:endParaRPr>
          </a:p>
        </p:txBody>
      </p:sp>
      <p:sp>
        <p:nvSpPr>
          <p:cNvPr id="16" name="Rectangle 15"/>
          <p:cNvSpPr/>
          <p:nvPr/>
        </p:nvSpPr>
        <p:spPr>
          <a:xfrm>
            <a:off x="9274170" y="2939208"/>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Infinie</a:t>
            </a:r>
            <a:endParaRPr lang="fr-FR" sz="1400" dirty="0">
              <a:solidFill>
                <a:schemeClr val="accent4">
                  <a:lumMod val="75000"/>
                </a:schemeClr>
              </a:solidFill>
            </a:endParaRPr>
          </a:p>
        </p:txBody>
      </p:sp>
      <p:sp>
        <p:nvSpPr>
          <p:cNvPr id="4" name="ZoneTexte 3"/>
          <p:cNvSpPr txBox="1"/>
          <p:nvPr/>
        </p:nvSpPr>
        <p:spPr>
          <a:xfrm>
            <a:off x="5409580"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3,5%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17" name="ZoneTexte 16"/>
          <p:cNvSpPr txBox="1"/>
          <p:nvPr/>
        </p:nvSpPr>
        <p:spPr>
          <a:xfrm>
            <a:off x="7793501"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3%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18" name="ZoneTexte 17"/>
          <p:cNvSpPr txBox="1"/>
          <p:nvPr/>
        </p:nvSpPr>
        <p:spPr>
          <a:xfrm>
            <a:off x="9781163"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2%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5" name="Rectangle 4"/>
          <p:cNvSpPr/>
          <p:nvPr/>
        </p:nvSpPr>
        <p:spPr>
          <a:xfrm>
            <a:off x="4902587" y="2654705"/>
            <a:ext cx="6040716" cy="2845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ANCIENNE GAMME MILLEVIE</a:t>
            </a:r>
            <a:endParaRPr lang="fr-FR" sz="1600" b="1" dirty="0">
              <a:solidFill>
                <a:schemeClr val="bg1"/>
              </a:solidFill>
            </a:endParaRPr>
          </a:p>
        </p:txBody>
      </p:sp>
      <p:sp>
        <p:nvSpPr>
          <p:cNvPr id="19" name="Rectangle 18"/>
          <p:cNvSpPr/>
          <p:nvPr/>
        </p:nvSpPr>
        <p:spPr>
          <a:xfrm>
            <a:off x="4902587" y="4425851"/>
            <a:ext cx="6040716" cy="33625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LA GAMME MILLEVIE 2</a:t>
            </a:r>
            <a:endParaRPr lang="fr-FR" b="1" dirty="0">
              <a:solidFill>
                <a:schemeClr val="bg1"/>
              </a:solidFill>
            </a:endParaRPr>
          </a:p>
        </p:txBody>
      </p:sp>
      <p:sp>
        <p:nvSpPr>
          <p:cNvPr id="6" name="Rectangle 5"/>
          <p:cNvSpPr/>
          <p:nvPr/>
        </p:nvSpPr>
        <p:spPr>
          <a:xfrm>
            <a:off x="4902587" y="4762108"/>
            <a:ext cx="6040716" cy="1476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bg1"/>
                </a:solidFill>
                <a:sym typeface="Wingdings" panose="05000000000000000000" pitchFamily="2" charset="2"/>
              </a:rPr>
              <a:t>Un taux unique de frais</a:t>
            </a:r>
          </a:p>
          <a:p>
            <a:r>
              <a:rPr lang="fr-FR" sz="1600" dirty="0" smtClean="0">
                <a:solidFill>
                  <a:schemeClr val="bg1"/>
                </a:solidFill>
                <a:sym typeface="Wingdings" panose="05000000000000000000" pitchFamily="2" charset="2"/>
              </a:rPr>
              <a:t>sur versements pour tous les contrats</a:t>
            </a:r>
          </a:p>
          <a:p>
            <a:endParaRPr lang="fr-FR" sz="1600" dirty="0" smtClean="0">
              <a:solidFill>
                <a:schemeClr val="bg1"/>
              </a:solidFill>
              <a:sym typeface="Wingdings" panose="05000000000000000000" pitchFamily="2" charset="2"/>
            </a:endParaRPr>
          </a:p>
          <a:p>
            <a:pPr algn="ctr"/>
            <a:r>
              <a:rPr lang="fr-FR" sz="1600" dirty="0" smtClean="0">
                <a:solidFill>
                  <a:schemeClr val="bg1"/>
                </a:solidFill>
                <a:sym typeface="Wingdings" panose="05000000000000000000" pitchFamily="2" charset="2"/>
              </a:rPr>
              <a:t>Les dérogations sont possibles selon le référentiel des dérogations commerciales (</a:t>
            </a:r>
            <a:r>
              <a:rPr lang="fr-FR" sz="1600" dirty="0" smtClean="0">
                <a:solidFill>
                  <a:schemeClr val="bg1"/>
                </a:solidFill>
                <a:sym typeface="Wingdings" panose="05000000000000000000" pitchFamily="2" charset="2"/>
                <a:hlinkClick r:id="rId2"/>
              </a:rPr>
              <a:t>à retrouver ici</a:t>
            </a:r>
            <a:r>
              <a:rPr lang="fr-FR" sz="1600" dirty="0" smtClean="0">
                <a:solidFill>
                  <a:schemeClr val="bg1"/>
                </a:solidFill>
                <a:sym typeface="Wingdings" panose="05000000000000000000" pitchFamily="2" charset="2"/>
              </a:rPr>
              <a:t>)</a:t>
            </a:r>
            <a:endParaRPr lang="fr-FR" sz="1600" dirty="0">
              <a:solidFill>
                <a:schemeClr val="bg1"/>
              </a:solidFill>
              <a:sym typeface="Wingdings" panose="05000000000000000000" pitchFamily="2" charset="2"/>
            </a:endParaRPr>
          </a:p>
        </p:txBody>
      </p:sp>
      <p:sp>
        <p:nvSpPr>
          <p:cNvPr id="21" name="Rectangle 20"/>
          <p:cNvSpPr/>
          <p:nvPr/>
        </p:nvSpPr>
        <p:spPr>
          <a:xfrm>
            <a:off x="4902587" y="4089594"/>
            <a:ext cx="6040716" cy="33625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NOUVEAU</a:t>
            </a:r>
            <a:endParaRPr lang="fr-FR" b="1" dirty="0">
              <a:solidFill>
                <a:schemeClr val="bg1"/>
              </a:solidFill>
            </a:endParaRPr>
          </a:p>
        </p:txBody>
      </p:sp>
      <p:sp>
        <p:nvSpPr>
          <p:cNvPr id="22" name="ZoneTexte 21"/>
          <p:cNvSpPr txBox="1"/>
          <p:nvPr/>
        </p:nvSpPr>
        <p:spPr>
          <a:xfrm>
            <a:off x="9093013" y="4717803"/>
            <a:ext cx="994884" cy="769441"/>
          </a:xfrm>
          <a:prstGeom prst="rect">
            <a:avLst/>
          </a:prstGeom>
          <a:noFill/>
        </p:spPr>
        <p:txBody>
          <a:bodyPr wrap="square" rtlCol="0">
            <a:spAutoFit/>
          </a:bodyPr>
          <a:lstStyle/>
          <a:p>
            <a:r>
              <a:rPr lang="fr-FR" sz="4400" b="1" dirty="0" smtClean="0">
                <a:solidFill>
                  <a:schemeClr val="bg1"/>
                </a:solidFill>
              </a:rPr>
              <a:t>3%</a:t>
            </a:r>
            <a:endParaRPr lang="fr-FR" sz="4400" b="1" dirty="0">
              <a:solidFill>
                <a:schemeClr val="bg1"/>
              </a:solidFill>
            </a:endParaRPr>
          </a:p>
        </p:txBody>
      </p:sp>
      <p:sp>
        <p:nvSpPr>
          <p:cNvPr id="26" name="Étoile à 10 branches 25"/>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28" name="ZoneTexte 27"/>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2565058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281668" cy="5117690"/>
          </a:xfrm>
          <a:solidFill>
            <a:schemeClr val="bg1">
              <a:lumMod val="95000"/>
            </a:schemeClr>
          </a:solidFill>
        </p:spPr>
        <p:txBody>
          <a:bodyPr>
            <a:noAutofit/>
          </a:bodyPr>
          <a:lstStyle/>
          <a:p>
            <a:pPr algn="just">
              <a:defRPr/>
            </a:pPr>
            <a:r>
              <a:rPr lang="fr-FR" sz="1400" b="1" dirty="0">
                <a:solidFill>
                  <a:srgbClr val="C00000"/>
                </a:solidFill>
              </a:rPr>
              <a:t>Les conditions d’arbitrages sur la gamme Millevie 2</a:t>
            </a:r>
            <a:r>
              <a:rPr lang="fr-FR" sz="1400" dirty="0">
                <a:solidFill>
                  <a:srgbClr val="C00000"/>
                </a:solidFill>
              </a:rPr>
              <a:t> </a:t>
            </a:r>
            <a:r>
              <a:rPr lang="fr-FR" sz="1400" dirty="0" smtClean="0"/>
              <a:t>ont été prévues de façon à orienter </a:t>
            </a:r>
            <a:r>
              <a:rPr lang="fr-FR" sz="1400" dirty="0"/>
              <a:t>l'épargne de nos clients vers les </a:t>
            </a:r>
            <a:r>
              <a:rPr lang="fr-FR" sz="1400" dirty="0" smtClean="0"/>
              <a:t>UC</a:t>
            </a:r>
          </a:p>
          <a:p>
            <a:pPr>
              <a:defRPr/>
            </a:pPr>
            <a:endParaRPr lang="fr-FR" sz="1400" dirty="0"/>
          </a:p>
          <a:p>
            <a:pPr>
              <a:defRPr/>
            </a:pPr>
            <a:endParaRPr lang="fr-FR" sz="1400" dirty="0" smtClean="0"/>
          </a:p>
          <a:p>
            <a:pPr>
              <a:defRPr/>
            </a:pPr>
            <a:endParaRPr lang="fr-FR" sz="1400" dirty="0"/>
          </a:p>
          <a:p>
            <a:pPr>
              <a:defRPr/>
            </a:pPr>
            <a:endParaRPr lang="fr-FR" sz="1400" dirty="0" smtClean="0"/>
          </a:p>
          <a:p>
            <a:pPr>
              <a:defRPr/>
            </a:pPr>
            <a:endParaRPr lang="fr-FR" sz="1400" dirty="0"/>
          </a:p>
          <a:p>
            <a:pPr>
              <a:defRPr/>
            </a:pPr>
            <a:endParaRPr lang="fr-FR" sz="1400" dirty="0" smtClean="0"/>
          </a:p>
          <a:p>
            <a:pPr>
              <a:defRPr/>
            </a:pPr>
            <a:endParaRPr lang="fr-FR" sz="1400" dirty="0"/>
          </a:p>
          <a:p>
            <a:pPr>
              <a:defRPr/>
            </a:pPr>
            <a:endParaRPr lang="fr-FR" sz="1400" dirty="0" smtClean="0"/>
          </a:p>
          <a:p>
            <a:pPr algn="just">
              <a:defRPr/>
            </a:pPr>
            <a:r>
              <a:rPr lang="fr-FR" sz="1400" dirty="0" smtClean="0"/>
              <a:t>De plus, dans le contexte économique actuel, la Gamme Millevie 2 prévoit </a:t>
            </a:r>
            <a:r>
              <a:rPr lang="fr-FR" sz="1400" b="1" dirty="0" smtClean="0">
                <a:solidFill>
                  <a:srgbClr val="C00000"/>
                </a:solidFill>
              </a:rPr>
              <a:t>l’instauration de mesures de protection en cas de </a:t>
            </a:r>
            <a:r>
              <a:rPr lang="fr-FR" sz="1400" b="1" dirty="0">
                <a:solidFill>
                  <a:srgbClr val="C00000"/>
                </a:solidFill>
              </a:rPr>
              <a:t>remontée </a:t>
            </a:r>
            <a:r>
              <a:rPr lang="fr-FR" sz="1400" b="1" dirty="0" smtClean="0">
                <a:solidFill>
                  <a:srgbClr val="C00000"/>
                </a:solidFill>
              </a:rPr>
              <a:t>brutale et importante des </a:t>
            </a:r>
            <a:r>
              <a:rPr lang="fr-FR" sz="1400" b="1" dirty="0">
                <a:solidFill>
                  <a:srgbClr val="C00000"/>
                </a:solidFill>
              </a:rPr>
              <a:t>taux </a:t>
            </a:r>
            <a:r>
              <a:rPr lang="fr-FR" sz="1400" dirty="0"/>
              <a:t>pour protéger les assurés</a:t>
            </a:r>
            <a:r>
              <a:rPr lang="fr-FR" sz="1400" dirty="0" smtClean="0"/>
              <a:t>. Dans ce cas, les </a:t>
            </a:r>
            <a:r>
              <a:rPr lang="fr-FR" sz="1400" dirty="0"/>
              <a:t>2 mesures exceptionnelles suivantes pourraient être mises en œuvre par BPCE Vie </a:t>
            </a:r>
            <a:r>
              <a:rPr lang="fr-FR" sz="1400" dirty="0" smtClean="0"/>
              <a:t>(et </a:t>
            </a:r>
            <a:r>
              <a:rPr lang="fr-FR" sz="1400" dirty="0"/>
              <a:t>par l’ensemble des </a:t>
            </a:r>
            <a:r>
              <a:rPr lang="fr-FR" sz="1400" dirty="0" smtClean="0"/>
              <a:t>assureurs) </a:t>
            </a:r>
            <a:r>
              <a:rPr lang="fr-FR" sz="1400" dirty="0"/>
              <a:t>: </a:t>
            </a:r>
          </a:p>
          <a:p>
            <a:pPr lvl="1">
              <a:defRPr/>
            </a:pPr>
            <a:r>
              <a:rPr lang="fr-FR" dirty="0" smtClean="0"/>
              <a:t>Suspension </a:t>
            </a:r>
            <a:r>
              <a:rPr lang="fr-FR" dirty="0"/>
              <a:t>temporaire des arbitrages en sortie du fonds </a:t>
            </a:r>
            <a:r>
              <a:rPr lang="fr-FR" dirty="0" smtClean="0"/>
              <a:t>€</a:t>
            </a:r>
          </a:p>
          <a:p>
            <a:pPr lvl="1" algn="just">
              <a:defRPr/>
            </a:pPr>
            <a:r>
              <a:rPr lang="fr-FR" dirty="0" smtClean="0"/>
              <a:t>Application d’indemnités </a:t>
            </a:r>
            <a:r>
              <a:rPr lang="fr-FR" dirty="0"/>
              <a:t>de rachat de 5% maximum sur le montant racheté sur le fonds en euros. Ces indemnités ne seront pas appliquées au-delà d’une période de 10 ans </a:t>
            </a:r>
            <a:r>
              <a:rPr lang="fr-FR" dirty="0" smtClean="0"/>
              <a:t>après la </a:t>
            </a:r>
            <a:r>
              <a:rPr lang="fr-FR" dirty="0"/>
              <a:t>date d’effet de la conclusion à l’un des contrats de la gamme Millevie 2. </a:t>
            </a: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favorisent l’orientation </a:t>
            </a:r>
            <a:r>
              <a:rPr lang="fr-FR" dirty="0"/>
              <a:t>de l’épargne de nos clients vers les </a:t>
            </a:r>
            <a:r>
              <a:rPr lang="fr-FR" dirty="0" smtClean="0"/>
              <a:t>UC</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5</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342509" y="2100299"/>
            <a:ext cx="1242383" cy="2536754"/>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631218" y="3053016"/>
            <a:ext cx="1242384"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L’orientation de l’épargne de nos clients vers les UC est favorisée</a:t>
            </a:r>
          </a:p>
        </p:txBody>
      </p:sp>
      <p:sp>
        <p:nvSpPr>
          <p:cNvPr id="23" name="Rectangle 22"/>
          <p:cNvSpPr/>
          <p:nvPr/>
        </p:nvSpPr>
        <p:spPr>
          <a:xfrm>
            <a:off x="4506347" y="3466089"/>
            <a:ext cx="6773476" cy="34352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LA GAMME MILLEVIE 2</a:t>
            </a:r>
            <a:endParaRPr lang="fr-FR" b="1" dirty="0">
              <a:solidFill>
                <a:schemeClr val="bg1"/>
              </a:solidFill>
            </a:endParaRPr>
          </a:p>
        </p:txBody>
      </p:sp>
      <p:sp>
        <p:nvSpPr>
          <p:cNvPr id="24" name="Rectangle 23"/>
          <p:cNvSpPr/>
          <p:nvPr/>
        </p:nvSpPr>
        <p:spPr>
          <a:xfrm>
            <a:off x="4506347" y="3809609"/>
            <a:ext cx="6773476" cy="7005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chemeClr val="bg1"/>
              </a:solidFill>
              <a:sym typeface="Wingdings" panose="05000000000000000000" pitchFamily="2" charset="2"/>
            </a:endParaRPr>
          </a:p>
        </p:txBody>
      </p:sp>
      <p:sp>
        <p:nvSpPr>
          <p:cNvPr id="25" name="Rectangle 24"/>
          <p:cNvSpPr/>
          <p:nvPr/>
        </p:nvSpPr>
        <p:spPr>
          <a:xfrm>
            <a:off x="4506347" y="3129832"/>
            <a:ext cx="6773476" cy="343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NOUVEAU</a:t>
            </a:r>
            <a:endParaRPr lang="fr-FR" b="1" dirty="0">
              <a:solidFill>
                <a:schemeClr val="bg1"/>
              </a:solidFill>
            </a:endParaRPr>
          </a:p>
        </p:txBody>
      </p:sp>
      <p:sp>
        <p:nvSpPr>
          <p:cNvPr id="27" name="Rectangle 26"/>
          <p:cNvSpPr/>
          <p:nvPr/>
        </p:nvSpPr>
        <p:spPr>
          <a:xfrm>
            <a:off x="4506347" y="2550639"/>
            <a:ext cx="6773476" cy="5161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1 arbitrage GRATUIT / an </a:t>
            </a:r>
            <a:r>
              <a:rPr lang="fr-FR" sz="1400" dirty="0" smtClean="0">
                <a:solidFill>
                  <a:schemeClr val="bg1"/>
                </a:solidFill>
              </a:rPr>
              <a:t>quel que soit le contrat concerné </a:t>
            </a:r>
          </a:p>
          <a:p>
            <a:pPr algn="ctr"/>
            <a:r>
              <a:rPr lang="fr-FR" sz="1400" b="1" dirty="0" smtClean="0">
                <a:solidFill>
                  <a:schemeClr val="bg1"/>
                </a:solidFill>
              </a:rPr>
              <a:t>0,5% pour les arbitrages suivants </a:t>
            </a:r>
            <a:endParaRPr lang="fr-FR" sz="1400" b="1" dirty="0">
              <a:solidFill>
                <a:schemeClr val="bg1"/>
              </a:solidFill>
            </a:endParaRPr>
          </a:p>
        </p:txBody>
      </p:sp>
      <p:sp>
        <p:nvSpPr>
          <p:cNvPr id="33" name="Rectangle 32"/>
          <p:cNvSpPr/>
          <p:nvPr/>
        </p:nvSpPr>
        <p:spPr>
          <a:xfrm>
            <a:off x="4506347" y="2250845"/>
            <a:ext cx="6773476" cy="2997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ANCIENNE GAMME MILLEVIE</a:t>
            </a:r>
            <a:endParaRPr lang="fr-FR" sz="1600" b="1" dirty="0">
              <a:solidFill>
                <a:schemeClr val="bg1"/>
              </a:solidFill>
            </a:endParaRPr>
          </a:p>
        </p:txBody>
      </p:sp>
      <p:sp>
        <p:nvSpPr>
          <p:cNvPr id="2" name="ZoneTexte 1"/>
          <p:cNvSpPr txBox="1"/>
          <p:nvPr/>
        </p:nvSpPr>
        <p:spPr>
          <a:xfrm>
            <a:off x="4506347" y="3880966"/>
            <a:ext cx="2203961" cy="584775"/>
          </a:xfrm>
          <a:prstGeom prst="rect">
            <a:avLst/>
          </a:prstGeom>
          <a:noFill/>
        </p:spPr>
        <p:txBody>
          <a:bodyPr wrap="square" rtlCol="0">
            <a:spAutoFit/>
          </a:bodyPr>
          <a:lstStyle/>
          <a:p>
            <a:pPr algn="ctr"/>
            <a:r>
              <a:rPr lang="fr-FR" sz="1600" dirty="0" smtClean="0">
                <a:solidFill>
                  <a:schemeClr val="bg1"/>
                </a:solidFill>
              </a:rPr>
              <a:t>Arbitrage € vers UC </a:t>
            </a:r>
          </a:p>
          <a:p>
            <a:pPr algn="ctr"/>
            <a:r>
              <a:rPr lang="fr-FR" sz="1600" b="1" dirty="0" smtClean="0">
                <a:solidFill>
                  <a:schemeClr val="bg1"/>
                </a:solidFill>
              </a:rPr>
              <a:t>0%</a:t>
            </a:r>
            <a:endParaRPr lang="fr-FR" sz="1600" b="1" dirty="0">
              <a:solidFill>
                <a:schemeClr val="bg1"/>
              </a:solidFill>
            </a:endParaRPr>
          </a:p>
        </p:txBody>
      </p:sp>
      <p:sp>
        <p:nvSpPr>
          <p:cNvPr id="34" name="ZoneTexte 33"/>
          <p:cNvSpPr txBox="1"/>
          <p:nvPr/>
        </p:nvSpPr>
        <p:spPr>
          <a:xfrm>
            <a:off x="6710308" y="3880966"/>
            <a:ext cx="2282523" cy="584775"/>
          </a:xfrm>
          <a:prstGeom prst="rect">
            <a:avLst/>
          </a:prstGeom>
          <a:noFill/>
        </p:spPr>
        <p:txBody>
          <a:bodyPr wrap="square" rtlCol="0">
            <a:spAutoFit/>
          </a:bodyPr>
          <a:lstStyle/>
          <a:p>
            <a:pPr algn="ctr"/>
            <a:r>
              <a:rPr lang="fr-FR" sz="1600" dirty="0" smtClean="0">
                <a:solidFill>
                  <a:schemeClr val="bg1"/>
                </a:solidFill>
              </a:rPr>
              <a:t>Arbitrage UC vers UC </a:t>
            </a:r>
          </a:p>
          <a:p>
            <a:pPr algn="ctr"/>
            <a:r>
              <a:rPr lang="fr-FR" sz="1600" b="1" dirty="0" smtClean="0">
                <a:solidFill>
                  <a:schemeClr val="bg1"/>
                </a:solidFill>
              </a:rPr>
              <a:t>0%</a:t>
            </a:r>
            <a:endParaRPr lang="fr-FR" sz="1600" b="1" dirty="0">
              <a:solidFill>
                <a:schemeClr val="bg1"/>
              </a:solidFill>
            </a:endParaRPr>
          </a:p>
        </p:txBody>
      </p:sp>
      <p:sp>
        <p:nvSpPr>
          <p:cNvPr id="35" name="ZoneTexte 34"/>
          <p:cNvSpPr txBox="1"/>
          <p:nvPr/>
        </p:nvSpPr>
        <p:spPr>
          <a:xfrm>
            <a:off x="8992831" y="3880966"/>
            <a:ext cx="2262443" cy="584775"/>
          </a:xfrm>
          <a:prstGeom prst="rect">
            <a:avLst/>
          </a:prstGeom>
          <a:noFill/>
        </p:spPr>
        <p:txBody>
          <a:bodyPr wrap="square" rtlCol="0">
            <a:spAutoFit/>
          </a:bodyPr>
          <a:lstStyle/>
          <a:p>
            <a:pPr algn="ctr"/>
            <a:r>
              <a:rPr lang="fr-FR" sz="1600" dirty="0" smtClean="0">
                <a:solidFill>
                  <a:schemeClr val="bg1"/>
                </a:solidFill>
              </a:rPr>
              <a:t>Arbitrage UC vers € </a:t>
            </a:r>
          </a:p>
          <a:p>
            <a:pPr algn="ctr"/>
            <a:r>
              <a:rPr lang="fr-FR" sz="1600" b="1" dirty="0">
                <a:solidFill>
                  <a:schemeClr val="bg1"/>
                </a:solidFill>
              </a:rPr>
              <a:t>1</a:t>
            </a:r>
            <a:r>
              <a:rPr lang="fr-FR" sz="1600" b="1" dirty="0" smtClean="0">
                <a:solidFill>
                  <a:schemeClr val="bg1"/>
                </a:solidFill>
              </a:rPr>
              <a:t>%</a:t>
            </a:r>
            <a:r>
              <a:rPr lang="fr-FR" sz="1600" dirty="0" smtClean="0">
                <a:solidFill>
                  <a:schemeClr val="bg1"/>
                </a:solidFill>
              </a:rPr>
              <a:t> </a:t>
            </a:r>
            <a:r>
              <a:rPr lang="fr-FR" sz="1400" dirty="0" smtClean="0">
                <a:solidFill>
                  <a:schemeClr val="bg1"/>
                </a:solidFill>
              </a:rPr>
              <a:t>du montant arbitré</a:t>
            </a:r>
            <a:endParaRPr lang="fr-FR" sz="1400" dirty="0">
              <a:solidFill>
                <a:schemeClr val="bg1"/>
              </a:solidFill>
            </a:endParaRPr>
          </a:p>
        </p:txBody>
      </p:sp>
      <p:sp>
        <p:nvSpPr>
          <p:cNvPr id="40" name="Rectangle 39">
            <a:extLst>
              <a:ext uri="{FF2B5EF4-FFF2-40B4-BE49-F238E27FC236}">
                <a16:creationId xmlns:a16="http://schemas.microsoft.com/office/drawing/2014/main" id="{035E8452-B278-40C9-861F-EEF4F0E4CC8E}"/>
              </a:ext>
            </a:extLst>
          </p:cNvPr>
          <p:cNvSpPr/>
          <p:nvPr/>
        </p:nvSpPr>
        <p:spPr>
          <a:xfrm>
            <a:off x="3960955" y="6473676"/>
            <a:ext cx="8130209" cy="400110"/>
          </a:xfrm>
          <a:prstGeom prst="rect">
            <a:avLst/>
          </a:prstGeom>
        </p:spPr>
        <p:txBody>
          <a:bodyPr wrap="square">
            <a:spAutoFit/>
          </a:bodyPr>
          <a:lstStyle/>
          <a:p>
            <a:pPr algn="just"/>
            <a:r>
              <a:rPr lang="fr-FR" sz="1000" i="1" dirty="0" smtClean="0">
                <a:solidFill>
                  <a:schemeClr val="tx1">
                    <a:lumMod val="75000"/>
                    <a:lumOff val="25000"/>
                  </a:schemeClr>
                </a:solidFill>
              </a:rPr>
              <a:t>Ces </a:t>
            </a:r>
            <a:r>
              <a:rPr lang="fr-FR" sz="1000" i="1" dirty="0">
                <a:solidFill>
                  <a:schemeClr val="tx1">
                    <a:lumMod val="75000"/>
                    <a:lumOff val="25000"/>
                  </a:schemeClr>
                </a:solidFill>
              </a:rPr>
              <a:t>deux mesures exceptionnelles cessent de s’appliquer au plus tard un mois après que la valeur de marché (« valeur de vente ») du fonds en euros soit redevenue supérieure à sa valeur comptable (« valeur d’achat »).</a:t>
            </a:r>
          </a:p>
        </p:txBody>
      </p:sp>
      <p:cxnSp>
        <p:nvCxnSpPr>
          <p:cNvPr id="5" name="Connecteur droit 4"/>
          <p:cNvCxnSpPr/>
          <p:nvPr/>
        </p:nvCxnSpPr>
        <p:spPr>
          <a:xfrm>
            <a:off x="6710308" y="3937903"/>
            <a:ext cx="0" cy="527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8982791" y="3925210"/>
            <a:ext cx="0" cy="527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Étoile à 10 branches 27"/>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30" name="ZoneTexte 29"/>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4112307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100000" cy="2538515"/>
          </a:xfrm>
          <a:solidFill>
            <a:schemeClr val="bg1">
              <a:lumMod val="95000"/>
            </a:schemeClr>
          </a:solidFill>
        </p:spPr>
        <p:txBody>
          <a:bodyPr>
            <a:normAutofit/>
          </a:bodyPr>
          <a:lstStyle/>
          <a:p>
            <a:pPr lvl="0">
              <a:defRPr/>
            </a:pPr>
            <a:r>
              <a:rPr lang="fr-FR" sz="1400" b="1" dirty="0" smtClean="0">
                <a:solidFill>
                  <a:srgbClr val="C00000"/>
                </a:solidFill>
              </a:rPr>
              <a:t>La mise en place du service de gestion déléguée</a:t>
            </a:r>
            <a:endParaRPr lang="fr-FR" sz="1400" dirty="0" smtClean="0">
              <a:solidFill>
                <a:srgbClr val="C00000"/>
              </a:solidFill>
            </a:endParaRPr>
          </a:p>
          <a:p>
            <a:pPr lvl="1">
              <a:defRPr/>
            </a:pPr>
            <a:r>
              <a:rPr lang="fr-FR" dirty="0" smtClean="0"/>
              <a:t>Voir présentation détaillée à partir de la slide14</a:t>
            </a:r>
          </a:p>
          <a:p>
            <a:pPr lvl="0">
              <a:defRPr/>
            </a:pPr>
            <a:endParaRPr lang="fr-FR" sz="1400" b="1" dirty="0">
              <a:sym typeface="Wingdings" panose="05000000000000000000" pitchFamily="2" charset="2"/>
            </a:endParaRPr>
          </a:p>
          <a:p>
            <a:pPr lvl="0">
              <a:defRPr/>
            </a:pPr>
            <a:r>
              <a:rPr lang="fr-FR" sz="1400" b="1" dirty="0" smtClean="0">
                <a:solidFill>
                  <a:srgbClr val="C00000"/>
                </a:solidFill>
                <a:sym typeface="Wingdings" panose="05000000000000000000" pitchFamily="2" charset="2"/>
              </a:rPr>
              <a:t>La thématisation de l’offre financière</a:t>
            </a:r>
          </a:p>
          <a:p>
            <a:pPr marL="0" indent="0" algn="just">
              <a:buNone/>
            </a:pPr>
            <a:r>
              <a:rPr lang="fr-FR" sz="1400" dirty="0"/>
              <a:t>En cohérence avec les attentes de nos clients, </a:t>
            </a:r>
            <a:r>
              <a:rPr lang="fr-FR" sz="1400" dirty="0" smtClean="0"/>
              <a:t>la gamme Millevie 2 propose </a:t>
            </a:r>
            <a:r>
              <a:rPr lang="fr-FR" sz="1400" dirty="0"/>
              <a:t>une sélection de fonds ISR / ESG (Investissement Socialement Responsable / Environnementaux, Sociaux, et de Gouvernance), et de fonds « label Relance ». </a:t>
            </a:r>
          </a:p>
          <a:p>
            <a:pPr marL="0" indent="0">
              <a:buNone/>
            </a:pPr>
            <a:r>
              <a:rPr lang="fr-FR" sz="1400" dirty="0"/>
              <a:t>Ces fonds ont pour objectifs de </a:t>
            </a:r>
            <a:r>
              <a:rPr lang="fr-FR" sz="1400" dirty="0" smtClean="0"/>
              <a:t>:</a:t>
            </a:r>
            <a:endParaRPr lang="fr-FR" sz="1400" b="1" dirty="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incluent des </a:t>
            </a:r>
            <a:r>
              <a:rPr lang="fr-FR" dirty="0"/>
              <a:t>services à valeur ajoutée pour les clients</a:t>
            </a:r>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6</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342509" y="2100299"/>
            <a:ext cx="1242383" cy="2536754"/>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631218" y="4295398"/>
            <a:ext cx="1242384"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6" name="Espace réservé du contenu 9"/>
          <p:cNvSpPr txBox="1">
            <a:spLocks/>
          </p:cNvSpPr>
          <p:nvPr/>
        </p:nvSpPr>
        <p:spPr>
          <a:xfrm>
            <a:off x="3809495" y="3976596"/>
            <a:ext cx="8086311" cy="2497080"/>
          </a:xfrm>
          <a:prstGeom prst="rect">
            <a:avLst/>
          </a:prstGeom>
          <a:solidFill>
            <a:schemeClr val="bg1">
              <a:lumMod val="95000"/>
            </a:schemeClr>
          </a:solidFill>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fr-FR" sz="1200" dirty="0" smtClean="0"/>
              <a:t>Concilier performance économique et impact social et environnemental en finançant les entreprises et les entités publiques qui contribuent au développement durable, quel que soit le secteur d’activité.</a:t>
            </a:r>
          </a:p>
          <a:p>
            <a:pPr lvl="1" algn="just"/>
            <a:r>
              <a:rPr lang="fr-FR" sz="1200" dirty="0" smtClean="0"/>
              <a:t>Rechercher un potentiel de performance sur les marchés financiers, en contrepartie d’une prise de risque en capital.</a:t>
            </a:r>
          </a:p>
          <a:p>
            <a:pPr lvl="1" algn="just">
              <a:defRPr/>
            </a:pPr>
            <a:endParaRPr lang="fr-FR" sz="1200" b="1" dirty="0">
              <a:sym typeface="Wingdings" panose="05000000000000000000" pitchFamily="2" charset="2"/>
            </a:endParaRPr>
          </a:p>
        </p:txBody>
      </p:sp>
      <p:pic>
        <p:nvPicPr>
          <p:cNvPr id="2" name="Image 1"/>
          <p:cNvPicPr>
            <a:picLocks noChangeAspect="1"/>
          </p:cNvPicPr>
          <p:nvPr/>
        </p:nvPicPr>
        <p:blipFill>
          <a:blip r:embed="rId2"/>
          <a:stretch>
            <a:fillRect/>
          </a:stretch>
        </p:blipFill>
        <p:spPr>
          <a:xfrm>
            <a:off x="10409534" y="4972110"/>
            <a:ext cx="1200653" cy="1179589"/>
          </a:xfrm>
          <a:prstGeom prst="rect">
            <a:avLst/>
          </a:prstGeom>
        </p:spPr>
      </p:pic>
      <p:pic>
        <p:nvPicPr>
          <p:cNvPr id="3" name="Image 2"/>
          <p:cNvPicPr>
            <a:picLocks noChangeAspect="1"/>
          </p:cNvPicPr>
          <p:nvPr/>
        </p:nvPicPr>
        <p:blipFill>
          <a:blip r:embed="rId3"/>
          <a:stretch>
            <a:fillRect/>
          </a:stretch>
        </p:blipFill>
        <p:spPr>
          <a:xfrm>
            <a:off x="4034040" y="5388043"/>
            <a:ext cx="2686050" cy="752475"/>
          </a:xfrm>
          <a:prstGeom prst="rect">
            <a:avLst/>
          </a:prstGeom>
        </p:spPr>
      </p:pic>
      <p:pic>
        <p:nvPicPr>
          <p:cNvPr id="4" name="Image 3"/>
          <p:cNvPicPr>
            <a:picLocks noChangeAspect="1"/>
          </p:cNvPicPr>
          <p:nvPr/>
        </p:nvPicPr>
        <p:blipFill>
          <a:blip r:embed="rId4"/>
          <a:stretch>
            <a:fillRect/>
          </a:stretch>
        </p:blipFill>
        <p:spPr>
          <a:xfrm>
            <a:off x="7421199" y="5176298"/>
            <a:ext cx="2287225" cy="949713"/>
          </a:xfrm>
          <a:prstGeom prst="rect">
            <a:avLst/>
          </a:prstGeom>
        </p:spPr>
      </p:pic>
      <p:sp>
        <p:nvSpPr>
          <p:cNvPr id="15" name="Étoile à 10 branches 14"/>
          <p:cNvSpPr/>
          <p:nvPr/>
        </p:nvSpPr>
        <p:spPr>
          <a:xfrm>
            <a:off x="9994896" y="1074156"/>
            <a:ext cx="807888" cy="644079"/>
          </a:xfrm>
          <a:prstGeom prst="star10">
            <a:avLst>
              <a:gd name="adj" fmla="val 44824"/>
              <a:gd name="hf" fmla="val 10514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rgbClr val="C00000"/>
              </a:solidFill>
            </a:endParaRPr>
          </a:p>
        </p:txBody>
      </p:sp>
      <p:sp>
        <p:nvSpPr>
          <p:cNvPr id="16" name="Étoile à 10 branches 15"/>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5" name="ZoneTexte 4"/>
          <p:cNvSpPr txBox="1"/>
          <p:nvPr/>
        </p:nvSpPr>
        <p:spPr>
          <a:xfrm>
            <a:off x="10217805" y="1295115"/>
            <a:ext cx="383458" cy="356856"/>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
        <p:nvSpPr>
          <p:cNvPr id="19" name="ZoneTexte 18"/>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3503247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6" y="5760361"/>
            <a:ext cx="10742576" cy="655188"/>
          </a:xfrm>
        </p:spPr>
        <p:txBody>
          <a:bodyPr>
            <a:normAutofit/>
          </a:bodyPr>
          <a:lstStyle/>
          <a:p>
            <a:pPr marL="0" indent="0">
              <a:buNone/>
            </a:pPr>
            <a:r>
              <a:rPr lang="fr-FR" sz="1200" dirty="0" smtClean="0"/>
              <a:t>*Hors </a:t>
            </a:r>
            <a:r>
              <a:rPr lang="fr-FR" sz="1200" dirty="0"/>
              <a:t>périmètre : contrats bénéficiant d’une fiscalité </a:t>
            </a:r>
            <a:r>
              <a:rPr lang="fr-FR" sz="1200" dirty="0" smtClean="0"/>
              <a:t>particulière : Plan </a:t>
            </a:r>
            <a:r>
              <a:rPr lang="fr-FR" sz="1200" dirty="0"/>
              <a:t>Epargne Populaire (PEP), contrats de capitalisation, contrats </a:t>
            </a:r>
            <a:r>
              <a:rPr lang="fr-FR" sz="1200" dirty="0" smtClean="0"/>
              <a:t>d’épargne-retraite</a:t>
            </a:r>
            <a:endParaRPr lang="fr-FR" sz="1100" dirty="0"/>
          </a:p>
        </p:txBody>
      </p:sp>
      <p:sp>
        <p:nvSpPr>
          <p:cNvPr id="11" name="Espace réservé du texte 10"/>
          <p:cNvSpPr>
            <a:spLocks noGrp="1"/>
          </p:cNvSpPr>
          <p:nvPr>
            <p:ph type="body" sz="quarter" idx="12"/>
          </p:nvPr>
        </p:nvSpPr>
        <p:spPr/>
        <p:txBody>
          <a:bodyPr>
            <a:normAutofit/>
          </a:bodyPr>
          <a:lstStyle/>
          <a:p>
            <a:r>
              <a:rPr lang="fr-FR" dirty="0" smtClean="0"/>
              <a:t>Périmètre des évolutions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a:t>7</a:t>
            </a:r>
          </a:p>
        </p:txBody>
      </p:sp>
      <p:graphicFrame>
        <p:nvGraphicFramePr>
          <p:cNvPr id="15" name="Tableau 3">
            <a:extLst>
              <a:ext uri="{FF2B5EF4-FFF2-40B4-BE49-F238E27FC236}">
                <a16:creationId xmlns:a16="http://schemas.microsoft.com/office/drawing/2014/main" id="{97EBD193-0187-42F7-90E9-E1D66C5A4D54}"/>
              </a:ext>
            </a:extLst>
          </p:cNvPr>
          <p:cNvGraphicFramePr>
            <a:graphicFrameLocks noGrp="1"/>
          </p:cNvGraphicFramePr>
          <p:nvPr>
            <p:extLst>
              <p:ext uri="{D42A27DB-BD31-4B8C-83A1-F6EECF244321}">
                <p14:modId xmlns:p14="http://schemas.microsoft.com/office/powerpoint/2010/main" val="2770154516"/>
              </p:ext>
            </p:extLst>
          </p:nvPr>
        </p:nvGraphicFramePr>
        <p:xfrm>
          <a:off x="695325" y="1660056"/>
          <a:ext cx="10742577" cy="3761775"/>
        </p:xfrm>
        <a:graphic>
          <a:graphicData uri="http://schemas.openxmlformats.org/drawingml/2006/table">
            <a:tbl>
              <a:tblPr firstRow="1" bandRow="1"/>
              <a:tblGrid>
                <a:gridCol w="3369009">
                  <a:extLst>
                    <a:ext uri="{9D8B030D-6E8A-4147-A177-3AD203B41FA5}">
                      <a16:colId xmlns:a16="http://schemas.microsoft.com/office/drawing/2014/main" val="2818474571"/>
                    </a:ext>
                  </a:extLst>
                </a:gridCol>
                <a:gridCol w="1502821">
                  <a:extLst>
                    <a:ext uri="{9D8B030D-6E8A-4147-A177-3AD203B41FA5}">
                      <a16:colId xmlns:a16="http://schemas.microsoft.com/office/drawing/2014/main" val="905193571"/>
                    </a:ext>
                  </a:extLst>
                </a:gridCol>
                <a:gridCol w="1256744">
                  <a:extLst>
                    <a:ext uri="{9D8B030D-6E8A-4147-A177-3AD203B41FA5}">
                      <a16:colId xmlns:a16="http://schemas.microsoft.com/office/drawing/2014/main" val="3894423330"/>
                    </a:ext>
                  </a:extLst>
                </a:gridCol>
                <a:gridCol w="1309474">
                  <a:extLst>
                    <a:ext uri="{9D8B030D-6E8A-4147-A177-3AD203B41FA5}">
                      <a16:colId xmlns:a16="http://schemas.microsoft.com/office/drawing/2014/main" val="3100837747"/>
                    </a:ext>
                  </a:extLst>
                </a:gridCol>
                <a:gridCol w="1251519">
                  <a:extLst>
                    <a:ext uri="{9D8B030D-6E8A-4147-A177-3AD203B41FA5}">
                      <a16:colId xmlns:a16="http://schemas.microsoft.com/office/drawing/2014/main" val="3508958500"/>
                    </a:ext>
                  </a:extLst>
                </a:gridCol>
                <a:gridCol w="1026505">
                  <a:extLst>
                    <a:ext uri="{9D8B030D-6E8A-4147-A177-3AD203B41FA5}">
                      <a16:colId xmlns:a16="http://schemas.microsoft.com/office/drawing/2014/main" val="126670173"/>
                    </a:ext>
                  </a:extLst>
                </a:gridCol>
                <a:gridCol w="1026505">
                  <a:extLst>
                    <a:ext uri="{9D8B030D-6E8A-4147-A177-3AD203B41FA5}">
                      <a16:colId xmlns:a16="http://schemas.microsoft.com/office/drawing/2014/main" val="952591660"/>
                    </a:ext>
                  </a:extLst>
                </a:gridCol>
              </a:tblGrid>
              <a:tr h="582834">
                <a:tc rowSpan="2">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rowSpan="2">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0" dirty="0"/>
                        <a:t>Produits en stock*</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gridSpan="5">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pPr algn="ctr"/>
                      <a:r>
                        <a:rPr lang="fr-FR" sz="1200" b="0" dirty="0"/>
                        <a:t>Nouveaux produits </a:t>
                      </a:r>
                      <a:r>
                        <a:rPr lang="fr-FR" sz="1200" b="0" dirty="0" smtClean="0"/>
                        <a:t>commercialisés dès le 28 juin</a:t>
                      </a:r>
                      <a:endParaRPr lang="fr-FR" sz="1200" b="0" dirty="0"/>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extLst>
                  <a:ext uri="{0D108BD9-81ED-4DB2-BD59-A6C34878D82A}">
                    <a16:rowId xmlns:a16="http://schemas.microsoft.com/office/drawing/2014/main" val="2408832720"/>
                  </a:ext>
                </a:extLst>
              </a:tr>
              <a:tr h="604342">
                <a:tc vMerge="1">
                  <a:txBody>
                    <a:bodyPr/>
                    <a:lstStyle/>
                    <a:p>
                      <a:endParaRPr lang="fr-FR"/>
                    </a:p>
                  </a:txBody>
                  <a:tcPr/>
                </a:tc>
                <a:tc vMerge="1">
                  <a:txBody>
                    <a:bodyPr/>
                    <a:lstStyle/>
                    <a:p>
                      <a:pPr algn="ctr"/>
                      <a:endParaRPr lang="fr-FR" sz="1200" dirty="0">
                        <a:solidFill>
                          <a:schemeClr val="bg1"/>
                        </a:solidFill>
                      </a:endParaRPr>
                    </a:p>
                  </a:txBody>
                  <a:tcPr anchor="ctr">
                    <a:solidFill>
                      <a:srgbClr val="FF0000"/>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Initiale 2</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Essentielle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Premium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Infinie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Capi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419273006"/>
                  </a:ext>
                </a:extLst>
              </a:tr>
              <a:tr h="1208683">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l" defTabSz="685726" rtl="0" eaLnBrk="1" fontAlgn="auto" latinLnBrk="0" hangingPunct="1">
                        <a:lnSpc>
                          <a:spcPct val="100000"/>
                        </a:lnSpc>
                        <a:spcBef>
                          <a:spcPts val="0"/>
                        </a:spcBef>
                        <a:spcAft>
                          <a:spcPts val="0"/>
                        </a:spcAft>
                        <a:buClrTx/>
                        <a:buSzTx/>
                        <a:buFontTx/>
                        <a:buNone/>
                        <a:tabLst/>
                        <a:defRPr/>
                      </a:pPr>
                      <a:r>
                        <a:rPr lang="fr-FR" sz="1200" b="1" kern="1200" dirty="0">
                          <a:solidFill>
                            <a:schemeClr val="tx1">
                              <a:lumMod val="75000"/>
                              <a:lumOff val="25000"/>
                            </a:schemeClr>
                          </a:solidFill>
                          <a:latin typeface="+mn-lt"/>
                          <a:ea typeface="+mn-ea"/>
                          <a:cs typeface="+mn-cs"/>
                        </a:rPr>
                        <a:t>Garantie minorée des Frais de Gestion sur le fonds €</a:t>
                      </a:r>
                      <a:endParaRPr lang="fr-FR" sz="1200" dirty="0">
                        <a:solidFill>
                          <a:schemeClr val="tx1">
                            <a:lumMod val="75000"/>
                            <a:lumOff val="25000"/>
                          </a:schemeClr>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smtClean="0">
                          <a:solidFill>
                            <a:srgbClr val="92D050"/>
                          </a:solidFill>
                          <a:latin typeface="Segoe UI Symbol" panose="020B0502040204020203" pitchFamily="34" charset="0"/>
                          <a:ea typeface="Segoe UI Symbol" panose="020B0502040204020203" pitchFamily="34" charset="0"/>
                        </a:rPr>
                        <a:t>✅</a:t>
                      </a:r>
                      <a:endParaRPr lang="fr-FR" sz="1200" b="1" dirty="0" smtClean="0">
                        <a:solidFill>
                          <a:srgbClr val="92D050"/>
                        </a:solidFill>
                      </a:endParaRPr>
                    </a:p>
                    <a:p>
                      <a:pPr marL="0" marR="0" lvl="0" indent="0" algn="ctr" defTabSz="685726" rtl="0" eaLnBrk="1" fontAlgn="auto" latinLnBrk="0" hangingPunct="1">
                        <a:lnSpc>
                          <a:spcPct val="100000"/>
                        </a:lnSpc>
                        <a:spcBef>
                          <a:spcPts val="0"/>
                        </a:spcBef>
                        <a:spcAft>
                          <a:spcPts val="0"/>
                        </a:spcAft>
                        <a:buClrTx/>
                        <a:buSzTx/>
                        <a:buFontTx/>
                        <a:buNone/>
                        <a:tabLst/>
                        <a:defRPr/>
                      </a:pPr>
                      <a:r>
                        <a:rPr lang="fr-FR" sz="900" b="0" dirty="0" smtClean="0">
                          <a:solidFill>
                            <a:schemeClr val="tx1"/>
                          </a:solidFill>
                        </a:rPr>
                        <a:t>Pour</a:t>
                      </a:r>
                      <a:r>
                        <a:rPr lang="fr-FR" sz="900" b="0" baseline="0" dirty="0" smtClean="0">
                          <a:solidFill>
                            <a:schemeClr val="tx1"/>
                          </a:solidFill>
                        </a:rPr>
                        <a:t> </a:t>
                      </a:r>
                      <a:r>
                        <a:rPr lang="fr-FR" sz="900" b="0" dirty="0" smtClean="0">
                          <a:solidFill>
                            <a:schemeClr val="tx1"/>
                          </a:solidFill>
                        </a:rPr>
                        <a:t>les nouveaux</a:t>
                      </a:r>
                      <a:r>
                        <a:rPr lang="fr-FR" sz="900" b="0" baseline="0" dirty="0" smtClean="0">
                          <a:solidFill>
                            <a:schemeClr val="tx1"/>
                          </a:solidFill>
                        </a:rPr>
                        <a:t> </a:t>
                      </a:r>
                      <a:r>
                        <a:rPr lang="fr-FR" sz="900" b="0" dirty="0" smtClean="0">
                          <a:solidFill>
                            <a:schemeClr val="tx1"/>
                          </a:solidFill>
                        </a:rPr>
                        <a:t>investissements réalisés à partir du 01/01/2022 </a:t>
                      </a:r>
                      <a:endParaRPr lang="fr-FR" sz="900" b="0" dirty="0">
                        <a:solidFill>
                          <a:schemeClr val="tx1"/>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9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405686941"/>
                  </a:ext>
                </a:extLst>
              </a:tr>
              <a:tr h="403170">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r>
                        <a:rPr lang="fr-FR" sz="1200" b="1" i="0" u="none" strike="noStrike" kern="1200" cap="none" dirty="0">
                          <a:solidFill>
                            <a:schemeClr val="tx1">
                              <a:lumMod val="75000"/>
                              <a:lumOff val="25000"/>
                            </a:schemeClr>
                          </a:solidFill>
                          <a:latin typeface="+mn-lt"/>
                          <a:ea typeface="+mn-ea"/>
                          <a:cs typeface="+mn-cs"/>
                          <a:sym typeface="Arial"/>
                        </a:rPr>
                        <a:t>Frais de versement et d’arbitrage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no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no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387750159"/>
                  </a:ext>
                </a:extLst>
              </a:tr>
              <a:tr h="403170">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algn="l" defTabSz="685783" rtl="0" eaLnBrk="1" latinLnBrk="0" hangingPunct="1"/>
                      <a:r>
                        <a:rPr lang="fr-FR" sz="1200" b="1" kern="1200" dirty="0">
                          <a:solidFill>
                            <a:schemeClr val="tx1">
                              <a:lumMod val="75000"/>
                              <a:lumOff val="25000"/>
                            </a:schemeClr>
                          </a:solidFill>
                          <a:latin typeface="+mn-lt"/>
                          <a:ea typeface="+mn-ea"/>
                          <a:cs typeface="+mn-cs"/>
                        </a:rPr>
                        <a:t>Mesures en cas de remontée des taux</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599848511"/>
                  </a:ext>
                </a:extLst>
              </a:tr>
              <a:tr h="559576">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r>
                        <a:rPr lang="fr-FR" sz="1200" b="1" kern="1200" dirty="0">
                          <a:solidFill>
                            <a:schemeClr val="tx1">
                              <a:lumMod val="75000"/>
                              <a:lumOff val="25000"/>
                            </a:schemeClr>
                          </a:solidFill>
                          <a:latin typeface="+mn-lt"/>
                          <a:ea typeface="+mn-ea"/>
                          <a:cs typeface="+mn-cs"/>
                        </a:rPr>
                        <a:t>Service de gestion déléguée</a:t>
                      </a:r>
                    </a:p>
                    <a:p>
                      <a:r>
                        <a:rPr lang="fr-FR" sz="1200" b="0" i="1" u="none" strike="noStrike" kern="1200" cap="none" dirty="0">
                          <a:solidFill>
                            <a:schemeClr val="tx1">
                              <a:lumMod val="75000"/>
                              <a:lumOff val="25000"/>
                            </a:schemeClr>
                          </a:solidFill>
                          <a:latin typeface="+mn-lt"/>
                          <a:ea typeface="+mn-ea"/>
                          <a:cs typeface="+mn-cs"/>
                          <a:sym typeface="Arial"/>
                        </a:rPr>
                        <a:t>Lot 2 : Millevie Initiale et Nuances</a:t>
                      </a:r>
                      <a:r>
                        <a:rPr lang="fr-FR" sz="1200" b="0" i="1" u="none" strike="noStrike" kern="1200" cap="none" baseline="0" dirty="0">
                          <a:solidFill>
                            <a:schemeClr val="tx1">
                              <a:lumMod val="75000"/>
                              <a:lumOff val="25000"/>
                            </a:schemeClr>
                          </a:solidFill>
                          <a:latin typeface="+mn-lt"/>
                          <a:ea typeface="+mn-ea"/>
                          <a:cs typeface="+mn-cs"/>
                          <a:sym typeface="Arial"/>
                        </a:rPr>
                        <a:t> 3D</a:t>
                      </a:r>
                      <a:endParaRPr lang="fr-FR" sz="1200" b="0" i="1" u="none" strike="noStrike" kern="1200" cap="none" dirty="0">
                        <a:solidFill>
                          <a:schemeClr val="tx1">
                            <a:lumMod val="75000"/>
                            <a:lumOff val="25000"/>
                          </a:schemeClr>
                        </a:solidFill>
                        <a:latin typeface="+mn-lt"/>
                        <a:ea typeface="+mn-ea"/>
                        <a:cs typeface="+mn-cs"/>
                        <a:sym typeface="Aria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p>
                      <a:pPr marL="0" marR="0" lvl="0" indent="0" algn="ctr">
                        <a:lnSpc>
                          <a:spcPct val="100000"/>
                        </a:lnSpc>
                        <a:spcBef>
                          <a:spcPts val="0"/>
                        </a:spcBef>
                        <a:spcAft>
                          <a:spcPts val="0"/>
                        </a:spcAft>
                        <a:buClrTx/>
                        <a:buSzTx/>
                        <a:buFontTx/>
                        <a:buNone/>
                      </a:pPr>
                      <a:r>
                        <a:rPr lang="fr-FR" sz="900" b="0" dirty="0" err="1">
                          <a:solidFill>
                            <a:schemeClr val="tx1"/>
                          </a:solidFill>
                          <a:latin typeface="Segoe UI Symbol"/>
                          <a:ea typeface="Segoe UI Symbol"/>
                        </a:rPr>
                        <a:t>Millevie</a:t>
                      </a:r>
                      <a:r>
                        <a:rPr lang="fr-FR" sz="900" b="0" dirty="0">
                          <a:solidFill>
                            <a:schemeClr val="tx1"/>
                          </a:solidFill>
                          <a:latin typeface="Segoe UI Symbol"/>
                          <a:ea typeface="Segoe UI Symbol"/>
                        </a:rPr>
                        <a:t> Essentielle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12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extLst>
                  <a:ext uri="{0D108BD9-81ED-4DB2-BD59-A6C34878D82A}">
                    <a16:rowId xmlns:a16="http://schemas.microsoft.com/office/drawing/2014/main" val="4207626059"/>
                  </a:ext>
                </a:extLst>
              </a:tr>
            </a:tbl>
          </a:graphicData>
        </a:graphic>
      </p:graphicFrame>
      <p:sp>
        <p:nvSpPr>
          <p:cNvPr id="16" name="ZoneTexte 15">
            <a:extLst>
              <a:ext uri="{FF2B5EF4-FFF2-40B4-BE49-F238E27FC236}">
                <a16:creationId xmlns:a16="http://schemas.microsoft.com/office/drawing/2014/main" id="{19C69C14-6A24-4D0C-AF49-E099F71F5B60}"/>
              </a:ext>
            </a:extLst>
          </p:cNvPr>
          <p:cNvSpPr txBox="1"/>
          <p:nvPr/>
        </p:nvSpPr>
        <p:spPr>
          <a:xfrm>
            <a:off x="2198585" y="1871326"/>
            <a:ext cx="200337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chemeClr val="bg1"/>
                </a:solidFill>
                <a:effectLst/>
                <a:uLnTx/>
                <a:uFillTx/>
                <a:ea typeface="+mn-ea"/>
                <a:cs typeface="+mn-cs"/>
              </a:rPr>
              <a:t>Périmètre produits</a:t>
            </a:r>
          </a:p>
        </p:txBody>
      </p:sp>
      <p:sp>
        <p:nvSpPr>
          <p:cNvPr id="17" name="ZoneTexte 16">
            <a:extLst>
              <a:ext uri="{FF2B5EF4-FFF2-40B4-BE49-F238E27FC236}">
                <a16:creationId xmlns:a16="http://schemas.microsoft.com/office/drawing/2014/main" id="{410EAF6B-AEFE-4736-A6B9-06E6A166E3A9}"/>
              </a:ext>
            </a:extLst>
          </p:cNvPr>
          <p:cNvSpPr txBox="1"/>
          <p:nvPr/>
        </p:nvSpPr>
        <p:spPr>
          <a:xfrm>
            <a:off x="872306" y="2231125"/>
            <a:ext cx="2652559"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1"/>
                </a:solidFill>
                <a:effectLst/>
                <a:uLnTx/>
                <a:uFillTx/>
                <a:ea typeface="+mn-ea"/>
                <a:cs typeface="+mn-cs"/>
              </a:rPr>
              <a:t>Evolutions</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1"/>
                </a:solidFill>
                <a:effectLst/>
                <a:uLnTx/>
                <a:uFillTx/>
                <a:ea typeface="+mn-ea"/>
                <a:cs typeface="+mn-cs"/>
              </a:rPr>
              <a:t>et impacts clients</a:t>
            </a:r>
          </a:p>
        </p:txBody>
      </p:sp>
      <p:cxnSp>
        <p:nvCxnSpPr>
          <p:cNvPr id="4" name="Connecteur droit 3"/>
          <p:cNvCxnSpPr/>
          <p:nvPr/>
        </p:nvCxnSpPr>
        <p:spPr>
          <a:xfrm>
            <a:off x="695325" y="1660056"/>
            <a:ext cx="3418316" cy="1142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944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latin typeface="Montserrat Black" panose="00000A00000000000000" pitchFamily="2" charset="0"/>
              </a:rPr>
              <a:t>Contexte</a:t>
            </a:r>
          </a:p>
          <a:p>
            <a:r>
              <a:rPr lang="fr-FR" sz="2000" b="1" dirty="0" smtClean="0">
                <a:latin typeface="Montserrat Black" panose="00000A00000000000000" pitchFamily="2" charset="0"/>
              </a:rPr>
              <a:t>La nouvelle </a:t>
            </a:r>
            <a:r>
              <a:rPr lang="fr-FR" sz="2000" b="1" dirty="0">
                <a:latin typeface="Montserrat Black" panose="00000A00000000000000" pitchFamily="2" charset="0"/>
              </a:rPr>
              <a:t>offre Millevie 2</a:t>
            </a:r>
            <a:endParaRPr lang="fr-FR" sz="2000" b="1" dirty="0" smtClean="0">
              <a:latin typeface="Montserrat Black" panose="00000A00000000000000" pitchFamily="2" charset="0"/>
            </a:endParaRPr>
          </a:p>
          <a:p>
            <a:r>
              <a:rPr lang="fr-FR" sz="2000" b="1" dirty="0">
                <a:solidFill>
                  <a:srgbClr val="C00000"/>
                </a:solidFill>
                <a:latin typeface="Montserrat Black" panose="00000A00000000000000" pitchFamily="2" charset="0"/>
              </a:rPr>
              <a:t>Le service de gestion </a:t>
            </a:r>
            <a:r>
              <a:rPr lang="fr-FR" sz="2000" b="1" dirty="0" smtClean="0">
                <a:solidFill>
                  <a:srgbClr val="C00000"/>
                </a:solidFill>
                <a:latin typeface="Montserrat Black" panose="00000A00000000000000" pitchFamily="2" charset="0"/>
              </a:rPr>
              <a:t>déléguée</a:t>
            </a:r>
          </a:p>
          <a:p>
            <a:pPr lvl="1"/>
            <a:r>
              <a:rPr lang="fr-FR" sz="1800" dirty="0"/>
              <a:t>Vidéo de présentation d’un entretien clientèle présentant le service de gestion déléguée</a:t>
            </a:r>
          </a:p>
          <a:p>
            <a:pPr lvl="1"/>
            <a:r>
              <a:rPr lang="fr-FR" sz="1800" dirty="0" smtClean="0"/>
              <a:t>La </a:t>
            </a:r>
            <a:r>
              <a:rPr lang="fr-FR" sz="1800" dirty="0"/>
              <a:t>gestion déléguée, qu’est ce-que c’est ? </a:t>
            </a:r>
          </a:p>
          <a:p>
            <a:pPr lvl="1"/>
            <a:r>
              <a:rPr lang="fr-FR" sz="1800" dirty="0"/>
              <a:t>Un service de gestion déléguée adapté et accessible à l’ensemble de notre clientèle</a:t>
            </a:r>
          </a:p>
          <a:p>
            <a:pPr lvl="1"/>
            <a:r>
              <a:rPr lang="fr-FR" sz="1800" dirty="0" smtClean="0"/>
              <a:t>Ce </a:t>
            </a:r>
            <a:r>
              <a:rPr lang="fr-FR" sz="1800" dirty="0"/>
              <a:t>service apporte de multiples avantages aussi bien pour les clients que pour les conseillers</a:t>
            </a:r>
          </a:p>
          <a:p>
            <a:pPr lvl="1"/>
            <a:r>
              <a:rPr lang="fr-FR" sz="1800" dirty="0"/>
              <a:t>Le service de gestion déléguée nous permet de répondre à toutes les situations et attentes des </a:t>
            </a:r>
            <a:r>
              <a:rPr lang="fr-FR" sz="1800" dirty="0" smtClean="0"/>
              <a:t>clients</a:t>
            </a:r>
            <a:endParaRPr lang="fr-FR" sz="1800" dirty="0"/>
          </a:p>
          <a:p>
            <a:pPr lvl="1"/>
            <a:r>
              <a:rPr lang="fr-FR" sz="1800" dirty="0"/>
              <a:t>Les 3 profils sont adaptés à nos clients</a:t>
            </a:r>
          </a:p>
          <a:p>
            <a:pPr lvl="1"/>
            <a:r>
              <a:rPr lang="fr-FR" sz="1800" dirty="0" smtClean="0"/>
              <a:t>Les </a:t>
            </a:r>
            <a:r>
              <a:rPr lang="fr-FR" sz="1800" dirty="0"/>
              <a:t>caractéristiques du service de gestion déléguée en </a:t>
            </a:r>
            <a:r>
              <a:rPr lang="fr-FR" sz="1800" dirty="0" smtClean="0"/>
              <a:t>détail</a:t>
            </a:r>
          </a:p>
          <a:p>
            <a:r>
              <a:rPr lang="fr-FR" sz="2000" b="1" dirty="0" smtClean="0">
                <a:latin typeface="Montserrat Black" panose="00000A00000000000000" pitchFamily="2" charset="0"/>
              </a:rPr>
              <a:t>Accompagnement </a:t>
            </a:r>
            <a:r>
              <a:rPr lang="fr-FR" sz="2000" b="1" dirty="0">
                <a:latin typeface="Montserrat Black" panose="00000A00000000000000" pitchFamily="2" charset="0"/>
              </a:rPr>
              <a:t>et outils</a:t>
            </a:r>
          </a:p>
        </p:txBody>
      </p:sp>
    </p:spTree>
    <p:extLst>
      <p:ext uri="{BB962C8B-B14F-4D97-AF65-F5344CB8AC3E}">
        <p14:creationId xmlns:p14="http://schemas.microsoft.com/office/powerpoint/2010/main" val="3087265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Vidéo de présentation d’un entretien clientèle présentant le service de gestion déléguée</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20" name="Rectangle à coins arrondis 19"/>
          <p:cNvSpPr/>
          <p:nvPr/>
        </p:nvSpPr>
        <p:spPr>
          <a:xfrm>
            <a:off x="2302234" y="6120354"/>
            <a:ext cx="7668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 </a:t>
            </a:r>
            <a:r>
              <a:rPr lang="fr-FR" sz="1200" dirty="0" smtClean="0">
                <a:solidFill>
                  <a:schemeClr val="tx1">
                    <a:lumMod val="75000"/>
                    <a:lumOff val="25000"/>
                  </a:schemeClr>
                </a:solidFill>
                <a:sym typeface="Webdings" panose="05030102010509060703" pitchFamily="18" charset="2"/>
              </a:rPr>
              <a:t>[il est nécessaire d’avoir activé le contenu à l’ouverture du fichier]</a:t>
            </a:r>
            <a:endParaRPr lang="fr-FR" sz="1200" dirty="0">
              <a:solidFill>
                <a:schemeClr val="tx1">
                  <a:lumMod val="75000"/>
                  <a:lumOff val="25000"/>
                </a:schemeClr>
              </a:solidFill>
            </a:endParaRPr>
          </a:p>
        </p:txBody>
      </p:sp>
      <p:pic>
        <p:nvPicPr>
          <p:cNvPr id="2" name="Video GEDEL ligh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02234" y="1576052"/>
            <a:ext cx="7624917" cy="4289016"/>
          </a:xfrm>
          <a:prstGeom prst="rect">
            <a:avLst/>
          </a:prstGeom>
        </p:spPr>
      </p:pic>
    </p:spTree>
    <p:extLst>
      <p:ext uri="{BB962C8B-B14F-4D97-AF65-F5344CB8AC3E}">
        <p14:creationId xmlns:p14="http://schemas.microsoft.com/office/powerpoint/2010/main" val="3319189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25933"/>
            <a:ext cx="10980738" cy="4711355"/>
          </a:xfrm>
        </p:spPr>
        <p:txBody>
          <a:bodyPr>
            <a:normAutofit lnSpcReduction="10000"/>
          </a:bodyPr>
          <a:lstStyle/>
          <a:p>
            <a:pPr algn="just"/>
            <a:r>
              <a:rPr lang="fr-FR" dirty="0"/>
              <a:t>Le service de gestion déléguée </a:t>
            </a:r>
            <a:r>
              <a:rPr lang="fr-FR" dirty="0" smtClean="0"/>
              <a:t>consiste à confier, à un professionnel des marchés financiers, la sélection et la gestion </a:t>
            </a:r>
            <a:r>
              <a:rPr lang="fr-FR" dirty="0"/>
              <a:t>des supports en unités de compte </a:t>
            </a:r>
            <a:r>
              <a:rPr lang="fr-FR" dirty="0" smtClean="0"/>
              <a:t>permanents du client. C’est le gestionnaire qui prendra les décisions de répartition et d’arbitrage entre les différents supports d’un contrat d’assurance vie, </a:t>
            </a:r>
            <a:r>
              <a:rPr lang="fr-FR" dirty="0"/>
              <a:t>selon </a:t>
            </a:r>
            <a:r>
              <a:rPr lang="fr-FR" dirty="0" smtClean="0"/>
              <a:t>le profil du client. </a:t>
            </a:r>
          </a:p>
          <a:p>
            <a:pPr algn="just"/>
            <a:endParaRPr lang="fr-FR" dirty="0"/>
          </a:p>
          <a:p>
            <a:r>
              <a:rPr lang="fr-FR" b="1" dirty="0" smtClean="0"/>
              <a:t>Comment cela fonctionne ?</a:t>
            </a:r>
          </a:p>
          <a:p>
            <a:pPr lvl="1" algn="just"/>
            <a:r>
              <a:rPr lang="fr-FR" dirty="0"/>
              <a:t>Le client confie à l’assureur, la sélection des supports en UC permanents et la répartition de l'encours entre </a:t>
            </a:r>
            <a:r>
              <a:rPr lang="fr-FR" dirty="0" smtClean="0"/>
              <a:t>eux, selon les </a:t>
            </a:r>
            <a:r>
              <a:rPr lang="fr-FR" dirty="0"/>
              <a:t>caractéristiques du profil de gestion retenu avec le client. </a:t>
            </a:r>
          </a:p>
          <a:p>
            <a:pPr lvl="1" algn="just"/>
            <a:r>
              <a:rPr lang="fr-FR" dirty="0" smtClean="0"/>
              <a:t>L’assureur </a:t>
            </a:r>
            <a:r>
              <a:rPr lang="fr-FR" dirty="0"/>
              <a:t>délègue la gestion financière des profils de gestion à </a:t>
            </a:r>
            <a:r>
              <a:rPr lang="fr-FR" dirty="0">
                <a:solidFill>
                  <a:srgbClr val="7030A0"/>
                </a:solidFill>
              </a:rPr>
              <a:t>VEGA Investment </a:t>
            </a:r>
            <a:r>
              <a:rPr lang="fr-FR" dirty="0" smtClean="0">
                <a:solidFill>
                  <a:srgbClr val="7030A0"/>
                </a:solidFill>
              </a:rPr>
              <a:t>Managers</a:t>
            </a:r>
            <a:r>
              <a:rPr lang="fr-FR" dirty="0" smtClean="0"/>
              <a:t>             . La </a:t>
            </a:r>
            <a:r>
              <a:rPr lang="fr-FR" dirty="0"/>
              <a:t>gestion du Fonds en euros, des supports immobiliers </a:t>
            </a:r>
            <a:r>
              <a:rPr lang="fr-FR" dirty="0" smtClean="0"/>
              <a:t>ou </a:t>
            </a:r>
            <a:r>
              <a:rPr lang="fr-FR" dirty="0"/>
              <a:t>temporaires reste à la main du client accompagné de son conseiller. </a:t>
            </a:r>
            <a:endParaRPr lang="fr-FR" dirty="0" smtClean="0"/>
          </a:p>
          <a:p>
            <a:pPr lvl="1" algn="just"/>
            <a:r>
              <a:rPr lang="fr-FR" dirty="0" smtClean="0"/>
              <a:t>3 </a:t>
            </a:r>
            <a:r>
              <a:rPr lang="fr-FR" dirty="0"/>
              <a:t>profils de gestion sont disponibles. Le client est orienté vers l’un de ces 3 profils en fonction de ses réponses au questionnaire QCF / QR et de son parcours conseil LEA. Le service de gestion déléguée peut être accessible à tous les profils </a:t>
            </a:r>
            <a:r>
              <a:rPr lang="fr-FR" dirty="0" smtClean="0"/>
              <a:t>investisseurs</a:t>
            </a:r>
          </a:p>
          <a:p>
            <a:pPr algn="just"/>
            <a:r>
              <a:rPr lang="fr-FR" b="1" dirty="0" smtClean="0"/>
              <a:t>Gestion du contrat : </a:t>
            </a:r>
          </a:p>
          <a:p>
            <a:pPr lvl="1" algn="just"/>
            <a:r>
              <a:rPr lang="fr-FR" dirty="0"/>
              <a:t>Le gestionnaire financier – </a:t>
            </a:r>
            <a:r>
              <a:rPr lang="fr-FR" dirty="0" smtClean="0"/>
              <a:t>          – </a:t>
            </a:r>
            <a:r>
              <a:rPr lang="fr-FR" dirty="0"/>
              <a:t>gère les profils de gestion en fonction de l’actualité des marchés et des opportunités qu’ils présentent. Quand cela est nécessaire, l’allocation de chaque profil de gestion est ajustée : des arbitrages collectifs sont réalisés. </a:t>
            </a:r>
            <a:endParaRPr lang="fr-FR" dirty="0" smtClean="0"/>
          </a:p>
          <a:p>
            <a:pPr algn="just"/>
            <a:r>
              <a:rPr lang="fr-FR" b="1" dirty="0" smtClean="0"/>
              <a:t>Vie du contrat : </a:t>
            </a:r>
          </a:p>
          <a:p>
            <a:pPr lvl="1" algn="just"/>
            <a:r>
              <a:rPr lang="fr-FR" dirty="0"/>
              <a:t>L’investissement du client est suivi dans la durée par des spécialistes. Le client et son conseiller sont régulièrement informés de l’évolution du profil de gestion </a:t>
            </a:r>
            <a:r>
              <a:rPr lang="fr-FR" dirty="0" smtClean="0"/>
              <a:t>retenu.</a:t>
            </a:r>
          </a:p>
        </p:txBody>
      </p:sp>
      <p:sp>
        <p:nvSpPr>
          <p:cNvPr id="11" name="Espace réservé du texte 10"/>
          <p:cNvSpPr>
            <a:spLocks noGrp="1"/>
          </p:cNvSpPr>
          <p:nvPr>
            <p:ph type="body" sz="quarter" idx="12"/>
          </p:nvPr>
        </p:nvSpPr>
        <p:spPr/>
        <p:txBody>
          <a:bodyPr>
            <a:normAutofit/>
          </a:bodyPr>
          <a:lstStyle/>
          <a:p>
            <a:r>
              <a:rPr lang="fr-FR" dirty="0" smtClean="0"/>
              <a:t>La gestion déléguée, qu’est ce-que c’est ? </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a:t>2</a:t>
            </a:r>
          </a:p>
        </p:txBody>
      </p:sp>
      <p:pic>
        <p:nvPicPr>
          <p:cNvPr id="6" name="Imag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4945" y="3361481"/>
            <a:ext cx="584429" cy="18731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4061" y="4597727"/>
            <a:ext cx="495300" cy="15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350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Un service de gestion déléguée adapté et accessible à l’ensemble de notre clientèle</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29" name="ZoneTexte 28">
            <a:extLst>
              <a:ext uri="{FF2B5EF4-FFF2-40B4-BE49-F238E27FC236}">
                <a16:creationId xmlns:a16="http://schemas.microsoft.com/office/drawing/2014/main" id="{252DA543-346C-4895-B982-5DC378817607}"/>
              </a:ext>
            </a:extLst>
          </p:cNvPr>
          <p:cNvSpPr txBox="1"/>
          <p:nvPr/>
        </p:nvSpPr>
        <p:spPr>
          <a:xfrm>
            <a:off x="2580197" y="4215861"/>
            <a:ext cx="400110" cy="1987343"/>
          </a:xfrm>
          <a:prstGeom prst="rect">
            <a:avLst/>
          </a:prstGeom>
          <a:noFill/>
        </p:spPr>
        <p:txBody>
          <a:bodyPr vert="vert270" wrap="square" rtlCol="0">
            <a:spAutoFit/>
          </a:bodyPr>
          <a:lstStyle/>
          <a:p>
            <a:pPr algn="ctr"/>
            <a:r>
              <a:rPr lang="fr-FR" sz="1400" dirty="0" smtClean="0">
                <a:solidFill>
                  <a:schemeClr val="tx1">
                    <a:lumMod val="75000"/>
                    <a:lumOff val="25000"/>
                  </a:schemeClr>
                </a:solidFill>
                <a:cs typeface="Aharoni" panose="02010803020104030203" pitchFamily="2" charset="-79"/>
              </a:rPr>
              <a:t>Niveau de service</a:t>
            </a:r>
            <a:endParaRPr lang="fr-FR" sz="1400" dirty="0">
              <a:solidFill>
                <a:schemeClr val="tx1">
                  <a:lumMod val="75000"/>
                  <a:lumOff val="25000"/>
                </a:schemeClr>
              </a:solidFill>
              <a:cs typeface="Aharoni" panose="02010803020104030203" pitchFamily="2" charset="-79"/>
            </a:endParaRPr>
          </a:p>
        </p:txBody>
      </p:sp>
      <p:sp>
        <p:nvSpPr>
          <p:cNvPr id="31" name="Espace réservé du contenu 9"/>
          <p:cNvSpPr txBox="1">
            <a:spLocks/>
          </p:cNvSpPr>
          <p:nvPr/>
        </p:nvSpPr>
        <p:spPr>
          <a:xfrm>
            <a:off x="695325" y="1676773"/>
            <a:ext cx="10980738" cy="2734397"/>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 </a:t>
            </a:r>
            <a:r>
              <a:rPr lang="fr-FR" b="1" dirty="0" smtClean="0"/>
              <a:t>nouveau service de gestion déléguée, </a:t>
            </a:r>
            <a:r>
              <a:rPr lang="fr-FR" dirty="0" smtClean="0"/>
              <a:t>accessible à notre </a:t>
            </a:r>
            <a:r>
              <a:rPr lang="fr-FR" b="1" dirty="0" smtClean="0"/>
              <a:t>clientèle grand public</a:t>
            </a:r>
            <a:r>
              <a:rPr lang="fr-FR" dirty="0" smtClean="0"/>
              <a:t>, nous permet de compléter </a:t>
            </a:r>
            <a:r>
              <a:rPr lang="fr-FR" dirty="0"/>
              <a:t>notre gamme </a:t>
            </a:r>
            <a:r>
              <a:rPr lang="fr-FR" dirty="0" smtClean="0"/>
              <a:t>avec une </a:t>
            </a:r>
            <a:r>
              <a:rPr lang="fr-FR" dirty="0"/>
              <a:t>offre </a:t>
            </a:r>
            <a:r>
              <a:rPr lang="fr-FR" dirty="0" smtClean="0"/>
              <a:t>adaptée </a:t>
            </a:r>
            <a:r>
              <a:rPr lang="fr-FR" dirty="0"/>
              <a:t>à chaque segment de </a:t>
            </a:r>
            <a:r>
              <a:rPr lang="fr-FR" dirty="0" smtClean="0"/>
              <a:t>clientèle.</a:t>
            </a:r>
          </a:p>
          <a:p>
            <a:endParaRPr lang="fr-FR" dirty="0" smtClean="0"/>
          </a:p>
          <a:p>
            <a:r>
              <a:rPr lang="fr-FR" dirty="0" smtClean="0"/>
              <a:t>Ce service nous permet </a:t>
            </a:r>
            <a:r>
              <a:rPr lang="fr-FR" b="1" dirty="0" smtClean="0"/>
              <a:t>d’accompagner </a:t>
            </a:r>
            <a:r>
              <a:rPr lang="fr-FR" b="1" dirty="0"/>
              <a:t>tous nos clients dans la </a:t>
            </a:r>
            <a:r>
              <a:rPr lang="fr-FR" b="1" dirty="0" smtClean="0"/>
              <a:t>diversification</a:t>
            </a:r>
            <a:r>
              <a:rPr lang="fr-FR" dirty="0" smtClean="0"/>
              <a:t>.</a:t>
            </a:r>
            <a:endParaRPr lang="fr-FR" dirty="0"/>
          </a:p>
          <a:p>
            <a:endParaRPr lang="fr-FR" dirty="0"/>
          </a:p>
          <a:p>
            <a:r>
              <a:rPr lang="fr-FR" dirty="0" smtClean="0"/>
              <a:t>Cette évolution nous permet de pouvoir proposer </a:t>
            </a:r>
            <a:r>
              <a:rPr lang="fr-FR" dirty="0"/>
              <a:t>une </a:t>
            </a:r>
            <a:r>
              <a:rPr lang="fr-FR" b="1" dirty="0"/>
              <a:t>g</a:t>
            </a:r>
            <a:r>
              <a:rPr lang="fr-FR" b="1" dirty="0" smtClean="0"/>
              <a:t>estion déléguée </a:t>
            </a:r>
            <a:r>
              <a:rPr lang="fr-FR" b="1" dirty="0"/>
              <a:t>différenciée par segment de clientèle </a:t>
            </a:r>
            <a:r>
              <a:rPr lang="fr-FR" dirty="0"/>
              <a:t>et par </a:t>
            </a:r>
            <a:r>
              <a:rPr lang="fr-FR" b="1" dirty="0"/>
              <a:t>niveau de </a:t>
            </a:r>
            <a:r>
              <a:rPr lang="fr-FR" b="1" dirty="0" smtClean="0"/>
              <a:t>service</a:t>
            </a:r>
            <a:r>
              <a:rPr lang="fr-FR" dirty="0" smtClean="0"/>
              <a:t>.</a:t>
            </a:r>
            <a:endParaRPr lang="fr-FR" dirty="0"/>
          </a:p>
          <a:p>
            <a:pPr marL="0" indent="0">
              <a:buNone/>
            </a:pPr>
            <a:endParaRPr lang="fr-FR" dirty="0" smtClean="0"/>
          </a:p>
        </p:txBody>
      </p:sp>
      <p:sp>
        <p:nvSpPr>
          <p:cNvPr id="3" name="Rectangle 2"/>
          <p:cNvSpPr/>
          <p:nvPr/>
        </p:nvSpPr>
        <p:spPr>
          <a:xfrm>
            <a:off x="3351424" y="4191352"/>
            <a:ext cx="1630680"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Gestion conseillée</a:t>
            </a:r>
            <a:endParaRPr lang="fr-FR" sz="1600" dirty="0">
              <a:solidFill>
                <a:schemeClr val="tx1">
                  <a:lumMod val="75000"/>
                  <a:lumOff val="25000"/>
                </a:schemeClr>
              </a:solidFill>
            </a:endParaRPr>
          </a:p>
        </p:txBody>
      </p:sp>
      <p:sp>
        <p:nvSpPr>
          <p:cNvPr id="32" name="Rectangle 31"/>
          <p:cNvSpPr/>
          <p:nvPr/>
        </p:nvSpPr>
        <p:spPr>
          <a:xfrm>
            <a:off x="5194809" y="4191352"/>
            <a:ext cx="1630680"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Gestion personnalisée</a:t>
            </a:r>
            <a:endParaRPr lang="fr-FR" sz="1600" dirty="0">
              <a:solidFill>
                <a:schemeClr val="tx1">
                  <a:lumMod val="75000"/>
                  <a:lumOff val="25000"/>
                </a:schemeClr>
              </a:solidFill>
            </a:endParaRPr>
          </a:p>
        </p:txBody>
      </p:sp>
      <p:sp>
        <p:nvSpPr>
          <p:cNvPr id="33" name="Rectangle 32"/>
          <p:cNvSpPr/>
          <p:nvPr/>
        </p:nvSpPr>
        <p:spPr>
          <a:xfrm>
            <a:off x="7100464" y="4208037"/>
            <a:ext cx="2585114"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Banque privée </a:t>
            </a:r>
            <a:endParaRPr lang="fr-FR" b="1" dirty="0">
              <a:solidFill>
                <a:schemeClr val="tx1">
                  <a:lumMod val="75000"/>
                  <a:lumOff val="25000"/>
                </a:schemeClr>
              </a:solidFill>
            </a:endParaRPr>
          </a:p>
        </p:txBody>
      </p:sp>
      <p:sp>
        <p:nvSpPr>
          <p:cNvPr id="4" name="Rectangle 3"/>
          <p:cNvSpPr/>
          <p:nvPr/>
        </p:nvSpPr>
        <p:spPr>
          <a:xfrm>
            <a:off x="3351424" y="4812221"/>
            <a:ext cx="3474065"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Orientation de gestion / Gestion sous mandat</a:t>
            </a:r>
            <a:endParaRPr lang="fr-FR" sz="1600" dirty="0">
              <a:solidFill>
                <a:schemeClr val="tx1">
                  <a:lumMod val="75000"/>
                  <a:lumOff val="25000"/>
                </a:schemeClr>
              </a:solidFill>
            </a:endParaRPr>
          </a:p>
        </p:txBody>
      </p:sp>
      <p:sp>
        <p:nvSpPr>
          <p:cNvPr id="34" name="Rectangle 33"/>
          <p:cNvSpPr/>
          <p:nvPr/>
        </p:nvSpPr>
        <p:spPr>
          <a:xfrm>
            <a:off x="7100464" y="4812221"/>
            <a:ext cx="2585114"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HDG et GP</a:t>
            </a:r>
            <a:endParaRPr lang="fr-FR" b="1" dirty="0">
              <a:solidFill>
                <a:schemeClr val="tx1">
                  <a:lumMod val="75000"/>
                  <a:lumOff val="25000"/>
                </a:schemeClr>
              </a:solidFill>
            </a:endParaRPr>
          </a:p>
        </p:txBody>
      </p:sp>
      <p:sp>
        <p:nvSpPr>
          <p:cNvPr id="35" name="Rectangle 34"/>
          <p:cNvSpPr/>
          <p:nvPr/>
        </p:nvSpPr>
        <p:spPr>
          <a:xfrm>
            <a:off x="3351424" y="5467791"/>
            <a:ext cx="3474065" cy="515344"/>
          </a:xfrm>
          <a:prstGeom prst="rect">
            <a:avLst/>
          </a:prstGeom>
          <a:gradFill flip="none" rotWithShape="1">
            <a:gsLst>
              <a:gs pos="0">
                <a:schemeClr val="accent4">
                  <a:lumMod val="5000"/>
                  <a:lumOff val="95000"/>
                </a:schemeClr>
              </a:gs>
              <a:gs pos="50000">
                <a:schemeClr val="accent4">
                  <a:lumMod val="45000"/>
                  <a:lumOff val="55000"/>
                </a:schemeClr>
              </a:gs>
              <a:gs pos="56000">
                <a:schemeClr val="accent4">
                  <a:lumMod val="45000"/>
                  <a:lumOff val="55000"/>
                </a:schemeClr>
              </a:gs>
              <a:gs pos="73000">
                <a:schemeClr val="accent4">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      Service de gestion déléguée</a:t>
            </a:r>
            <a:endParaRPr lang="fr-FR" sz="1600" dirty="0">
              <a:solidFill>
                <a:schemeClr val="tx1">
                  <a:lumMod val="75000"/>
                  <a:lumOff val="25000"/>
                </a:schemeClr>
              </a:solidFill>
            </a:endParaRPr>
          </a:p>
        </p:txBody>
      </p:sp>
      <p:sp>
        <p:nvSpPr>
          <p:cNvPr id="36" name="Rectangle 35"/>
          <p:cNvSpPr/>
          <p:nvPr/>
        </p:nvSpPr>
        <p:spPr>
          <a:xfrm>
            <a:off x="7100464" y="5467791"/>
            <a:ext cx="2585114" cy="515344"/>
          </a:xfrm>
          <a:prstGeom prst="rect">
            <a:avLst/>
          </a:prstGeom>
          <a:gradFill flip="none" rotWithShape="1">
            <a:gsLst>
              <a:gs pos="0">
                <a:schemeClr val="accent4">
                  <a:lumMod val="5000"/>
                  <a:lumOff val="95000"/>
                </a:schemeClr>
              </a:gs>
              <a:gs pos="50000">
                <a:schemeClr val="accent4">
                  <a:lumMod val="45000"/>
                  <a:lumOff val="55000"/>
                </a:schemeClr>
              </a:gs>
              <a:gs pos="56000">
                <a:schemeClr val="accent4">
                  <a:lumMod val="45000"/>
                  <a:lumOff val="55000"/>
                </a:schemeClr>
              </a:gs>
              <a:gs pos="73000">
                <a:schemeClr val="accent4">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Grand public</a:t>
            </a:r>
            <a:endParaRPr lang="fr-FR" b="1" dirty="0">
              <a:solidFill>
                <a:schemeClr val="tx1">
                  <a:lumMod val="75000"/>
                  <a:lumOff val="25000"/>
                </a:schemeClr>
              </a:solidFill>
            </a:endParaRPr>
          </a:p>
        </p:txBody>
      </p:sp>
      <p:sp>
        <p:nvSpPr>
          <p:cNvPr id="5" name="Flèche droite 4"/>
          <p:cNvSpPr/>
          <p:nvPr/>
        </p:nvSpPr>
        <p:spPr>
          <a:xfrm rot="16200000">
            <a:off x="2120637" y="4888128"/>
            <a:ext cx="1767272" cy="422740"/>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Picture 4" descr="New Rubber Stamp Royalty Free Cliparts, Vectors, And Stock Illustration.  Image 15355864."/>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6876" t="10138" r="9089" b="12607"/>
          <a:stretch/>
        </p:blipFill>
        <p:spPr bwMode="auto">
          <a:xfrm>
            <a:off x="3358100" y="5491023"/>
            <a:ext cx="611789" cy="374661"/>
          </a:xfrm>
          <a:prstGeom prst="rect">
            <a:avLst/>
          </a:prstGeom>
          <a:gradFill flip="none" rotWithShape="1">
            <a:gsLst>
              <a:gs pos="0">
                <a:schemeClr val="accent4">
                  <a:lumMod val="5000"/>
                  <a:lumOff val="95000"/>
                </a:schemeClr>
              </a:gs>
              <a:gs pos="84000">
                <a:schemeClr val="accent4">
                  <a:lumMod val="45000"/>
                  <a:lumOff val="55000"/>
                </a:schemeClr>
              </a:gs>
              <a:gs pos="64000">
                <a:schemeClr val="accent4">
                  <a:lumMod val="45000"/>
                  <a:lumOff val="55000"/>
                </a:schemeClr>
              </a:gs>
              <a:gs pos="47000">
                <a:schemeClr val="accent4">
                  <a:lumMod val="30000"/>
                  <a:lumOff val="70000"/>
                </a:schemeClr>
              </a:gs>
            </a:gsLst>
            <a:lin ang="2700000" scaled="1"/>
            <a:tileRect/>
          </a:gradFill>
          <a:extLst/>
        </p:spPr>
      </p:pic>
      <p:sp>
        <p:nvSpPr>
          <p:cNvPr id="6" name="Espace réservé du texte 5"/>
          <p:cNvSpPr>
            <a:spLocks noGrp="1"/>
          </p:cNvSpPr>
          <p:nvPr>
            <p:ph type="body" sz="quarter" idx="16"/>
          </p:nvPr>
        </p:nvSpPr>
        <p:spPr/>
        <p:txBody>
          <a:bodyPr/>
          <a:lstStyle/>
          <a:p>
            <a:r>
              <a:rPr lang="fr-FR" dirty="0" smtClean="0"/>
              <a:t>3</a:t>
            </a:r>
            <a:endParaRPr lang="fr-FR" dirty="0"/>
          </a:p>
        </p:txBody>
      </p:sp>
    </p:spTree>
    <p:extLst>
      <p:ext uri="{BB962C8B-B14F-4D97-AF65-F5344CB8AC3E}">
        <p14:creationId xmlns:p14="http://schemas.microsoft.com/office/powerpoint/2010/main" val="1682145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Ce service apporte de multiples avantages aussi bien pour les clients que pour les conseillers</a:t>
            </a:r>
            <a:endParaRPr lang="fr-FR" dirty="0"/>
          </a:p>
        </p:txBody>
      </p:sp>
      <p:sp>
        <p:nvSpPr>
          <p:cNvPr id="12" name="Espace réservé du texte 11"/>
          <p:cNvSpPr>
            <a:spLocks noGrp="1"/>
          </p:cNvSpPr>
          <p:nvPr>
            <p:ph type="body" sz="quarter" idx="14"/>
          </p:nvPr>
        </p:nvSpPr>
        <p:spPr/>
        <p:txBody>
          <a:bodyPr/>
          <a:lstStyle/>
          <a:p>
            <a:r>
              <a:rPr lang="fr-FR" dirty="0"/>
              <a:t>Le service de gestion déléguée</a:t>
            </a:r>
          </a:p>
        </p:txBody>
      </p:sp>
      <p:sp>
        <p:nvSpPr>
          <p:cNvPr id="13" name="Espace réservé du texte 12"/>
          <p:cNvSpPr>
            <a:spLocks noGrp="1"/>
          </p:cNvSpPr>
          <p:nvPr>
            <p:ph type="body" sz="quarter" idx="16"/>
          </p:nvPr>
        </p:nvSpPr>
        <p:spPr/>
        <p:txBody>
          <a:bodyPr/>
          <a:lstStyle/>
          <a:p>
            <a:r>
              <a:rPr lang="fr-FR" dirty="0"/>
              <a:t>4</a:t>
            </a:r>
          </a:p>
        </p:txBody>
      </p:sp>
      <p:sp>
        <p:nvSpPr>
          <p:cNvPr id="18" name="Rectangle 17">
            <a:extLst>
              <a:ext uri="{FF2B5EF4-FFF2-40B4-BE49-F238E27FC236}">
                <a16:creationId xmlns:a16="http://schemas.microsoft.com/office/drawing/2014/main" id="{E03934B0-CF1B-48D5-B2FB-F73D3992DAAD}"/>
              </a:ext>
            </a:extLst>
          </p:cNvPr>
          <p:cNvSpPr/>
          <p:nvPr/>
        </p:nvSpPr>
        <p:spPr>
          <a:xfrm>
            <a:off x="1116296" y="1999699"/>
            <a:ext cx="4869130" cy="4348403"/>
          </a:xfrm>
          <a:prstGeom prst="rect">
            <a:avLst/>
          </a:prstGeom>
          <a:solidFill>
            <a:schemeClr val="bg1">
              <a:lumMod val="95000"/>
            </a:schemeClr>
          </a:solid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grpSp>
        <p:nvGrpSpPr>
          <p:cNvPr id="19" name="Groupe 18">
            <a:extLst>
              <a:ext uri="{FF2B5EF4-FFF2-40B4-BE49-F238E27FC236}">
                <a16:creationId xmlns:a16="http://schemas.microsoft.com/office/drawing/2014/main" id="{D093CFE0-ED8C-4635-AF61-49431404C4DB}"/>
              </a:ext>
            </a:extLst>
          </p:cNvPr>
          <p:cNvGrpSpPr/>
          <p:nvPr/>
        </p:nvGrpSpPr>
        <p:grpSpPr>
          <a:xfrm>
            <a:off x="3114981" y="1416062"/>
            <a:ext cx="1037411" cy="1032751"/>
            <a:chOff x="1374743" y="1184311"/>
            <a:chExt cx="1294288" cy="1154563"/>
          </a:xfrm>
        </p:grpSpPr>
        <p:sp>
          <p:nvSpPr>
            <p:cNvPr id="20" name="Ellipse 19">
              <a:extLst>
                <a:ext uri="{FF2B5EF4-FFF2-40B4-BE49-F238E27FC236}">
                  <a16:creationId xmlns:a16="http://schemas.microsoft.com/office/drawing/2014/main" id="{A9087DBE-5B1C-46C9-875D-7096A3F3F13B}"/>
                </a:ext>
              </a:extLst>
            </p:cNvPr>
            <p:cNvSpPr/>
            <p:nvPr/>
          </p:nvSpPr>
          <p:spPr>
            <a:xfrm>
              <a:off x="1616650" y="1295129"/>
              <a:ext cx="810475" cy="696389"/>
            </a:xfrm>
            <a:prstGeom prst="ellipse">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pic>
          <p:nvPicPr>
            <p:cNvPr id="21" name="Image 20">
              <a:extLst>
                <a:ext uri="{FF2B5EF4-FFF2-40B4-BE49-F238E27FC236}">
                  <a16:creationId xmlns:a16="http://schemas.microsoft.com/office/drawing/2014/main" id="{8AA6A8A3-3F09-4A3D-86F6-CC264E89A0D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60572" y="1452708"/>
              <a:ext cx="329819" cy="337557"/>
            </a:xfrm>
            <a:prstGeom prst="rect">
              <a:avLst/>
            </a:prstGeom>
          </p:spPr>
        </p:pic>
        <p:pic>
          <p:nvPicPr>
            <p:cNvPr id="22" name="Image 21">
              <a:extLst>
                <a:ext uri="{FF2B5EF4-FFF2-40B4-BE49-F238E27FC236}">
                  <a16:creationId xmlns:a16="http://schemas.microsoft.com/office/drawing/2014/main" id="{1A09FF25-053B-4A90-9782-5CB89C8870AD}"/>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90391" y="1452708"/>
              <a:ext cx="329819" cy="337557"/>
            </a:xfrm>
            <a:prstGeom prst="rect">
              <a:avLst/>
            </a:prstGeom>
          </p:spPr>
        </p:pic>
        <p:sp>
          <p:nvSpPr>
            <p:cNvPr id="23" name="Rectangle 22">
              <a:extLst>
                <a:ext uri="{FF2B5EF4-FFF2-40B4-BE49-F238E27FC236}">
                  <a16:creationId xmlns:a16="http://schemas.microsoft.com/office/drawing/2014/main" id="{738B35C6-A9E1-4EAF-BF95-49244C783B29}"/>
                </a:ext>
              </a:extLst>
            </p:cNvPr>
            <p:cNvSpPr/>
            <p:nvPr/>
          </p:nvSpPr>
          <p:spPr>
            <a:xfrm>
              <a:off x="1374743" y="1184311"/>
              <a:ext cx="1294288" cy="1154563"/>
            </a:xfrm>
            <a:prstGeom prst="rect">
              <a:avLst/>
            </a:prstGeom>
            <a:noFill/>
          </p:spPr>
          <p:txBody>
            <a:bodyPr spcFirstLastPara="1" wrap="none" lIns="91440" tIns="45720" rIns="91440" bIns="45720" numCol="1">
              <a:prstTxWarp prst="textArchUp">
                <a:avLst>
                  <a:gd name="adj" fmla="val 946033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w="0"/>
                  <a:solidFill>
                    <a:srgbClr val="C00000"/>
                  </a:solidFill>
                  <a:effectLst/>
                  <a:uLnTx/>
                  <a:uFillTx/>
                  <a:latin typeface="Arial" panose="020B0604020202020204"/>
                  <a:ea typeface="+mn-ea"/>
                  <a:cs typeface="Arial"/>
                  <a:sym typeface="Arial"/>
                </a:rPr>
                <a:t>CLIENTS</a:t>
              </a:r>
            </a:p>
          </p:txBody>
        </p:sp>
      </p:grpSp>
      <p:sp>
        <p:nvSpPr>
          <p:cNvPr id="25" name="Rectangle 24">
            <a:extLst>
              <a:ext uri="{FF2B5EF4-FFF2-40B4-BE49-F238E27FC236}">
                <a16:creationId xmlns:a16="http://schemas.microsoft.com/office/drawing/2014/main" id="{85CBA0F4-EE87-4B89-A872-4AD6A5608EA7}"/>
              </a:ext>
            </a:extLst>
          </p:cNvPr>
          <p:cNvSpPr/>
          <p:nvPr/>
        </p:nvSpPr>
        <p:spPr>
          <a:xfrm>
            <a:off x="6450923" y="1993283"/>
            <a:ext cx="4869130" cy="4354819"/>
          </a:xfrm>
          <a:prstGeom prst="rect">
            <a:avLst/>
          </a:prstGeom>
          <a:solidFill>
            <a:schemeClr val="bg1">
              <a:lumMod val="9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6" name="Ellipse 25">
            <a:extLst>
              <a:ext uri="{FF2B5EF4-FFF2-40B4-BE49-F238E27FC236}">
                <a16:creationId xmlns:a16="http://schemas.microsoft.com/office/drawing/2014/main" id="{DC500F4D-6BC9-492E-9789-CF7E85FC22A0}"/>
              </a:ext>
            </a:extLst>
          </p:cNvPr>
          <p:cNvSpPr/>
          <p:nvPr/>
        </p:nvSpPr>
        <p:spPr>
          <a:xfrm>
            <a:off x="8635421" y="1474699"/>
            <a:ext cx="647648" cy="622918"/>
          </a:xfrm>
          <a:prstGeom prst="ellipse">
            <a:avLst/>
          </a:prstGeom>
          <a:solidFill>
            <a:schemeClr val="bg1"/>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pic>
        <p:nvPicPr>
          <p:cNvPr id="27" name="Image 26">
            <a:extLst>
              <a:ext uri="{FF2B5EF4-FFF2-40B4-BE49-F238E27FC236}">
                <a16:creationId xmlns:a16="http://schemas.microsoft.com/office/drawing/2014/main" id="{BEF3B271-2E89-41EE-9837-8BBC19CF73A3}"/>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t="24922" b="25012"/>
          <a:stretch/>
        </p:blipFill>
        <p:spPr>
          <a:xfrm>
            <a:off x="8708168" y="1634729"/>
            <a:ext cx="502155" cy="267020"/>
          </a:xfrm>
          <a:prstGeom prst="rect">
            <a:avLst/>
          </a:prstGeom>
          <a:ln>
            <a:noFill/>
          </a:ln>
        </p:spPr>
      </p:pic>
      <p:sp>
        <p:nvSpPr>
          <p:cNvPr id="28" name="Rectangle 27">
            <a:extLst>
              <a:ext uri="{FF2B5EF4-FFF2-40B4-BE49-F238E27FC236}">
                <a16:creationId xmlns:a16="http://schemas.microsoft.com/office/drawing/2014/main" id="{7106681E-B85C-4297-B64F-4CEFB566FE59}"/>
              </a:ext>
            </a:extLst>
          </p:cNvPr>
          <p:cNvSpPr/>
          <p:nvPr/>
        </p:nvSpPr>
        <p:spPr>
          <a:xfrm>
            <a:off x="8474694" y="1361650"/>
            <a:ext cx="969102" cy="1122120"/>
          </a:xfrm>
          <a:prstGeom prst="rect">
            <a:avLst/>
          </a:prstGeom>
          <a:noFill/>
        </p:spPr>
        <p:txBody>
          <a:bodyPr spcFirstLastPara="1" wrap="none" lIns="91440" tIns="45720" rIns="91440" bIns="45720" numCol="1">
            <a:prstTxWarp prst="textArchUp">
              <a:avLst>
                <a:gd name="adj" fmla="val 1081366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w="0"/>
                <a:solidFill>
                  <a:schemeClr val="accent3">
                    <a:lumMod val="50000"/>
                  </a:schemeClr>
                </a:solidFill>
                <a:effectLst/>
                <a:uLnTx/>
                <a:uFillTx/>
                <a:latin typeface="Arial" panose="020B0604020202020204"/>
                <a:ea typeface="+mn-ea"/>
                <a:cs typeface="Arial"/>
                <a:sym typeface="Arial"/>
              </a:rPr>
              <a:t>CONSEILLERS</a:t>
            </a:r>
          </a:p>
        </p:txBody>
      </p:sp>
      <p:sp>
        <p:nvSpPr>
          <p:cNvPr id="17" name="Espace réservé du contenu 9"/>
          <p:cNvSpPr>
            <a:spLocks noGrp="1"/>
          </p:cNvSpPr>
          <p:nvPr>
            <p:ph idx="1"/>
          </p:nvPr>
        </p:nvSpPr>
        <p:spPr>
          <a:xfrm>
            <a:off x="1116294" y="2237231"/>
            <a:ext cx="4869131" cy="4075673"/>
          </a:xfrm>
        </p:spPr>
        <p:txBody>
          <a:bodyPr>
            <a:noAutofit/>
          </a:bodyPr>
          <a:lstStyle/>
          <a:p>
            <a:pPr algn="just"/>
            <a:r>
              <a:rPr lang="fr-FR" sz="1400" dirty="0" smtClean="0"/>
              <a:t>Une </a:t>
            </a:r>
            <a:r>
              <a:rPr lang="fr-FR" sz="1400" b="1" dirty="0">
                <a:solidFill>
                  <a:srgbClr val="C00000"/>
                </a:solidFill>
              </a:rPr>
              <a:t>offre complète, lisible et simple </a:t>
            </a:r>
            <a:r>
              <a:rPr lang="fr-FR" sz="1400" dirty="0"/>
              <a:t>avec 3 profils de </a:t>
            </a:r>
            <a:r>
              <a:rPr lang="fr-FR" sz="1400" dirty="0" smtClean="0"/>
              <a:t>gestion</a:t>
            </a:r>
          </a:p>
          <a:p>
            <a:pPr algn="just"/>
            <a:endParaRPr lang="fr-FR" sz="600" dirty="0"/>
          </a:p>
          <a:p>
            <a:pPr algn="just"/>
            <a:r>
              <a:rPr lang="fr-FR" sz="1400" dirty="0" smtClean="0"/>
              <a:t>Une </a:t>
            </a:r>
            <a:r>
              <a:rPr lang="fr-FR" sz="1400" b="1" dirty="0">
                <a:solidFill>
                  <a:srgbClr val="C00000"/>
                </a:solidFill>
              </a:rPr>
              <a:t>liberté d’esprit </a:t>
            </a:r>
            <a:r>
              <a:rPr lang="fr-FR" sz="1400" dirty="0"/>
              <a:t>: l’allocation d’actifs du client est pilotée avec rigueur, dans le </a:t>
            </a:r>
            <a:r>
              <a:rPr lang="fr-FR" sz="1400" b="1" dirty="0">
                <a:solidFill>
                  <a:srgbClr val="C00000"/>
                </a:solidFill>
              </a:rPr>
              <a:t>respect du couple risque/rendement </a:t>
            </a:r>
            <a:r>
              <a:rPr lang="fr-FR" sz="1400" b="1" dirty="0" smtClean="0">
                <a:solidFill>
                  <a:srgbClr val="C00000"/>
                </a:solidFill>
              </a:rPr>
              <a:t>défini</a:t>
            </a:r>
          </a:p>
          <a:p>
            <a:pPr algn="just"/>
            <a:endParaRPr lang="fr-FR" sz="600" dirty="0"/>
          </a:p>
          <a:p>
            <a:pPr algn="just"/>
            <a:r>
              <a:rPr lang="fr-FR" sz="1400" dirty="0" smtClean="0"/>
              <a:t>Un </a:t>
            </a:r>
            <a:r>
              <a:rPr lang="fr-FR" sz="1400" dirty="0"/>
              <a:t>accès à un </a:t>
            </a:r>
            <a:r>
              <a:rPr lang="fr-FR" sz="1400" b="1" dirty="0">
                <a:solidFill>
                  <a:srgbClr val="C00000"/>
                </a:solidFill>
              </a:rPr>
              <a:t>univers d’investissement large et thématisé ISR / </a:t>
            </a:r>
            <a:r>
              <a:rPr lang="fr-FR" sz="1400" b="1" dirty="0" smtClean="0">
                <a:solidFill>
                  <a:srgbClr val="C00000"/>
                </a:solidFill>
              </a:rPr>
              <a:t>ESG</a:t>
            </a:r>
          </a:p>
          <a:p>
            <a:pPr algn="just"/>
            <a:endParaRPr lang="fr-FR" sz="600" dirty="0"/>
          </a:p>
          <a:p>
            <a:pPr algn="just"/>
            <a:r>
              <a:rPr lang="fr-FR" sz="1400" dirty="0" smtClean="0"/>
              <a:t>Un </a:t>
            </a:r>
            <a:r>
              <a:rPr lang="fr-FR" sz="1400" dirty="0"/>
              <a:t>accès à une </a:t>
            </a:r>
            <a:r>
              <a:rPr lang="fr-FR" sz="1400" b="1" dirty="0">
                <a:solidFill>
                  <a:srgbClr val="C00000"/>
                </a:solidFill>
              </a:rPr>
              <a:t>expertise haut de gamme </a:t>
            </a:r>
            <a:r>
              <a:rPr lang="fr-FR" sz="1400" dirty="0"/>
              <a:t>: la gestion financière est assurée par les équipes de gérants expérimentés </a:t>
            </a:r>
            <a:r>
              <a:rPr lang="fr-FR" sz="1400" dirty="0" smtClean="0"/>
              <a:t>de </a:t>
            </a:r>
          </a:p>
          <a:p>
            <a:pPr algn="just"/>
            <a:endParaRPr lang="fr-FR" sz="600" dirty="0" smtClean="0"/>
          </a:p>
          <a:p>
            <a:pPr algn="just"/>
            <a:r>
              <a:rPr lang="fr-FR" sz="1400" dirty="0" smtClean="0"/>
              <a:t>Un </a:t>
            </a:r>
            <a:r>
              <a:rPr lang="fr-FR" sz="1400" dirty="0"/>
              <a:t>accès à une </a:t>
            </a:r>
            <a:r>
              <a:rPr lang="fr-FR" sz="1400" b="1" dirty="0">
                <a:solidFill>
                  <a:srgbClr val="C00000"/>
                </a:solidFill>
              </a:rPr>
              <a:t>information claire et régulière </a:t>
            </a:r>
            <a:r>
              <a:rPr lang="fr-FR" sz="1400" dirty="0"/>
              <a:t>: chaque trimestre, le client reçoit un rapport de gestion lui indiquant les mouvements réalisés par les </a:t>
            </a:r>
            <a:r>
              <a:rPr lang="fr-FR" sz="1400" dirty="0" smtClean="0"/>
              <a:t>gérants</a:t>
            </a:r>
            <a:endParaRPr lang="fr-FR" sz="1400" dirty="0"/>
          </a:p>
        </p:txBody>
      </p:sp>
      <p:pic>
        <p:nvPicPr>
          <p:cNvPr id="30" name="Imag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4852" y="4957797"/>
            <a:ext cx="589010" cy="188785"/>
          </a:xfrm>
          <a:prstGeom prst="rect">
            <a:avLst/>
          </a:prstGeom>
          <a:noFill/>
          <a:extLst>
            <a:ext uri="{909E8E84-426E-40DD-AFC4-6F175D3DCCD1}">
              <a14:hiddenFill xmlns:a14="http://schemas.microsoft.com/office/drawing/2010/main">
                <a:solidFill>
                  <a:srgbClr val="FFFFFF"/>
                </a:solidFill>
              </a14:hiddenFill>
            </a:ext>
          </a:extLst>
        </p:spPr>
      </p:pic>
      <p:sp>
        <p:nvSpPr>
          <p:cNvPr id="32" name="Espace réservé du contenu 9"/>
          <p:cNvSpPr txBox="1">
            <a:spLocks/>
          </p:cNvSpPr>
          <p:nvPr/>
        </p:nvSpPr>
        <p:spPr>
          <a:xfrm>
            <a:off x="6450924" y="2237231"/>
            <a:ext cx="4869131" cy="4110871"/>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chemeClr val="accent3">
                  <a:lumMod val="50000"/>
                </a:schemeClr>
              </a:buClr>
            </a:pPr>
            <a:r>
              <a:rPr lang="fr-FR" sz="1400" dirty="0"/>
              <a:t>Une </a:t>
            </a:r>
            <a:r>
              <a:rPr lang="fr-FR" sz="1400" b="1" dirty="0">
                <a:solidFill>
                  <a:schemeClr val="accent3">
                    <a:lumMod val="50000"/>
                  </a:schemeClr>
                </a:solidFill>
              </a:rPr>
              <a:t>offre simple à appréhender </a:t>
            </a:r>
            <a:r>
              <a:rPr lang="fr-FR" sz="1400" dirty="0"/>
              <a:t>et à présenter aux clients : 3 profils de gestion disponibles pour s’adapter au profil de risque du client</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maîtrise des risques commerciaux </a:t>
            </a:r>
            <a:r>
              <a:rPr lang="fr-FR" sz="1400" dirty="0"/>
              <a:t>: en cas de mouvement des marchés, les arbitrages sont réalisés par les équipes de gestion, </a:t>
            </a:r>
            <a:r>
              <a:rPr lang="fr-FR" sz="1400" b="1" dirty="0">
                <a:solidFill>
                  <a:schemeClr val="accent3">
                    <a:lumMod val="50000"/>
                  </a:schemeClr>
                </a:solidFill>
              </a:rPr>
              <a:t>réduisant ainsi le risque de suivi des portefeuilles</a:t>
            </a:r>
          </a:p>
          <a:p>
            <a:pPr marL="0" indent="0" algn="just">
              <a:buClr>
                <a:schemeClr val="accent3">
                  <a:lumMod val="50000"/>
                </a:schemeClr>
              </a:buClr>
              <a:buNone/>
            </a:pPr>
            <a:endParaRPr lang="fr-FR" sz="600" dirty="0"/>
          </a:p>
          <a:p>
            <a:pPr algn="just">
              <a:buClr>
                <a:schemeClr val="accent3">
                  <a:lumMod val="50000"/>
                </a:schemeClr>
              </a:buClr>
            </a:pPr>
            <a:r>
              <a:rPr lang="fr-FR" sz="1400" dirty="0" smtClean="0"/>
              <a:t>Un </a:t>
            </a:r>
            <a:r>
              <a:rPr lang="fr-FR" sz="1400" b="1" dirty="0">
                <a:solidFill>
                  <a:schemeClr val="accent3">
                    <a:lumMod val="50000"/>
                  </a:schemeClr>
                </a:solidFill>
              </a:rPr>
              <a:t>gain de temps commercial </a:t>
            </a:r>
            <a:r>
              <a:rPr lang="fr-FR" sz="1400" dirty="0"/>
              <a:t>pour se consacrer au développement et à l’équipement des portefeuilles clients</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information spécifique mensuelle </a:t>
            </a:r>
            <a:r>
              <a:rPr lang="fr-FR" sz="1400" dirty="0"/>
              <a:t>: des arguments simples et compréhensibles pour expliquer les arbitrages et les performances</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tarification simple et compétitive </a:t>
            </a:r>
            <a:r>
              <a:rPr lang="fr-FR" sz="1400" dirty="0"/>
              <a:t>pour un service à haute valeur ajoutée</a:t>
            </a:r>
          </a:p>
          <a:p>
            <a:pPr algn="just">
              <a:buClr>
                <a:schemeClr val="accent3">
                  <a:lumMod val="50000"/>
                </a:schemeClr>
              </a:buClr>
            </a:pPr>
            <a:endParaRPr lang="fr-FR" sz="1400" dirty="0"/>
          </a:p>
        </p:txBody>
      </p:sp>
    </p:spTree>
    <p:extLst>
      <p:ext uri="{BB962C8B-B14F-4D97-AF65-F5344CB8AC3E}">
        <p14:creationId xmlns:p14="http://schemas.microsoft.com/office/powerpoint/2010/main" val="2517434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sz="1800" dirty="0" smtClean="0"/>
              <a:t>Le service de gestion déléguée nous permet de répondre à toutes les situations et attentes des clients</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5</a:t>
            </a:r>
            <a:endParaRPr lang="fr-FR" dirty="0"/>
          </a:p>
        </p:txBody>
      </p:sp>
      <p:sp>
        <p:nvSpPr>
          <p:cNvPr id="34" name="Rectangle 33">
            <a:extLst>
              <a:ext uri="{FF2B5EF4-FFF2-40B4-BE49-F238E27FC236}">
                <a16:creationId xmlns:a16="http://schemas.microsoft.com/office/drawing/2014/main" id="{E0960B05-E9AB-42E0-A1C3-17E6C475BCDF}"/>
              </a:ext>
            </a:extLst>
          </p:cNvPr>
          <p:cNvSpPr/>
          <p:nvPr/>
        </p:nvSpPr>
        <p:spPr>
          <a:xfrm>
            <a:off x="6792308" y="2697671"/>
            <a:ext cx="2444385" cy="38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fr-FR" sz="1100" b="1" dirty="0">
                <a:solidFill>
                  <a:schemeClr val="accent4">
                    <a:lumMod val="75000"/>
                  </a:schemeClr>
                </a:solidFill>
                <a:latin typeface="+mj-lt"/>
                <a:ea typeface="Calibri" panose="020F0502020204030204" pitchFamily="34" charset="0"/>
              </a:rPr>
              <a:t>Plus de 1 500€ en poche gérée </a:t>
            </a:r>
            <a:r>
              <a:rPr lang="fr-FR" sz="1100" dirty="0">
                <a:solidFill>
                  <a:schemeClr val="accent4">
                    <a:lumMod val="75000"/>
                  </a:schemeClr>
                </a:solidFill>
                <a:latin typeface="+mj-lt"/>
                <a:ea typeface="Calibri" panose="020F0502020204030204" pitchFamily="34" charset="0"/>
              </a:rPr>
              <a:t>(soit plus de 4 000€ à placer en produit financier)</a:t>
            </a:r>
            <a:r>
              <a:rPr lang="fr-FR" sz="1100" b="1" dirty="0">
                <a:solidFill>
                  <a:schemeClr val="accent4">
                    <a:lumMod val="75000"/>
                  </a:schemeClr>
                </a:solidFill>
                <a:latin typeface="+mj-lt"/>
                <a:ea typeface="Calibri" panose="020F0502020204030204" pitchFamily="34" charset="0"/>
              </a:rPr>
              <a:t> </a:t>
            </a:r>
            <a:endParaRPr lang="fr-FR" sz="1100" dirty="0">
              <a:solidFill>
                <a:schemeClr val="accent4">
                  <a:lumMod val="75000"/>
                </a:schemeClr>
              </a:solidFill>
              <a:latin typeface="+mj-lt"/>
              <a:ea typeface="Calibri" panose="020F0502020204030204" pitchFamily="34" charset="0"/>
            </a:endParaRPr>
          </a:p>
        </p:txBody>
      </p:sp>
      <p:pic>
        <p:nvPicPr>
          <p:cNvPr id="35" name="Picture 2" descr="Icône De utilisateur, homme, client, personne Gratuit de Infographic Icon  Set">
            <a:extLst>
              <a:ext uri="{FF2B5EF4-FFF2-40B4-BE49-F238E27FC236}">
                <a16:creationId xmlns:a16="http://schemas.microsoft.com/office/drawing/2014/main" id="{C085788F-95CD-4417-B0BA-9DBE3BB5656B}"/>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6474" y="3589428"/>
            <a:ext cx="592904" cy="763588"/>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Connecteur droit avec flèche 35">
            <a:extLst>
              <a:ext uri="{FF2B5EF4-FFF2-40B4-BE49-F238E27FC236}">
                <a16:creationId xmlns:a16="http://schemas.microsoft.com/office/drawing/2014/main" id="{A3538E39-BC05-40BF-9C02-571CFD90DDE6}"/>
              </a:ext>
            </a:extLst>
          </p:cNvPr>
          <p:cNvCxnSpPr>
            <a:cxnSpLocks/>
            <a:endCxn id="34" idx="1"/>
          </p:cNvCxnSpPr>
          <p:nvPr/>
        </p:nvCxnSpPr>
        <p:spPr>
          <a:xfrm flipV="1">
            <a:off x="6387149" y="2890666"/>
            <a:ext cx="405159" cy="636087"/>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FBCDA2E5-0746-4552-A7CB-08F7B031A40D}"/>
              </a:ext>
            </a:extLst>
          </p:cNvPr>
          <p:cNvCxnSpPr>
            <a:cxnSpLocks/>
            <a:endCxn id="39" idx="1"/>
          </p:cNvCxnSpPr>
          <p:nvPr/>
        </p:nvCxnSpPr>
        <p:spPr>
          <a:xfrm flipV="1">
            <a:off x="6504718" y="4345358"/>
            <a:ext cx="737232" cy="820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6B4E0AE0-54A6-439C-9DA6-F2D8FBCBF45D}"/>
              </a:ext>
            </a:extLst>
          </p:cNvPr>
          <p:cNvCxnSpPr>
            <a:cxnSpLocks/>
            <a:endCxn id="51" idx="1"/>
          </p:cNvCxnSpPr>
          <p:nvPr/>
        </p:nvCxnSpPr>
        <p:spPr>
          <a:xfrm>
            <a:off x="6378494" y="4557304"/>
            <a:ext cx="838056" cy="396232"/>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4DF67D90-F9B9-451C-A55E-E3F3D466CED1}"/>
              </a:ext>
            </a:extLst>
          </p:cNvPr>
          <p:cNvSpPr/>
          <p:nvPr/>
        </p:nvSpPr>
        <p:spPr>
          <a:xfrm>
            <a:off x="7241950" y="4045276"/>
            <a:ext cx="2393587" cy="600164"/>
          </a:xfrm>
          <a:prstGeom prst="rect">
            <a:avLst/>
          </a:prstGeom>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Souhaitant bénéficier d’un suivi dans la durée </a:t>
            </a:r>
            <a:r>
              <a:rPr lang="fr-FR" sz="1100" dirty="0">
                <a:solidFill>
                  <a:schemeClr val="accent4">
                    <a:lumMod val="75000"/>
                  </a:schemeClr>
                </a:solidFill>
                <a:latin typeface="+mj-lt"/>
                <a:ea typeface="Calibri" panose="020F0502020204030204" pitchFamily="34" charset="0"/>
              </a:rPr>
              <a:t>(opportunités de marché, reporting financier…)</a:t>
            </a:r>
          </a:p>
        </p:txBody>
      </p:sp>
      <p:sp>
        <p:nvSpPr>
          <p:cNvPr id="40" name="Rectangle 39">
            <a:extLst>
              <a:ext uri="{FF2B5EF4-FFF2-40B4-BE49-F238E27FC236}">
                <a16:creationId xmlns:a16="http://schemas.microsoft.com/office/drawing/2014/main" id="{1941DA93-0176-4895-99DE-3E5CA6ED5878}"/>
              </a:ext>
            </a:extLst>
          </p:cNvPr>
          <p:cNvSpPr/>
          <p:nvPr/>
        </p:nvSpPr>
        <p:spPr>
          <a:xfrm>
            <a:off x="7153780" y="3179159"/>
            <a:ext cx="2444385" cy="769441"/>
          </a:xfrm>
          <a:prstGeom prst="rect">
            <a:avLst/>
          </a:prstGeom>
          <a:noFill/>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Pas le temps, l’envie ou les compétences </a:t>
            </a:r>
            <a:r>
              <a:rPr lang="fr-FR" sz="1100" dirty="0">
                <a:solidFill>
                  <a:schemeClr val="accent4">
                    <a:lumMod val="75000"/>
                  </a:schemeClr>
                </a:solidFill>
                <a:latin typeface="+mj-lt"/>
                <a:ea typeface="Calibri" panose="020F0502020204030204" pitchFamily="34" charset="0"/>
              </a:rPr>
              <a:t>pour gérer </a:t>
            </a:r>
            <a:r>
              <a:rPr lang="fr-FR" sz="1100" dirty="0" smtClean="0">
                <a:solidFill>
                  <a:schemeClr val="accent4">
                    <a:lumMod val="75000"/>
                  </a:schemeClr>
                </a:solidFill>
                <a:latin typeface="+mj-lt"/>
                <a:ea typeface="Calibri" panose="020F0502020204030204" pitchFamily="34" charset="0"/>
              </a:rPr>
              <a:t>lui-même son contrat, </a:t>
            </a:r>
            <a:r>
              <a:rPr lang="fr-FR" sz="1100" b="1" dirty="0">
                <a:solidFill>
                  <a:schemeClr val="accent4">
                    <a:lumMod val="75000"/>
                  </a:schemeClr>
                </a:solidFill>
                <a:latin typeface="+mj-lt"/>
                <a:ea typeface="Calibri" panose="020F0502020204030204" pitchFamily="34" charset="0"/>
              </a:rPr>
              <a:t>et préférant ainsi la délégation à un expert</a:t>
            </a:r>
            <a:endParaRPr lang="fr-FR" sz="1100" dirty="0">
              <a:solidFill>
                <a:schemeClr val="accent4">
                  <a:lumMod val="75000"/>
                </a:schemeClr>
              </a:solidFill>
              <a:latin typeface="+mj-lt"/>
              <a:ea typeface="Calibri" panose="020F0502020204030204" pitchFamily="34" charset="0"/>
            </a:endParaRPr>
          </a:p>
        </p:txBody>
      </p:sp>
      <p:cxnSp>
        <p:nvCxnSpPr>
          <p:cNvPr id="41" name="Connecteur droit avec flèche 40">
            <a:extLst>
              <a:ext uri="{FF2B5EF4-FFF2-40B4-BE49-F238E27FC236}">
                <a16:creationId xmlns:a16="http://schemas.microsoft.com/office/drawing/2014/main" id="{CC6B352E-6787-4016-A1D0-F4CD43DC190E}"/>
              </a:ext>
            </a:extLst>
          </p:cNvPr>
          <p:cNvCxnSpPr>
            <a:cxnSpLocks/>
            <a:stCxn id="57" idx="3"/>
          </p:cNvCxnSpPr>
          <p:nvPr/>
        </p:nvCxnSpPr>
        <p:spPr>
          <a:xfrm flipV="1">
            <a:off x="5291674" y="4658966"/>
            <a:ext cx="534010" cy="737021"/>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4D5DEC1D-428F-41DF-9EA4-47A4F5F10FB8}"/>
              </a:ext>
            </a:extLst>
          </p:cNvPr>
          <p:cNvCxnSpPr>
            <a:cxnSpLocks/>
            <a:stCxn id="48" idx="3"/>
          </p:cNvCxnSpPr>
          <p:nvPr/>
        </p:nvCxnSpPr>
        <p:spPr>
          <a:xfrm flipV="1">
            <a:off x="4820808" y="4297430"/>
            <a:ext cx="746029" cy="84638"/>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3F4EF3F3-F434-4A5F-B86C-E5E62A7C717D}"/>
              </a:ext>
            </a:extLst>
          </p:cNvPr>
          <p:cNvCxnSpPr>
            <a:cxnSpLocks/>
            <a:stCxn id="47" idx="3"/>
          </p:cNvCxnSpPr>
          <p:nvPr/>
        </p:nvCxnSpPr>
        <p:spPr>
          <a:xfrm>
            <a:off x="4790517" y="3574349"/>
            <a:ext cx="776320" cy="324327"/>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853C5A9E-C6C4-49D6-A0DC-40BB5B68B746}"/>
              </a:ext>
            </a:extLst>
          </p:cNvPr>
          <p:cNvCxnSpPr>
            <a:cxnSpLocks/>
            <a:stCxn id="45" idx="3"/>
          </p:cNvCxnSpPr>
          <p:nvPr/>
        </p:nvCxnSpPr>
        <p:spPr>
          <a:xfrm>
            <a:off x="5148161" y="2940025"/>
            <a:ext cx="693838" cy="599011"/>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2DCF322B-0E5B-426F-8EBF-82E29FEE2CD0}"/>
              </a:ext>
            </a:extLst>
          </p:cNvPr>
          <p:cNvSpPr/>
          <p:nvPr/>
        </p:nvSpPr>
        <p:spPr>
          <a:xfrm>
            <a:off x="2703776" y="2747030"/>
            <a:ext cx="2444385" cy="38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Aft>
                <a:spcPts val="0"/>
              </a:spcAft>
            </a:pPr>
            <a:r>
              <a:rPr lang="fr-FR" sz="1100" dirty="0">
                <a:solidFill>
                  <a:schemeClr val="tx1">
                    <a:lumMod val="75000"/>
                    <a:lumOff val="25000"/>
                  </a:schemeClr>
                </a:solidFill>
                <a:latin typeface="+mj-lt"/>
                <a:ea typeface="Calibri" panose="020F0502020204030204" pitchFamily="34" charset="0"/>
              </a:rPr>
              <a:t>Moins de 1 500€ en poche gérée (des contrats de moins de 4 000€) </a:t>
            </a:r>
          </a:p>
        </p:txBody>
      </p:sp>
      <p:sp>
        <p:nvSpPr>
          <p:cNvPr id="46" name="Rectangle 45">
            <a:extLst>
              <a:ext uri="{FF2B5EF4-FFF2-40B4-BE49-F238E27FC236}">
                <a16:creationId xmlns:a16="http://schemas.microsoft.com/office/drawing/2014/main" id="{C3D684C1-2017-4DA8-AD49-39CC24F3F503}"/>
              </a:ext>
            </a:extLst>
          </p:cNvPr>
          <p:cNvSpPr/>
          <p:nvPr/>
        </p:nvSpPr>
        <p:spPr>
          <a:xfrm>
            <a:off x="2960878" y="4744271"/>
            <a:ext cx="1846973" cy="430887"/>
          </a:xfrm>
          <a:prstGeom prst="rect">
            <a:avLst/>
          </a:prstGeom>
        </p:spPr>
        <p:txBody>
          <a:bodyPr wrap="square">
            <a:spAutoFit/>
          </a:bodyPr>
          <a:lstStyle/>
          <a:p>
            <a:pPr algn="r">
              <a:spcAft>
                <a:spcPts val="0"/>
              </a:spcAft>
            </a:pPr>
            <a:r>
              <a:rPr lang="fr-FR" sz="1100" dirty="0">
                <a:solidFill>
                  <a:schemeClr val="tx1">
                    <a:lumMod val="75000"/>
                    <a:lumOff val="25000"/>
                  </a:schemeClr>
                </a:solidFill>
                <a:ea typeface="Calibri" panose="020F0502020204030204" pitchFamily="34" charset="0"/>
              </a:rPr>
              <a:t>Des profils de risque adaptés</a:t>
            </a:r>
            <a:endParaRPr lang="fr-FR" sz="1100" dirty="0">
              <a:solidFill>
                <a:schemeClr val="tx1">
                  <a:lumMod val="75000"/>
                  <a:lumOff val="25000"/>
                </a:schemeClr>
              </a:solidFill>
              <a:latin typeface="+mj-lt"/>
              <a:ea typeface="Calibri" panose="020F0502020204030204" pitchFamily="34" charset="0"/>
            </a:endParaRPr>
          </a:p>
        </p:txBody>
      </p:sp>
      <p:sp>
        <p:nvSpPr>
          <p:cNvPr id="47" name="Rectangle 46">
            <a:extLst>
              <a:ext uri="{FF2B5EF4-FFF2-40B4-BE49-F238E27FC236}">
                <a16:creationId xmlns:a16="http://schemas.microsoft.com/office/drawing/2014/main" id="{B4F1A588-E33B-406E-BD9B-687A0A64F393}"/>
              </a:ext>
            </a:extLst>
          </p:cNvPr>
          <p:cNvSpPr/>
          <p:nvPr/>
        </p:nvSpPr>
        <p:spPr>
          <a:xfrm>
            <a:off x="3267462" y="3189628"/>
            <a:ext cx="1523055" cy="769441"/>
          </a:xfrm>
          <a:prstGeom prst="rect">
            <a:avLst/>
          </a:prstGeom>
          <a:noFill/>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Potentielle meilleure compréhension des marchés financiers et des PTFM </a:t>
            </a:r>
          </a:p>
        </p:txBody>
      </p:sp>
      <p:sp>
        <p:nvSpPr>
          <p:cNvPr id="48" name="Rectangle 47">
            <a:extLst>
              <a:ext uri="{FF2B5EF4-FFF2-40B4-BE49-F238E27FC236}">
                <a16:creationId xmlns:a16="http://schemas.microsoft.com/office/drawing/2014/main" id="{2E00A453-7560-408B-B3F9-7D2D380A49D9}"/>
              </a:ext>
            </a:extLst>
          </p:cNvPr>
          <p:cNvSpPr/>
          <p:nvPr/>
        </p:nvSpPr>
        <p:spPr>
          <a:xfrm>
            <a:off x="3025895" y="4081986"/>
            <a:ext cx="1794913" cy="600164"/>
          </a:xfrm>
          <a:prstGeom prst="rect">
            <a:avLst/>
          </a:prstGeom>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Souhaitant gérer lui-même ses avoirs, peu sensible au service </a:t>
            </a:r>
          </a:p>
        </p:txBody>
      </p:sp>
      <p:sp>
        <p:nvSpPr>
          <p:cNvPr id="49" name="Triangle isocèle 48">
            <a:extLst>
              <a:ext uri="{FF2B5EF4-FFF2-40B4-BE49-F238E27FC236}">
                <a16:creationId xmlns:a16="http://schemas.microsoft.com/office/drawing/2014/main" id="{A9BF609C-8527-4646-9967-D7F53E642903}"/>
              </a:ext>
            </a:extLst>
          </p:cNvPr>
          <p:cNvSpPr/>
          <p:nvPr/>
        </p:nvSpPr>
        <p:spPr>
          <a:xfrm rot="16200000">
            <a:off x="1220316" y="4077814"/>
            <a:ext cx="3004629" cy="24433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75000"/>
                </a:schemeClr>
              </a:solidFill>
              <a:latin typeface="+mj-lt"/>
            </a:endParaRPr>
          </a:p>
        </p:txBody>
      </p:sp>
      <p:sp>
        <p:nvSpPr>
          <p:cNvPr id="50" name="ZoneTexte 49">
            <a:extLst>
              <a:ext uri="{FF2B5EF4-FFF2-40B4-BE49-F238E27FC236}">
                <a16:creationId xmlns:a16="http://schemas.microsoft.com/office/drawing/2014/main" id="{EC2AB2CC-51AA-4C97-931E-EB9890649FFC}"/>
              </a:ext>
            </a:extLst>
          </p:cNvPr>
          <p:cNvSpPr txBox="1"/>
          <p:nvPr/>
        </p:nvSpPr>
        <p:spPr>
          <a:xfrm>
            <a:off x="874772" y="3597752"/>
            <a:ext cx="1729972" cy="1061829"/>
          </a:xfrm>
          <a:prstGeom prst="rect">
            <a:avLst/>
          </a:prstGeom>
          <a:noFill/>
        </p:spPr>
        <p:txBody>
          <a:bodyPr wrap="square" rtlCol="0">
            <a:spAutoFit/>
          </a:bodyPr>
          <a:lstStyle/>
          <a:p>
            <a:pPr algn="ctr">
              <a:lnSpc>
                <a:spcPct val="150000"/>
              </a:lnSpc>
            </a:pPr>
            <a:r>
              <a:rPr lang="fr-FR" sz="1400" b="1" dirty="0">
                <a:solidFill>
                  <a:schemeClr val="tx1">
                    <a:lumMod val="75000"/>
                    <a:lumOff val="25000"/>
                  </a:schemeClr>
                </a:solidFill>
                <a:latin typeface="+mj-lt"/>
              </a:rPr>
              <a:t>Proposition d’un </a:t>
            </a:r>
            <a:r>
              <a:rPr lang="fr-FR" sz="1400" b="1" dirty="0" smtClean="0">
                <a:solidFill>
                  <a:schemeClr val="tx1">
                    <a:lumMod val="75000"/>
                    <a:lumOff val="25000"/>
                  </a:schemeClr>
                </a:solidFill>
                <a:latin typeface="+mj-lt"/>
              </a:rPr>
              <a:t>portefeuille modèle</a:t>
            </a:r>
            <a:endParaRPr lang="fr-FR" sz="1400" b="1" dirty="0">
              <a:solidFill>
                <a:schemeClr val="tx1">
                  <a:lumMod val="75000"/>
                  <a:lumOff val="25000"/>
                </a:schemeClr>
              </a:solidFill>
              <a:latin typeface="+mj-lt"/>
            </a:endParaRPr>
          </a:p>
        </p:txBody>
      </p:sp>
      <p:sp>
        <p:nvSpPr>
          <p:cNvPr id="51" name="Rectangle 50">
            <a:extLst>
              <a:ext uri="{FF2B5EF4-FFF2-40B4-BE49-F238E27FC236}">
                <a16:creationId xmlns:a16="http://schemas.microsoft.com/office/drawing/2014/main" id="{EA48F477-C193-4B36-9634-50E6293D7F9A}"/>
              </a:ext>
            </a:extLst>
          </p:cNvPr>
          <p:cNvSpPr/>
          <p:nvPr/>
        </p:nvSpPr>
        <p:spPr>
          <a:xfrm>
            <a:off x="7216550" y="4738092"/>
            <a:ext cx="2444385" cy="430887"/>
          </a:xfrm>
          <a:prstGeom prst="rect">
            <a:avLst/>
          </a:prstGeom>
          <a:noFill/>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Un profil de risque adapté </a:t>
            </a:r>
            <a:r>
              <a:rPr lang="fr-FR" sz="1100" dirty="0">
                <a:solidFill>
                  <a:schemeClr val="accent4">
                    <a:lumMod val="75000"/>
                  </a:schemeClr>
                </a:solidFill>
                <a:latin typeface="+mj-lt"/>
                <a:ea typeface="Calibri" panose="020F0502020204030204" pitchFamily="34" charset="0"/>
              </a:rPr>
              <a:t>(équilibré, dynamique ou audacieux) </a:t>
            </a:r>
          </a:p>
        </p:txBody>
      </p:sp>
      <p:sp>
        <p:nvSpPr>
          <p:cNvPr id="52" name="ZoneTexte 51">
            <a:extLst>
              <a:ext uri="{FF2B5EF4-FFF2-40B4-BE49-F238E27FC236}">
                <a16:creationId xmlns:a16="http://schemas.microsoft.com/office/drawing/2014/main" id="{D01103D4-2887-439F-A6D1-396FA132A07E}"/>
              </a:ext>
            </a:extLst>
          </p:cNvPr>
          <p:cNvSpPr txBox="1"/>
          <p:nvPr/>
        </p:nvSpPr>
        <p:spPr>
          <a:xfrm>
            <a:off x="9946091" y="3597136"/>
            <a:ext cx="1729972" cy="1061829"/>
          </a:xfrm>
          <a:prstGeom prst="rect">
            <a:avLst/>
          </a:prstGeom>
          <a:noFill/>
        </p:spPr>
        <p:txBody>
          <a:bodyPr wrap="square" rtlCol="0" anchor="ctr">
            <a:spAutoFit/>
          </a:bodyPr>
          <a:lstStyle/>
          <a:p>
            <a:pPr algn="ctr">
              <a:lnSpc>
                <a:spcPct val="150000"/>
              </a:lnSpc>
            </a:pPr>
            <a:r>
              <a:rPr lang="fr-FR" sz="1400" b="1" dirty="0">
                <a:solidFill>
                  <a:schemeClr val="accent4">
                    <a:lumMod val="75000"/>
                  </a:schemeClr>
                </a:solidFill>
                <a:latin typeface="+mj-lt"/>
              </a:rPr>
              <a:t>Proposition du Service de Gestion Déléguée</a:t>
            </a:r>
          </a:p>
        </p:txBody>
      </p:sp>
      <p:cxnSp>
        <p:nvCxnSpPr>
          <p:cNvPr id="53" name="Connecteur droit avec flèche 52">
            <a:extLst>
              <a:ext uri="{FF2B5EF4-FFF2-40B4-BE49-F238E27FC236}">
                <a16:creationId xmlns:a16="http://schemas.microsoft.com/office/drawing/2014/main" id="{6B9879D7-8B0C-4464-8009-65BC4E0D986B}"/>
              </a:ext>
            </a:extLst>
          </p:cNvPr>
          <p:cNvCxnSpPr>
            <a:cxnSpLocks/>
            <a:endCxn id="40" idx="1"/>
          </p:cNvCxnSpPr>
          <p:nvPr/>
        </p:nvCxnSpPr>
        <p:spPr>
          <a:xfrm flipV="1">
            <a:off x="6570865" y="3563880"/>
            <a:ext cx="582915" cy="417979"/>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E76FBC25-9442-473D-AEEA-1D4868418B11}"/>
              </a:ext>
            </a:extLst>
          </p:cNvPr>
          <p:cNvSpPr txBox="1"/>
          <p:nvPr/>
        </p:nvSpPr>
        <p:spPr>
          <a:xfrm>
            <a:off x="5681575" y="4092900"/>
            <a:ext cx="776626" cy="276999"/>
          </a:xfrm>
          <a:prstGeom prst="rect">
            <a:avLst/>
          </a:prstGeom>
          <a:noFill/>
        </p:spPr>
        <p:txBody>
          <a:bodyPr wrap="square" rtlCol="0">
            <a:spAutoFit/>
          </a:bodyPr>
          <a:lstStyle/>
          <a:p>
            <a:pPr algn="ctr"/>
            <a:r>
              <a:rPr lang="fr-FR" sz="1200" b="1" dirty="0">
                <a:solidFill>
                  <a:schemeClr val="bg1"/>
                </a:solidFill>
                <a:latin typeface="+mj-lt"/>
              </a:rPr>
              <a:t>Client</a:t>
            </a:r>
          </a:p>
        </p:txBody>
      </p:sp>
      <p:cxnSp>
        <p:nvCxnSpPr>
          <p:cNvPr id="56" name="Connecteur droit avec flèche 55">
            <a:extLst>
              <a:ext uri="{FF2B5EF4-FFF2-40B4-BE49-F238E27FC236}">
                <a16:creationId xmlns:a16="http://schemas.microsoft.com/office/drawing/2014/main" id="{26502846-8389-4F0A-94E0-36E4042801A9}"/>
              </a:ext>
            </a:extLst>
          </p:cNvPr>
          <p:cNvCxnSpPr>
            <a:stCxn id="46" idx="3"/>
          </p:cNvCxnSpPr>
          <p:nvPr/>
        </p:nvCxnSpPr>
        <p:spPr>
          <a:xfrm flipV="1">
            <a:off x="4807851" y="4496053"/>
            <a:ext cx="728399" cy="463662"/>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326C8F26-69F2-40A5-BA30-784DD0111BA0}"/>
              </a:ext>
            </a:extLst>
          </p:cNvPr>
          <p:cNvSpPr/>
          <p:nvPr/>
        </p:nvSpPr>
        <p:spPr>
          <a:xfrm>
            <a:off x="3781960" y="5265182"/>
            <a:ext cx="1509714" cy="261610"/>
          </a:xfrm>
          <a:prstGeom prst="rect">
            <a:avLst/>
          </a:prstGeom>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Sensible ISR / ESG </a:t>
            </a:r>
          </a:p>
        </p:txBody>
      </p:sp>
      <p:cxnSp>
        <p:nvCxnSpPr>
          <p:cNvPr id="58" name="Connecteur droit avec flèche 57">
            <a:extLst>
              <a:ext uri="{FF2B5EF4-FFF2-40B4-BE49-F238E27FC236}">
                <a16:creationId xmlns:a16="http://schemas.microsoft.com/office/drawing/2014/main" id="{5203F295-A08A-471F-B6C8-C425A375AC18}"/>
              </a:ext>
            </a:extLst>
          </p:cNvPr>
          <p:cNvCxnSpPr>
            <a:cxnSpLocks/>
            <a:endCxn id="59" idx="1"/>
          </p:cNvCxnSpPr>
          <p:nvPr/>
        </p:nvCxnSpPr>
        <p:spPr>
          <a:xfrm>
            <a:off x="6354727" y="4709612"/>
            <a:ext cx="887223" cy="68282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20EF32E2-32AB-4532-B348-112FD3D0A89C}"/>
              </a:ext>
            </a:extLst>
          </p:cNvPr>
          <p:cNvSpPr/>
          <p:nvPr/>
        </p:nvSpPr>
        <p:spPr>
          <a:xfrm>
            <a:off x="7241950" y="5261631"/>
            <a:ext cx="1375698" cy="261610"/>
          </a:xfrm>
          <a:prstGeom prst="rect">
            <a:avLst/>
          </a:prstGeom>
        </p:spPr>
        <p:txBody>
          <a:bodyPr wrap="none">
            <a:spAutoFit/>
          </a:bodyPr>
          <a:lstStyle/>
          <a:p>
            <a:r>
              <a:rPr lang="fr-FR" sz="1100" b="1" dirty="0">
                <a:solidFill>
                  <a:schemeClr val="accent4">
                    <a:lumMod val="75000"/>
                  </a:schemeClr>
                </a:solidFill>
                <a:latin typeface="+mj-lt"/>
              </a:rPr>
              <a:t>Sensible ISR/ESG</a:t>
            </a:r>
          </a:p>
        </p:txBody>
      </p:sp>
      <p:sp>
        <p:nvSpPr>
          <p:cNvPr id="60" name="Triangle isocèle 59">
            <a:extLst>
              <a:ext uri="{FF2B5EF4-FFF2-40B4-BE49-F238E27FC236}">
                <a16:creationId xmlns:a16="http://schemas.microsoft.com/office/drawing/2014/main" id="{A9BF609C-8527-4646-9967-D7F53E642903}"/>
              </a:ext>
            </a:extLst>
          </p:cNvPr>
          <p:cNvSpPr/>
          <p:nvPr/>
        </p:nvSpPr>
        <p:spPr>
          <a:xfrm rot="16200000" flipV="1">
            <a:off x="8337751" y="3956163"/>
            <a:ext cx="3004629" cy="2516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75000"/>
                </a:schemeClr>
              </a:solidFill>
              <a:latin typeface="+mj-lt"/>
            </a:endParaRPr>
          </a:p>
        </p:txBody>
      </p:sp>
      <p:sp>
        <p:nvSpPr>
          <p:cNvPr id="61" name="Espace réservé du contenu 9"/>
          <p:cNvSpPr>
            <a:spLocks noGrp="1"/>
          </p:cNvSpPr>
          <p:nvPr>
            <p:ph idx="1"/>
          </p:nvPr>
        </p:nvSpPr>
        <p:spPr>
          <a:xfrm>
            <a:off x="691623" y="1779278"/>
            <a:ext cx="10980738" cy="617871"/>
          </a:xfrm>
        </p:spPr>
        <p:txBody>
          <a:bodyPr>
            <a:normAutofit/>
          </a:bodyPr>
          <a:lstStyle/>
          <a:p>
            <a:pPr algn="just"/>
            <a:r>
              <a:rPr lang="fr-FR" dirty="0" smtClean="0"/>
              <a:t>Proposition du service de gestion déléguée en fonction des attentes et besoins du client</a:t>
            </a:r>
          </a:p>
        </p:txBody>
      </p:sp>
    </p:spTree>
    <p:extLst>
      <p:ext uri="{BB962C8B-B14F-4D97-AF65-F5344CB8AC3E}">
        <p14:creationId xmlns:p14="http://schemas.microsoft.com/office/powerpoint/2010/main" val="547618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3 profils sont adaptés à nos clients</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6</a:t>
            </a:r>
            <a:endParaRPr lang="fr-FR" dirty="0"/>
          </a:p>
        </p:txBody>
      </p:sp>
      <p:sp>
        <p:nvSpPr>
          <p:cNvPr id="3" name="Rectangle 2"/>
          <p:cNvSpPr/>
          <p:nvPr/>
        </p:nvSpPr>
        <p:spPr>
          <a:xfrm>
            <a:off x="1447800" y="1922780"/>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Equilibre</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moyen terme </a:t>
            </a:r>
            <a:r>
              <a:rPr lang="fr-FR" sz="1400" dirty="0" smtClean="0">
                <a:solidFill>
                  <a:schemeClr val="tx1">
                    <a:lumMod val="75000"/>
                    <a:lumOff val="25000"/>
                  </a:schemeClr>
                </a:solidFill>
              </a:rPr>
              <a:t>(5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20 et 50%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5" name="Rectangle 4"/>
          <p:cNvSpPr/>
          <p:nvPr/>
        </p:nvSpPr>
        <p:spPr>
          <a:xfrm>
            <a:off x="1447800" y="512586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32" name="Rectangle 31"/>
          <p:cNvSpPr/>
          <p:nvPr/>
        </p:nvSpPr>
        <p:spPr>
          <a:xfrm>
            <a:off x="1818589" y="5127399"/>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2</a:t>
            </a:r>
            <a:endParaRPr lang="fr-FR" sz="1000" dirty="0">
              <a:solidFill>
                <a:schemeClr val="tx1">
                  <a:lumMod val="75000"/>
                  <a:lumOff val="25000"/>
                </a:schemeClr>
              </a:solidFill>
            </a:endParaRPr>
          </a:p>
        </p:txBody>
      </p:sp>
      <p:sp>
        <p:nvSpPr>
          <p:cNvPr id="33" name="Rectangle 32"/>
          <p:cNvSpPr/>
          <p:nvPr/>
        </p:nvSpPr>
        <p:spPr>
          <a:xfrm>
            <a:off x="2189378" y="5127398"/>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bg1">
                    <a:lumMod val="95000"/>
                  </a:schemeClr>
                </a:solidFill>
              </a:rPr>
              <a:t>3</a:t>
            </a:r>
            <a:endParaRPr lang="fr-FR" sz="1000" dirty="0">
              <a:solidFill>
                <a:schemeClr val="bg1">
                  <a:lumMod val="95000"/>
                </a:schemeClr>
              </a:solidFill>
            </a:endParaRPr>
          </a:p>
        </p:txBody>
      </p:sp>
      <p:sp>
        <p:nvSpPr>
          <p:cNvPr id="34" name="Rectangle 33"/>
          <p:cNvSpPr/>
          <p:nvPr/>
        </p:nvSpPr>
        <p:spPr>
          <a:xfrm>
            <a:off x="2556630" y="5127397"/>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4</a:t>
            </a:r>
          </a:p>
        </p:txBody>
      </p:sp>
      <p:sp>
        <p:nvSpPr>
          <p:cNvPr id="35" name="Rectangle 34"/>
          <p:cNvSpPr/>
          <p:nvPr/>
        </p:nvSpPr>
        <p:spPr>
          <a:xfrm>
            <a:off x="2927419" y="512739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36" name="Rectangle 35"/>
          <p:cNvSpPr/>
          <p:nvPr/>
        </p:nvSpPr>
        <p:spPr>
          <a:xfrm>
            <a:off x="3291231" y="513062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38" name="Rectangle 37"/>
          <p:cNvSpPr/>
          <p:nvPr/>
        </p:nvSpPr>
        <p:spPr>
          <a:xfrm>
            <a:off x="3668997" y="512983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7" name="ZoneTexte 6"/>
          <p:cNvSpPr txBox="1"/>
          <p:nvPr/>
        </p:nvSpPr>
        <p:spPr>
          <a:xfrm>
            <a:off x="3158948"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39" name="ZoneTexte 38"/>
          <p:cNvSpPr txBox="1"/>
          <p:nvPr/>
        </p:nvSpPr>
        <p:spPr>
          <a:xfrm>
            <a:off x="1353869"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51" name="Rectangle 50"/>
          <p:cNvSpPr/>
          <p:nvPr/>
        </p:nvSpPr>
        <p:spPr>
          <a:xfrm>
            <a:off x="5018302" y="1922780"/>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smtClean="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Vitalité</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moyen-long terme </a:t>
            </a:r>
            <a:r>
              <a:rPr lang="fr-FR" sz="1400" dirty="0" smtClean="0">
                <a:solidFill>
                  <a:schemeClr val="tx1">
                    <a:lumMod val="75000"/>
                    <a:lumOff val="25000"/>
                  </a:schemeClr>
                </a:solidFill>
              </a:rPr>
              <a:t>(7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50 et 80%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53" name="Rectangle 52"/>
          <p:cNvSpPr/>
          <p:nvPr/>
        </p:nvSpPr>
        <p:spPr>
          <a:xfrm>
            <a:off x="5018302" y="512586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54" name="Rectangle 53"/>
          <p:cNvSpPr/>
          <p:nvPr/>
        </p:nvSpPr>
        <p:spPr>
          <a:xfrm>
            <a:off x="5389091" y="5127399"/>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2</a:t>
            </a:r>
          </a:p>
        </p:txBody>
      </p:sp>
      <p:sp>
        <p:nvSpPr>
          <p:cNvPr id="55" name="Rectangle 54"/>
          <p:cNvSpPr/>
          <p:nvPr/>
        </p:nvSpPr>
        <p:spPr>
          <a:xfrm>
            <a:off x="5759880" y="512739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3</a:t>
            </a:r>
          </a:p>
        </p:txBody>
      </p:sp>
      <p:sp>
        <p:nvSpPr>
          <p:cNvPr id="56" name="Rectangle 55"/>
          <p:cNvSpPr/>
          <p:nvPr/>
        </p:nvSpPr>
        <p:spPr>
          <a:xfrm>
            <a:off x="6127132" y="5127397"/>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lumMod val="95000"/>
                  </a:schemeClr>
                </a:solidFill>
              </a:rPr>
              <a:t>4</a:t>
            </a:r>
          </a:p>
        </p:txBody>
      </p:sp>
      <p:sp>
        <p:nvSpPr>
          <p:cNvPr id="57" name="Rectangle 56"/>
          <p:cNvSpPr/>
          <p:nvPr/>
        </p:nvSpPr>
        <p:spPr>
          <a:xfrm>
            <a:off x="6497921" y="512739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58" name="Rectangle 57"/>
          <p:cNvSpPr/>
          <p:nvPr/>
        </p:nvSpPr>
        <p:spPr>
          <a:xfrm>
            <a:off x="6861733" y="513062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59" name="Rectangle 58"/>
          <p:cNvSpPr/>
          <p:nvPr/>
        </p:nvSpPr>
        <p:spPr>
          <a:xfrm>
            <a:off x="7239499" y="512983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60" name="ZoneTexte 59"/>
          <p:cNvSpPr txBox="1"/>
          <p:nvPr/>
        </p:nvSpPr>
        <p:spPr>
          <a:xfrm>
            <a:off x="6729450"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61" name="ZoneTexte 60"/>
          <p:cNvSpPr txBox="1"/>
          <p:nvPr/>
        </p:nvSpPr>
        <p:spPr>
          <a:xfrm>
            <a:off x="4924371"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62" name="Rectangle 61"/>
          <p:cNvSpPr/>
          <p:nvPr/>
        </p:nvSpPr>
        <p:spPr>
          <a:xfrm>
            <a:off x="8403057" y="1903065"/>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smtClean="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Audace</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long terme </a:t>
            </a:r>
            <a:r>
              <a:rPr lang="fr-FR" sz="1400" dirty="0" smtClean="0">
                <a:solidFill>
                  <a:schemeClr val="tx1">
                    <a:lumMod val="75000"/>
                    <a:lumOff val="25000"/>
                  </a:schemeClr>
                </a:solidFill>
              </a:rPr>
              <a:t>(8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80 et 100%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64" name="Rectangle 63"/>
          <p:cNvSpPr/>
          <p:nvPr/>
        </p:nvSpPr>
        <p:spPr>
          <a:xfrm>
            <a:off x="8403057" y="510615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65" name="Rectangle 64"/>
          <p:cNvSpPr/>
          <p:nvPr/>
        </p:nvSpPr>
        <p:spPr>
          <a:xfrm>
            <a:off x="8773846" y="5107684"/>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2</a:t>
            </a:r>
          </a:p>
        </p:txBody>
      </p:sp>
      <p:sp>
        <p:nvSpPr>
          <p:cNvPr id="66" name="Rectangle 65"/>
          <p:cNvSpPr/>
          <p:nvPr/>
        </p:nvSpPr>
        <p:spPr>
          <a:xfrm>
            <a:off x="9144635" y="510768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3</a:t>
            </a:r>
          </a:p>
        </p:txBody>
      </p:sp>
      <p:sp>
        <p:nvSpPr>
          <p:cNvPr id="67" name="Rectangle 66"/>
          <p:cNvSpPr/>
          <p:nvPr/>
        </p:nvSpPr>
        <p:spPr>
          <a:xfrm>
            <a:off x="9511887" y="5107682"/>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lumMod val="95000"/>
                  </a:schemeClr>
                </a:solidFill>
              </a:rPr>
              <a:t>4</a:t>
            </a:r>
          </a:p>
        </p:txBody>
      </p:sp>
      <p:sp>
        <p:nvSpPr>
          <p:cNvPr id="68" name="Rectangle 67"/>
          <p:cNvSpPr/>
          <p:nvPr/>
        </p:nvSpPr>
        <p:spPr>
          <a:xfrm>
            <a:off x="9882676" y="5107681"/>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69" name="Rectangle 68"/>
          <p:cNvSpPr/>
          <p:nvPr/>
        </p:nvSpPr>
        <p:spPr>
          <a:xfrm>
            <a:off x="10246488" y="511091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70" name="Rectangle 69"/>
          <p:cNvSpPr/>
          <p:nvPr/>
        </p:nvSpPr>
        <p:spPr>
          <a:xfrm>
            <a:off x="10624254" y="5110121"/>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71" name="ZoneTexte 70"/>
          <p:cNvSpPr txBox="1"/>
          <p:nvPr/>
        </p:nvSpPr>
        <p:spPr>
          <a:xfrm>
            <a:off x="10114205" y="5363060"/>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72" name="ZoneTexte 71"/>
          <p:cNvSpPr txBox="1"/>
          <p:nvPr/>
        </p:nvSpPr>
        <p:spPr>
          <a:xfrm>
            <a:off x="8309126" y="5363060"/>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14" name="Double flèche horizontale 13"/>
          <p:cNvSpPr/>
          <p:nvPr/>
        </p:nvSpPr>
        <p:spPr>
          <a:xfrm>
            <a:off x="2122991" y="5787471"/>
            <a:ext cx="8123497" cy="624840"/>
          </a:xfrm>
          <a:prstGeom prst="leftRightArrow">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7030A0"/>
                </a:solidFill>
              </a:rPr>
              <a:t>Niveau de risque</a:t>
            </a:r>
            <a:endParaRPr lang="fr-FR" b="1" dirty="0">
              <a:solidFill>
                <a:srgbClr val="7030A0"/>
              </a:solidFill>
            </a:endParaRPr>
          </a:p>
        </p:txBody>
      </p:sp>
      <p:sp>
        <p:nvSpPr>
          <p:cNvPr id="15" name="ZoneTexte 14"/>
          <p:cNvSpPr txBox="1"/>
          <p:nvPr/>
        </p:nvSpPr>
        <p:spPr>
          <a:xfrm>
            <a:off x="1404383" y="5262302"/>
            <a:ext cx="806721" cy="1446550"/>
          </a:xfrm>
          <a:prstGeom prst="rect">
            <a:avLst/>
          </a:prstGeom>
          <a:noFill/>
        </p:spPr>
        <p:txBody>
          <a:bodyPr wrap="square" rtlCol="0">
            <a:spAutoFit/>
          </a:bodyPr>
          <a:lstStyle/>
          <a:p>
            <a:r>
              <a:rPr lang="fr-FR" sz="8800" b="1" dirty="0" smtClean="0">
                <a:solidFill>
                  <a:srgbClr val="D5B8EA"/>
                </a:solidFill>
              </a:rPr>
              <a:t>-</a:t>
            </a:r>
            <a:endParaRPr lang="fr-FR" sz="3600" b="1" dirty="0">
              <a:solidFill>
                <a:srgbClr val="D5B8EA"/>
              </a:solidFill>
            </a:endParaRPr>
          </a:p>
        </p:txBody>
      </p:sp>
      <p:sp>
        <p:nvSpPr>
          <p:cNvPr id="73" name="ZoneTexte 72"/>
          <p:cNvSpPr txBox="1"/>
          <p:nvPr/>
        </p:nvSpPr>
        <p:spPr>
          <a:xfrm>
            <a:off x="10277067" y="5545893"/>
            <a:ext cx="806721" cy="1107996"/>
          </a:xfrm>
          <a:prstGeom prst="rect">
            <a:avLst/>
          </a:prstGeom>
          <a:noFill/>
        </p:spPr>
        <p:txBody>
          <a:bodyPr wrap="square" rtlCol="0">
            <a:spAutoFit/>
          </a:bodyPr>
          <a:lstStyle/>
          <a:p>
            <a:r>
              <a:rPr lang="fr-FR" sz="6600" b="1" dirty="0" smtClean="0">
                <a:solidFill>
                  <a:srgbClr val="7030A0"/>
                </a:solidFill>
              </a:rPr>
              <a:t>+</a:t>
            </a:r>
            <a:endParaRPr lang="fr-FR" sz="2400" b="1" dirty="0">
              <a:solidFill>
                <a:srgbClr val="7030A0"/>
              </a:solidFill>
            </a:endParaRPr>
          </a:p>
        </p:txBody>
      </p:sp>
      <p:pic>
        <p:nvPicPr>
          <p:cNvPr id="16" name="Image 15"/>
          <p:cNvPicPr>
            <a:picLocks noChangeAspect="1"/>
          </p:cNvPicPr>
          <p:nvPr/>
        </p:nvPicPr>
        <p:blipFill rotWithShape="1">
          <a:blip r:embed="rId2"/>
          <a:srcRect l="37416" r="37723"/>
          <a:stretch/>
        </p:blipFill>
        <p:spPr>
          <a:xfrm>
            <a:off x="5853176" y="1416613"/>
            <a:ext cx="840660" cy="895350"/>
          </a:xfrm>
          <a:prstGeom prst="rect">
            <a:avLst/>
          </a:prstGeom>
        </p:spPr>
      </p:pic>
      <p:pic>
        <p:nvPicPr>
          <p:cNvPr id="74" name="Image 73"/>
          <p:cNvPicPr>
            <a:picLocks noChangeAspect="1"/>
          </p:cNvPicPr>
          <p:nvPr/>
        </p:nvPicPr>
        <p:blipFill rotWithShape="1">
          <a:blip r:embed="rId2"/>
          <a:srcRect r="74574"/>
          <a:stretch/>
        </p:blipFill>
        <p:spPr>
          <a:xfrm>
            <a:off x="2278958" y="1448075"/>
            <a:ext cx="859746" cy="895350"/>
          </a:xfrm>
          <a:prstGeom prst="rect">
            <a:avLst/>
          </a:prstGeom>
        </p:spPr>
      </p:pic>
      <p:pic>
        <p:nvPicPr>
          <p:cNvPr id="75" name="Image 74"/>
          <p:cNvPicPr>
            <a:picLocks noChangeAspect="1"/>
          </p:cNvPicPr>
          <p:nvPr/>
        </p:nvPicPr>
        <p:blipFill rotWithShape="1">
          <a:blip r:embed="rId2"/>
          <a:srcRect l="73512" r="1626"/>
          <a:stretch/>
        </p:blipFill>
        <p:spPr>
          <a:xfrm>
            <a:off x="9243759" y="1416613"/>
            <a:ext cx="840658" cy="895350"/>
          </a:xfrm>
          <a:prstGeom prst="rect">
            <a:avLst/>
          </a:prstGeom>
        </p:spPr>
      </p:pic>
    </p:spTree>
    <p:extLst>
      <p:ext uri="{BB962C8B-B14F-4D97-AF65-F5344CB8AC3E}">
        <p14:creationId xmlns:p14="http://schemas.microsoft.com/office/powerpoint/2010/main" val="1427051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caractéristiques du service de gestion déléguée en détail</a:t>
            </a:r>
            <a:endParaRPr lang="fr-FR" dirty="0"/>
          </a:p>
        </p:txBody>
      </p:sp>
      <p:sp>
        <p:nvSpPr>
          <p:cNvPr id="12" name="Espace réservé du texte 11"/>
          <p:cNvSpPr>
            <a:spLocks noGrp="1"/>
          </p:cNvSpPr>
          <p:nvPr>
            <p:ph type="body" sz="quarter" idx="14"/>
          </p:nvPr>
        </p:nvSpPr>
        <p:spPr/>
        <p:txBody>
          <a:bodyPr/>
          <a:lstStyle/>
          <a:p>
            <a:r>
              <a:rPr lang="fr-FR" dirty="0"/>
              <a:t>Le service de gestion déléguée</a:t>
            </a:r>
          </a:p>
        </p:txBody>
      </p:sp>
      <p:sp>
        <p:nvSpPr>
          <p:cNvPr id="13" name="Espace réservé du texte 12"/>
          <p:cNvSpPr>
            <a:spLocks noGrp="1"/>
          </p:cNvSpPr>
          <p:nvPr>
            <p:ph type="body" sz="quarter" idx="16"/>
          </p:nvPr>
        </p:nvSpPr>
        <p:spPr/>
        <p:txBody>
          <a:bodyPr/>
          <a:lstStyle/>
          <a:p>
            <a:r>
              <a:rPr lang="fr-FR" dirty="0"/>
              <a:t>7</a:t>
            </a:r>
          </a:p>
        </p:txBody>
      </p:sp>
      <p:sp>
        <p:nvSpPr>
          <p:cNvPr id="18" name="Rectangle 17">
            <a:extLst>
              <a:ext uri="{FF2B5EF4-FFF2-40B4-BE49-F238E27FC236}">
                <a16:creationId xmlns:a16="http://schemas.microsoft.com/office/drawing/2014/main" id="{C343354A-FE44-4881-9F6B-AD1FA2916DB4}"/>
              </a:ext>
            </a:extLst>
          </p:cNvPr>
          <p:cNvSpPr/>
          <p:nvPr/>
        </p:nvSpPr>
        <p:spPr>
          <a:xfrm>
            <a:off x="1143001" y="5810436"/>
            <a:ext cx="9144000" cy="157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CB3D4725-E4A1-4B54-BDED-DCB734389CF7}"/>
              </a:ext>
            </a:extLst>
          </p:cNvPr>
          <p:cNvSpPr/>
          <p:nvPr/>
        </p:nvSpPr>
        <p:spPr>
          <a:xfrm>
            <a:off x="1143001" y="5810437"/>
            <a:ext cx="9144000" cy="157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350">
              <a:solidFill>
                <a:prstClr val="white"/>
              </a:solidFill>
              <a:latin typeface="Arial" panose="020B0604020202020204"/>
            </a:endParaRPr>
          </a:p>
        </p:txBody>
      </p:sp>
      <p:pic>
        <p:nvPicPr>
          <p:cNvPr id="30" name="Image 29">
            <a:extLst>
              <a:ext uri="{FF2B5EF4-FFF2-40B4-BE49-F238E27FC236}">
                <a16:creationId xmlns:a16="http://schemas.microsoft.com/office/drawing/2014/main" id="{89EF1A67-2635-4DA3-A4DA-0FD481D1E001}"/>
              </a:ext>
            </a:extLst>
          </p:cNvPr>
          <p:cNvPicPr>
            <a:picLocks noChangeAspect="1"/>
          </p:cNvPicPr>
          <p:nvPr/>
        </p:nvPicPr>
        <p:blipFill>
          <a:blip r:embed="rId2"/>
          <a:stretch>
            <a:fillRect/>
          </a:stretch>
        </p:blipFill>
        <p:spPr>
          <a:xfrm>
            <a:off x="7659269" y="3251294"/>
            <a:ext cx="881709" cy="174404"/>
          </a:xfrm>
          <a:prstGeom prst="rect">
            <a:avLst/>
          </a:prstGeom>
        </p:spPr>
      </p:pic>
      <p:graphicFrame>
        <p:nvGraphicFramePr>
          <p:cNvPr id="32" name="Tableau 31"/>
          <p:cNvGraphicFramePr>
            <a:graphicFrameLocks noGrp="1"/>
          </p:cNvGraphicFramePr>
          <p:nvPr>
            <p:extLst>
              <p:ext uri="{D42A27DB-BD31-4B8C-83A1-F6EECF244321}">
                <p14:modId xmlns:p14="http://schemas.microsoft.com/office/powerpoint/2010/main" val="2628688505"/>
              </p:ext>
            </p:extLst>
          </p:nvPr>
        </p:nvGraphicFramePr>
        <p:xfrm>
          <a:off x="695325" y="1517589"/>
          <a:ext cx="11354107" cy="4696968"/>
        </p:xfrm>
        <a:graphic>
          <a:graphicData uri="http://schemas.openxmlformats.org/drawingml/2006/table">
            <a:tbl>
              <a:tblPr firstRow="1" firstCol="1" bandRow="1">
                <a:tableStyleId>{5C22544A-7EE6-4342-B048-85BDC9FD1C3A}</a:tableStyleId>
              </a:tblPr>
              <a:tblGrid>
                <a:gridCol w="2241445">
                  <a:extLst>
                    <a:ext uri="{9D8B030D-6E8A-4147-A177-3AD203B41FA5}">
                      <a16:colId xmlns:a16="http://schemas.microsoft.com/office/drawing/2014/main" val="3552894543"/>
                    </a:ext>
                  </a:extLst>
                </a:gridCol>
                <a:gridCol w="9112662">
                  <a:extLst>
                    <a:ext uri="{9D8B030D-6E8A-4147-A177-3AD203B41FA5}">
                      <a16:colId xmlns:a16="http://schemas.microsoft.com/office/drawing/2014/main" val="3024351358"/>
                    </a:ext>
                  </a:extLst>
                </a:gridCol>
              </a:tblGrid>
              <a:tr h="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200" dirty="0" smtClean="0">
                          <a:solidFill>
                            <a:schemeClr val="tx1">
                              <a:lumMod val="75000"/>
                              <a:lumOff val="25000"/>
                            </a:schemeClr>
                          </a:solidFill>
                          <a:effectLst/>
                        </a:rPr>
                        <a:t>Produits concernés</a:t>
                      </a:r>
                      <a:endPar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algn="just" defTabSz="914400" rtl="0" eaLnBrk="1" latinLnBrk="0" hangingPunct="1">
                        <a:lnSpc>
                          <a:spcPct val="107000"/>
                        </a:lnSpc>
                        <a:spcAft>
                          <a:spcPts val="0"/>
                        </a:spcAft>
                      </a:pPr>
                      <a:r>
                        <a:rPr lang="fr-FR" sz="1200" b="1" kern="1200" dirty="0" smtClean="0">
                          <a:solidFill>
                            <a:schemeClr val="tx1">
                              <a:lumMod val="75000"/>
                              <a:lumOff val="25000"/>
                            </a:schemeClr>
                          </a:solidFill>
                          <a:effectLst/>
                          <a:latin typeface="+mn-lt"/>
                          <a:ea typeface="+mn-ea"/>
                          <a:cs typeface="+mn-cs"/>
                        </a:rPr>
                        <a:t>Millevie Essentielle 2</a:t>
                      </a:r>
                    </a:p>
                    <a:p>
                      <a:pPr marL="0" algn="just" defTabSz="914400" rtl="0" eaLnBrk="1" latinLnBrk="0" hangingPunct="1">
                        <a:lnSpc>
                          <a:spcPct val="107000"/>
                        </a:lnSpc>
                        <a:spcAft>
                          <a:spcPts val="0"/>
                        </a:spcAft>
                      </a:pPr>
                      <a:r>
                        <a:rPr lang="fr-FR" sz="1200" b="1" kern="1200" dirty="0" smtClean="0">
                          <a:solidFill>
                            <a:schemeClr val="tx1">
                              <a:lumMod val="75000"/>
                              <a:lumOff val="25000"/>
                            </a:schemeClr>
                          </a:solidFill>
                          <a:effectLst/>
                          <a:latin typeface="+mn-lt"/>
                          <a:ea typeface="+mn-ea"/>
                          <a:cs typeface="+mn-cs"/>
                        </a:rPr>
                        <a:t>Millevie Essentielle</a:t>
                      </a:r>
                    </a:p>
                    <a:p>
                      <a:pPr marL="0" algn="just" defTabSz="914400" rtl="0" eaLnBrk="1" latinLnBrk="0" hangingPunct="1">
                        <a:lnSpc>
                          <a:spcPct val="107000"/>
                        </a:lnSpc>
                        <a:spcAft>
                          <a:spcPts val="0"/>
                        </a:spcAft>
                      </a:pPr>
                      <a:r>
                        <a:rPr lang="fr-FR" sz="1200" b="0" kern="1200" dirty="0" smtClean="0">
                          <a:solidFill>
                            <a:schemeClr val="tx1">
                              <a:lumMod val="75000"/>
                              <a:lumOff val="25000"/>
                            </a:schemeClr>
                          </a:solidFill>
                          <a:effectLst/>
                          <a:latin typeface="+mn-lt"/>
                          <a:ea typeface="+mn-ea"/>
                          <a:cs typeface="+mn-cs"/>
                        </a:rPr>
                        <a:t>(Millevie Initiale et Nuances 3D en cours d’étude)</a:t>
                      </a:r>
                    </a:p>
                  </a:txBody>
                  <a:tcPr marL="68580" marR="68580" marT="0" marB="0">
                    <a:noFill/>
                  </a:tcPr>
                </a:tc>
                <a:extLst>
                  <a:ext uri="{0D108BD9-81ED-4DB2-BD59-A6C34878D82A}">
                    <a16:rowId xmlns:a16="http://schemas.microsoft.com/office/drawing/2014/main" val="3865734633"/>
                  </a:ext>
                </a:extLst>
              </a:tr>
              <a:tr h="0">
                <a:tc>
                  <a:txBody>
                    <a:bodyPr/>
                    <a:lstStyle/>
                    <a:p>
                      <a:pPr>
                        <a:lnSpc>
                          <a:spcPct val="107000"/>
                        </a:lnSpc>
                        <a:spcAft>
                          <a:spcPts val="0"/>
                        </a:spcAft>
                      </a:pPr>
                      <a:r>
                        <a:rPr lang="fr-FR" sz="1200" dirty="0">
                          <a:solidFill>
                            <a:schemeClr val="tx1">
                              <a:lumMod val="75000"/>
                              <a:lumOff val="25000"/>
                            </a:schemeClr>
                          </a:solidFill>
                          <a:effectLst/>
                        </a:rPr>
                        <a:t>Gestionnaire financier</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a:lnSpc>
                          <a:spcPct val="107000"/>
                        </a:lnSpc>
                        <a:spcAft>
                          <a:spcPts val="0"/>
                        </a:spcAft>
                      </a:pPr>
                      <a:r>
                        <a:rPr lang="fr-FR" sz="1200" b="1" dirty="0">
                          <a:solidFill>
                            <a:schemeClr val="tx1">
                              <a:lumMod val="75000"/>
                              <a:lumOff val="25000"/>
                            </a:schemeClr>
                          </a:solidFill>
                          <a:effectLst/>
                        </a:rPr>
                        <a:t>VEGA Investment Managers</a:t>
                      </a:r>
                      <a:endParaRPr lang="fr-FR" sz="12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357874899"/>
                  </a:ext>
                </a:extLst>
              </a:tr>
              <a:tr h="0">
                <a:tc>
                  <a:txBody>
                    <a:bodyPr/>
                    <a:lstStyle/>
                    <a:p>
                      <a:pPr>
                        <a:lnSpc>
                          <a:spcPct val="107000"/>
                        </a:lnSpc>
                        <a:spcAft>
                          <a:spcPts val="0"/>
                        </a:spcAft>
                      </a:pPr>
                      <a:r>
                        <a:rPr lang="fr-FR" sz="1200" dirty="0">
                          <a:solidFill>
                            <a:schemeClr val="tx1">
                              <a:lumMod val="75000"/>
                              <a:lumOff val="25000"/>
                            </a:schemeClr>
                          </a:solidFill>
                          <a:effectLst/>
                        </a:rPr>
                        <a:t>Conditions d’accès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415" algn="just">
                        <a:lnSpc>
                          <a:spcPct val="107000"/>
                        </a:lnSpc>
                        <a:spcAft>
                          <a:spcPts val="0"/>
                        </a:spcAft>
                      </a:pPr>
                      <a:r>
                        <a:rPr lang="fr-FR" sz="1200" b="1" dirty="0">
                          <a:solidFill>
                            <a:schemeClr val="tx1">
                              <a:lumMod val="75000"/>
                              <a:lumOff val="25000"/>
                            </a:schemeClr>
                          </a:solidFill>
                          <a:effectLst/>
                        </a:rPr>
                        <a:t>Accessible à tous les clients </a:t>
                      </a:r>
                      <a:r>
                        <a:rPr lang="fr-FR" sz="1200" dirty="0">
                          <a:solidFill>
                            <a:schemeClr val="tx1">
                              <a:lumMod val="75000"/>
                              <a:lumOff val="25000"/>
                            </a:schemeClr>
                          </a:solidFill>
                          <a:effectLst/>
                        </a:rPr>
                        <a:t>(sans condition de segmentation)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093586335"/>
                  </a:ext>
                </a:extLst>
              </a:tr>
              <a:tr h="0">
                <a:tc>
                  <a:txBody>
                    <a:bodyPr/>
                    <a:lstStyle/>
                    <a:p>
                      <a:pPr>
                        <a:lnSpc>
                          <a:spcPct val="107000"/>
                        </a:lnSpc>
                        <a:spcAft>
                          <a:spcPts val="0"/>
                        </a:spcAft>
                      </a:pPr>
                      <a:r>
                        <a:rPr lang="fr-FR" sz="1200" dirty="0">
                          <a:solidFill>
                            <a:schemeClr val="tx1">
                              <a:lumMod val="75000"/>
                              <a:lumOff val="25000"/>
                            </a:schemeClr>
                          </a:solidFill>
                          <a:effectLst/>
                        </a:rPr>
                        <a:t>Profils des clients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2563" lvl="0" indent="-18256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 </a:t>
                      </a:r>
                      <a:r>
                        <a:rPr lang="fr-FR" sz="1200" b="1" dirty="0">
                          <a:solidFill>
                            <a:schemeClr val="tx1">
                              <a:lumMod val="75000"/>
                              <a:lumOff val="25000"/>
                            </a:schemeClr>
                          </a:solidFill>
                          <a:effectLst/>
                        </a:rPr>
                        <a:t>3 profils de gestion </a:t>
                      </a:r>
                      <a:r>
                        <a:rPr lang="fr-FR" sz="1200" dirty="0">
                          <a:solidFill>
                            <a:schemeClr val="tx1">
                              <a:lumMod val="75000"/>
                              <a:lumOff val="25000"/>
                            </a:schemeClr>
                          </a:solidFill>
                          <a:effectLst/>
                        </a:rPr>
                        <a:t>disponibles en fonction de l’horizon de placement, des objectifs et du profil de risque du client.</a:t>
                      </a:r>
                    </a:p>
                    <a:p>
                      <a:pPr marL="182563" lvl="0" indent="-18256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Changement de profil de gestion possible en cas d’évolution de situation du client</a:t>
                      </a:r>
                      <a:r>
                        <a:rPr lang="fr-FR" sz="1200" dirty="0" smtClean="0">
                          <a:solidFill>
                            <a:schemeClr val="tx1">
                              <a:lumMod val="75000"/>
                              <a:lumOff val="25000"/>
                            </a:schemeClr>
                          </a:solidFill>
                          <a:effectLst/>
                        </a:rPr>
                        <a:t>.</a:t>
                      </a:r>
                    </a:p>
                    <a:p>
                      <a:pPr marL="182563" marR="0" lvl="0" indent="-182563"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FR" sz="1200" dirty="0" smtClean="0">
                          <a:solidFill>
                            <a:schemeClr val="tx1">
                              <a:lumMod val="75000"/>
                              <a:lumOff val="25000"/>
                            </a:schemeClr>
                          </a:solidFill>
                          <a:latin typeface="+mn-lt"/>
                        </a:rPr>
                        <a:t>Orientations de gestion adaptées aux sensibilités client (avec une thématisation ESG/ISR) : un univers d’investissement de plus de 50% de fonds ISG/ESR, avec un taux qui augmentera en cohérence avec le développement de la profondeur d’UC éligibles</a:t>
                      </a:r>
                      <a:endParaRPr lang="fr-FR" sz="1200" b="1" dirty="0" smtClean="0">
                        <a:solidFill>
                          <a:schemeClr val="tx1">
                            <a:lumMod val="75000"/>
                            <a:lumOff val="25000"/>
                          </a:schemeClr>
                        </a:solidFill>
                        <a:latin typeface="+mn-lt"/>
                      </a:endParaRPr>
                    </a:p>
                  </a:txBody>
                  <a:tcPr marL="68580" marR="68580" marT="0" marB="0">
                    <a:noFill/>
                  </a:tcPr>
                </a:tc>
                <a:extLst>
                  <a:ext uri="{0D108BD9-81ED-4DB2-BD59-A6C34878D82A}">
                    <a16:rowId xmlns:a16="http://schemas.microsoft.com/office/drawing/2014/main" val="2675101986"/>
                  </a:ext>
                </a:extLst>
              </a:tr>
              <a:tr h="0">
                <a:tc>
                  <a:txBody>
                    <a:bodyPr/>
                    <a:lstStyle/>
                    <a:p>
                      <a:pPr>
                        <a:lnSpc>
                          <a:spcPct val="107000"/>
                        </a:lnSpc>
                        <a:spcAft>
                          <a:spcPts val="0"/>
                        </a:spcAft>
                      </a:pPr>
                      <a:r>
                        <a:rPr lang="fr-FR" sz="1200" dirty="0">
                          <a:solidFill>
                            <a:schemeClr val="tx1">
                              <a:lumMod val="75000"/>
                              <a:lumOff val="25000"/>
                            </a:schemeClr>
                          </a:solidFill>
                          <a:effectLst/>
                        </a:rPr>
                        <a:t>Gestion des contrats avec la nouvelle offre de service </a:t>
                      </a: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Poche gérée </a:t>
                      </a:r>
                      <a:r>
                        <a:rPr lang="fr-FR" sz="1200" dirty="0">
                          <a:solidFill>
                            <a:schemeClr val="tx1">
                              <a:lumMod val="75000"/>
                              <a:lumOff val="25000"/>
                            </a:schemeClr>
                          </a:solidFill>
                          <a:effectLst/>
                        </a:rPr>
                        <a:t>(en gestion déléguée) : toutes les UC permanentes</a:t>
                      </a:r>
                    </a:p>
                    <a:p>
                      <a:pPr marL="171450" indent="-171450"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Poche neutralisée </a:t>
                      </a:r>
                      <a:r>
                        <a:rPr lang="fr-FR" sz="1200" dirty="0">
                          <a:solidFill>
                            <a:schemeClr val="tx1">
                              <a:lumMod val="75000"/>
                              <a:lumOff val="25000"/>
                            </a:schemeClr>
                          </a:solidFill>
                          <a:effectLst/>
                        </a:rPr>
                        <a:t>(en gestion libre) : Fonds Garantis, UC temporaires, UC Immo, Emprunts</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908223124"/>
                  </a:ext>
                </a:extLst>
              </a:tr>
              <a:tr h="0">
                <a:tc>
                  <a:txBody>
                    <a:bodyPr/>
                    <a:lstStyle/>
                    <a:p>
                      <a:pPr>
                        <a:lnSpc>
                          <a:spcPct val="107000"/>
                        </a:lnSpc>
                        <a:spcAft>
                          <a:spcPts val="0"/>
                        </a:spcAft>
                      </a:pPr>
                      <a:r>
                        <a:rPr lang="fr-FR" sz="1200" dirty="0">
                          <a:solidFill>
                            <a:schemeClr val="tx1">
                              <a:lumMod val="75000"/>
                              <a:lumOff val="25000"/>
                            </a:schemeClr>
                          </a:solidFill>
                          <a:effectLst/>
                        </a:rPr>
                        <a:t>Univers d’investissement</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71450" indent="-171450"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Fonds gérés exclusivement par NIMI &amp; </a:t>
                      </a:r>
                      <a:r>
                        <a:rPr lang="fr-FR" sz="1200" dirty="0" err="1">
                          <a:solidFill>
                            <a:schemeClr val="tx1">
                              <a:lumMod val="75000"/>
                              <a:lumOff val="25000"/>
                            </a:schemeClr>
                          </a:solidFill>
                          <a:effectLst/>
                        </a:rPr>
                        <a:t>Affiliates</a:t>
                      </a:r>
                      <a:r>
                        <a:rPr lang="fr-FR" sz="1200" dirty="0">
                          <a:solidFill>
                            <a:schemeClr val="tx1">
                              <a:lumMod val="75000"/>
                              <a:lumOff val="25000"/>
                            </a:schemeClr>
                          </a:solidFill>
                          <a:effectLst/>
                        </a:rPr>
                        <a:t> et VEGA : des portefeuilles identiques (une offre violette pour tous les établissements et les deux réseaux)</a:t>
                      </a:r>
                    </a:p>
                    <a:p>
                      <a:pPr marL="171450" indent="-171450"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8 à 14 fonds selon le profil de gestion, avec allocation automatique par grille d’arbitrages collectifs cibles</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38183632"/>
                  </a:ext>
                </a:extLst>
              </a:tr>
              <a:tr h="0">
                <a:tc>
                  <a:txBody>
                    <a:bodyPr/>
                    <a:lstStyle/>
                    <a:p>
                      <a:pPr>
                        <a:lnSpc>
                          <a:spcPct val="107000"/>
                        </a:lnSpc>
                        <a:spcAft>
                          <a:spcPts val="0"/>
                        </a:spcAft>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Arbitrage &amp; passage d’ordres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Fréquence d’arbitrage</a:t>
                      </a: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 selon la volatilité, 5 à 10 fois par an</a:t>
                      </a:r>
                    </a:p>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Passage d’ordre </a:t>
                      </a: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Réallocation d’actifs via de nouvelles grilles d’arbitrages collectifs cibles intégrées dans l’outil</a:t>
                      </a:r>
                    </a:p>
                  </a:txBody>
                  <a:tcPr marL="68580" marR="68580" marT="0" marB="0">
                    <a:noFill/>
                  </a:tcPr>
                </a:tc>
                <a:extLst>
                  <a:ext uri="{0D108BD9-81ED-4DB2-BD59-A6C34878D82A}">
                    <a16:rowId xmlns:a16="http://schemas.microsoft.com/office/drawing/2014/main" val="875088768"/>
                  </a:ext>
                </a:extLst>
              </a:tr>
              <a:tr h="0">
                <a:tc>
                  <a:txBody>
                    <a:bodyPr/>
                    <a:lstStyle/>
                    <a:p>
                      <a:pPr>
                        <a:lnSpc>
                          <a:spcPct val="107000"/>
                        </a:lnSpc>
                        <a:spcAft>
                          <a:spcPts val="0"/>
                        </a:spcAft>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Suivi du Contrat et reporting</a:t>
                      </a: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Pour client</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Relevé de gestion Client : Trimestriel (envoi dématérialisé sur l’espace assurance du client )</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Relevé d’arbitrages collectifs : après chaque arbitrage</a:t>
                      </a:r>
                    </a:p>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Pour le conseiller</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Rapport de gestion Conseiller : Mensuel</a:t>
                      </a:r>
                    </a:p>
                  </a:txBody>
                  <a:tcPr marL="68580" marR="68580" marT="0" marB="0">
                    <a:noFill/>
                  </a:tcPr>
                </a:tc>
                <a:extLst>
                  <a:ext uri="{0D108BD9-81ED-4DB2-BD59-A6C34878D82A}">
                    <a16:rowId xmlns:a16="http://schemas.microsoft.com/office/drawing/2014/main" val="444939012"/>
                  </a:ext>
                </a:extLst>
              </a:tr>
              <a:tr h="0">
                <a:tc>
                  <a:txBody>
                    <a:bodyPr/>
                    <a:lstStyle/>
                    <a:p>
                      <a:pPr>
                        <a:lnSpc>
                          <a:spcPct val="107000"/>
                        </a:lnSpc>
                        <a:spcAft>
                          <a:spcPts val="0"/>
                        </a:spcAft>
                      </a:pPr>
                      <a:r>
                        <a:rPr lang="fr-FR" sz="1200" dirty="0">
                          <a:solidFill>
                            <a:schemeClr val="tx1">
                              <a:lumMod val="75000"/>
                              <a:lumOff val="25000"/>
                            </a:schemeClr>
                          </a:solidFill>
                          <a:effectLst/>
                        </a:rPr>
                        <a:t>Seuil d’accès au service</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415" algn="just">
                        <a:lnSpc>
                          <a:spcPct val="107000"/>
                        </a:lnSpc>
                        <a:spcAft>
                          <a:spcPts val="0"/>
                        </a:spcAft>
                      </a:pPr>
                      <a:r>
                        <a:rPr lang="fr-FR" sz="1200" dirty="0">
                          <a:solidFill>
                            <a:schemeClr val="tx1">
                              <a:lumMod val="75000"/>
                              <a:lumOff val="25000"/>
                            </a:schemeClr>
                          </a:solidFill>
                          <a:effectLst/>
                        </a:rPr>
                        <a:t>1 500 € sur la poche gérée</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300045"/>
                  </a:ext>
                </a:extLst>
              </a:tr>
              <a:tr h="0">
                <a:tc>
                  <a:txBody>
                    <a:bodyPr/>
                    <a:lstStyle/>
                    <a:p>
                      <a:pPr>
                        <a:lnSpc>
                          <a:spcPct val="107000"/>
                        </a:lnSpc>
                        <a:spcAft>
                          <a:spcPts val="0"/>
                        </a:spcAft>
                      </a:pPr>
                      <a:r>
                        <a:rPr lang="fr-FR" sz="1200" dirty="0">
                          <a:solidFill>
                            <a:schemeClr val="tx1">
                              <a:lumMod val="75000"/>
                              <a:lumOff val="25000"/>
                            </a:schemeClr>
                          </a:solidFill>
                          <a:effectLst/>
                        </a:rPr>
                        <a:t>Tarification</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Frais de gestion UC annuels 0,95% </a:t>
                      </a:r>
                      <a:r>
                        <a:rPr lang="fr-FR" sz="1200" dirty="0" smtClean="0">
                          <a:solidFill>
                            <a:schemeClr val="tx1">
                              <a:lumMod val="75000"/>
                              <a:lumOff val="25000"/>
                            </a:schemeClr>
                          </a:solidFill>
                          <a:effectLst/>
                        </a:rPr>
                        <a:t>(</a:t>
                      </a:r>
                      <a:r>
                        <a:rPr lang="fr-FR" sz="1200" dirty="0">
                          <a:solidFill>
                            <a:schemeClr val="tx1">
                              <a:lumMod val="75000"/>
                              <a:lumOff val="25000"/>
                            </a:schemeClr>
                          </a:solidFill>
                          <a:effectLst/>
                        </a:rPr>
                        <a:t>soit 0,80% de frais de gestion UC + 0,15% au titre du mode de gestion) </a:t>
                      </a:r>
                    </a:p>
                    <a:p>
                      <a:pPr marL="188913" indent="-18891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Frais d’Arbitrages au sein de la poche gérée : gratuit</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957935173"/>
                  </a:ext>
                </a:extLst>
              </a:tr>
            </a:tbl>
          </a:graphicData>
        </a:graphic>
      </p:graphicFrame>
      <p:pic>
        <p:nvPicPr>
          <p:cNvPr id="33" name="Imag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1061" y="2133927"/>
            <a:ext cx="495300" cy="15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456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latin typeface="Montserrat Black" panose="00000A00000000000000" pitchFamily="2" charset="0"/>
              </a:rPr>
              <a:t>Contexte</a:t>
            </a:r>
          </a:p>
          <a:p>
            <a:r>
              <a:rPr lang="fr-FR" sz="2000" b="1" dirty="0" smtClean="0">
                <a:latin typeface="Montserrat Black" panose="00000A00000000000000" pitchFamily="2" charset="0"/>
              </a:rPr>
              <a:t>La nouvelle </a:t>
            </a:r>
            <a:r>
              <a:rPr lang="fr-FR" sz="2000" b="1" dirty="0">
                <a:latin typeface="Montserrat Black" panose="00000A00000000000000" pitchFamily="2" charset="0"/>
              </a:rPr>
              <a:t>offre Millevie 2</a:t>
            </a:r>
          </a:p>
          <a:p>
            <a:r>
              <a:rPr lang="fr-FR" sz="2000" b="1" dirty="0">
                <a:latin typeface="Montserrat Black" panose="00000A00000000000000" pitchFamily="2" charset="0"/>
              </a:rPr>
              <a:t>Le service de gestion déléguée</a:t>
            </a:r>
          </a:p>
          <a:p>
            <a:r>
              <a:rPr lang="fr-FR" sz="2000" b="1" dirty="0" smtClean="0">
                <a:solidFill>
                  <a:srgbClr val="C00000"/>
                </a:solidFill>
                <a:latin typeface="Montserrat Black" panose="00000A00000000000000" pitchFamily="2" charset="0"/>
              </a:rPr>
              <a:t>Accompagnement et outils</a:t>
            </a:r>
            <a:endParaRPr lang="fr-FR" sz="2000" b="1" dirty="0">
              <a:solidFill>
                <a:srgbClr val="C00000"/>
              </a:solidFill>
              <a:latin typeface="Montserrat Black" panose="00000A00000000000000" pitchFamily="2" charset="0"/>
            </a:endParaRPr>
          </a:p>
          <a:p>
            <a:pPr lvl="1"/>
            <a:r>
              <a:rPr lang="fr-FR" sz="1800" dirty="0"/>
              <a:t>Pour s’approprier et maîtriser la nouvelle offre, nous avons déployé un parcours complet</a:t>
            </a:r>
          </a:p>
          <a:p>
            <a:pPr lvl="1"/>
            <a:r>
              <a:rPr lang="fr-FR" sz="1800" dirty="0" smtClean="0"/>
              <a:t>Un </a:t>
            </a:r>
            <a:r>
              <a:rPr lang="fr-FR" sz="1800" dirty="0"/>
              <a:t>Atelier des Décodeurs spécifique vous permet d’initier vos clients aux marchés </a:t>
            </a:r>
            <a:r>
              <a:rPr lang="fr-FR" sz="1800" dirty="0" smtClean="0"/>
              <a:t>financiers</a:t>
            </a:r>
            <a:endParaRPr lang="fr-FR" sz="1800" dirty="0"/>
          </a:p>
          <a:p>
            <a:pPr lvl="1"/>
            <a:r>
              <a:rPr lang="fr-FR" sz="1800" dirty="0"/>
              <a:t>Les outils à votre disposition </a:t>
            </a:r>
            <a:r>
              <a:rPr lang="fr-FR" sz="1800" dirty="0" smtClean="0"/>
              <a:t>dans </a:t>
            </a:r>
            <a:r>
              <a:rPr lang="fr-FR" sz="1800" dirty="0" err="1" smtClean="0"/>
              <a:t>MyEAV</a:t>
            </a:r>
            <a:endParaRPr lang="fr-FR" sz="1800" dirty="0"/>
          </a:p>
        </p:txBody>
      </p:sp>
    </p:spTree>
    <p:extLst>
      <p:ext uri="{BB962C8B-B14F-4D97-AF65-F5344CB8AC3E}">
        <p14:creationId xmlns:p14="http://schemas.microsoft.com/office/powerpoint/2010/main" val="2319344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2022398"/>
          </a:xfrm>
        </p:spPr>
        <p:txBody>
          <a:bodyPr>
            <a:normAutofit/>
          </a:bodyPr>
          <a:lstStyle/>
          <a:p>
            <a:r>
              <a:rPr lang="fr-FR" dirty="0" smtClean="0"/>
              <a:t>L’assurance vie est l’un des placements préférés des Français. Il s’agit ainsi de l’un des domaines essentiels de la relation bancaire avec nos clients. </a:t>
            </a:r>
          </a:p>
          <a:p>
            <a:r>
              <a:rPr lang="fr-FR" dirty="0" smtClean="0"/>
              <a:t>L’accompagnement de tous pour une bonne appropriation des évolutions de la gamme Millevie Vie 2 et le service de gestion déléguée est donc essentiel. </a:t>
            </a:r>
          </a:p>
          <a:p>
            <a:endParaRPr lang="fr-FR" dirty="0" smtClean="0"/>
          </a:p>
          <a:p>
            <a:r>
              <a:rPr lang="fr-FR" dirty="0" smtClean="0"/>
              <a:t>Aussi, un dispositif de formation et d’accompagnement à destination de tous a été construit, avec : </a:t>
            </a:r>
          </a:p>
        </p:txBody>
      </p:sp>
      <p:sp>
        <p:nvSpPr>
          <p:cNvPr id="11" name="Espace réservé du texte 10"/>
          <p:cNvSpPr>
            <a:spLocks noGrp="1"/>
          </p:cNvSpPr>
          <p:nvPr>
            <p:ph type="body" sz="quarter" idx="12"/>
          </p:nvPr>
        </p:nvSpPr>
        <p:spPr/>
        <p:txBody>
          <a:bodyPr>
            <a:normAutofit/>
          </a:bodyPr>
          <a:lstStyle/>
          <a:p>
            <a:r>
              <a:rPr lang="fr-FR" dirty="0" smtClean="0"/>
              <a:t>Pour s’approprier et maîtriser la </a:t>
            </a:r>
            <a:r>
              <a:rPr lang="fr-FR" dirty="0"/>
              <a:t>nouvelle </a:t>
            </a:r>
            <a:r>
              <a:rPr lang="fr-FR" dirty="0" smtClean="0"/>
              <a:t>offre, nous avons déployé un </a:t>
            </a:r>
            <a:r>
              <a:rPr lang="fr-FR" dirty="0"/>
              <a:t>parcours </a:t>
            </a:r>
            <a:r>
              <a:rPr lang="fr-FR" dirty="0" smtClean="0"/>
              <a:t>complet</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1</a:t>
            </a:r>
            <a:endParaRPr lang="fr-FR" dirty="0"/>
          </a:p>
        </p:txBody>
      </p:sp>
      <p:pic>
        <p:nvPicPr>
          <p:cNvPr id="2" name="Image 1">
            <a:hlinkClick r:id="rId2"/>
          </p:cNvPr>
          <p:cNvPicPr>
            <a:picLocks noChangeAspect="1"/>
          </p:cNvPicPr>
          <p:nvPr/>
        </p:nvPicPr>
        <p:blipFill>
          <a:blip r:embed="rId3"/>
          <a:stretch>
            <a:fillRect/>
          </a:stretch>
        </p:blipFill>
        <p:spPr>
          <a:xfrm>
            <a:off x="9018588" y="5513388"/>
            <a:ext cx="2657475" cy="647700"/>
          </a:xfrm>
          <a:prstGeom prst="rect">
            <a:avLst/>
          </a:prstGeom>
        </p:spPr>
      </p:pic>
      <p:pic>
        <p:nvPicPr>
          <p:cNvPr id="8" name="Picture 13" descr="Résultat de recherche d'images pour &quot;clic&quot;">
            <a:hlinkClick r:id="rId4"/>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33715" y="6043724"/>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9018588" y="4929188"/>
            <a:ext cx="2657474" cy="1231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dirty="0">
                <a:solidFill>
                  <a:srgbClr val="7030A0"/>
                </a:solidFill>
              </a:rPr>
              <a:t>Raccourci pour accéder au module e-learning : </a:t>
            </a:r>
          </a:p>
        </p:txBody>
      </p:sp>
      <p:sp>
        <p:nvSpPr>
          <p:cNvPr id="14" name="Espace réservé du contenu 9"/>
          <p:cNvSpPr txBox="1">
            <a:spLocks/>
          </p:cNvSpPr>
          <p:nvPr/>
        </p:nvSpPr>
        <p:spPr>
          <a:xfrm>
            <a:off x="695324" y="3556000"/>
            <a:ext cx="7799842" cy="2260600"/>
          </a:xfrm>
          <a:prstGeom prst="rect">
            <a:avLst/>
          </a:prstGeom>
        </p:spPr>
        <p:txBody>
          <a:bodyPr vert="horz" lIns="91440" tIns="45720" rIns="91440" bIns="45720" rtlCol="0">
            <a:normAutofit fontScale="925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pPr>
            <a:endParaRPr lang="fr-FR" dirty="0" smtClean="0"/>
          </a:p>
          <a:p>
            <a:pPr lvl="1"/>
            <a:r>
              <a:rPr lang="fr-FR" dirty="0" smtClean="0"/>
              <a:t>Un module e-learning et d’ores et déjà accessible à l’ensemble du réseau </a:t>
            </a:r>
          </a:p>
          <a:p>
            <a:pPr marL="468000" lvl="1" indent="0">
              <a:buFont typeface="Arial" panose="020B0604020202020204" pitchFamily="34" charset="0"/>
              <a:buNone/>
            </a:pPr>
            <a:endParaRPr lang="fr-FR" dirty="0" smtClean="0"/>
          </a:p>
          <a:p>
            <a:pPr lvl="1"/>
            <a:r>
              <a:rPr lang="fr-FR" dirty="0" smtClean="0"/>
              <a:t>Des sessions de formations </a:t>
            </a:r>
            <a:r>
              <a:rPr lang="fr-FR" dirty="0" err="1" smtClean="0"/>
              <a:t>webex</a:t>
            </a:r>
            <a:r>
              <a:rPr lang="fr-FR" dirty="0" smtClean="0"/>
              <a:t> d’1h30 par groupe de 12 collaborateurs maximum sont dispensées à l’ensemble </a:t>
            </a:r>
            <a:r>
              <a:rPr lang="fr-FR" dirty="0"/>
              <a:t>des collaborateurs du </a:t>
            </a:r>
            <a:r>
              <a:rPr lang="fr-FR" dirty="0" smtClean="0"/>
              <a:t>réseau.</a:t>
            </a:r>
          </a:p>
          <a:p>
            <a:pPr marL="698500" lvl="1" indent="-12700">
              <a:buNone/>
            </a:pPr>
            <a:r>
              <a:rPr lang="fr-FR" dirty="0"/>
              <a:t>C</a:t>
            </a:r>
            <a:r>
              <a:rPr lang="fr-FR" dirty="0" smtClean="0"/>
              <a:t>es formations ont été réalisées courant du mois de juin pour les DA et une partie des GC les plus aguerris en assurance vie. </a:t>
            </a:r>
          </a:p>
          <a:p>
            <a:pPr marL="698500" lvl="1" indent="-12700">
              <a:buNone/>
            </a:pPr>
            <a:r>
              <a:rPr lang="fr-FR" dirty="0" smtClean="0"/>
              <a:t>L’ensemble des collaborateurs du réseau seront concernés à partir d’octobre. Les GCP ont quant à eux déjà été formés dès l’an dernier aux orientations de gestion (gestion déléguée).</a:t>
            </a:r>
          </a:p>
        </p:txBody>
      </p:sp>
    </p:spTree>
    <p:extLst>
      <p:ext uri="{BB962C8B-B14F-4D97-AF65-F5344CB8AC3E}">
        <p14:creationId xmlns:p14="http://schemas.microsoft.com/office/powerpoint/2010/main" val="10070536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6" y="1726406"/>
            <a:ext cx="5636202" cy="4535844"/>
          </a:xfrm>
        </p:spPr>
        <p:txBody>
          <a:bodyPr>
            <a:normAutofit fontScale="92500" lnSpcReduction="10000"/>
          </a:bodyPr>
          <a:lstStyle/>
          <a:p>
            <a:r>
              <a:rPr lang="fr-FR" dirty="0" smtClean="0"/>
              <a:t>Vous pouvez présenter </a:t>
            </a:r>
            <a:r>
              <a:rPr lang="fr-FR" b="1" dirty="0" smtClean="0"/>
              <a:t>l’Atelier des Décodeurs « Et si c’était simple d’investir sur les marchés financiers ? » </a:t>
            </a:r>
            <a:r>
              <a:rPr lang="fr-FR" dirty="0" smtClean="0"/>
              <a:t>à vos clients. </a:t>
            </a:r>
          </a:p>
          <a:p>
            <a:r>
              <a:rPr lang="fr-FR" dirty="0" smtClean="0"/>
              <a:t>L’objectif de ce support est de démystifier les marchés financiers et d’aborder, le plus simplement possible cette thématique avec vos clients. </a:t>
            </a:r>
          </a:p>
          <a:p>
            <a:r>
              <a:rPr lang="fr-FR" dirty="0" smtClean="0"/>
              <a:t>Il vous permet de lever leurs potentiels freins et de leur distiller les bonnes pratiques pour investir sur les marchés financiers. </a:t>
            </a:r>
          </a:p>
          <a:p>
            <a:r>
              <a:rPr lang="fr-FR" dirty="0" smtClean="0"/>
              <a:t>Les sujets abordés dans cet Atelier : </a:t>
            </a:r>
          </a:p>
          <a:p>
            <a:pPr lvl="1"/>
            <a:r>
              <a:rPr lang="fr-FR" dirty="0" smtClean="0"/>
              <a:t>L’économie et la politique monétaire de la BCE</a:t>
            </a:r>
          </a:p>
          <a:p>
            <a:pPr lvl="1"/>
            <a:r>
              <a:rPr lang="fr-FR" dirty="0" smtClean="0"/>
              <a:t>Les différents marchés : monétaire, obligataire et action</a:t>
            </a:r>
          </a:p>
          <a:p>
            <a:pPr lvl="1"/>
            <a:r>
              <a:rPr lang="fr-FR" dirty="0"/>
              <a:t>Les différents supports : CTO, PEA, Assurance-vie et leurs </a:t>
            </a:r>
            <a:r>
              <a:rPr lang="fr-FR" dirty="0" smtClean="0"/>
              <a:t>caractéristiques</a:t>
            </a:r>
          </a:p>
          <a:p>
            <a:pPr lvl="1"/>
            <a:r>
              <a:rPr lang="fr-FR" dirty="0" smtClean="0"/>
              <a:t>Les astuces « ou règles d’or » pour investir sur les marchés financiers (abonnement, diversification…). </a:t>
            </a:r>
          </a:p>
          <a:p>
            <a:r>
              <a:rPr lang="fr-FR" dirty="0" smtClean="0"/>
              <a:t>Retrouvez ce support dans la Rubrique des Commerciaux &gt; Particuliers &gt; Ateliers des décodeurs &gt; </a:t>
            </a:r>
            <a:r>
              <a:rPr lang="fr-FR" dirty="0" smtClean="0">
                <a:hlinkClick r:id="rId2"/>
              </a:rPr>
              <a:t>les Marchés financiers.</a:t>
            </a:r>
            <a:endParaRPr lang="fr-FR" dirty="0" smtClean="0"/>
          </a:p>
        </p:txBody>
      </p:sp>
      <p:sp>
        <p:nvSpPr>
          <p:cNvPr id="11" name="Espace réservé du texte 10"/>
          <p:cNvSpPr>
            <a:spLocks noGrp="1"/>
          </p:cNvSpPr>
          <p:nvPr>
            <p:ph type="body" sz="quarter" idx="12"/>
          </p:nvPr>
        </p:nvSpPr>
        <p:spPr/>
        <p:txBody>
          <a:bodyPr>
            <a:normAutofit/>
          </a:bodyPr>
          <a:lstStyle/>
          <a:p>
            <a:r>
              <a:rPr lang="fr-FR" dirty="0" smtClean="0"/>
              <a:t>Un Atelier des Décodeurs spécifique vous permet d’initier vos clients aux marchés financiers</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
        <p:nvSpPr>
          <p:cNvPr id="5" name="Rectangle 4">
            <a:hlinkClick r:id="rId3"/>
          </p:cNvPr>
          <p:cNvSpPr/>
          <p:nvPr/>
        </p:nvSpPr>
        <p:spPr>
          <a:xfrm>
            <a:off x="6665277" y="1726406"/>
            <a:ext cx="5010786" cy="4258758"/>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r>
              <a:rPr lang="fr-FR" dirty="0" smtClean="0">
                <a:solidFill>
                  <a:schemeClr val="tx1">
                    <a:lumMod val="75000"/>
                    <a:lumOff val="25000"/>
                  </a:schemeClr>
                </a:solidFill>
              </a:rPr>
              <a:t>Nous vous proposons de découvrir </a:t>
            </a:r>
          </a:p>
          <a:p>
            <a:pPr algn="ctr"/>
            <a:r>
              <a:rPr lang="fr-FR" dirty="0" smtClean="0">
                <a:solidFill>
                  <a:schemeClr val="tx1">
                    <a:lumMod val="75000"/>
                    <a:lumOff val="25000"/>
                  </a:schemeClr>
                </a:solidFill>
              </a:rPr>
              <a:t>cet Atelier en assistant à une session </a:t>
            </a:r>
          </a:p>
          <a:p>
            <a:pPr algn="ctr"/>
            <a:r>
              <a:rPr lang="fr-FR" dirty="0" smtClean="0">
                <a:solidFill>
                  <a:schemeClr val="tx1">
                    <a:lumMod val="75000"/>
                    <a:lumOff val="25000"/>
                  </a:schemeClr>
                </a:solidFill>
              </a:rPr>
              <a:t>de présentation (</a:t>
            </a:r>
            <a:r>
              <a:rPr lang="fr-FR" dirty="0" err="1" smtClean="0">
                <a:solidFill>
                  <a:schemeClr val="tx1">
                    <a:lumMod val="75000"/>
                    <a:lumOff val="25000"/>
                  </a:schemeClr>
                </a:solidFill>
              </a:rPr>
              <a:t>visio</a:t>
            </a:r>
            <a:r>
              <a:rPr lang="fr-FR" dirty="0" smtClean="0">
                <a:solidFill>
                  <a:schemeClr val="tx1">
                    <a:lumMod val="75000"/>
                    <a:lumOff val="25000"/>
                  </a:schemeClr>
                </a:solidFill>
              </a:rPr>
              <a:t>), le 2 juillet à 11 h 30. </a:t>
            </a:r>
            <a:r>
              <a:rPr lang="fr-FR" dirty="0" smtClean="0">
                <a:solidFill>
                  <a:schemeClr val="tx1">
                    <a:lumMod val="75000"/>
                    <a:lumOff val="25000"/>
                  </a:schemeClr>
                </a:solidFill>
                <a:hlinkClick r:id="rId3"/>
              </a:rPr>
              <a:t>cliquez ici pour vous inscrire </a:t>
            </a:r>
            <a:endParaRPr lang="fr-FR" dirty="0" smtClean="0">
              <a:solidFill>
                <a:schemeClr val="tx1">
                  <a:lumMod val="75000"/>
                  <a:lumOff val="25000"/>
                </a:schemeClr>
              </a:solidFill>
            </a:endParaRPr>
          </a:p>
          <a:p>
            <a:pPr algn="ctr"/>
            <a:r>
              <a:rPr lang="fr-FR" sz="1400" dirty="0" smtClean="0">
                <a:solidFill>
                  <a:schemeClr val="tx1">
                    <a:lumMod val="75000"/>
                    <a:lumOff val="25000"/>
                  </a:schemeClr>
                </a:solidFill>
              </a:rPr>
              <a:t>durée de l’Atelier environ 30 minutes.</a:t>
            </a:r>
          </a:p>
          <a:p>
            <a:pPr algn="ctr"/>
            <a:endParaRPr lang="fr-FR" sz="1400" dirty="0">
              <a:solidFill>
                <a:schemeClr val="tx1">
                  <a:lumMod val="75000"/>
                  <a:lumOff val="25000"/>
                </a:schemeClr>
              </a:solidFill>
            </a:endParaRPr>
          </a:p>
          <a:p>
            <a:pPr algn="ctr"/>
            <a:r>
              <a:rPr lang="fr-FR" sz="1500" dirty="0">
                <a:solidFill>
                  <a:schemeClr val="tx1">
                    <a:lumMod val="75000"/>
                    <a:lumOff val="25000"/>
                  </a:schemeClr>
                </a:solidFill>
              </a:rPr>
              <a:t>A la fin de la présentation, Romain DEHLINGER (</a:t>
            </a:r>
            <a:r>
              <a:rPr lang="fr-FR" sz="1500" dirty="0" err="1">
                <a:solidFill>
                  <a:schemeClr val="tx1">
                    <a:lumMod val="75000"/>
                    <a:lumOff val="25000"/>
                  </a:schemeClr>
                </a:solidFill>
              </a:rPr>
              <a:t>Natixis</a:t>
            </a:r>
            <a:r>
              <a:rPr lang="fr-FR" sz="1500" dirty="0">
                <a:solidFill>
                  <a:schemeClr val="tx1">
                    <a:lumMod val="75000"/>
                    <a:lumOff val="25000"/>
                  </a:schemeClr>
                </a:solidFill>
              </a:rPr>
              <a:t> Investment) répondra à toutes vos questions relatives aux marchés financiers. </a:t>
            </a:r>
          </a:p>
        </p:txBody>
      </p:sp>
      <p:pic>
        <p:nvPicPr>
          <p:cNvPr id="8" name="Picture 13" descr="Résultat de recherche d'images pour &quot;clic&quot;">
            <a:hlinkClick r:id="rId4"/>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05829" y="4617978"/>
            <a:ext cx="428132" cy="42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a:blip r:embed="rId6"/>
          <a:stretch>
            <a:fillRect/>
          </a:stretch>
        </p:blipFill>
        <p:spPr>
          <a:xfrm>
            <a:off x="7777155" y="1835931"/>
            <a:ext cx="3045755" cy="1718299"/>
          </a:xfrm>
          <a:prstGeom prst="rect">
            <a:avLst/>
          </a:prstGeom>
          <a:ln>
            <a:solidFill>
              <a:schemeClr val="bg1">
                <a:lumMod val="95000"/>
              </a:scheme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621372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outils à votre disposition dans</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3</a:t>
            </a:r>
            <a:endParaRPr lang="fr-FR" dirty="0"/>
          </a:p>
        </p:txBody>
      </p:sp>
      <p:pic>
        <p:nvPicPr>
          <p:cNvPr id="2" name="Image 1"/>
          <p:cNvPicPr>
            <a:picLocks noChangeAspect="1"/>
          </p:cNvPicPr>
          <p:nvPr/>
        </p:nvPicPr>
        <p:blipFill>
          <a:blip r:embed="rId2"/>
          <a:stretch>
            <a:fillRect/>
          </a:stretch>
        </p:blipFill>
        <p:spPr>
          <a:xfrm>
            <a:off x="5395913" y="644510"/>
            <a:ext cx="877887" cy="508251"/>
          </a:xfrm>
          <a:prstGeom prst="rect">
            <a:avLst/>
          </a:prstGeom>
        </p:spPr>
      </p:pic>
      <p:sp>
        <p:nvSpPr>
          <p:cNvPr id="4" name="Espace réservé du contenu 3"/>
          <p:cNvSpPr>
            <a:spLocks noGrp="1"/>
          </p:cNvSpPr>
          <p:nvPr>
            <p:ph idx="1"/>
          </p:nvPr>
        </p:nvSpPr>
        <p:spPr>
          <a:xfrm>
            <a:off x="695325" y="1851102"/>
            <a:ext cx="4864818" cy="4386186"/>
          </a:xfrm>
        </p:spPr>
        <p:txBody>
          <a:bodyPr/>
          <a:lstStyle/>
          <a:p>
            <a:r>
              <a:rPr lang="fr-FR" b="1" u="sng" dirty="0" smtClean="0"/>
              <a:t>Documentation à destination des conseillers</a:t>
            </a:r>
          </a:p>
          <a:p>
            <a:endParaRPr lang="fr-FR" dirty="0" smtClean="0"/>
          </a:p>
          <a:p>
            <a:r>
              <a:rPr lang="fr-FR" b="1" dirty="0" smtClean="0"/>
              <a:t>Kits de mise en marché </a:t>
            </a:r>
            <a:endParaRPr lang="fr-FR" b="1" dirty="0" smtClean="0">
              <a:hlinkClick r:id="rId3"/>
            </a:endParaRPr>
          </a:p>
          <a:p>
            <a:pPr lvl="1"/>
            <a:r>
              <a:rPr lang="fr-FR" dirty="0" smtClean="0">
                <a:hlinkClick r:id="rId3"/>
              </a:rPr>
              <a:t>les </a:t>
            </a:r>
            <a:r>
              <a:rPr lang="fr-FR" dirty="0">
                <a:hlinkClick r:id="rId3"/>
              </a:rPr>
              <a:t>évolutions (</a:t>
            </a:r>
            <a:r>
              <a:rPr lang="fr-FR" dirty="0" smtClean="0">
                <a:hlinkClick r:id="rId3"/>
              </a:rPr>
              <a:t>particuliers)</a:t>
            </a:r>
            <a:endParaRPr lang="fr-FR" dirty="0"/>
          </a:p>
          <a:p>
            <a:pPr lvl="1"/>
            <a:r>
              <a:rPr lang="fr-FR" dirty="0" smtClean="0">
                <a:hlinkClick r:id="rId4"/>
              </a:rPr>
              <a:t>les </a:t>
            </a:r>
            <a:r>
              <a:rPr lang="fr-FR" dirty="0">
                <a:hlinkClick r:id="rId4"/>
              </a:rPr>
              <a:t>évolutions (banque </a:t>
            </a:r>
            <a:r>
              <a:rPr lang="fr-FR" dirty="0" smtClean="0">
                <a:hlinkClick r:id="rId4"/>
              </a:rPr>
              <a:t>privée)</a:t>
            </a:r>
            <a:endParaRPr lang="fr-FR" dirty="0"/>
          </a:p>
          <a:p>
            <a:pPr lvl="1"/>
            <a:r>
              <a:rPr lang="fr-FR" dirty="0" smtClean="0">
                <a:hlinkClick r:id="rId5"/>
              </a:rPr>
              <a:t>Service </a:t>
            </a:r>
            <a:r>
              <a:rPr lang="fr-FR" dirty="0">
                <a:hlinkClick r:id="rId5"/>
              </a:rPr>
              <a:t>de gestion </a:t>
            </a:r>
            <a:r>
              <a:rPr lang="fr-FR" dirty="0" smtClean="0">
                <a:hlinkClick r:id="rId5"/>
              </a:rPr>
              <a:t>déléguée</a:t>
            </a:r>
            <a:endParaRPr lang="fr-FR" dirty="0"/>
          </a:p>
          <a:p>
            <a:pPr lvl="2"/>
            <a:endParaRPr lang="fr-FR" dirty="0">
              <a:hlinkClick r:id="rId6"/>
            </a:endParaRPr>
          </a:p>
          <a:p>
            <a:r>
              <a:rPr lang="fr-FR" b="1" dirty="0" smtClean="0">
                <a:hlinkClick r:id="rId6"/>
              </a:rPr>
              <a:t>Document </a:t>
            </a:r>
            <a:r>
              <a:rPr lang="fr-FR" b="1" dirty="0">
                <a:hlinkClick r:id="rId6"/>
              </a:rPr>
              <a:t>évolution gamme </a:t>
            </a:r>
            <a:r>
              <a:rPr lang="fr-FR" b="1" dirty="0" smtClean="0">
                <a:hlinkClick r:id="rId6"/>
              </a:rPr>
              <a:t>Millevie</a:t>
            </a:r>
            <a:endParaRPr lang="fr-FR" b="1" dirty="0" smtClean="0"/>
          </a:p>
          <a:p>
            <a:endParaRPr lang="fr-FR" dirty="0"/>
          </a:p>
          <a:p>
            <a:r>
              <a:rPr lang="fr-FR" b="1" dirty="0" smtClean="0">
                <a:hlinkClick r:id="rId7"/>
              </a:rPr>
              <a:t>Flash info</a:t>
            </a:r>
            <a:endParaRPr lang="fr-FR" b="1" dirty="0" smtClean="0"/>
          </a:p>
          <a:p>
            <a:endParaRPr lang="fr-FR" b="1" dirty="0"/>
          </a:p>
          <a:p>
            <a:r>
              <a:rPr lang="fr-FR" b="1" dirty="0" smtClean="0">
                <a:hlinkClick r:id="rId8"/>
              </a:rPr>
              <a:t>Guide </a:t>
            </a:r>
            <a:r>
              <a:rPr lang="fr-FR" b="1" dirty="0">
                <a:hlinkClick r:id="rId8"/>
              </a:rPr>
              <a:t>service de gestion déléguée</a:t>
            </a:r>
            <a:endParaRPr lang="fr-FR" b="1" dirty="0"/>
          </a:p>
          <a:p>
            <a:pPr marL="0" indent="0">
              <a:buNone/>
            </a:pPr>
            <a:endParaRPr lang="fr-FR" dirty="0"/>
          </a:p>
        </p:txBody>
      </p:sp>
      <p:sp>
        <p:nvSpPr>
          <p:cNvPr id="15" name="Espace réservé du contenu 3"/>
          <p:cNvSpPr txBox="1">
            <a:spLocks/>
          </p:cNvSpPr>
          <p:nvPr/>
        </p:nvSpPr>
        <p:spPr>
          <a:xfrm>
            <a:off x="5560143" y="1851102"/>
            <a:ext cx="6631858" cy="4704376"/>
          </a:xfrm>
          <a:prstGeom prst="rect">
            <a:avLst/>
          </a:prstGeom>
        </p:spPr>
        <p:txBody>
          <a:bodyPr vert="horz" lIns="91440" tIns="45720" rIns="91440" bIns="45720" rtlCol="0">
            <a:normAutofit lnSpcReduction="1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u="sng" dirty="0" smtClean="0"/>
              <a:t>Documentation à destination des clients</a:t>
            </a:r>
          </a:p>
          <a:p>
            <a:endParaRPr lang="fr-FR" b="1" dirty="0"/>
          </a:p>
          <a:p>
            <a:r>
              <a:rPr lang="fr-FR" b="1" dirty="0"/>
              <a:t>Conditions générales </a:t>
            </a:r>
            <a:endParaRPr lang="fr-FR" b="1" dirty="0">
              <a:hlinkClick r:id="rId9"/>
            </a:endParaRPr>
          </a:p>
          <a:p>
            <a:pPr lvl="1">
              <a:tabLst>
                <a:tab pos="3952875" algn="l"/>
              </a:tabLst>
            </a:pPr>
            <a:r>
              <a:rPr lang="fr-FR" u="sng" dirty="0" smtClean="0">
                <a:hlinkClick r:id="rId9"/>
              </a:rPr>
              <a:t>CG </a:t>
            </a:r>
            <a:r>
              <a:rPr lang="fr-FR" u="sng" dirty="0">
                <a:hlinkClick r:id="rId9"/>
              </a:rPr>
              <a:t>Millevie Essentielle </a:t>
            </a:r>
            <a:r>
              <a:rPr lang="fr-FR" u="sng" dirty="0" smtClean="0">
                <a:hlinkClick r:id="rId9"/>
              </a:rPr>
              <a:t>2</a:t>
            </a:r>
            <a:r>
              <a:rPr lang="fr-FR" u="sng" dirty="0" smtClean="0"/>
              <a:t> </a:t>
            </a:r>
            <a:endParaRPr lang="fr-FR" dirty="0" smtClean="0"/>
          </a:p>
          <a:p>
            <a:pPr lvl="1">
              <a:tabLst>
                <a:tab pos="3952875" algn="l"/>
              </a:tabLst>
            </a:pPr>
            <a:r>
              <a:rPr lang="fr-FR" dirty="0" smtClean="0">
                <a:hlinkClick r:id="rId10"/>
              </a:rPr>
              <a:t>CG Millevie Premium 2</a:t>
            </a:r>
            <a:r>
              <a:rPr lang="fr-FR" dirty="0" smtClean="0"/>
              <a:t>  </a:t>
            </a:r>
          </a:p>
          <a:p>
            <a:pPr lvl="1">
              <a:tabLst>
                <a:tab pos="3952875" algn="l"/>
              </a:tabLst>
            </a:pPr>
            <a:r>
              <a:rPr lang="fr-FR" dirty="0" smtClean="0">
                <a:hlinkClick r:id="rId11"/>
              </a:rPr>
              <a:t>CG </a:t>
            </a:r>
            <a:r>
              <a:rPr lang="fr-FR" dirty="0">
                <a:hlinkClick r:id="rId11"/>
              </a:rPr>
              <a:t>Millevie Infinie </a:t>
            </a:r>
            <a:r>
              <a:rPr lang="fr-FR" dirty="0" smtClean="0">
                <a:hlinkClick r:id="rId11"/>
              </a:rPr>
              <a:t>2</a:t>
            </a:r>
            <a:endParaRPr lang="fr-FR" dirty="0" smtClean="0"/>
          </a:p>
          <a:p>
            <a:pPr lvl="1">
              <a:tabLst>
                <a:tab pos="3952875" algn="l"/>
              </a:tabLst>
            </a:pPr>
            <a:endParaRPr lang="fr-FR" dirty="0"/>
          </a:p>
          <a:p>
            <a:pPr>
              <a:tabLst>
                <a:tab pos="3952875" algn="l"/>
              </a:tabLst>
            </a:pPr>
            <a:r>
              <a:rPr lang="fr-FR" b="1" dirty="0" smtClean="0"/>
              <a:t>Fiches commerciales </a:t>
            </a:r>
            <a:endParaRPr lang="fr-FR" b="1" dirty="0" smtClean="0">
              <a:hlinkClick r:id="rId12"/>
            </a:endParaRPr>
          </a:p>
          <a:p>
            <a:pPr lvl="1">
              <a:tabLst>
                <a:tab pos="3952875" algn="l"/>
              </a:tabLst>
            </a:pPr>
            <a:r>
              <a:rPr lang="fr-FR" u="sng" dirty="0" smtClean="0">
                <a:hlinkClick r:id="rId12"/>
              </a:rPr>
              <a:t>Millevie </a:t>
            </a:r>
            <a:r>
              <a:rPr lang="fr-FR" u="sng" dirty="0">
                <a:hlinkClick r:id="rId12"/>
              </a:rPr>
              <a:t>Essentielle </a:t>
            </a:r>
            <a:r>
              <a:rPr lang="fr-FR" u="sng" dirty="0" smtClean="0">
                <a:hlinkClick r:id="rId12"/>
              </a:rPr>
              <a:t>2</a:t>
            </a:r>
            <a:r>
              <a:rPr lang="fr-FR" u="sng" dirty="0" smtClean="0"/>
              <a:t> </a:t>
            </a:r>
            <a:endParaRPr lang="fr-FR" dirty="0"/>
          </a:p>
          <a:p>
            <a:pPr lvl="1">
              <a:tabLst>
                <a:tab pos="3952875" algn="l"/>
              </a:tabLst>
            </a:pPr>
            <a:r>
              <a:rPr lang="fr-FR" dirty="0" smtClean="0">
                <a:hlinkClick r:id="rId13"/>
              </a:rPr>
              <a:t>Millevie </a:t>
            </a:r>
            <a:r>
              <a:rPr lang="fr-FR" dirty="0">
                <a:hlinkClick r:id="rId13"/>
              </a:rPr>
              <a:t>Premium </a:t>
            </a:r>
            <a:r>
              <a:rPr lang="fr-FR" dirty="0" smtClean="0">
                <a:hlinkClick r:id="rId13"/>
              </a:rPr>
              <a:t>2</a:t>
            </a:r>
            <a:r>
              <a:rPr lang="fr-FR" dirty="0" smtClean="0"/>
              <a:t> </a:t>
            </a:r>
            <a:endParaRPr lang="fr-FR" dirty="0"/>
          </a:p>
          <a:p>
            <a:pPr lvl="1">
              <a:tabLst>
                <a:tab pos="3952875" algn="l"/>
              </a:tabLst>
            </a:pPr>
            <a:r>
              <a:rPr lang="fr-FR" dirty="0" smtClean="0">
                <a:hlinkClick r:id="rId14"/>
              </a:rPr>
              <a:t>Millevie </a:t>
            </a:r>
            <a:r>
              <a:rPr lang="fr-FR" dirty="0">
                <a:hlinkClick r:id="rId14"/>
              </a:rPr>
              <a:t>Infinie </a:t>
            </a:r>
            <a:r>
              <a:rPr lang="fr-FR" dirty="0" smtClean="0">
                <a:hlinkClick r:id="rId14"/>
              </a:rPr>
              <a:t>2</a:t>
            </a:r>
            <a:r>
              <a:rPr lang="fr-FR" dirty="0" smtClean="0"/>
              <a:t> </a:t>
            </a:r>
            <a:endParaRPr lang="fr-FR" dirty="0"/>
          </a:p>
          <a:p>
            <a:pPr lvl="1">
              <a:tabLst>
                <a:tab pos="3952875" algn="l"/>
              </a:tabLst>
            </a:pPr>
            <a:r>
              <a:rPr lang="fr-FR" dirty="0" smtClean="0">
                <a:hlinkClick r:id="rId15"/>
              </a:rPr>
              <a:t>Options d'Arbitrages Automatiques</a:t>
            </a:r>
            <a:endParaRPr lang="fr-FR" dirty="0" smtClean="0"/>
          </a:p>
          <a:p>
            <a:pPr>
              <a:tabLst>
                <a:tab pos="3952875" algn="l"/>
              </a:tabLst>
            </a:pPr>
            <a:endParaRPr lang="fr-FR" u="sng" dirty="0" smtClean="0">
              <a:hlinkClick r:id="rId16"/>
            </a:endParaRPr>
          </a:p>
          <a:p>
            <a:pPr>
              <a:tabLst>
                <a:tab pos="3952875" algn="l"/>
              </a:tabLst>
            </a:pPr>
            <a:r>
              <a:rPr lang="fr-FR" b="1" dirty="0" smtClean="0"/>
              <a:t>Guides client </a:t>
            </a:r>
            <a:endParaRPr lang="fr-FR" b="1" dirty="0" smtClean="0">
              <a:hlinkClick r:id="rId16"/>
            </a:endParaRPr>
          </a:p>
          <a:p>
            <a:pPr lvl="1">
              <a:tabLst>
                <a:tab pos="3952875" algn="l"/>
              </a:tabLst>
            </a:pPr>
            <a:r>
              <a:rPr lang="fr-FR" u="sng" dirty="0" smtClean="0">
                <a:hlinkClick r:id="rId16"/>
              </a:rPr>
              <a:t>Millevie </a:t>
            </a:r>
            <a:r>
              <a:rPr lang="fr-FR" dirty="0">
                <a:hlinkClick r:id="rId16"/>
              </a:rPr>
              <a:t>Essentielle </a:t>
            </a:r>
            <a:r>
              <a:rPr lang="fr-FR" dirty="0" smtClean="0">
                <a:hlinkClick r:id="rId16"/>
              </a:rPr>
              <a:t>2</a:t>
            </a:r>
            <a:r>
              <a:rPr lang="fr-FR" dirty="0"/>
              <a:t> </a:t>
            </a:r>
          </a:p>
          <a:p>
            <a:pPr lvl="1">
              <a:tabLst>
                <a:tab pos="3952875" algn="l"/>
              </a:tabLst>
            </a:pPr>
            <a:r>
              <a:rPr lang="fr-FR" dirty="0" smtClean="0">
                <a:hlinkClick r:id="rId17"/>
              </a:rPr>
              <a:t>Millevie </a:t>
            </a:r>
            <a:r>
              <a:rPr lang="fr-FR" dirty="0">
                <a:hlinkClick r:id="rId17"/>
              </a:rPr>
              <a:t>Premium </a:t>
            </a:r>
            <a:r>
              <a:rPr lang="fr-FR" dirty="0" smtClean="0">
                <a:hlinkClick r:id="rId17"/>
              </a:rPr>
              <a:t>2</a:t>
            </a:r>
            <a:endParaRPr lang="fr-FR" dirty="0"/>
          </a:p>
          <a:p>
            <a:pPr>
              <a:tabLst>
                <a:tab pos="3952875" algn="l"/>
              </a:tabLst>
            </a:pPr>
            <a:endParaRPr lang="fr-FR" dirty="0"/>
          </a:p>
        </p:txBody>
      </p:sp>
      <p:sp>
        <p:nvSpPr>
          <p:cNvPr id="17" name="Espace réservé du contenu 3"/>
          <p:cNvSpPr txBox="1">
            <a:spLocks/>
          </p:cNvSpPr>
          <p:nvPr/>
        </p:nvSpPr>
        <p:spPr>
          <a:xfrm>
            <a:off x="8763000" y="2392680"/>
            <a:ext cx="3429000" cy="406908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pPr lvl="1">
              <a:tabLst>
                <a:tab pos="3952875" algn="l"/>
              </a:tabLst>
            </a:pPr>
            <a:r>
              <a:rPr lang="fr-FR" dirty="0" smtClean="0">
                <a:hlinkClick r:id="rId18"/>
              </a:rPr>
              <a:t>CG </a:t>
            </a:r>
            <a:r>
              <a:rPr lang="fr-FR" dirty="0">
                <a:hlinkClick r:id="rId18"/>
              </a:rPr>
              <a:t>Millevie Initiale 2</a:t>
            </a:r>
            <a:endParaRPr lang="fr-FR" dirty="0"/>
          </a:p>
          <a:p>
            <a:pPr lvl="1">
              <a:tabLst>
                <a:tab pos="3952875" algn="l"/>
              </a:tabLst>
            </a:pPr>
            <a:r>
              <a:rPr lang="fr-FR" dirty="0" smtClean="0">
                <a:hlinkClick r:id="rId19"/>
              </a:rPr>
              <a:t>CG </a:t>
            </a:r>
            <a:r>
              <a:rPr lang="fr-FR" dirty="0">
                <a:hlinkClick r:id="rId19"/>
              </a:rPr>
              <a:t>Millevie Capi 2</a:t>
            </a:r>
            <a:endParaRPr lang="fr-FR" sz="1100" dirty="0"/>
          </a:p>
          <a:p>
            <a:pPr lvl="1">
              <a:tabLst>
                <a:tab pos="3952875" algn="l"/>
              </a:tabLst>
            </a:pPr>
            <a:endParaRPr lang="fr-FR" sz="1100" dirty="0"/>
          </a:p>
          <a:p>
            <a:pPr marL="0" indent="0">
              <a:buNone/>
              <a:tabLst>
                <a:tab pos="3952875" algn="l"/>
              </a:tabLst>
            </a:pPr>
            <a:r>
              <a:rPr lang="fr-FR" sz="1100" u="sng" dirty="0" smtClean="0">
                <a:hlinkClick r:id="rId12"/>
              </a:rPr>
              <a:t> </a:t>
            </a:r>
          </a:p>
          <a:p>
            <a:pPr marL="0" indent="0">
              <a:buNone/>
              <a:tabLst>
                <a:tab pos="3952875" algn="l"/>
              </a:tabLst>
            </a:pPr>
            <a:endParaRPr lang="fr-FR" sz="1100" u="sng" dirty="0" smtClean="0">
              <a:hlinkClick r:id="rId12"/>
            </a:endParaRPr>
          </a:p>
          <a:p>
            <a:pPr lvl="1">
              <a:tabLst>
                <a:tab pos="3952875" algn="l"/>
              </a:tabLst>
            </a:pPr>
            <a:r>
              <a:rPr lang="fr-FR" dirty="0" smtClean="0">
                <a:hlinkClick r:id="rId20"/>
              </a:rPr>
              <a:t>Millevie </a:t>
            </a:r>
            <a:r>
              <a:rPr lang="fr-FR" dirty="0">
                <a:hlinkClick r:id="rId20"/>
              </a:rPr>
              <a:t>Initiale 2</a:t>
            </a:r>
            <a:endParaRPr lang="fr-FR" dirty="0"/>
          </a:p>
          <a:p>
            <a:pPr lvl="1">
              <a:tabLst>
                <a:tab pos="3952875" algn="l"/>
              </a:tabLst>
            </a:pPr>
            <a:r>
              <a:rPr lang="fr-FR" dirty="0" smtClean="0">
                <a:hlinkClick r:id="rId21"/>
              </a:rPr>
              <a:t>Millevie </a:t>
            </a:r>
            <a:r>
              <a:rPr lang="fr-FR" dirty="0">
                <a:hlinkClick r:id="rId21"/>
              </a:rPr>
              <a:t>Capi 2</a:t>
            </a:r>
            <a:endParaRPr lang="fr-FR" dirty="0"/>
          </a:p>
          <a:p>
            <a:pPr lvl="1">
              <a:tabLst>
                <a:tab pos="3952875" algn="l"/>
              </a:tabLst>
            </a:pPr>
            <a:r>
              <a:rPr lang="fr-FR" dirty="0" smtClean="0">
                <a:hlinkClick r:id="rId22"/>
              </a:rPr>
              <a:t>Option </a:t>
            </a:r>
            <a:r>
              <a:rPr lang="fr-FR" dirty="0">
                <a:hlinkClick r:id="rId22"/>
              </a:rPr>
              <a:t>Transmission</a:t>
            </a:r>
            <a:endParaRPr lang="fr-FR" dirty="0"/>
          </a:p>
          <a:p>
            <a:pPr lvl="1">
              <a:tabLst>
                <a:tab pos="3952875" algn="l"/>
              </a:tabLst>
            </a:pPr>
            <a:r>
              <a:rPr lang="fr-FR" dirty="0" smtClean="0">
                <a:hlinkClick r:id="rId23"/>
              </a:rPr>
              <a:t>Fiche </a:t>
            </a:r>
            <a:r>
              <a:rPr lang="fr-FR" u="sng" dirty="0" smtClean="0">
                <a:hlinkClick r:id="rId23"/>
              </a:rPr>
              <a:t>fonds euros Millevie 2</a:t>
            </a:r>
            <a:endParaRPr lang="fr-FR" dirty="0" smtClean="0"/>
          </a:p>
          <a:p>
            <a:pPr>
              <a:tabLst>
                <a:tab pos="3952875" algn="l"/>
              </a:tabLst>
            </a:pPr>
            <a:endParaRPr lang="fr-FR" sz="2800" u="sng" dirty="0" smtClean="0">
              <a:hlinkClick r:id="rId16"/>
            </a:endParaRPr>
          </a:p>
          <a:p>
            <a:pPr lvl="1">
              <a:tabLst>
                <a:tab pos="3952875" algn="l"/>
              </a:tabLst>
            </a:pPr>
            <a:r>
              <a:rPr lang="fr-FR" dirty="0" smtClean="0">
                <a:hlinkClick r:id="rId24"/>
              </a:rPr>
              <a:t>Millevie </a:t>
            </a:r>
            <a:r>
              <a:rPr lang="fr-FR" dirty="0">
                <a:hlinkClick r:id="rId24"/>
              </a:rPr>
              <a:t>Initiale 2</a:t>
            </a:r>
            <a:r>
              <a:rPr lang="fr-FR" dirty="0"/>
              <a:t> </a:t>
            </a:r>
          </a:p>
          <a:p>
            <a:pPr lvl="1">
              <a:tabLst>
                <a:tab pos="3952875" algn="l"/>
              </a:tabLst>
            </a:pPr>
            <a:r>
              <a:rPr lang="fr-FR" dirty="0" smtClean="0">
                <a:hlinkClick r:id="rId25"/>
              </a:rPr>
              <a:t>Millevie </a:t>
            </a:r>
            <a:r>
              <a:rPr lang="fr-FR" u="sng" dirty="0">
                <a:hlinkClick r:id="rId25"/>
              </a:rPr>
              <a:t>Infinie 2</a:t>
            </a:r>
            <a:endParaRPr lang="fr-FR" dirty="0"/>
          </a:p>
          <a:p>
            <a:pPr>
              <a:tabLst>
                <a:tab pos="3952875" algn="l"/>
              </a:tabLst>
            </a:pPr>
            <a:endParaRPr lang="fr-FR" dirty="0"/>
          </a:p>
        </p:txBody>
      </p:sp>
    </p:spTree>
    <p:extLst>
      <p:ext uri="{BB962C8B-B14F-4D97-AF65-F5344CB8AC3E}">
        <p14:creationId xmlns:p14="http://schemas.microsoft.com/office/powerpoint/2010/main" val="1827617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11455</TotalTime>
  <Words>3895</Words>
  <Application>Microsoft Office PowerPoint</Application>
  <PresentationFormat>Grand écran</PresentationFormat>
  <Paragraphs>553</Paragraphs>
  <Slides>26</Slides>
  <Notes>0</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26</vt:i4>
      </vt:variant>
    </vt:vector>
  </HeadingPairs>
  <TitlesOfParts>
    <vt:vector size="38" baseType="lpstr">
      <vt:lpstr>Aharoni</vt:lpstr>
      <vt:lpstr>Arial</vt:lpstr>
      <vt:lpstr>Arial Black</vt:lpstr>
      <vt:lpstr>Calibri</vt:lpstr>
      <vt:lpstr>Helvetica Neue Medium</vt:lpstr>
      <vt:lpstr>Montserrat Black</vt:lpstr>
      <vt:lpstr>Segoe UI</vt:lpstr>
      <vt:lpstr>Segoe UI Symbol</vt:lpstr>
      <vt:lpstr>Times New Roman</vt:lpstr>
      <vt:lpstr>Webdings</vt:lpstr>
      <vt:lpstr>Wingdings</vt:lpstr>
      <vt:lpstr>Thème Office</vt:lpstr>
      <vt:lpstr>Evolution de la gamme Millevie et gestion déléguée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1283</cp:revision>
  <cp:lastPrinted>2021-05-20T14:40:39Z</cp:lastPrinted>
  <dcterms:created xsi:type="dcterms:W3CDTF">2020-06-24T09:20:11Z</dcterms:created>
  <dcterms:modified xsi:type="dcterms:W3CDTF">2021-06-18T09:41:43Z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