
<file path=[Content_Types].xml><?xml version="1.0" encoding="utf-8"?>
<Types xmlns="http://schemas.openxmlformats.org/package/2006/content-types">
  <Default Extension="png" ContentType="image/png"/>
  <Default Extension="svg" ContentType="image/svg+xml"/>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0.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743" r:id="rId4"/>
    <p:sldMasterId id="2147483891" r:id="rId5"/>
    <p:sldMasterId id="2147483917" r:id="rId6"/>
    <p:sldMasterId id="2147483930" r:id="rId7"/>
    <p:sldMasterId id="2147483943" r:id="rId8"/>
    <p:sldMasterId id="2147483956" r:id="rId9"/>
    <p:sldMasterId id="2147483969" r:id="rId10"/>
    <p:sldMasterId id="2147483982" r:id="rId11"/>
    <p:sldMasterId id="2147483995" r:id="rId12"/>
    <p:sldMasterId id="2147484008" r:id="rId13"/>
    <p:sldMasterId id="2147484043" r:id="rId14"/>
  </p:sldMasterIdLst>
  <p:notesMasterIdLst>
    <p:notesMasterId r:id="rId28"/>
  </p:notesMasterIdLst>
  <p:handoutMasterIdLst>
    <p:handoutMasterId r:id="rId29"/>
  </p:handoutMasterIdLst>
  <p:sldIdLst>
    <p:sldId id="293" r:id="rId15"/>
    <p:sldId id="303" r:id="rId16"/>
    <p:sldId id="294" r:id="rId17"/>
    <p:sldId id="296" r:id="rId18"/>
    <p:sldId id="579" r:id="rId19"/>
    <p:sldId id="297" r:id="rId20"/>
    <p:sldId id="575" r:id="rId21"/>
    <p:sldId id="298" r:id="rId22"/>
    <p:sldId id="576" r:id="rId23"/>
    <p:sldId id="577" r:id="rId24"/>
    <p:sldId id="578" r:id="rId25"/>
    <p:sldId id="301" r:id="rId26"/>
    <p:sldId id="300" r:id="rId27"/>
  </p:sldIdLst>
  <p:sldSz cx="10369550" cy="7251700"/>
  <p:notesSz cx="6797675" cy="9928225"/>
  <p:defaultTextStyle>
    <a:defPPr>
      <a:defRPr lang="en-GB"/>
    </a:defPPr>
    <a:lvl1pPr algn="ctr" rtl="0" eaLnBrk="0" fontAlgn="base" hangingPunct="0">
      <a:spcBef>
        <a:spcPct val="0"/>
      </a:spcBef>
      <a:spcAft>
        <a:spcPct val="0"/>
      </a:spcAft>
      <a:defRPr sz="1200" b="1" kern="1200">
        <a:solidFill>
          <a:schemeClr val="tx1"/>
        </a:solidFill>
        <a:latin typeface="Arial" charset="0"/>
        <a:ea typeface="+mn-ea"/>
        <a:cs typeface="Arial" charset="0"/>
      </a:defRPr>
    </a:lvl1pPr>
    <a:lvl2pPr marL="457200" algn="ctr" rtl="0" eaLnBrk="0" fontAlgn="base" hangingPunct="0">
      <a:spcBef>
        <a:spcPct val="0"/>
      </a:spcBef>
      <a:spcAft>
        <a:spcPct val="0"/>
      </a:spcAft>
      <a:defRPr sz="12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12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12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1200" b="1" kern="1200">
        <a:solidFill>
          <a:schemeClr val="tx1"/>
        </a:solidFill>
        <a:latin typeface="Arial" charset="0"/>
        <a:ea typeface="+mn-ea"/>
        <a:cs typeface="Arial" charset="0"/>
      </a:defRPr>
    </a:lvl5pPr>
    <a:lvl6pPr marL="2286000" algn="l" defTabSz="914400" rtl="0" eaLnBrk="1" latinLnBrk="0" hangingPunct="1">
      <a:defRPr sz="1200" b="1" kern="1200">
        <a:solidFill>
          <a:schemeClr val="tx1"/>
        </a:solidFill>
        <a:latin typeface="Arial" charset="0"/>
        <a:ea typeface="+mn-ea"/>
        <a:cs typeface="Arial" charset="0"/>
      </a:defRPr>
    </a:lvl6pPr>
    <a:lvl7pPr marL="2743200" algn="l" defTabSz="914400" rtl="0" eaLnBrk="1" latinLnBrk="0" hangingPunct="1">
      <a:defRPr sz="1200" b="1" kern="1200">
        <a:solidFill>
          <a:schemeClr val="tx1"/>
        </a:solidFill>
        <a:latin typeface="Arial" charset="0"/>
        <a:ea typeface="+mn-ea"/>
        <a:cs typeface="Arial" charset="0"/>
      </a:defRPr>
    </a:lvl7pPr>
    <a:lvl8pPr marL="3200400" algn="l" defTabSz="914400" rtl="0" eaLnBrk="1" latinLnBrk="0" hangingPunct="1">
      <a:defRPr sz="1200" b="1" kern="1200">
        <a:solidFill>
          <a:schemeClr val="tx1"/>
        </a:solidFill>
        <a:latin typeface="Arial" charset="0"/>
        <a:ea typeface="+mn-ea"/>
        <a:cs typeface="Arial" charset="0"/>
      </a:defRPr>
    </a:lvl8pPr>
    <a:lvl9pPr marL="3657600" algn="l" defTabSz="914400" rtl="0" eaLnBrk="1" latinLnBrk="0" hangingPunct="1">
      <a:defRPr sz="1200"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3" orient="horz" pos="4568" userDrawn="1">
          <p15:clr>
            <a:srgbClr val="A4A3A4"/>
          </p15:clr>
        </p15:guide>
        <p15:guide id="4" pos="1542" userDrawn="1">
          <p15:clr>
            <a:srgbClr val="A4A3A4"/>
          </p15:clr>
        </p15:guide>
        <p15:guide id="5" orient="horz" pos="217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tadthaus Thu Huyen" initials="STH" lastIdx="4" clrIdx="6">
    <p:extLst>
      <p:ext uri="{19B8F6BF-5375-455C-9EA6-DF929625EA0E}">
        <p15:presenceInfo xmlns:p15="http://schemas.microsoft.com/office/powerpoint/2012/main" userId="Stadthaus Thu Huyen" providerId="None"/>
      </p:ext>
    </p:extLst>
  </p:cmAuthor>
  <p:cmAuthor id="1" name="Yacine SLIMAN" initials="YS" lastIdx="6" clrIdx="0">
    <p:extLst>
      <p:ext uri="{19B8F6BF-5375-455C-9EA6-DF929625EA0E}">
        <p15:presenceInfo xmlns:p15="http://schemas.microsoft.com/office/powerpoint/2012/main" userId="Yacine SLIMAN" providerId="None"/>
      </p:ext>
    </p:extLst>
  </p:cmAuthor>
  <p:cmAuthor id="8" name="THELOT Audrey" initials="TA" lastIdx="8" clrIdx="7">
    <p:extLst>
      <p:ext uri="{19B8F6BF-5375-455C-9EA6-DF929625EA0E}">
        <p15:presenceInfo xmlns:p15="http://schemas.microsoft.com/office/powerpoint/2012/main" userId="S-1-5-21-3019584756-1612224902-2092370849-63997" providerId="AD"/>
      </p:ext>
    </p:extLst>
  </p:cmAuthor>
  <p:cmAuthor id="2" name="El Cheikh Adam" initials="ECA" lastIdx="4" clrIdx="1"/>
  <p:cmAuthor id="3" name="Nguyen Thi Thu Huyen" initials="NTTH" lastIdx="14" clrIdx="2">
    <p:extLst>
      <p:ext uri="{19B8F6BF-5375-455C-9EA6-DF929625EA0E}">
        <p15:presenceInfo xmlns:p15="http://schemas.microsoft.com/office/powerpoint/2012/main" userId="Nguyen Thi Thu Huyen" providerId="None"/>
      </p:ext>
    </p:extLst>
  </p:cmAuthor>
  <p:cmAuthor id="4" name="Audrey THELOT" initials="AT" lastIdx="4" clrIdx="3">
    <p:extLst>
      <p:ext uri="{19B8F6BF-5375-455C-9EA6-DF929625EA0E}">
        <p15:presenceInfo xmlns:p15="http://schemas.microsoft.com/office/powerpoint/2012/main" userId="Audrey THELOT" providerId="None"/>
      </p:ext>
    </p:extLst>
  </p:cmAuthor>
  <p:cmAuthor id="5" name="Matern Sandra" initials="MS" lastIdx="19" clrIdx="4">
    <p:extLst>
      <p:ext uri="{19B8F6BF-5375-455C-9EA6-DF929625EA0E}">
        <p15:presenceInfo xmlns:p15="http://schemas.microsoft.com/office/powerpoint/2012/main" userId="Matern Sandra" providerId="None"/>
      </p:ext>
    </p:extLst>
  </p:cmAuthor>
  <p:cmAuthor id="6" name="SLIMAN Yacine" initials="SY" lastIdx="4" clrIdx="5">
    <p:extLst>
      <p:ext uri="{19B8F6BF-5375-455C-9EA6-DF929625EA0E}">
        <p15:presenceInfo xmlns:p15="http://schemas.microsoft.com/office/powerpoint/2012/main" userId="S-1-5-21-3019584756-1612224902-2092370849-1970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4FA"/>
    <a:srgbClr val="D5A3D3"/>
    <a:srgbClr val="E4E4E4"/>
    <a:srgbClr val="DCDCDC"/>
    <a:srgbClr val="767676"/>
    <a:srgbClr val="B57E10"/>
    <a:srgbClr val="4E48C7"/>
    <a:srgbClr val="488F29"/>
    <a:srgbClr val="0F79D6"/>
    <a:srgbClr val="0085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60" autoAdjust="0"/>
    <p:restoredTop sz="96064" autoAdjust="0"/>
  </p:normalViewPr>
  <p:slideViewPr>
    <p:cSldViewPr snapToGrid="0" showGuides="1">
      <p:cViewPr varScale="1">
        <p:scale>
          <a:sx n="105" d="100"/>
          <a:sy n="105" d="100"/>
        </p:scale>
        <p:origin x="1710" y="114"/>
      </p:cViewPr>
      <p:guideLst>
        <p:guide orient="horz" pos="4568"/>
        <p:guide pos="1542"/>
        <p:guide orient="horz" pos="2171"/>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00" d="100"/>
        <a:sy n="100" d="100"/>
      </p:scale>
      <p:origin x="0" y="-4374"/>
    </p:cViewPr>
  </p:sorterViewPr>
  <p:notesViewPr>
    <p:cSldViewPr snapToGrid="0" showGuides="1">
      <p:cViewPr varScale="1">
        <p:scale>
          <a:sx n="72" d="100"/>
          <a:sy n="72" d="100"/>
        </p:scale>
        <p:origin x="2508" y="66"/>
      </p:cViewPr>
      <p:guideLst/>
    </p:cSldViewPr>
  </p:notesViewPr>
  <p:gridSpacing cx="73152" cy="73152"/>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48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4075" cy="496175"/>
          </a:xfrm>
          <a:prstGeom prst="rect">
            <a:avLst/>
          </a:prstGeom>
          <a:noFill/>
          <a:ln w="9525">
            <a:noFill/>
            <a:miter lim="800000"/>
            <a:headEnd/>
            <a:tailEnd/>
          </a:ln>
          <a:effectLst/>
        </p:spPr>
        <p:txBody>
          <a:bodyPr vert="horz" wrap="square" lIns="19445" tIns="0" rIns="19445" bIns="0" numCol="1" anchor="t" anchorCtr="0" compatLnSpc="1">
            <a:prstTxWarp prst="textNoShape">
              <a:avLst/>
            </a:prstTxWarp>
          </a:bodyPr>
          <a:lstStyle>
            <a:lvl1pPr algn="l" defTabSz="933408">
              <a:spcBef>
                <a:spcPct val="0"/>
              </a:spcBef>
              <a:defRPr sz="1000" b="0" i="1">
                <a:latin typeface="Times New Roman" pitchFamily="18" charset="0"/>
                <a:cs typeface="+mn-cs"/>
              </a:defRPr>
            </a:lvl1pPr>
          </a:lstStyle>
          <a:p>
            <a:pPr>
              <a:defRPr/>
            </a:pPr>
            <a:endParaRPr lang="en-GB" dirty="0"/>
          </a:p>
        </p:txBody>
      </p:sp>
      <p:sp>
        <p:nvSpPr>
          <p:cNvPr id="2051" name="Rectangle 3"/>
          <p:cNvSpPr>
            <a:spLocks noGrp="1" noChangeArrowheads="1"/>
          </p:cNvSpPr>
          <p:nvPr>
            <p:ph type="dt" idx="1"/>
          </p:nvPr>
        </p:nvSpPr>
        <p:spPr bwMode="auto">
          <a:xfrm>
            <a:off x="3853601" y="0"/>
            <a:ext cx="2944075" cy="496175"/>
          </a:xfrm>
          <a:prstGeom prst="rect">
            <a:avLst/>
          </a:prstGeom>
          <a:noFill/>
          <a:ln w="9525">
            <a:noFill/>
            <a:miter lim="800000"/>
            <a:headEnd/>
            <a:tailEnd/>
          </a:ln>
          <a:effectLst/>
        </p:spPr>
        <p:txBody>
          <a:bodyPr vert="horz" wrap="square" lIns="19445" tIns="0" rIns="19445" bIns="0" numCol="1" anchor="t" anchorCtr="0" compatLnSpc="1">
            <a:prstTxWarp prst="textNoShape">
              <a:avLst/>
            </a:prstTxWarp>
          </a:bodyPr>
          <a:lstStyle>
            <a:lvl1pPr algn="r" defTabSz="933408">
              <a:spcBef>
                <a:spcPct val="0"/>
              </a:spcBef>
              <a:defRPr sz="1000" b="0" i="1">
                <a:latin typeface="Times New Roman" pitchFamily="18" charset="0"/>
                <a:cs typeface="+mn-cs"/>
              </a:defRPr>
            </a:lvl1pPr>
          </a:lstStyle>
          <a:p>
            <a:pPr>
              <a:defRPr/>
            </a:pPr>
            <a:endParaRPr lang="en-GB" dirty="0"/>
          </a:p>
        </p:txBody>
      </p:sp>
      <p:sp>
        <p:nvSpPr>
          <p:cNvPr id="27652" name="Rectangle 4"/>
          <p:cNvSpPr>
            <a:spLocks noGrp="1" noRot="1" noChangeAspect="1" noChangeArrowheads="1" noTextEdit="1"/>
          </p:cNvSpPr>
          <p:nvPr>
            <p:ph type="sldImg" idx="2"/>
          </p:nvPr>
        </p:nvSpPr>
        <p:spPr bwMode="auto">
          <a:xfrm>
            <a:off x="747713" y="750888"/>
            <a:ext cx="5302250" cy="37099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06358" y="4714440"/>
            <a:ext cx="4984962" cy="4468732"/>
          </a:xfrm>
          <a:prstGeom prst="rect">
            <a:avLst/>
          </a:prstGeom>
          <a:noFill/>
          <a:ln w="9525">
            <a:noFill/>
            <a:miter lim="800000"/>
            <a:headEnd/>
            <a:tailEnd/>
          </a:ln>
          <a:effectLst/>
        </p:spPr>
        <p:txBody>
          <a:bodyPr vert="horz" wrap="square" lIns="93984" tIns="46992" rIns="93984" bIns="46992"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54" name="Rectangle 6"/>
          <p:cNvSpPr>
            <a:spLocks noGrp="1" noChangeArrowheads="1"/>
          </p:cNvSpPr>
          <p:nvPr>
            <p:ph type="ftr" sz="quarter" idx="4"/>
          </p:nvPr>
        </p:nvSpPr>
        <p:spPr bwMode="auto">
          <a:xfrm>
            <a:off x="0" y="9432050"/>
            <a:ext cx="2944075" cy="496175"/>
          </a:xfrm>
          <a:prstGeom prst="rect">
            <a:avLst/>
          </a:prstGeom>
          <a:noFill/>
          <a:ln w="9525">
            <a:noFill/>
            <a:miter lim="800000"/>
            <a:headEnd/>
            <a:tailEnd/>
          </a:ln>
          <a:effectLst/>
        </p:spPr>
        <p:txBody>
          <a:bodyPr vert="horz" wrap="square" lIns="19445" tIns="0" rIns="19445" bIns="0" numCol="1" anchor="b" anchorCtr="0" compatLnSpc="1">
            <a:prstTxWarp prst="textNoShape">
              <a:avLst/>
            </a:prstTxWarp>
          </a:bodyPr>
          <a:lstStyle>
            <a:lvl1pPr algn="l" defTabSz="933408">
              <a:spcBef>
                <a:spcPct val="0"/>
              </a:spcBef>
              <a:defRPr sz="1000" b="0" i="1">
                <a:latin typeface="Times New Roman" pitchFamily="18" charset="0"/>
                <a:cs typeface="+mn-cs"/>
              </a:defRPr>
            </a:lvl1pPr>
          </a:lstStyle>
          <a:p>
            <a:pPr>
              <a:defRPr/>
            </a:pPr>
            <a:endParaRPr lang="en-GB" dirty="0"/>
          </a:p>
        </p:txBody>
      </p:sp>
      <p:sp>
        <p:nvSpPr>
          <p:cNvPr id="2055" name="Rectangle 7"/>
          <p:cNvSpPr>
            <a:spLocks noGrp="1" noChangeArrowheads="1"/>
          </p:cNvSpPr>
          <p:nvPr>
            <p:ph type="sldNum" sz="quarter" idx="5"/>
          </p:nvPr>
        </p:nvSpPr>
        <p:spPr bwMode="auto">
          <a:xfrm>
            <a:off x="3853601" y="9432050"/>
            <a:ext cx="2944075" cy="496175"/>
          </a:xfrm>
          <a:prstGeom prst="rect">
            <a:avLst/>
          </a:prstGeom>
          <a:noFill/>
          <a:ln w="9525">
            <a:noFill/>
            <a:miter lim="800000"/>
            <a:headEnd/>
            <a:tailEnd/>
          </a:ln>
          <a:effectLst/>
        </p:spPr>
        <p:txBody>
          <a:bodyPr vert="horz" wrap="square" lIns="19445" tIns="0" rIns="19445" bIns="0" numCol="1" anchor="b" anchorCtr="0" compatLnSpc="1">
            <a:prstTxWarp prst="textNoShape">
              <a:avLst/>
            </a:prstTxWarp>
          </a:bodyPr>
          <a:lstStyle>
            <a:lvl1pPr algn="r" defTabSz="933408">
              <a:spcBef>
                <a:spcPct val="0"/>
              </a:spcBef>
              <a:defRPr sz="1000" b="0" i="1">
                <a:latin typeface="Times New Roman" pitchFamily="18" charset="0"/>
                <a:cs typeface="+mn-cs"/>
              </a:defRPr>
            </a:lvl1pPr>
          </a:lstStyle>
          <a:p>
            <a:pPr>
              <a:defRPr/>
            </a:pPr>
            <a:fld id="{786A273B-193D-41A5-95FA-F2E3931E7CE8}" type="slidenum">
              <a:rPr lang="en-GB"/>
              <a:pPr>
                <a:defRPr/>
              </a:pPr>
              <a:t>‹N°›</a:t>
            </a:fld>
            <a:endParaRPr lang="en-GB" dirty="0"/>
          </a:p>
        </p:txBody>
      </p:sp>
    </p:spTree>
    <p:extLst>
      <p:ext uri="{BB962C8B-B14F-4D97-AF65-F5344CB8AC3E}">
        <p14:creationId xmlns:p14="http://schemas.microsoft.com/office/powerpoint/2010/main" val="1188824708"/>
      </p:ext>
    </p:extLst>
  </p:cSld>
  <p:clrMap bg1="lt1" tx1="dk1" bg2="lt2" tx2="dk2" accent1="accent1" accent2="accent2" accent3="accent3" accent4="accent4" accent5="accent5" accent6="accent6" hlink="hlink" folHlink="folHlink"/>
  <p:hf sldNum="0" hdr="0" dt="0"/>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36600" y="744538"/>
            <a:ext cx="5324475" cy="3722687"/>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8684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289C13-E2C5-400B-BC93-919FAC9F7B1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3693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289C13-E2C5-400B-BC93-919FAC9F7B1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649410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4.emf"/><Relationship Id="rId26" Type="http://schemas.openxmlformats.org/officeDocument/2006/relationships/image" Target="../media/image12.emf"/><Relationship Id="rId3" Type="http://schemas.openxmlformats.org/officeDocument/2006/relationships/tags" Target="../tags/tag3.xml"/><Relationship Id="rId21" Type="http://schemas.openxmlformats.org/officeDocument/2006/relationships/image" Target="../media/image7.emf"/><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3.emf"/><Relationship Id="rId25" Type="http://schemas.openxmlformats.org/officeDocument/2006/relationships/image" Target="../media/image11.emf"/><Relationship Id="rId2" Type="http://schemas.openxmlformats.org/officeDocument/2006/relationships/tags" Target="../tags/tag2.xml"/><Relationship Id="rId16" Type="http://schemas.openxmlformats.org/officeDocument/2006/relationships/image" Target="../media/image2.wmf"/><Relationship Id="rId20" Type="http://schemas.openxmlformats.org/officeDocument/2006/relationships/image" Target="../media/image6.emf"/><Relationship Id="rId29" Type="http://schemas.openxmlformats.org/officeDocument/2006/relationships/image" Target="../media/image1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10.emf"/><Relationship Id="rId5" Type="http://schemas.openxmlformats.org/officeDocument/2006/relationships/tags" Target="../tags/tag5.xml"/><Relationship Id="rId15" Type="http://schemas.openxmlformats.org/officeDocument/2006/relationships/image" Target="../media/image1.png"/><Relationship Id="rId23" Type="http://schemas.openxmlformats.org/officeDocument/2006/relationships/image" Target="../media/image9.emf"/><Relationship Id="rId28" Type="http://schemas.openxmlformats.org/officeDocument/2006/relationships/image" Target="../media/image14.emf"/><Relationship Id="rId10" Type="http://schemas.openxmlformats.org/officeDocument/2006/relationships/tags" Target="../tags/tag10.xml"/><Relationship Id="rId19" Type="http://schemas.openxmlformats.org/officeDocument/2006/relationships/image" Target="../media/image5.emf"/><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Master" Target="../slideMasters/slideMaster1.xml"/><Relationship Id="rId22" Type="http://schemas.openxmlformats.org/officeDocument/2006/relationships/image" Target="../media/image8.emf"/><Relationship Id="rId27" Type="http://schemas.openxmlformats.org/officeDocument/2006/relationships/image" Target="../media/image13.emf"/></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image" Target="../media/image4.emf"/><Relationship Id="rId26" Type="http://schemas.openxmlformats.org/officeDocument/2006/relationships/image" Target="../media/image12.emf"/><Relationship Id="rId3" Type="http://schemas.openxmlformats.org/officeDocument/2006/relationships/tags" Target="../tags/tag16.xml"/><Relationship Id="rId21" Type="http://schemas.openxmlformats.org/officeDocument/2006/relationships/image" Target="../media/image7.emf"/><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image" Target="../media/image3.emf"/><Relationship Id="rId25" Type="http://schemas.openxmlformats.org/officeDocument/2006/relationships/image" Target="../media/image11.emf"/><Relationship Id="rId2" Type="http://schemas.openxmlformats.org/officeDocument/2006/relationships/tags" Target="../tags/tag15.xml"/><Relationship Id="rId16" Type="http://schemas.openxmlformats.org/officeDocument/2006/relationships/image" Target="../media/image2.wmf"/><Relationship Id="rId20" Type="http://schemas.openxmlformats.org/officeDocument/2006/relationships/image" Target="../media/image6.emf"/><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image" Target="../media/image10.emf"/><Relationship Id="rId5" Type="http://schemas.openxmlformats.org/officeDocument/2006/relationships/tags" Target="../tags/tag18.xml"/><Relationship Id="rId15" Type="http://schemas.openxmlformats.org/officeDocument/2006/relationships/image" Target="../media/image16.jpg"/><Relationship Id="rId23" Type="http://schemas.openxmlformats.org/officeDocument/2006/relationships/image" Target="../media/image9.emf"/><Relationship Id="rId28" Type="http://schemas.openxmlformats.org/officeDocument/2006/relationships/image" Target="../media/image14.emf"/><Relationship Id="rId10" Type="http://schemas.openxmlformats.org/officeDocument/2006/relationships/tags" Target="../tags/tag23.xml"/><Relationship Id="rId19" Type="http://schemas.openxmlformats.org/officeDocument/2006/relationships/image" Target="../media/image5.emf"/><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Master" Target="../slideMasters/slideMaster1.xml"/><Relationship Id="rId22" Type="http://schemas.openxmlformats.org/officeDocument/2006/relationships/image" Target="../media/image8.emf"/><Relationship Id="rId27" Type="http://schemas.openxmlformats.org/officeDocument/2006/relationships/image" Target="../media/image1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jpe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19.jpe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19.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7.xml"/><Relationship Id="rId4" Type="http://schemas.openxmlformats.org/officeDocument/2006/relationships/image" Target="../media/image19.jpe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8.xml"/><Relationship Id="rId4" Type="http://schemas.openxmlformats.org/officeDocument/2006/relationships/image" Target="../media/image19.jpe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4" Type="http://schemas.openxmlformats.org/officeDocument/2006/relationships/image" Target="../media/image19.jpe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0.xml"/><Relationship Id="rId5" Type="http://schemas.openxmlformats.org/officeDocument/2006/relationships/image" Target="../media/image28.jpeg"/><Relationship Id="rId4" Type="http://schemas.openxmlformats.org/officeDocument/2006/relationships/image" Target="../media/image18.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1.xml"/><Relationship Id="rId4" Type="http://schemas.openxmlformats.org/officeDocument/2006/relationships/image" Target="../media/image44.jpe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11.xml"/><Relationship Id="rId4" Type="http://schemas.openxmlformats.org/officeDocument/2006/relationships/image" Target="../media/image44.jpeg"/></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1.xml"/><Relationship Id="rId5" Type="http://schemas.openxmlformats.org/officeDocument/2006/relationships/image" Target="../media/image44.jpeg"/><Relationship Id="rId4" Type="http://schemas.openxmlformats.org/officeDocument/2006/relationships/image" Target="../media/image18.png"/></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1">
    <p:bg>
      <p:bgPr>
        <a:solidFill>
          <a:srgbClr val="FFFFFF"/>
        </a:solidFill>
        <a:effectLst/>
      </p:bgPr>
    </p:bg>
    <p:spTree>
      <p:nvGrpSpPr>
        <p:cNvPr id="1" name=""/>
        <p:cNvGrpSpPr/>
        <p:nvPr/>
      </p:nvGrpSpPr>
      <p:grpSpPr>
        <a:xfrm>
          <a:off x="0" y="0"/>
          <a:ext cx="0" cy="0"/>
          <a:chOff x="0" y="0"/>
          <a:chExt cx="0" cy="0"/>
        </a:xfrm>
      </p:grpSpPr>
      <p:pic>
        <p:nvPicPr>
          <p:cNvPr id="25" name="Espace réservé du contenu 4"/>
          <p:cNvPicPr>
            <a:picLocks noChangeAspect="1"/>
          </p:cNvPicPr>
          <p:nvPr userDrawn="1"/>
        </p:nvPicPr>
        <p:blipFill rotWithShape="1">
          <a:blip r:embed="rId15"/>
          <a:srcRect l="-247" r="2" b="4853"/>
          <a:stretch/>
        </p:blipFill>
        <p:spPr bwMode="gray">
          <a:xfrm>
            <a:off x="-7091" y="0"/>
            <a:ext cx="10369550" cy="7251700"/>
          </a:xfrm>
          <a:prstGeom prst="rect">
            <a:avLst/>
          </a:prstGeom>
        </p:spPr>
      </p:pic>
      <p:pic>
        <p:nvPicPr>
          <p:cNvPr id="28" name="HSBC Private Bank" descr="HSBC Private Bank_RGB" hidden="1"/>
          <p:cNvPicPr>
            <a:picLocks noChangeAspect="1" noChangeArrowheads="1"/>
          </p:cNvPicPr>
          <p:nvPr userDrawn="1">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8052711" y="6088669"/>
            <a:ext cx="1703203" cy="653945"/>
          </a:xfrm>
          <a:prstGeom prst="rect">
            <a:avLst/>
          </a:prstGeom>
          <a:noFill/>
          <a:extLst>
            <a:ext uri="{909E8E84-426E-40DD-AFC4-6F175D3DCCD1}">
              <a14:hiddenFill xmlns:a14="http://schemas.microsoft.com/office/drawing/2010/main">
                <a:solidFill>
                  <a:srgbClr val="FFFFFF"/>
                </a:solidFill>
              </a14:hiddenFill>
            </a:ext>
          </a:extLst>
        </p:spPr>
      </p:pic>
      <p:pic>
        <p:nvPicPr>
          <p:cNvPr id="30" name="HSBC Premier" descr="HSBC Premier_RGB" hidden="1"/>
          <p:cNvPicPr>
            <a:picLocks noChangeAspect="1" noChangeArrowheads="1"/>
          </p:cNvPicPr>
          <p:nvPr userDrawn="1">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8055886" y="6088669"/>
            <a:ext cx="1700028" cy="652357"/>
          </a:xfrm>
          <a:prstGeom prst="rect">
            <a:avLst/>
          </a:prstGeom>
          <a:noFill/>
          <a:extLst>
            <a:ext uri="{909E8E84-426E-40DD-AFC4-6F175D3DCCD1}">
              <a14:hiddenFill xmlns:a14="http://schemas.microsoft.com/office/drawing/2010/main">
                <a:solidFill>
                  <a:srgbClr val="FFFFFF"/>
                </a:solidFill>
              </a14:hiddenFill>
            </a:ext>
          </a:extLst>
        </p:spPr>
      </p:pic>
      <p:pic>
        <p:nvPicPr>
          <p:cNvPr id="31" name="HSBC Master Brand (Trad Chinese)" descr="Trad_Hex_RGB" hidden="1"/>
          <p:cNvPicPr>
            <a:picLocks noChangeAspect="1" noChangeArrowheads="1"/>
          </p:cNvPicPr>
          <p:nvPr userDrawn="1">
            <p:custDataLst>
              <p:tags r:id="rId3"/>
            </p:custDataLst>
          </p:nvPr>
        </p:nvPicPr>
        <p:blipFill>
          <a:blip r:embed="rId18">
            <a:extLst>
              <a:ext uri="{28A0092B-C50C-407E-A947-70E740481C1C}">
                <a14:useLocalDpi xmlns:a14="http://schemas.microsoft.com/office/drawing/2010/main" val="0"/>
              </a:ext>
            </a:extLst>
          </a:blip>
          <a:stretch>
            <a:fillRect/>
          </a:stretch>
        </p:blipFill>
        <p:spPr bwMode="auto">
          <a:xfrm>
            <a:off x="8055130" y="6088669"/>
            <a:ext cx="1700784" cy="301967"/>
          </a:xfrm>
          <a:prstGeom prst="rect">
            <a:avLst/>
          </a:prstGeom>
          <a:noFill/>
          <a:extLst>
            <a:ext uri="{909E8E84-426E-40DD-AFC4-6F175D3DCCD1}">
              <a14:hiddenFill xmlns:a14="http://schemas.microsoft.com/office/drawing/2010/main">
                <a:solidFill>
                  <a:srgbClr val="FFFFFF"/>
                </a:solidFill>
              </a14:hiddenFill>
            </a:ext>
          </a:extLst>
        </p:spPr>
      </p:pic>
      <p:pic>
        <p:nvPicPr>
          <p:cNvPr id="32" name="HSBC Master Brand (Sim Chinese)" descr="Sim_Hex_RGB" hidden="1"/>
          <p:cNvPicPr>
            <a:picLocks noChangeAspect="1" noChangeArrowheads="1"/>
          </p:cNvPicPr>
          <p:nvPr userDrawn="1">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gray">
          <a:xfrm>
            <a:off x="8059060" y="6083907"/>
            <a:ext cx="1696854" cy="304751"/>
          </a:xfrm>
          <a:prstGeom prst="rect">
            <a:avLst/>
          </a:prstGeom>
          <a:noFill/>
          <a:extLst>
            <a:ext uri="{909E8E84-426E-40DD-AFC4-6F175D3DCCD1}">
              <a14:hiddenFill xmlns:a14="http://schemas.microsoft.com/office/drawing/2010/main">
                <a:solidFill>
                  <a:srgbClr val="FFFFFF"/>
                </a:solidFill>
              </a14:hiddenFill>
            </a:ext>
          </a:extLst>
        </p:spPr>
      </p:pic>
      <p:pic>
        <p:nvPicPr>
          <p:cNvPr id="34" name="HSBC Insurance" descr="H:\Production\Logo\HSBC LOGO\HSBC Insurance_RGB.emf" hidden="1"/>
          <p:cNvPicPr>
            <a:picLocks noChangeAspect="1" noChangeArrowheads="1"/>
          </p:cNvPicPr>
          <p:nvPr userDrawn="1">
            <p:custDataLst>
              <p:tags r:id="rId5"/>
            </p:custDataLst>
          </p:nvPr>
        </p:nvPicPr>
        <p:blipFill>
          <a:blip r:embed="rId20">
            <a:extLst>
              <a:ext uri="{28A0092B-C50C-407E-A947-70E740481C1C}">
                <a14:useLocalDpi xmlns:a14="http://schemas.microsoft.com/office/drawing/2010/main" val="0"/>
              </a:ext>
            </a:extLst>
          </a:blip>
          <a:srcRect/>
          <a:stretch>
            <a:fillRect/>
          </a:stretch>
        </p:blipFill>
        <p:spPr bwMode="auto">
          <a:xfrm>
            <a:off x="8055315" y="6088669"/>
            <a:ext cx="1700599" cy="652815"/>
          </a:xfrm>
          <a:prstGeom prst="rect">
            <a:avLst/>
          </a:prstGeom>
          <a:noFill/>
          <a:extLst>
            <a:ext uri="{909E8E84-426E-40DD-AFC4-6F175D3DCCD1}">
              <a14:hiddenFill xmlns:a14="http://schemas.microsoft.com/office/drawing/2010/main">
                <a:solidFill>
                  <a:srgbClr val="FFFFFF"/>
                </a:solidFill>
              </a14:hiddenFill>
            </a:ext>
          </a:extLst>
        </p:spPr>
      </p:pic>
      <p:pic>
        <p:nvPicPr>
          <p:cNvPr id="35" name="HSBC GBM (Trad Chinese)" descr="T:\PresFormat\Logos\HSBC GBM_Trad_Chi.emf" hidden="1"/>
          <p:cNvPicPr>
            <a:picLocks noChangeAspect="1" noChangeArrowheads="1"/>
          </p:cNvPicPr>
          <p:nvPr userDrawn="1">
            <p:custDataLst>
              <p:tags r:id="rId6"/>
            </p:custDataLst>
          </p:nvPr>
        </p:nvPicPr>
        <p:blipFill>
          <a:blip r:embed="rId21">
            <a:extLst>
              <a:ext uri="{28A0092B-C50C-407E-A947-70E740481C1C}">
                <a14:useLocalDpi xmlns:a14="http://schemas.microsoft.com/office/drawing/2010/main" val="0"/>
              </a:ext>
            </a:extLst>
          </a:blip>
          <a:srcRect/>
          <a:stretch>
            <a:fillRect/>
          </a:stretch>
        </p:blipFill>
        <p:spPr bwMode="auto">
          <a:xfrm>
            <a:off x="8055130" y="6083301"/>
            <a:ext cx="1700784" cy="593592"/>
          </a:xfrm>
          <a:prstGeom prst="rect">
            <a:avLst/>
          </a:prstGeom>
          <a:noFill/>
          <a:extLst>
            <a:ext uri="{909E8E84-426E-40DD-AFC4-6F175D3DCCD1}">
              <a14:hiddenFill xmlns:a14="http://schemas.microsoft.com/office/drawing/2010/main">
                <a:solidFill>
                  <a:srgbClr val="FFFFFF"/>
                </a:solidFill>
              </a14:hiddenFill>
            </a:ext>
          </a:extLst>
        </p:spPr>
      </p:pic>
      <p:pic>
        <p:nvPicPr>
          <p:cNvPr id="36" name="HSBC GBM (Sim Chinese)" descr="T:\PresFormat\Logos\HSBC GBM_Sim_Chi.emf" hidden="1"/>
          <p:cNvPicPr>
            <a:picLocks noChangeAspect="1" noChangeArrowheads="1"/>
          </p:cNvPicPr>
          <p:nvPr userDrawn="1">
            <p:custDataLst>
              <p:tags r:id="rId7"/>
            </p:custDataLst>
          </p:nvPr>
        </p:nvPicPr>
        <p:blipFill>
          <a:blip r:embed="rId22">
            <a:extLst>
              <a:ext uri="{28A0092B-C50C-407E-A947-70E740481C1C}">
                <a14:useLocalDpi xmlns:a14="http://schemas.microsoft.com/office/drawing/2010/main" val="0"/>
              </a:ext>
            </a:extLst>
          </a:blip>
          <a:srcRect/>
          <a:stretch>
            <a:fillRect/>
          </a:stretch>
        </p:blipFill>
        <p:spPr bwMode="auto">
          <a:xfrm>
            <a:off x="8055130" y="6083301"/>
            <a:ext cx="1700784" cy="602480"/>
          </a:xfrm>
          <a:prstGeom prst="rect">
            <a:avLst/>
          </a:prstGeom>
          <a:noFill/>
          <a:extLst>
            <a:ext uri="{909E8E84-426E-40DD-AFC4-6F175D3DCCD1}">
              <a14:hiddenFill xmlns:a14="http://schemas.microsoft.com/office/drawing/2010/main">
                <a:solidFill>
                  <a:srgbClr val="FFFFFF"/>
                </a:solidFill>
              </a14:hiddenFill>
            </a:ext>
          </a:extLst>
        </p:spPr>
      </p:pic>
      <p:pic>
        <p:nvPicPr>
          <p:cNvPr id="37" name="HSBC GBM" descr="HSBC GBM_Black_CMYK" hidden="1"/>
          <p:cNvPicPr>
            <a:picLocks noChangeAspect="1" noChangeArrowheads="1"/>
          </p:cNvPicPr>
          <p:nvPr userDrawn="1">
            <p:custDataLst>
              <p:tags r:id="rId8"/>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8054299" y="6088669"/>
            <a:ext cx="1701615" cy="588869"/>
          </a:xfrm>
          <a:prstGeom prst="rect">
            <a:avLst/>
          </a:prstGeom>
          <a:noFill/>
          <a:extLst>
            <a:ext uri="{909E8E84-426E-40DD-AFC4-6F175D3DCCD1}">
              <a14:hiddenFill xmlns:a14="http://schemas.microsoft.com/office/drawing/2010/main">
                <a:solidFill>
                  <a:srgbClr val="FFFFFF"/>
                </a:solidFill>
              </a14:hiddenFill>
            </a:ext>
          </a:extLst>
        </p:spPr>
      </p:pic>
      <p:pic>
        <p:nvPicPr>
          <p:cNvPr id="38" name="HSBC Corporate" descr="HSBC Corporate_RGB" hidden="1"/>
          <p:cNvPicPr>
            <a:picLocks noChangeAspect="1" noChangeArrowheads="1"/>
          </p:cNvPicPr>
          <p:nvPr userDrawn="1">
            <p:custDataLst>
              <p:tags r:id="rId9"/>
            </p:custDataLst>
          </p:nvPr>
        </p:nvPicPr>
        <p:blipFill>
          <a:blip r:embed="rId24">
            <a:extLst>
              <a:ext uri="{28A0092B-C50C-407E-A947-70E740481C1C}">
                <a14:useLocalDpi xmlns:a14="http://schemas.microsoft.com/office/drawing/2010/main" val="0"/>
              </a:ext>
            </a:extLst>
          </a:blip>
          <a:srcRect/>
          <a:stretch>
            <a:fillRect/>
          </a:stretch>
        </p:blipFill>
        <p:spPr bwMode="auto">
          <a:xfrm>
            <a:off x="8055886" y="6086288"/>
            <a:ext cx="1700028" cy="701562"/>
          </a:xfrm>
          <a:prstGeom prst="rect">
            <a:avLst/>
          </a:prstGeom>
          <a:noFill/>
          <a:extLst>
            <a:ext uri="{909E8E84-426E-40DD-AFC4-6F175D3DCCD1}">
              <a14:hiddenFill xmlns:a14="http://schemas.microsoft.com/office/drawing/2010/main">
                <a:solidFill>
                  <a:srgbClr val="FFFFFF"/>
                </a:solidFill>
              </a14:hiddenFill>
            </a:ext>
          </a:extLst>
        </p:spPr>
      </p:pic>
      <p:pic>
        <p:nvPicPr>
          <p:cNvPr id="39" name="HSBC Commercial Banking" descr="HSBC Commercial Banking_Black_RGB" hidden="1"/>
          <p:cNvPicPr>
            <a:picLocks noChangeAspect="1" noChangeArrowheads="1"/>
          </p:cNvPicPr>
          <p:nvPr userDrawn="1">
            <p:custDataLst>
              <p:tags r:id="rId10"/>
            </p:custDataLst>
          </p:nvPr>
        </p:nvPicPr>
        <p:blipFill>
          <a:blip r:embed="rId25">
            <a:extLst>
              <a:ext uri="{28A0092B-C50C-407E-A947-70E740481C1C}">
                <a14:useLocalDpi xmlns:a14="http://schemas.microsoft.com/office/drawing/2010/main" val="0"/>
              </a:ext>
            </a:extLst>
          </a:blip>
          <a:stretch>
            <a:fillRect/>
          </a:stretch>
        </p:blipFill>
        <p:spPr bwMode="auto">
          <a:xfrm>
            <a:off x="8055130" y="6086288"/>
            <a:ext cx="1700784" cy="637233"/>
          </a:xfrm>
          <a:prstGeom prst="rect">
            <a:avLst/>
          </a:prstGeom>
          <a:noFill/>
          <a:extLst>
            <a:ext uri="{909E8E84-426E-40DD-AFC4-6F175D3DCCD1}">
              <a14:hiddenFill xmlns:a14="http://schemas.microsoft.com/office/drawing/2010/main">
                <a:solidFill>
                  <a:srgbClr val="FFFFFF"/>
                </a:solidFill>
              </a14:hiddenFill>
            </a:ext>
          </a:extLst>
        </p:spPr>
      </p:pic>
      <p:pic>
        <p:nvPicPr>
          <p:cNvPr id="40" name="HSBC Business" descr="HSBC Business_RGB" hidden="1"/>
          <p:cNvPicPr>
            <a:picLocks noChangeAspect="1" noChangeArrowheads="1"/>
          </p:cNvPicPr>
          <p:nvPr userDrawn="1">
            <p:custDataLst>
              <p:tags r:id="rId11"/>
            </p:custDataLst>
          </p:nvPr>
        </p:nvPicPr>
        <p:blipFill>
          <a:blip r:embed="rId26">
            <a:extLst>
              <a:ext uri="{28A0092B-C50C-407E-A947-70E740481C1C}">
                <a14:useLocalDpi xmlns:a14="http://schemas.microsoft.com/office/drawing/2010/main" val="0"/>
              </a:ext>
            </a:extLst>
          </a:blip>
          <a:srcRect/>
          <a:stretch>
            <a:fillRect/>
          </a:stretch>
        </p:blipFill>
        <p:spPr bwMode="auto">
          <a:xfrm>
            <a:off x="8055886" y="6088857"/>
            <a:ext cx="1700028" cy="653945"/>
          </a:xfrm>
          <a:prstGeom prst="rect">
            <a:avLst/>
          </a:prstGeom>
          <a:noFill/>
          <a:extLst>
            <a:ext uri="{909E8E84-426E-40DD-AFC4-6F175D3DCCD1}">
              <a14:hiddenFill xmlns:a14="http://schemas.microsoft.com/office/drawing/2010/main">
                <a:solidFill>
                  <a:srgbClr val="FFFFFF"/>
                </a:solidFill>
              </a14:hiddenFill>
            </a:ext>
          </a:extLst>
        </p:spPr>
      </p:pic>
      <p:pic>
        <p:nvPicPr>
          <p:cNvPr id="42" name="HSBC AMG" descr="J:\Production\Library\Logo\HSBC LOGO\HSBC AMG_RGB.emf" hidden="1"/>
          <p:cNvPicPr>
            <a:picLocks noChangeAspect="1" noChangeArrowheads="1"/>
          </p:cNvPicPr>
          <p:nvPr userDrawn="1">
            <p:custDataLst>
              <p:tags r:id="rId12"/>
            </p:custDataLst>
          </p:nvPr>
        </p:nvPicPr>
        <p:blipFill>
          <a:blip r:embed="rId27">
            <a:extLst>
              <a:ext uri="{28A0092B-C50C-407E-A947-70E740481C1C}">
                <a14:useLocalDpi xmlns:a14="http://schemas.microsoft.com/office/drawing/2010/main" val="0"/>
              </a:ext>
            </a:extLst>
          </a:blip>
          <a:srcRect/>
          <a:stretch>
            <a:fillRect/>
          </a:stretch>
        </p:blipFill>
        <p:spPr bwMode="auto">
          <a:xfrm>
            <a:off x="8055130" y="6088669"/>
            <a:ext cx="1700784" cy="598036"/>
          </a:xfrm>
          <a:prstGeom prst="rect">
            <a:avLst/>
          </a:prstGeom>
          <a:noFill/>
          <a:extLst>
            <a:ext uri="{909E8E84-426E-40DD-AFC4-6F175D3DCCD1}">
              <a14:hiddenFill xmlns:a14="http://schemas.microsoft.com/office/drawing/2010/main">
                <a:solidFill>
                  <a:srgbClr val="FFFFFF"/>
                </a:solidFill>
              </a14:hiddenFill>
            </a:ext>
          </a:extLst>
        </p:spPr>
      </p:pic>
      <p:pic>
        <p:nvPicPr>
          <p:cNvPr id="41" name="HSBC Advance" descr="H:\Production\Logo\HSBC LOGO\HSBC Advance_RGB.emf" hidden="1"/>
          <p:cNvPicPr>
            <a:picLocks noChangeAspect="1" noChangeArrowheads="1"/>
          </p:cNvPicPr>
          <p:nvPr userDrawn="1">
            <p:custDataLst>
              <p:tags r:id="rId13"/>
            </p:custDataLst>
          </p:nvPr>
        </p:nvPicPr>
        <p:blipFill>
          <a:blip r:embed="rId28">
            <a:extLst>
              <a:ext uri="{28A0092B-C50C-407E-A947-70E740481C1C}">
                <a14:useLocalDpi xmlns:a14="http://schemas.microsoft.com/office/drawing/2010/main" val="0"/>
              </a:ext>
            </a:extLst>
          </a:blip>
          <a:srcRect/>
          <a:stretch>
            <a:fillRect/>
          </a:stretch>
        </p:blipFill>
        <p:spPr bwMode="auto">
          <a:xfrm>
            <a:off x="8055315" y="6089650"/>
            <a:ext cx="1700599" cy="652815"/>
          </a:xfrm>
          <a:prstGeom prst="rect">
            <a:avLst/>
          </a:prstGeom>
          <a:noFill/>
          <a:extLst>
            <a:ext uri="{909E8E84-426E-40DD-AFC4-6F175D3DCCD1}">
              <a14:hiddenFill xmlns:a14="http://schemas.microsoft.com/office/drawing/2010/main">
                <a:solidFill>
                  <a:srgbClr val="FFFFFF"/>
                </a:solidFill>
              </a14:hiddenFill>
            </a:ext>
          </a:extLst>
        </p:spPr>
      </p:pic>
      <p:sp>
        <p:nvSpPr>
          <p:cNvPr id="27" name="Date"/>
          <p:cNvSpPr>
            <a:spLocks noGrp="1"/>
          </p:cNvSpPr>
          <p:nvPr userDrawn="1">
            <p:ph type="body" sz="quarter" idx="11" hasCustomPrompt="1"/>
          </p:nvPr>
        </p:nvSpPr>
        <p:spPr>
          <a:xfrm>
            <a:off x="409089" y="1781873"/>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eaLnBrk="0" hangingPunct="0">
              <a:spcBef>
                <a:spcPct val="20000"/>
              </a:spcBef>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Date: XXXX</a:t>
            </a:r>
          </a:p>
        </p:txBody>
      </p:sp>
      <p:sp>
        <p:nvSpPr>
          <p:cNvPr id="26" name="Prepared by"/>
          <p:cNvSpPr>
            <a:spLocks noGrp="1"/>
          </p:cNvSpPr>
          <p:nvPr userDrawn="1">
            <p:ph type="body" sz="quarter" idx="10" hasCustomPrompt="1"/>
          </p:nvPr>
        </p:nvSpPr>
        <p:spPr>
          <a:xfrm>
            <a:off x="409089" y="2130419"/>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Prepared by: XXXX</a:t>
            </a:r>
          </a:p>
        </p:txBody>
      </p:sp>
      <p:cxnSp>
        <p:nvCxnSpPr>
          <p:cNvPr id="44" name="Straight Connector 43"/>
          <p:cNvCxnSpPr/>
          <p:nvPr userDrawn="1"/>
        </p:nvCxnSpPr>
        <p:spPr bwMode="auto">
          <a:xfrm flipH="1">
            <a:off x="2780826" y="6296568"/>
            <a:ext cx="1" cy="69411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43" name="Master subtitle"/>
          <p:cNvSpPr>
            <a:spLocks noGrp="1" noChangeArrowheads="1"/>
          </p:cNvSpPr>
          <p:nvPr userDrawn="1">
            <p:ph type="subTitle" sz="quarter" idx="1"/>
          </p:nvPr>
        </p:nvSpPr>
        <p:spPr>
          <a:xfrm>
            <a:off x="409088" y="939802"/>
            <a:ext cx="9537192" cy="400110"/>
          </a:xfrm>
          <a:prstGeom prst="rect">
            <a:avLst/>
          </a:prstGeom>
        </p:spPr>
        <p:txBody>
          <a:bodyPr wrap="square" tIns="0">
            <a:noAutofit/>
          </a:bodyPr>
          <a:lstStyle>
            <a:lvl1pPr marL="0" indent="0">
              <a:buClrTx/>
              <a:buFontTx/>
              <a:buNone/>
              <a:defRPr sz="2600" b="0" smtClean="0">
                <a:solidFill>
                  <a:schemeClr val="tx1"/>
                </a:solidFill>
                <a:latin typeface="+mj-lt"/>
              </a:defRPr>
            </a:lvl1pPr>
          </a:lstStyle>
          <a:p>
            <a:pPr lvl="0"/>
            <a:r>
              <a:rPr lang="en-US" noProof="0" dirty="0"/>
              <a:t>Click to edit Master subtitle style</a:t>
            </a:r>
            <a:endParaRPr lang="en-GB" noProof="0" dirty="0"/>
          </a:p>
        </p:txBody>
      </p:sp>
      <p:sp>
        <p:nvSpPr>
          <p:cNvPr id="2" name="Title 1"/>
          <p:cNvSpPr>
            <a:spLocks noGrp="1"/>
          </p:cNvSpPr>
          <p:nvPr userDrawn="1">
            <p:ph type="title"/>
          </p:nvPr>
        </p:nvSpPr>
        <p:spPr>
          <a:xfrm>
            <a:off x="409088" y="415436"/>
            <a:ext cx="9540875" cy="400110"/>
          </a:xfrm>
        </p:spPr>
        <p:txBody>
          <a:bodyPr/>
          <a:lstStyle>
            <a:lvl1pPr>
              <a:defRPr lang="en-US" sz="2600" b="1" baseline="0" dirty="0" smtClean="0">
                <a:solidFill>
                  <a:schemeClr val="tx1"/>
                </a:solidFill>
                <a:latin typeface="+mj-lt"/>
                <a:ea typeface="SimHei"/>
                <a:cs typeface="+mj-cs"/>
              </a:defRPr>
            </a:lvl1pPr>
          </a:lstStyle>
          <a:p>
            <a:pPr lvl="0" algn="l" defTabSz="1165225" rtl="0" eaLnBrk="0" fontAlgn="base" hangingPunct="0">
              <a:lnSpc>
                <a:spcPct val="100000"/>
              </a:lnSpc>
              <a:spcBef>
                <a:spcPct val="0"/>
              </a:spcBef>
              <a:spcAft>
                <a:spcPct val="0"/>
              </a:spcAft>
            </a:pPr>
            <a:r>
              <a:rPr lang="en-US" dirty="0"/>
              <a:t>Click to edit Master title style</a:t>
            </a:r>
          </a:p>
        </p:txBody>
      </p:sp>
      <p:sp>
        <p:nvSpPr>
          <p:cNvPr id="3" name="Footer Placeholder 2"/>
          <p:cNvSpPr>
            <a:spLocks noGrp="1"/>
          </p:cNvSpPr>
          <p:nvPr userDrawn="1">
            <p:ph type="ftr" sz="quarter" idx="12"/>
          </p:nvPr>
        </p:nvSpPr>
        <p:spPr/>
        <p:txBody>
          <a:bodyPr/>
          <a:lstStyle/>
          <a:p>
            <a:endParaRPr lang="en-US" dirty="0"/>
          </a:p>
        </p:txBody>
      </p:sp>
      <p:pic>
        <p:nvPicPr>
          <p:cNvPr id="4" name="Image 3"/>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 y="5828166"/>
            <a:ext cx="2290618" cy="1201868"/>
          </a:xfrm>
          <a:prstGeom prst="rect">
            <a:avLst/>
          </a:prstGeom>
        </p:spPr>
      </p:pic>
    </p:spTree>
    <p:extLst>
      <p:ext uri="{BB962C8B-B14F-4D97-AF65-F5344CB8AC3E}">
        <p14:creationId xmlns:p14="http://schemas.microsoft.com/office/powerpoint/2010/main" val="1680705747"/>
      </p:ext>
    </p:extLst>
  </p:cSld>
  <p:clrMapOvr>
    <a:masterClrMapping/>
  </p:clrMapOvr>
  <p:hf sldNum="0" hd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PAGE 2">
    <p:bg>
      <p:bgPr>
        <a:solidFill>
          <a:srgbClr val="FFFFFF"/>
        </a:solidFill>
        <a:effectLst/>
      </p:bgPr>
    </p:bg>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2846"/>
            <a:ext cx="10369550" cy="7246008"/>
          </a:xfrm>
          <a:prstGeom prst="rect">
            <a:avLst/>
          </a:prstGeom>
        </p:spPr>
      </p:pic>
      <p:pic>
        <p:nvPicPr>
          <p:cNvPr id="28" name="HSBC Private Bank" descr="HSBC Private Bank_RGB" hidden="1"/>
          <p:cNvPicPr>
            <a:picLocks noChangeAspect="1" noChangeArrowheads="1"/>
          </p:cNvPicPr>
          <p:nvPr userDrawn="1">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8052711" y="6088669"/>
            <a:ext cx="1703203" cy="653945"/>
          </a:xfrm>
          <a:prstGeom prst="rect">
            <a:avLst/>
          </a:prstGeom>
          <a:noFill/>
          <a:extLst>
            <a:ext uri="{909E8E84-426E-40DD-AFC4-6F175D3DCCD1}">
              <a14:hiddenFill xmlns:a14="http://schemas.microsoft.com/office/drawing/2010/main">
                <a:solidFill>
                  <a:srgbClr val="FFFFFF"/>
                </a:solidFill>
              </a14:hiddenFill>
            </a:ext>
          </a:extLst>
        </p:spPr>
      </p:pic>
      <p:pic>
        <p:nvPicPr>
          <p:cNvPr id="30" name="HSBC Premier" descr="HSBC Premier_RGB" hidden="1"/>
          <p:cNvPicPr>
            <a:picLocks noChangeAspect="1" noChangeArrowheads="1"/>
          </p:cNvPicPr>
          <p:nvPr userDrawn="1">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8055886" y="6088669"/>
            <a:ext cx="1700028" cy="652357"/>
          </a:xfrm>
          <a:prstGeom prst="rect">
            <a:avLst/>
          </a:prstGeom>
          <a:noFill/>
          <a:extLst>
            <a:ext uri="{909E8E84-426E-40DD-AFC4-6F175D3DCCD1}">
              <a14:hiddenFill xmlns:a14="http://schemas.microsoft.com/office/drawing/2010/main">
                <a:solidFill>
                  <a:srgbClr val="FFFFFF"/>
                </a:solidFill>
              </a14:hiddenFill>
            </a:ext>
          </a:extLst>
        </p:spPr>
      </p:pic>
      <p:pic>
        <p:nvPicPr>
          <p:cNvPr id="31" name="HSBC Master Brand (Trad Chinese)" descr="Trad_Hex_RGB" hidden="1"/>
          <p:cNvPicPr>
            <a:picLocks noChangeAspect="1" noChangeArrowheads="1"/>
          </p:cNvPicPr>
          <p:nvPr userDrawn="1">
            <p:custDataLst>
              <p:tags r:id="rId3"/>
            </p:custDataLst>
          </p:nvPr>
        </p:nvPicPr>
        <p:blipFill>
          <a:blip r:embed="rId18">
            <a:extLst>
              <a:ext uri="{28A0092B-C50C-407E-A947-70E740481C1C}">
                <a14:useLocalDpi xmlns:a14="http://schemas.microsoft.com/office/drawing/2010/main" val="0"/>
              </a:ext>
            </a:extLst>
          </a:blip>
          <a:stretch>
            <a:fillRect/>
          </a:stretch>
        </p:blipFill>
        <p:spPr bwMode="auto">
          <a:xfrm>
            <a:off x="8055130" y="6088669"/>
            <a:ext cx="1700784" cy="301967"/>
          </a:xfrm>
          <a:prstGeom prst="rect">
            <a:avLst/>
          </a:prstGeom>
          <a:noFill/>
          <a:extLst>
            <a:ext uri="{909E8E84-426E-40DD-AFC4-6F175D3DCCD1}">
              <a14:hiddenFill xmlns:a14="http://schemas.microsoft.com/office/drawing/2010/main">
                <a:solidFill>
                  <a:srgbClr val="FFFFFF"/>
                </a:solidFill>
              </a14:hiddenFill>
            </a:ext>
          </a:extLst>
        </p:spPr>
      </p:pic>
      <p:pic>
        <p:nvPicPr>
          <p:cNvPr id="32" name="HSBC Master Brand (Sim Chinese)" descr="Sim_Hex_RGB" hidden="1"/>
          <p:cNvPicPr>
            <a:picLocks noChangeAspect="1" noChangeArrowheads="1"/>
          </p:cNvPicPr>
          <p:nvPr userDrawn="1">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gray">
          <a:xfrm>
            <a:off x="8059060" y="6083907"/>
            <a:ext cx="1696854" cy="304751"/>
          </a:xfrm>
          <a:prstGeom prst="rect">
            <a:avLst/>
          </a:prstGeom>
          <a:noFill/>
          <a:extLst>
            <a:ext uri="{909E8E84-426E-40DD-AFC4-6F175D3DCCD1}">
              <a14:hiddenFill xmlns:a14="http://schemas.microsoft.com/office/drawing/2010/main">
                <a:solidFill>
                  <a:srgbClr val="FFFFFF"/>
                </a:solidFill>
              </a14:hiddenFill>
            </a:ext>
          </a:extLst>
        </p:spPr>
      </p:pic>
      <p:pic>
        <p:nvPicPr>
          <p:cNvPr id="34" name="HSBC Insurance" descr="H:\Production\Logo\HSBC LOGO\HSBC Insurance_RGB.emf" hidden="1"/>
          <p:cNvPicPr>
            <a:picLocks noChangeAspect="1" noChangeArrowheads="1"/>
          </p:cNvPicPr>
          <p:nvPr userDrawn="1">
            <p:custDataLst>
              <p:tags r:id="rId5"/>
            </p:custDataLst>
          </p:nvPr>
        </p:nvPicPr>
        <p:blipFill>
          <a:blip r:embed="rId20">
            <a:extLst>
              <a:ext uri="{28A0092B-C50C-407E-A947-70E740481C1C}">
                <a14:useLocalDpi xmlns:a14="http://schemas.microsoft.com/office/drawing/2010/main" val="0"/>
              </a:ext>
            </a:extLst>
          </a:blip>
          <a:srcRect/>
          <a:stretch>
            <a:fillRect/>
          </a:stretch>
        </p:blipFill>
        <p:spPr bwMode="auto">
          <a:xfrm>
            <a:off x="8055315" y="6088669"/>
            <a:ext cx="1700599" cy="652815"/>
          </a:xfrm>
          <a:prstGeom prst="rect">
            <a:avLst/>
          </a:prstGeom>
          <a:noFill/>
          <a:extLst>
            <a:ext uri="{909E8E84-426E-40DD-AFC4-6F175D3DCCD1}">
              <a14:hiddenFill xmlns:a14="http://schemas.microsoft.com/office/drawing/2010/main">
                <a:solidFill>
                  <a:srgbClr val="FFFFFF"/>
                </a:solidFill>
              </a14:hiddenFill>
            </a:ext>
          </a:extLst>
        </p:spPr>
      </p:pic>
      <p:pic>
        <p:nvPicPr>
          <p:cNvPr id="35" name="HSBC GBM (Trad Chinese)" descr="T:\PresFormat\Logos\HSBC GBM_Trad_Chi.emf" hidden="1"/>
          <p:cNvPicPr>
            <a:picLocks noChangeAspect="1" noChangeArrowheads="1"/>
          </p:cNvPicPr>
          <p:nvPr userDrawn="1">
            <p:custDataLst>
              <p:tags r:id="rId6"/>
            </p:custDataLst>
          </p:nvPr>
        </p:nvPicPr>
        <p:blipFill>
          <a:blip r:embed="rId21">
            <a:extLst>
              <a:ext uri="{28A0092B-C50C-407E-A947-70E740481C1C}">
                <a14:useLocalDpi xmlns:a14="http://schemas.microsoft.com/office/drawing/2010/main" val="0"/>
              </a:ext>
            </a:extLst>
          </a:blip>
          <a:srcRect/>
          <a:stretch>
            <a:fillRect/>
          </a:stretch>
        </p:blipFill>
        <p:spPr bwMode="auto">
          <a:xfrm>
            <a:off x="8055130" y="6083301"/>
            <a:ext cx="1700784" cy="593592"/>
          </a:xfrm>
          <a:prstGeom prst="rect">
            <a:avLst/>
          </a:prstGeom>
          <a:noFill/>
          <a:extLst>
            <a:ext uri="{909E8E84-426E-40DD-AFC4-6F175D3DCCD1}">
              <a14:hiddenFill xmlns:a14="http://schemas.microsoft.com/office/drawing/2010/main">
                <a:solidFill>
                  <a:srgbClr val="FFFFFF"/>
                </a:solidFill>
              </a14:hiddenFill>
            </a:ext>
          </a:extLst>
        </p:spPr>
      </p:pic>
      <p:pic>
        <p:nvPicPr>
          <p:cNvPr id="36" name="HSBC GBM (Sim Chinese)" descr="T:\PresFormat\Logos\HSBC GBM_Sim_Chi.emf" hidden="1"/>
          <p:cNvPicPr>
            <a:picLocks noChangeAspect="1" noChangeArrowheads="1"/>
          </p:cNvPicPr>
          <p:nvPr userDrawn="1">
            <p:custDataLst>
              <p:tags r:id="rId7"/>
            </p:custDataLst>
          </p:nvPr>
        </p:nvPicPr>
        <p:blipFill>
          <a:blip r:embed="rId22">
            <a:extLst>
              <a:ext uri="{28A0092B-C50C-407E-A947-70E740481C1C}">
                <a14:useLocalDpi xmlns:a14="http://schemas.microsoft.com/office/drawing/2010/main" val="0"/>
              </a:ext>
            </a:extLst>
          </a:blip>
          <a:srcRect/>
          <a:stretch>
            <a:fillRect/>
          </a:stretch>
        </p:blipFill>
        <p:spPr bwMode="auto">
          <a:xfrm>
            <a:off x="8055130" y="6083301"/>
            <a:ext cx="1700784" cy="602480"/>
          </a:xfrm>
          <a:prstGeom prst="rect">
            <a:avLst/>
          </a:prstGeom>
          <a:noFill/>
          <a:extLst>
            <a:ext uri="{909E8E84-426E-40DD-AFC4-6F175D3DCCD1}">
              <a14:hiddenFill xmlns:a14="http://schemas.microsoft.com/office/drawing/2010/main">
                <a:solidFill>
                  <a:srgbClr val="FFFFFF"/>
                </a:solidFill>
              </a14:hiddenFill>
            </a:ext>
          </a:extLst>
        </p:spPr>
      </p:pic>
      <p:pic>
        <p:nvPicPr>
          <p:cNvPr id="37" name="HSBC GBM" descr="HSBC GBM_Black_CMYK" hidden="1"/>
          <p:cNvPicPr>
            <a:picLocks noChangeAspect="1" noChangeArrowheads="1"/>
          </p:cNvPicPr>
          <p:nvPr userDrawn="1">
            <p:custDataLst>
              <p:tags r:id="rId8"/>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8054299" y="6088669"/>
            <a:ext cx="1701615" cy="588869"/>
          </a:xfrm>
          <a:prstGeom prst="rect">
            <a:avLst/>
          </a:prstGeom>
          <a:noFill/>
          <a:extLst>
            <a:ext uri="{909E8E84-426E-40DD-AFC4-6F175D3DCCD1}">
              <a14:hiddenFill xmlns:a14="http://schemas.microsoft.com/office/drawing/2010/main">
                <a:solidFill>
                  <a:srgbClr val="FFFFFF"/>
                </a:solidFill>
              </a14:hiddenFill>
            </a:ext>
          </a:extLst>
        </p:spPr>
      </p:pic>
      <p:pic>
        <p:nvPicPr>
          <p:cNvPr id="38" name="HSBC Corporate" descr="HSBC Corporate_RGB" hidden="1"/>
          <p:cNvPicPr>
            <a:picLocks noChangeAspect="1" noChangeArrowheads="1"/>
          </p:cNvPicPr>
          <p:nvPr userDrawn="1">
            <p:custDataLst>
              <p:tags r:id="rId9"/>
            </p:custDataLst>
          </p:nvPr>
        </p:nvPicPr>
        <p:blipFill>
          <a:blip r:embed="rId24">
            <a:extLst>
              <a:ext uri="{28A0092B-C50C-407E-A947-70E740481C1C}">
                <a14:useLocalDpi xmlns:a14="http://schemas.microsoft.com/office/drawing/2010/main" val="0"/>
              </a:ext>
            </a:extLst>
          </a:blip>
          <a:srcRect/>
          <a:stretch>
            <a:fillRect/>
          </a:stretch>
        </p:blipFill>
        <p:spPr bwMode="auto">
          <a:xfrm>
            <a:off x="8055886" y="6086288"/>
            <a:ext cx="1700028" cy="701562"/>
          </a:xfrm>
          <a:prstGeom prst="rect">
            <a:avLst/>
          </a:prstGeom>
          <a:noFill/>
          <a:extLst>
            <a:ext uri="{909E8E84-426E-40DD-AFC4-6F175D3DCCD1}">
              <a14:hiddenFill xmlns:a14="http://schemas.microsoft.com/office/drawing/2010/main">
                <a:solidFill>
                  <a:srgbClr val="FFFFFF"/>
                </a:solidFill>
              </a14:hiddenFill>
            </a:ext>
          </a:extLst>
        </p:spPr>
      </p:pic>
      <p:pic>
        <p:nvPicPr>
          <p:cNvPr id="39" name="HSBC Commercial Banking" descr="HSBC Commercial Banking_Black_RGB" hidden="1"/>
          <p:cNvPicPr>
            <a:picLocks noChangeAspect="1" noChangeArrowheads="1"/>
          </p:cNvPicPr>
          <p:nvPr userDrawn="1">
            <p:custDataLst>
              <p:tags r:id="rId10"/>
            </p:custDataLst>
          </p:nvPr>
        </p:nvPicPr>
        <p:blipFill>
          <a:blip r:embed="rId25">
            <a:extLst>
              <a:ext uri="{28A0092B-C50C-407E-A947-70E740481C1C}">
                <a14:useLocalDpi xmlns:a14="http://schemas.microsoft.com/office/drawing/2010/main" val="0"/>
              </a:ext>
            </a:extLst>
          </a:blip>
          <a:stretch>
            <a:fillRect/>
          </a:stretch>
        </p:blipFill>
        <p:spPr bwMode="auto">
          <a:xfrm>
            <a:off x="8055130" y="6086288"/>
            <a:ext cx="1700784" cy="637233"/>
          </a:xfrm>
          <a:prstGeom prst="rect">
            <a:avLst/>
          </a:prstGeom>
          <a:noFill/>
          <a:extLst>
            <a:ext uri="{909E8E84-426E-40DD-AFC4-6F175D3DCCD1}">
              <a14:hiddenFill xmlns:a14="http://schemas.microsoft.com/office/drawing/2010/main">
                <a:solidFill>
                  <a:srgbClr val="FFFFFF"/>
                </a:solidFill>
              </a14:hiddenFill>
            </a:ext>
          </a:extLst>
        </p:spPr>
      </p:pic>
      <p:pic>
        <p:nvPicPr>
          <p:cNvPr id="40" name="HSBC Business" descr="HSBC Business_RGB" hidden="1"/>
          <p:cNvPicPr>
            <a:picLocks noChangeAspect="1" noChangeArrowheads="1"/>
          </p:cNvPicPr>
          <p:nvPr userDrawn="1">
            <p:custDataLst>
              <p:tags r:id="rId11"/>
            </p:custDataLst>
          </p:nvPr>
        </p:nvPicPr>
        <p:blipFill>
          <a:blip r:embed="rId26">
            <a:extLst>
              <a:ext uri="{28A0092B-C50C-407E-A947-70E740481C1C}">
                <a14:useLocalDpi xmlns:a14="http://schemas.microsoft.com/office/drawing/2010/main" val="0"/>
              </a:ext>
            </a:extLst>
          </a:blip>
          <a:srcRect/>
          <a:stretch>
            <a:fillRect/>
          </a:stretch>
        </p:blipFill>
        <p:spPr bwMode="auto">
          <a:xfrm>
            <a:off x="8055886" y="6088857"/>
            <a:ext cx="1700028" cy="653945"/>
          </a:xfrm>
          <a:prstGeom prst="rect">
            <a:avLst/>
          </a:prstGeom>
          <a:noFill/>
          <a:extLst>
            <a:ext uri="{909E8E84-426E-40DD-AFC4-6F175D3DCCD1}">
              <a14:hiddenFill xmlns:a14="http://schemas.microsoft.com/office/drawing/2010/main">
                <a:solidFill>
                  <a:srgbClr val="FFFFFF"/>
                </a:solidFill>
              </a14:hiddenFill>
            </a:ext>
          </a:extLst>
        </p:spPr>
      </p:pic>
      <p:pic>
        <p:nvPicPr>
          <p:cNvPr id="42" name="HSBC AMG" descr="J:\Production\Library\Logo\HSBC LOGO\HSBC AMG_RGB.emf" hidden="1"/>
          <p:cNvPicPr>
            <a:picLocks noChangeAspect="1" noChangeArrowheads="1"/>
          </p:cNvPicPr>
          <p:nvPr userDrawn="1">
            <p:custDataLst>
              <p:tags r:id="rId12"/>
            </p:custDataLst>
          </p:nvPr>
        </p:nvPicPr>
        <p:blipFill>
          <a:blip r:embed="rId27">
            <a:extLst>
              <a:ext uri="{28A0092B-C50C-407E-A947-70E740481C1C}">
                <a14:useLocalDpi xmlns:a14="http://schemas.microsoft.com/office/drawing/2010/main" val="0"/>
              </a:ext>
            </a:extLst>
          </a:blip>
          <a:srcRect/>
          <a:stretch>
            <a:fillRect/>
          </a:stretch>
        </p:blipFill>
        <p:spPr bwMode="auto">
          <a:xfrm>
            <a:off x="8055130" y="6088669"/>
            <a:ext cx="1700784" cy="598036"/>
          </a:xfrm>
          <a:prstGeom prst="rect">
            <a:avLst/>
          </a:prstGeom>
          <a:noFill/>
          <a:extLst>
            <a:ext uri="{909E8E84-426E-40DD-AFC4-6F175D3DCCD1}">
              <a14:hiddenFill xmlns:a14="http://schemas.microsoft.com/office/drawing/2010/main">
                <a:solidFill>
                  <a:srgbClr val="FFFFFF"/>
                </a:solidFill>
              </a14:hiddenFill>
            </a:ext>
          </a:extLst>
        </p:spPr>
      </p:pic>
      <p:pic>
        <p:nvPicPr>
          <p:cNvPr id="41" name="HSBC Advance" descr="H:\Production\Logo\HSBC LOGO\HSBC Advance_RGB.emf" hidden="1"/>
          <p:cNvPicPr>
            <a:picLocks noChangeAspect="1" noChangeArrowheads="1"/>
          </p:cNvPicPr>
          <p:nvPr userDrawn="1">
            <p:custDataLst>
              <p:tags r:id="rId13"/>
            </p:custDataLst>
          </p:nvPr>
        </p:nvPicPr>
        <p:blipFill>
          <a:blip r:embed="rId28">
            <a:extLst>
              <a:ext uri="{28A0092B-C50C-407E-A947-70E740481C1C}">
                <a14:useLocalDpi xmlns:a14="http://schemas.microsoft.com/office/drawing/2010/main" val="0"/>
              </a:ext>
            </a:extLst>
          </a:blip>
          <a:srcRect/>
          <a:stretch>
            <a:fillRect/>
          </a:stretch>
        </p:blipFill>
        <p:spPr bwMode="auto">
          <a:xfrm>
            <a:off x="8055315" y="6089650"/>
            <a:ext cx="1700599" cy="652815"/>
          </a:xfrm>
          <a:prstGeom prst="rect">
            <a:avLst/>
          </a:prstGeom>
          <a:noFill/>
          <a:extLst>
            <a:ext uri="{909E8E84-426E-40DD-AFC4-6F175D3DCCD1}">
              <a14:hiddenFill xmlns:a14="http://schemas.microsoft.com/office/drawing/2010/main">
                <a:solidFill>
                  <a:srgbClr val="FFFFFF"/>
                </a:solidFill>
              </a14:hiddenFill>
            </a:ext>
          </a:extLst>
        </p:spPr>
      </p:pic>
      <p:sp>
        <p:nvSpPr>
          <p:cNvPr id="27" name="Date"/>
          <p:cNvSpPr>
            <a:spLocks noGrp="1"/>
          </p:cNvSpPr>
          <p:nvPr userDrawn="1">
            <p:ph type="body" sz="quarter" idx="11" hasCustomPrompt="1"/>
          </p:nvPr>
        </p:nvSpPr>
        <p:spPr>
          <a:xfrm>
            <a:off x="409089" y="1781873"/>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eaLnBrk="0" hangingPunct="0">
              <a:spcBef>
                <a:spcPct val="20000"/>
              </a:spcBef>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Date: XXXX</a:t>
            </a:r>
          </a:p>
        </p:txBody>
      </p:sp>
      <p:sp>
        <p:nvSpPr>
          <p:cNvPr id="26" name="Prepared by"/>
          <p:cNvSpPr>
            <a:spLocks noGrp="1"/>
          </p:cNvSpPr>
          <p:nvPr userDrawn="1">
            <p:ph type="body" sz="quarter" idx="10" hasCustomPrompt="1"/>
          </p:nvPr>
        </p:nvSpPr>
        <p:spPr>
          <a:xfrm>
            <a:off x="409089" y="2130419"/>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Prepared by: XXXX</a:t>
            </a:r>
          </a:p>
        </p:txBody>
      </p:sp>
      <p:sp>
        <p:nvSpPr>
          <p:cNvPr id="43" name="Master subtitle"/>
          <p:cNvSpPr>
            <a:spLocks noGrp="1" noChangeArrowheads="1"/>
          </p:cNvSpPr>
          <p:nvPr userDrawn="1">
            <p:ph type="subTitle" sz="quarter" idx="1"/>
          </p:nvPr>
        </p:nvSpPr>
        <p:spPr>
          <a:xfrm>
            <a:off x="409088" y="939802"/>
            <a:ext cx="9537192" cy="400110"/>
          </a:xfrm>
          <a:prstGeom prst="rect">
            <a:avLst/>
          </a:prstGeom>
        </p:spPr>
        <p:txBody>
          <a:bodyPr wrap="square" tIns="0">
            <a:noAutofit/>
          </a:bodyPr>
          <a:lstStyle>
            <a:lvl1pPr marL="0" indent="0">
              <a:buClrTx/>
              <a:buFontTx/>
              <a:buNone/>
              <a:defRPr sz="2600" b="0" smtClean="0">
                <a:solidFill>
                  <a:schemeClr val="tx1"/>
                </a:solidFill>
                <a:latin typeface="+mj-lt"/>
              </a:defRPr>
            </a:lvl1pPr>
          </a:lstStyle>
          <a:p>
            <a:pPr lvl="0"/>
            <a:r>
              <a:rPr lang="en-US" noProof="0" dirty="0"/>
              <a:t>Click to edit Master subtitle style</a:t>
            </a:r>
            <a:endParaRPr lang="en-GB" noProof="0" dirty="0"/>
          </a:p>
        </p:txBody>
      </p:sp>
      <p:sp>
        <p:nvSpPr>
          <p:cNvPr id="2" name="Title 1"/>
          <p:cNvSpPr>
            <a:spLocks noGrp="1"/>
          </p:cNvSpPr>
          <p:nvPr userDrawn="1">
            <p:ph type="title"/>
          </p:nvPr>
        </p:nvSpPr>
        <p:spPr>
          <a:xfrm>
            <a:off x="409088" y="415436"/>
            <a:ext cx="9540875" cy="400110"/>
          </a:xfrm>
        </p:spPr>
        <p:txBody>
          <a:bodyPr/>
          <a:lstStyle>
            <a:lvl1pPr>
              <a:defRPr lang="en-US" sz="2600" b="1" baseline="0" dirty="0" smtClean="0">
                <a:solidFill>
                  <a:schemeClr val="tx1"/>
                </a:solidFill>
                <a:latin typeface="+mj-lt"/>
                <a:ea typeface="SimHei"/>
                <a:cs typeface="+mj-cs"/>
              </a:defRPr>
            </a:lvl1pPr>
          </a:lstStyle>
          <a:p>
            <a:pPr lvl="0" algn="l" defTabSz="1165225" rtl="0" eaLnBrk="0" fontAlgn="base" hangingPunct="0">
              <a:lnSpc>
                <a:spcPct val="100000"/>
              </a:lnSpc>
              <a:spcBef>
                <a:spcPct val="0"/>
              </a:spcBef>
              <a:spcAft>
                <a:spcPct val="0"/>
              </a:spcAft>
            </a:pPr>
            <a:r>
              <a:rPr lang="en-US" dirty="0"/>
              <a:t>Click to edit Master title style</a:t>
            </a:r>
          </a:p>
        </p:txBody>
      </p:sp>
      <p:sp>
        <p:nvSpPr>
          <p:cNvPr id="3" name="Footer Placeholder 2"/>
          <p:cNvSpPr>
            <a:spLocks noGrp="1"/>
          </p:cNvSpPr>
          <p:nvPr userDrawn="1">
            <p:ph type="ftr" sz="quarter" idx="12"/>
          </p:nvPr>
        </p:nvSpPr>
        <p:spPr/>
        <p:txBody>
          <a:bodyPr/>
          <a:lstStyle/>
          <a:p>
            <a:endParaRPr lang="en-US" dirty="0"/>
          </a:p>
        </p:txBody>
      </p:sp>
    </p:spTree>
    <p:extLst>
      <p:ext uri="{BB962C8B-B14F-4D97-AF65-F5344CB8AC3E}">
        <p14:creationId xmlns:p14="http://schemas.microsoft.com/office/powerpoint/2010/main" val="3214585042"/>
      </p:ext>
    </p:extLst>
  </p:cSld>
  <p:clrMapOvr>
    <a:masterClrMapping/>
  </p:clrMapOvr>
  <p:hf sldNum="0" hd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AGE">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10" name="Text Placeholder 5"/>
          <p:cNvSpPr>
            <a:spLocks noGrp="1"/>
          </p:cNvSpPr>
          <p:nvPr>
            <p:ph type="body" sz="quarter" idx="21"/>
          </p:nvPr>
        </p:nvSpPr>
        <p:spPr>
          <a:xfrm>
            <a:off x="412750" y="1320800"/>
            <a:ext cx="9540874" cy="424732"/>
          </a:xfrm>
        </p:spPr>
        <p:txBody>
          <a:bodyPr vert="horz" wrap="square" lIns="0" tIns="0" rIns="0" bIns="0" rtlCol="0">
            <a:spAutoFit/>
          </a:bodyPr>
          <a:lstStyle>
            <a:lvl1pPr algn="ctr">
              <a:spcBef>
                <a:spcPts val="600"/>
              </a:spcBef>
              <a:defRPr lang="en-US" sz="1000" dirty="0" smtClean="0"/>
            </a:lvl1pPr>
            <a:lvl2pPr marL="0" indent="0" algn="ctr">
              <a:spcBef>
                <a:spcPts val="600"/>
              </a:spcBef>
              <a:buNone/>
              <a:defRPr lang="en-US" sz="1000" dirty="0" smtClean="0"/>
            </a:lvl2pPr>
            <a:lvl3pPr marL="207963" indent="-207963" algn="ctr">
              <a:lnSpc>
                <a:spcPct val="113000"/>
              </a:lnSpc>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gn="ctr">
              <a:lnSpc>
                <a:spcPct val="113000"/>
              </a:lnSpc>
              <a:spcBef>
                <a:spcPts val="300"/>
              </a:spcBef>
              <a:buFont typeface="Wingdings 2" panose="05020102010507070707" pitchFamily="18" charset="2"/>
              <a:buChar char=""/>
              <a:defRPr lang="en-US" sz="900" dirty="0" smtClean="0"/>
            </a:lvl4pPr>
            <a:lvl5pPr marL="498475" indent="-141288" algn="ctr">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p:txBody>
      </p:sp>
    </p:spTree>
    <p:extLst>
      <p:ext uri="{BB962C8B-B14F-4D97-AF65-F5344CB8AC3E}">
        <p14:creationId xmlns:p14="http://schemas.microsoft.com/office/powerpoint/2010/main" val="2828388772"/>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6">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4" name="Text Placeholder 3"/>
          <p:cNvSpPr>
            <a:spLocks noGrp="1"/>
          </p:cNvSpPr>
          <p:nvPr>
            <p:ph type="body" sz="quarter" idx="15" hasCustomPrompt="1"/>
          </p:nvPr>
        </p:nvSpPr>
        <p:spPr>
          <a:xfrm>
            <a:off x="412749" y="6180138"/>
            <a:ext cx="9540875" cy="416396"/>
          </a:xfrm>
        </p:spPr>
        <p:txBody>
          <a:bodyPr wrap="square" anchor="b" anchorCtr="0">
            <a:spAutoFit/>
          </a:bodyPr>
          <a:lstStyle>
            <a:lvl1pPr>
              <a:spcBef>
                <a:spcPts val="0"/>
              </a:spcBef>
              <a:spcAft>
                <a:spcPts val="200"/>
              </a:spcAft>
              <a:defRPr sz="700" b="0" baseline="0"/>
            </a:lvl1pPr>
            <a:lvl2pPr marL="0" indent="0">
              <a:spcBef>
                <a:spcPts val="0"/>
              </a:spcBef>
              <a:spcAft>
                <a:spcPts val="200"/>
              </a:spcAft>
              <a:buFontTx/>
              <a:buNone/>
              <a:defRPr sz="700" b="1" baseline="0"/>
            </a:lvl2pPr>
            <a:lvl3pPr marL="112713" indent="-112713">
              <a:spcBef>
                <a:spcPts val="0"/>
              </a:spcBef>
              <a:spcAft>
                <a:spcPts val="200"/>
              </a:spcAft>
              <a:buClr>
                <a:schemeClr val="tx1"/>
              </a:buClr>
              <a:buFont typeface="+mj-lt"/>
              <a:buAutoNum type="arabicPeriod"/>
              <a:defRPr sz="700"/>
            </a:lvl3pPr>
            <a:lvl4pPr marL="461963" indent="0">
              <a:buFontTx/>
              <a:buNone/>
              <a:defRPr sz="700"/>
            </a:lvl4pPr>
            <a:lvl5pPr marL="684212" indent="0">
              <a:buFontTx/>
              <a:buNone/>
              <a:defRPr sz="700"/>
            </a:lvl5pPr>
          </a:lstStyle>
          <a:p>
            <a:pPr lvl="0"/>
            <a:r>
              <a:rPr lang="en-US" dirty="0"/>
              <a:t>Source/Notes text</a:t>
            </a:r>
          </a:p>
          <a:p>
            <a:pPr lvl="1"/>
            <a:r>
              <a:rPr lang="en-US" dirty="0"/>
              <a:t>Source/Notes text BOLD</a:t>
            </a:r>
          </a:p>
          <a:p>
            <a:pPr lvl="2"/>
            <a:r>
              <a:rPr lang="en-US" dirty="0"/>
              <a:t>Numbered note</a:t>
            </a:r>
          </a:p>
        </p:txBody>
      </p:sp>
      <p:sp>
        <p:nvSpPr>
          <p:cNvPr id="9" name="Text Placeholder 5"/>
          <p:cNvSpPr>
            <a:spLocks noGrp="1"/>
          </p:cNvSpPr>
          <p:nvPr>
            <p:ph type="body" sz="quarter" idx="21"/>
          </p:nvPr>
        </p:nvSpPr>
        <p:spPr>
          <a:xfrm>
            <a:off x="5257801" y="1320800"/>
            <a:ext cx="4695825"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0" name="Text Placeholder 5"/>
          <p:cNvSpPr>
            <a:spLocks noGrp="1"/>
          </p:cNvSpPr>
          <p:nvPr>
            <p:ph type="body" sz="quarter" idx="22"/>
          </p:nvPr>
        </p:nvSpPr>
        <p:spPr>
          <a:xfrm>
            <a:off x="412751" y="1320800"/>
            <a:ext cx="4695825"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1" name="Text Placeholder 5"/>
          <p:cNvSpPr>
            <a:spLocks noGrp="1"/>
          </p:cNvSpPr>
          <p:nvPr>
            <p:ph type="body" sz="quarter" idx="23"/>
          </p:nvPr>
        </p:nvSpPr>
        <p:spPr>
          <a:xfrm>
            <a:off x="412750" y="37084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Tree>
    <p:extLst>
      <p:ext uri="{BB962C8B-B14F-4D97-AF65-F5344CB8AC3E}">
        <p14:creationId xmlns:p14="http://schemas.microsoft.com/office/powerpoint/2010/main" val="826578536"/>
      </p:ext>
    </p:extLst>
  </p:cSld>
  <p:clrMapOvr>
    <a:masterClrMapping/>
  </p:clrMapOvr>
  <p:hf sldNum="0" hdr="0" dt="0"/>
  <p:extLst>
    <p:ext uri="{DCECCB84-F9BA-43D5-87BE-67443E8EF086}">
      <p15:sldGuideLst xmlns:p15="http://schemas.microsoft.com/office/powerpoint/2012/main">
        <p15:guide id="1" orient="horz" pos="2284" userDrawn="1">
          <p15:clr>
            <a:srgbClr val="FBAE40"/>
          </p15:clr>
        </p15:guide>
        <p15:guide id="2" orient="horz" pos="31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4">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8" name="Text Placeholder 3"/>
          <p:cNvSpPr>
            <a:spLocks noGrp="1"/>
          </p:cNvSpPr>
          <p:nvPr>
            <p:ph type="body" sz="quarter" idx="15" hasCustomPrompt="1"/>
          </p:nvPr>
        </p:nvSpPr>
        <p:spPr>
          <a:xfrm>
            <a:off x="412749" y="6180138"/>
            <a:ext cx="9540875" cy="416396"/>
          </a:xfrm>
        </p:spPr>
        <p:txBody>
          <a:bodyPr wrap="square" anchor="b" anchorCtr="0">
            <a:spAutoFit/>
          </a:bodyPr>
          <a:lstStyle>
            <a:lvl1pPr>
              <a:spcBef>
                <a:spcPts val="0"/>
              </a:spcBef>
              <a:spcAft>
                <a:spcPts val="200"/>
              </a:spcAft>
              <a:defRPr sz="700" b="0" baseline="0"/>
            </a:lvl1pPr>
            <a:lvl2pPr marL="0" indent="0">
              <a:spcBef>
                <a:spcPts val="0"/>
              </a:spcBef>
              <a:spcAft>
                <a:spcPts val="200"/>
              </a:spcAft>
              <a:buFontTx/>
              <a:buNone/>
              <a:defRPr sz="700" b="1" baseline="0"/>
            </a:lvl2pPr>
            <a:lvl3pPr marL="112713" indent="-112713">
              <a:spcBef>
                <a:spcPts val="0"/>
              </a:spcBef>
              <a:spcAft>
                <a:spcPts val="200"/>
              </a:spcAft>
              <a:buClr>
                <a:schemeClr val="tx1"/>
              </a:buClr>
              <a:buFont typeface="+mj-lt"/>
              <a:buAutoNum type="arabicPeriod"/>
              <a:defRPr sz="700"/>
            </a:lvl3pPr>
            <a:lvl4pPr marL="461963" indent="0">
              <a:buFontTx/>
              <a:buNone/>
              <a:defRPr sz="700"/>
            </a:lvl4pPr>
            <a:lvl5pPr marL="684212" indent="0">
              <a:buFontTx/>
              <a:buNone/>
              <a:defRPr sz="700"/>
            </a:lvl5pPr>
          </a:lstStyle>
          <a:p>
            <a:pPr lvl="0"/>
            <a:r>
              <a:rPr lang="en-US" dirty="0"/>
              <a:t>Source/Notes text</a:t>
            </a:r>
          </a:p>
          <a:p>
            <a:pPr lvl="1"/>
            <a:r>
              <a:rPr lang="en-US" dirty="0"/>
              <a:t>Source/Notes text BOLD</a:t>
            </a:r>
          </a:p>
          <a:p>
            <a:pPr lvl="2"/>
            <a:r>
              <a:rPr lang="en-US" dirty="0"/>
              <a:t>Numbered note</a:t>
            </a:r>
          </a:p>
        </p:txBody>
      </p:sp>
      <p:sp>
        <p:nvSpPr>
          <p:cNvPr id="11" name="Text Placeholder 5"/>
          <p:cNvSpPr>
            <a:spLocks noGrp="1"/>
          </p:cNvSpPr>
          <p:nvPr>
            <p:ph type="body" sz="quarter" idx="21"/>
          </p:nvPr>
        </p:nvSpPr>
        <p:spPr>
          <a:xfrm>
            <a:off x="412750" y="13208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2" name="Text Placeholder 5"/>
          <p:cNvSpPr>
            <a:spLocks noGrp="1"/>
          </p:cNvSpPr>
          <p:nvPr>
            <p:ph type="body" sz="quarter" idx="22"/>
          </p:nvPr>
        </p:nvSpPr>
        <p:spPr>
          <a:xfrm>
            <a:off x="412750" y="37084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Tree>
    <p:extLst>
      <p:ext uri="{BB962C8B-B14F-4D97-AF65-F5344CB8AC3E}">
        <p14:creationId xmlns:p14="http://schemas.microsoft.com/office/powerpoint/2010/main" val="3619635087"/>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24889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a:pPr>
                <a:defRPr/>
              </a:pPr>
              <a:t>‹N°›</a:t>
            </a:fld>
            <a:endParaRPr lang="fr-FR" dirty="0"/>
          </a:p>
        </p:txBody>
      </p:sp>
    </p:spTree>
    <p:extLst>
      <p:ext uri="{BB962C8B-B14F-4D97-AF65-F5344CB8AC3E}">
        <p14:creationId xmlns:p14="http://schemas.microsoft.com/office/powerpoint/2010/main" val="1471718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853887841"/>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399406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57415919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6011376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28615832"/>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7098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41308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212040D0-5B53-4EBE-89DB-357D909B1A64}"/>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B16D7893-86D2-44D5-91A6-178821229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7B488CB3-7AE8-4EBB-9BCF-90A3AF734C6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46920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021989F1-3809-4244-8CAE-950881157DBE}"/>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45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07490435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4178658513"/>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1366127878"/>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317443669"/>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145665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74097943"/>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108239325"/>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2229949"/>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34507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96941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34C41C1-77DA-4FA1-80B6-7F0DFF736C17}"/>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2BDE44E9-B212-412E-967C-F6C0219CA66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94AF959B-2DDD-499C-8DF9-A6DE5FC9634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83141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0385736-F6CE-4A88-892D-058F69E60A67}"/>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537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59927659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616015037"/>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2953229880"/>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3228237973"/>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107359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389729573"/>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742814835"/>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883654024"/>
      </p:ext>
    </p:extLst>
  </p:cSld>
  <p:clrMapOvr>
    <a:masterClrMapping/>
  </p:clrMapOvr>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726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05486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E322179-F05C-47A1-B6D6-1C1CA20346D1}"/>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F0896F34-199A-46C5-8FE5-52E7A86B38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3F514800-9B02-490D-9282-187BE52FB4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560927"/>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8026971-9D6A-41B9-919F-13B50F555030}"/>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4344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80985826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1683009725"/>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1467207420"/>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72234496"/>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326437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855114037"/>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64948041"/>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373092390"/>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72212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52448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816A8845-74E2-4F10-BBC9-0ED30759CA93}"/>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CB244862-7A72-4651-B86C-A86A3CE1E48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D014420F-E91B-48B3-92D7-23C0C159240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473004"/>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1E7270FC-62B3-4151-8AF6-1B653D295EF2}"/>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0947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36831028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2083368681"/>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294710345"/>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236955807"/>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217268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05415167"/>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888709952"/>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004079304"/>
      </p:ext>
    </p:extLst>
  </p:cSld>
  <p:clrMapOvr>
    <a:masterClrMapping/>
  </p:clrMapOvr>
  <p:hf sldNum="0"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80188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52963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C18FD0ED-8509-48AE-98B1-2C5612A3CBDB}"/>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39884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07016673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2952415381"/>
      </p:ext>
    </p:extLst>
  </p:cSld>
  <p:clrMapOvr>
    <a:masterClrMapping/>
  </p:clrMapOvr>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753357255"/>
      </p:ext>
    </p:extLst>
  </p:cSld>
  <p:clrMapOvr>
    <a:masterClrMapping/>
  </p:clrMapOvr>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1097900989"/>
      </p:ext>
    </p:extLst>
  </p:cSld>
  <p:clrMapOvr>
    <a:masterClrMapping/>
  </p:clrMapOvr>
  <p:hf sldNum="0"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74809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190910697"/>
      </p:ext>
    </p:extLst>
  </p:cSld>
  <p:clrMapOvr>
    <a:masterClrMapping/>
  </p:clrMapOvr>
  <p:hf sldNum="0"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213330156"/>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02305463"/>
      </p:ext>
    </p:extLst>
  </p:cSld>
  <p:clrMapOvr>
    <a:masterClrMapping/>
  </p:clrMapOvr>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99327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326991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22DA59A2-F3F0-4197-B51F-89068DC09A95}"/>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55435F2D-D921-48E1-AEFD-CA3D1F21E7A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A86A585F-C23C-4CFF-8D07-4B4E4895293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285817"/>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AE440F5A-4D23-42BB-B94D-07D09C9C0F3C}"/>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4069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82908652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628877713"/>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614019283"/>
      </p:ext>
    </p:extLst>
  </p:cSld>
  <p:clrMapOvr>
    <a:masterClrMapping/>
  </p:clrMapOvr>
  <p:hf sldNum="0" hd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121345656"/>
      </p:ext>
    </p:extLst>
  </p:cSld>
  <p:clrMapOvr>
    <a:masterClrMapping/>
  </p:clrMapOvr>
  <p:hf sldNum="0" hd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55243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28877876"/>
      </p:ext>
    </p:extLst>
  </p:cSld>
  <p:clrMapOvr>
    <a:masterClrMapping/>
  </p:clrMapOvr>
  <p:hf sldNum="0" hd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89256806"/>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50988688"/>
      </p:ext>
    </p:extLst>
  </p:cSld>
  <p:clrMapOvr>
    <a:masterClrMapping/>
  </p:clrMapOvr>
  <p:hf sldNum="0" hd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48278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354572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72DA3C74-E8D7-473F-9678-AC3318D7C9F6}"/>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D01752FC-3D87-4346-8E1B-038A0BB416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ACE0CB21-437B-4674-A06E-3E23A4180CC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100600"/>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BFB9897-ED66-4128-8967-C4A0EF045059}"/>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4529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47276926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636675092"/>
      </p:ext>
    </p:extLst>
  </p:cSld>
  <p:clrMapOvr>
    <a:masterClrMapping/>
  </p:clrMapOvr>
  <p:hf sldNum="0" hdr="0" dt="0"/>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2341973008"/>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186604235"/>
      </p:ext>
    </p:extLst>
  </p:cSld>
  <p:clrMapOvr>
    <a:masterClrMapping/>
  </p:clrMapOvr>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273163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247959201"/>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389648587"/>
      </p:ext>
    </p:extLst>
  </p:cSld>
  <p:clrMapOvr>
    <a:masterClrMapping/>
  </p:clrMapOvr>
  <p:hf sldNum="0"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90386155"/>
      </p:ext>
    </p:extLst>
  </p:cSld>
  <p:clrMapOvr>
    <a:masterClrMapping/>
  </p:clrMapOvr>
  <p:hf sldNum="0" hd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58661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429342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2513334-80C9-4888-9C0D-4AD0C65D73FE}"/>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2B2E73D0-BE46-4B4C-AF5D-F36E7D5099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74AA9F28-DD3C-4857-8E65-1FE73574173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281196"/>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00515B5C-7BCD-45F0-8ACE-E02852386406}"/>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73139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73420156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743658456"/>
      </p:ext>
    </p:extLst>
  </p:cSld>
  <p:clrMapOvr>
    <a:masterClrMapping/>
  </p:clrMapOvr>
  <p:hf sldNum="0" hdr="0" dt="0"/>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465547445"/>
      </p:ext>
    </p:extLst>
  </p:cSld>
  <p:clrMapOvr>
    <a:masterClrMapping/>
  </p:clrMapOvr>
  <p:hf sldNum="0" hdr="0" dt="0"/>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3808822"/>
            <a:ext cx="3497181" cy="211596"/>
          </a:xfrm>
        </p:spPr>
        <p:txBody>
          <a:bodyPr>
            <a:spAutoFit/>
          </a:bodyPr>
          <a:lstStyle>
            <a:lvl1pPr marL="0" indent="0" algn="ctr">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sp>
        <p:nvSpPr>
          <p:cNvPr id="8" name="object 24"/>
          <p:cNvSpPr/>
          <p:nvPr userDrawn="1"/>
        </p:nvSpPr>
        <p:spPr>
          <a:xfrm>
            <a:off x="4027345" y="4414459"/>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1" y="6664784"/>
            <a:ext cx="1369848" cy="183373"/>
          </a:xfrm>
          <a:prstGeom prst="rect">
            <a:avLst/>
          </a:prstGeom>
        </p:spPr>
      </p:pic>
      <p:sp>
        <p:nvSpPr>
          <p:cNvPr id="5"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2" y="319399"/>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714242"/>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8063" y="2291613"/>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454896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8832" y="6664784"/>
            <a:ext cx="1369848" cy="183373"/>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513824" y="2233489"/>
            <a:ext cx="4349175" cy="2121077"/>
          </a:xfrm>
          <a:prstGeom prst="rect">
            <a:avLst/>
          </a:prstGeom>
        </p:spPr>
      </p:pic>
      <p:sp>
        <p:nvSpPr>
          <p:cNvPr id="13"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28822" y="320292"/>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3945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64886" y="-2616741"/>
            <a:ext cx="9649525" cy="6660597"/>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2073751" y="-124246"/>
            <a:ext cx="10052371" cy="858958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653498" y="828766"/>
            <a:ext cx="8745597" cy="552786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6689" tIns="48345" rIns="96689" bIns="48345" numCol="1" rtlCol="0" anchor="ctr" anchorCtr="0" compatLnSpc="1">
            <a:prstTxWarp prst="textNoShape">
              <a:avLst/>
            </a:prstTxWarp>
          </a:bodyPr>
          <a:lstStyle/>
          <a:p>
            <a:pPr algn="ctr" eaLnBrk="0" hangingPunct="0"/>
            <a:endParaRPr lang="fr-FR" sz="1269" b="1" dirty="0">
              <a:solidFill>
                <a:schemeClr val="bg1"/>
              </a:solidFill>
            </a:endParaRPr>
          </a:p>
        </p:txBody>
      </p:sp>
      <p:sp>
        <p:nvSpPr>
          <p:cNvPr id="2" name="Titre 1"/>
          <p:cNvSpPr>
            <a:spLocks noGrp="1"/>
          </p:cNvSpPr>
          <p:nvPr>
            <p:ph type="ctrTitle" hasCustomPrompt="1"/>
          </p:nvPr>
        </p:nvSpPr>
        <p:spPr>
          <a:xfrm>
            <a:off x="1224750" y="2641827"/>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70884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25" name="Image 2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3252" y="6664784"/>
            <a:ext cx="1369848" cy="183373"/>
          </a:xfrm>
          <a:prstGeom prst="rect">
            <a:avLst/>
          </a:prstGeom>
        </p:spPr>
      </p:pic>
      <p:sp>
        <p:nvSpPr>
          <p:cNvPr id="11"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2" name="Picture 4" descr="D:\BLOC MARQUES\JPG\BB_Q_NATIXIS_ASSURANCES_10CM.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40133" y="982726"/>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8887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31" name="Espace réservé pour une image  30"/>
          <p:cNvSpPr>
            <a:spLocks noGrp="1"/>
          </p:cNvSpPr>
          <p:nvPr>
            <p:ph type="pic" sz="quarter" idx="10"/>
          </p:nvPr>
        </p:nvSpPr>
        <p:spPr>
          <a:xfrm>
            <a:off x="5160967" y="1837516"/>
            <a:ext cx="4910076" cy="4040064"/>
          </a:xfrm>
          <a:custGeom>
            <a:avLst/>
            <a:gdLst>
              <a:gd name="connsiteX0" fmla="*/ 3945598 w 4329767"/>
              <a:gd name="connsiteY0" fmla="*/ 791 h 3820726"/>
              <a:gd name="connsiteX1" fmla="*/ 4022345 w 4329767"/>
              <a:gd name="connsiteY1" fmla="*/ 79230 h 3820726"/>
              <a:gd name="connsiteX2" fmla="*/ 4023978 w 4329767"/>
              <a:gd name="connsiteY2" fmla="*/ 120084 h 3820726"/>
              <a:gd name="connsiteX3" fmla="*/ 4025611 w 4329767"/>
              <a:gd name="connsiteY3" fmla="*/ 120084 h 3820726"/>
              <a:gd name="connsiteX4" fmla="*/ 4032143 w 4329767"/>
              <a:gd name="connsiteY4" fmla="*/ 218133 h 3820726"/>
              <a:gd name="connsiteX5" fmla="*/ 4043573 w 4329767"/>
              <a:gd name="connsiteY5" fmla="*/ 324353 h 3820726"/>
              <a:gd name="connsiteX6" fmla="*/ 4010915 w 4329767"/>
              <a:gd name="connsiteY6" fmla="*/ 394621 h 3820726"/>
              <a:gd name="connsiteX7" fmla="*/ 3984788 w 4329767"/>
              <a:gd name="connsiteY7" fmla="*/ 476329 h 3820726"/>
              <a:gd name="connsiteX8" fmla="*/ 3965193 w 4329767"/>
              <a:gd name="connsiteY8" fmla="*/ 505744 h 3820726"/>
              <a:gd name="connsiteX9" fmla="*/ 3885180 w 4329767"/>
              <a:gd name="connsiteY9" fmla="*/ 870160 h 3820726"/>
              <a:gd name="connsiteX10" fmla="*/ 3725153 w 4329767"/>
              <a:gd name="connsiteY10" fmla="*/ 1157770 h 3820726"/>
              <a:gd name="connsiteX11" fmla="*/ 3707191 w 4329767"/>
              <a:gd name="connsiteY11" fmla="*/ 1187185 h 3820726"/>
              <a:gd name="connsiteX12" fmla="*/ 3664735 w 4329767"/>
              <a:gd name="connsiteY12" fmla="*/ 1226405 h 3820726"/>
              <a:gd name="connsiteX13" fmla="*/ 3723520 w 4329767"/>
              <a:gd name="connsiteY13" fmla="*/ 1249283 h 3820726"/>
              <a:gd name="connsiteX14" fmla="*/ 3723520 w 4329767"/>
              <a:gd name="connsiteY14" fmla="*/ 1247649 h 3820726"/>
              <a:gd name="connsiteX15" fmla="*/ 3723520 w 4329767"/>
              <a:gd name="connsiteY15" fmla="*/ 1246014 h 3820726"/>
              <a:gd name="connsiteX16" fmla="*/ 3795369 w 4329767"/>
              <a:gd name="connsiteY16" fmla="*/ 1218234 h 3820726"/>
              <a:gd name="connsiteX17" fmla="*/ 3873749 w 4329767"/>
              <a:gd name="connsiteY17" fmla="*/ 1213331 h 3820726"/>
              <a:gd name="connsiteX18" fmla="*/ 3935800 w 4329767"/>
              <a:gd name="connsiteY18" fmla="*/ 1221502 h 3820726"/>
              <a:gd name="connsiteX19" fmla="*/ 3948864 w 4329767"/>
              <a:gd name="connsiteY19" fmla="*/ 1226405 h 3820726"/>
              <a:gd name="connsiteX20" fmla="*/ 4081131 w 4329767"/>
              <a:gd name="connsiteY20" fmla="*/ 1152868 h 3820726"/>
              <a:gd name="connsiteX21" fmla="*/ 4138283 w 4329767"/>
              <a:gd name="connsiteY21" fmla="*/ 1156136 h 3820726"/>
              <a:gd name="connsiteX22" fmla="*/ 4174207 w 4329767"/>
              <a:gd name="connsiteY22" fmla="*/ 1228039 h 3820726"/>
              <a:gd name="connsiteX23" fmla="*/ 4152979 w 4329767"/>
              <a:gd name="connsiteY23" fmla="*/ 1286868 h 3820726"/>
              <a:gd name="connsiteX24" fmla="*/ 4148080 w 4329767"/>
              <a:gd name="connsiteY24" fmla="*/ 1344064 h 3820726"/>
              <a:gd name="connsiteX25" fmla="*/ 4121954 w 4329767"/>
              <a:gd name="connsiteY25" fmla="*/ 1376747 h 3820726"/>
              <a:gd name="connsiteX26" fmla="*/ 4139916 w 4329767"/>
              <a:gd name="connsiteY26" fmla="*/ 1383283 h 3820726"/>
              <a:gd name="connsiteX27" fmla="*/ 4288512 w 4329767"/>
              <a:gd name="connsiteY27" fmla="*/ 1277063 h 3820726"/>
              <a:gd name="connsiteX28" fmla="*/ 4317905 w 4329767"/>
              <a:gd name="connsiteY28" fmla="*/ 1280332 h 3820726"/>
              <a:gd name="connsiteX29" fmla="*/ 4326069 w 4329767"/>
              <a:gd name="connsiteY29" fmla="*/ 1330990 h 3820726"/>
              <a:gd name="connsiteX30" fmla="*/ 4285246 w 4329767"/>
              <a:gd name="connsiteY30" fmla="*/ 1535259 h 3820726"/>
              <a:gd name="connsiteX31" fmla="*/ 4221562 w 4329767"/>
              <a:gd name="connsiteY31" fmla="*/ 1628406 h 3820726"/>
              <a:gd name="connsiteX32" fmla="*/ 4221562 w 4329767"/>
              <a:gd name="connsiteY32" fmla="*/ 1625138 h 3820726"/>
              <a:gd name="connsiteX33" fmla="*/ 4193802 w 4329767"/>
              <a:gd name="connsiteY33" fmla="*/ 1703577 h 3820726"/>
              <a:gd name="connsiteX34" fmla="*/ 4149713 w 4329767"/>
              <a:gd name="connsiteY34" fmla="*/ 1793455 h 3820726"/>
              <a:gd name="connsiteX35" fmla="*/ 4115422 w 4329767"/>
              <a:gd name="connsiteY35" fmla="*/ 1857187 h 3820726"/>
              <a:gd name="connsiteX36" fmla="*/ 4089295 w 4329767"/>
              <a:gd name="connsiteY36" fmla="*/ 1914382 h 3820726"/>
              <a:gd name="connsiteX37" fmla="*/ 4064801 w 4329767"/>
              <a:gd name="connsiteY37" fmla="*/ 1997724 h 3820726"/>
              <a:gd name="connsiteX38" fmla="*/ 3974990 w 4329767"/>
              <a:gd name="connsiteY38" fmla="*/ 2236310 h 3820726"/>
              <a:gd name="connsiteX39" fmla="*/ 3930901 w 4329767"/>
              <a:gd name="connsiteY39" fmla="*/ 2368677 h 3820726"/>
              <a:gd name="connsiteX40" fmla="*/ 3899876 w 4329767"/>
              <a:gd name="connsiteY40" fmla="*/ 2399726 h 3820726"/>
              <a:gd name="connsiteX41" fmla="*/ 3855787 w 4329767"/>
              <a:gd name="connsiteY41" fmla="*/ 2469994 h 3820726"/>
              <a:gd name="connsiteX42" fmla="*/ 3699026 w 4329767"/>
              <a:gd name="connsiteY42" fmla="*/ 2481433 h 3820726"/>
              <a:gd name="connsiteX43" fmla="*/ 3556962 w 4329767"/>
              <a:gd name="connsiteY43" fmla="*/ 2487970 h 3820726"/>
              <a:gd name="connsiteX44" fmla="*/ 3429594 w 4329767"/>
              <a:gd name="connsiteY44" fmla="*/ 2517384 h 3820726"/>
              <a:gd name="connsiteX45" fmla="*/ 3429594 w 4329767"/>
              <a:gd name="connsiteY45" fmla="*/ 2515750 h 3820726"/>
              <a:gd name="connsiteX46" fmla="*/ 2890728 w 4329767"/>
              <a:gd name="connsiteY46" fmla="*/ 2667726 h 3820726"/>
              <a:gd name="connsiteX47" fmla="*/ 2426977 w 4329767"/>
              <a:gd name="connsiteY47" fmla="*/ 2840946 h 3820726"/>
              <a:gd name="connsiteX48" fmla="*/ 1845656 w 4329767"/>
              <a:gd name="connsiteY48" fmla="*/ 3099142 h 3820726"/>
              <a:gd name="connsiteX49" fmla="*/ 1541932 w 4329767"/>
              <a:gd name="connsiteY49" fmla="*/ 3265826 h 3820726"/>
              <a:gd name="connsiteX50" fmla="*/ 1409665 w 4329767"/>
              <a:gd name="connsiteY50" fmla="*/ 3352436 h 3820726"/>
              <a:gd name="connsiteX51" fmla="*/ 1182688 w 4329767"/>
              <a:gd name="connsiteY51" fmla="*/ 3507680 h 3820726"/>
              <a:gd name="connsiteX52" fmla="*/ 952446 w 4329767"/>
              <a:gd name="connsiteY52" fmla="*/ 3682535 h 3820726"/>
              <a:gd name="connsiteX53" fmla="*/ 923053 w 4329767"/>
              <a:gd name="connsiteY53" fmla="*/ 3698876 h 3820726"/>
              <a:gd name="connsiteX54" fmla="*/ 702608 w 4329767"/>
              <a:gd name="connsiteY54" fmla="*/ 3813267 h 3820726"/>
              <a:gd name="connsiteX55" fmla="*/ 509923 w 4329767"/>
              <a:gd name="connsiteY55" fmla="*/ 3818169 h 3820726"/>
              <a:gd name="connsiteX56" fmla="*/ 459302 w 4329767"/>
              <a:gd name="connsiteY56" fmla="*/ 3739730 h 3820726"/>
              <a:gd name="connsiteX57" fmla="*/ 410314 w 4329767"/>
              <a:gd name="connsiteY57" fmla="*/ 3703779 h 3820726"/>
              <a:gd name="connsiteX58" fmla="*/ 496859 w 4329767"/>
              <a:gd name="connsiteY58" fmla="*/ 3612266 h 3820726"/>
              <a:gd name="connsiteX59" fmla="*/ 425011 w 4329767"/>
              <a:gd name="connsiteY59" fmla="*/ 3630242 h 3820726"/>
              <a:gd name="connsiteX60" fmla="*/ 483796 w 4329767"/>
              <a:gd name="connsiteY60" fmla="*/ 3528924 h 3820726"/>
              <a:gd name="connsiteX61" fmla="*/ 518087 w 4329767"/>
              <a:gd name="connsiteY61" fmla="*/ 3481534 h 3820726"/>
              <a:gd name="connsiteX62" fmla="*/ 565442 w 4329767"/>
              <a:gd name="connsiteY62" fmla="*/ 3425973 h 3820726"/>
              <a:gd name="connsiteX63" fmla="*/ 567075 w 4329767"/>
              <a:gd name="connsiteY63" fmla="*/ 3425973 h 3820726"/>
              <a:gd name="connsiteX64" fmla="*/ 508290 w 4329767"/>
              <a:gd name="connsiteY64" fmla="*/ 3326290 h 3820726"/>
              <a:gd name="connsiteX65" fmla="*/ 568708 w 4329767"/>
              <a:gd name="connsiteY65" fmla="*/ 3290338 h 3820726"/>
              <a:gd name="connsiteX66" fmla="*/ 661785 w 4329767"/>
              <a:gd name="connsiteY66" fmla="*/ 3193923 h 3820726"/>
              <a:gd name="connsiteX67" fmla="*/ 663418 w 4329767"/>
              <a:gd name="connsiteY67" fmla="*/ 3193923 h 3820726"/>
              <a:gd name="connsiteX68" fmla="*/ 617696 w 4329767"/>
              <a:gd name="connsiteY68" fmla="*/ 3190655 h 3820726"/>
              <a:gd name="connsiteX69" fmla="*/ 803849 w 4329767"/>
              <a:gd name="connsiteY69" fmla="*/ 3066459 h 3820726"/>
              <a:gd name="connsiteX70" fmla="*/ 794052 w 4329767"/>
              <a:gd name="connsiteY70" fmla="*/ 3058289 h 3820726"/>
              <a:gd name="connsiteX71" fmla="*/ 728735 w 4329767"/>
              <a:gd name="connsiteY71" fmla="*/ 3037045 h 3820726"/>
              <a:gd name="connsiteX72" fmla="*/ 780988 w 4329767"/>
              <a:gd name="connsiteY72" fmla="*/ 2974947 h 3820726"/>
              <a:gd name="connsiteX73" fmla="*/ 1004699 w 4329767"/>
              <a:gd name="connsiteY73" fmla="*/ 2793556 h 3820726"/>
              <a:gd name="connsiteX74" fmla="*/ 1034092 w 4329767"/>
              <a:gd name="connsiteY74" fmla="*/ 2721653 h 3820726"/>
              <a:gd name="connsiteX75" fmla="*/ 1042256 w 4329767"/>
              <a:gd name="connsiteY75" fmla="*/ 2690605 h 3820726"/>
              <a:gd name="connsiteX76" fmla="*/ 1011231 w 4329767"/>
              <a:gd name="connsiteY76" fmla="*/ 2687336 h 3820726"/>
              <a:gd name="connsiteX77" fmla="*/ 932850 w 4329767"/>
              <a:gd name="connsiteY77" fmla="*/ 2687336 h 3820726"/>
              <a:gd name="connsiteX78" fmla="*/ 681380 w 4329767"/>
              <a:gd name="connsiteY78" fmla="*/ 2860556 h 3820726"/>
              <a:gd name="connsiteX79" fmla="*/ 630759 w 4329767"/>
              <a:gd name="connsiteY79" fmla="*/ 2881800 h 3820726"/>
              <a:gd name="connsiteX80" fmla="*/ 828343 w 4329767"/>
              <a:gd name="connsiteY80" fmla="*/ 2726556 h 3820726"/>
              <a:gd name="connsiteX81" fmla="*/ 993269 w 4329767"/>
              <a:gd name="connsiteY81" fmla="*/ 2543531 h 3820726"/>
              <a:gd name="connsiteX82" fmla="*/ 980205 w 4329767"/>
              <a:gd name="connsiteY82" fmla="*/ 2453653 h 3820726"/>
              <a:gd name="connsiteX83" fmla="*/ 962243 w 4329767"/>
              <a:gd name="connsiteY83" fmla="*/ 2414433 h 3820726"/>
              <a:gd name="connsiteX84" fmla="*/ 962243 w 4329767"/>
              <a:gd name="connsiteY84" fmla="*/ 2412799 h 3820726"/>
              <a:gd name="connsiteX85" fmla="*/ 955711 w 4329767"/>
              <a:gd name="connsiteY85" fmla="*/ 2409530 h 3820726"/>
              <a:gd name="connsiteX86" fmla="*/ 957344 w 4329767"/>
              <a:gd name="connsiteY86" fmla="*/ 2409530 h 3820726"/>
              <a:gd name="connsiteX87" fmla="*/ 829976 w 4329767"/>
              <a:gd name="connsiteY87" fmla="*/ 2267359 h 3820726"/>
              <a:gd name="connsiteX88" fmla="*/ 650354 w 4329767"/>
              <a:gd name="connsiteY88" fmla="*/ 2152969 h 3820726"/>
              <a:gd name="connsiteX89" fmla="*/ 544214 w 4329767"/>
              <a:gd name="connsiteY89" fmla="*/ 2053285 h 3820726"/>
              <a:gd name="connsiteX90" fmla="*/ 442973 w 4329767"/>
              <a:gd name="connsiteY90" fmla="*/ 1960139 h 3820726"/>
              <a:gd name="connsiteX91" fmla="*/ 413580 w 4329767"/>
              <a:gd name="connsiteY91" fmla="*/ 1924187 h 3820726"/>
              <a:gd name="connsiteX92" fmla="*/ 379289 w 4329767"/>
              <a:gd name="connsiteY92" fmla="*/ 1888236 h 3820726"/>
              <a:gd name="connsiteX93" fmla="*/ 362959 w 4329767"/>
              <a:gd name="connsiteY93" fmla="*/ 1866992 h 3820726"/>
              <a:gd name="connsiteX94" fmla="*/ 243756 w 4329767"/>
              <a:gd name="connsiteY94" fmla="*/ 1831041 h 3820726"/>
              <a:gd name="connsiteX95" fmla="*/ 95160 w 4329767"/>
              <a:gd name="connsiteY95" fmla="*/ 1803260 h 3820726"/>
              <a:gd name="connsiteX96" fmla="*/ 450 w 4329767"/>
              <a:gd name="connsiteY96" fmla="*/ 1731357 h 3820726"/>
              <a:gd name="connsiteX97" fmla="*/ 39640 w 4329767"/>
              <a:gd name="connsiteY97" fmla="*/ 1679065 h 3820726"/>
              <a:gd name="connsiteX98" fmla="*/ 157211 w 4329767"/>
              <a:gd name="connsiteY98" fmla="*/ 1652918 h 3820726"/>
              <a:gd name="connsiteX99" fmla="*/ 212730 w 4329767"/>
              <a:gd name="connsiteY99" fmla="*/ 1616967 h 3820726"/>
              <a:gd name="connsiteX100" fmla="*/ 268250 w 4329767"/>
              <a:gd name="connsiteY100" fmla="*/ 1567942 h 3820726"/>
              <a:gd name="connsiteX101" fmla="*/ 266617 w 4329767"/>
              <a:gd name="connsiteY101" fmla="*/ 1566308 h 3820726"/>
              <a:gd name="connsiteX102" fmla="*/ 258452 w 4329767"/>
              <a:gd name="connsiteY102" fmla="*/ 1481332 h 3820726"/>
              <a:gd name="connsiteX103" fmla="*/ 271516 w 4329767"/>
              <a:gd name="connsiteY103" fmla="*/ 1401259 h 3820726"/>
              <a:gd name="connsiteX104" fmla="*/ 359694 w 4329767"/>
              <a:gd name="connsiteY104" fmla="*/ 1417600 h 3820726"/>
              <a:gd name="connsiteX105" fmla="*/ 379289 w 4329767"/>
              <a:gd name="connsiteY105" fmla="*/ 1393088 h 3820726"/>
              <a:gd name="connsiteX106" fmla="*/ 460935 w 4329767"/>
              <a:gd name="connsiteY106" fmla="*/ 1293405 h 3820726"/>
              <a:gd name="connsiteX107" fmla="*/ 387453 w 4329767"/>
              <a:gd name="connsiteY107" fmla="*/ 1219868 h 3820726"/>
              <a:gd name="connsiteX108" fmla="*/ 376023 w 4329767"/>
              <a:gd name="connsiteY108" fmla="*/ 1123453 h 3820726"/>
              <a:gd name="connsiteX109" fmla="*/ 444606 w 4329767"/>
              <a:gd name="connsiteY109" fmla="*/ 1141429 h 3820726"/>
              <a:gd name="connsiteX110" fmla="*/ 540948 w 4329767"/>
              <a:gd name="connsiteY110" fmla="*/ 1102209 h 3820726"/>
              <a:gd name="connsiteX111" fmla="*/ 580139 w 4329767"/>
              <a:gd name="connsiteY111" fmla="*/ 1082599 h 3820726"/>
              <a:gd name="connsiteX112" fmla="*/ 588303 w 4329767"/>
              <a:gd name="connsiteY112" fmla="*/ 1105477 h 3820726"/>
              <a:gd name="connsiteX113" fmla="*/ 673215 w 4329767"/>
              <a:gd name="connsiteY113" fmla="*/ 1076063 h 3820726"/>
              <a:gd name="connsiteX114" fmla="*/ 705874 w 4329767"/>
              <a:gd name="connsiteY114" fmla="*/ 1036843 h 3820726"/>
              <a:gd name="connsiteX115" fmla="*/ 700975 w 4329767"/>
              <a:gd name="connsiteY115" fmla="*/ 1012331 h 3820726"/>
              <a:gd name="connsiteX116" fmla="*/ 802216 w 4329767"/>
              <a:gd name="connsiteY116" fmla="*/ 951867 h 3820726"/>
              <a:gd name="connsiteX117" fmla="*/ 932850 w 4329767"/>
              <a:gd name="connsiteY117" fmla="*/ 928989 h 3820726"/>
              <a:gd name="connsiteX118" fmla="*/ 934483 w 4329767"/>
              <a:gd name="connsiteY118" fmla="*/ 928989 h 3820726"/>
              <a:gd name="connsiteX119" fmla="*/ 1003066 w 4329767"/>
              <a:gd name="connsiteY119" fmla="*/ 853818 h 3820726"/>
              <a:gd name="connsiteX120" fmla="*/ 1153295 w 4329767"/>
              <a:gd name="connsiteY120" fmla="*/ 791720 h 3820726"/>
              <a:gd name="connsiteX121" fmla="*/ 1182688 w 4329767"/>
              <a:gd name="connsiteY121" fmla="*/ 786818 h 3820726"/>
              <a:gd name="connsiteX122" fmla="*/ 1656236 w 4329767"/>
              <a:gd name="connsiteY122" fmla="*/ 582549 h 3820726"/>
              <a:gd name="connsiteX123" fmla="*/ 1631743 w 4329767"/>
              <a:gd name="connsiteY123" fmla="*/ 571110 h 3820726"/>
              <a:gd name="connsiteX124" fmla="*/ 1561527 w 4329767"/>
              <a:gd name="connsiteY124" fmla="*/ 580915 h 3820726"/>
              <a:gd name="connsiteX125" fmla="*/ 1646439 w 4329767"/>
              <a:gd name="connsiteY125" fmla="*/ 540061 h 3820726"/>
              <a:gd name="connsiteX126" fmla="*/ 1860352 w 4329767"/>
              <a:gd name="connsiteY126" fmla="*/ 479597 h 3820726"/>
              <a:gd name="connsiteX127" fmla="*/ 1977923 w 4329767"/>
              <a:gd name="connsiteY127" fmla="*/ 430573 h 3820726"/>
              <a:gd name="connsiteX128" fmla="*/ 2061202 w 4329767"/>
              <a:gd name="connsiteY128" fmla="*/ 379914 h 3820726"/>
              <a:gd name="connsiteX129" fmla="*/ 2234292 w 4329767"/>
              <a:gd name="connsiteY129" fmla="*/ 357036 h 3820726"/>
              <a:gd name="connsiteX130" fmla="*/ 2384521 w 4329767"/>
              <a:gd name="connsiteY130" fmla="*/ 311280 h 3820726"/>
              <a:gd name="connsiteX131" fmla="*/ 2381255 w 4329767"/>
              <a:gd name="connsiteY131" fmla="*/ 311280 h 3820726"/>
              <a:gd name="connsiteX132" fmla="*/ 2676815 w 4329767"/>
              <a:gd name="connsiteY132" fmla="*/ 237743 h 3820726"/>
              <a:gd name="connsiteX133" fmla="*/ 2867867 w 4329767"/>
              <a:gd name="connsiteY133" fmla="*/ 172377 h 3820726"/>
              <a:gd name="connsiteX134" fmla="*/ 2874399 w 4329767"/>
              <a:gd name="connsiteY134" fmla="*/ 170743 h 3820726"/>
              <a:gd name="connsiteX135" fmla="*/ 2879298 w 4329767"/>
              <a:gd name="connsiteY135" fmla="*/ 172377 h 3820726"/>
              <a:gd name="connsiteX136" fmla="*/ 3117705 w 4329767"/>
              <a:gd name="connsiteY136" fmla="*/ 156035 h 3820726"/>
              <a:gd name="connsiteX137" fmla="*/ 3547164 w 4329767"/>
              <a:gd name="connsiteY137" fmla="*/ 31840 h 3820726"/>
              <a:gd name="connsiteX138" fmla="*/ 3707191 w 4329767"/>
              <a:gd name="connsiteY138" fmla="*/ 41645 h 3820726"/>
              <a:gd name="connsiteX139" fmla="*/ 3829660 w 4329767"/>
              <a:gd name="connsiteY139" fmla="*/ 49815 h 3820726"/>
              <a:gd name="connsiteX140" fmla="*/ 3945598 w 4329767"/>
              <a:gd name="connsiteY140" fmla="*/ 791 h 382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329767" h="3820726">
                <a:moveTo>
                  <a:pt x="3945598" y="791"/>
                </a:moveTo>
                <a:cubicBezTo>
                  <a:pt x="3988054" y="-7380"/>
                  <a:pt x="3999484" y="49815"/>
                  <a:pt x="4022345" y="79230"/>
                </a:cubicBezTo>
                <a:cubicBezTo>
                  <a:pt x="4028877" y="89035"/>
                  <a:pt x="4023978" y="107011"/>
                  <a:pt x="4023978" y="120084"/>
                </a:cubicBezTo>
                <a:cubicBezTo>
                  <a:pt x="4023978" y="120084"/>
                  <a:pt x="4025611" y="120084"/>
                  <a:pt x="4025611" y="120084"/>
                </a:cubicBezTo>
                <a:cubicBezTo>
                  <a:pt x="4058270" y="151133"/>
                  <a:pt x="4064801" y="182182"/>
                  <a:pt x="4032143" y="218133"/>
                </a:cubicBezTo>
                <a:cubicBezTo>
                  <a:pt x="4027244" y="254084"/>
                  <a:pt x="4056637" y="286767"/>
                  <a:pt x="4043573" y="324353"/>
                </a:cubicBezTo>
                <a:cubicBezTo>
                  <a:pt x="4045206" y="353768"/>
                  <a:pt x="4017446" y="366841"/>
                  <a:pt x="4010915" y="394621"/>
                </a:cubicBezTo>
                <a:cubicBezTo>
                  <a:pt x="3991320" y="417500"/>
                  <a:pt x="4009282" y="453451"/>
                  <a:pt x="3984788" y="476329"/>
                </a:cubicBezTo>
                <a:cubicBezTo>
                  <a:pt x="3979889" y="486134"/>
                  <a:pt x="3965193" y="495939"/>
                  <a:pt x="3965193" y="505744"/>
                </a:cubicBezTo>
                <a:cubicBezTo>
                  <a:pt x="3960294" y="633208"/>
                  <a:pt x="3901509" y="745964"/>
                  <a:pt x="3885180" y="870160"/>
                </a:cubicBezTo>
                <a:cubicBezTo>
                  <a:pt x="3870483" y="989453"/>
                  <a:pt x="3800268" y="1074428"/>
                  <a:pt x="3725153" y="1157770"/>
                </a:cubicBezTo>
                <a:cubicBezTo>
                  <a:pt x="3718621" y="1165941"/>
                  <a:pt x="3713723" y="1174112"/>
                  <a:pt x="3707191" y="1187185"/>
                </a:cubicBezTo>
                <a:cubicBezTo>
                  <a:pt x="3695760" y="1200258"/>
                  <a:pt x="3671266" y="1205161"/>
                  <a:pt x="3664735" y="1226405"/>
                </a:cubicBezTo>
                <a:cubicBezTo>
                  <a:pt x="3677798" y="1257453"/>
                  <a:pt x="3702292" y="1244380"/>
                  <a:pt x="3723520" y="1249283"/>
                </a:cubicBezTo>
                <a:cubicBezTo>
                  <a:pt x="3723520" y="1249283"/>
                  <a:pt x="3721887" y="1247649"/>
                  <a:pt x="3723520" y="1247649"/>
                </a:cubicBezTo>
                <a:cubicBezTo>
                  <a:pt x="3723520" y="1247649"/>
                  <a:pt x="3723520" y="1246014"/>
                  <a:pt x="3723520" y="1246014"/>
                </a:cubicBezTo>
                <a:cubicBezTo>
                  <a:pt x="3741482" y="1219868"/>
                  <a:pt x="3764343" y="1203526"/>
                  <a:pt x="3795369" y="1218234"/>
                </a:cubicBezTo>
                <a:cubicBezTo>
                  <a:pt x="3823129" y="1232941"/>
                  <a:pt x="3847622" y="1226405"/>
                  <a:pt x="3873749" y="1213331"/>
                </a:cubicBezTo>
                <a:cubicBezTo>
                  <a:pt x="3894977" y="1200258"/>
                  <a:pt x="3914572" y="1226405"/>
                  <a:pt x="3935800" y="1221502"/>
                </a:cubicBezTo>
                <a:cubicBezTo>
                  <a:pt x="3940699" y="1221502"/>
                  <a:pt x="3943965" y="1226405"/>
                  <a:pt x="3948864" y="1226405"/>
                </a:cubicBezTo>
                <a:cubicBezTo>
                  <a:pt x="3989687" y="1193722"/>
                  <a:pt x="4041940" y="1188819"/>
                  <a:pt x="4081131" y="1152868"/>
                </a:cubicBezTo>
                <a:cubicBezTo>
                  <a:pt x="4099093" y="1134892"/>
                  <a:pt x="4121954" y="1139795"/>
                  <a:pt x="4138283" y="1156136"/>
                </a:cubicBezTo>
                <a:cubicBezTo>
                  <a:pt x="4157878" y="1174112"/>
                  <a:pt x="4180739" y="1195356"/>
                  <a:pt x="4174207" y="1228039"/>
                </a:cubicBezTo>
                <a:cubicBezTo>
                  <a:pt x="4170941" y="1249283"/>
                  <a:pt x="4167676" y="1270527"/>
                  <a:pt x="4152979" y="1286868"/>
                </a:cubicBezTo>
                <a:cubicBezTo>
                  <a:pt x="4172574" y="1309746"/>
                  <a:pt x="4170941" y="1329356"/>
                  <a:pt x="4148080" y="1344064"/>
                </a:cubicBezTo>
                <a:cubicBezTo>
                  <a:pt x="4135017" y="1353868"/>
                  <a:pt x="4121954" y="1358771"/>
                  <a:pt x="4121954" y="1376747"/>
                </a:cubicBezTo>
                <a:cubicBezTo>
                  <a:pt x="4128485" y="1380015"/>
                  <a:pt x="4131751" y="1383283"/>
                  <a:pt x="4139916" y="1383283"/>
                </a:cubicBezTo>
                <a:cubicBezTo>
                  <a:pt x="4198701" y="1363673"/>
                  <a:pt x="4267284" y="1355503"/>
                  <a:pt x="4288512" y="1277063"/>
                </a:cubicBezTo>
                <a:cubicBezTo>
                  <a:pt x="4293411" y="1259088"/>
                  <a:pt x="4308107" y="1265624"/>
                  <a:pt x="4317905" y="1280332"/>
                </a:cubicBezTo>
                <a:cubicBezTo>
                  <a:pt x="4327702" y="1296673"/>
                  <a:pt x="4334234" y="1317917"/>
                  <a:pt x="4326069" y="1330990"/>
                </a:cubicBezTo>
                <a:cubicBezTo>
                  <a:pt x="4286879" y="1394722"/>
                  <a:pt x="4288512" y="1464991"/>
                  <a:pt x="4285246" y="1535259"/>
                </a:cubicBezTo>
                <a:cubicBezTo>
                  <a:pt x="4272183" y="1571211"/>
                  <a:pt x="4252588" y="1603894"/>
                  <a:pt x="4221562" y="1628406"/>
                </a:cubicBezTo>
                <a:cubicBezTo>
                  <a:pt x="4221562" y="1625138"/>
                  <a:pt x="4221562" y="1625138"/>
                  <a:pt x="4221562" y="1625138"/>
                </a:cubicBezTo>
                <a:cubicBezTo>
                  <a:pt x="4210132" y="1652918"/>
                  <a:pt x="4213398" y="1683967"/>
                  <a:pt x="4193802" y="1703577"/>
                </a:cubicBezTo>
                <a:cubicBezTo>
                  <a:pt x="4180739" y="1736260"/>
                  <a:pt x="4174207" y="1770577"/>
                  <a:pt x="4149713" y="1793455"/>
                </a:cubicBezTo>
                <a:cubicBezTo>
                  <a:pt x="4139916" y="1814699"/>
                  <a:pt x="4154612" y="1849016"/>
                  <a:pt x="4115422" y="1857187"/>
                </a:cubicBezTo>
                <a:cubicBezTo>
                  <a:pt x="4115422" y="1880065"/>
                  <a:pt x="4100726" y="1896407"/>
                  <a:pt x="4089295" y="1914382"/>
                </a:cubicBezTo>
                <a:cubicBezTo>
                  <a:pt x="4081131" y="1942163"/>
                  <a:pt x="4072966" y="1969944"/>
                  <a:pt x="4064801" y="1997724"/>
                </a:cubicBezTo>
                <a:cubicBezTo>
                  <a:pt x="4041940" y="2079432"/>
                  <a:pt x="4028877" y="2166042"/>
                  <a:pt x="3974990" y="2236310"/>
                </a:cubicBezTo>
                <a:cubicBezTo>
                  <a:pt x="3958661" y="2280432"/>
                  <a:pt x="3955395" y="2327823"/>
                  <a:pt x="3930901" y="2368677"/>
                </a:cubicBezTo>
                <a:cubicBezTo>
                  <a:pt x="3922737" y="2383384"/>
                  <a:pt x="3914572" y="2393189"/>
                  <a:pt x="3899876" y="2399726"/>
                </a:cubicBezTo>
                <a:cubicBezTo>
                  <a:pt x="3885180" y="2424238"/>
                  <a:pt x="3870483" y="2447116"/>
                  <a:pt x="3855787" y="2469994"/>
                </a:cubicBezTo>
                <a:cubicBezTo>
                  <a:pt x="3805166" y="2501043"/>
                  <a:pt x="3752913" y="2501043"/>
                  <a:pt x="3699026" y="2481433"/>
                </a:cubicBezTo>
                <a:cubicBezTo>
                  <a:pt x="3651671" y="2481433"/>
                  <a:pt x="3604317" y="2481433"/>
                  <a:pt x="3556962" y="2487970"/>
                </a:cubicBezTo>
                <a:cubicBezTo>
                  <a:pt x="3514506" y="2494506"/>
                  <a:pt x="3468784" y="2510848"/>
                  <a:pt x="3429594" y="2517384"/>
                </a:cubicBezTo>
                <a:cubicBezTo>
                  <a:pt x="3429594" y="2515750"/>
                  <a:pt x="3429594" y="2515750"/>
                  <a:pt x="3429594" y="2515750"/>
                </a:cubicBezTo>
                <a:cubicBezTo>
                  <a:pt x="3246706" y="2554970"/>
                  <a:pt x="3067084" y="2607263"/>
                  <a:pt x="2890728" y="2667726"/>
                </a:cubicBezTo>
                <a:cubicBezTo>
                  <a:pt x="2735600" y="2723288"/>
                  <a:pt x="2580472" y="2782117"/>
                  <a:pt x="2426977" y="2840946"/>
                </a:cubicBezTo>
                <a:cubicBezTo>
                  <a:pt x="2227760" y="2917752"/>
                  <a:pt x="2033442" y="2999459"/>
                  <a:pt x="1845656" y="3099142"/>
                </a:cubicBezTo>
                <a:cubicBezTo>
                  <a:pt x="1744414" y="3153069"/>
                  <a:pt x="1639907" y="3205362"/>
                  <a:pt x="1541932" y="3265826"/>
                </a:cubicBezTo>
                <a:cubicBezTo>
                  <a:pt x="1496210" y="3293606"/>
                  <a:pt x="1453754" y="3324655"/>
                  <a:pt x="1409665" y="3352436"/>
                </a:cubicBezTo>
                <a:cubicBezTo>
                  <a:pt x="1332917" y="3404729"/>
                  <a:pt x="1257803" y="3455388"/>
                  <a:pt x="1182688" y="3507680"/>
                </a:cubicBezTo>
                <a:cubicBezTo>
                  <a:pt x="1105941" y="3559973"/>
                  <a:pt x="1029193" y="3625339"/>
                  <a:pt x="952446" y="3682535"/>
                </a:cubicBezTo>
                <a:cubicBezTo>
                  <a:pt x="944281" y="3690705"/>
                  <a:pt x="932850" y="3693974"/>
                  <a:pt x="923053" y="3698876"/>
                </a:cubicBezTo>
                <a:cubicBezTo>
                  <a:pt x="856103" y="3749535"/>
                  <a:pt x="784254" y="3790389"/>
                  <a:pt x="702608" y="3813267"/>
                </a:cubicBezTo>
                <a:cubicBezTo>
                  <a:pt x="638924" y="3829608"/>
                  <a:pt x="581771" y="3813267"/>
                  <a:pt x="509923" y="3818169"/>
                </a:cubicBezTo>
                <a:cubicBezTo>
                  <a:pt x="477264" y="3801828"/>
                  <a:pt x="439707" y="3788754"/>
                  <a:pt x="459302" y="3739730"/>
                </a:cubicBezTo>
                <a:cubicBezTo>
                  <a:pt x="465834" y="3725023"/>
                  <a:pt x="460935" y="3723388"/>
                  <a:pt x="410314" y="3703779"/>
                </a:cubicBezTo>
                <a:cubicBezTo>
                  <a:pt x="475631" y="3698876"/>
                  <a:pt x="490328" y="3656388"/>
                  <a:pt x="496859" y="3612266"/>
                </a:cubicBezTo>
                <a:cubicBezTo>
                  <a:pt x="470733" y="3618803"/>
                  <a:pt x="449504" y="3623705"/>
                  <a:pt x="425011" y="3630242"/>
                </a:cubicBezTo>
                <a:cubicBezTo>
                  <a:pt x="473998" y="3612266"/>
                  <a:pt x="431542" y="3543632"/>
                  <a:pt x="483796" y="3528924"/>
                </a:cubicBezTo>
                <a:cubicBezTo>
                  <a:pt x="444606" y="3476631"/>
                  <a:pt x="506657" y="3494607"/>
                  <a:pt x="518087" y="3481534"/>
                </a:cubicBezTo>
                <a:cubicBezTo>
                  <a:pt x="539315" y="3468461"/>
                  <a:pt x="565442" y="3458656"/>
                  <a:pt x="565442" y="3425973"/>
                </a:cubicBezTo>
                <a:cubicBezTo>
                  <a:pt x="565442" y="3425973"/>
                  <a:pt x="567075" y="3425973"/>
                  <a:pt x="567075" y="3425973"/>
                </a:cubicBezTo>
                <a:cubicBezTo>
                  <a:pt x="490328" y="3399826"/>
                  <a:pt x="475631" y="3370412"/>
                  <a:pt x="508290" y="3326290"/>
                </a:cubicBezTo>
                <a:cubicBezTo>
                  <a:pt x="527885" y="3313216"/>
                  <a:pt x="549113" y="3301777"/>
                  <a:pt x="568708" y="3290338"/>
                </a:cubicBezTo>
                <a:cubicBezTo>
                  <a:pt x="601367" y="3260923"/>
                  <a:pt x="640557" y="3239679"/>
                  <a:pt x="661785" y="3193923"/>
                </a:cubicBezTo>
                <a:cubicBezTo>
                  <a:pt x="663418" y="3193923"/>
                  <a:pt x="663418" y="3193923"/>
                  <a:pt x="663418" y="3193923"/>
                </a:cubicBezTo>
                <a:cubicBezTo>
                  <a:pt x="651987" y="3187387"/>
                  <a:pt x="640557" y="3192289"/>
                  <a:pt x="617696" y="3190655"/>
                </a:cubicBezTo>
                <a:cubicBezTo>
                  <a:pt x="684646" y="3143265"/>
                  <a:pt x="761393" y="3131825"/>
                  <a:pt x="803849" y="3066459"/>
                </a:cubicBezTo>
                <a:cubicBezTo>
                  <a:pt x="800583" y="3064825"/>
                  <a:pt x="797318" y="3061557"/>
                  <a:pt x="794052" y="3058289"/>
                </a:cubicBezTo>
                <a:cubicBezTo>
                  <a:pt x="772824" y="3048484"/>
                  <a:pt x="733634" y="3084435"/>
                  <a:pt x="728735" y="3037045"/>
                </a:cubicBezTo>
                <a:cubicBezTo>
                  <a:pt x="725469" y="3002727"/>
                  <a:pt x="758127" y="2988020"/>
                  <a:pt x="780988" y="2974947"/>
                </a:cubicBezTo>
                <a:cubicBezTo>
                  <a:pt x="864268" y="2924288"/>
                  <a:pt x="936116" y="2862190"/>
                  <a:pt x="1004699" y="2793556"/>
                </a:cubicBezTo>
                <a:cubicBezTo>
                  <a:pt x="1001433" y="2764141"/>
                  <a:pt x="1014497" y="2741263"/>
                  <a:pt x="1034092" y="2721653"/>
                </a:cubicBezTo>
                <a:cubicBezTo>
                  <a:pt x="1042256" y="2713483"/>
                  <a:pt x="1048788" y="2700409"/>
                  <a:pt x="1042256" y="2690605"/>
                </a:cubicBezTo>
                <a:cubicBezTo>
                  <a:pt x="1034092" y="2675897"/>
                  <a:pt x="1019395" y="2682434"/>
                  <a:pt x="1011231" y="2687336"/>
                </a:cubicBezTo>
                <a:cubicBezTo>
                  <a:pt x="985104" y="2705312"/>
                  <a:pt x="958977" y="2687336"/>
                  <a:pt x="932850" y="2687336"/>
                </a:cubicBezTo>
                <a:cubicBezTo>
                  <a:pt x="849571" y="2744532"/>
                  <a:pt x="772824" y="2813166"/>
                  <a:pt x="681380" y="2860556"/>
                </a:cubicBezTo>
                <a:cubicBezTo>
                  <a:pt x="665051" y="2870361"/>
                  <a:pt x="648721" y="2878532"/>
                  <a:pt x="630759" y="2881800"/>
                </a:cubicBezTo>
                <a:cubicBezTo>
                  <a:pt x="689545" y="2821337"/>
                  <a:pt x="766292" y="2780483"/>
                  <a:pt x="828343" y="2726556"/>
                </a:cubicBezTo>
                <a:cubicBezTo>
                  <a:pt x="888761" y="2675897"/>
                  <a:pt x="985104" y="2644848"/>
                  <a:pt x="993269" y="2543531"/>
                </a:cubicBezTo>
                <a:cubicBezTo>
                  <a:pt x="1012864" y="2510848"/>
                  <a:pt x="1021028" y="2479799"/>
                  <a:pt x="980205" y="2453653"/>
                </a:cubicBezTo>
                <a:cubicBezTo>
                  <a:pt x="968775" y="2447116"/>
                  <a:pt x="958977" y="2430774"/>
                  <a:pt x="962243" y="2414433"/>
                </a:cubicBezTo>
                <a:cubicBezTo>
                  <a:pt x="962243" y="2414433"/>
                  <a:pt x="962243" y="2412799"/>
                  <a:pt x="962243" y="2412799"/>
                </a:cubicBezTo>
                <a:cubicBezTo>
                  <a:pt x="960610" y="2412799"/>
                  <a:pt x="957344" y="2409530"/>
                  <a:pt x="955711" y="2409530"/>
                </a:cubicBezTo>
                <a:cubicBezTo>
                  <a:pt x="957344" y="2409530"/>
                  <a:pt x="957344" y="2409530"/>
                  <a:pt x="957344" y="2409530"/>
                </a:cubicBezTo>
                <a:cubicBezTo>
                  <a:pt x="906724" y="2373579"/>
                  <a:pt x="865900" y="2322920"/>
                  <a:pt x="829976" y="2267359"/>
                </a:cubicBezTo>
                <a:cubicBezTo>
                  <a:pt x="790786" y="2205261"/>
                  <a:pt x="709140" y="2193822"/>
                  <a:pt x="650354" y="2152969"/>
                </a:cubicBezTo>
                <a:cubicBezTo>
                  <a:pt x="609531" y="2125188"/>
                  <a:pt x="570341" y="2097407"/>
                  <a:pt x="544214" y="2053285"/>
                </a:cubicBezTo>
                <a:cubicBezTo>
                  <a:pt x="521353" y="2012432"/>
                  <a:pt x="469100" y="2000993"/>
                  <a:pt x="442973" y="1960139"/>
                </a:cubicBezTo>
                <a:cubicBezTo>
                  <a:pt x="434808" y="1947066"/>
                  <a:pt x="423378" y="1935626"/>
                  <a:pt x="413580" y="1924187"/>
                </a:cubicBezTo>
                <a:cubicBezTo>
                  <a:pt x="397251" y="1916017"/>
                  <a:pt x="384187" y="1907846"/>
                  <a:pt x="379289" y="1888236"/>
                </a:cubicBezTo>
                <a:cubicBezTo>
                  <a:pt x="374390" y="1881699"/>
                  <a:pt x="367858" y="1875163"/>
                  <a:pt x="362959" y="1866992"/>
                </a:cubicBezTo>
                <a:cubicBezTo>
                  <a:pt x="315605" y="1878431"/>
                  <a:pt x="281313" y="1847382"/>
                  <a:pt x="243756" y="1831041"/>
                </a:cubicBezTo>
                <a:cubicBezTo>
                  <a:pt x="196401" y="1809797"/>
                  <a:pt x="149046" y="1801626"/>
                  <a:pt x="95160" y="1803260"/>
                </a:cubicBezTo>
                <a:cubicBezTo>
                  <a:pt x="51071" y="1804894"/>
                  <a:pt x="5349" y="1795089"/>
                  <a:pt x="450" y="1731357"/>
                </a:cubicBezTo>
                <a:cubicBezTo>
                  <a:pt x="-2816" y="1693772"/>
                  <a:pt x="11881" y="1665991"/>
                  <a:pt x="39640" y="1679065"/>
                </a:cubicBezTo>
                <a:cubicBezTo>
                  <a:pt x="90261" y="1700309"/>
                  <a:pt x="118021" y="1656186"/>
                  <a:pt x="157211" y="1652918"/>
                </a:cubicBezTo>
                <a:cubicBezTo>
                  <a:pt x="163743" y="1623503"/>
                  <a:pt x="189869" y="1623503"/>
                  <a:pt x="212730" y="1616967"/>
                </a:cubicBezTo>
                <a:cubicBezTo>
                  <a:pt x="225794" y="1592455"/>
                  <a:pt x="230692" y="1563040"/>
                  <a:pt x="268250" y="1567942"/>
                </a:cubicBezTo>
                <a:cubicBezTo>
                  <a:pt x="266617" y="1566308"/>
                  <a:pt x="266617" y="1566308"/>
                  <a:pt x="266617" y="1566308"/>
                </a:cubicBezTo>
                <a:cubicBezTo>
                  <a:pt x="269883" y="1540162"/>
                  <a:pt x="238857" y="1514015"/>
                  <a:pt x="258452" y="1481332"/>
                </a:cubicBezTo>
                <a:cubicBezTo>
                  <a:pt x="258452" y="1455186"/>
                  <a:pt x="256819" y="1427405"/>
                  <a:pt x="271516" y="1401259"/>
                </a:cubicBezTo>
                <a:cubicBezTo>
                  <a:pt x="304174" y="1378381"/>
                  <a:pt x="327035" y="1417600"/>
                  <a:pt x="359694" y="1417600"/>
                </a:cubicBezTo>
                <a:cubicBezTo>
                  <a:pt x="366225" y="1409430"/>
                  <a:pt x="371124" y="1401259"/>
                  <a:pt x="379289" y="1393088"/>
                </a:cubicBezTo>
                <a:cubicBezTo>
                  <a:pt x="403783" y="1355503"/>
                  <a:pt x="447872" y="1339161"/>
                  <a:pt x="460935" y="1293405"/>
                </a:cubicBezTo>
                <a:cubicBezTo>
                  <a:pt x="436441" y="1268893"/>
                  <a:pt x="405415" y="1249283"/>
                  <a:pt x="387453" y="1219868"/>
                </a:cubicBezTo>
                <a:cubicBezTo>
                  <a:pt x="369491" y="1192087"/>
                  <a:pt x="346630" y="1154502"/>
                  <a:pt x="376023" y="1123453"/>
                </a:cubicBezTo>
                <a:cubicBezTo>
                  <a:pt x="402150" y="1095672"/>
                  <a:pt x="421745" y="1128355"/>
                  <a:pt x="444606" y="1141429"/>
                </a:cubicBezTo>
                <a:cubicBezTo>
                  <a:pt x="480530" y="1134892"/>
                  <a:pt x="498492" y="1082599"/>
                  <a:pt x="540948" y="1102209"/>
                </a:cubicBezTo>
                <a:cubicBezTo>
                  <a:pt x="554012" y="1095672"/>
                  <a:pt x="567075" y="1085868"/>
                  <a:pt x="580139" y="1082599"/>
                </a:cubicBezTo>
                <a:cubicBezTo>
                  <a:pt x="606265" y="1077697"/>
                  <a:pt x="588303" y="1097307"/>
                  <a:pt x="588303" y="1105477"/>
                </a:cubicBezTo>
                <a:cubicBezTo>
                  <a:pt x="620962" y="1098941"/>
                  <a:pt x="645456" y="1082599"/>
                  <a:pt x="673215" y="1076063"/>
                </a:cubicBezTo>
                <a:cubicBezTo>
                  <a:pt x="679747" y="1062989"/>
                  <a:pt x="692810" y="1053185"/>
                  <a:pt x="705874" y="1036843"/>
                </a:cubicBezTo>
                <a:cubicBezTo>
                  <a:pt x="679747" y="1028672"/>
                  <a:pt x="686279" y="1020501"/>
                  <a:pt x="700975" y="1012331"/>
                </a:cubicBezTo>
                <a:cubicBezTo>
                  <a:pt x="736899" y="991087"/>
                  <a:pt x="766292" y="971477"/>
                  <a:pt x="802216" y="951867"/>
                </a:cubicBezTo>
                <a:cubicBezTo>
                  <a:pt x="844672" y="937160"/>
                  <a:pt x="885496" y="917550"/>
                  <a:pt x="932850" y="928989"/>
                </a:cubicBezTo>
                <a:cubicBezTo>
                  <a:pt x="934483" y="928989"/>
                  <a:pt x="934483" y="928989"/>
                  <a:pt x="934483" y="928989"/>
                </a:cubicBezTo>
                <a:cubicBezTo>
                  <a:pt x="932850" y="881599"/>
                  <a:pt x="970408" y="857086"/>
                  <a:pt x="1003066" y="853818"/>
                </a:cubicBezTo>
                <a:cubicBezTo>
                  <a:pt x="1061852" y="847281"/>
                  <a:pt x="1102675" y="811330"/>
                  <a:pt x="1153295" y="791720"/>
                </a:cubicBezTo>
                <a:cubicBezTo>
                  <a:pt x="1163093" y="788452"/>
                  <a:pt x="1172890" y="788452"/>
                  <a:pt x="1182688" y="786818"/>
                </a:cubicBezTo>
                <a:cubicBezTo>
                  <a:pt x="1339449" y="718183"/>
                  <a:pt x="1497843" y="649549"/>
                  <a:pt x="1656236" y="582549"/>
                </a:cubicBezTo>
                <a:cubicBezTo>
                  <a:pt x="1648072" y="577646"/>
                  <a:pt x="1639907" y="574378"/>
                  <a:pt x="1631743" y="571110"/>
                </a:cubicBezTo>
                <a:cubicBezTo>
                  <a:pt x="1608882" y="574378"/>
                  <a:pt x="1587654" y="577646"/>
                  <a:pt x="1561527" y="580915"/>
                </a:cubicBezTo>
                <a:cubicBezTo>
                  <a:pt x="1576223" y="531890"/>
                  <a:pt x="1615413" y="546598"/>
                  <a:pt x="1646439" y="540061"/>
                </a:cubicBezTo>
                <a:cubicBezTo>
                  <a:pt x="1713389" y="504110"/>
                  <a:pt x="1788503" y="495939"/>
                  <a:pt x="1860352" y="479597"/>
                </a:cubicBezTo>
                <a:cubicBezTo>
                  <a:pt x="1894644" y="451817"/>
                  <a:pt x="1935467" y="432207"/>
                  <a:pt x="1977923" y="430573"/>
                </a:cubicBezTo>
                <a:cubicBezTo>
                  <a:pt x="2018746" y="428939"/>
                  <a:pt x="2028543" y="388085"/>
                  <a:pt x="2061202" y="379914"/>
                </a:cubicBezTo>
                <a:cubicBezTo>
                  <a:pt x="2116721" y="365207"/>
                  <a:pt x="2168975" y="334158"/>
                  <a:pt x="2234292" y="357036"/>
                </a:cubicBezTo>
                <a:cubicBezTo>
                  <a:pt x="2286546" y="339060"/>
                  <a:pt x="2330635" y="319450"/>
                  <a:pt x="2384521" y="311280"/>
                </a:cubicBezTo>
                <a:cubicBezTo>
                  <a:pt x="2384521" y="311280"/>
                  <a:pt x="2381255" y="311280"/>
                  <a:pt x="2381255" y="311280"/>
                </a:cubicBezTo>
                <a:cubicBezTo>
                  <a:pt x="2467800" y="239377"/>
                  <a:pt x="2570675" y="231206"/>
                  <a:pt x="2676815" y="237743"/>
                </a:cubicBezTo>
                <a:cubicBezTo>
                  <a:pt x="2735600" y="198523"/>
                  <a:pt x="2802550" y="187084"/>
                  <a:pt x="2867867" y="172377"/>
                </a:cubicBezTo>
                <a:cubicBezTo>
                  <a:pt x="2874399" y="170743"/>
                  <a:pt x="2874399" y="170743"/>
                  <a:pt x="2874399" y="170743"/>
                </a:cubicBezTo>
                <a:cubicBezTo>
                  <a:pt x="2879298" y="172377"/>
                  <a:pt x="2879298" y="172377"/>
                  <a:pt x="2879298" y="172377"/>
                </a:cubicBezTo>
                <a:cubicBezTo>
                  <a:pt x="2957678" y="146230"/>
                  <a:pt x="3037691" y="152767"/>
                  <a:pt x="3117705" y="156035"/>
                </a:cubicBezTo>
                <a:cubicBezTo>
                  <a:pt x="3259769" y="115181"/>
                  <a:pt x="3403467" y="71059"/>
                  <a:pt x="3547164" y="31840"/>
                </a:cubicBezTo>
                <a:cubicBezTo>
                  <a:pt x="3599418" y="17132"/>
                  <a:pt x="3653304" y="18767"/>
                  <a:pt x="3707191" y="41645"/>
                </a:cubicBezTo>
                <a:cubicBezTo>
                  <a:pt x="3746381" y="56352"/>
                  <a:pt x="3787204" y="59620"/>
                  <a:pt x="3829660" y="49815"/>
                </a:cubicBezTo>
                <a:cubicBezTo>
                  <a:pt x="3862319" y="18767"/>
                  <a:pt x="3908040" y="8962"/>
                  <a:pt x="3945598" y="791"/>
                </a:cubicBezTo>
                <a:close/>
              </a:path>
            </a:pathLst>
          </a:custGeom>
        </p:spPr>
        <p:txBody>
          <a:bodyPr wrap="square" anchor="ctr" anchorCtr="0">
            <a:noAutofit/>
          </a:bodyPr>
          <a:lstStyle>
            <a:lvl1pPr algn="ctr">
              <a:defRPr/>
            </a:lvl1pPr>
          </a:lstStyle>
          <a:p>
            <a:r>
              <a:rPr lang="fr-FR"/>
              <a:t>Cliquez sur l'icône pour ajouter une image</a:t>
            </a:r>
          </a:p>
        </p:txBody>
      </p:sp>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9" name="Picture 4" descr="D:\BLOC MARQUES\JPG\BB_Q_NATIXIS_ASSURANCES_10CM.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2298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1707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ouverture imag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51332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ouverture image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9071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uverture image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63149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uverture image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7716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uverture image 6">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3183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uverture image 7">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0776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ouverture image 8">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931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25851" y="478412"/>
            <a:ext cx="9718856" cy="6208662"/>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10" name="object 11"/>
          <p:cNvSpPr/>
          <p:nvPr userDrawn="1"/>
        </p:nvSpPr>
        <p:spPr>
          <a:xfrm>
            <a:off x="0" y="92347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64150" y="1324720"/>
            <a:ext cx="54531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Modifiez les styles du texte du masque</a:t>
            </a:r>
          </a:p>
          <a:p>
            <a:pPr lvl="1"/>
            <a:r>
              <a:rPr lang="fr-FR"/>
              <a:t>Deuxième niveau</a:t>
            </a:r>
          </a:p>
        </p:txBody>
      </p:sp>
      <p:sp>
        <p:nvSpPr>
          <p:cNvPr id="14" name="Espace réservé de la date 13"/>
          <p:cNvSpPr>
            <a:spLocks noGrp="1"/>
          </p:cNvSpPr>
          <p:nvPr>
            <p:ph type="dt" sz="half" idx="14"/>
          </p:nvPr>
        </p:nvSpPr>
        <p:spPr/>
        <p:txBody>
          <a:bodyPr/>
          <a:lstStyle/>
          <a:p>
            <a:fld id="{43BE43B2-C1DA-4C80-896E-E8DC2B9F6916}" type="datetime1">
              <a:rPr lang="fr-FR" smtClean="0"/>
              <a:t>04/11/2021</a:t>
            </a:fld>
            <a:endParaRPr lang="fr-FR" dirty="0"/>
          </a:p>
        </p:txBody>
      </p:sp>
      <p:sp>
        <p:nvSpPr>
          <p:cNvPr id="15" name="Espace réservé du pied de page 14"/>
          <p:cNvSpPr>
            <a:spLocks noGrp="1"/>
          </p:cNvSpPr>
          <p:nvPr>
            <p:ph type="ftr" sz="quarter" idx="15"/>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80176558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Modifiez les styles du texte du masque</a:t>
            </a:r>
          </a:p>
          <a:p>
            <a:pPr lvl="1"/>
            <a:r>
              <a:rPr lang="fr-FR"/>
              <a:t>Deuxième niveau</a:t>
            </a:r>
          </a:p>
        </p:txBody>
      </p:sp>
      <p:sp>
        <p:nvSpPr>
          <p:cNvPr id="7" name="object 11"/>
          <p:cNvSpPr/>
          <p:nvPr userDrawn="1"/>
        </p:nvSpPr>
        <p:spPr>
          <a:xfrm>
            <a:off x="1" y="836091"/>
            <a:ext cx="1166121" cy="6624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17" name="Espace réservé de la date 16"/>
          <p:cNvSpPr>
            <a:spLocks noGrp="1"/>
          </p:cNvSpPr>
          <p:nvPr>
            <p:ph type="dt" sz="half" idx="14"/>
          </p:nvPr>
        </p:nvSpPr>
        <p:spPr/>
        <p:txBody>
          <a:bodyPr/>
          <a:lstStyle/>
          <a:p>
            <a:fld id="{13072156-922A-45FF-83C9-F9E4772F027D}" type="datetime1">
              <a:rPr lang="fr-FR" smtClean="0"/>
              <a:t>04/11/2021</a:t>
            </a:fld>
            <a:endParaRPr lang="fr-FR" dirty="0"/>
          </a:p>
        </p:txBody>
      </p:sp>
      <p:sp>
        <p:nvSpPr>
          <p:cNvPr id="18" name="Espace réservé du pied de page 17"/>
          <p:cNvSpPr>
            <a:spLocks noGrp="1"/>
          </p:cNvSpPr>
          <p:nvPr>
            <p:ph type="ftr" sz="quarter" idx="15"/>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4052120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4164150" y="478412"/>
            <a:ext cx="5890353"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4723453" y="1339947"/>
            <a:ext cx="4954794" cy="5035922"/>
          </a:xfrm>
        </p:spPr>
        <p:txBody>
          <a:bodyPr>
            <a:noAutofit/>
          </a:bodyPr>
          <a:lstStyle>
            <a:lvl1pPr marL="362582" indent="-362582">
              <a:spcBef>
                <a:spcPts val="2961"/>
              </a:spcBef>
              <a:buClr>
                <a:schemeClr val="tx1"/>
              </a:buClr>
              <a:buFont typeface="+mj-lt"/>
              <a:buAutoNum type="arabicPeriod"/>
              <a:defRPr sz="1692" b="1" cap="all" baseline="0">
                <a:solidFill>
                  <a:schemeClr val="tx2"/>
                </a:solidFill>
              </a:defRPr>
            </a:lvl1pPr>
            <a:lvl2pPr>
              <a:lnSpc>
                <a:spcPct val="120000"/>
              </a:lnSpc>
              <a:defRPr sz="1480" b="0"/>
            </a:lvl2pPr>
          </a:lstStyle>
          <a:p>
            <a:pPr lvl="0"/>
            <a:r>
              <a:rPr lang="fr-FR"/>
              <a:t>Modifiez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0" name="object 13"/>
          <p:cNvSpPr/>
          <p:nvPr userDrawn="1"/>
        </p:nvSpPr>
        <p:spPr>
          <a:xfrm>
            <a:off x="0" y="90800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4" name="Espace réservé du texte 3"/>
          <p:cNvSpPr>
            <a:spLocks noGrp="1"/>
          </p:cNvSpPr>
          <p:nvPr>
            <p:ph type="body" sz="quarter" idx="14" hasCustomPrompt="1"/>
          </p:nvPr>
        </p:nvSpPr>
        <p:spPr>
          <a:xfrm>
            <a:off x="518362" y="1840072"/>
            <a:ext cx="2327025" cy="455623"/>
          </a:xfrm>
        </p:spPr>
        <p:txBody>
          <a:bodyPr wrap="square">
            <a:spAutoFit/>
          </a:bodyPr>
          <a:lstStyle>
            <a:lvl1pPr>
              <a:defRPr sz="2961" b="1" cap="all" baseline="0">
                <a:solidFill>
                  <a:schemeClr val="bg1"/>
                </a:solidFill>
              </a:defRPr>
            </a:lvl1pPr>
            <a:lvl2pPr>
              <a:defRPr sz="2961"/>
            </a:lvl2pPr>
            <a:lvl3pPr>
              <a:defRPr sz="2961"/>
            </a:lvl3pPr>
            <a:lvl4pPr>
              <a:defRPr sz="2961"/>
            </a:lvl4pPr>
            <a:lvl5pPr>
              <a:defRPr sz="2961"/>
            </a:lvl5pPr>
          </a:lstStyle>
          <a:p>
            <a:pPr lvl="0"/>
            <a:r>
              <a:rPr lang="fr-FR"/>
              <a:t>texte</a:t>
            </a:r>
          </a:p>
        </p:txBody>
      </p:sp>
      <p:sp>
        <p:nvSpPr>
          <p:cNvPr id="17" name="Espace réservé de la date 16"/>
          <p:cNvSpPr>
            <a:spLocks noGrp="1"/>
          </p:cNvSpPr>
          <p:nvPr>
            <p:ph type="dt" sz="half" idx="16"/>
          </p:nvPr>
        </p:nvSpPr>
        <p:spPr/>
        <p:txBody>
          <a:bodyPr/>
          <a:lstStyle/>
          <a:p>
            <a:fld id="{E1AC7302-DC45-413D-9B58-7356C2B335BC}" type="datetime1">
              <a:rPr lang="fr-FR" smtClean="0"/>
              <a:t>04/11/2021</a:t>
            </a:fld>
            <a:endParaRPr lang="fr-FR" dirty="0"/>
          </a:p>
        </p:txBody>
      </p:sp>
      <p:sp>
        <p:nvSpPr>
          <p:cNvPr id="18" name="Espace réservé du pied de page 17"/>
          <p:cNvSpPr>
            <a:spLocks noGrp="1"/>
          </p:cNvSpPr>
          <p:nvPr>
            <p:ph type="ftr" sz="quarter" idx="17"/>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3579502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433349" y="758409"/>
            <a:ext cx="3461568" cy="265181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88121" y="4518514"/>
            <a:ext cx="5490126" cy="297197"/>
          </a:xfrm>
        </p:spPr>
        <p:txBody>
          <a:bodyPr>
            <a:spAutoFit/>
          </a:bodyPr>
          <a:lstStyle>
            <a:lvl1pPr>
              <a:lnSpc>
                <a:spcPct val="110000"/>
              </a:lnSpc>
              <a:spcBef>
                <a:spcPts val="0"/>
              </a:spcBef>
              <a:defRPr sz="1903" b="0" cap="none" baseline="0">
                <a:solidFill>
                  <a:schemeClr val="accent1"/>
                </a:solidFill>
              </a:defRPr>
            </a:lvl1pPr>
            <a:lvl2pPr>
              <a:lnSpc>
                <a:spcPct val="120000"/>
              </a:lnSpc>
              <a:defRPr sz="1480" b="0"/>
            </a:lvl2pPr>
          </a:lstStyle>
          <a:p>
            <a:pPr lvl="0"/>
            <a:r>
              <a:rPr lang="fr-FR"/>
              <a:t>Modifiez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4" name="Espace réservé du texte 3"/>
          <p:cNvSpPr>
            <a:spLocks noGrp="1"/>
          </p:cNvSpPr>
          <p:nvPr>
            <p:ph type="body" sz="quarter" idx="14" hasCustomPrompt="1"/>
          </p:nvPr>
        </p:nvSpPr>
        <p:spPr>
          <a:xfrm>
            <a:off x="2330179" y="1168411"/>
            <a:ext cx="969723" cy="1708587"/>
          </a:xfrm>
        </p:spPr>
        <p:txBody>
          <a:bodyPr wrap="square">
            <a:spAutoFit/>
          </a:bodyPr>
          <a:lstStyle>
            <a:lvl1pPr algn="r">
              <a:defRPr sz="11103" b="1" cap="all" baseline="0">
                <a:solidFill>
                  <a:schemeClr val="bg1"/>
                </a:solidFill>
              </a:defRPr>
            </a:lvl1pPr>
            <a:lvl2pPr>
              <a:defRPr sz="2961"/>
            </a:lvl2pPr>
            <a:lvl3pPr>
              <a:defRPr sz="2961"/>
            </a:lvl3pPr>
            <a:lvl4pPr>
              <a:defRPr sz="2961"/>
            </a:lvl4pPr>
            <a:lvl5pPr>
              <a:defRPr sz="2961"/>
            </a:lvl5pPr>
          </a:lstStyle>
          <a:p>
            <a:pPr lvl="0"/>
            <a:r>
              <a:rPr lang="fr-FR"/>
              <a:t>#</a:t>
            </a:r>
          </a:p>
        </p:txBody>
      </p:sp>
      <p:sp>
        <p:nvSpPr>
          <p:cNvPr id="13"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3" name="Titre 2"/>
          <p:cNvSpPr>
            <a:spLocks noGrp="1"/>
          </p:cNvSpPr>
          <p:nvPr>
            <p:ph type="title"/>
          </p:nvPr>
        </p:nvSpPr>
        <p:spPr>
          <a:xfrm>
            <a:off x="4164151" y="1282847"/>
            <a:ext cx="4777027" cy="976336"/>
          </a:xfrm>
        </p:spPr>
        <p:txBody>
          <a:bodyPr>
            <a:spAutoFit/>
          </a:bodyPr>
          <a:lstStyle>
            <a:lvl1pPr>
              <a:lnSpc>
                <a:spcPct val="100000"/>
              </a:lnSpc>
              <a:defRPr sz="3172" b="0" cap="all" baseline="0"/>
            </a:lvl1pPr>
          </a:lstStyle>
          <a:p>
            <a:r>
              <a:rPr lang="fr-FR"/>
              <a:t>Modifiez le style du titre</a:t>
            </a:r>
          </a:p>
        </p:txBody>
      </p:sp>
      <p:sp>
        <p:nvSpPr>
          <p:cNvPr id="15" name="object 6"/>
          <p:cNvSpPr/>
          <p:nvPr userDrawn="1"/>
        </p:nvSpPr>
        <p:spPr>
          <a:xfrm>
            <a:off x="4188121" y="4281398"/>
            <a:ext cx="488233" cy="76546"/>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sz="1269"/>
          </a:p>
        </p:txBody>
      </p:sp>
      <p:sp>
        <p:nvSpPr>
          <p:cNvPr id="18" name="Espace réservé de la date 17"/>
          <p:cNvSpPr>
            <a:spLocks noGrp="1"/>
          </p:cNvSpPr>
          <p:nvPr>
            <p:ph type="dt" sz="half" idx="15"/>
          </p:nvPr>
        </p:nvSpPr>
        <p:spPr/>
        <p:txBody>
          <a:bodyPr/>
          <a:lstStyle/>
          <a:p>
            <a:fld id="{B7594844-25D0-4F9C-A1F0-ADE75C3BC2E8}" type="datetime1">
              <a:rPr lang="fr-FR" smtClean="0"/>
              <a:t>04/11/2021</a:t>
            </a:fld>
            <a:endParaRPr lang="fr-FR" dirty="0"/>
          </a:p>
        </p:txBody>
      </p:sp>
      <p:sp>
        <p:nvSpPr>
          <p:cNvPr id="19" name="Espace réservé du pied de page 18"/>
          <p:cNvSpPr>
            <a:spLocks noGrp="1"/>
          </p:cNvSpPr>
          <p:nvPr>
            <p:ph type="ftr" sz="quarter" idx="16"/>
          </p:nvPr>
        </p:nvSpPr>
        <p:spPr/>
        <p:txBody>
          <a:bodyPr/>
          <a:lstStyle/>
          <a:p>
            <a:r>
              <a:rPr lang="fr-FR"/>
              <a:t>Appel d'offre EDF retraite - Kick-off</a:t>
            </a:r>
            <a:endParaRPr lang="fr-FR" dirty="0"/>
          </a:p>
        </p:txBody>
      </p:sp>
      <p:sp>
        <p:nvSpPr>
          <p:cNvPr id="20" name="Espace réservé du numéro de diapositive 19"/>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1637121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8823352" cy="4607851"/>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fld id="{A5EE84C6-FF73-4F1F-98DF-EFA6D8978AF8}" type="datetime1">
              <a:rPr lang="fr-FR" smtClean="0"/>
              <a:t>04/11/2021</a:t>
            </a:fld>
            <a:endParaRPr lang="fr-FR" dirty="0"/>
          </a:p>
        </p:txBody>
      </p:sp>
      <p:sp>
        <p:nvSpPr>
          <p:cNvPr id="16" name="Espace réservé du pied de page 15"/>
          <p:cNvSpPr>
            <a:spLocks noGrp="1"/>
          </p:cNvSpPr>
          <p:nvPr>
            <p:ph type="ftr" sz="quarter" idx="16"/>
          </p:nvPr>
        </p:nvSpPr>
        <p:spPr/>
        <p:txBody>
          <a:bodyPr/>
          <a:lstStyle/>
          <a:p>
            <a:r>
              <a:rPr lang="fr-FR"/>
              <a:t>Appel d'offre EDF retraite - Kick-off</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296090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224182" y="1374207"/>
            <a:ext cx="8235989" cy="74916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5581230" y="2411157"/>
            <a:ext cx="3878942"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2411157"/>
            <a:ext cx="3878942"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fld id="{509DF438-138A-434A-A1E9-BDD0FCA98520}" type="datetime1">
              <a:rPr lang="fr-FR" smtClean="0"/>
              <a:t>04/11/2021</a:t>
            </a:fld>
            <a:endParaRPr lang="fr-FR" dirty="0"/>
          </a:p>
        </p:txBody>
      </p:sp>
      <p:sp>
        <p:nvSpPr>
          <p:cNvPr id="18" name="Espace réservé du pied de page 17"/>
          <p:cNvSpPr>
            <a:spLocks noGrp="1"/>
          </p:cNvSpPr>
          <p:nvPr>
            <p:ph type="ftr" sz="quarter" idx="18"/>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191604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64149" y="1355174"/>
            <a:ext cx="5883385"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224751" y="1391601"/>
            <a:ext cx="2572905" cy="2487555"/>
          </a:xfrm>
          <a:solidFill>
            <a:schemeClr val="accent1"/>
          </a:solidFill>
        </p:spPr>
        <p:txBody>
          <a:bodyPr lIns="180000" tIns="108000" rIns="180000" bIns="108000" anchor="ctr" anchorCtr="0">
            <a:noAutofit/>
          </a:bodyPr>
          <a:lstStyle>
            <a:lvl1pPr>
              <a:spcBef>
                <a:spcPts val="1903"/>
              </a:spcBef>
              <a:defRPr sz="3807">
                <a:solidFill>
                  <a:schemeClr val="bg1"/>
                </a:solidFill>
              </a:defRPr>
            </a:lvl1pPr>
            <a:lvl2pPr>
              <a:lnSpc>
                <a:spcPct val="80000"/>
              </a:lnSpc>
              <a:spcBef>
                <a:spcPts val="0"/>
              </a:spcBef>
              <a:defRPr sz="1269"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224184" y="4013610"/>
            <a:ext cx="2573473" cy="1617122"/>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Modifiez les styles du texte du masque</a:t>
            </a:r>
          </a:p>
        </p:txBody>
      </p:sp>
      <p:sp>
        <p:nvSpPr>
          <p:cNvPr id="17" name="Espace réservé de la date 16"/>
          <p:cNvSpPr>
            <a:spLocks noGrp="1"/>
          </p:cNvSpPr>
          <p:nvPr>
            <p:ph type="dt" sz="half" idx="17"/>
          </p:nvPr>
        </p:nvSpPr>
        <p:spPr/>
        <p:txBody>
          <a:bodyPr/>
          <a:lstStyle/>
          <a:p>
            <a:fld id="{51592DD6-4CB3-4A57-A5F1-352ECAB43CA6}" type="datetime1">
              <a:rPr lang="fr-FR" smtClean="0"/>
              <a:t>04/11/2021</a:t>
            </a:fld>
            <a:endParaRPr lang="fr-FR" dirty="0"/>
          </a:p>
        </p:txBody>
      </p:sp>
      <p:sp>
        <p:nvSpPr>
          <p:cNvPr id="18" name="Espace réservé du pied de page 17"/>
          <p:cNvSpPr>
            <a:spLocks noGrp="1"/>
          </p:cNvSpPr>
          <p:nvPr>
            <p:ph type="ftr" sz="quarter" idx="18"/>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77626764"/>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71649" y="1374207"/>
            <a:ext cx="2678120"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1374207"/>
            <a:ext cx="2678120"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7098461" y="1383193"/>
            <a:ext cx="3271088" cy="4758929"/>
          </a:xfrm>
        </p:spPr>
        <p:txBody>
          <a:bodyPr/>
          <a:lstStyle/>
          <a:p>
            <a:r>
              <a:rPr lang="fr-FR"/>
              <a:t>Cliquez sur l'icône pour ajouter une image</a:t>
            </a:r>
          </a:p>
        </p:txBody>
      </p:sp>
      <p:sp>
        <p:nvSpPr>
          <p:cNvPr id="14" name="Espace réservé de la date 13"/>
          <p:cNvSpPr>
            <a:spLocks noGrp="1"/>
          </p:cNvSpPr>
          <p:nvPr>
            <p:ph type="dt" sz="half" idx="17"/>
          </p:nvPr>
        </p:nvSpPr>
        <p:spPr/>
        <p:txBody>
          <a:bodyPr/>
          <a:lstStyle/>
          <a:p>
            <a:fld id="{3967A6E5-C679-4603-ABD6-4D2D49536E06}" type="datetime1">
              <a:rPr lang="fr-FR" smtClean="0"/>
              <a:t>04/11/2021</a:t>
            </a:fld>
            <a:endParaRPr lang="fr-FR" dirty="0"/>
          </a:p>
        </p:txBody>
      </p:sp>
      <p:sp>
        <p:nvSpPr>
          <p:cNvPr id="15" name="Espace réservé du pied de page 14"/>
          <p:cNvSpPr>
            <a:spLocks noGrp="1"/>
          </p:cNvSpPr>
          <p:nvPr>
            <p:ph type="ftr" sz="quarter" idx="18"/>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43492530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224182" y="4751438"/>
            <a:ext cx="2939841" cy="1935637"/>
          </a:xfrm>
          <a:solidFill>
            <a:schemeClr val="accent1"/>
          </a:solidFill>
        </p:spPr>
        <p:txBody>
          <a:bodyPr lIns="180000" tIns="180000" rIns="180000" bIns="180000">
            <a:noAutofit/>
          </a:bodyPr>
          <a:lstStyle>
            <a:lvl1pPr>
              <a:spcBef>
                <a:spcPts val="0"/>
              </a:spcBef>
              <a:defRPr>
                <a:solidFill>
                  <a:schemeClr val="bg1"/>
                </a:solidFill>
              </a:defRPr>
            </a:lvl1pPr>
            <a:lvl5pPr>
              <a:defRPr/>
            </a:lvl5pPr>
          </a:lstStyle>
          <a:p>
            <a:pPr lvl="0"/>
            <a:r>
              <a:rPr lang="fr-FR"/>
              <a:t>Modifiez les styles du texte du masque</a:t>
            </a:r>
          </a:p>
        </p:txBody>
      </p:sp>
      <p:sp>
        <p:nvSpPr>
          <p:cNvPr id="12" name="Espace réservé du texte 11"/>
          <p:cNvSpPr>
            <a:spLocks noGrp="1"/>
          </p:cNvSpPr>
          <p:nvPr>
            <p:ph type="body" sz="quarter" idx="14"/>
          </p:nvPr>
        </p:nvSpPr>
        <p:spPr>
          <a:xfrm>
            <a:off x="1224183" y="1374207"/>
            <a:ext cx="2678120" cy="3075131"/>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4164023" y="1383193"/>
            <a:ext cx="5883512" cy="5303882"/>
          </a:xfrm>
        </p:spPr>
        <p:txBody>
          <a:bodyPr/>
          <a:lstStyle/>
          <a:p>
            <a:r>
              <a:rPr lang="fr-FR"/>
              <a:t>Cliquez sur l'icône pour ajouter une image</a:t>
            </a:r>
          </a:p>
        </p:txBody>
      </p:sp>
      <p:sp>
        <p:nvSpPr>
          <p:cNvPr id="13" name="Espace réservé de la date 12"/>
          <p:cNvSpPr>
            <a:spLocks noGrp="1"/>
          </p:cNvSpPr>
          <p:nvPr>
            <p:ph type="dt" sz="half" idx="17"/>
          </p:nvPr>
        </p:nvSpPr>
        <p:spPr/>
        <p:txBody>
          <a:bodyPr/>
          <a:lstStyle/>
          <a:p>
            <a:fld id="{2C843383-CF40-45DF-9A9B-F9F36AA679FF}" type="datetime1">
              <a:rPr lang="fr-FR" smtClean="0"/>
              <a:t>04/11/2021</a:t>
            </a:fld>
            <a:endParaRPr lang="fr-FR" dirty="0"/>
          </a:p>
        </p:txBody>
      </p:sp>
      <p:sp>
        <p:nvSpPr>
          <p:cNvPr id="14" name="Espace réservé du pied de page 13"/>
          <p:cNvSpPr>
            <a:spLocks noGrp="1"/>
          </p:cNvSpPr>
          <p:nvPr>
            <p:ph type="ftr" sz="quarter" idx="18"/>
          </p:nvPr>
        </p:nvSpPr>
        <p:spPr/>
        <p:txBody>
          <a:bodyPr/>
          <a:lstStyle/>
          <a:p>
            <a:r>
              <a:rPr lang="fr-FR"/>
              <a:t>Appel d'offre EDF retraite - Kick-off</a:t>
            </a:r>
            <a:endParaRPr lang="fr-FR" dirty="0"/>
          </a:p>
        </p:txBody>
      </p:sp>
      <p:sp>
        <p:nvSpPr>
          <p:cNvPr id="15" name="Espace réservé du numéro de diapositive 14"/>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1314299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224183" y="1383193"/>
            <a:ext cx="8823353" cy="5303882"/>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7107698" y="3657041"/>
            <a:ext cx="2939839" cy="2479613"/>
          </a:xfrm>
          <a:solidFill>
            <a:srgbClr val="EAEAEA"/>
          </a:solidFill>
        </p:spPr>
        <p:txBody>
          <a:bodyPr lIns="180000" tIns="180000" rIns="180000" bIns="180000">
            <a:noAutofit/>
          </a:bodyPr>
          <a:lstStyle>
            <a:lvl1pPr>
              <a:spcBef>
                <a:spcPts val="0"/>
              </a:spcBef>
              <a:defRPr>
                <a:solidFill>
                  <a:schemeClr val="tx1">
                    <a:lumMod val="65000"/>
                    <a:lumOff val="35000"/>
                  </a:schemeClr>
                </a:solidFill>
              </a:defRPr>
            </a:lvl1pPr>
            <a:lvl5pPr>
              <a:defRPr/>
            </a:lvl5pPr>
          </a:lstStyle>
          <a:p>
            <a:pPr lvl="0"/>
            <a:r>
              <a:rPr lang="fr-FR"/>
              <a:t>Modifiez les styles du texte du masque</a:t>
            </a:r>
          </a:p>
        </p:txBody>
      </p:sp>
      <p:sp>
        <p:nvSpPr>
          <p:cNvPr id="12" name="Espace réservé de la date 11"/>
          <p:cNvSpPr>
            <a:spLocks noGrp="1"/>
          </p:cNvSpPr>
          <p:nvPr>
            <p:ph type="dt" sz="half" idx="17"/>
          </p:nvPr>
        </p:nvSpPr>
        <p:spPr/>
        <p:txBody>
          <a:bodyPr/>
          <a:lstStyle/>
          <a:p>
            <a:fld id="{767260AF-FC8F-4CA9-8914-27C37EECB110}" type="datetime1">
              <a:rPr lang="fr-FR" smtClean="0"/>
              <a:t>04/11/2021</a:t>
            </a:fld>
            <a:endParaRPr lang="fr-FR" dirty="0"/>
          </a:p>
        </p:txBody>
      </p:sp>
      <p:sp>
        <p:nvSpPr>
          <p:cNvPr id="13" name="Espace réservé du pied de page 12"/>
          <p:cNvSpPr>
            <a:spLocks noGrp="1"/>
          </p:cNvSpPr>
          <p:nvPr>
            <p:ph type="ftr" sz="quarter" idx="18"/>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0176786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224183" y="470019"/>
            <a:ext cx="8823353"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fld id="{9787A257-B15F-49F0-B919-C5F41246DE51}" type="datetime1">
              <a:rPr lang="fr-FR" smtClean="0"/>
              <a:t>04/11/2021</a:t>
            </a:fld>
            <a:endParaRPr lang="fr-FR" dirty="0"/>
          </a:p>
        </p:txBody>
      </p:sp>
      <p:sp>
        <p:nvSpPr>
          <p:cNvPr id="11" name="Espace réservé du pied de page 10"/>
          <p:cNvSpPr>
            <a:spLocks noGrp="1"/>
          </p:cNvSpPr>
          <p:nvPr>
            <p:ph type="ftr" sz="quarter" idx="19"/>
          </p:nvPr>
        </p:nvSpPr>
        <p:spPr/>
        <p:txBody>
          <a:bodyPr/>
          <a:lstStyle/>
          <a:p>
            <a:r>
              <a:rPr lang="fr-FR"/>
              <a:t>Appel d'offre EDF retraite - Kick-off</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42530400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325849" y="470018"/>
            <a:ext cx="9721687"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fld id="{8EC3B64F-01BE-44F0-A7D8-09B36BA4C152}" type="datetime1">
              <a:rPr lang="fr-FR" smtClean="0"/>
              <a:t>04/11/2021</a:t>
            </a:fld>
            <a:endParaRPr lang="fr-FR" dirty="0"/>
          </a:p>
        </p:txBody>
      </p:sp>
      <p:sp>
        <p:nvSpPr>
          <p:cNvPr id="11" name="Espace réservé du pied de page 10"/>
          <p:cNvSpPr>
            <a:spLocks noGrp="1"/>
          </p:cNvSpPr>
          <p:nvPr>
            <p:ph type="ftr" sz="quarter" idx="19"/>
          </p:nvPr>
        </p:nvSpPr>
        <p:spPr/>
        <p:txBody>
          <a:bodyPr/>
          <a:lstStyle/>
          <a:p>
            <a:r>
              <a:rPr lang="fr-FR"/>
              <a:t>Appel d'offre EDF retraite - Kick-off</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398528997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4478502" y="3018687"/>
            <a:ext cx="5569032" cy="3075131"/>
          </a:xfrm>
        </p:spPr>
        <p:txBody>
          <a:bodyPr>
            <a:noAutofit/>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224182" y="1383193"/>
            <a:ext cx="2939400" cy="4758333"/>
          </a:xfrm>
        </p:spPr>
        <p:txBody>
          <a:bodyPr/>
          <a:lstStyle/>
          <a:p>
            <a:r>
              <a:rPr lang="fr-FR"/>
              <a:t>Cliquez sur l'icône pour ajouter une image</a:t>
            </a:r>
          </a:p>
        </p:txBody>
      </p:sp>
      <p:sp>
        <p:nvSpPr>
          <p:cNvPr id="10"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13" name="Espace réservé du texte 11"/>
          <p:cNvSpPr>
            <a:spLocks noGrp="1"/>
          </p:cNvSpPr>
          <p:nvPr>
            <p:ph type="body" sz="quarter" idx="17"/>
          </p:nvPr>
        </p:nvSpPr>
        <p:spPr>
          <a:xfrm>
            <a:off x="3584435" y="1952820"/>
            <a:ext cx="3510950" cy="699708"/>
          </a:xfrm>
          <a:solidFill>
            <a:srgbClr val="EAEAEA"/>
          </a:solidFill>
        </p:spPr>
        <p:txBody>
          <a:bodyPr lIns="180000" tIns="108000" rIns="180000" bIns="108000">
            <a:noAutofit/>
          </a:bodyPr>
          <a:lstStyle>
            <a:lvl1pPr>
              <a:defRPr sz="1269" cap="all" baseline="0">
                <a:solidFill>
                  <a:schemeClr val="tx1"/>
                </a:solidFill>
              </a:defRPr>
            </a:lvl1pPr>
            <a:lvl2pPr>
              <a:spcBef>
                <a:spcPts val="0"/>
              </a:spcBef>
              <a:defRPr sz="1692"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14" name="Espace réservé de la date 13"/>
          <p:cNvSpPr>
            <a:spLocks noGrp="1"/>
          </p:cNvSpPr>
          <p:nvPr>
            <p:ph type="dt" sz="half" idx="18"/>
          </p:nvPr>
        </p:nvSpPr>
        <p:spPr/>
        <p:txBody>
          <a:bodyPr/>
          <a:lstStyle/>
          <a:p>
            <a:fld id="{9569F38C-D9EC-44D7-934D-67E7540A6DA5}" type="datetime1">
              <a:rPr lang="fr-FR" smtClean="0"/>
              <a:t>04/11/2021</a:t>
            </a:fld>
            <a:endParaRPr lang="fr-FR" dirty="0"/>
          </a:p>
        </p:txBody>
      </p:sp>
      <p:sp>
        <p:nvSpPr>
          <p:cNvPr id="15" name="Espace réservé du pied de page 14"/>
          <p:cNvSpPr>
            <a:spLocks noGrp="1"/>
          </p:cNvSpPr>
          <p:nvPr>
            <p:ph type="ftr" sz="quarter" idx="19"/>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2403245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3"/>
            <a:ext cx="8823353" cy="1069289"/>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925126" y="2737800"/>
            <a:ext cx="6203939" cy="3441487"/>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8080689" y="3045925"/>
            <a:ext cx="1966848" cy="742016"/>
          </a:xfrm>
          <a:noFill/>
        </p:spPr>
        <p:txBody>
          <a:bodyPr wrap="square" lIns="0" tIns="0" rIns="0" bIns="0" anchor="t" anchorCtr="0">
            <a:spAutoFit/>
          </a:bodyPr>
          <a:lstStyle>
            <a:lvl1pPr>
              <a:spcBef>
                <a:spcPts val="1903"/>
              </a:spcBef>
              <a:defRPr sz="3807">
                <a:solidFill>
                  <a:schemeClr val="accent3"/>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224181" y="2737800"/>
            <a:ext cx="5904884" cy="308124"/>
          </a:xfrm>
        </p:spPr>
        <p:txBody>
          <a:bodyPr/>
          <a:lstStyle>
            <a:lvl1pPr>
              <a:defRPr sz="148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5" name="Espace réservé de la date 14"/>
          <p:cNvSpPr>
            <a:spLocks noGrp="1"/>
          </p:cNvSpPr>
          <p:nvPr>
            <p:ph type="dt" sz="half" idx="19"/>
          </p:nvPr>
        </p:nvSpPr>
        <p:spPr/>
        <p:txBody>
          <a:bodyPr/>
          <a:lstStyle/>
          <a:p>
            <a:fld id="{530424F9-585D-41FF-8BAB-8C389D98534B}" type="datetime1">
              <a:rPr lang="fr-FR" smtClean="0"/>
              <a:t>04/11/2021</a:t>
            </a:fld>
            <a:endParaRPr lang="fr-FR" dirty="0"/>
          </a:p>
        </p:txBody>
      </p:sp>
      <p:sp>
        <p:nvSpPr>
          <p:cNvPr id="17" name="Espace réservé du pied de page 16"/>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3593762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2674038" cy="4605230"/>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4429828" y="1861695"/>
            <a:ext cx="2412628" cy="295409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354469" y="1374801"/>
            <a:ext cx="1966848" cy="742016"/>
          </a:xfrm>
          <a:noFill/>
        </p:spPr>
        <p:txBody>
          <a:bodyPr wrap="square" lIns="0" tIns="0" rIns="0" bIns="0" anchor="t" anchorCtr="0">
            <a:sp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4429828" y="1374803"/>
            <a:ext cx="2412628" cy="287637"/>
          </a:xfrm>
        </p:spPr>
        <p:txBody>
          <a:bodyPr/>
          <a:lstStyle>
            <a:lvl1pPr>
              <a:defRPr sz="148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4" name="Espace réservé de la date 13"/>
          <p:cNvSpPr>
            <a:spLocks noGrp="1"/>
          </p:cNvSpPr>
          <p:nvPr>
            <p:ph type="dt" sz="half" idx="19"/>
          </p:nvPr>
        </p:nvSpPr>
        <p:spPr/>
        <p:txBody>
          <a:bodyPr/>
          <a:lstStyle/>
          <a:p>
            <a:fld id="{8CB2D660-722E-47BD-B549-AF7518334D90}" type="datetime1">
              <a:rPr lang="fr-FR" smtClean="0"/>
              <a:t>04/11/2021</a:t>
            </a:fld>
            <a:endParaRPr lang="fr-FR" dirty="0"/>
          </a:p>
        </p:txBody>
      </p:sp>
      <p:sp>
        <p:nvSpPr>
          <p:cNvPr id="15" name="Espace réservé du pied de page 14"/>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7646463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1" y="4796401"/>
            <a:ext cx="8823354" cy="123087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4290140" y="1767544"/>
            <a:ext cx="2682203" cy="2613473"/>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224180" y="1767544"/>
            <a:ext cx="2683837" cy="2613473"/>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7354469" y="1767544"/>
            <a:ext cx="2683837" cy="2613473"/>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224181" y="6438897"/>
            <a:ext cx="8823354" cy="113906"/>
          </a:xfrm>
        </p:spPr>
        <p:txBody>
          <a:bodyPr>
            <a:spAutoFit/>
          </a:bodyPr>
          <a:lstStyle>
            <a:lvl1pPr>
              <a:defRPr sz="740" i="1"/>
            </a:lvl1pPr>
            <a:lvl5pPr>
              <a:defRPr/>
            </a:lvl5pPr>
          </a:lstStyle>
          <a:p>
            <a:pPr lvl="0"/>
            <a:r>
              <a:rPr lang="fr-FR" dirty="0"/>
              <a:t>Notes de bas de page</a:t>
            </a:r>
          </a:p>
        </p:txBody>
      </p:sp>
      <p:sp>
        <p:nvSpPr>
          <p:cNvPr id="13" name="Espace réservé de la date 12"/>
          <p:cNvSpPr>
            <a:spLocks noGrp="1"/>
          </p:cNvSpPr>
          <p:nvPr>
            <p:ph type="dt" sz="half" idx="20"/>
          </p:nvPr>
        </p:nvSpPr>
        <p:spPr/>
        <p:txBody>
          <a:bodyPr/>
          <a:lstStyle/>
          <a:p>
            <a:fld id="{35011121-07E9-480C-A633-1FAF59C47049}" type="datetime1">
              <a:rPr lang="fr-FR" smtClean="0"/>
              <a:t>04/11/2021</a:t>
            </a:fld>
            <a:endParaRPr lang="fr-FR" dirty="0"/>
          </a:p>
        </p:txBody>
      </p:sp>
      <p:sp>
        <p:nvSpPr>
          <p:cNvPr id="14" name="Espace réservé du pied de page 13"/>
          <p:cNvSpPr>
            <a:spLocks noGrp="1"/>
          </p:cNvSpPr>
          <p:nvPr>
            <p:ph type="ftr" sz="quarter" idx="21"/>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28774828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383195"/>
            <a:ext cx="8818951" cy="4648378"/>
          </a:xfrm>
        </p:spPr>
        <p:txBody>
          <a:bodyPr/>
          <a:lstStyle/>
          <a:p>
            <a:r>
              <a:rPr lang="fr-FR"/>
              <a:t>Cliquez sur l'icône pour ajouter un tableau</a:t>
            </a:r>
          </a:p>
        </p:txBody>
      </p:sp>
      <p:sp>
        <p:nvSpPr>
          <p:cNvPr id="13" name="Espace réservé de la date 12"/>
          <p:cNvSpPr>
            <a:spLocks noGrp="1"/>
          </p:cNvSpPr>
          <p:nvPr>
            <p:ph type="dt" sz="half" idx="16"/>
          </p:nvPr>
        </p:nvSpPr>
        <p:spPr/>
        <p:txBody>
          <a:bodyPr/>
          <a:lstStyle/>
          <a:p>
            <a:fld id="{0FE0BFE4-4A4A-4F7D-870C-09EC16CA733A}" type="datetime1">
              <a:rPr lang="fr-FR" smtClean="0"/>
              <a:t>04/11/2021</a:t>
            </a:fld>
            <a:endParaRPr lang="fr-FR" dirty="0"/>
          </a:p>
        </p:txBody>
      </p:sp>
      <p:sp>
        <p:nvSpPr>
          <p:cNvPr id="14" name="Espace réservé du pied de page 13"/>
          <p:cNvSpPr>
            <a:spLocks noGrp="1"/>
          </p:cNvSpPr>
          <p:nvPr>
            <p:ph type="ftr" sz="quarter" idx="17"/>
          </p:nvPr>
        </p:nvSpPr>
        <p:spPr/>
        <p:txBody>
          <a:bodyPr/>
          <a:lstStyle/>
          <a:p>
            <a:r>
              <a:rPr lang="fr-FR"/>
              <a:t>Appel d'offre EDF retraite - Kick-off</a:t>
            </a:r>
            <a:endParaRPr lang="fr-FR" dirty="0"/>
          </a:p>
        </p:txBody>
      </p:sp>
      <p:sp>
        <p:nvSpPr>
          <p:cNvPr id="15" name="Espace réservé du numéro de diapositive 1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149384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707955"/>
            <a:ext cx="8818951" cy="1956750"/>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224181" y="4115715"/>
            <a:ext cx="8819520" cy="2118734"/>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214499" y="3779758"/>
            <a:ext cx="8829202" cy="287637"/>
          </a:xfrm>
        </p:spPr>
        <p:txBody>
          <a:bodyPr/>
          <a:lstStyle>
            <a:lvl1pPr>
              <a:defRPr sz="1480" b="1" cap="all" baseline="0">
                <a:solidFill>
                  <a:schemeClr val="accent1"/>
                </a:solidFill>
              </a:defRPr>
            </a:lvl1pPr>
            <a:lvl5pPr>
              <a:defRPr/>
            </a:lvl5pPr>
          </a:lstStyle>
          <a:p>
            <a:pPr lvl="0"/>
            <a:r>
              <a:rPr lang="fr-FR" dirty="0"/>
              <a:t>Titre</a:t>
            </a:r>
          </a:p>
        </p:txBody>
      </p:sp>
      <p:sp>
        <p:nvSpPr>
          <p:cNvPr id="16" name="Espace réservé de la date 15"/>
          <p:cNvSpPr>
            <a:spLocks noGrp="1"/>
          </p:cNvSpPr>
          <p:nvPr>
            <p:ph type="dt" sz="half" idx="19"/>
          </p:nvPr>
        </p:nvSpPr>
        <p:spPr/>
        <p:txBody>
          <a:bodyPr/>
          <a:lstStyle/>
          <a:p>
            <a:fld id="{CDF5D230-1B78-46E1-B227-3928179EA12C}" type="datetime1">
              <a:rPr lang="fr-FR" smtClean="0"/>
              <a:t>04/11/2021</a:t>
            </a:fld>
            <a:endParaRPr lang="fr-FR" dirty="0"/>
          </a:p>
        </p:txBody>
      </p:sp>
      <p:sp>
        <p:nvSpPr>
          <p:cNvPr id="17" name="Espace réservé du pied de page 16"/>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4986254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245080"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7265983"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224182"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224185"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7265986"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245084"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1" name="Espace réservé de la date 10"/>
          <p:cNvSpPr>
            <a:spLocks noGrp="1"/>
          </p:cNvSpPr>
          <p:nvPr>
            <p:ph type="dt" sz="half" idx="22"/>
          </p:nvPr>
        </p:nvSpPr>
        <p:spPr/>
        <p:txBody>
          <a:bodyPr/>
          <a:lstStyle/>
          <a:p>
            <a:fld id="{B3329027-2F8A-4D86-A2F5-33AC75753157}" type="datetime1">
              <a:rPr lang="fr-FR" smtClean="0"/>
              <a:t>04/11/2021</a:t>
            </a:fld>
            <a:endParaRPr lang="fr-FR" dirty="0"/>
          </a:p>
        </p:txBody>
      </p:sp>
      <p:sp>
        <p:nvSpPr>
          <p:cNvPr id="13" name="Espace réservé du pied de page 12"/>
          <p:cNvSpPr>
            <a:spLocks noGrp="1"/>
          </p:cNvSpPr>
          <p:nvPr>
            <p:ph type="ftr" sz="quarter" idx="23"/>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24"/>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90477626"/>
      </p:ext>
    </p:extLst>
  </p:cSld>
  <p:clrMapOvr>
    <a:masterClrMapping/>
  </p:clrMapOvr>
  <p:extLst>
    <p:ext uri="{DCECCB84-F9BA-43D5-87BE-67443E8EF086}">
      <p15:sldGuideLst xmlns:p15="http://schemas.microsoft.com/office/powerpoint/2012/main">
        <p15:guide id="1" orient="horz" pos="20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164023" y="2729459"/>
            <a:ext cx="2283355" cy="283812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701" b="1">
                <a:solidFill>
                  <a:schemeClr val="accent1"/>
                </a:solidFill>
              </a:defRPr>
            </a:lvl1pPr>
            <a:lvl2pPr algn="l">
              <a:lnSpc>
                <a:spcPct val="85000"/>
              </a:lnSpc>
              <a:spcBef>
                <a:spcPts val="0"/>
              </a:spcBef>
              <a:defRPr sz="1163" b="0" cap="none" baseline="0">
                <a:solidFill>
                  <a:schemeClr val="tx1"/>
                </a:solidFill>
              </a:defRPr>
            </a:lvl2pPr>
            <a:lvl3pPr algn="l">
              <a:lnSpc>
                <a:spcPct val="85000"/>
              </a:lnSpc>
              <a:spcBef>
                <a:spcPts val="0"/>
              </a:spcBef>
              <a:defRPr sz="1057"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4164023" y="1374802"/>
            <a:ext cx="2283355" cy="1732545"/>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701" b="1">
                <a:solidFill>
                  <a:schemeClr val="bg1"/>
                </a:solidFill>
              </a:defRPr>
            </a:lvl1pPr>
            <a:lvl2pPr algn="l">
              <a:lnSpc>
                <a:spcPct val="85000"/>
              </a:lnSpc>
              <a:spcBef>
                <a:spcPts val="0"/>
              </a:spcBef>
              <a:defRPr sz="1163" b="0" cap="none" baseline="0">
                <a:solidFill>
                  <a:schemeClr val="bg1"/>
                </a:solidFill>
              </a:defRPr>
            </a:lvl2pPr>
            <a:lvl3pPr algn="l">
              <a:lnSpc>
                <a:spcPct val="85000"/>
              </a:lnSpc>
              <a:spcBef>
                <a:spcPts val="0"/>
              </a:spcBef>
              <a:defRPr sz="1057"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225598" y="1336256"/>
            <a:ext cx="2504118" cy="423132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881686" y="1336256"/>
            <a:ext cx="3172818" cy="748524"/>
          </a:xfrm>
        </p:spPr>
        <p:txBody>
          <a:bodyPr>
            <a:spAutoFit/>
          </a:bodyPr>
          <a:lstStyle>
            <a:lvl1pPr>
              <a:spcBef>
                <a:spcPts val="2538"/>
              </a:spcBef>
              <a:defRPr sz="3807">
                <a:solidFill>
                  <a:schemeClr val="accent1"/>
                </a:solidFill>
              </a:defRPr>
            </a:lvl1pPr>
            <a:lvl2pPr>
              <a:spcBef>
                <a:spcPts val="0"/>
              </a:spcBef>
              <a:defRPr sz="1057" b="0" cap="all" baseline="0"/>
            </a:lvl2pPr>
          </a:lstStyle>
          <a:p>
            <a:pPr lvl="0"/>
            <a:r>
              <a:rPr lang="fr-FR"/>
              <a:t>#</a:t>
            </a:r>
          </a:p>
          <a:p>
            <a:pPr lvl="1"/>
            <a:r>
              <a:rPr lang="fr-FR"/>
              <a:t>Deuxième niveau</a:t>
            </a:r>
          </a:p>
        </p:txBody>
      </p:sp>
      <p:sp>
        <p:nvSpPr>
          <p:cNvPr id="12" name="Espace réservé de la date 11"/>
          <p:cNvSpPr>
            <a:spLocks noGrp="1"/>
          </p:cNvSpPr>
          <p:nvPr>
            <p:ph type="dt" sz="half" idx="20"/>
          </p:nvPr>
        </p:nvSpPr>
        <p:spPr/>
        <p:txBody>
          <a:bodyPr/>
          <a:lstStyle/>
          <a:p>
            <a:fld id="{6F6F0EB3-459A-407E-9222-FB8D2F4BBDD5}" type="datetime1">
              <a:rPr lang="fr-FR" smtClean="0"/>
              <a:t>04/11/2021</a:t>
            </a:fld>
            <a:endParaRPr lang="fr-FR" dirty="0"/>
          </a:p>
        </p:txBody>
      </p:sp>
      <p:sp>
        <p:nvSpPr>
          <p:cNvPr id="13" name="Espace réservé du pied de page 12"/>
          <p:cNvSpPr>
            <a:spLocks noGrp="1"/>
          </p:cNvSpPr>
          <p:nvPr>
            <p:ph type="ftr" sz="quarter" idx="21"/>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675280829"/>
      </p:ext>
    </p:extLst>
  </p:cSld>
  <p:clrMapOvr>
    <a:masterClrMapping/>
  </p:clrMapOvr>
  <p:extLst>
    <p:ext uri="{DCECCB84-F9BA-43D5-87BE-67443E8EF086}">
      <p15:sldGuideLst xmlns:p15="http://schemas.microsoft.com/office/powerpoint/2012/main">
        <p15:guide id="1" orient="horz" pos="2047">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692" b="1" cap="all" baseline="0">
                <a:solidFill>
                  <a:schemeClr val="tx2"/>
                </a:solidFill>
              </a:defRPr>
            </a:lvl1pPr>
            <a:lvl2pPr algn="just">
              <a:lnSpc>
                <a:spcPct val="110000"/>
              </a:lnSpc>
              <a:spcBef>
                <a:spcPts val="634"/>
              </a:spcBef>
              <a:defRPr sz="1057" b="0">
                <a:solidFill>
                  <a:schemeClr val="tx1"/>
                </a:solidFill>
              </a:defRPr>
            </a:lvl2pPr>
          </a:lstStyle>
          <a:p>
            <a:pPr lvl="0"/>
            <a:r>
              <a:rPr lang="fr-FR"/>
              <a:t>Modifiez les styles du texte du masque</a:t>
            </a:r>
          </a:p>
          <a:p>
            <a:pPr lvl="1"/>
            <a:r>
              <a:rPr lang="fr-FR"/>
              <a:t>Deuxième niveau</a:t>
            </a:r>
          </a:p>
        </p:txBody>
      </p:sp>
      <p:sp>
        <p:nvSpPr>
          <p:cNvPr id="10" name="Espace réservé de la date 9"/>
          <p:cNvSpPr>
            <a:spLocks noGrp="1"/>
          </p:cNvSpPr>
          <p:nvPr>
            <p:ph type="dt" sz="half" idx="14"/>
          </p:nvPr>
        </p:nvSpPr>
        <p:spPr/>
        <p:txBody>
          <a:bodyPr/>
          <a:lstStyle/>
          <a:p>
            <a:fld id="{D8696A6E-A1D5-4D58-8EA0-494EDE6B89F0}" type="datetime1">
              <a:rPr lang="fr-FR" smtClean="0"/>
              <a:t>04/11/2021</a:t>
            </a:fld>
            <a:endParaRPr lang="fr-FR" dirty="0"/>
          </a:p>
        </p:txBody>
      </p:sp>
      <p:sp>
        <p:nvSpPr>
          <p:cNvPr id="11" name="Espace réservé du pied de page 10"/>
          <p:cNvSpPr>
            <a:spLocks noGrp="1"/>
          </p:cNvSpPr>
          <p:nvPr>
            <p:ph type="ftr" sz="quarter" idx="15"/>
          </p:nvPr>
        </p:nvSpPr>
        <p:spPr/>
        <p:txBody>
          <a:bodyPr/>
          <a:lstStyle/>
          <a:p>
            <a:r>
              <a:rPr lang="fr-FR"/>
              <a:t>Appel d'offre EDF retraite - Kick-off</a:t>
            </a:r>
            <a:endParaRPr lang="fr-FR" dirty="0"/>
          </a:p>
        </p:txBody>
      </p:sp>
      <p:sp>
        <p:nvSpPr>
          <p:cNvPr id="12" name="Espace réservé du numéro de diapositive 11"/>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6098976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325851" y="478412"/>
            <a:ext cx="9718856" cy="6283129"/>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3" name="Espace réservé du texte 2"/>
          <p:cNvSpPr>
            <a:spLocks noGrp="1"/>
          </p:cNvSpPr>
          <p:nvPr>
            <p:ph type="body" sz="quarter" idx="10"/>
          </p:nvPr>
        </p:nvSpPr>
        <p:spPr>
          <a:xfrm>
            <a:off x="4156557" y="1355010"/>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4156557" y="4852814"/>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Modifiez les styles du texte du masque</a:t>
            </a:r>
          </a:p>
          <a:p>
            <a:pPr lvl="1"/>
            <a:r>
              <a:rPr lang="fr-FR"/>
              <a:t>Deuxième niveau</a:t>
            </a:r>
          </a:p>
        </p:txBody>
      </p:sp>
      <p:sp>
        <p:nvSpPr>
          <p:cNvPr id="4" name="ZoneTexte 3"/>
          <p:cNvSpPr txBox="1"/>
          <p:nvPr userDrawn="1"/>
        </p:nvSpPr>
        <p:spPr>
          <a:xfrm>
            <a:off x="1210349" y="1283318"/>
            <a:ext cx="2551722" cy="520784"/>
          </a:xfrm>
          <a:prstGeom prst="rect">
            <a:avLst/>
          </a:prstGeom>
          <a:noFill/>
        </p:spPr>
        <p:txBody>
          <a:bodyPr wrap="square" lIns="0" tIns="0" rIns="0" bIns="0" rtlCol="0">
            <a:spAutoFit/>
          </a:bodyPr>
          <a:lstStyle/>
          <a:p>
            <a:r>
              <a:rPr lang="fr-FR" sz="3384" b="1">
                <a:solidFill>
                  <a:schemeClr val="bg1"/>
                </a:solidFill>
              </a:rPr>
              <a:t>CONTACT</a:t>
            </a:r>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4588" y="6242707"/>
            <a:ext cx="952583" cy="266466"/>
          </a:xfrm>
          <a:prstGeom prst="rect">
            <a:avLst/>
          </a:prstGeom>
        </p:spPr>
      </p:pic>
    </p:spTree>
    <p:extLst>
      <p:ext uri="{BB962C8B-B14F-4D97-AF65-F5344CB8AC3E}">
        <p14:creationId xmlns:p14="http://schemas.microsoft.com/office/powerpoint/2010/main" val="24385782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3808822"/>
            <a:ext cx="3497181" cy="211596"/>
          </a:xfrm>
        </p:spPr>
        <p:txBody>
          <a:bodyPr>
            <a:spAutoFit/>
          </a:bodyPr>
          <a:lstStyle>
            <a:lvl1pPr marL="0" indent="0" algn="ctr">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sp>
        <p:nvSpPr>
          <p:cNvPr id="8" name="object 24"/>
          <p:cNvSpPr/>
          <p:nvPr userDrawn="1"/>
        </p:nvSpPr>
        <p:spPr>
          <a:xfrm>
            <a:off x="4027345" y="4414459"/>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1" y="6664784"/>
            <a:ext cx="1369848" cy="183373"/>
          </a:xfrm>
          <a:prstGeom prst="rect">
            <a:avLst/>
          </a:prstGeom>
        </p:spPr>
      </p:pic>
      <p:sp>
        <p:nvSpPr>
          <p:cNvPr id="5"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68042" y="319399"/>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569674"/>
      </p:ext>
    </p:extLst>
  </p:cSld>
  <p:clrMapOvr>
    <a:masterClrMapping/>
  </p:clrMapOvr>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8063" y="2291613"/>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454896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8832" y="6664784"/>
            <a:ext cx="1369848" cy="183373"/>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513824" y="2233489"/>
            <a:ext cx="4349175" cy="2121077"/>
          </a:xfrm>
          <a:prstGeom prst="rect">
            <a:avLst/>
          </a:prstGeom>
        </p:spPr>
      </p:pic>
      <p:sp>
        <p:nvSpPr>
          <p:cNvPr id="13"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28822" y="320292"/>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8629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64886" y="-2616741"/>
            <a:ext cx="9649525" cy="6660597"/>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2073751" y="-124246"/>
            <a:ext cx="10052371" cy="858958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653498" y="828766"/>
            <a:ext cx="8745597" cy="552786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6689" tIns="48345" rIns="96689" bIns="48345" numCol="1" rtlCol="0" anchor="ctr" anchorCtr="0" compatLnSpc="1">
            <a:prstTxWarp prst="textNoShape">
              <a:avLst/>
            </a:prstTxWarp>
          </a:bodyPr>
          <a:lstStyle/>
          <a:p>
            <a:pPr algn="ctr" eaLnBrk="0" hangingPunct="0"/>
            <a:endParaRPr lang="fr-FR" sz="1269" b="1" dirty="0">
              <a:solidFill>
                <a:schemeClr val="bg1"/>
              </a:solidFill>
            </a:endParaRPr>
          </a:p>
        </p:txBody>
      </p:sp>
      <p:sp>
        <p:nvSpPr>
          <p:cNvPr id="2" name="Titre 1"/>
          <p:cNvSpPr>
            <a:spLocks noGrp="1"/>
          </p:cNvSpPr>
          <p:nvPr>
            <p:ph type="ctrTitle" hasCustomPrompt="1"/>
          </p:nvPr>
        </p:nvSpPr>
        <p:spPr>
          <a:xfrm>
            <a:off x="1224750" y="2641827"/>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70884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pic>
        <p:nvPicPr>
          <p:cNvPr id="25" name="Image 2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3252" y="6664784"/>
            <a:ext cx="1369848" cy="183373"/>
          </a:xfrm>
          <a:prstGeom prst="rect">
            <a:avLst/>
          </a:prstGeom>
        </p:spPr>
      </p:pic>
      <p:sp>
        <p:nvSpPr>
          <p:cNvPr id="11"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2" name="Picture 4" descr="D:\BLOC MARQUES\JPG\BB_Q_NATIXIS_ASSURANCES_10CM.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40133" y="982726"/>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53971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25851" y="478412"/>
            <a:ext cx="9718856" cy="6208662"/>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10" name="object 11"/>
          <p:cNvSpPr/>
          <p:nvPr userDrawn="1"/>
        </p:nvSpPr>
        <p:spPr>
          <a:xfrm>
            <a:off x="0" y="92347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64150" y="1324720"/>
            <a:ext cx="54531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Modifier les styles du texte du masque</a:t>
            </a:r>
          </a:p>
          <a:p>
            <a:pPr lvl="1"/>
            <a:r>
              <a:rPr lang="fr-FR"/>
              <a:t>Deuxième niveau</a:t>
            </a:r>
          </a:p>
        </p:txBody>
      </p:sp>
      <p:sp>
        <p:nvSpPr>
          <p:cNvPr id="14" name="Espace réservé de la date 13"/>
          <p:cNvSpPr>
            <a:spLocks noGrp="1"/>
          </p:cNvSpPr>
          <p:nvPr>
            <p:ph type="dt" sz="half" idx="14"/>
          </p:nvPr>
        </p:nvSpPr>
        <p:spPr/>
        <p:txBody>
          <a:bodyPr/>
          <a:lstStyle/>
          <a:p>
            <a:r>
              <a:rPr lang="fr-FR"/>
              <a:t>Jj Mois Aaaa</a:t>
            </a:r>
            <a:endParaRPr lang="fr-FR" dirty="0"/>
          </a:p>
        </p:txBody>
      </p:sp>
      <p:sp>
        <p:nvSpPr>
          <p:cNvPr id="15" name="Espace réservé du pied de page 14"/>
          <p:cNvSpPr>
            <a:spLocks noGrp="1"/>
          </p:cNvSpPr>
          <p:nvPr>
            <p:ph type="ftr" sz="quarter" idx="15"/>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9738751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Modifier les styles du texte du masque</a:t>
            </a:r>
          </a:p>
          <a:p>
            <a:pPr lvl="1"/>
            <a:r>
              <a:rPr lang="fr-FR"/>
              <a:t>Deuxième niveau</a:t>
            </a:r>
          </a:p>
        </p:txBody>
      </p:sp>
      <p:sp>
        <p:nvSpPr>
          <p:cNvPr id="7" name="object 11"/>
          <p:cNvSpPr/>
          <p:nvPr userDrawn="1"/>
        </p:nvSpPr>
        <p:spPr>
          <a:xfrm>
            <a:off x="1" y="836091"/>
            <a:ext cx="1166121" cy="6624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17" name="Espace réservé de la date 16"/>
          <p:cNvSpPr>
            <a:spLocks noGrp="1"/>
          </p:cNvSpPr>
          <p:nvPr>
            <p:ph type="dt" sz="half" idx="14"/>
          </p:nvPr>
        </p:nvSpPr>
        <p:spPr/>
        <p:txBody>
          <a:bodyPr/>
          <a:lstStyle/>
          <a:p>
            <a:r>
              <a:rPr lang="fr-FR"/>
              <a:t>Jj Mois Aaaa</a:t>
            </a:r>
            <a:endParaRPr lang="fr-FR" dirty="0"/>
          </a:p>
        </p:txBody>
      </p:sp>
      <p:sp>
        <p:nvSpPr>
          <p:cNvPr id="18" name="Espace réservé du pied de page 17"/>
          <p:cNvSpPr>
            <a:spLocks noGrp="1"/>
          </p:cNvSpPr>
          <p:nvPr>
            <p:ph type="ftr" sz="quarter" idx="15"/>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26556387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4164150" y="478412"/>
            <a:ext cx="5890353"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4723453" y="1339947"/>
            <a:ext cx="4954794" cy="5035922"/>
          </a:xfrm>
        </p:spPr>
        <p:txBody>
          <a:bodyPr>
            <a:noAutofit/>
          </a:bodyPr>
          <a:lstStyle>
            <a:lvl1pPr marL="362582" indent="-362582">
              <a:spcBef>
                <a:spcPts val="2961"/>
              </a:spcBef>
              <a:buClr>
                <a:schemeClr val="tx1"/>
              </a:buClr>
              <a:buFont typeface="+mj-lt"/>
              <a:buAutoNum type="arabicPeriod"/>
              <a:defRPr sz="1692" b="1" cap="all" baseline="0">
                <a:solidFill>
                  <a:schemeClr val="tx2"/>
                </a:solidFill>
              </a:defRPr>
            </a:lvl1pPr>
            <a:lvl2pPr>
              <a:lnSpc>
                <a:spcPct val="120000"/>
              </a:lnSpc>
              <a:defRPr sz="1480" b="0"/>
            </a:lvl2pPr>
          </a:lstStyle>
          <a:p>
            <a:pPr lvl="0"/>
            <a:r>
              <a:rPr lang="fr-FR"/>
              <a:t>Modifier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0" name="object 13"/>
          <p:cNvSpPr/>
          <p:nvPr userDrawn="1"/>
        </p:nvSpPr>
        <p:spPr>
          <a:xfrm>
            <a:off x="0" y="90800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4" name="Espace réservé du texte 3"/>
          <p:cNvSpPr>
            <a:spLocks noGrp="1"/>
          </p:cNvSpPr>
          <p:nvPr>
            <p:ph type="body" sz="quarter" idx="14" hasCustomPrompt="1"/>
          </p:nvPr>
        </p:nvSpPr>
        <p:spPr>
          <a:xfrm>
            <a:off x="518362" y="1840072"/>
            <a:ext cx="2327025" cy="455623"/>
          </a:xfrm>
        </p:spPr>
        <p:txBody>
          <a:bodyPr wrap="square">
            <a:spAutoFit/>
          </a:bodyPr>
          <a:lstStyle>
            <a:lvl1pPr>
              <a:defRPr sz="2961" b="1" cap="all" baseline="0">
                <a:solidFill>
                  <a:schemeClr val="bg1"/>
                </a:solidFill>
              </a:defRPr>
            </a:lvl1pPr>
            <a:lvl2pPr>
              <a:defRPr sz="2961"/>
            </a:lvl2pPr>
            <a:lvl3pPr>
              <a:defRPr sz="2961"/>
            </a:lvl3pPr>
            <a:lvl4pPr>
              <a:defRPr sz="2961"/>
            </a:lvl4pPr>
            <a:lvl5pPr>
              <a:defRPr sz="2961"/>
            </a:lvl5pPr>
          </a:lstStyle>
          <a:p>
            <a:pPr lvl="0"/>
            <a:r>
              <a:rPr lang="fr-FR"/>
              <a:t>texte</a:t>
            </a:r>
          </a:p>
        </p:txBody>
      </p:sp>
      <p:sp>
        <p:nvSpPr>
          <p:cNvPr id="17" name="Espace réservé de la date 16"/>
          <p:cNvSpPr>
            <a:spLocks noGrp="1"/>
          </p:cNvSpPr>
          <p:nvPr>
            <p:ph type="dt" sz="half" idx="16"/>
          </p:nvPr>
        </p:nvSpPr>
        <p:spPr/>
        <p:txBody>
          <a:bodyPr/>
          <a:lstStyle/>
          <a:p>
            <a:r>
              <a:rPr lang="fr-FR"/>
              <a:t>Jj Mois Aaaa</a:t>
            </a:r>
            <a:endParaRPr lang="fr-FR" dirty="0"/>
          </a:p>
        </p:txBody>
      </p:sp>
      <p:sp>
        <p:nvSpPr>
          <p:cNvPr id="18" name="Espace réservé du pied de page 17"/>
          <p:cNvSpPr>
            <a:spLocks noGrp="1"/>
          </p:cNvSpPr>
          <p:nvPr>
            <p:ph type="ftr" sz="quarter" idx="17"/>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75987585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433349" y="758409"/>
            <a:ext cx="3461568" cy="265181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88121" y="4518514"/>
            <a:ext cx="5490126" cy="297197"/>
          </a:xfrm>
        </p:spPr>
        <p:txBody>
          <a:bodyPr>
            <a:spAutoFit/>
          </a:bodyPr>
          <a:lstStyle>
            <a:lvl1pPr>
              <a:lnSpc>
                <a:spcPct val="110000"/>
              </a:lnSpc>
              <a:spcBef>
                <a:spcPts val="0"/>
              </a:spcBef>
              <a:defRPr sz="1903" b="0" cap="none" baseline="0">
                <a:solidFill>
                  <a:schemeClr val="accent1"/>
                </a:solidFill>
              </a:defRPr>
            </a:lvl1pPr>
            <a:lvl2pPr>
              <a:lnSpc>
                <a:spcPct val="120000"/>
              </a:lnSpc>
              <a:defRPr sz="1480" b="0"/>
            </a:lvl2pPr>
          </a:lstStyle>
          <a:p>
            <a:pPr lvl="0"/>
            <a:r>
              <a:rPr lang="fr-FR"/>
              <a:t>Modifier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4" name="Espace réservé du texte 3"/>
          <p:cNvSpPr>
            <a:spLocks noGrp="1"/>
          </p:cNvSpPr>
          <p:nvPr>
            <p:ph type="body" sz="quarter" idx="14" hasCustomPrompt="1"/>
          </p:nvPr>
        </p:nvSpPr>
        <p:spPr>
          <a:xfrm>
            <a:off x="2330179" y="1168411"/>
            <a:ext cx="969723" cy="1708587"/>
          </a:xfrm>
        </p:spPr>
        <p:txBody>
          <a:bodyPr wrap="square">
            <a:spAutoFit/>
          </a:bodyPr>
          <a:lstStyle>
            <a:lvl1pPr algn="r">
              <a:defRPr sz="11103" b="1" cap="all" baseline="0">
                <a:solidFill>
                  <a:schemeClr val="bg1"/>
                </a:solidFill>
              </a:defRPr>
            </a:lvl1pPr>
            <a:lvl2pPr>
              <a:defRPr sz="2961"/>
            </a:lvl2pPr>
            <a:lvl3pPr>
              <a:defRPr sz="2961"/>
            </a:lvl3pPr>
            <a:lvl4pPr>
              <a:defRPr sz="2961"/>
            </a:lvl4pPr>
            <a:lvl5pPr>
              <a:defRPr sz="2961"/>
            </a:lvl5pPr>
          </a:lstStyle>
          <a:p>
            <a:pPr lvl="0"/>
            <a:r>
              <a:rPr lang="fr-FR"/>
              <a:t>#</a:t>
            </a:r>
          </a:p>
        </p:txBody>
      </p:sp>
      <p:sp>
        <p:nvSpPr>
          <p:cNvPr id="13"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3" name="Titre 2"/>
          <p:cNvSpPr>
            <a:spLocks noGrp="1"/>
          </p:cNvSpPr>
          <p:nvPr>
            <p:ph type="title"/>
          </p:nvPr>
        </p:nvSpPr>
        <p:spPr>
          <a:xfrm>
            <a:off x="4164151" y="1282847"/>
            <a:ext cx="4777027" cy="976336"/>
          </a:xfrm>
        </p:spPr>
        <p:txBody>
          <a:bodyPr>
            <a:spAutoFit/>
          </a:bodyPr>
          <a:lstStyle>
            <a:lvl1pPr>
              <a:lnSpc>
                <a:spcPct val="100000"/>
              </a:lnSpc>
              <a:defRPr sz="3172" b="0" cap="all" baseline="0"/>
            </a:lvl1pPr>
          </a:lstStyle>
          <a:p>
            <a:r>
              <a:rPr lang="fr-FR"/>
              <a:t>Modifiez le style du titre</a:t>
            </a:r>
          </a:p>
        </p:txBody>
      </p:sp>
      <p:sp>
        <p:nvSpPr>
          <p:cNvPr id="15" name="object 6"/>
          <p:cNvSpPr/>
          <p:nvPr userDrawn="1"/>
        </p:nvSpPr>
        <p:spPr>
          <a:xfrm>
            <a:off x="4188121" y="4281398"/>
            <a:ext cx="488233" cy="76546"/>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sz="1269"/>
          </a:p>
        </p:txBody>
      </p:sp>
      <p:sp>
        <p:nvSpPr>
          <p:cNvPr id="18" name="Espace réservé de la date 17"/>
          <p:cNvSpPr>
            <a:spLocks noGrp="1"/>
          </p:cNvSpPr>
          <p:nvPr>
            <p:ph type="dt" sz="half" idx="15"/>
          </p:nvPr>
        </p:nvSpPr>
        <p:spPr/>
        <p:txBody>
          <a:bodyPr/>
          <a:lstStyle/>
          <a:p>
            <a:r>
              <a:rPr lang="fr-FR"/>
              <a:t>Jj Mois Aaaa</a:t>
            </a:r>
            <a:endParaRPr lang="fr-FR" dirty="0"/>
          </a:p>
        </p:txBody>
      </p:sp>
      <p:sp>
        <p:nvSpPr>
          <p:cNvPr id="19" name="Espace réservé du pied de page 18"/>
          <p:cNvSpPr>
            <a:spLocks noGrp="1"/>
          </p:cNvSpPr>
          <p:nvPr>
            <p:ph type="ftr" sz="quarter" idx="16"/>
          </p:nvPr>
        </p:nvSpPr>
        <p:spPr/>
        <p:txBody>
          <a:bodyPr/>
          <a:lstStyle/>
          <a:p>
            <a:r>
              <a:rPr lang="fr-FR"/>
              <a:t>TITRE DE LA PRÉSENTATION</a:t>
            </a:r>
            <a:endParaRPr lang="fr-FR" dirty="0"/>
          </a:p>
        </p:txBody>
      </p:sp>
      <p:sp>
        <p:nvSpPr>
          <p:cNvPr id="20" name="Espace réservé du numéro de diapositive 19"/>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2603630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8823352" cy="460785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r>
              <a:rPr lang="fr-FR"/>
              <a:t>Jj Mois Aaaa</a:t>
            </a:r>
            <a:endParaRPr lang="fr-FR" dirty="0"/>
          </a:p>
        </p:txBody>
      </p:sp>
      <p:sp>
        <p:nvSpPr>
          <p:cNvPr id="16" name="Espace réservé du pied de page 15"/>
          <p:cNvSpPr>
            <a:spLocks noGrp="1"/>
          </p:cNvSpPr>
          <p:nvPr>
            <p:ph type="ftr" sz="quarter" idx="16"/>
          </p:nvPr>
        </p:nvSpPr>
        <p:spPr/>
        <p:txBody>
          <a:bodyPr/>
          <a:lstStyle/>
          <a:p>
            <a:r>
              <a:rPr lang="fr-FR"/>
              <a:t>TITRE DE LA PRÉSENTATION</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0886690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224182" y="1374207"/>
            <a:ext cx="8235989" cy="74916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5581230" y="2411157"/>
            <a:ext cx="3878942"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2411157"/>
            <a:ext cx="3878942"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r>
              <a:rPr lang="fr-FR"/>
              <a:t>Jj Mois Aaaa</a:t>
            </a:r>
            <a:endParaRPr lang="fr-FR" dirty="0"/>
          </a:p>
        </p:txBody>
      </p:sp>
      <p:sp>
        <p:nvSpPr>
          <p:cNvPr id="18" name="Espace réservé du pied de page 17"/>
          <p:cNvSpPr>
            <a:spLocks noGrp="1"/>
          </p:cNvSpPr>
          <p:nvPr>
            <p:ph type="ftr" sz="quarter" idx="18"/>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340649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64149" y="1355174"/>
            <a:ext cx="5883385"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224751" y="1391601"/>
            <a:ext cx="2572905" cy="2487555"/>
          </a:xfrm>
          <a:solidFill>
            <a:schemeClr val="accent1"/>
          </a:solidFill>
        </p:spPr>
        <p:txBody>
          <a:bodyPr lIns="180000" tIns="108000" rIns="180000" bIns="108000" anchor="ctr" anchorCtr="0">
            <a:noAutofit/>
          </a:bodyPr>
          <a:lstStyle>
            <a:lvl1pPr>
              <a:spcBef>
                <a:spcPts val="1903"/>
              </a:spcBef>
              <a:defRPr sz="3807">
                <a:solidFill>
                  <a:schemeClr val="bg1"/>
                </a:solidFill>
              </a:defRPr>
            </a:lvl1pPr>
            <a:lvl2pPr>
              <a:lnSpc>
                <a:spcPct val="80000"/>
              </a:lnSpc>
              <a:spcBef>
                <a:spcPts val="0"/>
              </a:spcBef>
              <a:defRPr sz="1269"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224184" y="4013610"/>
            <a:ext cx="2573473" cy="1617122"/>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Modifier les styles du texte du masque</a:t>
            </a:r>
          </a:p>
        </p:txBody>
      </p:sp>
      <p:sp>
        <p:nvSpPr>
          <p:cNvPr id="17" name="Espace réservé de la date 16"/>
          <p:cNvSpPr>
            <a:spLocks noGrp="1"/>
          </p:cNvSpPr>
          <p:nvPr>
            <p:ph type="dt" sz="half" idx="17"/>
          </p:nvPr>
        </p:nvSpPr>
        <p:spPr/>
        <p:txBody>
          <a:bodyPr/>
          <a:lstStyle/>
          <a:p>
            <a:r>
              <a:rPr lang="fr-FR"/>
              <a:t>Jj Mois Aaaa</a:t>
            </a:r>
            <a:endParaRPr lang="fr-FR" dirty="0"/>
          </a:p>
        </p:txBody>
      </p:sp>
      <p:sp>
        <p:nvSpPr>
          <p:cNvPr id="18" name="Espace réservé du pied de page 17"/>
          <p:cNvSpPr>
            <a:spLocks noGrp="1"/>
          </p:cNvSpPr>
          <p:nvPr>
            <p:ph type="ftr" sz="quarter" idx="18"/>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518856405"/>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71649" y="1374207"/>
            <a:ext cx="2678120"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1374207"/>
            <a:ext cx="2678120"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7098461" y="1383193"/>
            <a:ext cx="3271088" cy="4758929"/>
          </a:xfrm>
        </p:spPr>
        <p:txBody>
          <a:bodyPr/>
          <a:lstStyle/>
          <a:p>
            <a:r>
              <a:rPr lang="fr-FR"/>
              <a:t>Cliquez sur l'icône pour ajouter une image</a:t>
            </a:r>
          </a:p>
        </p:txBody>
      </p:sp>
      <p:sp>
        <p:nvSpPr>
          <p:cNvPr id="14" name="Espace réservé de la date 13"/>
          <p:cNvSpPr>
            <a:spLocks noGrp="1"/>
          </p:cNvSpPr>
          <p:nvPr>
            <p:ph type="dt" sz="half" idx="17"/>
          </p:nvPr>
        </p:nvSpPr>
        <p:spPr/>
        <p:txBody>
          <a:bodyPr/>
          <a:lstStyle/>
          <a:p>
            <a:r>
              <a:rPr lang="fr-FR"/>
              <a:t>Jj Mois Aaaa</a:t>
            </a:r>
            <a:endParaRPr lang="fr-FR" dirty="0"/>
          </a:p>
        </p:txBody>
      </p:sp>
      <p:sp>
        <p:nvSpPr>
          <p:cNvPr id="15" name="Espace réservé du pied de page 14"/>
          <p:cNvSpPr>
            <a:spLocks noGrp="1"/>
          </p:cNvSpPr>
          <p:nvPr>
            <p:ph type="ftr" sz="quarter" idx="18"/>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3624774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224182" y="4751438"/>
            <a:ext cx="2939841" cy="1935637"/>
          </a:xfrm>
          <a:solidFill>
            <a:schemeClr val="accent1"/>
          </a:solidFill>
        </p:spPr>
        <p:txBody>
          <a:bodyPr lIns="180000" tIns="180000" rIns="180000" bIns="180000">
            <a:noAutofit/>
          </a:bodyPr>
          <a:lstStyle>
            <a:lvl1pPr>
              <a:spcBef>
                <a:spcPts val="0"/>
              </a:spcBef>
              <a:defRPr>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224183" y="1374207"/>
            <a:ext cx="2678120" cy="307513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4164023" y="1383193"/>
            <a:ext cx="5883512" cy="5303882"/>
          </a:xfrm>
        </p:spPr>
        <p:txBody>
          <a:bodyPr/>
          <a:lstStyle/>
          <a:p>
            <a:r>
              <a:rPr lang="fr-FR"/>
              <a:t>Cliquez sur l'icône pour ajouter une image</a:t>
            </a:r>
          </a:p>
        </p:txBody>
      </p:sp>
      <p:sp>
        <p:nvSpPr>
          <p:cNvPr id="13" name="Espace réservé de la date 12"/>
          <p:cNvSpPr>
            <a:spLocks noGrp="1"/>
          </p:cNvSpPr>
          <p:nvPr>
            <p:ph type="dt" sz="half" idx="17"/>
          </p:nvPr>
        </p:nvSpPr>
        <p:spPr/>
        <p:txBody>
          <a:bodyPr/>
          <a:lstStyle/>
          <a:p>
            <a:r>
              <a:rPr lang="fr-FR"/>
              <a:t>Jj Mois Aaaa</a:t>
            </a:r>
            <a:endParaRPr lang="fr-FR" dirty="0"/>
          </a:p>
        </p:txBody>
      </p:sp>
      <p:sp>
        <p:nvSpPr>
          <p:cNvPr id="14" name="Espace réservé du pied de page 13"/>
          <p:cNvSpPr>
            <a:spLocks noGrp="1"/>
          </p:cNvSpPr>
          <p:nvPr>
            <p:ph type="ftr" sz="quarter" idx="18"/>
          </p:nvPr>
        </p:nvSpPr>
        <p:spPr/>
        <p:txBody>
          <a:bodyPr/>
          <a:lstStyle/>
          <a:p>
            <a:r>
              <a:rPr lang="fr-FR"/>
              <a:t>TITRE DE LA PRÉSENTATION</a:t>
            </a:r>
            <a:endParaRPr lang="fr-FR" dirty="0"/>
          </a:p>
        </p:txBody>
      </p:sp>
      <p:sp>
        <p:nvSpPr>
          <p:cNvPr id="15" name="Espace réservé du numéro de diapositive 14"/>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82725276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224183" y="1383193"/>
            <a:ext cx="8823353" cy="5303882"/>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7107698" y="3657041"/>
            <a:ext cx="2939839" cy="2479613"/>
          </a:xfrm>
          <a:solidFill>
            <a:srgbClr val="EAEAEA"/>
          </a:solidFill>
        </p:spPr>
        <p:txBody>
          <a:bodyPr lIns="180000" tIns="180000" rIns="180000" bIns="180000">
            <a:noAutofit/>
          </a:bodyPr>
          <a:lstStyle>
            <a:lvl1pPr>
              <a:spcBef>
                <a:spcPts val="0"/>
              </a:spcBef>
              <a:defRPr>
                <a:solidFill>
                  <a:schemeClr val="tx1">
                    <a:lumMod val="65000"/>
                    <a:lumOff val="35000"/>
                  </a:schemeClr>
                </a:solidFill>
              </a:defRPr>
            </a:lvl1pPr>
            <a:lvl5pPr>
              <a:defRPr/>
            </a:lvl5pPr>
          </a:lstStyle>
          <a:p>
            <a:pPr lvl="0"/>
            <a:r>
              <a:rPr lang="fr-FR"/>
              <a:t>Modifier les styles du texte du masque</a:t>
            </a:r>
          </a:p>
        </p:txBody>
      </p:sp>
      <p:sp>
        <p:nvSpPr>
          <p:cNvPr id="12" name="Espace réservé de la date 11"/>
          <p:cNvSpPr>
            <a:spLocks noGrp="1"/>
          </p:cNvSpPr>
          <p:nvPr>
            <p:ph type="dt" sz="half" idx="17"/>
          </p:nvPr>
        </p:nvSpPr>
        <p:spPr/>
        <p:txBody>
          <a:bodyPr/>
          <a:lstStyle/>
          <a:p>
            <a:r>
              <a:rPr lang="fr-FR"/>
              <a:t>Jj Mois Aaaa</a:t>
            </a:r>
            <a:endParaRPr lang="fr-FR" dirty="0"/>
          </a:p>
        </p:txBody>
      </p:sp>
      <p:sp>
        <p:nvSpPr>
          <p:cNvPr id="13" name="Espace réservé du pied de page 12"/>
          <p:cNvSpPr>
            <a:spLocks noGrp="1"/>
          </p:cNvSpPr>
          <p:nvPr>
            <p:ph type="ftr" sz="quarter" idx="18"/>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6520353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224183" y="470019"/>
            <a:ext cx="8823353"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r>
              <a:rPr lang="fr-FR"/>
              <a:t>Jj Mois Aaaa</a:t>
            </a:r>
            <a:endParaRPr lang="fr-FR" dirty="0"/>
          </a:p>
        </p:txBody>
      </p:sp>
      <p:sp>
        <p:nvSpPr>
          <p:cNvPr id="11" name="Espace réservé du pied de page 10"/>
          <p:cNvSpPr>
            <a:spLocks noGrp="1"/>
          </p:cNvSpPr>
          <p:nvPr>
            <p:ph type="ftr" sz="quarter" idx="19"/>
          </p:nvPr>
        </p:nvSpPr>
        <p:spPr/>
        <p:txBody>
          <a:bodyPr/>
          <a:lstStyle/>
          <a:p>
            <a:r>
              <a:rPr lang="fr-FR"/>
              <a:t>TITRE DE LA PRÉSENTATION</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64204175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325849" y="470018"/>
            <a:ext cx="9721687"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r>
              <a:rPr lang="fr-FR"/>
              <a:t>Jj Mois Aaaa</a:t>
            </a:r>
            <a:endParaRPr lang="fr-FR" dirty="0"/>
          </a:p>
        </p:txBody>
      </p:sp>
      <p:sp>
        <p:nvSpPr>
          <p:cNvPr id="11" name="Espace réservé du pied de page 10"/>
          <p:cNvSpPr>
            <a:spLocks noGrp="1"/>
          </p:cNvSpPr>
          <p:nvPr>
            <p:ph type="ftr" sz="quarter" idx="19"/>
          </p:nvPr>
        </p:nvSpPr>
        <p:spPr/>
        <p:txBody>
          <a:bodyPr/>
          <a:lstStyle/>
          <a:p>
            <a:r>
              <a:rPr lang="fr-FR"/>
              <a:t>TITRE DE LA PRÉSENTATION</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75006141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4478502" y="3018687"/>
            <a:ext cx="5569032" cy="3075131"/>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224182" y="1383193"/>
            <a:ext cx="2939400" cy="4758333"/>
          </a:xfrm>
        </p:spPr>
        <p:txBody>
          <a:bodyPr/>
          <a:lstStyle/>
          <a:p>
            <a:r>
              <a:rPr lang="fr-FR"/>
              <a:t>Cliquez sur l'icône pour ajouter une image</a:t>
            </a:r>
          </a:p>
        </p:txBody>
      </p:sp>
      <p:sp>
        <p:nvSpPr>
          <p:cNvPr id="10"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13" name="Espace réservé du texte 11"/>
          <p:cNvSpPr>
            <a:spLocks noGrp="1"/>
          </p:cNvSpPr>
          <p:nvPr>
            <p:ph type="body" sz="quarter" idx="17"/>
          </p:nvPr>
        </p:nvSpPr>
        <p:spPr>
          <a:xfrm>
            <a:off x="3584435" y="1952820"/>
            <a:ext cx="3510950" cy="699708"/>
          </a:xfrm>
          <a:solidFill>
            <a:srgbClr val="EAEAEA"/>
          </a:solidFill>
        </p:spPr>
        <p:txBody>
          <a:bodyPr lIns="180000" tIns="108000" rIns="180000" bIns="108000">
            <a:noAutofit/>
          </a:bodyPr>
          <a:lstStyle>
            <a:lvl1pPr>
              <a:defRPr sz="1269" cap="all" baseline="0">
                <a:solidFill>
                  <a:schemeClr val="tx1"/>
                </a:solidFill>
              </a:defRPr>
            </a:lvl1pPr>
            <a:lvl2pPr>
              <a:spcBef>
                <a:spcPts val="0"/>
              </a:spcBef>
              <a:defRPr sz="1692"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e la date 13"/>
          <p:cNvSpPr>
            <a:spLocks noGrp="1"/>
          </p:cNvSpPr>
          <p:nvPr>
            <p:ph type="dt" sz="half" idx="18"/>
          </p:nvPr>
        </p:nvSpPr>
        <p:spPr/>
        <p:txBody>
          <a:bodyPr/>
          <a:lstStyle/>
          <a:p>
            <a:r>
              <a:rPr lang="fr-FR"/>
              <a:t>Jj Mois Aaaa</a:t>
            </a:r>
            <a:endParaRPr lang="fr-FR" dirty="0"/>
          </a:p>
        </p:txBody>
      </p:sp>
      <p:sp>
        <p:nvSpPr>
          <p:cNvPr id="15" name="Espace réservé du pied de page 14"/>
          <p:cNvSpPr>
            <a:spLocks noGrp="1"/>
          </p:cNvSpPr>
          <p:nvPr>
            <p:ph type="ftr" sz="quarter" idx="19"/>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17313808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3"/>
            <a:ext cx="8823353" cy="1069289"/>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925126" y="2737800"/>
            <a:ext cx="6203939" cy="3441487"/>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8080689" y="3045925"/>
            <a:ext cx="1966848" cy="742016"/>
          </a:xfrm>
          <a:noFill/>
        </p:spPr>
        <p:txBody>
          <a:bodyPr wrap="square" lIns="0" tIns="0" rIns="0" bIns="0" anchor="t" anchorCtr="0">
            <a:spAutoFit/>
          </a:bodyPr>
          <a:lstStyle>
            <a:lvl1pPr>
              <a:spcBef>
                <a:spcPts val="1903"/>
              </a:spcBef>
              <a:defRPr sz="3807">
                <a:solidFill>
                  <a:schemeClr val="accent3"/>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224181" y="2737800"/>
            <a:ext cx="5904884" cy="308124"/>
          </a:xfrm>
        </p:spPr>
        <p:txBody>
          <a:bodyPr/>
          <a:lstStyle>
            <a:lvl1pPr>
              <a:defRPr sz="148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5" name="Espace réservé de la date 14"/>
          <p:cNvSpPr>
            <a:spLocks noGrp="1"/>
          </p:cNvSpPr>
          <p:nvPr>
            <p:ph type="dt" sz="half" idx="19"/>
          </p:nvPr>
        </p:nvSpPr>
        <p:spPr/>
        <p:txBody>
          <a:bodyPr/>
          <a:lstStyle/>
          <a:p>
            <a:r>
              <a:rPr lang="fr-FR"/>
              <a:t>Jj Mois Aaaa</a:t>
            </a:r>
            <a:endParaRPr lang="fr-FR" dirty="0"/>
          </a:p>
        </p:txBody>
      </p:sp>
      <p:sp>
        <p:nvSpPr>
          <p:cNvPr id="17" name="Espace réservé du pied de page 16"/>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5114969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2674038" cy="460523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4429828" y="1861695"/>
            <a:ext cx="2412628" cy="295409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354469" y="1374801"/>
            <a:ext cx="1966848" cy="742016"/>
          </a:xfrm>
          <a:noFill/>
        </p:spPr>
        <p:txBody>
          <a:bodyPr wrap="square" lIns="0" tIns="0" rIns="0" bIns="0" anchor="t" anchorCtr="0">
            <a:sp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4429828" y="1374803"/>
            <a:ext cx="2412628" cy="287637"/>
          </a:xfrm>
        </p:spPr>
        <p:txBody>
          <a:bodyPr/>
          <a:lstStyle>
            <a:lvl1pPr>
              <a:defRPr sz="148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4" name="Espace réservé de la date 13"/>
          <p:cNvSpPr>
            <a:spLocks noGrp="1"/>
          </p:cNvSpPr>
          <p:nvPr>
            <p:ph type="dt" sz="half" idx="19"/>
          </p:nvPr>
        </p:nvSpPr>
        <p:spPr/>
        <p:txBody>
          <a:bodyPr/>
          <a:lstStyle/>
          <a:p>
            <a:r>
              <a:rPr lang="fr-FR"/>
              <a:t>Jj Mois Aaaa</a:t>
            </a:r>
            <a:endParaRPr lang="fr-FR" dirty="0"/>
          </a:p>
        </p:txBody>
      </p:sp>
      <p:sp>
        <p:nvSpPr>
          <p:cNvPr id="15" name="Espace réservé du pied de page 14"/>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32241070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1" y="4796401"/>
            <a:ext cx="8823354" cy="123087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4290140" y="1767544"/>
            <a:ext cx="2682203" cy="2613473"/>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224180" y="1767544"/>
            <a:ext cx="2683837" cy="2613473"/>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7354469" y="1767544"/>
            <a:ext cx="2683837" cy="2613473"/>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224181" y="6438897"/>
            <a:ext cx="8823354" cy="113906"/>
          </a:xfrm>
        </p:spPr>
        <p:txBody>
          <a:bodyPr>
            <a:spAutoFit/>
          </a:bodyPr>
          <a:lstStyle>
            <a:lvl1pPr>
              <a:defRPr sz="740" i="1"/>
            </a:lvl1pPr>
            <a:lvl5pPr>
              <a:defRPr/>
            </a:lvl5pPr>
          </a:lstStyle>
          <a:p>
            <a:pPr lvl="0"/>
            <a:r>
              <a:rPr lang="fr-FR" dirty="0"/>
              <a:t>Notes de bas de page</a:t>
            </a:r>
          </a:p>
        </p:txBody>
      </p:sp>
      <p:sp>
        <p:nvSpPr>
          <p:cNvPr id="13" name="Espace réservé de la date 12"/>
          <p:cNvSpPr>
            <a:spLocks noGrp="1"/>
          </p:cNvSpPr>
          <p:nvPr>
            <p:ph type="dt" sz="half" idx="20"/>
          </p:nvPr>
        </p:nvSpPr>
        <p:spPr/>
        <p:txBody>
          <a:bodyPr/>
          <a:lstStyle/>
          <a:p>
            <a:r>
              <a:rPr lang="fr-FR"/>
              <a:t>Jj Mois Aaaa</a:t>
            </a:r>
            <a:endParaRPr lang="fr-FR" dirty="0"/>
          </a:p>
        </p:txBody>
      </p:sp>
      <p:sp>
        <p:nvSpPr>
          <p:cNvPr id="14" name="Espace réservé du pied de page 13"/>
          <p:cNvSpPr>
            <a:spLocks noGrp="1"/>
          </p:cNvSpPr>
          <p:nvPr>
            <p:ph type="ftr" sz="quarter" idx="21"/>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94236752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383195"/>
            <a:ext cx="8818951" cy="4648378"/>
          </a:xfrm>
        </p:spPr>
        <p:txBody>
          <a:bodyPr/>
          <a:lstStyle/>
          <a:p>
            <a:r>
              <a:rPr lang="fr-FR"/>
              <a:t>Cliquez sur l'icône pour ajouter un tableau</a:t>
            </a:r>
          </a:p>
        </p:txBody>
      </p:sp>
      <p:sp>
        <p:nvSpPr>
          <p:cNvPr id="13" name="Espace réservé de la date 12"/>
          <p:cNvSpPr>
            <a:spLocks noGrp="1"/>
          </p:cNvSpPr>
          <p:nvPr>
            <p:ph type="dt" sz="half" idx="16"/>
          </p:nvPr>
        </p:nvSpPr>
        <p:spPr/>
        <p:txBody>
          <a:bodyPr/>
          <a:lstStyle/>
          <a:p>
            <a:r>
              <a:rPr lang="fr-FR"/>
              <a:t>Jj Mois Aaaa</a:t>
            </a:r>
            <a:endParaRPr lang="fr-FR" dirty="0"/>
          </a:p>
        </p:txBody>
      </p:sp>
      <p:sp>
        <p:nvSpPr>
          <p:cNvPr id="14" name="Espace réservé du pied de page 13"/>
          <p:cNvSpPr>
            <a:spLocks noGrp="1"/>
          </p:cNvSpPr>
          <p:nvPr>
            <p:ph type="ftr" sz="quarter" idx="17"/>
          </p:nvPr>
        </p:nvSpPr>
        <p:spPr/>
        <p:txBody>
          <a:bodyPr/>
          <a:lstStyle/>
          <a:p>
            <a:r>
              <a:rPr lang="fr-FR"/>
              <a:t>TITRE DE LA PRÉSENTATION</a:t>
            </a:r>
            <a:endParaRPr lang="fr-FR" dirty="0"/>
          </a:p>
        </p:txBody>
      </p:sp>
      <p:sp>
        <p:nvSpPr>
          <p:cNvPr id="15" name="Espace réservé du numéro de diapositive 1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0597025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707955"/>
            <a:ext cx="8818951" cy="1956750"/>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224181" y="4115715"/>
            <a:ext cx="8819520" cy="2118734"/>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214499" y="3779758"/>
            <a:ext cx="8829202" cy="287637"/>
          </a:xfrm>
        </p:spPr>
        <p:txBody>
          <a:bodyPr/>
          <a:lstStyle>
            <a:lvl1pPr>
              <a:defRPr sz="1480" b="1" cap="all" baseline="0">
                <a:solidFill>
                  <a:schemeClr val="accent1"/>
                </a:solidFill>
              </a:defRPr>
            </a:lvl1pPr>
            <a:lvl5pPr>
              <a:defRPr/>
            </a:lvl5pPr>
          </a:lstStyle>
          <a:p>
            <a:pPr lvl="0"/>
            <a:r>
              <a:rPr lang="fr-FR" dirty="0"/>
              <a:t>Titre</a:t>
            </a:r>
          </a:p>
        </p:txBody>
      </p:sp>
      <p:sp>
        <p:nvSpPr>
          <p:cNvPr id="16" name="Espace réservé de la date 15"/>
          <p:cNvSpPr>
            <a:spLocks noGrp="1"/>
          </p:cNvSpPr>
          <p:nvPr>
            <p:ph type="dt" sz="half" idx="19"/>
          </p:nvPr>
        </p:nvSpPr>
        <p:spPr/>
        <p:txBody>
          <a:bodyPr/>
          <a:lstStyle/>
          <a:p>
            <a:r>
              <a:rPr lang="fr-FR"/>
              <a:t>Jj Mois Aaaa</a:t>
            </a:r>
            <a:endParaRPr lang="fr-FR" dirty="0"/>
          </a:p>
        </p:txBody>
      </p:sp>
      <p:sp>
        <p:nvSpPr>
          <p:cNvPr id="17" name="Espace réservé du pied de page 16"/>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3225032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245080"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7265983"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224182"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224185"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7265986"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245084"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1" name="Espace réservé de la date 10"/>
          <p:cNvSpPr>
            <a:spLocks noGrp="1"/>
          </p:cNvSpPr>
          <p:nvPr>
            <p:ph type="dt" sz="half" idx="22"/>
          </p:nvPr>
        </p:nvSpPr>
        <p:spPr/>
        <p:txBody>
          <a:bodyPr/>
          <a:lstStyle/>
          <a:p>
            <a:r>
              <a:rPr lang="fr-FR"/>
              <a:t>Jj Mois Aaaa</a:t>
            </a:r>
            <a:endParaRPr lang="fr-FR" dirty="0"/>
          </a:p>
        </p:txBody>
      </p:sp>
      <p:sp>
        <p:nvSpPr>
          <p:cNvPr id="13" name="Espace réservé du pied de page 12"/>
          <p:cNvSpPr>
            <a:spLocks noGrp="1"/>
          </p:cNvSpPr>
          <p:nvPr>
            <p:ph type="ftr" sz="quarter" idx="23"/>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24"/>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03193455"/>
      </p:ext>
    </p:extLst>
  </p:cSld>
  <p:clrMapOvr>
    <a:masterClrMapping/>
  </p:clrMapOvr>
  <p:extLst>
    <p:ext uri="{DCECCB84-F9BA-43D5-87BE-67443E8EF086}">
      <p15:sldGuideLst xmlns:p15="http://schemas.microsoft.com/office/powerpoint/2012/main">
        <p15:guide id="1" orient="horz" pos="20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164023" y="2729459"/>
            <a:ext cx="2283355" cy="283812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701" b="1">
                <a:solidFill>
                  <a:schemeClr val="accent1"/>
                </a:solidFill>
              </a:defRPr>
            </a:lvl1pPr>
            <a:lvl2pPr algn="l">
              <a:lnSpc>
                <a:spcPct val="85000"/>
              </a:lnSpc>
              <a:spcBef>
                <a:spcPts val="0"/>
              </a:spcBef>
              <a:defRPr sz="1163" b="0" cap="none" baseline="0">
                <a:solidFill>
                  <a:schemeClr val="tx1"/>
                </a:solidFill>
              </a:defRPr>
            </a:lvl2pPr>
            <a:lvl3pPr algn="l">
              <a:lnSpc>
                <a:spcPct val="85000"/>
              </a:lnSpc>
              <a:spcBef>
                <a:spcPts val="0"/>
              </a:spcBef>
              <a:defRPr sz="1057"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4164023" y="1374802"/>
            <a:ext cx="2283355" cy="1732545"/>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701" b="1">
                <a:solidFill>
                  <a:schemeClr val="bg1"/>
                </a:solidFill>
              </a:defRPr>
            </a:lvl1pPr>
            <a:lvl2pPr algn="l">
              <a:lnSpc>
                <a:spcPct val="85000"/>
              </a:lnSpc>
              <a:spcBef>
                <a:spcPts val="0"/>
              </a:spcBef>
              <a:defRPr sz="1163" b="0" cap="none" baseline="0">
                <a:solidFill>
                  <a:schemeClr val="bg1"/>
                </a:solidFill>
              </a:defRPr>
            </a:lvl2pPr>
            <a:lvl3pPr algn="l">
              <a:lnSpc>
                <a:spcPct val="85000"/>
              </a:lnSpc>
              <a:spcBef>
                <a:spcPts val="0"/>
              </a:spcBef>
              <a:defRPr sz="1057"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225598" y="1336256"/>
            <a:ext cx="2504118" cy="423132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881686" y="1336256"/>
            <a:ext cx="3172818" cy="748524"/>
          </a:xfrm>
        </p:spPr>
        <p:txBody>
          <a:bodyPr>
            <a:spAutoFit/>
          </a:bodyPr>
          <a:lstStyle>
            <a:lvl1pPr>
              <a:spcBef>
                <a:spcPts val="2538"/>
              </a:spcBef>
              <a:defRPr sz="3807">
                <a:solidFill>
                  <a:schemeClr val="accent1"/>
                </a:solidFill>
              </a:defRPr>
            </a:lvl1pPr>
            <a:lvl2pPr>
              <a:spcBef>
                <a:spcPts val="0"/>
              </a:spcBef>
              <a:defRPr sz="1057" b="0" cap="all" baseline="0"/>
            </a:lvl2pPr>
          </a:lstStyle>
          <a:p>
            <a:pPr lvl="0"/>
            <a:r>
              <a:rPr lang="fr-FR"/>
              <a:t>#</a:t>
            </a:r>
          </a:p>
          <a:p>
            <a:pPr lvl="1"/>
            <a:r>
              <a:rPr lang="fr-FR"/>
              <a:t>Deuxième niveau</a:t>
            </a:r>
          </a:p>
        </p:txBody>
      </p:sp>
      <p:sp>
        <p:nvSpPr>
          <p:cNvPr id="12" name="Espace réservé de la date 11"/>
          <p:cNvSpPr>
            <a:spLocks noGrp="1"/>
          </p:cNvSpPr>
          <p:nvPr>
            <p:ph type="dt" sz="half" idx="20"/>
          </p:nvPr>
        </p:nvSpPr>
        <p:spPr/>
        <p:txBody>
          <a:bodyPr/>
          <a:lstStyle/>
          <a:p>
            <a:r>
              <a:rPr lang="fr-FR"/>
              <a:t>Jj Mois Aaaa</a:t>
            </a:r>
            <a:endParaRPr lang="fr-FR" dirty="0"/>
          </a:p>
        </p:txBody>
      </p:sp>
      <p:sp>
        <p:nvSpPr>
          <p:cNvPr id="13" name="Espace réservé du pied de page 12"/>
          <p:cNvSpPr>
            <a:spLocks noGrp="1"/>
          </p:cNvSpPr>
          <p:nvPr>
            <p:ph type="ftr" sz="quarter" idx="21"/>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58439469"/>
      </p:ext>
    </p:extLst>
  </p:cSld>
  <p:clrMapOvr>
    <a:masterClrMapping/>
  </p:clrMapOvr>
  <p:extLst>
    <p:ext uri="{DCECCB84-F9BA-43D5-87BE-67443E8EF086}">
      <p15:sldGuideLst xmlns:p15="http://schemas.microsoft.com/office/powerpoint/2012/main">
        <p15:guide id="1" orient="horz" pos="2047">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692" b="1" cap="all" baseline="0">
                <a:solidFill>
                  <a:schemeClr val="tx2"/>
                </a:solidFill>
              </a:defRPr>
            </a:lvl1pPr>
            <a:lvl2pPr algn="just">
              <a:lnSpc>
                <a:spcPct val="110000"/>
              </a:lnSpc>
              <a:spcBef>
                <a:spcPts val="634"/>
              </a:spcBef>
              <a:defRPr sz="1057" b="0">
                <a:solidFill>
                  <a:schemeClr val="tx1"/>
                </a:solidFill>
              </a:defRPr>
            </a:lvl2pPr>
          </a:lstStyle>
          <a:p>
            <a:pPr lvl="0"/>
            <a:r>
              <a:rPr lang="fr-FR"/>
              <a:t>Modifier les styles du texte du masque</a:t>
            </a:r>
          </a:p>
          <a:p>
            <a:pPr lvl="1"/>
            <a:r>
              <a:rPr lang="fr-FR"/>
              <a:t>Deuxième niveau</a:t>
            </a:r>
          </a:p>
        </p:txBody>
      </p:sp>
      <p:sp>
        <p:nvSpPr>
          <p:cNvPr id="10" name="Espace réservé de la date 9"/>
          <p:cNvSpPr>
            <a:spLocks noGrp="1"/>
          </p:cNvSpPr>
          <p:nvPr>
            <p:ph type="dt" sz="half" idx="14"/>
          </p:nvPr>
        </p:nvSpPr>
        <p:spPr/>
        <p:txBody>
          <a:bodyPr/>
          <a:lstStyle/>
          <a:p>
            <a:r>
              <a:rPr lang="fr-FR"/>
              <a:t>Jj Mois Aaaa</a:t>
            </a:r>
            <a:endParaRPr lang="fr-FR" dirty="0"/>
          </a:p>
        </p:txBody>
      </p:sp>
      <p:sp>
        <p:nvSpPr>
          <p:cNvPr id="11" name="Espace réservé du pied de page 10"/>
          <p:cNvSpPr>
            <a:spLocks noGrp="1"/>
          </p:cNvSpPr>
          <p:nvPr>
            <p:ph type="ftr" sz="quarter" idx="15"/>
          </p:nvPr>
        </p:nvSpPr>
        <p:spPr/>
        <p:txBody>
          <a:bodyPr/>
          <a:lstStyle/>
          <a:p>
            <a:r>
              <a:rPr lang="fr-FR"/>
              <a:t>TITRE DE LA PRÉSENTATION</a:t>
            </a:r>
            <a:endParaRPr lang="fr-FR" dirty="0"/>
          </a:p>
        </p:txBody>
      </p:sp>
      <p:sp>
        <p:nvSpPr>
          <p:cNvPr id="12" name="Espace réservé du numéro de diapositive 11"/>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32726824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325851" y="478412"/>
            <a:ext cx="9718856" cy="6283129"/>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3" name="Espace réservé du texte 2"/>
          <p:cNvSpPr>
            <a:spLocks noGrp="1"/>
          </p:cNvSpPr>
          <p:nvPr>
            <p:ph type="body" sz="quarter" idx="10"/>
          </p:nvPr>
        </p:nvSpPr>
        <p:spPr>
          <a:xfrm>
            <a:off x="4156557" y="1355010"/>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4156557" y="4852814"/>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210349" y="1283318"/>
            <a:ext cx="2551722" cy="520784"/>
          </a:xfrm>
          <a:prstGeom prst="rect">
            <a:avLst/>
          </a:prstGeom>
          <a:noFill/>
        </p:spPr>
        <p:txBody>
          <a:bodyPr wrap="square" lIns="0" tIns="0" rIns="0" bIns="0" rtlCol="0">
            <a:spAutoFit/>
          </a:bodyPr>
          <a:lstStyle/>
          <a:p>
            <a:r>
              <a:rPr lang="fr-FR" sz="3384" b="1">
                <a:solidFill>
                  <a:schemeClr val="bg1"/>
                </a:solidFill>
              </a:rPr>
              <a:t>CONTACT</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4588" y="6242707"/>
            <a:ext cx="952583" cy="266466"/>
          </a:xfrm>
          <a:prstGeom prst="rect">
            <a:avLst/>
          </a:prstGeom>
        </p:spPr>
      </p:pic>
    </p:spTree>
    <p:extLst>
      <p:ext uri="{BB962C8B-B14F-4D97-AF65-F5344CB8AC3E}">
        <p14:creationId xmlns:p14="http://schemas.microsoft.com/office/powerpoint/2010/main" val="3111106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5.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7.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 Type="http://schemas.openxmlformats.org/officeDocument/2006/relationships/slideLayout" Target="../slideLayouts/slideLayout105.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image" Target="../media/image27.jpeg"/><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slideLayout" Target="../slideLayouts/slideLayout13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26" Type="http://schemas.openxmlformats.org/officeDocument/2006/relationships/theme" Target="../theme/theme11.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slideLayout" Target="../slideLayouts/slideLayout161.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slideLayout" Target="../slideLayouts/slideLayout160.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 Id="rId27" Type="http://schemas.openxmlformats.org/officeDocument/2006/relationships/image" Target="../media/image4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7" name="Slide number"/>
          <p:cNvSpPr>
            <a:spLocks noChangeArrowheads="1"/>
          </p:cNvSpPr>
          <p:nvPr/>
        </p:nvSpPr>
        <p:spPr bwMode="gray">
          <a:xfrm>
            <a:off x="5099014" y="6710062"/>
            <a:ext cx="171522" cy="17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Autofit/>
          </a:bodyPr>
          <a:lstStyle/>
          <a:p>
            <a:pPr algn="ctr" defTabSz="901700" fontAlgn="base">
              <a:lnSpc>
                <a:spcPct val="100000"/>
              </a:lnSpc>
              <a:spcBef>
                <a:spcPts val="0"/>
              </a:spcBef>
              <a:spcAft>
                <a:spcPts val="0"/>
              </a:spcAft>
            </a:pPr>
            <a:fld id="{1CF9EA00-886D-43B8-A53F-CB3B22E97C6F}" type="slidenum">
              <a:rPr lang="en-GB" altLang="zh-TW" sz="1000" b="0" i="0" baseline="0" smtClean="0">
                <a:solidFill>
                  <a:srgbClr val="252525"/>
                </a:solidFill>
                <a:latin typeface="+mn-lt"/>
                <a:ea typeface="SimHei"/>
              </a:rPr>
              <a:pPr algn="ctr" defTabSz="901700" fontAlgn="base">
                <a:lnSpc>
                  <a:spcPct val="100000"/>
                </a:lnSpc>
                <a:spcBef>
                  <a:spcPts val="0"/>
                </a:spcBef>
                <a:spcAft>
                  <a:spcPts val="0"/>
                </a:spcAft>
              </a:pPr>
              <a:t>‹N°›</a:t>
            </a:fld>
            <a:endParaRPr lang="en-GB" altLang="zh-TW" sz="1000" b="0" i="0" baseline="0" dirty="0">
              <a:solidFill>
                <a:srgbClr val="252525"/>
              </a:solidFill>
              <a:latin typeface="+mn-lt"/>
              <a:ea typeface="SimHei"/>
            </a:endParaRPr>
          </a:p>
        </p:txBody>
      </p:sp>
      <p:sp>
        <p:nvSpPr>
          <p:cNvPr id="26" name="Slide title"/>
          <p:cNvSpPr>
            <a:spLocks noGrp="1" noChangeArrowheads="1"/>
          </p:cNvSpPr>
          <p:nvPr>
            <p:ph type="title"/>
          </p:nvPr>
        </p:nvSpPr>
        <p:spPr bwMode="gray">
          <a:xfrm>
            <a:off x="412749" y="374400"/>
            <a:ext cx="9540875"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p>
            <a:pPr lvl="0"/>
            <a:r>
              <a:rPr lang="en-GB" altLang="zh-TW" dirty="0"/>
              <a:t>Click to edit Master title style</a:t>
            </a:r>
          </a:p>
        </p:txBody>
      </p:sp>
      <p:sp>
        <p:nvSpPr>
          <p:cNvPr id="28" name="Footer Placeholder 2"/>
          <p:cNvSpPr>
            <a:spLocks noGrp="1"/>
          </p:cNvSpPr>
          <p:nvPr>
            <p:ph type="ftr" sz="quarter" idx="3"/>
          </p:nvPr>
        </p:nvSpPr>
        <p:spPr bwMode="gray">
          <a:xfrm>
            <a:off x="7638825" y="6712330"/>
            <a:ext cx="2314800" cy="1692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oAutofit/>
          </a:bodyPr>
          <a:lstStyle>
            <a:lvl1pPr algn="r" rtl="0" eaLnBrk="0" fontAlgn="base" hangingPunct="0">
              <a:lnSpc>
                <a:spcPct val="100000"/>
              </a:lnSpc>
              <a:spcBef>
                <a:spcPts val="0"/>
              </a:spcBef>
              <a:spcAft>
                <a:spcPts val="0"/>
              </a:spcAft>
              <a:defRPr lang="en-GB" altLang="zh-TW" sz="1000" b="1" i="0" kern="1200" smtClean="0">
                <a:solidFill>
                  <a:srgbClr val="D7D8D6"/>
                </a:solidFill>
                <a:latin typeface="+mj-lt"/>
                <a:ea typeface="SimHei"/>
                <a:cs typeface="Arial" charset="0"/>
              </a:defRPr>
            </a:lvl1pPr>
          </a:lstStyle>
          <a:p>
            <a:endParaRPr lang="en-US" dirty="0"/>
          </a:p>
        </p:txBody>
      </p:sp>
      <p:grpSp>
        <p:nvGrpSpPr>
          <p:cNvPr id="2" name="Background grid" hidden="1"/>
          <p:cNvGrpSpPr/>
          <p:nvPr userDrawn="1"/>
        </p:nvGrpSpPr>
        <p:grpSpPr bwMode="gray">
          <a:xfrm>
            <a:off x="411683" y="415437"/>
            <a:ext cx="9541941" cy="6182472"/>
            <a:chOff x="411683" y="527051"/>
            <a:chExt cx="9541941" cy="6070857"/>
          </a:xfrm>
        </p:grpSpPr>
        <p:sp>
          <p:nvSpPr>
            <p:cNvPr id="7" name="Rectangle 6" hidden="1"/>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8" name="Group 7" hidden="1"/>
            <p:cNvGrpSpPr/>
            <p:nvPr userDrawn="1"/>
          </p:nvGrpSpPr>
          <p:grpSpPr bwMode="gray">
            <a:xfrm>
              <a:off x="411683" y="1416049"/>
              <a:ext cx="9541941" cy="5181859"/>
              <a:chOff x="411683" y="1416049"/>
              <a:chExt cx="9541941" cy="5181859"/>
            </a:xfrm>
          </p:grpSpPr>
          <p:sp>
            <p:nvSpPr>
              <p:cNvPr id="9" name="Rectangle 8" hidden="1"/>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0" name="Rectangle 11" hidden="1"/>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1" name="Rectangle 8" hidden="1"/>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3" name="Text Placeholder 4"/>
          <p:cNvSpPr>
            <a:spLocks noGrp="1"/>
          </p:cNvSpPr>
          <p:nvPr>
            <p:ph type="body" idx="1"/>
          </p:nvPr>
        </p:nvSpPr>
        <p:spPr bwMode="gray">
          <a:xfrm>
            <a:off x="411683" y="1321821"/>
            <a:ext cx="9546336" cy="1668855"/>
          </a:xfrm>
          <a:prstGeom prst="rect">
            <a:avLst/>
          </a:prstGeom>
        </p:spPr>
        <p:txBody>
          <a:bodyPr vert="horz" wrap="square" lIns="0" tIns="0" rIns="0" bIns="0" rtlCol="0">
            <a:spAutoFit/>
          </a:bodyPr>
          <a:lstStyle/>
          <a:p>
            <a:pPr lvl="0"/>
            <a:r>
              <a:rPr lang="en-US" dirty="0"/>
              <a:t>Click to edit Master text styles</a:t>
            </a:r>
          </a:p>
          <a:p>
            <a:pPr marL="0" lvl="1" indent="0">
              <a:buFontTx/>
              <a:buNone/>
            </a:pPr>
            <a:r>
              <a:rPr lang="en-US" dirty="0"/>
              <a:t>Second level</a:t>
            </a:r>
          </a:p>
          <a:p>
            <a:pPr marL="217488" lvl="2" indent="-217488">
              <a:buSzPct val="90000"/>
              <a:buFont typeface="Wingdings" panose="05000000000000000000" pitchFamily="2" charset="2"/>
              <a:buChar char=""/>
            </a:pPr>
            <a:r>
              <a:rPr lang="en-US" dirty="0"/>
              <a:t>Third level</a:t>
            </a:r>
          </a:p>
          <a:p>
            <a:pPr marL="374650" lvl="3" indent="-157163">
              <a:spcBef>
                <a:spcPts val="300"/>
              </a:spcBef>
              <a:buFont typeface="Wingdings 2" panose="05020102010507070707" pitchFamily="18" charset="2"/>
              <a:buChar char=""/>
            </a:pPr>
            <a:r>
              <a:rPr lang="en-US" dirty="0"/>
              <a:t>Fourth level</a:t>
            </a:r>
          </a:p>
          <a:p>
            <a:pPr marL="533400" lvl="4" indent="-157163">
              <a:spcBef>
                <a:spcPts val="300"/>
              </a:spcBef>
              <a:buFont typeface="Arial" panose="020B0604020202020204" pitchFamily="34" charset="0"/>
            </a:pPr>
            <a:r>
              <a:rPr lang="en-US" dirty="0"/>
              <a:t>Fifth level</a:t>
            </a:r>
            <a:endParaRPr lang="en-GB" dirty="0"/>
          </a:p>
          <a:p>
            <a:pPr lvl="0"/>
            <a:endParaRPr lang="en-US" dirty="0"/>
          </a:p>
        </p:txBody>
      </p:sp>
      <p:sp>
        <p:nvSpPr>
          <p:cNvPr id="3" name="MSIPCMContentMarking" descr="{&quot;HashCode&quot;:-929196920,&quot;Placement&quot;:&quot;Footer&quot;}">
            <a:extLst>
              <a:ext uri="{FF2B5EF4-FFF2-40B4-BE49-F238E27FC236}">
                <a16:creationId xmlns:a16="http://schemas.microsoft.com/office/drawing/2014/main" id="{58692F5B-D99B-4B43-B276-96DDE444E805}"/>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791" r:id="rId1"/>
    <p:sldLayoutId id="2147483832" r:id="rId2"/>
    <p:sldLayoutId id="2147483854" r:id="rId3"/>
    <p:sldLayoutId id="2147483830" r:id="rId4"/>
    <p:sldLayoutId id="2147483804" r:id="rId5"/>
    <p:sldLayoutId id="2147483876" r:id="rId6"/>
    <p:sldLayoutId id="2147483877" r:id="rId7"/>
  </p:sldLayoutIdLst>
  <p:hf sldNum="0" hdr="0" dt="0"/>
  <p:txStyles>
    <p:titleStyle>
      <a:lvl1pPr algn="l" defTabSz="1165225" rtl="0" eaLnBrk="0" fontAlgn="base" hangingPunct="0">
        <a:lnSpc>
          <a:spcPct val="114000"/>
        </a:lnSpc>
        <a:spcBef>
          <a:spcPct val="0"/>
        </a:spcBef>
        <a:spcAft>
          <a:spcPct val="0"/>
        </a:spcAft>
        <a:defRPr sz="1800" b="1" baseline="0">
          <a:solidFill>
            <a:schemeClr val="tx1"/>
          </a:solidFill>
          <a:latin typeface="+mj-lt"/>
          <a:ea typeface="SimHei"/>
          <a:cs typeface="+mj-cs"/>
        </a:defRPr>
      </a:lvl1pPr>
      <a:lvl2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2pPr>
      <a:lvl3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3pPr>
      <a:lvl4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4pPr>
      <a:lvl5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5pPr>
      <a:lvl6pPr marL="457200" algn="l" defTabSz="1109663" rtl="0" fontAlgn="base">
        <a:spcBef>
          <a:spcPct val="0"/>
        </a:spcBef>
        <a:spcAft>
          <a:spcPct val="0"/>
        </a:spcAft>
        <a:defRPr sz="2400">
          <a:solidFill>
            <a:schemeClr val="accent1"/>
          </a:solidFill>
          <a:latin typeface="Arial" charset="0"/>
          <a:cs typeface="Arial" charset="0"/>
        </a:defRPr>
      </a:lvl6pPr>
      <a:lvl7pPr marL="914400" algn="l" defTabSz="1109663" rtl="0" fontAlgn="base">
        <a:spcBef>
          <a:spcPct val="0"/>
        </a:spcBef>
        <a:spcAft>
          <a:spcPct val="0"/>
        </a:spcAft>
        <a:defRPr sz="2400">
          <a:solidFill>
            <a:schemeClr val="accent1"/>
          </a:solidFill>
          <a:latin typeface="Arial" charset="0"/>
          <a:cs typeface="Arial" charset="0"/>
        </a:defRPr>
      </a:lvl7pPr>
      <a:lvl8pPr marL="1371600" algn="l" defTabSz="1109663" rtl="0" fontAlgn="base">
        <a:spcBef>
          <a:spcPct val="0"/>
        </a:spcBef>
        <a:spcAft>
          <a:spcPct val="0"/>
        </a:spcAft>
        <a:defRPr sz="2400">
          <a:solidFill>
            <a:schemeClr val="accent1"/>
          </a:solidFill>
          <a:latin typeface="Arial" charset="0"/>
          <a:cs typeface="Arial" charset="0"/>
        </a:defRPr>
      </a:lvl8pPr>
      <a:lvl9pPr marL="1828800" algn="l" defTabSz="1109663" rtl="0" fontAlgn="base">
        <a:spcBef>
          <a:spcPct val="0"/>
        </a:spcBef>
        <a:spcAft>
          <a:spcPct val="0"/>
        </a:spcAft>
        <a:defRPr sz="2400">
          <a:solidFill>
            <a:schemeClr val="accent1"/>
          </a:solidFill>
          <a:latin typeface="Arial" charset="0"/>
          <a:cs typeface="Arial" charset="0"/>
        </a:defRPr>
      </a:lvl9pPr>
    </p:titleStyle>
    <p:bodyStyle>
      <a:lvl1pPr marL="0" indent="0" algn="l" defTabSz="901700" rtl="0" eaLnBrk="0" fontAlgn="base" hangingPunct="0">
        <a:lnSpc>
          <a:spcPct val="113000"/>
        </a:lnSpc>
        <a:spcBef>
          <a:spcPts val="1800"/>
        </a:spcBef>
        <a:spcAft>
          <a:spcPct val="0"/>
        </a:spcAft>
        <a:buClr>
          <a:schemeClr val="tx2"/>
        </a:buClr>
        <a:buFont typeface="Symbol" pitchFamily="18" charset="2"/>
        <a:buNone/>
        <a:defRPr lang="en-US" altLang="zh-TW" sz="1200" b="1" baseline="0" dirty="0">
          <a:solidFill>
            <a:schemeClr val="tx1"/>
          </a:solidFill>
          <a:latin typeface="Arial"/>
          <a:ea typeface="SimHei"/>
          <a:cs typeface="+mn-cs"/>
        </a:defRPr>
      </a:lvl1pPr>
      <a:lvl2pPr marL="228600" indent="-228600" algn="l" defTabSz="901700" rtl="0" eaLnBrk="0" fontAlgn="base" hangingPunct="0">
        <a:lnSpc>
          <a:spcPct val="113000"/>
        </a:lnSpc>
        <a:spcBef>
          <a:spcPts val="900"/>
        </a:spcBef>
        <a:spcAft>
          <a:spcPct val="0"/>
        </a:spcAft>
        <a:buClr>
          <a:schemeClr val="accent1"/>
        </a:buClr>
        <a:buSzPct val="90000"/>
        <a:buFont typeface="Wingdings" panose="05000000000000000000" pitchFamily="2" charset="2"/>
        <a:buChar char="u"/>
        <a:defRPr lang="en-US" altLang="zh-TW" sz="1200" baseline="0" dirty="0" smtClean="0">
          <a:solidFill>
            <a:schemeClr val="tx1"/>
          </a:solidFill>
          <a:latin typeface="Arial"/>
          <a:ea typeface="SimHei"/>
          <a:cs typeface="+mn-cs"/>
        </a:defRPr>
      </a:lvl2pPr>
      <a:lvl3pPr marL="333375" indent="-333375" algn="l" defTabSz="901700" rtl="0" eaLnBrk="0" fontAlgn="base" hangingPunct="0">
        <a:lnSpc>
          <a:spcPct val="113000"/>
        </a:lnSpc>
        <a:spcBef>
          <a:spcPts val="900"/>
        </a:spcBef>
        <a:spcAft>
          <a:spcPct val="0"/>
        </a:spcAft>
        <a:buClr>
          <a:schemeClr val="accent1"/>
        </a:buClr>
        <a:buFont typeface="Wingdings 2" panose="05020102010507070707" pitchFamily="18" charset="2"/>
        <a:buChar char=""/>
        <a:defRPr lang="en-US" altLang="zh-TW" sz="1000" baseline="0" dirty="0" smtClean="0">
          <a:solidFill>
            <a:schemeClr val="tx1"/>
          </a:solidFill>
          <a:latin typeface="Arial"/>
          <a:ea typeface="SimHei"/>
          <a:cs typeface="+mn-cs"/>
        </a:defRPr>
      </a:lvl3pPr>
      <a:lvl4pPr marL="684213" indent="-222250" algn="l" defTabSz="901700" rtl="0" eaLnBrk="0" fontAlgn="base" hangingPunct="0">
        <a:lnSpc>
          <a:spcPct val="113000"/>
        </a:lnSpc>
        <a:spcBef>
          <a:spcPts val="200"/>
        </a:spcBef>
        <a:spcAft>
          <a:spcPct val="0"/>
        </a:spcAft>
        <a:buClr>
          <a:schemeClr val="accent1"/>
        </a:buClr>
        <a:buFont typeface="Helvetica Neue for HSBC Lt" panose="020B0404020202020204" pitchFamily="34" charset="0"/>
        <a:buChar char="–"/>
        <a:defRPr lang="en-US" altLang="zh-TW" sz="900" baseline="0" dirty="0" smtClean="0">
          <a:solidFill>
            <a:schemeClr val="tx1"/>
          </a:solidFill>
          <a:latin typeface="Arial"/>
          <a:ea typeface="SimHei"/>
          <a:cs typeface="+mn-cs"/>
        </a:defRPr>
      </a:lvl4pPr>
      <a:lvl5pPr marL="914400" indent="-230188" algn="l" defTabSz="1165225" rtl="0" eaLnBrk="0" fontAlgn="base" hangingPunct="0">
        <a:lnSpc>
          <a:spcPct val="113000"/>
        </a:lnSpc>
        <a:spcBef>
          <a:spcPts val="200"/>
        </a:spcBef>
        <a:spcAft>
          <a:spcPct val="0"/>
        </a:spcAft>
        <a:buClr>
          <a:schemeClr val="accent1"/>
        </a:buClr>
        <a:buFont typeface="Helvetica Neue for HSBC Lt" panose="020B0404020202020204" pitchFamily="34" charset="0"/>
        <a:buChar char="–"/>
        <a:defRPr lang="en-GB" altLang="zh-TW" sz="800" dirty="0" smtClean="0">
          <a:solidFill>
            <a:schemeClr val="tx1"/>
          </a:solidFill>
          <a:latin typeface="Arial"/>
          <a:ea typeface="SimHei"/>
          <a:cs typeface="+mn-cs"/>
        </a:defRPr>
      </a:lvl5pPr>
      <a:lvl6pPr marL="15446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6pPr>
      <a:lvl7pPr marL="20018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7pPr>
      <a:lvl8pPr marL="24590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8pPr>
      <a:lvl9pPr marL="29162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6270" userDrawn="1">
          <p15:clr>
            <a:srgbClr val="F26B43"/>
          </p15:clr>
        </p15:guide>
        <p15:guide id="5" pos="3311" userDrawn="1">
          <p15:clr>
            <a:srgbClr val="F26B43"/>
          </p15:clr>
        </p15:guide>
        <p15:guide id="6" orient="horz" pos="855" userDrawn="1">
          <p15:clr>
            <a:srgbClr val="F26B43"/>
          </p15:clr>
        </p15:guide>
        <p15:guide id="7" orient="horz" pos="4156" userDrawn="1">
          <p15:clr>
            <a:srgbClr val="F26B43"/>
          </p15:clr>
        </p15:guide>
        <p15:guide id="8" orient="horz" pos="256" userDrawn="1">
          <p15:clr>
            <a:srgbClr val="F26B43"/>
          </p15:clr>
        </p15:guide>
        <p15:guide id="9" orient="horz" pos="2444" userDrawn="1">
          <p15:clr>
            <a:srgbClr val="F26B43"/>
          </p15:clr>
        </p15:guide>
        <p15:guide id="10" orient="horz" pos="2543" userDrawn="1">
          <p15:clr>
            <a:srgbClr val="F26B43"/>
          </p15:clr>
        </p15:guide>
        <p15:guide id="11" pos="260" userDrawn="1">
          <p15:clr>
            <a:srgbClr val="F26B43"/>
          </p15:clr>
        </p15:guide>
        <p15:guide id="12" pos="32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F4351C61-6EC9-4D6C-B38F-F9D8FA88F924}"/>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0665B0AE-9F0C-433B-98E7-4412EA5A5145}"/>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FF6C2AD2-984E-47E3-A57D-2EC4997954C7}"/>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D91170BB-EF6C-4256-8ABC-7E096D515201}"/>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2033251E-00F0-4B3B-8877-6BBF82DB3BEE}"/>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00A5D78C-A32D-46BC-8F3A-2C4B3998225D}"/>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E9EB760C-4D2C-461F-998F-DF638C5167C6}"/>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5ECF0EB1-FE63-44E1-AF06-8C3E76CED7F0}"/>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86127781"/>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96ACAC62-D2F0-4A15-9642-57C3D4CE59F3}"/>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355E73C3-1CB2-47A0-B061-E063BB76998C}"/>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0755E5E2-B39F-4B1E-B193-C610389FA3FA}"/>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1A88DC57-0A89-489E-97C4-22B92C59EB5A}"/>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B8F3FE6E-A9FF-4FF6-97E8-A1C104A78B70}"/>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EBE32025-745F-4DC3-93B3-14E89152F63C}"/>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672C83DA-904D-494F-93C3-BA34EB49D9B2}"/>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6E62596D-155B-49D9-AFDC-5096734E90CC}"/>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81610544"/>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EEBD8482-8DAD-48D2-9208-75454A5D96D9}"/>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D0F3F2D9-151D-4782-980A-D3B670E68E5B}"/>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078EBF7D-BAD1-4C71-BE6D-2A8B94CA6C2D}"/>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A2618FFF-C44C-4AE2-973A-9749C89115BA}"/>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51CFF220-F6A1-4EEA-8E40-34AFC4C4644D}"/>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82518D2A-CAF4-42C4-913C-9C3AE8ED287E}"/>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ED3456E0-742B-4132-A57A-D84CAD24463D}"/>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8FDDAD90-27C7-49DD-906B-C637AB464F16}"/>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364820564"/>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4252BB8F-15CC-4890-9FB9-B132BB45D858}"/>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EBBE58AE-7899-4EB8-8BE4-D54BF1B6BBD1}"/>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13115717-3CA3-4590-92E5-82B393AFE504}"/>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002EFFAB-E5CF-4D3F-BA81-0B75E9B09C82}"/>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42692278-2C4E-4642-A622-02CBC1953CF1}"/>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692BC760-90ED-4A03-91D3-BB9FFAA2F7E4}"/>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800CE053-985D-4112-96A7-25EB1A68F8D0}"/>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09CD0CD9-2277-4528-A941-B692A3D0D46B}"/>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626081324"/>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BEB31E54-65EE-4AA5-9676-7D5875D05652}"/>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ECCCB540-C284-4DA7-BB4F-3D4CEDD8803E}"/>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C1DB5376-C38C-4E1A-A62C-BA16326A3AA0}"/>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0C608F22-F816-436F-93EC-7E6DFC923E1C}"/>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58317D84-A748-4ED8-B3C0-89973A764E5C}"/>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17B65EFC-3528-4326-8D53-F8D383D8EC03}"/>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7FC803A0-F1CE-4218-AF8C-784268BB1E41}"/>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81428C13-4DF7-493C-A764-23B9B8F2618F}"/>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458668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5" r:id="rId8"/>
    <p:sldLayoutId id="2147483966" r:id="rId9"/>
    <p:sldLayoutId id="2147483967" r:id="rId10"/>
    <p:sldLayoutId id="2147483968" r:id="rId11"/>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4C0A2595-FF4B-40FE-ABE8-5FBD7F1D19FE}"/>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1F484877-E779-487E-8940-7084E7A72F57}"/>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E2A415EE-CA57-4F09-88D0-6AC95583D354}"/>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B81F7DE2-CAD0-489C-85E6-0B79930C0908}"/>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42DF5BB6-D6E2-411A-ACC6-D92C727815DE}"/>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B8CB2820-D1CA-4318-AEC0-9E62FE02A7F5}"/>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14B995F4-2D76-496F-B7B3-89F3C03A121D}"/>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4D42A5F1-BE33-4307-B29C-BE4B67320238}"/>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2085483305"/>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610953A6-2350-4A2D-8177-340137EB3BA8}"/>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5E2E8AAC-18C1-4462-A01A-5565C616298E}"/>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4F843BC9-DFC4-4760-886F-390DA3D1A4CC}"/>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55C4D522-BEB8-4965-97A2-FE355BCC9421}"/>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CE216B8C-628F-41F1-9E62-BAEED80D1E6D}"/>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1A1F1B2D-1003-4A6B-AE24-AB4C3CCAA812}"/>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F5A02EB5-62A4-4D14-9458-EF811CC8864C}"/>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D8484845-2F10-4C7A-BAEA-343C3686E9B7}"/>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681399487"/>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23D83D9F-9591-4E41-88C4-7A900334C8A1}"/>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5CDA5697-C40C-45CD-B48C-666279C72A1F}"/>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8D231658-8489-4FBF-988F-A0FE822F8C03}"/>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4877A565-42EC-4D2C-B1E8-A0395B3E2079}"/>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0C1B7DF9-6E68-4697-82E5-EC23CE250DE8}"/>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E11F77E7-05EF-4413-8C10-5721195D8854}"/>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4E58A2C6-1882-4DD6-A35C-523139A0651E}"/>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678FAE5E-F8FE-41CC-81D5-D28324EC65F0}"/>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087114651"/>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24751" y="437767"/>
            <a:ext cx="8822785" cy="643327"/>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224751" y="1381820"/>
            <a:ext cx="8822785" cy="4601137"/>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946841" y="586612"/>
            <a:ext cx="555818" cy="29782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pied de page 4"/>
          <p:cNvSpPr>
            <a:spLocks noGrp="1"/>
          </p:cNvSpPr>
          <p:nvPr>
            <p:ph type="ftr" sz="quarter" idx="3"/>
          </p:nvPr>
        </p:nvSpPr>
        <p:spPr>
          <a:xfrm>
            <a:off x="2447835" y="6896187"/>
            <a:ext cx="5674675" cy="130178"/>
          </a:xfrm>
          <a:prstGeom prst="rect">
            <a:avLst/>
          </a:prstGeom>
        </p:spPr>
        <p:txBody>
          <a:bodyPr vert="horz" wrap="square" lIns="0" tIns="0" rIns="0" bIns="0" rtlCol="0" anchor="t" anchorCtr="0">
            <a:spAutoFit/>
          </a:bodyPr>
          <a:lstStyle>
            <a:lvl1pPr algn="l">
              <a:defRPr sz="846" b="0" cap="none" baseline="0">
                <a:solidFill>
                  <a:srgbClr val="7F7F7F"/>
                </a:solidFill>
              </a:defRPr>
            </a:lvl1pPr>
          </a:lstStyle>
          <a:p>
            <a:r>
              <a:rPr lang="fr-FR"/>
              <a:t>Appel d'offre EDF retraite - Kick-off</a:t>
            </a:r>
            <a:endParaRPr lang="fr-FR" dirty="0"/>
          </a:p>
        </p:txBody>
      </p:sp>
      <p:sp>
        <p:nvSpPr>
          <p:cNvPr id="10" name="Espace réservé du numéro de diapositive 5"/>
          <p:cNvSpPr>
            <a:spLocks noGrp="1"/>
          </p:cNvSpPr>
          <p:nvPr>
            <p:ph type="sldNum" sz="quarter" idx="4"/>
          </p:nvPr>
        </p:nvSpPr>
        <p:spPr>
          <a:xfrm>
            <a:off x="1224750" y="6896187"/>
            <a:ext cx="216373" cy="130178"/>
          </a:xfrm>
          <a:prstGeom prst="rect">
            <a:avLst/>
          </a:prstGeom>
        </p:spPr>
        <p:txBody>
          <a:bodyPr vert="horz" lIns="0" tIns="0" rIns="0" bIns="0" rtlCol="0" anchor="t" anchorCtr="0">
            <a:spAutoFit/>
          </a:bodyPr>
          <a:lstStyle>
            <a:lvl1pPr algn="l">
              <a:defRPr sz="846"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528346" y="6899340"/>
            <a:ext cx="869938" cy="130178"/>
          </a:xfrm>
          <a:prstGeom prst="rect">
            <a:avLst/>
          </a:prstGeom>
        </p:spPr>
        <p:txBody>
          <a:bodyPr vert="horz" wrap="square" lIns="0" tIns="0" rIns="0" bIns="0" rtlCol="0" anchor="t" anchorCtr="0">
            <a:spAutoFit/>
          </a:bodyPr>
          <a:lstStyle>
            <a:lvl1pPr>
              <a:defRPr lang="fr-FR" sz="846" b="0" cap="all" baseline="0" smtClean="0">
                <a:solidFill>
                  <a:srgbClr val="7F7F7F"/>
                </a:solidFill>
              </a:defRPr>
            </a:lvl1pPr>
          </a:lstStyle>
          <a:p>
            <a:fld id="{BEDBF537-7A9B-49C2-AFF0-9196091DA211}" type="datetime1">
              <a:rPr lang="fr-FR" smtClean="0"/>
              <a:t>04/11/2021</a:t>
            </a:fld>
            <a:endParaRPr lang="fr-FR" dirty="0"/>
          </a:p>
        </p:txBody>
      </p:sp>
      <p:pic>
        <p:nvPicPr>
          <p:cNvPr id="12" name="Picture 4" descr="D:\BLOC MARQUES\JPG\BB_Q_NATIXIS_ASSURANCES_10CM.jpg"/>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8929076" y="6703545"/>
            <a:ext cx="1320134" cy="471534"/>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258EDF2A-653E-4A8C-AA33-CCEC632A0174}"/>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41993123"/>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 id="2147484020" r:id="rId12"/>
    <p:sldLayoutId id="2147484021" r:id="rId13"/>
    <p:sldLayoutId id="2147484022" r:id="rId14"/>
    <p:sldLayoutId id="2147484023" r:id="rId15"/>
    <p:sldLayoutId id="2147484024" r:id="rId16"/>
    <p:sldLayoutId id="2147484025" r:id="rId17"/>
    <p:sldLayoutId id="2147484026" r:id="rId18"/>
    <p:sldLayoutId id="2147484027" r:id="rId19"/>
    <p:sldLayoutId id="2147484028" r:id="rId20"/>
    <p:sldLayoutId id="2147484029" r:id="rId21"/>
    <p:sldLayoutId id="2147484030" r:id="rId22"/>
    <p:sldLayoutId id="2147484031" r:id="rId23"/>
    <p:sldLayoutId id="2147484032" r:id="rId24"/>
    <p:sldLayoutId id="2147484033" r:id="rId25"/>
    <p:sldLayoutId id="2147484034" r:id="rId26"/>
    <p:sldLayoutId id="2147484035" r:id="rId27"/>
    <p:sldLayoutId id="2147484036" r:id="rId28"/>
    <p:sldLayoutId id="2147484037" r:id="rId29"/>
    <p:sldLayoutId id="2147484038" r:id="rId30"/>
    <p:sldLayoutId id="2147484039" r:id="rId31"/>
    <p:sldLayoutId id="2147484040" r:id="rId32"/>
    <p:sldLayoutId id="2147484041" r:id="rId33"/>
    <p:sldLayoutId id="2147484042" r:id="rId34"/>
  </p:sldLayoutIdLst>
  <p:hf hdr="0"/>
  <p:txStyles>
    <p:titleStyle>
      <a:lvl1pPr algn="l" defTabSz="725165" rtl="0" eaLnBrk="1" latinLnBrk="0" hangingPunct="1">
        <a:lnSpc>
          <a:spcPct val="90000"/>
        </a:lnSpc>
        <a:spcBef>
          <a:spcPct val="0"/>
        </a:spcBef>
        <a:buNone/>
        <a:defRPr sz="2326" b="1" kern="1200">
          <a:solidFill>
            <a:schemeClr val="tx2"/>
          </a:solidFill>
          <a:latin typeface="+mj-lt"/>
          <a:ea typeface="+mj-ea"/>
          <a:cs typeface="+mj-cs"/>
        </a:defRPr>
      </a:lvl1pPr>
    </p:titleStyle>
    <p:bodyStyle>
      <a:lvl1pPr marL="0" indent="0" algn="l" defTabSz="725165" rtl="0" eaLnBrk="1" latinLnBrk="0" hangingPunct="1">
        <a:lnSpc>
          <a:spcPct val="100000"/>
        </a:lnSpc>
        <a:spcBef>
          <a:spcPts val="1269"/>
        </a:spcBef>
        <a:buFont typeface="Arial" panose="020B0604020202020204" pitchFamily="34" charset="0"/>
        <a:buNone/>
        <a:defRPr sz="1692" kern="1200">
          <a:solidFill>
            <a:schemeClr val="tx1">
              <a:lumMod val="65000"/>
              <a:lumOff val="35000"/>
            </a:schemeClr>
          </a:solidFill>
          <a:latin typeface="+mn-lt"/>
          <a:ea typeface="+mn-ea"/>
          <a:cs typeface="+mn-cs"/>
        </a:defRPr>
      </a:lvl1pPr>
      <a:lvl2pPr marL="0" indent="0" algn="l" defTabSz="725165" rtl="0" eaLnBrk="1" latinLnBrk="0" hangingPunct="1">
        <a:lnSpc>
          <a:spcPct val="100000"/>
        </a:lnSpc>
        <a:spcBef>
          <a:spcPts val="1269"/>
        </a:spcBef>
        <a:buFont typeface="Arial" panose="020B0604020202020204" pitchFamily="34" charset="0"/>
        <a:buNone/>
        <a:defRPr sz="1798" b="1" kern="1200">
          <a:solidFill>
            <a:schemeClr val="accent1"/>
          </a:solidFill>
          <a:latin typeface="+mn-lt"/>
          <a:ea typeface="+mn-ea"/>
          <a:cs typeface="+mn-cs"/>
        </a:defRPr>
      </a:lvl2pPr>
      <a:lvl3pPr marL="0" indent="0" algn="l" defTabSz="725165" rtl="0" eaLnBrk="1" latinLnBrk="0" hangingPunct="1">
        <a:lnSpc>
          <a:spcPct val="100000"/>
        </a:lnSpc>
        <a:spcBef>
          <a:spcPts val="1692"/>
        </a:spcBef>
        <a:buFont typeface="Arial" panose="020B0604020202020204" pitchFamily="34" charset="0"/>
        <a:buNone/>
        <a:defRPr sz="1480" b="1" kern="1200" cap="all" baseline="0">
          <a:solidFill>
            <a:schemeClr val="tx1"/>
          </a:solidFill>
          <a:latin typeface="+mn-lt"/>
          <a:ea typeface="+mn-ea"/>
          <a:cs typeface="+mn-cs"/>
        </a:defRPr>
      </a:lvl3pPr>
      <a:lvl4pPr marL="0" indent="0" algn="l" defTabSz="725165" rtl="0" eaLnBrk="1" latinLnBrk="0" hangingPunct="1">
        <a:lnSpc>
          <a:spcPct val="100000"/>
        </a:lnSpc>
        <a:spcBef>
          <a:spcPts val="952"/>
        </a:spcBef>
        <a:buFont typeface="Arial" panose="020B0604020202020204" pitchFamily="34" charset="0"/>
        <a:buNone/>
        <a:defRPr sz="1480" kern="1200">
          <a:solidFill>
            <a:schemeClr val="tx1"/>
          </a:solidFill>
          <a:latin typeface="+mn-lt"/>
          <a:ea typeface="+mn-ea"/>
          <a:cs typeface="+mn-cs"/>
        </a:defRPr>
      </a:lvl4pPr>
      <a:lvl5pPr marL="475830" indent="-190332" algn="l" defTabSz="725165" rtl="0" eaLnBrk="1" latinLnBrk="0" hangingPunct="1">
        <a:lnSpc>
          <a:spcPct val="100000"/>
        </a:lnSpc>
        <a:spcBef>
          <a:spcPts val="634"/>
        </a:spcBef>
        <a:buClr>
          <a:schemeClr val="accent1"/>
        </a:buClr>
        <a:buSzPct val="80000"/>
        <a:buFont typeface="Wingdings 3" panose="05040102010807070707" pitchFamily="18" charset="2"/>
        <a:buChar char=""/>
        <a:defRPr sz="1480" kern="1200">
          <a:solidFill>
            <a:schemeClr val="tx1"/>
          </a:solidFill>
          <a:latin typeface="+mn-lt"/>
          <a:ea typeface="+mn-ea"/>
          <a:cs typeface="+mn-cs"/>
        </a:defRPr>
      </a:lvl5pPr>
      <a:lvl6pPr marL="616676" indent="-137039" algn="l" defTabSz="725165" rtl="0" eaLnBrk="1" latinLnBrk="0" hangingPunct="1">
        <a:lnSpc>
          <a:spcPct val="100000"/>
        </a:lnSpc>
        <a:spcBef>
          <a:spcPts val="634"/>
        </a:spcBef>
        <a:buClr>
          <a:schemeClr val="accent1"/>
        </a:buClr>
        <a:buFont typeface="Arial" panose="020B0604020202020204" pitchFamily="34" charset="0"/>
        <a:buChar char="•"/>
        <a:defRPr sz="1269" kern="1200">
          <a:solidFill>
            <a:schemeClr val="tx1"/>
          </a:solidFill>
          <a:latin typeface="+mn-lt"/>
          <a:ea typeface="+mn-ea"/>
          <a:cs typeface="+mn-cs"/>
        </a:defRPr>
      </a:lvl6pPr>
      <a:lvl7pPr marL="2356786"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7pPr>
      <a:lvl8pPr marL="2719368"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8pPr>
      <a:lvl9pPr marL="3081951"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9pPr>
    </p:bodyStyle>
    <p:otherStyle>
      <a:defPPr>
        <a:defRPr lang="fr-FR"/>
      </a:defPPr>
      <a:lvl1pPr marL="0" algn="l" defTabSz="725165" rtl="0" eaLnBrk="1" latinLnBrk="0" hangingPunct="1">
        <a:defRPr sz="1427" kern="1200">
          <a:solidFill>
            <a:schemeClr val="tx1"/>
          </a:solidFill>
          <a:latin typeface="+mn-lt"/>
          <a:ea typeface="+mn-ea"/>
          <a:cs typeface="+mn-cs"/>
        </a:defRPr>
      </a:lvl1pPr>
      <a:lvl2pPr marL="362582" algn="l" defTabSz="725165" rtl="0" eaLnBrk="1" latinLnBrk="0" hangingPunct="1">
        <a:defRPr sz="1427" kern="1200">
          <a:solidFill>
            <a:schemeClr val="tx1"/>
          </a:solidFill>
          <a:latin typeface="+mn-lt"/>
          <a:ea typeface="+mn-ea"/>
          <a:cs typeface="+mn-cs"/>
        </a:defRPr>
      </a:lvl2pPr>
      <a:lvl3pPr marL="725165" algn="l" defTabSz="725165" rtl="0" eaLnBrk="1" latinLnBrk="0" hangingPunct="1">
        <a:defRPr sz="1427" kern="1200">
          <a:solidFill>
            <a:schemeClr val="tx1"/>
          </a:solidFill>
          <a:latin typeface="+mn-lt"/>
          <a:ea typeface="+mn-ea"/>
          <a:cs typeface="+mn-cs"/>
        </a:defRPr>
      </a:lvl3pPr>
      <a:lvl4pPr marL="1087747" algn="l" defTabSz="725165" rtl="0" eaLnBrk="1" latinLnBrk="0" hangingPunct="1">
        <a:defRPr sz="1427" kern="1200">
          <a:solidFill>
            <a:schemeClr val="tx1"/>
          </a:solidFill>
          <a:latin typeface="+mn-lt"/>
          <a:ea typeface="+mn-ea"/>
          <a:cs typeface="+mn-cs"/>
        </a:defRPr>
      </a:lvl4pPr>
      <a:lvl5pPr marL="1450330" algn="l" defTabSz="725165" rtl="0" eaLnBrk="1" latinLnBrk="0" hangingPunct="1">
        <a:defRPr sz="1427" kern="1200">
          <a:solidFill>
            <a:schemeClr val="tx1"/>
          </a:solidFill>
          <a:latin typeface="+mn-lt"/>
          <a:ea typeface="+mn-ea"/>
          <a:cs typeface="+mn-cs"/>
        </a:defRPr>
      </a:lvl5pPr>
      <a:lvl6pPr marL="1812912" algn="l" defTabSz="725165" rtl="0" eaLnBrk="1" latinLnBrk="0" hangingPunct="1">
        <a:defRPr sz="1427" kern="1200">
          <a:solidFill>
            <a:schemeClr val="tx1"/>
          </a:solidFill>
          <a:latin typeface="+mn-lt"/>
          <a:ea typeface="+mn-ea"/>
          <a:cs typeface="+mn-cs"/>
        </a:defRPr>
      </a:lvl6pPr>
      <a:lvl7pPr marL="2175495" algn="l" defTabSz="725165" rtl="0" eaLnBrk="1" latinLnBrk="0" hangingPunct="1">
        <a:defRPr sz="1427" kern="1200">
          <a:solidFill>
            <a:schemeClr val="tx1"/>
          </a:solidFill>
          <a:latin typeface="+mn-lt"/>
          <a:ea typeface="+mn-ea"/>
          <a:cs typeface="+mn-cs"/>
        </a:defRPr>
      </a:lvl7pPr>
      <a:lvl8pPr marL="2538077" algn="l" defTabSz="725165" rtl="0" eaLnBrk="1" latinLnBrk="0" hangingPunct="1">
        <a:defRPr sz="1427" kern="1200">
          <a:solidFill>
            <a:schemeClr val="tx1"/>
          </a:solidFill>
          <a:latin typeface="+mn-lt"/>
          <a:ea typeface="+mn-ea"/>
          <a:cs typeface="+mn-cs"/>
        </a:defRPr>
      </a:lvl8pPr>
      <a:lvl9pPr marL="2900660" algn="l" defTabSz="725165" rtl="0" eaLnBrk="1" latinLnBrk="0" hangingPunct="1">
        <a:defRPr sz="142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24751" y="437767"/>
            <a:ext cx="8822785" cy="643327"/>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224751" y="1381820"/>
            <a:ext cx="8822785" cy="4601137"/>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946841" y="586612"/>
            <a:ext cx="555818" cy="29782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pied de page 4"/>
          <p:cNvSpPr>
            <a:spLocks noGrp="1"/>
          </p:cNvSpPr>
          <p:nvPr>
            <p:ph type="ftr" sz="quarter" idx="3"/>
          </p:nvPr>
        </p:nvSpPr>
        <p:spPr>
          <a:xfrm>
            <a:off x="2447835" y="6896187"/>
            <a:ext cx="5674675" cy="130178"/>
          </a:xfrm>
          <a:prstGeom prst="rect">
            <a:avLst/>
          </a:prstGeom>
        </p:spPr>
        <p:txBody>
          <a:bodyPr vert="horz" wrap="square" lIns="0" tIns="0" rIns="0" bIns="0" rtlCol="0" anchor="t" anchorCtr="0">
            <a:spAutoFit/>
          </a:bodyPr>
          <a:lstStyle>
            <a:lvl1pPr algn="l">
              <a:defRPr sz="846" b="0" cap="none" baseline="0">
                <a:solidFill>
                  <a:srgbClr val="7F7F7F"/>
                </a:solidFill>
              </a:defRPr>
            </a:lvl1pPr>
          </a:lstStyle>
          <a:p>
            <a:r>
              <a:rPr lang="fr-FR" dirty="0"/>
              <a:t>TITRE DE LA PRÉSENTATION</a:t>
            </a:r>
          </a:p>
        </p:txBody>
      </p:sp>
      <p:sp>
        <p:nvSpPr>
          <p:cNvPr id="10" name="Espace réservé du numéro de diapositive 5"/>
          <p:cNvSpPr>
            <a:spLocks noGrp="1"/>
          </p:cNvSpPr>
          <p:nvPr>
            <p:ph type="sldNum" sz="quarter" idx="4"/>
          </p:nvPr>
        </p:nvSpPr>
        <p:spPr>
          <a:xfrm>
            <a:off x="1224750" y="6896187"/>
            <a:ext cx="216373" cy="130178"/>
          </a:xfrm>
          <a:prstGeom prst="rect">
            <a:avLst/>
          </a:prstGeom>
        </p:spPr>
        <p:txBody>
          <a:bodyPr vert="horz" lIns="0" tIns="0" rIns="0" bIns="0" rtlCol="0" anchor="t" anchorCtr="0">
            <a:spAutoFit/>
          </a:bodyPr>
          <a:lstStyle>
            <a:lvl1pPr algn="l">
              <a:defRPr sz="846"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528346" y="6899340"/>
            <a:ext cx="869938" cy="130178"/>
          </a:xfrm>
          <a:prstGeom prst="rect">
            <a:avLst/>
          </a:prstGeom>
        </p:spPr>
        <p:txBody>
          <a:bodyPr vert="horz" wrap="square" lIns="0" tIns="0" rIns="0" bIns="0" rtlCol="0" anchor="t" anchorCtr="0">
            <a:spAutoFit/>
          </a:bodyPr>
          <a:lstStyle>
            <a:lvl1pPr>
              <a:defRPr lang="fr-FR" sz="846" b="0" cap="all" baseline="0" smtClean="0">
                <a:solidFill>
                  <a:srgbClr val="7F7F7F"/>
                </a:solidFill>
              </a:defRPr>
            </a:lvl1pPr>
          </a:lstStyle>
          <a:p>
            <a:r>
              <a:rPr lang="fr-FR" dirty="0" err="1"/>
              <a:t>Jj</a:t>
            </a:r>
            <a:r>
              <a:rPr lang="fr-FR" dirty="0"/>
              <a:t> Mois </a:t>
            </a:r>
            <a:r>
              <a:rPr lang="fr-FR" dirty="0" err="1"/>
              <a:t>Aaaa</a:t>
            </a:r>
            <a:endParaRPr lang="fr-FR" dirty="0"/>
          </a:p>
        </p:txBody>
      </p:sp>
      <p:pic>
        <p:nvPicPr>
          <p:cNvPr id="12" name="Picture 4" descr="D:\BLOC MARQUES\JPG\BB_Q_NATIXIS_ASSURANCES_10CM.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929076" y="6703545"/>
            <a:ext cx="1320134" cy="471534"/>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F28569CA-15BE-4495-A46B-1F7585D19E63}"/>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276744985"/>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 id="2147484056" r:id="rId13"/>
    <p:sldLayoutId id="2147484057" r:id="rId14"/>
    <p:sldLayoutId id="2147484058" r:id="rId15"/>
    <p:sldLayoutId id="2147484059" r:id="rId16"/>
    <p:sldLayoutId id="2147484060" r:id="rId17"/>
    <p:sldLayoutId id="2147484061" r:id="rId18"/>
    <p:sldLayoutId id="2147484062" r:id="rId19"/>
    <p:sldLayoutId id="2147484063" r:id="rId20"/>
    <p:sldLayoutId id="2147484064" r:id="rId21"/>
    <p:sldLayoutId id="2147484065" r:id="rId22"/>
    <p:sldLayoutId id="2147484066" r:id="rId23"/>
    <p:sldLayoutId id="2147484067" r:id="rId24"/>
    <p:sldLayoutId id="2147484068" r:id="rId25"/>
  </p:sldLayoutIdLst>
  <p:hf hdr="0"/>
  <p:txStyles>
    <p:titleStyle>
      <a:lvl1pPr algn="l" defTabSz="725165" rtl="0" eaLnBrk="1" latinLnBrk="0" hangingPunct="1">
        <a:lnSpc>
          <a:spcPct val="90000"/>
        </a:lnSpc>
        <a:spcBef>
          <a:spcPct val="0"/>
        </a:spcBef>
        <a:buNone/>
        <a:defRPr sz="2326" b="1" kern="1200">
          <a:solidFill>
            <a:schemeClr val="tx2"/>
          </a:solidFill>
          <a:latin typeface="+mj-lt"/>
          <a:ea typeface="+mj-ea"/>
          <a:cs typeface="+mj-cs"/>
        </a:defRPr>
      </a:lvl1pPr>
    </p:titleStyle>
    <p:bodyStyle>
      <a:lvl1pPr marL="0" indent="0" algn="l" defTabSz="725165" rtl="0" eaLnBrk="1" latinLnBrk="0" hangingPunct="1">
        <a:lnSpc>
          <a:spcPct val="100000"/>
        </a:lnSpc>
        <a:spcBef>
          <a:spcPts val="1269"/>
        </a:spcBef>
        <a:buFont typeface="Arial" panose="020B0604020202020204" pitchFamily="34" charset="0"/>
        <a:buNone/>
        <a:defRPr sz="1692" kern="1200">
          <a:solidFill>
            <a:schemeClr val="tx1">
              <a:lumMod val="65000"/>
              <a:lumOff val="35000"/>
            </a:schemeClr>
          </a:solidFill>
          <a:latin typeface="+mn-lt"/>
          <a:ea typeface="+mn-ea"/>
          <a:cs typeface="+mn-cs"/>
        </a:defRPr>
      </a:lvl1pPr>
      <a:lvl2pPr marL="0" indent="0" algn="l" defTabSz="725165" rtl="0" eaLnBrk="1" latinLnBrk="0" hangingPunct="1">
        <a:lnSpc>
          <a:spcPct val="100000"/>
        </a:lnSpc>
        <a:spcBef>
          <a:spcPts val="1269"/>
        </a:spcBef>
        <a:buFont typeface="Arial" panose="020B0604020202020204" pitchFamily="34" charset="0"/>
        <a:buNone/>
        <a:defRPr sz="1798" b="1" kern="1200">
          <a:solidFill>
            <a:schemeClr val="accent1"/>
          </a:solidFill>
          <a:latin typeface="+mn-lt"/>
          <a:ea typeface="+mn-ea"/>
          <a:cs typeface="+mn-cs"/>
        </a:defRPr>
      </a:lvl2pPr>
      <a:lvl3pPr marL="0" indent="0" algn="l" defTabSz="725165" rtl="0" eaLnBrk="1" latinLnBrk="0" hangingPunct="1">
        <a:lnSpc>
          <a:spcPct val="100000"/>
        </a:lnSpc>
        <a:spcBef>
          <a:spcPts val="1692"/>
        </a:spcBef>
        <a:buFont typeface="Arial" panose="020B0604020202020204" pitchFamily="34" charset="0"/>
        <a:buNone/>
        <a:defRPr sz="1480" b="1" kern="1200" cap="all" baseline="0">
          <a:solidFill>
            <a:schemeClr val="tx1"/>
          </a:solidFill>
          <a:latin typeface="+mn-lt"/>
          <a:ea typeface="+mn-ea"/>
          <a:cs typeface="+mn-cs"/>
        </a:defRPr>
      </a:lvl3pPr>
      <a:lvl4pPr marL="0" indent="0" algn="l" defTabSz="725165" rtl="0" eaLnBrk="1" latinLnBrk="0" hangingPunct="1">
        <a:lnSpc>
          <a:spcPct val="100000"/>
        </a:lnSpc>
        <a:spcBef>
          <a:spcPts val="952"/>
        </a:spcBef>
        <a:buFont typeface="Arial" panose="020B0604020202020204" pitchFamily="34" charset="0"/>
        <a:buNone/>
        <a:defRPr sz="1480" kern="1200">
          <a:solidFill>
            <a:schemeClr val="tx1"/>
          </a:solidFill>
          <a:latin typeface="+mn-lt"/>
          <a:ea typeface="+mn-ea"/>
          <a:cs typeface="+mn-cs"/>
        </a:defRPr>
      </a:lvl4pPr>
      <a:lvl5pPr marL="475830" indent="-190332" algn="l" defTabSz="725165" rtl="0" eaLnBrk="1" latinLnBrk="0" hangingPunct="1">
        <a:lnSpc>
          <a:spcPct val="100000"/>
        </a:lnSpc>
        <a:spcBef>
          <a:spcPts val="634"/>
        </a:spcBef>
        <a:buClr>
          <a:schemeClr val="accent1"/>
        </a:buClr>
        <a:buSzPct val="80000"/>
        <a:buFont typeface="Wingdings 3" panose="05040102010807070707" pitchFamily="18" charset="2"/>
        <a:buChar char=""/>
        <a:defRPr sz="1480" kern="1200">
          <a:solidFill>
            <a:schemeClr val="tx1"/>
          </a:solidFill>
          <a:latin typeface="+mn-lt"/>
          <a:ea typeface="+mn-ea"/>
          <a:cs typeface="+mn-cs"/>
        </a:defRPr>
      </a:lvl5pPr>
      <a:lvl6pPr marL="616676" indent="-137039" algn="l" defTabSz="725165" rtl="0" eaLnBrk="1" latinLnBrk="0" hangingPunct="1">
        <a:lnSpc>
          <a:spcPct val="100000"/>
        </a:lnSpc>
        <a:spcBef>
          <a:spcPts val="634"/>
        </a:spcBef>
        <a:buClr>
          <a:schemeClr val="accent1"/>
        </a:buClr>
        <a:buFont typeface="Arial" panose="020B0604020202020204" pitchFamily="34" charset="0"/>
        <a:buChar char="•"/>
        <a:defRPr sz="1269" kern="1200">
          <a:solidFill>
            <a:schemeClr val="tx1"/>
          </a:solidFill>
          <a:latin typeface="+mn-lt"/>
          <a:ea typeface="+mn-ea"/>
          <a:cs typeface="+mn-cs"/>
        </a:defRPr>
      </a:lvl6pPr>
      <a:lvl7pPr marL="2356786"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7pPr>
      <a:lvl8pPr marL="2719368"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8pPr>
      <a:lvl9pPr marL="3081951"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9pPr>
    </p:bodyStyle>
    <p:otherStyle>
      <a:defPPr>
        <a:defRPr lang="fr-FR"/>
      </a:defPPr>
      <a:lvl1pPr marL="0" algn="l" defTabSz="725165" rtl="0" eaLnBrk="1" latinLnBrk="0" hangingPunct="1">
        <a:defRPr sz="1427" kern="1200">
          <a:solidFill>
            <a:schemeClr val="tx1"/>
          </a:solidFill>
          <a:latin typeface="+mn-lt"/>
          <a:ea typeface="+mn-ea"/>
          <a:cs typeface="+mn-cs"/>
        </a:defRPr>
      </a:lvl1pPr>
      <a:lvl2pPr marL="362582" algn="l" defTabSz="725165" rtl="0" eaLnBrk="1" latinLnBrk="0" hangingPunct="1">
        <a:defRPr sz="1427" kern="1200">
          <a:solidFill>
            <a:schemeClr val="tx1"/>
          </a:solidFill>
          <a:latin typeface="+mn-lt"/>
          <a:ea typeface="+mn-ea"/>
          <a:cs typeface="+mn-cs"/>
        </a:defRPr>
      </a:lvl2pPr>
      <a:lvl3pPr marL="725165" algn="l" defTabSz="725165" rtl="0" eaLnBrk="1" latinLnBrk="0" hangingPunct="1">
        <a:defRPr sz="1427" kern="1200">
          <a:solidFill>
            <a:schemeClr val="tx1"/>
          </a:solidFill>
          <a:latin typeface="+mn-lt"/>
          <a:ea typeface="+mn-ea"/>
          <a:cs typeface="+mn-cs"/>
        </a:defRPr>
      </a:lvl3pPr>
      <a:lvl4pPr marL="1087747" algn="l" defTabSz="725165" rtl="0" eaLnBrk="1" latinLnBrk="0" hangingPunct="1">
        <a:defRPr sz="1427" kern="1200">
          <a:solidFill>
            <a:schemeClr val="tx1"/>
          </a:solidFill>
          <a:latin typeface="+mn-lt"/>
          <a:ea typeface="+mn-ea"/>
          <a:cs typeface="+mn-cs"/>
        </a:defRPr>
      </a:lvl4pPr>
      <a:lvl5pPr marL="1450330" algn="l" defTabSz="725165" rtl="0" eaLnBrk="1" latinLnBrk="0" hangingPunct="1">
        <a:defRPr sz="1427" kern="1200">
          <a:solidFill>
            <a:schemeClr val="tx1"/>
          </a:solidFill>
          <a:latin typeface="+mn-lt"/>
          <a:ea typeface="+mn-ea"/>
          <a:cs typeface="+mn-cs"/>
        </a:defRPr>
      </a:lvl5pPr>
      <a:lvl6pPr marL="1812912" algn="l" defTabSz="725165" rtl="0" eaLnBrk="1" latinLnBrk="0" hangingPunct="1">
        <a:defRPr sz="1427" kern="1200">
          <a:solidFill>
            <a:schemeClr val="tx1"/>
          </a:solidFill>
          <a:latin typeface="+mn-lt"/>
          <a:ea typeface="+mn-ea"/>
          <a:cs typeface="+mn-cs"/>
        </a:defRPr>
      </a:lvl6pPr>
      <a:lvl7pPr marL="2175495" algn="l" defTabSz="725165" rtl="0" eaLnBrk="1" latinLnBrk="0" hangingPunct="1">
        <a:defRPr sz="1427" kern="1200">
          <a:solidFill>
            <a:schemeClr val="tx1"/>
          </a:solidFill>
          <a:latin typeface="+mn-lt"/>
          <a:ea typeface="+mn-ea"/>
          <a:cs typeface="+mn-cs"/>
        </a:defRPr>
      </a:lvl7pPr>
      <a:lvl8pPr marL="2538077" algn="l" defTabSz="725165" rtl="0" eaLnBrk="1" latinLnBrk="0" hangingPunct="1">
        <a:defRPr sz="1427" kern="1200">
          <a:solidFill>
            <a:schemeClr val="tx1"/>
          </a:solidFill>
          <a:latin typeface="+mn-lt"/>
          <a:ea typeface="+mn-ea"/>
          <a:cs typeface="+mn-cs"/>
        </a:defRPr>
      </a:lvl8pPr>
      <a:lvl9pPr marL="2900660" algn="l" defTabSz="725165" rtl="0" eaLnBrk="1" latinLnBrk="0" hangingPunct="1">
        <a:defRPr sz="142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8.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5.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themeOverride" Target="../theme/themeOverride4.xml"/><Relationship Id="rId5" Type="http://schemas.openxmlformats.org/officeDocument/2006/relationships/image" Target="../media/image46.png"/><Relationship Id="rId4" Type="http://schemas.openxmlformats.org/officeDocument/2006/relationships/hyperlink" Target="https://www.sofidy.com/notre-documentation/#efimm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40.xml"/><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52.xml"/><Relationship Id="rId1" Type="http://schemas.openxmlformats.org/officeDocument/2006/relationships/themeOverride" Target="../theme/themeOverride6.xml"/><Relationship Id="rId4" Type="http://schemas.openxmlformats.org/officeDocument/2006/relationships/image" Target="../media/image51.svg"/></Relationships>
</file>

<file path=ppt/slides/_rels/slide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3.xml"/><Relationship Id="rId1" Type="http://schemas.openxmlformats.org/officeDocument/2006/relationships/themeOverride" Target="../theme/themeOverride7.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ctrTitle"/>
          </p:nvPr>
        </p:nvSpPr>
        <p:spPr>
          <a:xfrm>
            <a:off x="0" y="2645941"/>
            <a:ext cx="10369550" cy="1086966"/>
          </a:xfrm>
        </p:spPr>
        <p:txBody>
          <a:bodyPr>
            <a:normAutofit/>
          </a:bodyPr>
          <a:lstStyle/>
          <a:p>
            <a:r>
              <a:rPr lang="fr-FR" sz="2722" b="1" dirty="0"/>
              <a:t>Mise en marché de la SCPI IMMORENTE</a:t>
            </a:r>
            <a:endParaRPr lang="fr-FR" sz="2722" dirty="0"/>
          </a:p>
        </p:txBody>
      </p:sp>
      <p:sp>
        <p:nvSpPr>
          <p:cNvPr id="3" name="Sous-titre 2"/>
          <p:cNvSpPr>
            <a:spLocks noGrp="1"/>
          </p:cNvSpPr>
          <p:nvPr>
            <p:ph type="subTitle" idx="1"/>
          </p:nvPr>
        </p:nvSpPr>
        <p:spPr>
          <a:xfrm>
            <a:off x="3436185" y="3773025"/>
            <a:ext cx="3497181" cy="558444"/>
          </a:xfrm>
        </p:spPr>
        <p:txBody>
          <a:bodyPr/>
          <a:lstStyle/>
          <a:p>
            <a:r>
              <a:rPr lang="fr-FR" b="1" u="sng" dirty="0"/>
              <a:t>Kit réseau</a:t>
            </a:r>
          </a:p>
          <a:p>
            <a:r>
              <a:rPr lang="fr-FR" dirty="0"/>
              <a:t>Novembre 2021</a:t>
            </a:r>
          </a:p>
        </p:txBody>
      </p:sp>
      <p:sp>
        <p:nvSpPr>
          <p:cNvPr id="4" name="Espace réservé du texte 3"/>
          <p:cNvSpPr>
            <a:spLocks noGrp="1"/>
          </p:cNvSpPr>
          <p:nvPr>
            <p:ph type="body" sz="quarter" idx="10"/>
          </p:nvPr>
        </p:nvSpPr>
        <p:spPr>
          <a:xfrm>
            <a:off x="6736298" y="6075623"/>
            <a:ext cx="3511339" cy="231923"/>
          </a:xfrm>
        </p:spPr>
        <p:txBody>
          <a:bodyPr/>
          <a:lstStyle/>
          <a:p>
            <a:pPr marL="0" indent="0">
              <a:buNone/>
            </a:pPr>
            <a:r>
              <a:rPr lang="fr-FR" sz="907" dirty="0"/>
              <a:t>Document à usage strictement interne - Ne pas diffuser</a:t>
            </a:r>
          </a:p>
        </p:txBody>
      </p:sp>
    </p:spTree>
    <p:extLst>
      <p:ext uri="{BB962C8B-B14F-4D97-AF65-F5344CB8AC3E}">
        <p14:creationId xmlns:p14="http://schemas.microsoft.com/office/powerpoint/2010/main" val="25142824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Caractéristiques de la souscription en parts de la SCPI IMMORENTE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a:t>
            </a:fld>
            <a:endParaRPr lang="fr-FR" b="0" dirty="0">
              <a:solidFill>
                <a:prstClr val="black">
                  <a:tint val="75000"/>
                </a:prstClr>
              </a:solidFill>
              <a:latin typeface="Calibri"/>
              <a:cs typeface="+mn-cs"/>
            </a:endParaRPr>
          </a:p>
        </p:txBody>
      </p:sp>
      <p:sp>
        <p:nvSpPr>
          <p:cNvPr id="3" name="Rectangle 2"/>
          <p:cNvSpPr/>
          <p:nvPr/>
        </p:nvSpPr>
        <p:spPr>
          <a:xfrm>
            <a:off x="3409395" y="639809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6" name="ZoneTexte 5">
            <a:extLst>
              <a:ext uri="{FF2B5EF4-FFF2-40B4-BE49-F238E27FC236}">
                <a16:creationId xmlns:a16="http://schemas.microsoft.com/office/drawing/2014/main" id="{FB48678B-BD91-458C-BBF6-3AE3DA53F9BE}"/>
              </a:ext>
            </a:extLst>
          </p:cNvPr>
          <p:cNvSpPr txBox="1"/>
          <p:nvPr/>
        </p:nvSpPr>
        <p:spPr>
          <a:xfrm>
            <a:off x="5318925" y="2078166"/>
            <a:ext cx="4817885" cy="4317849"/>
          </a:xfrm>
          <a:prstGeom prst="rect">
            <a:avLst/>
          </a:prstGeom>
          <a:ln w="3175"/>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fr-FR" sz="910" dirty="0"/>
              <a:t>Durée de placement recommandée : Les parts de SCPI doivent être acquises dans une optique de long terme et de diversification de votre patrimoine. La durée de placement minimale recommandée est de 8 ans.</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Facteurs de risque</a:t>
            </a:r>
            <a:r>
              <a:rPr lang="fr-FR" sz="907" dirty="0">
                <a:solidFill>
                  <a:prstClr val="black"/>
                </a:solidFill>
                <a:latin typeface="Calibri"/>
              </a:rPr>
              <a:t> :</a:t>
            </a:r>
          </a:p>
          <a:p>
            <a:pPr algn="just" defTabSz="1036930" eaLnBrk="1" fontAlgn="auto" hangingPunct="1">
              <a:spcBef>
                <a:spcPts val="0"/>
              </a:spcBef>
              <a:spcAft>
                <a:spcPts val="0"/>
              </a:spcAft>
            </a:pPr>
            <a:r>
              <a:rPr lang="fr-FR" sz="907" b="0" dirty="0">
                <a:solidFill>
                  <a:prstClr val="black"/>
                </a:solidFill>
                <a:latin typeface="Calibri"/>
              </a:rPr>
              <a:t>Le capital et le rendement de la SCPI ne sont pas garantis. </a:t>
            </a:r>
            <a:r>
              <a:rPr lang="fr-FR" sz="907" b="0" dirty="0">
                <a:solidFill>
                  <a:prstClr val="black"/>
                </a:solidFill>
              </a:rPr>
              <a:t>Comme tout investissement, l’immobilier présente des risques : absence de rendement ou perte de valeur, qui peuvent toutefois être atténués, sans garantie, par la diversification immobilière ou locative du portefeuille du fonds. Ce fonds ne bénéficie d’aucune garantie ou protection de capital et présente un risque de perte en capital. Les </a:t>
            </a:r>
            <a:r>
              <a:rPr lang="fr-FR" sz="907" b="0" dirty="0">
                <a:solidFill>
                  <a:prstClr val="black"/>
                </a:solidFill>
                <a:latin typeface="Calibri"/>
              </a:rPr>
              <a:t>principaux facteurs de risque propres à la SCPI sont les suivants:</a:t>
            </a:r>
          </a:p>
          <a:p>
            <a:pPr algn="just" defTabSz="1036930" eaLnBrk="1" fontAlgn="auto" hangingPunct="1">
              <a:spcBef>
                <a:spcPts val="0"/>
              </a:spcBef>
              <a:spcAft>
                <a:spcPts val="0"/>
              </a:spcAft>
            </a:pPr>
            <a:endParaRPr lang="fr-FR" sz="907" dirty="0">
              <a:solidFill>
                <a:prstClr val="black"/>
              </a:solidFill>
              <a:latin typeface="Calibri"/>
            </a:endParaRP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Les risques généraux </a:t>
            </a:r>
            <a:r>
              <a:rPr lang="fr-FR" sz="794" b="0" dirty="0">
                <a:solidFill>
                  <a:prstClr val="black"/>
                </a:solidFill>
                <a:latin typeface="Calibri"/>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 risque immobilier : </a:t>
            </a:r>
            <a:r>
              <a:rPr lang="fr-FR" sz="794" b="0" dirty="0">
                <a:solidFill>
                  <a:prstClr val="black"/>
                </a:solidFill>
                <a:latin typeface="Calibri"/>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 risque lié au crédit : </a:t>
            </a:r>
            <a:r>
              <a:rPr lang="fr-FR" sz="794" b="0" dirty="0">
                <a:solidFill>
                  <a:prstClr val="black"/>
                </a:solidFill>
                <a:latin typeface="Calibri"/>
              </a:rPr>
              <a:t>le financement bancaire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t>
            </a:r>
            <a:r>
              <a:rPr lang="fr-FR" sz="794" b="0" dirty="0">
                <a:solidFill>
                  <a:prstClr val="black"/>
                </a:solidFill>
              </a:rPr>
              <a:t>accru. Cependant la société de gestion souhaite rester vigilant et l’endettement reste dans sa limite statutaire.</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 risque de perte en capital : </a:t>
            </a:r>
            <a:r>
              <a:rPr lang="fr-FR" sz="794" b="0" dirty="0">
                <a:solidFill>
                  <a:prstClr val="black"/>
                </a:solidFill>
                <a:latin typeface="Calibri"/>
              </a:rPr>
              <a:t>Il existe des risques à investir sur les supports financiers en unités de compte. La valeur de ces derniers est exposée à des fluctuations, à la hausse ou à la baisse, dont l’amplitude peut varier en fonction de la nature des unités de compte et en fonction de l’évolution des marchés immobiliers. L’assureur ne s’engage que sur le nombre et non sur la valeur de ces unités de compte, le risque de fluctuation est intégralement supporté par l’(les)adhérent(s)/souscripteur. De ce fait ni le capital ni les revenus ne sont garantis.</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rPr>
              <a:t>En cas de souscription de parts à crédit </a:t>
            </a:r>
            <a:r>
              <a:rPr lang="fr-FR" sz="794" b="0" dirty="0">
                <a:solidFill>
                  <a:prstClr val="black"/>
                </a:solidFill>
              </a:rPr>
              <a:t>: le risque pris par l’associé peut être accru dans l’hypothèse où le produit de la vente des parts et les dividendes seraient insuffisants pour rembourser en totalité le crédit </a:t>
            </a:r>
          </a:p>
        </p:txBody>
      </p:sp>
      <p:sp>
        <p:nvSpPr>
          <p:cNvPr id="16" name="ZoneTexte 15">
            <a:extLst>
              <a:ext uri="{FF2B5EF4-FFF2-40B4-BE49-F238E27FC236}">
                <a16:creationId xmlns:a16="http://schemas.microsoft.com/office/drawing/2014/main" id="{BC9CF5DE-BBD8-40B7-96C1-CCC8A85F4B79}"/>
              </a:ext>
            </a:extLst>
          </p:cNvPr>
          <p:cNvSpPr txBox="1"/>
          <p:nvPr/>
        </p:nvSpPr>
        <p:spPr>
          <a:xfrm>
            <a:off x="5616094" y="1568942"/>
            <a:ext cx="4001295" cy="336695"/>
          </a:xfrm>
          <a:prstGeom prst="rect">
            <a:avLst/>
          </a:prstGeom>
          <a:ln w="3175"/>
        </p:spPr>
        <p:style>
          <a:lnRef idx="2">
            <a:schemeClr val="accent2"/>
          </a:lnRef>
          <a:fillRef idx="1">
            <a:schemeClr val="lt1"/>
          </a:fillRef>
          <a:effectRef idx="0">
            <a:schemeClr val="accent2"/>
          </a:effectRef>
          <a:fontRef idx="minor">
            <a:schemeClr val="dk1"/>
          </a:fontRef>
        </p:style>
        <p:txBody>
          <a:bodyPr wrap="square" rtlCol="0">
            <a:spAutoFit/>
          </a:bodyPr>
          <a:lstStyle/>
          <a:p>
            <a:pPr defTabSz="1036930" eaLnBrk="1" fontAlgn="auto" hangingPunct="1">
              <a:spcBef>
                <a:spcPts val="0"/>
              </a:spcBef>
              <a:spcAft>
                <a:spcPts val="0"/>
              </a:spcAft>
            </a:pPr>
            <a:r>
              <a:rPr lang="fr-FR" sz="1588" dirty="0">
                <a:solidFill>
                  <a:prstClr val="black"/>
                </a:solidFill>
                <a:effectLst>
                  <a:outerShdw blurRad="38100" dist="38100" dir="2700000" algn="tl">
                    <a:srgbClr val="000000">
                      <a:alpha val="43137"/>
                    </a:srgbClr>
                  </a:outerShdw>
                </a:effectLst>
                <a:latin typeface="Calibri"/>
              </a:rPr>
              <a:t>Inconvénients</a:t>
            </a:r>
          </a:p>
        </p:txBody>
      </p:sp>
      <p:sp>
        <p:nvSpPr>
          <p:cNvPr id="17" name="ZoneTexte 16">
            <a:extLst>
              <a:ext uri="{FF2B5EF4-FFF2-40B4-BE49-F238E27FC236}">
                <a16:creationId xmlns:a16="http://schemas.microsoft.com/office/drawing/2014/main" id="{02FBC99E-2AA5-447C-A3FB-15FE72F0F0A7}"/>
              </a:ext>
            </a:extLst>
          </p:cNvPr>
          <p:cNvSpPr txBox="1"/>
          <p:nvPr/>
        </p:nvSpPr>
        <p:spPr>
          <a:xfrm>
            <a:off x="693526" y="1568942"/>
            <a:ext cx="4001295" cy="336695"/>
          </a:xfrm>
          <a:prstGeom prst="rect">
            <a:avLst/>
          </a:prstGeom>
          <a:ln w="3175">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defTabSz="1036930" eaLnBrk="1" fontAlgn="auto" hangingPunct="1">
              <a:spcBef>
                <a:spcPts val="0"/>
              </a:spcBef>
              <a:spcAft>
                <a:spcPts val="0"/>
              </a:spcAft>
            </a:pPr>
            <a:r>
              <a:rPr lang="fr-FR" sz="1588" dirty="0">
                <a:solidFill>
                  <a:prstClr val="black"/>
                </a:solidFill>
                <a:effectLst>
                  <a:outerShdw blurRad="38100" dist="38100" dir="2700000" algn="tl">
                    <a:srgbClr val="000000">
                      <a:alpha val="43137"/>
                    </a:srgbClr>
                  </a:outerShdw>
                </a:effectLst>
                <a:latin typeface="Calibri"/>
              </a:rPr>
              <a:t>Avantages</a:t>
            </a:r>
          </a:p>
        </p:txBody>
      </p:sp>
      <p:sp>
        <p:nvSpPr>
          <p:cNvPr id="18" name="ZoneTexte 17">
            <a:extLst>
              <a:ext uri="{FF2B5EF4-FFF2-40B4-BE49-F238E27FC236}">
                <a16:creationId xmlns:a16="http://schemas.microsoft.com/office/drawing/2014/main" id="{98175D84-6C50-4160-8DF7-D0BFD48CDD35}"/>
              </a:ext>
            </a:extLst>
          </p:cNvPr>
          <p:cNvSpPr txBox="1"/>
          <p:nvPr/>
        </p:nvSpPr>
        <p:spPr>
          <a:xfrm>
            <a:off x="203572" y="2079085"/>
            <a:ext cx="4817885" cy="3302892"/>
          </a:xfrm>
          <a:prstGeom prst="rect">
            <a:avLst/>
          </a:prstGeom>
          <a:ln w="3175">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907" u="sng" dirty="0">
                <a:solidFill>
                  <a:prstClr val="black"/>
                </a:solidFill>
                <a:latin typeface="Calibri"/>
              </a:rPr>
              <a:t>Faible mise de départ : </a:t>
            </a:r>
            <a:r>
              <a:rPr lang="fr-FR" sz="907" b="0" dirty="0">
                <a:solidFill>
                  <a:prstClr val="black"/>
                </a:solidFill>
                <a:latin typeface="Calibri"/>
              </a:rPr>
              <a:t> la souscription minimale initiale est de 4 parts, soit, sur la base du prix de souscription actuel (337 €), une souscription initiale minimale de 1348 €,</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Pas de souci de gestion : </a:t>
            </a:r>
            <a:r>
              <a:rPr lang="fr-FR" sz="907" b="0" dirty="0">
                <a:solidFill>
                  <a:prstClr val="black"/>
                </a:solidFill>
                <a:latin typeface="Calibri"/>
              </a:rPr>
              <a:t>la gestion est déléguée à une société de gestion spécialisée et agréée par l’Autorité des Marchés Financiers,</a:t>
            </a:r>
            <a:endParaRPr lang="fr-FR" sz="907" u="sng" dirty="0">
              <a:solidFill>
                <a:prstClr val="black"/>
              </a:solidFill>
              <a:latin typeface="Calibri"/>
            </a:endParaRPr>
          </a:p>
          <a:p>
            <a:pPr algn="just" defTabSz="1036930" eaLnBrk="1" fontAlgn="auto" hangingPunct="1">
              <a:spcBef>
                <a:spcPts val="0"/>
              </a:spcBef>
              <a:spcAft>
                <a:spcPts val="0"/>
              </a:spcAft>
            </a:pPr>
            <a:endParaRPr lang="fr-FR" sz="907" u="sng"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Une liquidité relativement plus importante par rapport à de l’immobilier en direct : </a:t>
            </a:r>
            <a:r>
              <a:rPr lang="fr-FR" sz="907" b="0" dirty="0">
                <a:solidFill>
                  <a:prstClr val="black"/>
                </a:solidFill>
                <a:latin typeface="Calibri"/>
              </a:rPr>
              <a:t>en cas de besoin de trésorerie urgent, le client peut revendre quelques parts,</a:t>
            </a:r>
            <a:endParaRPr lang="fr-FR" sz="907" u="sng" dirty="0">
              <a:solidFill>
                <a:prstClr val="black"/>
              </a:solidFill>
              <a:latin typeface="Calibri"/>
            </a:endParaRPr>
          </a:p>
          <a:p>
            <a:pPr algn="just" defTabSz="1036930" eaLnBrk="1" fontAlgn="auto" hangingPunct="1">
              <a:spcBef>
                <a:spcPts val="0"/>
              </a:spcBef>
              <a:spcAft>
                <a:spcPts val="0"/>
              </a:spcAft>
            </a:pPr>
            <a:endParaRPr lang="fr-FR" sz="907" u="sng"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Une mutualisation du risque accrue </a:t>
            </a:r>
            <a:r>
              <a:rPr lang="fr-FR" sz="907" dirty="0">
                <a:solidFill>
                  <a:prstClr val="black"/>
                </a:solidFill>
              </a:rPr>
              <a:t>: </a:t>
            </a:r>
            <a:r>
              <a:rPr lang="fr-FR" sz="907" b="0" dirty="0">
                <a:solidFill>
                  <a:prstClr val="black"/>
                </a:solidFill>
              </a:rPr>
              <a:t>avec 2101 actifs immobiliers répartis en France et en Europe, IMMORENTE est l’une des SCPI les plus mutualisés de la place et affiche un taux d’occupation élevé (93,80% au 2T 2020)</a:t>
            </a:r>
            <a:endParaRPr lang="fr-FR" sz="907" b="0" dirty="0">
              <a:solidFill>
                <a:prstClr val="black"/>
              </a:solidFill>
              <a:latin typeface="Calibri"/>
            </a:endParaRP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Un délais de jouissance parmi les plus faibles du marché : </a:t>
            </a:r>
            <a:r>
              <a:rPr lang="fr-FR" sz="907" b="0" dirty="0">
                <a:solidFill>
                  <a:prstClr val="black"/>
                </a:solidFill>
                <a:latin typeface="Calibri"/>
              </a:rPr>
              <a:t>le délais de jouissance est de 3 mois, l’un des plus faibles du marché,</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Une souscription « sur-mesure » :</a:t>
            </a:r>
            <a:r>
              <a:rPr lang="fr-FR" sz="907" b="0" dirty="0">
                <a:solidFill>
                  <a:prstClr val="black"/>
                </a:solidFill>
                <a:latin typeface="Calibri"/>
              </a:rPr>
              <a:t> la SCPI IMMORENTE peut être souscrite au comptant, à crédit, en démembrement,  permettant ainsi qu’adapter la souscription au mieux des objectifs du client, de sa situation patrimoniale et de son horizon d’investissement,</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Diversification du patrimoine</a:t>
            </a:r>
            <a:r>
              <a:rPr lang="fr-FR" sz="907" b="0" dirty="0">
                <a:solidFill>
                  <a:prstClr val="black"/>
                </a:solidFill>
                <a:latin typeface="Calibri"/>
              </a:rPr>
              <a:t> : le client peut diversifier son épargne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409422066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2</a:t>
            </a:fld>
            <a:endParaRPr lang="fr-FR" b="0" dirty="0">
              <a:solidFill>
                <a:prstClr val="black">
                  <a:tint val="75000"/>
                </a:prstClr>
              </a:solidFill>
              <a:latin typeface="Calibri"/>
              <a:cs typeface="+mn-cs"/>
            </a:endParaRPr>
          </a:p>
        </p:txBody>
      </p:sp>
      <p:sp>
        <p:nvSpPr>
          <p:cNvPr id="3" name="Rectangle 2"/>
          <p:cNvSpPr/>
          <p:nvPr/>
        </p:nvSpPr>
        <p:spPr>
          <a:xfrm>
            <a:off x="3286975" y="6952400"/>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4" name="ZoneTexte 3"/>
          <p:cNvSpPr txBox="1"/>
          <p:nvPr/>
        </p:nvSpPr>
        <p:spPr>
          <a:xfrm>
            <a:off x="474718" y="1913981"/>
            <a:ext cx="9554111" cy="847861"/>
          </a:xfrm>
          <a:prstGeom prst="rect">
            <a:avLst/>
          </a:prstGeom>
          <a:noFill/>
        </p:spPr>
        <p:txBody>
          <a:bodyPr wrap="square" rtlCol="0">
            <a:spAutoFit/>
          </a:bodyPr>
          <a:lstStyle/>
          <a:p>
            <a:pPr algn="l" defTabSz="1036930" eaLnBrk="1" fontAlgn="auto" hangingPunct="1">
              <a:spcBef>
                <a:spcPts val="0"/>
              </a:spcBef>
              <a:spcAft>
                <a:spcPts val="0"/>
              </a:spcAft>
            </a:pPr>
            <a:r>
              <a:rPr lang="fr-FR" sz="1588" b="0" u="sng" dirty="0">
                <a:solidFill>
                  <a:prstClr val="black"/>
                </a:solidFill>
                <a:latin typeface="Calibri"/>
                <a:cs typeface="+mn-cs"/>
              </a:rPr>
              <a:t>Fonctionnement </a:t>
            </a:r>
            <a:r>
              <a:rPr lang="fr-FR" sz="1588" b="0" dirty="0">
                <a:solidFill>
                  <a:prstClr val="black"/>
                </a:solidFill>
                <a:latin typeface="Calibri"/>
                <a:cs typeface="+mn-cs"/>
              </a:rPr>
              <a:t>:</a:t>
            </a:r>
          </a:p>
          <a:p>
            <a:pPr algn="l" defTabSz="1036930" eaLnBrk="1" fontAlgn="auto" hangingPunct="1">
              <a:spcBef>
                <a:spcPts val="0"/>
              </a:spcBef>
              <a:spcAft>
                <a:spcPts val="0"/>
              </a:spcAft>
            </a:pPr>
            <a:endParaRPr lang="fr-FR" sz="600" b="0" dirty="0">
              <a:solidFill>
                <a:prstClr val="black"/>
              </a:solidFill>
              <a:latin typeface="Calibri"/>
              <a:cs typeface="+mn-cs"/>
            </a:endParaRPr>
          </a:p>
          <a:p>
            <a:pPr algn="just" defTabSz="1036930" eaLnBrk="1" fontAlgn="auto" hangingPunct="1">
              <a:spcBef>
                <a:spcPts val="0"/>
              </a:spcBef>
              <a:spcAft>
                <a:spcPts val="0"/>
              </a:spcAft>
            </a:pPr>
            <a:r>
              <a:rPr lang="fr-FR" sz="1361" b="0" dirty="0">
                <a:solidFill>
                  <a:prstClr val="black"/>
                </a:solidFill>
                <a:latin typeface="Calibri"/>
                <a:cs typeface="+mn-cs"/>
              </a:rPr>
              <a:t>La souscription de la SCPI </a:t>
            </a:r>
            <a:r>
              <a:rPr lang="fr-FR" sz="1361" dirty="0">
                <a:solidFill>
                  <a:prstClr val="black"/>
                </a:solidFill>
                <a:latin typeface="Calibri"/>
                <a:cs typeface="+mn-cs"/>
              </a:rPr>
              <a:t>est limitée en montant</a:t>
            </a:r>
            <a:r>
              <a:rPr lang="fr-FR" sz="1361" b="0" dirty="0">
                <a:solidFill>
                  <a:prstClr val="black"/>
                </a:solidFill>
                <a:latin typeface="Calibri"/>
                <a:cs typeface="+mn-cs"/>
              </a:rPr>
              <a:t>. Afin d’assurer une granularité forte du passif du véhicule dans un souci de bonne gestion de la liquidité de la SCPI, la société de gestion plafonne les souscriptions à 1500 parts par souscripteur, soit environ 500 K€.</a:t>
            </a:r>
          </a:p>
        </p:txBody>
      </p:sp>
      <p:sp>
        <p:nvSpPr>
          <p:cNvPr id="11"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Caractéristiques de la souscription en parts de la SCPI IMMORENTE</a:t>
            </a:r>
          </a:p>
        </p:txBody>
      </p:sp>
      <p:graphicFrame>
        <p:nvGraphicFramePr>
          <p:cNvPr id="8" name="Tableau 7"/>
          <p:cNvGraphicFramePr>
            <a:graphicFrameLocks noGrp="1"/>
          </p:cNvGraphicFramePr>
          <p:nvPr>
            <p:extLst>
              <p:ext uri="{D42A27DB-BD31-4B8C-83A1-F6EECF244321}">
                <p14:modId xmlns:p14="http://schemas.microsoft.com/office/powerpoint/2010/main" val="2451032338"/>
              </p:ext>
            </p:extLst>
          </p:nvPr>
        </p:nvGraphicFramePr>
        <p:xfrm>
          <a:off x="530208" y="2927545"/>
          <a:ext cx="9443132" cy="2608474"/>
        </p:xfrm>
        <a:graphic>
          <a:graphicData uri="http://schemas.openxmlformats.org/drawingml/2006/table">
            <a:tbl>
              <a:tblPr/>
              <a:tblGrid>
                <a:gridCol w="1238443">
                  <a:extLst>
                    <a:ext uri="{9D8B030D-6E8A-4147-A177-3AD203B41FA5}">
                      <a16:colId xmlns:a16="http://schemas.microsoft.com/office/drawing/2014/main" val="20000"/>
                    </a:ext>
                  </a:extLst>
                </a:gridCol>
                <a:gridCol w="8204689">
                  <a:extLst>
                    <a:ext uri="{9D8B030D-6E8A-4147-A177-3AD203B41FA5}">
                      <a16:colId xmlns:a16="http://schemas.microsoft.com/office/drawing/2014/main" val="20001"/>
                    </a:ext>
                  </a:extLst>
                </a:gridCol>
              </a:tblGrid>
              <a:tr h="175549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a:ln>
                            <a:noFill/>
                          </a:ln>
                          <a:solidFill>
                            <a:srgbClr val="FFFFFF"/>
                          </a:solidFill>
                          <a:effectLst/>
                          <a:latin typeface="+mn-lt"/>
                          <a:ea typeface="Open Sans" charset="0"/>
                          <a:cs typeface="Open Sans" charset="0"/>
                        </a:rPr>
                        <a:t>Cible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1100" b="0" dirty="0">
                          <a:solidFill>
                            <a:schemeClr val="tx1"/>
                          </a:solidFill>
                          <a:latin typeface="+mn-lt"/>
                        </a:rPr>
                        <a:t>Pour les BP : Clientèle gestion privée</a:t>
                      </a:r>
                    </a:p>
                    <a:p>
                      <a:pPr marL="171450" lvl="0" indent="-171450" algn="just">
                        <a:buFont typeface="Arial" panose="020B0604020202020204" pitchFamily="34" charset="0"/>
                        <a:buChar char="•"/>
                      </a:pPr>
                      <a:r>
                        <a:rPr lang="fr-FR" sz="1100" b="0" dirty="0">
                          <a:solidFill>
                            <a:schemeClr val="tx1"/>
                          </a:solidFill>
                          <a:latin typeface="+mn-lt"/>
                        </a:rPr>
                        <a:t>Pour les CE : clientèles Gestion Privée (GP) et Patrimoniale (HDG)</a:t>
                      </a:r>
                    </a:p>
                    <a:p>
                      <a:pPr marL="171450" marR="0" lvl="0" indent="-171450" algn="just" defTabSz="912813" rtl="0" eaLnBrk="1" fontAlgn="auto" latinLnBrk="0" hangingPunct="1">
                        <a:lnSpc>
                          <a:spcPct val="100000"/>
                        </a:lnSpc>
                        <a:spcBef>
                          <a:spcPts val="200"/>
                        </a:spcBef>
                        <a:spcAft>
                          <a:spcPts val="0"/>
                        </a:spcAft>
                        <a:buClr>
                          <a:srgbClr val="4B4B4D"/>
                        </a:buClr>
                        <a:buSzPct val="100000"/>
                        <a:buFont typeface="Arial" panose="020B0604020202020204" pitchFamily="34" charset="0"/>
                        <a:buChar char="•"/>
                        <a:tabLst/>
                        <a:defRPr/>
                      </a:pPr>
                      <a:r>
                        <a:rPr lang="fr-FR" sz="1100" b="0" kern="1200" noProof="0" dirty="0">
                          <a:solidFill>
                            <a:schemeClr val="tx1"/>
                          </a:solidFill>
                          <a:latin typeface="+mn-lt"/>
                          <a:ea typeface="+mn-ea"/>
                          <a:cs typeface="+mn-cs"/>
                        </a:rPr>
                        <a:t>Profil des clients éligibles : </a:t>
                      </a:r>
                      <a:r>
                        <a:rPr lang="fr-FR" sz="1100" b="1" kern="1200" noProof="0" dirty="0">
                          <a:solidFill>
                            <a:schemeClr val="tx1"/>
                          </a:solidFill>
                          <a:latin typeface="+mn-lt"/>
                          <a:ea typeface="+mn-ea"/>
                          <a:cs typeface="+mn-cs"/>
                        </a:rPr>
                        <a:t>périmètre exclusif du distributeur</a:t>
                      </a:r>
                      <a:r>
                        <a:rPr lang="fr-FR" sz="1100" b="0" kern="1200" noProof="0" dirty="0">
                          <a:solidFill>
                            <a:schemeClr val="tx1"/>
                          </a:solidFill>
                          <a:latin typeface="+mn-lt"/>
                          <a:ea typeface="+mn-ea"/>
                          <a:cs typeface="+mn-cs"/>
                        </a:rPr>
                        <a:t>.  Pour information, conformément à la validation CEVANOP par BPCE, Il s’agit du profil des clients à partir du C1 – débutant, R2 - équilibré.</a:t>
                      </a:r>
                      <a:endParaRPr lang="fr-FR" sz="1100" b="0" kern="1200" dirty="0">
                        <a:solidFill>
                          <a:schemeClr val="tx1"/>
                        </a:solidFill>
                        <a:latin typeface="+mn-lt"/>
                        <a:ea typeface="+mn-ea"/>
                        <a:cs typeface="+mn-cs"/>
                      </a:endParaRPr>
                    </a:p>
                    <a:p>
                      <a:pPr marL="171450" lvl="0" indent="-171450" algn="just">
                        <a:buFont typeface="Arial" panose="020B0604020202020204" pitchFamily="34" charset="0"/>
                        <a:buChar char="•"/>
                      </a:pPr>
                      <a:r>
                        <a:rPr lang="fr-FR" sz="1100" b="0" dirty="0">
                          <a:solidFill>
                            <a:schemeClr val="tx1"/>
                          </a:solidFill>
                          <a:latin typeface="+mn-lt"/>
                        </a:rPr>
                        <a:t>Souscripteurs : personne physique, personne morale à l’IR, personne morale à l’IS - souscripteur, n’ayant pas besoin des liquidités investies sur ce support fi</a:t>
                      </a:r>
                      <a:r>
                        <a:rPr lang="fr-FR" sz="1100" b="0" kern="1200" dirty="0">
                          <a:solidFill>
                            <a:schemeClr val="tx1"/>
                          </a:solidFill>
                          <a:latin typeface="+mn-lt"/>
                          <a:ea typeface="+mn-ea"/>
                          <a:cs typeface="+mn-cs"/>
                        </a:rPr>
                        <a:t>nancie</a:t>
                      </a:r>
                      <a:r>
                        <a:rPr lang="fr-FR" sz="1100" b="0" dirty="0">
                          <a:solidFill>
                            <a:schemeClr val="tx1"/>
                          </a:solidFill>
                          <a:latin typeface="+mn-lt"/>
                        </a:rPr>
                        <a:t>r pendant une </a:t>
                      </a:r>
                      <a:r>
                        <a:rPr lang="fr-FR" sz="1100" b="0" kern="1200" dirty="0">
                          <a:solidFill>
                            <a:schemeClr val="tx1"/>
                          </a:solidFill>
                          <a:latin typeface="+mn-lt"/>
                          <a:ea typeface="+mn-ea"/>
                          <a:cs typeface="+mn-cs"/>
                        </a:rPr>
                        <a:t>durée de 8 ans </a:t>
                      </a:r>
                      <a:r>
                        <a:rPr lang="fr-FR" sz="1100" b="0" dirty="0">
                          <a:solidFill>
                            <a:schemeClr val="tx1"/>
                          </a:solidFill>
                          <a:latin typeface="+mn-lt"/>
                        </a:rPr>
                        <a:t>au moins </a:t>
                      </a:r>
                      <a:endParaRPr lang="en-US" sz="1100" b="0" dirty="0">
                        <a:solidFill>
                          <a:schemeClr val="tx1"/>
                        </a:solidFill>
                        <a:latin typeface="+mn-lt"/>
                      </a:endParaRPr>
                    </a:p>
                    <a:p>
                      <a:pPr marL="171450" lvl="0" indent="-171450" algn="just">
                        <a:buFont typeface="Arial" panose="020B0604020202020204" pitchFamily="34" charset="0"/>
                        <a:buChar char="•"/>
                      </a:pPr>
                      <a:r>
                        <a:rPr lang="fr-FR" sz="1100" b="1" dirty="0">
                          <a:solidFill>
                            <a:schemeClr val="tx1"/>
                          </a:solidFill>
                          <a:latin typeface="+mn-lt"/>
                        </a:rPr>
                        <a:t>Age maximum recommandé : 80 ans. Si</a:t>
                      </a:r>
                      <a:r>
                        <a:rPr lang="fr-FR" sz="1100" b="1" baseline="0" dirty="0">
                          <a:solidFill>
                            <a:schemeClr val="tx1"/>
                          </a:solidFill>
                          <a:latin typeface="+mn-lt"/>
                        </a:rPr>
                        <a:t> le souscripteur est âgée de plus de 80 ans, un formulaire complémentaire, attirant l’attention du souscripteur l’horizon d’investissement long terme, est requis. </a:t>
                      </a:r>
                      <a:endParaRPr lang="en-US" sz="1100" b="1" dirty="0">
                        <a:solidFill>
                          <a:schemeClr val="tx1"/>
                        </a:solidFill>
                        <a:latin typeface="+mn-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85298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a:ln>
                            <a:noFill/>
                          </a:ln>
                          <a:solidFill>
                            <a:srgbClr val="FFFFFF"/>
                          </a:solidFill>
                          <a:effectLst/>
                          <a:latin typeface="+mn-lt"/>
                          <a:ea typeface="Open Sans" charset="0"/>
                          <a:cs typeface="Open Sans" charset="0"/>
                        </a:rPr>
                        <a:t>Indicateur de risque 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1100" b="0" kern="1200" dirty="0">
                          <a:solidFill>
                            <a:schemeClr val="tx1"/>
                          </a:solidFill>
                          <a:latin typeface="+mn-lt"/>
                          <a:ea typeface="+mn-ea"/>
                          <a:cs typeface="+mn-cs"/>
                        </a:rPr>
                        <a:t>3/7 selon l’hypothèse que le produit est conservée pendant 8 ans (l’investissement dans ce fonds comporte des risques dont le risque de perte en capital). qui est « une classe de risque entre basse et moyenne </a:t>
                      </a:r>
                      <a:r>
                        <a:rPr lang="fr-FR" sz="1100" b="0" dirty="0">
                          <a:solidFill>
                            <a:schemeClr val="tx1"/>
                          </a:solidFill>
                          <a:latin typeface="+mn-lt"/>
                        </a:rPr>
                        <a:t>»</a:t>
                      </a:r>
                      <a:endParaRPr lang="en-US" sz="1100" b="0" dirty="0">
                        <a:solidFill>
                          <a:schemeClr val="tx1"/>
                        </a:solidFill>
                        <a:latin typeface="+mn-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120294007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814523507"/>
              </p:ext>
            </p:extLst>
          </p:nvPr>
        </p:nvGraphicFramePr>
        <p:xfrm>
          <a:off x="530208" y="1341804"/>
          <a:ext cx="9473016" cy="5358229"/>
        </p:xfrm>
        <a:graphic>
          <a:graphicData uri="http://schemas.openxmlformats.org/drawingml/2006/table">
            <a:tbl>
              <a:tblPr/>
              <a:tblGrid>
                <a:gridCol w="2205076">
                  <a:extLst>
                    <a:ext uri="{9D8B030D-6E8A-4147-A177-3AD203B41FA5}">
                      <a16:colId xmlns:a16="http://schemas.microsoft.com/office/drawing/2014/main" val="20000"/>
                    </a:ext>
                  </a:extLst>
                </a:gridCol>
                <a:gridCol w="7267940">
                  <a:extLst>
                    <a:ext uri="{9D8B030D-6E8A-4147-A177-3AD203B41FA5}">
                      <a16:colId xmlns:a16="http://schemas.microsoft.com/office/drawing/2014/main" val="20001"/>
                    </a:ext>
                  </a:extLst>
                </a:gridCol>
              </a:tblGrid>
              <a:tr h="74837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1" i="0" u="none" strike="noStrike" cap="none" normalizeH="0" baseline="0" dirty="0">
                          <a:ln>
                            <a:noFill/>
                          </a:ln>
                          <a:solidFill>
                            <a:schemeClr val="tx1"/>
                          </a:solidFill>
                          <a:effectLst/>
                          <a:latin typeface="+mn-lt"/>
                          <a:ea typeface="Open Sans" charset="0"/>
                          <a:cs typeface="Open Sans" charset="0"/>
                        </a:rPr>
                        <a:t>Souscription au comptant</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1" i="0" u="none" strike="noStrike" cap="none" normalizeH="0" baseline="0" dirty="0">
                          <a:ln>
                            <a:noFill/>
                          </a:ln>
                          <a:solidFill>
                            <a:schemeClr val="tx1"/>
                          </a:solidFill>
                          <a:effectLst/>
                          <a:latin typeface="+mn-lt"/>
                          <a:ea typeface="Open Sans" charset="0"/>
                          <a:cs typeface="Open Sans" charset="0"/>
                        </a:rPr>
                        <a:t>Souscription à crédit</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1" i="0" u="none" strike="noStrike" cap="none" normalizeH="0" baseline="0" dirty="0">
                          <a:ln>
                            <a:noFill/>
                          </a:ln>
                          <a:solidFill>
                            <a:schemeClr val="tx1"/>
                          </a:solidFill>
                          <a:effectLst/>
                          <a:latin typeface="+mn-lt"/>
                          <a:ea typeface="Open Sans" charset="0"/>
                          <a:cs typeface="Open Sans" charset="0"/>
                        </a:rPr>
                        <a:t>Souscription en démembrement temporaire ou viager</a:t>
                      </a:r>
                    </a:p>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      </a:t>
                      </a:r>
                      <a:r>
                        <a:rPr kumimoji="0" lang="fr-FR" altLang="fr-FR" sz="1000" b="1" i="0" u="none" strike="noStrike" cap="none" normalizeH="0" baseline="0" dirty="0">
                          <a:ln>
                            <a:noFill/>
                          </a:ln>
                          <a:solidFill>
                            <a:schemeClr val="tx1"/>
                          </a:solidFill>
                          <a:effectLst/>
                          <a:latin typeface="+mn-lt"/>
                          <a:ea typeface="Open Sans" charset="0"/>
                          <a:cs typeface="Open Sans" charset="0"/>
                        </a:rPr>
                        <a:t>souscription minimum : 4 parts pour nouvel associé, les anciens associés de la SCPI peuvent souscrire un nombre inférieur</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8792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Le rachat /sortie est possible à tout moment sans pénalités avec un </a:t>
                      </a:r>
                      <a:r>
                        <a:rPr kumimoji="0" lang="fr-FR" altLang="fr-FR" sz="1000" b="1" i="0" u="none" strike="noStrike" cap="none" normalizeH="0" baseline="0" dirty="0">
                          <a:ln>
                            <a:noFill/>
                          </a:ln>
                          <a:solidFill>
                            <a:schemeClr val="tx1"/>
                          </a:solidFill>
                          <a:effectLst/>
                          <a:latin typeface="+mn-lt"/>
                          <a:ea typeface="Open Sans" charset="0"/>
                          <a:cs typeface="Open Sans" charset="0"/>
                        </a:rPr>
                        <a:t>risque de perte en capital pouvant être totale</a:t>
                      </a:r>
                      <a:r>
                        <a:rPr kumimoji="0" lang="fr-FR" altLang="fr-FR" sz="1000" b="0" i="0" u="none" strike="noStrike" cap="none" normalizeH="0" baseline="0" dirty="0">
                          <a:ln>
                            <a:noFill/>
                          </a:ln>
                          <a:solidFill>
                            <a:schemeClr val="tx1"/>
                          </a:solidFill>
                          <a:effectLst/>
                          <a:latin typeface="+mn-lt"/>
                          <a:ea typeface="Open Sans" charset="0"/>
                          <a:cs typeface="Open Sans" charset="0"/>
                        </a:rPr>
                        <a:t>.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IMMORENTE étant une société à capital variable, tout associé peut se retirer de la société, partiellement ou en totalité.</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La demande de retrait doit être faite par lettre recommandée avec avis de réception adressée à la société de gestion et être accompagnée du ou des certificats représentatifs des parts objets du retrait. La demande de retrait indiquera le nombre de parts en cause. Dès réception, les demandes de retrait sont inscrites sur le registre des demandes de retrait et sont satisfaites par ordre chronologique d’inscription, dans la limite où la clause de variabilité le permet.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Si le retrait est possible, le règlement du retrait intervient en fin de mois à condition que l’ensemble des documents soit complété et réceptionné par la société de gestion au moins deux jours ouvrés avant le dernier jour ouvré du mois.</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Les demandes de rachat sont traités sur la base de la valeur de rachat/de retrait de la SCPI sauf situation exceptionnelle décrite dans la note d’information.</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88289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Modalités de distribution des dividendes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Versés après la fin de chaque trimestre, dès lors que les parts sont entrées en jouissance. </a:t>
                      </a:r>
                    </a:p>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Délais de jouissance : La date d’entrée en jouissance des parts est fixée au 1er jour du troisième mois qui suit la date de souscription, la date d’encaissement des fonds par la SCPI faisant foi.</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892624">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Valeurs au 01/09/2020</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2 valorisations : une valeur de </a:t>
                      </a:r>
                      <a:r>
                        <a:rPr kumimoji="0" lang="fr-FR" altLang="fr-FR" sz="1000" b="0" i="0" u="none" strike="noStrike" kern="1200" cap="none" normalizeH="0" baseline="0" dirty="0">
                          <a:ln>
                            <a:noFill/>
                          </a:ln>
                          <a:solidFill>
                            <a:schemeClr val="tx1"/>
                          </a:solidFill>
                          <a:effectLst/>
                          <a:latin typeface="+mn-lt"/>
                          <a:ea typeface="Open Sans" charset="0"/>
                          <a:cs typeface="Open Sans" charset="0"/>
                        </a:rPr>
                        <a:t>souscription (340€) et une valeur de rachat / retrait (306€) - L’écart </a:t>
                      </a:r>
                      <a:r>
                        <a:rPr kumimoji="0" lang="fr-FR" altLang="fr-FR" sz="1000" b="0" i="0" u="none" strike="noStrike" cap="none" normalizeH="0" baseline="0" dirty="0">
                          <a:ln>
                            <a:noFill/>
                          </a:ln>
                          <a:solidFill>
                            <a:schemeClr val="tx1"/>
                          </a:solidFill>
                          <a:effectLst/>
                          <a:latin typeface="+mn-lt"/>
                          <a:ea typeface="Open Sans" charset="0"/>
                          <a:cs typeface="Open Sans" charset="0"/>
                        </a:rPr>
                        <a:t>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1207056">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1000" b="0" i="1" u="none" strike="noStrike" cap="none" normalizeH="0" baseline="0" dirty="0">
                          <a:ln>
                            <a:noFill/>
                          </a:ln>
                          <a:solidFill>
                            <a:schemeClr val="tx1"/>
                          </a:solidFill>
                          <a:effectLst/>
                          <a:latin typeface="+mn-lt"/>
                          <a:ea typeface="Open Sans" charset="0"/>
                          <a:cs typeface="Open Sans" charset="0"/>
                          <a:sym typeface="Wingdings" charset="2"/>
                        </a:rPr>
                        <a:t> Vérifier que le conseil en investissement a été complété et signé </a:t>
                      </a:r>
                      <a:endParaRPr kumimoji="0" lang="fr-FR" altLang="fr-FR" sz="1000" b="0" i="1" u="none" strike="noStrike" cap="none" normalizeH="0" baseline="0" dirty="0">
                        <a:ln>
                          <a:noFill/>
                        </a:ln>
                        <a:solidFill>
                          <a:schemeClr val="tx1"/>
                        </a:solidFill>
                        <a:effectLst/>
                        <a:latin typeface="+mn-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00" b="1" i="0" u="none" strike="noStrike" kern="1200" cap="none" normalizeH="0" baseline="0" noProof="0" dirty="0">
                          <a:ln>
                            <a:noFill/>
                          </a:ln>
                          <a:solidFill>
                            <a:schemeClr val="tx1"/>
                          </a:solidFill>
                          <a:effectLst/>
                          <a:latin typeface="+mn-lt"/>
                          <a:ea typeface="Open Sans" charset="0"/>
                          <a:cs typeface="Open Sans" charset="0"/>
                        </a:rPr>
                        <a:t>Conseil en investissement : </a:t>
                      </a:r>
                      <a:r>
                        <a:rPr kumimoji="0" lang="fr-FR" altLang="fr-FR" sz="1000" b="0" i="0" u="none" strike="noStrike" kern="1200" cap="none" normalizeH="0" baseline="0" noProof="0" dirty="0">
                          <a:ln>
                            <a:noFill/>
                          </a:ln>
                          <a:solidFill>
                            <a:schemeClr val="tx1"/>
                          </a:solidFill>
                          <a:effectLst/>
                          <a:latin typeface="+mn-lt"/>
                          <a:ea typeface="Open Sans" charset="0"/>
                          <a:cs typeface="Open Sans" charset="0"/>
                        </a:rPr>
                        <a:t>vérifier que le profil du client est à jour, sinon vérifier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00" b="0" i="0" u="none" strike="noStrike" kern="1200" cap="none" normalizeH="0" baseline="0" noProof="0" dirty="0">
                          <a:ln>
                            <a:noFill/>
                          </a:ln>
                          <a:solidFill>
                            <a:schemeClr val="tx1"/>
                          </a:solidFill>
                          <a:effectLst/>
                          <a:latin typeface="+mn-lt"/>
                          <a:ea typeface="Open Sans" charset="0"/>
                          <a:cs typeface="Open Sans" charset="0"/>
                        </a:rPr>
                        <a:t>Le Document d’Information Clé du support (DIC), la note d’information et les statuts ainsi que la plaquette commerciale sont remis au client avant souscription. Ils </a:t>
                      </a:r>
                      <a:r>
                        <a:rPr kumimoji="0" lang="fr-FR" altLang="fr-FR" sz="1000" b="0" i="0" u="none" strike="noStrike" kern="1200" cap="none" spc="0" normalizeH="0" baseline="0" noProof="0" dirty="0">
                          <a:ln>
                            <a:noFill/>
                          </a:ln>
                          <a:solidFill>
                            <a:prstClr val="black"/>
                          </a:solidFill>
                          <a:effectLst/>
                          <a:uLnTx/>
                          <a:uFillTx/>
                          <a:latin typeface="Calibri"/>
                          <a:ea typeface="Open Sans" charset="0"/>
                          <a:cs typeface="Open Sans" charset="0"/>
                        </a:rPr>
                        <a:t>sont également disponibles sur le site </a:t>
                      </a:r>
                      <a:r>
                        <a:rPr kumimoji="0" lang="fr-FR" altLang="fr-FR" sz="1000" b="0" i="0" u="none" strike="noStrike" cap="none" normalizeH="0" baseline="0" dirty="0">
                          <a:ln>
                            <a:noFill/>
                          </a:ln>
                          <a:solidFill>
                            <a:schemeClr val="tx1"/>
                          </a:solidFill>
                          <a:effectLst/>
                          <a:latin typeface="+mn-lt"/>
                          <a:ea typeface="Open Sans" charset="0"/>
                          <a:cs typeface="Open Sans" charset="0"/>
                          <a:hlinkClick r:id="rId4"/>
                        </a:rPr>
                        <a:t>https://www.sofidy.com/notre-documentation/#immorente</a:t>
                      </a:r>
                      <a:endParaRPr kumimoji="0" lang="fr-FR" altLang="fr-FR" sz="1000" b="0" i="0" u="none" strike="noStrike" cap="none" normalizeH="0" baseline="0" dirty="0">
                        <a:ln>
                          <a:noFill/>
                        </a:ln>
                        <a:solidFill>
                          <a:schemeClr val="tx1"/>
                        </a:solidFill>
                        <a:effectLst/>
                        <a:latin typeface="+mn-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pPr>
                      <a:endParaRPr kumimoji="0" lang="fr-FR" altLang="fr-FR" sz="1000" b="0" i="0" u="none" strike="noStrike" cap="none" normalizeH="0" baseline="0" dirty="0">
                        <a:ln>
                          <a:noFill/>
                        </a:ln>
                        <a:solidFill>
                          <a:schemeClr val="tx1"/>
                        </a:solidFill>
                        <a:effectLst/>
                        <a:highlight>
                          <a:srgbClr val="FFFF00"/>
                        </a:highlight>
                        <a:latin typeface="+mn-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
        <p:nvSpPr>
          <p:cNvPr id="2" name="Espace réservé du numéro de diapositive 1"/>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3</a:t>
            </a:fld>
            <a:endParaRPr lang="fr-FR" b="0" dirty="0">
              <a:solidFill>
                <a:prstClr val="black">
                  <a:tint val="75000"/>
                </a:prstClr>
              </a:solidFill>
              <a:latin typeface="Calibri"/>
              <a:cs typeface="+mn-cs"/>
            </a:endParaRPr>
          </a:p>
        </p:txBody>
      </p:sp>
      <p:sp>
        <p:nvSpPr>
          <p:cNvPr id="3" name="Rectangle 2"/>
          <p:cNvSpPr/>
          <p:nvPr/>
        </p:nvSpPr>
        <p:spPr>
          <a:xfrm>
            <a:off x="3286975" y="6677313"/>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pic>
        <p:nvPicPr>
          <p:cNvPr id="7" name="Image 6" descr="Description : http://upload.wikimedia.org/wikipedia/commons/c/c7/Attention.png">
            <a:extLst>
              <a:ext uri="{FF2B5EF4-FFF2-40B4-BE49-F238E27FC236}">
                <a16:creationId xmlns:a16="http://schemas.microsoft.com/office/drawing/2014/main" id="{B21E2702-C07C-4B61-BD8D-027F3EC49B3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6739" y="5604556"/>
            <a:ext cx="122555" cy="102235"/>
          </a:xfrm>
          <a:prstGeom prst="rect">
            <a:avLst/>
          </a:prstGeom>
          <a:noFill/>
          <a:ln>
            <a:noFill/>
          </a:ln>
        </p:spPr>
      </p:pic>
      <p:pic>
        <p:nvPicPr>
          <p:cNvPr id="8" name="Image 7" descr="Description : http://upload.wikimedia.org/wikipedia/commons/c/c7/Attention.png">
            <a:extLst>
              <a:ext uri="{FF2B5EF4-FFF2-40B4-BE49-F238E27FC236}">
                <a16:creationId xmlns:a16="http://schemas.microsoft.com/office/drawing/2014/main" id="{7E990A83-BCBA-4D6E-930C-61322C58B09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5576" y="5910678"/>
            <a:ext cx="122555" cy="102235"/>
          </a:xfrm>
          <a:prstGeom prst="rect">
            <a:avLst/>
          </a:prstGeom>
          <a:noFill/>
          <a:ln>
            <a:noFill/>
          </a:ln>
        </p:spPr>
      </p:pic>
      <p:sp>
        <p:nvSpPr>
          <p:cNvPr id="11"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Caractéristiques de la souscription en parts de la SCPI IMMORENTE</a:t>
            </a:r>
          </a:p>
        </p:txBody>
      </p:sp>
      <p:pic>
        <p:nvPicPr>
          <p:cNvPr id="12" name="Image 11" descr="Description : http://upload.wikimedia.org/wikipedia/commons/c/c7/Attention.png">
            <a:extLst>
              <a:ext uri="{FF2B5EF4-FFF2-40B4-BE49-F238E27FC236}">
                <a16:creationId xmlns:a16="http://schemas.microsoft.com/office/drawing/2014/main" id="{B21E2702-C07C-4B61-BD8D-027F3EC49B3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1669" y="1915058"/>
            <a:ext cx="122555" cy="102235"/>
          </a:xfrm>
          <a:prstGeom prst="rect">
            <a:avLst/>
          </a:prstGeom>
          <a:noFill/>
          <a:ln>
            <a:noFill/>
          </a:ln>
        </p:spPr>
      </p:pic>
    </p:spTree>
    <p:extLst>
      <p:ext uri="{BB962C8B-B14F-4D97-AF65-F5344CB8AC3E}">
        <p14:creationId xmlns:p14="http://schemas.microsoft.com/office/powerpoint/2010/main" val="60732712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4</a:t>
            </a:fld>
            <a:endParaRPr lang="fr-FR" b="0" dirty="0">
              <a:solidFill>
                <a:prstClr val="black">
                  <a:tint val="75000"/>
                </a:prstClr>
              </a:solidFill>
              <a:latin typeface="Calibri"/>
              <a:cs typeface="+mn-cs"/>
            </a:endParaRPr>
          </a:p>
        </p:txBody>
      </p:sp>
      <p:graphicFrame>
        <p:nvGraphicFramePr>
          <p:cNvPr id="10" name="Tableau 9"/>
          <p:cNvGraphicFramePr>
            <a:graphicFrameLocks noGrp="1"/>
          </p:cNvGraphicFramePr>
          <p:nvPr/>
        </p:nvGraphicFramePr>
        <p:xfrm>
          <a:off x="530208" y="1705046"/>
          <a:ext cx="9473016" cy="1785420"/>
        </p:xfrm>
        <a:graphic>
          <a:graphicData uri="http://schemas.openxmlformats.org/drawingml/2006/table">
            <a:tbl>
              <a:tblPr/>
              <a:tblGrid>
                <a:gridCol w="2205076">
                  <a:extLst>
                    <a:ext uri="{9D8B030D-6E8A-4147-A177-3AD203B41FA5}">
                      <a16:colId xmlns:a16="http://schemas.microsoft.com/office/drawing/2014/main" val="20000"/>
                    </a:ext>
                  </a:extLst>
                </a:gridCol>
                <a:gridCol w="7267940">
                  <a:extLst>
                    <a:ext uri="{9D8B030D-6E8A-4147-A177-3AD203B41FA5}">
                      <a16:colId xmlns:a16="http://schemas.microsoft.com/office/drawing/2014/main" val="20001"/>
                    </a:ext>
                  </a:extLst>
                </a:gridCol>
              </a:tblGrid>
              <a:tr h="72202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Souscription à crédit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0" marR="0" indent="0" algn="l" rtl="0"/>
                      <a:r>
                        <a:rPr lang="fr-FR" sz="1100" b="1" i="0" u="none" strike="noStrike" baseline="0" dirty="0">
                          <a:latin typeface="Calibri" panose="020F0502020204030204" pitchFamily="34" charset="0"/>
                        </a:rPr>
                        <a:t>Pour une SCPI, la souscription à crédit ne peut pas être proposée sans que soit indiqué le risque pris par l’associé dans l’hypothèse où le produit de la vente des parts et les dividendes seraient insuffisants pour rembourser en totalité le crédit </a:t>
                      </a:r>
                      <a:endParaRPr lang="fr-FR" sz="1400" b="0" i="0" u="none" strike="noStrike" baseline="0" dirty="0">
                        <a:latin typeface="Calibri" panose="020F0502020204030204" pitchFamily="34" charset="0"/>
                      </a:endParaRP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7220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L’attention du souscripteur doit être attirer sur les points suivants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50" b="0" i="0" u="none" strike="noStrike" cap="none" normalizeH="0" baseline="0" dirty="0">
                          <a:ln>
                            <a:noFill/>
                          </a:ln>
                          <a:solidFill>
                            <a:schemeClr val="tx1"/>
                          </a:solidFill>
                          <a:effectLst/>
                          <a:latin typeface="+mn-lt"/>
                          <a:ea typeface="Open Sans" charset="0"/>
                          <a:cs typeface="Open Sans" charset="0"/>
                        </a:rPr>
                        <a:t>Le souscripteur ne doit pas tenir compte exclusivement des revenus provenant de la SCPI , compte tenu de leur caractère aléatoire, pour faire face à ses obligations de remboursement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50" b="0" i="0" u="none" strike="noStrike" cap="none" normalizeH="0" baseline="0" dirty="0">
                          <a:ln>
                            <a:noFill/>
                          </a:ln>
                          <a:solidFill>
                            <a:schemeClr val="tx1"/>
                          </a:solidFill>
                          <a:effectLst/>
                          <a:latin typeface="+mn-lt"/>
                          <a:ea typeface="Open Sans" charset="0"/>
                          <a:cs typeface="Open Sans" charset="0"/>
                        </a:rPr>
                        <a:t>En cas de défaillance au remboursement du prêt consenti, les parts de la SCPI pourraient devoir être vendues, pouvant entrainer une perte de capital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50" b="0" i="0" u="none" strike="noStrike" cap="none" normalizeH="0" baseline="0" dirty="0">
                          <a:ln>
                            <a:noFill/>
                          </a:ln>
                          <a:solidFill>
                            <a:schemeClr val="tx1"/>
                          </a:solidFill>
                          <a:effectLst/>
                          <a:latin typeface="+mn-lt"/>
                          <a:ea typeface="Open Sans" charset="0"/>
                          <a:cs typeface="Open Sans" charset="0"/>
                        </a:rPr>
                        <a:t>En cas de vente des parts de la SCPI à un prix décoté, l’associé devra compenser la différence éventuelle existant entre le capital restant dû (en vue de rembourser le solde du prêt) et le montant issu de la vente de ses parts.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36107642"/>
                  </a:ext>
                </a:extLst>
              </a:tr>
            </a:tbl>
          </a:graphicData>
        </a:graphic>
      </p:graphicFrame>
      <p:sp>
        <p:nvSpPr>
          <p:cNvPr id="3" name="Rectangle 2"/>
          <p:cNvSpPr/>
          <p:nvPr/>
        </p:nvSpPr>
        <p:spPr>
          <a:xfrm>
            <a:off x="3286975" y="6677313"/>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11"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Risques spécifiques en cas de souscription de la SCPI IMMORENTE à crédit </a:t>
            </a:r>
          </a:p>
        </p:txBody>
      </p:sp>
      <p:pic>
        <p:nvPicPr>
          <p:cNvPr id="9" name="Image 8" descr="Description : http://upload.wikimedia.org/wikipedia/commons/c/c7/Attention.png">
            <a:extLst>
              <a:ext uri="{FF2B5EF4-FFF2-40B4-BE49-F238E27FC236}">
                <a16:creationId xmlns:a16="http://schemas.microsoft.com/office/drawing/2014/main" id="{B21E2702-C07C-4B61-BD8D-027F3EC49B3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0" y="1913242"/>
            <a:ext cx="337793" cy="305628"/>
          </a:xfrm>
          <a:prstGeom prst="rect">
            <a:avLst/>
          </a:prstGeom>
          <a:noFill/>
          <a:ln>
            <a:noFill/>
          </a:ln>
        </p:spPr>
      </p:pic>
    </p:spTree>
    <p:extLst>
      <p:ext uri="{BB962C8B-B14F-4D97-AF65-F5344CB8AC3E}">
        <p14:creationId xmlns:p14="http://schemas.microsoft.com/office/powerpoint/2010/main" val="3447981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Focus sur les frais de souscription </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5</a:t>
            </a:fld>
            <a:endParaRPr lang="fr-FR" b="0" dirty="0">
              <a:solidFill>
                <a:prstClr val="black">
                  <a:tint val="75000"/>
                </a:prstClr>
              </a:solidFill>
              <a:latin typeface="Calibri"/>
              <a:cs typeface="+mn-cs"/>
            </a:endParaRPr>
          </a:p>
        </p:txBody>
      </p:sp>
      <p:sp>
        <p:nvSpPr>
          <p:cNvPr id="3" name="Rectangle 2"/>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7" name="Rectangle à coins arrondis 7">
            <a:extLst>
              <a:ext uri="{FF2B5EF4-FFF2-40B4-BE49-F238E27FC236}">
                <a16:creationId xmlns:a16="http://schemas.microsoft.com/office/drawing/2014/main" id="{8A8A4950-97CF-4464-8CE8-6BE07CB21909}"/>
              </a:ext>
            </a:extLst>
          </p:cNvPr>
          <p:cNvSpPr/>
          <p:nvPr/>
        </p:nvSpPr>
        <p:spPr>
          <a:xfrm>
            <a:off x="530208" y="5818414"/>
            <a:ext cx="9428030" cy="96739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1100" dirty="0"/>
              <a:t>* l’impact de ces frais est neutre pour les assurés car déjà déduits de la performance du support communiqué par la société de gestion.</a:t>
            </a:r>
            <a:endParaRPr lang="fr-FR" sz="1100" u="sng" dirty="0"/>
          </a:p>
          <a:p>
            <a:pPr algn="l"/>
            <a:endParaRPr lang="fr-FR" sz="1100" u="sng" dirty="0"/>
          </a:p>
          <a:p>
            <a:pPr algn="l"/>
            <a:endParaRPr lang="fr-FR" sz="1100" dirty="0"/>
          </a:p>
          <a:p>
            <a:pPr algn="l"/>
            <a:endParaRPr lang="fr-FR" sz="1100" dirty="0"/>
          </a:p>
          <a:p>
            <a:pPr algn="l"/>
            <a:endParaRPr lang="fr-FR" sz="1100" u="sng" dirty="0"/>
          </a:p>
        </p:txBody>
      </p:sp>
      <p:graphicFrame>
        <p:nvGraphicFramePr>
          <p:cNvPr id="8" name="Tableau 7">
            <a:extLst>
              <a:ext uri="{FF2B5EF4-FFF2-40B4-BE49-F238E27FC236}">
                <a16:creationId xmlns:a16="http://schemas.microsoft.com/office/drawing/2014/main" id="{9D4850EB-07DA-4F73-A2D1-1E471B91FD8D}"/>
              </a:ext>
            </a:extLst>
          </p:cNvPr>
          <p:cNvGraphicFramePr>
            <a:graphicFrameLocks noGrp="1"/>
          </p:cNvGraphicFramePr>
          <p:nvPr>
            <p:extLst>
              <p:ext uri="{D42A27DB-BD31-4B8C-83A1-F6EECF244321}">
                <p14:modId xmlns:p14="http://schemas.microsoft.com/office/powerpoint/2010/main" val="4022816545"/>
              </p:ext>
            </p:extLst>
          </p:nvPr>
        </p:nvGraphicFramePr>
        <p:xfrm>
          <a:off x="530209" y="1334549"/>
          <a:ext cx="9320864" cy="4401977"/>
        </p:xfrm>
        <a:graphic>
          <a:graphicData uri="http://schemas.openxmlformats.org/drawingml/2006/table">
            <a:tbl>
              <a:tblPr firstRow="1" firstCol="1" bandRow="1">
                <a:tableStyleId>{00A15C55-8517-42AA-B614-E9B94910E393}</a:tableStyleId>
              </a:tblPr>
              <a:tblGrid>
                <a:gridCol w="1796443">
                  <a:extLst>
                    <a:ext uri="{9D8B030D-6E8A-4147-A177-3AD203B41FA5}">
                      <a16:colId xmlns:a16="http://schemas.microsoft.com/office/drawing/2014/main" val="20000"/>
                    </a:ext>
                  </a:extLst>
                </a:gridCol>
                <a:gridCol w="2316232">
                  <a:extLst>
                    <a:ext uri="{9D8B030D-6E8A-4147-A177-3AD203B41FA5}">
                      <a16:colId xmlns:a16="http://schemas.microsoft.com/office/drawing/2014/main" val="20001"/>
                    </a:ext>
                  </a:extLst>
                </a:gridCol>
                <a:gridCol w="2810466">
                  <a:extLst>
                    <a:ext uri="{9D8B030D-6E8A-4147-A177-3AD203B41FA5}">
                      <a16:colId xmlns:a16="http://schemas.microsoft.com/office/drawing/2014/main" val="20002"/>
                    </a:ext>
                  </a:extLst>
                </a:gridCol>
                <a:gridCol w="2397723">
                  <a:extLst>
                    <a:ext uri="{9D8B030D-6E8A-4147-A177-3AD203B41FA5}">
                      <a16:colId xmlns:a16="http://schemas.microsoft.com/office/drawing/2014/main" val="20003"/>
                    </a:ext>
                  </a:extLst>
                </a:gridCol>
              </a:tblGrid>
              <a:tr h="604917">
                <a:tc gridSpan="2">
                  <a:txBody>
                    <a:bodyPr/>
                    <a:lstStyle/>
                    <a:p>
                      <a:pPr marL="72000" algn="ctr">
                        <a:spcAft>
                          <a:spcPts val="0"/>
                        </a:spcAft>
                      </a:pPr>
                      <a:r>
                        <a:rPr lang="fr-FR" sz="1588" kern="1200" dirty="0"/>
                        <a:t>SCPI</a:t>
                      </a:r>
                      <a:endParaRPr lang="fr-FR" sz="1588"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588" kern="1200" dirty="0"/>
                        <a:t>Tarification</a:t>
                      </a:r>
                      <a:endParaRPr lang="fr-FR" sz="1588"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588" kern="1200" dirty="0"/>
                        <a:t>Dont commissionnement réseau CE/BP</a:t>
                      </a:r>
                      <a:br>
                        <a:rPr lang="fr-FR" sz="1588" kern="1200" dirty="0"/>
                      </a:br>
                      <a:r>
                        <a:rPr lang="fr-FR" sz="1588" kern="1200" dirty="0"/>
                        <a:t>BPCE VIE</a:t>
                      </a:r>
                      <a:endParaRPr lang="fr-FR" sz="1588" b="0" kern="1200" dirty="0">
                        <a:solidFill>
                          <a:prstClr val="black"/>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99213">
                <a:tc rowSpan="2">
                  <a:txBody>
                    <a:bodyPr/>
                    <a:lstStyle/>
                    <a:p>
                      <a:pPr marL="72000" algn="l">
                        <a:spcAft>
                          <a:spcPts val="0"/>
                        </a:spcAft>
                      </a:pPr>
                      <a:r>
                        <a:rPr lang="fr-FR" sz="1588" kern="1200" dirty="0"/>
                        <a:t>Frais supportés</a:t>
                      </a:r>
                      <a:r>
                        <a:rPr lang="fr-FR" sz="1588" kern="1200" baseline="0" dirty="0"/>
                        <a:t> directement par le client </a:t>
                      </a: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kern="1200" dirty="0"/>
                        <a:t>Commission de souscription</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dirty="0">
                          <a:solidFill>
                            <a:schemeClr val="dk1"/>
                          </a:solidFill>
                          <a:latin typeface="+mn-lt"/>
                          <a:ea typeface="+mn-ea"/>
                          <a:cs typeface="+mn-cs"/>
                        </a:rPr>
                        <a:t>10%</a:t>
                      </a:r>
                      <a:r>
                        <a:rPr lang="fr-FR" sz="1588" kern="1200" dirty="0"/>
                        <a:t> HT</a:t>
                      </a:r>
                      <a:r>
                        <a:rPr lang="fr-FR" sz="1588" kern="1200" baseline="0" dirty="0"/>
                        <a:t> </a:t>
                      </a:r>
                      <a:r>
                        <a:rPr lang="fr-FR" sz="1400" i="1" kern="1200" dirty="0">
                          <a:solidFill>
                            <a:schemeClr val="dk1"/>
                          </a:solidFill>
                          <a:latin typeface="+mn-lt"/>
                          <a:ea typeface="+mn-ea"/>
                          <a:cs typeface="+mn-cs"/>
                        </a:rPr>
                        <a:t>(12 % TTC) </a:t>
                      </a:r>
                      <a:r>
                        <a:rPr lang="fr-FR" sz="1588" i="0" kern="1200" baseline="0" dirty="0"/>
                        <a:t>sur le montant des capitaux collectés, primes d’émission incluses</a:t>
                      </a:r>
                      <a:endParaRPr lang="fr-FR" sz="1588" kern="1200" baseline="0" dirty="0"/>
                    </a:p>
                  </a:txBody>
                  <a:tcPr marL="74295" marR="74295" marT="72000" marB="0" anchor="ctr"/>
                </a:tc>
                <a:tc>
                  <a:txBody>
                    <a:bodyPr/>
                    <a:lstStyle/>
                    <a:p>
                      <a:pPr marL="36000" algn="ctr">
                        <a:spcAft>
                          <a:spcPts val="0"/>
                        </a:spcAft>
                      </a:pPr>
                      <a:r>
                        <a:rPr lang="fr-FR" sz="1588" kern="1200" dirty="0"/>
                        <a:t>6% HT </a:t>
                      </a:r>
                      <a:endParaRPr lang="fr-FR" sz="1588"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1"/>
                  </a:ext>
                </a:extLst>
              </a:tr>
              <a:tr h="599213">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tc>
                <a:tc>
                  <a:txBody>
                    <a:bodyPr/>
                    <a:lstStyle/>
                    <a:p>
                      <a:pPr marL="72000" algn="ctr" defTabSz="1036930" rtl="0" eaLnBrk="1" latinLnBrk="0" hangingPunct="1">
                        <a:spcAft>
                          <a:spcPts val="0"/>
                        </a:spcAft>
                      </a:pPr>
                      <a:r>
                        <a:rPr lang="fr-FR" sz="1588" kern="1200" dirty="0">
                          <a:solidFill>
                            <a:schemeClr val="dk1"/>
                          </a:solidFill>
                          <a:latin typeface="+mn-lt"/>
                          <a:ea typeface="+mn-ea"/>
                          <a:cs typeface="+mn-cs"/>
                        </a:rPr>
                        <a:t>Commission au titre du suivi et du traitement des cessions et mutations de parts sans intervention de la société de gestion </a:t>
                      </a:r>
                    </a:p>
                  </a:txBody>
                  <a:tcPr marL="74295" marR="74295" marT="72000" marB="0" anchor="ctr"/>
                </a:tc>
                <a:tc>
                  <a:txBody>
                    <a:bodyPr/>
                    <a:lstStyle/>
                    <a:p>
                      <a:pPr marL="72000" algn="ctr" defTabSz="1036930" rtl="0" eaLnBrk="1" latinLnBrk="0" hangingPunct="1">
                        <a:spcAft>
                          <a:spcPts val="0"/>
                        </a:spcAft>
                      </a:pPr>
                      <a:r>
                        <a:rPr lang="fr-FR" sz="1588" kern="1200" dirty="0">
                          <a:solidFill>
                            <a:schemeClr val="dk1"/>
                          </a:solidFill>
                          <a:latin typeface="+mn-lt"/>
                          <a:ea typeface="+mn-ea"/>
                          <a:cs typeface="+mn-cs"/>
                        </a:rPr>
                        <a:t>100 € HT (120 € TTC), par cessionnaire, donataire ou ayant-droit quel que soit le nombre de parts cédées</a:t>
                      </a:r>
                    </a:p>
                  </a:txBody>
                  <a:tcPr marL="74295" marR="74295" marT="72000" marB="0" anchor="ctr"/>
                </a:tc>
                <a:tc>
                  <a:txBody>
                    <a:bodyPr/>
                    <a:lstStyle/>
                    <a:p>
                      <a:pPr marL="36000" marR="0" lvl="0" indent="0" algn="ctr" defTabSz="1036930" rtl="0" eaLnBrk="1" fontAlgn="auto" latinLnBrk="0" hangingPunct="1">
                        <a:lnSpc>
                          <a:spcPct val="100000"/>
                        </a:lnSpc>
                        <a:spcBef>
                          <a:spcPts val="0"/>
                        </a:spcBef>
                        <a:spcAft>
                          <a:spcPts val="0"/>
                        </a:spcAft>
                        <a:buClrTx/>
                        <a:buSzTx/>
                        <a:buFontTx/>
                        <a:buNone/>
                        <a:tabLst/>
                        <a:defRPr/>
                      </a:pPr>
                      <a:r>
                        <a:rPr lang="fr-FR" sz="1588" i="1" kern="1200" dirty="0"/>
                        <a:t>N/A</a:t>
                      </a:r>
                      <a:endParaRPr lang="fr-FR" sz="1588" b="0" i="1"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2018917805"/>
                  </a:ext>
                </a:extLst>
              </a:tr>
              <a:tr h="599213">
                <a:tc rowSpan="2">
                  <a:txBody>
                    <a:bodyPr/>
                    <a:lstStyle/>
                    <a:p>
                      <a:pPr marL="72000" algn="l">
                        <a:spcAft>
                          <a:spcPts val="0"/>
                        </a:spcAft>
                      </a:pPr>
                      <a:r>
                        <a:rPr lang="fr-FR" sz="1588" kern="1200" dirty="0"/>
                        <a:t>Frais supportés</a:t>
                      </a:r>
                      <a:r>
                        <a:rPr lang="fr-FR" sz="1588" kern="1200" baseline="0" dirty="0"/>
                        <a:t> directement par la SCPI* </a:t>
                      </a: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kern="1200" dirty="0"/>
                        <a:t>Commission de gestion</a:t>
                      </a:r>
                    </a:p>
                    <a:p>
                      <a:pPr marL="72000" algn="ctr">
                        <a:spcAft>
                          <a:spcPts val="0"/>
                        </a:spcAft>
                      </a:pPr>
                      <a:r>
                        <a:rPr lang="fr-FR" sz="1588" kern="1200" dirty="0"/>
                        <a:t>annuelle </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dirty="0">
                          <a:solidFill>
                            <a:schemeClr val="dk1"/>
                          </a:solidFill>
                          <a:latin typeface="+mn-lt"/>
                          <a:ea typeface="+mn-ea"/>
                          <a:cs typeface="+mn-cs"/>
                        </a:rPr>
                        <a:t>10 % HT </a:t>
                      </a:r>
                      <a:r>
                        <a:rPr lang="fr-FR" sz="1400" i="1" kern="1200" dirty="0">
                          <a:solidFill>
                            <a:schemeClr val="dk1"/>
                          </a:solidFill>
                          <a:latin typeface="+mn-lt"/>
                          <a:ea typeface="+mn-ea"/>
                          <a:cs typeface="+mn-cs"/>
                        </a:rPr>
                        <a:t>(12 % TTC) </a:t>
                      </a:r>
                      <a:r>
                        <a:rPr lang="fr-FR" sz="1588" kern="1200" dirty="0">
                          <a:solidFill>
                            <a:schemeClr val="dk1"/>
                          </a:solidFill>
                          <a:latin typeface="+mn-lt"/>
                          <a:ea typeface="+mn-ea"/>
                          <a:cs typeface="+mn-cs"/>
                        </a:rPr>
                        <a:t>des produits locatifs hors taxes encaissés et des produits financiers nets</a:t>
                      </a:r>
                      <a:endParaRPr lang="fr-FR" sz="1588" kern="1200" baseline="0" dirty="0"/>
                    </a:p>
                  </a:txBody>
                  <a:tcPr marL="74295" marR="74295" marT="72000" marB="0" anchor="ctr"/>
                </a:tc>
                <a:tc>
                  <a:txBody>
                    <a:bodyPr/>
                    <a:lstStyle/>
                    <a:p>
                      <a:pPr marL="36000" algn="ctr">
                        <a:spcAft>
                          <a:spcPts val="0"/>
                        </a:spcAft>
                      </a:pPr>
                      <a:r>
                        <a:rPr lang="fr-FR" sz="1588" i="1" kern="1200" dirty="0"/>
                        <a:t>N/A</a:t>
                      </a:r>
                      <a:endParaRPr lang="fr-FR" sz="1588" b="0" i="1"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3332563871"/>
                  </a:ext>
                </a:extLst>
              </a:tr>
              <a:tr h="599213">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b="0" kern="1200" dirty="0">
                          <a:solidFill>
                            <a:prstClr val="black"/>
                          </a:solidFill>
                          <a:latin typeface="+mn-lt"/>
                          <a:ea typeface="+mn-ea"/>
                          <a:cs typeface="+mn-cs"/>
                        </a:rPr>
                        <a:t>Commission de cession</a:t>
                      </a:r>
                    </a:p>
                    <a:p>
                      <a:pPr marL="72000" algn="ctr">
                        <a:spcAft>
                          <a:spcPts val="0"/>
                        </a:spcAft>
                      </a:pPr>
                      <a:r>
                        <a:rPr lang="fr-FR" sz="1588" b="0" kern="1200" dirty="0">
                          <a:solidFill>
                            <a:prstClr val="black"/>
                          </a:solidFill>
                          <a:latin typeface="+mn-lt"/>
                          <a:ea typeface="+mn-ea"/>
                          <a:cs typeface="+mn-cs"/>
                        </a:rPr>
                        <a:t>d’immeuble</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baseline="0" dirty="0"/>
                        <a:t>2,5 % HT </a:t>
                      </a:r>
                      <a:r>
                        <a:rPr lang="fr-FR" sz="1400" i="1" kern="1200" baseline="0" dirty="0"/>
                        <a:t>(3 % TTC) </a:t>
                      </a:r>
                      <a:r>
                        <a:rPr lang="fr-FR" sz="1588" kern="1200" baseline="0" dirty="0"/>
                        <a:t>des prix de</a:t>
                      </a:r>
                    </a:p>
                    <a:p>
                      <a:pPr marL="72000" algn="ctr">
                        <a:spcAft>
                          <a:spcPts val="0"/>
                        </a:spcAft>
                      </a:pPr>
                      <a:r>
                        <a:rPr lang="fr-FR" sz="1588" kern="1200" baseline="0" dirty="0"/>
                        <a:t>vente des immeubles cédés par</a:t>
                      </a:r>
                    </a:p>
                    <a:p>
                      <a:pPr marL="72000" algn="ctr">
                        <a:spcAft>
                          <a:spcPts val="0"/>
                        </a:spcAft>
                      </a:pPr>
                      <a:r>
                        <a:rPr lang="fr-FR" sz="1588" kern="1200" baseline="0" dirty="0"/>
                        <a:t>la Société</a:t>
                      </a:r>
                    </a:p>
                  </a:txBody>
                  <a:tcPr marL="74295" marR="74295" marT="72000" marB="0" anchor="ctr"/>
                </a:tc>
                <a:tc>
                  <a:txBody>
                    <a:bodyPr/>
                    <a:lstStyle/>
                    <a:p>
                      <a:pPr marL="36000" marR="0" lvl="0" indent="0" algn="ctr" defTabSz="1036930" rtl="0" eaLnBrk="1" fontAlgn="auto" latinLnBrk="0" hangingPunct="1">
                        <a:lnSpc>
                          <a:spcPct val="100000"/>
                        </a:lnSpc>
                        <a:spcBef>
                          <a:spcPts val="0"/>
                        </a:spcBef>
                        <a:spcAft>
                          <a:spcPts val="0"/>
                        </a:spcAft>
                        <a:buClrTx/>
                        <a:buSzTx/>
                        <a:buFontTx/>
                        <a:buNone/>
                        <a:tabLst/>
                        <a:defRPr/>
                      </a:pPr>
                      <a:r>
                        <a:rPr lang="fr-FR" sz="1588" i="1" kern="1200" dirty="0"/>
                        <a:t>N/A</a:t>
                      </a:r>
                      <a:endParaRPr lang="fr-FR" sz="1588" b="0" i="1"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2089698467"/>
                  </a:ext>
                </a:extLst>
              </a:tr>
            </a:tbl>
          </a:graphicData>
        </a:graphic>
      </p:graphicFrame>
    </p:spTree>
    <p:extLst>
      <p:ext uri="{BB962C8B-B14F-4D97-AF65-F5344CB8AC3E}">
        <p14:creationId xmlns:p14="http://schemas.microsoft.com/office/powerpoint/2010/main" val="244419621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18478" y="842635"/>
            <a:ext cx="9332595" cy="650692"/>
          </a:xfrm>
        </p:spPr>
        <p:txBody>
          <a:bodyPr rtlCol="0">
            <a:noAutofit/>
          </a:bodyPr>
          <a:lstStyle/>
          <a:p>
            <a:pPr defTabSz="1036877">
              <a:defRPr/>
            </a:pPr>
            <a:r>
              <a:rPr lang="fr-FR" sz="2268" dirty="0"/>
              <a:t>Focus frais d’entrée : Investissement en SCPI vs en immobilier direct</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6</a:t>
            </a:fld>
            <a:endParaRPr lang="fr-FR" b="0" dirty="0">
              <a:solidFill>
                <a:prstClr val="black">
                  <a:tint val="75000"/>
                </a:prstClr>
              </a:solidFill>
              <a:latin typeface="Calibri"/>
              <a:cs typeface="+mn-cs"/>
            </a:endParaRPr>
          </a:p>
        </p:txBody>
      </p:sp>
      <p:sp>
        <p:nvSpPr>
          <p:cNvPr id="3" name="Rectangle 2"/>
          <p:cNvSpPr/>
          <p:nvPr/>
        </p:nvSpPr>
        <p:spPr>
          <a:xfrm>
            <a:off x="3345792" y="6657067"/>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12" name="Espace réservé du texte 5">
            <a:extLst>
              <a:ext uri="{FF2B5EF4-FFF2-40B4-BE49-F238E27FC236}">
                <a16:creationId xmlns:a16="http://schemas.microsoft.com/office/drawing/2014/main" id="{2881E274-9CD3-4B12-A5BE-76AD9D383199}"/>
              </a:ext>
            </a:extLst>
          </p:cNvPr>
          <p:cNvSpPr txBox="1">
            <a:spLocks/>
          </p:cNvSpPr>
          <p:nvPr/>
        </p:nvSpPr>
        <p:spPr>
          <a:xfrm>
            <a:off x="501386" y="1940714"/>
            <a:ext cx="4478663" cy="4426241"/>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Frais d’entrée </a:t>
            </a:r>
            <a:r>
              <a:rPr lang="fr-FR" sz="1480" b="0" dirty="0">
                <a:latin typeface="Roboto" panose="02000000000000000000" pitchFamily="2" charset="0"/>
                <a:ea typeface="Roboto" panose="02000000000000000000" pitchFamily="2" charset="0"/>
                <a:cs typeface="Roboto" panose="02000000000000000000" pitchFamily="2" charset="0"/>
              </a:rPr>
              <a:t>: 10% HT</a:t>
            </a:r>
          </a:p>
          <a:p>
            <a:pPr marL="302152" indent="-302152" algn="just" fontAlgn="auto">
              <a:spcAft>
                <a:spcPts val="0"/>
              </a:spcAft>
              <a:buClr>
                <a:srgbClr val="009900"/>
              </a:buClr>
              <a:buFont typeface="Arial" panose="020B0604020202020204" pitchFamily="34" charset="0"/>
              <a:buChar char="+"/>
            </a:pPr>
            <a:r>
              <a:rPr lang="fr-FR" sz="1480" b="0" dirty="0">
                <a:latin typeface="Roboto" panose="02000000000000000000" pitchFamily="2" charset="0"/>
                <a:ea typeface="Roboto" panose="02000000000000000000" pitchFamily="2" charset="0"/>
                <a:cs typeface="Roboto" panose="02000000000000000000" pitchFamily="2" charset="0"/>
              </a:rPr>
              <a:t>Gestion : 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Réduction du risque </a:t>
            </a:r>
            <a:r>
              <a:rPr lang="fr-FR" sz="1480" b="0" dirty="0">
                <a:latin typeface="Roboto" panose="02000000000000000000" pitchFamily="2" charset="0"/>
                <a:ea typeface="Roboto" panose="02000000000000000000" pitchFamily="2" charset="0"/>
                <a:cs typeface="Roboto" panose="02000000000000000000" pitchFamily="2" charset="0"/>
              </a:rPr>
              <a:t>: Le risque est mutualisé Un risque mutualisé (diversité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Accessibilité facilitée </a:t>
            </a:r>
            <a:r>
              <a:rPr lang="fr-FR" sz="1480" b="0" dirty="0">
                <a:latin typeface="Roboto" panose="02000000000000000000" pitchFamily="2" charset="0"/>
                <a:ea typeface="Roboto" panose="02000000000000000000" pitchFamily="2" charset="0"/>
                <a:cs typeface="Roboto" panose="02000000000000000000" pitchFamily="2" charset="0"/>
              </a:rPr>
              <a:t>: L’investissement minimum pour investir dans une SCPI est très inférieur à celui d’un bien immobilier.</a:t>
            </a:r>
          </a:p>
          <a:p>
            <a:pPr marL="302152" indent="-302152" algn="just" fontAlgn="auto">
              <a:spcAft>
                <a:spcPts val="0"/>
              </a:spcAft>
              <a:buClr>
                <a:srgbClr val="009900"/>
              </a:buClr>
              <a:buFont typeface="Arial" panose="020B0604020202020204" pitchFamily="34" charset="0"/>
              <a:buChar char="+"/>
            </a:pPr>
            <a:r>
              <a:rPr lang="fr-FR" sz="1480" b="0" dirty="0">
                <a:latin typeface="Roboto" panose="02000000000000000000" pitchFamily="2" charset="0"/>
                <a:ea typeface="Roboto" panose="02000000000000000000" pitchFamily="2" charset="0"/>
                <a:cs typeface="Roboto" panose="02000000000000000000" pitchFamily="2" charset="0"/>
              </a:rPr>
              <a:t/>
            </a:r>
            <a:br>
              <a:rPr lang="fr-FR" sz="1480" b="0" dirty="0">
                <a:latin typeface="Roboto" panose="02000000000000000000" pitchFamily="2" charset="0"/>
                <a:ea typeface="Roboto" panose="02000000000000000000" pitchFamily="2" charset="0"/>
                <a:cs typeface="Roboto" panose="02000000000000000000" pitchFamily="2" charset="0"/>
              </a:rPr>
            </a:br>
            <a:r>
              <a:rPr lang="fr-FR" sz="1480" b="0" dirty="0">
                <a:latin typeface="Roboto" panose="02000000000000000000" pitchFamily="2" charset="0"/>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480" b="0" dirty="0">
              <a:latin typeface="Roboto" panose="02000000000000000000" pitchFamily="2" charset="0"/>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Roboto" panose="02000000000000000000" pitchFamily="2" charset="0"/>
              <a:ea typeface="Roboto" panose="02000000000000000000" pitchFamily="2" charset="0"/>
              <a:cs typeface="Roboto" panose="02000000000000000000" pitchFamily="2" charset="0"/>
            </a:endParaRPr>
          </a:p>
        </p:txBody>
      </p:sp>
      <p:sp>
        <p:nvSpPr>
          <p:cNvPr id="15" name="ZoneTexte 14">
            <a:extLst>
              <a:ext uri="{FF2B5EF4-FFF2-40B4-BE49-F238E27FC236}">
                <a16:creationId xmlns:a16="http://schemas.microsoft.com/office/drawing/2014/main" id="{7C399501-328B-47A2-8514-E381AA84AA02}"/>
              </a:ext>
            </a:extLst>
          </p:cNvPr>
          <p:cNvSpPr txBox="1"/>
          <p:nvPr/>
        </p:nvSpPr>
        <p:spPr>
          <a:xfrm>
            <a:off x="1334789" y="1386029"/>
            <a:ext cx="2436537" cy="482889"/>
          </a:xfrm>
          <a:prstGeom prst="rect">
            <a:avLst/>
          </a:prstGeom>
          <a:noFill/>
        </p:spPr>
        <p:txBody>
          <a:bodyPr wrap="square" rtlCol="0">
            <a:spAutoFit/>
          </a:bodyPr>
          <a:lstStyle/>
          <a:p>
            <a:pPr defTabSz="966887" eaLnBrk="1" fontAlgn="auto" hangingPunct="1">
              <a:spcBef>
                <a:spcPts val="0"/>
              </a:spcBef>
              <a:spcAft>
                <a:spcPts val="0"/>
              </a:spcAft>
            </a:pPr>
            <a:r>
              <a:rPr lang="fr-FR" sz="2538"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6" name="ZoneTexte 15">
            <a:extLst>
              <a:ext uri="{FF2B5EF4-FFF2-40B4-BE49-F238E27FC236}">
                <a16:creationId xmlns:a16="http://schemas.microsoft.com/office/drawing/2014/main" id="{239B9F40-CC24-46DC-BF32-A061D3260947}"/>
              </a:ext>
            </a:extLst>
          </p:cNvPr>
          <p:cNvSpPr txBox="1"/>
          <p:nvPr/>
        </p:nvSpPr>
        <p:spPr>
          <a:xfrm>
            <a:off x="5989387" y="1384906"/>
            <a:ext cx="3099643" cy="482889"/>
          </a:xfrm>
          <a:prstGeom prst="rect">
            <a:avLst/>
          </a:prstGeom>
          <a:noFill/>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2538" b="0" dirty="0">
                <a:solidFill>
                  <a:srgbClr val="581D74"/>
                </a:solidFill>
                <a:latin typeface="Roboto" panose="02000000000000000000" pitchFamily="2" charset="0"/>
                <a:ea typeface="Roboto" panose="02000000000000000000" pitchFamily="2" charset="0"/>
                <a:cs typeface="Roboto" panose="02000000000000000000" pitchFamily="2" charset="0"/>
              </a:rPr>
              <a:t>Immobilier direct</a:t>
            </a:r>
          </a:p>
        </p:txBody>
      </p:sp>
      <p:sp>
        <p:nvSpPr>
          <p:cNvPr id="19" name="ZoneTexte 18">
            <a:extLst>
              <a:ext uri="{FF2B5EF4-FFF2-40B4-BE49-F238E27FC236}">
                <a16:creationId xmlns:a16="http://schemas.microsoft.com/office/drawing/2014/main" id="{F66960A4-A299-4D51-94BF-16114A813060}"/>
              </a:ext>
            </a:extLst>
          </p:cNvPr>
          <p:cNvSpPr txBox="1"/>
          <p:nvPr/>
        </p:nvSpPr>
        <p:spPr>
          <a:xfrm>
            <a:off x="5230491" y="1864975"/>
            <a:ext cx="4568508" cy="643253"/>
          </a:xfrm>
          <a:prstGeom prst="rect">
            <a:avLst/>
          </a:prstGeom>
          <a:noFill/>
        </p:spPr>
        <p:txBody>
          <a:bodyPr wrap="square" rtlCol="0">
            <a:spAutoFit/>
          </a:bodyPr>
          <a:lstStyle/>
          <a:p>
            <a:pPr defTabSz="966887" eaLnBrk="1" fontAlgn="auto" hangingPunct="1">
              <a:spcBef>
                <a:spcPts val="0"/>
              </a:spcBef>
              <a:spcAft>
                <a:spcPts val="0"/>
              </a:spcAft>
            </a:pPr>
            <a:r>
              <a:rPr lang="fr-FR" sz="1480" b="0" dirty="0">
                <a:solidFill>
                  <a:prstClr val="black"/>
                </a:solidFill>
                <a:latin typeface="Roboto" panose="02000000000000000000" pitchFamily="2" charset="0"/>
                <a:ea typeface="Roboto" panose="02000000000000000000" pitchFamily="2" charset="0"/>
                <a:cs typeface="Roboto" panose="02000000000000000000" pitchFamily="2" charset="0"/>
              </a:rPr>
              <a:t>Frais d’achat : 14%</a:t>
            </a:r>
          </a:p>
          <a:p>
            <a:pPr defTabSz="966887" eaLnBrk="1" fontAlgn="auto" hangingPunct="1">
              <a:spcBef>
                <a:spcPts val="0"/>
              </a:spcBef>
              <a:spcAft>
                <a:spcPts val="0"/>
              </a:spcAft>
            </a:pPr>
            <a:r>
              <a:rPr lang="fr-FR" sz="1050" i="1" dirty="0">
                <a:solidFill>
                  <a:prstClr val="black"/>
                </a:solidFill>
                <a:latin typeface="Roboto" panose="02000000000000000000" pitchFamily="2" charset="0"/>
                <a:ea typeface="Roboto" panose="02000000000000000000" pitchFamily="2" charset="0"/>
                <a:cs typeface="Roboto" panose="02000000000000000000" pitchFamily="2" charset="0"/>
              </a:rPr>
              <a:t>Simulation </a:t>
            </a:r>
            <a:r>
              <a:rPr lang="fr-FR" sz="1050" i="1" dirty="0">
                <a:solidFill>
                  <a:srgbClr val="FF0000"/>
                </a:solidFill>
                <a:highlight>
                  <a:srgbClr val="FFFF00"/>
                </a:highlight>
                <a:latin typeface="Roboto" panose="02000000000000000000" pitchFamily="2" charset="0"/>
                <a:ea typeface="Roboto" panose="02000000000000000000" pitchFamily="2" charset="0"/>
                <a:cs typeface="Roboto" panose="02000000000000000000" pitchFamily="2" charset="0"/>
              </a:rPr>
              <a:t>(à titre d’exemple)</a:t>
            </a:r>
            <a:r>
              <a:rPr lang="fr-FR" sz="1050" i="1" dirty="0">
                <a:solidFill>
                  <a:prstClr val="black"/>
                </a:solidFill>
                <a:highlight>
                  <a:srgbClr val="FFFF00"/>
                </a:highlight>
                <a:latin typeface="Roboto" panose="02000000000000000000" pitchFamily="2" charset="0"/>
                <a:ea typeface="Roboto" panose="02000000000000000000" pitchFamily="2" charset="0"/>
                <a:cs typeface="Roboto" panose="02000000000000000000" pitchFamily="2" charset="0"/>
              </a:rPr>
              <a:t> </a:t>
            </a:r>
            <a:r>
              <a:rPr lang="fr-FR" sz="1050" i="1" dirty="0">
                <a:solidFill>
                  <a:prstClr val="black"/>
                </a:solidFill>
                <a:latin typeface="Roboto" panose="02000000000000000000" pitchFamily="2" charset="0"/>
                <a:ea typeface="Roboto" panose="02000000000000000000" pitchFamily="2" charset="0"/>
                <a:cs typeface="Roboto" panose="02000000000000000000" pitchFamily="2" charset="0"/>
              </a:rPr>
              <a:t>auprès de la chambre des notaires de Paris en juillet 2019</a:t>
            </a:r>
          </a:p>
        </p:txBody>
      </p:sp>
      <p:cxnSp>
        <p:nvCxnSpPr>
          <p:cNvPr id="20" name="Connecteur droit 19">
            <a:extLst>
              <a:ext uri="{FF2B5EF4-FFF2-40B4-BE49-F238E27FC236}">
                <a16:creationId xmlns:a16="http://schemas.microsoft.com/office/drawing/2014/main" id="{9DDD3B72-97B5-4404-AA58-E521896236BB}"/>
              </a:ext>
            </a:extLst>
          </p:cNvPr>
          <p:cNvCxnSpPr>
            <a:cxnSpLocks/>
          </p:cNvCxnSpPr>
          <p:nvPr/>
        </p:nvCxnSpPr>
        <p:spPr>
          <a:xfrm>
            <a:off x="5069893" y="1798447"/>
            <a:ext cx="0" cy="4644649"/>
          </a:xfrm>
          <a:prstGeom prst="line">
            <a:avLst/>
          </a:prstGeom>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4B67E9DB-925D-4308-9767-0231B694BF9F}"/>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grpSp>
        <p:nvGrpSpPr>
          <p:cNvPr id="22" name="Groupe 21">
            <a:extLst>
              <a:ext uri="{FF2B5EF4-FFF2-40B4-BE49-F238E27FC236}">
                <a16:creationId xmlns:a16="http://schemas.microsoft.com/office/drawing/2014/main" id="{52008955-471B-47D9-A6F0-DB1D1249BB04}"/>
              </a:ext>
            </a:extLst>
          </p:cNvPr>
          <p:cNvGrpSpPr/>
          <p:nvPr/>
        </p:nvGrpSpPr>
        <p:grpSpPr>
          <a:xfrm>
            <a:off x="5159738" y="2608386"/>
            <a:ext cx="4968462" cy="3802524"/>
            <a:chOff x="624988" y="1640020"/>
            <a:chExt cx="6005615" cy="3843125"/>
          </a:xfrm>
        </p:grpSpPr>
        <p:pic>
          <p:nvPicPr>
            <p:cNvPr id="23" name="Graphique 22" descr="Domicile">
              <a:extLst>
                <a:ext uri="{FF2B5EF4-FFF2-40B4-BE49-F238E27FC236}">
                  <a16:creationId xmlns:a16="http://schemas.microsoft.com/office/drawing/2014/main" id="{78840536-4EF1-4CFC-ABE8-5A907D9001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4988" y="1971509"/>
              <a:ext cx="3180148" cy="3180148"/>
            </a:xfrm>
            <a:prstGeom prst="rect">
              <a:avLst/>
            </a:prstGeom>
          </p:spPr>
        </p:pic>
        <p:sp>
          <p:nvSpPr>
            <p:cNvPr id="24" name="ZoneTexte 23">
              <a:extLst>
                <a:ext uri="{FF2B5EF4-FFF2-40B4-BE49-F238E27FC236}">
                  <a16:creationId xmlns:a16="http://schemas.microsoft.com/office/drawing/2014/main" id="{AC7AB699-5597-4FAF-89EB-A1C61F698113}"/>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25" name="ZoneTexte 24">
              <a:extLst>
                <a:ext uri="{FF2B5EF4-FFF2-40B4-BE49-F238E27FC236}">
                  <a16:creationId xmlns:a16="http://schemas.microsoft.com/office/drawing/2014/main" id="{0126A2C8-F177-489B-9AF9-74446ECAF267}"/>
                </a:ext>
              </a:extLst>
            </p:cNvPr>
            <p:cNvSpPr txBox="1"/>
            <p:nvPr/>
          </p:nvSpPr>
          <p:spPr>
            <a:xfrm>
              <a:off x="2998245" y="2060848"/>
              <a:ext cx="2376264"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Coût de l’acte </a:t>
              </a:r>
            </a:p>
          </p:txBody>
        </p:sp>
        <p:sp>
          <p:nvSpPr>
            <p:cNvPr id="26" name="Flèche : angle droit 25">
              <a:extLst>
                <a:ext uri="{FF2B5EF4-FFF2-40B4-BE49-F238E27FC236}">
                  <a16:creationId xmlns:a16="http://schemas.microsoft.com/office/drawing/2014/main" id="{D80683B8-19FD-4778-A186-0829B445221D}"/>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Ellipse 26">
              <a:extLst>
                <a:ext uri="{FF2B5EF4-FFF2-40B4-BE49-F238E27FC236}">
                  <a16:creationId xmlns:a16="http://schemas.microsoft.com/office/drawing/2014/main" id="{DEE74664-6F4A-4294-B9CF-0F08B44CDB0A}"/>
                </a:ext>
              </a:extLst>
            </p:cNvPr>
            <p:cNvSpPr/>
            <p:nvPr/>
          </p:nvSpPr>
          <p:spPr>
            <a:xfrm>
              <a:off x="4546252" y="1654486"/>
              <a:ext cx="1080120" cy="313630"/>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7,87%</a:t>
              </a:r>
            </a:p>
          </p:txBody>
        </p:sp>
        <p:sp>
          <p:nvSpPr>
            <p:cNvPr id="28" name="Flèche : angle droit 27">
              <a:extLst>
                <a:ext uri="{FF2B5EF4-FFF2-40B4-BE49-F238E27FC236}">
                  <a16:creationId xmlns:a16="http://schemas.microsoft.com/office/drawing/2014/main" id="{DA7DE427-373A-4B67-87E1-F315EF876B3A}"/>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9" name="ZoneTexte 28">
              <a:extLst>
                <a:ext uri="{FF2B5EF4-FFF2-40B4-BE49-F238E27FC236}">
                  <a16:creationId xmlns:a16="http://schemas.microsoft.com/office/drawing/2014/main" id="{52D88FA7-1157-47E1-8F25-7950EC62EB58}"/>
                </a:ext>
              </a:extLst>
            </p:cNvPr>
            <p:cNvSpPr txBox="1"/>
            <p:nvPr/>
          </p:nvSpPr>
          <p:spPr>
            <a:xfrm>
              <a:off x="3579230" y="2524650"/>
              <a:ext cx="1081876" cy="261610"/>
            </a:xfrm>
            <a:prstGeom prst="rect">
              <a:avLst/>
            </a:prstGeom>
            <a:noFill/>
          </p:spPr>
          <p:txBody>
            <a:bodyPr wrap="square" rtlCol="0">
              <a:spAutoFit/>
            </a:bodyPr>
            <a:lstStyle/>
            <a:p>
              <a:pPr algn="ctr"/>
              <a:r>
                <a:rPr lang="fr-FR" sz="1050" i="1" dirty="0">
                  <a:solidFill>
                    <a:schemeClr val="tx2"/>
                  </a:solidFill>
                  <a:latin typeface="Roboto" panose="02000000000000000000" pitchFamily="2" charset="0"/>
                  <a:ea typeface="Roboto" panose="02000000000000000000" pitchFamily="2" charset="0"/>
                  <a:cs typeface="Roboto" panose="02000000000000000000" pitchFamily="2" charset="0"/>
                </a:rPr>
                <a:t>Fiscalité</a:t>
              </a:r>
            </a:p>
          </p:txBody>
        </p:sp>
        <p:sp>
          <p:nvSpPr>
            <p:cNvPr id="30" name="Flèche : angle droit 29">
              <a:extLst>
                <a:ext uri="{FF2B5EF4-FFF2-40B4-BE49-F238E27FC236}">
                  <a16:creationId xmlns:a16="http://schemas.microsoft.com/office/drawing/2014/main" id="{CE527F61-83B6-4C6D-B3D6-352DD6B2E648}"/>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31" name="ZoneTexte 30">
              <a:extLst>
                <a:ext uri="{FF2B5EF4-FFF2-40B4-BE49-F238E27FC236}">
                  <a16:creationId xmlns:a16="http://schemas.microsoft.com/office/drawing/2014/main" id="{C4560B2B-6026-464D-9864-6B5180B4CEDC}"/>
                </a:ext>
              </a:extLst>
            </p:cNvPr>
            <p:cNvSpPr txBox="1"/>
            <p:nvPr/>
          </p:nvSpPr>
          <p:spPr>
            <a:xfrm>
              <a:off x="3604434" y="2998906"/>
              <a:ext cx="1719189" cy="261610"/>
            </a:xfrm>
            <a:prstGeom prst="rect">
              <a:avLst/>
            </a:prstGeom>
            <a:noFill/>
          </p:spPr>
          <p:txBody>
            <a:bodyPr wrap="square" rtlCol="0">
              <a:spAutoFit/>
            </a:bodyPr>
            <a:lstStyle/>
            <a:p>
              <a:pPr algn="ctr"/>
              <a:r>
                <a:rPr lang="fr-FR" sz="1050" i="1" dirty="0">
                  <a:solidFill>
                    <a:schemeClr val="tx2"/>
                  </a:solidFill>
                  <a:latin typeface="Roboto" panose="02000000000000000000" pitchFamily="2" charset="0"/>
                  <a:ea typeface="Roboto" panose="02000000000000000000" pitchFamily="2" charset="0"/>
                  <a:cs typeface="Roboto" panose="02000000000000000000" pitchFamily="2" charset="0"/>
                </a:rPr>
                <a:t>Rémunération du notaire</a:t>
              </a:r>
            </a:p>
          </p:txBody>
        </p:sp>
        <p:sp>
          <p:nvSpPr>
            <p:cNvPr id="32" name="Ellipse 31">
              <a:extLst>
                <a:ext uri="{FF2B5EF4-FFF2-40B4-BE49-F238E27FC236}">
                  <a16:creationId xmlns:a16="http://schemas.microsoft.com/office/drawing/2014/main" id="{C6F86F83-C1D1-4D50-A0FF-1597D5626D58}"/>
                </a:ext>
              </a:extLst>
            </p:cNvPr>
            <p:cNvSpPr/>
            <p:nvPr/>
          </p:nvSpPr>
          <p:spPr>
            <a:xfrm>
              <a:off x="4584484" y="2592520"/>
              <a:ext cx="771074" cy="258207"/>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rgbClr val="C00000"/>
                  </a:solidFill>
                  <a:latin typeface="Roboto" panose="02000000000000000000" pitchFamily="2" charset="0"/>
                  <a:ea typeface="Roboto" panose="02000000000000000000" pitchFamily="2" charset="0"/>
                  <a:cs typeface="Roboto" panose="02000000000000000000" pitchFamily="2" charset="0"/>
                </a:rPr>
                <a:t>6,32 %</a:t>
              </a:r>
            </a:p>
          </p:txBody>
        </p:sp>
        <p:sp>
          <p:nvSpPr>
            <p:cNvPr id="33" name="Ellipse 32">
              <a:extLst>
                <a:ext uri="{FF2B5EF4-FFF2-40B4-BE49-F238E27FC236}">
                  <a16:creationId xmlns:a16="http://schemas.microsoft.com/office/drawing/2014/main" id="{D661F0FF-557F-47B4-AE79-344BE3EFE359}"/>
                </a:ext>
              </a:extLst>
            </p:cNvPr>
            <p:cNvSpPr/>
            <p:nvPr/>
          </p:nvSpPr>
          <p:spPr>
            <a:xfrm>
              <a:off x="5141776" y="3115193"/>
              <a:ext cx="771074" cy="20803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rgbClr val="C00000"/>
                  </a:solidFill>
                  <a:latin typeface="Roboto" panose="02000000000000000000" pitchFamily="2" charset="0"/>
                  <a:ea typeface="Roboto" panose="02000000000000000000" pitchFamily="2" charset="0"/>
                  <a:cs typeface="Roboto" panose="02000000000000000000" pitchFamily="2" charset="0"/>
                </a:rPr>
                <a:t>1,55 %</a:t>
              </a:r>
            </a:p>
          </p:txBody>
        </p:sp>
        <p:sp>
          <p:nvSpPr>
            <p:cNvPr id="34" name="Rectangle 33">
              <a:extLst>
                <a:ext uri="{FF2B5EF4-FFF2-40B4-BE49-F238E27FC236}">
                  <a16:creationId xmlns:a16="http://schemas.microsoft.com/office/drawing/2014/main" id="{BE8A39E4-3347-443D-830C-80AE757D86D6}"/>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35" name="ZoneTexte 34">
              <a:extLst>
                <a:ext uri="{FF2B5EF4-FFF2-40B4-BE49-F238E27FC236}">
                  <a16:creationId xmlns:a16="http://schemas.microsoft.com/office/drawing/2014/main" id="{868926AD-1292-421A-8E21-DDE30300A2F9}"/>
                </a:ext>
              </a:extLst>
            </p:cNvPr>
            <p:cNvSpPr txBox="1"/>
            <p:nvPr/>
          </p:nvSpPr>
          <p:spPr>
            <a:xfrm>
              <a:off x="3579230" y="3656613"/>
              <a:ext cx="1657940"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Frais d’agence*</a:t>
              </a:r>
            </a:p>
          </p:txBody>
        </p:sp>
        <p:sp>
          <p:nvSpPr>
            <p:cNvPr id="36" name="Rectangle 35">
              <a:extLst>
                <a:ext uri="{FF2B5EF4-FFF2-40B4-BE49-F238E27FC236}">
                  <a16:creationId xmlns:a16="http://schemas.microsoft.com/office/drawing/2014/main" id="{85A79C1A-91DF-42CA-974D-784962DEC67E}"/>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37" name="ZoneTexte 36">
              <a:extLst>
                <a:ext uri="{FF2B5EF4-FFF2-40B4-BE49-F238E27FC236}">
                  <a16:creationId xmlns:a16="http://schemas.microsoft.com/office/drawing/2014/main" id="{FB20EE80-C202-4D02-86E0-E0FE99777814}"/>
                </a:ext>
              </a:extLst>
            </p:cNvPr>
            <p:cNvSpPr txBox="1"/>
            <p:nvPr/>
          </p:nvSpPr>
          <p:spPr>
            <a:xfrm>
              <a:off x="3203758" y="4224242"/>
              <a:ext cx="2761452"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bancaire**</a:t>
              </a:r>
            </a:p>
          </p:txBody>
        </p:sp>
        <p:sp>
          <p:nvSpPr>
            <p:cNvPr id="38" name="Ellipse 37">
              <a:extLst>
                <a:ext uri="{FF2B5EF4-FFF2-40B4-BE49-F238E27FC236}">
                  <a16:creationId xmlns:a16="http://schemas.microsoft.com/office/drawing/2014/main" id="{2E2BBAF4-6783-4F98-9BDC-ADF4246C3CA9}"/>
                </a:ext>
              </a:extLst>
            </p:cNvPr>
            <p:cNvSpPr/>
            <p:nvPr/>
          </p:nvSpPr>
          <p:spPr>
            <a:xfrm>
              <a:off x="5122656" y="3870134"/>
              <a:ext cx="1061995" cy="266831"/>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9" name="Ellipse 38">
              <a:extLst>
                <a:ext uri="{FF2B5EF4-FFF2-40B4-BE49-F238E27FC236}">
                  <a16:creationId xmlns:a16="http://schemas.microsoft.com/office/drawing/2014/main" id="{3B949902-F2CC-499E-93B4-305E1D784DF6}"/>
                </a:ext>
              </a:extLst>
            </p:cNvPr>
            <p:cNvSpPr/>
            <p:nvPr/>
          </p:nvSpPr>
          <p:spPr>
            <a:xfrm>
              <a:off x="5228881" y="4448332"/>
              <a:ext cx="1401722" cy="254827"/>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40" name="Ellipse 39">
              <a:extLst>
                <a:ext uri="{FF2B5EF4-FFF2-40B4-BE49-F238E27FC236}">
                  <a16:creationId xmlns:a16="http://schemas.microsoft.com/office/drawing/2014/main" id="{EE96751B-81E5-4683-94FB-4374539FA168}"/>
                </a:ext>
              </a:extLst>
            </p:cNvPr>
            <p:cNvSpPr/>
            <p:nvPr/>
          </p:nvSpPr>
          <p:spPr>
            <a:xfrm>
              <a:off x="1340458" y="4841296"/>
              <a:ext cx="1763377"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41" name="Picture 5" descr="RÃ©sultat de recherche d'images pour &quot;chambre des notaires de paris&quot;">
              <a:extLst>
                <a:ext uri="{FF2B5EF4-FFF2-40B4-BE49-F238E27FC236}">
                  <a16:creationId xmlns:a16="http://schemas.microsoft.com/office/drawing/2014/main" id="{5627D3B7-3F9F-4E0E-8B04-0562A47DA7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589" y="1640020"/>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16655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685" name="Titre 4"/>
          <p:cNvSpPr>
            <a:spLocks noGrp="1"/>
          </p:cNvSpPr>
          <p:nvPr>
            <p:ph type="title"/>
          </p:nvPr>
        </p:nvSpPr>
        <p:spPr>
          <a:xfrm>
            <a:off x="76782" y="604464"/>
            <a:ext cx="10292767" cy="972145"/>
          </a:xfrm>
        </p:spPr>
        <p:txBody>
          <a:bodyPr vert="horz" lIns="103696" tIns="51848" rIns="103696" bIns="51848" rtlCol="0" anchor="ctr">
            <a:noAutofit/>
          </a:bodyPr>
          <a:lstStyle/>
          <a:p>
            <a:pPr defTabSz="1036877"/>
            <a:r>
              <a:rPr lang="fr-FR" altLang="fr-FR" sz="2268" dirty="0"/>
              <a:t>LES COMPOSANTS DE LA PERFORMANCE DE LA SCPI</a:t>
            </a:r>
          </a:p>
        </p:txBody>
      </p:sp>
      <p:sp>
        <p:nvSpPr>
          <p:cNvPr id="71684" name="Espace réservé du numéro de diapositive 3"/>
          <p:cNvSpPr>
            <a:spLocks noGrp="1"/>
          </p:cNvSpPr>
          <p:nvPr>
            <p:ph type="sldNum" sz="quarter" idx="12"/>
          </p:nvPr>
        </p:nvSpPr>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7</a:t>
            </a:fld>
            <a:endParaRPr lang="fr-FR" altLang="fr-FR" b="0" dirty="0">
              <a:solidFill>
                <a:prstClr val="black">
                  <a:tint val="75000"/>
                </a:prstClr>
              </a:solidFill>
              <a:latin typeface="Calibri"/>
              <a:cs typeface="+mn-cs"/>
            </a:endParaRPr>
          </a:p>
        </p:txBody>
      </p:sp>
      <p:sp>
        <p:nvSpPr>
          <p:cNvPr id="14" name="Rectangle 13"/>
          <p:cNvSpPr/>
          <p:nvPr/>
        </p:nvSpPr>
        <p:spPr>
          <a:xfrm>
            <a:off x="3392328" y="6525086"/>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38" name="Rectangle 14">
            <a:extLst>
              <a:ext uri="{FF2B5EF4-FFF2-40B4-BE49-F238E27FC236}">
                <a16:creationId xmlns:a16="http://schemas.microsoft.com/office/drawing/2014/main" id="{3305F409-12E9-4A16-8822-CE46321EBBB4}"/>
              </a:ext>
            </a:extLst>
          </p:cNvPr>
          <p:cNvSpPr>
            <a:spLocks noChangeArrowheads="1"/>
          </p:cNvSpPr>
          <p:nvPr/>
        </p:nvSpPr>
        <p:spPr bwMode="gray">
          <a:xfrm>
            <a:off x="951761" y="5066674"/>
            <a:ext cx="8899312" cy="817518"/>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095691" lvl="2" indent="-181291" algn="just" defTabSz="966887" eaLnBrk="1" fontAlgn="auto" hangingPunct="1">
              <a:spcBef>
                <a:spcPts val="211"/>
              </a:spcBef>
              <a:spcAft>
                <a:spcPts val="211"/>
              </a:spcAft>
              <a:buFontTx/>
              <a:buChar char="•"/>
              <a:defRPr/>
            </a:pP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La société  de gestion communique sur le Taux de Distribution sur Valeur de Marché ( ou TDVM)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pic>
        <p:nvPicPr>
          <p:cNvPr id="40" name="Graphique 39" descr="Informations">
            <a:extLst>
              <a:ext uri="{FF2B5EF4-FFF2-40B4-BE49-F238E27FC236}">
                <a16:creationId xmlns:a16="http://schemas.microsoft.com/office/drawing/2014/main" id="{4ACC6E57-3215-4B0E-947B-6B68024A178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200103" y="5191345"/>
            <a:ext cx="530981" cy="530981"/>
          </a:xfrm>
          <a:prstGeom prst="rect">
            <a:avLst/>
          </a:prstGeom>
        </p:spPr>
      </p:pic>
      <p:sp>
        <p:nvSpPr>
          <p:cNvPr id="41" name="ZoneTexte 40">
            <a:extLst>
              <a:ext uri="{FF2B5EF4-FFF2-40B4-BE49-F238E27FC236}">
                <a16:creationId xmlns:a16="http://schemas.microsoft.com/office/drawing/2014/main" id="{120232D6-5909-4F61-86D3-F3941165C6B1}"/>
              </a:ext>
            </a:extLst>
          </p:cNvPr>
          <p:cNvSpPr txBox="1"/>
          <p:nvPr/>
        </p:nvSpPr>
        <p:spPr>
          <a:xfrm>
            <a:off x="973738" y="1775872"/>
            <a:ext cx="4770861" cy="338554"/>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white"/>
                </a:solidFill>
                <a:effectLst/>
                <a:uLnTx/>
                <a:uFillTx/>
                <a:latin typeface="Arial" panose="020B0604020202020204"/>
                <a:ea typeface="+mn-ea"/>
                <a:cs typeface="+mn-cs"/>
              </a:rPr>
              <a:t>Distribution </a:t>
            </a:r>
          </a:p>
        </p:txBody>
      </p:sp>
      <p:sp>
        <p:nvSpPr>
          <p:cNvPr id="42" name="ZoneTexte 41">
            <a:extLst>
              <a:ext uri="{FF2B5EF4-FFF2-40B4-BE49-F238E27FC236}">
                <a16:creationId xmlns:a16="http://schemas.microsoft.com/office/drawing/2014/main" id="{3A67A5DF-D460-4614-AF02-05CFCC8C24B3}"/>
              </a:ext>
            </a:extLst>
          </p:cNvPr>
          <p:cNvSpPr txBox="1"/>
          <p:nvPr/>
        </p:nvSpPr>
        <p:spPr>
          <a:xfrm>
            <a:off x="6413709" y="1781784"/>
            <a:ext cx="2816787" cy="337351"/>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white"/>
                </a:solidFill>
                <a:effectLst/>
                <a:uLnTx/>
                <a:uFillTx/>
                <a:latin typeface="Calibri" panose="020F0502020204030204"/>
                <a:ea typeface="+mn-ea"/>
                <a:cs typeface="+mn-cs"/>
              </a:rPr>
              <a:t>Valorisation</a:t>
            </a:r>
          </a:p>
        </p:txBody>
      </p:sp>
      <p:sp>
        <p:nvSpPr>
          <p:cNvPr id="43" name="ZoneTexte 42">
            <a:extLst>
              <a:ext uri="{FF2B5EF4-FFF2-40B4-BE49-F238E27FC236}">
                <a16:creationId xmlns:a16="http://schemas.microsoft.com/office/drawing/2014/main" id="{26862E4C-929F-4C12-ADEF-282B2A158FE6}"/>
              </a:ext>
            </a:extLst>
          </p:cNvPr>
          <p:cNvSpPr txBox="1"/>
          <p:nvPr/>
        </p:nvSpPr>
        <p:spPr>
          <a:xfrm>
            <a:off x="4047214" y="2375400"/>
            <a:ext cx="1702358" cy="1200329"/>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Distribution exceptionnelle </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prstClr val="black"/>
                </a:solidFill>
                <a:effectLst/>
                <a:uLnTx/>
                <a:uFillTx/>
                <a:latin typeface="Calibri" panose="020F0502020204030204"/>
                <a:ea typeface="+mn-ea"/>
                <a:cs typeface="+mn-cs"/>
              </a:rPr>
              <a:t>(plus-values sur cessions d’immeubles réalisées)</a:t>
            </a:r>
          </a:p>
        </p:txBody>
      </p:sp>
      <p:sp>
        <p:nvSpPr>
          <p:cNvPr id="44" name="ZoneTexte 43">
            <a:extLst>
              <a:ext uri="{FF2B5EF4-FFF2-40B4-BE49-F238E27FC236}">
                <a16:creationId xmlns:a16="http://schemas.microsoft.com/office/drawing/2014/main" id="{7D6253F1-5BE1-4889-9A47-42D8554B8615}"/>
              </a:ext>
            </a:extLst>
          </p:cNvPr>
          <p:cNvSpPr txBox="1"/>
          <p:nvPr/>
        </p:nvSpPr>
        <p:spPr>
          <a:xfrm>
            <a:off x="982850" y="2376009"/>
            <a:ext cx="2744561" cy="144655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Distribution ordinaire</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4 acomptes trimestriels</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prstClr val="black"/>
                </a:solidFill>
                <a:effectLst/>
                <a:uLnTx/>
                <a:uFillTx/>
                <a:latin typeface="Calibri" panose="020F0502020204030204"/>
                <a:ea typeface="+mn-ea"/>
                <a:cs typeface="+mn-cs"/>
              </a:rPr>
              <a:t>(revenus locatifs de l’exercice ou report à nouveau)</a:t>
            </a:r>
          </a:p>
        </p:txBody>
      </p:sp>
      <p:sp>
        <p:nvSpPr>
          <p:cNvPr id="45" name="ZoneTexte 44">
            <a:extLst>
              <a:ext uri="{FF2B5EF4-FFF2-40B4-BE49-F238E27FC236}">
                <a16:creationId xmlns:a16="http://schemas.microsoft.com/office/drawing/2014/main" id="{30C77707-9722-43CC-8159-DBACFD3D65C6}"/>
              </a:ext>
            </a:extLst>
          </p:cNvPr>
          <p:cNvSpPr txBox="1"/>
          <p:nvPr/>
        </p:nvSpPr>
        <p:spPr>
          <a:xfrm>
            <a:off x="6413212" y="2398456"/>
            <a:ext cx="2817284" cy="1292662"/>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Variation </a:t>
            </a: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du prix de retrait de la part</a:t>
            </a: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 </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400" b="0" i="1"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6" name="Accolade fermante 45">
            <a:extLst>
              <a:ext uri="{FF2B5EF4-FFF2-40B4-BE49-F238E27FC236}">
                <a16:creationId xmlns:a16="http://schemas.microsoft.com/office/drawing/2014/main" id="{BBD3AAEA-4064-470F-96DB-094F22826608}"/>
              </a:ext>
            </a:extLst>
          </p:cNvPr>
          <p:cNvSpPr/>
          <p:nvPr/>
        </p:nvSpPr>
        <p:spPr>
          <a:xfrm rot="5400000">
            <a:off x="5008450" y="-19430"/>
            <a:ext cx="229246" cy="8305911"/>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7" name="ZoneTexte 46">
            <a:extLst>
              <a:ext uri="{FF2B5EF4-FFF2-40B4-BE49-F238E27FC236}">
                <a16:creationId xmlns:a16="http://schemas.microsoft.com/office/drawing/2014/main" id="{8CC0C627-71E8-46A6-974C-EE181CEE641F}"/>
              </a:ext>
            </a:extLst>
          </p:cNvPr>
          <p:cNvSpPr txBox="1"/>
          <p:nvPr/>
        </p:nvSpPr>
        <p:spPr>
          <a:xfrm>
            <a:off x="3929577" y="4382453"/>
            <a:ext cx="2744562" cy="307777"/>
          </a:xfrm>
          <a:prstGeom prst="rect">
            <a:avLst/>
          </a:prstGeom>
          <a:noFill/>
          <a:ln w="9525" cap="flat" cmpd="sng" algn="ctr">
            <a:solidFill>
              <a:srgbClr val="B14EB5"/>
            </a:solid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B14EB5"/>
                </a:solidFill>
                <a:effectLst/>
                <a:uLnTx/>
                <a:uFillTx/>
                <a:latin typeface="Franklin Gothic Medium" pitchFamily="34" charset="0"/>
                <a:ea typeface="+mn-ea"/>
                <a:cs typeface="+mn-cs"/>
              </a:rPr>
              <a:t>PERFORMANCE GLOBALE BRUTE </a:t>
            </a:r>
          </a:p>
        </p:txBody>
      </p:sp>
      <p:sp>
        <p:nvSpPr>
          <p:cNvPr id="48" name="Flèche vers le bas 23">
            <a:extLst>
              <a:ext uri="{FF2B5EF4-FFF2-40B4-BE49-F238E27FC236}">
                <a16:creationId xmlns:a16="http://schemas.microsoft.com/office/drawing/2014/main" id="{C6F78361-8E14-4FF1-A392-2ACA3D22B313}"/>
              </a:ext>
            </a:extLst>
          </p:cNvPr>
          <p:cNvSpPr/>
          <p:nvPr/>
        </p:nvSpPr>
        <p:spPr>
          <a:xfrm>
            <a:off x="2191657" y="2212677"/>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9" name="Flèche vers le bas 24">
            <a:extLst>
              <a:ext uri="{FF2B5EF4-FFF2-40B4-BE49-F238E27FC236}">
                <a16:creationId xmlns:a16="http://schemas.microsoft.com/office/drawing/2014/main" id="{18D40CC1-CAF8-4C8C-B8A3-04741456931F}"/>
              </a:ext>
            </a:extLst>
          </p:cNvPr>
          <p:cNvSpPr/>
          <p:nvPr/>
        </p:nvSpPr>
        <p:spPr>
          <a:xfrm>
            <a:off x="4829874" y="2212677"/>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0" name="Flèche vers le bas 25">
            <a:extLst>
              <a:ext uri="{FF2B5EF4-FFF2-40B4-BE49-F238E27FC236}">
                <a16:creationId xmlns:a16="http://schemas.microsoft.com/office/drawing/2014/main" id="{FD54375B-2FC0-41AA-AE8C-53D5F8F44D8C}"/>
              </a:ext>
            </a:extLst>
          </p:cNvPr>
          <p:cNvSpPr/>
          <p:nvPr/>
        </p:nvSpPr>
        <p:spPr>
          <a:xfrm>
            <a:off x="7732171" y="2212677"/>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9814189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249896" y="604464"/>
            <a:ext cx="9963247" cy="972145"/>
          </a:xfrm>
        </p:spPr>
        <p:txBody>
          <a:bodyPr vert="horz" lIns="103696" tIns="51848" rIns="103696" bIns="51848" rtlCol="0" anchor="ctr">
            <a:noAutofit/>
          </a:bodyPr>
          <a:lstStyle/>
          <a:p>
            <a:pPr defTabSz="1036877"/>
            <a:r>
              <a:rPr lang="fr-FR" altLang="fr-FR" sz="2268" dirty="0"/>
              <a:t>LES DIFFÉRENTES VALEURS DE PARTS</a:t>
            </a:r>
          </a:p>
        </p:txBody>
      </p:sp>
      <p:sp>
        <p:nvSpPr>
          <p:cNvPr id="71684" name="Espace réservé du numéro de diapositive 3"/>
          <p:cNvSpPr>
            <a:spLocks noGrp="1"/>
          </p:cNvSpPr>
          <p:nvPr>
            <p:ph type="sldNum" sz="quarter" idx="12"/>
          </p:nvPr>
        </p:nvSpPr>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8</a:t>
            </a:fld>
            <a:endParaRPr lang="fr-FR" altLang="fr-FR" b="0" dirty="0">
              <a:solidFill>
                <a:prstClr val="black">
                  <a:tint val="75000"/>
                </a:prstClr>
              </a:solidFill>
              <a:latin typeface="Calibri"/>
              <a:cs typeface="+mn-cs"/>
            </a:endParaRPr>
          </a:p>
        </p:txBody>
      </p:sp>
      <p:sp>
        <p:nvSpPr>
          <p:cNvPr id="71686" name="Espace réservé du texte 4"/>
          <p:cNvSpPr txBox="1">
            <a:spLocks/>
          </p:cNvSpPr>
          <p:nvPr/>
        </p:nvSpPr>
        <p:spPr bwMode="auto">
          <a:xfrm>
            <a:off x="723807" y="1426609"/>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2"/>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2722" b="0" dirty="0">
              <a:solidFill>
                <a:prstClr val="black"/>
              </a:solidFill>
              <a:latin typeface="Open Sans" charset="0"/>
              <a:ea typeface="Open Sans" charset="0"/>
              <a:cs typeface="Open Sans" charset="0"/>
            </a:endParaRPr>
          </a:p>
        </p:txBody>
      </p:sp>
      <p:sp>
        <p:nvSpPr>
          <p:cNvPr id="14" name="Rectangle 13"/>
          <p:cNvSpPr/>
          <p:nvPr/>
        </p:nvSpPr>
        <p:spPr>
          <a:xfrm>
            <a:off x="3381160" y="6852876"/>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25" name="Rectangle 24">
            <a:extLst>
              <a:ext uri="{FF2B5EF4-FFF2-40B4-BE49-F238E27FC236}">
                <a16:creationId xmlns:a16="http://schemas.microsoft.com/office/drawing/2014/main" id="{88B89A41-DBF1-429B-ABA7-31188D0277E6}"/>
              </a:ext>
            </a:extLst>
          </p:cNvPr>
          <p:cNvSpPr/>
          <p:nvPr/>
        </p:nvSpPr>
        <p:spPr>
          <a:xfrm>
            <a:off x="295251" y="1316435"/>
            <a:ext cx="6171818" cy="307777"/>
          </a:xfrm>
          <a:prstGeom prst="rect">
            <a:avLst/>
          </a:prstGeom>
          <a:ln>
            <a:noFill/>
          </a:ln>
        </p:spPr>
        <p:txBody>
          <a:bodyPr wrap="none">
            <a:spAutoFit/>
          </a:bodyPr>
          <a:lstStyle/>
          <a:p>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 LE PRIX DE SOUSCRIPTION = la </a:t>
            </a:r>
            <a:r>
              <a:rPr lang="fr-FR" sz="1400" dirty="0">
                <a:solidFill>
                  <a:srgbClr val="7030A0"/>
                </a:solidFill>
                <a:latin typeface="Helvetica" panose="020B0604020202020204" pitchFamily="34" charset="0"/>
                <a:cs typeface="Helvetica" panose="020B0604020202020204" pitchFamily="34" charset="0"/>
                <a:sym typeface="Wingdings" panose="05000000000000000000" pitchFamily="2" charset="2"/>
              </a:rPr>
              <a:t>valeur </a:t>
            </a:r>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d’entrée = « VL d’émission »</a:t>
            </a:r>
            <a:endParaRPr lang="fr-FR" sz="1400" b="1" dirty="0">
              <a:solidFill>
                <a:srgbClr val="7030A0"/>
              </a:solidFill>
              <a:latin typeface="Helvetica" panose="020B0604020202020204" pitchFamily="34" charset="0"/>
              <a:cs typeface="Helvetica" panose="020B0604020202020204" pitchFamily="34" charset="0"/>
            </a:endParaRPr>
          </a:p>
        </p:txBody>
      </p:sp>
      <p:cxnSp>
        <p:nvCxnSpPr>
          <p:cNvPr id="26" name="Connecteur droit 25">
            <a:extLst>
              <a:ext uri="{FF2B5EF4-FFF2-40B4-BE49-F238E27FC236}">
                <a16:creationId xmlns:a16="http://schemas.microsoft.com/office/drawing/2014/main" id="{84BEDDB3-397B-4FF2-A00C-2A7CC8DD967D}"/>
              </a:ext>
            </a:extLst>
          </p:cNvPr>
          <p:cNvCxnSpPr/>
          <p:nvPr/>
        </p:nvCxnSpPr>
        <p:spPr>
          <a:xfrm flipV="1">
            <a:off x="357769" y="1605910"/>
            <a:ext cx="9183942" cy="18302"/>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4B84B49-0AFD-4BF3-9B2D-3D3FAC7A4800}"/>
              </a:ext>
            </a:extLst>
          </p:cNvPr>
          <p:cNvSpPr/>
          <p:nvPr/>
        </p:nvSpPr>
        <p:spPr>
          <a:xfrm>
            <a:off x="273518" y="1737245"/>
            <a:ext cx="9330355" cy="1169551"/>
          </a:xfrm>
          <a:prstGeom prst="rect">
            <a:avLst/>
          </a:prstGeom>
        </p:spPr>
        <p:txBody>
          <a:bodyPr wrap="square">
            <a:spAutoFit/>
          </a:bodyPr>
          <a:lstStyle/>
          <a:p>
            <a:pPr marL="285750" lvl="0" indent="-285750">
              <a:buClr>
                <a:srgbClr val="CDAF74"/>
              </a:buClr>
              <a:buFont typeface="Wingdings" pitchFamily="2" charset="2"/>
              <a:buChar char="§"/>
            </a:pPr>
            <a:r>
              <a:rPr lang="fr-FR" sz="1400" dirty="0">
                <a:latin typeface="Helvetica"/>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 (article L.214-94 du COMOFI). Cette dernière est la valeur pour reconstituer tout le patrimoine, si on avait à l'acheter aujourd’hui.</a:t>
            </a:r>
          </a:p>
        </p:txBody>
      </p:sp>
      <p:sp>
        <p:nvSpPr>
          <p:cNvPr id="28" name="Rectangle 27">
            <a:extLst>
              <a:ext uri="{FF2B5EF4-FFF2-40B4-BE49-F238E27FC236}">
                <a16:creationId xmlns:a16="http://schemas.microsoft.com/office/drawing/2014/main" id="{F89B2F4E-3F63-4815-B469-441116D2DFA6}"/>
              </a:ext>
            </a:extLst>
          </p:cNvPr>
          <p:cNvSpPr/>
          <p:nvPr/>
        </p:nvSpPr>
        <p:spPr>
          <a:xfrm>
            <a:off x="295251" y="4424138"/>
            <a:ext cx="10114819" cy="307777"/>
          </a:xfrm>
          <a:prstGeom prst="rect">
            <a:avLst/>
          </a:prstGeom>
          <a:ln>
            <a:noFill/>
          </a:ln>
        </p:spPr>
        <p:txBody>
          <a:bodyPr wrap="square">
            <a:spAutoFit/>
          </a:bodyPr>
          <a:lstStyle/>
          <a:p>
            <a:pPr marL="285750" indent="-285750" algn="l">
              <a:buFont typeface="Wingdings" panose="05000000000000000000" pitchFamily="2" charset="2"/>
              <a:buChar char="n"/>
            </a:pPr>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LA VALEUR DE RETRAIT = « VL de rachat »</a:t>
            </a:r>
            <a:endParaRPr lang="fr-FR" sz="1400" b="1" dirty="0">
              <a:solidFill>
                <a:srgbClr val="7030A0"/>
              </a:solidFill>
              <a:latin typeface="Helvetica" panose="020B0604020202020204" pitchFamily="34" charset="0"/>
              <a:cs typeface="Helvetica" panose="020B0604020202020204" pitchFamily="34" charset="0"/>
            </a:endParaRPr>
          </a:p>
        </p:txBody>
      </p:sp>
      <p:cxnSp>
        <p:nvCxnSpPr>
          <p:cNvPr id="29" name="Connecteur droit 28">
            <a:extLst>
              <a:ext uri="{FF2B5EF4-FFF2-40B4-BE49-F238E27FC236}">
                <a16:creationId xmlns:a16="http://schemas.microsoft.com/office/drawing/2014/main" id="{4B08C3D5-0A10-4497-A766-74CE3C2393F4}"/>
              </a:ext>
            </a:extLst>
          </p:cNvPr>
          <p:cNvCxnSpPr/>
          <p:nvPr/>
        </p:nvCxnSpPr>
        <p:spPr>
          <a:xfrm flipV="1">
            <a:off x="359772" y="4734207"/>
            <a:ext cx="9183942" cy="18302"/>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FA79C94C-2CA0-404E-8059-8CB2A6DF283F}"/>
              </a:ext>
            </a:extLst>
          </p:cNvPr>
          <p:cNvSpPr/>
          <p:nvPr/>
        </p:nvSpPr>
        <p:spPr>
          <a:xfrm>
            <a:off x="275521" y="4865542"/>
            <a:ext cx="9330355" cy="954107"/>
          </a:xfrm>
          <a:prstGeom prst="rect">
            <a:avLst/>
          </a:prstGeom>
        </p:spPr>
        <p:txBody>
          <a:bodyPr wrap="square">
            <a:spAutoFit/>
          </a:bodyPr>
          <a:lstStyle/>
          <a:p>
            <a:pPr marL="285750" lvl="0" indent="-285750">
              <a:buClr>
                <a:srgbClr val="CDAF74"/>
              </a:buClr>
              <a:buFont typeface="Wingdings" pitchFamily="2" charset="2"/>
              <a:buChar char="§"/>
            </a:pPr>
            <a:r>
              <a:rPr lang="fr-FR" sz="1400" dirty="0">
                <a:latin typeface="Helvetica"/>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400" dirty="0">
              <a:latin typeface="Helvetica"/>
              <a:cs typeface="Helvetica"/>
            </a:endParaRPr>
          </a:p>
        </p:txBody>
      </p:sp>
      <p:graphicFrame>
        <p:nvGraphicFramePr>
          <p:cNvPr id="31" name="Tableau 30">
            <a:extLst>
              <a:ext uri="{FF2B5EF4-FFF2-40B4-BE49-F238E27FC236}">
                <a16:creationId xmlns:a16="http://schemas.microsoft.com/office/drawing/2014/main" id="{514C2E0A-E114-4189-B2E6-E5222EE924DE}"/>
              </a:ext>
            </a:extLst>
          </p:cNvPr>
          <p:cNvGraphicFramePr>
            <a:graphicFrameLocks noGrp="1"/>
          </p:cNvGraphicFramePr>
          <p:nvPr>
            <p:extLst>
              <p:ext uri="{D42A27DB-BD31-4B8C-83A1-F6EECF244321}">
                <p14:modId xmlns:p14="http://schemas.microsoft.com/office/powerpoint/2010/main" val="1741985683"/>
              </p:ext>
            </p:extLst>
          </p:nvPr>
        </p:nvGraphicFramePr>
        <p:xfrm>
          <a:off x="3329618" y="3040641"/>
          <a:ext cx="3672408" cy="1080120"/>
        </p:xfrm>
        <a:graphic>
          <a:graphicData uri="http://schemas.openxmlformats.org/drawingml/2006/table">
            <a:tbl>
              <a:tblPr firstRow="1" bandRow="1">
                <a:tableStyleId>{E269D01E-BC32-4049-B463-5C60D7B0CCD2}</a:tableStyleId>
              </a:tblPr>
              <a:tblGrid>
                <a:gridCol w="3672408">
                  <a:extLst>
                    <a:ext uri="{9D8B030D-6E8A-4147-A177-3AD203B41FA5}">
                      <a16:colId xmlns:a16="http://schemas.microsoft.com/office/drawing/2014/main" val="20000"/>
                    </a:ext>
                  </a:extLst>
                </a:gridCol>
              </a:tblGrid>
              <a:tr h="370840">
                <a:tc>
                  <a:txBody>
                    <a:bodyPr/>
                    <a:lstStyle/>
                    <a:p>
                      <a:pPr algn="ctr"/>
                      <a:r>
                        <a:rPr lang="fr-FR" sz="16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fr-FR" sz="16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8440">
                <a:tc>
                  <a:txBody>
                    <a:bodyPr/>
                    <a:lstStyle/>
                    <a:p>
                      <a:pPr algn="ctr"/>
                      <a:r>
                        <a:rPr lang="fr-FR" sz="1600" dirty="0"/>
                        <a:t>= Prix de souscription</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32" name="Tableau 31">
            <a:extLst>
              <a:ext uri="{FF2B5EF4-FFF2-40B4-BE49-F238E27FC236}">
                <a16:creationId xmlns:a16="http://schemas.microsoft.com/office/drawing/2014/main" id="{9F83C856-A28A-476B-A8CF-D311AF90B40E}"/>
              </a:ext>
            </a:extLst>
          </p:cNvPr>
          <p:cNvGraphicFramePr>
            <a:graphicFrameLocks noGrp="1"/>
          </p:cNvGraphicFramePr>
          <p:nvPr>
            <p:extLst>
              <p:ext uri="{D42A27DB-BD31-4B8C-83A1-F6EECF244321}">
                <p14:modId xmlns:p14="http://schemas.microsoft.com/office/powerpoint/2010/main" val="3977074628"/>
              </p:ext>
            </p:extLst>
          </p:nvPr>
        </p:nvGraphicFramePr>
        <p:xfrm>
          <a:off x="2784091" y="5698964"/>
          <a:ext cx="4896544" cy="1012160"/>
        </p:xfrm>
        <a:graphic>
          <a:graphicData uri="http://schemas.openxmlformats.org/drawingml/2006/table">
            <a:tbl>
              <a:tblPr firstRow="1" bandRow="1">
                <a:tableStyleId>{E269D01E-BC32-4049-B463-5C60D7B0CCD2}</a:tableStyleId>
              </a:tblPr>
              <a:tblGrid>
                <a:gridCol w="390114">
                  <a:extLst>
                    <a:ext uri="{9D8B030D-6E8A-4147-A177-3AD203B41FA5}">
                      <a16:colId xmlns:a16="http://schemas.microsoft.com/office/drawing/2014/main" val="20000"/>
                    </a:ext>
                  </a:extLst>
                </a:gridCol>
                <a:gridCol w="4506430">
                  <a:extLst>
                    <a:ext uri="{9D8B030D-6E8A-4147-A177-3AD203B41FA5}">
                      <a16:colId xmlns:a16="http://schemas.microsoft.com/office/drawing/2014/main" val="20001"/>
                    </a:ext>
                  </a:extLst>
                </a:gridCol>
              </a:tblGrid>
              <a:tr h="118224">
                <a:tc rowSpan="2">
                  <a:txBody>
                    <a:bodyPr/>
                    <a:lstStyle/>
                    <a:p>
                      <a:pPr algn="ctr"/>
                      <a:r>
                        <a:rPr lang="fr-FR" sz="1600" dirty="0"/>
                        <a:t>-</a:t>
                      </a:r>
                      <a:endParaRPr lang="fr-FR" sz="1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a:t>Prix de souscription (au moment</a:t>
                      </a:r>
                      <a:r>
                        <a:rPr lang="fr-FR" sz="1600" baseline="0" dirty="0"/>
                        <a:t> du retrait)</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3844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600" dirty="0"/>
                        <a:t>Commission</a:t>
                      </a:r>
                      <a:r>
                        <a:rPr lang="fr-FR" sz="1600" baseline="0" dirty="0"/>
                        <a:t> de souscription </a:t>
                      </a:r>
                      <a:endParaRPr lang="fr-FR" sz="16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8440">
                <a:tc>
                  <a:txBody>
                    <a:bodyPr/>
                    <a:lstStyle/>
                    <a:p>
                      <a:pPr algn="ctr"/>
                      <a:r>
                        <a:rPr lang="fr-FR" sz="1600" dirty="0"/>
                        <a:t>=</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a:t>Valeur</a:t>
                      </a:r>
                      <a:r>
                        <a:rPr lang="fr-FR" sz="1600" baseline="0" dirty="0"/>
                        <a:t> de retrait</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79011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547929" y="604464"/>
            <a:ext cx="9332595" cy="972145"/>
          </a:xfrm>
        </p:spPr>
        <p:txBody>
          <a:bodyPr vert="horz" lIns="103696" tIns="51848" rIns="103696" bIns="51848" rtlCol="0" anchor="ctr">
            <a:noAutofit/>
          </a:bodyPr>
          <a:lstStyle/>
          <a:p>
            <a:pPr defTabSz="1036877"/>
            <a:r>
              <a:rPr lang="fr-FR" altLang="fr-FR" sz="2268" dirty="0"/>
              <a:t>Démarche client - Les bons reflexes 1/2</a:t>
            </a:r>
          </a:p>
        </p:txBody>
      </p:sp>
      <p:sp>
        <p:nvSpPr>
          <p:cNvPr id="71684" name="Espace réservé du numéro de diapositive 3"/>
          <p:cNvSpPr>
            <a:spLocks noGrp="1"/>
          </p:cNvSpPr>
          <p:nvPr>
            <p:ph type="sldNum" sz="quarter" idx="12"/>
          </p:nvPr>
        </p:nvSpPr>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9</a:t>
            </a:fld>
            <a:endParaRPr lang="fr-FR" altLang="fr-FR" b="0" dirty="0">
              <a:solidFill>
                <a:prstClr val="black">
                  <a:tint val="75000"/>
                </a:prstClr>
              </a:solidFill>
              <a:latin typeface="Calibri"/>
              <a:cs typeface="+mn-cs"/>
            </a:endParaRPr>
          </a:p>
        </p:txBody>
      </p:sp>
      <p:sp>
        <p:nvSpPr>
          <p:cNvPr id="71686" name="Espace réservé du texte 4"/>
          <p:cNvSpPr txBox="1">
            <a:spLocks/>
          </p:cNvSpPr>
          <p:nvPr/>
        </p:nvSpPr>
        <p:spPr bwMode="auto">
          <a:xfrm>
            <a:off x="738820" y="2585690"/>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2"/>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2722" b="0" dirty="0">
              <a:solidFill>
                <a:prstClr val="black"/>
              </a:solidFill>
              <a:latin typeface="Open Sans" charset="0"/>
              <a:ea typeface="Open Sans" charset="0"/>
              <a:cs typeface="Open Sans" charset="0"/>
            </a:endParaRPr>
          </a:p>
        </p:txBody>
      </p:sp>
      <p:sp>
        <p:nvSpPr>
          <p:cNvPr id="8" name="Rectangle 7">
            <a:extLst>
              <a:ext uri="{FF2B5EF4-FFF2-40B4-BE49-F238E27FC236}">
                <a16:creationId xmlns:a16="http://schemas.microsoft.com/office/drawing/2014/main" id="{BEACF836-EA07-44F3-98FE-F81864E585C5}"/>
              </a:ext>
            </a:extLst>
          </p:cNvPr>
          <p:cNvSpPr/>
          <p:nvPr/>
        </p:nvSpPr>
        <p:spPr>
          <a:xfrm>
            <a:off x="2321025" y="2668760"/>
            <a:ext cx="5886670" cy="252888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dirty="0">
                <a:solidFill>
                  <a:srgbClr val="17657D"/>
                </a:solidFill>
                <a:latin typeface="Open Sans" panose="020B0604020202020204" charset="0"/>
                <a:ea typeface="Open Sans" panose="020B0604020202020204" charset="0"/>
                <a:cs typeface="Open Sans" panose="020B0604020202020204" charset="0"/>
              </a:rPr>
              <a:t>Lors de la souscription il faut impérativement : </a:t>
            </a:r>
            <a:endParaRPr lang="fr-FR" sz="1000" b="0" dirty="0">
              <a:solidFill>
                <a:srgbClr val="17657D"/>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Compléter ou actualiser si besoin le QCF/QR par le client. A noter : le devoir de conseil en assurance vie doit être mis à jour lors de chaque modification significative du contrat.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dirty="0">
                <a:solidFill>
                  <a:prstClr val="black"/>
                </a:solidFill>
                <a:latin typeface="Open Sans" panose="020B0604020202020204" charset="0"/>
                <a:ea typeface="Open Sans" panose="020B0604020202020204" charset="0"/>
                <a:cs typeface="Open Sans" panose="020B0604020202020204" charset="0"/>
              </a:rPr>
              <a:t>Remettre le Document d’Information clé du support (DIC) au client.</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Inviter le client à prendre connaissance des statuts, de la note d’information visée par l’Autorité des marchés financiers, du dernier bulletin d’information, du dernier rapport annuel de la SCPI, disponibles sur le site internet www.sofidy.com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Si le client est soumis à l’Impôt sur la Fortune Immobilière (IFI), la fraction de la valeur de rachat afférente à la SCPI devra être déclarée à hauteur d’un pourcentage qui lui sera communiqué chaque année par la société de gestion.</a:t>
            </a:r>
          </a:p>
        </p:txBody>
      </p:sp>
      <p:sp>
        <p:nvSpPr>
          <p:cNvPr id="10" name="Rectangle 9">
            <a:extLst>
              <a:ext uri="{FF2B5EF4-FFF2-40B4-BE49-F238E27FC236}">
                <a16:creationId xmlns:a16="http://schemas.microsoft.com/office/drawing/2014/main" id="{A580848D-6068-4B32-9FDE-A4409CFA00DD}"/>
              </a:ext>
            </a:extLst>
          </p:cNvPr>
          <p:cNvSpPr/>
          <p:nvPr/>
        </p:nvSpPr>
        <p:spPr>
          <a:xfrm>
            <a:off x="8331666" y="2679986"/>
            <a:ext cx="1810929" cy="25176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907" dirty="0">
                <a:solidFill>
                  <a:prstClr val="white"/>
                </a:solidFill>
                <a:latin typeface="Open Sans" panose="020B0604020202020204" charset="0"/>
                <a:ea typeface="Open Sans" panose="020B0604020202020204" charset="0"/>
                <a:cs typeface="Open Sans" panose="020B0604020202020204" charset="0"/>
              </a:rPr>
              <a:t>Avertissement : les SCPI sont conçues dans la perspective d’un investissement d’une durée de placement recommandée de 8 ans minimum</a:t>
            </a:r>
          </a:p>
        </p:txBody>
      </p:sp>
      <p:sp>
        <p:nvSpPr>
          <p:cNvPr id="11" name="Flèche droite 18">
            <a:extLst>
              <a:ext uri="{FF2B5EF4-FFF2-40B4-BE49-F238E27FC236}">
                <a16:creationId xmlns:a16="http://schemas.microsoft.com/office/drawing/2014/main" id="{3ED40F61-C9F4-4EDE-99C0-195040F4509E}"/>
              </a:ext>
            </a:extLst>
          </p:cNvPr>
          <p:cNvSpPr/>
          <p:nvPr/>
        </p:nvSpPr>
        <p:spPr>
          <a:xfrm>
            <a:off x="360255" y="2934039"/>
            <a:ext cx="1770080" cy="199832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dirty="0">
                <a:solidFill>
                  <a:prstClr val="white"/>
                </a:solidFill>
                <a:latin typeface="Open Sans" panose="020B0604020202020204" charset="0"/>
                <a:ea typeface="Open Sans" panose="020B0604020202020204" charset="0"/>
                <a:cs typeface="Open Sans" panose="020B0604020202020204" charset="0"/>
              </a:rPr>
              <a:t>Démarche avec le client </a:t>
            </a:r>
          </a:p>
        </p:txBody>
      </p:sp>
      <p:sp>
        <p:nvSpPr>
          <p:cNvPr id="14" name="Rectangle 13"/>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56213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547929" y="604464"/>
            <a:ext cx="9332595" cy="972145"/>
          </a:xfrm>
        </p:spPr>
        <p:txBody>
          <a:bodyPr vert="horz" lIns="103696" tIns="51848" rIns="103696" bIns="51848" rtlCol="0" anchor="ctr">
            <a:noAutofit/>
          </a:bodyPr>
          <a:lstStyle/>
          <a:p>
            <a:pPr defTabSz="1036877"/>
            <a:r>
              <a:rPr lang="fr-FR" altLang="fr-FR" sz="2268" dirty="0"/>
              <a:t>Démarche client - Les bons reflexes 2/2 </a:t>
            </a:r>
          </a:p>
        </p:txBody>
      </p:sp>
      <p:sp>
        <p:nvSpPr>
          <p:cNvPr id="71684" name="Espace réservé du numéro de diapositive 3"/>
          <p:cNvSpPr>
            <a:spLocks noGrp="1"/>
          </p:cNvSpPr>
          <p:nvPr>
            <p:ph type="sldNum" sz="quarter" idx="12"/>
          </p:nvPr>
        </p:nvSpPr>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10</a:t>
            </a:fld>
            <a:endParaRPr lang="fr-FR" altLang="fr-FR" b="0" dirty="0">
              <a:solidFill>
                <a:prstClr val="black">
                  <a:tint val="75000"/>
                </a:prstClr>
              </a:solidFill>
              <a:latin typeface="Calibri"/>
              <a:cs typeface="+mn-cs"/>
            </a:endParaRPr>
          </a:p>
        </p:txBody>
      </p:sp>
      <p:sp>
        <p:nvSpPr>
          <p:cNvPr id="14" name="Rectangle 13"/>
          <p:cNvSpPr/>
          <p:nvPr/>
        </p:nvSpPr>
        <p:spPr>
          <a:xfrm>
            <a:off x="3415777" y="6599102"/>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12" name="Rectangle 11">
            <a:extLst>
              <a:ext uri="{FF2B5EF4-FFF2-40B4-BE49-F238E27FC236}">
                <a16:creationId xmlns:a16="http://schemas.microsoft.com/office/drawing/2014/main" id="{DF807C96-B950-4CE8-8E82-2501EF8B5030}"/>
              </a:ext>
            </a:extLst>
          </p:cNvPr>
          <p:cNvSpPr/>
          <p:nvPr/>
        </p:nvSpPr>
        <p:spPr>
          <a:xfrm>
            <a:off x="2174124" y="4104935"/>
            <a:ext cx="7794898" cy="2398983"/>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dirty="0">
                <a:solidFill>
                  <a:srgbClr val="17657D"/>
                </a:solidFill>
                <a:latin typeface="Open Sans" panose="020B0604020202020204" charset="0"/>
                <a:ea typeface="Open Sans" panose="020B0604020202020204" charset="0"/>
                <a:cs typeface="Open Sans" panose="020B0604020202020204" charset="0"/>
              </a:rPr>
              <a:t>SOUSCRIRE EN 3 ETAPES :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a:solidFill>
                  <a:schemeClr val="tx1"/>
                </a:solidFill>
                <a:latin typeface="Open Sans" panose="020B0604020202020204" charset="0"/>
                <a:ea typeface="Open Sans" panose="020B0604020202020204" charset="0"/>
                <a:cs typeface="Open Sans" panose="020B0604020202020204" charset="0"/>
              </a:rPr>
              <a:t>Renseignez, dates et signez  le Bulletin de souscription </a:t>
            </a:r>
            <a:r>
              <a:rPr lang="fr-FR" sz="907" b="0" dirty="0">
                <a:solidFill>
                  <a:schemeClr val="tx1"/>
                </a:solidFill>
                <a:latin typeface="Open Sans" panose="020B0604020202020204" charset="0"/>
                <a:ea typeface="Open Sans" panose="020B0604020202020204" charset="0"/>
                <a:cs typeface="Open Sans" panose="020B0604020202020204" charset="0"/>
              </a:rPr>
              <a:t>et l’attestation de l’identité des bénéficiaires effectifs.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a:solidFill>
                  <a:schemeClr val="tx1"/>
                </a:solidFill>
                <a:latin typeface="Open Sans" panose="020B0604020202020204" charset="0"/>
                <a:ea typeface="Open Sans" panose="020B0604020202020204" charset="0"/>
                <a:cs typeface="Open Sans" panose="020B0604020202020204" charset="0"/>
              </a:rPr>
              <a:t>Rassemblez les photocopies des documents suivants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Extrait K-Bis de moins de 3 mois,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Statuts certifiés conformes,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Pouvoir du signataire du bulletin de souscription (sauf s’il a tous pouvoirs statutairement),Copie recto/verso de la pièce d’identité ou du passeport en cours de validité du ou des souscripteurs.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Copie recto/verso de la pièce d’identité ou du passeport en cours de validité du signataire ainsi que des personnes physiques qui détiennent au moins 25 % du capital (ou exerçant un pouvoir effectif sur la structure),</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Relevé d’identité bancaire (au nom de la personne morale),</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Questionnaire sur les pays faisant l’objet de sanctions internationales.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a:solidFill>
                  <a:schemeClr val="tx1"/>
                </a:solidFill>
                <a:latin typeface="Open Sans" panose="020B0604020202020204" charset="0"/>
                <a:ea typeface="Open Sans" panose="020B0604020202020204" charset="0"/>
                <a:cs typeface="Open Sans" panose="020B0604020202020204" charset="0"/>
              </a:rPr>
              <a:t>Photocopiez et conservez un bulletin de souscription. Renvoyez le dossier complet accompagné de votre règlement à l’adresse suivante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SOFIDY - Service Épargne</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303, square des Champs Élysées - Évry Courcouronnes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91026 Évry Cedex.</a:t>
            </a:r>
          </a:p>
          <a:p>
            <a:pPr algn="just" defTabSz="1036930" eaLnBrk="1" fontAlgn="auto" hangingPunct="1">
              <a:spcBef>
                <a:spcPts val="0"/>
              </a:spcBef>
              <a:spcAft>
                <a:spcPts val="0"/>
              </a:spcAft>
              <a:defRPr/>
            </a:pPr>
            <a:r>
              <a:rPr lang="fr-FR" sz="907" dirty="0">
                <a:solidFill>
                  <a:schemeClr val="tx1"/>
                </a:solidFill>
                <a:latin typeface="Open Sans" panose="020B0604020202020204" charset="0"/>
                <a:ea typeface="Open Sans" panose="020B0604020202020204" charset="0"/>
                <a:cs typeface="Open Sans" panose="020B0604020202020204" charset="0"/>
              </a:rPr>
              <a:t>Ou par mail : </a:t>
            </a:r>
            <a:r>
              <a:rPr lang="fr-FR" sz="907" b="0" dirty="0">
                <a:solidFill>
                  <a:schemeClr val="tx1"/>
                </a:solidFill>
                <a:latin typeface="Open Sans" panose="020B0604020202020204" charset="0"/>
                <a:ea typeface="Open Sans" panose="020B0604020202020204" charset="0"/>
                <a:cs typeface="Open Sans" panose="020B0604020202020204" charset="0"/>
              </a:rPr>
              <a:t>backoffice@sofidy.com</a:t>
            </a:r>
          </a:p>
        </p:txBody>
      </p:sp>
      <p:sp>
        <p:nvSpPr>
          <p:cNvPr id="9" name="Flèche droite 18">
            <a:extLst>
              <a:ext uri="{FF2B5EF4-FFF2-40B4-BE49-F238E27FC236}">
                <a16:creationId xmlns:a16="http://schemas.microsoft.com/office/drawing/2014/main" id="{3ED40F61-C9F4-4EDE-99C0-195040F4509E}"/>
              </a:ext>
            </a:extLst>
          </p:cNvPr>
          <p:cNvSpPr/>
          <p:nvPr/>
        </p:nvSpPr>
        <p:spPr>
          <a:xfrm>
            <a:off x="250051" y="1717391"/>
            <a:ext cx="1640626" cy="2266206"/>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dirty="0">
                <a:solidFill>
                  <a:prstClr val="white"/>
                </a:solidFill>
                <a:latin typeface="Open Sans" panose="020B0604020202020204" charset="0"/>
                <a:ea typeface="Open Sans" panose="020B0604020202020204" charset="0"/>
                <a:cs typeface="Open Sans" panose="020B0604020202020204" charset="0"/>
              </a:rPr>
              <a:t>Démarche administrative / </a:t>
            </a:r>
            <a:r>
              <a:rPr lang="fr-FR" i="1" dirty="0">
                <a:solidFill>
                  <a:prstClr val="white"/>
                </a:solidFill>
                <a:latin typeface="Open Sans" panose="020B0604020202020204" charset="0"/>
                <a:ea typeface="Open Sans" panose="020B0604020202020204" charset="0"/>
                <a:cs typeface="Open Sans" panose="020B0604020202020204" charset="0"/>
              </a:rPr>
              <a:t>souscription par une </a:t>
            </a:r>
            <a:r>
              <a:rPr lang="fr-FR" i="1" u="sng" dirty="0">
                <a:solidFill>
                  <a:prstClr val="white"/>
                </a:solidFill>
                <a:latin typeface="Open Sans" panose="020B0604020202020204" charset="0"/>
                <a:ea typeface="Open Sans" panose="020B0604020202020204" charset="0"/>
                <a:cs typeface="Open Sans" panose="020B0604020202020204" charset="0"/>
              </a:rPr>
              <a:t>personne physique</a:t>
            </a:r>
          </a:p>
        </p:txBody>
      </p:sp>
      <p:sp>
        <p:nvSpPr>
          <p:cNvPr id="10" name="Rectangle 9">
            <a:extLst>
              <a:ext uri="{FF2B5EF4-FFF2-40B4-BE49-F238E27FC236}">
                <a16:creationId xmlns:a16="http://schemas.microsoft.com/office/drawing/2014/main" id="{DF807C96-B950-4CE8-8E82-2501EF8B5030}"/>
              </a:ext>
            </a:extLst>
          </p:cNvPr>
          <p:cNvSpPr/>
          <p:nvPr/>
        </p:nvSpPr>
        <p:spPr>
          <a:xfrm>
            <a:off x="2174124" y="1717391"/>
            <a:ext cx="7792373" cy="217021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dirty="0">
                <a:solidFill>
                  <a:srgbClr val="17657D"/>
                </a:solidFill>
                <a:latin typeface="Open Sans" panose="020B0604020202020204" charset="0"/>
                <a:ea typeface="Open Sans" panose="020B0604020202020204" charset="0"/>
                <a:cs typeface="Open Sans" panose="020B0604020202020204" charset="0"/>
              </a:rPr>
              <a:t>SOUSCRIRE EN 3 ETAPES :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a:solidFill>
                  <a:schemeClr val="tx1"/>
                </a:solidFill>
                <a:latin typeface="Open Sans" panose="020B0604020202020204" charset="0"/>
                <a:ea typeface="Open Sans" panose="020B0604020202020204" charset="0"/>
                <a:cs typeface="Open Sans" panose="020B0604020202020204" charset="0"/>
              </a:rPr>
              <a:t>Renseignez, dates et signez  le Bulletin de souscription </a:t>
            </a:r>
            <a:r>
              <a:rPr lang="fr-FR" sz="907" b="0" dirty="0">
                <a:solidFill>
                  <a:schemeClr val="tx1"/>
                </a:solidFill>
                <a:latin typeface="Open Sans" panose="020B0604020202020204" charset="0"/>
                <a:ea typeface="Open Sans" panose="020B0604020202020204" charset="0"/>
                <a:cs typeface="Open Sans" panose="020B0604020202020204" charset="0"/>
              </a:rPr>
              <a:t>:</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en nom propre : signature du souscripteur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en communauté (mariage/PACS) : signature obligatoire des deux souscripteurs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en indivision ou en démembrement : établir un bulletin pour chacune des parties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réalisée par un mineur : établir le bulletin au nom du mineur avec signature de son (ses) représentant(s) légal(aux) dûment habilité(s).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a:solidFill>
                  <a:schemeClr val="tx1"/>
                </a:solidFill>
                <a:latin typeface="Open Sans" panose="020B0604020202020204" charset="0"/>
                <a:ea typeface="Open Sans" panose="020B0604020202020204" charset="0"/>
                <a:cs typeface="Open Sans" panose="020B0604020202020204" charset="0"/>
              </a:rPr>
              <a:t>Rassemblez les photocopies des documents suivants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Copie recto/verso de la pièce d’identité ou du passeport en cours de validité du ou des souscripteurs.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Justificatif de domicile de moins de 3 mois.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Relevé d’identité bancaire (au nom du ou des souscripteurs).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a:solidFill>
                  <a:schemeClr val="tx1"/>
                </a:solidFill>
                <a:latin typeface="Open Sans" panose="020B0604020202020204" charset="0"/>
                <a:ea typeface="Open Sans" panose="020B0604020202020204" charset="0"/>
                <a:cs typeface="Open Sans" panose="020B0604020202020204" charset="0"/>
              </a:rPr>
              <a:t>Photocopiez et conservez un bulletin de souscription. Renvoyez le dossier complet accompagné de votre règlement à l’adresse suivante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SOFIDY - Service Épargne</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303, square des Champs Élysées - Évry Courcouronnes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91026 Évry Cedex.</a:t>
            </a:r>
          </a:p>
          <a:p>
            <a:pPr algn="just" defTabSz="1036930" eaLnBrk="1" fontAlgn="auto" hangingPunct="1">
              <a:spcBef>
                <a:spcPts val="0"/>
              </a:spcBef>
              <a:spcAft>
                <a:spcPts val="0"/>
              </a:spcAft>
              <a:defRPr/>
            </a:pPr>
            <a:r>
              <a:rPr lang="fr-FR" sz="907" dirty="0">
                <a:solidFill>
                  <a:schemeClr val="tx1"/>
                </a:solidFill>
                <a:latin typeface="Open Sans" panose="020B0604020202020204" charset="0"/>
                <a:ea typeface="Open Sans" panose="020B0604020202020204" charset="0"/>
                <a:cs typeface="Open Sans" panose="020B0604020202020204" charset="0"/>
              </a:rPr>
              <a:t>Ou par mail : </a:t>
            </a:r>
            <a:r>
              <a:rPr lang="fr-FR" sz="907" b="0" dirty="0">
                <a:solidFill>
                  <a:schemeClr val="tx1"/>
                </a:solidFill>
                <a:latin typeface="Open Sans" panose="020B0604020202020204" charset="0"/>
                <a:ea typeface="Open Sans" panose="020B0604020202020204" charset="0"/>
                <a:cs typeface="Open Sans" panose="020B0604020202020204" charset="0"/>
              </a:rPr>
              <a:t>backoffice@sofidy.com</a:t>
            </a:r>
          </a:p>
        </p:txBody>
      </p:sp>
      <p:sp>
        <p:nvSpPr>
          <p:cNvPr id="11" name="Rectangle 10">
            <a:extLst>
              <a:ext uri="{FF2B5EF4-FFF2-40B4-BE49-F238E27FC236}">
                <a16:creationId xmlns:a16="http://schemas.microsoft.com/office/drawing/2014/main" id="{9883E13F-9F0D-437E-A354-E62998500336}"/>
              </a:ext>
            </a:extLst>
          </p:cNvPr>
          <p:cNvSpPr/>
          <p:nvPr/>
        </p:nvSpPr>
        <p:spPr>
          <a:xfrm>
            <a:off x="2174123" y="1375038"/>
            <a:ext cx="7792373" cy="2336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907" dirty="0">
                <a:solidFill>
                  <a:prstClr val="white"/>
                </a:solidFill>
                <a:latin typeface="Open Sans" panose="020B0604020202020204" charset="0"/>
                <a:ea typeface="Open Sans" panose="020B0604020202020204" charset="0"/>
                <a:cs typeface="Open Sans" panose="020B0604020202020204" charset="0"/>
              </a:rPr>
              <a:t>Les SCPI s’adressent aux clientèles </a:t>
            </a:r>
            <a:r>
              <a:rPr lang="fr-FR" altLang="fr-FR" sz="907" dirty="0">
                <a:solidFill>
                  <a:prstClr val="white"/>
                </a:solidFill>
                <a:latin typeface="Open Sans" charset="0"/>
                <a:ea typeface="Open Sans" charset="0"/>
                <a:cs typeface="Open Sans" charset="0"/>
              </a:rPr>
              <a:t>Gestion Privée (GP) et Patrimoniale (HDG)</a:t>
            </a:r>
            <a:r>
              <a:rPr lang="fr-FR" sz="907" dirty="0">
                <a:solidFill>
                  <a:prstClr val="white"/>
                </a:solidFill>
                <a:latin typeface="Open Sans" panose="020B0604020202020204" charset="0"/>
                <a:ea typeface="Open Sans" panose="020B0604020202020204" charset="0"/>
                <a:cs typeface="Open Sans" panose="020B0604020202020204" charset="0"/>
              </a:rPr>
              <a:t>.</a:t>
            </a:r>
          </a:p>
        </p:txBody>
      </p:sp>
      <p:sp>
        <p:nvSpPr>
          <p:cNvPr id="13" name="Flèche droite 18">
            <a:extLst>
              <a:ext uri="{FF2B5EF4-FFF2-40B4-BE49-F238E27FC236}">
                <a16:creationId xmlns:a16="http://schemas.microsoft.com/office/drawing/2014/main" id="{3ED40F61-C9F4-4EDE-99C0-195040F4509E}"/>
              </a:ext>
            </a:extLst>
          </p:cNvPr>
          <p:cNvSpPr/>
          <p:nvPr/>
        </p:nvSpPr>
        <p:spPr>
          <a:xfrm>
            <a:off x="256926" y="4149795"/>
            <a:ext cx="1640626" cy="235412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dirty="0">
                <a:solidFill>
                  <a:prstClr val="white"/>
                </a:solidFill>
                <a:latin typeface="Open Sans" panose="020B0604020202020204" charset="0"/>
                <a:ea typeface="Open Sans" panose="020B0604020202020204" charset="0"/>
                <a:cs typeface="Open Sans" panose="020B0604020202020204" charset="0"/>
              </a:rPr>
              <a:t>Démarche administrative / </a:t>
            </a:r>
            <a:r>
              <a:rPr lang="fr-FR" i="1" dirty="0">
                <a:solidFill>
                  <a:prstClr val="white"/>
                </a:solidFill>
                <a:latin typeface="Open Sans" panose="020B0604020202020204" charset="0"/>
                <a:ea typeface="Open Sans" panose="020B0604020202020204" charset="0"/>
                <a:cs typeface="Open Sans" panose="020B0604020202020204" charset="0"/>
              </a:rPr>
              <a:t>souscription par une </a:t>
            </a:r>
            <a:r>
              <a:rPr lang="fr-FR" i="1" u="sng" dirty="0">
                <a:solidFill>
                  <a:prstClr val="white"/>
                </a:solidFill>
                <a:latin typeface="Open Sans" panose="020B0604020202020204" charset="0"/>
                <a:ea typeface="Open Sans" panose="020B0604020202020204" charset="0"/>
                <a:cs typeface="Open Sans" panose="020B0604020202020204" charset="0"/>
              </a:rPr>
              <a:t>personne morale</a:t>
            </a:r>
          </a:p>
        </p:txBody>
      </p:sp>
    </p:spTree>
    <p:extLst>
      <p:ext uri="{BB962C8B-B14F-4D97-AF65-F5344CB8AC3E}">
        <p14:creationId xmlns:p14="http://schemas.microsoft.com/office/powerpoint/2010/main" val="1674596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0208" y="1829350"/>
            <a:ext cx="9390793" cy="3757760"/>
          </a:xfrm>
          <a:prstGeom prst="rect">
            <a:avLst/>
          </a:prstGeom>
          <a:ln w="9525">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Le Taux de Distribution sur Valeur de Marché ( ou TDVM) :</a:t>
            </a:r>
            <a:r>
              <a:rPr lang="fr-FR" sz="1588" b="0" dirty="0">
                <a:solidFill>
                  <a:prstClr val="black"/>
                </a:solidFill>
                <a:latin typeface="Calibri"/>
              </a:rPr>
              <a:t> division du dividende brut avant prélèvement libératoire versé au titre de l’année n (y compris les acomptes exceptionnels et quote-part de plus-values distribuées) par le prix de part acquéreur moyen de l’année n. </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rPr>
              <a:t>TAUX D’OCCUPATION :</a:t>
            </a:r>
          </a:p>
          <a:p>
            <a:pPr marL="781241" lvl="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rPr>
              <a:t>financier :</a:t>
            </a:r>
            <a:r>
              <a:rPr lang="fr-FR" sz="1588" b="0" dirty="0">
                <a:solidFill>
                  <a:prstClr val="black"/>
                </a:solidFill>
              </a:rPr>
              <a:t> </a:t>
            </a:r>
            <a:r>
              <a:rPr lang="fr-FR" sz="1588" b="0" dirty="0">
                <a:solidFill>
                  <a:prstClr val="black"/>
                </a:solidFill>
                <a:latin typeface="Calibri"/>
              </a:rPr>
              <a:t>exprime la part des loyers, indemnités d’occupation facturées et indemnités compensatrices de loyers dans l’ensemble des loyers facturables si l’intégralité du patrimoine de la SCPI était loué ;</a:t>
            </a:r>
          </a:p>
          <a:p>
            <a:pPr marL="781241" lvl="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rPr>
              <a:t>physique :</a:t>
            </a:r>
            <a:r>
              <a:rPr lang="fr-FR" sz="1588" b="0" dirty="0">
                <a:solidFill>
                  <a:prstClr val="black"/>
                </a:solidFill>
                <a:latin typeface="Calibri"/>
              </a:rPr>
              <a:t> surface du patrimoine loué rapportée à la superficie totale du patrimoine à un instant donné.</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Le Taux de Rendement Interne (ou TRI) : </a:t>
            </a:r>
            <a:r>
              <a:rPr lang="fr-FR" sz="1588" b="0" dirty="0">
                <a:solidFill>
                  <a:prstClr val="black"/>
                </a:solidFill>
              </a:rPr>
              <a:t>taux de rentabilité interne. Ce calcul permet de mesurer la rentabilité d’un investissement sur une période donnée, tenant compte du prix d’acquisition de la première année considérée et de la valeur de retrait au 31 décembre de la dernière année. le tri intègre également le revenus distribués (hors impôts) sur la période considérée.</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p:txBody>
      </p:sp>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Lexique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11</a:t>
            </a:fld>
            <a:endParaRPr lang="fr-FR" b="0" dirty="0">
              <a:solidFill>
                <a:prstClr val="black">
                  <a:tint val="75000"/>
                </a:prstClr>
              </a:solidFill>
              <a:latin typeface="Calibri"/>
              <a:cs typeface="+mn-cs"/>
            </a:endParaRPr>
          </a:p>
        </p:txBody>
      </p:sp>
      <p:sp>
        <p:nvSpPr>
          <p:cNvPr id="3" name="Rectangle 2"/>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6" name="Espace réservé du pied de page 2">
            <a:extLst>
              <a:ext uri="{FF2B5EF4-FFF2-40B4-BE49-F238E27FC236}">
                <a16:creationId xmlns:a16="http://schemas.microsoft.com/office/drawing/2014/main" id="{94DFA25D-D9DC-4AB9-94BF-8421C4E0216C}"/>
              </a:ext>
            </a:extLst>
          </p:cNvPr>
          <p:cNvSpPr txBox="1">
            <a:spLocks/>
          </p:cNvSpPr>
          <p:nvPr/>
        </p:nvSpPr>
        <p:spPr>
          <a:xfrm>
            <a:off x="7638825" y="6712330"/>
            <a:ext cx="2314800" cy="16920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oAutofit/>
          </a:bodyPr>
          <a:lstStyle>
            <a:defPPr>
              <a:defRPr lang="en-GB"/>
            </a:defPPr>
            <a:lvl1pPr algn="r">
              <a:lnSpc>
                <a:spcPct val="100000"/>
              </a:lnSpc>
              <a:spcBef>
                <a:spcPts val="0"/>
              </a:spcBef>
              <a:spcAft>
                <a:spcPts val="0"/>
              </a:spcAft>
              <a:defRPr lang="en-GB" altLang="zh-TW" sz="1000" i="0">
                <a:solidFill>
                  <a:srgbClr val="D7D8D6"/>
                </a:solidFill>
                <a:latin typeface="+mj-lt"/>
                <a:ea typeface="SimHei"/>
              </a:defRPr>
            </a:lvl1pPr>
            <a:lvl2pPr marL="457200" algn="ctr" rtl="0" eaLnBrk="0" fontAlgn="base" hangingPunct="0">
              <a:spcBef>
                <a:spcPct val="0"/>
              </a:spcBef>
              <a:spcAft>
                <a:spcPct val="0"/>
              </a:spcAft>
              <a:defRPr sz="12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12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12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1200" b="1" kern="1200">
                <a:solidFill>
                  <a:schemeClr val="tx1"/>
                </a:solidFill>
                <a:latin typeface="Arial" charset="0"/>
                <a:ea typeface="+mn-ea"/>
                <a:cs typeface="Arial" charset="0"/>
              </a:defRPr>
            </a:lvl5pPr>
            <a:lvl6pPr marL="2286000" algn="l" defTabSz="914400" rtl="0" eaLnBrk="1" latinLnBrk="0" hangingPunct="1">
              <a:defRPr sz="1200" b="1" kern="1200">
                <a:solidFill>
                  <a:schemeClr val="tx1"/>
                </a:solidFill>
                <a:latin typeface="Arial" charset="0"/>
                <a:ea typeface="+mn-ea"/>
                <a:cs typeface="Arial" charset="0"/>
              </a:defRPr>
            </a:lvl6pPr>
            <a:lvl7pPr marL="2743200" algn="l" defTabSz="914400" rtl="0" eaLnBrk="1" latinLnBrk="0" hangingPunct="1">
              <a:defRPr sz="1200" b="1" kern="1200">
                <a:solidFill>
                  <a:schemeClr val="tx1"/>
                </a:solidFill>
                <a:latin typeface="Arial" charset="0"/>
                <a:ea typeface="+mn-ea"/>
                <a:cs typeface="Arial" charset="0"/>
              </a:defRPr>
            </a:lvl7pPr>
            <a:lvl8pPr marL="3200400" algn="l" defTabSz="914400" rtl="0" eaLnBrk="1" latinLnBrk="0" hangingPunct="1">
              <a:defRPr sz="1200" b="1" kern="1200">
                <a:solidFill>
                  <a:schemeClr val="tx1"/>
                </a:solidFill>
                <a:latin typeface="Arial" charset="0"/>
                <a:ea typeface="+mn-ea"/>
                <a:cs typeface="Arial" charset="0"/>
              </a:defRPr>
            </a:lvl8pPr>
            <a:lvl9pPr marL="3657600" algn="l" defTabSz="914400" rtl="0" eaLnBrk="1" latinLnBrk="0" hangingPunct="1">
              <a:defRPr sz="1200" b="1" kern="1200">
                <a:solidFill>
                  <a:schemeClr val="tx1"/>
                </a:solidFill>
                <a:latin typeface="Arial" charset="0"/>
                <a:ea typeface="+mn-ea"/>
                <a:cs typeface="Arial" charset="0"/>
              </a:defRPr>
            </a:lvl9pPr>
          </a:lstStyle>
          <a:p>
            <a:r>
              <a:rPr lang="fr-FR" dirty="0"/>
              <a:t>Document à usage des commerciaux. Non public.</a:t>
            </a:r>
          </a:p>
        </p:txBody>
      </p:sp>
    </p:spTree>
    <p:extLst>
      <p:ext uri="{BB962C8B-B14F-4D97-AF65-F5344CB8AC3E}">
        <p14:creationId xmlns:p14="http://schemas.microsoft.com/office/powerpoint/2010/main" val="2330998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631508" y="144362"/>
            <a:ext cx="9332595" cy="972145"/>
          </a:xfrm>
        </p:spPr>
        <p:txBody>
          <a:bodyPr rtlCol="0">
            <a:noAutofit/>
          </a:bodyPr>
          <a:lstStyle/>
          <a:p>
            <a:pPr defTabSz="1036877">
              <a:defRPr/>
            </a:pPr>
            <a:r>
              <a:rPr lang="fr-FR" sz="2268" dirty="0"/>
              <a:t>ANNEXE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12</a:t>
            </a:fld>
            <a:endParaRPr lang="fr-FR" b="0" dirty="0">
              <a:solidFill>
                <a:prstClr val="black">
                  <a:tint val="75000"/>
                </a:prstClr>
              </a:solidFill>
              <a:latin typeface="Calibri"/>
              <a:cs typeface="+mn-cs"/>
            </a:endParaRPr>
          </a:p>
        </p:txBody>
      </p:sp>
      <p:sp>
        <p:nvSpPr>
          <p:cNvPr id="3" name="Rectangle 2"/>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7" name="ZoneTexte 6">
            <a:extLst>
              <a:ext uri="{FF2B5EF4-FFF2-40B4-BE49-F238E27FC236}">
                <a16:creationId xmlns:a16="http://schemas.microsoft.com/office/drawing/2014/main" id="{FAD05120-7BA3-4B1E-9E86-4CA1B9540979}"/>
              </a:ext>
            </a:extLst>
          </p:cNvPr>
          <p:cNvSpPr txBox="1"/>
          <p:nvPr/>
        </p:nvSpPr>
        <p:spPr>
          <a:xfrm>
            <a:off x="260509" y="1182819"/>
            <a:ext cx="9871392" cy="310854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400" dirty="0">
                <a:solidFill>
                  <a:srgbClr val="7030A0"/>
                </a:solidFill>
                <a:sym typeface="Webdings"/>
              </a:rPr>
              <a:t>Un support commercial servant la présentation de la société de gestion et de la SCPI vient compléter ce Kit dans le cadre de l’engagement de la société de gestion à assister BPCE lors de présentations de la SCPI au cours de réunions d’information.</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rPr>
              <a:t>La Société de gestion est responsable du contenu et de l’actualisation de ses documents commerciaux en respectant son obligation réglementaire.</a:t>
            </a:r>
          </a:p>
          <a:p>
            <a:pPr algn="l"/>
            <a:endParaRPr lang="fr-FR" sz="1400" dirty="0">
              <a:solidFill>
                <a:srgbClr val="7030A0"/>
              </a:solidFill>
            </a:endParaRPr>
          </a:p>
          <a:p>
            <a:pPr marL="285750" indent="-285750" algn="l">
              <a:buFont typeface="Webdings" panose="05030102010509060703" pitchFamily="18" charset="2"/>
              <a:buChar char="i"/>
            </a:pPr>
            <a:r>
              <a:rPr lang="fr-FR" sz="1400" dirty="0">
                <a:solidFill>
                  <a:srgbClr val="7030A0"/>
                </a:solidFill>
                <a:sym typeface="Webdings"/>
              </a:rPr>
              <a:t>Les performances ou taux de distribution sont annoncés hors fiscalité et prélèvements sociaux éventuels. </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8 ans.</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sym typeface="Webdings"/>
              </a:rPr>
              <a:t>Ce document , réservé aux professionnels – non destiné au public ,est distingué de l’ensemble des documents réglementaires et commerciales disponible auprès de la société de gestion (bulletin d’information, rapport annuel, note d’information, statuts, plaquette commerciale).</a:t>
            </a:r>
          </a:p>
        </p:txBody>
      </p:sp>
    </p:spTree>
    <p:extLst>
      <p:ext uri="{BB962C8B-B14F-4D97-AF65-F5344CB8AC3E}">
        <p14:creationId xmlns:p14="http://schemas.microsoft.com/office/powerpoint/2010/main" val="874281784"/>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LOGONAME" val="HSBC Private Bank"/>
  <p:tag name="LOGOTOP" val="479.4228"/>
  <p:tag name="LOGOLEFT" val="634.0717"/>
  <p:tag name="LOGOHEIGHT" val="51.49173"/>
  <p:tag name="LOGOWIDTH" val="134.1105"/>
</p:tagLst>
</file>

<file path=ppt/tags/tag2.xml><?xml version="1.0" encoding="utf-8"?>
<p:tagLst xmlns:a="http://schemas.openxmlformats.org/drawingml/2006/main" xmlns:r="http://schemas.openxmlformats.org/officeDocument/2006/relationships" xmlns:p="http://schemas.openxmlformats.org/presentationml/2006/main">
  <p:tag name="LOGONAME" val="HSBC Premier"/>
  <p:tag name="LOGOTOP" val="479.4228"/>
  <p:tag name="LOGOLEFT" val="634.3217"/>
  <p:tag name="LOGOHEIGHT" val="51.36669"/>
  <p:tag name="LOGOWIDTH" val="133.8605"/>
</p:tagLst>
</file>

<file path=ppt/tags/tag3.xml><?xml version="1.0" encoding="utf-8"?>
<p:tagLst xmlns:a="http://schemas.openxmlformats.org/drawingml/2006/main" xmlns:r="http://schemas.openxmlformats.org/officeDocument/2006/relationships" xmlns:p="http://schemas.openxmlformats.org/presentationml/2006/main">
  <p:tag name="LOGONAME" val="HSBC Master Brand (Trad Chinese)"/>
  <p:tag name="LOGOTOP" val="479.4228"/>
  <p:tag name="LOGOLEFT" val="634.2622"/>
  <p:tag name="LOGOHEIGHT" val="23.77693"/>
  <p:tag name="LOGOWIDTH" val="133.92"/>
</p:tagLst>
</file>

<file path=ppt/tags/tag4.xml><?xml version="1.0" encoding="utf-8"?>
<p:tagLst xmlns:a="http://schemas.openxmlformats.org/drawingml/2006/main" xmlns:r="http://schemas.openxmlformats.org/officeDocument/2006/relationships" xmlns:p="http://schemas.openxmlformats.org/presentationml/2006/main">
  <p:tag name="LOGONAME" val="HSBC Master Brand (Sim Chinese)"/>
  <p:tag name="LOGOTOP" val="479.0478"/>
  <p:tag name="LOGOLEFT" val="634.5717"/>
  <p:tag name="LOGOHEIGHT" val="23.99614"/>
  <p:tag name="LOGOWIDTH" val="133.6105"/>
</p:tagLst>
</file>

<file path=ppt/tags/tag5.xml><?xml version="1.0" encoding="utf-8"?>
<p:tagLst xmlns:a="http://schemas.openxmlformats.org/drawingml/2006/main" xmlns:r="http://schemas.openxmlformats.org/officeDocument/2006/relationships" xmlns:p="http://schemas.openxmlformats.org/presentationml/2006/main">
  <p:tag name="LOGONAME" val="HSBC Insurance"/>
  <p:tag name="LOGOTOP" val="479.4228"/>
  <p:tag name="LOGOLEFT" val="634.2768"/>
  <p:tag name="LOGOHEIGHT" val="51.40276"/>
  <p:tag name="LOGOWIDTH" val="133.9054"/>
</p:tagLst>
</file>

<file path=ppt/tags/tag6.xml><?xml version="1.0" encoding="utf-8"?>
<p:tagLst xmlns:a="http://schemas.openxmlformats.org/drawingml/2006/main" xmlns:r="http://schemas.openxmlformats.org/officeDocument/2006/relationships" xmlns:p="http://schemas.openxmlformats.org/presentationml/2006/main">
  <p:tag name="LOGONAME" val="HSBC GBM (Trad Chinese)"/>
  <p:tag name="LOGOTOP" val="479.0001"/>
  <p:tag name="LOGOLEFT" val="634.2622"/>
  <p:tag name="LOGOHEIGHT" val="46.73953"/>
  <p:tag name="LOGOWIDTH" val="133.92"/>
</p:tagLst>
</file>

<file path=ppt/tags/tag7.xml><?xml version="1.0" encoding="utf-8"?>
<p:tagLst xmlns:a="http://schemas.openxmlformats.org/drawingml/2006/main" xmlns:r="http://schemas.openxmlformats.org/officeDocument/2006/relationships" xmlns:p="http://schemas.openxmlformats.org/presentationml/2006/main">
  <p:tag name="LOGONAME" val="HSBC GBM (Sim Chinese)"/>
  <p:tag name="LOGOTOP" val="479.0001"/>
  <p:tag name="LOGOLEFT" val="634.2622"/>
  <p:tag name="LOGOHEIGHT" val="47.43937"/>
  <p:tag name="LOGOWIDTH" val="133.92"/>
</p:tagLst>
</file>

<file path=ppt/tags/tag8.xml><?xml version="1.0" encoding="utf-8"?>
<p:tagLst xmlns:a="http://schemas.openxmlformats.org/drawingml/2006/main" xmlns:r="http://schemas.openxmlformats.org/officeDocument/2006/relationships" xmlns:p="http://schemas.openxmlformats.org/presentationml/2006/main">
  <p:tag name="LOGONAME" val="HSBC GBM"/>
  <p:tag name="LOGOTOP" val="479.4228"/>
  <p:tag name="LOGOLEFT" val="634.1968"/>
  <p:tag name="LOGOHEIGHT" val="46.36764"/>
  <p:tag name="LOGOWIDTH" val="133.9854"/>
</p:tagLst>
</file>

<file path=ppt/tags/tag9.xml><?xml version="1.0" encoding="utf-8"?>
<p:tagLst xmlns:a="http://schemas.openxmlformats.org/drawingml/2006/main" xmlns:r="http://schemas.openxmlformats.org/officeDocument/2006/relationships" xmlns:p="http://schemas.openxmlformats.org/presentationml/2006/main">
  <p:tag name="LOGONAME" val="HSBC Corporate"/>
  <p:tag name="LOGOTOP" val="479.2353"/>
  <p:tag name="LOGOLEFT" val="634.3217"/>
  <p:tag name="LOGOHEIGHT" val="55.2411"/>
  <p:tag name="LOGOWIDTH" val="133.8605"/>
</p:tagLst>
</file>

<file path=ppt/tags/tag10.xml><?xml version="1.0" encoding="utf-8"?>
<p:tagLst xmlns:a="http://schemas.openxmlformats.org/drawingml/2006/main" xmlns:r="http://schemas.openxmlformats.org/officeDocument/2006/relationships" xmlns:p="http://schemas.openxmlformats.org/presentationml/2006/main">
  <p:tag name="LOGONAME" val="HSBC Commercial Banking"/>
  <p:tag name="LOGOTOP" val="479.2353"/>
  <p:tag name="LOGOLEFT" val="634.2622"/>
  <p:tag name="LOGOHEIGHT" val="50.17583"/>
  <p:tag name="LOGOWIDTH" val="133.92"/>
</p:tagLst>
</file>

<file path=ppt/tags/tag11.xml><?xml version="1.0" encoding="utf-8"?>
<p:tagLst xmlns:a="http://schemas.openxmlformats.org/drawingml/2006/main" xmlns:r="http://schemas.openxmlformats.org/officeDocument/2006/relationships" xmlns:p="http://schemas.openxmlformats.org/presentationml/2006/main">
  <p:tag name="LOGONAME" val="HSBC Business"/>
  <p:tag name="LOGOTOP" val="479.4376"/>
  <p:tag name="LOGOLEFT" val="634.3217"/>
  <p:tag name="LOGOHEIGHT" val="51.49173"/>
  <p:tag name="LOGOWIDTH" val="133.8605"/>
</p:tagLst>
</file>

<file path=ppt/tags/tag12.xml><?xml version="1.0" encoding="utf-8"?>
<p:tagLst xmlns:a="http://schemas.openxmlformats.org/drawingml/2006/main" xmlns:r="http://schemas.openxmlformats.org/officeDocument/2006/relationships" xmlns:p="http://schemas.openxmlformats.org/presentationml/2006/main">
  <p:tag name="LOGONAME" val="HSBC AMG"/>
  <p:tag name="LOGOTOP" val="479.4228"/>
  <p:tag name="LOGOLEFT" val="634.2622"/>
  <p:tag name="LOGOHEIGHT" val="47.08945"/>
  <p:tag name="LOGOWIDTH" val="133.92"/>
</p:tagLst>
</file>

<file path=ppt/tags/tag13.xml><?xml version="1.0" encoding="utf-8"?>
<p:tagLst xmlns:a="http://schemas.openxmlformats.org/drawingml/2006/main" xmlns:r="http://schemas.openxmlformats.org/officeDocument/2006/relationships" xmlns:p="http://schemas.openxmlformats.org/presentationml/2006/main">
  <p:tag name="LOGONAME" val="HSBC Advance"/>
  <p:tag name="LOGOTOP" val="479.5"/>
  <p:tag name="LOGOLEFT" val="634.2768"/>
  <p:tag name="LOGOHEIGHT" val="51.40276"/>
  <p:tag name="LOGOWIDTH" val="133.9054"/>
</p:tagLst>
</file>

<file path=ppt/tags/tag14.xml><?xml version="1.0" encoding="utf-8"?>
<p:tagLst xmlns:a="http://schemas.openxmlformats.org/drawingml/2006/main" xmlns:r="http://schemas.openxmlformats.org/officeDocument/2006/relationships" xmlns:p="http://schemas.openxmlformats.org/presentationml/2006/main">
  <p:tag name="LOGONAME" val="HSBC Private Bank"/>
  <p:tag name="LOGOTOP" val="479.4228"/>
  <p:tag name="LOGOLEFT" val="634.0717"/>
  <p:tag name="LOGOHEIGHT" val="51.49173"/>
  <p:tag name="LOGOWIDTH" val="134.1105"/>
</p:tagLst>
</file>

<file path=ppt/tags/tag15.xml><?xml version="1.0" encoding="utf-8"?>
<p:tagLst xmlns:a="http://schemas.openxmlformats.org/drawingml/2006/main" xmlns:r="http://schemas.openxmlformats.org/officeDocument/2006/relationships" xmlns:p="http://schemas.openxmlformats.org/presentationml/2006/main">
  <p:tag name="LOGONAME" val="HSBC Premier"/>
  <p:tag name="LOGOTOP" val="479.4228"/>
  <p:tag name="LOGOLEFT" val="634.3217"/>
  <p:tag name="LOGOHEIGHT" val="51.36669"/>
  <p:tag name="LOGOWIDTH" val="133.8605"/>
</p:tagLst>
</file>

<file path=ppt/tags/tag16.xml><?xml version="1.0" encoding="utf-8"?>
<p:tagLst xmlns:a="http://schemas.openxmlformats.org/drawingml/2006/main" xmlns:r="http://schemas.openxmlformats.org/officeDocument/2006/relationships" xmlns:p="http://schemas.openxmlformats.org/presentationml/2006/main">
  <p:tag name="LOGONAME" val="HSBC Master Brand (Trad Chinese)"/>
  <p:tag name="LOGOTOP" val="479.4228"/>
  <p:tag name="LOGOLEFT" val="634.2622"/>
  <p:tag name="LOGOHEIGHT" val="23.77693"/>
  <p:tag name="LOGOWIDTH" val="133.92"/>
</p:tagLst>
</file>

<file path=ppt/tags/tag17.xml><?xml version="1.0" encoding="utf-8"?>
<p:tagLst xmlns:a="http://schemas.openxmlformats.org/drawingml/2006/main" xmlns:r="http://schemas.openxmlformats.org/officeDocument/2006/relationships" xmlns:p="http://schemas.openxmlformats.org/presentationml/2006/main">
  <p:tag name="LOGONAME" val="HSBC Master Brand (Sim Chinese)"/>
  <p:tag name="LOGOTOP" val="479.0478"/>
  <p:tag name="LOGOLEFT" val="634.5717"/>
  <p:tag name="LOGOHEIGHT" val="23.99614"/>
  <p:tag name="LOGOWIDTH" val="133.6105"/>
</p:tagLst>
</file>

<file path=ppt/tags/tag18.xml><?xml version="1.0" encoding="utf-8"?>
<p:tagLst xmlns:a="http://schemas.openxmlformats.org/drawingml/2006/main" xmlns:r="http://schemas.openxmlformats.org/officeDocument/2006/relationships" xmlns:p="http://schemas.openxmlformats.org/presentationml/2006/main">
  <p:tag name="LOGONAME" val="HSBC Insurance"/>
  <p:tag name="LOGOTOP" val="479.4228"/>
  <p:tag name="LOGOLEFT" val="634.2768"/>
  <p:tag name="LOGOHEIGHT" val="51.40276"/>
  <p:tag name="LOGOWIDTH" val="133.9054"/>
</p:tagLst>
</file>

<file path=ppt/tags/tag19.xml><?xml version="1.0" encoding="utf-8"?>
<p:tagLst xmlns:a="http://schemas.openxmlformats.org/drawingml/2006/main" xmlns:r="http://schemas.openxmlformats.org/officeDocument/2006/relationships" xmlns:p="http://schemas.openxmlformats.org/presentationml/2006/main">
  <p:tag name="LOGONAME" val="HSBC GBM (Trad Chinese)"/>
  <p:tag name="LOGOTOP" val="479.0001"/>
  <p:tag name="LOGOLEFT" val="634.2622"/>
  <p:tag name="LOGOHEIGHT" val="46.73953"/>
  <p:tag name="LOGOWIDTH" val="133.92"/>
</p:tagLst>
</file>

<file path=ppt/tags/tag20.xml><?xml version="1.0" encoding="utf-8"?>
<p:tagLst xmlns:a="http://schemas.openxmlformats.org/drawingml/2006/main" xmlns:r="http://schemas.openxmlformats.org/officeDocument/2006/relationships" xmlns:p="http://schemas.openxmlformats.org/presentationml/2006/main">
  <p:tag name="LOGONAME" val="HSBC GBM (Sim Chinese)"/>
  <p:tag name="LOGOTOP" val="479.0001"/>
  <p:tag name="LOGOLEFT" val="634.2622"/>
  <p:tag name="LOGOHEIGHT" val="47.43937"/>
  <p:tag name="LOGOWIDTH" val="133.92"/>
</p:tagLst>
</file>

<file path=ppt/tags/tag21.xml><?xml version="1.0" encoding="utf-8"?>
<p:tagLst xmlns:a="http://schemas.openxmlformats.org/drawingml/2006/main" xmlns:r="http://schemas.openxmlformats.org/officeDocument/2006/relationships" xmlns:p="http://schemas.openxmlformats.org/presentationml/2006/main">
  <p:tag name="LOGONAME" val="HSBC GBM"/>
  <p:tag name="LOGOTOP" val="479.4228"/>
  <p:tag name="LOGOLEFT" val="634.1968"/>
  <p:tag name="LOGOHEIGHT" val="46.36764"/>
  <p:tag name="LOGOWIDTH" val="133.9854"/>
</p:tagLst>
</file>

<file path=ppt/tags/tag22.xml><?xml version="1.0" encoding="utf-8"?>
<p:tagLst xmlns:a="http://schemas.openxmlformats.org/drawingml/2006/main" xmlns:r="http://schemas.openxmlformats.org/officeDocument/2006/relationships" xmlns:p="http://schemas.openxmlformats.org/presentationml/2006/main">
  <p:tag name="LOGONAME" val="HSBC Corporate"/>
  <p:tag name="LOGOTOP" val="479.2353"/>
  <p:tag name="LOGOLEFT" val="634.3217"/>
  <p:tag name="LOGOHEIGHT" val="55.2411"/>
  <p:tag name="LOGOWIDTH" val="133.8605"/>
</p:tagLst>
</file>

<file path=ppt/tags/tag23.xml><?xml version="1.0" encoding="utf-8"?>
<p:tagLst xmlns:a="http://schemas.openxmlformats.org/drawingml/2006/main" xmlns:r="http://schemas.openxmlformats.org/officeDocument/2006/relationships" xmlns:p="http://schemas.openxmlformats.org/presentationml/2006/main">
  <p:tag name="LOGONAME" val="HSBC Commercial Banking"/>
  <p:tag name="LOGOTOP" val="479.2353"/>
  <p:tag name="LOGOLEFT" val="634.2622"/>
  <p:tag name="LOGOHEIGHT" val="50.17583"/>
  <p:tag name="LOGOWIDTH" val="133.92"/>
</p:tagLst>
</file>

<file path=ppt/tags/tag24.xml><?xml version="1.0" encoding="utf-8"?>
<p:tagLst xmlns:a="http://schemas.openxmlformats.org/drawingml/2006/main" xmlns:r="http://schemas.openxmlformats.org/officeDocument/2006/relationships" xmlns:p="http://schemas.openxmlformats.org/presentationml/2006/main">
  <p:tag name="LOGONAME" val="HSBC Business"/>
  <p:tag name="LOGOTOP" val="479.4376"/>
  <p:tag name="LOGOLEFT" val="634.3217"/>
  <p:tag name="LOGOHEIGHT" val="51.49173"/>
  <p:tag name="LOGOWIDTH" val="133.8605"/>
</p:tagLst>
</file>

<file path=ppt/tags/tag25.xml><?xml version="1.0" encoding="utf-8"?>
<p:tagLst xmlns:a="http://schemas.openxmlformats.org/drawingml/2006/main" xmlns:r="http://schemas.openxmlformats.org/officeDocument/2006/relationships" xmlns:p="http://schemas.openxmlformats.org/presentationml/2006/main">
  <p:tag name="LOGONAME" val="HSBC AMG"/>
  <p:tag name="LOGOTOP" val="479.4228"/>
  <p:tag name="LOGOLEFT" val="634.2622"/>
  <p:tag name="LOGOHEIGHT" val="47.08945"/>
  <p:tag name="LOGOWIDTH" val="133.92"/>
</p:tagLst>
</file>

<file path=ppt/tags/tag26.xml><?xml version="1.0" encoding="utf-8"?>
<p:tagLst xmlns:a="http://schemas.openxmlformats.org/drawingml/2006/main" xmlns:r="http://schemas.openxmlformats.org/officeDocument/2006/relationships" xmlns:p="http://schemas.openxmlformats.org/presentationml/2006/main">
  <p:tag name="LOGONAME" val="HSBC Advance"/>
  <p:tag name="LOGOTOP" val="479.5"/>
  <p:tag name="LOGOLEFT" val="634.2768"/>
  <p:tag name="LOGOHEIGHT" val="51.40276"/>
  <p:tag name="LOGOWIDTH" val="133.9054"/>
</p:tagLst>
</file>

<file path=ppt/theme/theme1.xml><?xml version="1.0" encoding="utf-8"?>
<a:theme xmlns:a="http://schemas.openxmlformats.org/drawingml/2006/main" name="Non-Message Driven">
  <a:themeElements>
    <a:clrScheme name="HSBC Colour pallete 2018">
      <a:dk1>
        <a:srgbClr val="000000"/>
      </a:dk1>
      <a:lt1>
        <a:srgbClr val="FFFFFF"/>
      </a:lt1>
      <a:dk2>
        <a:srgbClr val="4E48C7"/>
      </a:dk2>
      <a:lt2>
        <a:srgbClr val="0F79D6"/>
      </a:lt2>
      <a:accent1>
        <a:srgbClr val="DB0011"/>
      </a:accent1>
      <a:accent2>
        <a:srgbClr val="000000"/>
      </a:accent2>
      <a:accent3>
        <a:srgbClr val="767676"/>
      </a:accent3>
      <a:accent4>
        <a:srgbClr val="D7D8D6"/>
      </a:accent4>
      <a:accent5>
        <a:srgbClr val="B57E10"/>
      </a:accent5>
      <a:accent6>
        <a:srgbClr val="488F29"/>
      </a:accent6>
      <a:hlink>
        <a:srgbClr val="767676"/>
      </a:hlink>
      <a:folHlink>
        <a:srgbClr val="D7D8D6"/>
      </a:folHlink>
    </a:clrScheme>
    <a:fontScheme name="Custom 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6350"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ctr" defTabSz="858838" rtl="0" eaLnBrk="0" fontAlgn="base" latinLnBrk="0" hangingPunct="0">
          <a:lnSpc>
            <a:spcPct val="100000"/>
          </a:lnSpc>
          <a:spcBef>
            <a:spcPct val="50000"/>
          </a:spcBef>
          <a:spcAft>
            <a:spcPct val="0"/>
          </a:spcAft>
          <a:buClrTx/>
          <a:buSzTx/>
          <a:buFontTx/>
          <a:buNone/>
          <a:tabLst/>
          <a:defRPr kumimoji="0" b="1"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858838" rtl="0" eaLnBrk="0" fontAlgn="base" latinLnBrk="0" hangingPunct="0">
          <a:lnSpc>
            <a:spcPct val="100000"/>
          </a:lnSpc>
          <a:spcBef>
            <a:spcPct val="50000"/>
          </a:spcBef>
          <a:spcAft>
            <a:spcPct val="0"/>
          </a:spcAft>
          <a:buClrTx/>
          <a:buSzTx/>
          <a:buFontTx/>
          <a:buNone/>
          <a:tabLst/>
          <a:defRPr kumimoji="0" lang="en-GB" sz="600" b="1"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dirty="0"/>
        </a:defPPr>
      </a:lstStyle>
    </a:txDef>
  </a:objectDefaults>
  <a:extraClrSchemeLst>
    <a:extraClrScheme>
      <a:clrScheme name="A4 Non-Message Driven HSBC 1">
        <a:dk1>
          <a:srgbClr val="000000"/>
        </a:dk1>
        <a:lt1>
          <a:srgbClr val="FFFFFF"/>
        </a:lt1>
        <a:dk2>
          <a:srgbClr val="FF0000"/>
        </a:dk2>
        <a:lt2>
          <a:srgbClr val="EAEAEA"/>
        </a:lt2>
        <a:accent1>
          <a:srgbClr val="194173"/>
        </a:accent1>
        <a:accent2>
          <a:srgbClr val="B9D3ED"/>
        </a:accent2>
        <a:accent3>
          <a:srgbClr val="FFFFFF"/>
        </a:accent3>
        <a:accent4>
          <a:srgbClr val="000000"/>
        </a:accent4>
        <a:accent5>
          <a:srgbClr val="ABB0BC"/>
        </a:accent5>
        <a:accent6>
          <a:srgbClr val="A7BFD7"/>
        </a:accent6>
        <a:hlink>
          <a:srgbClr val="559FD3"/>
        </a:hlink>
        <a:folHlink>
          <a:srgbClr val="FDB812"/>
        </a:folHlink>
      </a:clrScheme>
      <a:clrMap bg1="lt1" tx1="dk1" bg2="lt2" tx2="dk2" accent1="accent1" accent2="accent2" accent3="accent3" accent4="accent4" accent5="accent5" accent6="accent6" hlink="hlink" folHlink="folHlink"/>
    </a:extraClrScheme>
  </a:extraClrSchemeLst>
  <a:custClrLst>
    <a:custClr name="Primary_01">
      <a:srgbClr val="DB0011"/>
    </a:custClr>
    <a:custClr name="Primary_02">
      <a:srgbClr val="000000"/>
    </a:custClr>
    <a:custClr name="Primary_03">
      <a:srgbClr val="FFFFFF"/>
    </a:custClr>
    <a:custClr name="Primary_04">
      <a:srgbClr val="767676"/>
    </a:custClr>
    <a:custClr name="Primary_05">
      <a:srgbClr val="D7D8D6"/>
    </a:custClr>
    <a:custClr name="Primary_06">
      <a:srgbClr val="7770FF"/>
    </a:custClr>
    <a:custClr name="Primary_07">
      <a:srgbClr val="4E48C7"/>
    </a:custClr>
    <a:custClr name="Primary_08">
      <a:srgbClr val="36A1FF"/>
    </a:custClr>
    <a:custClr name="Primary_09">
      <a:srgbClr val="0F79D6"/>
    </a:custClr>
    <a:custClr name="Primary_10">
      <a:srgbClr val="2EB8B1"/>
    </a:custClr>
    <a:custClr name="Primary_11">
      <a:srgbClr val="008580"/>
    </a:custClr>
    <a:custClr name="Primary_12">
      <a:srgbClr val="61C238"/>
    </a:custClr>
    <a:custClr name="Primary_13">
      <a:srgbClr val="488F29"/>
    </a:custClr>
    <a:custClr name="Primary_14">
      <a:srgbClr val="E8A215"/>
    </a:custClr>
    <a:custClr name="Primary_15">
      <a:srgbClr val="B57E10"/>
    </a:custClr>
  </a:custClrLst>
</a:theme>
</file>

<file path=ppt/theme/theme2.xml><?xml version="1.0" encoding="utf-8"?>
<a:theme xmlns:a="http://schemas.openxmlformats.org/drawingml/2006/main" name="1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0" ma:contentTypeDescription="Crée un document." ma:contentTypeScope="" ma:versionID="6eeb4cdc3fb5f5eb1bbf9876cd92d52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2D431DE-9761-4398-B2E2-A5E06430AEFF}">
  <ds:schemaRefs>
    <ds:schemaRef ds:uri="http://schemas.microsoft.com/sharepoint/v3/contenttype/forms"/>
  </ds:schemaRefs>
</ds:datastoreItem>
</file>

<file path=customXml/itemProps2.xml><?xml version="1.0" encoding="utf-8"?>
<ds:datastoreItem xmlns:ds="http://schemas.openxmlformats.org/officeDocument/2006/customXml" ds:itemID="{7206CF46-6CEA-49FB-AA3C-7D9D2AF368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9D702B9B-6C38-4FE5-ACDD-34FEB2AF6291}">
  <ds:schemaRef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HSBC A4 Landscape 2010</Template>
  <TotalTime>20970</TotalTime>
  <Words>3488</Words>
  <Application>Microsoft Office PowerPoint</Application>
  <PresentationFormat>Personnalisé</PresentationFormat>
  <Paragraphs>242</Paragraphs>
  <Slides>13</Slides>
  <Notes>3</Notes>
  <HiddenSlides>0</HiddenSlides>
  <MMClips>0</MMClips>
  <ScaleCrop>false</ScaleCrop>
  <HeadingPairs>
    <vt:vector size="6" baseType="variant">
      <vt:variant>
        <vt:lpstr>Polices utilisées</vt:lpstr>
      </vt:variant>
      <vt:variant>
        <vt:i4>16</vt:i4>
      </vt:variant>
      <vt:variant>
        <vt:lpstr>Thème</vt:lpstr>
      </vt:variant>
      <vt:variant>
        <vt:i4>11</vt:i4>
      </vt:variant>
      <vt:variant>
        <vt:lpstr>Titres des diapositives</vt:lpstr>
      </vt:variant>
      <vt:variant>
        <vt:i4>13</vt:i4>
      </vt:variant>
    </vt:vector>
  </HeadingPairs>
  <TitlesOfParts>
    <vt:vector size="40" baseType="lpstr">
      <vt:lpstr>SimHei</vt:lpstr>
      <vt:lpstr>Arial</vt:lpstr>
      <vt:lpstr>Arial Black</vt:lpstr>
      <vt:lpstr>Calibri</vt:lpstr>
      <vt:lpstr>Franklin Gothic Medium</vt:lpstr>
      <vt:lpstr>Helvetica</vt:lpstr>
      <vt:lpstr>Helvetica Neue for HSBC Lt</vt:lpstr>
      <vt:lpstr>Open Sans</vt:lpstr>
      <vt:lpstr>Roboto</vt:lpstr>
      <vt:lpstr>Symbol</vt:lpstr>
      <vt:lpstr>Times New Roman</vt:lpstr>
      <vt:lpstr>Verdana</vt:lpstr>
      <vt:lpstr>Webdings</vt:lpstr>
      <vt:lpstr>Wingdings</vt:lpstr>
      <vt:lpstr>Wingdings 2</vt:lpstr>
      <vt:lpstr>Wingdings 3</vt:lpstr>
      <vt:lpstr>Non-Message Driven</vt:lpstr>
      <vt:lpstr>1_Modele 16/9 Paysage</vt:lpstr>
      <vt:lpstr>2_Modele 16/9 Paysage</vt:lpstr>
      <vt:lpstr>3_Modele 16/9 Paysage</vt:lpstr>
      <vt:lpstr>4_Modele 16/9 Paysage</vt:lpstr>
      <vt:lpstr>5_Modele 16/9 Paysage</vt:lpstr>
      <vt:lpstr>6_Modele 16/9 Paysage</vt:lpstr>
      <vt:lpstr>Modele 16/9 Paysage</vt:lpstr>
      <vt:lpstr>7_Modele 16/9 Paysage</vt:lpstr>
      <vt:lpstr>NATIXIS_2017_Template4-3_NATIXIS_ASSURANCES</vt:lpstr>
      <vt:lpstr>1_NATIXIS_2017_Template4-3_NATIXIS_ASSURANCES</vt:lpstr>
      <vt:lpstr>Mise en marché de la SCPI IMMORENTE</vt:lpstr>
      <vt:lpstr>Caractéristiques de la souscription en parts de la SCPI IMMORENTE</vt:lpstr>
      <vt:lpstr>Caractéristiques de la souscription en parts de la SCPI IMMORENTE</vt:lpstr>
      <vt:lpstr>Caractéristiques de la souscription en parts de la SCPI IMMORENTE</vt:lpstr>
      <vt:lpstr>Risques spécifiques en cas de souscription de la SCPI IMMORENTE à crédit </vt:lpstr>
      <vt:lpstr>Focus sur les frais de souscription </vt:lpstr>
      <vt:lpstr>Focus frais d’entrée : Investissement en SCPI vs en immobilier direct</vt:lpstr>
      <vt:lpstr>LES COMPOSANTS DE LA PERFORMANCE DE LA SCPI</vt:lpstr>
      <vt:lpstr>LES DIFFÉRENTES VALEURS DE PARTS</vt:lpstr>
      <vt:lpstr>Démarche client - Les bons reflexes 1/2</vt:lpstr>
      <vt:lpstr>Démarche client - Les bons reflexes 2/2 </vt:lpstr>
      <vt:lpstr>Lexique</vt:lpstr>
      <vt:lpstr>ANNEXE</vt:lpstr>
    </vt:vector>
  </TitlesOfParts>
  <Company>HSBC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SCPI EFIMMO - SOFIDY</dc:title>
  <dc:creator>gps.presentations.hdpp@hsbc.com</dc:creator>
  <cp:keywords>NOT-APPL</cp:keywords>
  <dc:description>NOT-APPL</dc:description>
  <cp:lastModifiedBy>A6706252</cp:lastModifiedBy>
  <cp:revision>870</cp:revision>
  <cp:lastPrinted>2018-08-28T15:46:19Z</cp:lastPrinted>
  <dcterms:created xsi:type="dcterms:W3CDTF">2017-12-14T19:27:41Z</dcterms:created>
  <dcterms:modified xsi:type="dcterms:W3CDTF">2021-11-04T15:26:35Z</dcterms:modified>
  <cp:category>PowerPoint template;version 1.5</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SBCBackground">
    <vt:lpwstr>False</vt:lpwstr>
  </property>
  <property fmtid="{D5CDD505-2E9C-101B-9397-08002B2CF9AE}" pid="3" name="Classification">
    <vt:lpwstr>NOT-APPL</vt:lpwstr>
  </property>
  <property fmtid="{D5CDD505-2E9C-101B-9397-08002B2CF9AE}" pid="4" name="Source">
    <vt:lpwstr>External</vt:lpwstr>
  </property>
  <property fmtid="{D5CDD505-2E9C-101B-9397-08002B2CF9AE}" pid="5" name="Footers">
    <vt:lpwstr>External No Footers</vt:lpwstr>
  </property>
  <property fmtid="{D5CDD505-2E9C-101B-9397-08002B2CF9AE}" pid="6" name="DocClassification">
    <vt:lpwstr>CLANOTAPP</vt:lpwstr>
  </property>
  <property fmtid="{D5CDD505-2E9C-101B-9397-08002B2CF9AE}" pid="7" name="ContentTypeId">
    <vt:lpwstr>0x0101005A67D65F1B6A2E499754AFFE9DE455E9</vt:lpwstr>
  </property>
  <property fmtid="{D5CDD505-2E9C-101B-9397-08002B2CF9AE}" pid="8" name="MSIP_Label_797e4f81-4b1c-4a3a-b237-8636707719dc_Enabled">
    <vt:lpwstr>True</vt:lpwstr>
  </property>
  <property fmtid="{D5CDD505-2E9C-101B-9397-08002B2CF9AE}" pid="9" name="MSIP_Label_797e4f81-4b1c-4a3a-b237-8636707719dc_SiteId">
    <vt:lpwstr>d5bb6d35-8a82-4329-b49a-5030bd6497ab</vt:lpwstr>
  </property>
  <property fmtid="{D5CDD505-2E9C-101B-9397-08002B2CF9AE}" pid="10" name="MSIP_Label_797e4f81-4b1c-4a3a-b237-8636707719dc_Owner">
    <vt:lpwstr>thuhuyen.nguyenthi@natixis.com</vt:lpwstr>
  </property>
  <property fmtid="{D5CDD505-2E9C-101B-9397-08002B2CF9AE}" pid="11" name="MSIP_Label_797e4f81-4b1c-4a3a-b237-8636707719dc_SetDate">
    <vt:lpwstr>2018-10-24T09:45:58.3511456Z</vt:lpwstr>
  </property>
  <property fmtid="{D5CDD505-2E9C-101B-9397-08002B2CF9AE}" pid="12" name="MSIP_Label_797e4f81-4b1c-4a3a-b237-8636707719dc_Name">
    <vt:lpwstr>C2 - Internal Natixis</vt:lpwstr>
  </property>
  <property fmtid="{D5CDD505-2E9C-101B-9397-08002B2CF9AE}" pid="13" name="MSIP_Label_797e4f81-4b1c-4a3a-b237-8636707719dc_Application">
    <vt:lpwstr>Microsoft Azure Information Protection</vt:lpwstr>
  </property>
  <property fmtid="{D5CDD505-2E9C-101B-9397-08002B2CF9AE}" pid="14" name="MSIP_Label_797e4f81-4b1c-4a3a-b237-8636707719dc_Extended_MSFT_Method">
    <vt:lpwstr>Automatic</vt:lpwstr>
  </property>
  <property fmtid="{D5CDD505-2E9C-101B-9397-08002B2CF9AE}" pid="15" name="Sensitivity">
    <vt:lpwstr>C2 - Internal Natixis</vt:lpwstr>
  </property>
  <property fmtid="{D5CDD505-2E9C-101B-9397-08002B2CF9AE}" pid="16" name="CevanopMarkets">
    <vt:lpwstr/>
  </property>
  <property fmtid="{D5CDD505-2E9C-101B-9397-08002B2CF9AE}" pid="17" name="CevanopProductsSubFamilies">
    <vt:lpwstr/>
  </property>
</Properties>
</file>