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5"/>
    <p:sldMasterId id="2147483741" r:id="rId6"/>
    <p:sldMasterId id="2147483765" r:id="rId7"/>
  </p:sldMasterIdLst>
  <p:notesMasterIdLst>
    <p:notesMasterId r:id="rId14"/>
  </p:notesMasterIdLst>
  <p:handoutMasterIdLst>
    <p:handoutMasterId r:id="rId15"/>
  </p:handoutMasterIdLst>
  <p:sldIdLst>
    <p:sldId id="266" r:id="rId8"/>
    <p:sldId id="424" r:id="rId9"/>
    <p:sldId id="2134804546" r:id="rId10"/>
    <p:sldId id="2134804547" r:id="rId11"/>
    <p:sldId id="2134804548" r:id="rId12"/>
    <p:sldId id="2134804549" r:id="rId13"/>
  </p:sldIdLst>
  <p:sldSz cx="9144000" cy="5143500" type="screen16x9"/>
  <p:notesSz cx="6797675" cy="9874250"/>
  <p:embeddedFontLst>
    <p:embeddedFont>
      <p:font typeface="Arial Black" panose="020B0A04020102020204" pitchFamily="34" charset="0"/>
      <p:bold r:id="rId16"/>
    </p:embeddedFon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Cabin Condensed" panose="020B0604020202020204" charset="0"/>
      <p:regular r:id="rId21"/>
      <p:bold r:id="rId22"/>
      <p:italic r:id="rId23"/>
      <p:boldItalic r:id="rId24"/>
    </p:embeddedFont>
    <p:embeddedFont>
      <p:font typeface="Cambria Math" panose="02040503050406030204" pitchFamily="18" charset="0"/>
      <p:regular r:id="rId25"/>
    </p:embeddedFont>
    <p:embeddedFont>
      <p:font typeface="Montserrat ExtraBold" panose="00000900000000000000" pitchFamily="2" charset="0"/>
      <p:bold r:id="rId26"/>
      <p:boldItalic r:id="rId27"/>
    </p:embeddedFont>
    <p:embeddedFont>
      <p:font typeface="Montserrat SemiBold" panose="00000700000000000000" pitchFamily="2" charset="0"/>
      <p:bold r:id="rId28"/>
      <p:boldItalic r:id="rId29"/>
    </p:embeddedFont>
    <p:embeddedFont>
      <p:font typeface="Wingdings 3" panose="05040102010807070707" pitchFamily="18" charset="2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THUYS Isabelle" initials="DI" lastIdx="4" clrIdx="0">
    <p:extLst>
      <p:ext uri="{19B8F6BF-5375-455C-9EA6-DF929625EA0E}">
        <p15:presenceInfo xmlns:p15="http://schemas.microsoft.com/office/powerpoint/2012/main" userId="S::Isabelle.DARTHUYS@bpce.fr::7d3590a8-ae37-4a89-8fec-63969d0232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6694CE"/>
    <a:srgbClr val="BABADA"/>
    <a:srgbClr val="DCE288"/>
    <a:srgbClr val="705889"/>
    <a:srgbClr val="BF76AA"/>
    <a:srgbClr val="8A5599"/>
    <a:srgbClr val="66327A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89" autoAdjust="0"/>
  </p:normalViewPr>
  <p:slideViewPr>
    <p:cSldViewPr showGuides="1">
      <p:cViewPr varScale="1">
        <p:scale>
          <a:sx n="63" d="100"/>
          <a:sy n="63" d="100"/>
        </p:scale>
        <p:origin x="859" y="58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288" y="6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3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83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8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6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2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6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75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9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7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1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6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5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82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939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8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7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6" y="2499743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69645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119292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9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4" y="1131889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62063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32327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68779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8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38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9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66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366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2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8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8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8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7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accent5">
                    <a:lumMod val="50000"/>
                  </a:schemeClr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11322492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iapositive think-cell" r:id="rId4" imgW="344" imgH="344" progId="TCLayout.ActiveDocument.1">
                  <p:embed/>
                </p:oleObj>
              </mc:Choice>
              <mc:Fallback>
                <p:oleObj name="Diapositive think-cell" r:id="rId4" imgW="344" imgH="344" progId="TCLayout.ActiveDocument.1">
                  <p:embed/>
                  <p:pic>
                    <p:nvPicPr>
                      <p:cNvPr id="2" name="Obje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6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3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en-GB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GB" dirty="0" err="1"/>
              <a:t>Modifiez</a:t>
            </a:r>
            <a:r>
              <a:rPr lang="en-GB" dirty="0"/>
              <a:t> le style du titre</a:t>
            </a:r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5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cap="all" baseline="0" dirty="0"/>
              <a:t>Sous-titre</a:t>
            </a:r>
            <a:endParaRPr lang="en-GB" dirty="0"/>
          </a:p>
        </p:txBody>
      </p:sp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5D88C6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78" indent="0">
              <a:buNone/>
              <a:defRPr sz="1200" b="0">
                <a:solidFill>
                  <a:schemeClr val="bg1"/>
                </a:solidFill>
              </a:defRPr>
            </a:lvl2pPr>
            <a:lvl3pPr marL="914355" indent="0">
              <a:buNone/>
              <a:defRPr sz="1200" b="0">
                <a:solidFill>
                  <a:schemeClr val="bg1"/>
                </a:solidFill>
              </a:defRPr>
            </a:lvl3pPr>
            <a:lvl4pPr marL="1371532" indent="0">
              <a:buNone/>
              <a:defRPr sz="1200" b="0">
                <a:solidFill>
                  <a:schemeClr val="bg1"/>
                </a:solidFill>
              </a:defRPr>
            </a:lvl4pPr>
            <a:lvl5pPr marL="1828709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en-GB" dirty="0"/>
              <a:t>Nom de la direction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760000" y="4320002"/>
            <a:ext cx="3312000" cy="68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33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1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91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15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 hasCustomPrompt="1"/>
          </p:nvPr>
        </p:nvSpPr>
        <p:spPr>
          <a:xfrm>
            <a:off x="899592" y="1131590"/>
            <a:ext cx="7704856" cy="37125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spcBef>
                <a:spcPts val="300"/>
              </a:spcBef>
              <a:spcAft>
                <a:spcPts val="300"/>
              </a:spcAft>
              <a:defRPr sz="1100"/>
            </a:lvl2pPr>
            <a:lvl3pPr>
              <a:spcBef>
                <a:spcPts val="300"/>
              </a:spcBef>
              <a:spcAft>
                <a:spcPts val="300"/>
              </a:spcAft>
              <a:defRPr sz="1050"/>
            </a:lvl3pPr>
            <a:lvl4pPr>
              <a:spcBef>
                <a:spcPts val="300"/>
              </a:spcBef>
              <a:spcAft>
                <a:spcPts val="300"/>
              </a:spcAft>
              <a:defRPr sz="10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018647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7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9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4" y="1131889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65883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0596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35055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1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068300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06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74D2A30-DE9E-4740-A4D5-F256ABA27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149" y="1541861"/>
            <a:ext cx="5701903" cy="254213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706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2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17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5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4631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937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667070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8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290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9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975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1397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28585" indent="-128585" algn="ctr">
              <a:buFont typeface="Wingdings 3" panose="05040102010807070707" pitchFamily="18" charset="2"/>
              <a:buChar char="}"/>
            </a:pPr>
            <a:endParaRPr lang="en-US" sz="750" err="1">
              <a:solidFill>
                <a:schemeClr val="tx1"/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875677" y="1474469"/>
            <a:ext cx="7068312" cy="1242000"/>
          </a:xfrm>
        </p:spPr>
        <p:txBody>
          <a:bodyPr lIns="0" rIns="0" anchor="t">
            <a:normAutofit/>
          </a:bodyPr>
          <a:lstStyle>
            <a:lvl1pPr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br>
              <a:rPr lang="fr-FR"/>
            </a:b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875677" y="2716470"/>
            <a:ext cx="7068312" cy="701492"/>
          </a:xfrm>
        </p:spPr>
        <p:txBody>
          <a:bodyPr lIns="0" tIns="0" rIns="0" bIns="0">
            <a:normAutofit/>
          </a:bodyPr>
          <a:lstStyle>
            <a:lvl1pPr algn="l">
              <a:defRPr sz="21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Sous-titre</a:t>
            </a:r>
            <a:br>
              <a:rPr lang="fr-FR"/>
            </a:br>
            <a:endParaRPr lang="fr-FR"/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875677" y="3470673"/>
            <a:ext cx="7068312" cy="178606"/>
          </a:xfrm>
        </p:spPr>
        <p:txBody>
          <a:bodyPr lIns="0" tIns="0" rIns="0" bIns="0">
            <a:normAutofit/>
          </a:bodyPr>
          <a:lstStyle>
            <a:lvl1pPr>
              <a:defRPr sz="1200" b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875678" y="4312188"/>
            <a:ext cx="5848900" cy="618552"/>
          </a:xfrm>
        </p:spPr>
        <p:txBody>
          <a:bodyPr lIns="0" tIns="0" rIns="0" bIns="0" anchor="b">
            <a:normAutofit/>
          </a:bodyPr>
          <a:lstStyle>
            <a:lvl1pPr>
              <a:defRPr sz="9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Emetteur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9600" y="4741200"/>
            <a:ext cx="900000" cy="1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719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&amp;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sz="quarter" idx="16" hasCustomPrompt="1"/>
          </p:nvPr>
        </p:nvSpPr>
        <p:spPr>
          <a:xfrm>
            <a:off x="536333" y="1012500"/>
            <a:ext cx="8282853" cy="364500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</a:lstStyle>
          <a:p>
            <a:pPr lvl="0"/>
            <a:r>
              <a:rPr lang="fr-FR"/>
              <a:t>Pour changer de niveau de texte </a:t>
            </a:r>
            <a:r>
              <a:rPr lang="fr-FR" err="1"/>
              <a:t>alt</a:t>
            </a:r>
            <a:r>
              <a:rPr lang="fr-FR"/>
              <a:t> + MAJ + Flèche Gauche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endParaRPr lang="en-GB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4925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 - Date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8161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28585" indent="-128585" algn="ctr">
              <a:buFont typeface="Wingdings 3" panose="05040102010807070707" pitchFamily="18" charset="2"/>
              <a:buChar char="}"/>
            </a:pPr>
            <a:endParaRPr lang="en-US" sz="750" err="1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9600" y="4741200"/>
            <a:ext cx="900000" cy="189540"/>
          </a:xfrm>
          <a:prstGeom prst="rect">
            <a:avLst/>
          </a:prstGeom>
        </p:spPr>
      </p:pic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875677" y="3230119"/>
            <a:ext cx="7068312" cy="1341638"/>
          </a:xfrm>
        </p:spPr>
        <p:txBody>
          <a:bodyPr lIns="0" tIns="0" rIns="0" bIns="0">
            <a:normAutofit/>
          </a:bodyPr>
          <a:lstStyle>
            <a:lvl1pPr>
              <a:defRPr sz="1200" b="0" kern="100" cap="none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 - Date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496DE-1E05-BF43-8036-15330E4D1321}" type="slidenum">
              <a:rPr lang="en-GB" smtClean="0"/>
              <a:pPr/>
              <a:t>‹N°›</a:t>
            </a:fld>
            <a:endParaRPr lang="en-GB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1827900"/>
            <a:ext cx="349200" cy="0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11"/>
          <p:cNvCxnSpPr/>
          <p:nvPr userDrawn="1"/>
        </p:nvCxnSpPr>
        <p:spPr>
          <a:xfrm>
            <a:off x="0" y="1930500"/>
            <a:ext cx="349200" cy="0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11"/>
          <p:cNvCxnSpPr/>
          <p:nvPr userDrawn="1"/>
        </p:nvCxnSpPr>
        <p:spPr>
          <a:xfrm>
            <a:off x="0" y="2035800"/>
            <a:ext cx="349200" cy="0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6296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E36970-452F-424A-BE7C-E5AAE7D8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BF238F-5FBA-42DA-8DFE-9D1A8E929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670B96-F71F-440E-BC6A-F0C7E83E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78412B-CD02-4BBE-B577-A6BB8E22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fld id="{39DFCC36-005C-4B43-AC14-47619DB8EE7B}" type="datetimeFigureOut">
              <a:rPr lang="fr-FR" smtClean="0"/>
              <a:pPr/>
              <a:t>05/01/2022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82A831-9190-4DBB-952A-056108BDC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fld id="{EC47925B-521A-4EAC-9638-78494AA5153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31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oleObject" Target="../embeddings/oleObject2.bin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vmlDrawing" Target="../drawings/vmlDrawing2.v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3.xml"/><Relationship Id="rId27" Type="http://schemas.openxmlformats.org/officeDocument/2006/relationships/image" Target="../media/image8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233218-3909-4A10-978D-EFD2BF1D4BE0}" type="datetimeFigureOut">
              <a:rPr lang="fr-FR" smtClean="0"/>
              <a:pPr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9" r:id="rId7"/>
    <p:sldLayoutId id="2147483740" r:id="rId8"/>
    <p:sldLayoutId id="214748373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1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60" y="195487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19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3" y="4909252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3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</p:spTree>
    <p:extLst>
      <p:ext uri="{BB962C8B-B14F-4D97-AF65-F5344CB8AC3E}">
        <p14:creationId xmlns:p14="http://schemas.microsoft.com/office/powerpoint/2010/main" val="316284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693" indent="-266693" algn="l" defTabSz="914378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35127ADE-FE69-4D2C-AEAA-B4F0F6626D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114688836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iapositive think-cell" r:id="rId26" imgW="526" imgH="526" progId="TCLayout.ActiveDocument.1">
                  <p:embed/>
                </p:oleObj>
              </mc:Choice>
              <mc:Fallback>
                <p:oleObj name="Diapositive think-cell" r:id="rId26" imgW="526" imgH="526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35127ADE-FE69-4D2C-AEAA-B4F0F6626D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43461C9-7798-4B54-B66E-5CBD61489EFC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l"/>
            <a:endParaRPr lang="fr-FR" sz="2400" b="0" i="0" baseline="0">
              <a:solidFill>
                <a:schemeClr val="tx1"/>
              </a:solidFill>
              <a:latin typeface="Montserrat ExtraBold" panose="020B0604020202020204" charset="0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1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19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3" y="4909252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3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60" y="195487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</p:spTree>
    <p:extLst>
      <p:ext uri="{BB962C8B-B14F-4D97-AF65-F5344CB8AC3E}">
        <p14:creationId xmlns:p14="http://schemas.microsoft.com/office/powerpoint/2010/main" val="42396488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693" marR="0" lvl="0" indent="-26669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25" marR="0" lvl="1" indent="-20478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18" marR="0" lvl="2" indent="-19843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196" marR="0" lvl="3" indent="-1968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22">
          <p15:clr>
            <a:srgbClr val="F26B43"/>
          </p15:clr>
        </p15:guide>
        <p15:guide id="2" orient="horz" pos="2981">
          <p15:clr>
            <a:srgbClr val="F26B43"/>
          </p15:clr>
        </p15:guide>
        <p15:guide id="3" pos="5420">
          <p15:clr>
            <a:srgbClr val="F26B43"/>
          </p15:clr>
        </p15:guide>
        <p15:guide id="4" pos="340">
          <p15:clr>
            <a:srgbClr val="F26B43"/>
          </p15:clr>
        </p15:guide>
        <p15:guide id="5" orient="horz" pos="1801">
          <p15:clr>
            <a:srgbClr val="F26B43"/>
          </p15:clr>
        </p15:guide>
        <p15:guide id="6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8.emf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255B918E-54DE-4E61-B0BB-4E9C7CFBF58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Diapositive think-cell" r:id="rId6" imgW="526" imgH="526" progId="TCLayout.ActiveDocument.1">
                  <p:embed/>
                </p:oleObj>
              </mc:Choice>
              <mc:Fallback>
                <p:oleObj name="Diapositive think-cell" r:id="rId6" imgW="526" imgH="526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255B918E-54DE-4E61-B0BB-4E9C7CFBF5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33E9D3C-138A-47A9-918F-9DA1E097EC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defTabSz="685800"/>
            <a:endParaRPr lang="fr-FR" sz="4400" kern="1200">
              <a:solidFill>
                <a:srgbClr val="000000"/>
              </a:solidFill>
              <a:latin typeface="Montserrat ExtraBold" panose="020B0604020202020204" charset="0"/>
              <a:sym typeface="Montserrat ExtraBold" panose="020B0604020202020204" charset="0"/>
            </a:endParaRPr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940499" y="2053651"/>
            <a:ext cx="7857813" cy="1159799"/>
          </a:xfrm>
        </p:spPr>
        <p:txBody>
          <a:bodyPr/>
          <a:lstStyle/>
          <a:p>
            <a:r>
              <a:rPr lang="fr-FR" dirty="0"/>
              <a:t>Compte sur Livret Vert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4FD9E6-0841-4B69-BE84-F79F4AAFDD11}"/>
              </a:ext>
            </a:extLst>
          </p:cNvPr>
          <p:cNvSpPr/>
          <p:nvPr/>
        </p:nvSpPr>
        <p:spPr>
          <a:xfrm>
            <a:off x="5580112" y="3047995"/>
            <a:ext cx="2880320" cy="720080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1000" b="1" dirty="0">
                <a:solidFill>
                  <a:srgbClr val="C00000"/>
                </a:solidFill>
              </a:rPr>
              <a:t>Nouvelle offre disponible prochainement</a:t>
            </a:r>
          </a:p>
        </p:txBody>
      </p:sp>
    </p:spTree>
    <p:extLst>
      <p:ext uri="{BB962C8B-B14F-4D97-AF65-F5344CB8AC3E}">
        <p14:creationId xmlns:p14="http://schemas.microsoft.com/office/powerpoint/2010/main" val="126278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99592" y="194400"/>
            <a:ext cx="7920880" cy="337362"/>
          </a:xfrm>
        </p:spPr>
        <p:txBody>
          <a:bodyPr/>
          <a:lstStyle/>
          <a:p>
            <a:r>
              <a:rPr lang="fr-FR" dirty="0"/>
              <a:t>Le compte sur Livret Green : un livret pour tous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C34A68C-A59D-40DE-A9AF-704A8551D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735" y="627534"/>
            <a:ext cx="8208913" cy="384043"/>
          </a:xfrm>
        </p:spPr>
        <p:txBody>
          <a:bodyPr>
            <a:normAutofit/>
          </a:bodyPr>
          <a:lstStyle/>
          <a:p>
            <a:r>
              <a:rPr lang="fr-FR" dirty="0"/>
              <a:t>Caractéristiques produit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E475AE0-67F2-4E79-AC93-BA06D2D14355}"/>
              </a:ext>
            </a:extLst>
          </p:cNvPr>
          <p:cNvSpPr txBox="1">
            <a:spLocks/>
          </p:cNvSpPr>
          <p:nvPr/>
        </p:nvSpPr>
        <p:spPr>
          <a:xfrm>
            <a:off x="314528" y="1236713"/>
            <a:ext cx="8505944" cy="27751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lvl="0" indent="-228594" defTabSz="1219170">
              <a:spcBef>
                <a:spcPts val="1333"/>
              </a:spcBef>
              <a:buClr>
                <a:srgbClr val="B34A8C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Produit d’épargne bancaire de la </a:t>
            </a:r>
            <a:r>
              <a:rPr lang="fr-FR" sz="1200" b="1" dirty="0">
                <a:solidFill>
                  <a:srgbClr val="000000"/>
                </a:solidFill>
                <a:latin typeface="+mj-lt"/>
              </a:rPr>
              <a:t>gamme Compte Sur Livret « classique » </a:t>
            </a:r>
            <a:r>
              <a:rPr lang="fr-FR" sz="1200" dirty="0">
                <a:solidFill>
                  <a:srgbClr val="000000"/>
                </a:solidFill>
                <a:latin typeface="+mj-lt"/>
              </a:rPr>
              <a:t>=&gt; Gamme « 01 »,</a:t>
            </a:r>
          </a:p>
          <a:p>
            <a:pPr marL="228594" lvl="0" indent="-228594" defTabSz="1219170">
              <a:spcBef>
                <a:spcPts val="1333"/>
              </a:spcBef>
              <a:buClr>
                <a:srgbClr val="B34A8C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Epargne disponible à tout moment, pas de plafond, rémunération à la main des CE et intérêts fiscalisés,</a:t>
            </a:r>
          </a:p>
          <a:p>
            <a:pPr marL="228594" lvl="0" indent="-228594" defTabSz="1219170">
              <a:spcBef>
                <a:spcPts val="1333"/>
              </a:spcBef>
              <a:buClr>
                <a:srgbClr val="B34A8C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Produit commercialisé sur les clients </a:t>
            </a:r>
            <a:r>
              <a:rPr lang="fr-FR" sz="1200" b="1" dirty="0">
                <a:solidFill>
                  <a:srgbClr val="000000"/>
                </a:solidFill>
                <a:latin typeface="+mj-lt"/>
              </a:rPr>
              <a:t>personnes physiques exclusivement </a:t>
            </a:r>
            <a:r>
              <a:rPr lang="fr-FR" sz="1200" dirty="0">
                <a:solidFill>
                  <a:srgbClr val="000000"/>
                </a:solidFill>
                <a:latin typeface="+mj-lt"/>
              </a:rPr>
              <a:t>(entité simple ou composée, majeur ou mineur) en face à face ou par téléphone,</a:t>
            </a:r>
          </a:p>
          <a:p>
            <a:pPr marL="228594" indent="-228594" defTabSz="1219170">
              <a:spcBef>
                <a:spcPts val="1333"/>
              </a:spcBef>
              <a:buClr>
                <a:srgbClr val="B34A8C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Produit commercialisé sur les établissements </a:t>
            </a:r>
            <a:r>
              <a:rPr lang="fr-FR" sz="1200" b="1">
                <a:solidFill>
                  <a:srgbClr val="000000"/>
                </a:solidFill>
                <a:latin typeface="+mj-lt"/>
              </a:rPr>
              <a:t>Caisse d’Epargne,</a:t>
            </a: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marL="228594" lvl="0" indent="-228594" defTabSz="1219170">
              <a:spcBef>
                <a:spcPts val="1333"/>
              </a:spcBef>
              <a:buClr>
                <a:srgbClr val="B34A8C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Le fléchage des encours est piloté par BPCE, via l’outil « SI REFI ».</a:t>
            </a:r>
          </a:p>
          <a:p>
            <a:pPr defTabSz="1219170">
              <a:spcBef>
                <a:spcPts val="1333"/>
              </a:spcBef>
              <a:buClr>
                <a:srgbClr val="B34A8C"/>
              </a:buClr>
            </a:pP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marL="304770" defTabSz="1219170">
              <a:spcBef>
                <a:spcPts val="667"/>
              </a:spcBef>
              <a:buClr>
                <a:srgbClr val="DB4B4B"/>
              </a:buClr>
            </a:pPr>
            <a:endParaRPr lang="fr-FR" sz="1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7E1B31-5772-4AB1-A619-B1D9236152FF}"/>
              </a:ext>
            </a:extLst>
          </p:cNvPr>
          <p:cNvSpPr/>
          <p:nvPr/>
        </p:nvSpPr>
        <p:spPr>
          <a:xfrm>
            <a:off x="2123728" y="3363838"/>
            <a:ext cx="5337592" cy="8732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Compte sur Livret Vert enrichit notre gamme d’épargne bancaire  : </a:t>
            </a:r>
          </a:p>
          <a:p>
            <a:r>
              <a:rPr lang="fr-FR" sz="1200" dirty="0">
                <a:solidFill>
                  <a:schemeClr val="tx1"/>
                </a:solidFill>
              </a:rPr>
              <a:t>il s’inscrit en complément du Livret B et du Compte sur Livret Régional.</a:t>
            </a:r>
          </a:p>
        </p:txBody>
      </p:sp>
    </p:spTree>
    <p:extLst>
      <p:ext uri="{BB962C8B-B14F-4D97-AF65-F5344CB8AC3E}">
        <p14:creationId xmlns:p14="http://schemas.microsoft.com/office/powerpoint/2010/main" val="175929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99592" y="194400"/>
            <a:ext cx="7920880" cy="337362"/>
          </a:xfrm>
        </p:spPr>
        <p:txBody>
          <a:bodyPr/>
          <a:lstStyle/>
          <a:p>
            <a:r>
              <a:rPr lang="fr-FR" dirty="0"/>
              <a:t>Le compte sur Livret Green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C34A68C-A59D-40DE-A9AF-704A8551D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735" y="627534"/>
            <a:ext cx="8208913" cy="384043"/>
          </a:xfrm>
        </p:spPr>
        <p:txBody>
          <a:bodyPr>
            <a:normAutofit/>
          </a:bodyPr>
          <a:lstStyle/>
          <a:p>
            <a:r>
              <a:rPr lang="fr-FR" dirty="0"/>
              <a:t>Une réponse à la promesse Green BPCE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E475AE0-67F2-4E79-AC93-BA06D2D14355}"/>
              </a:ext>
            </a:extLst>
          </p:cNvPr>
          <p:cNvSpPr txBox="1">
            <a:spLocks/>
          </p:cNvSpPr>
          <p:nvPr/>
        </p:nvSpPr>
        <p:spPr>
          <a:xfrm>
            <a:off x="323528" y="1072911"/>
            <a:ext cx="8505944" cy="778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>
                <a:solidFill>
                  <a:srgbClr val="000000"/>
                </a:solidFill>
                <a:latin typeface="+mj-lt"/>
              </a:rPr>
              <a:t>La Caisse d’Epargne s’engage pour l’environnement et place le climat comme priorité d’action de tous ses métiers et de toutes ses entreprises. </a:t>
            </a:r>
          </a:p>
          <a:p>
            <a:r>
              <a:rPr lang="fr-FR" sz="1000" dirty="0">
                <a:solidFill>
                  <a:srgbClr val="000000"/>
                </a:solidFill>
                <a:latin typeface="+mj-lt"/>
              </a:rPr>
              <a:t>Engagé sur une trajectoire « net zéro », le Groupe BPCE a rejoint la « Net </a:t>
            </a:r>
            <a:r>
              <a:rPr lang="fr-FR" sz="1000" dirty="0" err="1">
                <a:solidFill>
                  <a:srgbClr val="000000"/>
                </a:solidFill>
                <a:latin typeface="+mj-lt"/>
              </a:rPr>
              <a:t>Zero</a:t>
            </a:r>
            <a:r>
              <a:rPr lang="fr-FR" sz="1000" dirty="0">
                <a:solidFill>
                  <a:srgbClr val="000000"/>
                </a:solidFill>
                <a:latin typeface="+mj-lt"/>
              </a:rPr>
              <a:t> Banking Alliance », coordonnée par l’Initiative Financière du Programme des Nations Unies pour l’Environnement (UNEP FI).</a:t>
            </a:r>
          </a:p>
          <a:p>
            <a:pPr defTabSz="1219170">
              <a:spcBef>
                <a:spcPts val="1333"/>
              </a:spcBef>
              <a:buClr>
                <a:srgbClr val="B34A8C"/>
              </a:buClr>
            </a:pPr>
            <a:endParaRPr lang="fr-FR" sz="1000" dirty="0">
              <a:solidFill>
                <a:srgbClr val="000000"/>
              </a:solidFill>
              <a:latin typeface="+mj-lt"/>
            </a:endParaRPr>
          </a:p>
          <a:p>
            <a:pPr marL="304770" defTabSz="1219170">
              <a:spcBef>
                <a:spcPts val="667"/>
              </a:spcBef>
              <a:buClr>
                <a:srgbClr val="DB4B4B"/>
              </a:buClr>
            </a:pPr>
            <a:endParaRPr lang="fr-FR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0DE0441-7A2C-41E2-98E1-4BF0BEC3C395}"/>
              </a:ext>
            </a:extLst>
          </p:cNvPr>
          <p:cNvSpPr/>
          <p:nvPr/>
        </p:nvSpPr>
        <p:spPr>
          <a:xfrm>
            <a:off x="179512" y="2427734"/>
            <a:ext cx="1728192" cy="1603939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1€ collecté sur le CSL Vert</a:t>
            </a:r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2DD4AAA9-46AF-4E93-AB5B-3E70EB67426D}"/>
              </a:ext>
            </a:extLst>
          </p:cNvPr>
          <p:cNvSpPr/>
          <p:nvPr/>
        </p:nvSpPr>
        <p:spPr>
          <a:xfrm>
            <a:off x="2555776" y="2427734"/>
            <a:ext cx="1728192" cy="1603939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1€ financé pour la transition environnementale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4B9B95A-089D-4950-A2D0-2ECE07C0BBDB}"/>
              </a:ext>
            </a:extLst>
          </p:cNvPr>
          <p:cNvCxnSpPr>
            <a:cxnSpLocks/>
          </p:cNvCxnSpPr>
          <p:nvPr/>
        </p:nvCxnSpPr>
        <p:spPr>
          <a:xfrm>
            <a:off x="4572000" y="2211710"/>
            <a:ext cx="79208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EC11C7BF-840A-4529-8E03-82285A31628A}"/>
              </a:ext>
            </a:extLst>
          </p:cNvPr>
          <p:cNvSpPr txBox="1"/>
          <p:nvPr/>
        </p:nvSpPr>
        <p:spPr>
          <a:xfrm>
            <a:off x="5436096" y="1864830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Vers des énergies renouvelables et des projets territoriaux (solaire photovoltaïque, éolienne, hydroélectrique, biomasse, géothermie, méthanisation, hydrogène, stockage de l’énergie…)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FC9FC29-8C9D-41AF-A344-6F6766BAC47B}"/>
              </a:ext>
            </a:extLst>
          </p:cNvPr>
          <p:cNvCxnSpPr/>
          <p:nvPr/>
        </p:nvCxnSpPr>
        <p:spPr>
          <a:xfrm>
            <a:off x="2051720" y="3087209"/>
            <a:ext cx="385223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07C911D-1367-480A-A7C1-29705DB804CB}"/>
              </a:ext>
            </a:extLst>
          </p:cNvPr>
          <p:cNvCxnSpPr/>
          <p:nvPr/>
        </p:nvCxnSpPr>
        <p:spPr>
          <a:xfrm>
            <a:off x="2051720" y="3239609"/>
            <a:ext cx="385223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7E74D3D-5793-4BE0-92FA-F971CA6D30CA}"/>
              </a:ext>
            </a:extLst>
          </p:cNvPr>
          <p:cNvCxnSpPr>
            <a:cxnSpLocks/>
          </p:cNvCxnSpPr>
          <p:nvPr/>
        </p:nvCxnSpPr>
        <p:spPr>
          <a:xfrm>
            <a:off x="4499992" y="2843813"/>
            <a:ext cx="86409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B34C191-072A-4398-BA23-84A61A909E92}"/>
              </a:ext>
            </a:extLst>
          </p:cNvPr>
          <p:cNvSpPr txBox="1"/>
          <p:nvPr/>
        </p:nvSpPr>
        <p:spPr>
          <a:xfrm>
            <a:off x="5440765" y="2697749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Construction basse consommation ou rénovation énergétique.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4AFC2BB-C73A-42D3-8F85-12019BBB36C7}"/>
              </a:ext>
            </a:extLst>
          </p:cNvPr>
          <p:cNvCxnSpPr>
            <a:cxnSpLocks/>
          </p:cNvCxnSpPr>
          <p:nvPr/>
        </p:nvCxnSpPr>
        <p:spPr>
          <a:xfrm>
            <a:off x="4499992" y="3563893"/>
            <a:ext cx="86409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CD7DC95-4051-4053-90C0-42A54A3F8E0B}"/>
              </a:ext>
            </a:extLst>
          </p:cNvPr>
          <p:cNvSpPr txBox="1"/>
          <p:nvPr/>
        </p:nvSpPr>
        <p:spPr>
          <a:xfrm>
            <a:off x="5436096" y="3217013"/>
            <a:ext cx="35283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Accompagnement des entreprises dans la transformation de leur modèle économique vers une amélioration de leurs impacts environnementaux directs ou indirects.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2A492E24-404E-4BC6-B5B5-AE6FD936A815}"/>
              </a:ext>
            </a:extLst>
          </p:cNvPr>
          <p:cNvCxnSpPr>
            <a:cxnSpLocks/>
          </p:cNvCxnSpPr>
          <p:nvPr/>
        </p:nvCxnSpPr>
        <p:spPr>
          <a:xfrm>
            <a:off x="4499992" y="4349884"/>
            <a:ext cx="86409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F1AE643-E741-409B-A48A-3C16EF248A9A}"/>
              </a:ext>
            </a:extLst>
          </p:cNvPr>
          <p:cNvSpPr txBox="1"/>
          <p:nvPr/>
        </p:nvSpPr>
        <p:spPr>
          <a:xfrm>
            <a:off x="5436096" y="4003004"/>
            <a:ext cx="35283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Mobilité décarbonée: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Développement de l’écomobilité par l’acquisition de véhicule « bas carbones »,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Développement des infrastructures de transport, de mobilité active. </a:t>
            </a:r>
          </a:p>
        </p:txBody>
      </p:sp>
    </p:spTree>
    <p:extLst>
      <p:ext uri="{BB962C8B-B14F-4D97-AF65-F5344CB8AC3E}">
        <p14:creationId xmlns:p14="http://schemas.microsoft.com/office/powerpoint/2010/main" val="3918312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99592" y="194400"/>
            <a:ext cx="7920880" cy="337362"/>
          </a:xfrm>
        </p:spPr>
        <p:txBody>
          <a:bodyPr/>
          <a:lstStyle/>
          <a:p>
            <a:r>
              <a:rPr lang="fr-FR" dirty="0"/>
              <a:t>Le compte sur Livret Green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C34A68C-A59D-40DE-A9AF-704A8551D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735" y="627534"/>
            <a:ext cx="8208913" cy="384043"/>
          </a:xfrm>
        </p:spPr>
        <p:txBody>
          <a:bodyPr>
            <a:normAutofit/>
          </a:bodyPr>
          <a:lstStyle/>
          <a:p>
            <a:r>
              <a:rPr lang="fr-FR" dirty="0"/>
              <a:t>Une communication transparente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E475AE0-67F2-4E79-AC93-BA06D2D14355}"/>
              </a:ext>
            </a:extLst>
          </p:cNvPr>
          <p:cNvSpPr txBox="1">
            <a:spLocks/>
          </p:cNvSpPr>
          <p:nvPr/>
        </p:nvSpPr>
        <p:spPr>
          <a:xfrm>
            <a:off x="314528" y="1275606"/>
            <a:ext cx="8505944" cy="34430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>
                <a:solidFill>
                  <a:srgbClr val="000000"/>
                </a:solidFill>
                <a:latin typeface="+mj-lt"/>
              </a:rPr>
              <a:t>Une promesse Groupe transparente et affichée auprès de tout le réseau et de tous nos clients 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Une page dédiée à la promesse green de la Caisse d’Epargne accessible notamment depuis la fiche produit Compte sur Livret Vert.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Un suivi trimestriel du fléchage pour chaque établissement,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Un suivi semestriel du fléchage sera publié sur le site institutionnel de la Caisse d’épargne,</a:t>
            </a:r>
          </a:p>
          <a:p>
            <a:pPr defTabSz="1219170">
              <a:spcBef>
                <a:spcPts val="1333"/>
              </a:spcBef>
              <a:buClr>
                <a:srgbClr val="B34A8C"/>
              </a:buClr>
            </a:pPr>
            <a:endParaRPr lang="fr-FR" sz="1000" dirty="0">
              <a:solidFill>
                <a:srgbClr val="000000"/>
              </a:solidFill>
              <a:latin typeface="+mj-lt"/>
            </a:endParaRPr>
          </a:p>
          <a:p>
            <a:pPr defTabSz="1219170">
              <a:spcBef>
                <a:spcPts val="1333"/>
              </a:spcBef>
              <a:buClr>
                <a:srgbClr val="B34A8C"/>
              </a:buClr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La communication client :</a:t>
            </a:r>
          </a:p>
          <a:p>
            <a:pPr marL="171450" indent="-171450" defTabSz="1219170">
              <a:spcBef>
                <a:spcPts val="1333"/>
              </a:spcBef>
              <a:buClr>
                <a:srgbClr val="B34A8C"/>
              </a:buClr>
              <a:buFontTx/>
              <a:buChar char="-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Page produit,</a:t>
            </a:r>
          </a:p>
          <a:p>
            <a:pPr marL="171450" indent="-171450" defTabSz="1219170">
              <a:spcBef>
                <a:spcPts val="1333"/>
              </a:spcBef>
              <a:buClr>
                <a:srgbClr val="B34A8C"/>
              </a:buClr>
              <a:buFontTx/>
              <a:buChar char="-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Page promesse green</a:t>
            </a:r>
          </a:p>
          <a:p>
            <a:pPr marL="171450" indent="-171450" defTabSz="1219170">
              <a:spcBef>
                <a:spcPts val="1333"/>
              </a:spcBef>
              <a:buClr>
                <a:srgbClr val="B34A8C"/>
              </a:buClr>
              <a:buFontTx/>
              <a:buChar char="-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Post sur les réseaux sociaux (janvier 2022),</a:t>
            </a:r>
          </a:p>
          <a:p>
            <a:pPr marL="171450" indent="-171450" defTabSz="1219170">
              <a:spcBef>
                <a:spcPts val="1333"/>
              </a:spcBef>
              <a:buClr>
                <a:srgbClr val="B34A8C"/>
              </a:buClr>
              <a:buFontTx/>
              <a:buChar char="-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Bannière (lame),</a:t>
            </a:r>
          </a:p>
          <a:p>
            <a:pPr marL="171450" indent="-171450" defTabSz="1219170">
              <a:spcBef>
                <a:spcPts val="1333"/>
              </a:spcBef>
              <a:buClr>
                <a:srgbClr val="B34A8C"/>
              </a:buClr>
              <a:buFontTx/>
              <a:buChar char="-"/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Chevalet (agence).</a:t>
            </a:r>
          </a:p>
          <a:p>
            <a:pPr marL="304770" defTabSz="1219170">
              <a:spcBef>
                <a:spcPts val="667"/>
              </a:spcBef>
              <a:buClr>
                <a:srgbClr val="DB4B4B"/>
              </a:buClr>
            </a:pPr>
            <a:endParaRPr lang="fr-FR" sz="10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581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99592" y="194400"/>
            <a:ext cx="7920880" cy="337362"/>
          </a:xfrm>
        </p:spPr>
        <p:txBody>
          <a:bodyPr/>
          <a:lstStyle/>
          <a:p>
            <a:r>
              <a:rPr lang="fr-FR" dirty="0"/>
              <a:t>Le compte sur Livret Green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C34A68C-A59D-40DE-A9AF-704A8551D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735" y="627534"/>
            <a:ext cx="8208913" cy="384043"/>
          </a:xfrm>
        </p:spPr>
        <p:txBody>
          <a:bodyPr>
            <a:normAutofit/>
          </a:bodyPr>
          <a:lstStyle/>
          <a:p>
            <a:r>
              <a:rPr lang="fr-FR" dirty="0"/>
              <a:t>Les avantages</a:t>
            </a:r>
          </a:p>
        </p:txBody>
      </p:sp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4904157B-E83C-4766-BFFC-7265D9AD9F32}"/>
              </a:ext>
            </a:extLst>
          </p:cNvPr>
          <p:cNvSpPr/>
          <p:nvPr/>
        </p:nvSpPr>
        <p:spPr>
          <a:xfrm>
            <a:off x="5706270" y="993782"/>
            <a:ext cx="1584176" cy="792088"/>
          </a:xfrm>
          <a:prstGeom prst="wedgeEllipse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Une épargne disponible</a:t>
            </a: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770848AB-6451-4DEB-9B1E-E36FE833D283}"/>
              </a:ext>
            </a:extLst>
          </p:cNvPr>
          <p:cNvSpPr/>
          <p:nvPr/>
        </p:nvSpPr>
        <p:spPr>
          <a:xfrm>
            <a:off x="2499582" y="1991693"/>
            <a:ext cx="2160239" cy="1152128"/>
          </a:xfrm>
          <a:prstGeom prst="wedgeEllipseCallou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La Caisse d’Epargne affiche son engagement dans la protection de l’environnement</a:t>
            </a: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F58662B0-3178-4EA6-8496-0D359AF3204F}"/>
              </a:ext>
            </a:extLst>
          </p:cNvPr>
          <p:cNvSpPr/>
          <p:nvPr/>
        </p:nvSpPr>
        <p:spPr>
          <a:xfrm>
            <a:off x="948160" y="1039298"/>
            <a:ext cx="1872208" cy="988820"/>
          </a:xfrm>
          <a:prstGeom prst="wedgeEllipseCallou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Une épargne qui donne du sens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8A51009A-EB37-453D-A9A5-D457990ED966}"/>
              </a:ext>
            </a:extLst>
          </p:cNvPr>
          <p:cNvSpPr/>
          <p:nvPr/>
        </p:nvSpPr>
        <p:spPr>
          <a:xfrm>
            <a:off x="7452320" y="2655410"/>
            <a:ext cx="1656184" cy="792088"/>
          </a:xfrm>
          <a:prstGeom prst="wedgeEllipse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Une épargne sécurisée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E2334F43-62E8-4522-B1ED-BB17A403F877}"/>
              </a:ext>
            </a:extLst>
          </p:cNvPr>
          <p:cNvSpPr/>
          <p:nvPr/>
        </p:nvSpPr>
        <p:spPr>
          <a:xfrm>
            <a:off x="6300192" y="3507854"/>
            <a:ext cx="1512168" cy="864096"/>
          </a:xfrm>
          <a:prstGeom prst="wedgeEllipse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Une gestion souple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920F7B31-5BD2-4478-B334-A39EFAFE30F4}"/>
              </a:ext>
            </a:extLst>
          </p:cNvPr>
          <p:cNvSpPr/>
          <p:nvPr/>
        </p:nvSpPr>
        <p:spPr>
          <a:xfrm>
            <a:off x="7596336" y="1517967"/>
            <a:ext cx="1368152" cy="720080"/>
          </a:xfrm>
          <a:prstGeom prst="wedgeEllipse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Accessible à tous</a:t>
            </a: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91DD4572-EF7A-46EF-B161-9C8695EB4C11}"/>
              </a:ext>
            </a:extLst>
          </p:cNvPr>
          <p:cNvSpPr/>
          <p:nvPr/>
        </p:nvSpPr>
        <p:spPr>
          <a:xfrm>
            <a:off x="643149" y="3215115"/>
            <a:ext cx="1872205" cy="1058974"/>
          </a:xfrm>
          <a:prstGeom prst="wedgeEllipseCallou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1€ collecté = 1€ financé dans le transition environnementale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CD18171-1FF8-4A51-8A4F-F4F4A462F4DD}"/>
              </a:ext>
            </a:extLst>
          </p:cNvPr>
          <p:cNvGrpSpPr/>
          <p:nvPr/>
        </p:nvGrpSpPr>
        <p:grpSpPr>
          <a:xfrm>
            <a:off x="469680" y="2328517"/>
            <a:ext cx="914110" cy="640354"/>
            <a:chOff x="3328988" y="2205038"/>
            <a:chExt cx="609600" cy="427037"/>
          </a:xfrm>
        </p:grpSpPr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7D78CBA9-2658-405C-85A8-09058E8FC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2319338"/>
              <a:ext cx="65088" cy="90487"/>
            </a:xfrm>
            <a:custGeom>
              <a:avLst/>
              <a:gdLst>
                <a:gd name="T0" fmla="*/ 20 w 20"/>
                <a:gd name="T1" fmla="*/ 28 h 28"/>
                <a:gd name="T2" fmla="*/ 4 w 20"/>
                <a:gd name="T3" fmla="*/ 14 h 28"/>
                <a:gd name="T4" fmla="*/ 1 w 20"/>
                <a:gd name="T5" fmla="*/ 10 h 28"/>
                <a:gd name="T6" fmla="*/ 3 w 20"/>
                <a:gd name="T7" fmla="*/ 6 h 28"/>
                <a:gd name="T8" fmla="*/ 2 w 2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cubicBezTo>
                    <a:pt x="8" y="28"/>
                    <a:pt x="4" y="14"/>
                    <a:pt x="4" y="14"/>
                  </a:cubicBezTo>
                  <a:cubicBezTo>
                    <a:pt x="4" y="14"/>
                    <a:pt x="1" y="14"/>
                    <a:pt x="1" y="10"/>
                  </a:cubicBezTo>
                  <a:cubicBezTo>
                    <a:pt x="0" y="7"/>
                    <a:pt x="3" y="6"/>
                    <a:pt x="3" y="6"/>
                  </a:cubicBezTo>
                  <a:cubicBezTo>
                    <a:pt x="3" y="6"/>
                    <a:pt x="2" y="4"/>
                    <a:pt x="2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16" name="Line 34">
              <a:extLst>
                <a:ext uri="{FF2B5EF4-FFF2-40B4-BE49-F238E27FC236}">
                  <a16:creationId xmlns:a16="http://schemas.microsoft.com/office/drawing/2014/main" id="{35664CF6-3C2B-48A4-8740-6F98C4ED1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926" y="2257425"/>
              <a:ext cx="0" cy="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D92FB363-3664-4152-B29F-D413321E6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701" y="2338388"/>
              <a:ext cx="65088" cy="71437"/>
            </a:xfrm>
            <a:custGeom>
              <a:avLst/>
              <a:gdLst>
                <a:gd name="T0" fmla="*/ 0 w 20"/>
                <a:gd name="T1" fmla="*/ 22 h 22"/>
                <a:gd name="T2" fmla="*/ 15 w 20"/>
                <a:gd name="T3" fmla="*/ 8 h 22"/>
                <a:gd name="T4" fmla="*/ 19 w 20"/>
                <a:gd name="T5" fmla="*/ 4 h 22"/>
                <a:gd name="T6" fmla="*/ 16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1" y="22"/>
                    <a:pt x="15" y="8"/>
                    <a:pt x="15" y="8"/>
                  </a:cubicBezTo>
                  <a:cubicBezTo>
                    <a:pt x="15" y="8"/>
                    <a:pt x="18" y="8"/>
                    <a:pt x="19" y="4"/>
                  </a:cubicBezTo>
                  <a:cubicBezTo>
                    <a:pt x="20" y="1"/>
                    <a:pt x="16" y="0"/>
                    <a:pt x="16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18" name="Line 36">
              <a:extLst>
                <a:ext uri="{FF2B5EF4-FFF2-40B4-BE49-F238E27FC236}">
                  <a16:creationId xmlns:a16="http://schemas.microsoft.com/office/drawing/2014/main" id="{74E53CAC-2540-4771-A889-950A8FDD8C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476" y="233203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19" name="Line 37">
              <a:extLst>
                <a:ext uri="{FF2B5EF4-FFF2-40B4-BE49-F238E27FC236}">
                  <a16:creationId xmlns:a16="http://schemas.microsoft.com/office/drawing/2014/main" id="{6CC2CBFD-23DA-4D5D-BAE3-F77EEDB172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76" y="2328863"/>
              <a:ext cx="0" cy="1270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A4F6005F-2C1C-4183-A93F-250EF35BD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826" y="2374900"/>
              <a:ext cx="22225" cy="635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7E7C22AC-DD2B-49FF-978C-B6718E679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2406650"/>
              <a:ext cx="109538" cy="68262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10 h 21"/>
                <a:gd name="T8" fmla="*/ 28 w 34"/>
                <a:gd name="T9" fmla="*/ 17 h 21"/>
                <a:gd name="T10" fmla="*/ 22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2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2" y="11"/>
                    <a:pt x="22" y="11"/>
                    <a:pt x="22" y="11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6E2EEEF3-98CF-4B5D-9671-A6F38ECD1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526" y="2409825"/>
              <a:ext cx="100013" cy="52387"/>
            </a:xfrm>
            <a:custGeom>
              <a:avLst/>
              <a:gdLst>
                <a:gd name="T0" fmla="*/ 31 w 31"/>
                <a:gd name="T1" fmla="*/ 14 h 16"/>
                <a:gd name="T2" fmla="*/ 16 w 31"/>
                <a:gd name="T3" fmla="*/ 6 h 16"/>
                <a:gd name="T4" fmla="*/ 11 w 31"/>
                <a:gd name="T5" fmla="*/ 0 h 16"/>
                <a:gd name="T6" fmla="*/ 0 w 31"/>
                <a:gd name="T7" fmla="*/ 9 h 16"/>
                <a:gd name="T8" fmla="*/ 6 w 31"/>
                <a:gd name="T9" fmla="*/ 16 h 16"/>
                <a:gd name="T10" fmla="*/ 12 w 3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31" y="14"/>
                  </a:moveTo>
                  <a:cubicBezTo>
                    <a:pt x="28" y="11"/>
                    <a:pt x="23" y="8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3AA2972B-A954-4ABA-9422-668741990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2344738"/>
              <a:ext cx="65088" cy="71437"/>
            </a:xfrm>
            <a:custGeom>
              <a:avLst/>
              <a:gdLst>
                <a:gd name="T0" fmla="*/ 20 w 20"/>
                <a:gd name="T1" fmla="*/ 22 h 22"/>
                <a:gd name="T2" fmla="*/ 4 w 20"/>
                <a:gd name="T3" fmla="*/ 8 h 22"/>
                <a:gd name="T4" fmla="*/ 1 w 20"/>
                <a:gd name="T5" fmla="*/ 5 h 22"/>
                <a:gd name="T6" fmla="*/ 3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4" y="8"/>
                    <a:pt x="4" y="8"/>
                  </a:cubicBezTo>
                  <a:cubicBezTo>
                    <a:pt x="4" y="8"/>
                    <a:pt x="1" y="8"/>
                    <a:pt x="1" y="5"/>
                  </a:cubicBezTo>
                  <a:cubicBezTo>
                    <a:pt x="0" y="1"/>
                    <a:pt x="3" y="0"/>
                    <a:pt x="3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2165B883-33FB-4BDA-9928-55FE216D1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344738"/>
              <a:ext cx="66675" cy="71437"/>
            </a:xfrm>
            <a:custGeom>
              <a:avLst/>
              <a:gdLst>
                <a:gd name="T0" fmla="*/ 0 w 21"/>
                <a:gd name="T1" fmla="*/ 22 h 22"/>
                <a:gd name="T2" fmla="*/ 16 w 21"/>
                <a:gd name="T3" fmla="*/ 8 h 22"/>
                <a:gd name="T4" fmla="*/ 20 w 21"/>
                <a:gd name="T5" fmla="*/ 5 h 22"/>
                <a:gd name="T6" fmla="*/ 17 w 2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20" y="5"/>
                  </a:cubicBezTo>
                  <a:cubicBezTo>
                    <a:pt x="21" y="1"/>
                    <a:pt x="17" y="0"/>
                    <a:pt x="17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5" name="Line 43">
              <a:extLst>
                <a:ext uri="{FF2B5EF4-FFF2-40B4-BE49-F238E27FC236}">
                  <a16:creationId xmlns:a16="http://schemas.microsoft.com/office/drawing/2014/main" id="{8310330F-128D-449D-BE95-14A84D2E7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538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6" name="Line 44">
              <a:extLst>
                <a:ext uri="{FF2B5EF4-FFF2-40B4-BE49-F238E27FC236}">
                  <a16:creationId xmlns:a16="http://schemas.microsoft.com/office/drawing/2014/main" id="{65B04F0B-0CE3-4A91-A73F-CBDDA77B3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4926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594EA337-CE2E-4166-9532-E7A884DA5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6" y="2384425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DE213066-254D-4B3E-A826-071DDCB24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416175"/>
              <a:ext cx="77788" cy="52387"/>
            </a:xfrm>
            <a:custGeom>
              <a:avLst/>
              <a:gdLst>
                <a:gd name="T0" fmla="*/ 0 w 24"/>
                <a:gd name="T1" fmla="*/ 10 h 16"/>
                <a:gd name="T2" fmla="*/ 8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8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41595181-8116-4C72-BAD7-E08C05032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416175"/>
              <a:ext cx="112713" cy="73025"/>
            </a:xfrm>
            <a:custGeom>
              <a:avLst/>
              <a:gdLst>
                <a:gd name="T0" fmla="*/ 35 w 35"/>
                <a:gd name="T1" fmla="*/ 22 h 22"/>
                <a:gd name="T2" fmla="*/ 16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2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3" y="16"/>
                    <a:pt x="28" y="9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5249577E-00A7-4887-8E7B-280F1B5CC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588" y="2514600"/>
              <a:ext cx="0" cy="12700"/>
            </a:xfrm>
            <a:custGeom>
              <a:avLst/>
              <a:gdLst>
                <a:gd name="T0" fmla="*/ 4 h 4"/>
                <a:gd name="T1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F8280B3B-71B4-4385-86C8-E39B0B6C7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038" y="2238375"/>
              <a:ext cx="190500" cy="103187"/>
            </a:xfrm>
            <a:custGeom>
              <a:avLst/>
              <a:gdLst>
                <a:gd name="T0" fmla="*/ 39 w 59"/>
                <a:gd name="T1" fmla="*/ 12 h 32"/>
                <a:gd name="T2" fmla="*/ 15 w 59"/>
                <a:gd name="T3" fmla="*/ 20 h 32"/>
                <a:gd name="T4" fmla="*/ 8 w 59"/>
                <a:gd name="T5" fmla="*/ 2 h 32"/>
                <a:gd name="T6" fmla="*/ 35 w 59"/>
                <a:gd name="T7" fmla="*/ 3 h 32"/>
                <a:gd name="T8" fmla="*/ 44 w 59"/>
                <a:gd name="T9" fmla="*/ 32 h 32"/>
                <a:gd name="T10" fmla="*/ 41 w 59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2">
                  <a:moveTo>
                    <a:pt x="39" y="12"/>
                  </a:moveTo>
                  <a:cubicBezTo>
                    <a:pt x="39" y="12"/>
                    <a:pt x="31" y="21"/>
                    <a:pt x="15" y="20"/>
                  </a:cubicBezTo>
                  <a:cubicBezTo>
                    <a:pt x="0" y="19"/>
                    <a:pt x="8" y="2"/>
                    <a:pt x="8" y="2"/>
                  </a:cubicBezTo>
                  <a:cubicBezTo>
                    <a:pt x="12" y="14"/>
                    <a:pt x="20" y="0"/>
                    <a:pt x="35" y="3"/>
                  </a:cubicBezTo>
                  <a:cubicBezTo>
                    <a:pt x="59" y="7"/>
                    <a:pt x="44" y="32"/>
                    <a:pt x="44" y="32"/>
                  </a:cubicBezTo>
                  <a:cubicBezTo>
                    <a:pt x="44" y="32"/>
                    <a:pt x="44" y="25"/>
                    <a:pt x="41" y="2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FFC959CA-8FB7-4E90-A9F9-E66B97561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2293938"/>
              <a:ext cx="80963" cy="44450"/>
            </a:xfrm>
            <a:custGeom>
              <a:avLst/>
              <a:gdLst>
                <a:gd name="T0" fmla="*/ 25 w 25"/>
                <a:gd name="T1" fmla="*/ 12 h 14"/>
                <a:gd name="T2" fmla="*/ 0 w 25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4">
                  <a:moveTo>
                    <a:pt x="25" y="12"/>
                  </a:moveTo>
                  <a:cubicBezTo>
                    <a:pt x="25" y="12"/>
                    <a:pt x="14" y="14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E3CA0CB5-BA02-49F6-9BD4-4E6CC44AE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2289175"/>
              <a:ext cx="36513" cy="114300"/>
            </a:xfrm>
            <a:custGeom>
              <a:avLst/>
              <a:gdLst>
                <a:gd name="T0" fmla="*/ 3 w 11"/>
                <a:gd name="T1" fmla="*/ 0 h 35"/>
                <a:gd name="T2" fmla="*/ 6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3" y="0"/>
                  </a:moveTo>
                  <a:cubicBezTo>
                    <a:pt x="7" y="6"/>
                    <a:pt x="8" y="13"/>
                    <a:pt x="6" y="19"/>
                  </a:cubicBezTo>
                  <a:cubicBezTo>
                    <a:pt x="3" y="29"/>
                    <a:pt x="11" y="31"/>
                    <a:pt x="11" y="31"/>
                  </a:cubicBezTo>
                  <a:cubicBezTo>
                    <a:pt x="6" y="34"/>
                    <a:pt x="2" y="35"/>
                    <a:pt x="0" y="35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261B13DE-2E69-470C-844D-FF840C208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388" y="2251075"/>
              <a:ext cx="122238" cy="158750"/>
            </a:xfrm>
            <a:custGeom>
              <a:avLst/>
              <a:gdLst>
                <a:gd name="T0" fmla="*/ 15 w 38"/>
                <a:gd name="T1" fmla="*/ 46 h 49"/>
                <a:gd name="T2" fmla="*/ 0 w 38"/>
                <a:gd name="T3" fmla="*/ 43 h 49"/>
                <a:gd name="T4" fmla="*/ 4 w 38"/>
                <a:gd name="T5" fmla="*/ 31 h 49"/>
                <a:gd name="T6" fmla="*/ 26 w 38"/>
                <a:gd name="T7" fmla="*/ 0 h 49"/>
                <a:gd name="T8" fmla="*/ 26 w 38"/>
                <a:gd name="T9" fmla="*/ 0 h 49"/>
                <a:gd name="T10" fmla="*/ 38 w 38"/>
                <a:gd name="T11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15" y="46"/>
                  </a:moveTo>
                  <a:cubicBezTo>
                    <a:pt x="12" y="47"/>
                    <a:pt x="7" y="49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1" y="20"/>
                    <a:pt x="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071CD99-4DD5-4737-AEB7-250ACF778398}"/>
                </a:ext>
              </a:extLst>
            </p:cNvPr>
            <p:cNvGrpSpPr/>
            <p:nvPr/>
          </p:nvGrpSpPr>
          <p:grpSpPr>
            <a:xfrm>
              <a:off x="3451226" y="2205038"/>
              <a:ext cx="328613" cy="427037"/>
              <a:chOff x="3451226" y="2205038"/>
              <a:chExt cx="328613" cy="427037"/>
            </a:xfrm>
          </p:grpSpPr>
          <p:sp>
            <p:nvSpPr>
              <p:cNvPr id="36" name="Freeform 26">
                <a:extLst>
                  <a:ext uri="{FF2B5EF4-FFF2-40B4-BE49-F238E27FC236}">
                    <a16:creationId xmlns:a16="http://schemas.microsoft.com/office/drawing/2014/main" id="{08486512-4555-46FF-8475-19C5069A9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5838" y="2205038"/>
                <a:ext cx="100013" cy="214312"/>
              </a:xfrm>
              <a:custGeom>
                <a:avLst/>
                <a:gdLst>
                  <a:gd name="T0" fmla="*/ 31 w 31"/>
                  <a:gd name="T1" fmla="*/ 66 h 66"/>
                  <a:gd name="T2" fmla="*/ 10 w 31"/>
                  <a:gd name="T3" fmla="*/ 48 h 66"/>
                  <a:gd name="T4" fmla="*/ 5 w 31"/>
                  <a:gd name="T5" fmla="*/ 43 h 66"/>
                  <a:gd name="T6" fmla="*/ 9 w 31"/>
                  <a:gd name="T7" fmla="*/ 37 h 66"/>
                  <a:gd name="T8" fmla="*/ 30 w 3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15" y="66"/>
                      <a:pt x="10" y="48"/>
                      <a:pt x="10" y="48"/>
                    </a:cubicBezTo>
                    <a:cubicBezTo>
                      <a:pt x="10" y="48"/>
                      <a:pt x="6" y="48"/>
                      <a:pt x="5" y="43"/>
                    </a:cubicBezTo>
                    <a:cubicBezTo>
                      <a:pt x="4" y="38"/>
                      <a:pt x="9" y="37"/>
                      <a:pt x="9" y="37"/>
                    </a:cubicBezTo>
                    <a:cubicBezTo>
                      <a:pt x="9" y="37"/>
                      <a:pt x="0" y="8"/>
                      <a:pt x="30" y="0"/>
                    </a:cubicBezTo>
                  </a:path>
                </a:pathLst>
              </a:custGeom>
              <a:noFill/>
              <a:ln w="127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endParaRPr lang="fr-FR" sz="1100"/>
              </a:p>
            </p:txBody>
          </p:sp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747FE095-EE5C-44F6-9FC2-4C2ABD63771E}"/>
                  </a:ext>
                </a:extLst>
              </p:cNvPr>
              <p:cNvGrpSpPr/>
              <p:nvPr/>
            </p:nvGrpSpPr>
            <p:grpSpPr>
              <a:xfrm>
                <a:off x="3451226" y="2214563"/>
                <a:ext cx="328613" cy="417512"/>
                <a:chOff x="3451226" y="2214563"/>
                <a:chExt cx="328613" cy="417512"/>
              </a:xfrm>
            </p:grpSpPr>
            <p:sp>
              <p:nvSpPr>
                <p:cNvPr id="38" name="Freeform 24">
                  <a:extLst>
                    <a:ext uri="{FF2B5EF4-FFF2-40B4-BE49-F238E27FC236}">
                      <a16:creationId xmlns:a16="http://schemas.microsoft.com/office/drawing/2014/main" id="{A7287DE0-302B-4730-83C1-F8F3D4E6C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0451" y="2495550"/>
                  <a:ext cx="47625" cy="136525"/>
                </a:xfrm>
                <a:custGeom>
                  <a:avLst/>
                  <a:gdLst>
                    <a:gd name="T0" fmla="*/ 16 w 30"/>
                    <a:gd name="T1" fmla="*/ 0 h 86"/>
                    <a:gd name="T2" fmla="*/ 30 w 30"/>
                    <a:gd name="T3" fmla="*/ 65 h 86"/>
                    <a:gd name="T4" fmla="*/ 14 w 30"/>
                    <a:gd name="T5" fmla="*/ 86 h 86"/>
                    <a:gd name="T6" fmla="*/ 0 w 30"/>
                    <a:gd name="T7" fmla="*/ 67 h 86"/>
                    <a:gd name="T8" fmla="*/ 16 w 30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86">
                      <a:moveTo>
                        <a:pt x="16" y="0"/>
                      </a:moveTo>
                      <a:lnTo>
                        <a:pt x="30" y="65"/>
                      </a:lnTo>
                      <a:lnTo>
                        <a:pt x="14" y="86"/>
                      </a:lnTo>
                      <a:lnTo>
                        <a:pt x="0" y="6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39" name="Freeform 25">
                  <a:extLst>
                    <a:ext uri="{FF2B5EF4-FFF2-40B4-BE49-F238E27FC236}">
                      <a16:creationId xmlns:a16="http://schemas.microsoft.com/office/drawing/2014/main" id="{7CF9221E-E48D-4C86-947A-00E2FCDE81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2254250"/>
                  <a:ext cx="112713" cy="52387"/>
                </a:xfrm>
                <a:custGeom>
                  <a:avLst/>
                  <a:gdLst>
                    <a:gd name="T0" fmla="*/ 0 w 35"/>
                    <a:gd name="T1" fmla="*/ 7 h 16"/>
                    <a:gd name="T2" fmla="*/ 30 w 35"/>
                    <a:gd name="T3" fmla="*/ 0 h 16"/>
                    <a:gd name="T4" fmla="*/ 29 w 35"/>
                    <a:gd name="T5" fmla="*/ 7 h 16"/>
                    <a:gd name="T6" fmla="*/ 35 w 35"/>
                    <a:gd name="T7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6">
                      <a:moveTo>
                        <a:pt x="0" y="7"/>
                      </a:moveTo>
                      <a:cubicBezTo>
                        <a:pt x="0" y="7"/>
                        <a:pt x="18" y="16"/>
                        <a:pt x="30" y="0"/>
                      </a:cubicBezTo>
                      <a:cubicBezTo>
                        <a:pt x="30" y="0"/>
                        <a:pt x="31" y="3"/>
                        <a:pt x="29" y="7"/>
                      </a:cubicBezTo>
                      <a:cubicBezTo>
                        <a:pt x="29" y="7"/>
                        <a:pt x="32" y="8"/>
                        <a:pt x="35" y="5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0" name="Freeform 27">
                  <a:extLst>
                    <a:ext uri="{FF2B5EF4-FFF2-40B4-BE49-F238E27FC236}">
                      <a16:creationId xmlns:a16="http://schemas.microsoft.com/office/drawing/2014/main" id="{29882252-4AD9-4E78-83B4-FFACC2803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214563"/>
                  <a:ext cx="96838" cy="204787"/>
                </a:xfrm>
                <a:custGeom>
                  <a:avLst/>
                  <a:gdLst>
                    <a:gd name="T0" fmla="*/ 0 w 30"/>
                    <a:gd name="T1" fmla="*/ 63 h 63"/>
                    <a:gd name="T2" fmla="*/ 22 w 30"/>
                    <a:gd name="T3" fmla="*/ 45 h 63"/>
                    <a:gd name="T4" fmla="*/ 26 w 30"/>
                    <a:gd name="T5" fmla="*/ 40 h 63"/>
                    <a:gd name="T6" fmla="*/ 23 w 30"/>
                    <a:gd name="T7" fmla="*/ 34 h 63"/>
                    <a:gd name="T8" fmla="*/ 10 w 30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3">
                      <a:moveTo>
                        <a:pt x="0" y="63"/>
                      </a:moveTo>
                      <a:cubicBezTo>
                        <a:pt x="16" y="63"/>
                        <a:pt x="22" y="45"/>
                        <a:pt x="22" y="45"/>
                      </a:cubicBezTo>
                      <a:cubicBezTo>
                        <a:pt x="22" y="45"/>
                        <a:pt x="25" y="45"/>
                        <a:pt x="26" y="40"/>
                      </a:cubicBezTo>
                      <a:cubicBezTo>
                        <a:pt x="27" y="35"/>
                        <a:pt x="23" y="34"/>
                        <a:pt x="23" y="34"/>
                      </a:cubicBezTo>
                      <a:cubicBezTo>
                        <a:pt x="23" y="34"/>
                        <a:pt x="30" y="10"/>
                        <a:pt x="1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1" name="Line 28">
                  <a:extLst>
                    <a:ext uri="{FF2B5EF4-FFF2-40B4-BE49-F238E27FC236}">
                      <a16:creationId xmlns:a16="http://schemas.microsoft.com/office/drawing/2014/main" id="{9C43AA42-FD0F-4C7D-ACFE-C03C903516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9410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2" name="Line 29">
                  <a:extLst>
                    <a:ext uri="{FF2B5EF4-FFF2-40B4-BE49-F238E27FC236}">
                      <a16:creationId xmlns:a16="http://schemas.microsoft.com/office/drawing/2014/main" id="{0777379F-44A7-4991-8B8C-A2F6063834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125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3" name="Freeform 30">
                  <a:extLst>
                    <a:ext uri="{FF2B5EF4-FFF2-40B4-BE49-F238E27FC236}">
                      <a16:creationId xmlns:a16="http://schemas.microsoft.com/office/drawing/2014/main" id="{D34C4CD9-1589-4108-82ED-D4EA332B31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3151" y="2378075"/>
                  <a:ext cx="25400" cy="6350"/>
                </a:xfrm>
                <a:custGeom>
                  <a:avLst/>
                  <a:gdLst>
                    <a:gd name="T0" fmla="*/ 8 w 8"/>
                    <a:gd name="T1" fmla="*/ 0 h 2"/>
                    <a:gd name="T2" fmla="*/ 0 w 8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2">
                      <a:moveTo>
                        <a:pt x="8" y="0"/>
                      </a:moveTo>
                      <a:cubicBezTo>
                        <a:pt x="6" y="2"/>
                        <a:pt x="2" y="2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4" name="Freeform 31">
                  <a:extLst>
                    <a:ext uri="{FF2B5EF4-FFF2-40B4-BE49-F238E27FC236}">
                      <a16:creationId xmlns:a16="http://schemas.microsoft.com/office/drawing/2014/main" id="{3655C5E8-C98E-4F28-BA5D-C1A29F0647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1226" y="2419350"/>
                  <a:ext cx="174625" cy="150812"/>
                </a:xfrm>
                <a:custGeom>
                  <a:avLst/>
                  <a:gdLst>
                    <a:gd name="T0" fmla="*/ 5 w 54"/>
                    <a:gd name="T1" fmla="*/ 46 h 46"/>
                    <a:gd name="T2" fmla="*/ 33 w 54"/>
                    <a:gd name="T3" fmla="*/ 9 h 46"/>
                    <a:gd name="T4" fmla="*/ 39 w 54"/>
                    <a:gd name="T5" fmla="*/ 0 h 46"/>
                    <a:gd name="T6" fmla="*/ 54 w 54"/>
                    <a:gd name="T7" fmla="*/ 13 h 46"/>
                    <a:gd name="T8" fmla="*/ 46 w 54"/>
                    <a:gd name="T9" fmla="*/ 22 h 46"/>
                    <a:gd name="T10" fmla="*/ 38 w 54"/>
                    <a:gd name="T11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6">
                      <a:moveTo>
                        <a:pt x="5" y="46"/>
                      </a:moveTo>
                      <a:cubicBezTo>
                        <a:pt x="5" y="46"/>
                        <a:pt x="0" y="18"/>
                        <a:pt x="33" y="9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38" y="14"/>
                        <a:pt x="38" y="14"/>
                        <a:pt x="38" y="14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5" name="Freeform 32">
                  <a:extLst>
                    <a:ext uri="{FF2B5EF4-FFF2-40B4-BE49-F238E27FC236}">
                      <a16:creationId xmlns:a16="http://schemas.microsoft.com/office/drawing/2014/main" id="{4500A3B0-92EB-4A63-816F-23E370DD7A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424113"/>
                  <a:ext cx="150813" cy="96837"/>
                </a:xfrm>
                <a:custGeom>
                  <a:avLst/>
                  <a:gdLst>
                    <a:gd name="T0" fmla="*/ 47 w 47"/>
                    <a:gd name="T1" fmla="*/ 30 h 30"/>
                    <a:gd name="T2" fmla="*/ 21 w 47"/>
                    <a:gd name="T3" fmla="*/ 8 h 30"/>
                    <a:gd name="T4" fmla="*/ 15 w 47"/>
                    <a:gd name="T5" fmla="*/ 0 h 30"/>
                    <a:gd name="T6" fmla="*/ 0 w 47"/>
                    <a:gd name="T7" fmla="*/ 12 h 30"/>
                    <a:gd name="T8" fmla="*/ 8 w 47"/>
                    <a:gd name="T9" fmla="*/ 21 h 30"/>
                    <a:gd name="T10" fmla="*/ 16 w 47"/>
                    <a:gd name="T11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0">
                      <a:moveTo>
                        <a:pt x="47" y="30"/>
                      </a:moveTo>
                      <a:cubicBezTo>
                        <a:pt x="44" y="22"/>
                        <a:pt x="37" y="12"/>
                        <a:pt x="21" y="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6" y="13"/>
                        <a:pt x="16" y="13"/>
                        <a:pt x="16" y="13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6" name="Line 53">
                  <a:extLst>
                    <a:ext uri="{FF2B5EF4-FFF2-40B4-BE49-F238E27FC236}">
                      <a16:creationId xmlns:a16="http://schemas.microsoft.com/office/drawing/2014/main" id="{D924FBE7-3DED-478A-B16E-F7EB291003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6626" y="2514600"/>
                  <a:ext cx="36513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7" name="Line 54">
                  <a:extLst>
                    <a:ext uri="{FF2B5EF4-FFF2-40B4-BE49-F238E27FC236}">
                      <a16:creationId xmlns:a16="http://schemas.microsoft.com/office/drawing/2014/main" id="{2BB0E1DA-5DFA-4220-BF3D-9CEFFFC14B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0276" y="2533650"/>
                  <a:ext cx="65088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48" name="Line 55">
                  <a:extLst>
                    <a:ext uri="{FF2B5EF4-FFF2-40B4-BE49-F238E27FC236}">
                      <a16:creationId xmlns:a16="http://schemas.microsoft.com/office/drawing/2014/main" id="{1D995F8A-3662-446C-A88F-58C2A09CF6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3926" y="2589213"/>
                  <a:ext cx="0" cy="952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</p:grpSp>
        </p:grp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01963BD-D5F2-49CB-AC5C-D4099C70D9E4}"/>
              </a:ext>
            </a:extLst>
          </p:cNvPr>
          <p:cNvGrpSpPr/>
          <p:nvPr/>
        </p:nvGrpSpPr>
        <p:grpSpPr>
          <a:xfrm>
            <a:off x="6142166" y="2305902"/>
            <a:ext cx="914110" cy="640354"/>
            <a:chOff x="3328988" y="2205038"/>
            <a:chExt cx="609600" cy="427037"/>
          </a:xfrm>
        </p:grpSpPr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id="{3A8FFDAC-9FE3-4673-92A5-A5EF1819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2319338"/>
              <a:ext cx="65088" cy="90487"/>
            </a:xfrm>
            <a:custGeom>
              <a:avLst/>
              <a:gdLst>
                <a:gd name="T0" fmla="*/ 20 w 20"/>
                <a:gd name="T1" fmla="*/ 28 h 28"/>
                <a:gd name="T2" fmla="*/ 4 w 20"/>
                <a:gd name="T3" fmla="*/ 14 h 28"/>
                <a:gd name="T4" fmla="*/ 1 w 20"/>
                <a:gd name="T5" fmla="*/ 10 h 28"/>
                <a:gd name="T6" fmla="*/ 3 w 20"/>
                <a:gd name="T7" fmla="*/ 6 h 28"/>
                <a:gd name="T8" fmla="*/ 2 w 2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cubicBezTo>
                    <a:pt x="8" y="28"/>
                    <a:pt x="4" y="14"/>
                    <a:pt x="4" y="14"/>
                  </a:cubicBezTo>
                  <a:cubicBezTo>
                    <a:pt x="4" y="14"/>
                    <a:pt x="1" y="14"/>
                    <a:pt x="1" y="10"/>
                  </a:cubicBezTo>
                  <a:cubicBezTo>
                    <a:pt x="0" y="7"/>
                    <a:pt x="3" y="6"/>
                    <a:pt x="3" y="6"/>
                  </a:cubicBezTo>
                  <a:cubicBezTo>
                    <a:pt x="3" y="6"/>
                    <a:pt x="2" y="4"/>
                    <a:pt x="2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1" name="Line 34">
              <a:extLst>
                <a:ext uri="{FF2B5EF4-FFF2-40B4-BE49-F238E27FC236}">
                  <a16:creationId xmlns:a16="http://schemas.microsoft.com/office/drawing/2014/main" id="{8E1397C3-B02E-44EE-AC85-06B66E29A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926" y="2257425"/>
              <a:ext cx="0" cy="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D5525D5D-F943-4AED-B4CB-3D65947E6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701" y="2338388"/>
              <a:ext cx="65088" cy="71437"/>
            </a:xfrm>
            <a:custGeom>
              <a:avLst/>
              <a:gdLst>
                <a:gd name="T0" fmla="*/ 0 w 20"/>
                <a:gd name="T1" fmla="*/ 22 h 22"/>
                <a:gd name="T2" fmla="*/ 15 w 20"/>
                <a:gd name="T3" fmla="*/ 8 h 22"/>
                <a:gd name="T4" fmla="*/ 19 w 20"/>
                <a:gd name="T5" fmla="*/ 4 h 22"/>
                <a:gd name="T6" fmla="*/ 16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1" y="22"/>
                    <a:pt x="15" y="8"/>
                    <a:pt x="15" y="8"/>
                  </a:cubicBezTo>
                  <a:cubicBezTo>
                    <a:pt x="15" y="8"/>
                    <a:pt x="18" y="8"/>
                    <a:pt x="19" y="4"/>
                  </a:cubicBezTo>
                  <a:cubicBezTo>
                    <a:pt x="20" y="1"/>
                    <a:pt x="16" y="0"/>
                    <a:pt x="16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3" name="Line 36">
              <a:extLst>
                <a:ext uri="{FF2B5EF4-FFF2-40B4-BE49-F238E27FC236}">
                  <a16:creationId xmlns:a16="http://schemas.microsoft.com/office/drawing/2014/main" id="{4DEFA323-DD72-4155-BF15-4431438E6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476" y="233203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4" name="Line 37">
              <a:extLst>
                <a:ext uri="{FF2B5EF4-FFF2-40B4-BE49-F238E27FC236}">
                  <a16:creationId xmlns:a16="http://schemas.microsoft.com/office/drawing/2014/main" id="{08992792-3C9D-4293-875C-9913633BF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76" y="2328863"/>
              <a:ext cx="0" cy="1270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id="{AA5FE1C3-5DAD-426E-8991-A7712E402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826" y="2374900"/>
              <a:ext cx="22225" cy="635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73FAAB9E-2702-40A8-80AF-F519AA680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2406650"/>
              <a:ext cx="109538" cy="68262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10 h 21"/>
                <a:gd name="T8" fmla="*/ 28 w 34"/>
                <a:gd name="T9" fmla="*/ 17 h 21"/>
                <a:gd name="T10" fmla="*/ 22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2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2" y="11"/>
                    <a:pt x="22" y="11"/>
                    <a:pt x="22" y="11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25F16FCC-D587-4CA1-B609-C9AD3CED4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526" y="2409825"/>
              <a:ext cx="100013" cy="52387"/>
            </a:xfrm>
            <a:custGeom>
              <a:avLst/>
              <a:gdLst>
                <a:gd name="T0" fmla="*/ 31 w 31"/>
                <a:gd name="T1" fmla="*/ 14 h 16"/>
                <a:gd name="T2" fmla="*/ 16 w 31"/>
                <a:gd name="T3" fmla="*/ 6 h 16"/>
                <a:gd name="T4" fmla="*/ 11 w 31"/>
                <a:gd name="T5" fmla="*/ 0 h 16"/>
                <a:gd name="T6" fmla="*/ 0 w 31"/>
                <a:gd name="T7" fmla="*/ 9 h 16"/>
                <a:gd name="T8" fmla="*/ 6 w 31"/>
                <a:gd name="T9" fmla="*/ 16 h 16"/>
                <a:gd name="T10" fmla="*/ 12 w 3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31" y="14"/>
                  </a:moveTo>
                  <a:cubicBezTo>
                    <a:pt x="28" y="11"/>
                    <a:pt x="23" y="8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id="{8640AC7F-CD55-4BFD-9138-035E29C4B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2344738"/>
              <a:ext cx="65088" cy="71437"/>
            </a:xfrm>
            <a:custGeom>
              <a:avLst/>
              <a:gdLst>
                <a:gd name="T0" fmla="*/ 20 w 20"/>
                <a:gd name="T1" fmla="*/ 22 h 22"/>
                <a:gd name="T2" fmla="*/ 4 w 20"/>
                <a:gd name="T3" fmla="*/ 8 h 22"/>
                <a:gd name="T4" fmla="*/ 1 w 20"/>
                <a:gd name="T5" fmla="*/ 5 h 22"/>
                <a:gd name="T6" fmla="*/ 3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4" y="8"/>
                    <a:pt x="4" y="8"/>
                  </a:cubicBezTo>
                  <a:cubicBezTo>
                    <a:pt x="4" y="8"/>
                    <a:pt x="1" y="8"/>
                    <a:pt x="1" y="5"/>
                  </a:cubicBezTo>
                  <a:cubicBezTo>
                    <a:pt x="0" y="1"/>
                    <a:pt x="3" y="0"/>
                    <a:pt x="3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59" name="Freeform 42">
              <a:extLst>
                <a:ext uri="{FF2B5EF4-FFF2-40B4-BE49-F238E27FC236}">
                  <a16:creationId xmlns:a16="http://schemas.microsoft.com/office/drawing/2014/main" id="{7ADD5B26-DA54-4BA6-9525-500DCD74C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344738"/>
              <a:ext cx="66675" cy="71437"/>
            </a:xfrm>
            <a:custGeom>
              <a:avLst/>
              <a:gdLst>
                <a:gd name="T0" fmla="*/ 0 w 21"/>
                <a:gd name="T1" fmla="*/ 22 h 22"/>
                <a:gd name="T2" fmla="*/ 16 w 21"/>
                <a:gd name="T3" fmla="*/ 8 h 22"/>
                <a:gd name="T4" fmla="*/ 20 w 21"/>
                <a:gd name="T5" fmla="*/ 5 h 22"/>
                <a:gd name="T6" fmla="*/ 17 w 2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20" y="5"/>
                  </a:cubicBezTo>
                  <a:cubicBezTo>
                    <a:pt x="21" y="1"/>
                    <a:pt x="17" y="0"/>
                    <a:pt x="17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0" name="Line 43">
              <a:extLst>
                <a:ext uri="{FF2B5EF4-FFF2-40B4-BE49-F238E27FC236}">
                  <a16:creationId xmlns:a16="http://schemas.microsoft.com/office/drawing/2014/main" id="{CE84F33B-5378-4A3D-AD28-3ACD82F5FA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538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1" name="Line 44">
              <a:extLst>
                <a:ext uri="{FF2B5EF4-FFF2-40B4-BE49-F238E27FC236}">
                  <a16:creationId xmlns:a16="http://schemas.microsoft.com/office/drawing/2014/main" id="{979ABBFB-88E9-4042-B94C-56847A028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4926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2" name="Freeform 45">
              <a:extLst>
                <a:ext uri="{FF2B5EF4-FFF2-40B4-BE49-F238E27FC236}">
                  <a16:creationId xmlns:a16="http://schemas.microsoft.com/office/drawing/2014/main" id="{701D8BB2-3604-42B6-8159-B8BFD599B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6" y="2384425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id="{5BF779CC-8698-4A0C-889F-DE0160FFB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416175"/>
              <a:ext cx="77788" cy="52387"/>
            </a:xfrm>
            <a:custGeom>
              <a:avLst/>
              <a:gdLst>
                <a:gd name="T0" fmla="*/ 0 w 24"/>
                <a:gd name="T1" fmla="*/ 10 h 16"/>
                <a:gd name="T2" fmla="*/ 8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8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id="{EE481A30-D9B0-413A-9A10-57E2E53E6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416175"/>
              <a:ext cx="112713" cy="73025"/>
            </a:xfrm>
            <a:custGeom>
              <a:avLst/>
              <a:gdLst>
                <a:gd name="T0" fmla="*/ 35 w 35"/>
                <a:gd name="T1" fmla="*/ 22 h 22"/>
                <a:gd name="T2" fmla="*/ 16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2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3" y="16"/>
                    <a:pt x="28" y="9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B2C672E0-A109-44FB-84F1-C0579BA50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588" y="2514600"/>
              <a:ext cx="0" cy="12700"/>
            </a:xfrm>
            <a:custGeom>
              <a:avLst/>
              <a:gdLst>
                <a:gd name="T0" fmla="*/ 4 h 4"/>
                <a:gd name="T1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895C71BC-D3B3-4E15-B34F-5785ACA00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038" y="2238375"/>
              <a:ext cx="190500" cy="103187"/>
            </a:xfrm>
            <a:custGeom>
              <a:avLst/>
              <a:gdLst>
                <a:gd name="T0" fmla="*/ 39 w 59"/>
                <a:gd name="T1" fmla="*/ 12 h 32"/>
                <a:gd name="T2" fmla="*/ 15 w 59"/>
                <a:gd name="T3" fmla="*/ 20 h 32"/>
                <a:gd name="T4" fmla="*/ 8 w 59"/>
                <a:gd name="T5" fmla="*/ 2 h 32"/>
                <a:gd name="T6" fmla="*/ 35 w 59"/>
                <a:gd name="T7" fmla="*/ 3 h 32"/>
                <a:gd name="T8" fmla="*/ 44 w 59"/>
                <a:gd name="T9" fmla="*/ 32 h 32"/>
                <a:gd name="T10" fmla="*/ 41 w 59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2">
                  <a:moveTo>
                    <a:pt x="39" y="12"/>
                  </a:moveTo>
                  <a:cubicBezTo>
                    <a:pt x="39" y="12"/>
                    <a:pt x="31" y="21"/>
                    <a:pt x="15" y="20"/>
                  </a:cubicBezTo>
                  <a:cubicBezTo>
                    <a:pt x="0" y="19"/>
                    <a:pt x="8" y="2"/>
                    <a:pt x="8" y="2"/>
                  </a:cubicBezTo>
                  <a:cubicBezTo>
                    <a:pt x="12" y="14"/>
                    <a:pt x="20" y="0"/>
                    <a:pt x="35" y="3"/>
                  </a:cubicBezTo>
                  <a:cubicBezTo>
                    <a:pt x="59" y="7"/>
                    <a:pt x="44" y="32"/>
                    <a:pt x="44" y="32"/>
                  </a:cubicBezTo>
                  <a:cubicBezTo>
                    <a:pt x="44" y="32"/>
                    <a:pt x="44" y="25"/>
                    <a:pt x="41" y="2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7" name="Freeform 50">
              <a:extLst>
                <a:ext uri="{FF2B5EF4-FFF2-40B4-BE49-F238E27FC236}">
                  <a16:creationId xmlns:a16="http://schemas.microsoft.com/office/drawing/2014/main" id="{50F355BD-58C3-46A7-B84C-17283560D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2293938"/>
              <a:ext cx="80963" cy="44450"/>
            </a:xfrm>
            <a:custGeom>
              <a:avLst/>
              <a:gdLst>
                <a:gd name="T0" fmla="*/ 25 w 25"/>
                <a:gd name="T1" fmla="*/ 12 h 14"/>
                <a:gd name="T2" fmla="*/ 0 w 25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4">
                  <a:moveTo>
                    <a:pt x="25" y="12"/>
                  </a:moveTo>
                  <a:cubicBezTo>
                    <a:pt x="25" y="12"/>
                    <a:pt x="14" y="14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8" name="Freeform 51">
              <a:extLst>
                <a:ext uri="{FF2B5EF4-FFF2-40B4-BE49-F238E27FC236}">
                  <a16:creationId xmlns:a16="http://schemas.microsoft.com/office/drawing/2014/main" id="{B297B903-62A1-42A2-AB6F-E80877A87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2289175"/>
              <a:ext cx="36513" cy="114300"/>
            </a:xfrm>
            <a:custGeom>
              <a:avLst/>
              <a:gdLst>
                <a:gd name="T0" fmla="*/ 3 w 11"/>
                <a:gd name="T1" fmla="*/ 0 h 35"/>
                <a:gd name="T2" fmla="*/ 6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3" y="0"/>
                  </a:moveTo>
                  <a:cubicBezTo>
                    <a:pt x="7" y="6"/>
                    <a:pt x="8" y="13"/>
                    <a:pt x="6" y="19"/>
                  </a:cubicBezTo>
                  <a:cubicBezTo>
                    <a:pt x="3" y="29"/>
                    <a:pt x="11" y="31"/>
                    <a:pt x="11" y="31"/>
                  </a:cubicBezTo>
                  <a:cubicBezTo>
                    <a:pt x="6" y="34"/>
                    <a:pt x="2" y="35"/>
                    <a:pt x="0" y="35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id="{73FD3071-B822-40A7-922A-C45965325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388" y="2251075"/>
              <a:ext cx="122238" cy="158750"/>
            </a:xfrm>
            <a:custGeom>
              <a:avLst/>
              <a:gdLst>
                <a:gd name="T0" fmla="*/ 15 w 38"/>
                <a:gd name="T1" fmla="*/ 46 h 49"/>
                <a:gd name="T2" fmla="*/ 0 w 38"/>
                <a:gd name="T3" fmla="*/ 43 h 49"/>
                <a:gd name="T4" fmla="*/ 4 w 38"/>
                <a:gd name="T5" fmla="*/ 31 h 49"/>
                <a:gd name="T6" fmla="*/ 26 w 38"/>
                <a:gd name="T7" fmla="*/ 0 h 49"/>
                <a:gd name="T8" fmla="*/ 26 w 38"/>
                <a:gd name="T9" fmla="*/ 0 h 49"/>
                <a:gd name="T10" fmla="*/ 38 w 38"/>
                <a:gd name="T11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15" y="46"/>
                  </a:moveTo>
                  <a:cubicBezTo>
                    <a:pt x="12" y="47"/>
                    <a:pt x="7" y="49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1" y="20"/>
                    <a:pt x="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fr-FR" sz="1100"/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DE9E042F-36C0-4C3B-9B8B-CCB34DFA2BD4}"/>
                </a:ext>
              </a:extLst>
            </p:cNvPr>
            <p:cNvGrpSpPr/>
            <p:nvPr/>
          </p:nvGrpSpPr>
          <p:grpSpPr>
            <a:xfrm>
              <a:off x="3451226" y="2205038"/>
              <a:ext cx="328613" cy="427037"/>
              <a:chOff x="3451226" y="2205038"/>
              <a:chExt cx="328613" cy="427037"/>
            </a:xfrm>
          </p:grpSpPr>
          <p:sp>
            <p:nvSpPr>
              <p:cNvPr id="71" name="Freeform 26">
                <a:extLst>
                  <a:ext uri="{FF2B5EF4-FFF2-40B4-BE49-F238E27FC236}">
                    <a16:creationId xmlns:a16="http://schemas.microsoft.com/office/drawing/2014/main" id="{B7124D1E-79FA-438C-B6B5-71D01BCE4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5838" y="2205038"/>
                <a:ext cx="100013" cy="214312"/>
              </a:xfrm>
              <a:custGeom>
                <a:avLst/>
                <a:gdLst>
                  <a:gd name="T0" fmla="*/ 31 w 31"/>
                  <a:gd name="T1" fmla="*/ 66 h 66"/>
                  <a:gd name="T2" fmla="*/ 10 w 31"/>
                  <a:gd name="T3" fmla="*/ 48 h 66"/>
                  <a:gd name="T4" fmla="*/ 5 w 31"/>
                  <a:gd name="T5" fmla="*/ 43 h 66"/>
                  <a:gd name="T6" fmla="*/ 9 w 31"/>
                  <a:gd name="T7" fmla="*/ 37 h 66"/>
                  <a:gd name="T8" fmla="*/ 30 w 3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15" y="66"/>
                      <a:pt x="10" y="48"/>
                      <a:pt x="10" y="48"/>
                    </a:cubicBezTo>
                    <a:cubicBezTo>
                      <a:pt x="10" y="48"/>
                      <a:pt x="6" y="48"/>
                      <a:pt x="5" y="43"/>
                    </a:cubicBezTo>
                    <a:cubicBezTo>
                      <a:pt x="4" y="38"/>
                      <a:pt x="9" y="37"/>
                      <a:pt x="9" y="37"/>
                    </a:cubicBezTo>
                    <a:cubicBezTo>
                      <a:pt x="9" y="37"/>
                      <a:pt x="0" y="8"/>
                      <a:pt x="30" y="0"/>
                    </a:cubicBezTo>
                  </a:path>
                </a:pathLst>
              </a:custGeom>
              <a:noFill/>
              <a:ln w="127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endParaRPr lang="fr-FR" sz="1100"/>
              </a:p>
            </p:txBody>
          </p:sp>
          <p:grpSp>
            <p:nvGrpSpPr>
              <p:cNvPr id="72" name="Groupe 71">
                <a:extLst>
                  <a:ext uri="{FF2B5EF4-FFF2-40B4-BE49-F238E27FC236}">
                    <a16:creationId xmlns:a16="http://schemas.microsoft.com/office/drawing/2014/main" id="{7D41EC5F-1243-4708-A943-31D7B218372F}"/>
                  </a:ext>
                </a:extLst>
              </p:cNvPr>
              <p:cNvGrpSpPr/>
              <p:nvPr/>
            </p:nvGrpSpPr>
            <p:grpSpPr>
              <a:xfrm>
                <a:off x="3451226" y="2214563"/>
                <a:ext cx="328613" cy="417512"/>
                <a:chOff x="3451226" y="2214563"/>
                <a:chExt cx="328613" cy="417512"/>
              </a:xfrm>
            </p:grpSpPr>
            <p:sp>
              <p:nvSpPr>
                <p:cNvPr id="73" name="Freeform 24">
                  <a:extLst>
                    <a:ext uri="{FF2B5EF4-FFF2-40B4-BE49-F238E27FC236}">
                      <a16:creationId xmlns:a16="http://schemas.microsoft.com/office/drawing/2014/main" id="{6EDD66FC-8A59-4AD6-B166-E12DFC11A2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0451" y="2495550"/>
                  <a:ext cx="47625" cy="136525"/>
                </a:xfrm>
                <a:custGeom>
                  <a:avLst/>
                  <a:gdLst>
                    <a:gd name="T0" fmla="*/ 16 w 30"/>
                    <a:gd name="T1" fmla="*/ 0 h 86"/>
                    <a:gd name="T2" fmla="*/ 30 w 30"/>
                    <a:gd name="T3" fmla="*/ 65 h 86"/>
                    <a:gd name="T4" fmla="*/ 14 w 30"/>
                    <a:gd name="T5" fmla="*/ 86 h 86"/>
                    <a:gd name="T6" fmla="*/ 0 w 30"/>
                    <a:gd name="T7" fmla="*/ 67 h 86"/>
                    <a:gd name="T8" fmla="*/ 16 w 30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86">
                      <a:moveTo>
                        <a:pt x="16" y="0"/>
                      </a:moveTo>
                      <a:lnTo>
                        <a:pt x="30" y="65"/>
                      </a:lnTo>
                      <a:lnTo>
                        <a:pt x="14" y="86"/>
                      </a:lnTo>
                      <a:lnTo>
                        <a:pt x="0" y="6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4" name="Freeform 25">
                  <a:extLst>
                    <a:ext uri="{FF2B5EF4-FFF2-40B4-BE49-F238E27FC236}">
                      <a16:creationId xmlns:a16="http://schemas.microsoft.com/office/drawing/2014/main" id="{A44DC5B2-1DDC-45A7-9A0A-79B5ACFA61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2254250"/>
                  <a:ext cx="112713" cy="52387"/>
                </a:xfrm>
                <a:custGeom>
                  <a:avLst/>
                  <a:gdLst>
                    <a:gd name="T0" fmla="*/ 0 w 35"/>
                    <a:gd name="T1" fmla="*/ 7 h 16"/>
                    <a:gd name="T2" fmla="*/ 30 w 35"/>
                    <a:gd name="T3" fmla="*/ 0 h 16"/>
                    <a:gd name="T4" fmla="*/ 29 w 35"/>
                    <a:gd name="T5" fmla="*/ 7 h 16"/>
                    <a:gd name="T6" fmla="*/ 35 w 35"/>
                    <a:gd name="T7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6">
                      <a:moveTo>
                        <a:pt x="0" y="7"/>
                      </a:moveTo>
                      <a:cubicBezTo>
                        <a:pt x="0" y="7"/>
                        <a:pt x="18" y="16"/>
                        <a:pt x="30" y="0"/>
                      </a:cubicBezTo>
                      <a:cubicBezTo>
                        <a:pt x="30" y="0"/>
                        <a:pt x="31" y="3"/>
                        <a:pt x="29" y="7"/>
                      </a:cubicBezTo>
                      <a:cubicBezTo>
                        <a:pt x="29" y="7"/>
                        <a:pt x="32" y="8"/>
                        <a:pt x="35" y="5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5" name="Freeform 27">
                  <a:extLst>
                    <a:ext uri="{FF2B5EF4-FFF2-40B4-BE49-F238E27FC236}">
                      <a16:creationId xmlns:a16="http://schemas.microsoft.com/office/drawing/2014/main" id="{7BB5ED76-A5FF-40BC-B679-A5891E8C27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214563"/>
                  <a:ext cx="96838" cy="204787"/>
                </a:xfrm>
                <a:custGeom>
                  <a:avLst/>
                  <a:gdLst>
                    <a:gd name="T0" fmla="*/ 0 w 30"/>
                    <a:gd name="T1" fmla="*/ 63 h 63"/>
                    <a:gd name="T2" fmla="*/ 22 w 30"/>
                    <a:gd name="T3" fmla="*/ 45 h 63"/>
                    <a:gd name="T4" fmla="*/ 26 w 30"/>
                    <a:gd name="T5" fmla="*/ 40 h 63"/>
                    <a:gd name="T6" fmla="*/ 23 w 30"/>
                    <a:gd name="T7" fmla="*/ 34 h 63"/>
                    <a:gd name="T8" fmla="*/ 10 w 30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3">
                      <a:moveTo>
                        <a:pt x="0" y="63"/>
                      </a:moveTo>
                      <a:cubicBezTo>
                        <a:pt x="16" y="63"/>
                        <a:pt x="22" y="45"/>
                        <a:pt x="22" y="45"/>
                      </a:cubicBezTo>
                      <a:cubicBezTo>
                        <a:pt x="22" y="45"/>
                        <a:pt x="25" y="45"/>
                        <a:pt x="26" y="40"/>
                      </a:cubicBezTo>
                      <a:cubicBezTo>
                        <a:pt x="27" y="35"/>
                        <a:pt x="23" y="34"/>
                        <a:pt x="23" y="34"/>
                      </a:cubicBezTo>
                      <a:cubicBezTo>
                        <a:pt x="23" y="34"/>
                        <a:pt x="30" y="10"/>
                        <a:pt x="1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6" name="Line 28">
                  <a:extLst>
                    <a:ext uri="{FF2B5EF4-FFF2-40B4-BE49-F238E27FC236}">
                      <a16:creationId xmlns:a16="http://schemas.microsoft.com/office/drawing/2014/main" id="{C8DF7CBE-479D-4A2E-A64B-C79F3E5C60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9410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7" name="Line 29">
                  <a:extLst>
                    <a:ext uri="{FF2B5EF4-FFF2-40B4-BE49-F238E27FC236}">
                      <a16:creationId xmlns:a16="http://schemas.microsoft.com/office/drawing/2014/main" id="{D1A8E11E-D44D-4A42-A19E-3AF6AEC824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125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8" name="Freeform 30">
                  <a:extLst>
                    <a:ext uri="{FF2B5EF4-FFF2-40B4-BE49-F238E27FC236}">
                      <a16:creationId xmlns:a16="http://schemas.microsoft.com/office/drawing/2014/main" id="{81304E4B-C789-4E25-AD9A-77BE29D6AC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3151" y="2378075"/>
                  <a:ext cx="25400" cy="6350"/>
                </a:xfrm>
                <a:custGeom>
                  <a:avLst/>
                  <a:gdLst>
                    <a:gd name="T0" fmla="*/ 8 w 8"/>
                    <a:gd name="T1" fmla="*/ 0 h 2"/>
                    <a:gd name="T2" fmla="*/ 0 w 8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2">
                      <a:moveTo>
                        <a:pt x="8" y="0"/>
                      </a:moveTo>
                      <a:cubicBezTo>
                        <a:pt x="6" y="2"/>
                        <a:pt x="2" y="2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79" name="Freeform 31">
                  <a:extLst>
                    <a:ext uri="{FF2B5EF4-FFF2-40B4-BE49-F238E27FC236}">
                      <a16:creationId xmlns:a16="http://schemas.microsoft.com/office/drawing/2014/main" id="{73333513-9B09-4864-AFF4-32E363C91C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1226" y="2419350"/>
                  <a:ext cx="174625" cy="150812"/>
                </a:xfrm>
                <a:custGeom>
                  <a:avLst/>
                  <a:gdLst>
                    <a:gd name="T0" fmla="*/ 5 w 54"/>
                    <a:gd name="T1" fmla="*/ 46 h 46"/>
                    <a:gd name="T2" fmla="*/ 33 w 54"/>
                    <a:gd name="T3" fmla="*/ 9 h 46"/>
                    <a:gd name="T4" fmla="*/ 39 w 54"/>
                    <a:gd name="T5" fmla="*/ 0 h 46"/>
                    <a:gd name="T6" fmla="*/ 54 w 54"/>
                    <a:gd name="T7" fmla="*/ 13 h 46"/>
                    <a:gd name="T8" fmla="*/ 46 w 54"/>
                    <a:gd name="T9" fmla="*/ 22 h 46"/>
                    <a:gd name="T10" fmla="*/ 38 w 54"/>
                    <a:gd name="T11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6">
                      <a:moveTo>
                        <a:pt x="5" y="46"/>
                      </a:moveTo>
                      <a:cubicBezTo>
                        <a:pt x="5" y="46"/>
                        <a:pt x="0" y="18"/>
                        <a:pt x="33" y="9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38" y="14"/>
                        <a:pt x="38" y="14"/>
                        <a:pt x="38" y="14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80" name="Freeform 32">
                  <a:extLst>
                    <a:ext uri="{FF2B5EF4-FFF2-40B4-BE49-F238E27FC236}">
                      <a16:creationId xmlns:a16="http://schemas.microsoft.com/office/drawing/2014/main" id="{78643C9B-7607-44A3-8D53-D89B6ABDA7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424113"/>
                  <a:ext cx="150813" cy="96837"/>
                </a:xfrm>
                <a:custGeom>
                  <a:avLst/>
                  <a:gdLst>
                    <a:gd name="T0" fmla="*/ 47 w 47"/>
                    <a:gd name="T1" fmla="*/ 30 h 30"/>
                    <a:gd name="T2" fmla="*/ 21 w 47"/>
                    <a:gd name="T3" fmla="*/ 8 h 30"/>
                    <a:gd name="T4" fmla="*/ 15 w 47"/>
                    <a:gd name="T5" fmla="*/ 0 h 30"/>
                    <a:gd name="T6" fmla="*/ 0 w 47"/>
                    <a:gd name="T7" fmla="*/ 12 h 30"/>
                    <a:gd name="T8" fmla="*/ 8 w 47"/>
                    <a:gd name="T9" fmla="*/ 21 h 30"/>
                    <a:gd name="T10" fmla="*/ 16 w 47"/>
                    <a:gd name="T11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0">
                      <a:moveTo>
                        <a:pt x="47" y="30"/>
                      </a:moveTo>
                      <a:cubicBezTo>
                        <a:pt x="44" y="22"/>
                        <a:pt x="37" y="12"/>
                        <a:pt x="21" y="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6" y="13"/>
                        <a:pt x="16" y="13"/>
                        <a:pt x="16" y="13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81" name="Line 53">
                  <a:extLst>
                    <a:ext uri="{FF2B5EF4-FFF2-40B4-BE49-F238E27FC236}">
                      <a16:creationId xmlns:a16="http://schemas.microsoft.com/office/drawing/2014/main" id="{3EF6E1D8-FDDC-489D-8BCA-FBFB92D587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6626" y="2514600"/>
                  <a:ext cx="36513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82" name="Line 54">
                  <a:extLst>
                    <a:ext uri="{FF2B5EF4-FFF2-40B4-BE49-F238E27FC236}">
                      <a16:creationId xmlns:a16="http://schemas.microsoft.com/office/drawing/2014/main" id="{479BCCDA-6EF7-4CDA-9AF1-DD5626B758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0276" y="2533650"/>
                  <a:ext cx="65088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  <p:sp>
              <p:nvSpPr>
                <p:cNvPr id="83" name="Line 55">
                  <a:extLst>
                    <a:ext uri="{FF2B5EF4-FFF2-40B4-BE49-F238E27FC236}">
                      <a16:creationId xmlns:a16="http://schemas.microsoft.com/office/drawing/2014/main" id="{FAC4068B-D003-49D9-B4F7-0EFA889F6C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3926" y="2589213"/>
                  <a:ext cx="0" cy="952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endParaRPr lang="fr-FR" sz="11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3004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99592" y="194400"/>
            <a:ext cx="7920880" cy="337362"/>
          </a:xfrm>
        </p:spPr>
        <p:txBody>
          <a:bodyPr/>
          <a:lstStyle/>
          <a:p>
            <a:r>
              <a:rPr lang="fr-FR" dirty="0"/>
              <a:t>Le compte sur Livret Green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C34A68C-A59D-40DE-A9AF-704A8551D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735" y="627534"/>
            <a:ext cx="8208913" cy="384043"/>
          </a:xfrm>
        </p:spPr>
        <p:txBody>
          <a:bodyPr>
            <a:normAutofit/>
          </a:bodyPr>
          <a:lstStyle/>
          <a:p>
            <a:r>
              <a:rPr lang="fr-FR" dirty="0"/>
              <a:t>Présentation du produit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E475AE0-67F2-4E79-AC93-BA06D2D14355}"/>
              </a:ext>
            </a:extLst>
          </p:cNvPr>
          <p:cNvSpPr txBox="1">
            <a:spLocks/>
          </p:cNvSpPr>
          <p:nvPr/>
        </p:nvSpPr>
        <p:spPr>
          <a:xfrm>
            <a:off x="447372" y="1183831"/>
            <a:ext cx="8505944" cy="34430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770" defTabSz="1219170">
              <a:spcBef>
                <a:spcPts val="667"/>
              </a:spcBef>
              <a:buClr>
                <a:srgbClr val="DB4B4B"/>
              </a:buClr>
            </a:pPr>
            <a:r>
              <a:rPr lang="fr-FR" sz="1000" dirty="0">
                <a:solidFill>
                  <a:srgbClr val="000000"/>
                </a:solidFill>
                <a:latin typeface="+mj-lt"/>
              </a:rPr>
              <a:t>Exemple de déroulé commercial :</a:t>
            </a:r>
          </a:p>
          <a:p>
            <a:pPr marL="304770" defTabSz="1219170">
              <a:spcBef>
                <a:spcPts val="667"/>
              </a:spcBef>
              <a:buClr>
                <a:srgbClr val="DB4B4B"/>
              </a:buClr>
            </a:pPr>
            <a:endParaRPr lang="fr-FR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Rectangle 57">
            <a:extLst>
              <a:ext uri="{FF2B5EF4-FFF2-40B4-BE49-F238E27FC236}">
                <a16:creationId xmlns:a16="http://schemas.microsoft.com/office/drawing/2014/main" id="{1177BF9F-0723-4294-82B4-ED2FD64E3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50963"/>
            <a:ext cx="7776864" cy="3165003"/>
          </a:xfrm>
          <a:prstGeom prst="rect">
            <a:avLst/>
          </a:prstGeom>
          <a:noFill/>
          <a:ln w="12700">
            <a:solidFill>
              <a:srgbClr val="C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01E54562-5575-4337-A30B-182E80F610E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7445" y="1928640"/>
            <a:ext cx="5657850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Libre à vous d’utiliser ce capital comme bon vous semble</a:t>
            </a: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8538D84C-A1F1-4CAB-8301-9462B01FF2FA}"/>
              </a:ext>
            </a:extLst>
          </p:cNvPr>
          <p:cNvSpPr txBox="1">
            <a:spLocks noGrp="1"/>
          </p:cNvSpPr>
          <p:nvPr/>
        </p:nvSpPr>
        <p:spPr bwMode="auto">
          <a:xfrm>
            <a:off x="8801100" y="6464300"/>
            <a:ext cx="247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</a:pPr>
            <a:fld id="{99C86383-8B41-4203-9630-CCA2642C2121}" type="slidenum">
              <a:rPr lang="en-US" altLang="fr-FR" sz="900">
                <a:solidFill>
                  <a:schemeClr val="tx2"/>
                </a:solidFill>
                <a:latin typeface="Arial" panose="020B0604020202020204" pitchFamily="34" charset="0"/>
              </a:rPr>
              <a:pPr algn="ctr" eaLnBrk="1" hangingPunct="1">
                <a:spcBef>
                  <a:spcPct val="0"/>
                </a:spcBef>
              </a:pPr>
              <a:t>6</a:t>
            </a:fld>
            <a:endParaRPr lang="en-US" altLang="fr-FR" sz="9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" name="Freeform 297">
            <a:extLst>
              <a:ext uri="{FF2B5EF4-FFF2-40B4-BE49-F238E27FC236}">
                <a16:creationId xmlns:a16="http://schemas.microsoft.com/office/drawing/2014/main" id="{828C29C8-E026-4DBC-B451-8F131E13DA9E}"/>
              </a:ext>
            </a:extLst>
          </p:cNvPr>
          <p:cNvSpPr>
            <a:spLocks/>
          </p:cNvSpPr>
          <p:nvPr/>
        </p:nvSpPr>
        <p:spPr bwMode="auto">
          <a:xfrm>
            <a:off x="759460" y="1967339"/>
            <a:ext cx="161925" cy="157163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2" name="Freeform 296">
            <a:extLst>
              <a:ext uri="{FF2B5EF4-FFF2-40B4-BE49-F238E27FC236}">
                <a16:creationId xmlns:a16="http://schemas.microsoft.com/office/drawing/2014/main" id="{B990492E-D11C-4C80-A843-4695F542F74B}"/>
              </a:ext>
            </a:extLst>
          </p:cNvPr>
          <p:cNvSpPr>
            <a:spLocks/>
          </p:cNvSpPr>
          <p:nvPr/>
        </p:nvSpPr>
        <p:spPr bwMode="auto">
          <a:xfrm>
            <a:off x="801305" y="1944476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FCF86C9D-CD91-40C4-A6AF-85111B7059C1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0623" y="1402974"/>
            <a:ext cx="7693246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Je vous propose une solution d’épargne qui va vous permettre de mettre de l’argent de côté régulièrement. Ce produit déplafonné vous laisse libre d’épargner autant que vous souhaitez.</a:t>
            </a:r>
          </a:p>
        </p:txBody>
      </p:sp>
      <p:sp>
        <p:nvSpPr>
          <p:cNvPr id="24" name="Freeform 296">
            <a:extLst>
              <a:ext uri="{FF2B5EF4-FFF2-40B4-BE49-F238E27FC236}">
                <a16:creationId xmlns:a16="http://schemas.microsoft.com/office/drawing/2014/main" id="{BB979501-99A9-47CE-B686-DE1F0429897B}"/>
              </a:ext>
            </a:extLst>
          </p:cNvPr>
          <p:cNvSpPr>
            <a:spLocks/>
          </p:cNvSpPr>
          <p:nvPr/>
        </p:nvSpPr>
        <p:spPr bwMode="auto">
          <a:xfrm>
            <a:off x="801306" y="1434187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5" name="Freeform 297">
            <a:extLst>
              <a:ext uri="{FF2B5EF4-FFF2-40B4-BE49-F238E27FC236}">
                <a16:creationId xmlns:a16="http://schemas.microsoft.com/office/drawing/2014/main" id="{24C1C086-1C33-45B3-8C8F-06DB1651A051}"/>
              </a:ext>
            </a:extLst>
          </p:cNvPr>
          <p:cNvSpPr>
            <a:spLocks/>
          </p:cNvSpPr>
          <p:nvPr/>
        </p:nvSpPr>
        <p:spPr bwMode="auto">
          <a:xfrm>
            <a:off x="766542" y="1449388"/>
            <a:ext cx="161925" cy="157162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7" name="Freeform 296">
            <a:extLst>
              <a:ext uri="{FF2B5EF4-FFF2-40B4-BE49-F238E27FC236}">
                <a16:creationId xmlns:a16="http://schemas.microsoft.com/office/drawing/2014/main" id="{4A2C4A18-9012-4741-A13F-6CB03BEE713E}"/>
              </a:ext>
            </a:extLst>
          </p:cNvPr>
          <p:cNvSpPr>
            <a:spLocks/>
          </p:cNvSpPr>
          <p:nvPr/>
        </p:nvSpPr>
        <p:spPr bwMode="auto">
          <a:xfrm>
            <a:off x="801306" y="2366808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8" name="Freeform 297">
            <a:extLst>
              <a:ext uri="{FF2B5EF4-FFF2-40B4-BE49-F238E27FC236}">
                <a16:creationId xmlns:a16="http://schemas.microsoft.com/office/drawing/2014/main" id="{48C43E33-980F-46CE-9620-3E35C455C2E6}"/>
              </a:ext>
            </a:extLst>
          </p:cNvPr>
          <p:cNvSpPr>
            <a:spLocks/>
          </p:cNvSpPr>
          <p:nvPr/>
        </p:nvSpPr>
        <p:spPr bwMode="auto">
          <a:xfrm>
            <a:off x="766542" y="2382009"/>
            <a:ext cx="161925" cy="157162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8C3140CE-91A8-43DD-84BC-4E2755B977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0623" y="2329854"/>
            <a:ext cx="7305600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Je vous propose une solution d’épargne accessible à tous.</a:t>
            </a:r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7103908F-838E-4107-BB0A-FDEA0B581D93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0623" y="3400101"/>
            <a:ext cx="7693246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Le saviez-vous? La Caisse d’Epargne s’engage dans la protection de l’environnement et vous propose un nouveau compte sur livret dont chaque euro collecté sera au profil du financement de la transition environnementale.</a:t>
            </a:r>
          </a:p>
        </p:txBody>
      </p:sp>
      <p:sp>
        <p:nvSpPr>
          <p:cNvPr id="31" name="Freeform 296">
            <a:extLst>
              <a:ext uri="{FF2B5EF4-FFF2-40B4-BE49-F238E27FC236}">
                <a16:creationId xmlns:a16="http://schemas.microsoft.com/office/drawing/2014/main" id="{9272C440-482E-4075-8B60-FE36C95614BB}"/>
              </a:ext>
            </a:extLst>
          </p:cNvPr>
          <p:cNvSpPr>
            <a:spLocks/>
          </p:cNvSpPr>
          <p:nvPr/>
        </p:nvSpPr>
        <p:spPr bwMode="auto">
          <a:xfrm>
            <a:off x="801306" y="3485482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2" name="Freeform 297">
            <a:extLst>
              <a:ext uri="{FF2B5EF4-FFF2-40B4-BE49-F238E27FC236}">
                <a16:creationId xmlns:a16="http://schemas.microsoft.com/office/drawing/2014/main" id="{14124DFF-D4DF-416A-914F-5DF22D44CF5C}"/>
              </a:ext>
            </a:extLst>
          </p:cNvPr>
          <p:cNvSpPr>
            <a:spLocks/>
          </p:cNvSpPr>
          <p:nvPr/>
        </p:nvSpPr>
        <p:spPr bwMode="auto">
          <a:xfrm>
            <a:off x="766542" y="3500683"/>
            <a:ext cx="161925" cy="157162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3" name="Freeform 296">
            <a:extLst>
              <a:ext uri="{FF2B5EF4-FFF2-40B4-BE49-F238E27FC236}">
                <a16:creationId xmlns:a16="http://schemas.microsoft.com/office/drawing/2014/main" id="{F5D4422B-C1D8-4E37-B52D-AB4C4A20C297}"/>
              </a:ext>
            </a:extLst>
          </p:cNvPr>
          <p:cNvSpPr>
            <a:spLocks/>
          </p:cNvSpPr>
          <p:nvPr/>
        </p:nvSpPr>
        <p:spPr bwMode="auto">
          <a:xfrm>
            <a:off x="801306" y="2882777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4" name="Freeform 297">
            <a:extLst>
              <a:ext uri="{FF2B5EF4-FFF2-40B4-BE49-F238E27FC236}">
                <a16:creationId xmlns:a16="http://schemas.microsoft.com/office/drawing/2014/main" id="{9DEE6F6E-503A-49EA-8886-7FB9E88AC851}"/>
              </a:ext>
            </a:extLst>
          </p:cNvPr>
          <p:cNvSpPr>
            <a:spLocks/>
          </p:cNvSpPr>
          <p:nvPr/>
        </p:nvSpPr>
        <p:spPr bwMode="auto">
          <a:xfrm>
            <a:off x="766542" y="2897978"/>
            <a:ext cx="161925" cy="157162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6" name="Freeform 296">
            <a:extLst>
              <a:ext uri="{FF2B5EF4-FFF2-40B4-BE49-F238E27FC236}">
                <a16:creationId xmlns:a16="http://schemas.microsoft.com/office/drawing/2014/main" id="{11966A29-2182-4E97-B329-2884CFDA3402}"/>
              </a:ext>
            </a:extLst>
          </p:cNvPr>
          <p:cNvSpPr>
            <a:spLocks/>
          </p:cNvSpPr>
          <p:nvPr/>
        </p:nvSpPr>
        <p:spPr bwMode="auto">
          <a:xfrm>
            <a:off x="804251" y="4133554"/>
            <a:ext cx="149225" cy="142875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1"/>
              <a:gd name="T37" fmla="*/ 0 h 40"/>
              <a:gd name="T38" fmla="*/ 41 w 41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1" h="40">
                <a:moveTo>
                  <a:pt x="15" y="40"/>
                </a:moveTo>
                <a:cubicBezTo>
                  <a:pt x="14" y="40"/>
                  <a:pt x="13" y="40"/>
                  <a:pt x="12" y="39"/>
                </a:cubicBezTo>
                <a:cubicBezTo>
                  <a:pt x="2" y="29"/>
                  <a:pt x="2" y="29"/>
                  <a:pt x="2" y="29"/>
                </a:cubicBezTo>
                <a:cubicBezTo>
                  <a:pt x="0" y="27"/>
                  <a:pt x="0" y="24"/>
                  <a:pt x="2" y="23"/>
                </a:cubicBezTo>
                <a:cubicBezTo>
                  <a:pt x="3" y="21"/>
                  <a:pt x="6" y="21"/>
                  <a:pt x="8" y="23"/>
                </a:cubicBezTo>
                <a:cubicBezTo>
                  <a:pt x="15" y="30"/>
                  <a:pt x="15" y="30"/>
                  <a:pt x="15" y="30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2"/>
                </a:cubicBezTo>
                <a:cubicBezTo>
                  <a:pt x="40" y="3"/>
                  <a:pt x="41" y="6"/>
                  <a:pt x="39" y="8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7" y="40"/>
                  <a:pt x="16" y="40"/>
                </a:cubicBezTo>
                <a:cubicBezTo>
                  <a:pt x="15" y="40"/>
                  <a:pt x="15" y="40"/>
                  <a:pt x="15" y="4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" name="Freeform 297">
            <a:extLst>
              <a:ext uri="{FF2B5EF4-FFF2-40B4-BE49-F238E27FC236}">
                <a16:creationId xmlns:a16="http://schemas.microsoft.com/office/drawing/2014/main" id="{6366B11C-8639-46F0-B942-819C1ADE25A4}"/>
              </a:ext>
            </a:extLst>
          </p:cNvPr>
          <p:cNvSpPr>
            <a:spLocks/>
          </p:cNvSpPr>
          <p:nvPr/>
        </p:nvSpPr>
        <p:spPr bwMode="auto">
          <a:xfrm>
            <a:off x="769487" y="4148755"/>
            <a:ext cx="161925" cy="157162"/>
          </a:xfrm>
          <a:custGeom>
            <a:avLst/>
            <a:gdLst>
              <a:gd name="T0" fmla="*/ 2147483647 w 45"/>
              <a:gd name="T1" fmla="*/ 2147483647 h 44"/>
              <a:gd name="T2" fmla="*/ 2147483647 w 45"/>
              <a:gd name="T3" fmla="*/ 2147483647 h 44"/>
              <a:gd name="T4" fmla="*/ 2147483647 w 45"/>
              <a:gd name="T5" fmla="*/ 2147483647 h 44"/>
              <a:gd name="T6" fmla="*/ 2147483647 w 45"/>
              <a:gd name="T7" fmla="*/ 2147483647 h 44"/>
              <a:gd name="T8" fmla="*/ 2147483647 w 45"/>
              <a:gd name="T9" fmla="*/ 2147483647 h 44"/>
              <a:gd name="T10" fmla="*/ 2147483647 w 45"/>
              <a:gd name="T11" fmla="*/ 2147483647 h 44"/>
              <a:gd name="T12" fmla="*/ 2147483647 w 45"/>
              <a:gd name="T13" fmla="*/ 2147483647 h 44"/>
              <a:gd name="T14" fmla="*/ 2147483647 w 45"/>
              <a:gd name="T15" fmla="*/ 2147483647 h 44"/>
              <a:gd name="T16" fmla="*/ 2147483647 w 45"/>
              <a:gd name="T17" fmla="*/ 0 h 44"/>
              <a:gd name="T18" fmla="*/ 2147483647 w 45"/>
              <a:gd name="T19" fmla="*/ 0 h 44"/>
              <a:gd name="T20" fmla="*/ 0 w 45"/>
              <a:gd name="T21" fmla="*/ 2147483647 h 44"/>
              <a:gd name="T22" fmla="*/ 0 w 45"/>
              <a:gd name="T23" fmla="*/ 2147483647 h 44"/>
              <a:gd name="T24" fmla="*/ 2147483647 w 45"/>
              <a:gd name="T25" fmla="*/ 2147483647 h 44"/>
              <a:gd name="T26" fmla="*/ 2147483647 w 45"/>
              <a:gd name="T27" fmla="*/ 2147483647 h 44"/>
              <a:gd name="T28" fmla="*/ 2147483647 w 45"/>
              <a:gd name="T29" fmla="*/ 2147483647 h 44"/>
              <a:gd name="T30" fmla="*/ 2147483647 w 45"/>
              <a:gd name="T31" fmla="*/ 2147483647 h 44"/>
              <a:gd name="T32" fmla="*/ 2147483647 w 45"/>
              <a:gd name="T33" fmla="*/ 2147483647 h 4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"/>
              <a:gd name="T52" fmla="*/ 0 h 44"/>
              <a:gd name="T53" fmla="*/ 45 w 45"/>
              <a:gd name="T54" fmla="*/ 44 h 4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" h="44">
                <a:moveTo>
                  <a:pt x="39" y="24"/>
                </a:moveTo>
                <a:cubicBezTo>
                  <a:pt x="39" y="36"/>
                  <a:pt x="39" y="36"/>
                  <a:pt x="39" y="36"/>
                </a:cubicBezTo>
                <a:cubicBezTo>
                  <a:pt x="39" y="38"/>
                  <a:pt x="38" y="39"/>
                  <a:pt x="3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5" y="38"/>
                  <a:pt x="5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7" y="5"/>
                  <a:pt x="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1"/>
                  <a:pt x="4" y="44"/>
                  <a:pt x="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41" y="44"/>
                  <a:pt x="45" y="41"/>
                  <a:pt x="45" y="36"/>
                </a:cubicBezTo>
                <a:cubicBezTo>
                  <a:pt x="45" y="15"/>
                  <a:pt x="45" y="15"/>
                  <a:pt x="45" y="15"/>
                </a:cubicBezTo>
                <a:lnTo>
                  <a:pt x="39" y="24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BD37E70A-4487-43A0-BDBC-366B0ECAFF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0623" y="2866288"/>
            <a:ext cx="7693246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Une solution dont votre épargne reste disponible à tout moment.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ED613F2B-212B-4EE2-9E73-4503D69990F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0623" y="4041667"/>
            <a:ext cx="7693246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1pPr>
            <a:lvl2pPr marL="357188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000" kern="1200" dirty="0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rPr>
              <a:t>En toute transparence, un suivi semestriel sera publié sur notre site Caisse d’Epargne affichant l’utilité de votre épargne au profit de la transition environnementale.</a:t>
            </a:r>
          </a:p>
        </p:txBody>
      </p:sp>
    </p:spTree>
    <p:extLst>
      <p:ext uri="{BB962C8B-B14F-4D97-AF65-F5344CB8AC3E}">
        <p14:creationId xmlns:p14="http://schemas.microsoft.com/office/powerpoint/2010/main" val="18530779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5kGyJN2PVWXZlqd6bE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RpQQrzIzIxHAA01qPTIcg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2.xml><?xml version="1.0" encoding="utf-8"?>
<a:theme xmlns:a="http://schemas.openxmlformats.org/drawingml/2006/main" name="5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3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/>
      </a:spPr>
      <a:bodyPr rtlCol="0" anchor="ctr"/>
      <a:lstStyle>
        <a:defPPr algn="l">
          <a:defRPr sz="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noAutofit/>
      </a:bodyPr>
      <a:lstStyle>
        <a:defPPr algn="ctr">
          <a:defRPr sz="900" dirty="0">
            <a:solidFill>
              <a:schemeClr val="tx1"/>
            </a:solidFill>
            <a:cs typeface="Gill San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E4C41E7CF3304DABA1FA74A87EDBA3" ma:contentTypeVersion="12" ma:contentTypeDescription="Create a new document." ma:contentTypeScope="" ma:versionID="46ff24add4f8a75d275cd3839ea4862c">
  <xsd:schema xmlns:xsd="http://www.w3.org/2001/XMLSchema" xmlns:xs="http://www.w3.org/2001/XMLSchema" xmlns:p="http://schemas.microsoft.com/office/2006/metadata/properties" xmlns:ns3="887109ed-1212-4b51-8387-21ddd3429319" xmlns:ns4="7852c82c-fc9c-4df7-958c-bfef7f331b57" targetNamespace="http://schemas.microsoft.com/office/2006/metadata/properties" ma:root="true" ma:fieldsID="5869015f792c564d286694c3aaf4a389" ns3:_="" ns4:_="">
    <xsd:import namespace="887109ed-1212-4b51-8387-21ddd3429319"/>
    <xsd:import namespace="7852c82c-fc9c-4df7-958c-bfef7f331b5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7109ed-1212-4b51-8387-21ddd34293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52c82c-fc9c-4df7-958c-bfef7f331b5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852c82c-fc9c-4df7-958c-bfef7f331b57"/>
    <ds:schemaRef ds:uri="http://purl.org/dc/elements/1.1/"/>
    <ds:schemaRef ds:uri="http://schemas.microsoft.com/office/2006/metadata/properties"/>
    <ds:schemaRef ds:uri="887109ed-1212-4b51-8387-21ddd342931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6ADFFBC-0117-465E-8091-249F78FE48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7109ed-1212-4b51-8387-21ddd3429319"/>
    <ds:schemaRef ds:uri="7852c82c-fc9c-4df7-958c-bfef7f331b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142</TotalTime>
  <Words>577</Words>
  <Application>Microsoft Office PowerPoint</Application>
  <PresentationFormat>Affichage à l'écran (16:9)</PresentationFormat>
  <Paragraphs>55</Paragraphs>
  <Slides>6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21" baseType="lpstr">
      <vt:lpstr>Montserrat SemiBold</vt:lpstr>
      <vt:lpstr>Arial</vt:lpstr>
      <vt:lpstr>Montserrat ExtraBold</vt:lpstr>
      <vt:lpstr>Wingdings 3</vt:lpstr>
      <vt:lpstr>Courier New</vt:lpstr>
      <vt:lpstr>Symbol</vt:lpstr>
      <vt:lpstr>Arial Narrow</vt:lpstr>
      <vt:lpstr>Cambria Math</vt:lpstr>
      <vt:lpstr>Arial Black</vt:lpstr>
      <vt:lpstr>Wingdings</vt:lpstr>
      <vt:lpstr>Cabin Condensed</vt:lpstr>
      <vt:lpstr>Conception personnalisée</vt:lpstr>
      <vt:lpstr>5_Conception personnalisée</vt:lpstr>
      <vt:lpstr>Groupe BPCE</vt:lpstr>
      <vt:lpstr>Diapositive think-cell</vt:lpstr>
      <vt:lpstr>Compte sur Livret Vert</vt:lpstr>
      <vt:lpstr>Le compte sur Livret Green : un livret pour tous</vt:lpstr>
      <vt:lpstr>Le compte sur Livret Green</vt:lpstr>
      <vt:lpstr>Le compte sur Livret Green</vt:lpstr>
      <vt:lpstr>Le compte sur Livret Green</vt:lpstr>
      <vt:lpstr>Le compte sur Livret Green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sur Livret Vert</dc:title>
  <dc:creator>BOSSE Elodie</dc:creator>
  <cp:lastModifiedBy>LOSSER Fabien [CEGEE]</cp:lastModifiedBy>
  <cp:revision>21</cp:revision>
  <cp:lastPrinted>2017-11-27T10:18:19Z</cp:lastPrinted>
  <dcterms:created xsi:type="dcterms:W3CDTF">2021-11-09T16:45:25Z</dcterms:created>
  <dcterms:modified xsi:type="dcterms:W3CDTF">2022-01-05T09:40:20Z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0x010100E5E4C41E7CF3304DABA1FA74A87EDBA3</vt:lpwstr>
  </property>
</Properties>
</file>