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134806344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B7D5E-83B8-48AC-8E75-84E9FAE396EC}" type="datetimeFigureOut">
              <a:rPr lang="fr-FR" smtClean="0"/>
              <a:t>19/01/2024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4C90B-1762-4448-BBCD-761348D99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079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FE44AB-68AE-4E25-BF79-EE6C37001E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879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Ambi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02E8B6D-AD4C-4C0D-B737-51B3C841CA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299" y="253474"/>
            <a:ext cx="5711844" cy="2389145"/>
          </a:xfrm>
          <a:prstGeom prst="rect">
            <a:avLst/>
          </a:prstGeom>
        </p:spPr>
      </p:pic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FCE8692A-F9B6-45BC-88E8-14CEB965CE6C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375712" y="267337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D09214EB-6DA5-4BAC-BB80-9F21CE89D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9934" y="2694041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5DD27775-1622-4BE0-84E4-076D877B0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9934" y="4599868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59562A5E-7194-493C-94B7-039D2B7C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9934" y="5605696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19 janvier 2024</a:t>
            </a:fld>
            <a:endParaRPr lang="fr-FR"/>
          </a:p>
        </p:txBody>
      </p:sp>
      <p:pic>
        <p:nvPicPr>
          <p:cNvPr id="3" name="Image 2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99434CAB-2E72-4EAF-8A0D-07400C250E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471" y="5367908"/>
            <a:ext cx="2624819" cy="86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3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286A5727-7035-4CCC-B80A-FA4136BAC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19 janvier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3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A7E1279-586B-4661-A07E-59E7DF9BEA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19 janvier 2024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1932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09D93C2-F6EC-43F9-8D17-1214F835F4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496221" y="755569"/>
            <a:ext cx="2400299" cy="19618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40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1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52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36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44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285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49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01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780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44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96C8AB-746B-44B3-B5AC-08D994C871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07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586BB1-8477-497C-957B-393E063815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6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>
            <a:lvl1pPr marL="442913" indent="-442913">
              <a:buFont typeface="+mj-lt"/>
              <a:buAutoNum type="arabicPeriod"/>
              <a:defRPr b="1">
                <a:solidFill>
                  <a:srgbClr val="002060"/>
                </a:solidFill>
                <a:latin typeface="+mj-lt"/>
              </a:defRPr>
            </a:lvl1pPr>
            <a:lvl2pPr marL="811213" indent="-274638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002060"/>
                </a:solidFill>
                <a:latin typeface="+mj-lt"/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  <a:latin typeface="+mj-lt"/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624563" y="244770"/>
            <a:ext cx="3667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>
                <a:solidFill>
                  <a:srgbClr val="C00000"/>
                </a:solidFill>
                <a:latin typeface="+mj-lt"/>
              </a:rPr>
              <a:t>SOMMAIRE</a:t>
            </a:r>
          </a:p>
        </p:txBody>
      </p:sp>
    </p:spTree>
    <p:extLst>
      <p:ext uri="{BB962C8B-B14F-4D97-AF65-F5344CB8AC3E}">
        <p14:creationId xmlns:p14="http://schemas.microsoft.com/office/powerpoint/2010/main" val="1898917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partie + texte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751377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>
            <a:lvl1pPr marL="358775" indent="-358775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71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partie +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F2A0FCA7-BF80-40A9-A308-4FA7D85189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13067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parti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F2A0FCA7-BF80-40A9-A308-4FA7D85189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graphique 4"/>
          <p:cNvSpPr>
            <a:spLocks noGrp="1"/>
          </p:cNvSpPr>
          <p:nvPr>
            <p:ph type="chart" sz="quarter" idx="15"/>
          </p:nvPr>
        </p:nvSpPr>
        <p:spPr>
          <a:xfrm>
            <a:off x="449943" y="1532432"/>
            <a:ext cx="11046057" cy="4170783"/>
          </a:xfrm>
          <a:prstGeom prst="rect">
            <a:avLst/>
          </a:prstGeom>
        </p:spPr>
        <p:txBody>
          <a:bodyPr/>
          <a:lstStyle>
            <a:lvl1pPr>
              <a:defRPr lang="fr-FR">
                <a:solidFill>
                  <a:srgbClr val="002060"/>
                </a:solidFill>
              </a:defRPr>
            </a:lvl1pPr>
          </a:lstStyle>
          <a:p>
            <a:pPr marL="358775" lvl="0" indent="-358775">
              <a:buFont typeface="Wingdings" panose="05000000000000000000" pitchFamily="2" charset="2"/>
              <a:buChar char="§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476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CAFB180-39F1-4601-8F4A-019B80244B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23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0EC69D-7CE4-8B38-886D-35E9414CC1AD}"/>
              </a:ext>
            </a:extLst>
          </p:cNvPr>
          <p:cNvSpPr/>
          <p:nvPr/>
        </p:nvSpPr>
        <p:spPr>
          <a:xfrm>
            <a:off x="220922" y="1625013"/>
            <a:ext cx="11918914" cy="42465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                                                   </a:t>
            </a:r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91E16F6C-4F70-2B4B-5D82-37727330ADFB}"/>
              </a:ext>
            </a:extLst>
          </p:cNvPr>
          <p:cNvCxnSpPr>
            <a:cxnSpLocks/>
          </p:cNvCxnSpPr>
          <p:nvPr/>
        </p:nvCxnSpPr>
        <p:spPr>
          <a:xfrm flipV="1">
            <a:off x="7085139" y="5067278"/>
            <a:ext cx="3780000" cy="149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0B4487-AFF9-5058-E799-0F849B2365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584" y="6468977"/>
            <a:ext cx="144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AF3030-210E-4F95-B01F-6A5FA5AEE3F1}" type="datetime4">
              <a:rPr kumimoji="0" lang="fr-FR" sz="95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 janvier 2024</a:t>
            </a:fld>
            <a:endParaRPr kumimoji="0" lang="fr-FR" sz="95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90BDA5F-5358-3921-7591-CE1D05B6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99616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A7784A6-1E01-8280-9106-135FD23BD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432733"/>
            <a:ext cx="10800000" cy="56682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z="2000" dirty="0">
                <a:solidFill>
                  <a:srgbClr val="C30F0F"/>
                </a:solidFill>
              </a:rPr>
              <a:t>LE Parcours TELEPHONIQUE LIGNE CONSEILLER </a:t>
            </a:r>
            <a:r>
              <a:rPr lang="fr-FR" sz="2000" u="sng" dirty="0">
                <a:solidFill>
                  <a:srgbClr val="C30F0F"/>
                </a:solidFill>
              </a:rPr>
              <a:t>disponible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7EEFF718-CC6E-6562-3099-711668B32CE6}"/>
              </a:ext>
            </a:extLst>
          </p:cNvPr>
          <p:cNvSpPr txBox="1">
            <a:spLocks/>
          </p:cNvSpPr>
          <p:nvPr/>
        </p:nvSpPr>
        <p:spPr>
          <a:xfrm>
            <a:off x="398528" y="716147"/>
            <a:ext cx="216000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906F52B-B591-FC78-D7EF-FBB25246E165}"/>
              </a:ext>
            </a:extLst>
          </p:cNvPr>
          <p:cNvCxnSpPr>
            <a:cxnSpLocks/>
          </p:cNvCxnSpPr>
          <p:nvPr/>
        </p:nvCxnSpPr>
        <p:spPr>
          <a:xfrm>
            <a:off x="7081730" y="2797060"/>
            <a:ext cx="3466" cy="97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9F87C467-C577-2D27-DFEF-2C2D0893F274}"/>
              </a:ext>
            </a:extLst>
          </p:cNvPr>
          <p:cNvSpPr/>
          <p:nvPr/>
        </p:nvSpPr>
        <p:spPr>
          <a:xfrm rot="5400000">
            <a:off x="2242696" y="4128699"/>
            <a:ext cx="638482" cy="28067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ZoneTexte 40">
            <a:extLst>
              <a:ext uri="{FF2B5EF4-FFF2-40B4-BE49-F238E27FC236}">
                <a16:creationId xmlns:a16="http://schemas.microsoft.com/office/drawing/2014/main" id="{B1E7EA99-CF3E-FB4C-C5E9-67A554E77B23}"/>
              </a:ext>
            </a:extLst>
          </p:cNvPr>
          <p:cNvSpPr txBox="1"/>
          <p:nvPr/>
        </p:nvSpPr>
        <p:spPr>
          <a:xfrm>
            <a:off x="3571540" y="2648886"/>
            <a:ext cx="144255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C30F0F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Si non réponse avant </a:t>
            </a: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C30F0F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6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C30F0F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sonneries</a:t>
            </a: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C30F0F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 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C30F0F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217A0CB-1673-3B23-366B-7B4EA29548D0}"/>
              </a:ext>
            </a:extLst>
          </p:cNvPr>
          <p:cNvCxnSpPr>
            <a:cxnSpLocks/>
          </p:cNvCxnSpPr>
          <p:nvPr/>
        </p:nvCxnSpPr>
        <p:spPr>
          <a:xfrm>
            <a:off x="7072096" y="2786298"/>
            <a:ext cx="3847061" cy="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12" name="Organigramme : Connecteur 54">
            <a:extLst>
              <a:ext uri="{FF2B5EF4-FFF2-40B4-BE49-F238E27FC236}">
                <a16:creationId xmlns:a16="http://schemas.microsoft.com/office/drawing/2014/main" id="{F1BA8FF3-A8CE-F3CB-B720-E4F94E2122D3}"/>
              </a:ext>
            </a:extLst>
          </p:cNvPr>
          <p:cNvSpPr/>
          <p:nvPr/>
        </p:nvSpPr>
        <p:spPr>
          <a:xfrm>
            <a:off x="10793408" y="2667077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1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40">
            <a:extLst>
              <a:ext uri="{FF2B5EF4-FFF2-40B4-BE49-F238E27FC236}">
                <a16:creationId xmlns:a16="http://schemas.microsoft.com/office/drawing/2014/main" id="{F7F32BCE-0A97-F41F-DA45-68E18E6C0ECC}"/>
              </a:ext>
            </a:extLst>
          </p:cNvPr>
          <p:cNvSpPr txBox="1"/>
          <p:nvPr/>
        </p:nvSpPr>
        <p:spPr>
          <a:xfrm>
            <a:off x="10116518" y="2126406"/>
            <a:ext cx="1838602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Si non réponse avant 6 sonneries 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3E454A">
                  <a:lumMod val="75000"/>
                </a:srgbClr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946C3119-D016-B3E3-33E9-3C75F96A204B}"/>
              </a:ext>
            </a:extLst>
          </p:cNvPr>
          <p:cNvCxnSpPr>
            <a:cxnSpLocks/>
          </p:cNvCxnSpPr>
          <p:nvPr/>
        </p:nvCxnSpPr>
        <p:spPr>
          <a:xfrm>
            <a:off x="10919157" y="2889916"/>
            <a:ext cx="0" cy="571743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31" name="ZoneTexte 40">
            <a:extLst>
              <a:ext uri="{FF2B5EF4-FFF2-40B4-BE49-F238E27FC236}">
                <a16:creationId xmlns:a16="http://schemas.microsoft.com/office/drawing/2014/main" id="{C7786207-4135-4AFF-CCAE-F612ADC55A5E}"/>
              </a:ext>
            </a:extLst>
          </p:cNvPr>
          <p:cNvSpPr txBox="1"/>
          <p:nvPr/>
        </p:nvSpPr>
        <p:spPr>
          <a:xfrm>
            <a:off x="9946039" y="3425662"/>
            <a:ext cx="202503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Demande de rappel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 </a:t>
            </a: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notification mail au conseiller</a:t>
            </a: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3E454A">
                  <a:lumMod val="75000"/>
                </a:srgbClr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3BF73D11-AF30-5BA7-7476-45E936801A2A}"/>
              </a:ext>
            </a:extLst>
          </p:cNvPr>
          <p:cNvCxnSpPr>
            <a:cxnSpLocks/>
          </p:cNvCxnSpPr>
          <p:nvPr/>
        </p:nvCxnSpPr>
        <p:spPr>
          <a:xfrm>
            <a:off x="433655" y="3748233"/>
            <a:ext cx="6658370" cy="20827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32" name="Organigramme : Connecteur 47">
            <a:extLst>
              <a:ext uri="{FF2B5EF4-FFF2-40B4-BE49-F238E27FC236}">
                <a16:creationId xmlns:a16="http://schemas.microsoft.com/office/drawing/2014/main" id="{1F650FE6-F5A7-3983-BEDF-10DD6E9D4EE2}"/>
              </a:ext>
            </a:extLst>
          </p:cNvPr>
          <p:cNvSpPr/>
          <p:nvPr/>
        </p:nvSpPr>
        <p:spPr>
          <a:xfrm>
            <a:off x="4086455" y="3636670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rganigramme : Connecteur 47">
            <a:extLst>
              <a:ext uri="{FF2B5EF4-FFF2-40B4-BE49-F238E27FC236}">
                <a16:creationId xmlns:a16="http://schemas.microsoft.com/office/drawing/2014/main" id="{C5CB984A-014D-AFB9-9C29-37F5A2D0D56E}"/>
              </a:ext>
            </a:extLst>
          </p:cNvPr>
          <p:cNvSpPr/>
          <p:nvPr/>
        </p:nvSpPr>
        <p:spPr>
          <a:xfrm>
            <a:off x="821576" y="3605661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rganigramme : Connecteur 47">
            <a:extLst>
              <a:ext uri="{FF2B5EF4-FFF2-40B4-BE49-F238E27FC236}">
                <a16:creationId xmlns:a16="http://schemas.microsoft.com/office/drawing/2014/main" id="{0B0F2DCF-CCBF-9B87-FD0B-6D4C17755912}"/>
              </a:ext>
            </a:extLst>
          </p:cNvPr>
          <p:cNvSpPr/>
          <p:nvPr/>
        </p:nvSpPr>
        <p:spPr>
          <a:xfrm>
            <a:off x="2420759" y="3600736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rganigramme : Connecteur 47">
            <a:extLst>
              <a:ext uri="{FF2B5EF4-FFF2-40B4-BE49-F238E27FC236}">
                <a16:creationId xmlns:a16="http://schemas.microsoft.com/office/drawing/2014/main" id="{2D4B4EE2-6F87-905D-542E-7CEE75AC8A58}"/>
              </a:ext>
            </a:extLst>
          </p:cNvPr>
          <p:cNvSpPr/>
          <p:nvPr/>
        </p:nvSpPr>
        <p:spPr>
          <a:xfrm>
            <a:off x="7264805" y="2662500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38" name="Organigramme : Connecteur 47">
            <a:extLst>
              <a:ext uri="{FF2B5EF4-FFF2-40B4-BE49-F238E27FC236}">
                <a16:creationId xmlns:a16="http://schemas.microsoft.com/office/drawing/2014/main" id="{DDE40796-362F-AF91-A665-EDFC9FA7E7E1}"/>
              </a:ext>
            </a:extLst>
          </p:cNvPr>
          <p:cNvSpPr/>
          <p:nvPr/>
        </p:nvSpPr>
        <p:spPr>
          <a:xfrm>
            <a:off x="7273103" y="4942020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9" name="Organigramme : Connecteur 47">
            <a:extLst>
              <a:ext uri="{FF2B5EF4-FFF2-40B4-BE49-F238E27FC236}">
                <a16:creationId xmlns:a16="http://schemas.microsoft.com/office/drawing/2014/main" id="{89A13B68-7897-714F-6912-1FFEE0C0205D}"/>
              </a:ext>
            </a:extLst>
          </p:cNvPr>
          <p:cNvSpPr/>
          <p:nvPr/>
        </p:nvSpPr>
        <p:spPr>
          <a:xfrm>
            <a:off x="6141581" y="3636670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783BA58-73D6-4D1E-E2CB-A65EB91DFD49}"/>
              </a:ext>
            </a:extLst>
          </p:cNvPr>
          <p:cNvSpPr txBox="1"/>
          <p:nvPr/>
        </p:nvSpPr>
        <p:spPr>
          <a:xfrm>
            <a:off x="352034" y="2283047"/>
            <a:ext cx="13869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D69B2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Le client appelle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D69B2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sur la ligne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1D69B2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Conseiller</a:t>
            </a:r>
            <a:endParaRPr kumimoji="0" lang="fr-FR" sz="1600" b="1" i="0" u="sng" strike="noStrike" kern="1200" cap="none" spc="0" normalizeH="0" baseline="0" noProof="0" dirty="0">
              <a:ln>
                <a:noFill/>
              </a:ln>
              <a:solidFill>
                <a:srgbClr val="1D69B2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7060538-BD62-A912-1B6F-8497D4417CDE}"/>
              </a:ext>
            </a:extLst>
          </p:cNvPr>
          <p:cNvSpPr txBox="1"/>
          <p:nvPr/>
        </p:nvSpPr>
        <p:spPr>
          <a:xfrm>
            <a:off x="1837773" y="2374050"/>
            <a:ext cx="15852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Si Appel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non décroché avant 3 sonneries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9764E3C-5EA7-C33A-0158-18A4F100BA3B}"/>
              </a:ext>
            </a:extLst>
          </p:cNvPr>
          <p:cNvSpPr txBox="1"/>
          <p:nvPr/>
        </p:nvSpPr>
        <p:spPr>
          <a:xfrm>
            <a:off x="1473965" y="4670421"/>
            <a:ext cx="22581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Interception possible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dès la 3ème sonnerie par l’ensemble des collaborateurs 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5844D6E-1DD5-BA40-DC6C-355BC0DBCD57}"/>
              </a:ext>
            </a:extLst>
          </p:cNvPr>
          <p:cNvSpPr txBox="1"/>
          <p:nvPr/>
        </p:nvSpPr>
        <p:spPr>
          <a:xfrm>
            <a:off x="5548202" y="2430557"/>
            <a:ext cx="136634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SVI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     (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erveur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V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ocal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I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nteractif)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7B314C68-6BCC-A82F-07E7-898B4AF76494}"/>
              </a:ext>
            </a:extLst>
          </p:cNvPr>
          <p:cNvSpPr txBox="1"/>
          <p:nvPr/>
        </p:nvSpPr>
        <p:spPr>
          <a:xfrm>
            <a:off x="5087648" y="4090530"/>
            <a:ext cx="20322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2 choix proposés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aux clients identifiés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AFAB538-DE92-2E4C-9634-E19CF8A43392}"/>
              </a:ext>
            </a:extLst>
          </p:cNvPr>
          <p:cNvSpPr txBox="1"/>
          <p:nvPr/>
        </p:nvSpPr>
        <p:spPr>
          <a:xfrm>
            <a:off x="7581396" y="2376881"/>
            <a:ext cx="2391940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être mis en relation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avec un autre conseiller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C96AEA74-10F7-D9AA-78EC-A5D0BC430DB1}"/>
              </a:ext>
            </a:extLst>
          </p:cNvPr>
          <p:cNvSpPr txBox="1"/>
          <p:nvPr/>
        </p:nvSpPr>
        <p:spPr>
          <a:xfrm>
            <a:off x="7714012" y="4669597"/>
            <a:ext cx="1907972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être rappelé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par son conseiller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54823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rganigramme : Connecteur 54">
            <a:extLst>
              <a:ext uri="{FF2B5EF4-FFF2-40B4-BE49-F238E27FC236}">
                <a16:creationId xmlns:a16="http://schemas.microsoft.com/office/drawing/2014/main" id="{8BDBE121-9FE4-722E-8C00-5F5FE78D5C0E}"/>
              </a:ext>
            </a:extLst>
          </p:cNvPr>
          <p:cNvSpPr/>
          <p:nvPr/>
        </p:nvSpPr>
        <p:spPr>
          <a:xfrm>
            <a:off x="10783227" y="4928342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1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C67788AF-C67C-E17E-398C-5136B4FAB630}"/>
              </a:ext>
            </a:extLst>
          </p:cNvPr>
          <p:cNvCxnSpPr>
            <a:cxnSpLocks/>
          </p:cNvCxnSpPr>
          <p:nvPr/>
        </p:nvCxnSpPr>
        <p:spPr>
          <a:xfrm>
            <a:off x="10916067" y="4348898"/>
            <a:ext cx="0" cy="571743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43180F18-ACD2-BDBE-32CB-6E0513D05A07}"/>
              </a:ext>
            </a:extLst>
          </p:cNvPr>
          <p:cNvCxnSpPr>
            <a:cxnSpLocks/>
          </p:cNvCxnSpPr>
          <p:nvPr/>
        </p:nvCxnSpPr>
        <p:spPr>
          <a:xfrm>
            <a:off x="7085139" y="3750178"/>
            <a:ext cx="0" cy="133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95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2" grpId="0" animBg="1"/>
      <p:bldP spid="13" grpId="0"/>
      <p:bldP spid="31" grpId="0"/>
      <p:bldP spid="3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/>
      <p:bldP spid="42" grpId="0"/>
      <p:bldP spid="43" grpId="0"/>
      <p:bldP spid="44" grpId="0"/>
      <p:bldP spid="46" grpId="0"/>
      <p:bldP spid="50" grpId="0"/>
      <p:bldP spid="52" grpId="0"/>
      <p:bldP spid="54" grpId="0" animBg="1"/>
    </p:bldLst>
  </p:timing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86</Words>
  <Application>Microsoft Office PowerPoint</Application>
  <PresentationFormat>Grand écran</PresentationFormat>
  <Paragraphs>25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Arial</vt:lpstr>
      <vt:lpstr>Arial Black</vt:lpstr>
      <vt:lpstr>Cabin Sketch</vt:lpstr>
      <vt:lpstr>Calibri</vt:lpstr>
      <vt:lpstr>Courier New</vt:lpstr>
      <vt:lpstr>Fira Sans</vt:lpstr>
      <vt:lpstr>Wingdings</vt:lpstr>
      <vt:lpstr>Wingdings 2</vt:lpstr>
      <vt:lpstr>Caisse d'Epargne</vt:lpstr>
      <vt:lpstr>LE Parcours TELEPHONIQUE LIGNE CONSEILLER disponible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BLANCHE Magali [CEGEE]</dc:creator>
  <cp:lastModifiedBy>BLANCHE Magali [CEGEE]</cp:lastModifiedBy>
  <cp:revision>3</cp:revision>
  <dcterms:created xsi:type="dcterms:W3CDTF">2024-01-18T15:22:27Z</dcterms:created>
  <dcterms:modified xsi:type="dcterms:W3CDTF">2024-01-19T10:22:29Z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2024-01-18T15:22:27Z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fb161502-5c56-4161-acb0-e48836316612</vt:lpwstr>
  </property>
  <property fmtid="{D5CDD505-2E9C-101B-9397-08002B2CF9AE}" pid="8" name="MSIP_Label_48a19f0c-bea1-442e-a475-ed109d9ec508_ContentBits">
    <vt:lpwstr>0</vt:lpwstr>
  </property>
</Properties>
</file>