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705" r:id="rId7"/>
    <p:sldId id="257" r:id="rId8"/>
    <p:sldId id="297" r:id="rId9"/>
    <p:sldId id="291" r:id="rId10"/>
    <p:sldId id="307" r:id="rId11"/>
    <p:sldId id="308" r:id="rId12"/>
    <p:sldId id="282" r:id="rId13"/>
    <p:sldId id="311" r:id="rId14"/>
    <p:sldId id="316" r:id="rId15"/>
    <p:sldId id="306" r:id="rId16"/>
    <p:sldId id="279" r:id="rId17"/>
    <p:sldId id="280" r:id="rId18"/>
    <p:sldId id="281" r:id="rId19"/>
    <p:sldId id="317" r:id="rId20"/>
    <p:sldId id="292" r:id="rId21"/>
    <p:sldId id="296" r:id="rId22"/>
    <p:sldId id="318" r:id="rId23"/>
    <p:sldId id="327" r:id="rId24"/>
    <p:sldId id="285" r:id="rId25"/>
    <p:sldId id="305" r:id="rId26"/>
    <p:sldId id="295" r:id="rId27"/>
    <p:sldId id="284" r:id="rId28"/>
    <p:sldId id="706" r:id="rId29"/>
    <p:sldId id="290" r:id="rId30"/>
    <p:sldId id="313" r:id="rId31"/>
    <p:sldId id="325" r:id="rId32"/>
    <p:sldId id="707" r:id="rId33"/>
    <p:sldId id="708" r:id="rId34"/>
    <p:sldId id="704" r:id="rId3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EC1B24"/>
    <a:srgbClr val="FFFFFF"/>
    <a:srgbClr val="EEEEEE"/>
    <a:srgbClr val="FBDCDD"/>
    <a:srgbClr val="000000"/>
    <a:srgbClr val="E7302A"/>
    <a:srgbClr val="F5F5F5"/>
    <a:srgbClr val="D11921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12" autoAdjust="0"/>
    <p:restoredTop sz="93314" autoAdjust="0"/>
  </p:normalViewPr>
  <p:slideViewPr>
    <p:cSldViewPr snapToGrid="0">
      <p:cViewPr varScale="1">
        <p:scale>
          <a:sx n="75" d="100"/>
          <a:sy n="75" d="100"/>
        </p:scale>
        <p:origin x="84" y="6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491B19-CD7A-4028-9561-9D331D68E575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fr-FR"/>
        </a:p>
      </dgm:t>
    </dgm:pt>
    <dgm:pt modelId="{299FF4D8-99FD-4E50-B6A8-D278C115C524}">
      <dgm:prSet phldrT="[Texte]" custT="1"/>
      <dgm:spPr/>
      <dgm:t>
        <a:bodyPr/>
        <a:lstStyle/>
        <a:p>
          <a:endParaRPr lang="fr-FR" sz="1600" u="sng" dirty="0"/>
        </a:p>
      </dgm:t>
    </dgm:pt>
    <dgm:pt modelId="{3E87621F-A3BC-4F24-83F2-85C01F556C4C}" type="parTrans" cxnId="{A1358CA4-1C03-4BED-99EF-D9BAED1D54CD}">
      <dgm:prSet/>
      <dgm:spPr/>
      <dgm:t>
        <a:bodyPr/>
        <a:lstStyle/>
        <a:p>
          <a:endParaRPr lang="fr-FR" sz="1200"/>
        </a:p>
      </dgm:t>
    </dgm:pt>
    <dgm:pt modelId="{BFA4EA59-00CB-46B6-BD74-9647F605EE32}" type="sibTrans" cxnId="{A1358CA4-1C03-4BED-99EF-D9BAED1D54CD}">
      <dgm:prSet/>
      <dgm:spPr/>
      <dgm:t>
        <a:bodyPr/>
        <a:lstStyle/>
        <a:p>
          <a:endParaRPr lang="fr-FR" sz="1200"/>
        </a:p>
      </dgm:t>
    </dgm:pt>
    <dgm:pt modelId="{173D9F8E-3124-4A81-9F75-FC9C21565073}" type="asst">
      <dgm:prSet phldrT="[Texte]" custT="1"/>
      <dgm:spPr/>
      <dgm:t>
        <a:bodyPr/>
        <a:lstStyle/>
        <a:p>
          <a:r>
            <a:rPr lang="fr-FR" sz="1400" b="1" dirty="0">
              <a:solidFill>
                <a:schemeClr val="accent3">
                  <a:lumMod val="50000"/>
                </a:schemeClr>
              </a:solidFill>
            </a:rPr>
            <a:t>Attention</a:t>
          </a:r>
          <a:r>
            <a:rPr lang="fr-FR" sz="1400" b="0" dirty="0">
              <a:solidFill>
                <a:schemeClr val="tx1"/>
              </a:solidFill>
            </a:rPr>
            <a:t>, les modalités de déblocage des fonds des travaux sont spécifiques</a:t>
          </a:r>
        </a:p>
      </dgm:t>
    </dgm:pt>
    <dgm:pt modelId="{2E52F906-4E0F-4294-94B1-B68171EA7C8C}" type="parTrans" cxnId="{A9EA483C-4982-44CD-A860-45451B759B41}">
      <dgm:prSet/>
      <dgm:spPr/>
      <dgm:t>
        <a:bodyPr/>
        <a:lstStyle/>
        <a:p>
          <a:endParaRPr lang="fr-FR" sz="1200"/>
        </a:p>
      </dgm:t>
    </dgm:pt>
    <dgm:pt modelId="{6C2EC19F-88E6-4697-851D-35B3FFC5D1D5}" type="sibTrans" cxnId="{A9EA483C-4982-44CD-A860-45451B759B41}">
      <dgm:prSet/>
      <dgm:spPr/>
      <dgm:t>
        <a:bodyPr/>
        <a:lstStyle/>
        <a:p>
          <a:endParaRPr lang="fr-FR" sz="1200"/>
        </a:p>
      </dgm:t>
    </dgm:pt>
    <dgm:pt modelId="{07F3A19A-CAE0-47AF-AD6E-3B8A62441ABB}" type="pres">
      <dgm:prSet presAssocID="{E2491B19-CD7A-4028-9561-9D331D68E57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B7F4817-359F-4E9F-AF1D-6EF769D3E1C9}" type="pres">
      <dgm:prSet presAssocID="{299FF4D8-99FD-4E50-B6A8-D278C115C524}" presName="hierRoot1" presStyleCnt="0">
        <dgm:presLayoutVars>
          <dgm:hierBranch val="init"/>
        </dgm:presLayoutVars>
      </dgm:prSet>
      <dgm:spPr/>
    </dgm:pt>
    <dgm:pt modelId="{9CDF8967-F719-489D-B60C-B097CBD7EBEB}" type="pres">
      <dgm:prSet presAssocID="{299FF4D8-99FD-4E50-B6A8-D278C115C524}" presName="rootComposite1" presStyleCnt="0"/>
      <dgm:spPr/>
    </dgm:pt>
    <dgm:pt modelId="{53F5E090-969D-440D-A8D2-6DD942B55CDB}" type="pres">
      <dgm:prSet presAssocID="{299FF4D8-99FD-4E50-B6A8-D278C115C524}" presName="rootText1" presStyleLbl="node0" presStyleIdx="0" presStyleCnt="1" custScaleX="78017" custScaleY="81644">
        <dgm:presLayoutVars>
          <dgm:chPref val="3"/>
        </dgm:presLayoutVars>
      </dgm:prSet>
      <dgm:spPr/>
    </dgm:pt>
    <dgm:pt modelId="{7ED6E5CB-BAD9-40B2-9CA0-6CB820D13B9E}" type="pres">
      <dgm:prSet presAssocID="{299FF4D8-99FD-4E50-B6A8-D278C115C524}" presName="rootConnector1" presStyleLbl="node1" presStyleIdx="0" presStyleCnt="0"/>
      <dgm:spPr/>
    </dgm:pt>
    <dgm:pt modelId="{F52D7C28-0D1A-4C1C-B9A8-6F498C086112}" type="pres">
      <dgm:prSet presAssocID="{299FF4D8-99FD-4E50-B6A8-D278C115C524}" presName="hierChild2" presStyleCnt="0"/>
      <dgm:spPr/>
    </dgm:pt>
    <dgm:pt modelId="{9F30888A-E017-4239-A5DA-D7A6B75A3544}" type="pres">
      <dgm:prSet presAssocID="{299FF4D8-99FD-4E50-B6A8-D278C115C524}" presName="hierChild3" presStyleCnt="0"/>
      <dgm:spPr/>
    </dgm:pt>
    <dgm:pt modelId="{FEFA820E-2E0B-4D98-9E9A-3C35374745F4}" type="pres">
      <dgm:prSet presAssocID="{2E52F906-4E0F-4294-94B1-B68171EA7C8C}" presName="Name111" presStyleLbl="parChTrans1D2" presStyleIdx="0" presStyleCnt="1"/>
      <dgm:spPr/>
    </dgm:pt>
    <dgm:pt modelId="{41D2DAB2-2CB7-4355-972D-E75C576D6D10}" type="pres">
      <dgm:prSet presAssocID="{173D9F8E-3124-4A81-9F75-FC9C21565073}" presName="hierRoot3" presStyleCnt="0">
        <dgm:presLayoutVars>
          <dgm:hierBranch val="init"/>
        </dgm:presLayoutVars>
      </dgm:prSet>
      <dgm:spPr/>
    </dgm:pt>
    <dgm:pt modelId="{36E7043E-FEC8-4776-AE78-EB6710BFCD2C}" type="pres">
      <dgm:prSet presAssocID="{173D9F8E-3124-4A81-9F75-FC9C21565073}" presName="rootComposite3" presStyleCnt="0"/>
      <dgm:spPr/>
    </dgm:pt>
    <dgm:pt modelId="{EC0B2D08-1F02-4A04-9497-569924B9C988}" type="pres">
      <dgm:prSet presAssocID="{173D9F8E-3124-4A81-9F75-FC9C21565073}" presName="rootText3" presStyleLbl="asst1" presStyleIdx="0" presStyleCnt="1" custLinFactNeighborX="-1590" custLinFactNeighborY="142">
        <dgm:presLayoutVars>
          <dgm:chPref val="3"/>
        </dgm:presLayoutVars>
      </dgm:prSet>
      <dgm:spPr/>
    </dgm:pt>
    <dgm:pt modelId="{4BAE5091-F85F-480E-B983-3F135D0A4F37}" type="pres">
      <dgm:prSet presAssocID="{173D9F8E-3124-4A81-9F75-FC9C21565073}" presName="rootConnector3" presStyleLbl="asst1" presStyleIdx="0" presStyleCnt="1"/>
      <dgm:spPr/>
    </dgm:pt>
    <dgm:pt modelId="{C12D0D7D-F80B-4463-ABD8-D4BC92023288}" type="pres">
      <dgm:prSet presAssocID="{173D9F8E-3124-4A81-9F75-FC9C21565073}" presName="hierChild6" presStyleCnt="0"/>
      <dgm:spPr/>
    </dgm:pt>
    <dgm:pt modelId="{883BD969-D72E-4B1B-A9F5-2901F551FE6F}" type="pres">
      <dgm:prSet presAssocID="{173D9F8E-3124-4A81-9F75-FC9C21565073}" presName="hierChild7" presStyleCnt="0"/>
      <dgm:spPr/>
    </dgm:pt>
  </dgm:ptLst>
  <dgm:cxnLst>
    <dgm:cxn modelId="{AE73801E-7B73-4F0B-AA89-00D44FCAC5B3}" type="presOf" srcId="{299FF4D8-99FD-4E50-B6A8-D278C115C524}" destId="{7ED6E5CB-BAD9-40B2-9CA0-6CB820D13B9E}" srcOrd="1" destOrd="0" presId="urn:microsoft.com/office/officeart/2005/8/layout/orgChart1"/>
    <dgm:cxn modelId="{68DE3F30-9F8B-498C-A898-64E498B9E09E}" type="presOf" srcId="{E2491B19-CD7A-4028-9561-9D331D68E575}" destId="{07F3A19A-CAE0-47AF-AD6E-3B8A62441ABB}" srcOrd="0" destOrd="0" presId="urn:microsoft.com/office/officeart/2005/8/layout/orgChart1"/>
    <dgm:cxn modelId="{84912E34-162B-4016-8612-0D4712F8BD0F}" type="presOf" srcId="{173D9F8E-3124-4A81-9F75-FC9C21565073}" destId="{EC0B2D08-1F02-4A04-9497-569924B9C988}" srcOrd="0" destOrd="0" presId="urn:microsoft.com/office/officeart/2005/8/layout/orgChart1"/>
    <dgm:cxn modelId="{A9EA483C-4982-44CD-A860-45451B759B41}" srcId="{299FF4D8-99FD-4E50-B6A8-D278C115C524}" destId="{173D9F8E-3124-4A81-9F75-FC9C21565073}" srcOrd="0" destOrd="0" parTransId="{2E52F906-4E0F-4294-94B1-B68171EA7C8C}" sibTransId="{6C2EC19F-88E6-4697-851D-35B3FFC5D1D5}"/>
    <dgm:cxn modelId="{37D84942-1EDC-4931-835C-D6EFD84A484C}" type="presOf" srcId="{173D9F8E-3124-4A81-9F75-FC9C21565073}" destId="{4BAE5091-F85F-480E-B983-3F135D0A4F37}" srcOrd="1" destOrd="0" presId="urn:microsoft.com/office/officeart/2005/8/layout/orgChart1"/>
    <dgm:cxn modelId="{0202D580-9941-4C0C-B5DC-3E2F81194209}" type="presOf" srcId="{299FF4D8-99FD-4E50-B6A8-D278C115C524}" destId="{53F5E090-969D-440D-A8D2-6DD942B55CDB}" srcOrd="0" destOrd="0" presId="urn:microsoft.com/office/officeart/2005/8/layout/orgChart1"/>
    <dgm:cxn modelId="{A1358CA4-1C03-4BED-99EF-D9BAED1D54CD}" srcId="{E2491B19-CD7A-4028-9561-9D331D68E575}" destId="{299FF4D8-99FD-4E50-B6A8-D278C115C524}" srcOrd="0" destOrd="0" parTransId="{3E87621F-A3BC-4F24-83F2-85C01F556C4C}" sibTransId="{BFA4EA59-00CB-46B6-BD74-9647F605EE32}"/>
    <dgm:cxn modelId="{EE1150D2-A1E2-46A1-813F-95861D3BE3F6}" type="presOf" srcId="{2E52F906-4E0F-4294-94B1-B68171EA7C8C}" destId="{FEFA820E-2E0B-4D98-9E9A-3C35374745F4}" srcOrd="0" destOrd="0" presId="urn:microsoft.com/office/officeart/2005/8/layout/orgChart1"/>
    <dgm:cxn modelId="{88C0B695-7AAE-45A1-8CDD-E52642C278CC}" type="presParOf" srcId="{07F3A19A-CAE0-47AF-AD6E-3B8A62441ABB}" destId="{BB7F4817-359F-4E9F-AF1D-6EF769D3E1C9}" srcOrd="0" destOrd="0" presId="urn:microsoft.com/office/officeart/2005/8/layout/orgChart1"/>
    <dgm:cxn modelId="{9F204115-2927-4A2B-A1DD-8EA02A2933B4}" type="presParOf" srcId="{BB7F4817-359F-4E9F-AF1D-6EF769D3E1C9}" destId="{9CDF8967-F719-489D-B60C-B097CBD7EBEB}" srcOrd="0" destOrd="0" presId="urn:microsoft.com/office/officeart/2005/8/layout/orgChart1"/>
    <dgm:cxn modelId="{69CDBA0C-C271-40E2-9A96-7FD93D76012A}" type="presParOf" srcId="{9CDF8967-F719-489D-B60C-B097CBD7EBEB}" destId="{53F5E090-969D-440D-A8D2-6DD942B55CDB}" srcOrd="0" destOrd="0" presId="urn:microsoft.com/office/officeart/2005/8/layout/orgChart1"/>
    <dgm:cxn modelId="{B5111439-1F2E-497A-9754-FBDEDBF2D232}" type="presParOf" srcId="{9CDF8967-F719-489D-B60C-B097CBD7EBEB}" destId="{7ED6E5CB-BAD9-40B2-9CA0-6CB820D13B9E}" srcOrd="1" destOrd="0" presId="urn:microsoft.com/office/officeart/2005/8/layout/orgChart1"/>
    <dgm:cxn modelId="{85DC50F0-BE46-4FB2-9C5A-C3D328046217}" type="presParOf" srcId="{BB7F4817-359F-4E9F-AF1D-6EF769D3E1C9}" destId="{F52D7C28-0D1A-4C1C-B9A8-6F498C086112}" srcOrd="1" destOrd="0" presId="urn:microsoft.com/office/officeart/2005/8/layout/orgChart1"/>
    <dgm:cxn modelId="{BC021017-E99A-4090-8489-9C0CCF971A42}" type="presParOf" srcId="{BB7F4817-359F-4E9F-AF1D-6EF769D3E1C9}" destId="{9F30888A-E017-4239-A5DA-D7A6B75A3544}" srcOrd="2" destOrd="0" presId="urn:microsoft.com/office/officeart/2005/8/layout/orgChart1"/>
    <dgm:cxn modelId="{DA52B494-77C0-4B5E-B27C-1DD65DC1467B}" type="presParOf" srcId="{9F30888A-E017-4239-A5DA-D7A6B75A3544}" destId="{FEFA820E-2E0B-4D98-9E9A-3C35374745F4}" srcOrd="0" destOrd="0" presId="urn:microsoft.com/office/officeart/2005/8/layout/orgChart1"/>
    <dgm:cxn modelId="{E6381A78-78C3-4BCE-81BB-CC2804FD39FB}" type="presParOf" srcId="{9F30888A-E017-4239-A5DA-D7A6B75A3544}" destId="{41D2DAB2-2CB7-4355-972D-E75C576D6D10}" srcOrd="1" destOrd="0" presId="urn:microsoft.com/office/officeart/2005/8/layout/orgChart1"/>
    <dgm:cxn modelId="{D1637FCA-5271-488C-A366-0288B14EBAA3}" type="presParOf" srcId="{41D2DAB2-2CB7-4355-972D-E75C576D6D10}" destId="{36E7043E-FEC8-4776-AE78-EB6710BFCD2C}" srcOrd="0" destOrd="0" presId="urn:microsoft.com/office/officeart/2005/8/layout/orgChart1"/>
    <dgm:cxn modelId="{C85D906F-765E-433A-98A6-C3E09E4D41D7}" type="presParOf" srcId="{36E7043E-FEC8-4776-AE78-EB6710BFCD2C}" destId="{EC0B2D08-1F02-4A04-9497-569924B9C988}" srcOrd="0" destOrd="0" presId="urn:microsoft.com/office/officeart/2005/8/layout/orgChart1"/>
    <dgm:cxn modelId="{A2493902-F659-4936-9307-B79AEC1332CE}" type="presParOf" srcId="{36E7043E-FEC8-4776-AE78-EB6710BFCD2C}" destId="{4BAE5091-F85F-480E-B983-3F135D0A4F37}" srcOrd="1" destOrd="0" presId="urn:microsoft.com/office/officeart/2005/8/layout/orgChart1"/>
    <dgm:cxn modelId="{C6B000D5-ECBC-41F6-A4F3-CA10546DB81D}" type="presParOf" srcId="{41D2DAB2-2CB7-4355-972D-E75C576D6D10}" destId="{C12D0D7D-F80B-4463-ABD8-D4BC92023288}" srcOrd="1" destOrd="0" presId="urn:microsoft.com/office/officeart/2005/8/layout/orgChart1"/>
    <dgm:cxn modelId="{B42FB908-0719-46F9-A15B-E5B41B9719D7}" type="presParOf" srcId="{41D2DAB2-2CB7-4355-972D-E75C576D6D10}" destId="{883BD969-D72E-4B1B-A9F5-2901F551FE6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B895CE-10ED-48DC-AA46-E60446019A2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62123B6-83DA-4DDC-829D-408456AFD454}">
      <dgm:prSet phldrT="[Texte]" custT="1"/>
      <dgm:spPr>
        <a:noFill/>
        <a:ln w="28575">
          <a:solidFill>
            <a:srgbClr val="C31632"/>
          </a:solidFill>
          <a:prstDash val="lgDash"/>
        </a:ln>
      </dgm:spPr>
      <dgm:t>
        <a:bodyPr/>
        <a:lstStyle/>
        <a:p>
          <a:r>
            <a:rPr lang="fr-FR" sz="1400" dirty="0" err="1">
              <a:solidFill>
                <a:schemeClr val="tx1">
                  <a:lumMod val="95000"/>
                  <a:lumOff val="5000"/>
                </a:schemeClr>
              </a:solidFill>
            </a:rPr>
            <a:t>Opt’in</a:t>
          </a:r>
          <a:r>
            <a:rPr lang="fr-FR" sz="1400" dirty="0">
              <a:solidFill>
                <a:schemeClr val="tx1">
                  <a:lumMod val="95000"/>
                  <a:lumOff val="5000"/>
                </a:schemeClr>
              </a:solidFill>
            </a:rPr>
            <a:t> doit être accepté</a:t>
          </a:r>
        </a:p>
        <a:p>
          <a:r>
            <a:rPr lang="fr-FR" sz="1400" dirty="0">
              <a:solidFill>
                <a:schemeClr val="tx1">
                  <a:lumMod val="95000"/>
                  <a:lumOff val="5000"/>
                </a:schemeClr>
              </a:solidFill>
            </a:rPr>
            <a:t> par le client</a:t>
          </a:r>
        </a:p>
      </dgm:t>
    </dgm:pt>
    <dgm:pt modelId="{D6BBA0BA-A4E4-4030-A9D2-B9C32065B382}" type="parTrans" cxnId="{D31198EE-10F3-4D65-93A0-DBC367D90882}">
      <dgm:prSet/>
      <dgm:spPr/>
      <dgm:t>
        <a:bodyPr/>
        <a:lstStyle/>
        <a:p>
          <a:endParaRPr lang="fr-FR" sz="1600"/>
        </a:p>
      </dgm:t>
    </dgm:pt>
    <dgm:pt modelId="{7868A31F-386D-4E1E-8154-D8A592AD146A}" type="sibTrans" cxnId="{D31198EE-10F3-4D65-93A0-DBC367D90882}">
      <dgm:prSet/>
      <dgm:spPr/>
      <dgm:t>
        <a:bodyPr/>
        <a:lstStyle/>
        <a:p>
          <a:endParaRPr lang="fr-FR" sz="1600"/>
        </a:p>
      </dgm:t>
    </dgm:pt>
    <dgm:pt modelId="{2570F317-4141-4B44-B410-E4A7043F523C}">
      <dgm:prSet phldrT="[Texte]" custT="1"/>
      <dgm:spPr>
        <a:noFill/>
        <a:ln w="28575">
          <a:solidFill>
            <a:srgbClr val="C31632"/>
          </a:solidFill>
          <a:prstDash val="lgDash"/>
        </a:ln>
      </dgm:spPr>
      <dgm:t>
        <a:bodyPr/>
        <a:lstStyle/>
        <a:p>
          <a:r>
            <a:rPr lang="fr-FR" sz="1400" dirty="0">
              <a:solidFill>
                <a:schemeClr val="tx1">
                  <a:lumMod val="95000"/>
                  <a:lumOff val="5000"/>
                </a:schemeClr>
              </a:solidFill>
            </a:rPr>
            <a:t>Le n° mobile du client doit être correctement renseigné dans Connaissance Client</a:t>
          </a:r>
        </a:p>
        <a:p>
          <a:r>
            <a:rPr lang="fr-FR" sz="1200" i="1" dirty="0">
              <a:solidFill>
                <a:schemeClr val="tx1">
                  <a:lumMod val="95000"/>
                  <a:lumOff val="5000"/>
                </a:schemeClr>
              </a:solidFill>
            </a:rPr>
            <a:t>(chaque signataire doit disposer d’un n° de téléphone mobile distinct)</a:t>
          </a:r>
        </a:p>
      </dgm:t>
    </dgm:pt>
    <dgm:pt modelId="{A186E083-AC52-4925-A237-580C4ED599F0}" type="parTrans" cxnId="{425CED85-E272-4F85-9990-0B46263F7655}">
      <dgm:prSet/>
      <dgm:spPr/>
      <dgm:t>
        <a:bodyPr/>
        <a:lstStyle/>
        <a:p>
          <a:endParaRPr lang="fr-FR" sz="1600"/>
        </a:p>
      </dgm:t>
    </dgm:pt>
    <dgm:pt modelId="{36663C5B-938E-4510-BF89-CF5D05C2A07A}" type="sibTrans" cxnId="{425CED85-E272-4F85-9990-0B46263F7655}">
      <dgm:prSet/>
      <dgm:spPr/>
      <dgm:t>
        <a:bodyPr/>
        <a:lstStyle/>
        <a:p>
          <a:endParaRPr lang="fr-FR" sz="1600"/>
        </a:p>
      </dgm:t>
    </dgm:pt>
    <dgm:pt modelId="{D97D42C8-0C46-4CCF-8034-A4969F83943E}">
      <dgm:prSet phldrT="[Texte]" custT="1"/>
      <dgm:spPr>
        <a:noFill/>
        <a:ln w="28575">
          <a:solidFill>
            <a:srgbClr val="C31632"/>
          </a:solidFill>
          <a:prstDash val="lgDash"/>
        </a:ln>
      </dgm:spPr>
      <dgm:t>
        <a:bodyPr/>
        <a:lstStyle/>
        <a:p>
          <a:r>
            <a:rPr lang="fr-FR" sz="1400" dirty="0">
              <a:solidFill>
                <a:schemeClr val="tx1">
                  <a:lumMod val="95000"/>
                  <a:lumOff val="5000"/>
                </a:schemeClr>
              </a:solidFill>
            </a:rPr>
            <a:t>Le client doit disposer d’une adresse mail </a:t>
          </a:r>
          <a:r>
            <a:rPr lang="fr-FR" sz="1200" i="1" dirty="0">
              <a:solidFill>
                <a:schemeClr val="tx1">
                  <a:lumMod val="95000"/>
                  <a:lumOff val="5000"/>
                </a:schemeClr>
              </a:solidFill>
            </a:rPr>
            <a:t>(chaque signataire doit disposer d’une adresse mail distincte)</a:t>
          </a:r>
        </a:p>
      </dgm:t>
    </dgm:pt>
    <dgm:pt modelId="{B026F452-8583-4C25-BF31-1A0BB3240A4B}" type="parTrans" cxnId="{268BFDDA-9DFC-4060-8910-5F094183885F}">
      <dgm:prSet/>
      <dgm:spPr/>
      <dgm:t>
        <a:bodyPr/>
        <a:lstStyle/>
        <a:p>
          <a:endParaRPr lang="fr-FR" sz="1600"/>
        </a:p>
      </dgm:t>
    </dgm:pt>
    <dgm:pt modelId="{60BC4DF3-6E44-4D9B-8338-5BC56D37CDA3}" type="sibTrans" cxnId="{268BFDDA-9DFC-4060-8910-5F094183885F}">
      <dgm:prSet/>
      <dgm:spPr/>
      <dgm:t>
        <a:bodyPr/>
        <a:lstStyle/>
        <a:p>
          <a:endParaRPr lang="fr-FR" sz="1600"/>
        </a:p>
      </dgm:t>
    </dgm:pt>
    <dgm:pt modelId="{7E22CC33-BEE3-477C-9153-08F2D902D237}">
      <dgm:prSet phldrT="[Texte]" custT="1"/>
      <dgm:spPr>
        <a:noFill/>
        <a:ln w="28575">
          <a:solidFill>
            <a:srgbClr val="C31632"/>
          </a:solidFill>
          <a:prstDash val="lgDash"/>
        </a:ln>
      </dgm:spPr>
      <dgm:t>
        <a:bodyPr/>
        <a:lstStyle/>
        <a:p>
          <a:r>
            <a:rPr lang="fr-FR" sz="1400" kern="1200" dirty="0">
              <a:solidFill>
                <a:prstClr val="black">
                  <a:lumMod val="95000"/>
                  <a:lumOff val="5000"/>
                </a:prstClr>
              </a:solidFill>
              <a:latin typeface="Arial"/>
              <a:ea typeface="+mn-ea"/>
              <a:cs typeface="+mn-cs"/>
            </a:rPr>
            <a:t>La MSI du client active</a:t>
          </a:r>
        </a:p>
        <a:p>
          <a:r>
            <a:rPr lang="fr-FR" sz="1400" kern="1200" dirty="0">
              <a:solidFill>
                <a:prstClr val="black">
                  <a:lumMod val="95000"/>
                  <a:lumOff val="5000"/>
                </a:prstClr>
              </a:solidFill>
              <a:latin typeface="Arial"/>
              <a:ea typeface="+mn-ea"/>
              <a:cs typeface="+mn-cs"/>
            </a:rPr>
            <a:t>(</a:t>
          </a:r>
          <a:r>
            <a:rPr lang="fr-FR" sz="1200" i="1" kern="1200" dirty="0">
              <a:solidFill>
                <a:prstClr val="black">
                  <a:lumMod val="95000"/>
                  <a:lumOff val="5000"/>
                </a:prstClr>
              </a:solidFill>
              <a:latin typeface="Arial"/>
              <a:ea typeface="+mn-ea"/>
              <a:cs typeface="+mn-cs"/>
            </a:rPr>
            <a:t>sur la BAD cliquez sur l’icone pour l’activer) </a:t>
          </a:r>
        </a:p>
        <a:p>
          <a:endParaRPr lang="fr-FR" sz="1200" i="1" kern="1200" dirty="0">
            <a:solidFill>
              <a:prstClr val="black">
                <a:lumMod val="95000"/>
                <a:lumOff val="5000"/>
              </a:prstClr>
            </a:solidFill>
            <a:latin typeface="Arial"/>
            <a:ea typeface="+mn-ea"/>
            <a:cs typeface="+mn-cs"/>
          </a:endParaRPr>
        </a:p>
      </dgm:t>
    </dgm:pt>
    <dgm:pt modelId="{EFD03E8E-6201-4AB7-A524-25B79E60E184}" type="parTrans" cxnId="{A5C177C4-1494-4A02-BE4C-1CEA779AE326}">
      <dgm:prSet/>
      <dgm:spPr/>
      <dgm:t>
        <a:bodyPr/>
        <a:lstStyle/>
        <a:p>
          <a:endParaRPr lang="fr-FR"/>
        </a:p>
      </dgm:t>
    </dgm:pt>
    <dgm:pt modelId="{86677050-C0FB-4606-9B3C-14D8BC573334}" type="sibTrans" cxnId="{A5C177C4-1494-4A02-BE4C-1CEA779AE326}">
      <dgm:prSet/>
      <dgm:spPr/>
      <dgm:t>
        <a:bodyPr/>
        <a:lstStyle/>
        <a:p>
          <a:endParaRPr lang="fr-FR"/>
        </a:p>
      </dgm:t>
    </dgm:pt>
    <dgm:pt modelId="{22F7837D-B099-48A4-B4C7-C35A72562366}" type="pres">
      <dgm:prSet presAssocID="{BAB895CE-10ED-48DC-AA46-E60446019A22}" presName="diagram" presStyleCnt="0">
        <dgm:presLayoutVars>
          <dgm:dir/>
          <dgm:resizeHandles val="exact"/>
        </dgm:presLayoutVars>
      </dgm:prSet>
      <dgm:spPr/>
    </dgm:pt>
    <dgm:pt modelId="{2B85028D-FCC3-4C63-836B-BED1A1B459C4}" type="pres">
      <dgm:prSet presAssocID="{062123B6-83DA-4DDC-829D-408456AFD454}" presName="node" presStyleLbl="node1" presStyleIdx="0" presStyleCnt="4">
        <dgm:presLayoutVars>
          <dgm:bulletEnabled val="1"/>
        </dgm:presLayoutVars>
      </dgm:prSet>
      <dgm:spPr/>
    </dgm:pt>
    <dgm:pt modelId="{F5B791D6-2706-4FAF-9B33-9EFD1C6ABD11}" type="pres">
      <dgm:prSet presAssocID="{7868A31F-386D-4E1E-8154-D8A592AD146A}" presName="sibTrans" presStyleCnt="0"/>
      <dgm:spPr/>
    </dgm:pt>
    <dgm:pt modelId="{5DC647CD-717F-4F38-971E-7BC5F85BBFB5}" type="pres">
      <dgm:prSet presAssocID="{2570F317-4141-4B44-B410-E4A7043F523C}" presName="node" presStyleLbl="node1" presStyleIdx="1" presStyleCnt="4">
        <dgm:presLayoutVars>
          <dgm:bulletEnabled val="1"/>
        </dgm:presLayoutVars>
      </dgm:prSet>
      <dgm:spPr/>
    </dgm:pt>
    <dgm:pt modelId="{9D540AE9-4C27-4BD0-9001-50E850D6834B}" type="pres">
      <dgm:prSet presAssocID="{36663C5B-938E-4510-BF89-CF5D05C2A07A}" presName="sibTrans" presStyleCnt="0"/>
      <dgm:spPr/>
    </dgm:pt>
    <dgm:pt modelId="{4265B50A-5828-4DB7-9FF9-3F3790823044}" type="pres">
      <dgm:prSet presAssocID="{D97D42C8-0C46-4CCF-8034-A4969F83943E}" presName="node" presStyleLbl="node1" presStyleIdx="2" presStyleCnt="4">
        <dgm:presLayoutVars>
          <dgm:bulletEnabled val="1"/>
        </dgm:presLayoutVars>
      </dgm:prSet>
      <dgm:spPr/>
    </dgm:pt>
    <dgm:pt modelId="{86DEFCF7-78FA-4B09-AF5D-2AA13135D939}" type="pres">
      <dgm:prSet presAssocID="{60BC4DF3-6E44-4D9B-8338-5BC56D37CDA3}" presName="sibTrans" presStyleCnt="0"/>
      <dgm:spPr/>
    </dgm:pt>
    <dgm:pt modelId="{1D684F1B-4CA3-4892-9CA6-0757BC587EBE}" type="pres">
      <dgm:prSet presAssocID="{7E22CC33-BEE3-477C-9153-08F2D902D237}" presName="node" presStyleLbl="node1" presStyleIdx="3" presStyleCnt="4">
        <dgm:presLayoutVars>
          <dgm:bulletEnabled val="1"/>
        </dgm:presLayoutVars>
      </dgm:prSet>
      <dgm:spPr/>
    </dgm:pt>
  </dgm:ptLst>
  <dgm:cxnLst>
    <dgm:cxn modelId="{1DFF3539-2CF5-481F-BC6F-B515BD8E48F8}" type="presOf" srcId="{2570F317-4141-4B44-B410-E4A7043F523C}" destId="{5DC647CD-717F-4F38-971E-7BC5F85BBFB5}" srcOrd="0" destOrd="0" presId="urn:microsoft.com/office/officeart/2005/8/layout/default"/>
    <dgm:cxn modelId="{425CED85-E272-4F85-9990-0B46263F7655}" srcId="{BAB895CE-10ED-48DC-AA46-E60446019A22}" destId="{2570F317-4141-4B44-B410-E4A7043F523C}" srcOrd="1" destOrd="0" parTransId="{A186E083-AC52-4925-A237-580C4ED599F0}" sibTransId="{36663C5B-938E-4510-BF89-CF5D05C2A07A}"/>
    <dgm:cxn modelId="{6D9291A2-4481-4A21-B06E-6683FB4A04CF}" type="presOf" srcId="{7E22CC33-BEE3-477C-9153-08F2D902D237}" destId="{1D684F1B-4CA3-4892-9CA6-0757BC587EBE}" srcOrd="0" destOrd="0" presId="urn:microsoft.com/office/officeart/2005/8/layout/default"/>
    <dgm:cxn modelId="{2F0BE9B7-6C29-4B16-9EBF-4B8EDC702C04}" type="presOf" srcId="{D97D42C8-0C46-4CCF-8034-A4969F83943E}" destId="{4265B50A-5828-4DB7-9FF9-3F3790823044}" srcOrd="0" destOrd="0" presId="urn:microsoft.com/office/officeart/2005/8/layout/default"/>
    <dgm:cxn modelId="{A5C177C4-1494-4A02-BE4C-1CEA779AE326}" srcId="{BAB895CE-10ED-48DC-AA46-E60446019A22}" destId="{7E22CC33-BEE3-477C-9153-08F2D902D237}" srcOrd="3" destOrd="0" parTransId="{EFD03E8E-6201-4AB7-A524-25B79E60E184}" sibTransId="{86677050-C0FB-4606-9B3C-14D8BC573334}"/>
    <dgm:cxn modelId="{268BFDDA-9DFC-4060-8910-5F094183885F}" srcId="{BAB895CE-10ED-48DC-AA46-E60446019A22}" destId="{D97D42C8-0C46-4CCF-8034-A4969F83943E}" srcOrd="2" destOrd="0" parTransId="{B026F452-8583-4C25-BF31-1A0BB3240A4B}" sibTransId="{60BC4DF3-6E44-4D9B-8338-5BC56D37CDA3}"/>
    <dgm:cxn modelId="{6519C4E8-EB75-4AF1-9A0C-EF4F86A25B22}" type="presOf" srcId="{BAB895CE-10ED-48DC-AA46-E60446019A22}" destId="{22F7837D-B099-48A4-B4C7-C35A72562366}" srcOrd="0" destOrd="0" presId="urn:microsoft.com/office/officeart/2005/8/layout/default"/>
    <dgm:cxn modelId="{D31198EE-10F3-4D65-93A0-DBC367D90882}" srcId="{BAB895CE-10ED-48DC-AA46-E60446019A22}" destId="{062123B6-83DA-4DDC-829D-408456AFD454}" srcOrd="0" destOrd="0" parTransId="{D6BBA0BA-A4E4-4030-A9D2-B9C32065B382}" sibTransId="{7868A31F-386D-4E1E-8154-D8A592AD146A}"/>
    <dgm:cxn modelId="{1142FAEE-A82B-4279-8F65-5987EF07F384}" type="presOf" srcId="{062123B6-83DA-4DDC-829D-408456AFD454}" destId="{2B85028D-FCC3-4C63-836B-BED1A1B459C4}" srcOrd="0" destOrd="0" presId="urn:microsoft.com/office/officeart/2005/8/layout/default"/>
    <dgm:cxn modelId="{E5DEE0ED-1EAA-4A75-BD05-EFF9E4C80765}" type="presParOf" srcId="{22F7837D-B099-48A4-B4C7-C35A72562366}" destId="{2B85028D-FCC3-4C63-836B-BED1A1B459C4}" srcOrd="0" destOrd="0" presId="urn:microsoft.com/office/officeart/2005/8/layout/default"/>
    <dgm:cxn modelId="{7ABD41CF-9D37-45C3-974A-B65414411F92}" type="presParOf" srcId="{22F7837D-B099-48A4-B4C7-C35A72562366}" destId="{F5B791D6-2706-4FAF-9B33-9EFD1C6ABD11}" srcOrd="1" destOrd="0" presId="urn:microsoft.com/office/officeart/2005/8/layout/default"/>
    <dgm:cxn modelId="{9F6AFC53-FB02-47E9-B74B-86E792A42326}" type="presParOf" srcId="{22F7837D-B099-48A4-B4C7-C35A72562366}" destId="{5DC647CD-717F-4F38-971E-7BC5F85BBFB5}" srcOrd="2" destOrd="0" presId="urn:microsoft.com/office/officeart/2005/8/layout/default"/>
    <dgm:cxn modelId="{8120005F-D879-4ABC-BC41-5263F936E0B9}" type="presParOf" srcId="{22F7837D-B099-48A4-B4C7-C35A72562366}" destId="{9D540AE9-4C27-4BD0-9001-50E850D6834B}" srcOrd="3" destOrd="0" presId="urn:microsoft.com/office/officeart/2005/8/layout/default"/>
    <dgm:cxn modelId="{02A17F82-B9E7-4990-AA07-E71A8DBAA066}" type="presParOf" srcId="{22F7837D-B099-48A4-B4C7-C35A72562366}" destId="{4265B50A-5828-4DB7-9FF9-3F3790823044}" srcOrd="4" destOrd="0" presId="urn:microsoft.com/office/officeart/2005/8/layout/default"/>
    <dgm:cxn modelId="{91DC3894-8413-42DA-A11D-6729B29E957A}" type="presParOf" srcId="{22F7837D-B099-48A4-B4C7-C35A72562366}" destId="{86DEFCF7-78FA-4B09-AF5D-2AA13135D939}" srcOrd="5" destOrd="0" presId="urn:microsoft.com/office/officeart/2005/8/layout/default"/>
    <dgm:cxn modelId="{94D3F9CB-6017-470D-8031-0623A37B10C0}" type="presParOf" srcId="{22F7837D-B099-48A4-B4C7-C35A72562366}" destId="{1D684F1B-4CA3-4892-9CA6-0757BC587EBE}" srcOrd="6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FA820E-2E0B-4D98-9E9A-3C35374745F4}">
      <dsp:nvSpPr>
        <dsp:cNvPr id="0" name=""/>
        <dsp:cNvSpPr/>
      </dsp:nvSpPr>
      <dsp:spPr>
        <a:xfrm>
          <a:off x="3927579" y="1083918"/>
          <a:ext cx="320915" cy="1221362"/>
        </a:xfrm>
        <a:custGeom>
          <a:avLst/>
          <a:gdLst/>
          <a:ahLst/>
          <a:cxnLst/>
          <a:rect l="0" t="0" r="0" b="0"/>
          <a:pathLst>
            <a:path>
              <a:moveTo>
                <a:pt x="320915" y="0"/>
              </a:moveTo>
              <a:lnTo>
                <a:pt x="320915" y="1221362"/>
              </a:lnTo>
              <a:lnTo>
                <a:pt x="0" y="12213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F5E090-969D-440D-A8D2-6DD942B55CDB}">
      <dsp:nvSpPr>
        <dsp:cNvPr id="0" name=""/>
        <dsp:cNvSpPr/>
      </dsp:nvSpPr>
      <dsp:spPr>
        <a:xfrm>
          <a:off x="3213056" y="342"/>
          <a:ext cx="2070876" cy="10835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u="sng" kern="1200" dirty="0"/>
        </a:p>
      </dsp:txBody>
      <dsp:txXfrm>
        <a:off x="3213056" y="342"/>
        <a:ext cx="2070876" cy="1083575"/>
      </dsp:txXfrm>
    </dsp:sp>
    <dsp:sp modelId="{EC0B2D08-1F02-4A04-9497-569924B9C988}">
      <dsp:nvSpPr>
        <dsp:cNvPr id="0" name=""/>
        <dsp:cNvSpPr/>
      </dsp:nvSpPr>
      <dsp:spPr>
        <a:xfrm>
          <a:off x="1273187" y="1641683"/>
          <a:ext cx="2654391" cy="13271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>
              <a:solidFill>
                <a:schemeClr val="accent3">
                  <a:lumMod val="50000"/>
                </a:schemeClr>
              </a:solidFill>
            </a:rPr>
            <a:t>Attention</a:t>
          </a:r>
          <a:r>
            <a:rPr lang="fr-FR" sz="1400" b="0" kern="1200" dirty="0">
              <a:solidFill>
                <a:schemeClr val="tx1"/>
              </a:solidFill>
            </a:rPr>
            <a:t>, les modalités de déblocage des fonds des travaux sont spécifiques</a:t>
          </a:r>
        </a:p>
      </dsp:txBody>
      <dsp:txXfrm>
        <a:off x="1273187" y="1641683"/>
        <a:ext cx="2654391" cy="13271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5028D-FCC3-4C63-836B-BED1A1B459C4}">
      <dsp:nvSpPr>
        <dsp:cNvPr id="0" name=""/>
        <dsp:cNvSpPr/>
      </dsp:nvSpPr>
      <dsp:spPr>
        <a:xfrm>
          <a:off x="633" y="155860"/>
          <a:ext cx="2472202" cy="1483321"/>
        </a:xfrm>
        <a:prstGeom prst="rect">
          <a:avLst/>
        </a:prstGeom>
        <a:noFill/>
        <a:ln w="28575" cap="flat" cmpd="sng" algn="ctr">
          <a:solidFill>
            <a:srgbClr val="C31632"/>
          </a:solidFill>
          <a:prstDash val="lg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Opt’in</a:t>
          </a:r>
          <a:r>
            <a:rPr lang="fr-FR" sz="1400" kern="1200" dirty="0">
              <a:solidFill>
                <a:schemeClr val="tx1">
                  <a:lumMod val="95000"/>
                  <a:lumOff val="5000"/>
                </a:schemeClr>
              </a:solidFill>
            </a:rPr>
            <a:t> doit être accepté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solidFill>
                <a:schemeClr val="tx1">
                  <a:lumMod val="95000"/>
                  <a:lumOff val="5000"/>
                </a:schemeClr>
              </a:solidFill>
            </a:rPr>
            <a:t> par le client</a:t>
          </a:r>
        </a:p>
      </dsp:txBody>
      <dsp:txXfrm>
        <a:off x="633" y="155860"/>
        <a:ext cx="2472202" cy="1483321"/>
      </dsp:txXfrm>
    </dsp:sp>
    <dsp:sp modelId="{5DC647CD-717F-4F38-971E-7BC5F85BBFB5}">
      <dsp:nvSpPr>
        <dsp:cNvPr id="0" name=""/>
        <dsp:cNvSpPr/>
      </dsp:nvSpPr>
      <dsp:spPr>
        <a:xfrm>
          <a:off x="2720056" y="155860"/>
          <a:ext cx="2472202" cy="1483321"/>
        </a:xfrm>
        <a:prstGeom prst="rect">
          <a:avLst/>
        </a:prstGeom>
        <a:noFill/>
        <a:ln w="28575" cap="flat" cmpd="sng" algn="ctr">
          <a:solidFill>
            <a:srgbClr val="C31632"/>
          </a:solidFill>
          <a:prstDash val="lg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solidFill>
                <a:schemeClr val="tx1">
                  <a:lumMod val="95000"/>
                  <a:lumOff val="5000"/>
                </a:schemeClr>
              </a:solidFill>
            </a:rPr>
            <a:t>Le n° mobile du client doit être correctement renseigné dans Connaissance Client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i="1" kern="1200" dirty="0">
              <a:solidFill>
                <a:schemeClr val="tx1">
                  <a:lumMod val="95000"/>
                  <a:lumOff val="5000"/>
                </a:schemeClr>
              </a:solidFill>
            </a:rPr>
            <a:t>(chaque signataire doit disposer d’un n° de téléphone mobile distinct)</a:t>
          </a:r>
        </a:p>
      </dsp:txBody>
      <dsp:txXfrm>
        <a:off x="2720056" y="155860"/>
        <a:ext cx="2472202" cy="1483321"/>
      </dsp:txXfrm>
    </dsp:sp>
    <dsp:sp modelId="{4265B50A-5828-4DB7-9FF9-3F3790823044}">
      <dsp:nvSpPr>
        <dsp:cNvPr id="0" name=""/>
        <dsp:cNvSpPr/>
      </dsp:nvSpPr>
      <dsp:spPr>
        <a:xfrm>
          <a:off x="633" y="1886402"/>
          <a:ext cx="2472202" cy="1483321"/>
        </a:xfrm>
        <a:prstGeom prst="rect">
          <a:avLst/>
        </a:prstGeom>
        <a:noFill/>
        <a:ln w="28575" cap="flat" cmpd="sng" algn="ctr">
          <a:solidFill>
            <a:srgbClr val="C31632"/>
          </a:solidFill>
          <a:prstDash val="lg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solidFill>
                <a:schemeClr val="tx1">
                  <a:lumMod val="95000"/>
                  <a:lumOff val="5000"/>
                </a:schemeClr>
              </a:solidFill>
            </a:rPr>
            <a:t>Le client doit disposer d’une adresse mail </a:t>
          </a:r>
          <a:r>
            <a:rPr lang="fr-FR" sz="1200" i="1" kern="1200" dirty="0">
              <a:solidFill>
                <a:schemeClr val="tx1">
                  <a:lumMod val="95000"/>
                  <a:lumOff val="5000"/>
                </a:schemeClr>
              </a:solidFill>
            </a:rPr>
            <a:t>(chaque signataire doit disposer d’une adresse mail distincte)</a:t>
          </a:r>
        </a:p>
      </dsp:txBody>
      <dsp:txXfrm>
        <a:off x="633" y="1886402"/>
        <a:ext cx="2472202" cy="1483321"/>
      </dsp:txXfrm>
    </dsp:sp>
    <dsp:sp modelId="{1D684F1B-4CA3-4892-9CA6-0757BC587EBE}">
      <dsp:nvSpPr>
        <dsp:cNvPr id="0" name=""/>
        <dsp:cNvSpPr/>
      </dsp:nvSpPr>
      <dsp:spPr>
        <a:xfrm>
          <a:off x="2720056" y="1886402"/>
          <a:ext cx="2472202" cy="1483321"/>
        </a:xfrm>
        <a:prstGeom prst="rect">
          <a:avLst/>
        </a:prstGeom>
        <a:noFill/>
        <a:ln w="28575" cap="flat" cmpd="sng" algn="ctr">
          <a:solidFill>
            <a:srgbClr val="C31632"/>
          </a:solidFill>
          <a:prstDash val="lg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solidFill>
                <a:prstClr val="black">
                  <a:lumMod val="95000"/>
                  <a:lumOff val="5000"/>
                </a:prstClr>
              </a:solidFill>
              <a:latin typeface="Arial"/>
              <a:ea typeface="+mn-ea"/>
              <a:cs typeface="+mn-cs"/>
            </a:rPr>
            <a:t>La MSI du client active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solidFill>
                <a:prstClr val="black">
                  <a:lumMod val="95000"/>
                  <a:lumOff val="5000"/>
                </a:prstClr>
              </a:solidFill>
              <a:latin typeface="Arial"/>
              <a:ea typeface="+mn-ea"/>
              <a:cs typeface="+mn-cs"/>
            </a:rPr>
            <a:t>(</a:t>
          </a:r>
          <a:r>
            <a:rPr lang="fr-FR" sz="1200" i="1" kern="1200" dirty="0">
              <a:solidFill>
                <a:prstClr val="black">
                  <a:lumMod val="95000"/>
                  <a:lumOff val="5000"/>
                </a:prstClr>
              </a:solidFill>
              <a:latin typeface="Arial"/>
              <a:ea typeface="+mn-ea"/>
              <a:cs typeface="+mn-cs"/>
            </a:rPr>
            <a:t>sur la BAD cliquez sur l’icone pour l’activer)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i="1" kern="1200" dirty="0">
            <a:solidFill>
              <a:prstClr val="black">
                <a:lumMod val="95000"/>
                <a:lumOff val="5000"/>
              </a:prstClr>
            </a:solidFill>
            <a:latin typeface="Arial"/>
            <a:ea typeface="+mn-ea"/>
            <a:cs typeface="+mn-cs"/>
          </a:endParaRPr>
        </a:p>
      </dsp:txBody>
      <dsp:txXfrm>
        <a:off x="2720056" y="1886402"/>
        <a:ext cx="2472202" cy="14833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6451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68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conomie.gouv.fr/files/2021-01/HCSF_20210128_CP_recommandation.pdf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microsoft.com/office/2007/relationships/hdphoto" Target="../media/hdphoto7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9.wdp"/><Relationship Id="rId5" Type="http://schemas.openxmlformats.org/officeDocument/2006/relationships/image" Target="../media/image14.png"/><Relationship Id="rId4" Type="http://schemas.openxmlformats.org/officeDocument/2006/relationships/hyperlink" Target="http://commerciaux.celca.caisse-epargne.fr/download/1479/schemas-delegataires-cegee/23808/referentiel-des-delegations-particulier-credit-immobilier-01-10-2021.pdf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11" Type="http://schemas.microsoft.com/office/2007/relationships/hdphoto" Target="../media/hdphoto13.wdp"/><Relationship Id="rId5" Type="http://schemas.openxmlformats.org/officeDocument/2006/relationships/hyperlink" Target="http://service-portail-intranet-cegee.sigce.caisse-epargne.fr/Intranet/intranetcegee_prod/Orca/index.php?rap=3112" TargetMode="External"/><Relationship Id="rId10" Type="http://schemas.openxmlformats.org/officeDocument/2006/relationships/image" Target="../media/image21.png"/><Relationship Id="rId4" Type="http://schemas.microsoft.com/office/2007/relationships/hdphoto" Target="../media/hdphoto11.wdp"/><Relationship Id="rId9" Type="http://schemas.microsoft.com/office/2007/relationships/hdphoto" Target="../media/hdphoto12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11" Type="http://schemas.microsoft.com/office/2007/relationships/hdphoto" Target="../media/hdphoto18.wdp"/><Relationship Id="rId5" Type="http://schemas.microsoft.com/office/2007/relationships/hdphoto" Target="../media/hdphoto15.wdp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microsoft.com/office/2007/relationships/hdphoto" Target="../media/hdphoto1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hmgestimp-pro.sigce.caisse-epargne.fr:8853/GestionImprimes/frmFusionImprime.aspx?id_doc=2269" TargetMode="External"/><Relationship Id="rId2" Type="http://schemas.openxmlformats.org/officeDocument/2006/relationships/hyperlink" Target="http://ihmgestimp-pro.sigce.caisse-epargne.fr:8853/GestionImprimes/frmFusionImprime.aspx?id_doc=2652" TargetMode="External"/><Relationship Id="rId1" Type="http://schemas.openxmlformats.org/officeDocument/2006/relationships/slideLayout" Target="../slideLayouts/slideLayout4.xml"/><Relationship Id="rId5" Type="http://schemas.microsoft.com/office/2007/relationships/hdphoto" Target="../media/hdphoto19.wdp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ihmgestimp-pro.sigce.caisse-epargne.fr:8853/GestionImprimes/frmFusionImprime.aspx?id_doc=1273" TargetMode="External"/><Relationship Id="rId1" Type="http://schemas.openxmlformats.org/officeDocument/2006/relationships/slideLayout" Target="../slideLayouts/slideLayout4.xml"/><Relationship Id="rId4" Type="http://schemas.microsoft.com/office/2007/relationships/hdphoto" Target="../media/hdphoto20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ologie.gouv.fr/sites/default/files/Annexe_2.2_F_Entreprises_EPZ_Performance_globale_dynamique.pdf" TargetMode="External"/><Relationship Id="rId2" Type="http://schemas.openxmlformats.org/officeDocument/2006/relationships/hyperlink" Target="https://www.ecologie.gouv.fr/sites/default/files/2-dynamique.pdf" TargetMode="External"/><Relationship Id="rId1" Type="http://schemas.openxmlformats.org/officeDocument/2006/relationships/slideLayout" Target="../slideLayouts/slideLayout4.xml"/><Relationship Id="rId6" Type="http://schemas.microsoft.com/office/2007/relationships/hdphoto" Target="../media/hdphoto21.wdp"/><Relationship Id="rId5" Type="http://schemas.openxmlformats.org/officeDocument/2006/relationships/image" Target="../media/image29.png"/><Relationship Id="rId4" Type="http://schemas.openxmlformats.org/officeDocument/2006/relationships/hyperlink" Target="https://www.ecologie.gouv.fr/sites/default/files/Annexe_2.3_F_Entreprises_EPZ_Assainissement_dynamique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3.wdp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6.wdp"/><Relationship Id="rId13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12" Type="http://schemas.openxmlformats.org/officeDocument/2006/relationships/hyperlink" Target="file:///C:\Users\A5706747\Downloads\referentiel-des-delegations-particulier-credit-immobilier-01-10-2021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5.wdp"/><Relationship Id="rId11" Type="http://schemas.microsoft.com/office/2007/relationships/hdphoto" Target="../media/hdphoto27.wdp"/><Relationship Id="rId5" Type="http://schemas.openxmlformats.org/officeDocument/2006/relationships/image" Target="../media/image33.png"/><Relationship Id="rId10" Type="http://schemas.openxmlformats.org/officeDocument/2006/relationships/image" Target="../media/image35.png"/><Relationship Id="rId4" Type="http://schemas.microsoft.com/office/2007/relationships/hdphoto" Target="../media/hdphoto24.wdp"/><Relationship Id="rId9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hyperlink" Target="http://commerciaux.celca.caisse-epargne.fr/download/1199/outils-et-modes-operatoires/25174/e-deblo-selfcare-mode-operatoire.pptx" TargetMode="External"/><Relationship Id="rId7" Type="http://schemas.openxmlformats.org/officeDocument/2006/relationships/image" Target="../media/image40.png"/><Relationship Id="rId2" Type="http://schemas.openxmlformats.org/officeDocument/2006/relationships/hyperlink" Target="http://commerciaux.celca.caisse-epargne.fr/wp-content/uploads/e-deblo_agences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3" Type="http://schemas.microsoft.com/office/2007/relationships/hdphoto" Target="../media/hdphoto28.wdp"/><Relationship Id="rId7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9.wdp"/><Relationship Id="rId5" Type="http://schemas.openxmlformats.org/officeDocument/2006/relationships/image" Target="../media/image43.png"/><Relationship Id="rId10" Type="http://schemas.microsoft.com/office/2007/relationships/hdphoto" Target="../media/hdphoto31.wdp"/><Relationship Id="rId4" Type="http://schemas.openxmlformats.org/officeDocument/2006/relationships/hyperlink" Target="http://ihmgestimp-pro.sigce.caisse-epargne.fr:8853/GestionImprimes/frmFusionImprime.aspx?id_doc=444" TargetMode="External"/><Relationship Id="rId9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79/schemas-delegataires-cegee/23808/referentiel-des-delegations-particulier-credit-immobilier-18-10-2021.pdf" TargetMode="External"/><Relationship Id="rId3" Type="http://schemas.openxmlformats.org/officeDocument/2006/relationships/image" Target="../media/image46.png"/><Relationship Id="rId7" Type="http://schemas.microsoft.com/office/2007/relationships/hdphoto" Target="../media/hdphoto33.wdp"/><Relationship Id="rId2" Type="http://schemas.openxmlformats.org/officeDocument/2006/relationships/hyperlink" Target="http://ihmgestimp-pro.sigce.caisse-epargne.fr:8853/GestionImprimes/frmFusionImprime.aspx?id_doc=142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microsoft.com/office/2007/relationships/hdphoto" Target="../media/hdphoto32.wdp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7" Type="http://schemas.microsoft.com/office/2007/relationships/hdphoto" Target="../media/hdphoto35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microsoft.com/office/2007/relationships/hdphoto" Target="../media/hdphoto34.wdp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54.png"/><Relationship Id="rId18" Type="http://schemas.microsoft.com/office/2007/relationships/hdphoto" Target="../media/hdphoto41.wdp"/><Relationship Id="rId3" Type="http://schemas.microsoft.com/office/2007/relationships/hdphoto" Target="../media/hdphoto36.wdp"/><Relationship Id="rId21" Type="http://schemas.openxmlformats.org/officeDocument/2006/relationships/image" Target="../media/image58.png"/><Relationship Id="rId7" Type="http://schemas.openxmlformats.org/officeDocument/2006/relationships/diagramColors" Target="../diagrams/colors1.xml"/><Relationship Id="rId12" Type="http://schemas.microsoft.com/office/2007/relationships/hdphoto" Target="../media/hdphoto38.wdp"/><Relationship Id="rId17" Type="http://schemas.openxmlformats.org/officeDocument/2006/relationships/image" Target="../media/image56.png"/><Relationship Id="rId2" Type="http://schemas.openxmlformats.org/officeDocument/2006/relationships/image" Target="../media/image51.png"/><Relationship Id="rId16" Type="http://schemas.microsoft.com/office/2007/relationships/hdphoto" Target="../media/hdphoto40.wdp"/><Relationship Id="rId20" Type="http://schemas.microsoft.com/office/2007/relationships/hdphoto" Target="../media/hdphoto42.wdp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53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55.png"/><Relationship Id="rId10" Type="http://schemas.microsoft.com/office/2007/relationships/hdphoto" Target="../media/hdphoto37.wdp"/><Relationship Id="rId19" Type="http://schemas.openxmlformats.org/officeDocument/2006/relationships/image" Target="../media/image57.png"/><Relationship Id="rId4" Type="http://schemas.openxmlformats.org/officeDocument/2006/relationships/diagramData" Target="../diagrams/data1.xml"/><Relationship Id="rId9" Type="http://schemas.openxmlformats.org/officeDocument/2006/relationships/image" Target="../media/image52.png"/><Relationship Id="rId14" Type="http://schemas.microsoft.com/office/2007/relationships/hdphoto" Target="../media/hdphoto39.wdp"/><Relationship Id="rId22" Type="http://schemas.microsoft.com/office/2007/relationships/hdphoto" Target="../media/hdphoto43.wdp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46.wdp"/><Relationship Id="rId13" Type="http://schemas.openxmlformats.org/officeDocument/2006/relationships/image" Target="../media/image12.png"/><Relationship Id="rId3" Type="http://schemas.microsoft.com/office/2007/relationships/hdphoto" Target="../media/hdphoto44.wdp"/><Relationship Id="rId7" Type="http://schemas.openxmlformats.org/officeDocument/2006/relationships/image" Target="../media/image61.png"/><Relationship Id="rId12" Type="http://schemas.microsoft.com/office/2007/relationships/hdphoto" Target="../media/hdphoto48.wdp"/><Relationship Id="rId2" Type="http://schemas.openxmlformats.org/officeDocument/2006/relationships/image" Target="../media/image59.png"/><Relationship Id="rId16" Type="http://schemas.microsoft.com/office/2007/relationships/hdphoto" Target="../media/hdphoto49.wdp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hmgestimp-pro.sigce.caisse-epargne.fr:8853/GestionImprimes/frmFusionImprime.aspx?id_doc=2268" TargetMode="External"/><Relationship Id="rId11" Type="http://schemas.openxmlformats.org/officeDocument/2006/relationships/image" Target="../media/image63.png"/><Relationship Id="rId5" Type="http://schemas.microsoft.com/office/2007/relationships/hdphoto" Target="../media/hdphoto45.wdp"/><Relationship Id="rId15" Type="http://schemas.openxmlformats.org/officeDocument/2006/relationships/image" Target="../media/image64.png"/><Relationship Id="rId10" Type="http://schemas.microsoft.com/office/2007/relationships/hdphoto" Target="../media/hdphoto47.wdp"/><Relationship Id="rId4" Type="http://schemas.openxmlformats.org/officeDocument/2006/relationships/image" Target="../media/image60.png"/><Relationship Id="rId9" Type="http://schemas.openxmlformats.org/officeDocument/2006/relationships/image" Target="../media/image62.png"/><Relationship Id="rId1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51.wdp"/><Relationship Id="rId3" Type="http://schemas.microsoft.com/office/2007/relationships/hdphoto" Target="../media/hdphoto32.wdp"/><Relationship Id="rId7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microsoft.com/office/2007/relationships/hdphoto" Target="../media/hdphoto50.wdp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52.wdp"/><Relationship Id="rId7" Type="http://schemas.microsoft.com/office/2007/relationships/hdphoto" Target="../media/hdphoto49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png"/><Relationship Id="rId5" Type="http://schemas.microsoft.com/office/2007/relationships/hdphoto" Target="../media/hdphoto53.wdp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microsoft.com/office/2007/relationships/hdphoto" Target="../media/hdphoto55.wdp"/><Relationship Id="rId2" Type="http://schemas.openxmlformats.org/officeDocument/2006/relationships/hyperlink" Target="https://eeyeeng7-bear.secure.profideo.com/8-bear-garantie-emprunteur/?codebanque=12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microsoft.com/office/2007/relationships/hdphoto" Target="../media/hdphoto54.wdp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56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7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hyperlink" Target="http://commerciaux.celca.caisse-epargne.fr/particuliers/credits-particuliers/credits-immobiliers/credits-immobiliers/" TargetMode="External"/><Relationship Id="rId7" Type="http://schemas.openxmlformats.org/officeDocument/2006/relationships/image" Target="../media/image75.png"/><Relationship Id="rId12" Type="http://schemas.openxmlformats.org/officeDocument/2006/relationships/image" Target="../media/image79.png"/><Relationship Id="rId2" Type="http://schemas.openxmlformats.org/officeDocument/2006/relationships/hyperlink" Target="http://commerciaux.celca.caisse-epargne.fr/particuliers/ateliers-des-decodeurs-la-primo-accession/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11" Type="http://schemas.openxmlformats.org/officeDocument/2006/relationships/hyperlink" Target="http://commerciaux.celca.caisse-epargne.fr/download/1095/saccef/22609/cegc-saccef-fiches-pedagogiques.pdf" TargetMode="External"/><Relationship Id="rId5" Type="http://schemas.openxmlformats.org/officeDocument/2006/relationships/image" Target="../media/image74.png"/><Relationship Id="rId10" Type="http://schemas.openxmlformats.org/officeDocument/2006/relationships/image" Target="../media/image78.png"/><Relationship Id="rId4" Type="http://schemas.openxmlformats.org/officeDocument/2006/relationships/hyperlink" Target="http://commerciaux.celca.caisse-epargne.fr/particuliers/credits-particuliers/les-garanties-saccef-caution-hypotheque/" TargetMode="External"/><Relationship Id="rId9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2230015" y="5205396"/>
            <a:ext cx="7893700" cy="282887"/>
          </a:xfrm>
        </p:spPr>
        <p:txBody>
          <a:bodyPr/>
          <a:lstStyle/>
          <a:p>
            <a:r>
              <a:rPr lang="fr-FR" dirty="0"/>
              <a:t>27 janvier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Crédit immobilier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72" b="93291" l="5911" r="93930">
                        <a14:foregroundMark x1="24760" y1="60064" x2="24760" y2="60064"/>
                        <a14:foregroundMark x1="50000" y1="60543" x2="50000" y2="605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3051" y="3429000"/>
            <a:ext cx="2677777" cy="2677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Espace réservé du texte 6"/>
          <p:cNvSpPr txBox="1">
            <a:spLocks noGrp="1"/>
          </p:cNvSpPr>
          <p:nvPr>
            <p:ph type="body" sz="quarter" idx="10"/>
          </p:nvPr>
        </p:nvSpPr>
        <p:spPr>
          <a:xfrm>
            <a:off x="2083836" y="4037044"/>
            <a:ext cx="632304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entury Gothic" panose="020B0502020202020204" pitchFamily="34" charset="0"/>
              </a:rPr>
              <a:t>Le crédit immobilier est toujours un moment de vie privilégié pour notre client, afin de bâtir avec lui une relation durable, voyons les éléments de construction…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67616" y="1717000"/>
            <a:ext cx="10980738" cy="4386186"/>
          </a:xfrm>
        </p:spPr>
        <p:txBody>
          <a:bodyPr>
            <a:normAutofit/>
          </a:bodyPr>
          <a:lstStyle/>
          <a:p>
            <a:pPr marL="36000" indent="0">
              <a:buNone/>
            </a:pPr>
            <a:endParaRPr lang="fr-FR" dirty="0"/>
          </a:p>
          <a:p>
            <a:pPr marL="3600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just"/>
            <a:r>
              <a:rPr lang="fr-FR" b="0" dirty="0">
                <a:solidFill>
                  <a:schemeClr val="tx1"/>
                </a:solidFill>
              </a:rPr>
              <a:t>Avant de démarrer notre chantier, intéressons-nous aux limites de propriété</a:t>
            </a:r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5851887" y="1416612"/>
            <a:ext cx="5361708" cy="45222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900" b="1" dirty="0"/>
              <a:t>Production</a:t>
            </a:r>
            <a:r>
              <a:rPr lang="fr-FR" sz="1800" dirty="0"/>
              <a:t> immo : </a:t>
            </a:r>
            <a:r>
              <a:rPr lang="fr-FR" sz="2100" dirty="0"/>
              <a:t>2.6 </a:t>
            </a:r>
            <a:r>
              <a:rPr lang="fr-FR" sz="2100" b="1" dirty="0">
                <a:solidFill>
                  <a:srgbClr val="C31632"/>
                </a:solidFill>
              </a:rPr>
              <a:t>Milliards</a:t>
            </a:r>
            <a:r>
              <a:rPr lang="fr-FR" sz="2100" dirty="0"/>
              <a:t> d’€uros</a:t>
            </a:r>
          </a:p>
          <a:p>
            <a:pPr algn="just"/>
            <a:endParaRPr lang="fr-FR" sz="1800" dirty="0"/>
          </a:p>
          <a:p>
            <a:pPr algn="just"/>
            <a:r>
              <a:rPr lang="fr-FR" sz="1900" dirty="0"/>
              <a:t>Nombre de </a:t>
            </a:r>
            <a:r>
              <a:rPr lang="fr-FR" sz="1900" b="1" dirty="0"/>
              <a:t>crédits</a:t>
            </a:r>
            <a:r>
              <a:rPr lang="fr-FR" sz="1900" dirty="0"/>
              <a:t> : 16.400 dossiers </a:t>
            </a:r>
          </a:p>
          <a:p>
            <a:pPr algn="just"/>
            <a:endParaRPr lang="fr-FR" sz="1900" dirty="0"/>
          </a:p>
          <a:p>
            <a:pPr algn="just"/>
            <a:r>
              <a:rPr lang="fr-FR" sz="1900" b="1" dirty="0"/>
              <a:t>Montant</a:t>
            </a:r>
            <a:r>
              <a:rPr lang="fr-FR" sz="1900" dirty="0"/>
              <a:t> moyen :  156.600</a:t>
            </a:r>
            <a:r>
              <a:rPr lang="fr-FR" sz="1400" i="1" dirty="0"/>
              <a:t> </a:t>
            </a:r>
            <a:r>
              <a:rPr lang="fr-FR" sz="1900" dirty="0"/>
              <a:t>€</a:t>
            </a:r>
            <a:r>
              <a:rPr lang="fr-FR" sz="1400" i="1" dirty="0"/>
              <a:t>   </a:t>
            </a:r>
            <a:r>
              <a:rPr lang="fr-FR" sz="900" dirty="0"/>
              <a:t>150.000 € en 2020</a:t>
            </a:r>
          </a:p>
          <a:p>
            <a:pPr algn="just"/>
            <a:endParaRPr lang="fr-FR" sz="1900" dirty="0"/>
          </a:p>
          <a:p>
            <a:pPr algn="just"/>
            <a:r>
              <a:rPr lang="fr-FR" sz="1900" b="1" dirty="0"/>
              <a:t>Taux</a:t>
            </a:r>
            <a:r>
              <a:rPr lang="fr-FR" sz="1900" dirty="0"/>
              <a:t> moyen : 1,21% </a:t>
            </a:r>
            <a:r>
              <a:rPr lang="fr-FR" sz="900" dirty="0"/>
              <a:t>1,18% en 2020</a:t>
            </a:r>
          </a:p>
          <a:p>
            <a:pPr algn="just"/>
            <a:endParaRPr lang="fr-FR" sz="1900" dirty="0"/>
          </a:p>
          <a:p>
            <a:pPr algn="just"/>
            <a:r>
              <a:rPr lang="fr-FR" sz="1900" b="1" dirty="0"/>
              <a:t>Durée</a:t>
            </a:r>
            <a:r>
              <a:rPr lang="fr-FR" sz="1900" dirty="0"/>
              <a:t> moyenne : 21 ans</a:t>
            </a:r>
          </a:p>
          <a:p>
            <a:pPr algn="just"/>
            <a:endParaRPr lang="fr-FR" sz="1900" dirty="0"/>
          </a:p>
          <a:p>
            <a:pPr algn="just"/>
            <a:r>
              <a:rPr lang="fr-FR" sz="1900" dirty="0"/>
              <a:t>Taux moyen de </a:t>
            </a:r>
            <a:r>
              <a:rPr lang="fr-FR" sz="1900" b="1" dirty="0"/>
              <a:t>frais</a:t>
            </a:r>
            <a:r>
              <a:rPr lang="fr-FR" sz="1900" dirty="0"/>
              <a:t> de </a:t>
            </a:r>
            <a:r>
              <a:rPr lang="fr-FR" sz="1900" b="1" dirty="0"/>
              <a:t>dossier</a:t>
            </a:r>
            <a:r>
              <a:rPr lang="fr-FR" sz="1900" dirty="0"/>
              <a:t> : </a:t>
            </a:r>
            <a:r>
              <a:rPr lang="fr-FR" sz="1400" i="1" dirty="0"/>
              <a:t>env</a:t>
            </a:r>
            <a:r>
              <a:rPr lang="fr-FR" sz="1900" i="1" dirty="0"/>
              <a:t> </a:t>
            </a:r>
            <a:r>
              <a:rPr lang="fr-FR" sz="1900" dirty="0"/>
              <a:t>0,29% </a:t>
            </a:r>
            <a:r>
              <a:rPr lang="fr-FR" sz="900" dirty="0"/>
              <a:t>0,28% en 2020</a:t>
            </a:r>
          </a:p>
          <a:p>
            <a:pPr algn="just"/>
            <a:endParaRPr lang="fr-FR" sz="1900" dirty="0"/>
          </a:p>
          <a:p>
            <a:pPr algn="just"/>
            <a:r>
              <a:rPr lang="fr-FR" sz="1900" dirty="0"/>
              <a:t>Taux d’équipement </a:t>
            </a:r>
            <a:r>
              <a:rPr lang="fr-FR" sz="1900" b="1" dirty="0"/>
              <a:t>CNP</a:t>
            </a:r>
            <a:r>
              <a:rPr lang="fr-FR" sz="1900" dirty="0"/>
              <a:t> : 73,6%  </a:t>
            </a:r>
            <a:r>
              <a:rPr lang="fr-FR" sz="900" dirty="0"/>
              <a:t>70,6% en 2020</a:t>
            </a:r>
          </a:p>
          <a:p>
            <a:pPr algn="just"/>
            <a:endParaRPr lang="fr-FR" sz="1900" b="1" dirty="0"/>
          </a:p>
          <a:p>
            <a:pPr algn="just"/>
            <a:r>
              <a:rPr lang="fr-FR" sz="1900" b="1" dirty="0"/>
              <a:t>Quotité</a:t>
            </a:r>
            <a:r>
              <a:rPr lang="fr-FR" sz="1900" dirty="0"/>
              <a:t> CNP : 141 % </a:t>
            </a:r>
            <a:r>
              <a:rPr lang="fr-FR" sz="900" dirty="0"/>
              <a:t>142% en 2020</a:t>
            </a:r>
          </a:p>
          <a:p>
            <a:pPr marL="36000" indent="0" algn="just">
              <a:buNone/>
            </a:pPr>
            <a:endParaRPr lang="fr-FR" sz="1900" dirty="0"/>
          </a:p>
          <a:p>
            <a:pPr algn="just"/>
            <a:r>
              <a:rPr lang="fr-FR" sz="1900" dirty="0"/>
              <a:t>Taux de </a:t>
            </a:r>
            <a:r>
              <a:rPr lang="fr-FR" sz="1900" b="1" dirty="0"/>
              <a:t>prescription</a:t>
            </a:r>
            <a:r>
              <a:rPr lang="fr-FR" sz="1900" dirty="0"/>
              <a:t> :  53% </a:t>
            </a:r>
            <a:r>
              <a:rPr lang="fr-FR" sz="900" dirty="0"/>
              <a:t>52,9% en 2020</a:t>
            </a:r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6D35D52E-8C71-47D5-9BD5-DB8F3BCEB594}"/>
              </a:ext>
            </a:extLst>
          </p:cNvPr>
          <p:cNvSpPr txBox="1">
            <a:spLocks/>
          </p:cNvSpPr>
          <p:nvPr/>
        </p:nvSpPr>
        <p:spPr>
          <a:xfrm>
            <a:off x="766243" y="1621153"/>
            <a:ext cx="4987018" cy="4386186"/>
          </a:xfrm>
        </p:spPr>
        <p:txBody>
          <a:bodyPr/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dirty="0"/>
              <a:t>Avec une très belle année 2021, et au-delà de la crise sanitaire, le crédit immobilier reste notre atout majeur pour la captation de nouveaux clients ainsi que leur fidélisation.</a:t>
            </a:r>
          </a:p>
          <a:p>
            <a:endParaRPr lang="fr-FR" sz="1500" dirty="0"/>
          </a:p>
          <a:p>
            <a:r>
              <a:rPr lang="fr-FR" sz="1500" dirty="0"/>
              <a:t>Après 12 mois de relation avec la CEGEE, un client capté par le crédit immobilier est équipé en moyenne de 3,2 univers</a:t>
            </a:r>
          </a:p>
          <a:p>
            <a:endParaRPr lang="fr-FR" sz="1500" dirty="0"/>
          </a:p>
          <a:p>
            <a:r>
              <a:rPr lang="fr-FR" sz="1500" dirty="0"/>
              <a:t>Le Haut Comité de Stabilité Financière (HCSF) à travers son communiqué du </a:t>
            </a:r>
            <a:r>
              <a:rPr lang="fr-FR" sz="1500" b="1" dirty="0"/>
              <a:t>28 janvier 2021</a:t>
            </a:r>
            <a:r>
              <a:rPr lang="fr-FR" sz="1500" dirty="0"/>
              <a:t>, définit le cadre dans lequel la CEGEE peut octroyer des prêts immobiliers </a:t>
            </a:r>
            <a:r>
              <a:rPr lang="fr-FR" sz="1500" dirty="0">
                <a:hlinkClick r:id="rId2"/>
              </a:rPr>
              <a:t>cliquez ici</a:t>
            </a:r>
            <a:r>
              <a:rPr lang="fr-FR" sz="1500" dirty="0"/>
              <a:t>  </a:t>
            </a:r>
          </a:p>
          <a:p>
            <a:endParaRPr lang="fr-FR" sz="1500" dirty="0"/>
          </a:p>
          <a:p>
            <a:r>
              <a:rPr lang="fr-FR" sz="1500" dirty="0"/>
              <a:t>Le crédit immobilier reste une activité contrainte et règlementée et à travers cette Heure du Jeudi, nous vous livrons les plans de la construction idéale de votre dossier de prêt immobilier</a:t>
            </a:r>
          </a:p>
          <a:p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A34491-4A2D-4778-89C8-BED485BCE840}"/>
              </a:ext>
            </a:extLst>
          </p:cNvPr>
          <p:cNvSpPr/>
          <p:nvPr/>
        </p:nvSpPr>
        <p:spPr>
          <a:xfrm>
            <a:off x="9073620" y="67913"/>
            <a:ext cx="29193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Heure du Jeudi du 27 janvier 2022</a:t>
            </a:r>
          </a:p>
        </p:txBody>
      </p:sp>
    </p:spTree>
    <p:extLst>
      <p:ext uri="{BB962C8B-B14F-4D97-AF65-F5344CB8AC3E}">
        <p14:creationId xmlns:p14="http://schemas.microsoft.com/office/powerpoint/2010/main" val="3926856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482898" y="1657754"/>
            <a:ext cx="7620201" cy="4641626"/>
          </a:xfrm>
          <a:noFill/>
        </p:spPr>
        <p:txBody>
          <a:bodyPr/>
          <a:lstStyle/>
          <a:p>
            <a:r>
              <a:rPr lang="fr-FR" dirty="0"/>
              <a:t>Les fondations et la visite du chantier</a:t>
            </a:r>
          </a:p>
          <a:p>
            <a:r>
              <a:rPr lang="fr-FR" dirty="0"/>
              <a:t>Le chantier hors d’air, hors d’eau</a:t>
            </a:r>
          </a:p>
          <a:p>
            <a:r>
              <a:rPr lang="fr-FR" dirty="0"/>
              <a:t>Un chantier réserve parfois quelques surprises</a:t>
            </a:r>
          </a:p>
          <a:p>
            <a:r>
              <a:rPr lang="fr-FR" dirty="0"/>
              <a:t>La remise des clés</a:t>
            </a:r>
          </a:p>
          <a:p>
            <a:r>
              <a:rPr lang="fr-FR" dirty="0"/>
              <a:t>Peaufiner ses extérieurs avec les outils du voisin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44" b="95561" l="0" r="97679">
                        <a14:foregroundMark x1="92456" y1="36554" x2="92456" y2="365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014791" y="4679513"/>
            <a:ext cx="2321573" cy="136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16162" y="1779052"/>
            <a:ext cx="7620201" cy="4174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620201" cy="4641626"/>
          </a:xfrm>
          <a:noFill/>
        </p:spPr>
        <p:txBody>
          <a:bodyPr/>
          <a:lstStyle/>
          <a:p>
            <a:r>
              <a:rPr lang="fr-FR" dirty="0"/>
              <a:t>Les fondations et la visite du chantier</a:t>
            </a:r>
          </a:p>
          <a:p>
            <a:r>
              <a:rPr lang="fr-FR" dirty="0"/>
              <a:t>Le chantier hors d’air, hors d’eau</a:t>
            </a:r>
          </a:p>
          <a:p>
            <a:r>
              <a:rPr lang="fr-FR" dirty="0"/>
              <a:t>Un chantier réserve parfois quelques surprises</a:t>
            </a:r>
          </a:p>
          <a:p>
            <a:r>
              <a:rPr lang="fr-FR" dirty="0"/>
              <a:t>La remise des clés</a:t>
            </a:r>
          </a:p>
          <a:p>
            <a:r>
              <a:rPr lang="fr-FR" dirty="0"/>
              <a:t>Peaufiner ses extérieurs avec les outils du voisin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44" b="95561" l="0" r="97679">
                        <a14:foregroundMark x1="92456" y1="36554" x2="92456" y2="365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014791" y="4679513"/>
            <a:ext cx="2321573" cy="136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55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44" b="80990" l="9744" r="94569">
                        <a14:foregroundMark x1="37700" y1="35942" x2="49042" y2="25719"/>
                        <a14:backgroundMark x1="56230" y1="27316" x2="70927" y2="32907"/>
                        <a14:backgroundMark x1="50639" y1="26198" x2="50639" y2="26198"/>
                        <a14:backgroundMark x1="52236" y1="25719" x2="53355" y2="25879"/>
                        <a14:backgroundMark x1="47923" y1="25559" x2="50799" y2="25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0788" y="4736596"/>
            <a:ext cx="3551168" cy="2277458"/>
          </a:xfrm>
          <a:prstGeom prst="rect">
            <a:avLst/>
          </a:prstGeom>
        </p:spPr>
      </p:pic>
      <p:sp>
        <p:nvSpPr>
          <p:cNvPr id="11" name="Espace réservé du contenu 1"/>
          <p:cNvSpPr txBox="1">
            <a:spLocks/>
          </p:cNvSpPr>
          <p:nvPr/>
        </p:nvSpPr>
        <p:spPr>
          <a:xfrm>
            <a:off x="2575163" y="5627285"/>
            <a:ext cx="6331226" cy="50481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C00000"/>
            </a:solidFill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/>
                </a:solidFill>
                <a:latin typeface="Arial"/>
              </a:rPr>
              <a:t>frais annexes = frais de l’agence immobilière, émoluments du notaire, frais de mutation, coût de la garantie, frais de dossier banque, honoraires du courtier. </a:t>
            </a:r>
          </a:p>
        </p:txBody>
      </p:sp>
      <p:graphicFrame>
        <p:nvGraphicFramePr>
          <p:cNvPr id="34" name="Tableau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719680"/>
              </p:ext>
            </p:extLst>
          </p:nvPr>
        </p:nvGraphicFramePr>
        <p:xfrm>
          <a:off x="648260" y="1726150"/>
          <a:ext cx="11027805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514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  <a:gridCol w="1335073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  <a:gridCol w="1477701">
                  <a:extLst>
                    <a:ext uri="{9D8B030D-6E8A-4147-A177-3AD203B41FA5}">
                      <a16:colId xmlns:a16="http://schemas.microsoft.com/office/drawing/2014/main" val="1972350422"/>
                    </a:ext>
                  </a:extLst>
                </a:gridCol>
                <a:gridCol w="1381539">
                  <a:extLst>
                    <a:ext uri="{9D8B030D-6E8A-4147-A177-3AD203B41FA5}">
                      <a16:colId xmlns:a16="http://schemas.microsoft.com/office/drawing/2014/main" val="1041127517"/>
                    </a:ext>
                  </a:extLst>
                </a:gridCol>
                <a:gridCol w="1232452">
                  <a:extLst>
                    <a:ext uri="{9D8B030D-6E8A-4147-A177-3AD203B41FA5}">
                      <a16:colId xmlns:a16="http://schemas.microsoft.com/office/drawing/2014/main" val="63097256"/>
                    </a:ext>
                  </a:extLst>
                </a:gridCol>
                <a:gridCol w="1232452">
                  <a:extLst>
                    <a:ext uri="{9D8B030D-6E8A-4147-A177-3AD203B41FA5}">
                      <a16:colId xmlns:a16="http://schemas.microsoft.com/office/drawing/2014/main" val="1305670687"/>
                    </a:ext>
                  </a:extLst>
                </a:gridCol>
                <a:gridCol w="1659835">
                  <a:extLst>
                    <a:ext uri="{9D8B030D-6E8A-4147-A177-3AD203B41FA5}">
                      <a16:colId xmlns:a16="http://schemas.microsoft.com/office/drawing/2014/main" val="1814993833"/>
                    </a:ext>
                  </a:extLst>
                </a:gridCol>
                <a:gridCol w="1687239">
                  <a:extLst>
                    <a:ext uri="{9D8B030D-6E8A-4147-A177-3AD203B41FA5}">
                      <a16:colId xmlns:a16="http://schemas.microsoft.com/office/drawing/2014/main" val="1856926480"/>
                    </a:ext>
                  </a:extLst>
                </a:gridCol>
              </a:tblGrid>
              <a:tr h="534319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c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Acquisition</a:t>
                      </a:r>
                    </a:p>
                    <a:p>
                      <a:pPr algn="ctr"/>
                      <a:endParaRPr lang="fr-FR" sz="1100" b="1" dirty="0"/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Acquisition + Travaux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Travaux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Soulte</a:t>
                      </a:r>
                      <a:r>
                        <a:rPr lang="fr-FR" sz="1100" baseline="0" dirty="0"/>
                        <a:t> (ou parts indivises)</a:t>
                      </a:r>
                      <a:endParaRPr lang="fr-FR" sz="110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VEFA </a:t>
                      </a:r>
                      <a:r>
                        <a:rPr lang="fr-FR" sz="1050" i="1" dirty="0"/>
                        <a:t>(vente en</a:t>
                      </a:r>
                      <a:r>
                        <a:rPr lang="fr-FR" sz="1050" i="1" baseline="0" dirty="0"/>
                        <a:t> état futur d’achèvement)</a:t>
                      </a:r>
                      <a:endParaRPr lang="fr-FR" sz="1050" i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CCMI </a:t>
                      </a:r>
                      <a:r>
                        <a:rPr lang="fr-FR" sz="1050" i="1" dirty="0"/>
                        <a:t>(contrat de construction</a:t>
                      </a:r>
                      <a:r>
                        <a:rPr lang="fr-FR" sz="1050" i="1" baseline="0" dirty="0"/>
                        <a:t> de maison individuelle)</a:t>
                      </a:r>
                      <a:endParaRPr lang="fr-FR" sz="1050" i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Rachat / Regroupement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2309498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Comment ? 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Valeur d’acquisition</a:t>
                      </a:r>
                      <a:r>
                        <a:rPr kumimoji="0" lang="fr-F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hors frais</a:t>
                      </a:r>
                      <a:r>
                        <a:rPr kumimoji="0" lang="fr-F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*</a:t>
                      </a: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ctr" defTabSz="914400" rtl="0" eaLnBrk="1" latinLnBrk="0" hangingPunct="1"/>
                      <a:endParaRPr kumimoji="0" lang="fr-FR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Valeur d’acquisition </a:t>
                      </a:r>
                      <a:r>
                        <a:rPr kumimoji="0" lang="fr-F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hors frais</a:t>
                      </a:r>
                      <a:r>
                        <a:rPr kumimoji="0" lang="fr-F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*</a:t>
                      </a:r>
                      <a:r>
                        <a:rPr kumimoji="0" lang="fr-F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+ 100 % du montant des travaux à prendre en compte sous forme de plus-value de la valeur du bien (sous réserve des éléments de preuve : devis, factures, …)</a:t>
                      </a:r>
                    </a:p>
                    <a:p>
                      <a:pPr marL="0" algn="ctr" defTabSz="914400" rtl="0" eaLnBrk="1" latinLnBrk="0" hangingPunct="1"/>
                      <a:endParaRPr kumimoji="0" lang="fr-FR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100 % du montant des travaux financés à prendre en compte sous forme de plus-value de la valeur du bien (sous réserve des éléments de preuve : devis, factures, …)</a:t>
                      </a:r>
                    </a:p>
                    <a:p>
                      <a:pPr marL="0" algn="ctr" defTabSz="914400" rtl="0" eaLnBrk="1" latinLnBrk="0" hangingPunct="1"/>
                      <a:r>
                        <a:rPr kumimoji="0" lang="fr-F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Indiquer uniquement le montant des travaux à financer</a:t>
                      </a:r>
                    </a:p>
                    <a:p>
                      <a:pPr marL="0" algn="ctr" defTabSz="914400" rtl="0" eaLnBrk="1" latinLnBrk="0" hangingPunct="1"/>
                      <a:endParaRPr kumimoji="0" lang="fr-FR" sz="11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Valeur de l’actif immobilier enregistré dans </a:t>
                      </a:r>
                      <a:r>
                        <a:rPr kumimoji="0" lang="fr-F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l’acte du notaire </a:t>
                      </a: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(projet)</a:t>
                      </a:r>
                    </a:p>
                    <a:p>
                      <a:pPr marL="0" algn="ctr" defTabSz="914400" rtl="0" eaLnBrk="1" latinLnBrk="0" hangingPunct="1"/>
                      <a:endParaRPr kumimoji="0" lang="fr-FR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Valeur d’acquisition</a:t>
                      </a:r>
                    </a:p>
                    <a:p>
                      <a:pPr marL="0" algn="ctr" defTabSz="914400" rtl="0" eaLnBrk="1" latinLnBrk="0" hangingPunct="1"/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+ les éventuels travaux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Valeur de l’acquisition du terrain </a:t>
                      </a:r>
                      <a:r>
                        <a:rPr kumimoji="0" lang="fr-F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hors frais</a:t>
                      </a:r>
                      <a:r>
                        <a:rPr kumimoji="0" lang="fr-F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*</a:t>
                      </a:r>
                      <a:r>
                        <a:rPr kumimoji="0" lang="fr-F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+ travaux de construction TTC + frais de viabilisation TTC + expertises diverses TTC (honoraires d’architecte, …)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Ou prendre la valeur exacte notée dans le CCMI</a:t>
                      </a:r>
                    </a:p>
                    <a:p>
                      <a:pPr marL="0" algn="ctr" defTabSz="914400" rtl="0" eaLnBrk="1" latinLnBrk="0" hangingPunct="1"/>
                      <a:endParaRPr kumimoji="0" lang="fr-FR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Valeur d’expertise la plus récente du bien ou la valeur d’acquisition du bien à </a:t>
                      </a:r>
                      <a:r>
                        <a:rPr kumimoji="0" lang="fr-F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l’origine </a:t>
                      </a:r>
                      <a:r>
                        <a:rPr kumimoji="0" lang="fr-FR" sz="11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hors frais</a:t>
                      </a:r>
                    </a:p>
                    <a:p>
                      <a:pPr marL="0" algn="ctr" defTabSz="914400" rtl="0" eaLnBrk="1" latinLnBrk="0" hangingPunct="1"/>
                      <a:endParaRPr kumimoji="0" lang="fr-FR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fondations du dossier : bien déterminer l’objet du financement avec notre client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4665306" y="129302"/>
            <a:ext cx="7300006" cy="231246"/>
          </a:xfrm>
        </p:spPr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553218" y="1287746"/>
            <a:ext cx="10701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En fonction de l’objet à financer renseigné sous MYC, les valeurs à prendre en compte seront différentes :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10068840" y="5170830"/>
            <a:ext cx="18199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rgbClr val="4D515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La </a:t>
            </a:r>
            <a:r>
              <a:rPr lang="fr-FR" sz="1050" b="1" u="sng" dirty="0">
                <a:solidFill>
                  <a:srgbClr val="5F636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valeur vénale</a:t>
            </a:r>
            <a:r>
              <a:rPr lang="fr-FR" sz="1050" dirty="0">
                <a:solidFill>
                  <a:srgbClr val="4D515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 est le prix que l’on peut espérer obtenir d'un bien immobilier lors d'une hypothétique revente.</a:t>
            </a:r>
            <a:endParaRPr lang="fr-FR" sz="1050" b="1" dirty="0">
              <a:solidFill>
                <a:srgbClr val="C00000"/>
              </a:solidFill>
              <a:latin typeface="Bradley Hand ITC" panose="03070402050302030203" pitchFamily="66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Documents de plan d'affaires ouverts dans le classeur Vecteur gratui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50" b="95208" l="3994" r="971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93587"/>
            <a:ext cx="2192268" cy="219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836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1"/>
          <p:cNvSpPr txBox="1">
            <a:spLocks/>
          </p:cNvSpPr>
          <p:nvPr/>
        </p:nvSpPr>
        <p:spPr>
          <a:xfrm>
            <a:off x="9377758" y="2494102"/>
            <a:ext cx="2620733" cy="392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1100" b="1" dirty="0">
                <a:latin typeface="Century Gothic" panose="020B0502020202020204" pitchFamily="34" charset="0"/>
              </a:rPr>
              <a:t>Les Analystes CEGC n’ont pas accès aux pièces numérisées Chêne, </a:t>
            </a:r>
            <a:r>
              <a:rPr lang="fr-FR" sz="1100" b="1" dirty="0" err="1">
                <a:latin typeface="Century Gothic" panose="020B0502020202020204" pitchFamily="34" charset="0"/>
              </a:rPr>
              <a:t>MySys</a:t>
            </a:r>
            <a:r>
              <a:rPr lang="fr-FR" sz="1100" b="1" dirty="0">
                <a:latin typeface="Century Gothic" panose="020B0502020202020204" pitchFamily="34" charset="0"/>
              </a:rPr>
              <a:t>, MYC</a:t>
            </a:r>
          </a:p>
          <a:p>
            <a:pPr marL="0" indent="0" algn="just">
              <a:buNone/>
            </a:pPr>
            <a:endParaRPr lang="fr-FR" sz="1100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fr-FR" sz="1100" u="sng" dirty="0">
                <a:latin typeface="Century Gothic" panose="020B0502020202020204" pitchFamily="34" charset="0"/>
              </a:rPr>
              <a:t>Le commentaire du dossier :</a:t>
            </a:r>
          </a:p>
          <a:p>
            <a:pPr algn="just">
              <a:buFontTx/>
              <a:buChar char="-"/>
            </a:pPr>
            <a:r>
              <a:rPr lang="fr-FR" sz="1100" dirty="0">
                <a:latin typeface="Century Gothic" panose="020B0502020202020204" pitchFamily="34" charset="0"/>
              </a:rPr>
              <a:t>Ne paraphrase pas les infos déjà saisies</a:t>
            </a:r>
          </a:p>
          <a:p>
            <a:pPr algn="just">
              <a:buFontTx/>
              <a:buChar char="-"/>
            </a:pPr>
            <a:r>
              <a:rPr lang="fr-FR" sz="1100" dirty="0">
                <a:latin typeface="Century Gothic" panose="020B0502020202020204" pitchFamily="34" charset="0"/>
              </a:rPr>
              <a:t>Est utilisé pour les données non transmissibles via MYC</a:t>
            </a:r>
          </a:p>
          <a:p>
            <a:pPr algn="just">
              <a:buFontTx/>
              <a:buChar char="-"/>
            </a:pPr>
            <a:r>
              <a:rPr lang="fr-FR" sz="1100" dirty="0">
                <a:latin typeface="Century Gothic" panose="020B0502020202020204" pitchFamily="34" charset="0"/>
              </a:rPr>
              <a:t>Évite les termes flous subjectifs, non étayés, il privilégie le factuel et le chiffré</a:t>
            </a:r>
          </a:p>
          <a:p>
            <a:pPr algn="just">
              <a:buFontTx/>
              <a:buChar char="-"/>
            </a:pPr>
            <a:r>
              <a:rPr lang="fr-FR" sz="1100" dirty="0">
                <a:latin typeface="Century Gothic" panose="020B0502020202020204" pitchFamily="34" charset="0"/>
              </a:rPr>
              <a:t>Est utile à l’analyste pour le rassurer sur les points de risque et lui transmettre votre avis motivé</a:t>
            </a:r>
          </a:p>
          <a:p>
            <a:pPr algn="just">
              <a:buFontTx/>
              <a:buChar char="-"/>
            </a:pPr>
            <a:r>
              <a:rPr lang="fr-FR" sz="1100" dirty="0">
                <a:latin typeface="Century Gothic" panose="020B0502020202020204" pitchFamily="34" charset="0"/>
              </a:rPr>
              <a:t>Évite une attente ou un refus en première lecture</a:t>
            </a:r>
          </a:p>
          <a:p>
            <a:pPr algn="just">
              <a:buFontTx/>
              <a:buChar char="-"/>
            </a:pPr>
            <a:r>
              <a:rPr lang="fr-FR" sz="1100" dirty="0">
                <a:latin typeface="Century Gothic" panose="020B0502020202020204" pitchFamily="34" charset="0"/>
              </a:rPr>
              <a:t>Ne se substitue pas à la saisie des informations dans nos outils</a:t>
            </a:r>
          </a:p>
        </p:txBody>
      </p:sp>
      <p:pic>
        <p:nvPicPr>
          <p:cNvPr id="1026" name="Picture 2" descr="Dessin au trait continu de femme stressée face à une illustration vectorielle de travail Vecteur Premi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85" b="80671" l="1917" r="990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878" y="716147"/>
            <a:ext cx="1882140" cy="188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solidifier les fondations, sollicitons nos experts immobilier de la CEGC</a:t>
            </a:r>
            <a:endParaRPr lang="fr-FR" i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735790" y="129077"/>
            <a:ext cx="7300006" cy="231246"/>
          </a:xfrm>
        </p:spPr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32" b="97315" l="9709" r="98382">
                        <a14:foregroundMark x1="93204" y1="44966" x2="93204" y2="44966"/>
                        <a14:foregroundMark x1="71845" y1="80872" x2="71845" y2="80872"/>
                        <a14:foregroundMark x1="77023" y1="89597" x2="77023" y2="89597"/>
                        <a14:foregroundMark x1="84790" y1="92953" x2="84790" y2="92953"/>
                      </a14:backgroundRemoval>
                    </a14:imgEffect>
                    <a14:imgEffect>
                      <a14:artisticPastelsSmooth/>
                    </a14:imgEffect>
                    <a14:imgEffect>
                      <a14:sharpenSoften amount="-25000"/>
                    </a14:imgEffect>
                    <a14:imgEffect>
                      <a14:saturation sat="2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302972" y="922047"/>
            <a:ext cx="2001835" cy="720001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0379044" y="999839"/>
            <a:ext cx="1882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Comment avoir un 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accord immédiat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?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107714"/>
              </p:ext>
            </p:extLst>
          </p:nvPr>
        </p:nvGraphicFramePr>
        <p:xfrm>
          <a:off x="334912" y="1970079"/>
          <a:ext cx="8965534" cy="30327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991213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  <a:gridCol w="1585881">
                  <a:extLst>
                    <a:ext uri="{9D8B030D-6E8A-4147-A177-3AD203B41FA5}">
                      <a16:colId xmlns:a16="http://schemas.microsoft.com/office/drawing/2014/main" val="1031702781"/>
                    </a:ext>
                  </a:extLst>
                </a:gridCol>
                <a:gridCol w="1726129">
                  <a:extLst>
                    <a:ext uri="{9D8B030D-6E8A-4147-A177-3AD203B41FA5}">
                      <a16:colId xmlns:a16="http://schemas.microsoft.com/office/drawing/2014/main" val="1972350422"/>
                    </a:ext>
                  </a:extLst>
                </a:gridCol>
                <a:gridCol w="1672189">
                  <a:extLst>
                    <a:ext uri="{9D8B030D-6E8A-4147-A177-3AD203B41FA5}">
                      <a16:colId xmlns:a16="http://schemas.microsoft.com/office/drawing/2014/main" val="1041127517"/>
                    </a:ext>
                  </a:extLst>
                </a:gridCol>
                <a:gridCol w="1990122">
                  <a:extLst>
                    <a:ext uri="{9D8B030D-6E8A-4147-A177-3AD203B41FA5}">
                      <a16:colId xmlns:a16="http://schemas.microsoft.com/office/drawing/2014/main" val="3885217769"/>
                    </a:ext>
                  </a:extLst>
                </a:gridCol>
              </a:tblGrid>
              <a:tr h="258418"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Les comptes externes …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Le client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L’épargne externe 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Le patrimoine</a:t>
                      </a:r>
                      <a:r>
                        <a:rPr lang="fr-FR" sz="1100" b="1" baseline="0" dirty="0"/>
                        <a:t> immobilier …</a:t>
                      </a:r>
                      <a:endParaRPr lang="fr-FR" sz="11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L’activité professionnelle …</a:t>
                      </a:r>
                      <a:r>
                        <a:rPr lang="fr-FR" sz="1100" b="1" baseline="0" dirty="0"/>
                        <a:t> </a:t>
                      </a:r>
                      <a:endParaRPr lang="fr-FR" sz="11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1688735">
                <a:tc>
                  <a:txBody>
                    <a:bodyPr/>
                    <a:lstStyle/>
                    <a:p>
                      <a:pPr marL="0" lvl="4" algn="ctr" defTabSz="914400" rtl="0" eaLnBrk="1" latinLnBrk="0" hangingPunct="1">
                        <a:buClr>
                          <a:srgbClr val="DB4B4B"/>
                        </a:buClr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Sont renseignés et complets</a:t>
                      </a:r>
                    </a:p>
                    <a:p>
                      <a:pPr marL="0" lvl="4" algn="ctr" defTabSz="914400" rtl="0" eaLnBrk="1" latinLnBrk="0" hangingPunct="1">
                        <a:buClr>
                          <a:srgbClr val="DB4B4B"/>
                        </a:buClr>
                        <a:defRPr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lvl="4" algn="ctr" defTabSz="914400" rtl="0" eaLnBrk="1" latinLnBrk="0" hangingPunct="1">
                        <a:buClr>
                          <a:srgbClr val="DB4B4B"/>
                        </a:buClr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Saisir les comptes des banques concurrentes  dans MYC : </a:t>
                      </a:r>
                    </a:p>
                    <a:p>
                      <a:pPr marL="171450" lvl="4" indent="-171450" algn="ctr" defTabSz="914400" rtl="0" eaLnBrk="1" latinLnBrk="0" hangingPunct="1">
                        <a:buClr>
                          <a:srgbClr val="DB4B4B"/>
                        </a:buClr>
                        <a:buFontTx/>
                        <a:buChar char="-"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Nom de la Banque, </a:t>
                      </a:r>
                    </a:p>
                    <a:p>
                      <a:pPr marL="171450" lvl="4" indent="-171450" algn="ctr" defTabSz="914400" rtl="0" eaLnBrk="1" latinLnBrk="0" hangingPunct="1">
                        <a:buClr>
                          <a:srgbClr val="DB4B4B"/>
                        </a:buClr>
                        <a:buFontTx/>
                        <a:buChar char="-"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Soldes des 3 derniers mois</a:t>
                      </a:r>
                    </a:p>
                    <a:p>
                      <a:pPr marL="171450" lvl="4" indent="-171450" algn="ctr" defTabSz="914400" rtl="0" eaLnBrk="1" latinLnBrk="0" hangingPunct="1">
                        <a:buClr>
                          <a:srgbClr val="DB4B4B"/>
                        </a:buClr>
                        <a:buFontTx/>
                        <a:buChar char="-"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Date</a:t>
                      </a:r>
                      <a:r>
                        <a:rPr lang="fr-FR" sz="11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d’ancienneté bancaire</a:t>
                      </a:r>
                    </a:p>
                    <a:p>
                      <a:pPr marL="171450" lvl="4" indent="-171450" algn="ctr" defTabSz="914400" rtl="0" eaLnBrk="1" latinLnBrk="0" hangingPunct="1">
                        <a:buClr>
                          <a:srgbClr val="DB4B4B"/>
                        </a:buClr>
                        <a:buFontTx/>
                        <a:buChar char="-"/>
                        <a:defRPr/>
                      </a:pPr>
                      <a:r>
                        <a:rPr lang="fr-FR" sz="11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Montant des agios</a:t>
                      </a:r>
                    </a:p>
                    <a:p>
                      <a:pPr marL="171450" lvl="4" indent="-171450" algn="ctr" defTabSz="914400" rtl="0" eaLnBrk="1" latinLnBrk="0" hangingPunct="1">
                        <a:buClr>
                          <a:srgbClr val="DB4B4B"/>
                        </a:buClr>
                        <a:buFontTx/>
                        <a:buChar char="-"/>
                        <a:defRPr/>
                      </a:pPr>
                      <a:r>
                        <a:rPr lang="fr-FR" sz="11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Incidents de compte à cocher</a:t>
                      </a:r>
                    </a:p>
                    <a:p>
                      <a:pPr marL="0" marR="0" lvl="4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B4B4B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fr-FR" sz="11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Cohérence des données entre Monsieur et Madame 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Tous les deux mariés ou pacsés à la même date, le même statut d’occupation du logement</a:t>
                      </a: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Est  renseignée</a:t>
                      </a:r>
                      <a:r>
                        <a:rPr lang="fr-FR" sz="1100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, détaillée et  saisie </a:t>
                      </a:r>
                      <a:r>
                        <a:rPr lang="fr-FR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dans connaissance client sous MYWAY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Pensez aux PEE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Indiquez également les acomptes déjà versés au notaire</a:t>
                      </a: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B4B4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Est valorisé avec le lieu, la date et le prix d’acquisition, les encours de prêts mis à jour pour</a:t>
                      </a:r>
                      <a:r>
                        <a:rPr lang="fr-FR" sz="1100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chaque bien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B4B4B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fr-FR" sz="11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B4B4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Il existe une cohérence entre le patrimoine présent  au dossier et les charges liées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B4B4B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fr-FR" sz="11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Est  précise, complète, avec le distinguo entre date d’entrée dans la vie active</a:t>
                      </a:r>
                      <a:r>
                        <a:rPr lang="fr-FR" sz="1100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et date d’entrée dans l’entreprise actuelle …</a:t>
                      </a:r>
                    </a:p>
                    <a:p>
                      <a:pPr marL="0" lvl="0" algn="ctr" defTabSz="914400" rtl="0" eaLnBrk="1" latinLnBrk="0" hangingPunct="1"/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pic>
        <p:nvPicPr>
          <p:cNvPr id="12" name="Image 11"/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81" b="100000" l="9942" r="8947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01758">
            <a:off x="11459181" y="1881659"/>
            <a:ext cx="713337" cy="696651"/>
          </a:xfrm>
          <a:prstGeom prst="rect">
            <a:avLst/>
          </a:prstGeom>
        </p:spPr>
      </p:pic>
      <p:sp>
        <p:nvSpPr>
          <p:cNvPr id="2" name="Rectangle à coins arrondis 1"/>
          <p:cNvSpPr/>
          <p:nvPr/>
        </p:nvSpPr>
        <p:spPr>
          <a:xfrm>
            <a:off x="2369918" y="5346426"/>
            <a:ext cx="6908960" cy="440296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dk1"/>
                </a:solidFill>
                <a:latin typeface="Century Gothic" panose="020B0502020202020204" pitchFamily="34" charset="0"/>
              </a:rPr>
              <a:t>MAJ sur MYWAY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334912" y="5346426"/>
            <a:ext cx="1979262" cy="440296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dk1"/>
                </a:solidFill>
                <a:latin typeface="Century Gothic" panose="020B0502020202020204" pitchFamily="34" charset="0"/>
              </a:rPr>
              <a:t>MAJ sur MYC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FD317D-9E56-47C5-83DF-17380AD0F6D8}"/>
              </a:ext>
            </a:extLst>
          </p:cNvPr>
          <p:cNvSpPr txBox="1"/>
          <p:nvPr/>
        </p:nvSpPr>
        <p:spPr>
          <a:xfrm>
            <a:off x="229278" y="1553904"/>
            <a:ext cx="9561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Pour éviter de reprendre le chantier plusieurs fois en main, manipulons avec précision les bons outils…</a:t>
            </a:r>
          </a:p>
        </p:txBody>
      </p:sp>
    </p:spTree>
    <p:extLst>
      <p:ext uri="{BB962C8B-B14F-4D97-AF65-F5344CB8AC3E}">
        <p14:creationId xmlns:p14="http://schemas.microsoft.com/office/powerpoint/2010/main" val="1675286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solidifier les fondations, sollicitons nos experts immobilier de la CEGC</a:t>
            </a:r>
            <a:endParaRPr lang="fr-FR" i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625535" y="174575"/>
            <a:ext cx="7300006" cy="231246"/>
          </a:xfrm>
        </p:spPr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32" b="97315" l="9709" r="98382">
                        <a14:foregroundMark x1="93204" y1="44966" x2="93204" y2="44966"/>
                        <a14:foregroundMark x1="71845" y1="80872" x2="71845" y2="80872"/>
                        <a14:foregroundMark x1="77023" y1="89597" x2="77023" y2="89597"/>
                        <a14:foregroundMark x1="84790" y1="92953" x2="84790" y2="92953"/>
                      </a14:backgroundRemoval>
                    </a14:imgEffect>
                    <a14:imgEffect>
                      <a14:artisticPastelsSmooth/>
                    </a14:imgEffect>
                    <a14:imgEffect>
                      <a14:sharpenSoften amount="-25000"/>
                    </a14:imgEffect>
                    <a14:imgEffect>
                      <a14:saturation sat="2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4313" y="2746380"/>
            <a:ext cx="2470022" cy="888394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509068" y="2986625"/>
            <a:ext cx="1800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Quels sont les facteurs de risques ?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5962848" y="2561606"/>
            <a:ext cx="2457715" cy="738022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La gestion de compte sans marge</a:t>
            </a:r>
          </a:p>
        </p:txBody>
      </p:sp>
      <p:sp>
        <p:nvSpPr>
          <p:cNvPr id="16" name="Rectangle à coins arrondis 15"/>
          <p:cNvSpPr/>
          <p:nvPr/>
        </p:nvSpPr>
        <p:spPr>
          <a:xfrm>
            <a:off x="2719626" y="1512147"/>
            <a:ext cx="2457716" cy="770183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Une augmentation des charges liées au logement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2719626" y="2602315"/>
            <a:ext cx="2457715" cy="743886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Le patrimoine immobilier global n’a pas de marge liquidative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962848" y="1492679"/>
            <a:ext cx="2457716" cy="764568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Un endettement sans marge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9243391" y="1468343"/>
            <a:ext cx="2432672" cy="755391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L’absence ou la faiblesse d’épargne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100000" l="9942" r="8947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14617" y="3314217"/>
            <a:ext cx="538224" cy="525634"/>
          </a:xfrm>
          <a:prstGeom prst="rect">
            <a:avLst/>
          </a:prstGeom>
        </p:spPr>
      </p:pic>
      <p:sp>
        <p:nvSpPr>
          <p:cNvPr id="21" name="Espace réservé du contenu 1"/>
          <p:cNvSpPr txBox="1">
            <a:spLocks/>
          </p:cNvSpPr>
          <p:nvPr/>
        </p:nvSpPr>
        <p:spPr>
          <a:xfrm>
            <a:off x="390379" y="5030490"/>
            <a:ext cx="11590629" cy="11113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100" b="1" dirty="0">
                <a:latin typeface="Century Gothic" panose="020B0502020202020204" pitchFamily="34" charset="0"/>
              </a:rPr>
              <a:t>Bon à savoir : </a:t>
            </a:r>
          </a:p>
          <a:p>
            <a:pPr marL="0" indent="0" algn="just">
              <a:buNone/>
            </a:pPr>
            <a:r>
              <a:rPr lang="fr-FR" sz="1100" dirty="0">
                <a:solidFill>
                  <a:sysClr val="windowText" lastClr="000000"/>
                </a:solidFill>
              </a:rPr>
              <a:t>	</a:t>
            </a:r>
            <a:r>
              <a:rPr lang="fr-FR" sz="11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Vous pouvez appeler le service client CEGC en </a:t>
            </a:r>
            <a:r>
              <a:rPr lang="fr-FR" sz="11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amont de la saisie </a:t>
            </a:r>
            <a:r>
              <a:rPr lang="fr-FR" sz="11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pour échanger sur le dossier au </a:t>
            </a:r>
            <a:r>
              <a:rPr lang="fr-FR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09 69 36 06 82 </a:t>
            </a:r>
            <a:r>
              <a:rPr lang="fr-FR" sz="11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ou </a:t>
            </a:r>
            <a:r>
              <a:rPr lang="fr-FR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serviceclient.saccef@c-garanties.com</a:t>
            </a:r>
          </a:p>
          <a:p>
            <a:pPr marL="0" indent="0" algn="just">
              <a:buNone/>
            </a:pPr>
            <a:r>
              <a:rPr lang="fr-FR" sz="11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	Les échanges sont en flux permanents, </a:t>
            </a:r>
            <a:r>
              <a:rPr lang="fr-FR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tout se saisit sous connaissance clients et MYC </a:t>
            </a:r>
            <a:r>
              <a:rPr lang="fr-FR" sz="11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, les analystes sont automatiquement avisés</a:t>
            </a:r>
          </a:p>
          <a:p>
            <a:pPr marL="0" indent="0" algn="just">
              <a:buNone/>
            </a:pPr>
            <a:r>
              <a:rPr lang="fr-FR" sz="11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	À la moindre modification, ils réétudient leur accord et </a:t>
            </a:r>
            <a:r>
              <a:rPr lang="fr-FR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envoient automatiquement sous MYC la décision</a:t>
            </a:r>
            <a:r>
              <a:rPr lang="fr-FR" sz="11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, </a:t>
            </a:r>
            <a:r>
              <a:rPr lang="fr-FR" sz="11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dès lors que l’on re-télétransmet le dossier via 	MYC</a:t>
            </a:r>
          </a:p>
          <a:p>
            <a:pPr marL="0" indent="0" algn="just">
              <a:buNone/>
            </a:pPr>
            <a:r>
              <a:rPr lang="fr-FR" sz="11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	</a:t>
            </a:r>
            <a:endParaRPr lang="fr-FR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 algn="just">
              <a:buNone/>
            </a:pPr>
            <a:endParaRPr lang="fr-FR" sz="1100" b="1" i="1" u="sng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9313472" y="3854545"/>
            <a:ext cx="2612069" cy="102516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C00000"/>
            </a:solidFill>
            <a:prstDash val="sysDot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1100" b="1" dirty="0">
                <a:latin typeface="Century Gothic" panose="020B0502020202020204" pitchFamily="34" charset="0"/>
              </a:rPr>
              <a:t>Si le client ou le prospect </a:t>
            </a:r>
            <a:r>
              <a:rPr lang="fr-FR" sz="11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cumule </a:t>
            </a:r>
            <a:r>
              <a:rPr lang="fr-FR" sz="1100" b="1" dirty="0">
                <a:latin typeface="Century Gothic" panose="020B0502020202020204" pitchFamily="34" charset="0"/>
              </a:rPr>
              <a:t>ces facteurs, un refus est fort probable.</a:t>
            </a:r>
          </a:p>
          <a:p>
            <a:pPr marL="0" indent="0" algn="just">
              <a:buNone/>
            </a:pPr>
            <a:r>
              <a:rPr lang="fr-FR" sz="1100" b="1" dirty="0">
                <a:latin typeface="Century Gothic" panose="020B0502020202020204" pitchFamily="34" charset="0"/>
              </a:rPr>
              <a:t>En revanche, un facteur isolé n’est pas rédhibitoire.</a:t>
            </a:r>
            <a:endParaRPr lang="fr-FR" sz="1100" dirty="0">
              <a:latin typeface="Century Gothic" panose="020B0502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24" b="98456" l="4034" r="99469">
                        <a14:foregroundMark x1="87155" y1="72973" x2="87049" y2="76062"/>
                        <a14:foregroundMark x1="87898" y1="77027" x2="96391" y2="83012"/>
                        <a14:foregroundMark x1="33758" y1="30116" x2="24204" y2="41313"/>
                        <a14:foregroundMark x1="46285" y1="14286" x2="45117" y2="30695"/>
                        <a14:backgroundMark x1="41189" y1="18919" x2="41401" y2="268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65745" y="3778647"/>
            <a:ext cx="2424554" cy="1333247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9885" y="5164262"/>
            <a:ext cx="500800" cy="466537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9199" y="5409296"/>
            <a:ext cx="500800" cy="466537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9885" y="5690385"/>
            <a:ext cx="500800" cy="466537"/>
          </a:xfrm>
          <a:prstGeom prst="rect">
            <a:avLst/>
          </a:prstGeom>
        </p:spPr>
      </p:pic>
      <p:sp>
        <p:nvSpPr>
          <p:cNvPr id="20" name="Rectangle à coins arrondis 19"/>
          <p:cNvSpPr/>
          <p:nvPr/>
        </p:nvSpPr>
        <p:spPr>
          <a:xfrm>
            <a:off x="2719626" y="3666186"/>
            <a:ext cx="2457715" cy="743886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Une construction sans épargne résiduelle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9243391" y="2542944"/>
            <a:ext cx="2432672" cy="738023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La situation professionnelle n’est pas consolidée</a:t>
            </a:r>
          </a:p>
        </p:txBody>
      </p:sp>
      <p:sp>
        <p:nvSpPr>
          <p:cNvPr id="22" name="Rectangle à coins arrondis 21"/>
          <p:cNvSpPr/>
          <p:nvPr/>
        </p:nvSpPr>
        <p:spPr>
          <a:xfrm>
            <a:off x="5962848" y="3647526"/>
            <a:ext cx="2457715" cy="743886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Les acquisitions avec travaux importants</a:t>
            </a:r>
          </a:p>
        </p:txBody>
      </p:sp>
    </p:spTree>
    <p:extLst>
      <p:ext uri="{BB962C8B-B14F-4D97-AF65-F5344CB8AC3E}">
        <p14:creationId xmlns:p14="http://schemas.microsoft.com/office/powerpoint/2010/main" val="831020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879857"/>
              </p:ext>
            </p:extLst>
          </p:nvPr>
        </p:nvGraphicFramePr>
        <p:xfrm>
          <a:off x="334912" y="2342534"/>
          <a:ext cx="5767713" cy="323332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54455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  <a:gridCol w="4613258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</a:tblGrid>
              <a:tr h="618681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Emprunteur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Particulier</a:t>
                      </a:r>
                    </a:p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Personne Physique</a:t>
                      </a:r>
                    </a:p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Résident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en France</a:t>
                      </a: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  <a:tr h="444182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Destination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Résidence principale,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secondaire </a:t>
                      </a:r>
                    </a:p>
                    <a:p>
                      <a:pPr algn="ctr"/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Résidence locative en France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2545664"/>
                  </a:ext>
                </a:extLst>
              </a:tr>
              <a:tr h="933095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Objet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Acquisition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logement</a:t>
                      </a:r>
                    </a:p>
                    <a:p>
                      <a:pPr algn="ctr"/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Acquisition terrain</a:t>
                      </a:r>
                    </a:p>
                    <a:p>
                      <a:pPr algn="ctr"/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Acquisition + travaux</a:t>
                      </a:r>
                    </a:p>
                    <a:p>
                      <a:pPr algn="ctr"/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Travaux seuls </a:t>
                      </a:r>
                      <a:r>
                        <a:rPr lang="fr-FR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≥ 75 000 €</a:t>
                      </a:r>
                    </a:p>
                    <a:p>
                      <a:pPr algn="ctr"/>
                      <a:r>
                        <a:rPr lang="fr-FR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Rachat de crédit externe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502996"/>
                  </a:ext>
                </a:extLst>
              </a:tr>
              <a:tr h="618681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Produit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Prêt non réglementé :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Primo, Primo + , </a:t>
                      </a:r>
                      <a:r>
                        <a:rPr lang="fr-FR" sz="1100" b="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Primolis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1622130"/>
                  </a:ext>
                </a:extLst>
              </a:tr>
              <a:tr h="618681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Garantie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Hypothèque de 1er rang à 100%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CEGC </a:t>
                      </a:r>
                      <a:r>
                        <a:rPr lang="fr-FR" sz="8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(ex</a:t>
                      </a:r>
                      <a:r>
                        <a:rPr lang="fr-FR" sz="8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8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SACCEF)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527525"/>
                  </a:ext>
                </a:extLst>
              </a:tr>
            </a:tbl>
          </a:graphicData>
        </a:graphic>
      </p:graphicFrame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optimiser la visite de chantier : OPTILEAD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570261" y="148183"/>
            <a:ext cx="7300006" cy="231246"/>
          </a:xfrm>
        </p:spPr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16" name="Espace réservé du contenu 1"/>
          <p:cNvSpPr txBox="1">
            <a:spLocks/>
          </p:cNvSpPr>
          <p:nvPr/>
        </p:nvSpPr>
        <p:spPr>
          <a:xfrm>
            <a:off x="334913" y="1262476"/>
            <a:ext cx="11535354" cy="8215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b="1" dirty="0">
                <a:latin typeface="Century Gothic" panose="020B0502020202020204" pitchFamily="34" charset="0"/>
              </a:rPr>
              <a:t>Bon à savoir : </a:t>
            </a:r>
          </a:p>
          <a:p>
            <a:pPr marL="0" indent="0">
              <a:buNone/>
            </a:pPr>
            <a:r>
              <a:rPr lang="fr-FR" sz="1200" b="1" dirty="0">
                <a:latin typeface="Century Gothic" panose="020B0502020202020204" pitchFamily="34" charset="0"/>
              </a:rPr>
              <a:t>	</a:t>
            </a:r>
            <a:r>
              <a:rPr lang="fr-FR" sz="1200" dirty="0">
                <a:latin typeface="Century Gothic" panose="020B0502020202020204" pitchFamily="34" charset="0"/>
              </a:rPr>
              <a:t>Le périmètre OPTILEAD concerne les </a:t>
            </a:r>
            <a:r>
              <a:rPr lang="fr-FR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prêts non réglementés </a:t>
            </a:r>
            <a:r>
              <a:rPr lang="fr-FR" sz="1200" dirty="0">
                <a:latin typeface="Century Gothic" panose="020B0502020202020204" pitchFamily="34" charset="0"/>
              </a:rPr>
              <a:t>(Primo, Primo+, </a:t>
            </a:r>
            <a:r>
              <a:rPr lang="fr-FR" sz="1200" dirty="0" err="1">
                <a:latin typeface="Century Gothic" panose="020B0502020202020204" pitchFamily="34" charset="0"/>
              </a:rPr>
              <a:t>Primolis</a:t>
            </a:r>
            <a:r>
              <a:rPr lang="fr-FR" sz="1200" dirty="0">
                <a:latin typeface="Century Gothic" panose="020B0502020202020204" pitchFamily="34" charset="0"/>
              </a:rPr>
              <a:t>)</a:t>
            </a:r>
            <a:r>
              <a:rPr lang="fr-FR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fr-FR" sz="1200" dirty="0">
                <a:latin typeface="Century Gothic" panose="020B0502020202020204" pitchFamily="34" charset="0"/>
              </a:rPr>
              <a:t>, dont l’édition est lancée directement par l’agence  </a:t>
            </a:r>
          </a:p>
          <a:p>
            <a:pPr marL="0" indent="0">
              <a:buNone/>
            </a:pPr>
            <a:r>
              <a:rPr lang="fr-FR" sz="1200" dirty="0">
                <a:latin typeface="Century Gothic" panose="020B0502020202020204" pitchFamily="34" charset="0"/>
              </a:rPr>
              <a:t>	Il est nécessaire de saisir les </a:t>
            </a:r>
            <a:r>
              <a:rPr lang="fr-FR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coordonnées exactes du notaire </a:t>
            </a:r>
            <a:r>
              <a:rPr lang="fr-FR" sz="1200" dirty="0">
                <a:latin typeface="Century Gothic" panose="020B0502020202020204" pitchFamily="34" charset="0"/>
              </a:rPr>
              <a:t>dans </a:t>
            </a:r>
            <a:r>
              <a:rPr lang="fr-FR" sz="1200" dirty="0" err="1">
                <a:latin typeface="Century Gothic" panose="020B0502020202020204" pitchFamily="34" charset="0"/>
              </a:rPr>
              <a:t>MyCREDIMMO</a:t>
            </a:r>
            <a:r>
              <a:rPr lang="fr-FR" sz="1200" dirty="0">
                <a:latin typeface="Century Gothic" panose="020B0502020202020204" pitchFamily="34" charset="0"/>
              </a:rPr>
              <a:t> </a:t>
            </a:r>
          </a:p>
          <a:p>
            <a:pPr marL="0" indent="0" algn="just">
              <a:buNone/>
            </a:pPr>
            <a:endParaRPr lang="fr-FR" sz="1200" dirty="0">
              <a:latin typeface="Century Gothic" panose="020B050202020202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12" y="1445121"/>
            <a:ext cx="500800" cy="466537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12" y="1703664"/>
            <a:ext cx="500800" cy="469433"/>
          </a:xfrm>
          <a:prstGeom prst="rect">
            <a:avLst/>
          </a:prstGeom>
        </p:spPr>
      </p:pic>
      <p:sp>
        <p:nvSpPr>
          <p:cNvPr id="46" name="Espace réservé du contenu 1"/>
          <p:cNvSpPr txBox="1">
            <a:spLocks/>
          </p:cNvSpPr>
          <p:nvPr/>
        </p:nvSpPr>
        <p:spPr>
          <a:xfrm>
            <a:off x="6324231" y="3210551"/>
            <a:ext cx="5546036" cy="236530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b="1" dirty="0">
                <a:latin typeface="+mj-lt"/>
              </a:rPr>
              <a:t>Pensez à vérifier :	</a:t>
            </a:r>
          </a:p>
          <a:p>
            <a:pPr marL="0" indent="0">
              <a:buNone/>
            </a:pPr>
            <a:endParaRPr lang="fr-FR" sz="1400" b="1" dirty="0">
              <a:latin typeface="+mj-lt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fr-FR" sz="1400" dirty="0">
                <a:latin typeface="+mj-lt"/>
              </a:rPr>
              <a:t>La checklist des pièces à produire dans PIECO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sz="1400" dirty="0">
                <a:latin typeface="+mj-lt"/>
              </a:rPr>
              <a:t>Les normes de conformité et de risques (</a:t>
            </a:r>
            <a:r>
              <a:rPr lang="fr-FR" sz="1400" dirty="0">
                <a:latin typeface="+mj-lt"/>
                <a:hlinkClick r:id="rId4"/>
              </a:rPr>
              <a:t>schéma délégataire</a:t>
            </a:r>
            <a:r>
              <a:rPr lang="fr-FR" sz="1400" dirty="0">
                <a:latin typeface="+mj-lt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sz="1400" dirty="0">
                <a:latin typeface="+mj-lt"/>
              </a:rPr>
              <a:t>Les points mentionnés dans la fiche de contrôle crédit immobilier</a:t>
            </a:r>
          </a:p>
          <a:p>
            <a:pPr>
              <a:buFont typeface="Courier New" panose="02070309020205020404" pitchFamily="49" charset="0"/>
              <a:buChar char="o"/>
            </a:pPr>
            <a:endParaRPr lang="fr-FR" sz="1400" dirty="0">
              <a:latin typeface="+mj-lt"/>
            </a:endParaRPr>
          </a:p>
          <a:p>
            <a:pPr marL="0" indent="0" algn="ctr">
              <a:buNone/>
            </a:pPr>
            <a:r>
              <a:rPr lang="fr-FR" sz="1400" b="1" dirty="0">
                <a:latin typeface="+mj-lt"/>
              </a:rPr>
              <a:t>Avant de transmettre le dossier au DA ou à un autre collègue </a:t>
            </a:r>
          </a:p>
        </p:txBody>
      </p:sp>
      <p:pic>
        <p:nvPicPr>
          <p:cNvPr id="47" name="Image 46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16" b="98523" l="234" r="988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10654" y="2553947"/>
            <a:ext cx="1185766" cy="131320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2627" l="4444" r="96889">
                        <a14:foregroundMark x1="31111" y1="9677" x2="35556" y2="17512"/>
                        <a14:foregroundMark x1="14222" y1="29954" x2="20889" y2="30876"/>
                        <a14:foregroundMark x1="8000" y1="60369" x2="18222" y2="59447"/>
                        <a14:foregroundMark x1="31556" y1="81106" x2="30222" y2="87097"/>
                        <a14:foregroundMark x1="84000" y1="41935" x2="92889" y2="41475"/>
                        <a14:foregroundMark x1="85778" y1="16129" x2="78222" y2="21659"/>
                        <a14:foregroundMark x1="62667" y1="3687" x2="59111" y2="96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8409" y="2877694"/>
            <a:ext cx="690256" cy="665714"/>
          </a:xfrm>
          <a:prstGeom prst="rect">
            <a:avLst/>
          </a:prstGeom>
        </p:spPr>
      </p:pic>
      <p:sp>
        <p:nvSpPr>
          <p:cNvPr id="12" name="Espace réservé du contenu 1"/>
          <p:cNvSpPr txBox="1">
            <a:spLocks/>
          </p:cNvSpPr>
          <p:nvPr/>
        </p:nvSpPr>
        <p:spPr>
          <a:xfrm>
            <a:off x="9956800" y="2344840"/>
            <a:ext cx="1913467" cy="53740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800" b="1" i="1" dirty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fr-FR" sz="800" i="1" dirty="0">
                <a:latin typeface="Century Gothic" panose="020B0502020202020204" pitchFamily="34" charset="0"/>
              </a:rPr>
              <a:t>Les prêts Epargne Logement, PTZ, ECO-PTZ, PAS, In Fine, Relais et Primo+ amortissement immédiat sont exclus</a:t>
            </a:r>
          </a:p>
        </p:txBody>
      </p:sp>
    </p:spTree>
    <p:extLst>
      <p:ext uri="{BB962C8B-B14F-4D97-AF65-F5344CB8AC3E}">
        <p14:creationId xmlns:p14="http://schemas.microsoft.com/office/powerpoint/2010/main" val="274158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contenu 1"/>
          <p:cNvSpPr txBox="1">
            <a:spLocks/>
          </p:cNvSpPr>
          <p:nvPr/>
        </p:nvSpPr>
        <p:spPr>
          <a:xfrm>
            <a:off x="6658637" y="4916722"/>
            <a:ext cx="5389428" cy="1345153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dirty="0"/>
              <a:t>Tout dossier MYC se doit d’être contrôlé par un autre collaborateur ou N+1 avant édition</a:t>
            </a:r>
          </a:p>
          <a:p>
            <a:pPr algn="just"/>
            <a:r>
              <a:rPr lang="fr-FR" dirty="0"/>
              <a:t>Le Dossier Numérique Crédit doit comporter la grille de contrôle OPTILEAD dédiée et signée par DA </a:t>
            </a:r>
            <a:r>
              <a:rPr lang="fr-FR" b="1" dirty="0">
                <a:solidFill>
                  <a:srgbClr val="C00000"/>
                </a:solidFill>
              </a:rPr>
              <a:t>&amp;</a:t>
            </a:r>
            <a:r>
              <a:rPr lang="fr-FR" dirty="0"/>
              <a:t>  instructeur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optimiser la visite de chantier : OPTILEAD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748058" y="135978"/>
            <a:ext cx="7300006" cy="231246"/>
          </a:xfrm>
        </p:spPr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83" y="2163335"/>
            <a:ext cx="5692210" cy="399887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360" r="9700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601149">
            <a:off x="-89323" y="5605670"/>
            <a:ext cx="983818" cy="817803"/>
          </a:xfrm>
          <a:prstGeom prst="rect">
            <a:avLst/>
          </a:prstGeom>
        </p:spPr>
      </p:pic>
      <p:sp>
        <p:nvSpPr>
          <p:cNvPr id="12" name="Espace réservé du contenu 1"/>
          <p:cNvSpPr txBox="1">
            <a:spLocks/>
          </p:cNvSpPr>
          <p:nvPr/>
        </p:nvSpPr>
        <p:spPr>
          <a:xfrm>
            <a:off x="6448274" y="1331990"/>
            <a:ext cx="5356143" cy="2830782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dirty="0"/>
              <a:t>Indiquer :</a:t>
            </a:r>
          </a:p>
          <a:p>
            <a:pPr lvl="1" algn="just"/>
            <a:r>
              <a:rPr lang="fr-FR" dirty="0"/>
              <a:t>Les références cadastrales exactes du bien (adresse, n° de section, n° de lot)</a:t>
            </a:r>
          </a:p>
          <a:p>
            <a:pPr lvl="1" algn="just"/>
            <a:r>
              <a:rPr lang="fr-FR" dirty="0"/>
              <a:t>L’objet porté en garantie : logement existant</a:t>
            </a:r>
            <a:endParaRPr lang="fr-FR" sz="1100" b="1" i="1" dirty="0">
              <a:solidFill>
                <a:schemeClr val="accent6">
                  <a:lumMod val="75000"/>
                </a:schemeClr>
              </a:solidFill>
            </a:endParaRPr>
          </a:p>
          <a:p>
            <a:pPr lvl="1" algn="just"/>
            <a:r>
              <a:rPr lang="fr-FR" dirty="0"/>
              <a:t>Le numéro de rang de l’inscription hypothécaire (1</a:t>
            </a:r>
            <a:r>
              <a:rPr lang="fr-FR" baseline="30000" dirty="0"/>
              <a:t>er</a:t>
            </a:r>
            <a:r>
              <a:rPr lang="fr-FR" dirty="0"/>
              <a:t> rang exclusivement en OPTILEAD)</a:t>
            </a:r>
          </a:p>
          <a:p>
            <a:pPr lvl="1" algn="just"/>
            <a:r>
              <a:rPr lang="fr-FR" dirty="0"/>
              <a:t>Les frais de garantie hypothécaire, sur la base d’une attestation ou d’un mail à obtenir auprès du notaire. Pour mémoire, cela impacte le TAEG</a:t>
            </a:r>
          </a:p>
          <a:p>
            <a:pPr lvl="1" algn="just"/>
            <a:r>
              <a:rPr lang="fr-FR" dirty="0"/>
              <a:t>Vigilance sur le montant de la garantie qui doit être inferieur ou égal au montant du prêt</a:t>
            </a:r>
          </a:p>
          <a:p>
            <a:pPr marL="468000" lvl="1" indent="0" algn="just">
              <a:buNone/>
            </a:pPr>
            <a:endParaRPr lang="fr-FR" dirty="0"/>
          </a:p>
        </p:txBody>
      </p:sp>
      <p:pic>
        <p:nvPicPr>
          <p:cNvPr id="13" name="Image 12">
            <a:hlinkClick r:id="rId5"/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3679152" flipH="1" flipV="1">
            <a:off x="6032184" y="4295175"/>
            <a:ext cx="671067" cy="706970"/>
          </a:xfrm>
          <a:prstGeom prst="rect">
            <a:avLst/>
          </a:prstGeom>
        </p:spPr>
      </p:pic>
      <p:pic>
        <p:nvPicPr>
          <p:cNvPr id="14" name="Image 8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4459">
            <a:off x="5908570" y="5480402"/>
            <a:ext cx="1049000" cy="42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5313" l="1587" r="8941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2415" y="6014571"/>
            <a:ext cx="487295" cy="495030"/>
          </a:xfrm>
          <a:prstGeom prst="rect">
            <a:avLst/>
          </a:prstGeom>
        </p:spPr>
      </p:pic>
      <p:sp>
        <p:nvSpPr>
          <p:cNvPr id="20" name="Espace réservé du contenu 1"/>
          <p:cNvSpPr txBox="1">
            <a:spLocks/>
          </p:cNvSpPr>
          <p:nvPr/>
        </p:nvSpPr>
        <p:spPr>
          <a:xfrm>
            <a:off x="1040981" y="1482565"/>
            <a:ext cx="4728224" cy="366113"/>
          </a:xfrm>
          <a:prstGeom prst="rect">
            <a:avLst/>
          </a:prstGeom>
          <a:solidFill>
            <a:srgbClr val="FFFFFF"/>
          </a:solidFill>
          <a:ln w="28575">
            <a:noFill/>
            <a:prstDash val="lgDash"/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>
                <a:solidFill>
                  <a:srgbClr val="C00000"/>
                </a:solidFill>
                <a:latin typeface="Bradley Hand ITC" panose="03070402050302030203" pitchFamily="66" charset="0"/>
              </a:rPr>
              <a:t>Avec hypothèque de 1</a:t>
            </a:r>
            <a:r>
              <a:rPr lang="fr-FR" sz="2400" b="1" baseline="30000" dirty="0">
                <a:solidFill>
                  <a:srgbClr val="C00000"/>
                </a:solidFill>
                <a:latin typeface="Bradley Hand ITC" panose="03070402050302030203" pitchFamily="66" charset="0"/>
              </a:rPr>
              <a:t>er</a:t>
            </a:r>
            <a:r>
              <a:rPr lang="fr-FR" sz="2400" b="1" dirty="0">
                <a:solidFill>
                  <a:srgbClr val="C00000"/>
                </a:solidFill>
                <a:latin typeface="Bradley Hand ITC" panose="03070402050302030203" pitchFamily="66" charset="0"/>
              </a:rPr>
              <a:t> rang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824" b="97032" l="9524" r="96429">
                        <a14:foregroundMark x1="25298" y1="28015" x2="30952" y2="28200"/>
                        <a14:foregroundMark x1="27679" y1="16698" x2="33631" y2="19295"/>
                        <a14:foregroundMark x1="44345" y1="7792" x2="46131" y2="12430"/>
                        <a14:foregroundMark x1="76786" y1="9462" x2="71131" y2="12059"/>
                        <a14:foregroundMark x1="82738" y1="27087" x2="91071" y2="27087"/>
                        <a14:foregroundMark x1="76786" y1="37848" x2="80655" y2="395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3112" y="1217838"/>
            <a:ext cx="604933" cy="97041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FA074E8-89F7-4C2F-AB8C-1235AAEE7CD1}"/>
              </a:ext>
            </a:extLst>
          </p:cNvPr>
          <p:cNvSpPr txBox="1"/>
          <p:nvPr/>
        </p:nvSpPr>
        <p:spPr>
          <a:xfrm>
            <a:off x="6551629" y="4350655"/>
            <a:ext cx="5496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>
                <a:solidFill>
                  <a:srgbClr val="C00000"/>
                </a:solidFill>
              </a:rPr>
              <a:t>Ces éléments sont mentionnés dans l’offre et le pouvoir transmis au notaire</a:t>
            </a:r>
          </a:p>
        </p:txBody>
      </p:sp>
    </p:spTree>
    <p:extLst>
      <p:ext uri="{BB962C8B-B14F-4D97-AF65-F5344CB8AC3E}">
        <p14:creationId xmlns:p14="http://schemas.microsoft.com/office/powerpoint/2010/main" val="3642394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16163" y="2186556"/>
            <a:ext cx="7620201" cy="4174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620201" cy="4641626"/>
          </a:xfrm>
          <a:noFill/>
        </p:spPr>
        <p:txBody>
          <a:bodyPr/>
          <a:lstStyle/>
          <a:p>
            <a:r>
              <a:rPr lang="fr-FR" dirty="0"/>
              <a:t>Les fondations et la visite du chantier</a:t>
            </a:r>
          </a:p>
          <a:p>
            <a:r>
              <a:rPr lang="fr-FR" dirty="0"/>
              <a:t>Le chantier hors d’air, hors d’eau</a:t>
            </a:r>
          </a:p>
          <a:p>
            <a:r>
              <a:rPr lang="fr-FR" dirty="0"/>
              <a:t>Un chantier réserve parfois quelques surprises</a:t>
            </a:r>
          </a:p>
          <a:p>
            <a:r>
              <a:rPr lang="fr-FR" dirty="0"/>
              <a:t>La remise des clés</a:t>
            </a:r>
          </a:p>
          <a:p>
            <a:r>
              <a:rPr lang="fr-FR" dirty="0"/>
              <a:t>Peaufiner ses extérieurs avec les outils du voisin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44" b="95561" l="0" r="97679">
                        <a14:foregroundMark x1="92456" y1="36554" x2="92456" y2="365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014791" y="4679513"/>
            <a:ext cx="2321573" cy="136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28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mettre le chantier « hors d’air, hors d’eau » les experts de la DCE co-construiront le dossier à travers le contrôle interactif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4376057" y="143870"/>
            <a:ext cx="7300006" cy="231246"/>
          </a:xfrm>
        </p:spPr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pic>
        <p:nvPicPr>
          <p:cNvPr id="11" name="Picture 2" descr="Pile d'illustration graphique de fichiers et dossiers Vecteur gratuit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70128" y1="41120" x2="70128" y2="41120"/>
                        <a14:foregroundMark x1="61022" y1="23200" x2="57348" y2="24640"/>
                        <a14:foregroundMark x1="40415" y1="24160" x2="33706" y2="24000"/>
                        <a14:foregroundMark x1="63099" y1="24800" x2="64377" y2="24960"/>
                        <a14:foregroundMark x1="65176" y1="23680" x2="67252" y2="23520"/>
                        <a14:foregroundMark x1="68211" y1="24160" x2="68211" y2="24160"/>
                        <a14:foregroundMark x1="68211" y1="23520" x2="68211" y2="23520"/>
                        <a14:foregroundMark x1="61022" y1="43840" x2="69968" y2="38240"/>
                        <a14:foregroundMark x1="73802" y1="40160" x2="73802" y2="40160"/>
                        <a14:foregroundMark x1="76038" y1="40160" x2="76038" y2="40160"/>
                        <a14:foregroundMark x1="77796" y1="41120" x2="77796" y2="41120"/>
                        <a14:foregroundMark x1="76677" y1="41920" x2="76677" y2="41120"/>
                        <a14:foregroundMark x1="76997" y1="40800" x2="76997" y2="40800"/>
                        <a14:foregroundMark x1="58626" y1="55680" x2="69329" y2="70560"/>
                        <a14:foregroundMark x1="33067" y1="55040" x2="33067" y2="55040"/>
                        <a14:foregroundMark x1="40415" y1="77760" x2="40415" y2="777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63469" y="5133976"/>
            <a:ext cx="1781658" cy="172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993735"/>
              </p:ext>
            </p:extLst>
          </p:nvPr>
        </p:nvGraphicFramePr>
        <p:xfrm>
          <a:off x="550912" y="3489827"/>
          <a:ext cx="3671189" cy="2276093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71189">
                  <a:extLst>
                    <a:ext uri="{9D8B030D-6E8A-4147-A177-3AD203B41FA5}">
                      <a16:colId xmlns:a16="http://schemas.microsoft.com/office/drawing/2014/main" val="2534738775"/>
                    </a:ext>
                  </a:extLst>
                </a:gridCol>
              </a:tblGrid>
              <a:tr h="2276093"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dirty="0">
                          <a:solidFill>
                            <a:sysClr val="windowText" lastClr="000000"/>
                          </a:solidFill>
                        </a:rPr>
                        <a:t>Un échange </a:t>
                      </a:r>
                      <a:r>
                        <a:rPr lang="fr-FR" sz="1400" b="1" dirty="0">
                          <a:solidFill>
                            <a:sysClr val="windowText" lastClr="000000"/>
                          </a:solidFill>
                        </a:rPr>
                        <a:t>téléphonique</a:t>
                      </a: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 de 30 minutes </a:t>
                      </a:r>
                      <a:r>
                        <a:rPr lang="fr-FR" sz="1400" b="1" baseline="0" dirty="0">
                          <a:solidFill>
                            <a:sysClr val="windowText" lastClr="000000"/>
                          </a:solidFill>
                        </a:rPr>
                        <a:t>initié par le conseiller </a:t>
                      </a: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avec un expert de la Direction Crédit</a:t>
                      </a:r>
                    </a:p>
                    <a:p>
                      <a:pPr marL="28575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endParaRPr lang="fr-FR" sz="14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28575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Le contrôle du dossier avec un partage d’écran</a:t>
                      </a:r>
                    </a:p>
                    <a:p>
                      <a:pPr marL="28575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endParaRPr lang="fr-FR" sz="14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28575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S’il n’y a pas d’anomalies</a:t>
                      </a:r>
                      <a:r>
                        <a:rPr lang="fr-FR" sz="1400" b="1" baseline="0" dirty="0">
                          <a:solidFill>
                            <a:sysClr val="windowText" lastClr="000000"/>
                          </a:solidFill>
                        </a:rPr>
                        <a:t>, l’édition des offres  sera faite </a:t>
                      </a: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à l’issue du RDV par le Middle Office</a:t>
                      </a:r>
                      <a:endParaRPr lang="fr-FR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697760"/>
                  </a:ext>
                </a:extLst>
              </a:tr>
            </a:tbl>
          </a:graphicData>
        </a:graphic>
      </p:graphicFrame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62" b="99558" l="9636" r="89936">
                        <a14:foregroundMark x1="47323" y1="36377" x2="50964" y2="62445"/>
                        <a14:foregroundMark x1="54176" y1="36672" x2="53961" y2="55817"/>
                        <a14:foregroundMark x1="65525" y1="52283" x2="65525" y2="52283"/>
                        <a14:foregroundMark x1="79657" y1="96171" x2="79657" y2="961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534" y="1296000"/>
            <a:ext cx="1554169" cy="2259702"/>
          </a:xfrm>
          <a:prstGeom prst="rect">
            <a:avLst/>
          </a:prstGeom>
        </p:spPr>
      </p:pic>
      <p:sp>
        <p:nvSpPr>
          <p:cNvPr id="17" name="Espace réservé du contenu 6"/>
          <p:cNvSpPr txBox="1">
            <a:spLocks/>
          </p:cNvSpPr>
          <p:nvPr/>
        </p:nvSpPr>
        <p:spPr>
          <a:xfrm>
            <a:off x="10363604" y="1274579"/>
            <a:ext cx="1615981" cy="70293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algn="ctr"/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Le contrôle interactif permet d’éditer rapidement les dossiers </a:t>
            </a:r>
            <a:r>
              <a:rPr lang="fr-FR" sz="12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non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</a:t>
            </a:r>
            <a:r>
              <a:rPr lang="fr-FR" sz="12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Optilead</a:t>
            </a:r>
            <a:endParaRPr lang="fr-FR" altLang="fr-FR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804" b="100000" l="964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9122" y="1099711"/>
            <a:ext cx="1780823" cy="1026018"/>
          </a:xfrm>
          <a:prstGeom prst="rect">
            <a:avLst/>
          </a:prstGeom>
        </p:spPr>
      </p:pic>
      <p:sp>
        <p:nvSpPr>
          <p:cNvPr id="19" name="Espace réservé du contenu 6"/>
          <p:cNvSpPr txBox="1">
            <a:spLocks/>
          </p:cNvSpPr>
          <p:nvPr/>
        </p:nvSpPr>
        <p:spPr>
          <a:xfrm>
            <a:off x="1482288" y="1296000"/>
            <a:ext cx="1325200" cy="4916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 algn="ctr">
              <a:buFont typeface="Arial" panose="020B0604020202020204" pitchFamily="34" charset="0"/>
              <a:buNone/>
            </a:pPr>
            <a:r>
              <a:rPr lang="fr-FR" sz="10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C’est quoi le </a:t>
            </a:r>
            <a:r>
              <a:rPr lang="fr-FR" sz="10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contrôle interactif </a:t>
            </a:r>
            <a:r>
              <a:rPr lang="fr-FR" sz="10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? </a:t>
            </a:r>
            <a:endParaRPr lang="fr-FR" altLang="fr-FR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48942"/>
              </p:ext>
            </p:extLst>
          </p:nvPr>
        </p:nvGraphicFramePr>
        <p:xfrm>
          <a:off x="5456022" y="2613310"/>
          <a:ext cx="5973418" cy="393192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973418">
                  <a:extLst>
                    <a:ext uri="{9D8B030D-6E8A-4147-A177-3AD203B41FA5}">
                      <a16:colId xmlns:a16="http://schemas.microsoft.com/office/drawing/2014/main" val="2534738775"/>
                    </a:ext>
                  </a:extLst>
                </a:gridCol>
              </a:tblGrid>
              <a:tr h="316225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Avant de prendre RDV, je vérifie avec un collègue tous les points de mon dossier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FR" sz="14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28575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dirty="0">
                          <a:solidFill>
                            <a:sysClr val="windowText" lastClr="000000"/>
                          </a:solidFill>
                        </a:rPr>
                        <a:t>Je prends RDV dès que mon dossier est finalisé, assurances et garanties</a:t>
                      </a: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 validées. Le dossier doit être accordé sous MYC </a:t>
                      </a:r>
                    </a:p>
                    <a:p>
                      <a:pPr marL="28575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(statut en attente d’édition) </a:t>
                      </a:r>
                    </a:p>
                    <a:p>
                      <a:pPr marL="28575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endParaRPr lang="fr-FR" sz="14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28575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Si j’ai 2 dossiers, je prends 2 RDV successifs avec le même gestionnaire crédits</a:t>
                      </a:r>
                    </a:p>
                    <a:p>
                      <a:pPr marL="28575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endParaRPr lang="fr-FR" sz="14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28575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Je prends RDV téléphonique avec les équipes de :</a:t>
                      </a:r>
                    </a:p>
                    <a:p>
                      <a:pPr marL="742950" lvl="1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Valérie STARK, </a:t>
                      </a:r>
                      <a:r>
                        <a:rPr lang="fr-FR" sz="1400" b="0" baseline="0" dirty="0" err="1">
                          <a:solidFill>
                            <a:sysClr val="windowText" lastClr="000000"/>
                          </a:solidFill>
                        </a:rPr>
                        <a:t>dépt</a:t>
                      </a: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 57-88-67-68</a:t>
                      </a:r>
                    </a:p>
                    <a:p>
                      <a:pPr marL="742950" lvl="1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Olivier BARTHELEMY, </a:t>
                      </a:r>
                      <a:r>
                        <a:rPr lang="fr-FR" sz="1400" b="0" baseline="0" dirty="0" err="1">
                          <a:solidFill>
                            <a:sysClr val="windowText" lastClr="000000"/>
                          </a:solidFill>
                        </a:rPr>
                        <a:t>dépt</a:t>
                      </a: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 54-55-51-08-10-52</a:t>
                      </a:r>
                    </a:p>
                    <a:p>
                      <a:pPr marL="742950" lvl="1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endParaRPr lang="fr-FR" sz="14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Je mets le </a:t>
                      </a:r>
                      <a:r>
                        <a:rPr lang="fr-FR" sz="1400" b="1" baseline="0" dirty="0">
                          <a:solidFill>
                            <a:srgbClr val="C00000"/>
                          </a:solidFill>
                        </a:rPr>
                        <a:t>n° « F » du dossier en zone commentaire </a:t>
                      </a: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lors de la prise de RDV sous l’agenda MYSYS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FR" sz="14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Je ne transfère plus mon dossier sous MYC</a:t>
                      </a:r>
                      <a:endParaRPr lang="fr-FR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697760"/>
                  </a:ext>
                </a:extLst>
              </a:tr>
            </a:tbl>
          </a:graphicData>
        </a:graphic>
      </p:graphicFrame>
      <p:pic>
        <p:nvPicPr>
          <p:cNvPr id="15" name="Image 14"/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128" b="92766" l="9430" r="9780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4211" y="4472590"/>
            <a:ext cx="2347164" cy="95549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028" b="88889" l="2591" r="93782">
                        <a14:foregroundMark x1="58031" y1="22917" x2="58031" y2="22917"/>
                        <a14:foregroundMark x1="46632" y1="15278" x2="46632" y2="15278"/>
                        <a14:foregroundMark x1="8808" y1="56944" x2="8808" y2="56944"/>
                        <a14:foregroundMark x1="85492" y1="11111" x2="85492" y2="11111"/>
                        <a14:foregroundMark x1="81865" y1="13889" x2="81865" y2="13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49720">
            <a:off x="10034757" y="917527"/>
            <a:ext cx="2273675" cy="137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0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Tableau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875701"/>
              </p:ext>
            </p:extLst>
          </p:nvPr>
        </p:nvGraphicFramePr>
        <p:xfrm>
          <a:off x="816074" y="4124993"/>
          <a:ext cx="1021636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824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  <a:gridCol w="2445102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  <a:gridCol w="1958814">
                  <a:extLst>
                    <a:ext uri="{9D8B030D-6E8A-4147-A177-3AD203B41FA5}">
                      <a16:colId xmlns:a16="http://schemas.microsoft.com/office/drawing/2014/main" val="1972350422"/>
                    </a:ext>
                  </a:extLst>
                </a:gridCol>
                <a:gridCol w="2365811">
                  <a:extLst>
                    <a:ext uri="{9D8B030D-6E8A-4147-A177-3AD203B41FA5}">
                      <a16:colId xmlns:a16="http://schemas.microsoft.com/office/drawing/2014/main" val="2773523430"/>
                    </a:ext>
                  </a:extLst>
                </a:gridCol>
                <a:gridCol w="2365811">
                  <a:extLst>
                    <a:ext uri="{9D8B030D-6E8A-4147-A177-3AD203B41FA5}">
                      <a16:colId xmlns:a16="http://schemas.microsoft.com/office/drawing/2014/main" val="1041127517"/>
                    </a:ext>
                  </a:extLst>
                </a:gridCol>
              </a:tblGrid>
              <a:tr h="562518">
                <a:tc>
                  <a:txBody>
                    <a:bodyPr/>
                    <a:lstStyle/>
                    <a:p>
                      <a:pPr algn="ctr"/>
                      <a:endParaRPr lang="fr-FR" sz="11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Type d’acquisition</a:t>
                      </a:r>
                    </a:p>
                    <a:p>
                      <a:pPr algn="ctr"/>
                      <a:endParaRPr lang="fr-FR" sz="1100" b="1" dirty="0"/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Construction </a:t>
                      </a:r>
                    </a:p>
                    <a:p>
                      <a:pPr lvl="0" algn="ctr"/>
                      <a:r>
                        <a:rPr lang="fr-FR" sz="1100" b="1" dirty="0"/>
                        <a:t>Sans CCMI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Le coût du projet est correct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Le justificatif du DPE est numérisé dans MYC pour tout</a:t>
                      </a:r>
                      <a:r>
                        <a:rPr lang="fr-FR" sz="1100" b="1" baseline="0" dirty="0"/>
                        <a:t> achat dans l’ancien</a:t>
                      </a:r>
                      <a:endParaRPr lang="fr-FR" sz="11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887473">
                <a:tc>
                  <a:txBody>
                    <a:bodyPr/>
                    <a:lstStyle/>
                    <a:p>
                      <a:pPr algn="ctr"/>
                      <a:r>
                        <a:rPr lang="fr-FR" sz="1100" b="1" u="sng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Comment ? </a:t>
                      </a:r>
                    </a:p>
                  </a:txBody>
                  <a:tcP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dirty="0"/>
                        <a:t>Maison ou appartement ou travaux ou autres</a:t>
                      </a:r>
                    </a:p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dirty="0">
                          <a:hlinkClick r:id="rId2"/>
                        </a:rPr>
                        <a:t>CRP122</a:t>
                      </a:r>
                      <a:r>
                        <a:rPr lang="fr-FR" sz="1100" dirty="0"/>
                        <a:t> &amp; </a:t>
                      </a:r>
                      <a:r>
                        <a:rPr lang="fr-FR" sz="1100" dirty="0">
                          <a:hlinkClick r:id="rId3"/>
                        </a:rPr>
                        <a:t>CRP134</a:t>
                      </a:r>
                      <a:endParaRPr lang="fr-FR" sz="1100" dirty="0"/>
                    </a:p>
                    <a:p>
                      <a:pPr lvl="0" algn="ctr"/>
                      <a:endParaRPr lang="fr-FR" sz="1100" dirty="0"/>
                    </a:p>
                    <a:p>
                      <a:pPr lvl="0" algn="ctr"/>
                      <a:r>
                        <a:rPr lang="fr-FR" sz="1100" dirty="0"/>
                        <a:t>Tous</a:t>
                      </a:r>
                      <a:r>
                        <a:rPr lang="fr-FR" sz="1100" baseline="0" dirty="0"/>
                        <a:t> les projets de construction sans CCMI doivent être saisis en « sans contrat » dans MYC même en présence d’un contrat d’architecte ou de maitrise d’œuvre </a:t>
                      </a:r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Reporter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le montant exact indiqué sur le </a:t>
                      </a:r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compromis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de vente</a:t>
                      </a:r>
                      <a:endParaRPr lang="fr-F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fr-FR" sz="1100" dirty="0"/>
                        <a:t>Le</a:t>
                      </a:r>
                      <a:r>
                        <a:rPr lang="fr-FR" sz="1100" baseline="0" dirty="0"/>
                        <a:t> DPE est une annexe du compromis de vente, il doit être présent au DNC et la note doit être saisie sous </a:t>
                      </a:r>
                      <a:r>
                        <a:rPr lang="fr-FR" sz="1100" baseline="0" dirty="0" err="1"/>
                        <a:t>Myc</a:t>
                      </a:r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32" name="Tableau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413649"/>
              </p:ext>
            </p:extLst>
          </p:nvPr>
        </p:nvGraphicFramePr>
        <p:xfrm>
          <a:off x="830385" y="1917570"/>
          <a:ext cx="10710618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668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  <a:gridCol w="1947036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  <a:gridCol w="1196622">
                  <a:extLst>
                    <a:ext uri="{9D8B030D-6E8A-4147-A177-3AD203B41FA5}">
                      <a16:colId xmlns:a16="http://schemas.microsoft.com/office/drawing/2014/main" val="2604166379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4003078034"/>
                    </a:ext>
                  </a:extLst>
                </a:gridCol>
                <a:gridCol w="2246489">
                  <a:extLst>
                    <a:ext uri="{9D8B030D-6E8A-4147-A177-3AD203B41FA5}">
                      <a16:colId xmlns:a16="http://schemas.microsoft.com/office/drawing/2014/main" val="1972350422"/>
                    </a:ext>
                  </a:extLst>
                </a:gridCol>
                <a:gridCol w="1416478">
                  <a:extLst>
                    <a:ext uri="{9D8B030D-6E8A-4147-A177-3AD203B41FA5}">
                      <a16:colId xmlns:a16="http://schemas.microsoft.com/office/drawing/2014/main" val="1041127517"/>
                    </a:ext>
                  </a:extLst>
                </a:gridCol>
                <a:gridCol w="1615325">
                  <a:extLst>
                    <a:ext uri="{9D8B030D-6E8A-4147-A177-3AD203B41FA5}">
                      <a16:colId xmlns:a16="http://schemas.microsoft.com/office/drawing/2014/main" val="63097256"/>
                    </a:ext>
                  </a:extLst>
                </a:gridCol>
              </a:tblGrid>
              <a:tr h="555730">
                <a:tc>
                  <a:txBody>
                    <a:bodyPr/>
                    <a:lstStyle/>
                    <a:p>
                      <a:pPr algn="ctr"/>
                      <a:endParaRPr lang="fr-FR" sz="11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La connaissance</a:t>
                      </a:r>
                      <a:r>
                        <a:rPr lang="fr-FR" sz="1100" baseline="0" dirty="0"/>
                        <a:t> client est à jour</a:t>
                      </a:r>
                      <a:endParaRPr lang="fr-FR" sz="1100" dirty="0"/>
                    </a:p>
                    <a:p>
                      <a:pPr algn="ctr"/>
                      <a:endParaRPr lang="fr-FR" sz="1100" b="1" dirty="0"/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Le dossier est validé : risque / tarif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La demande de crédit est signée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Le justificatif de la situation</a:t>
                      </a:r>
                      <a:r>
                        <a:rPr lang="fr-FR" sz="1100" baseline="0" dirty="0"/>
                        <a:t> familiale est exact et présent </a:t>
                      </a:r>
                      <a:endParaRPr lang="fr-FR" sz="110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Le statut du logement est correct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La CNI est valable et lisible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1025963">
                <a:tc>
                  <a:txBody>
                    <a:bodyPr/>
                    <a:lstStyle/>
                    <a:p>
                      <a:pPr algn="ctr"/>
                      <a:r>
                        <a:rPr lang="fr-FR" sz="1100" b="1" u="sng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Comment ? </a:t>
                      </a:r>
                    </a:p>
                  </a:txBody>
                  <a:tcP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u="sng" dirty="0"/>
                        <a:t>Première étape de l’instruction d’un dossier</a:t>
                      </a:r>
                      <a:r>
                        <a:rPr lang="fr-FR" sz="1100" dirty="0"/>
                        <a:t> : s’assurer d’avoir des </a:t>
                      </a:r>
                      <a:r>
                        <a:rPr lang="fr-FR" sz="1100" b="1" dirty="0">
                          <a:solidFill>
                            <a:srgbClr val="C00000"/>
                          </a:solidFill>
                        </a:rPr>
                        <a:t>données cohérentes </a:t>
                      </a:r>
                      <a:r>
                        <a:rPr lang="fr-FR" sz="1100" dirty="0"/>
                        <a:t>et / ou identiques pour le couple (date de mariage, régime matrimonial)</a:t>
                      </a:r>
                    </a:p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S’assurer d’avoir les accords délégataires, les numériser,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valider MYC</a:t>
                      </a:r>
                      <a:endParaRPr lang="fr-F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En utilisant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la SED, le client peut signer depuis son domicile. C’est un gain de temps et de papier !</a:t>
                      </a:r>
                      <a:endParaRPr lang="fr-F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Livet</a:t>
                      </a:r>
                      <a:r>
                        <a:rPr lang="fr-FR" sz="1100" baseline="0" dirty="0"/>
                        <a:t> de famille, </a:t>
                      </a:r>
                      <a:r>
                        <a:rPr lang="fr-FR" sz="1100" dirty="0"/>
                        <a:t>PACS, jugement de divorce, acte / contrat de mariage</a:t>
                      </a:r>
                    </a:p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L’acquéreur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est-il locataire ou propriétaire de sa résidence principale ?</a:t>
                      </a:r>
                      <a:endParaRPr lang="fr-F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Seules des CNI délivrées à des majeurs sont prises en compte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 mettre le chantier « hors d’air, hors d’eau » les experts de la DCE co-construiront le dossier à travers le contrôle interactif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746405" y="4287604"/>
            <a:ext cx="1195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PROJET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692533" y="2057173"/>
            <a:ext cx="1302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CLIENT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1155416" y="2823994"/>
            <a:ext cx="377166" cy="367854"/>
            <a:chOff x="3703638" y="3997326"/>
            <a:chExt cx="771525" cy="752475"/>
          </a:xfrm>
          <a:solidFill>
            <a:srgbClr val="003C82"/>
          </a:solidFill>
        </p:grpSpPr>
        <p:sp>
          <p:nvSpPr>
            <p:cNvPr id="11" name="Freeform 72"/>
            <p:cNvSpPr>
              <a:spLocks/>
            </p:cNvSpPr>
            <p:nvPr/>
          </p:nvSpPr>
          <p:spPr bwMode="auto">
            <a:xfrm>
              <a:off x="3703638" y="4530726"/>
              <a:ext cx="771525" cy="219075"/>
            </a:xfrm>
            <a:custGeom>
              <a:avLst/>
              <a:gdLst>
                <a:gd name="T0" fmla="*/ 188 w 191"/>
                <a:gd name="T1" fmla="*/ 54 h 54"/>
                <a:gd name="T2" fmla="*/ 184 w 191"/>
                <a:gd name="T3" fmla="*/ 51 h 54"/>
                <a:gd name="T4" fmla="*/ 96 w 191"/>
                <a:gd name="T5" fmla="*/ 6 h 54"/>
                <a:gd name="T6" fmla="*/ 7 w 191"/>
                <a:gd name="T7" fmla="*/ 51 h 54"/>
                <a:gd name="T8" fmla="*/ 4 w 191"/>
                <a:gd name="T9" fmla="*/ 54 h 54"/>
                <a:gd name="T10" fmla="*/ 0 w 191"/>
                <a:gd name="T11" fmla="*/ 51 h 54"/>
                <a:gd name="T12" fmla="*/ 96 w 191"/>
                <a:gd name="T13" fmla="*/ 0 h 54"/>
                <a:gd name="T14" fmla="*/ 191 w 191"/>
                <a:gd name="T15" fmla="*/ 51 h 54"/>
                <a:gd name="T16" fmla="*/ 188 w 191"/>
                <a:gd name="T1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54">
                  <a:moveTo>
                    <a:pt x="188" y="54"/>
                  </a:moveTo>
                  <a:cubicBezTo>
                    <a:pt x="186" y="54"/>
                    <a:pt x="184" y="53"/>
                    <a:pt x="184" y="51"/>
                  </a:cubicBezTo>
                  <a:cubicBezTo>
                    <a:pt x="184" y="26"/>
                    <a:pt x="144" y="6"/>
                    <a:pt x="96" y="6"/>
                  </a:cubicBezTo>
                  <a:cubicBezTo>
                    <a:pt x="47" y="6"/>
                    <a:pt x="7" y="26"/>
                    <a:pt x="7" y="51"/>
                  </a:cubicBezTo>
                  <a:cubicBezTo>
                    <a:pt x="7" y="53"/>
                    <a:pt x="5" y="54"/>
                    <a:pt x="4" y="54"/>
                  </a:cubicBezTo>
                  <a:cubicBezTo>
                    <a:pt x="2" y="54"/>
                    <a:pt x="0" y="53"/>
                    <a:pt x="0" y="51"/>
                  </a:cubicBezTo>
                  <a:cubicBezTo>
                    <a:pt x="0" y="22"/>
                    <a:pt x="42" y="0"/>
                    <a:pt x="96" y="0"/>
                  </a:cubicBezTo>
                  <a:cubicBezTo>
                    <a:pt x="149" y="0"/>
                    <a:pt x="191" y="22"/>
                    <a:pt x="191" y="51"/>
                  </a:cubicBezTo>
                  <a:cubicBezTo>
                    <a:pt x="191" y="53"/>
                    <a:pt x="189" y="54"/>
                    <a:pt x="188" y="54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2" name="Freeform 73"/>
            <p:cNvSpPr>
              <a:spLocks noEditPoints="1"/>
            </p:cNvSpPr>
            <p:nvPr/>
          </p:nvSpPr>
          <p:spPr bwMode="auto">
            <a:xfrm>
              <a:off x="3865563" y="3997326"/>
              <a:ext cx="447675" cy="444500"/>
            </a:xfrm>
            <a:custGeom>
              <a:avLst/>
              <a:gdLst>
                <a:gd name="T0" fmla="*/ 56 w 111"/>
                <a:gd name="T1" fmla="*/ 110 h 110"/>
                <a:gd name="T2" fmla="*/ 0 w 111"/>
                <a:gd name="T3" fmla="*/ 55 h 110"/>
                <a:gd name="T4" fmla="*/ 56 w 111"/>
                <a:gd name="T5" fmla="*/ 0 h 110"/>
                <a:gd name="T6" fmla="*/ 111 w 111"/>
                <a:gd name="T7" fmla="*/ 55 h 110"/>
                <a:gd name="T8" fmla="*/ 56 w 111"/>
                <a:gd name="T9" fmla="*/ 110 h 110"/>
                <a:gd name="T10" fmla="*/ 56 w 111"/>
                <a:gd name="T11" fmla="*/ 6 h 110"/>
                <a:gd name="T12" fmla="*/ 7 w 111"/>
                <a:gd name="T13" fmla="*/ 55 h 110"/>
                <a:gd name="T14" fmla="*/ 56 w 111"/>
                <a:gd name="T15" fmla="*/ 104 h 110"/>
                <a:gd name="T16" fmla="*/ 104 w 111"/>
                <a:gd name="T17" fmla="*/ 55 h 110"/>
                <a:gd name="T18" fmla="*/ 56 w 111"/>
                <a:gd name="T1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0">
                  <a:moveTo>
                    <a:pt x="56" y="110"/>
                  </a:moveTo>
                  <a:cubicBezTo>
                    <a:pt x="25" y="110"/>
                    <a:pt x="0" y="85"/>
                    <a:pt x="0" y="55"/>
                  </a:cubicBezTo>
                  <a:cubicBezTo>
                    <a:pt x="0" y="24"/>
                    <a:pt x="25" y="0"/>
                    <a:pt x="56" y="0"/>
                  </a:cubicBezTo>
                  <a:cubicBezTo>
                    <a:pt x="86" y="0"/>
                    <a:pt x="111" y="24"/>
                    <a:pt x="111" y="55"/>
                  </a:cubicBezTo>
                  <a:cubicBezTo>
                    <a:pt x="111" y="85"/>
                    <a:pt x="86" y="110"/>
                    <a:pt x="56" y="110"/>
                  </a:cubicBezTo>
                  <a:close/>
                  <a:moveTo>
                    <a:pt x="56" y="6"/>
                  </a:moveTo>
                  <a:cubicBezTo>
                    <a:pt x="29" y="6"/>
                    <a:pt x="7" y="28"/>
                    <a:pt x="7" y="55"/>
                  </a:cubicBezTo>
                  <a:cubicBezTo>
                    <a:pt x="7" y="82"/>
                    <a:pt x="29" y="104"/>
                    <a:pt x="56" y="104"/>
                  </a:cubicBezTo>
                  <a:cubicBezTo>
                    <a:pt x="82" y="104"/>
                    <a:pt x="104" y="82"/>
                    <a:pt x="104" y="55"/>
                  </a:cubicBezTo>
                  <a:cubicBezTo>
                    <a:pt x="104" y="28"/>
                    <a:pt x="82" y="6"/>
                    <a:pt x="56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1108407" y="5166048"/>
            <a:ext cx="471182" cy="318344"/>
            <a:chOff x="11060113" y="1552576"/>
            <a:chExt cx="944563" cy="638175"/>
          </a:xfrm>
          <a:solidFill>
            <a:srgbClr val="333333"/>
          </a:solidFill>
        </p:grpSpPr>
        <p:sp>
          <p:nvSpPr>
            <p:cNvPr id="18" name="Freeform 69"/>
            <p:cNvSpPr>
              <a:spLocks noEditPoints="1"/>
            </p:cNvSpPr>
            <p:nvPr/>
          </p:nvSpPr>
          <p:spPr bwMode="auto">
            <a:xfrm>
              <a:off x="11606213" y="1665288"/>
              <a:ext cx="123825" cy="428625"/>
            </a:xfrm>
            <a:custGeom>
              <a:avLst/>
              <a:gdLst>
                <a:gd name="T0" fmla="*/ 27 w 31"/>
                <a:gd name="T1" fmla="*/ 106 h 106"/>
                <a:gd name="T2" fmla="*/ 24 w 31"/>
                <a:gd name="T3" fmla="*/ 103 h 106"/>
                <a:gd name="T4" fmla="*/ 24 w 31"/>
                <a:gd name="T5" fmla="*/ 83 h 106"/>
                <a:gd name="T6" fmla="*/ 27 w 31"/>
                <a:gd name="T7" fmla="*/ 80 h 106"/>
                <a:gd name="T8" fmla="*/ 31 w 31"/>
                <a:gd name="T9" fmla="*/ 83 h 106"/>
                <a:gd name="T10" fmla="*/ 31 w 31"/>
                <a:gd name="T11" fmla="*/ 103 h 106"/>
                <a:gd name="T12" fmla="*/ 27 w 31"/>
                <a:gd name="T13" fmla="*/ 106 h 106"/>
                <a:gd name="T14" fmla="*/ 3 w 31"/>
                <a:gd name="T15" fmla="*/ 106 h 106"/>
                <a:gd name="T16" fmla="*/ 0 w 31"/>
                <a:gd name="T17" fmla="*/ 103 h 106"/>
                <a:gd name="T18" fmla="*/ 0 w 31"/>
                <a:gd name="T19" fmla="*/ 83 h 106"/>
                <a:gd name="T20" fmla="*/ 3 w 31"/>
                <a:gd name="T21" fmla="*/ 80 h 106"/>
                <a:gd name="T22" fmla="*/ 7 w 31"/>
                <a:gd name="T23" fmla="*/ 83 h 106"/>
                <a:gd name="T24" fmla="*/ 7 w 31"/>
                <a:gd name="T25" fmla="*/ 103 h 106"/>
                <a:gd name="T26" fmla="*/ 3 w 31"/>
                <a:gd name="T27" fmla="*/ 106 h 106"/>
                <a:gd name="T28" fmla="*/ 27 w 31"/>
                <a:gd name="T29" fmla="*/ 66 h 106"/>
                <a:gd name="T30" fmla="*/ 24 w 31"/>
                <a:gd name="T31" fmla="*/ 63 h 106"/>
                <a:gd name="T32" fmla="*/ 24 w 31"/>
                <a:gd name="T33" fmla="*/ 43 h 106"/>
                <a:gd name="T34" fmla="*/ 27 w 31"/>
                <a:gd name="T35" fmla="*/ 40 h 106"/>
                <a:gd name="T36" fmla="*/ 31 w 31"/>
                <a:gd name="T37" fmla="*/ 43 h 106"/>
                <a:gd name="T38" fmla="*/ 31 w 31"/>
                <a:gd name="T39" fmla="*/ 63 h 106"/>
                <a:gd name="T40" fmla="*/ 27 w 31"/>
                <a:gd name="T41" fmla="*/ 66 h 106"/>
                <a:gd name="T42" fmla="*/ 3 w 31"/>
                <a:gd name="T43" fmla="*/ 66 h 106"/>
                <a:gd name="T44" fmla="*/ 0 w 31"/>
                <a:gd name="T45" fmla="*/ 63 h 106"/>
                <a:gd name="T46" fmla="*/ 0 w 31"/>
                <a:gd name="T47" fmla="*/ 43 h 106"/>
                <a:gd name="T48" fmla="*/ 3 w 31"/>
                <a:gd name="T49" fmla="*/ 40 h 106"/>
                <a:gd name="T50" fmla="*/ 7 w 31"/>
                <a:gd name="T51" fmla="*/ 43 h 106"/>
                <a:gd name="T52" fmla="*/ 7 w 31"/>
                <a:gd name="T53" fmla="*/ 63 h 106"/>
                <a:gd name="T54" fmla="*/ 3 w 31"/>
                <a:gd name="T55" fmla="*/ 66 h 106"/>
                <a:gd name="T56" fmla="*/ 27 w 31"/>
                <a:gd name="T57" fmla="*/ 26 h 106"/>
                <a:gd name="T58" fmla="*/ 24 w 31"/>
                <a:gd name="T59" fmla="*/ 23 h 106"/>
                <a:gd name="T60" fmla="*/ 24 w 31"/>
                <a:gd name="T61" fmla="*/ 3 h 106"/>
                <a:gd name="T62" fmla="*/ 27 w 31"/>
                <a:gd name="T63" fmla="*/ 0 h 106"/>
                <a:gd name="T64" fmla="*/ 31 w 31"/>
                <a:gd name="T65" fmla="*/ 3 h 106"/>
                <a:gd name="T66" fmla="*/ 31 w 31"/>
                <a:gd name="T67" fmla="*/ 23 h 106"/>
                <a:gd name="T68" fmla="*/ 27 w 31"/>
                <a:gd name="T69" fmla="*/ 26 h 106"/>
                <a:gd name="T70" fmla="*/ 3 w 31"/>
                <a:gd name="T71" fmla="*/ 26 h 106"/>
                <a:gd name="T72" fmla="*/ 0 w 31"/>
                <a:gd name="T73" fmla="*/ 23 h 106"/>
                <a:gd name="T74" fmla="*/ 0 w 31"/>
                <a:gd name="T75" fmla="*/ 3 h 106"/>
                <a:gd name="T76" fmla="*/ 3 w 31"/>
                <a:gd name="T77" fmla="*/ 0 h 106"/>
                <a:gd name="T78" fmla="*/ 7 w 31"/>
                <a:gd name="T79" fmla="*/ 3 h 106"/>
                <a:gd name="T80" fmla="*/ 7 w 31"/>
                <a:gd name="T81" fmla="*/ 23 h 106"/>
                <a:gd name="T82" fmla="*/ 3 w 31"/>
                <a:gd name="T83" fmla="*/ 2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" h="106">
                  <a:moveTo>
                    <a:pt x="27" y="106"/>
                  </a:moveTo>
                  <a:cubicBezTo>
                    <a:pt x="26" y="106"/>
                    <a:pt x="24" y="105"/>
                    <a:pt x="24" y="10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4" y="81"/>
                    <a:pt x="26" y="80"/>
                    <a:pt x="27" y="80"/>
                  </a:cubicBezTo>
                  <a:cubicBezTo>
                    <a:pt x="29" y="80"/>
                    <a:pt x="31" y="81"/>
                    <a:pt x="31" y="83"/>
                  </a:cubicBezTo>
                  <a:cubicBezTo>
                    <a:pt x="31" y="103"/>
                    <a:pt x="31" y="103"/>
                    <a:pt x="31" y="103"/>
                  </a:cubicBezTo>
                  <a:cubicBezTo>
                    <a:pt x="31" y="105"/>
                    <a:pt x="29" y="106"/>
                    <a:pt x="27" y="106"/>
                  </a:cubicBezTo>
                  <a:close/>
                  <a:moveTo>
                    <a:pt x="3" y="106"/>
                  </a:moveTo>
                  <a:cubicBezTo>
                    <a:pt x="2" y="106"/>
                    <a:pt x="0" y="105"/>
                    <a:pt x="0" y="10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1"/>
                    <a:pt x="2" y="80"/>
                    <a:pt x="3" y="80"/>
                  </a:cubicBezTo>
                  <a:cubicBezTo>
                    <a:pt x="5" y="80"/>
                    <a:pt x="7" y="81"/>
                    <a:pt x="7" y="83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5"/>
                    <a:pt x="5" y="106"/>
                    <a:pt x="3" y="106"/>
                  </a:cubicBezTo>
                  <a:close/>
                  <a:moveTo>
                    <a:pt x="27" y="66"/>
                  </a:moveTo>
                  <a:cubicBezTo>
                    <a:pt x="26" y="66"/>
                    <a:pt x="24" y="65"/>
                    <a:pt x="24" y="6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1"/>
                    <a:pt x="26" y="40"/>
                    <a:pt x="27" y="40"/>
                  </a:cubicBezTo>
                  <a:cubicBezTo>
                    <a:pt x="29" y="40"/>
                    <a:pt x="31" y="41"/>
                    <a:pt x="31" y="43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31" y="65"/>
                    <a:pt x="29" y="66"/>
                    <a:pt x="27" y="66"/>
                  </a:cubicBezTo>
                  <a:close/>
                  <a:moveTo>
                    <a:pt x="3" y="66"/>
                  </a:moveTo>
                  <a:cubicBezTo>
                    <a:pt x="2" y="66"/>
                    <a:pt x="0" y="65"/>
                    <a:pt x="0" y="6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1"/>
                    <a:pt x="2" y="40"/>
                    <a:pt x="3" y="40"/>
                  </a:cubicBezTo>
                  <a:cubicBezTo>
                    <a:pt x="5" y="40"/>
                    <a:pt x="7" y="41"/>
                    <a:pt x="7" y="4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65"/>
                    <a:pt x="5" y="66"/>
                    <a:pt x="3" y="66"/>
                  </a:cubicBezTo>
                  <a:close/>
                  <a:moveTo>
                    <a:pt x="27" y="26"/>
                  </a:moveTo>
                  <a:cubicBezTo>
                    <a:pt x="26" y="26"/>
                    <a:pt x="24" y="25"/>
                    <a:pt x="24" y="2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1"/>
                    <a:pt x="26" y="0"/>
                    <a:pt x="27" y="0"/>
                  </a:cubicBezTo>
                  <a:cubicBezTo>
                    <a:pt x="29" y="0"/>
                    <a:pt x="31" y="1"/>
                    <a:pt x="31" y="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5"/>
                    <a:pt x="29" y="26"/>
                    <a:pt x="27" y="26"/>
                  </a:cubicBezTo>
                  <a:close/>
                  <a:moveTo>
                    <a:pt x="3" y="26"/>
                  </a:moveTo>
                  <a:cubicBezTo>
                    <a:pt x="2" y="26"/>
                    <a:pt x="0" y="25"/>
                    <a:pt x="0" y="2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7" y="1"/>
                    <a:pt x="7" y="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5" y="26"/>
                    <a:pt x="3" y="2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9" name="Freeform 70"/>
            <p:cNvSpPr>
              <a:spLocks noEditPoints="1"/>
            </p:cNvSpPr>
            <p:nvPr/>
          </p:nvSpPr>
          <p:spPr bwMode="auto">
            <a:xfrm>
              <a:off x="11125201" y="1552576"/>
              <a:ext cx="879475" cy="638175"/>
            </a:xfrm>
            <a:custGeom>
              <a:avLst/>
              <a:gdLst>
                <a:gd name="T0" fmla="*/ 10 w 218"/>
                <a:gd name="T1" fmla="*/ 158 h 158"/>
                <a:gd name="T2" fmla="*/ 0 w 218"/>
                <a:gd name="T3" fmla="*/ 148 h 158"/>
                <a:gd name="T4" fmla="*/ 0 w 218"/>
                <a:gd name="T5" fmla="*/ 111 h 158"/>
                <a:gd name="T6" fmla="*/ 3 w 218"/>
                <a:gd name="T7" fmla="*/ 108 h 158"/>
                <a:gd name="T8" fmla="*/ 6 w 218"/>
                <a:gd name="T9" fmla="*/ 111 h 158"/>
                <a:gd name="T10" fmla="*/ 6 w 218"/>
                <a:gd name="T11" fmla="*/ 148 h 158"/>
                <a:gd name="T12" fmla="*/ 10 w 218"/>
                <a:gd name="T13" fmla="*/ 152 h 158"/>
                <a:gd name="T14" fmla="*/ 10 w 218"/>
                <a:gd name="T15" fmla="*/ 152 h 158"/>
                <a:gd name="T16" fmla="*/ 68 w 218"/>
                <a:gd name="T17" fmla="*/ 152 h 158"/>
                <a:gd name="T18" fmla="*/ 72 w 218"/>
                <a:gd name="T19" fmla="*/ 148 h 158"/>
                <a:gd name="T20" fmla="*/ 72 w 218"/>
                <a:gd name="T21" fmla="*/ 111 h 158"/>
                <a:gd name="T22" fmla="*/ 75 w 218"/>
                <a:gd name="T23" fmla="*/ 108 h 158"/>
                <a:gd name="T24" fmla="*/ 78 w 218"/>
                <a:gd name="T25" fmla="*/ 111 h 158"/>
                <a:gd name="T26" fmla="*/ 78 w 218"/>
                <a:gd name="T27" fmla="*/ 148 h 158"/>
                <a:gd name="T28" fmla="*/ 68 w 218"/>
                <a:gd name="T29" fmla="*/ 158 h 158"/>
                <a:gd name="T30" fmla="*/ 10 w 218"/>
                <a:gd name="T31" fmla="*/ 158 h 158"/>
                <a:gd name="T32" fmla="*/ 10 w 218"/>
                <a:gd name="T33" fmla="*/ 158 h 158"/>
                <a:gd name="T34" fmla="*/ 215 w 218"/>
                <a:gd name="T35" fmla="*/ 158 h 158"/>
                <a:gd name="T36" fmla="*/ 212 w 218"/>
                <a:gd name="T37" fmla="*/ 155 h 158"/>
                <a:gd name="T38" fmla="*/ 212 w 218"/>
                <a:gd name="T39" fmla="*/ 75 h 158"/>
                <a:gd name="T40" fmla="*/ 207 w 218"/>
                <a:gd name="T41" fmla="*/ 70 h 158"/>
                <a:gd name="T42" fmla="*/ 178 w 218"/>
                <a:gd name="T43" fmla="*/ 70 h 158"/>
                <a:gd name="T44" fmla="*/ 178 w 218"/>
                <a:gd name="T45" fmla="*/ 155 h 158"/>
                <a:gd name="T46" fmla="*/ 175 w 218"/>
                <a:gd name="T47" fmla="*/ 158 h 158"/>
                <a:gd name="T48" fmla="*/ 172 w 218"/>
                <a:gd name="T49" fmla="*/ 155 h 158"/>
                <a:gd name="T50" fmla="*/ 172 w 218"/>
                <a:gd name="T51" fmla="*/ 11 h 158"/>
                <a:gd name="T52" fmla="*/ 167 w 218"/>
                <a:gd name="T53" fmla="*/ 6 h 158"/>
                <a:gd name="T54" fmla="*/ 91 w 218"/>
                <a:gd name="T55" fmla="*/ 6 h 158"/>
                <a:gd name="T56" fmla="*/ 88 w 218"/>
                <a:gd name="T57" fmla="*/ 3 h 158"/>
                <a:gd name="T58" fmla="*/ 91 w 218"/>
                <a:gd name="T59" fmla="*/ 0 h 158"/>
                <a:gd name="T60" fmla="*/ 167 w 218"/>
                <a:gd name="T61" fmla="*/ 0 h 158"/>
                <a:gd name="T62" fmla="*/ 178 w 218"/>
                <a:gd name="T63" fmla="*/ 11 h 158"/>
                <a:gd name="T64" fmla="*/ 178 w 218"/>
                <a:gd name="T65" fmla="*/ 64 h 158"/>
                <a:gd name="T66" fmla="*/ 207 w 218"/>
                <a:gd name="T67" fmla="*/ 64 h 158"/>
                <a:gd name="T68" fmla="*/ 218 w 218"/>
                <a:gd name="T69" fmla="*/ 75 h 158"/>
                <a:gd name="T70" fmla="*/ 218 w 218"/>
                <a:gd name="T71" fmla="*/ 155 h 158"/>
                <a:gd name="T72" fmla="*/ 215 w 218"/>
                <a:gd name="T73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8" h="158">
                  <a:moveTo>
                    <a:pt x="10" y="158"/>
                  </a:moveTo>
                  <a:cubicBezTo>
                    <a:pt x="5" y="158"/>
                    <a:pt x="0" y="154"/>
                    <a:pt x="0" y="148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9"/>
                    <a:pt x="1" y="108"/>
                    <a:pt x="3" y="108"/>
                  </a:cubicBezTo>
                  <a:cubicBezTo>
                    <a:pt x="5" y="108"/>
                    <a:pt x="6" y="109"/>
                    <a:pt x="6" y="111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6" y="150"/>
                    <a:pt x="8" y="152"/>
                    <a:pt x="10" y="152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68" y="152"/>
                    <a:pt x="68" y="152"/>
                    <a:pt x="68" y="152"/>
                  </a:cubicBezTo>
                  <a:cubicBezTo>
                    <a:pt x="70" y="152"/>
                    <a:pt x="72" y="150"/>
                    <a:pt x="72" y="14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109"/>
                    <a:pt x="73" y="108"/>
                    <a:pt x="75" y="108"/>
                  </a:cubicBezTo>
                  <a:cubicBezTo>
                    <a:pt x="77" y="108"/>
                    <a:pt x="78" y="109"/>
                    <a:pt x="78" y="111"/>
                  </a:cubicBezTo>
                  <a:cubicBezTo>
                    <a:pt x="78" y="148"/>
                    <a:pt x="78" y="148"/>
                    <a:pt x="78" y="148"/>
                  </a:cubicBezTo>
                  <a:cubicBezTo>
                    <a:pt x="78" y="154"/>
                    <a:pt x="74" y="158"/>
                    <a:pt x="68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58"/>
                    <a:pt x="10" y="158"/>
                    <a:pt x="10" y="158"/>
                  </a:cubicBezTo>
                  <a:close/>
                  <a:moveTo>
                    <a:pt x="215" y="158"/>
                  </a:moveTo>
                  <a:cubicBezTo>
                    <a:pt x="213" y="158"/>
                    <a:pt x="212" y="157"/>
                    <a:pt x="212" y="155"/>
                  </a:cubicBezTo>
                  <a:cubicBezTo>
                    <a:pt x="212" y="75"/>
                    <a:pt x="212" y="75"/>
                    <a:pt x="212" y="75"/>
                  </a:cubicBezTo>
                  <a:cubicBezTo>
                    <a:pt x="212" y="72"/>
                    <a:pt x="210" y="70"/>
                    <a:pt x="207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155"/>
                    <a:pt x="178" y="155"/>
                    <a:pt x="178" y="155"/>
                  </a:cubicBezTo>
                  <a:cubicBezTo>
                    <a:pt x="178" y="157"/>
                    <a:pt x="177" y="158"/>
                    <a:pt x="175" y="158"/>
                  </a:cubicBezTo>
                  <a:cubicBezTo>
                    <a:pt x="173" y="158"/>
                    <a:pt x="172" y="157"/>
                    <a:pt x="172" y="155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2" y="8"/>
                    <a:pt x="170" y="6"/>
                    <a:pt x="167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9" y="6"/>
                    <a:pt x="88" y="5"/>
                    <a:pt x="88" y="3"/>
                  </a:cubicBezTo>
                  <a:cubicBezTo>
                    <a:pt x="88" y="1"/>
                    <a:pt x="89" y="0"/>
                    <a:pt x="91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3" y="0"/>
                    <a:pt x="178" y="5"/>
                    <a:pt x="178" y="11"/>
                  </a:cubicBezTo>
                  <a:cubicBezTo>
                    <a:pt x="178" y="64"/>
                    <a:pt x="178" y="64"/>
                    <a:pt x="178" y="64"/>
                  </a:cubicBezTo>
                  <a:cubicBezTo>
                    <a:pt x="207" y="64"/>
                    <a:pt x="207" y="64"/>
                    <a:pt x="207" y="64"/>
                  </a:cubicBezTo>
                  <a:cubicBezTo>
                    <a:pt x="213" y="64"/>
                    <a:pt x="218" y="69"/>
                    <a:pt x="218" y="75"/>
                  </a:cubicBezTo>
                  <a:cubicBezTo>
                    <a:pt x="218" y="155"/>
                    <a:pt x="218" y="155"/>
                    <a:pt x="218" y="155"/>
                  </a:cubicBezTo>
                  <a:cubicBezTo>
                    <a:pt x="218" y="157"/>
                    <a:pt x="217" y="158"/>
                    <a:pt x="215" y="15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0" name="Freeform 71"/>
            <p:cNvSpPr>
              <a:spLocks/>
            </p:cNvSpPr>
            <p:nvPr/>
          </p:nvSpPr>
          <p:spPr bwMode="auto">
            <a:xfrm>
              <a:off x="11060113" y="1779588"/>
              <a:ext cx="449263" cy="188913"/>
            </a:xfrm>
            <a:custGeom>
              <a:avLst/>
              <a:gdLst>
                <a:gd name="T0" fmla="*/ 3 w 111"/>
                <a:gd name="T1" fmla="*/ 46 h 47"/>
                <a:gd name="T2" fmla="*/ 1 w 111"/>
                <a:gd name="T3" fmla="*/ 45 h 47"/>
                <a:gd name="T4" fmla="*/ 1 w 111"/>
                <a:gd name="T5" fmla="*/ 40 h 47"/>
                <a:gd name="T6" fmla="*/ 51 w 111"/>
                <a:gd name="T7" fmla="*/ 2 h 47"/>
                <a:gd name="T8" fmla="*/ 60 w 111"/>
                <a:gd name="T9" fmla="*/ 2 h 47"/>
                <a:gd name="T10" fmla="*/ 109 w 111"/>
                <a:gd name="T11" fmla="*/ 40 h 47"/>
                <a:gd name="T12" fmla="*/ 110 w 111"/>
                <a:gd name="T13" fmla="*/ 45 h 47"/>
                <a:gd name="T14" fmla="*/ 105 w 111"/>
                <a:gd name="T15" fmla="*/ 45 h 47"/>
                <a:gd name="T16" fmla="*/ 56 w 111"/>
                <a:gd name="T17" fmla="*/ 7 h 47"/>
                <a:gd name="T18" fmla="*/ 55 w 111"/>
                <a:gd name="T19" fmla="*/ 7 h 47"/>
                <a:gd name="T20" fmla="*/ 5 w 111"/>
                <a:gd name="T21" fmla="*/ 45 h 47"/>
                <a:gd name="T22" fmla="*/ 3 w 111"/>
                <a:gd name="T23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47">
                  <a:moveTo>
                    <a:pt x="3" y="46"/>
                  </a:moveTo>
                  <a:cubicBezTo>
                    <a:pt x="2" y="46"/>
                    <a:pt x="1" y="46"/>
                    <a:pt x="1" y="45"/>
                  </a:cubicBezTo>
                  <a:cubicBezTo>
                    <a:pt x="0" y="43"/>
                    <a:pt x="0" y="41"/>
                    <a:pt x="1" y="40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3" y="0"/>
                    <a:pt x="57" y="0"/>
                    <a:pt x="60" y="2"/>
                  </a:cubicBezTo>
                  <a:cubicBezTo>
                    <a:pt x="109" y="40"/>
                    <a:pt x="109" y="40"/>
                    <a:pt x="109" y="40"/>
                  </a:cubicBezTo>
                  <a:cubicBezTo>
                    <a:pt x="111" y="41"/>
                    <a:pt x="111" y="43"/>
                    <a:pt x="110" y="45"/>
                  </a:cubicBezTo>
                  <a:cubicBezTo>
                    <a:pt x="109" y="46"/>
                    <a:pt x="107" y="47"/>
                    <a:pt x="105" y="45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6"/>
                    <a:pt x="4" y="46"/>
                    <a:pt x="3" y="4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2219" r="97306">
                        <a14:foregroundMark x1="15531" y1="69583" x2="22029" y2="69583"/>
                        <a14:foregroundMark x1="13788" y1="59167" x2="13788" y2="59167"/>
                        <a14:foregroundMark x1="25515" y1="51250" x2="25515" y2="51250"/>
                        <a14:foregroundMark x1="29794" y1="51667" x2="29794" y2="51667"/>
                        <a14:foregroundMark x1="28051" y1="41667" x2="28051" y2="41667"/>
                        <a14:foregroundMark x1="24723" y1="42083" x2="24723" y2="42083"/>
                        <a14:foregroundMark x1="30428" y1="63750" x2="30428" y2="63750"/>
                        <a14:foregroundMark x1="38986" y1="64583" x2="38986" y2="64583"/>
                        <a14:foregroundMark x1="36926" y1="64167" x2="36926" y2="64167"/>
                        <a14:foregroundMark x1="50872" y1="61667" x2="50872" y2="61667"/>
                        <a14:foregroundMark x1="76228" y1="65833" x2="76228" y2="65833"/>
                        <a14:foregroundMark x1="86529" y1="51667" x2="86529" y2="51667"/>
                        <a14:foregroundMark x1="88273" y1="64167" x2="88273" y2="64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11550" y="5766621"/>
            <a:ext cx="3005266" cy="12544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74E1CD-C654-4FAA-A7FA-9D81B78ED937}"/>
              </a:ext>
            </a:extLst>
          </p:cNvPr>
          <p:cNvSpPr/>
          <p:nvPr/>
        </p:nvSpPr>
        <p:spPr>
          <a:xfrm>
            <a:off x="692533" y="1459091"/>
            <a:ext cx="100615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Les points suivants sont validés, actés et vérifiés en agence </a:t>
            </a:r>
            <a:r>
              <a:rPr lang="fr-FR" sz="1600" dirty="0">
                <a:solidFill>
                  <a:srgbClr val="C00000"/>
                </a:solidFill>
              </a:rPr>
              <a:t>avant la prise de RDV </a:t>
            </a:r>
            <a:r>
              <a:rPr lang="fr-FR" sz="1600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556096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131401"/>
              </p:ext>
            </p:extLst>
          </p:nvPr>
        </p:nvGraphicFramePr>
        <p:xfrm>
          <a:off x="695325" y="1488713"/>
          <a:ext cx="10456378" cy="2768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249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  <a:gridCol w="3170585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  <a:gridCol w="1958008">
                  <a:extLst>
                    <a:ext uri="{9D8B030D-6E8A-4147-A177-3AD203B41FA5}">
                      <a16:colId xmlns:a16="http://schemas.microsoft.com/office/drawing/2014/main" val="1972350422"/>
                    </a:ext>
                  </a:extLst>
                </a:gridCol>
                <a:gridCol w="2176669">
                  <a:extLst>
                    <a:ext uri="{9D8B030D-6E8A-4147-A177-3AD203B41FA5}">
                      <a16:colId xmlns:a16="http://schemas.microsoft.com/office/drawing/2014/main" val="1041127517"/>
                    </a:ext>
                  </a:extLst>
                </a:gridCol>
                <a:gridCol w="1490867">
                  <a:extLst>
                    <a:ext uri="{9D8B030D-6E8A-4147-A177-3AD203B41FA5}">
                      <a16:colId xmlns:a16="http://schemas.microsoft.com/office/drawing/2014/main" val="1880984944"/>
                    </a:ext>
                  </a:extLst>
                </a:gridCol>
              </a:tblGrid>
              <a:tr h="665631">
                <a:tc>
                  <a:txBody>
                    <a:bodyPr/>
                    <a:lstStyle/>
                    <a:p>
                      <a:pPr algn="ctr"/>
                      <a:endParaRPr lang="fr-FR" sz="11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Le bulletin d’adhésion ou liasse CNP et le courrier d’admission signé par le client son scannés</a:t>
                      </a:r>
                      <a:r>
                        <a:rPr lang="fr-FR" sz="1100" b="1" baseline="0" dirty="0"/>
                        <a:t> au DNC</a:t>
                      </a:r>
                      <a:endParaRPr lang="fr-FR" sz="1100" b="1" dirty="0"/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FSI </a:t>
                      </a:r>
                      <a:r>
                        <a:rPr lang="fr-FR" sz="1100" b="1" i="1" dirty="0">
                          <a:solidFill>
                            <a:schemeClr val="bg1"/>
                          </a:solidFill>
                        </a:rPr>
                        <a:t>(fiche standardisée</a:t>
                      </a:r>
                      <a:r>
                        <a:rPr lang="fr-FR" sz="1100" b="1" i="1" baseline="0" dirty="0">
                          <a:solidFill>
                            <a:schemeClr val="bg1"/>
                          </a:solidFill>
                        </a:rPr>
                        <a:t> d’information) </a:t>
                      </a:r>
                      <a:endParaRPr lang="fr-FR" sz="11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CBP ou délégation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Délégation d’assurance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1025963">
                <a:tc>
                  <a:txBody>
                    <a:bodyPr/>
                    <a:lstStyle/>
                    <a:p>
                      <a:pPr algn="ctr"/>
                      <a:r>
                        <a:rPr lang="fr-FR" sz="1100" b="1" u="sng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Comment ? </a:t>
                      </a:r>
                    </a:p>
                  </a:txBody>
                  <a:tcP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Les documents sont disponibles dans CNP NET, et peuvent être signés en SED </a:t>
                      </a:r>
                    </a:p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L’avenant doit être signé et enregistré dans le DNC</a:t>
                      </a:r>
                    </a:p>
                    <a:p>
                      <a:pPr algn="ctr"/>
                      <a:endParaRPr lang="fr-F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Lorsque l’adhésion CNP est faite en format papier, les originaux doivent être envoyés au service crédit grâce à l’enveloppe blanche dédiée et le questionnaire doit être scanné dans la rubrique « questionnaire de santé » dans le DNC pour qu’il reste confidentiel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dirty="0"/>
                        <a:t>La date de la FSI doit être antérieure ou égale à la date de signature des assurances emprunteur</a:t>
                      </a:r>
                    </a:p>
                    <a:p>
                      <a:pPr lvl="0" algn="ctr"/>
                      <a:endParaRPr lang="fr-FR" sz="1100" dirty="0"/>
                    </a:p>
                    <a:p>
                      <a:pPr lvl="0" algn="ctr"/>
                      <a:r>
                        <a:rPr lang="fr-FR" sz="1100" dirty="0"/>
                        <a:t>Envoyer la FSI par SED</a:t>
                      </a:r>
                      <a:r>
                        <a:rPr lang="fr-FR" sz="1100" baseline="0" dirty="0"/>
                        <a:t> avec la demande de prêt (avant la souscription de l’assurance)</a:t>
                      </a:r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dirty="0"/>
                        <a:t>Vérifier le taux moyen saisi et celui de l’attestation</a:t>
                      </a:r>
                    </a:p>
                    <a:p>
                      <a:pPr lvl="0" algn="ctr"/>
                      <a:endParaRPr lang="fr-FR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Les </a:t>
                      </a:r>
                      <a:r>
                        <a:rPr lang="fr-FR" sz="1100" baseline="0" dirty="0"/>
                        <a:t>phases de préfinancement et de différé sont à ajouter à la durée du crédit durant la saisie sous CBP ou sur la délégation externe</a:t>
                      </a:r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dirty="0"/>
                        <a:t>Joindre la réponse à la demande d’équivalence des garanties obtenues</a:t>
                      </a:r>
                      <a:r>
                        <a:rPr lang="fr-FR" sz="1100" baseline="0" dirty="0"/>
                        <a:t> </a:t>
                      </a:r>
                      <a:r>
                        <a:rPr lang="fr-FR" sz="1100" dirty="0"/>
                        <a:t>par le </a:t>
                      </a:r>
                      <a:r>
                        <a:rPr lang="fr-FR" sz="1100" dirty="0">
                          <a:hlinkClick r:id="rId2"/>
                        </a:rPr>
                        <a:t>CRP188</a:t>
                      </a:r>
                      <a:endParaRPr lang="fr-FR" sz="1100" dirty="0"/>
                    </a:p>
                    <a:p>
                      <a:pPr lvl="0" algn="ctr"/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914024"/>
              </p:ext>
            </p:extLst>
          </p:nvPr>
        </p:nvGraphicFramePr>
        <p:xfrm>
          <a:off x="794924" y="4361765"/>
          <a:ext cx="1025718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1112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  <a:gridCol w="3287693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  <a:gridCol w="1920707">
                  <a:extLst>
                    <a:ext uri="{9D8B030D-6E8A-4147-A177-3AD203B41FA5}">
                      <a16:colId xmlns:a16="http://schemas.microsoft.com/office/drawing/2014/main" val="1972350422"/>
                    </a:ext>
                  </a:extLst>
                </a:gridCol>
                <a:gridCol w="2135203">
                  <a:extLst>
                    <a:ext uri="{9D8B030D-6E8A-4147-A177-3AD203B41FA5}">
                      <a16:colId xmlns:a16="http://schemas.microsoft.com/office/drawing/2014/main" val="1041127517"/>
                    </a:ext>
                  </a:extLst>
                </a:gridCol>
                <a:gridCol w="1462465">
                  <a:extLst>
                    <a:ext uri="{9D8B030D-6E8A-4147-A177-3AD203B41FA5}">
                      <a16:colId xmlns:a16="http://schemas.microsoft.com/office/drawing/2014/main" val="1880984944"/>
                    </a:ext>
                  </a:extLst>
                </a:gridCol>
              </a:tblGrid>
              <a:tr h="665631">
                <a:tc>
                  <a:txBody>
                    <a:bodyPr/>
                    <a:lstStyle/>
                    <a:p>
                      <a:pPr algn="ctr"/>
                      <a:endParaRPr lang="fr-FR" sz="11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CEGC</a:t>
                      </a:r>
                    </a:p>
                    <a:p>
                      <a:pPr algn="ctr"/>
                      <a:endParaRPr lang="fr-FR" sz="1100" b="1" dirty="0"/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 Les frais de garantie sont mal répartis</a:t>
                      </a:r>
                      <a:r>
                        <a:rPr lang="fr-FR" sz="1100" b="1" baseline="0" dirty="0"/>
                        <a:t> pour les garanties hypothécaires</a:t>
                      </a:r>
                      <a:endParaRPr lang="fr-FR" sz="1100" b="1" dirty="0"/>
                    </a:p>
                    <a:p>
                      <a:pPr lvl="0" algn="ctr"/>
                      <a:endParaRPr lang="fr-FR" sz="11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Hypothèque / PPD</a:t>
                      </a:r>
                    </a:p>
                    <a:p>
                      <a:pPr lvl="0" algn="ctr"/>
                      <a:endParaRPr lang="fr-FR" sz="11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Le tarif de l’hypothèque ou du PPD</a:t>
                      </a:r>
                    </a:p>
                    <a:p>
                      <a:pPr lvl="0" algn="ctr"/>
                      <a:endParaRPr lang="fr-FR" sz="11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1025963">
                <a:tc>
                  <a:txBody>
                    <a:bodyPr/>
                    <a:lstStyle/>
                    <a:p>
                      <a:pPr algn="ctr"/>
                      <a:r>
                        <a:rPr lang="fr-FR" sz="1100" b="1" u="sng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Comment ? </a:t>
                      </a:r>
                    </a:p>
                  </a:txBody>
                  <a:tcP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fr-FR" sz="1100" dirty="0"/>
                        <a:t>Vérifier les frais saisis. Ils correspondent à ceux notés dans le courrier d’acceptation (engagement de caution)</a:t>
                      </a:r>
                    </a:p>
                    <a:p>
                      <a:pPr marL="0" lvl="0" indent="0" algn="ctr">
                        <a:buFontTx/>
                        <a:buNone/>
                      </a:pP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0" lvl="0" indent="0" algn="ctr">
                        <a:buFontTx/>
                        <a:buNone/>
                      </a:pPr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Suite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à une modification, le nouvel accord CEGC doit être présent dans le dossier. Retourner sur ECAU, récupérer l’engagement de caution et enregistrer dans le DNC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Proratiser les frais par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lignes de prêt </a:t>
                      </a:r>
                      <a:endParaRPr lang="fr-F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Vérifier dans MYC que la garantie couvre</a:t>
                      </a:r>
                      <a:r>
                        <a:rPr lang="fr-FR" sz="1100" baseline="0" dirty="0"/>
                        <a:t> bien 100% du financement </a:t>
                      </a:r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Un simple</a:t>
                      </a:r>
                      <a:r>
                        <a:rPr lang="fr-FR" sz="1100" baseline="0" dirty="0"/>
                        <a:t> </a:t>
                      </a:r>
                      <a:r>
                        <a:rPr lang="fr-FR" sz="1100" dirty="0"/>
                        <a:t>mail du notaire suffit à les justifier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Penser à mettre à jour les</a:t>
                      </a:r>
                      <a:r>
                        <a:rPr lang="fr-FR" sz="1100" baseline="0" dirty="0"/>
                        <a:t> frais sous MYC </a:t>
                      </a:r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pic>
        <p:nvPicPr>
          <p:cNvPr id="3074" name="Picture 2" descr="Achat ou location d'une nouvelle maison Vecteur gratu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33" b="91534" l="160" r="99042">
                        <a14:foregroundMark x1="14377" y1="34505" x2="14377" y2="34505"/>
                        <a14:foregroundMark x1="32588" y1="19169" x2="32588" y2="19169"/>
                        <a14:foregroundMark x1="20927" y1="27316" x2="20927" y2="27316"/>
                        <a14:foregroundMark x1="17732" y1="21725" x2="17732" y2="21725"/>
                        <a14:foregroundMark x1="11022" y1="27636" x2="11022" y2="27636"/>
                        <a14:foregroundMark x1="18530" y1="19968" x2="18530" y2="19968"/>
                        <a14:foregroundMark x1="15815" y1="20128" x2="15815" y2="20128"/>
                        <a14:foregroundMark x1="50799" y1="30032" x2="50799" y2="30032"/>
                        <a14:foregroundMark x1="79393" y1="44089" x2="79393" y2="44089"/>
                        <a14:foregroundMark x1="74281" y1="39617" x2="74281" y2="39617"/>
                        <a14:foregroundMark x1="75719" y1="38339" x2="75719" y2="38339"/>
                        <a14:foregroundMark x1="82748" y1="43450" x2="82748" y2="43450"/>
                        <a14:foregroundMark x1="78594" y1="50319" x2="78594" y2="50319"/>
                        <a14:foregroundMark x1="75559" y1="48562" x2="75559" y2="48562"/>
                        <a14:foregroundMark x1="78914" y1="48403" x2="78914" y2="48403"/>
                        <a14:foregroundMark x1="62939" y1="71086" x2="62939" y2="71086"/>
                        <a14:foregroundMark x1="64058" y1="68530" x2="64058" y2="68530"/>
                        <a14:foregroundMark x1="62300" y1="68530" x2="62300" y2="68530"/>
                        <a14:foregroundMark x1="55112" y1="71246" x2="55112" y2="71246"/>
                        <a14:foregroundMark x1="50479" y1="86901" x2="50479" y2="86901"/>
                        <a14:foregroundMark x1="52716" y1="85942" x2="52716" y2="85942"/>
                        <a14:foregroundMark x1="33546" y1="88339" x2="33546" y2="88339"/>
                        <a14:foregroundMark x1="35144" y1="89776" x2="35144" y2="89776"/>
                        <a14:foregroundMark x1="44569" y1="68850" x2="44569" y2="68850"/>
                        <a14:foregroundMark x1="42332" y1="70128" x2="41693" y2="70447"/>
                        <a14:foregroundMark x1="8946" y1="39617" x2="8946" y2="39617"/>
                        <a14:foregroundMark x1="7508" y1="34345" x2="7508" y2="34345"/>
                        <a14:foregroundMark x1="8307" y1="34026" x2="8307" y2="34026"/>
                        <a14:foregroundMark x1="9744" y1="32268" x2="10383" y2="31949"/>
                        <a14:foregroundMark x1="12141" y1="30192" x2="12141" y2="30192"/>
                        <a14:foregroundMark x1="17252" y1="29393" x2="17252" y2="29393"/>
                        <a14:foregroundMark x1="23163" y1="28914" x2="23163" y2="28914"/>
                        <a14:foregroundMark x1="9585" y1="41693" x2="9585" y2="41693"/>
                        <a14:foregroundMark x1="4792" y1="43930" x2="4792" y2="43930"/>
                        <a14:foregroundMark x1="3355" y1="45527" x2="3355" y2="45527"/>
                        <a14:foregroundMark x1="2556" y1="36901" x2="2556" y2="36901"/>
                        <a14:foregroundMark x1="3035" y1="27476" x2="3035" y2="27476"/>
                        <a14:foregroundMark x1="72684" y1="45367" x2="72684" y2="45367"/>
                        <a14:foregroundMark x1="39137" y1="69010" x2="39137" y2="69010"/>
                        <a14:foregroundMark x1="34665" y1="68371" x2="34665" y2="68371"/>
                        <a14:foregroundMark x1="65335" y1="69329" x2="65335" y2="69329"/>
                        <a14:foregroundMark x1="66613" y1="68051" x2="66613" y2="68051"/>
                        <a14:foregroundMark x1="41374" y1="53834" x2="41374" y2="53834"/>
                        <a14:foregroundMark x1="18530" y1="36262" x2="18530" y2="362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1702" y="4946162"/>
            <a:ext cx="1040298" cy="164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mettre le chantier « hors d’air, hors d’eau » les experts de la DCE co-construiront le dossier à travers le contrôle interactif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50911" y="1564667"/>
            <a:ext cx="1885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ASSURANCES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726358" y="4357858"/>
            <a:ext cx="1710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GARANTIE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1381437" y="5459045"/>
            <a:ext cx="313529" cy="408986"/>
            <a:chOff x="6286501" y="2728913"/>
            <a:chExt cx="641350" cy="836613"/>
          </a:xfrm>
          <a:solidFill>
            <a:srgbClr val="333333"/>
          </a:solidFill>
        </p:grpSpPr>
        <p:sp>
          <p:nvSpPr>
            <p:cNvPr id="12" name="Freeform 96"/>
            <p:cNvSpPr>
              <a:spLocks noEditPoints="1"/>
            </p:cNvSpPr>
            <p:nvPr/>
          </p:nvSpPr>
          <p:spPr bwMode="auto">
            <a:xfrm>
              <a:off x="6415087" y="3306763"/>
              <a:ext cx="368300" cy="125414"/>
            </a:xfrm>
            <a:custGeom>
              <a:avLst/>
              <a:gdLst>
                <a:gd name="T0" fmla="*/ 88 w 91"/>
                <a:gd name="T1" fmla="*/ 31 h 31"/>
                <a:gd name="T2" fmla="*/ 4 w 91"/>
                <a:gd name="T3" fmla="*/ 31 h 31"/>
                <a:gd name="T4" fmla="*/ 0 w 91"/>
                <a:gd name="T5" fmla="*/ 28 h 31"/>
                <a:gd name="T6" fmla="*/ 4 w 91"/>
                <a:gd name="T7" fmla="*/ 24 h 31"/>
                <a:gd name="T8" fmla="*/ 88 w 91"/>
                <a:gd name="T9" fmla="*/ 24 h 31"/>
                <a:gd name="T10" fmla="*/ 91 w 91"/>
                <a:gd name="T11" fmla="*/ 28 h 31"/>
                <a:gd name="T12" fmla="*/ 88 w 91"/>
                <a:gd name="T13" fmla="*/ 31 h 31"/>
                <a:gd name="T14" fmla="*/ 88 w 91"/>
                <a:gd name="T15" fmla="*/ 7 h 31"/>
                <a:gd name="T16" fmla="*/ 4 w 91"/>
                <a:gd name="T17" fmla="*/ 7 h 31"/>
                <a:gd name="T18" fmla="*/ 0 w 91"/>
                <a:gd name="T19" fmla="*/ 4 h 31"/>
                <a:gd name="T20" fmla="*/ 4 w 91"/>
                <a:gd name="T21" fmla="*/ 0 h 31"/>
                <a:gd name="T22" fmla="*/ 88 w 91"/>
                <a:gd name="T23" fmla="*/ 0 h 31"/>
                <a:gd name="T24" fmla="*/ 91 w 91"/>
                <a:gd name="T25" fmla="*/ 4 h 31"/>
                <a:gd name="T26" fmla="*/ 88 w 91"/>
                <a:gd name="T27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31">
                  <a:moveTo>
                    <a:pt x="88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2" y="31"/>
                    <a:pt x="0" y="29"/>
                    <a:pt x="0" y="28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9" y="24"/>
                    <a:pt x="91" y="26"/>
                    <a:pt x="91" y="28"/>
                  </a:cubicBezTo>
                  <a:cubicBezTo>
                    <a:pt x="91" y="29"/>
                    <a:pt x="89" y="31"/>
                    <a:pt x="88" y="31"/>
                  </a:cubicBezTo>
                  <a:close/>
                  <a:moveTo>
                    <a:pt x="88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91" y="2"/>
                    <a:pt x="91" y="4"/>
                  </a:cubicBezTo>
                  <a:cubicBezTo>
                    <a:pt x="91" y="5"/>
                    <a:pt x="89" y="7"/>
                    <a:pt x="88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3" name="Freeform 97"/>
            <p:cNvSpPr>
              <a:spLocks noEditPoints="1"/>
            </p:cNvSpPr>
            <p:nvPr/>
          </p:nvSpPr>
          <p:spPr bwMode="auto">
            <a:xfrm>
              <a:off x="6511925" y="2938463"/>
              <a:ext cx="190500" cy="250825"/>
            </a:xfrm>
            <a:custGeom>
              <a:avLst/>
              <a:gdLst>
                <a:gd name="T0" fmla="*/ 28 w 47"/>
                <a:gd name="T1" fmla="*/ 62 h 62"/>
                <a:gd name="T2" fmla="*/ 20 w 47"/>
                <a:gd name="T3" fmla="*/ 62 h 62"/>
                <a:gd name="T4" fmla="*/ 16 w 47"/>
                <a:gd name="T5" fmla="*/ 59 h 62"/>
                <a:gd name="T6" fmla="*/ 20 w 47"/>
                <a:gd name="T7" fmla="*/ 55 h 62"/>
                <a:gd name="T8" fmla="*/ 28 w 47"/>
                <a:gd name="T9" fmla="*/ 55 h 62"/>
                <a:gd name="T10" fmla="*/ 31 w 47"/>
                <a:gd name="T11" fmla="*/ 59 h 62"/>
                <a:gd name="T12" fmla="*/ 28 w 47"/>
                <a:gd name="T13" fmla="*/ 62 h 62"/>
                <a:gd name="T14" fmla="*/ 29 w 47"/>
                <a:gd name="T15" fmla="*/ 52 h 62"/>
                <a:gd name="T16" fmla="*/ 18 w 47"/>
                <a:gd name="T17" fmla="*/ 52 h 62"/>
                <a:gd name="T18" fmla="*/ 11 w 47"/>
                <a:gd name="T19" fmla="*/ 45 h 62"/>
                <a:gd name="T20" fmla="*/ 11 w 47"/>
                <a:gd name="T21" fmla="*/ 45 h 62"/>
                <a:gd name="T22" fmla="*/ 11 w 47"/>
                <a:gd name="T23" fmla="*/ 43 h 62"/>
                <a:gd name="T24" fmla="*/ 0 w 47"/>
                <a:gd name="T25" fmla="*/ 23 h 62"/>
                <a:gd name="T26" fmla="*/ 24 w 47"/>
                <a:gd name="T27" fmla="*/ 0 h 62"/>
                <a:gd name="T28" fmla="*/ 47 w 47"/>
                <a:gd name="T29" fmla="*/ 23 h 62"/>
                <a:gd name="T30" fmla="*/ 36 w 47"/>
                <a:gd name="T31" fmla="*/ 43 h 62"/>
                <a:gd name="T32" fmla="*/ 36 w 47"/>
                <a:gd name="T33" fmla="*/ 45 h 62"/>
                <a:gd name="T34" fmla="*/ 29 w 47"/>
                <a:gd name="T35" fmla="*/ 52 h 62"/>
                <a:gd name="T36" fmla="*/ 24 w 47"/>
                <a:gd name="T37" fmla="*/ 7 h 62"/>
                <a:gd name="T38" fmla="*/ 7 w 47"/>
                <a:gd name="T39" fmla="*/ 23 h 62"/>
                <a:gd name="T40" fmla="*/ 16 w 47"/>
                <a:gd name="T41" fmla="*/ 38 h 62"/>
                <a:gd name="T42" fmla="*/ 17 w 47"/>
                <a:gd name="T43" fmla="*/ 41 h 62"/>
                <a:gd name="T44" fmla="*/ 17 w 47"/>
                <a:gd name="T45" fmla="*/ 45 h 62"/>
                <a:gd name="T46" fmla="*/ 18 w 47"/>
                <a:gd name="T47" fmla="*/ 46 h 62"/>
                <a:gd name="T48" fmla="*/ 29 w 47"/>
                <a:gd name="T49" fmla="*/ 46 h 62"/>
                <a:gd name="T50" fmla="*/ 30 w 47"/>
                <a:gd name="T51" fmla="*/ 45 h 62"/>
                <a:gd name="T52" fmla="*/ 30 w 47"/>
                <a:gd name="T53" fmla="*/ 41 h 62"/>
                <a:gd name="T54" fmla="*/ 32 w 47"/>
                <a:gd name="T55" fmla="*/ 38 h 62"/>
                <a:gd name="T56" fmla="*/ 40 w 47"/>
                <a:gd name="T57" fmla="*/ 23 h 62"/>
                <a:gd name="T58" fmla="*/ 24 w 47"/>
                <a:gd name="T59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" h="62">
                  <a:moveTo>
                    <a:pt x="28" y="62"/>
                  </a:moveTo>
                  <a:cubicBezTo>
                    <a:pt x="20" y="62"/>
                    <a:pt x="20" y="62"/>
                    <a:pt x="20" y="62"/>
                  </a:cubicBezTo>
                  <a:cubicBezTo>
                    <a:pt x="18" y="62"/>
                    <a:pt x="16" y="60"/>
                    <a:pt x="16" y="59"/>
                  </a:cubicBezTo>
                  <a:cubicBezTo>
                    <a:pt x="16" y="57"/>
                    <a:pt x="18" y="55"/>
                    <a:pt x="20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5"/>
                    <a:pt x="31" y="57"/>
                    <a:pt x="31" y="59"/>
                  </a:cubicBezTo>
                  <a:cubicBezTo>
                    <a:pt x="31" y="60"/>
                    <a:pt x="29" y="62"/>
                    <a:pt x="28" y="62"/>
                  </a:cubicBezTo>
                  <a:close/>
                  <a:moveTo>
                    <a:pt x="29" y="52"/>
                  </a:moveTo>
                  <a:cubicBezTo>
                    <a:pt x="18" y="52"/>
                    <a:pt x="18" y="52"/>
                    <a:pt x="18" y="52"/>
                  </a:cubicBezTo>
                  <a:cubicBezTo>
                    <a:pt x="15" y="52"/>
                    <a:pt x="11" y="50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4"/>
                    <a:pt x="11" y="43"/>
                  </a:cubicBezTo>
                  <a:cubicBezTo>
                    <a:pt x="4" y="38"/>
                    <a:pt x="0" y="31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6" y="0"/>
                    <a:pt x="47" y="11"/>
                    <a:pt x="47" y="23"/>
                  </a:cubicBezTo>
                  <a:cubicBezTo>
                    <a:pt x="47" y="31"/>
                    <a:pt x="43" y="38"/>
                    <a:pt x="36" y="43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9"/>
                    <a:pt x="33" y="52"/>
                    <a:pt x="29" y="52"/>
                  </a:cubicBezTo>
                  <a:close/>
                  <a:moveTo>
                    <a:pt x="24" y="7"/>
                  </a:moveTo>
                  <a:cubicBezTo>
                    <a:pt x="14" y="7"/>
                    <a:pt x="7" y="14"/>
                    <a:pt x="7" y="23"/>
                  </a:cubicBezTo>
                  <a:cubicBezTo>
                    <a:pt x="7" y="30"/>
                    <a:pt x="10" y="35"/>
                    <a:pt x="16" y="38"/>
                  </a:cubicBezTo>
                  <a:cubicBezTo>
                    <a:pt x="17" y="39"/>
                    <a:pt x="17" y="40"/>
                    <a:pt x="17" y="41"/>
                  </a:cubicBezTo>
                  <a:cubicBezTo>
                    <a:pt x="17" y="43"/>
                    <a:pt x="17" y="45"/>
                    <a:pt x="17" y="45"/>
                  </a:cubicBezTo>
                  <a:cubicBezTo>
                    <a:pt x="17" y="45"/>
                    <a:pt x="17" y="46"/>
                    <a:pt x="18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0" y="46"/>
                    <a:pt x="30" y="45"/>
                    <a:pt x="30" y="45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0"/>
                    <a:pt x="31" y="39"/>
                    <a:pt x="32" y="38"/>
                  </a:cubicBezTo>
                  <a:cubicBezTo>
                    <a:pt x="37" y="35"/>
                    <a:pt x="40" y="30"/>
                    <a:pt x="40" y="23"/>
                  </a:cubicBezTo>
                  <a:cubicBezTo>
                    <a:pt x="40" y="14"/>
                    <a:pt x="33" y="7"/>
                    <a:pt x="24" y="7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4" name="Freeform 98"/>
            <p:cNvSpPr>
              <a:spLocks noEditPoints="1"/>
            </p:cNvSpPr>
            <p:nvPr/>
          </p:nvSpPr>
          <p:spPr bwMode="auto">
            <a:xfrm>
              <a:off x="6286501" y="2728913"/>
              <a:ext cx="641350" cy="836613"/>
            </a:xfrm>
            <a:custGeom>
              <a:avLst/>
              <a:gdLst>
                <a:gd name="T0" fmla="*/ 140 w 159"/>
                <a:gd name="T1" fmla="*/ 207 h 207"/>
                <a:gd name="T2" fmla="*/ 20 w 159"/>
                <a:gd name="T3" fmla="*/ 207 h 207"/>
                <a:gd name="T4" fmla="*/ 0 w 159"/>
                <a:gd name="T5" fmla="*/ 187 h 207"/>
                <a:gd name="T6" fmla="*/ 0 w 159"/>
                <a:gd name="T7" fmla="*/ 19 h 207"/>
                <a:gd name="T8" fmla="*/ 20 w 159"/>
                <a:gd name="T9" fmla="*/ 0 h 207"/>
                <a:gd name="T10" fmla="*/ 140 w 159"/>
                <a:gd name="T11" fmla="*/ 0 h 207"/>
                <a:gd name="T12" fmla="*/ 159 w 159"/>
                <a:gd name="T13" fmla="*/ 19 h 207"/>
                <a:gd name="T14" fmla="*/ 159 w 159"/>
                <a:gd name="T15" fmla="*/ 187 h 207"/>
                <a:gd name="T16" fmla="*/ 140 w 159"/>
                <a:gd name="T17" fmla="*/ 207 h 207"/>
                <a:gd name="T18" fmla="*/ 20 w 159"/>
                <a:gd name="T19" fmla="*/ 7 h 207"/>
                <a:gd name="T20" fmla="*/ 7 w 159"/>
                <a:gd name="T21" fmla="*/ 19 h 207"/>
                <a:gd name="T22" fmla="*/ 7 w 159"/>
                <a:gd name="T23" fmla="*/ 187 h 207"/>
                <a:gd name="T24" fmla="*/ 20 w 159"/>
                <a:gd name="T25" fmla="*/ 200 h 207"/>
                <a:gd name="T26" fmla="*/ 140 w 159"/>
                <a:gd name="T27" fmla="*/ 200 h 207"/>
                <a:gd name="T28" fmla="*/ 152 w 159"/>
                <a:gd name="T29" fmla="*/ 187 h 207"/>
                <a:gd name="T30" fmla="*/ 152 w 159"/>
                <a:gd name="T31" fmla="*/ 19 h 207"/>
                <a:gd name="T32" fmla="*/ 140 w 159"/>
                <a:gd name="T33" fmla="*/ 7 h 207"/>
                <a:gd name="T34" fmla="*/ 20 w 159"/>
                <a:gd name="T35" fmla="*/ 7 h 207"/>
                <a:gd name="T36" fmla="*/ 43 w 159"/>
                <a:gd name="T37" fmla="*/ 60 h 207"/>
                <a:gd name="T38" fmla="*/ 41 w 159"/>
                <a:gd name="T39" fmla="*/ 59 h 207"/>
                <a:gd name="T40" fmla="*/ 38 w 159"/>
                <a:gd name="T41" fmla="*/ 57 h 207"/>
                <a:gd name="T42" fmla="*/ 37 w 159"/>
                <a:gd name="T43" fmla="*/ 53 h 207"/>
                <a:gd name="T44" fmla="*/ 41 w 159"/>
                <a:gd name="T45" fmla="*/ 52 h 207"/>
                <a:gd name="T46" fmla="*/ 45 w 159"/>
                <a:gd name="T47" fmla="*/ 54 h 207"/>
                <a:gd name="T48" fmla="*/ 46 w 159"/>
                <a:gd name="T49" fmla="*/ 58 h 207"/>
                <a:gd name="T50" fmla="*/ 43 w 159"/>
                <a:gd name="T51" fmla="*/ 60 h 207"/>
                <a:gd name="T52" fmla="*/ 112 w 159"/>
                <a:gd name="T53" fmla="*/ 58 h 207"/>
                <a:gd name="T54" fmla="*/ 109 w 159"/>
                <a:gd name="T55" fmla="*/ 56 h 207"/>
                <a:gd name="T56" fmla="*/ 110 w 159"/>
                <a:gd name="T57" fmla="*/ 52 h 207"/>
                <a:gd name="T58" fmla="*/ 113 w 159"/>
                <a:gd name="T59" fmla="*/ 50 h 207"/>
                <a:gd name="T60" fmla="*/ 118 w 159"/>
                <a:gd name="T61" fmla="*/ 51 h 207"/>
                <a:gd name="T62" fmla="*/ 117 w 159"/>
                <a:gd name="T63" fmla="*/ 55 h 207"/>
                <a:gd name="T64" fmla="*/ 113 w 159"/>
                <a:gd name="T65" fmla="*/ 57 h 207"/>
                <a:gd name="T66" fmla="*/ 112 w 159"/>
                <a:gd name="T67" fmla="*/ 58 h 207"/>
                <a:gd name="T68" fmla="*/ 80 w 159"/>
                <a:gd name="T69" fmla="*/ 39 h 207"/>
                <a:gd name="T70" fmla="*/ 76 w 159"/>
                <a:gd name="T71" fmla="*/ 35 h 207"/>
                <a:gd name="T72" fmla="*/ 76 w 159"/>
                <a:gd name="T73" fmla="*/ 31 h 207"/>
                <a:gd name="T74" fmla="*/ 80 w 159"/>
                <a:gd name="T75" fmla="*/ 28 h 207"/>
                <a:gd name="T76" fmla="*/ 83 w 159"/>
                <a:gd name="T77" fmla="*/ 31 h 207"/>
                <a:gd name="T78" fmla="*/ 83 w 159"/>
                <a:gd name="T79" fmla="*/ 35 h 207"/>
                <a:gd name="T80" fmla="*/ 80 w 159"/>
                <a:gd name="T81" fmla="*/ 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207">
                  <a:moveTo>
                    <a:pt x="140" y="207"/>
                  </a:moveTo>
                  <a:cubicBezTo>
                    <a:pt x="20" y="207"/>
                    <a:pt x="20" y="207"/>
                    <a:pt x="20" y="207"/>
                  </a:cubicBezTo>
                  <a:cubicBezTo>
                    <a:pt x="9" y="207"/>
                    <a:pt x="0" y="198"/>
                    <a:pt x="0" y="18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50" y="0"/>
                    <a:pt x="159" y="9"/>
                    <a:pt x="159" y="19"/>
                  </a:cubicBezTo>
                  <a:cubicBezTo>
                    <a:pt x="159" y="187"/>
                    <a:pt x="159" y="187"/>
                    <a:pt x="159" y="187"/>
                  </a:cubicBezTo>
                  <a:cubicBezTo>
                    <a:pt x="159" y="198"/>
                    <a:pt x="150" y="207"/>
                    <a:pt x="140" y="207"/>
                  </a:cubicBezTo>
                  <a:close/>
                  <a:moveTo>
                    <a:pt x="20" y="7"/>
                  </a:moveTo>
                  <a:cubicBezTo>
                    <a:pt x="13" y="7"/>
                    <a:pt x="7" y="12"/>
                    <a:pt x="7" y="19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94"/>
                    <a:pt x="13" y="200"/>
                    <a:pt x="20" y="200"/>
                  </a:cubicBezTo>
                  <a:cubicBezTo>
                    <a:pt x="140" y="200"/>
                    <a:pt x="140" y="200"/>
                    <a:pt x="140" y="200"/>
                  </a:cubicBezTo>
                  <a:cubicBezTo>
                    <a:pt x="147" y="200"/>
                    <a:pt x="152" y="194"/>
                    <a:pt x="152" y="187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2"/>
                    <a:pt x="147" y="7"/>
                    <a:pt x="140" y="7"/>
                  </a:cubicBezTo>
                  <a:lnTo>
                    <a:pt x="20" y="7"/>
                  </a:lnTo>
                  <a:close/>
                  <a:moveTo>
                    <a:pt x="43" y="60"/>
                  </a:moveTo>
                  <a:cubicBezTo>
                    <a:pt x="42" y="60"/>
                    <a:pt x="42" y="59"/>
                    <a:pt x="41" y="59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6" y="56"/>
                    <a:pt x="36" y="54"/>
                    <a:pt x="37" y="53"/>
                  </a:cubicBezTo>
                  <a:cubicBezTo>
                    <a:pt x="38" y="51"/>
                    <a:pt x="40" y="51"/>
                    <a:pt x="41" y="52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6" y="55"/>
                    <a:pt x="47" y="56"/>
                    <a:pt x="46" y="58"/>
                  </a:cubicBezTo>
                  <a:cubicBezTo>
                    <a:pt x="45" y="59"/>
                    <a:pt x="44" y="60"/>
                    <a:pt x="43" y="60"/>
                  </a:cubicBezTo>
                  <a:close/>
                  <a:moveTo>
                    <a:pt x="112" y="58"/>
                  </a:moveTo>
                  <a:cubicBezTo>
                    <a:pt x="110" y="58"/>
                    <a:pt x="109" y="57"/>
                    <a:pt x="109" y="56"/>
                  </a:cubicBezTo>
                  <a:cubicBezTo>
                    <a:pt x="108" y="54"/>
                    <a:pt x="108" y="52"/>
                    <a:pt x="110" y="52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5" y="49"/>
                    <a:pt x="117" y="49"/>
                    <a:pt x="118" y="51"/>
                  </a:cubicBezTo>
                  <a:cubicBezTo>
                    <a:pt x="119" y="52"/>
                    <a:pt x="118" y="54"/>
                    <a:pt x="117" y="55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57"/>
                    <a:pt x="112" y="58"/>
                    <a:pt x="112" y="58"/>
                  </a:cubicBezTo>
                  <a:close/>
                  <a:moveTo>
                    <a:pt x="80" y="39"/>
                  </a:moveTo>
                  <a:cubicBezTo>
                    <a:pt x="78" y="39"/>
                    <a:pt x="76" y="37"/>
                    <a:pt x="76" y="35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0"/>
                    <a:pt x="78" y="28"/>
                    <a:pt x="80" y="28"/>
                  </a:cubicBezTo>
                  <a:cubicBezTo>
                    <a:pt x="81" y="28"/>
                    <a:pt x="83" y="30"/>
                    <a:pt x="83" y="31"/>
                  </a:cubicBezTo>
                  <a:cubicBezTo>
                    <a:pt x="83" y="35"/>
                    <a:pt x="83" y="35"/>
                    <a:pt x="83" y="35"/>
                  </a:cubicBezTo>
                  <a:cubicBezTo>
                    <a:pt x="83" y="37"/>
                    <a:pt x="81" y="39"/>
                    <a:pt x="80" y="39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1423016" y="2591926"/>
            <a:ext cx="313529" cy="406657"/>
            <a:chOff x="7581901" y="3957638"/>
            <a:chExt cx="641350" cy="831850"/>
          </a:xfrm>
          <a:solidFill>
            <a:srgbClr val="333333"/>
          </a:solidFill>
        </p:grpSpPr>
        <p:sp>
          <p:nvSpPr>
            <p:cNvPr id="17" name="Freeform 91"/>
            <p:cNvSpPr>
              <a:spLocks noEditPoints="1"/>
            </p:cNvSpPr>
            <p:nvPr/>
          </p:nvSpPr>
          <p:spPr bwMode="auto">
            <a:xfrm>
              <a:off x="7581901" y="3957638"/>
              <a:ext cx="641350" cy="831850"/>
            </a:xfrm>
            <a:custGeom>
              <a:avLst/>
              <a:gdLst>
                <a:gd name="T0" fmla="*/ 139 w 159"/>
                <a:gd name="T1" fmla="*/ 206 h 206"/>
                <a:gd name="T2" fmla="*/ 19 w 159"/>
                <a:gd name="T3" fmla="*/ 206 h 206"/>
                <a:gd name="T4" fmla="*/ 0 w 159"/>
                <a:gd name="T5" fmla="*/ 187 h 206"/>
                <a:gd name="T6" fmla="*/ 0 w 159"/>
                <a:gd name="T7" fmla="*/ 19 h 206"/>
                <a:gd name="T8" fmla="*/ 19 w 159"/>
                <a:gd name="T9" fmla="*/ 0 h 206"/>
                <a:gd name="T10" fmla="*/ 139 w 159"/>
                <a:gd name="T11" fmla="*/ 0 h 206"/>
                <a:gd name="T12" fmla="*/ 159 w 159"/>
                <a:gd name="T13" fmla="*/ 19 h 206"/>
                <a:gd name="T14" fmla="*/ 159 w 159"/>
                <a:gd name="T15" fmla="*/ 187 h 206"/>
                <a:gd name="T16" fmla="*/ 139 w 159"/>
                <a:gd name="T17" fmla="*/ 206 h 206"/>
                <a:gd name="T18" fmla="*/ 19 w 159"/>
                <a:gd name="T19" fmla="*/ 6 h 206"/>
                <a:gd name="T20" fmla="*/ 7 w 159"/>
                <a:gd name="T21" fmla="*/ 19 h 206"/>
                <a:gd name="T22" fmla="*/ 7 w 159"/>
                <a:gd name="T23" fmla="*/ 187 h 206"/>
                <a:gd name="T24" fmla="*/ 19 w 159"/>
                <a:gd name="T25" fmla="*/ 200 h 206"/>
                <a:gd name="T26" fmla="*/ 139 w 159"/>
                <a:gd name="T27" fmla="*/ 200 h 206"/>
                <a:gd name="T28" fmla="*/ 152 w 159"/>
                <a:gd name="T29" fmla="*/ 187 h 206"/>
                <a:gd name="T30" fmla="*/ 152 w 159"/>
                <a:gd name="T31" fmla="*/ 19 h 206"/>
                <a:gd name="T32" fmla="*/ 139 w 159"/>
                <a:gd name="T33" fmla="*/ 6 h 206"/>
                <a:gd name="T34" fmla="*/ 19 w 159"/>
                <a:gd name="T35" fmla="*/ 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6">
                  <a:moveTo>
                    <a:pt x="139" y="206"/>
                  </a:moveTo>
                  <a:cubicBezTo>
                    <a:pt x="19" y="206"/>
                    <a:pt x="19" y="206"/>
                    <a:pt x="19" y="206"/>
                  </a:cubicBezTo>
                  <a:cubicBezTo>
                    <a:pt x="9" y="206"/>
                    <a:pt x="0" y="197"/>
                    <a:pt x="0" y="18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9" y="0"/>
                    <a:pt x="1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50" y="0"/>
                    <a:pt x="159" y="8"/>
                    <a:pt x="159" y="19"/>
                  </a:cubicBezTo>
                  <a:cubicBezTo>
                    <a:pt x="159" y="187"/>
                    <a:pt x="159" y="187"/>
                    <a:pt x="159" y="187"/>
                  </a:cubicBezTo>
                  <a:cubicBezTo>
                    <a:pt x="159" y="197"/>
                    <a:pt x="150" y="206"/>
                    <a:pt x="139" y="206"/>
                  </a:cubicBezTo>
                  <a:close/>
                  <a:moveTo>
                    <a:pt x="19" y="6"/>
                  </a:moveTo>
                  <a:cubicBezTo>
                    <a:pt x="12" y="6"/>
                    <a:pt x="7" y="12"/>
                    <a:pt x="7" y="19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94"/>
                    <a:pt x="12" y="200"/>
                    <a:pt x="19" y="200"/>
                  </a:cubicBezTo>
                  <a:cubicBezTo>
                    <a:pt x="139" y="200"/>
                    <a:pt x="139" y="200"/>
                    <a:pt x="139" y="200"/>
                  </a:cubicBezTo>
                  <a:cubicBezTo>
                    <a:pt x="146" y="200"/>
                    <a:pt x="152" y="194"/>
                    <a:pt x="152" y="187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2"/>
                    <a:pt x="146" y="6"/>
                    <a:pt x="139" y="6"/>
                  </a:cubicBezTo>
                  <a:lnTo>
                    <a:pt x="19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8" name="Freeform 92"/>
            <p:cNvSpPr>
              <a:spLocks noEditPoints="1"/>
            </p:cNvSpPr>
            <p:nvPr/>
          </p:nvSpPr>
          <p:spPr bwMode="auto">
            <a:xfrm>
              <a:off x="7710488" y="4130676"/>
              <a:ext cx="368300" cy="488950"/>
            </a:xfrm>
            <a:custGeom>
              <a:avLst/>
              <a:gdLst>
                <a:gd name="T0" fmla="*/ 48 w 91"/>
                <a:gd name="T1" fmla="*/ 120 h 121"/>
                <a:gd name="T2" fmla="*/ 44 w 91"/>
                <a:gd name="T3" fmla="*/ 111 h 121"/>
                <a:gd name="T4" fmla="*/ 44 w 91"/>
                <a:gd name="T5" fmla="*/ 109 h 121"/>
                <a:gd name="T6" fmla="*/ 22 w 91"/>
                <a:gd name="T7" fmla="*/ 120 h 121"/>
                <a:gd name="T8" fmla="*/ 12 w 91"/>
                <a:gd name="T9" fmla="*/ 115 h 121"/>
                <a:gd name="T10" fmla="*/ 12 w 91"/>
                <a:gd name="T11" fmla="*/ 110 h 121"/>
                <a:gd name="T12" fmla="*/ 2 w 91"/>
                <a:gd name="T13" fmla="*/ 119 h 121"/>
                <a:gd name="T14" fmla="*/ 9 w 91"/>
                <a:gd name="T15" fmla="*/ 103 h 121"/>
                <a:gd name="T16" fmla="*/ 12 w 91"/>
                <a:gd name="T17" fmla="*/ 103 h 121"/>
                <a:gd name="T18" fmla="*/ 20 w 91"/>
                <a:gd name="T19" fmla="*/ 97 h 121"/>
                <a:gd name="T20" fmla="*/ 24 w 91"/>
                <a:gd name="T21" fmla="*/ 104 h 121"/>
                <a:gd name="T22" fmla="*/ 18 w 91"/>
                <a:gd name="T23" fmla="*/ 114 h 121"/>
                <a:gd name="T24" fmla="*/ 19 w 91"/>
                <a:gd name="T25" fmla="*/ 114 h 121"/>
                <a:gd name="T26" fmla="*/ 50 w 91"/>
                <a:gd name="T27" fmla="*/ 105 h 121"/>
                <a:gd name="T28" fmla="*/ 50 w 91"/>
                <a:gd name="T29" fmla="*/ 113 h 121"/>
                <a:gd name="T30" fmla="*/ 51 w 91"/>
                <a:gd name="T31" fmla="*/ 115 h 121"/>
                <a:gd name="T32" fmla="*/ 79 w 91"/>
                <a:gd name="T33" fmla="*/ 112 h 121"/>
                <a:gd name="T34" fmla="*/ 74 w 91"/>
                <a:gd name="T35" fmla="*/ 119 h 121"/>
                <a:gd name="T36" fmla="*/ 72 w 91"/>
                <a:gd name="T37" fmla="*/ 114 h 121"/>
                <a:gd name="T38" fmla="*/ 50 w 91"/>
                <a:gd name="T39" fmla="*/ 121 h 121"/>
                <a:gd name="T40" fmla="*/ 14 w 91"/>
                <a:gd name="T41" fmla="*/ 108 h 121"/>
                <a:gd name="T42" fmla="*/ 9 w 91"/>
                <a:gd name="T43" fmla="*/ 106 h 121"/>
                <a:gd name="T44" fmla="*/ 9 w 91"/>
                <a:gd name="T45" fmla="*/ 106 h 121"/>
                <a:gd name="T46" fmla="*/ 3 w 91"/>
                <a:gd name="T47" fmla="*/ 54 h 121"/>
                <a:gd name="T48" fmla="*/ 3 w 91"/>
                <a:gd name="T49" fmla="*/ 48 h 121"/>
                <a:gd name="T50" fmla="*/ 91 w 91"/>
                <a:gd name="T51" fmla="*/ 51 h 121"/>
                <a:gd name="T52" fmla="*/ 87 w 91"/>
                <a:gd name="T53" fmla="*/ 30 h 121"/>
                <a:gd name="T54" fmla="*/ 0 w 91"/>
                <a:gd name="T55" fmla="*/ 27 h 121"/>
                <a:gd name="T56" fmla="*/ 87 w 91"/>
                <a:gd name="T57" fmla="*/ 24 h 121"/>
                <a:gd name="T58" fmla="*/ 87 w 91"/>
                <a:gd name="T59" fmla="*/ 30 h 121"/>
                <a:gd name="T60" fmla="*/ 3 w 91"/>
                <a:gd name="T61" fmla="*/ 6 h 121"/>
                <a:gd name="T62" fmla="*/ 3 w 91"/>
                <a:gd name="T63" fmla="*/ 0 h 121"/>
                <a:gd name="T64" fmla="*/ 51 w 91"/>
                <a:gd name="T65" fmla="*/ 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1" h="121">
                  <a:moveTo>
                    <a:pt x="50" y="121"/>
                  </a:moveTo>
                  <a:cubicBezTo>
                    <a:pt x="49" y="121"/>
                    <a:pt x="49" y="121"/>
                    <a:pt x="48" y="120"/>
                  </a:cubicBezTo>
                  <a:cubicBezTo>
                    <a:pt x="46" y="120"/>
                    <a:pt x="44" y="118"/>
                    <a:pt x="44" y="117"/>
                  </a:cubicBezTo>
                  <a:cubicBezTo>
                    <a:pt x="43" y="115"/>
                    <a:pt x="43" y="113"/>
                    <a:pt x="44" y="111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5" y="109"/>
                    <a:pt x="45" y="109"/>
                    <a:pt x="44" y="109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22" y="120"/>
                    <a:pt x="22" y="120"/>
                    <a:pt x="22" y="120"/>
                  </a:cubicBezTo>
                  <a:cubicBezTo>
                    <a:pt x="20" y="121"/>
                    <a:pt x="17" y="121"/>
                    <a:pt x="15" y="120"/>
                  </a:cubicBezTo>
                  <a:cubicBezTo>
                    <a:pt x="13" y="119"/>
                    <a:pt x="12" y="117"/>
                    <a:pt x="12" y="115"/>
                  </a:cubicBezTo>
                  <a:cubicBezTo>
                    <a:pt x="12" y="113"/>
                    <a:pt x="12" y="112"/>
                    <a:pt x="12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5" y="120"/>
                    <a:pt x="3" y="120"/>
                    <a:pt x="2" y="119"/>
                  </a:cubicBezTo>
                  <a:cubicBezTo>
                    <a:pt x="0" y="118"/>
                    <a:pt x="0" y="116"/>
                    <a:pt x="1" y="114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1" y="103"/>
                    <a:pt x="12" y="103"/>
                    <a:pt x="12" y="103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8" y="97"/>
                    <a:pt x="19" y="97"/>
                    <a:pt x="20" y="97"/>
                  </a:cubicBezTo>
                  <a:cubicBezTo>
                    <a:pt x="22" y="97"/>
                    <a:pt x="23" y="97"/>
                    <a:pt x="24" y="98"/>
                  </a:cubicBezTo>
                  <a:cubicBezTo>
                    <a:pt x="25" y="100"/>
                    <a:pt x="25" y="102"/>
                    <a:pt x="24" y="104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8" y="113"/>
                    <a:pt x="18" y="113"/>
                    <a:pt x="18" y="11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44" y="101"/>
                    <a:pt x="48" y="102"/>
                    <a:pt x="50" y="105"/>
                  </a:cubicBezTo>
                  <a:cubicBezTo>
                    <a:pt x="51" y="107"/>
                    <a:pt x="51" y="109"/>
                    <a:pt x="50" y="111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49" y="114"/>
                    <a:pt x="50" y="114"/>
                    <a:pt x="50" y="114"/>
                  </a:cubicBezTo>
                  <a:cubicBezTo>
                    <a:pt x="50" y="115"/>
                    <a:pt x="50" y="115"/>
                    <a:pt x="51" y="115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74" y="107"/>
                    <a:pt x="77" y="109"/>
                    <a:pt x="79" y="112"/>
                  </a:cubicBezTo>
                  <a:cubicBezTo>
                    <a:pt x="79" y="114"/>
                    <a:pt x="79" y="116"/>
                    <a:pt x="78" y="118"/>
                  </a:cubicBezTo>
                  <a:cubicBezTo>
                    <a:pt x="78" y="119"/>
                    <a:pt x="76" y="120"/>
                    <a:pt x="74" y="119"/>
                  </a:cubicBezTo>
                  <a:cubicBezTo>
                    <a:pt x="72" y="118"/>
                    <a:pt x="72" y="116"/>
                    <a:pt x="73" y="115"/>
                  </a:cubicBezTo>
                  <a:cubicBezTo>
                    <a:pt x="73" y="114"/>
                    <a:pt x="72" y="114"/>
                    <a:pt x="72" y="114"/>
                  </a:cubicBezTo>
                  <a:cubicBezTo>
                    <a:pt x="53" y="121"/>
                    <a:pt x="53" y="121"/>
                    <a:pt x="53" y="121"/>
                  </a:cubicBezTo>
                  <a:cubicBezTo>
                    <a:pt x="52" y="121"/>
                    <a:pt x="51" y="121"/>
                    <a:pt x="50" y="121"/>
                  </a:cubicBezTo>
                  <a:close/>
                  <a:moveTo>
                    <a:pt x="14" y="108"/>
                  </a:moveTo>
                  <a:cubicBezTo>
                    <a:pt x="14" y="108"/>
                    <a:pt x="14" y="108"/>
                    <a:pt x="14" y="108"/>
                  </a:cubicBezTo>
                  <a:cubicBezTo>
                    <a:pt x="14" y="108"/>
                    <a:pt x="14" y="108"/>
                    <a:pt x="14" y="108"/>
                  </a:cubicBezTo>
                  <a:close/>
                  <a:moveTo>
                    <a:pt x="9" y="106"/>
                  </a:moveTo>
                  <a:cubicBezTo>
                    <a:pt x="9" y="106"/>
                    <a:pt x="9" y="106"/>
                    <a:pt x="9" y="106"/>
                  </a:cubicBezTo>
                  <a:cubicBezTo>
                    <a:pt x="9" y="106"/>
                    <a:pt x="9" y="106"/>
                    <a:pt x="9" y="106"/>
                  </a:cubicBezTo>
                  <a:close/>
                  <a:moveTo>
                    <a:pt x="87" y="54"/>
                  </a:moveTo>
                  <a:cubicBezTo>
                    <a:pt x="3" y="54"/>
                    <a:pt x="3" y="54"/>
                    <a:pt x="3" y="54"/>
                  </a:cubicBezTo>
                  <a:cubicBezTo>
                    <a:pt x="2" y="54"/>
                    <a:pt x="0" y="53"/>
                    <a:pt x="0" y="51"/>
                  </a:cubicBezTo>
                  <a:cubicBezTo>
                    <a:pt x="0" y="49"/>
                    <a:pt x="2" y="48"/>
                    <a:pt x="3" y="48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9" y="48"/>
                    <a:pt x="91" y="49"/>
                    <a:pt x="91" y="51"/>
                  </a:cubicBezTo>
                  <a:cubicBezTo>
                    <a:pt x="91" y="53"/>
                    <a:pt x="89" y="54"/>
                    <a:pt x="87" y="54"/>
                  </a:cubicBezTo>
                  <a:close/>
                  <a:moveTo>
                    <a:pt x="87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0" y="29"/>
                    <a:pt x="0" y="27"/>
                  </a:cubicBezTo>
                  <a:cubicBezTo>
                    <a:pt x="0" y="25"/>
                    <a:pt x="2" y="24"/>
                    <a:pt x="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9" y="24"/>
                    <a:pt x="91" y="25"/>
                    <a:pt x="91" y="27"/>
                  </a:cubicBezTo>
                  <a:cubicBezTo>
                    <a:pt x="91" y="29"/>
                    <a:pt x="89" y="30"/>
                    <a:pt x="87" y="30"/>
                  </a:cubicBezTo>
                  <a:close/>
                  <a:moveTo>
                    <a:pt x="47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1"/>
                    <a:pt x="51" y="3"/>
                  </a:cubicBezTo>
                  <a:cubicBezTo>
                    <a:pt x="51" y="5"/>
                    <a:pt x="49" y="6"/>
                    <a:pt x="47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5605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872343"/>
              </p:ext>
            </p:extLst>
          </p:nvPr>
        </p:nvGraphicFramePr>
        <p:xfrm>
          <a:off x="334911" y="1338584"/>
          <a:ext cx="9411988" cy="2491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813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  <a:gridCol w="2188357">
                  <a:extLst>
                    <a:ext uri="{9D8B030D-6E8A-4147-A177-3AD203B41FA5}">
                      <a16:colId xmlns:a16="http://schemas.microsoft.com/office/drawing/2014/main" val="4038936722"/>
                    </a:ext>
                  </a:extLst>
                </a:gridCol>
                <a:gridCol w="2613407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  <a:gridCol w="2610411">
                  <a:extLst>
                    <a:ext uri="{9D8B030D-6E8A-4147-A177-3AD203B41FA5}">
                      <a16:colId xmlns:a16="http://schemas.microsoft.com/office/drawing/2014/main" val="419047155"/>
                    </a:ext>
                  </a:extLst>
                </a:gridCol>
              </a:tblGrid>
              <a:tr h="55573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2000" b="1" kern="1200" dirty="0">
                        <a:solidFill>
                          <a:srgbClr val="C00000"/>
                        </a:solidFill>
                        <a:latin typeface="Gungsuh" panose="02030600000101010101" pitchFamily="18" charset="-127"/>
                        <a:ea typeface="Gungsuh" panose="02030600000101010101" pitchFamily="18" charset="-127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Les annexes</a:t>
                      </a:r>
                      <a:r>
                        <a:rPr lang="fr-FR" sz="1100" b="1" baseline="0" dirty="0"/>
                        <a:t> PTZ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Éligibilité PTZ</a:t>
                      </a:r>
                    </a:p>
                    <a:p>
                      <a:pPr algn="ctr"/>
                      <a:endParaRPr lang="fr-FR" sz="1100" b="1" dirty="0"/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Les formulaires ECO-PTZ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1084836">
                <a:tc>
                  <a:txBody>
                    <a:bodyPr/>
                    <a:lstStyle/>
                    <a:p>
                      <a:pPr algn="ctr"/>
                      <a:r>
                        <a:rPr lang="fr-FR" sz="1100" b="1" u="sng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Comment ? </a:t>
                      </a:r>
                    </a:p>
                  </a:txBody>
                  <a:tcP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Elles sont complétées et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signées (Possible en SED)</a:t>
                      </a:r>
                    </a:p>
                    <a:p>
                      <a:pPr algn="ctr"/>
                      <a:endParaRPr lang="fr-F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fr-F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La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connaissance client impacte la validité et la conformité des annexes PTZ puisque certaines informations remontent automatiquement </a:t>
                      </a:r>
                      <a:endParaRPr lang="fr-F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dirty="0"/>
                        <a:t>Renseigner la primo accession, le RFR N-2, l’objet du prêt et s’il s’agit d’un logement HLM</a:t>
                      </a:r>
                    </a:p>
                    <a:p>
                      <a:pPr lvl="0" algn="ctr"/>
                      <a:endParaRPr lang="fr-FR" sz="1100" dirty="0"/>
                    </a:p>
                    <a:p>
                      <a:pPr lvl="0" algn="ctr"/>
                      <a:r>
                        <a:rPr lang="fr-FR" sz="1100" dirty="0"/>
                        <a:t>Exemple : pour cette</a:t>
                      </a:r>
                      <a:r>
                        <a:rPr lang="fr-FR" sz="1100" baseline="0" dirty="0"/>
                        <a:t> année 2021, prenez l’avis d’imposition 2020 portant sur les revenus de 2019</a:t>
                      </a:r>
                      <a:endParaRPr lang="fr-FR" sz="1100" dirty="0"/>
                    </a:p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Utiliser les formulaires dynamiques</a:t>
                      </a:r>
                    </a:p>
                    <a:p>
                      <a:pPr algn="ctr"/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Mot clé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fr-FR" sz="1100" b="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CloE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: formulaires pour </a:t>
                      </a:r>
                      <a:r>
                        <a:rPr lang="fr-FR" sz="1100" b="1" baseline="0" dirty="0">
                          <a:solidFill>
                            <a:srgbClr val="C00000"/>
                          </a:solidFill>
                        </a:rPr>
                        <a:t>MONTAGE-ECO-PTZ</a:t>
                      </a:r>
                    </a:p>
                    <a:p>
                      <a:pPr algn="ctr"/>
                      <a:endParaRPr lang="fr-FR" sz="11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2"/>
                        </a:rPr>
                        <a:t>Formulaire type Enterprise Action</a:t>
                      </a:r>
                      <a:endParaRPr lang="fr-FR" sz="11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fr-FR" sz="11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3"/>
                        </a:rPr>
                        <a:t>Formulaire type Entreprise Performance Globale</a:t>
                      </a:r>
                      <a:endParaRPr lang="fr-FR" sz="11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fr-FR" sz="11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linkClick r:id="rId4"/>
                        </a:rPr>
                        <a:t>Formulaire type Entreprise Assainissement</a:t>
                      </a:r>
                      <a:endParaRPr lang="fr-FR" sz="11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968436"/>
              </p:ext>
            </p:extLst>
          </p:nvPr>
        </p:nvGraphicFramePr>
        <p:xfrm>
          <a:off x="334911" y="4022858"/>
          <a:ext cx="4592292" cy="1581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8423">
                  <a:extLst>
                    <a:ext uri="{9D8B030D-6E8A-4147-A177-3AD203B41FA5}">
                      <a16:colId xmlns:a16="http://schemas.microsoft.com/office/drawing/2014/main" val="2078640076"/>
                    </a:ext>
                  </a:extLst>
                </a:gridCol>
                <a:gridCol w="2633869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</a:tblGrid>
              <a:tr h="555730">
                <a:tc>
                  <a:txBody>
                    <a:bodyPr/>
                    <a:lstStyle/>
                    <a:p>
                      <a:pPr algn="ctr"/>
                      <a:endParaRPr lang="fr-FR" sz="11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FCC / FICP</a:t>
                      </a:r>
                    </a:p>
                    <a:p>
                      <a:pPr algn="ctr"/>
                      <a:endParaRPr lang="fr-FR" sz="1100" b="1" dirty="0"/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1025963">
                <a:tc>
                  <a:txBody>
                    <a:bodyPr/>
                    <a:lstStyle/>
                    <a:p>
                      <a:pPr algn="ctr"/>
                      <a:r>
                        <a:rPr lang="fr-FR" sz="1100" b="1" u="sng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Comment ? </a:t>
                      </a:r>
                    </a:p>
                  </a:txBody>
                  <a:tcP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dirty="0"/>
                        <a:t>Vérifier les dates de naissance </a:t>
                      </a:r>
                    </a:p>
                    <a:p>
                      <a:pPr lvl="0" algn="ctr"/>
                      <a:r>
                        <a:rPr lang="fr-FR" sz="1100" dirty="0"/>
                        <a:t>Pour le</a:t>
                      </a:r>
                      <a:r>
                        <a:rPr lang="fr-FR" sz="1100" baseline="0" dirty="0"/>
                        <a:t>s personnes mariées, le faire au nom de famille de naissance et au nom de famille marital</a:t>
                      </a: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mettre le chantier « hors d’air, hors d’eau » les experts de la DCE co-construiront le dossier à travers le contrôle interactif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4376057" y="136369"/>
            <a:ext cx="7300006" cy="231246"/>
          </a:xfrm>
        </p:spPr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82303" y="1460491"/>
            <a:ext cx="2362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FINANCEMENT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35072" y="4083277"/>
            <a:ext cx="2014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FCC / FICP </a:t>
            </a:r>
          </a:p>
        </p:txBody>
      </p:sp>
      <p:grpSp>
        <p:nvGrpSpPr>
          <p:cNvPr id="22" name="Groupe 21"/>
          <p:cNvGrpSpPr/>
          <p:nvPr/>
        </p:nvGrpSpPr>
        <p:grpSpPr>
          <a:xfrm>
            <a:off x="1159213" y="5020762"/>
            <a:ext cx="408986" cy="280935"/>
            <a:chOff x="9853613" y="5440363"/>
            <a:chExt cx="836613" cy="574675"/>
          </a:xfrm>
          <a:solidFill>
            <a:srgbClr val="333333"/>
          </a:solidFill>
        </p:grpSpPr>
        <p:sp>
          <p:nvSpPr>
            <p:cNvPr id="23" name="Freeform 79"/>
            <p:cNvSpPr>
              <a:spLocks/>
            </p:cNvSpPr>
            <p:nvPr/>
          </p:nvSpPr>
          <p:spPr bwMode="auto">
            <a:xfrm>
              <a:off x="9950451" y="5756276"/>
              <a:ext cx="271463" cy="96838"/>
            </a:xfrm>
            <a:custGeom>
              <a:avLst/>
              <a:gdLst>
                <a:gd name="T0" fmla="*/ 63 w 67"/>
                <a:gd name="T1" fmla="*/ 24 h 24"/>
                <a:gd name="T2" fmla="*/ 60 w 67"/>
                <a:gd name="T3" fmla="*/ 21 h 24"/>
                <a:gd name="T4" fmla="*/ 33 w 67"/>
                <a:gd name="T5" fmla="*/ 6 h 24"/>
                <a:gd name="T6" fmla="*/ 7 w 67"/>
                <a:gd name="T7" fmla="*/ 21 h 24"/>
                <a:gd name="T8" fmla="*/ 3 w 67"/>
                <a:gd name="T9" fmla="*/ 24 h 24"/>
                <a:gd name="T10" fmla="*/ 0 w 67"/>
                <a:gd name="T11" fmla="*/ 21 h 24"/>
                <a:gd name="T12" fmla="*/ 33 w 67"/>
                <a:gd name="T13" fmla="*/ 0 h 24"/>
                <a:gd name="T14" fmla="*/ 67 w 67"/>
                <a:gd name="T15" fmla="*/ 21 h 24"/>
                <a:gd name="T16" fmla="*/ 63 w 67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24">
                  <a:moveTo>
                    <a:pt x="63" y="24"/>
                  </a:moveTo>
                  <a:cubicBezTo>
                    <a:pt x="62" y="24"/>
                    <a:pt x="60" y="23"/>
                    <a:pt x="60" y="21"/>
                  </a:cubicBezTo>
                  <a:cubicBezTo>
                    <a:pt x="60" y="13"/>
                    <a:pt x="48" y="6"/>
                    <a:pt x="33" y="6"/>
                  </a:cubicBezTo>
                  <a:cubicBezTo>
                    <a:pt x="19" y="6"/>
                    <a:pt x="7" y="13"/>
                    <a:pt x="7" y="21"/>
                  </a:cubicBezTo>
                  <a:cubicBezTo>
                    <a:pt x="7" y="23"/>
                    <a:pt x="5" y="24"/>
                    <a:pt x="3" y="24"/>
                  </a:cubicBezTo>
                  <a:cubicBezTo>
                    <a:pt x="2" y="24"/>
                    <a:pt x="0" y="23"/>
                    <a:pt x="0" y="21"/>
                  </a:cubicBezTo>
                  <a:cubicBezTo>
                    <a:pt x="0" y="9"/>
                    <a:pt x="15" y="0"/>
                    <a:pt x="33" y="0"/>
                  </a:cubicBezTo>
                  <a:cubicBezTo>
                    <a:pt x="52" y="0"/>
                    <a:pt x="67" y="9"/>
                    <a:pt x="67" y="21"/>
                  </a:cubicBezTo>
                  <a:cubicBezTo>
                    <a:pt x="67" y="23"/>
                    <a:pt x="65" y="24"/>
                    <a:pt x="63" y="24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4" name="Freeform 80"/>
            <p:cNvSpPr>
              <a:spLocks noEditPoints="1"/>
            </p:cNvSpPr>
            <p:nvPr/>
          </p:nvSpPr>
          <p:spPr bwMode="auto">
            <a:xfrm>
              <a:off x="9853613" y="5440363"/>
              <a:ext cx="836613" cy="574675"/>
            </a:xfrm>
            <a:custGeom>
              <a:avLst/>
              <a:gdLst>
                <a:gd name="T0" fmla="*/ 187 w 207"/>
                <a:gd name="T1" fmla="*/ 142 h 142"/>
                <a:gd name="T2" fmla="*/ 19 w 207"/>
                <a:gd name="T3" fmla="*/ 142 h 142"/>
                <a:gd name="T4" fmla="*/ 0 w 207"/>
                <a:gd name="T5" fmla="*/ 123 h 142"/>
                <a:gd name="T6" fmla="*/ 0 w 207"/>
                <a:gd name="T7" fmla="*/ 19 h 142"/>
                <a:gd name="T8" fmla="*/ 19 w 207"/>
                <a:gd name="T9" fmla="*/ 0 h 142"/>
                <a:gd name="T10" fmla="*/ 187 w 207"/>
                <a:gd name="T11" fmla="*/ 0 h 142"/>
                <a:gd name="T12" fmla="*/ 207 w 207"/>
                <a:gd name="T13" fmla="*/ 19 h 142"/>
                <a:gd name="T14" fmla="*/ 207 w 207"/>
                <a:gd name="T15" fmla="*/ 123 h 142"/>
                <a:gd name="T16" fmla="*/ 187 w 207"/>
                <a:gd name="T17" fmla="*/ 142 h 142"/>
                <a:gd name="T18" fmla="*/ 19 w 207"/>
                <a:gd name="T19" fmla="*/ 6 h 142"/>
                <a:gd name="T20" fmla="*/ 7 w 207"/>
                <a:gd name="T21" fmla="*/ 19 h 142"/>
                <a:gd name="T22" fmla="*/ 7 w 207"/>
                <a:gd name="T23" fmla="*/ 123 h 142"/>
                <a:gd name="T24" fmla="*/ 19 w 207"/>
                <a:gd name="T25" fmla="*/ 136 h 142"/>
                <a:gd name="T26" fmla="*/ 187 w 207"/>
                <a:gd name="T27" fmla="*/ 136 h 142"/>
                <a:gd name="T28" fmla="*/ 200 w 207"/>
                <a:gd name="T29" fmla="*/ 123 h 142"/>
                <a:gd name="T30" fmla="*/ 200 w 207"/>
                <a:gd name="T31" fmla="*/ 19 h 142"/>
                <a:gd name="T32" fmla="*/ 187 w 207"/>
                <a:gd name="T33" fmla="*/ 6 h 142"/>
                <a:gd name="T34" fmla="*/ 19 w 207"/>
                <a:gd name="T35" fmla="*/ 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7" h="142">
                  <a:moveTo>
                    <a:pt x="187" y="142"/>
                  </a:moveTo>
                  <a:cubicBezTo>
                    <a:pt x="19" y="142"/>
                    <a:pt x="19" y="142"/>
                    <a:pt x="19" y="142"/>
                  </a:cubicBezTo>
                  <a:cubicBezTo>
                    <a:pt x="9" y="142"/>
                    <a:pt x="0" y="133"/>
                    <a:pt x="0" y="12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9" y="0"/>
                    <a:pt x="19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98" y="0"/>
                    <a:pt x="207" y="8"/>
                    <a:pt x="207" y="19"/>
                  </a:cubicBezTo>
                  <a:cubicBezTo>
                    <a:pt x="207" y="123"/>
                    <a:pt x="207" y="123"/>
                    <a:pt x="207" y="123"/>
                  </a:cubicBezTo>
                  <a:cubicBezTo>
                    <a:pt x="207" y="133"/>
                    <a:pt x="198" y="142"/>
                    <a:pt x="187" y="142"/>
                  </a:cubicBezTo>
                  <a:close/>
                  <a:moveTo>
                    <a:pt x="19" y="6"/>
                  </a:moveTo>
                  <a:cubicBezTo>
                    <a:pt x="12" y="6"/>
                    <a:pt x="7" y="12"/>
                    <a:pt x="7" y="19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7" y="130"/>
                    <a:pt x="12" y="136"/>
                    <a:pt x="19" y="136"/>
                  </a:cubicBezTo>
                  <a:cubicBezTo>
                    <a:pt x="187" y="136"/>
                    <a:pt x="187" y="136"/>
                    <a:pt x="187" y="136"/>
                  </a:cubicBezTo>
                  <a:cubicBezTo>
                    <a:pt x="194" y="136"/>
                    <a:pt x="200" y="130"/>
                    <a:pt x="200" y="123"/>
                  </a:cubicBezTo>
                  <a:cubicBezTo>
                    <a:pt x="200" y="19"/>
                    <a:pt x="200" y="19"/>
                    <a:pt x="200" y="19"/>
                  </a:cubicBezTo>
                  <a:cubicBezTo>
                    <a:pt x="200" y="12"/>
                    <a:pt x="194" y="6"/>
                    <a:pt x="187" y="6"/>
                  </a:cubicBezTo>
                  <a:lnTo>
                    <a:pt x="19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5" name="Freeform 81"/>
            <p:cNvSpPr>
              <a:spLocks noEditPoints="1"/>
            </p:cNvSpPr>
            <p:nvPr/>
          </p:nvSpPr>
          <p:spPr bwMode="auto">
            <a:xfrm>
              <a:off x="10298113" y="5614988"/>
              <a:ext cx="269875" cy="217488"/>
            </a:xfrm>
            <a:custGeom>
              <a:avLst/>
              <a:gdLst>
                <a:gd name="T0" fmla="*/ 63 w 67"/>
                <a:gd name="T1" fmla="*/ 54 h 54"/>
                <a:gd name="T2" fmla="*/ 3 w 67"/>
                <a:gd name="T3" fmla="*/ 54 h 54"/>
                <a:gd name="T4" fmla="*/ 0 w 67"/>
                <a:gd name="T5" fmla="*/ 51 h 54"/>
                <a:gd name="T6" fmla="*/ 3 w 67"/>
                <a:gd name="T7" fmla="*/ 48 h 54"/>
                <a:gd name="T8" fmla="*/ 63 w 67"/>
                <a:gd name="T9" fmla="*/ 48 h 54"/>
                <a:gd name="T10" fmla="*/ 67 w 67"/>
                <a:gd name="T11" fmla="*/ 51 h 54"/>
                <a:gd name="T12" fmla="*/ 63 w 67"/>
                <a:gd name="T13" fmla="*/ 54 h 54"/>
                <a:gd name="T14" fmla="*/ 63 w 67"/>
                <a:gd name="T15" fmla="*/ 30 h 54"/>
                <a:gd name="T16" fmla="*/ 3 w 67"/>
                <a:gd name="T17" fmla="*/ 30 h 54"/>
                <a:gd name="T18" fmla="*/ 0 w 67"/>
                <a:gd name="T19" fmla="*/ 27 h 54"/>
                <a:gd name="T20" fmla="*/ 3 w 67"/>
                <a:gd name="T21" fmla="*/ 24 h 54"/>
                <a:gd name="T22" fmla="*/ 63 w 67"/>
                <a:gd name="T23" fmla="*/ 24 h 54"/>
                <a:gd name="T24" fmla="*/ 67 w 67"/>
                <a:gd name="T25" fmla="*/ 27 h 54"/>
                <a:gd name="T26" fmla="*/ 63 w 67"/>
                <a:gd name="T27" fmla="*/ 30 h 54"/>
                <a:gd name="T28" fmla="*/ 63 w 67"/>
                <a:gd name="T29" fmla="*/ 6 h 54"/>
                <a:gd name="T30" fmla="*/ 3 w 67"/>
                <a:gd name="T31" fmla="*/ 6 h 54"/>
                <a:gd name="T32" fmla="*/ 0 w 67"/>
                <a:gd name="T33" fmla="*/ 3 h 54"/>
                <a:gd name="T34" fmla="*/ 3 w 67"/>
                <a:gd name="T35" fmla="*/ 0 h 54"/>
                <a:gd name="T36" fmla="*/ 63 w 67"/>
                <a:gd name="T37" fmla="*/ 0 h 54"/>
                <a:gd name="T38" fmla="*/ 67 w 67"/>
                <a:gd name="T39" fmla="*/ 3 h 54"/>
                <a:gd name="T40" fmla="*/ 63 w 67"/>
                <a:gd name="T41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" h="54">
                  <a:moveTo>
                    <a:pt x="63" y="54"/>
                  </a:moveTo>
                  <a:cubicBezTo>
                    <a:pt x="3" y="54"/>
                    <a:pt x="3" y="54"/>
                    <a:pt x="3" y="54"/>
                  </a:cubicBezTo>
                  <a:cubicBezTo>
                    <a:pt x="2" y="54"/>
                    <a:pt x="0" y="53"/>
                    <a:pt x="0" y="51"/>
                  </a:cubicBezTo>
                  <a:cubicBezTo>
                    <a:pt x="0" y="49"/>
                    <a:pt x="2" y="48"/>
                    <a:pt x="3" y="48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5" y="48"/>
                    <a:pt x="67" y="49"/>
                    <a:pt x="67" y="51"/>
                  </a:cubicBezTo>
                  <a:cubicBezTo>
                    <a:pt x="67" y="53"/>
                    <a:pt x="65" y="54"/>
                    <a:pt x="63" y="54"/>
                  </a:cubicBezTo>
                  <a:close/>
                  <a:moveTo>
                    <a:pt x="63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0" y="29"/>
                    <a:pt x="0" y="27"/>
                  </a:cubicBezTo>
                  <a:cubicBezTo>
                    <a:pt x="0" y="25"/>
                    <a:pt x="2" y="24"/>
                    <a:pt x="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5" y="24"/>
                    <a:pt x="67" y="25"/>
                    <a:pt x="67" y="27"/>
                  </a:cubicBezTo>
                  <a:cubicBezTo>
                    <a:pt x="67" y="29"/>
                    <a:pt x="65" y="30"/>
                    <a:pt x="63" y="30"/>
                  </a:cubicBezTo>
                  <a:close/>
                  <a:moveTo>
                    <a:pt x="6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5" y="0"/>
                    <a:pt x="67" y="1"/>
                    <a:pt x="67" y="3"/>
                  </a:cubicBezTo>
                  <a:cubicBezTo>
                    <a:pt x="67" y="5"/>
                    <a:pt x="65" y="6"/>
                    <a:pt x="63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26" name="Freeform 82"/>
            <p:cNvSpPr>
              <a:spLocks noEditPoints="1"/>
            </p:cNvSpPr>
            <p:nvPr/>
          </p:nvSpPr>
          <p:spPr bwMode="auto">
            <a:xfrm>
              <a:off x="10010776" y="5586413"/>
              <a:ext cx="149225" cy="146050"/>
            </a:xfrm>
            <a:custGeom>
              <a:avLst/>
              <a:gdLst>
                <a:gd name="T0" fmla="*/ 18 w 37"/>
                <a:gd name="T1" fmla="*/ 36 h 36"/>
                <a:gd name="T2" fmla="*/ 0 w 37"/>
                <a:gd name="T3" fmla="*/ 18 h 36"/>
                <a:gd name="T4" fmla="*/ 18 w 37"/>
                <a:gd name="T5" fmla="*/ 0 h 36"/>
                <a:gd name="T6" fmla="*/ 37 w 37"/>
                <a:gd name="T7" fmla="*/ 18 h 36"/>
                <a:gd name="T8" fmla="*/ 18 w 37"/>
                <a:gd name="T9" fmla="*/ 36 h 36"/>
                <a:gd name="T10" fmla="*/ 18 w 37"/>
                <a:gd name="T11" fmla="*/ 6 h 36"/>
                <a:gd name="T12" fmla="*/ 7 w 37"/>
                <a:gd name="T13" fmla="*/ 18 h 36"/>
                <a:gd name="T14" fmla="*/ 18 w 37"/>
                <a:gd name="T15" fmla="*/ 29 h 36"/>
                <a:gd name="T16" fmla="*/ 30 w 37"/>
                <a:gd name="T17" fmla="*/ 18 h 36"/>
                <a:gd name="T18" fmla="*/ 18 w 37"/>
                <a:gd name="T1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6">
                  <a:moveTo>
                    <a:pt x="18" y="36"/>
                  </a:moveTo>
                  <a:cubicBezTo>
                    <a:pt x="8" y="36"/>
                    <a:pt x="0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7" y="8"/>
                    <a:pt x="37" y="18"/>
                  </a:cubicBezTo>
                  <a:cubicBezTo>
                    <a:pt x="37" y="27"/>
                    <a:pt x="28" y="36"/>
                    <a:pt x="18" y="36"/>
                  </a:cubicBezTo>
                  <a:close/>
                  <a:moveTo>
                    <a:pt x="18" y="6"/>
                  </a:moveTo>
                  <a:cubicBezTo>
                    <a:pt x="12" y="6"/>
                    <a:pt x="7" y="11"/>
                    <a:pt x="7" y="18"/>
                  </a:cubicBezTo>
                  <a:cubicBezTo>
                    <a:pt x="7" y="24"/>
                    <a:pt x="12" y="29"/>
                    <a:pt x="18" y="29"/>
                  </a:cubicBezTo>
                  <a:cubicBezTo>
                    <a:pt x="25" y="29"/>
                    <a:pt x="30" y="24"/>
                    <a:pt x="30" y="18"/>
                  </a:cubicBezTo>
                  <a:cubicBezTo>
                    <a:pt x="30" y="11"/>
                    <a:pt x="25" y="6"/>
                    <a:pt x="18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20" b="100000" l="0" r="9743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49436" y="5254210"/>
            <a:ext cx="1442564" cy="1485718"/>
          </a:xfrm>
          <a:prstGeom prst="rect">
            <a:avLst/>
          </a:prstGeom>
        </p:spPr>
      </p:pic>
      <p:grpSp>
        <p:nvGrpSpPr>
          <p:cNvPr id="15" name="Groupe 14"/>
          <p:cNvGrpSpPr/>
          <p:nvPr/>
        </p:nvGrpSpPr>
        <p:grpSpPr>
          <a:xfrm>
            <a:off x="1116464" y="2494632"/>
            <a:ext cx="313529" cy="407434"/>
            <a:chOff x="8816976" y="5100638"/>
            <a:chExt cx="641350" cy="833438"/>
          </a:xfrm>
          <a:solidFill>
            <a:srgbClr val="333333"/>
          </a:solidFill>
        </p:grpSpPr>
        <p:sp>
          <p:nvSpPr>
            <p:cNvPr id="17" name="Freeform 99"/>
            <p:cNvSpPr>
              <a:spLocks noEditPoints="1"/>
            </p:cNvSpPr>
            <p:nvPr/>
          </p:nvSpPr>
          <p:spPr bwMode="auto">
            <a:xfrm>
              <a:off x="8945563" y="5678488"/>
              <a:ext cx="368300" cy="125413"/>
            </a:xfrm>
            <a:custGeom>
              <a:avLst/>
              <a:gdLst>
                <a:gd name="T0" fmla="*/ 88 w 91"/>
                <a:gd name="T1" fmla="*/ 31 h 31"/>
                <a:gd name="T2" fmla="*/ 4 w 91"/>
                <a:gd name="T3" fmla="*/ 31 h 31"/>
                <a:gd name="T4" fmla="*/ 0 w 91"/>
                <a:gd name="T5" fmla="*/ 27 h 31"/>
                <a:gd name="T6" fmla="*/ 4 w 91"/>
                <a:gd name="T7" fmla="*/ 24 h 31"/>
                <a:gd name="T8" fmla="*/ 88 w 91"/>
                <a:gd name="T9" fmla="*/ 24 h 31"/>
                <a:gd name="T10" fmla="*/ 91 w 91"/>
                <a:gd name="T11" fmla="*/ 27 h 31"/>
                <a:gd name="T12" fmla="*/ 88 w 91"/>
                <a:gd name="T13" fmla="*/ 31 h 31"/>
                <a:gd name="T14" fmla="*/ 88 w 91"/>
                <a:gd name="T15" fmla="*/ 7 h 31"/>
                <a:gd name="T16" fmla="*/ 4 w 91"/>
                <a:gd name="T17" fmla="*/ 7 h 31"/>
                <a:gd name="T18" fmla="*/ 0 w 91"/>
                <a:gd name="T19" fmla="*/ 3 h 31"/>
                <a:gd name="T20" fmla="*/ 4 w 91"/>
                <a:gd name="T21" fmla="*/ 0 h 31"/>
                <a:gd name="T22" fmla="*/ 88 w 91"/>
                <a:gd name="T23" fmla="*/ 0 h 31"/>
                <a:gd name="T24" fmla="*/ 91 w 91"/>
                <a:gd name="T25" fmla="*/ 3 h 31"/>
                <a:gd name="T26" fmla="*/ 88 w 91"/>
                <a:gd name="T27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31">
                  <a:moveTo>
                    <a:pt x="88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2" y="31"/>
                    <a:pt x="0" y="29"/>
                    <a:pt x="0" y="27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9" y="24"/>
                    <a:pt x="91" y="26"/>
                    <a:pt x="91" y="27"/>
                  </a:cubicBezTo>
                  <a:cubicBezTo>
                    <a:pt x="91" y="29"/>
                    <a:pt x="89" y="31"/>
                    <a:pt x="88" y="31"/>
                  </a:cubicBezTo>
                  <a:close/>
                  <a:moveTo>
                    <a:pt x="88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91" y="2"/>
                    <a:pt x="91" y="3"/>
                  </a:cubicBezTo>
                  <a:cubicBezTo>
                    <a:pt x="91" y="5"/>
                    <a:pt x="89" y="7"/>
                    <a:pt x="88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8" name="Freeform 100"/>
            <p:cNvSpPr>
              <a:spLocks noEditPoints="1"/>
            </p:cNvSpPr>
            <p:nvPr/>
          </p:nvSpPr>
          <p:spPr bwMode="auto">
            <a:xfrm>
              <a:off x="8816976" y="5100638"/>
              <a:ext cx="641350" cy="833438"/>
            </a:xfrm>
            <a:custGeom>
              <a:avLst/>
              <a:gdLst>
                <a:gd name="T0" fmla="*/ 140 w 159"/>
                <a:gd name="T1" fmla="*/ 206 h 206"/>
                <a:gd name="T2" fmla="*/ 20 w 159"/>
                <a:gd name="T3" fmla="*/ 206 h 206"/>
                <a:gd name="T4" fmla="*/ 0 w 159"/>
                <a:gd name="T5" fmla="*/ 187 h 206"/>
                <a:gd name="T6" fmla="*/ 0 w 159"/>
                <a:gd name="T7" fmla="*/ 19 h 206"/>
                <a:gd name="T8" fmla="*/ 20 w 159"/>
                <a:gd name="T9" fmla="*/ 0 h 206"/>
                <a:gd name="T10" fmla="*/ 140 w 159"/>
                <a:gd name="T11" fmla="*/ 0 h 206"/>
                <a:gd name="T12" fmla="*/ 159 w 159"/>
                <a:gd name="T13" fmla="*/ 19 h 206"/>
                <a:gd name="T14" fmla="*/ 159 w 159"/>
                <a:gd name="T15" fmla="*/ 187 h 206"/>
                <a:gd name="T16" fmla="*/ 140 w 159"/>
                <a:gd name="T17" fmla="*/ 206 h 206"/>
                <a:gd name="T18" fmla="*/ 20 w 159"/>
                <a:gd name="T19" fmla="*/ 6 h 206"/>
                <a:gd name="T20" fmla="*/ 7 w 159"/>
                <a:gd name="T21" fmla="*/ 19 h 206"/>
                <a:gd name="T22" fmla="*/ 7 w 159"/>
                <a:gd name="T23" fmla="*/ 187 h 206"/>
                <a:gd name="T24" fmla="*/ 20 w 159"/>
                <a:gd name="T25" fmla="*/ 200 h 206"/>
                <a:gd name="T26" fmla="*/ 140 w 159"/>
                <a:gd name="T27" fmla="*/ 200 h 206"/>
                <a:gd name="T28" fmla="*/ 152 w 159"/>
                <a:gd name="T29" fmla="*/ 187 h 206"/>
                <a:gd name="T30" fmla="*/ 152 w 159"/>
                <a:gd name="T31" fmla="*/ 19 h 206"/>
                <a:gd name="T32" fmla="*/ 140 w 159"/>
                <a:gd name="T33" fmla="*/ 6 h 206"/>
                <a:gd name="T34" fmla="*/ 20 w 159"/>
                <a:gd name="T35" fmla="*/ 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6">
                  <a:moveTo>
                    <a:pt x="140" y="206"/>
                  </a:moveTo>
                  <a:cubicBezTo>
                    <a:pt x="20" y="206"/>
                    <a:pt x="20" y="206"/>
                    <a:pt x="20" y="206"/>
                  </a:cubicBezTo>
                  <a:cubicBezTo>
                    <a:pt x="9" y="206"/>
                    <a:pt x="0" y="198"/>
                    <a:pt x="0" y="18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50" y="0"/>
                    <a:pt x="159" y="9"/>
                    <a:pt x="159" y="19"/>
                  </a:cubicBezTo>
                  <a:cubicBezTo>
                    <a:pt x="159" y="187"/>
                    <a:pt x="159" y="187"/>
                    <a:pt x="159" y="187"/>
                  </a:cubicBezTo>
                  <a:cubicBezTo>
                    <a:pt x="159" y="198"/>
                    <a:pt x="150" y="206"/>
                    <a:pt x="140" y="206"/>
                  </a:cubicBezTo>
                  <a:close/>
                  <a:moveTo>
                    <a:pt x="20" y="6"/>
                  </a:moveTo>
                  <a:cubicBezTo>
                    <a:pt x="13" y="6"/>
                    <a:pt x="7" y="12"/>
                    <a:pt x="7" y="19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94"/>
                    <a:pt x="13" y="200"/>
                    <a:pt x="20" y="200"/>
                  </a:cubicBezTo>
                  <a:cubicBezTo>
                    <a:pt x="140" y="200"/>
                    <a:pt x="140" y="200"/>
                    <a:pt x="140" y="200"/>
                  </a:cubicBezTo>
                  <a:cubicBezTo>
                    <a:pt x="147" y="200"/>
                    <a:pt x="152" y="194"/>
                    <a:pt x="152" y="187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2"/>
                    <a:pt x="147" y="6"/>
                    <a:pt x="140" y="6"/>
                  </a:cubicBezTo>
                  <a:lnTo>
                    <a:pt x="20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19" name="Freeform 101"/>
            <p:cNvSpPr>
              <a:spLocks/>
            </p:cNvSpPr>
            <p:nvPr/>
          </p:nvSpPr>
          <p:spPr bwMode="auto">
            <a:xfrm>
              <a:off x="9018588" y="5295901"/>
              <a:ext cx="198438" cy="249238"/>
            </a:xfrm>
            <a:custGeom>
              <a:avLst/>
              <a:gdLst>
                <a:gd name="T0" fmla="*/ 33 w 49"/>
                <a:gd name="T1" fmla="*/ 62 h 62"/>
                <a:gd name="T2" fmla="*/ 30 w 49"/>
                <a:gd name="T3" fmla="*/ 62 h 62"/>
                <a:gd name="T4" fmla="*/ 10 w 49"/>
                <a:gd name="T5" fmla="*/ 42 h 62"/>
                <a:gd name="T6" fmla="*/ 10 w 49"/>
                <a:gd name="T7" fmla="*/ 42 h 62"/>
                <a:gd name="T8" fmla="*/ 4 w 49"/>
                <a:gd name="T9" fmla="*/ 42 h 62"/>
                <a:gd name="T10" fmla="*/ 0 w 49"/>
                <a:gd name="T11" fmla="*/ 38 h 62"/>
                <a:gd name="T12" fmla="*/ 4 w 49"/>
                <a:gd name="T13" fmla="*/ 35 h 62"/>
                <a:gd name="T14" fmla="*/ 10 w 49"/>
                <a:gd name="T15" fmla="*/ 35 h 62"/>
                <a:gd name="T16" fmla="*/ 10 w 49"/>
                <a:gd name="T17" fmla="*/ 26 h 62"/>
                <a:gd name="T18" fmla="*/ 4 w 49"/>
                <a:gd name="T19" fmla="*/ 26 h 62"/>
                <a:gd name="T20" fmla="*/ 0 w 49"/>
                <a:gd name="T21" fmla="*/ 22 h 62"/>
                <a:gd name="T22" fmla="*/ 4 w 49"/>
                <a:gd name="T23" fmla="*/ 19 h 62"/>
                <a:gd name="T24" fmla="*/ 11 w 49"/>
                <a:gd name="T25" fmla="*/ 19 h 62"/>
                <a:gd name="T26" fmla="*/ 30 w 49"/>
                <a:gd name="T27" fmla="*/ 0 h 62"/>
                <a:gd name="T28" fmla="*/ 33 w 49"/>
                <a:gd name="T29" fmla="*/ 0 h 62"/>
                <a:gd name="T30" fmla="*/ 48 w 49"/>
                <a:gd name="T31" fmla="*/ 5 h 62"/>
                <a:gd name="T32" fmla="*/ 48 w 49"/>
                <a:gd name="T33" fmla="*/ 9 h 62"/>
                <a:gd name="T34" fmla="*/ 44 w 49"/>
                <a:gd name="T35" fmla="*/ 10 h 62"/>
                <a:gd name="T36" fmla="*/ 33 w 49"/>
                <a:gd name="T37" fmla="*/ 6 h 62"/>
                <a:gd name="T38" fmla="*/ 30 w 49"/>
                <a:gd name="T39" fmla="*/ 6 h 62"/>
                <a:gd name="T40" fmla="*/ 17 w 49"/>
                <a:gd name="T41" fmla="*/ 19 h 62"/>
                <a:gd name="T42" fmla="*/ 28 w 49"/>
                <a:gd name="T43" fmla="*/ 19 h 62"/>
                <a:gd name="T44" fmla="*/ 31 w 49"/>
                <a:gd name="T45" fmla="*/ 22 h 62"/>
                <a:gd name="T46" fmla="*/ 28 w 49"/>
                <a:gd name="T47" fmla="*/ 26 h 62"/>
                <a:gd name="T48" fmla="*/ 17 w 49"/>
                <a:gd name="T49" fmla="*/ 26 h 62"/>
                <a:gd name="T50" fmla="*/ 17 w 49"/>
                <a:gd name="T51" fmla="*/ 35 h 62"/>
                <a:gd name="T52" fmla="*/ 28 w 49"/>
                <a:gd name="T53" fmla="*/ 35 h 62"/>
                <a:gd name="T54" fmla="*/ 31 w 49"/>
                <a:gd name="T55" fmla="*/ 38 h 62"/>
                <a:gd name="T56" fmla="*/ 28 w 49"/>
                <a:gd name="T57" fmla="*/ 42 h 62"/>
                <a:gd name="T58" fmla="*/ 17 w 49"/>
                <a:gd name="T59" fmla="*/ 42 h 62"/>
                <a:gd name="T60" fmla="*/ 17 w 49"/>
                <a:gd name="T61" fmla="*/ 42 h 62"/>
                <a:gd name="T62" fmla="*/ 30 w 49"/>
                <a:gd name="T63" fmla="*/ 56 h 62"/>
                <a:gd name="T64" fmla="*/ 33 w 49"/>
                <a:gd name="T65" fmla="*/ 56 h 62"/>
                <a:gd name="T66" fmla="*/ 44 w 49"/>
                <a:gd name="T67" fmla="*/ 53 h 62"/>
                <a:gd name="T68" fmla="*/ 48 w 49"/>
                <a:gd name="T69" fmla="*/ 53 h 62"/>
                <a:gd name="T70" fmla="*/ 48 w 49"/>
                <a:gd name="T71" fmla="*/ 58 h 62"/>
                <a:gd name="T72" fmla="*/ 33 w 49"/>
                <a:gd name="T7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62">
                  <a:moveTo>
                    <a:pt x="33" y="62"/>
                  </a:moveTo>
                  <a:cubicBezTo>
                    <a:pt x="30" y="62"/>
                    <a:pt x="30" y="62"/>
                    <a:pt x="30" y="62"/>
                  </a:cubicBezTo>
                  <a:cubicBezTo>
                    <a:pt x="19" y="62"/>
                    <a:pt x="10" y="54"/>
                    <a:pt x="1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2" y="42"/>
                    <a:pt x="0" y="40"/>
                    <a:pt x="0" y="38"/>
                  </a:cubicBezTo>
                  <a:cubicBezTo>
                    <a:pt x="0" y="37"/>
                    <a:pt x="2" y="35"/>
                    <a:pt x="4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0" y="24"/>
                    <a:pt x="0" y="22"/>
                  </a:cubicBezTo>
                  <a:cubicBezTo>
                    <a:pt x="0" y="21"/>
                    <a:pt x="2" y="19"/>
                    <a:pt x="4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9"/>
                    <a:pt x="19" y="0"/>
                    <a:pt x="3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9" y="0"/>
                    <a:pt x="43" y="2"/>
                    <a:pt x="48" y="5"/>
                  </a:cubicBezTo>
                  <a:cubicBezTo>
                    <a:pt x="49" y="6"/>
                    <a:pt x="49" y="8"/>
                    <a:pt x="48" y="9"/>
                  </a:cubicBezTo>
                  <a:cubicBezTo>
                    <a:pt x="47" y="11"/>
                    <a:pt x="45" y="11"/>
                    <a:pt x="44" y="10"/>
                  </a:cubicBezTo>
                  <a:cubicBezTo>
                    <a:pt x="41" y="8"/>
                    <a:pt x="37" y="6"/>
                    <a:pt x="33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3" y="6"/>
                    <a:pt x="17" y="12"/>
                    <a:pt x="17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19"/>
                    <a:pt x="31" y="21"/>
                    <a:pt x="31" y="22"/>
                  </a:cubicBezTo>
                  <a:cubicBezTo>
                    <a:pt x="31" y="24"/>
                    <a:pt x="29" y="26"/>
                    <a:pt x="28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5"/>
                    <a:pt x="31" y="37"/>
                    <a:pt x="31" y="38"/>
                  </a:cubicBezTo>
                  <a:cubicBezTo>
                    <a:pt x="31" y="40"/>
                    <a:pt x="29" y="42"/>
                    <a:pt x="28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50"/>
                    <a:pt x="23" y="56"/>
                    <a:pt x="30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7" y="56"/>
                    <a:pt x="41" y="55"/>
                    <a:pt x="44" y="53"/>
                  </a:cubicBezTo>
                  <a:cubicBezTo>
                    <a:pt x="45" y="52"/>
                    <a:pt x="47" y="52"/>
                    <a:pt x="48" y="53"/>
                  </a:cubicBezTo>
                  <a:cubicBezTo>
                    <a:pt x="49" y="55"/>
                    <a:pt x="49" y="57"/>
                    <a:pt x="48" y="58"/>
                  </a:cubicBezTo>
                  <a:cubicBezTo>
                    <a:pt x="43" y="61"/>
                    <a:pt x="39" y="62"/>
                    <a:pt x="33" y="62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354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16163" y="2603039"/>
            <a:ext cx="7620201" cy="4174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620201" cy="4641626"/>
          </a:xfrm>
          <a:noFill/>
        </p:spPr>
        <p:txBody>
          <a:bodyPr/>
          <a:lstStyle/>
          <a:p>
            <a:r>
              <a:rPr lang="fr-FR" dirty="0"/>
              <a:t>Les fondations et la visite du chantier</a:t>
            </a:r>
          </a:p>
          <a:p>
            <a:r>
              <a:rPr lang="fr-FR" dirty="0"/>
              <a:t>Le chantier hors d’air, hors d’eau</a:t>
            </a:r>
          </a:p>
          <a:p>
            <a:r>
              <a:rPr lang="fr-FR" dirty="0"/>
              <a:t>Un chantier réserve parfois quelques surprises</a:t>
            </a:r>
          </a:p>
          <a:p>
            <a:r>
              <a:rPr lang="fr-FR" dirty="0"/>
              <a:t>La remise des clés</a:t>
            </a:r>
          </a:p>
          <a:p>
            <a:r>
              <a:rPr lang="fr-FR" dirty="0"/>
              <a:t>Peaufiner ses extérieurs avec les outils du voisin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44" b="95561" l="0" r="97679">
                        <a14:foregroundMark x1="92456" y1="36554" x2="92456" y2="365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014791" y="4679513"/>
            <a:ext cx="2321573" cy="136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8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une maison solide, il faut parfois démolir pour mieux reconstruire : le rachat de crédit interne et externe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388841" y="158365"/>
            <a:ext cx="7300006" cy="231246"/>
          </a:xfrm>
        </p:spPr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1603865" y="5272331"/>
            <a:ext cx="5896513" cy="50662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000"/>
            </a:solidFill>
            <a:prstDash val="sysDash"/>
          </a:ln>
        </p:spPr>
        <p:txBody>
          <a:bodyPr anchor="ctr"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b="1" u="sng" dirty="0">
                <a:latin typeface="Century Gothic" panose="020B0502020202020204" pitchFamily="34" charset="0"/>
              </a:rPr>
              <a:t>privilégiez la demande du RIB de la banque concurrente (Attention : pas de RIB au nom du client)</a:t>
            </a:r>
            <a:endParaRPr lang="fr-FR" sz="140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32" b="92903" l="4891" r="96196"/>
                    </a14:imgEffect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924796">
            <a:off x="3792294" y="4261616"/>
            <a:ext cx="1167526" cy="810525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3149289" y="1489929"/>
            <a:ext cx="6072809" cy="775252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Comment traiter un rachat de crédit ? 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1415518" y="3268190"/>
            <a:ext cx="3136604" cy="1029554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Crédit externe : </a:t>
            </a:r>
          </a:p>
          <a:p>
            <a:pPr algn="ctr"/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CRP 685</a:t>
            </a:r>
          </a:p>
          <a:p>
            <a:pPr algn="ctr"/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Décompte – 6mois</a:t>
            </a:r>
            <a:endParaRPr lang="fr-FR" i="1" u="sng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450496" y="2763078"/>
            <a:ext cx="4880112" cy="1817314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Crédit CEGEE :</a:t>
            </a:r>
          </a:p>
          <a:p>
            <a:pPr algn="ctr"/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CRP 685</a:t>
            </a:r>
          </a:p>
          <a:p>
            <a:pPr algn="ctr"/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Décompte de RA</a:t>
            </a:r>
          </a:p>
          <a:p>
            <a:pPr algn="ctr"/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Accord de remise IRA dans DNC</a:t>
            </a:r>
          </a:p>
        </p:txBody>
      </p:sp>
      <p:pic>
        <p:nvPicPr>
          <p:cNvPr id="2050" name="Picture 2" descr="Illustration d'une femme d'affaires de recherche Vecteur gratui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44" b="89776" l="6390" r="94089">
                        <a14:foregroundMark x1="29233" y1="29233" x2="31789" y2="29712"/>
                        <a14:foregroundMark x1="20927" y1="39457" x2="17252" y2="44409"/>
                        <a14:foregroundMark x1="16933" y1="49521" x2="16933" y2="49521"/>
                        <a14:foregroundMark x1="19169" y1="48403" x2="19169" y2="48403"/>
                        <a14:foregroundMark x1="21246" y1="44249" x2="22364" y2="46645"/>
                        <a14:foregroundMark x1="21725" y1="47444" x2="22364" y2="49042"/>
                        <a14:foregroundMark x1="19169" y1="46965" x2="20288" y2="49840"/>
                        <a14:foregroundMark x1="23962" y1="41054" x2="25399" y2="47444"/>
                        <a14:foregroundMark x1="12460" y1="61821" x2="32748" y2="66933"/>
                        <a14:foregroundMark x1="57029" y1="62141" x2="61661" y2="59744"/>
                        <a14:foregroundMark x1="60383" y1="62460" x2="60383" y2="62460"/>
                        <a14:foregroundMark x1="61661" y1="61502" x2="61661" y2="61502"/>
                        <a14:foregroundMark x1="62300" y1="62141" x2="62300" y2="62141"/>
                        <a14:foregroundMark x1="39297" y1="70128" x2="49840" y2="66773"/>
                        <a14:foregroundMark x1="43131" y1="71885" x2="50000" y2="67093"/>
                        <a14:foregroundMark x1="47604" y1="76677" x2="59585" y2="74601"/>
                        <a14:foregroundMark x1="50799" y1="80032" x2="57827" y2="70128"/>
                        <a14:foregroundMark x1="53834" y1="78594" x2="61502" y2="75240"/>
                        <a14:foregroundMark x1="70607" y1="58307" x2="77636" y2="68211"/>
                        <a14:foregroundMark x1="63738" y1="70128" x2="72684" y2="63259"/>
                        <a14:foregroundMark x1="69808" y1="69489" x2="80671" y2="66294"/>
                        <a14:foregroundMark x1="81150" y1="65335" x2="82588" y2="61502"/>
                        <a14:foregroundMark x1="80671" y1="13259" x2="77316" y2="44249"/>
                        <a14:foregroundMark x1="79712" y1="13259" x2="92812" y2="18051"/>
                        <a14:foregroundMark x1="92013" y1="21246" x2="82748" y2="31310"/>
                        <a14:foregroundMark x1="87220" y1="29872" x2="92013" y2="24920"/>
                        <a14:foregroundMark x1="89617" y1="14537" x2="89617" y2="14537"/>
                        <a14:foregroundMark x1="86102" y1="13419" x2="86102" y2="13419"/>
                        <a14:foregroundMark x1="83387" y1="12620" x2="83387" y2="12620"/>
                        <a14:foregroundMark x1="75240" y1="15974" x2="75240" y2="15974"/>
                        <a14:foregroundMark x1="73482" y1="23642" x2="73482" y2="23642"/>
                        <a14:foregroundMark x1="73323" y1="42812" x2="79393" y2="38339"/>
                        <a14:foregroundMark x1="50479" y1="36581" x2="51118" y2="20927"/>
                        <a14:foregroundMark x1="46006" y1="27955" x2="48722" y2="369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9528" y="4725828"/>
            <a:ext cx="2448790" cy="24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898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369365" cy="720000"/>
          </a:xfrm>
        </p:spPr>
        <p:txBody>
          <a:bodyPr/>
          <a:lstStyle/>
          <a:p>
            <a:r>
              <a:rPr lang="fr-FR" dirty="0"/>
              <a:t>Quand deux chantiers se chevauchent, il n’est pas nécessaire de choisir : Le crédit relais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6</a:t>
            </a:r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260339" y="3116262"/>
            <a:ext cx="5554052" cy="164448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dirty="0">
                <a:latin typeface="Century Gothic" panose="020B0502020202020204" pitchFamily="34" charset="0"/>
              </a:rPr>
              <a:t>         </a:t>
            </a:r>
            <a:r>
              <a:rPr lang="fr-FR" b="1" dirty="0">
                <a:latin typeface="Century Gothic" panose="020B0502020202020204" pitchFamily="34" charset="0"/>
              </a:rPr>
              <a:t>Si le bien est racheté par la CEGEE, </a:t>
            </a:r>
            <a:r>
              <a:rPr lang="fr-FR" dirty="0">
                <a:latin typeface="Century Gothic" panose="020B0502020202020204" pitchFamily="34" charset="0"/>
              </a:rPr>
              <a:t>le calcul du prêt est le suivant :</a:t>
            </a:r>
          </a:p>
          <a:p>
            <a:pPr marL="0" indent="0" algn="just">
              <a:buNone/>
            </a:pPr>
            <a:r>
              <a:rPr lang="fr-FR" dirty="0">
                <a:latin typeface="Century Gothic" panose="020B0502020202020204" pitchFamily="34" charset="0"/>
              </a:rPr>
              <a:t>Estimation du bien actuel : 100 000€</a:t>
            </a:r>
          </a:p>
          <a:p>
            <a:pPr marL="0" indent="0" algn="just">
              <a:buNone/>
            </a:pPr>
            <a:r>
              <a:rPr lang="fr-FR" dirty="0">
                <a:latin typeface="Century Gothic" panose="020B0502020202020204" pitchFamily="34" charset="0"/>
              </a:rPr>
              <a:t>Montant maxi crédit relais : 100 000€ x 70%</a:t>
            </a:r>
          </a:p>
          <a:p>
            <a:pPr marL="0" indent="0" algn="just">
              <a:buNone/>
            </a:pPr>
            <a:r>
              <a:rPr lang="fr-FR" dirty="0">
                <a:latin typeface="Century Gothic" panose="020B0502020202020204" pitchFamily="34" charset="0"/>
              </a:rPr>
              <a:t>	70 000€</a:t>
            </a:r>
          </a:p>
          <a:p>
            <a:pPr marL="0" indent="0">
              <a:buNone/>
            </a:pPr>
            <a:endParaRPr lang="fr-FR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fr-FR" dirty="0">
                <a:latin typeface="Century Gothic" panose="020B0502020202020204" pitchFamily="34" charset="0"/>
              </a:rPr>
              <a:t>        </a:t>
            </a:r>
            <a:endParaRPr lang="fr-FR" sz="1200" dirty="0">
              <a:latin typeface="Century Gothic" panose="020B050202020202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790806">
            <a:off x="281998" y="3078115"/>
            <a:ext cx="586823" cy="550068"/>
          </a:xfrm>
          <a:prstGeom prst="rect">
            <a:avLst/>
          </a:prstGeom>
        </p:spPr>
      </p:pic>
      <p:sp>
        <p:nvSpPr>
          <p:cNvPr id="15" name="Espace réservé du contenu 1"/>
          <p:cNvSpPr txBox="1">
            <a:spLocks/>
          </p:cNvSpPr>
          <p:nvPr/>
        </p:nvSpPr>
        <p:spPr>
          <a:xfrm>
            <a:off x="5992564" y="3116263"/>
            <a:ext cx="6122372" cy="164448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dirty="0">
                <a:latin typeface="Century Gothic" panose="020B0502020202020204" pitchFamily="34" charset="0"/>
              </a:rPr>
              <a:t>         </a:t>
            </a:r>
            <a:r>
              <a:rPr lang="fr-FR" b="1" dirty="0">
                <a:latin typeface="Century Gothic" panose="020B0502020202020204" pitchFamily="34" charset="0"/>
              </a:rPr>
              <a:t>Si le bien fait l’objet d’un prêt, </a:t>
            </a:r>
            <a:r>
              <a:rPr lang="fr-FR" dirty="0">
                <a:latin typeface="Century Gothic" panose="020B0502020202020204" pitchFamily="34" charset="0"/>
              </a:rPr>
              <a:t>le calcul du crédit relais est le suivant : </a:t>
            </a:r>
          </a:p>
          <a:p>
            <a:pPr marL="0" indent="0" algn="just">
              <a:buNone/>
            </a:pPr>
            <a:r>
              <a:rPr lang="fr-FR" dirty="0">
                <a:latin typeface="Century Gothic" panose="020B0502020202020204" pitchFamily="34" charset="0"/>
              </a:rPr>
              <a:t>Estimation du bien actuel : 100 000€ ; CRD : 30 000€</a:t>
            </a:r>
          </a:p>
          <a:p>
            <a:pPr marL="0" indent="0" algn="just">
              <a:buNone/>
            </a:pPr>
            <a:r>
              <a:rPr lang="fr-FR" dirty="0">
                <a:latin typeface="Century Gothic" panose="020B0502020202020204" pitchFamily="34" charset="0"/>
              </a:rPr>
              <a:t>Montant maxi crédit relais : (100 000€ - 30 000€) x 70%</a:t>
            </a:r>
          </a:p>
          <a:p>
            <a:pPr marL="0" indent="0" algn="just">
              <a:buNone/>
            </a:pPr>
            <a:r>
              <a:rPr lang="fr-FR" dirty="0">
                <a:latin typeface="Century Gothic" panose="020B0502020202020204" pitchFamily="34" charset="0"/>
              </a:rPr>
              <a:t>	49 000€</a:t>
            </a:r>
          </a:p>
          <a:p>
            <a:pPr marL="0" indent="0">
              <a:buNone/>
            </a:pPr>
            <a:endParaRPr lang="fr-FR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fr-FR" dirty="0">
                <a:latin typeface="Century Gothic" panose="020B0502020202020204" pitchFamily="34" charset="0"/>
              </a:rPr>
              <a:t>        </a:t>
            </a:r>
            <a:endParaRPr lang="fr-FR" sz="1200" dirty="0">
              <a:latin typeface="Century Gothic" panose="020B0502020202020204" pitchFamily="34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790806">
            <a:off x="5895933" y="3041104"/>
            <a:ext cx="663094" cy="55006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3333" y1="64000" x2="60606" y2="66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39" y="4268911"/>
            <a:ext cx="471213" cy="35698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3333" y1="64000" x2="60606" y2="66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4863" y="4279412"/>
            <a:ext cx="471213" cy="35698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42912" y="5321365"/>
            <a:ext cx="5355841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 le calcul, la valeur vénale à prendre en compte est la valeur la plus basse en cas de pluralité de valorisations ou de fourchette de prix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88" b="89773" l="9967" r="89701">
                        <a14:foregroundMark x1="20266" y1="25758" x2="17940" y2="31061"/>
                        <a14:foregroundMark x1="13953" y1="25379" x2="13953" y2="25379"/>
                        <a14:foregroundMark x1="20266" y1="24621" x2="17276" y2="32955"/>
                        <a14:foregroundMark x1="70432" y1="12879" x2="79402" y2="23106"/>
                        <a14:foregroundMark x1="79734" y1="12500" x2="79734" y2="1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590" y="5056006"/>
            <a:ext cx="515548" cy="452175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22" b="89583" l="1163" r="89535">
                        <a14:foregroundMark x1="19767" y1="29861" x2="6977" y2="43056"/>
                        <a14:foregroundMark x1="11628" y1="48611" x2="18605" y2="64583"/>
                        <a14:foregroundMark x1="15116" y1="66667" x2="26744" y2="7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352371">
            <a:off x="5445654" y="5747853"/>
            <a:ext cx="483164" cy="809020"/>
          </a:xfrm>
          <a:prstGeom prst="rect">
            <a:avLst/>
          </a:prstGeom>
        </p:spPr>
      </p:pic>
      <p:sp>
        <p:nvSpPr>
          <p:cNvPr id="21" name="Espace réservé du contenu 1"/>
          <p:cNvSpPr txBox="1">
            <a:spLocks/>
          </p:cNvSpPr>
          <p:nvPr/>
        </p:nvSpPr>
        <p:spPr>
          <a:xfrm>
            <a:off x="248478" y="1372275"/>
            <a:ext cx="11816211" cy="1305212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b="1" dirty="0">
                <a:latin typeface="Century Gothic" panose="020B0502020202020204" pitchFamily="34" charset="0"/>
              </a:rPr>
              <a:t>Bon à savoir : </a:t>
            </a:r>
          </a:p>
          <a:p>
            <a:pPr marL="0" indent="0" algn="just">
              <a:buNone/>
            </a:pPr>
            <a:r>
              <a:rPr lang="fr-FR" sz="1200" dirty="0">
                <a:latin typeface="Century Gothic" panose="020B0502020202020204" pitchFamily="34" charset="0"/>
              </a:rPr>
              <a:t>          La durée habituelle est de deux ans</a:t>
            </a:r>
          </a:p>
          <a:p>
            <a:pPr marL="0" indent="0" algn="just">
              <a:buNone/>
            </a:pPr>
            <a:r>
              <a:rPr lang="fr-FR" sz="1200" dirty="0">
                <a:latin typeface="Century Gothic" panose="020B0502020202020204" pitchFamily="34" charset="0"/>
              </a:rPr>
              <a:t>          Le paiement mensuel des intérêts est la règle</a:t>
            </a:r>
          </a:p>
          <a:p>
            <a:pPr marL="0" indent="0" algn="just">
              <a:buNone/>
            </a:pPr>
            <a:r>
              <a:rPr lang="fr-FR" sz="1200" dirty="0">
                <a:latin typeface="Century Gothic" panose="020B0502020202020204" pitchFamily="34" charset="0"/>
              </a:rPr>
              <a:t>          Le montant d’un crédit relais est de 70% de la valeur vénale du bien mis en vente (justifiée par mandat ou compromis de vente ou </a:t>
            </a:r>
          </a:p>
          <a:p>
            <a:pPr marL="0" indent="0" algn="just">
              <a:buNone/>
            </a:pPr>
            <a:r>
              <a:rPr lang="fr-FR" sz="1200" dirty="0">
                <a:latin typeface="Century Gothic" panose="020B0502020202020204" pitchFamily="34" charset="0"/>
              </a:rPr>
              <a:t>attestation notariée) (possibilité de dépasser ce pourcentage en fonction du niveau de délégation)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8478" y="1602975"/>
            <a:ext cx="500800" cy="466537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8478" y="1848828"/>
            <a:ext cx="500800" cy="469433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0339" y="2100247"/>
            <a:ext cx="500800" cy="469433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3485512" y="4279412"/>
            <a:ext cx="1567246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fr-FR" sz="1100" b="1" dirty="0">
                <a:latin typeface="Century Gothic" panose="020B0502020202020204" pitchFamily="34" charset="0"/>
              </a:rPr>
              <a:t>crédit relais = valeur vénale x 70%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20" b="98928" l="10000" r="95405">
                        <a14:backgroundMark x1="13243" y1="16354" x2="35676" y2="16622"/>
                        <a14:backgroundMark x1="69730" y1="18499" x2="75676" y2="166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080322" y="3592386"/>
            <a:ext cx="836937" cy="1168356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957687" y="5321365"/>
            <a:ext cx="2192126" cy="577081"/>
          </a:xfrm>
          <a:prstGeom prst="rect">
            <a:avLst/>
          </a:prstGeom>
          <a:noFill/>
          <a:ln w="19050">
            <a:solidFill>
              <a:schemeClr val="tx2">
                <a:lumMod val="7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fr-FR" sz="105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plus d’informations, le </a:t>
            </a:r>
            <a:r>
              <a:rPr lang="fr-FR" sz="1050" i="1" dirty="0">
                <a:solidFill>
                  <a:schemeClr val="tx1">
                    <a:lumMod val="75000"/>
                    <a:lumOff val="25000"/>
                  </a:schemeClr>
                </a:solidFill>
                <a:hlinkClick r:id="rId12" action="ppaction://hlinkfile"/>
              </a:rPr>
              <a:t>schéma délégataire</a:t>
            </a:r>
            <a:r>
              <a:rPr lang="fr-FR" sz="105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est à votre disposition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A89A7B0-3C6F-4D7D-9BED-CC33903BF70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49813" y="5233175"/>
            <a:ext cx="542784" cy="66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769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16163" y="3020535"/>
            <a:ext cx="7620201" cy="4174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620201" cy="4641626"/>
          </a:xfrm>
          <a:noFill/>
        </p:spPr>
        <p:txBody>
          <a:bodyPr/>
          <a:lstStyle/>
          <a:p>
            <a:r>
              <a:rPr lang="fr-FR" dirty="0"/>
              <a:t>Les fondations et la visite du chantier</a:t>
            </a:r>
          </a:p>
          <a:p>
            <a:r>
              <a:rPr lang="fr-FR" dirty="0"/>
              <a:t>Le chantier hors d’air, hors d’eau</a:t>
            </a:r>
          </a:p>
          <a:p>
            <a:r>
              <a:rPr lang="fr-FR" dirty="0"/>
              <a:t>Un chantier réserve parfois quelques surprises</a:t>
            </a:r>
          </a:p>
          <a:p>
            <a:r>
              <a:rPr lang="fr-FR" dirty="0"/>
              <a:t>La remise des clés</a:t>
            </a:r>
          </a:p>
          <a:p>
            <a:r>
              <a:rPr lang="fr-FR" dirty="0"/>
              <a:t>Peaufiner ses extérieurs avec les outils du voisin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44" b="95561" l="0" r="97679">
                        <a14:foregroundMark x1="92456" y1="36554" x2="92456" y2="365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014791" y="4679513"/>
            <a:ext cx="2321573" cy="136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828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0054D7-5EE8-4351-A582-18A011078D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déblocage de fonds permet la remise des clés de son bien à notre client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39D186A-145D-4741-92C0-C94FEDE12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324BDF40-3A6D-48D2-A840-062562DEA2D3}"/>
              </a:ext>
            </a:extLst>
          </p:cNvPr>
          <p:cNvSpPr txBox="1">
            <a:spLocks/>
          </p:cNvSpPr>
          <p:nvPr/>
        </p:nvSpPr>
        <p:spPr>
          <a:xfrm>
            <a:off x="515937" y="1618116"/>
            <a:ext cx="5771115" cy="4770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dirty="0"/>
              <a:t>Depuis le </a:t>
            </a:r>
            <a:r>
              <a:rPr lang="fr-FR" sz="1400" b="1" dirty="0"/>
              <a:t>17 janvier 2022</a:t>
            </a:r>
            <a:r>
              <a:rPr lang="fr-FR" sz="1400" dirty="0"/>
              <a:t>, nos clients sont </a:t>
            </a:r>
            <a:r>
              <a:rPr lang="fr-FR" sz="1400" b="1" dirty="0"/>
              <a:t>acteurs du déblocage de fonds </a:t>
            </a:r>
            <a:r>
              <a:rPr lang="fr-FR" sz="1400" dirty="0"/>
              <a:t>de leur crédit immobilier avec E-</a:t>
            </a:r>
            <a:r>
              <a:rPr lang="fr-FR" sz="1400" dirty="0" err="1"/>
              <a:t>Deblo</a:t>
            </a:r>
            <a:r>
              <a:rPr lang="fr-FR" sz="1400" dirty="0"/>
              <a:t> </a:t>
            </a:r>
            <a:r>
              <a:rPr lang="fr-FR" sz="1400" dirty="0" err="1"/>
              <a:t>Selfcare</a:t>
            </a:r>
            <a:r>
              <a:rPr lang="fr-FR" sz="1400" dirty="0"/>
              <a:t> :</a:t>
            </a:r>
          </a:p>
          <a:p>
            <a:pPr lvl="1">
              <a:defRPr/>
            </a:pPr>
            <a:r>
              <a:rPr lang="fr-FR" dirty="0"/>
              <a:t>Il est accessible après </a:t>
            </a:r>
            <a:r>
              <a:rPr lang="fr-FR" b="1" dirty="0"/>
              <a:t>signature</a:t>
            </a:r>
            <a:r>
              <a:rPr lang="fr-FR" dirty="0"/>
              <a:t> de l’offre de crédit immobilier (hors POP, COD, crédit consommation), </a:t>
            </a:r>
          </a:p>
          <a:p>
            <a:pPr lvl="1">
              <a:defRPr/>
            </a:pPr>
            <a:r>
              <a:rPr lang="fr-FR" dirty="0"/>
              <a:t>à partir de DEI, depuis l’onglet </a:t>
            </a:r>
            <a:r>
              <a:rPr lang="fr-FR" b="1" dirty="0"/>
              <a:t>Crédits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puis </a:t>
            </a:r>
            <a:r>
              <a:rPr lang="fr-FR" b="1" dirty="0"/>
              <a:t>Débloquer</a:t>
            </a:r>
            <a:r>
              <a:rPr lang="fr-FR" dirty="0"/>
              <a:t> </a:t>
            </a:r>
            <a:r>
              <a:rPr lang="fr-FR" b="1" dirty="0"/>
              <a:t>mes fonds</a:t>
            </a:r>
          </a:p>
          <a:p>
            <a:pPr lvl="1">
              <a:defRPr/>
            </a:pPr>
            <a:r>
              <a:rPr lang="fr-FR" dirty="0"/>
              <a:t>Nos clients indiquent le </a:t>
            </a:r>
            <a:r>
              <a:rPr lang="fr-FR" b="1" dirty="0"/>
              <a:t>motif</a:t>
            </a:r>
            <a:r>
              <a:rPr lang="fr-FR" dirty="0"/>
              <a:t>, puis le </a:t>
            </a:r>
            <a:r>
              <a:rPr lang="fr-FR" b="1" dirty="0"/>
              <a:t>montant</a:t>
            </a:r>
            <a:r>
              <a:rPr lang="fr-FR" dirty="0"/>
              <a:t> et la </a:t>
            </a:r>
            <a:r>
              <a:rPr lang="fr-FR" b="1" dirty="0"/>
              <a:t>date </a:t>
            </a:r>
            <a:r>
              <a:rPr lang="fr-FR" dirty="0"/>
              <a:t>du déblocage souhaité</a:t>
            </a:r>
          </a:p>
          <a:p>
            <a:pPr lvl="1">
              <a:defRPr/>
            </a:pPr>
            <a:r>
              <a:rPr lang="fr-FR" dirty="0"/>
              <a:t>Ils </a:t>
            </a:r>
            <a:r>
              <a:rPr lang="fr-FR" b="1" dirty="0"/>
              <a:t>numérisent</a:t>
            </a:r>
            <a:r>
              <a:rPr lang="fr-FR" dirty="0"/>
              <a:t> le(s) justificatif(s) indiqué(s) dans l’espace de collecte</a:t>
            </a:r>
          </a:p>
          <a:p>
            <a:pPr>
              <a:defRPr/>
            </a:pPr>
            <a:r>
              <a:rPr lang="fr-FR" sz="1400" dirty="0"/>
              <a:t>Le déblocage est traité directement par le Back Office </a:t>
            </a:r>
          </a:p>
          <a:p>
            <a:pPr algn="just">
              <a:defRPr/>
            </a:pPr>
            <a:r>
              <a:rPr lang="fr-FR" sz="1400" dirty="0"/>
              <a:t>Des notifications sont envoyées en temps réel par SMS au client, et par e-mail au client copie au conseiller (</a:t>
            </a:r>
            <a:r>
              <a:rPr lang="fr-FR" sz="1100" dirty="0"/>
              <a:t>« suivi par »), </a:t>
            </a:r>
            <a:r>
              <a:rPr lang="fr-FR" sz="1400" dirty="0"/>
              <a:t>pour confirmer la réception de la demande, puis au déblocage des fonds.</a:t>
            </a:r>
          </a:p>
          <a:p>
            <a:pPr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fr-FR" sz="1400" dirty="0"/>
              <a:t>Encore mieux avec le </a:t>
            </a:r>
            <a:r>
              <a:rPr lang="fr-FR" sz="1400" b="1" dirty="0">
                <a:solidFill>
                  <a:srgbClr val="0070C0"/>
                </a:solidFill>
                <a:hlinkClick r:id="rId2"/>
              </a:rPr>
              <a:t>tuto vidéo </a:t>
            </a:r>
            <a:r>
              <a:rPr lang="fr-FR" sz="1400" dirty="0">
                <a:solidFill>
                  <a:srgbClr val="0070C0"/>
                </a:solidFill>
                <a:hlinkClick r:id="rId2"/>
              </a:rPr>
              <a:t>E-DEBLO </a:t>
            </a:r>
            <a:r>
              <a:rPr lang="fr-FR" sz="1400" dirty="0" err="1">
                <a:solidFill>
                  <a:srgbClr val="0070C0"/>
                </a:solidFill>
                <a:hlinkClick r:id="rId2"/>
              </a:rPr>
              <a:t>Selfcare</a:t>
            </a:r>
            <a:endParaRPr lang="fr-FR" sz="1400" dirty="0">
              <a:solidFill>
                <a:srgbClr val="0070C0"/>
              </a:solidFill>
            </a:endParaRPr>
          </a:p>
          <a:p>
            <a:pPr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fr-FR" sz="1400" b="1" dirty="0"/>
              <a:t>Mode opératoire </a:t>
            </a:r>
            <a:r>
              <a:rPr lang="fr-FR" sz="1400" dirty="0">
                <a:hlinkClick r:id="rId3"/>
              </a:rPr>
              <a:t>disponible en cliquant ici</a:t>
            </a:r>
            <a:endParaRPr lang="fr-FR" sz="1400" dirty="0"/>
          </a:p>
        </p:txBody>
      </p:sp>
      <p:pic>
        <p:nvPicPr>
          <p:cNvPr id="7" name="Graphique 309">
            <a:extLst>
              <a:ext uri="{FF2B5EF4-FFF2-40B4-BE49-F238E27FC236}">
                <a16:creationId xmlns:a16="http://schemas.microsoft.com/office/drawing/2014/main" id="{47BC84CF-39CD-4179-A8F9-17CB58065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054" y="5949951"/>
            <a:ext cx="48736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FC1CE4C-78DC-4D5B-9B88-63D37CA6BBB0}"/>
              </a:ext>
            </a:extLst>
          </p:cNvPr>
          <p:cNvSpPr txBox="1">
            <a:spLocks/>
          </p:cNvSpPr>
          <p:nvPr/>
        </p:nvSpPr>
        <p:spPr bwMode="auto">
          <a:xfrm>
            <a:off x="1824595" y="6029326"/>
            <a:ext cx="44545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925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682625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159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57350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159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rgbClr val="D11921"/>
              </a:buClr>
            </a:pPr>
            <a:r>
              <a:rPr lang="fr-FR" altLang="fr-FR" sz="1400" b="1" dirty="0">
                <a:sym typeface="Wingdings" panose="05000000000000000000" pitchFamily="2" charset="2"/>
              </a:rPr>
              <a:t>Un </a:t>
            </a:r>
            <a:r>
              <a:rPr lang="fr-FR" altLang="fr-FR" sz="1400" b="1" dirty="0"/>
              <a:t>Gain de temps </a:t>
            </a:r>
            <a:r>
              <a:rPr lang="fr-FR" altLang="fr-FR" sz="1400" dirty="0"/>
              <a:t>pour le client et l’agence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498188C-C507-40FF-BDA9-75811EA326F8}"/>
              </a:ext>
            </a:extLst>
          </p:cNvPr>
          <p:cNvGrpSpPr/>
          <p:nvPr/>
        </p:nvGrpSpPr>
        <p:grpSpPr>
          <a:xfrm>
            <a:off x="6434838" y="1447889"/>
            <a:ext cx="4451160" cy="4820369"/>
            <a:chOff x="6060630" y="1304235"/>
            <a:chExt cx="4640897" cy="5025844"/>
          </a:xfrm>
        </p:grpSpPr>
        <p:pic>
          <p:nvPicPr>
            <p:cNvPr id="10" name="Image 4">
              <a:extLst>
                <a:ext uri="{FF2B5EF4-FFF2-40B4-BE49-F238E27FC236}">
                  <a16:creationId xmlns:a16="http://schemas.microsoft.com/office/drawing/2014/main" id="{42870A9E-B758-4CE5-AD5D-41AD723354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5" b="25793"/>
            <a:stretch>
              <a:fillRect/>
            </a:stretch>
          </p:blipFill>
          <p:spPr bwMode="auto">
            <a:xfrm>
              <a:off x="6060630" y="3280130"/>
              <a:ext cx="4640897" cy="562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8C25098-7874-4E64-B940-127E7CA82F02}"/>
                </a:ext>
              </a:extLst>
            </p:cNvPr>
            <p:cNvGrpSpPr/>
            <p:nvPr/>
          </p:nvGrpSpPr>
          <p:grpSpPr>
            <a:xfrm>
              <a:off x="6102005" y="1304235"/>
              <a:ext cx="4543302" cy="5025844"/>
              <a:chOff x="6102005" y="1304235"/>
              <a:chExt cx="4543302" cy="5025844"/>
            </a:xfrm>
          </p:grpSpPr>
          <p:pic>
            <p:nvPicPr>
              <p:cNvPr id="12" name="Image 5">
                <a:extLst>
                  <a:ext uri="{FF2B5EF4-FFF2-40B4-BE49-F238E27FC236}">
                    <a16:creationId xmlns:a16="http://schemas.microsoft.com/office/drawing/2014/main" id="{9435D991-21A1-408F-B635-B10F5D7E44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0" t="2148" r="788" b="11815"/>
              <a:stretch/>
            </p:blipFill>
            <p:spPr bwMode="auto">
              <a:xfrm>
                <a:off x="6102005" y="1304235"/>
                <a:ext cx="4528458" cy="1908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Image 20">
                <a:extLst>
                  <a:ext uri="{FF2B5EF4-FFF2-40B4-BE49-F238E27FC236}">
                    <a16:creationId xmlns:a16="http://schemas.microsoft.com/office/drawing/2014/main" id="{D957C584-5C43-41B4-8CA6-7FA872214A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8783" y="4920937"/>
                <a:ext cx="4039770" cy="1388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9F538FB-6754-42B3-B00C-3260585231BD}"/>
                  </a:ext>
                </a:extLst>
              </p:cNvPr>
              <p:cNvSpPr/>
              <p:nvPr/>
            </p:nvSpPr>
            <p:spPr>
              <a:xfrm>
                <a:off x="8101013" y="4329594"/>
                <a:ext cx="457200" cy="1841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pic>
            <p:nvPicPr>
              <p:cNvPr id="15" name="Image 5">
                <a:extLst>
                  <a:ext uri="{FF2B5EF4-FFF2-40B4-BE49-F238E27FC236}">
                    <a16:creationId xmlns:a16="http://schemas.microsoft.com/office/drawing/2014/main" id="{0D635968-B7AD-45D4-A72D-8313CA2236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704" r="354" b="4507"/>
              <a:stretch/>
            </p:blipFill>
            <p:spPr bwMode="auto">
              <a:xfrm>
                <a:off x="6169348" y="3816618"/>
                <a:ext cx="4407793" cy="8955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010EF37-6336-4537-B93B-4501BDB44306}"/>
                  </a:ext>
                </a:extLst>
              </p:cNvPr>
              <p:cNvSpPr/>
              <p:nvPr/>
            </p:nvSpPr>
            <p:spPr>
              <a:xfrm>
                <a:off x="6102005" y="3253270"/>
                <a:ext cx="4528458" cy="1514478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Rectangle : coins arrondis 14">
                <a:extLst>
                  <a:ext uri="{FF2B5EF4-FFF2-40B4-BE49-F238E27FC236}">
                    <a16:creationId xmlns:a16="http://schemas.microsoft.com/office/drawing/2014/main" id="{56D4C0AF-5936-4218-BB51-B473C41AB1AF}"/>
                  </a:ext>
                </a:extLst>
              </p:cNvPr>
              <p:cNvSpPr/>
              <p:nvPr/>
            </p:nvSpPr>
            <p:spPr>
              <a:xfrm>
                <a:off x="8196281" y="2867922"/>
                <a:ext cx="771525" cy="284162"/>
              </a:xfrm>
              <a:prstGeom prst="roundRect">
                <a:avLst>
                  <a:gd name="adj" fmla="val 13602"/>
                </a:avLst>
              </a:prstGeom>
              <a:noFill/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18" name="Flèche : bas 4">
                <a:extLst>
                  <a:ext uri="{FF2B5EF4-FFF2-40B4-BE49-F238E27FC236}">
                    <a16:creationId xmlns:a16="http://schemas.microsoft.com/office/drawing/2014/main" id="{B9C3FA64-FD3D-4D19-A4A6-B824242EBB68}"/>
                  </a:ext>
                </a:extLst>
              </p:cNvPr>
              <p:cNvSpPr/>
              <p:nvPr/>
            </p:nvSpPr>
            <p:spPr>
              <a:xfrm>
                <a:off x="8499493" y="3136210"/>
                <a:ext cx="165100" cy="282575"/>
              </a:xfrm>
              <a:prstGeom prst="downArrow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2DB407F-652C-4D14-BE77-54CE3F3F71E5}"/>
                  </a:ext>
                </a:extLst>
              </p:cNvPr>
              <p:cNvSpPr/>
              <p:nvPr/>
            </p:nvSpPr>
            <p:spPr>
              <a:xfrm>
                <a:off x="6116849" y="4865638"/>
                <a:ext cx="4528458" cy="1464441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Flèche : bas 4">
                <a:extLst>
                  <a:ext uri="{FF2B5EF4-FFF2-40B4-BE49-F238E27FC236}">
                    <a16:creationId xmlns:a16="http://schemas.microsoft.com/office/drawing/2014/main" id="{475CCAA3-4350-4E60-8425-164D987F1F0A}"/>
                  </a:ext>
                </a:extLst>
              </p:cNvPr>
              <p:cNvSpPr/>
              <p:nvPr/>
            </p:nvSpPr>
            <p:spPr>
              <a:xfrm>
                <a:off x="8499493" y="4774235"/>
                <a:ext cx="165100" cy="173667"/>
              </a:xfrm>
              <a:prstGeom prst="downArrow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dirty="0"/>
              </a:p>
            </p:txBody>
          </p:sp>
        </p:grpSp>
      </p:grp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DE6F2690-0C51-4789-BEB8-EC024964B55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565007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déblocage de fonds permet la remise des clés de son bien à notre client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8</a:t>
            </a:r>
          </a:p>
        </p:txBody>
      </p:sp>
      <p:sp>
        <p:nvSpPr>
          <p:cNvPr id="6" name="AutoShape 2" descr="Gros plan, de, main, tenant clés, et, modèle maison bois, sur, fond bleu Photo Premi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307" y1="69489" x2="15655" y2="92013"/>
                        <a14:foregroundMark x1="50799" y1="53035" x2="56230" y2="57827"/>
                        <a14:foregroundMark x1="49681" y1="53355" x2="49681" y2="53355"/>
                        <a14:foregroundMark x1="50000" y1="52236" x2="45847" y2="59744"/>
                        <a14:foregroundMark x1="78275" y1="17093" x2="89457" y2="8626"/>
                        <a14:foregroundMark x1="75399" y1="12620" x2="86102" y2="11821"/>
                        <a14:foregroundMark x1="97604" y1="958" x2="92971" y2="14856"/>
                        <a14:foregroundMark x1="78435" y1="21725" x2="90096" y2="6390"/>
                        <a14:foregroundMark x1="69169" y1="20607" x2="88818" y2="2716"/>
                        <a14:foregroundMark x1="74760" y1="23642" x2="74760" y2="23642"/>
                        <a14:foregroundMark x1="74760" y1="18371" x2="74760" y2="25399"/>
                        <a14:foregroundMark x1="15335" y1="90575" x2="17732" y2="88978"/>
                        <a14:foregroundMark x1="31949" y1="77955" x2="14696" y2="98882"/>
                        <a14:foregroundMark x1="25879" y1="78594" x2="7827" y2="95687"/>
                        <a14:foregroundMark x1="38658" y1="89776" x2="639" y2="93450"/>
                        <a14:foregroundMark x1="53674" y1="49521" x2="46166" y2="62939"/>
                        <a14:foregroundMark x1="51597" y1="59265" x2="58307" y2="59904"/>
                        <a14:foregroundMark x1="12620" y1="97444" x2="15655" y2="97444"/>
                        <a14:foregroundMark x1="10543" y1="98403" x2="10543" y2="98403"/>
                        <a14:foregroundMark x1="6390" y1="98243" x2="6390" y2="982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25539" y="3973797"/>
            <a:ext cx="1150517" cy="870786"/>
          </a:xfrm>
          <a:prstGeom prst="rect">
            <a:avLst/>
          </a:prstGeom>
        </p:spPr>
      </p:pic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141985"/>
              </p:ext>
            </p:extLst>
          </p:nvPr>
        </p:nvGraphicFramePr>
        <p:xfrm>
          <a:off x="695320" y="4741690"/>
          <a:ext cx="10980736" cy="15240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71527">
                  <a:extLst>
                    <a:ext uri="{9D8B030D-6E8A-4147-A177-3AD203B41FA5}">
                      <a16:colId xmlns:a16="http://schemas.microsoft.com/office/drawing/2014/main" val="875195543"/>
                    </a:ext>
                  </a:extLst>
                </a:gridCol>
                <a:gridCol w="3671527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  <a:gridCol w="3637682">
                  <a:extLst>
                    <a:ext uri="{9D8B030D-6E8A-4147-A177-3AD203B41FA5}">
                      <a16:colId xmlns:a16="http://schemas.microsoft.com/office/drawing/2014/main" val="1972350422"/>
                    </a:ext>
                  </a:extLst>
                </a:gridCol>
              </a:tblGrid>
              <a:tr h="250521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Déblocage </a:t>
                      </a:r>
                      <a:r>
                        <a:rPr lang="fr-FR" sz="1100" b="1" i="1" dirty="0"/>
                        <a:t>factures</a:t>
                      </a:r>
                      <a:endParaRPr lang="fr-FR" sz="1100" b="1" dirty="0"/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Déblocage sur </a:t>
                      </a:r>
                      <a:r>
                        <a:rPr lang="fr-FR" sz="1100" b="1" i="1" dirty="0"/>
                        <a:t>appel Notaire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Déblocage des</a:t>
                      </a:r>
                      <a:r>
                        <a:rPr lang="fr-FR" sz="1100" b="1" baseline="0" dirty="0"/>
                        <a:t> </a:t>
                      </a:r>
                      <a:r>
                        <a:rPr lang="fr-FR" sz="1100" b="1" i="1" baseline="0" dirty="0"/>
                        <a:t>frais financés</a:t>
                      </a:r>
                      <a:endParaRPr lang="fr-FR" sz="1100" b="1" i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996912">
                <a:tc>
                  <a:txBody>
                    <a:bodyPr/>
                    <a:lstStyle/>
                    <a:p>
                      <a:pPr marL="228600" indent="-228600" algn="just">
                        <a:buAutoNum type="arabicParenR"/>
                      </a:pPr>
                      <a:r>
                        <a:rPr lang="fr-F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Créer EDEBLO </a:t>
                      </a:r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par virement sur compte de prélèvement</a:t>
                      </a:r>
                    </a:p>
                    <a:p>
                      <a:pPr marL="228600" indent="-228600" algn="just">
                        <a:buAutoNum type="arabicParenR"/>
                      </a:pPr>
                      <a:endParaRPr lang="fr-F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228600" indent="-228600" algn="just">
                        <a:buAutoNum type="arabicParenR"/>
                      </a:pP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Numériser en </a:t>
                      </a:r>
                      <a:r>
                        <a:rPr lang="fr-F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un seul fichier 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la demande mail client ou la demande de déblocage signée </a:t>
                      </a:r>
                      <a:r>
                        <a:rPr lang="fr-FR" sz="1100" b="0" baseline="0" dirty="0">
                          <a:solidFill>
                            <a:srgbClr val="C00000"/>
                          </a:solidFill>
                          <a:hlinkClick r:id="rId4"/>
                        </a:rPr>
                        <a:t>(CRP685)</a:t>
                      </a:r>
                      <a:r>
                        <a:rPr lang="fr-FR" sz="1100" b="0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et les factures et justificatifs divers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just">
                        <a:buAutoNum type="arabicParenR"/>
                      </a:pPr>
                      <a:r>
                        <a:rPr lang="fr-F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Créer le EDEBLO 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avec la date du RDV signature Notaire, IBAN du notaire et montant souhaité</a:t>
                      </a:r>
                    </a:p>
                    <a:p>
                      <a:pPr marL="228600" indent="-228600" algn="just">
                        <a:buAutoNum type="arabicParenR"/>
                      </a:pPr>
                      <a:endParaRPr lang="fr-FR" sz="11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228600" indent="-228600" algn="just">
                        <a:buAutoNum type="arabicParenR"/>
                      </a:pP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Numériser l’appel de fonds au DNC</a:t>
                      </a:r>
                    </a:p>
                    <a:p>
                      <a:pPr marL="228600" indent="-228600" algn="just">
                        <a:buAutoNum type="arabicParenR"/>
                      </a:pPr>
                      <a:endParaRPr lang="fr-FR" sz="11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228600" indent="-228600" algn="just">
                        <a:buAutoNum type="arabicParenR"/>
                      </a:pP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Respecter un délai de 48 heures minimum pour envoi de fonds</a:t>
                      </a:r>
                      <a:endParaRPr lang="fr-F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just">
                        <a:buFont typeface="+mj-lt"/>
                        <a:buAutoNum type="arabicParenR"/>
                      </a:pPr>
                      <a:r>
                        <a:rPr lang="fr-F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</a:t>
                      </a:r>
                      <a:r>
                        <a:rPr lang="fr-F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réer EDEBLO par déblocage des frais financés</a:t>
                      </a:r>
                    </a:p>
                    <a:p>
                      <a:pPr marL="228600" indent="-228600" algn="just">
                        <a:buFont typeface="+mj-lt"/>
                        <a:buAutoNum type="arabicParenR"/>
                      </a:pP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228600" indent="-228600" algn="just">
                        <a:buFont typeface="+mj-lt"/>
                        <a:buAutoNum type="arabicParenR"/>
                      </a:pPr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Aucune pièce attendue au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DNC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sp>
        <p:nvSpPr>
          <p:cNvPr id="18" name="Espace réservé du contenu 1"/>
          <p:cNvSpPr txBox="1">
            <a:spLocks/>
          </p:cNvSpPr>
          <p:nvPr/>
        </p:nvSpPr>
        <p:spPr>
          <a:xfrm>
            <a:off x="695320" y="1494474"/>
            <a:ext cx="10980737" cy="25977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u="sng" dirty="0"/>
              <a:t>Chaque demande de déblocage de fonds sur un prêt immobilier doit faire l’objet :</a:t>
            </a:r>
          </a:p>
          <a:p>
            <a:pPr marL="0" indent="0" algn="ctr">
              <a:buNone/>
            </a:pPr>
            <a:endParaRPr lang="fr-FR" b="1" u="sng" dirty="0"/>
          </a:p>
          <a:p>
            <a:pPr marL="468000" lvl="1" indent="0">
              <a:buNone/>
            </a:pPr>
            <a:r>
              <a:rPr lang="fr-FR" dirty="0"/>
              <a:t>D’une </a:t>
            </a:r>
            <a:r>
              <a:rPr lang="fr-FR" b="1" dirty="0">
                <a:solidFill>
                  <a:srgbClr val="C00000"/>
                </a:solidFill>
              </a:rPr>
              <a:t>saisie dans E DEBLO </a:t>
            </a:r>
            <a:r>
              <a:rPr lang="fr-FR" sz="1200" dirty="0"/>
              <a:t>(accessible en double cliquant sur 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la ligne de crédit concerné / déblocage des fonds / créer une demande)</a:t>
            </a:r>
          </a:p>
          <a:p>
            <a:pPr marL="468000" lvl="1" indent="0">
              <a:buNone/>
            </a:pPr>
            <a:r>
              <a:rPr lang="fr-FR" dirty="0"/>
              <a:t>D’une demande de déblocage </a:t>
            </a:r>
            <a:r>
              <a:rPr lang="fr-FR" dirty="0">
                <a:hlinkClick r:id="rId4"/>
              </a:rPr>
              <a:t>(CRP685) </a:t>
            </a:r>
            <a:r>
              <a:rPr lang="fr-FR" dirty="0"/>
              <a:t>complétée et signée par le client ou un mail du client</a:t>
            </a:r>
          </a:p>
          <a:p>
            <a:pPr marL="468000" lvl="1" indent="0">
              <a:buNone/>
            </a:pPr>
            <a:r>
              <a:rPr lang="fr-FR" dirty="0"/>
              <a:t>D’un justificatif :</a:t>
            </a:r>
          </a:p>
          <a:p>
            <a:pPr lvl="2"/>
            <a:r>
              <a:rPr lang="fr-FR" dirty="0"/>
              <a:t>Facture de moins d’un an (6 mois pour les prêts réglementés) </a:t>
            </a:r>
          </a:p>
          <a:p>
            <a:pPr lvl="2"/>
            <a:r>
              <a:rPr lang="fr-FR" dirty="0"/>
              <a:t>Ticket de caisse nominatif</a:t>
            </a:r>
          </a:p>
          <a:p>
            <a:pPr lvl="2"/>
            <a:r>
              <a:rPr lang="fr-FR" dirty="0"/>
              <a:t>Acompte</a:t>
            </a:r>
          </a:p>
          <a:p>
            <a:pPr lvl="2"/>
            <a:r>
              <a:rPr lang="fr-FR" dirty="0"/>
              <a:t>Appel de promoteurs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02" b="89744" l="9843" r="968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375" y="2231655"/>
            <a:ext cx="658075" cy="143839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02" b="89744" l="9843" r="968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375" y="2517104"/>
            <a:ext cx="658075" cy="14383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02" b="89744" l="9843" r="968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375" y="2788971"/>
            <a:ext cx="658075" cy="143839"/>
          </a:xfrm>
          <a:prstGeom prst="rect">
            <a:avLst/>
          </a:prstGeom>
        </p:spPr>
      </p:pic>
      <p:pic>
        <p:nvPicPr>
          <p:cNvPr id="13" name="Picture 2" descr="Icône de doodle contour dessiné main reçu papier. entreprise, paiement et reçu en magasin, concept de vérification des prix en magasin Vecteur Premi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323" b="76518" l="32748" r="651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9615">
            <a:off x="129071" y="3091288"/>
            <a:ext cx="1667804" cy="166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u contenu 1"/>
          <p:cNvSpPr txBox="1">
            <a:spLocks/>
          </p:cNvSpPr>
          <p:nvPr/>
        </p:nvSpPr>
        <p:spPr>
          <a:xfrm>
            <a:off x="8852075" y="2788971"/>
            <a:ext cx="2721431" cy="1104286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b="1" dirty="0">
                <a:latin typeface="Century Gothic" panose="020B0502020202020204" pitchFamily="34" charset="0"/>
              </a:rPr>
              <a:t>Le bon de commande / livraison et les factures pro forma ne sont pas acceptés </a:t>
            </a:r>
            <a:endParaRPr lang="fr-FR" sz="120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168" b="89606" l="10000" r="94194">
                        <a14:foregroundMark x1="51935" y1="10753" x2="19355" y2="77419"/>
                        <a14:foregroundMark x1="35161" y1="62724" x2="35161" y2="62724"/>
                        <a14:foregroundMark x1="37742" y1="63799" x2="37742" y2="63799"/>
                        <a14:foregroundMark x1="39032" y1="62007" x2="37097" y2="63441"/>
                        <a14:foregroundMark x1="36774" y1="63441" x2="39677" y2="69892"/>
                        <a14:foregroundMark x1="38065" y1="74910" x2="40645" y2="72760"/>
                        <a14:foregroundMark x1="45161" y1="62724" x2="73226" y2="61649"/>
                        <a14:foregroundMark x1="49355" y1="63441" x2="50645" y2="74552"/>
                        <a14:foregroundMark x1="49032" y1="70609" x2="70645" y2="69534"/>
                        <a14:foregroundMark x1="48065" y1="65950" x2="49032" y2="741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9524" y="2405501"/>
            <a:ext cx="766057" cy="689451"/>
          </a:xfrm>
          <a:prstGeom prst="rect">
            <a:avLst/>
          </a:prstGeom>
        </p:spPr>
      </p:pic>
      <p:sp>
        <p:nvSpPr>
          <p:cNvPr id="8" name="Organigramme : Connecteur page suivante 7">
            <a:extLst>
              <a:ext uri="{FF2B5EF4-FFF2-40B4-BE49-F238E27FC236}">
                <a16:creationId xmlns:a16="http://schemas.microsoft.com/office/drawing/2014/main" id="{D269D86A-530F-4345-8A18-EB9B1AD255FA}"/>
              </a:ext>
            </a:extLst>
          </p:cNvPr>
          <p:cNvSpPr/>
          <p:nvPr/>
        </p:nvSpPr>
        <p:spPr>
          <a:xfrm>
            <a:off x="11283490" y="809740"/>
            <a:ext cx="785132" cy="720000"/>
          </a:xfrm>
          <a:prstGeom prst="flowChartOffpageConnector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HORS PROCESS</a:t>
            </a:r>
          </a:p>
          <a:p>
            <a:pPr algn="ctr"/>
            <a:r>
              <a:rPr lang="fr-FR" sz="800" dirty="0"/>
              <a:t>E-DEBLO SELFCARE</a:t>
            </a:r>
          </a:p>
        </p:txBody>
      </p:sp>
    </p:spTree>
    <p:extLst>
      <p:ext uri="{BB962C8B-B14F-4D97-AF65-F5344CB8AC3E}">
        <p14:creationId xmlns:p14="http://schemas.microsoft.com/office/powerpoint/2010/main" val="443022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250591"/>
              </p:ext>
            </p:extLst>
          </p:nvPr>
        </p:nvGraphicFramePr>
        <p:xfrm>
          <a:off x="695325" y="1683486"/>
          <a:ext cx="10980738" cy="269748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898788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  <a:gridCol w="2723322">
                  <a:extLst>
                    <a:ext uri="{9D8B030D-6E8A-4147-A177-3AD203B41FA5}">
                      <a16:colId xmlns:a16="http://schemas.microsoft.com/office/drawing/2014/main" val="1972350422"/>
                    </a:ext>
                  </a:extLst>
                </a:gridCol>
                <a:gridCol w="3193706">
                  <a:extLst>
                    <a:ext uri="{9D8B030D-6E8A-4147-A177-3AD203B41FA5}">
                      <a16:colId xmlns:a16="http://schemas.microsoft.com/office/drawing/2014/main" val="3885217769"/>
                    </a:ext>
                  </a:extLst>
                </a:gridCol>
                <a:gridCol w="3164922">
                  <a:extLst>
                    <a:ext uri="{9D8B030D-6E8A-4147-A177-3AD203B41FA5}">
                      <a16:colId xmlns:a16="http://schemas.microsoft.com/office/drawing/2014/main" val="3652333441"/>
                    </a:ext>
                  </a:extLst>
                </a:gridCol>
              </a:tblGrid>
              <a:tr h="226773"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Apport personnel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Montant</a:t>
                      </a:r>
                      <a:r>
                        <a:rPr lang="fr-FR" sz="1100" b="1" baseline="0" dirty="0"/>
                        <a:t> minimum</a:t>
                      </a:r>
                      <a:endParaRPr lang="fr-FR" sz="11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Réduction</a:t>
                      </a:r>
                      <a:r>
                        <a:rPr lang="fr-FR" sz="1100" b="1" baseline="0" dirty="0"/>
                        <a:t> de prêt</a:t>
                      </a:r>
                      <a:endParaRPr lang="fr-FR" sz="11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Refus de la demande de déblocage</a:t>
                      </a: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1688735">
                <a:tc>
                  <a:txBody>
                    <a:bodyPr/>
                    <a:lstStyle/>
                    <a:p>
                      <a:pPr lvl="0" algn="ctr"/>
                      <a:r>
                        <a:rPr lang="fr-FR" sz="1100" dirty="0"/>
                        <a:t>Informer le client de </a:t>
                      </a:r>
                      <a:r>
                        <a:rPr lang="fr-FR" sz="1100" b="1" dirty="0">
                          <a:solidFill>
                            <a:srgbClr val="C00000"/>
                          </a:solidFill>
                        </a:rPr>
                        <a:t>l’utilisation</a:t>
                      </a:r>
                      <a:r>
                        <a:rPr lang="fr-FR" sz="1100" b="1" baseline="0" dirty="0">
                          <a:solidFill>
                            <a:srgbClr val="C00000"/>
                          </a:solidFill>
                        </a:rPr>
                        <a:t> prioritaire de son apport personne</a:t>
                      </a:r>
                      <a:r>
                        <a:rPr lang="fr-FR" sz="1100" baseline="0" dirty="0">
                          <a:solidFill>
                            <a:srgbClr val="C00000"/>
                          </a:solidFill>
                        </a:rPr>
                        <a:t>l </a:t>
                      </a:r>
                      <a:r>
                        <a:rPr lang="fr-FR" sz="1100" baseline="0" dirty="0"/>
                        <a:t>avant tout déblocage</a:t>
                      </a:r>
                      <a:endParaRPr lang="fr-FR" sz="1100" dirty="0"/>
                    </a:p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 montant minimum = 1500 € </a:t>
                      </a:r>
                      <a:r>
                        <a:rPr lang="fr-FR" sz="1050" i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(sauf versement du solde du prêt et des frais financés). </a:t>
                      </a:r>
                    </a:p>
                    <a:p>
                      <a:pPr marL="0" indent="0" algn="just">
                        <a:buNone/>
                      </a:pPr>
                      <a:endParaRPr lang="fr-FR" sz="1050" i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>
                        <a:buNone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Avant</a:t>
                      </a:r>
                      <a:r>
                        <a:rPr lang="fr-FR" sz="11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toute demande de déblocag</a:t>
                      </a: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e, le</a:t>
                      </a:r>
                      <a:r>
                        <a:rPr lang="fr-FR" sz="11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client doit regrouper ses factures pour arriver à 1 500 € minimum. </a:t>
                      </a:r>
                      <a:endParaRPr lang="fr-FR" sz="1100" i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>
                        <a:buNone/>
                      </a:pPr>
                      <a:endParaRPr lang="fr-FR" sz="1100" i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>
                        <a:buNone/>
                      </a:pPr>
                      <a:r>
                        <a:rPr lang="fr-FR" sz="1050" i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(Il</a:t>
                      </a:r>
                      <a:r>
                        <a:rPr lang="fr-FR" sz="1050" i="1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i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fr-FR" sz="1050" i="1" kern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i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possible de débloquer moins pour les frais financés).</a:t>
                      </a:r>
                    </a:p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buNone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Créer une demande de déblocage</a:t>
                      </a:r>
                      <a:r>
                        <a:rPr lang="fr-FR" sz="11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sous EDEBLO et i</a:t>
                      </a: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ndiquer 1€</a:t>
                      </a:r>
                    </a:p>
                    <a:p>
                      <a:pPr marL="0" indent="0" algn="just" defTabSz="914400" rtl="0" eaLnBrk="1" latinLnBrk="0" hangingPunct="1">
                        <a:buNone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 defTabSz="914400" rtl="0" eaLnBrk="1" latinLnBrk="0" hangingPunct="1">
                        <a:buNone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Joindre</a:t>
                      </a:r>
                      <a:r>
                        <a:rPr lang="fr-FR" sz="11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au DNC l’imprimé </a:t>
                      </a:r>
                      <a:r>
                        <a:rPr lang="fr-FR" sz="11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CRP032 </a:t>
                      </a:r>
                      <a:r>
                        <a:rPr lang="fr-FR" sz="11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complété et signé par les clients. Ajouter le commentaire au DNC : « réduction de prêt »</a:t>
                      </a: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 defTabSz="914400" rtl="0" eaLnBrk="1" latinLnBrk="0" hangingPunct="1">
                        <a:buNone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 defTabSz="914400" rtl="0" eaLnBrk="1" latinLnBrk="0" hangingPunct="1">
                        <a:buNone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 defTabSz="914400" rtl="0" eaLnBrk="1" latinLnBrk="0" hangingPunct="1">
                        <a:buNone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 defTabSz="914400" rtl="0" eaLnBrk="1" latinLnBrk="0" hangingPunct="1">
                        <a:buNone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 defTabSz="914400" rtl="0" eaLnBrk="1" latinLnBrk="0" hangingPunct="1">
                        <a:buNone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 defTabSz="914400" rtl="0" eaLnBrk="1" latinLnBrk="0" hangingPunct="1">
                        <a:buNone/>
                      </a:pPr>
                      <a:r>
                        <a:rPr lang="fr-FR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 réduction n’est pas possible sur un prêt réglementé</a:t>
                      </a:r>
                    </a:p>
                    <a:p>
                      <a:pPr lvl="0" algn="ctr"/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buNone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fr-FR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demande de déblocage est refusée </a:t>
                      </a: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suite à l’absence de pièce(s) :</a:t>
                      </a:r>
                    </a:p>
                    <a:p>
                      <a:pPr marL="0" indent="0" algn="just" defTabSz="914400" rtl="0" eaLnBrk="1" latinLnBrk="0" hangingPunct="1">
                        <a:buNone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porter une attention particulière au </a:t>
                      </a:r>
                      <a:r>
                        <a:rPr lang="fr-FR" sz="11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commentaire laissé par le gestionnaire crédits</a:t>
                      </a:r>
                    </a:p>
                    <a:p>
                      <a:pPr marL="0" indent="0" algn="just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fr-FR" sz="1100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numériser le document manquant dans le DNC</a:t>
                      </a:r>
                    </a:p>
                    <a:p>
                      <a:pPr marL="0" indent="0" algn="just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refaire une demande de déblocage E DEBLO (celle-ci dispense d’avertir le service par mail)</a:t>
                      </a:r>
                    </a:p>
                    <a:p>
                      <a:pPr marL="0" lvl="0" indent="0" algn="just" defTabSz="914400" rtl="0" eaLnBrk="1" latinLnBrk="0" hangingPunct="1">
                        <a:buNone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551" l="9901" r="97030">
                        <a14:foregroundMark x1="50495" y1="12754" x2="14604" y2="76522"/>
                        <a14:foregroundMark x1="33168" y1="86957" x2="80446" y2="86667"/>
                        <a14:foregroundMark x1="51238" y1="41159" x2="51980" y2="52464"/>
                        <a14:foregroundMark x1="52475" y1="76812" x2="52475" y2="76812"/>
                        <a14:foregroundMark x1="52475" y1="63478" x2="54455" y2="36522"/>
                        <a14:foregroundMark x1="48515" y1="74203" x2="53713" y2="74493"/>
                        <a14:foregroundMark x1="53960" y1="12754" x2="89604" y2="794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93614" y="3188166"/>
            <a:ext cx="564040" cy="481668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déblocage de fonds permet la remise des clés de son bien à notre client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8</a:t>
            </a:r>
          </a:p>
        </p:txBody>
      </p:sp>
      <p:sp>
        <p:nvSpPr>
          <p:cNvPr id="6" name="AutoShape 2" descr="Gros plan, de, main, tenant clés, et, modèle maison bois, sur, fond bleu Photo Premi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2877" y="5233300"/>
            <a:ext cx="1869123" cy="124482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45" b="96000" l="3887" r="97527">
                        <a14:foregroundMark x1="19435" y1="69091" x2="57597" y2="66182"/>
                        <a14:foregroundMark x1="63958" y1="66545" x2="70318" y2="61818"/>
                        <a14:foregroundMark x1="71025" y1="56364" x2="75972" y2="26182"/>
                        <a14:foregroundMark x1="80565" y1="20727" x2="86926" y2="19636"/>
                        <a14:foregroundMark x1="14488" y1="69091" x2="14488" y2="69091"/>
                        <a14:foregroundMark x1="24028" y1="88364" x2="24028" y2="88364"/>
                        <a14:foregroundMark x1="30742" y1="88364" x2="31095" y2="80364"/>
                        <a14:foregroundMark x1="31095" y1="78545" x2="24382" y2="78182"/>
                        <a14:foregroundMark x1="22261" y1="78545" x2="21201" y2="83273"/>
                        <a14:foregroundMark x1="49470" y1="79636" x2="61837" y2="78545"/>
                        <a14:foregroundMark x1="59364" y1="79636" x2="59364" y2="85455"/>
                        <a14:foregroundMark x1="47703" y1="80000" x2="47703" y2="85818"/>
                        <a14:foregroundMark x1="48763" y1="87636" x2="48763" y2="87636"/>
                        <a14:foregroundMark x1="16608" y1="34909" x2="38869" y2="15636"/>
                        <a14:foregroundMark x1="23675" y1="17091" x2="23675" y2="17091"/>
                        <a14:foregroundMark x1="13428" y1="70909" x2="13428" y2="70909"/>
                        <a14:foregroundMark x1="90813" y1="21455" x2="90813" y2="214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1165" y="5223166"/>
            <a:ext cx="1650621" cy="1254957"/>
          </a:xfrm>
          <a:prstGeom prst="rect">
            <a:avLst/>
          </a:prstGeom>
        </p:spPr>
      </p:pic>
      <p:sp>
        <p:nvSpPr>
          <p:cNvPr id="11" name="Organigramme : Connecteur page suivante 10">
            <a:extLst>
              <a:ext uri="{FF2B5EF4-FFF2-40B4-BE49-F238E27FC236}">
                <a16:creationId xmlns:a16="http://schemas.microsoft.com/office/drawing/2014/main" id="{241338C8-BD26-43B3-970C-FFF0E38699CB}"/>
              </a:ext>
            </a:extLst>
          </p:cNvPr>
          <p:cNvSpPr/>
          <p:nvPr/>
        </p:nvSpPr>
        <p:spPr>
          <a:xfrm>
            <a:off x="11283490" y="809740"/>
            <a:ext cx="785132" cy="720000"/>
          </a:xfrm>
          <a:prstGeom prst="flowChartOffpageConnector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HORS PROCESS</a:t>
            </a:r>
          </a:p>
          <a:p>
            <a:pPr algn="ctr"/>
            <a:r>
              <a:rPr lang="fr-FR" sz="800" dirty="0"/>
              <a:t>E-DEBLO SELFCARE</a:t>
            </a:r>
          </a:p>
        </p:txBody>
      </p: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3282F47E-0517-4EB8-ADCF-518505C5F8F8}"/>
              </a:ext>
            </a:extLst>
          </p:cNvPr>
          <p:cNvSpPr txBox="1">
            <a:spLocks/>
          </p:cNvSpPr>
          <p:nvPr/>
        </p:nvSpPr>
        <p:spPr>
          <a:xfrm>
            <a:off x="2052736" y="4534712"/>
            <a:ext cx="8270142" cy="17777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u="sng" dirty="0"/>
              <a:t>Mobilisation de l’apport personnel:</a:t>
            </a:r>
          </a:p>
          <a:p>
            <a:pPr lvl="1"/>
            <a:r>
              <a:rPr lang="fr-FR" dirty="0"/>
              <a:t>Le montant de l’apport personnel du client doit être utilisé lors du premier déblocage</a:t>
            </a:r>
          </a:p>
          <a:p>
            <a:pPr lvl="1"/>
            <a:r>
              <a:rPr lang="fr-FR" dirty="0"/>
              <a:t>Il doit être disponible immédiatement, notamment lors de la signature chez le notaire</a:t>
            </a:r>
          </a:p>
          <a:p>
            <a:pPr lvl="1"/>
            <a:r>
              <a:rPr lang="fr-FR" dirty="0"/>
              <a:t>Le virement est à effectuer par le client ou en agence</a:t>
            </a:r>
          </a:p>
          <a:p>
            <a:pPr lvl="1"/>
            <a:r>
              <a:rPr lang="fr-FR" dirty="0"/>
              <a:t>Retrouvez cette information dans le </a:t>
            </a:r>
            <a:r>
              <a:rPr lang="fr-FR" dirty="0">
                <a:hlinkClick r:id="rId8"/>
              </a:rPr>
              <a:t>Référentiel des délégations Particuliers - Crédit immobilier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9785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951895"/>
              </p:ext>
            </p:extLst>
          </p:nvPr>
        </p:nvGraphicFramePr>
        <p:xfrm>
          <a:off x="334912" y="1752337"/>
          <a:ext cx="11341151" cy="38709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212009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  <a:gridCol w="3872872">
                  <a:extLst>
                    <a:ext uri="{9D8B030D-6E8A-4147-A177-3AD203B41FA5}">
                      <a16:colId xmlns:a16="http://schemas.microsoft.com/office/drawing/2014/main" val="1972350422"/>
                    </a:ext>
                  </a:extLst>
                </a:gridCol>
                <a:gridCol w="4256270">
                  <a:extLst>
                    <a:ext uri="{9D8B030D-6E8A-4147-A177-3AD203B41FA5}">
                      <a16:colId xmlns:a16="http://schemas.microsoft.com/office/drawing/2014/main" val="1041127517"/>
                    </a:ext>
                  </a:extLst>
                </a:gridCol>
              </a:tblGrid>
              <a:tr h="226773"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Enveloppe travaux de 15 000 € sans justificatif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Le dernier déblocage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1" dirty="0"/>
                        <a:t>Demande de déblocage</a:t>
                      </a:r>
                      <a:r>
                        <a:rPr lang="fr-FR" sz="1100" b="1" baseline="0" dirty="0"/>
                        <a:t> </a:t>
                      </a:r>
                      <a:r>
                        <a:rPr lang="fr-FR" sz="1100" b="1" dirty="0"/>
                        <a:t>CRP 685 : signature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1688735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fr-FR" sz="1100" u="sng" dirty="0"/>
                        <a:t>L’objet du dossier</a:t>
                      </a:r>
                      <a:r>
                        <a:rPr lang="fr-FR" sz="1100" dirty="0"/>
                        <a:t> doit être : rachat + travaux ; travaux ; acquisition + travaux ; construction sans contrat</a:t>
                      </a:r>
                    </a:p>
                    <a:p>
                      <a:pPr marL="0" indent="0" algn="just">
                        <a:buNone/>
                      </a:pPr>
                      <a:endParaRPr lang="fr-FR" sz="1100" dirty="0"/>
                    </a:p>
                    <a:p>
                      <a:pPr marL="0" indent="0" algn="just">
                        <a:buNone/>
                      </a:pPr>
                      <a:r>
                        <a:rPr lang="fr-FR" sz="1100" dirty="0"/>
                        <a:t>Les emprunteurs doivent être des particuliers ou une SCI familiale</a:t>
                      </a:r>
                    </a:p>
                    <a:p>
                      <a:pPr marL="0" indent="0" algn="just">
                        <a:buNone/>
                      </a:pPr>
                      <a:endParaRPr lang="fr-FR" sz="1100" dirty="0"/>
                    </a:p>
                    <a:p>
                      <a:pPr marL="0" indent="0" algn="just">
                        <a:buNone/>
                      </a:pPr>
                      <a:r>
                        <a:rPr lang="fr-FR" sz="1100" dirty="0"/>
                        <a:t>L’enveloppe travaux concerne les 15 000 premiers euros de travaux à débloquer</a:t>
                      </a:r>
                    </a:p>
                    <a:p>
                      <a:pPr marL="0" indent="0" algn="just">
                        <a:buNone/>
                      </a:pPr>
                      <a:endParaRPr lang="fr-FR" sz="1100" dirty="0"/>
                    </a:p>
                    <a:p>
                      <a:pPr marL="0" indent="0" algn="just">
                        <a:buNone/>
                      </a:pPr>
                      <a:r>
                        <a:rPr lang="fr-FR" sz="1100" dirty="0"/>
                        <a:t>Pour débloquer cette enveloppe, il convient d’en faire la demande, signée par le client, sous E DEBLO</a:t>
                      </a:r>
                    </a:p>
                    <a:p>
                      <a:pPr marL="0" indent="0" algn="just">
                        <a:buNone/>
                      </a:pPr>
                      <a:endParaRPr lang="fr-FR" sz="1100" dirty="0"/>
                    </a:p>
                    <a:p>
                      <a:pPr marL="0" indent="0" algn="just">
                        <a:buNone/>
                      </a:pPr>
                      <a:endParaRPr lang="fr-FR" sz="1100" dirty="0"/>
                    </a:p>
                    <a:p>
                      <a:pPr marL="0" indent="0" algn="just">
                        <a:buNone/>
                      </a:pP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0" indent="0" algn="just">
                        <a:buNone/>
                      </a:pP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0" indent="0" algn="just">
                        <a:buNone/>
                      </a:pPr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0" indent="0" algn="just">
                        <a:buNone/>
                      </a:pPr>
                      <a:r>
                        <a:rPr lang="fr-F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Les</a:t>
                      </a:r>
                      <a:r>
                        <a:rPr lang="fr-F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prêts réglementés et prêt POP ne sont pas éligibles </a:t>
                      </a:r>
                      <a:endParaRPr lang="fr-F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Il est possible de débloquer les 5% restants du montant du crédit, dans la limite de 7 500 €, pour la mise en amortissement du prêt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Hor</a:t>
                      </a:r>
                      <a:r>
                        <a:rPr lang="fr-FR" sz="1100" baseline="0" dirty="0"/>
                        <a:t>s prêts réglementés (PATZ, ECOPTZ, PEL, PAS, PC)</a:t>
                      </a:r>
                      <a:endParaRPr lang="fr-FR" sz="1100" dirty="0"/>
                    </a:p>
                    <a:p>
                      <a:pPr algn="ctr"/>
                      <a:endParaRPr lang="fr-F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buNone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Signature ou mail du client joint à la demande de déblocage</a:t>
                      </a:r>
                    </a:p>
                    <a:p>
                      <a:pPr marL="0" indent="0" algn="just" defTabSz="914400" rtl="0" eaLnBrk="1" latinLnBrk="0" hangingPunct="1">
                        <a:buNone/>
                      </a:pPr>
                      <a:endParaRPr lang="fr-FR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déblocage de fonds permet la remise des clés de son bien à notre client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8</a:t>
            </a:r>
          </a:p>
        </p:txBody>
      </p:sp>
      <p:sp>
        <p:nvSpPr>
          <p:cNvPr id="6" name="AutoShape 2" descr="Gros plan, de, main, tenant clés, et, modèle maison bois, sur, fond bleu Photo Premi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551" l="9901" r="97030">
                        <a14:foregroundMark x1="50495" y1="12754" x2="14604" y2="76522"/>
                        <a14:foregroundMark x1="33168" y1="86957" x2="80446" y2="86667"/>
                        <a14:foregroundMark x1="51238" y1="41159" x2="51980" y2="52464"/>
                        <a14:foregroundMark x1="52475" y1="76812" x2="52475" y2="76812"/>
                        <a14:foregroundMark x1="52475" y1="63478" x2="54455" y2="36522"/>
                        <a14:foregroundMark x1="48515" y1="74203" x2="53713" y2="74493"/>
                        <a14:foregroundMark x1="53960" y1="12754" x2="89604" y2="794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31539" y="3737912"/>
            <a:ext cx="564040" cy="48166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551" l="9901" r="97030">
                        <a14:foregroundMark x1="50495" y1="12754" x2="14604" y2="76522"/>
                        <a14:foregroundMark x1="33168" y1="86957" x2="80446" y2="86667"/>
                        <a14:foregroundMark x1="51238" y1="41159" x2="51980" y2="52464"/>
                        <a14:foregroundMark x1="52475" y1="76812" x2="52475" y2="76812"/>
                        <a14:foregroundMark x1="52475" y1="63478" x2="54455" y2="36522"/>
                        <a14:foregroundMark x1="48515" y1="74203" x2="53713" y2="74493"/>
                        <a14:foregroundMark x1="53960" y1="12754" x2="89604" y2="794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6947" y="4664833"/>
            <a:ext cx="564040" cy="48166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96" b="95105" l="8333" r="9142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061660">
            <a:off x="106087" y="1410795"/>
            <a:ext cx="753637" cy="52828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885" l="6826" r="100000">
                        <a14:foregroundMark x1="47237" y1="81546" x2="97183" y2="65744"/>
                        <a14:foregroundMark x1="86782" y1="71050" x2="97291" y2="65975"/>
                        <a14:foregroundMark x1="95883" y1="69319" x2="99567" y2="65398"/>
                        <a14:foregroundMark x1="96425" y1="64014" x2="96425" y2="64014"/>
                        <a14:foregroundMark x1="99242" y1="63552" x2="99242" y2="63552"/>
                        <a14:foregroundMark x1="44204" y1="82468" x2="44204" y2="82468"/>
                        <a14:foregroundMark x1="42795" y1="83852" x2="42795" y2="838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1000" y="2164479"/>
            <a:ext cx="1675063" cy="1573433"/>
          </a:xfrm>
          <a:prstGeom prst="rect">
            <a:avLst/>
          </a:prstGeom>
        </p:spPr>
      </p:pic>
      <p:sp>
        <p:nvSpPr>
          <p:cNvPr id="11" name="Organigramme : Connecteur page suivante 10">
            <a:extLst>
              <a:ext uri="{FF2B5EF4-FFF2-40B4-BE49-F238E27FC236}">
                <a16:creationId xmlns:a16="http://schemas.microsoft.com/office/drawing/2014/main" id="{99B3AD6F-8B41-4D7A-81A0-A5E90D716A2E}"/>
              </a:ext>
            </a:extLst>
          </p:cNvPr>
          <p:cNvSpPr/>
          <p:nvPr/>
        </p:nvSpPr>
        <p:spPr>
          <a:xfrm>
            <a:off x="11283490" y="809740"/>
            <a:ext cx="785132" cy="720000"/>
          </a:xfrm>
          <a:prstGeom prst="flowChartOffpageConnector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HORS PROCESS</a:t>
            </a:r>
          </a:p>
          <a:p>
            <a:pPr algn="ctr"/>
            <a:r>
              <a:rPr lang="fr-FR" sz="800" dirty="0"/>
              <a:t>E-DEBLO SELFCARE</a:t>
            </a:r>
          </a:p>
        </p:txBody>
      </p:sp>
    </p:spTree>
    <p:extLst>
      <p:ext uri="{BB962C8B-B14F-4D97-AF65-F5344CB8AC3E}">
        <p14:creationId xmlns:p14="http://schemas.microsoft.com/office/powerpoint/2010/main" val="1082111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Éco-Prêt à Taux Zéro : Définition, avantage et en bénéficier - CREDIX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3833" y1="46422" x2="43833" y2="46422"/>
                        <a14:foregroundMark x1="50167" y1="44154" x2="50167" y2="44154"/>
                        <a14:foregroundMark x1="56833" y1="42408" x2="56833" y2="42408"/>
                        <a14:foregroundMark x1="20000" y1="63700" x2="20000" y2="63700"/>
                        <a14:foregroundMark x1="18667" y1="68063" x2="23167" y2="67714"/>
                        <a14:foregroundMark x1="20333" y1="61780" x2="22167" y2="61082"/>
                        <a14:foregroundMark x1="28500" y1="67714" x2="27333" y2="69634"/>
                        <a14:foregroundMark x1="40333" y1="68761" x2="42500" y2="67714"/>
                        <a14:foregroundMark x1="45167" y1="65794" x2="45167" y2="72775"/>
                        <a14:foregroundMark x1="48833" y1="67016" x2="60333" y2="66667"/>
                        <a14:foregroundMark x1="56833" y1="61780" x2="58833" y2="60733"/>
                        <a14:foregroundMark x1="69167" y1="65794" x2="81000" y2="64398"/>
                        <a14:foregroundMark x1="83833" y1="65445" x2="83833" y2="65445"/>
                        <a14:foregroundMark x1="37833" y1="82723" x2="64500" y2="816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772" y="-97461"/>
            <a:ext cx="2249020" cy="231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Espace réservé du contenu 9"/>
          <p:cNvGraphicFramePr>
            <a:graphicFrameLocks noGrp="1"/>
          </p:cNvGraphicFramePr>
          <p:nvPr>
            <p:ph idx="17"/>
            <p:extLst>
              <p:ext uri="{D42A27DB-BD31-4B8C-83A1-F6EECF244321}">
                <p14:modId xmlns:p14="http://schemas.microsoft.com/office/powerpoint/2010/main" val="1640365397"/>
              </p:ext>
            </p:extLst>
          </p:nvPr>
        </p:nvGraphicFramePr>
        <p:xfrm>
          <a:off x="1493627" y="1677178"/>
          <a:ext cx="6599326" cy="2968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Image 14"/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47" b="96507" l="847" r="95763">
                        <a14:foregroundMark x1="18644" y1="17467" x2="18644" y2="17467"/>
                        <a14:foregroundMark x1="48729" y1="43231" x2="48729" y2="43231"/>
                        <a14:foregroundMark x1="52542" y1="72926" x2="52542" y2="729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95698" y="3189888"/>
            <a:ext cx="444705" cy="462337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5" y="407659"/>
            <a:ext cx="10980738" cy="720000"/>
          </a:xfrm>
        </p:spPr>
        <p:txBody>
          <a:bodyPr/>
          <a:lstStyle/>
          <a:p>
            <a:r>
              <a:rPr lang="fr-FR" dirty="0"/>
              <a:t>Le déblocage de fonds permet la remise des clés de son bien à notre client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8</a:t>
            </a:r>
          </a:p>
        </p:txBody>
      </p:sp>
      <p:pic>
        <p:nvPicPr>
          <p:cNvPr id="1028" name="Picture 4" descr="Concept environnemental dans un style papier avec de la terre Vecteur gratui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16773" y1="57827" x2="16773" y2="57827"/>
                        <a14:foregroundMark x1="61981" y1="39137" x2="61981" y2="39137"/>
                        <a14:foregroundMark x1="67093" y1="38818" x2="67891" y2="386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0734">
            <a:off x="4747676" y="3853330"/>
            <a:ext cx="1663775" cy="172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8178" y="3352987"/>
            <a:ext cx="1438275" cy="118110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7716453" y="1677178"/>
            <a:ext cx="3873163" cy="4003315"/>
          </a:xfrm>
          <a:prstGeom prst="roundRect">
            <a:avLst/>
          </a:prstGeom>
          <a:noFill/>
          <a:ln w="571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tx1"/>
              </a:solidFill>
            </a:endParaRPr>
          </a:p>
          <a:p>
            <a:pPr algn="ctr"/>
            <a:r>
              <a:rPr lang="fr-FR" sz="1400" b="1" dirty="0">
                <a:solidFill>
                  <a:schemeClr val="accent3">
                    <a:lumMod val="75000"/>
                  </a:schemeClr>
                </a:solidFill>
              </a:rPr>
              <a:t>PTZ :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◌"/>
            </a:pPr>
            <a:r>
              <a:rPr lang="fr-FR" sz="1400" dirty="0">
                <a:solidFill>
                  <a:schemeClr val="tx1"/>
                </a:solidFill>
              </a:rPr>
              <a:t>Les factures ont moins de 6 mois et sont  postérieures à la date d’édition de l’offre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◌"/>
            </a:pP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◌"/>
            </a:pPr>
            <a:r>
              <a:rPr lang="fr-FR" sz="1400" dirty="0">
                <a:solidFill>
                  <a:schemeClr val="tx1"/>
                </a:solidFill>
              </a:rPr>
              <a:t>L’électroménager n’est pas pris en compte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◌"/>
            </a:pP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◌"/>
            </a:pPr>
            <a:r>
              <a:rPr lang="fr-FR" sz="1400" dirty="0">
                <a:solidFill>
                  <a:schemeClr val="tx1"/>
                </a:solidFill>
              </a:rPr>
              <a:t>Justifier tous les travaux prévus au plan de financement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◌"/>
            </a:pPr>
            <a:endParaRPr lang="fr-FR" sz="1400" dirty="0">
              <a:solidFill>
                <a:schemeClr val="tx1"/>
              </a:solidFill>
            </a:endParaRPr>
          </a:p>
          <a:p>
            <a:endParaRPr lang="fr-FR" sz="1400" dirty="0">
              <a:solidFill>
                <a:schemeClr val="tx1"/>
              </a:solidFill>
            </a:endParaRPr>
          </a:p>
          <a:p>
            <a:pPr algn="ctr"/>
            <a:r>
              <a:rPr lang="fr-FR" sz="1400" b="1" dirty="0">
                <a:solidFill>
                  <a:schemeClr val="accent3">
                    <a:lumMod val="75000"/>
                  </a:schemeClr>
                </a:solidFill>
              </a:rPr>
              <a:t>ECO-PTZ :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◌"/>
            </a:pPr>
            <a:r>
              <a:rPr lang="fr-FR" sz="1400" dirty="0">
                <a:solidFill>
                  <a:schemeClr val="tx1"/>
                </a:solidFill>
              </a:rPr>
              <a:t>Les factures peuvent être datées de 3 mois avant l’édition de l’offre</a:t>
            </a:r>
          </a:p>
        </p:txBody>
      </p:sp>
      <p:sp>
        <p:nvSpPr>
          <p:cNvPr id="17" name="Espace réservé du contenu 1"/>
          <p:cNvSpPr txBox="1">
            <a:spLocks/>
          </p:cNvSpPr>
          <p:nvPr/>
        </p:nvSpPr>
        <p:spPr>
          <a:xfrm>
            <a:off x="1493627" y="5518869"/>
            <a:ext cx="2720902" cy="7380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  <a:prstDash val="lgDash"/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1400" b="1" dirty="0"/>
              <a:t>Les déblocages doivent être impérativement réalisés sur production de justificatifs !</a:t>
            </a:r>
            <a:endParaRPr lang="fr-FR" sz="12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247" b="89935" l="9509" r="89877">
                        <a14:foregroundMark x1="17791" y1="8442" x2="24847" y2="14935"/>
                        <a14:foregroundMark x1="37423" y1="10714" x2="30675" y2="12338"/>
                        <a14:foregroundMark x1="35583" y1="10714" x2="40491" y2="8766"/>
                        <a14:foregroundMark x1="31288" y1="7468" x2="31288" y2="7468"/>
                        <a14:foregroundMark x1="16258" y1="8117" x2="20245" y2="19805"/>
                        <a14:foregroundMark x1="14724" y1="27273" x2="14724" y2="27273"/>
                        <a14:foregroundMark x1="14417" y1="30844" x2="13190" y2="31169"/>
                        <a14:foregroundMark x1="15644" y1="30519" x2="16258" y2="28571"/>
                        <a14:foregroundMark x1="15644" y1="22727" x2="15644" y2="22727"/>
                        <a14:foregroundMark x1="11656" y1="28896" x2="11656" y2="28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46771" y="5044157"/>
            <a:ext cx="1753118" cy="165632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42" b="96491" l="6015" r="9548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3626164" flipH="1">
            <a:off x="2621414" y="4122011"/>
            <a:ext cx="465327" cy="1851277"/>
          </a:xfrm>
          <a:prstGeom prst="rect">
            <a:avLst/>
          </a:prstGeom>
        </p:spPr>
      </p:pic>
      <p:sp>
        <p:nvSpPr>
          <p:cNvPr id="14" name="Espace réservé du contenu 1"/>
          <p:cNvSpPr txBox="1">
            <a:spLocks/>
          </p:cNvSpPr>
          <p:nvPr/>
        </p:nvSpPr>
        <p:spPr>
          <a:xfrm>
            <a:off x="4277115" y="1476093"/>
            <a:ext cx="2808687" cy="136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b="1" u="sng" dirty="0">
                <a:latin typeface="Century Gothic" panose="020B0502020202020204" pitchFamily="34" charset="0"/>
              </a:rPr>
              <a:t>Bon à savoir sur le PTZ, ECO-PTZ, PAS, PEL : </a:t>
            </a:r>
          </a:p>
          <a:p>
            <a:pPr algn="just"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◌"/>
            </a:pPr>
            <a:r>
              <a:rPr lang="fr-FR" sz="12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Les justificatifs sont nominatifs</a:t>
            </a:r>
          </a:p>
          <a:p>
            <a:pPr algn="just"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◌"/>
            </a:pPr>
            <a:r>
              <a:rPr lang="fr-FR" sz="12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Ils ne sont pas éligibles :</a:t>
            </a:r>
          </a:p>
          <a:p>
            <a:pPr lvl="1" algn="just"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◌"/>
            </a:pPr>
            <a:r>
              <a:rPr lang="fr-FR" sz="1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Au dernier déblocage 5%</a:t>
            </a:r>
          </a:p>
          <a:p>
            <a:pPr lvl="1" algn="just"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◌"/>
            </a:pPr>
            <a:r>
              <a:rPr lang="fr-FR" sz="1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À l’avance travaux</a:t>
            </a:r>
            <a:endParaRPr lang="fr-FR" sz="100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Espace réservé du contenu 1"/>
          <p:cNvSpPr txBox="1">
            <a:spLocks/>
          </p:cNvSpPr>
          <p:nvPr/>
        </p:nvSpPr>
        <p:spPr>
          <a:xfrm>
            <a:off x="334912" y="1934304"/>
            <a:ext cx="2683316" cy="5583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  <a:prstDash val="sysDot"/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b="1" dirty="0"/>
              <a:t>Mobiliser l’apport personnel avant tout déblocage </a:t>
            </a:r>
            <a:endParaRPr lang="fr-FR" sz="12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154" b="90769" l="9877" r="8888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740" y="1259875"/>
            <a:ext cx="1040046" cy="83460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8065" b="98387" l="6757" r="87838">
                        <a14:foregroundMark x1="58108" y1="32258" x2="68919" y2="41935"/>
                        <a14:foregroundMark x1="70270" y1="45161" x2="74324" y2="58065"/>
                        <a14:foregroundMark x1="39189" y1="33871" x2="28378" y2="37097"/>
                        <a14:foregroundMark x1="36486" y1="74194" x2="41892" y2="83871"/>
                        <a14:foregroundMark x1="40541" y1="75806" x2="55405" y2="75806"/>
                        <a14:foregroundMark x1="62162" y1="53226" x2="62162" y2="61290"/>
                        <a14:backgroundMark x1="52703" y1="40323" x2="52703" y2="45161"/>
                        <a14:backgroundMark x1="54054" y1="61290" x2="52703" y2="69355"/>
                        <a14:backgroundMark x1="68919" y1="58065" x2="70270" y2="62903"/>
                        <a14:backgroundMark x1="62162" y1="37097" x2="62162" y2="41935"/>
                        <a14:backgroundMark x1="40541" y1="48387" x2="43243" y2="45161"/>
                        <a14:backgroundMark x1="32432" y1="43548" x2="35135" y2="40323"/>
                        <a14:backgroundMark x1="29730" y1="61290" x2="29730" y2="56452"/>
                        <a14:backgroundMark x1="41892" y1="67742" x2="41892" y2="61290"/>
                        <a14:backgroundMark x1="32432" y1="79032" x2="32432" y2="75806"/>
                        <a14:backgroundMark x1="43243" y1="80645" x2="43243" y2="77419"/>
                        <a14:backgroundMark x1="48649" y1="80645" x2="50000" y2="774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154474">
            <a:off x="2517721" y="2106671"/>
            <a:ext cx="765474" cy="64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22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16163" y="3429000"/>
            <a:ext cx="7620201" cy="4174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620201" cy="4641626"/>
          </a:xfrm>
          <a:noFill/>
        </p:spPr>
        <p:txBody>
          <a:bodyPr/>
          <a:lstStyle/>
          <a:p>
            <a:r>
              <a:rPr lang="fr-FR" dirty="0"/>
              <a:t>Les fondations et la visite du chantier</a:t>
            </a:r>
          </a:p>
          <a:p>
            <a:r>
              <a:rPr lang="fr-FR" dirty="0"/>
              <a:t>Le chantier hors d’air, hors d’eau</a:t>
            </a:r>
          </a:p>
          <a:p>
            <a:r>
              <a:rPr lang="fr-FR" dirty="0"/>
              <a:t>Un chantier réserve parfois quelques surprises</a:t>
            </a:r>
          </a:p>
          <a:p>
            <a:r>
              <a:rPr lang="fr-FR" dirty="0"/>
              <a:t>La remise des clés</a:t>
            </a:r>
          </a:p>
          <a:p>
            <a:r>
              <a:rPr lang="fr-FR" dirty="0"/>
              <a:t>Peaufiner ses extérieurs avec les outils du voisin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44" b="95561" l="0" r="97679">
                        <a14:foregroundMark x1="92456" y1="36554" x2="92456" y2="365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014791" y="4679513"/>
            <a:ext cx="2321573" cy="136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77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06" b="100000" l="0" r="8977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32" y="5614869"/>
            <a:ext cx="603960" cy="878488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38" b="92523" l="9091" r="92823">
                        <a14:foregroundMark x1="42105" y1="16355" x2="61722" y2="24299"/>
                        <a14:backgroundMark x1="49282" y1="11682" x2="49282" y2="19626"/>
                        <a14:backgroundMark x1="55502" y1="23832" x2="55502" y2="23832"/>
                        <a14:backgroundMark x1="55024" y1="20093" x2="55024" y2="20093"/>
                        <a14:backgroundMark x1="51675" y1="23832" x2="51675" y2="23832"/>
                        <a14:backgroundMark x1="55502" y1="22897" x2="55502" y2="22897"/>
                        <a14:backgroundMark x1="58373" y1="22897" x2="44019" y2="17290"/>
                        <a14:backgroundMark x1="44498" y1="14486" x2="49282" y2="21495"/>
                        <a14:backgroundMark x1="52153" y1="23832" x2="63636" y2="22897"/>
                        <a14:backgroundMark x1="63636" y1="26636" x2="58373" y2="20093"/>
                        <a14:backgroundMark x1="46411" y1="14953" x2="41148" y2="17757"/>
                        <a14:backgroundMark x1="42105" y1="12150" x2="64115" y2="23832"/>
                        <a14:backgroundMark x1="63636" y1="19159" x2="55981" y2="23832"/>
                        <a14:backgroundMark x1="59330" y1="19159" x2="52153" y2="25234"/>
                        <a14:backgroundMark x1="56459" y1="19159" x2="48325" y2="24766"/>
                        <a14:backgroundMark x1="56459" y1="16355" x2="48325" y2="23832"/>
                        <a14:backgroundMark x1="53589" y1="16822" x2="47368" y2="23832"/>
                        <a14:backgroundMark x1="54067" y1="18224" x2="65072" y2="22897"/>
                        <a14:backgroundMark x1="40191" y1="14953" x2="53110" y2="20093"/>
                        <a14:backgroundMark x1="40670" y1="17290" x2="43062" y2="14953"/>
                        <a14:backgroundMark x1="40670" y1="14019" x2="63636" y2="25701"/>
                        <a14:backgroundMark x1="40670" y1="18224" x2="58373" y2="17757"/>
                        <a14:backgroundMark x1="47368" y1="12150" x2="59809" y2="28037"/>
                        <a14:backgroundMark x1="45933" y1="23832" x2="55981" y2="22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8474" y="2089956"/>
            <a:ext cx="1206467" cy="1235330"/>
          </a:xfrm>
          <a:prstGeom prst="rect">
            <a:avLst/>
          </a:prstGeom>
        </p:spPr>
      </p:pic>
      <p:sp>
        <p:nvSpPr>
          <p:cNvPr id="25" name="Espace réservé du contenu 1"/>
          <p:cNvSpPr txBox="1">
            <a:spLocks/>
          </p:cNvSpPr>
          <p:nvPr/>
        </p:nvSpPr>
        <p:spPr>
          <a:xfrm>
            <a:off x="334913" y="1273313"/>
            <a:ext cx="11532410" cy="1029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b="1" dirty="0">
                <a:latin typeface="Century Gothic" panose="020B0502020202020204" pitchFamily="34" charset="0"/>
              </a:rPr>
              <a:t>Bon à savoir : </a:t>
            </a:r>
          </a:p>
          <a:p>
            <a:pPr marL="0" indent="0" algn="just">
              <a:buNone/>
            </a:pPr>
            <a:r>
              <a:rPr lang="fr-FR" sz="1200" dirty="0">
                <a:solidFill>
                  <a:sysClr val="windowText" lastClr="000000"/>
                </a:solidFill>
              </a:rPr>
              <a:t>	Des revenus CHF sont obligatoires pour prétendre à ce type de prêt</a:t>
            </a:r>
          </a:p>
          <a:p>
            <a:pPr marL="0" indent="0" algn="just">
              <a:buNone/>
            </a:pPr>
            <a:r>
              <a:rPr lang="fr-FR" sz="1200" dirty="0">
                <a:solidFill>
                  <a:sysClr val="windowText" lastClr="000000"/>
                </a:solidFill>
              </a:rPr>
              <a:t>	La lettre d’information sur le risque de change doit être remise au client </a:t>
            </a:r>
            <a:r>
              <a:rPr lang="fr-FR" sz="1200" dirty="0">
                <a:solidFill>
                  <a:sysClr val="windowText" lastClr="000000"/>
                </a:solidFill>
                <a:hlinkClick r:id="rId6"/>
              </a:rPr>
              <a:t>(CRP131)</a:t>
            </a:r>
            <a:endParaRPr lang="fr-FR" sz="1200" dirty="0">
              <a:solidFill>
                <a:sysClr val="windowText" lastClr="000000"/>
              </a:solidFill>
            </a:endParaRPr>
          </a:p>
          <a:p>
            <a:pPr marL="0" indent="0" algn="just">
              <a:buNone/>
            </a:pPr>
            <a:r>
              <a:rPr lang="fr-FR" sz="1200" dirty="0">
                <a:solidFill>
                  <a:sysClr val="windowText" lastClr="000000"/>
                </a:solidFill>
              </a:rPr>
              <a:t>	La déclaration sur l’honneur d’avoir minimum 50% de revenus CHF est à éditer dans MYC </a:t>
            </a:r>
            <a:r>
              <a:rPr lang="fr-FR" sz="1050" i="1" dirty="0">
                <a:solidFill>
                  <a:sysClr val="windowText" lastClr="000000"/>
                </a:solidFill>
              </a:rPr>
              <a:t>(DECHDEV)</a:t>
            </a:r>
            <a:endParaRPr lang="fr-FR" sz="1050" b="1" i="1" u="sng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7">
            <a:biLevel thresh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09" b="96602" l="6137" r="95668">
                        <a14:foregroundMark x1="29242" y1="85922" x2="29242" y2="85922"/>
                        <a14:foregroundMark x1="27437" y1="80097" x2="27437" y2="80097"/>
                        <a14:foregroundMark x1="14440" y1="90777" x2="14440" y2="90777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67257" y="1773548"/>
            <a:ext cx="2615671" cy="1019037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353" b="93525" l="9220" r="9290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2365" y="4076739"/>
            <a:ext cx="1534049" cy="15122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38" b="92523" l="9091" r="92823">
                        <a14:foregroundMark x1="42105" y1="16355" x2="61722" y2="24299"/>
                        <a14:backgroundMark x1="49282" y1="11682" x2="49282" y2="19626"/>
                        <a14:backgroundMark x1="55502" y1="23832" x2="55502" y2="23832"/>
                        <a14:backgroundMark x1="55024" y1="20093" x2="55024" y2="20093"/>
                        <a14:backgroundMark x1="51675" y1="23832" x2="51675" y2="23832"/>
                        <a14:backgroundMark x1="55502" y1="22897" x2="55502" y2="22897"/>
                        <a14:backgroundMark x1="58373" y1="22897" x2="44019" y2="17290"/>
                        <a14:backgroundMark x1="44498" y1="14486" x2="49282" y2="21495"/>
                        <a14:backgroundMark x1="52153" y1="23832" x2="63636" y2="22897"/>
                        <a14:backgroundMark x1="63636" y1="26636" x2="58373" y2="20093"/>
                        <a14:backgroundMark x1="46411" y1="14953" x2="41148" y2="17757"/>
                        <a14:backgroundMark x1="42105" y1="12150" x2="64115" y2="23832"/>
                        <a14:backgroundMark x1="63636" y1="19159" x2="55981" y2="23832"/>
                        <a14:backgroundMark x1="59330" y1="19159" x2="52153" y2="25234"/>
                        <a14:backgroundMark x1="56459" y1="19159" x2="48325" y2="24766"/>
                        <a14:backgroundMark x1="56459" y1="16355" x2="48325" y2="23832"/>
                        <a14:backgroundMark x1="53589" y1="16822" x2="47368" y2="23832"/>
                        <a14:backgroundMark x1="54067" y1="18224" x2="65072" y2="22897"/>
                        <a14:backgroundMark x1="40191" y1="14953" x2="53110" y2="20093"/>
                        <a14:backgroundMark x1="40670" y1="17290" x2="43062" y2="14953"/>
                        <a14:backgroundMark x1="40670" y1="14019" x2="63636" y2="25701"/>
                        <a14:backgroundMark x1="40670" y1="18224" x2="58373" y2="17757"/>
                        <a14:backgroundMark x1="47368" y1="12150" x2="59809" y2="28037"/>
                        <a14:backgroundMark x1="45933" y1="23832" x2="55981" y2="22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672" y="2461126"/>
            <a:ext cx="1206467" cy="123533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>
            <a:biLevel thresh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09" b="96602" l="6137" r="95668">
                        <a14:foregroundMark x1="29242" y1="85922" x2="29242" y2="85922"/>
                        <a14:foregroundMark x1="27437" y1="80097" x2="27437" y2="80097"/>
                        <a14:foregroundMark x1="14440" y1="90777" x2="14440" y2="90777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0937" y="2156280"/>
            <a:ext cx="2816904" cy="867766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frontaliers Suisses auront l’opportunité de se faire prêter des outils chez leurs voisins : le prêt immobilier en CHF 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9</a:t>
            </a: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618440"/>
              </p:ext>
            </p:extLst>
          </p:nvPr>
        </p:nvGraphicFramePr>
        <p:xfrm>
          <a:off x="334912" y="3553810"/>
          <a:ext cx="5042158" cy="969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2158">
                  <a:extLst>
                    <a:ext uri="{9D8B030D-6E8A-4147-A177-3AD203B41FA5}">
                      <a16:colId xmlns:a16="http://schemas.microsoft.com/office/drawing/2014/main" val="2534738775"/>
                    </a:ext>
                  </a:extLst>
                </a:gridCol>
              </a:tblGrid>
              <a:tr h="969509"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La </a:t>
                      </a:r>
                      <a:r>
                        <a:rPr lang="fr-FR" sz="1400" b="1" baseline="0" dirty="0">
                          <a:solidFill>
                            <a:sysClr val="windowText" lastClr="000000"/>
                          </a:solidFill>
                        </a:rPr>
                        <a:t>calculette</a:t>
                      </a: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 est scannée dans le DNC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L’</a:t>
                      </a:r>
                      <a:r>
                        <a:rPr lang="fr-FR" sz="1400" b="1" baseline="0" dirty="0">
                          <a:solidFill>
                            <a:sysClr val="windowText" lastClr="000000"/>
                          </a:solidFill>
                        </a:rPr>
                        <a:t>assurance</a:t>
                      </a: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 : le montant, en CHF, de la liasse correspond à la contrevaleur de la convention d’assurance (soit le contrat choisi pour l’assurance).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697760"/>
                  </a:ext>
                </a:extLst>
              </a:tr>
            </a:tbl>
          </a:graphicData>
        </a:graphic>
      </p:graphicFrame>
      <p:sp>
        <p:nvSpPr>
          <p:cNvPr id="15" name="Espace réservé du contenu 6"/>
          <p:cNvSpPr txBox="1">
            <a:spLocks/>
          </p:cNvSpPr>
          <p:nvPr/>
        </p:nvSpPr>
        <p:spPr>
          <a:xfrm>
            <a:off x="1828998" y="2413691"/>
            <a:ext cx="1867223" cy="4997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 algn="ctr">
              <a:buFont typeface="Arial" panose="020B0604020202020204" pitchFamily="34" charset="0"/>
              <a:buNone/>
            </a:pPr>
            <a:r>
              <a:rPr lang="fr-FR" sz="10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Quels sont les </a:t>
            </a:r>
            <a:r>
              <a:rPr lang="fr-FR" sz="10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points de vigilance </a:t>
            </a:r>
            <a:r>
              <a:rPr lang="fr-FR" sz="10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?</a:t>
            </a:r>
            <a:endParaRPr lang="fr-FR" altLang="fr-FR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922002" y="4731600"/>
            <a:ext cx="142728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latin typeface="Bookman Old Style" panose="02050604050505020204" pitchFamily="18" charset="0"/>
              </a:rPr>
              <a:t>Taux de change très important</a:t>
            </a:r>
          </a:p>
        </p:txBody>
      </p:sp>
      <p:sp>
        <p:nvSpPr>
          <p:cNvPr id="23" name="Espace réservé du contenu 6"/>
          <p:cNvSpPr txBox="1">
            <a:spLocks/>
          </p:cNvSpPr>
          <p:nvPr/>
        </p:nvSpPr>
        <p:spPr>
          <a:xfrm>
            <a:off x="8957039" y="1997714"/>
            <a:ext cx="1543790" cy="443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 algn="ctr">
              <a:buFont typeface="Arial" panose="020B0604020202020204" pitchFamily="34" charset="0"/>
              <a:buNone/>
            </a:pPr>
            <a:r>
              <a:rPr lang="fr-FR" altLang="fr-FR" sz="10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À quoi correspond la garantie de change ?</a:t>
            </a:r>
            <a:endParaRPr lang="fr-FR" altLang="fr-FR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055283"/>
              </p:ext>
            </p:extLst>
          </p:nvPr>
        </p:nvGraphicFramePr>
        <p:xfrm>
          <a:off x="6102626" y="3208126"/>
          <a:ext cx="5764697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4697">
                  <a:extLst>
                    <a:ext uri="{9D8B030D-6E8A-4147-A177-3AD203B41FA5}">
                      <a16:colId xmlns:a16="http://schemas.microsoft.com/office/drawing/2014/main" val="2534738775"/>
                    </a:ext>
                  </a:extLst>
                </a:gridCol>
              </a:tblGrid>
              <a:tr h="3083344"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La </a:t>
                      </a:r>
                      <a:r>
                        <a:rPr lang="fr-FR" sz="1400" b="0" baseline="0" dirty="0">
                          <a:solidFill>
                            <a:srgbClr val="C00000"/>
                          </a:solidFill>
                        </a:rPr>
                        <a:t>garantie de change </a:t>
                      </a: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permet de :</a:t>
                      </a:r>
                    </a:p>
                    <a:p>
                      <a:pPr marL="742950" lvl="1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Maîtriser le risque de change,</a:t>
                      </a:r>
                    </a:p>
                    <a:p>
                      <a:pPr marL="742950" lvl="1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D’échanger un montant établi en CHF en Euro à un taux fixe, sur une période déterminée</a:t>
                      </a:r>
                    </a:p>
                    <a:p>
                      <a:pPr marL="742950" lvl="1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Sécuriser le projet du client</a:t>
                      </a:r>
                      <a:endParaRPr lang="fr-FR" sz="14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Elle est utile pour les dossiers où plusieurs déblocages sont nécessaires. Attention, </a:t>
                      </a:r>
                      <a:r>
                        <a:rPr lang="fr-FR" sz="1400" b="1" baseline="0" dirty="0">
                          <a:solidFill>
                            <a:sysClr val="windowText" lastClr="000000"/>
                          </a:solidFill>
                        </a:rPr>
                        <a:t>la demande doit être faite avant le premier déblocage</a:t>
                      </a:r>
                    </a:p>
                    <a:p>
                      <a:pPr marL="285750" indent="-285750" algn="just" defTabSz="914400" rtl="0" eaLnBrk="1" latinLnBrk="0" hangingPunct="1">
                        <a:buFontTx/>
                        <a:buChar char="-"/>
                      </a:pPr>
                      <a:r>
                        <a:rPr lang="fr-FR" sz="1400" b="0" kern="1200" baseline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Le taux de change pris en compte sera utilisé pour la réalisation des dossiers (à numériser dans le DNC)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</a:rPr>
                        <a:t>Il est possible de figer ce cours. La demande se fait via la fiche </a:t>
                      </a:r>
                      <a:r>
                        <a:rPr lang="fr-FR" sz="1400" b="0" baseline="0" dirty="0">
                          <a:solidFill>
                            <a:sysClr val="windowText" lastClr="000000"/>
                          </a:solidFill>
                          <a:hlinkClick r:id="rId6"/>
                        </a:rPr>
                        <a:t>CRP131</a:t>
                      </a:r>
                      <a:endParaRPr lang="fr-FR" sz="14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fr-FR" sz="1400" b="0" kern="1200" baseline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Numériser la demande de garantie de change dans le DNC et conservez les documents pour l’instruction du prêt CHF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fr-FR" sz="1400" b="0" kern="1200" baseline="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Prestation tarifée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697760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761139" y="5423447"/>
            <a:ext cx="4615932" cy="738664"/>
          </a:xfrm>
          <a:prstGeom prst="rect">
            <a:avLst/>
          </a:prstGeom>
          <a:solidFill>
            <a:srgbClr val="C31632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Une fois le dossier finalisé, assurances et garanties validées, vérifié par mon collègue ou mon DA, je prends </a:t>
            </a:r>
            <a:r>
              <a:rPr lang="fr-FR" sz="1400" b="1" u="sng" dirty="0">
                <a:solidFill>
                  <a:schemeClr val="bg1"/>
                </a:solidFill>
              </a:rPr>
              <a:t>un RDV contrôle interactif</a:t>
            </a:r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4053804">
            <a:off x="388428" y="5687223"/>
            <a:ext cx="537866" cy="577708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0672" y="1428633"/>
            <a:ext cx="500800" cy="466537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4114" y="1713411"/>
            <a:ext cx="500800" cy="469433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7556" y="1992827"/>
            <a:ext cx="500800" cy="469433"/>
          </a:xfrm>
          <a:prstGeom prst="rect">
            <a:avLst/>
          </a:prstGeom>
        </p:spPr>
      </p:pic>
      <p:pic>
        <p:nvPicPr>
          <p:cNvPr id="2050" name="Picture 2" descr="Garçon et fille avec drapeau suisse Vecteur gratui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8539" l="1278" r="99042">
                        <a14:foregroundMark x1="4153" y1="17328" x2="10863" y2="22965"/>
                        <a14:foregroundMark x1="14058" y1="36326" x2="28594" y2="47390"/>
                        <a14:foregroundMark x1="34665" y1="48852" x2="35783" y2="63466"/>
                        <a14:foregroundMark x1="26997" y1="69520" x2="30351" y2="47599"/>
                        <a14:foregroundMark x1="32907" y1="45303" x2="34026" y2="44468"/>
                        <a14:foregroundMark x1="39457" y1="45720" x2="53195" y2="59916"/>
                        <a14:foregroundMark x1="26358" y1="78288" x2="23482" y2="82672"/>
                        <a14:foregroundMark x1="34665" y1="82255" x2="34984" y2="91023"/>
                        <a14:foregroundMark x1="23163" y1="85386" x2="23163" y2="85386"/>
                        <a14:foregroundMark x1="38019" y1="47808" x2="38019" y2="47808"/>
                        <a14:foregroundMark x1="65974" y1="45720" x2="80032" y2="87891"/>
                        <a14:foregroundMark x1="75399" y1="44468" x2="64856" y2="92902"/>
                        <a14:foregroundMark x1="64696" y1="48434" x2="58786" y2="63257"/>
                        <a14:foregroundMark x1="78115" y1="44885" x2="83866" y2="49478"/>
                        <a14:foregroundMark x1="82268" y1="92276" x2="82268" y2="92276"/>
                        <a14:foregroundMark x1="82428" y1="92693" x2="84345" y2="91441"/>
                        <a14:foregroundMark x1="22204" y1="77871" x2="21406" y2="86013"/>
                        <a14:foregroundMark x1="32109" y1="95616" x2="36262" y2="95616"/>
                        <a14:foregroundMark x1="92812" y1="27557" x2="92812" y2="27557"/>
                        <a14:foregroundMark x1="92332" y1="25261" x2="92492" y2="29019"/>
                        <a14:foregroundMark x1="33067" y1="49687" x2="33706" y2="56576"/>
                        <a14:foregroundMark x1="37220" y1="44676" x2="37220" y2="44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899" y="1025401"/>
            <a:ext cx="1622453" cy="10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499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820130"/>
              </p:ext>
            </p:extLst>
          </p:nvPr>
        </p:nvGraphicFramePr>
        <p:xfrm>
          <a:off x="6197969" y="1445400"/>
          <a:ext cx="5695805" cy="35661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695805">
                  <a:extLst>
                    <a:ext uri="{9D8B030D-6E8A-4147-A177-3AD203B41FA5}">
                      <a16:colId xmlns:a16="http://schemas.microsoft.com/office/drawing/2014/main" val="2534738775"/>
                    </a:ext>
                  </a:extLst>
                </a:gridCol>
              </a:tblGrid>
              <a:tr h="969509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FR" sz="1200" b="1" u="sng" baseline="0" dirty="0">
                          <a:solidFill>
                            <a:sysClr val="windowText" lastClr="000000"/>
                          </a:solidFill>
                        </a:rPr>
                        <a:t>Traitement des déblocages d’un prêt en CHF</a:t>
                      </a:r>
                      <a:r>
                        <a:rPr lang="fr-FR" sz="1200" b="1" u="sng" baseline="0" dirty="0">
                          <a:solidFill>
                            <a:srgbClr val="C00000"/>
                          </a:solidFill>
                        </a:rPr>
                        <a:t> sans </a:t>
                      </a:r>
                      <a:r>
                        <a:rPr lang="fr-FR" sz="1200" b="1" u="sng" baseline="0" dirty="0">
                          <a:solidFill>
                            <a:sysClr val="windowText" lastClr="000000"/>
                          </a:solidFill>
                        </a:rPr>
                        <a:t>garantie de change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fr-FR" sz="12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Créer EDEBLO avec la demande de déblocage</a:t>
                      </a:r>
                      <a:r>
                        <a:rPr lang="fr-FR" sz="1200" b="0" baseline="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 CRP685 </a:t>
                      </a: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avec les justificatifs</a:t>
                      </a:r>
                    </a:p>
                    <a:p>
                      <a:pPr marL="342900" indent="-342900" algn="just">
                        <a:buFontTx/>
                        <a:buAutoNum type="arabicParenR"/>
                      </a:pPr>
                      <a:endParaRPr lang="fr-FR" sz="12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lvl="0" indent="0" algn="ctr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rgbClr val="C00000"/>
                          </a:solidFill>
                        </a:rPr>
                        <a:t>Le service déblocage n’a aucune visibilité immédiate sur la devise.</a:t>
                      </a:r>
                    </a:p>
                    <a:p>
                      <a:pPr marL="0" lvl="0" indent="0" algn="ctr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rgbClr val="C00000"/>
                          </a:solidFill>
                        </a:rPr>
                        <a:t>Le délai de traitement est plus long qu’un déblocage classique </a:t>
                      </a:r>
                    </a:p>
                    <a:p>
                      <a:pPr marL="0" lvl="0" indent="0" algn="ctr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rgbClr val="C00000"/>
                          </a:solidFill>
                        </a:rPr>
                        <a:t>en euro</a:t>
                      </a:r>
                    </a:p>
                    <a:p>
                      <a:pPr marL="342900" indent="-342900" algn="just">
                        <a:buFontTx/>
                        <a:buAutoNum type="arabicParenR"/>
                      </a:pPr>
                      <a:endParaRPr lang="fr-FR" sz="12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457200" lvl="1" indent="0" algn="just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Le compte en CHF du client est crédité à jour J du montant CHF, l’opération de change se dénoue en fin de journée et les fonds en euros sont disponibles sur le compte en euro à J+1</a:t>
                      </a:r>
                    </a:p>
                    <a:p>
                      <a:pPr marL="457200" lvl="1" indent="0" algn="just">
                        <a:buFontTx/>
                        <a:buNone/>
                      </a:pPr>
                      <a:endParaRPr lang="fr-FR" sz="12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457200" lvl="1" indent="0" algn="just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Les frais de dossier sont prélevés automatiquement sur le compte CHF du client</a:t>
                      </a:r>
                    </a:p>
                    <a:p>
                      <a:pPr marL="457200" lvl="1" indent="0" algn="just">
                        <a:buFontTx/>
                        <a:buNone/>
                      </a:pPr>
                      <a:endParaRPr lang="fr-FR" sz="12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457200" lvl="1" indent="0" algn="just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La cotisation CEGC est prélevée manuellement sur le compte en euro après le 1</a:t>
                      </a:r>
                      <a:r>
                        <a:rPr lang="fr-FR" sz="1200" b="0" baseline="30000" dirty="0">
                          <a:solidFill>
                            <a:sysClr val="windowText" lastClr="000000"/>
                          </a:solidFill>
                        </a:rPr>
                        <a:t>er</a:t>
                      </a: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 déblocage</a:t>
                      </a:r>
                    </a:p>
                    <a:p>
                      <a:pPr marL="457200" lvl="1" indent="0" algn="just">
                        <a:buFontTx/>
                        <a:buNone/>
                      </a:pPr>
                      <a:endParaRPr lang="fr-FR" sz="12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457200" lvl="1" indent="0" algn="just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Pour les rachats externes fournir obligatoirement un RIB de notre confrère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697760"/>
                  </a:ext>
                </a:extLst>
              </a:tr>
            </a:tbl>
          </a:graphicData>
        </a:graphic>
      </p:graphicFrame>
      <p:pic>
        <p:nvPicPr>
          <p:cNvPr id="12" name="Image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551" l="9901" r="97030">
                        <a14:foregroundMark x1="50495" y1="12754" x2="14604" y2="76522"/>
                        <a14:foregroundMark x1="33168" y1="86957" x2="80446" y2="86667"/>
                        <a14:foregroundMark x1="51238" y1="41159" x2="51980" y2="52464"/>
                        <a14:foregroundMark x1="52475" y1="76812" x2="52475" y2="76812"/>
                        <a14:foregroundMark x1="52475" y1="63478" x2="54455" y2="36522"/>
                        <a14:foregroundMark x1="48515" y1="74203" x2="53713" y2="74493"/>
                        <a14:foregroundMark x1="53960" y1="12754" x2="89604" y2="794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3506" y="2246991"/>
            <a:ext cx="564040" cy="481668"/>
          </a:xfrm>
          <a:prstGeom prst="rect">
            <a:avLst/>
          </a:prstGeom>
        </p:spPr>
      </p:pic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792945"/>
              </p:ext>
            </p:extLst>
          </p:nvPr>
        </p:nvGraphicFramePr>
        <p:xfrm>
          <a:off x="406710" y="5703407"/>
          <a:ext cx="11487064" cy="701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87064">
                  <a:extLst>
                    <a:ext uri="{9D8B030D-6E8A-4147-A177-3AD203B41FA5}">
                      <a16:colId xmlns:a16="http://schemas.microsoft.com/office/drawing/2014/main" val="2534738775"/>
                    </a:ext>
                  </a:extLst>
                </a:gridCol>
              </a:tblGrid>
              <a:tr h="701805">
                <a:tc>
                  <a:txBody>
                    <a:bodyPr/>
                    <a:lstStyle/>
                    <a:p>
                      <a:pPr marL="457200" lvl="1" indent="0" algn="just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 Pour limiter le risque sur les opérations de change, les appels de fonds sont traités du lundi au jeudi. Le traitement se fait sur deux jours consécutifs.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fr-FR" sz="12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457200" lvl="1" indent="0" algn="just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Plus le délai de déblocage augmente, plus le taux de change, et donc la contrevaleur en euro, risque de fluctuer.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697760"/>
                  </a:ext>
                </a:extLst>
              </a:tr>
            </a:tbl>
          </a:graphicData>
        </a:graphic>
      </p:graphicFrame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frontaliers Suisses auront l’opportunité de se faire prêter des outils chez leurs voisins : le prêt immobilier en CHF 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9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525369"/>
              </p:ext>
            </p:extLst>
          </p:nvPr>
        </p:nvGraphicFramePr>
        <p:xfrm>
          <a:off x="945725" y="2026457"/>
          <a:ext cx="4827052" cy="283464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827052">
                  <a:extLst>
                    <a:ext uri="{9D8B030D-6E8A-4147-A177-3AD203B41FA5}">
                      <a16:colId xmlns:a16="http://schemas.microsoft.com/office/drawing/2014/main" val="2534738775"/>
                    </a:ext>
                  </a:extLst>
                </a:gridCol>
              </a:tblGrid>
              <a:tr h="969509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FR" sz="1200" b="1" u="sng" baseline="0" dirty="0">
                          <a:solidFill>
                            <a:sysClr val="windowText" lastClr="000000"/>
                          </a:solidFill>
                        </a:rPr>
                        <a:t>Traitement des déblocages d’un prêt en CHF </a:t>
                      </a:r>
                      <a:r>
                        <a:rPr lang="fr-FR" sz="1200" b="1" u="sng" baseline="0" dirty="0">
                          <a:solidFill>
                            <a:srgbClr val="C00000"/>
                          </a:solidFill>
                        </a:rPr>
                        <a:t>avec</a:t>
                      </a:r>
                      <a:r>
                        <a:rPr lang="fr-FR" sz="1200" b="1" u="sng" baseline="0" dirty="0">
                          <a:solidFill>
                            <a:sysClr val="windowText" lastClr="000000"/>
                          </a:solidFill>
                        </a:rPr>
                        <a:t> garantie de change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fr-FR" sz="12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Créer EDEBLO avec la demande de déblocage CRP685 avec les justificatifs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fr-FR" sz="12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La garantie de change :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Permet de fixer un cours de change appliqué à tous les déblocages du prêt en CHG pour procéder à la conversion en euro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fr-FR" sz="1200" b="0" baseline="0" dirty="0">
                          <a:solidFill>
                            <a:sysClr val="windowText" lastClr="000000"/>
                          </a:solidFill>
                        </a:rPr>
                        <a:t>Elle est n’est pas possible pour les dossiers avec déblocage immédiat (acquisition sans travaux)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fr-FR" sz="12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endParaRPr lang="fr-FR" sz="1200" b="0" baseline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fr-FR" sz="1200" b="0" baseline="0" dirty="0">
                          <a:solidFill>
                            <a:schemeClr val="accent2"/>
                          </a:solidFill>
                        </a:rPr>
                        <a:t>Les dossiers sont traités par les équipes de Strasbourg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697760"/>
                  </a:ext>
                </a:extLst>
              </a:tr>
            </a:tbl>
          </a:graphicData>
        </a:graphic>
      </p:graphicFrame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81" b="94958" l="7200" r="984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94687" y="5727386"/>
            <a:ext cx="686812" cy="65384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258" y="5638573"/>
            <a:ext cx="500800" cy="46943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925" y="6000613"/>
            <a:ext cx="500800" cy="469433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8657" y="3656266"/>
            <a:ext cx="500800" cy="46943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8657" y="3049394"/>
            <a:ext cx="500800" cy="46943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287" y="4234357"/>
            <a:ext cx="500800" cy="46943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287" y="4703790"/>
            <a:ext cx="500800" cy="469433"/>
          </a:xfrm>
          <a:prstGeom prst="rect">
            <a:avLst/>
          </a:prstGeom>
        </p:spPr>
      </p:pic>
      <p:pic>
        <p:nvPicPr>
          <p:cNvPr id="18" name="Picture 2" descr="Garçon et fille avec drapeau suisse Vecteur gratuit">
            <a:extLst>
              <a:ext uri="{FF2B5EF4-FFF2-40B4-BE49-F238E27FC236}">
                <a16:creationId xmlns:a16="http://schemas.microsoft.com/office/drawing/2014/main" id="{AC2EDF5C-32C3-4586-87C6-7C02876FC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539" l="1278" r="99042">
                        <a14:foregroundMark x1="4153" y1="17328" x2="10863" y2="22965"/>
                        <a14:foregroundMark x1="14058" y1="36326" x2="28594" y2="47390"/>
                        <a14:foregroundMark x1="34665" y1="48852" x2="35783" y2="63466"/>
                        <a14:foregroundMark x1="26997" y1="69520" x2="30351" y2="47599"/>
                        <a14:foregroundMark x1="32907" y1="45303" x2="34026" y2="44468"/>
                        <a14:foregroundMark x1="39457" y1="45720" x2="53195" y2="59916"/>
                        <a14:foregroundMark x1="26358" y1="78288" x2="23482" y2="82672"/>
                        <a14:foregroundMark x1="34665" y1="82255" x2="34984" y2="91023"/>
                        <a14:foregroundMark x1="23163" y1="85386" x2="23163" y2="85386"/>
                        <a14:foregroundMark x1="38019" y1="47808" x2="38019" y2="47808"/>
                        <a14:foregroundMark x1="65974" y1="45720" x2="80032" y2="87891"/>
                        <a14:foregroundMark x1="75399" y1="44468" x2="64856" y2="92902"/>
                        <a14:foregroundMark x1="64696" y1="48434" x2="58786" y2="63257"/>
                        <a14:foregroundMark x1="78115" y1="44885" x2="83866" y2="49478"/>
                        <a14:foregroundMark x1="82268" y1="92276" x2="82268" y2="92276"/>
                        <a14:foregroundMark x1="82428" y1="92693" x2="84345" y2="91441"/>
                        <a14:foregroundMark x1="22204" y1="77871" x2="21406" y2="86013"/>
                        <a14:foregroundMark x1="32109" y1="95616" x2="36262" y2="95616"/>
                        <a14:foregroundMark x1="92812" y1="27557" x2="92812" y2="27557"/>
                        <a14:foregroundMark x1="92332" y1="25261" x2="92492" y2="29019"/>
                        <a14:foregroundMark x1="33067" y1="49687" x2="33706" y2="56576"/>
                        <a14:foregroundMark x1="37220" y1="44676" x2="37220" y2="44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4743" y="823302"/>
            <a:ext cx="1096512" cy="70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0339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experts immobiliers de la CEGC interviennent aussi chez les frontaliers Suisses 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9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695324" y="1560856"/>
            <a:ext cx="3044571" cy="1329099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u="sng" dirty="0">
              <a:solidFill>
                <a:srgbClr val="C00000"/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algn="ctr"/>
            <a:endParaRPr lang="fr-FR" sz="1200" b="1" u="sng" dirty="0">
              <a:solidFill>
                <a:srgbClr val="C00000"/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algn="ctr"/>
            <a:endParaRPr lang="fr-FR" sz="1200" b="1" u="sng" dirty="0">
              <a:solidFill>
                <a:srgbClr val="C00000"/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algn="ctr"/>
            <a:r>
              <a:rPr lang="fr-FR" sz="1200" b="1" u="sng" dirty="0">
                <a:solidFill>
                  <a:srgbClr val="C00000"/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La profession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algn="just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Elle doit être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précise et également renseignée dans le commentaire</a:t>
            </a:r>
          </a:p>
          <a:p>
            <a:pPr algn="just"/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algn="just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L’ancienneté en Suisse doit être supérieure à 3 ans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algn="just"/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algn="just"/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algn="just"/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695321" y="3191069"/>
            <a:ext cx="3044571" cy="1132380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u="sng" dirty="0">
                <a:solidFill>
                  <a:srgbClr val="C00000"/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L’épargne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lvl="0" algn="just">
              <a:defRPr/>
            </a:pP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Saisir l’épargne dans Connaissance client, puis détailler dans le commentaire les piliers en précisant les parts disponibles.</a:t>
            </a:r>
          </a:p>
          <a:p>
            <a:pPr lvl="0" algn="just">
              <a:defRPr/>
            </a:pP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4376054" y="1558140"/>
            <a:ext cx="4112425" cy="1984976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u="sng" dirty="0">
                <a:solidFill>
                  <a:srgbClr val="C00000"/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L’apport</a:t>
            </a:r>
          </a:p>
          <a:p>
            <a:pPr marL="10800" algn="just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10% d’apport, en complément des différents frais, sont exigés. </a:t>
            </a:r>
          </a:p>
          <a:p>
            <a:pPr marL="10800" algn="just"/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marL="10800" algn="just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Exemple : un bien de 200 000 € </a:t>
            </a:r>
          </a:p>
          <a:p>
            <a:pPr marL="10800" algn="just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25 000 € de frais (notaire, etc…) </a:t>
            </a:r>
          </a:p>
          <a:p>
            <a:pPr marL="10800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L’apport attendu sera de 10% de 200 000 €, soit 20 000 € + les 25 000 € de frais </a:t>
            </a:r>
          </a:p>
          <a:p>
            <a:pPr marL="10800"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Soit un total de 45 000 €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695322" y="4752109"/>
            <a:ext cx="3044571" cy="1281501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u="sng" dirty="0">
                <a:solidFill>
                  <a:srgbClr val="C00000"/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L’employeur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lvl="0" algn="just">
              <a:defRPr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Indiquer dans le commentaire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précisément et dans sa totalité le nom de l’employeur </a:t>
            </a:r>
          </a:p>
          <a:p>
            <a:pPr lvl="0" algn="just">
              <a:defRPr/>
            </a:pP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lvl="0" algn="just">
              <a:defRPr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Exemple : HUG = Hôpital Universitaire de Genève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4376056" y="4358963"/>
            <a:ext cx="4112424" cy="1674647"/>
          </a:xfrm>
          <a:prstGeom prst="round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u="sng" dirty="0">
                <a:solidFill>
                  <a:srgbClr val="C00000"/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Le niveau de revenus</a:t>
            </a:r>
          </a:p>
          <a:p>
            <a:pPr algn="just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Sur un endettement proche des 35% la CEGC analyse le risque de perte de revenus en CHF.</a:t>
            </a: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algn="just"/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marL="10800" algn="just"/>
            <a:r>
              <a:rPr lang="fr-FR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Par exemple : un ouvrier </a:t>
            </a:r>
            <a:r>
              <a:rPr lang="fr-FR" sz="1200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non</a:t>
            </a:r>
            <a:r>
              <a:rPr lang="fr-FR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 spécialisé rémunéré </a:t>
            </a:r>
          </a:p>
          <a:p>
            <a:pPr marL="10800" algn="just"/>
            <a:r>
              <a:rPr lang="fr-FR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5 000 € en Suisse n’est pas assuré de retrouver ce niveau salarial en France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8722482" y="2221586"/>
            <a:ext cx="3044571" cy="872643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u="sng" dirty="0">
                <a:solidFill>
                  <a:srgbClr val="C00000"/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Les cas d’exclusions immédiates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 Les TNS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Moins de 10% d’apport personnel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8722482" y="4319301"/>
            <a:ext cx="3044571" cy="1714309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u="sng" dirty="0">
                <a:solidFill>
                  <a:srgbClr val="C00000"/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Points d’attention</a:t>
            </a:r>
          </a:p>
          <a:p>
            <a:pPr algn="ctr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Ancienneté en Suisse : minimum 2 ans voir 3 ans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Pas de marge sur le % d’endettement si retour en France, sur des métiers « </a:t>
            </a:r>
            <a:r>
              <a:rPr lang="fr-FR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non qualifiés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 »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64" b="93617" l="9957" r="8917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722482" y="1761564"/>
            <a:ext cx="350810" cy="87147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50" b="97632" l="9955" r="9321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22482" y="3886565"/>
            <a:ext cx="350810" cy="871471"/>
          </a:xfrm>
          <a:prstGeom prst="rect">
            <a:avLst/>
          </a:prstGeom>
        </p:spPr>
      </p:pic>
      <p:pic>
        <p:nvPicPr>
          <p:cNvPr id="15" name="Picture 2" descr="Garçon et fille avec drapeau suisse Vecteur gratuit">
            <a:extLst>
              <a:ext uri="{FF2B5EF4-FFF2-40B4-BE49-F238E27FC236}">
                <a16:creationId xmlns:a16="http://schemas.microsoft.com/office/drawing/2014/main" id="{4A209AFF-C3C1-40A0-BEC9-8471E7084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539" l="1278" r="99042">
                        <a14:foregroundMark x1="4153" y1="17328" x2="10863" y2="22965"/>
                        <a14:foregroundMark x1="14058" y1="36326" x2="28594" y2="47390"/>
                        <a14:foregroundMark x1="34665" y1="48852" x2="35783" y2="63466"/>
                        <a14:foregroundMark x1="26997" y1="69520" x2="30351" y2="47599"/>
                        <a14:foregroundMark x1="32907" y1="45303" x2="34026" y2="44468"/>
                        <a14:foregroundMark x1="39457" y1="45720" x2="53195" y2="59916"/>
                        <a14:foregroundMark x1="26358" y1="78288" x2="23482" y2="82672"/>
                        <a14:foregroundMark x1="34665" y1="82255" x2="34984" y2="91023"/>
                        <a14:foregroundMark x1="23163" y1="85386" x2="23163" y2="85386"/>
                        <a14:foregroundMark x1="38019" y1="47808" x2="38019" y2="47808"/>
                        <a14:foregroundMark x1="65974" y1="45720" x2="80032" y2="87891"/>
                        <a14:foregroundMark x1="75399" y1="44468" x2="64856" y2="92902"/>
                        <a14:foregroundMark x1="64696" y1="48434" x2="58786" y2="63257"/>
                        <a14:foregroundMark x1="78115" y1="44885" x2="83866" y2="49478"/>
                        <a14:foregroundMark x1="82268" y1="92276" x2="82268" y2="92276"/>
                        <a14:foregroundMark x1="82428" y1="92693" x2="84345" y2="91441"/>
                        <a14:foregroundMark x1="22204" y1="77871" x2="21406" y2="86013"/>
                        <a14:foregroundMark x1="32109" y1="95616" x2="36262" y2="95616"/>
                        <a14:foregroundMark x1="92812" y1="27557" x2="92812" y2="27557"/>
                        <a14:foregroundMark x1="92332" y1="25261" x2="92492" y2="29019"/>
                        <a14:foregroundMark x1="33067" y1="49687" x2="33706" y2="56576"/>
                        <a14:foregroundMark x1="37220" y1="44676" x2="37220" y2="44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899" y="1025401"/>
            <a:ext cx="1622453" cy="10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796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61751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fr-FR" b="1" dirty="0">
                <a:latin typeface="Century Gothic" panose="020B0502020202020204" pitchFamily="34" charset="0"/>
              </a:rPr>
              <a:t>Avec PROFIDEO, disposez d’une comparaison clé en main, synthétique entre </a:t>
            </a:r>
          </a:p>
          <a:p>
            <a:pPr marL="0" indent="0" algn="ctr">
              <a:buNone/>
            </a:pPr>
            <a:r>
              <a:rPr lang="fr-FR" b="1" dirty="0">
                <a:solidFill>
                  <a:srgbClr val="C00000"/>
                </a:solidFill>
                <a:latin typeface="Century Gothic" panose="020B0502020202020204" pitchFamily="34" charset="0"/>
              </a:rPr>
              <a:t>le contrat CNP / Natixis BPCE Vie et les contrats externes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PROFIDEO : un bel outil pour améliorer le conseil client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>
          <a:xfrm>
            <a:off x="334911" y="716146"/>
            <a:ext cx="360413" cy="221671"/>
          </a:xfrm>
        </p:spPr>
        <p:txBody>
          <a:bodyPr/>
          <a:lstStyle/>
          <a:p>
            <a:r>
              <a:rPr lang="fr-FR" dirty="0"/>
              <a:t>10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811587"/>
              </p:ext>
            </p:extLst>
          </p:nvPr>
        </p:nvGraphicFramePr>
        <p:xfrm>
          <a:off x="695325" y="2244980"/>
          <a:ext cx="7427950" cy="302461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427950">
                  <a:extLst>
                    <a:ext uri="{9D8B030D-6E8A-4147-A177-3AD203B41FA5}">
                      <a16:colId xmlns:a16="http://schemas.microsoft.com/office/drawing/2014/main" val="3400243521"/>
                    </a:ext>
                  </a:extLst>
                </a:gridCol>
              </a:tblGrid>
              <a:tr h="555730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1" dirty="0"/>
                        <a:t>Les avantages</a:t>
                      </a:r>
                    </a:p>
                    <a:p>
                      <a:pPr algn="ctr"/>
                      <a:endParaRPr lang="fr-FR" sz="1200" b="1" dirty="0"/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79123"/>
                  </a:ext>
                </a:extLst>
              </a:tr>
              <a:tr h="1025963">
                <a:tc>
                  <a:txBody>
                    <a:bodyPr/>
                    <a:lstStyle/>
                    <a:p>
                      <a:pPr marL="171450" lvl="0" indent="-171450" algn="ctr">
                        <a:buFontTx/>
                        <a:buChar char="-"/>
                      </a:pPr>
                      <a:r>
                        <a:rPr lang="fr-FR" sz="1200" dirty="0"/>
                        <a:t>Mieux répondre aux questions du client</a:t>
                      </a:r>
                      <a:endParaRPr lang="fr-FR" sz="1200" baseline="0" dirty="0"/>
                    </a:p>
                    <a:p>
                      <a:pPr marL="171450" lvl="0" indent="-171450" algn="ctr">
                        <a:buFontTx/>
                        <a:buChar char="-"/>
                      </a:pPr>
                      <a:endParaRPr lang="fr-FR" sz="1200" baseline="0" dirty="0"/>
                    </a:p>
                    <a:p>
                      <a:pPr marL="171450" lvl="0" indent="-171450" algn="ctr">
                        <a:buFontTx/>
                        <a:buChar char="-"/>
                      </a:pPr>
                      <a:r>
                        <a:rPr lang="fr-F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Accéder à une base de connaissances des contrats proposés par les assureurs externes</a:t>
                      </a:r>
                    </a:p>
                    <a:p>
                      <a:pPr marL="171450" lvl="0" indent="-171450" algn="ctr">
                        <a:buFontTx/>
                        <a:buChar char="-"/>
                      </a:pPr>
                      <a:endParaRPr lang="fr-FR" sz="12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171450" lvl="0" indent="-171450" algn="ctr">
                        <a:buFontTx/>
                        <a:buChar char="-"/>
                      </a:pPr>
                      <a:r>
                        <a:rPr lang="fr-F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Accéder à une analyse comparative précise des différentes garanties</a:t>
                      </a:r>
                    </a:p>
                    <a:p>
                      <a:pPr marL="171450" lvl="0" indent="-171450" algn="ctr">
                        <a:buFontTx/>
                        <a:buChar char="-"/>
                      </a:pPr>
                      <a:endParaRPr lang="fr-FR" sz="12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171450" lvl="0" indent="-171450" algn="ctr">
                        <a:buFontTx/>
                        <a:buChar char="-"/>
                      </a:pPr>
                      <a:r>
                        <a:rPr lang="fr-F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Renforcer la conviction de la qualité du contrat groupe face aux autres contrats</a:t>
                      </a:r>
                    </a:p>
                    <a:p>
                      <a:pPr marL="171450" lvl="0" indent="-171450" algn="ctr">
                        <a:buFontTx/>
                        <a:buChar char="-"/>
                      </a:pPr>
                      <a:endParaRPr lang="fr-FR" sz="12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171450" lvl="0" indent="-171450" algn="ctr">
                        <a:buFontTx/>
                        <a:buChar char="-"/>
                      </a:pPr>
                      <a:r>
                        <a:rPr lang="fr-F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Délivrer un conseil juste et avisé</a:t>
                      </a:r>
                    </a:p>
                    <a:p>
                      <a:pPr marL="171450" lvl="0" indent="-171450" algn="ctr">
                        <a:buFontTx/>
                        <a:buChar char="-"/>
                      </a:pPr>
                      <a:endParaRPr lang="fr-FR" sz="12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171450" lvl="0" indent="-171450" algn="ctr">
                        <a:buFontTx/>
                        <a:buChar char="-"/>
                      </a:pPr>
                      <a:r>
                        <a:rPr lang="fr-F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Améliorer l’information client</a:t>
                      </a:r>
                    </a:p>
                    <a:p>
                      <a:pPr marL="171450" lvl="0" indent="-171450" algn="ctr">
                        <a:buFontTx/>
                        <a:buChar char="-"/>
                      </a:pPr>
                      <a:endParaRPr lang="fr-FR" sz="12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171450" lvl="0" indent="-171450" algn="ctr">
                        <a:buFontTx/>
                        <a:buChar char="-"/>
                      </a:pPr>
                      <a:r>
                        <a:rPr lang="fr-F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Bénéficier d’une mise à jour quotidienne</a:t>
                      </a:r>
                      <a:endParaRPr lang="fr-F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94904"/>
                  </a:ext>
                </a:extLst>
              </a:tr>
            </a:tbl>
          </a:graphicData>
        </a:graphic>
      </p:graphicFrame>
      <p:sp>
        <p:nvSpPr>
          <p:cNvPr id="10" name="Espace réservé du contenu 1"/>
          <p:cNvSpPr txBox="1">
            <a:spLocks/>
          </p:cNvSpPr>
          <p:nvPr/>
        </p:nvSpPr>
        <p:spPr>
          <a:xfrm>
            <a:off x="1843042" y="5854787"/>
            <a:ext cx="2467701" cy="6711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31632"/>
            </a:solidFill>
            <a:prstDash val="lg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800" dirty="0">
                <a:solidFill>
                  <a:srgbClr val="C00000"/>
                </a:solidFill>
                <a:latin typeface="Century Gothic" panose="020B0502020202020204" pitchFamily="34" charset="0"/>
              </a:rPr>
              <a:t>Découvrez l’outil en cliquant sur ce </a:t>
            </a:r>
            <a:r>
              <a:rPr lang="fr-FR" sz="1800" dirty="0">
                <a:solidFill>
                  <a:srgbClr val="C00000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</a:t>
            </a:r>
            <a:endParaRPr lang="fr-FR" sz="18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2" name="Picture 4" descr="4304352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10000" r="90000">
                        <a14:foregroundMark x1="17917" y1="2917" x2="18750" y2="45417"/>
                        <a14:foregroundMark x1="31250" y1="2917" x2="32500" y2="76667"/>
                        <a14:foregroundMark x1="34167" y1="43750" x2="37500" y2="53333"/>
                        <a14:foregroundMark x1="38333" y1="58333" x2="39792" y2="68333"/>
                        <a14:foregroundMark x1="27500" y1="48333" x2="23958" y2="64167"/>
                        <a14:foregroundMark x1="16667" y1="28750" x2="13333" y2="40000"/>
                        <a14:foregroundMark x1="18958" y1="27917" x2="22708" y2="36667"/>
                        <a14:foregroundMark x1="47292" y1="4167" x2="47708" y2="56250"/>
                        <a14:foregroundMark x1="44583" y1="37083" x2="41458" y2="49167"/>
                        <a14:foregroundMark x1="48542" y1="30833" x2="51667" y2="4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12" y="5245144"/>
            <a:ext cx="1659835" cy="829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1818" y="4225917"/>
            <a:ext cx="4696047" cy="2299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13" b="99770" l="9913" r="97668">
                        <a14:foregroundMark x1="83236" y1="11521" x2="15743" y2="49309"/>
                        <a14:foregroundMark x1="51603" y1="48387" x2="54519" y2="592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54203" y="437640"/>
            <a:ext cx="1221860" cy="77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12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SED : un outil sûr, pratique et sécurisé pour signer les prêts immobiliers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Heure du Jeudi du 27 janvier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>
          <a:xfrm>
            <a:off x="334911" y="716146"/>
            <a:ext cx="360413" cy="254237"/>
          </a:xfrm>
        </p:spPr>
        <p:txBody>
          <a:bodyPr/>
          <a:lstStyle/>
          <a:p>
            <a:r>
              <a:rPr lang="fr-FR" dirty="0"/>
              <a:t>11</a:t>
            </a: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3120274467"/>
              </p:ext>
            </p:extLst>
          </p:nvPr>
        </p:nvGraphicFramePr>
        <p:xfrm>
          <a:off x="1716631" y="2782570"/>
          <a:ext cx="5192892" cy="3525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623117" y="1353248"/>
            <a:ext cx="11125151" cy="1169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latin typeface="Century Gothic" panose="020B0502020202020204" pitchFamily="34" charset="0"/>
              </a:rPr>
              <a:t>La signature de la demande, de l’offre, les tableaux d’amortissements, de la FSI, les annexes et les contrats d’adhésion CNP, demande de déblocage sont totalement éligibles à la SED.</a:t>
            </a:r>
          </a:p>
          <a:p>
            <a:pPr algn="just"/>
            <a:endParaRPr lang="fr-FR" sz="1400" dirty="0">
              <a:latin typeface="Century Gothic" panose="020B0502020202020204" pitchFamily="34" charset="0"/>
            </a:endParaRPr>
          </a:p>
          <a:p>
            <a:pPr algn="just"/>
            <a:r>
              <a:rPr lang="fr-FR" sz="1400" dirty="0">
                <a:latin typeface="Century Gothic" panose="020B0502020202020204" pitchFamily="34" charset="0"/>
              </a:rPr>
              <a:t>Les tâches sont simplifiées. Les document signés vont directement, au bon endroit, dans le dossier client. La conformité s’en </a:t>
            </a:r>
            <a:r>
              <a:rPr lang="fr-FR" sz="1400">
                <a:latin typeface="Century Gothic" panose="020B0502020202020204" pitchFamily="34" charset="0"/>
              </a:rPr>
              <a:t>trouve renforcée</a:t>
            </a:r>
            <a:r>
              <a:rPr lang="fr-FR" sz="1400" dirty="0">
                <a:latin typeface="Century Gothic" panose="020B0502020202020204" pitchFamily="34" charset="0"/>
              </a:rPr>
              <a:t>.</a:t>
            </a:r>
            <a:endParaRPr lang="fr-FR" sz="14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1808119" y="2474360"/>
            <a:ext cx="5009916" cy="314417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dirty="0"/>
              <a:t>Pour que la Signature Electronique à Distance </a:t>
            </a:r>
            <a:r>
              <a:rPr lang="fr-FR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fonctionne</a:t>
            </a:r>
            <a:r>
              <a:rPr lang="fr-FR" sz="1400" dirty="0"/>
              <a:t> :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802" l="9864" r="89966">
                        <a14:backgroundMark x1="71429" y1="7485" x2="82313" y2="323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93089" y="3724314"/>
            <a:ext cx="4893443" cy="277960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150B474-1896-4A54-97FA-3B632308E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628" y="5646154"/>
            <a:ext cx="498021" cy="42470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808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hlinkClick r:id="rId2"/>
          </p:cNvPr>
          <p:cNvSpPr/>
          <p:nvPr/>
        </p:nvSpPr>
        <p:spPr>
          <a:xfrm>
            <a:off x="8337821" y="3163119"/>
            <a:ext cx="3037013" cy="29909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hlinkClick r:id="rId3"/>
          </p:cNvPr>
          <p:cNvSpPr/>
          <p:nvPr/>
        </p:nvSpPr>
        <p:spPr>
          <a:xfrm>
            <a:off x="4285274" y="3203824"/>
            <a:ext cx="3037013" cy="29909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hlinkClick r:id="rId4"/>
          </p:cNvPr>
          <p:cNvSpPr/>
          <p:nvPr/>
        </p:nvSpPr>
        <p:spPr>
          <a:xfrm>
            <a:off x="597706" y="3154440"/>
            <a:ext cx="3037013" cy="29909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554183" y="1693473"/>
            <a:ext cx="10867312" cy="10882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3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Heure du Jeudi du 27 janvier 2022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05631" y="464147"/>
            <a:ext cx="10980738" cy="856619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Notre boite à outils maison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82560" y="5037263"/>
            <a:ext cx="3037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</a:rPr>
              <a:t>Fiches pédagogiques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CEGC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450829" y="5008953"/>
            <a:ext cx="3040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mode opératoire des crédits immobiliers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354892" y="5114512"/>
            <a:ext cx="303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ateliers des décodeurs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061806" y="2297871"/>
            <a:ext cx="887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C00000"/>
                </a:solidFill>
              </a:rPr>
              <a:t> Particuliers &gt; Crédit immobilier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95325" y="1737743"/>
            <a:ext cx="1069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Retrouvez l’ensemble des infos sur le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Prêt immobilier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 votre Rubrique des Commerciaux :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DF9FA"/>
              </a:clrFrom>
              <a:clrTo>
                <a:srgbClr val="FDF9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01773" y="2248973"/>
            <a:ext cx="1674284" cy="400947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6121041" flipH="1" flipV="1">
            <a:off x="2613911" y="5113659"/>
            <a:ext cx="1454952" cy="1532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6121041" flipH="1" flipV="1">
            <a:off x="10440998" y="5113660"/>
            <a:ext cx="1454952" cy="1532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6121041" flipH="1" flipV="1">
            <a:off x="6540148" y="5220500"/>
            <a:ext cx="1454952" cy="1532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Tool box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183" y="489975"/>
            <a:ext cx="1007722" cy="100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8"/>
          <a:srcRect l="10538" t="2963" r="12816" b="-2963"/>
          <a:stretch/>
        </p:blipFill>
        <p:spPr>
          <a:xfrm>
            <a:off x="4285274" y="3618701"/>
            <a:ext cx="3036499" cy="94060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76700" y="3399488"/>
            <a:ext cx="2959254" cy="140859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EF5E7D1-00C6-4558-A60E-E9292F37F7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294" y="3692200"/>
            <a:ext cx="2743544" cy="883273"/>
          </a:xfrm>
          <a:prstGeom prst="rect">
            <a:avLst/>
          </a:prstGeom>
        </p:spPr>
      </p:pic>
      <p:pic>
        <p:nvPicPr>
          <p:cNvPr id="23" name="Image 22">
            <a:hlinkClick r:id="rId11"/>
            <a:extLst>
              <a:ext uri="{FF2B5EF4-FFF2-40B4-BE49-F238E27FC236}">
                <a16:creationId xmlns:a16="http://schemas.microsoft.com/office/drawing/2014/main" id="{9B62FDA6-72B2-4B07-BE82-B7050B31D1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7706" y="5600149"/>
            <a:ext cx="536471" cy="536471"/>
          </a:xfrm>
          <a:prstGeom prst="rect">
            <a:avLst/>
          </a:prstGeom>
        </p:spPr>
      </p:pic>
      <p:sp>
        <p:nvSpPr>
          <p:cNvPr id="29" name="Espace réservé du texte 9">
            <a:extLst>
              <a:ext uri="{FF2B5EF4-FFF2-40B4-BE49-F238E27FC236}">
                <a16:creationId xmlns:a16="http://schemas.microsoft.com/office/drawing/2014/main" id="{1D538F97-20B4-40AC-92AB-5E801988AB36}"/>
              </a:ext>
            </a:extLst>
          </p:cNvPr>
          <p:cNvSpPr txBox="1">
            <a:spLocks/>
          </p:cNvSpPr>
          <p:nvPr/>
        </p:nvSpPr>
        <p:spPr>
          <a:xfrm>
            <a:off x="213473" y="721380"/>
            <a:ext cx="392158" cy="27907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7196505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11023</TotalTime>
  <Words>4878</Words>
  <Application>Microsoft Office PowerPoint</Application>
  <PresentationFormat>Grand écran</PresentationFormat>
  <Paragraphs>611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43" baseType="lpstr">
      <vt:lpstr>Batang</vt:lpstr>
      <vt:lpstr>Gungsuh</vt:lpstr>
      <vt:lpstr>Arial</vt:lpstr>
      <vt:lpstr>Arial Black</vt:lpstr>
      <vt:lpstr>Bookman Old Style</vt:lpstr>
      <vt:lpstr>Bradley Hand ITC</vt:lpstr>
      <vt:lpstr>Century Gothic</vt:lpstr>
      <vt:lpstr>Courier New</vt:lpstr>
      <vt:lpstr>Georgia</vt:lpstr>
      <vt:lpstr>Montserrat Black</vt:lpstr>
      <vt:lpstr>ubuntu</vt:lpstr>
      <vt:lpstr>Wingdings</vt:lpstr>
      <vt:lpstr>Thème Office</vt:lpstr>
      <vt:lpstr>Crédit immobilier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777</cp:revision>
  <cp:lastPrinted>2021-09-28T07:33:50Z</cp:lastPrinted>
  <dcterms:created xsi:type="dcterms:W3CDTF">2020-06-24T09:20:11Z</dcterms:created>
  <dcterms:modified xsi:type="dcterms:W3CDTF">2022-01-25T15:58:38Z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