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365" r:id="rId8"/>
    <p:sldId id="263" r:id="rId9"/>
    <p:sldId id="570" r:id="rId10"/>
    <p:sldId id="576" r:id="rId11"/>
    <p:sldId id="571" r:id="rId12"/>
    <p:sldId id="577" r:id="rId13"/>
    <p:sldId id="578" r:id="rId14"/>
    <p:sldId id="587" r:id="rId15"/>
    <p:sldId id="580" r:id="rId16"/>
    <p:sldId id="581" r:id="rId17"/>
    <p:sldId id="575" r:id="rId18"/>
    <p:sldId id="582" r:id="rId19"/>
    <p:sldId id="583" r:id="rId20"/>
    <p:sldId id="584" r:id="rId21"/>
    <p:sldId id="585" r:id="rId22"/>
    <p:sldId id="586" r:id="rId23"/>
    <p:sldId id="588" r:id="rId24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77" autoAdjust="0"/>
    <p:restoredTop sz="96265" autoAdjust="0"/>
  </p:normalViewPr>
  <p:slideViewPr>
    <p:cSldViewPr snapToGrid="0">
      <p:cViewPr varScale="1">
        <p:scale>
          <a:sx n="86" d="100"/>
          <a:sy n="86" d="100"/>
        </p:scale>
        <p:origin x="41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621AF8E-2873-4597-A13A-4971132CEDEF}"/>
              </a:ext>
            </a:extLst>
          </p:cNvPr>
          <p:cNvSpPr/>
          <p:nvPr userDrawn="1"/>
        </p:nvSpPr>
        <p:spPr>
          <a:xfrm>
            <a:off x="515938" y="0"/>
            <a:ext cx="406717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F514FF-C147-4B32-AD9F-9028C71E0CCB}"/>
              </a:ext>
            </a:extLst>
          </p:cNvPr>
          <p:cNvSpPr/>
          <p:nvPr userDrawn="1"/>
        </p:nvSpPr>
        <p:spPr>
          <a:xfrm>
            <a:off x="682625" y="5054600"/>
            <a:ext cx="887413" cy="10001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0A6577-BAC7-4820-917A-64401E17D731}"/>
              </a:ext>
            </a:extLst>
          </p:cNvPr>
          <p:cNvSpPr/>
          <p:nvPr userDrawn="1"/>
        </p:nvSpPr>
        <p:spPr>
          <a:xfrm>
            <a:off x="4230688" y="649288"/>
            <a:ext cx="1069975" cy="80803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3AD4B4-C134-4AAB-A1EE-8D55ED8BF2ED}"/>
              </a:ext>
            </a:extLst>
          </p:cNvPr>
          <p:cNvSpPr/>
          <p:nvPr userDrawn="1"/>
        </p:nvSpPr>
        <p:spPr>
          <a:xfrm>
            <a:off x="4230688" y="-19050"/>
            <a:ext cx="1069975" cy="68738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400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68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hyperlink" Target="https://npsafroid.fr/meteo_ce_1s7y1z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2.xlsx"/><Relationship Id="rId3" Type="http://schemas.openxmlformats.org/officeDocument/2006/relationships/image" Target="../media/image23.emf"/><Relationship Id="rId7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Excel_Worksheet.xlsx"/><Relationship Id="rId10" Type="http://schemas.openxmlformats.org/officeDocument/2006/relationships/image" Target="../media/image16.jpeg"/><Relationship Id="rId4" Type="http://schemas.openxmlformats.org/officeDocument/2006/relationships/image" Target="../media/image24.emf"/><Relationship Id="rId9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youtu.be/VczvvDfSnCw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eb.yammer.com/main/groups/eyJfdHlwZSI6Ikdyb3VwIiwiaWQiOiIxMjg0NTQ2NiJ9/new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1">
            <a:extLst>
              <a:ext uri="{FF2B5EF4-FFF2-40B4-BE49-F238E27FC236}">
                <a16:creationId xmlns:a16="http://schemas.microsoft.com/office/drawing/2014/main" id="{A959C593-1557-45B0-8F90-8032DD6A2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0438" y="4618038"/>
            <a:ext cx="7893050" cy="282575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Clr>
                <a:schemeClr val="accent4"/>
              </a:buClr>
              <a:defRPr/>
            </a:pPr>
            <a:r>
              <a:rPr lang="fr-FR" dirty="0"/>
              <a:t>Heure du Jeudi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1B60C24-A26D-4D95-A949-8DAA900F64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30438" y="4987925"/>
            <a:ext cx="7893050" cy="3048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4"/>
              </a:buClr>
              <a:defRPr/>
            </a:pPr>
            <a:r>
              <a:rPr lang="fr-FR" dirty="0"/>
              <a:t>    10 février 2022</a:t>
            </a:r>
          </a:p>
        </p:txBody>
      </p:sp>
      <p:sp>
        <p:nvSpPr>
          <p:cNvPr id="8" name="Titre 3">
            <a:extLst>
              <a:ext uri="{FF2B5EF4-FFF2-40B4-BE49-F238E27FC236}">
                <a16:creationId xmlns:a16="http://schemas.microsoft.com/office/drawing/2014/main" id="{78F50DCC-E42C-40D8-8981-865A9932BE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8863" y="1144588"/>
            <a:ext cx="7400925" cy="1817687"/>
          </a:xfrm>
        </p:spPr>
        <p:txBody>
          <a:bodyPr rtlCol="0"/>
          <a:lstStyle/>
          <a:p>
            <a:pPr eaLnBrk="1" fontAlgn="auto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fr-FR" sz="3600" dirty="0"/>
              <a:t>Les </a:t>
            </a:r>
            <a:r>
              <a:rPr lang="fr-FR" sz="3600" dirty="0">
                <a:solidFill>
                  <a:srgbClr val="C00000"/>
                </a:solidFill>
              </a:rPr>
              <a:t>podiums </a:t>
            </a:r>
            <a:r>
              <a:rPr lang="fr-FR" sz="3600" dirty="0"/>
              <a:t>de la Satisfaction Client</a:t>
            </a:r>
          </a:p>
        </p:txBody>
      </p:sp>
      <p:pic>
        <p:nvPicPr>
          <p:cNvPr id="9" name="Image 11">
            <a:extLst>
              <a:ext uri="{FF2B5EF4-FFF2-40B4-BE49-F238E27FC236}">
                <a16:creationId xmlns:a16="http://schemas.microsoft.com/office/drawing/2014/main" id="{B78216B1-26D6-49D4-A0DE-0A450BF04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1371600"/>
            <a:ext cx="21463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6207CB37-33B7-4836-B5B7-778ECF5D8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263" y="2084388"/>
            <a:ext cx="6907212" cy="3899162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sz="2000" dirty="0">
                <a:cs typeface="Arial" panose="020B0604020202020204" pitchFamily="34" charset="0"/>
              </a:rPr>
              <a:t>Comment se calcule le NPS (Net </a:t>
            </a:r>
            <a:r>
              <a:rPr lang="fr-FR" altLang="fr-FR" sz="2000" dirty="0" err="1">
                <a:cs typeface="Arial" panose="020B0604020202020204" pitchFamily="34" charset="0"/>
              </a:rPr>
              <a:t>Promoter</a:t>
            </a:r>
            <a:r>
              <a:rPr lang="fr-FR" altLang="fr-FR" sz="2000" dirty="0">
                <a:cs typeface="Arial" panose="020B0604020202020204" pitchFamily="34" charset="0"/>
              </a:rPr>
              <a:t> Score) ?</a:t>
            </a:r>
          </a:p>
          <a:p>
            <a:pPr eaLnBrk="1" hangingPunct="1">
              <a:defRPr/>
            </a:pPr>
            <a:endParaRPr lang="fr-FR" altLang="fr-FR" sz="2000" dirty="0"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fr-FR" altLang="fr-FR" sz="2000" dirty="0">
                <a:cs typeface="Arial" panose="020B0604020202020204" pitchFamily="34" charset="0"/>
              </a:rPr>
              <a:t>Le NPS CEGEE à fin 2021</a:t>
            </a:r>
          </a:p>
          <a:p>
            <a:pPr eaLnBrk="1" hangingPunct="1">
              <a:defRPr/>
            </a:pPr>
            <a:endParaRPr lang="fr-FR" altLang="fr-FR" sz="2000" dirty="0"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fr-FR" altLang="fr-FR" sz="2000" dirty="0">
                <a:cs typeface="Arial" panose="020B0604020202020204" pitchFamily="34" charset="0"/>
              </a:rPr>
              <a:t>Les podiums de la Satisfaction</a:t>
            </a:r>
          </a:p>
          <a:p>
            <a:pPr eaLnBrk="1" hangingPunct="1">
              <a:defRPr/>
            </a:pPr>
            <a:endParaRPr lang="fr-FR" altLang="fr-FR" sz="2000" dirty="0"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fr-FR" altLang="fr-FR" sz="2000" dirty="0">
                <a:cs typeface="Arial" panose="020B0604020202020204" pitchFamily="34" charset="0"/>
              </a:rPr>
              <a:t>Atelier en commun : quelles sont les bonnes pratiques que l’équipe peut déployer pour optimiser la satisfaction client ?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fr-FR" sz="2000" dirty="0"/>
          </a:p>
          <a:p>
            <a:pPr>
              <a:defRPr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4046260-C1AC-4996-94A8-D125AAB70F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625" y="2125663"/>
            <a:ext cx="3622675" cy="2928937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Clr>
                <a:schemeClr val="accent4"/>
              </a:buClr>
              <a:defRPr/>
            </a:pPr>
            <a:r>
              <a:rPr lang="fr-FR" dirty="0"/>
              <a:t>01</a:t>
            </a:r>
          </a:p>
        </p:txBody>
      </p:sp>
      <p:sp>
        <p:nvSpPr>
          <p:cNvPr id="14339" name="Espace réservé du texte 2">
            <a:extLst>
              <a:ext uri="{FF2B5EF4-FFF2-40B4-BE49-F238E27FC236}">
                <a16:creationId xmlns:a16="http://schemas.microsoft.com/office/drawing/2014/main" id="{85A9B803-0760-4B52-A1CF-28DE9BC00DC1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4889500" y="1922463"/>
            <a:ext cx="6929438" cy="3613150"/>
          </a:xfrm>
        </p:spPr>
        <p:txBody>
          <a:bodyPr anchor="ctr"/>
          <a:lstStyle/>
          <a:p>
            <a:pPr eaLnBrk="1" hangingPunct="1"/>
            <a:r>
              <a:rPr lang="fr-FR" altLang="fr-FR" b="1" dirty="0">
                <a:solidFill>
                  <a:srgbClr val="404040"/>
                </a:solidFill>
                <a:cs typeface="Arial" panose="020B0604020202020204" pitchFamily="34" charset="0"/>
              </a:rPr>
              <a:t>Comment se calcule le NPS (Net </a:t>
            </a:r>
            <a:r>
              <a:rPr lang="fr-FR" altLang="fr-FR" b="1" dirty="0" err="1">
                <a:solidFill>
                  <a:srgbClr val="404040"/>
                </a:solidFill>
                <a:cs typeface="Arial" panose="020B0604020202020204" pitchFamily="34" charset="0"/>
              </a:rPr>
              <a:t>Promoter</a:t>
            </a:r>
            <a:r>
              <a:rPr lang="fr-FR" altLang="fr-FR" b="1" dirty="0">
                <a:solidFill>
                  <a:srgbClr val="404040"/>
                </a:solidFill>
                <a:cs typeface="Arial" panose="020B0604020202020204" pitchFamily="34" charset="0"/>
              </a:rPr>
              <a:t> Score) ?</a:t>
            </a:r>
          </a:p>
          <a:p>
            <a:pPr eaLnBrk="1" hangingPunct="1"/>
            <a:endParaRPr lang="fr-FR" altLang="fr-FR" dirty="0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fr-FR" altLang="fr-FR" dirty="0">
                <a:solidFill>
                  <a:srgbClr val="404040"/>
                </a:solidFill>
                <a:cs typeface="Arial" panose="020B0604020202020204" pitchFamily="34" charset="0"/>
              </a:rPr>
              <a:t>Le NPS CEGEE à fin 2021</a:t>
            </a:r>
          </a:p>
          <a:p>
            <a:pPr eaLnBrk="1" hangingPunct="1"/>
            <a:endParaRPr lang="fr-FR" altLang="fr-FR" dirty="0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fr-FR" altLang="fr-FR" dirty="0">
                <a:solidFill>
                  <a:srgbClr val="404040"/>
                </a:solidFill>
                <a:cs typeface="Arial" panose="020B0604020202020204" pitchFamily="34" charset="0"/>
              </a:rPr>
              <a:t>Les podiums de la Satisfaction</a:t>
            </a:r>
          </a:p>
          <a:p>
            <a:pPr eaLnBrk="1" hangingPunct="1"/>
            <a:endParaRPr lang="fr-FR" altLang="fr-FR" dirty="0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fr-FR" altLang="fr-FR" dirty="0">
                <a:solidFill>
                  <a:srgbClr val="404040"/>
                </a:solidFill>
                <a:cs typeface="Arial" panose="020B0604020202020204" pitchFamily="34" charset="0"/>
              </a:rPr>
              <a:t>Atelier en commun : quelles sont les bonnes pratiques que l’équipe peut déployer pour optimiser la satisfaction client 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BA3457C7-F7EF-4D8D-A66B-5E8033B44166}"/>
              </a:ext>
            </a:extLst>
          </p:cNvPr>
          <p:cNvSpPr txBox="1">
            <a:spLocks noChangeArrowheads="1"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dirty="0">
                <a:solidFill>
                  <a:srgbClr val="404040"/>
                </a:solidFill>
                <a:cs typeface="Arial" panose="020B0604020202020204" pitchFamily="34" charset="0"/>
              </a:rPr>
              <a:t>1. Comment se calcule le NPS (Net </a:t>
            </a:r>
            <a:r>
              <a:rPr lang="fr-FR" altLang="fr-FR" dirty="0" err="1">
                <a:solidFill>
                  <a:srgbClr val="404040"/>
                </a:solidFill>
                <a:cs typeface="Arial" panose="020B0604020202020204" pitchFamily="34" charset="0"/>
              </a:rPr>
              <a:t>Promoter</a:t>
            </a:r>
            <a:r>
              <a:rPr lang="fr-FR" altLang="fr-FR" dirty="0">
                <a:solidFill>
                  <a:srgbClr val="404040"/>
                </a:solidFill>
                <a:cs typeface="Arial" panose="020B0604020202020204" pitchFamily="34" charset="0"/>
              </a:rPr>
              <a:t> Score) ?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C970B047-8EED-4FD2-911E-7C556492DC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837" y="453482"/>
            <a:ext cx="10982325" cy="720725"/>
          </a:xfrm>
        </p:spPr>
        <p:txBody>
          <a:bodyPr rtlCol="0">
            <a:noAutofit/>
          </a:bodyPr>
          <a:lstStyle/>
          <a:p>
            <a:pPr eaLnBrk="1" hangingPunct="1">
              <a:defRPr/>
            </a:pPr>
            <a:endParaRPr lang="fr-FR" sz="1800" dirty="0"/>
          </a:p>
          <a:p>
            <a:pPr eaLnBrk="1" hangingPunct="1">
              <a:defRPr/>
            </a:pPr>
            <a:r>
              <a:rPr lang="fr-FR" sz="1800" dirty="0"/>
              <a:t>Le </a:t>
            </a:r>
            <a:r>
              <a:rPr lang="fr-FR" sz="1800" dirty="0">
                <a:solidFill>
                  <a:srgbClr val="C00000"/>
                </a:solidFill>
              </a:rPr>
              <a:t>Net </a:t>
            </a:r>
            <a:r>
              <a:rPr lang="fr-FR" sz="1800" dirty="0" err="1">
                <a:solidFill>
                  <a:srgbClr val="C00000"/>
                </a:solidFill>
              </a:rPr>
              <a:t>Promoter</a:t>
            </a:r>
            <a:r>
              <a:rPr lang="fr-FR" sz="1800" dirty="0">
                <a:solidFill>
                  <a:srgbClr val="C00000"/>
                </a:solidFill>
              </a:rPr>
              <a:t> Score </a:t>
            </a:r>
            <a:r>
              <a:rPr lang="fr-FR" sz="1800" dirty="0"/>
              <a:t>de l’enquête à froid du SAE (Satisfaction de l’Agence à l’Entreprise) s’appuie sur la </a:t>
            </a:r>
            <a:r>
              <a:rPr lang="fr-FR" sz="1800" dirty="0">
                <a:solidFill>
                  <a:srgbClr val="C00000"/>
                </a:solidFill>
              </a:rPr>
              <a:t>recommandation de nos clients</a:t>
            </a:r>
          </a:p>
          <a:p>
            <a:pPr eaLnBrk="1" hangingPunct="1">
              <a:defRPr/>
            </a:pPr>
            <a:endParaRPr lang="fr-FR" sz="1800" dirty="0"/>
          </a:p>
        </p:txBody>
      </p:sp>
      <p:grpSp>
        <p:nvGrpSpPr>
          <p:cNvPr id="12" name="Groupe 9">
            <a:extLst>
              <a:ext uri="{FF2B5EF4-FFF2-40B4-BE49-F238E27FC236}">
                <a16:creationId xmlns:a16="http://schemas.microsoft.com/office/drawing/2014/main" id="{FC0021D4-A9B2-4E5A-8B2D-686001E4A0C6}"/>
              </a:ext>
            </a:extLst>
          </p:cNvPr>
          <p:cNvGrpSpPr>
            <a:grpSpLocks/>
          </p:cNvGrpSpPr>
          <p:nvPr/>
        </p:nvGrpSpPr>
        <p:grpSpPr bwMode="auto">
          <a:xfrm>
            <a:off x="1941513" y="1444625"/>
            <a:ext cx="8162925" cy="4943475"/>
            <a:chOff x="938574" y="569833"/>
            <a:chExt cx="8163752" cy="4944011"/>
          </a:xfrm>
        </p:grpSpPr>
        <p:grpSp>
          <p:nvGrpSpPr>
            <p:cNvPr id="13" name="Groupe 10">
              <a:extLst>
                <a:ext uri="{FF2B5EF4-FFF2-40B4-BE49-F238E27FC236}">
                  <a16:creationId xmlns:a16="http://schemas.microsoft.com/office/drawing/2014/main" id="{F846E14F-225E-49CB-92C9-0C41BE816F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7470" y="569833"/>
              <a:ext cx="7704856" cy="3674918"/>
              <a:chOff x="1397470" y="569833"/>
              <a:chExt cx="7704856" cy="3674918"/>
            </a:xfrm>
          </p:grpSpPr>
          <p:sp>
            <p:nvSpPr>
              <p:cNvPr id="15" name="Rectangle à coins arrondis 9">
                <a:extLst>
                  <a:ext uri="{FF2B5EF4-FFF2-40B4-BE49-F238E27FC236}">
                    <a16:creationId xmlns:a16="http://schemas.microsoft.com/office/drawing/2014/main" id="{7A242865-0234-4180-9144-05FA98940E93}"/>
                  </a:ext>
                </a:extLst>
              </p:cNvPr>
              <p:cNvSpPr/>
              <p:nvPr/>
            </p:nvSpPr>
            <p:spPr>
              <a:xfrm>
                <a:off x="1397407" y="569833"/>
                <a:ext cx="7704919" cy="576325"/>
              </a:xfrm>
              <a:prstGeom prst="wedgeRoundRectCallout">
                <a:avLst>
                  <a:gd name="adj1" fmla="val -54914"/>
                  <a:gd name="adj2" fmla="val 37934"/>
                  <a:gd name="adj3" fmla="val 16667"/>
                </a:avLst>
              </a:prstGeom>
              <a:solidFill>
                <a:srgbClr val="FFFFCC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just">
                  <a:defRPr/>
                </a:pPr>
                <a:r>
                  <a:rPr lang="fr-FR" i="1" kern="0" dirty="0">
                    <a:solidFill>
                      <a:srgbClr val="000000"/>
                    </a:solidFill>
                    <a:ea typeface="ＭＳ Ｐゴシック"/>
                    <a:cs typeface="Calibri" panose="020F0502020204030204" pitchFamily="34" charset="0"/>
                  </a:rPr>
                  <a:t>Quelle est la probabilité que vous recommandiez la Caisse d’Epargne à un ami/collègue/membre de votre famille ?</a:t>
                </a:r>
                <a:endParaRPr lang="fr-FR" kern="0" dirty="0">
                  <a:solidFill>
                    <a:srgbClr val="000000"/>
                  </a:solidFill>
                  <a:ea typeface="ＭＳ Ｐゴシック"/>
                  <a:cs typeface="Calibri" panose="020F0502020204030204" pitchFamily="34" charset="0"/>
                </a:endParaRPr>
              </a:p>
            </p:txBody>
          </p:sp>
          <p:pic>
            <p:nvPicPr>
              <p:cNvPr id="16" name="Picture 2">
                <a:extLst>
                  <a:ext uri="{FF2B5EF4-FFF2-40B4-BE49-F238E27FC236}">
                    <a16:creationId xmlns:a16="http://schemas.microsoft.com/office/drawing/2014/main" id="{E7F9F801-6712-4C20-B57F-A848725F54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/>
              <a:srcRect l="28948" t="29017" r="44117" b="54868"/>
              <a:stretch/>
            </p:blipFill>
            <p:spPr bwMode="auto">
              <a:xfrm>
                <a:off x="1610154" y="1570066"/>
                <a:ext cx="6071215" cy="142890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B8986D6B-5DAA-478D-B8BE-7DB926C56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5293" y="3321421"/>
                <a:ext cx="4729790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600"/>
                  </a:spcBef>
                  <a:buClr>
                    <a:srgbClr val="EA4E55"/>
                  </a:buClr>
                  <a:buFont typeface="Arial" panose="020B0604020202020204" pitchFamily="34" charset="0"/>
                  <a:defRPr sz="2000">
                    <a:solidFill>
                      <a:srgbClr val="404040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ts val="600"/>
                  </a:spcBef>
                  <a:buClr>
                    <a:srgbClr val="EA4E55"/>
                  </a:buClr>
                  <a:buFont typeface="Arial" panose="020B0604020202020204" pitchFamily="34" charset="0"/>
                  <a:buChar char="□"/>
                  <a:defRPr sz="2000">
                    <a:solidFill>
                      <a:srgbClr val="404040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EA4E55"/>
                  </a:buClr>
                  <a:buFont typeface="Wingdings" panose="05000000000000000000" pitchFamily="2" charset="2"/>
                  <a:buChar char="§"/>
                  <a:defRPr>
                    <a:solidFill>
                      <a:srgbClr val="404040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ts val="600"/>
                  </a:spcBef>
                  <a:buClr>
                    <a:srgbClr val="EA4E55"/>
                  </a:buClr>
                  <a:buFont typeface="Arial" panose="020B0604020202020204" pitchFamily="34" charset="0"/>
                  <a:buChar char="▫"/>
                  <a:defRPr sz="1600">
                    <a:solidFill>
                      <a:srgbClr val="404040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ts val="600"/>
                  </a:spcBef>
                  <a:buClr>
                    <a:srgbClr val="EA4E55"/>
                  </a:buClr>
                  <a:buFont typeface="Arial" panose="020B0604020202020204" pitchFamily="34" charset="0"/>
                  <a:buChar char="▪"/>
                  <a:defRPr sz="1000">
                    <a:solidFill>
                      <a:srgbClr val="404040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EA4E55"/>
                  </a:buClr>
                  <a:buFont typeface="Arial" panose="020B0604020202020204" pitchFamily="34" charset="0"/>
                  <a:buChar char="▪"/>
                  <a:defRPr sz="1000">
                    <a:solidFill>
                      <a:srgbClr val="404040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EA4E55"/>
                  </a:buClr>
                  <a:buFont typeface="Arial" panose="020B0604020202020204" pitchFamily="34" charset="0"/>
                  <a:buChar char="▪"/>
                  <a:defRPr sz="1000">
                    <a:solidFill>
                      <a:srgbClr val="404040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EA4E55"/>
                  </a:buClr>
                  <a:buFont typeface="Arial" panose="020B0604020202020204" pitchFamily="34" charset="0"/>
                  <a:buChar char="▪"/>
                  <a:defRPr sz="1000">
                    <a:solidFill>
                      <a:srgbClr val="404040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rgbClr val="EA4E55"/>
                  </a:buClr>
                  <a:buFont typeface="Arial" panose="020B0604020202020204" pitchFamily="34" charset="0"/>
                  <a:buChar char="▪"/>
                  <a:defRPr sz="1000">
                    <a:solidFill>
                      <a:srgbClr val="404040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fr-FR" altLang="fr-FR" sz="1800">
                    <a:solidFill>
                      <a:srgbClr val="000000"/>
                    </a:solidFill>
                    <a:ea typeface="MS PGothic" panose="020B0600070205080204" pitchFamily="34" charset="-128"/>
                    <a:cs typeface="Calibri" panose="020F0502020204030204" pitchFamily="34" charset="0"/>
                  </a:rPr>
                  <a:t>• </a:t>
                </a:r>
                <a:r>
                  <a:rPr lang="fr-FR" altLang="fr-FR" sz="1800" b="1">
                    <a:solidFill>
                      <a:srgbClr val="006600"/>
                    </a:solidFill>
                    <a:ea typeface="MS PGothic" panose="020B0600070205080204" pitchFamily="34" charset="-128"/>
                    <a:cs typeface="Calibri" panose="020F0502020204030204" pitchFamily="34" charset="0"/>
                  </a:rPr>
                  <a:t>Promoteurs</a:t>
                </a:r>
                <a:r>
                  <a:rPr lang="fr-FR" altLang="fr-FR" sz="1800">
                    <a:solidFill>
                      <a:srgbClr val="006600"/>
                    </a:solidFill>
                    <a:ea typeface="MS PGothic" panose="020B0600070205080204" pitchFamily="34" charset="-128"/>
                    <a:cs typeface="Calibri" panose="020F0502020204030204" pitchFamily="34" charset="0"/>
                  </a:rPr>
                  <a:t> : si la note va de 9 à 10</a:t>
                </a:r>
              </a:p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fr-FR" altLang="fr-FR" sz="1800">
                    <a:solidFill>
                      <a:srgbClr val="000000"/>
                    </a:solidFill>
                    <a:ea typeface="MS PGothic" panose="020B0600070205080204" pitchFamily="34" charset="-128"/>
                    <a:cs typeface="Calibri" panose="020F0502020204030204" pitchFamily="34" charset="0"/>
                  </a:rPr>
                  <a:t>• </a:t>
                </a:r>
                <a:r>
                  <a:rPr lang="fr-FR" altLang="fr-FR" sz="1800" b="1">
                    <a:solidFill>
                      <a:srgbClr val="E46C0A"/>
                    </a:solidFill>
                    <a:ea typeface="MS PGothic" panose="020B0600070205080204" pitchFamily="34" charset="-128"/>
                    <a:cs typeface="Calibri" panose="020F0502020204030204" pitchFamily="34" charset="0"/>
                  </a:rPr>
                  <a:t>Neutres</a:t>
                </a:r>
                <a:r>
                  <a:rPr lang="fr-FR" altLang="fr-FR" sz="1800">
                    <a:solidFill>
                      <a:srgbClr val="E46C0A"/>
                    </a:solidFill>
                    <a:ea typeface="MS PGothic" panose="020B0600070205080204" pitchFamily="34" charset="-128"/>
                    <a:cs typeface="Calibri" panose="020F0502020204030204" pitchFamily="34" charset="0"/>
                  </a:rPr>
                  <a:t> : si la note va de 7 à 8</a:t>
                </a:r>
              </a:p>
              <a:p>
                <a:pPr algn="just">
                  <a:spcBef>
                    <a:spcPct val="0"/>
                  </a:spcBef>
                  <a:buClrTx/>
                  <a:buFontTx/>
                  <a:buNone/>
                </a:pPr>
                <a:r>
                  <a:rPr lang="fr-FR" altLang="fr-FR" sz="1800">
                    <a:solidFill>
                      <a:srgbClr val="000000"/>
                    </a:solidFill>
                    <a:ea typeface="MS PGothic" panose="020B0600070205080204" pitchFamily="34" charset="-128"/>
                    <a:cs typeface="Calibri" panose="020F0502020204030204" pitchFamily="34" charset="0"/>
                  </a:rPr>
                  <a:t>• </a:t>
                </a:r>
                <a:r>
                  <a:rPr lang="fr-FR" altLang="fr-FR" sz="1800" b="1">
                    <a:solidFill>
                      <a:srgbClr val="C00000"/>
                    </a:solidFill>
                    <a:ea typeface="MS PGothic" panose="020B0600070205080204" pitchFamily="34" charset="-128"/>
                    <a:cs typeface="Calibri" panose="020F0502020204030204" pitchFamily="34" charset="0"/>
                  </a:rPr>
                  <a:t>Détracteurs</a:t>
                </a:r>
                <a:r>
                  <a:rPr lang="fr-FR" altLang="fr-FR" sz="1800">
                    <a:solidFill>
                      <a:srgbClr val="C00000"/>
                    </a:solidFill>
                    <a:ea typeface="MS PGothic" panose="020B0600070205080204" pitchFamily="34" charset="-128"/>
                    <a:cs typeface="Calibri" panose="020F0502020204030204" pitchFamily="34" charset="0"/>
                  </a:rPr>
                  <a:t> : si la note va de 0 à 6</a:t>
                </a:r>
              </a:p>
            </p:txBody>
          </p:sp>
        </p:grp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5D64A9A7-D945-412D-918C-7D5EC300BF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/>
            <a:srcRect l="28948" t="46417" r="44117" b="46908"/>
            <a:stretch/>
          </p:blipFill>
          <p:spPr bwMode="auto">
            <a:xfrm>
              <a:off x="938574" y="4515199"/>
              <a:ext cx="7974820" cy="99864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D5B2F45-BA63-4DE3-882D-212A375DD3BA}"/>
              </a:ext>
            </a:extLst>
          </p:cNvPr>
          <p:cNvSpPr/>
          <p:nvPr/>
        </p:nvSpPr>
        <p:spPr>
          <a:xfrm>
            <a:off x="7442200" y="2270125"/>
            <a:ext cx="1243013" cy="172878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36879E79-0050-4208-B128-3BAB1BC2F2B7}"/>
              </a:ext>
            </a:extLst>
          </p:cNvPr>
          <p:cNvSpPr/>
          <p:nvPr/>
        </p:nvSpPr>
        <p:spPr>
          <a:xfrm rot="10800000">
            <a:off x="8890000" y="2774950"/>
            <a:ext cx="830263" cy="719138"/>
          </a:xfrm>
          <a:prstGeom prst="rightArrow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20" name="Image 17">
            <a:extLst>
              <a:ext uri="{FF2B5EF4-FFF2-40B4-BE49-F238E27FC236}">
                <a16:creationId xmlns:a16="http://schemas.microsoft.com/office/drawing/2014/main" id="{9BF11314-1574-46DB-A467-98F68BB1C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1576388"/>
            <a:ext cx="1476375" cy="119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B47E622-1EF1-439F-B14C-177D375FC8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625" y="2125663"/>
            <a:ext cx="3622675" cy="2928937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Clr>
                <a:schemeClr val="accent4"/>
              </a:buClr>
              <a:defRPr/>
            </a:pPr>
            <a:r>
              <a:rPr lang="fr-FR" dirty="0"/>
              <a:t>02</a:t>
            </a:r>
          </a:p>
        </p:txBody>
      </p:sp>
      <p:sp>
        <p:nvSpPr>
          <p:cNvPr id="17411" name="Espace réservé du texte 2">
            <a:extLst>
              <a:ext uri="{FF2B5EF4-FFF2-40B4-BE49-F238E27FC236}">
                <a16:creationId xmlns:a16="http://schemas.microsoft.com/office/drawing/2014/main" id="{827583A9-3CD6-4339-BED3-F98D45373880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4908550" y="2008188"/>
            <a:ext cx="6929438" cy="3613150"/>
          </a:xfrm>
        </p:spPr>
        <p:txBody>
          <a:bodyPr anchor="ctr"/>
          <a:lstStyle/>
          <a:p>
            <a:pPr eaLnBrk="1" hangingPunct="1"/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Comment se calcule le NPS (Net Promoter Score) ?</a:t>
            </a:r>
          </a:p>
          <a:p>
            <a:pPr eaLnBrk="1" hangingPunct="1"/>
            <a:endParaRPr lang="fr-FR" altLang="fr-FR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fr-FR" altLang="fr-FR" b="1">
                <a:solidFill>
                  <a:srgbClr val="404040"/>
                </a:solidFill>
                <a:cs typeface="Arial" panose="020B0604020202020204" pitchFamily="34" charset="0"/>
              </a:rPr>
              <a:t>Le NPS CEGEE à fin 2021</a:t>
            </a:r>
          </a:p>
          <a:p>
            <a:pPr eaLnBrk="1" hangingPunct="1"/>
            <a:endParaRPr lang="fr-FR" altLang="fr-FR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Les podiums de la Satisfaction</a:t>
            </a:r>
          </a:p>
          <a:p>
            <a:pPr eaLnBrk="1" hangingPunct="1"/>
            <a:endParaRPr lang="fr-FR" altLang="fr-FR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Atelier en commun : quelles sont les bonnes pratiques que l’équipe peut déployer pour optimiser la satisfaction client 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5364746-5EA7-4413-91DC-2948A3018A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68" r="10636"/>
          <a:stretch/>
        </p:blipFill>
        <p:spPr>
          <a:xfrm>
            <a:off x="7909084" y="3609975"/>
            <a:ext cx="3374797" cy="2802636"/>
          </a:xfrm>
          <a:prstGeom prst="rect">
            <a:avLst/>
          </a:prstGeom>
        </p:spPr>
      </p:pic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B0A62127-1D69-4A2F-BE66-51C5179D7B7D}"/>
              </a:ext>
            </a:extLst>
          </p:cNvPr>
          <p:cNvSpPr txBox="1">
            <a:spLocks noChangeArrowheads="1"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2. Le NPS CEGEE à fin 2021</a:t>
            </a: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D8A95FB7-E65A-4D58-8605-60E460DCC1AE}"/>
              </a:ext>
            </a:extLst>
          </p:cNvPr>
          <p:cNvSpPr txBox="1">
            <a:spLocks/>
          </p:cNvSpPr>
          <p:nvPr/>
        </p:nvSpPr>
        <p:spPr>
          <a:xfrm>
            <a:off x="384017" y="3732289"/>
            <a:ext cx="7080250" cy="2363787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□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Wingdings" panose="05000000000000000000" pitchFamily="2" charset="2"/>
              <a:buChar char="§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▫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1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560 000 enquêtes satisfaction ont été transmises en 2021 : </a:t>
            </a:r>
            <a:br>
              <a:rPr lang="fr-FR" sz="1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</a:br>
            <a:r>
              <a:rPr lang="fr-FR" sz="1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41 000 clients ont répondu (taux de retour de 8%) à la question suivante :</a:t>
            </a:r>
          </a:p>
          <a:p>
            <a:pPr algn="just" eaLnBrk="1" hangingPunct="1">
              <a:defRPr/>
            </a:pPr>
            <a:r>
              <a:rPr lang="fr-FR" sz="1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 </a:t>
            </a:r>
          </a:p>
          <a:p>
            <a:pPr algn="ctr" eaLnBrk="1" hangingPunct="1">
              <a:defRPr/>
            </a:pPr>
            <a:r>
              <a:rPr lang="fr-FR" sz="1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« </a:t>
            </a:r>
            <a:r>
              <a:rPr lang="fr-FR" sz="1400" b="1" i="1" kern="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Quelle est la probabilité que vous recommandiez la Caisse d’Epargne à un ami/collègue/membre de votre famille ?</a:t>
            </a:r>
            <a:r>
              <a:rPr lang="fr-FR" sz="1400" i="1" kern="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 »</a:t>
            </a:r>
          </a:p>
          <a:p>
            <a:pPr algn="just" eaLnBrk="1" hangingPunct="1">
              <a:defRPr/>
            </a:pPr>
            <a:endParaRPr lang="fr-FR" sz="1400" i="1" kern="0" dirty="0">
              <a:solidFill>
                <a:schemeClr val="tx1">
                  <a:lumMod val="65000"/>
                  <a:lumOff val="3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Calibri" panose="020F050202020403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Char char="Ø"/>
              <a:defRPr/>
            </a:pPr>
            <a:r>
              <a:rPr lang="fr-FR" sz="1400" kern="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35% de nos répondants nous ont attribué une note de 9 ou 10.</a:t>
            </a:r>
          </a:p>
          <a:p>
            <a:pPr algn="ctr" eaLnBrk="1" hangingPunct="1">
              <a:defRPr/>
            </a:pPr>
            <a:r>
              <a:rPr lang="fr-FR" b="1" kern="0" dirty="0">
                <a:solidFill>
                  <a:srgbClr val="C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Nos </a:t>
            </a:r>
            <a:r>
              <a:rPr lang="fr-FR" b="1" kern="0" dirty="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Promoteurs</a:t>
            </a:r>
            <a:r>
              <a:rPr lang="fr-FR" kern="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 !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fr-FR" kern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ＭＳ Ｐゴシック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defRPr/>
            </a:pP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defRPr/>
            </a:pPr>
            <a:endParaRPr lang="fr-FR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541DB0AF-20EE-4407-90E2-C4B057ACE9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838" y="492125"/>
            <a:ext cx="10982325" cy="720725"/>
          </a:xfrm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fr-FR" dirty="0"/>
              <a:t>Le NPS a </a:t>
            </a:r>
            <a:r>
              <a:rPr lang="fr-FR" dirty="0">
                <a:solidFill>
                  <a:srgbClr val="C00000"/>
                </a:solidFill>
              </a:rPr>
              <a:t>fortement</a:t>
            </a:r>
            <a:r>
              <a:rPr lang="fr-FR" dirty="0"/>
              <a:t> </a:t>
            </a:r>
            <a:r>
              <a:rPr lang="fr-FR" dirty="0">
                <a:solidFill>
                  <a:srgbClr val="C00000"/>
                </a:solidFill>
              </a:rPr>
              <a:t>progressé en 2021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A7668E-6A19-4FCC-9A6E-E0CFF02BFFF4}"/>
              </a:ext>
            </a:extLst>
          </p:cNvPr>
          <p:cNvSpPr/>
          <p:nvPr/>
        </p:nvSpPr>
        <p:spPr>
          <a:xfrm>
            <a:off x="2509838" y="1328738"/>
            <a:ext cx="9166225" cy="2259012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Au travers de l’enquête SAE (Satisfaction de l’agence à l’entreprise), nos clients ont pu évaluer nos services tout au long de l’année 2021.  </a:t>
            </a:r>
          </a:p>
          <a:p>
            <a:pPr algn="ctr">
              <a:buFont typeface="Wingdings" panose="05000000000000000000" pitchFamily="2" charset="2"/>
              <a:buChar char="§"/>
              <a:defRPr/>
            </a:pPr>
            <a:endParaRPr lang="fr-FR" sz="1400" b="1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fr-FR" sz="1400" b="1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La CEGEE termine ainsi l’année avec un </a:t>
            </a:r>
            <a:r>
              <a:rPr lang="fr-FR" sz="1400" b="1" dirty="0">
                <a:solidFill>
                  <a:srgbClr val="C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NPS à froid positif à + 2</a:t>
            </a:r>
            <a:r>
              <a:rPr lang="fr-FR" sz="1400" dirty="0">
                <a:solidFill>
                  <a:srgbClr val="C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fr-FR" sz="1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(-13 en 2020) </a:t>
            </a:r>
          </a:p>
          <a:p>
            <a:pPr algn="ctr">
              <a:defRPr/>
            </a:pPr>
            <a:endParaRPr lang="fr-FR" sz="14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Calibri" panose="020F0502020204030204" pitchFamily="34" charset="0"/>
            </a:endParaRPr>
          </a:p>
          <a:p>
            <a:pPr marL="742950" lvl="1" indent="-285750" algn="ctr">
              <a:buFont typeface="Wingdings" panose="05000000000000000000" pitchFamily="2" charset="2"/>
              <a:buChar char="ü"/>
              <a:defRPr/>
            </a:pPr>
            <a:r>
              <a:rPr lang="fr-FR" sz="1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142 agences affichent un NPS Positif</a:t>
            </a:r>
          </a:p>
          <a:p>
            <a:pPr marL="742950" lvl="1" indent="-285750" algn="ctr">
              <a:buFont typeface="Wingdings" panose="05000000000000000000" pitchFamily="2" charset="2"/>
              <a:buChar char="ü"/>
              <a:defRPr/>
            </a:pPr>
            <a:r>
              <a:rPr lang="fr-FR" sz="1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28 agences se situent entre – 5 et -1</a:t>
            </a:r>
          </a:p>
          <a:p>
            <a:pPr marL="742950" lvl="1" indent="-285750" algn="ctr">
              <a:buFont typeface="Wingdings" panose="05000000000000000000" pitchFamily="2" charset="2"/>
              <a:buChar char="ü"/>
              <a:defRPr/>
            </a:pPr>
            <a:r>
              <a:rPr lang="fr-FR" sz="1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87 agences affichent un NPS inferieur à -6 </a:t>
            </a:r>
          </a:p>
        </p:txBody>
      </p:sp>
      <p:sp>
        <p:nvSpPr>
          <p:cNvPr id="8" name="ZoneTexte 22">
            <a:extLst>
              <a:ext uri="{FF2B5EF4-FFF2-40B4-BE49-F238E27FC236}">
                <a16:creationId xmlns:a16="http://schemas.microsoft.com/office/drawing/2014/main" id="{ED197104-76A6-4679-A6C1-EFE7B14DC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8719" y="4801900"/>
            <a:ext cx="12239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FR" altLang="fr-FR" sz="1600" b="1" dirty="0">
                <a:solidFill>
                  <a:srgbClr val="002060"/>
                </a:solidFill>
              </a:rPr>
              <a:t>NPS </a:t>
            </a:r>
            <a:br>
              <a:rPr lang="fr-FR" altLang="fr-FR" sz="1600" b="1" dirty="0">
                <a:solidFill>
                  <a:srgbClr val="002060"/>
                </a:solidFill>
              </a:rPr>
            </a:br>
            <a:r>
              <a:rPr lang="fr-FR" altLang="fr-FR" sz="1600" b="1" dirty="0">
                <a:solidFill>
                  <a:srgbClr val="002060"/>
                </a:solidFill>
              </a:rPr>
              <a:t>+2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B60B853-61A2-48C9-8DCB-02BB8A398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765" y="1638143"/>
            <a:ext cx="1276106" cy="1640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493D0915-6DC2-490B-BA01-257D7D80534D}"/>
              </a:ext>
            </a:extLst>
          </p:cNvPr>
          <p:cNvSpPr/>
          <p:nvPr/>
        </p:nvSpPr>
        <p:spPr>
          <a:xfrm>
            <a:off x="1953088" y="5643080"/>
            <a:ext cx="681219" cy="309598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81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7EBFD03-878F-4EE1-95D0-773D4A2C52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625" y="2125663"/>
            <a:ext cx="3622675" cy="2928937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Clr>
                <a:schemeClr val="accent4"/>
              </a:buClr>
              <a:defRPr/>
            </a:pPr>
            <a:r>
              <a:rPr lang="fr-FR" dirty="0"/>
              <a:t>03</a:t>
            </a:r>
          </a:p>
        </p:txBody>
      </p:sp>
      <p:sp>
        <p:nvSpPr>
          <p:cNvPr id="20483" name="Espace réservé du texte 2">
            <a:extLst>
              <a:ext uri="{FF2B5EF4-FFF2-40B4-BE49-F238E27FC236}">
                <a16:creationId xmlns:a16="http://schemas.microsoft.com/office/drawing/2014/main" id="{AD55D1CD-1B76-4644-AB0E-8DE3A06C54B2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4908550" y="2008188"/>
            <a:ext cx="6929438" cy="3613150"/>
          </a:xfrm>
        </p:spPr>
        <p:txBody>
          <a:bodyPr anchor="ctr"/>
          <a:lstStyle/>
          <a:p>
            <a:pPr eaLnBrk="1" hangingPunct="1"/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Comment se calcule le NPS (Net Promoter Score) ?</a:t>
            </a:r>
          </a:p>
          <a:p>
            <a:pPr eaLnBrk="1" hangingPunct="1"/>
            <a:endParaRPr lang="fr-FR" altLang="fr-FR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Le NPS CEGEE à fin 2021</a:t>
            </a:r>
          </a:p>
          <a:p>
            <a:pPr eaLnBrk="1" hangingPunct="1"/>
            <a:endParaRPr lang="fr-FR" altLang="fr-FR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fr-FR" altLang="fr-FR" b="1">
                <a:solidFill>
                  <a:srgbClr val="404040"/>
                </a:solidFill>
                <a:cs typeface="Arial" panose="020B0604020202020204" pitchFamily="34" charset="0"/>
              </a:rPr>
              <a:t>Les podiums de la Satisfaction</a:t>
            </a:r>
          </a:p>
          <a:p>
            <a:pPr eaLnBrk="1" hangingPunct="1"/>
            <a:endParaRPr lang="fr-FR" altLang="fr-FR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Atelier en commun : quelles sont les bonnes pratiques que l’équipe peut déployer pour optimiser la satisfaction client 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62205F01-76FC-4D80-B70E-43BB4D6DBDF5}"/>
              </a:ext>
            </a:extLst>
          </p:cNvPr>
          <p:cNvSpPr txBox="1">
            <a:spLocks noChangeArrowheads="1"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3. Les podiums de la satisfaction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B60AA7-32A5-4338-B545-277BDEEF86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838" y="454019"/>
            <a:ext cx="10982325" cy="682624"/>
          </a:xfrm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fr-FR" sz="1800" dirty="0"/>
              <a:t>En 2022, le plan stratégique de BPCE met en avant les </a:t>
            </a:r>
            <a:r>
              <a:rPr lang="fr-FR" sz="1800" dirty="0">
                <a:solidFill>
                  <a:srgbClr val="C00000"/>
                </a:solidFill>
              </a:rPr>
              <a:t>podiums de la satisfaction </a:t>
            </a:r>
            <a:r>
              <a:rPr lang="fr-FR" sz="1800" dirty="0">
                <a:solidFill>
                  <a:schemeClr val="tx1"/>
                </a:solidFill>
              </a:rPr>
              <a:t>qui</a:t>
            </a:r>
            <a:r>
              <a:rPr lang="fr-FR" sz="1800" dirty="0">
                <a:solidFill>
                  <a:srgbClr val="C00000"/>
                </a:solidFill>
              </a:rPr>
              <a:t> </a:t>
            </a:r>
            <a:r>
              <a:rPr lang="fr-FR" sz="1800" dirty="0"/>
              <a:t>s’articulent autour du nombre </a:t>
            </a:r>
            <a:r>
              <a:rPr lang="fr-FR" sz="1800" dirty="0">
                <a:solidFill>
                  <a:srgbClr val="C00000"/>
                </a:solidFill>
              </a:rPr>
              <a:t>de clients promoteurs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9CCC1A-6AFB-4763-B685-E3FD71B0205C}"/>
              </a:ext>
            </a:extLst>
          </p:cNvPr>
          <p:cNvSpPr txBox="1"/>
          <p:nvPr/>
        </p:nvSpPr>
        <p:spPr>
          <a:xfrm>
            <a:off x="224131" y="5773877"/>
            <a:ext cx="5871869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pPr>
              <a:defRPr/>
            </a:pPr>
            <a:endParaRPr lang="fr-FR" sz="1400" i="1" dirty="0"/>
          </a:p>
          <a:p>
            <a:pPr algn="ctr">
              <a:defRPr/>
            </a:pPr>
            <a:r>
              <a:rPr lang="fr-FR" sz="1400" i="1" dirty="0"/>
              <a:t>*</a:t>
            </a:r>
            <a:r>
              <a:rPr lang="fr-FR" sz="1100" i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Suivi mensuel (résultats par agence à partir de 30 répondants). Source SAE.</a:t>
            </a:r>
          </a:p>
          <a:p>
            <a:pPr>
              <a:defRPr/>
            </a:pPr>
            <a:endParaRPr lang="fr-FR" sz="1100" i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13" name="Image 21">
            <a:extLst>
              <a:ext uri="{FF2B5EF4-FFF2-40B4-BE49-F238E27FC236}">
                <a16:creationId xmlns:a16="http://schemas.microsoft.com/office/drawing/2014/main" id="{19AFCC35-8613-4CDE-A07A-4595BF0CC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7595"/>
            <a:ext cx="2795587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8BACCE07-34B2-49D4-BA69-1F6F4672888B}"/>
              </a:ext>
            </a:extLst>
          </p:cNvPr>
          <p:cNvSpPr/>
          <p:nvPr/>
        </p:nvSpPr>
        <p:spPr>
          <a:xfrm>
            <a:off x="1423935" y="4580935"/>
            <a:ext cx="9869540" cy="109948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rgbClr val="C00000"/>
                </a:solidFill>
                <a:latin typeface="Montserrat ExtraBold" panose="00000900000000000000" pitchFamily="2" charset="0"/>
              </a:rPr>
              <a:t>Augmenter le nombre de nos clients promoteurs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</a:rPr>
              <a:t>et </a:t>
            </a:r>
          </a:p>
          <a:p>
            <a:pPr algn="ctr"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</a:rPr>
              <a:t>tendre vers un maximum d’agences sur le Podium ! </a:t>
            </a: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0BF71F6B-79A7-4DB3-8764-5478CEAAF4B5}"/>
              </a:ext>
            </a:extLst>
          </p:cNvPr>
          <p:cNvSpPr/>
          <p:nvPr/>
        </p:nvSpPr>
        <p:spPr>
          <a:xfrm>
            <a:off x="1021669" y="4753858"/>
            <a:ext cx="1195388" cy="660400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3214466-61D2-406D-9561-C69ED0995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2805" y="1750670"/>
            <a:ext cx="681093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lvl="1">
              <a:spcBef>
                <a:spcPct val="0"/>
              </a:spcBef>
              <a:spcAft>
                <a:spcPts val="4200"/>
              </a:spcAft>
              <a:buClrTx/>
              <a:buFontTx/>
              <a:buNone/>
            </a:pPr>
            <a:r>
              <a:rPr lang="fr-FR" altLang="fr-FR" sz="16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Pour les agences ayant </a:t>
            </a:r>
            <a:r>
              <a:rPr lang="fr-FR" altLang="fr-FR" sz="1600" b="1" dirty="0">
                <a:solidFill>
                  <a:srgbClr val="C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plus de 50 % de Promoteurs</a:t>
            </a:r>
            <a:r>
              <a:rPr lang="fr-FR" altLang="fr-FR" sz="1600" b="1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</a:p>
          <a:p>
            <a:pPr marL="0" lvl="1">
              <a:spcBef>
                <a:spcPct val="0"/>
              </a:spcBef>
              <a:spcAft>
                <a:spcPts val="4200"/>
              </a:spcAft>
              <a:buClrTx/>
              <a:buFontTx/>
              <a:buNone/>
            </a:pPr>
            <a:r>
              <a:rPr lang="fr-FR" altLang="fr-FR" sz="16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Pour les agences comptabilisant </a:t>
            </a:r>
            <a:r>
              <a:rPr lang="fr-FR" altLang="fr-FR" sz="1600" b="1" dirty="0">
                <a:solidFill>
                  <a:srgbClr val="C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entre 40 et 49 % de Promoteurs</a:t>
            </a:r>
            <a:r>
              <a:rPr lang="fr-FR" altLang="fr-FR" sz="1600" b="1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</a:p>
          <a:p>
            <a:pPr marL="0" lvl="1">
              <a:spcBef>
                <a:spcPct val="0"/>
              </a:spcBef>
              <a:spcAft>
                <a:spcPts val="4200"/>
              </a:spcAft>
              <a:buClrTx/>
              <a:buFontTx/>
              <a:buNone/>
            </a:pPr>
            <a:r>
              <a:rPr lang="fr-FR" altLang="fr-FR" sz="16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Pour les agences ayant </a:t>
            </a:r>
            <a:r>
              <a:rPr lang="fr-FR" altLang="fr-FR" sz="1600" b="1" dirty="0">
                <a:solidFill>
                  <a:srgbClr val="C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entre 30 et 39 % de Promoteurs</a:t>
            </a:r>
            <a:r>
              <a:rPr lang="fr-FR" altLang="fr-FR" sz="1600" b="1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AB994F9-B661-4BFA-A62D-EEEF2669713E}"/>
              </a:ext>
            </a:extLst>
          </p:cNvPr>
          <p:cNvSpPr/>
          <p:nvPr/>
        </p:nvSpPr>
        <p:spPr>
          <a:xfrm>
            <a:off x="3382580" y="3188945"/>
            <a:ext cx="1603375" cy="5492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BRONZE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1148BB-331A-4972-96CB-03A42DD9F493}"/>
              </a:ext>
            </a:extLst>
          </p:cNvPr>
          <p:cNvSpPr/>
          <p:nvPr/>
        </p:nvSpPr>
        <p:spPr>
          <a:xfrm>
            <a:off x="3382580" y="2415833"/>
            <a:ext cx="1603375" cy="5476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ARGENT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B6D46D-F214-429C-9A25-D20F88EFC854}"/>
              </a:ext>
            </a:extLst>
          </p:cNvPr>
          <p:cNvSpPr/>
          <p:nvPr/>
        </p:nvSpPr>
        <p:spPr>
          <a:xfrm>
            <a:off x="3382580" y="1631608"/>
            <a:ext cx="1603375" cy="5492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OR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C6B8E6F-68CE-4C69-A293-D228BCE5B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21"/>
          <a:stretch>
            <a:fillRect/>
          </a:stretch>
        </p:blipFill>
        <p:spPr bwMode="auto">
          <a:xfrm>
            <a:off x="2599943" y="3141320"/>
            <a:ext cx="407987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1D4C53-901F-4B5D-8468-56F75F6F3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943" y="2320583"/>
            <a:ext cx="43973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5D19C0F-CC4B-426B-BC9A-C23672EAE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693" y="1506195"/>
            <a:ext cx="40798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8FC71F6B-50A6-482C-B086-3A3CF6CDA37C}"/>
              </a:ext>
            </a:extLst>
          </p:cNvPr>
          <p:cNvSpPr txBox="1"/>
          <p:nvPr/>
        </p:nvSpPr>
        <p:spPr>
          <a:xfrm>
            <a:off x="898525" y="4047382"/>
            <a:ext cx="103949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i="1" kern="0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Arial"/>
                <a:sym typeface="Arial"/>
              </a:rPr>
              <a:t>En 2021, 14 000 clients nous ont attribué une </a:t>
            </a:r>
            <a:r>
              <a:rPr lang="fr-FR" sz="1600" b="1" i="1" kern="0" dirty="0">
                <a:solidFill>
                  <a:srgbClr val="C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Arial"/>
                <a:sym typeface="Arial"/>
              </a:rPr>
              <a:t>note de 9 ou 10</a:t>
            </a:r>
            <a:r>
              <a:rPr lang="fr-FR" sz="1600" b="1" i="1" kern="0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Arial"/>
                <a:sym typeface="Arial"/>
              </a:rPr>
              <a:t>. </a:t>
            </a:r>
            <a:r>
              <a:rPr lang="fr-FR" sz="1600" b="1" i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Notre Objectif en 2022 :</a:t>
            </a:r>
          </a:p>
        </p:txBody>
      </p:sp>
    </p:spTree>
    <p:extLst>
      <p:ext uri="{BB962C8B-B14F-4D97-AF65-F5344CB8AC3E}">
        <p14:creationId xmlns:p14="http://schemas.microsoft.com/office/powerpoint/2010/main" val="220347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51D2A6A2-0AC7-4E83-A61E-AAD6A6C0B151}"/>
              </a:ext>
            </a:extLst>
          </p:cNvPr>
          <p:cNvSpPr/>
          <p:nvPr/>
        </p:nvSpPr>
        <p:spPr>
          <a:xfrm>
            <a:off x="1158825" y="4813444"/>
            <a:ext cx="9668147" cy="125069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kern="0" dirty="0">
                <a:solidFill>
                  <a:srgbClr val="000000"/>
                </a:solidFill>
                <a:latin typeface="Montserrat ExtraBold" panose="00000900000000000000" pitchFamily="50" charset="0"/>
                <a:cs typeface="Arial"/>
              </a:rPr>
              <a:t>Pour atteindre notre objectif, </a:t>
            </a:r>
            <a:r>
              <a:rPr lang="fr-FR" kern="0" dirty="0">
                <a:solidFill>
                  <a:srgbClr val="C00000"/>
                </a:solidFill>
                <a:latin typeface="Montserrat ExtraBold" panose="00000900000000000000" pitchFamily="50" charset="0"/>
                <a:cs typeface="Arial"/>
              </a:rPr>
              <a:t>partons à la conquête </a:t>
            </a:r>
          </a:p>
          <a:p>
            <a:pPr algn="ctr" eaLnBrk="1" hangingPunct="1">
              <a:defRPr/>
            </a:pPr>
            <a:r>
              <a:rPr lang="fr-FR" kern="0" dirty="0">
                <a:solidFill>
                  <a:srgbClr val="C00000"/>
                </a:solidFill>
                <a:latin typeface="Montserrat ExtraBold" panose="00000900000000000000" pitchFamily="50" charset="0"/>
                <a:cs typeface="Arial"/>
              </a:rPr>
              <a:t>des clients promoteurs ! (9 et 10)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B2BF31BD-E110-482F-86D5-E0D8496F4674}"/>
              </a:ext>
            </a:extLst>
          </p:cNvPr>
          <p:cNvSpPr/>
          <p:nvPr/>
        </p:nvSpPr>
        <p:spPr>
          <a:xfrm>
            <a:off x="9558240" y="2818891"/>
            <a:ext cx="729441" cy="71999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AB71A408-5398-4392-B89F-CF56C3ABD211}"/>
              </a:ext>
            </a:extLst>
          </p:cNvPr>
          <p:cNvSpPr txBox="1">
            <a:spLocks noChangeArrowheads="1"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3. Les podiums de la satisfaction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65A4259-5AD2-4116-BB63-5F69DF9E7A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27"/>
          <a:stretch/>
        </p:blipFill>
        <p:spPr>
          <a:xfrm>
            <a:off x="2555504" y="2150016"/>
            <a:ext cx="7011177" cy="2590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DF8F85D7-5CC5-4F5D-93FF-F8DDC77BB638}"/>
              </a:ext>
            </a:extLst>
          </p:cNvPr>
          <p:cNvSpPr/>
          <p:nvPr/>
        </p:nvSpPr>
        <p:spPr>
          <a:xfrm>
            <a:off x="7151889" y="1927684"/>
            <a:ext cx="807873" cy="66944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4359035-992A-4BB5-A80F-87117B388BB5}"/>
              </a:ext>
            </a:extLst>
          </p:cNvPr>
          <p:cNvSpPr/>
          <p:nvPr/>
        </p:nvSpPr>
        <p:spPr>
          <a:xfrm>
            <a:off x="2701494" y="1748313"/>
            <a:ext cx="729441" cy="71999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9E2A583-7561-45CE-97E1-72FF4CF5F519}"/>
              </a:ext>
            </a:extLst>
          </p:cNvPr>
          <p:cNvSpPr/>
          <p:nvPr/>
        </p:nvSpPr>
        <p:spPr>
          <a:xfrm>
            <a:off x="4931513" y="1245864"/>
            <a:ext cx="807873" cy="66944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2AE65EF2-6936-47C1-A67F-A9513D122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10980738" cy="720725"/>
          </a:xfrm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fr-FR" dirty="0"/>
              <a:t>En 2022, notre objectif est de </a:t>
            </a:r>
            <a:r>
              <a:rPr lang="fr-FR" dirty="0">
                <a:solidFill>
                  <a:srgbClr val="C00000"/>
                </a:solidFill>
              </a:rPr>
              <a:t>maximiser le nombre d’agences avec un NPS positif, </a:t>
            </a:r>
            <a:r>
              <a:rPr lang="fr-FR" dirty="0"/>
              <a:t>grâce à une </a:t>
            </a:r>
            <a:r>
              <a:rPr lang="fr-FR" dirty="0">
                <a:solidFill>
                  <a:srgbClr val="C00000"/>
                </a:solidFill>
              </a:rPr>
              <a:t>progression du nombre de clients promoteurs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5F4E03-1B1D-45DA-8440-71ADCD3AD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1916113"/>
            <a:ext cx="29289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rgbClr val="C00000"/>
                </a:solidFill>
              </a:rPr>
              <a:t>65 agences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fr-FR" altLang="fr-FR" sz="800" b="1">
              <a:solidFill>
                <a:srgbClr val="C0000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FR" altLang="fr-FR" sz="1400" b="1" i="1">
                <a:solidFill>
                  <a:schemeClr val="tx1"/>
                </a:solidFill>
                <a:ea typeface="Microsoft YaHei UI" panose="020B0503020204020204" pitchFamily="34" charset="-122"/>
              </a:rPr>
              <a:t> entre 40% et 49%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FR" altLang="fr-FR" sz="1400" b="1" i="1">
                <a:solidFill>
                  <a:schemeClr val="tx1"/>
                </a:solidFill>
                <a:ea typeface="Microsoft YaHei UI" panose="020B0503020204020204" pitchFamily="34" charset="-122"/>
              </a:rPr>
              <a:t>de clients promoteurs</a:t>
            </a:r>
            <a:r>
              <a:rPr lang="fr-FR" altLang="fr-FR" sz="140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F872FD-7E49-4607-B9E3-4CFCC6063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7488" y="2095500"/>
            <a:ext cx="29305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rgbClr val="C00000"/>
                </a:solidFill>
              </a:rPr>
              <a:t>109 agences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fr-FR" altLang="fr-FR" sz="800" b="1">
              <a:solidFill>
                <a:srgbClr val="C0000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FR" altLang="fr-FR" sz="1400" b="1" i="1">
                <a:solidFill>
                  <a:schemeClr val="tx1"/>
                </a:solidFill>
              </a:rPr>
              <a:t>entre 30% et 39% de clients promoteurs*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94E9AD-AAB9-453C-BE42-0A6B73CAE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8788" y="3017838"/>
            <a:ext cx="2151062" cy="800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1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69 agences </a:t>
            </a:r>
            <a:endParaRPr lang="fr-FR" altLang="fr-FR" sz="1600" dirty="0">
              <a:solidFill>
                <a:schemeClr val="tx1"/>
              </a:solidFill>
              <a:latin typeface="Montserrat ExtraBold" panose="00000900000000000000" pitchFamily="2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1600" dirty="0">
                <a:solidFill>
                  <a:schemeClr val="tx1"/>
                </a:solidFill>
                <a:latin typeface="Montserrat ExtraBold" panose="00000900000000000000" pitchFamily="2" charset="0"/>
              </a:rPr>
              <a:t> </a:t>
            </a:r>
            <a:r>
              <a:rPr lang="fr-FR" altLang="fr-FR" sz="1400" b="1" i="1" dirty="0">
                <a:solidFill>
                  <a:schemeClr val="tx1"/>
                </a:solidFill>
                <a:latin typeface="+mj-lt"/>
              </a:rPr>
              <a:t>– de 30 % de clients promoteurs*</a:t>
            </a:r>
            <a:endParaRPr lang="fr-FR" altLang="fr-FR" sz="16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2585875-2786-4A9B-A87C-34FE1CB7F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688" y="3727450"/>
            <a:ext cx="23320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100" i="1">
                <a:solidFill>
                  <a:schemeClr val="tx1"/>
                </a:solidFill>
              </a:rPr>
              <a:t>* Source SAE Novembre 2021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A618BB2-915B-4E91-82DE-14F1C32CA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1392238"/>
            <a:ext cx="41433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rgbClr val="C00000"/>
                </a:solidFill>
              </a:rPr>
              <a:t>13 agences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fr-FR" altLang="fr-FR" sz="800" b="1">
              <a:solidFill>
                <a:srgbClr val="C0000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FR" altLang="fr-FR" sz="1400" b="1" i="1">
                <a:solidFill>
                  <a:schemeClr val="tx1"/>
                </a:solidFill>
              </a:rPr>
              <a:t>+ de 50% de clients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FR" altLang="fr-FR" sz="1400" b="1" i="1">
                <a:solidFill>
                  <a:schemeClr val="tx1"/>
                </a:solidFill>
              </a:rPr>
              <a:t>promoteurs*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8A99E0-B575-4FCB-9F87-CF1F1D3E9D62}"/>
              </a:ext>
            </a:extLst>
          </p:cNvPr>
          <p:cNvSpPr/>
          <p:nvPr/>
        </p:nvSpPr>
        <p:spPr>
          <a:xfrm>
            <a:off x="5167313" y="2657475"/>
            <a:ext cx="131445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23AE51-2ACB-45A4-AD37-E37403EE9118}"/>
              </a:ext>
            </a:extLst>
          </p:cNvPr>
          <p:cNvSpPr/>
          <p:nvPr/>
        </p:nvSpPr>
        <p:spPr>
          <a:xfrm>
            <a:off x="3349625" y="3030538"/>
            <a:ext cx="1223963" cy="471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ARGENT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7A4C2A-49D8-4EF4-9A64-E95E5F12C460}"/>
              </a:ext>
            </a:extLst>
          </p:cNvPr>
          <p:cNvSpPr/>
          <p:nvPr/>
        </p:nvSpPr>
        <p:spPr>
          <a:xfrm>
            <a:off x="7092950" y="3255963"/>
            <a:ext cx="1223963" cy="471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BRONZE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04E279-39FF-4F1C-9DB2-CE575D9F1283}"/>
              </a:ext>
            </a:extLst>
          </p:cNvPr>
          <p:cNvSpPr/>
          <p:nvPr/>
        </p:nvSpPr>
        <p:spPr>
          <a:xfrm>
            <a:off x="547688" y="3067050"/>
            <a:ext cx="1222375" cy="4714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En 2021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BBB14184-7EB8-4933-AEAD-702D15252D57}"/>
              </a:ext>
            </a:extLst>
          </p:cNvPr>
          <p:cNvSpPr/>
          <p:nvPr/>
        </p:nvSpPr>
        <p:spPr>
          <a:xfrm>
            <a:off x="1922463" y="2990850"/>
            <a:ext cx="919162" cy="660400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79FDC6-54B1-4C15-92E9-24399A57E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21"/>
          <a:stretch>
            <a:fillRect/>
          </a:stretch>
        </p:blipFill>
        <p:spPr bwMode="auto">
          <a:xfrm>
            <a:off x="7508294" y="3841894"/>
            <a:ext cx="415512" cy="83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861F3D9-28FC-4A89-BDEC-1C6F4BEBB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449" y="3601316"/>
            <a:ext cx="43973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C03AA00-325E-4558-85E9-99464C27D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325" y="3201266"/>
            <a:ext cx="40798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42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22821EDA-DE36-40A8-B346-9447A376BA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919" b="53663"/>
          <a:stretch/>
        </p:blipFill>
        <p:spPr>
          <a:xfrm>
            <a:off x="4702749" y="4561664"/>
            <a:ext cx="7132938" cy="83450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3BD9017-7CD7-439B-9F15-580A73CC89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877" b="21559"/>
          <a:stretch/>
        </p:blipFill>
        <p:spPr>
          <a:xfrm>
            <a:off x="4705276" y="3862892"/>
            <a:ext cx="7132938" cy="7013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FA072F-3CFB-4B18-9697-E54F2662CA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4222"/>
          <a:stretch/>
        </p:blipFill>
        <p:spPr>
          <a:xfrm>
            <a:off x="4702749" y="3429000"/>
            <a:ext cx="7132938" cy="43285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543DD27-5E9E-4C91-AC0A-39A3DC852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0292" y="587989"/>
            <a:ext cx="9492295" cy="2761727"/>
          </a:xfrm>
          <a:prstGeom prst="rect">
            <a:avLst/>
          </a:prstGeom>
        </p:spPr>
      </p:pic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77BC4900-D07A-401E-BEFC-FEE6C69CEAD3}"/>
              </a:ext>
            </a:extLst>
          </p:cNvPr>
          <p:cNvSpPr txBox="1">
            <a:spLocks noChangeArrowheads="1"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3. Les podiums de la satisfaction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0DDBC23-5D6E-47C7-89AC-4C23912DEDDA}"/>
              </a:ext>
            </a:extLst>
          </p:cNvPr>
          <p:cNvSpPr/>
          <p:nvPr/>
        </p:nvSpPr>
        <p:spPr>
          <a:xfrm>
            <a:off x="5412440" y="1811379"/>
            <a:ext cx="827088" cy="827087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chemeClr val="accent1"/>
                </a:solidFill>
                <a:latin typeface="Calibri"/>
                <a:cs typeface="Calibri"/>
              </a:rPr>
              <a:t>NPS</a:t>
            </a:r>
          </a:p>
          <a:p>
            <a:pPr algn="ctr">
              <a:defRPr/>
            </a:pPr>
            <a:r>
              <a:rPr lang="en-US" sz="1400" b="1" dirty="0">
                <a:solidFill>
                  <a:schemeClr val="accent1"/>
                </a:solidFill>
                <a:latin typeface="Calibri"/>
                <a:cs typeface="Calibri"/>
              </a:rPr>
              <a:t>- 13</a:t>
            </a:r>
            <a:endParaRPr lang="fr-FR" sz="1400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653CEC8-D5CC-4BDB-B8DF-0F55849CE744}"/>
              </a:ext>
            </a:extLst>
          </p:cNvPr>
          <p:cNvSpPr/>
          <p:nvPr/>
        </p:nvSpPr>
        <p:spPr>
          <a:xfrm>
            <a:off x="10327545" y="1777060"/>
            <a:ext cx="827088" cy="82867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002060"/>
                </a:solidFill>
                <a:latin typeface="Calibri"/>
                <a:cs typeface="Calibri"/>
              </a:rPr>
              <a:t>NPS</a:t>
            </a:r>
            <a:endParaRPr lang="fr-FR" sz="1400" b="1" dirty="0">
              <a:solidFill>
                <a:srgbClr val="002060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fr-FR" sz="1400" b="1" dirty="0">
                <a:solidFill>
                  <a:srgbClr val="002060"/>
                </a:solidFill>
                <a:latin typeface="Calibri"/>
                <a:cs typeface="Calibri"/>
              </a:rPr>
              <a:t>+ 2</a:t>
            </a:r>
            <a:endParaRPr lang="en-US" sz="14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sp>
        <p:nvSpPr>
          <p:cNvPr id="20" name="ZoneTexte 3">
            <a:extLst>
              <a:ext uri="{FF2B5EF4-FFF2-40B4-BE49-F238E27FC236}">
                <a16:creationId xmlns:a16="http://schemas.microsoft.com/office/drawing/2014/main" id="{3F877CAB-1066-42D6-A6F7-C90EB7AE8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088" y="1321813"/>
            <a:ext cx="2783889" cy="1867178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400" dirty="0">
                <a:solidFill>
                  <a:schemeClr val="bg1"/>
                </a:solidFill>
                <a:latin typeface="Montserrat ExtraBold" panose="00000900000000000000" pitchFamily="2" charset="0"/>
              </a:rPr>
              <a:t>La progression du nombre</a:t>
            </a:r>
            <a:r>
              <a:rPr lang="fr-FR" altLang="fr-FR" sz="1400" dirty="0">
                <a:solidFill>
                  <a:srgbClr val="C00000"/>
                </a:solidFill>
                <a:latin typeface="Montserrat ExtraBold" panose="00000900000000000000" pitchFamily="2" charset="0"/>
              </a:rPr>
              <a:t> de clients promoteurs </a:t>
            </a:r>
            <a:br>
              <a:rPr lang="fr-FR" altLang="fr-FR" sz="1400" dirty="0">
                <a:solidFill>
                  <a:srgbClr val="C00000"/>
                </a:solidFill>
                <a:latin typeface="Montserrat ExtraBold" panose="00000900000000000000" pitchFamily="2" charset="0"/>
              </a:rPr>
            </a:br>
            <a:r>
              <a:rPr lang="fr-FR" altLang="fr-FR" sz="1400" dirty="0">
                <a:solidFill>
                  <a:schemeClr val="bg1"/>
                </a:solidFill>
                <a:latin typeface="Montserrat ExtraBold" panose="00000900000000000000" pitchFamily="2" charset="0"/>
              </a:rPr>
              <a:t>s’est combinée avec une </a:t>
            </a:r>
            <a:r>
              <a:rPr lang="fr-FR" altLang="fr-FR" sz="1400" dirty="0">
                <a:solidFill>
                  <a:srgbClr val="C00000"/>
                </a:solidFill>
                <a:latin typeface="Montserrat ExtraBold" panose="00000900000000000000" pitchFamily="2" charset="0"/>
              </a:rPr>
              <a:t>baisse équivalente </a:t>
            </a:r>
          </a:p>
          <a:p>
            <a:pPr marL="0" indent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400" dirty="0">
                <a:solidFill>
                  <a:srgbClr val="C00000"/>
                </a:solidFill>
                <a:latin typeface="Montserrat ExtraBold" panose="00000900000000000000" pitchFamily="2" charset="0"/>
              </a:rPr>
              <a:t>du nombre de détracteurs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defRPr/>
            </a:pPr>
            <a:endParaRPr lang="fr-FR" altLang="fr-FR" sz="1400" dirty="0">
              <a:solidFill>
                <a:srgbClr val="C00000"/>
              </a:solidFill>
              <a:latin typeface="Montserrat ExtraBold" panose="00000900000000000000" pitchFamily="2" charset="0"/>
              <a:sym typeface="Wingdings" panose="05000000000000000000" pitchFamily="2" charset="2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  <a:sym typeface="Wingdings" panose="05000000000000000000" pitchFamily="2" charset="2"/>
              </a:rPr>
              <a:t>NPS en 2021   +15</a:t>
            </a:r>
            <a:endParaRPr lang="fr-FR" altLang="fr-FR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ExtraBold" panose="00000900000000000000" pitchFamily="2" charset="0"/>
            </a:endParaRPr>
          </a:p>
        </p:txBody>
      </p: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E33B5310-2252-459B-9B70-564284B067E9}"/>
              </a:ext>
            </a:extLst>
          </p:cNvPr>
          <p:cNvSpPr/>
          <p:nvPr/>
        </p:nvSpPr>
        <p:spPr>
          <a:xfrm rot="16200000">
            <a:off x="3761723" y="1909763"/>
            <a:ext cx="638175" cy="80962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2BC48D64-4AEE-421F-8641-2C587EC51C94}"/>
              </a:ext>
            </a:extLst>
          </p:cNvPr>
          <p:cNvSpPr/>
          <p:nvPr/>
        </p:nvSpPr>
        <p:spPr>
          <a:xfrm rot="16200000">
            <a:off x="7845428" y="1875368"/>
            <a:ext cx="638175" cy="80962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3" name="ZoneTexte 3">
            <a:extLst>
              <a:ext uri="{FF2B5EF4-FFF2-40B4-BE49-F238E27FC236}">
                <a16:creationId xmlns:a16="http://schemas.microsoft.com/office/drawing/2014/main" id="{7E8C69E8-8AC7-48C1-AFB5-A40EB432C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59" y="4167188"/>
            <a:ext cx="2783889" cy="1098506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400" dirty="0">
                <a:solidFill>
                  <a:schemeClr val="bg1"/>
                </a:solidFill>
                <a:latin typeface="Montserrat ExtraBold" panose="00000900000000000000" pitchFamily="2" charset="0"/>
              </a:rPr>
              <a:t>La progression du nombre</a:t>
            </a:r>
            <a:r>
              <a:rPr lang="fr-FR" altLang="fr-FR" sz="1400" dirty="0">
                <a:solidFill>
                  <a:srgbClr val="C00000"/>
                </a:solidFill>
                <a:latin typeface="Montserrat ExtraBold" panose="00000900000000000000" pitchFamily="2" charset="0"/>
              </a:rPr>
              <a:t> d’agences sur le podium </a:t>
            </a:r>
          </a:p>
          <a:p>
            <a:pPr marL="0" indent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400" dirty="0">
                <a:solidFill>
                  <a:schemeClr val="bg1"/>
                </a:solidFill>
                <a:latin typeface="Montserrat ExtraBold" panose="00000900000000000000" pitchFamily="2" charset="0"/>
              </a:rPr>
              <a:t>impacte  aussi</a:t>
            </a:r>
          </a:p>
          <a:p>
            <a:pPr marL="0" indent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400" dirty="0">
                <a:solidFill>
                  <a:schemeClr val="bg1"/>
                </a:solidFill>
                <a:latin typeface="Montserrat ExtraBold" panose="00000900000000000000" pitchFamily="2" charset="0"/>
              </a:rPr>
              <a:t>positivement le NPS</a:t>
            </a: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9CB421C0-EEA6-4ACD-A006-1EFD4F520B0F}"/>
              </a:ext>
            </a:extLst>
          </p:cNvPr>
          <p:cNvSpPr/>
          <p:nvPr/>
        </p:nvSpPr>
        <p:spPr>
          <a:xfrm rot="16200000">
            <a:off x="3761723" y="4311628"/>
            <a:ext cx="638175" cy="80962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1E68E760-94E4-4452-B7D9-5CDB64EBDB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852"/>
          <a:stretch/>
        </p:blipFill>
        <p:spPr>
          <a:xfrm>
            <a:off x="4702749" y="5372822"/>
            <a:ext cx="7132938" cy="607619"/>
          </a:xfrm>
          <a:prstGeom prst="rect">
            <a:avLst/>
          </a:prstGeom>
        </p:spPr>
      </p:pic>
      <p:pic>
        <p:nvPicPr>
          <p:cNvPr id="27" name="Image 7">
            <a:extLst>
              <a:ext uri="{FF2B5EF4-FFF2-40B4-BE49-F238E27FC236}">
                <a16:creationId xmlns:a16="http://schemas.microsoft.com/office/drawing/2014/main" id="{FE8A6D82-6BD5-4390-93B3-490C90041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21"/>
          <a:stretch>
            <a:fillRect/>
          </a:stretch>
        </p:blipFill>
        <p:spPr bwMode="auto">
          <a:xfrm>
            <a:off x="7660703" y="5754948"/>
            <a:ext cx="198000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5">
            <a:extLst>
              <a:ext uri="{FF2B5EF4-FFF2-40B4-BE49-F238E27FC236}">
                <a16:creationId xmlns:a16="http://schemas.microsoft.com/office/drawing/2014/main" id="{962B5737-5861-4BB5-B844-EB0C073D2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655" y="5716694"/>
            <a:ext cx="202065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age 6">
            <a:extLst>
              <a:ext uri="{FF2B5EF4-FFF2-40B4-BE49-F238E27FC236}">
                <a16:creationId xmlns:a16="http://schemas.microsoft.com/office/drawing/2014/main" id="{E5A042ED-AB95-40BA-A965-D16F865AD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9700" y="5716694"/>
            <a:ext cx="218964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151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88270D30-7B77-4EA9-9F38-164EB1E77CB4}"/>
              </a:ext>
            </a:extLst>
          </p:cNvPr>
          <p:cNvSpPr txBox="1">
            <a:spLocks noChangeArrowheads="1"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3. Les podiums de la satisfaction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E021CB-E754-49C5-91F0-FDD812DE3A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1"/>
            <a:ext cx="11366500" cy="585788"/>
          </a:xfrm>
          <a:solidFill>
            <a:schemeClr val="lt1"/>
          </a:solidFill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fr-FR" dirty="0"/>
              <a:t>Des outils mis à disposition pour </a:t>
            </a:r>
            <a:r>
              <a:rPr lang="fr-FR" dirty="0">
                <a:solidFill>
                  <a:srgbClr val="C00000"/>
                </a:solidFill>
              </a:rPr>
              <a:t>simplifier le pilotage de la satisfaction client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8C4DE9-8535-4244-814C-357E288F4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475" y="1665288"/>
            <a:ext cx="2973388" cy="83185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defRPr/>
            </a:pPr>
            <a:endParaRPr lang="fr-FR" altLang="fr-FR" sz="800" dirty="0">
              <a:solidFill>
                <a:schemeClr val="bg1"/>
              </a:solidFill>
              <a:latin typeface="Montserrat ExtraBold" panose="00000900000000000000" pitchFamily="2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600" dirty="0">
                <a:solidFill>
                  <a:schemeClr val="bg1"/>
                </a:solidFill>
                <a:latin typeface="Montserrat ExtraBold" panose="00000900000000000000" pitchFamily="2" charset="0"/>
              </a:rPr>
              <a:t>1. Accès simplifié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600" dirty="0">
                <a:solidFill>
                  <a:schemeClr val="bg1"/>
                </a:solidFill>
                <a:latin typeface="Montserrat ExtraBold" panose="00000900000000000000" pitchFamily="2" charset="0"/>
              </a:rPr>
              <a:t>au </a:t>
            </a:r>
            <a:r>
              <a:rPr lang="fr-FR" altLang="fr-FR" sz="1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NPS  par site </a:t>
            </a:r>
            <a:r>
              <a:rPr lang="fr-FR" altLang="fr-FR" sz="1600" dirty="0">
                <a:solidFill>
                  <a:schemeClr val="bg1"/>
                </a:solidFill>
                <a:latin typeface="Montserrat ExtraBold" panose="00000900000000000000" pitchFamily="2" charset="0"/>
              </a:rPr>
              <a:t>*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defRPr/>
            </a:pPr>
            <a:endParaRPr lang="fr-FR" altLang="fr-FR" sz="800" dirty="0">
              <a:solidFill>
                <a:schemeClr val="bg1"/>
              </a:solidFill>
            </a:endParaRPr>
          </a:p>
        </p:txBody>
      </p:sp>
      <p:pic>
        <p:nvPicPr>
          <p:cNvPr id="5" name="Image 1">
            <a:hlinkClick r:id="rId2"/>
            <a:extLst>
              <a:ext uri="{FF2B5EF4-FFF2-40B4-BE49-F238E27FC236}">
                <a16:creationId xmlns:a16="http://schemas.microsoft.com/office/drawing/2014/main" id="{572D5320-9297-4C48-809F-6EED049C09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7" t="9904" r="23300" b="14575"/>
          <a:stretch>
            <a:fillRect/>
          </a:stretch>
        </p:blipFill>
        <p:spPr bwMode="auto">
          <a:xfrm>
            <a:off x="625475" y="3236913"/>
            <a:ext cx="2973388" cy="2474912"/>
          </a:xfrm>
          <a:prstGeom prst="rect">
            <a:avLst/>
          </a:prstGeom>
          <a:noFill/>
          <a:ln w="952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cône De Clic De Main Dans La Conception À La Mode De Modèle De Contour  Illustration Graphique De Vecteur Cliquez Sur Le Symbole Pour La Conception  Du Site Web Logo Application Et">
            <a:hlinkClick r:id="rId2"/>
            <a:extLst>
              <a:ext uri="{FF2B5EF4-FFF2-40B4-BE49-F238E27FC236}">
                <a16:creationId xmlns:a16="http://schemas.microsoft.com/office/drawing/2014/main" id="{2FC580B1-DDEF-4326-A679-F4CE152C8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6409">
            <a:off x="2690813" y="3449638"/>
            <a:ext cx="900112" cy="900112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55424A4D-850A-4DC3-8DE9-E907396DBD87}"/>
              </a:ext>
            </a:extLst>
          </p:cNvPr>
          <p:cNvSpPr/>
          <p:nvPr/>
        </p:nvSpPr>
        <p:spPr>
          <a:xfrm>
            <a:off x="1873250" y="2597150"/>
            <a:ext cx="638175" cy="471488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FC8E4C7-DA64-4411-B3C2-414E4F99EB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71" t="40000" r="10547" b="6759"/>
          <a:stretch/>
        </p:blipFill>
        <p:spPr>
          <a:xfrm>
            <a:off x="4897438" y="1184275"/>
            <a:ext cx="6019800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916F5903-FEC2-4BD6-8038-D56912EEAAD2}"/>
              </a:ext>
            </a:extLst>
          </p:cNvPr>
          <p:cNvSpPr/>
          <p:nvPr/>
        </p:nvSpPr>
        <p:spPr>
          <a:xfrm>
            <a:off x="7664450" y="2703513"/>
            <a:ext cx="588963" cy="325437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2F2ACE7-8755-42C6-9242-7A066261B9EF}"/>
              </a:ext>
            </a:extLst>
          </p:cNvPr>
          <p:cNvSpPr/>
          <p:nvPr/>
        </p:nvSpPr>
        <p:spPr>
          <a:xfrm>
            <a:off x="9285288" y="1222375"/>
            <a:ext cx="1593850" cy="3683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73AC632A-E055-403D-AAA5-771CBAC3D008}"/>
              </a:ext>
            </a:extLst>
          </p:cNvPr>
          <p:cNvSpPr/>
          <p:nvPr/>
        </p:nvSpPr>
        <p:spPr>
          <a:xfrm rot="14034743">
            <a:off x="3971132" y="2148681"/>
            <a:ext cx="577850" cy="1138237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7B650A-6481-41E2-BB6C-6D62B2595C94}"/>
              </a:ext>
            </a:extLst>
          </p:cNvPr>
          <p:cNvSpPr/>
          <p:nvPr/>
        </p:nvSpPr>
        <p:spPr>
          <a:xfrm>
            <a:off x="6018213" y="1420813"/>
            <a:ext cx="838200" cy="200025"/>
          </a:xfrm>
          <a:prstGeom prst="rect">
            <a:avLst/>
          </a:prstGeom>
          <a:noFill/>
          <a:ln w="285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EA3BE77-2B21-478A-8EC3-B89812C19A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453" t="53196" r="20078" b="5417"/>
          <a:stretch/>
        </p:blipFill>
        <p:spPr>
          <a:xfrm>
            <a:off x="4906963" y="3125788"/>
            <a:ext cx="5981700" cy="18161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E3ED69B0-6CB4-487D-919C-64DAA7C6D639}"/>
              </a:ext>
            </a:extLst>
          </p:cNvPr>
          <p:cNvSpPr/>
          <p:nvPr/>
        </p:nvSpPr>
        <p:spPr>
          <a:xfrm rot="16200000">
            <a:off x="3992563" y="3292475"/>
            <a:ext cx="577850" cy="121602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CD33B22-9918-4189-A9E9-06F92BACD7CF}"/>
              </a:ext>
            </a:extLst>
          </p:cNvPr>
          <p:cNvSpPr/>
          <p:nvPr/>
        </p:nvSpPr>
        <p:spPr>
          <a:xfrm>
            <a:off x="7635875" y="4002088"/>
            <a:ext cx="1038225" cy="323850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A788BFA-77E6-424C-9D16-2A54C14CB04B}"/>
              </a:ext>
            </a:extLst>
          </p:cNvPr>
          <p:cNvSpPr/>
          <p:nvPr/>
        </p:nvSpPr>
        <p:spPr>
          <a:xfrm>
            <a:off x="5915025" y="4008438"/>
            <a:ext cx="1152525" cy="325437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7ADF607-19E6-45DB-AC9D-0D659A548B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000" t="38125" r="30000" b="21684"/>
          <a:stretch/>
        </p:blipFill>
        <p:spPr>
          <a:xfrm>
            <a:off x="4906963" y="5130800"/>
            <a:ext cx="2836862" cy="129063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FE41D941-A273-4FC5-B34D-157FE3E03C32}"/>
              </a:ext>
            </a:extLst>
          </p:cNvPr>
          <p:cNvSpPr/>
          <p:nvPr/>
        </p:nvSpPr>
        <p:spPr>
          <a:xfrm>
            <a:off x="6415088" y="4333875"/>
            <a:ext cx="231775" cy="79692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35D740-9F1A-409F-B889-4B5BD738525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125" t="38362" r="22735" b="22382"/>
          <a:stretch/>
        </p:blipFill>
        <p:spPr>
          <a:xfrm>
            <a:off x="8080375" y="5130800"/>
            <a:ext cx="2835275" cy="129063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FEF718C8-B0FE-4341-89D4-E96888209C1B}"/>
              </a:ext>
            </a:extLst>
          </p:cNvPr>
          <p:cNvSpPr/>
          <p:nvPr/>
        </p:nvSpPr>
        <p:spPr>
          <a:xfrm rot="20460444">
            <a:off x="8047038" y="4319588"/>
            <a:ext cx="227012" cy="773112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0EB96AE6-23CF-4E6D-ADD2-FE41D4769B9F}"/>
              </a:ext>
            </a:extLst>
          </p:cNvPr>
          <p:cNvSpPr/>
          <p:nvPr/>
        </p:nvSpPr>
        <p:spPr>
          <a:xfrm>
            <a:off x="8232775" y="4556125"/>
            <a:ext cx="760413" cy="349250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2" name="ZoneTexte 11">
            <a:extLst>
              <a:ext uri="{FF2B5EF4-FFF2-40B4-BE49-F238E27FC236}">
                <a16:creationId xmlns:a16="http://schemas.microsoft.com/office/drawing/2014/main" id="{2F3AF5F1-B287-4F2C-A864-5FCDCE4AD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5905500"/>
            <a:ext cx="31702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100" i="1">
                <a:solidFill>
                  <a:schemeClr val="tx1"/>
                </a:solidFill>
              </a:rPr>
              <a:t>* Le rapport est livré par site, et non par agence</a:t>
            </a:r>
          </a:p>
        </p:txBody>
      </p:sp>
    </p:spTree>
    <p:extLst>
      <p:ext uri="{BB962C8B-B14F-4D97-AF65-F5344CB8AC3E}">
        <p14:creationId xmlns:p14="http://schemas.microsoft.com/office/powerpoint/2010/main" val="257974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8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7A3772D-303B-41A8-97EC-B796685268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759"/>
          <a:stretch/>
        </p:blipFill>
        <p:spPr>
          <a:xfrm>
            <a:off x="214312" y="2579687"/>
            <a:ext cx="6092359" cy="38481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" name="Espace réservé du texte 13">
            <a:extLst>
              <a:ext uri="{FF2B5EF4-FFF2-40B4-BE49-F238E27FC236}">
                <a16:creationId xmlns:a16="http://schemas.microsoft.com/office/drawing/2014/main" id="{E73149FB-6461-42FE-BFEA-2D31FD77D70C}"/>
              </a:ext>
            </a:extLst>
          </p:cNvPr>
          <p:cNvSpPr txBox="1">
            <a:spLocks noChangeArrowheads="1"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3. Les podiums de la satisfaction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59C38E0C-DB4F-427D-B71C-14FF4FD474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1"/>
            <a:ext cx="11366500" cy="593112"/>
          </a:xfrm>
          <a:solidFill>
            <a:schemeClr val="lt1"/>
          </a:solidFill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fr-FR" dirty="0"/>
              <a:t>Une fiche récapitulative synthétise </a:t>
            </a:r>
            <a:r>
              <a:rPr lang="fr-FR" dirty="0">
                <a:solidFill>
                  <a:srgbClr val="C00000"/>
                </a:solidFill>
              </a:rPr>
              <a:t>les principaux indicateurs en 1 coup d’œil </a:t>
            </a: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FAD8C244-CD6B-4B52-BB12-9CF37EEE7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3796" y="1330325"/>
            <a:ext cx="6395743" cy="55403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defRPr/>
            </a:pPr>
            <a:endParaRPr lang="fr-FR" altLang="fr-FR" sz="700" dirty="0">
              <a:solidFill>
                <a:schemeClr val="bg1"/>
              </a:solidFill>
              <a:latin typeface="Montserrat ExtraBold" panose="00000900000000000000" pitchFamily="2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600" dirty="0">
                <a:solidFill>
                  <a:schemeClr val="bg1"/>
                </a:solidFill>
                <a:latin typeface="Montserrat ExtraBold" panose="00000900000000000000" pitchFamily="2" charset="0"/>
              </a:rPr>
              <a:t>2. Accès simplifié au NPS  et au QHD par agence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defRPr/>
            </a:pPr>
            <a:endParaRPr lang="fr-FR" altLang="fr-FR" sz="700" dirty="0">
              <a:solidFill>
                <a:schemeClr val="bg1"/>
              </a:solidFill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072C1790-120A-4326-9C59-6AD0C6C042E4}"/>
              </a:ext>
            </a:extLst>
          </p:cNvPr>
          <p:cNvSpPr/>
          <p:nvPr/>
        </p:nvSpPr>
        <p:spPr>
          <a:xfrm>
            <a:off x="3071813" y="1914525"/>
            <a:ext cx="638175" cy="635000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858F6528-F5E9-4AC0-B436-08329CB2E2E9}"/>
              </a:ext>
            </a:extLst>
          </p:cNvPr>
          <p:cNvSpPr/>
          <p:nvPr/>
        </p:nvSpPr>
        <p:spPr>
          <a:xfrm>
            <a:off x="6934277" y="1914525"/>
            <a:ext cx="638175" cy="635000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C4366A5-3F08-4810-92FF-DAA750701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165" y="2579685"/>
            <a:ext cx="5653647" cy="384810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aphicFrame>
        <p:nvGraphicFramePr>
          <p:cNvPr id="15" name="Objet 14">
            <a:extLst>
              <a:ext uri="{FF2B5EF4-FFF2-40B4-BE49-F238E27FC236}">
                <a16:creationId xmlns:a16="http://schemas.microsoft.com/office/drawing/2014/main" id="{1E0B618B-F376-4E9F-A1CE-2D3CA8AC56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667762"/>
              </p:ext>
            </p:extLst>
          </p:nvPr>
        </p:nvGraphicFramePr>
        <p:xfrm>
          <a:off x="5299075" y="3241675"/>
          <a:ext cx="1592263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Worksheet" r:id="rId5" imgW="1592565" imgH="373432" progId="Excel.Sheet.12">
                  <p:embed/>
                </p:oleObj>
              </mc:Choice>
              <mc:Fallback>
                <p:oleObj name="Worksheet" r:id="rId5" imgW="1592565" imgH="37343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99075" y="3241675"/>
                        <a:ext cx="1592263" cy="373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>
            <a:extLst>
              <a:ext uri="{FF2B5EF4-FFF2-40B4-BE49-F238E27FC236}">
                <a16:creationId xmlns:a16="http://schemas.microsoft.com/office/drawing/2014/main" id="{BBCD819F-8071-4126-850F-243D067EB2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578197"/>
              </p:ext>
            </p:extLst>
          </p:nvPr>
        </p:nvGraphicFramePr>
        <p:xfrm>
          <a:off x="5299075" y="3241675"/>
          <a:ext cx="1592263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Worksheet" r:id="rId7" imgW="1592565" imgH="373432" progId="Excel.Sheet.12">
                  <p:embed/>
                </p:oleObj>
              </mc:Choice>
              <mc:Fallback>
                <p:oleObj name="Worksheet" r:id="rId7" imgW="1592565" imgH="37343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99075" y="3241675"/>
                        <a:ext cx="1592263" cy="373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>
            <a:extLst>
              <a:ext uri="{FF2B5EF4-FFF2-40B4-BE49-F238E27FC236}">
                <a16:creationId xmlns:a16="http://schemas.microsoft.com/office/drawing/2014/main" id="{9287D447-AA7B-4A22-ADAB-E50CDCDF93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8082271"/>
              </p:ext>
            </p:extLst>
          </p:nvPr>
        </p:nvGraphicFramePr>
        <p:xfrm>
          <a:off x="9356942" y="1151914"/>
          <a:ext cx="1528874" cy="1324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Worksheet" showAsIcon="1" r:id="rId8" imgW="914326" imgH="792522" progId="Excel.Sheet.12">
                  <p:embed/>
                </p:oleObj>
              </mc:Choice>
              <mc:Fallback>
                <p:oleObj name="Worksheet" showAsIcon="1" r:id="rId8" imgW="914326" imgH="7925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356942" y="1151914"/>
                        <a:ext cx="1528874" cy="1324494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bg1">
                            <a:lumMod val="8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8" descr="Icône De Clic De Main Dans La Conception À La Mode De Modèle De Contour  Illustration Graphique De Vecteur Cliquez Sur Le Symbole Pour La Conception  Du Site Web Logo Application Et">
            <a:extLst>
              <a:ext uri="{FF2B5EF4-FFF2-40B4-BE49-F238E27FC236}">
                <a16:creationId xmlns:a16="http://schemas.microsoft.com/office/drawing/2014/main" id="{5D656020-67EB-4111-A8F0-F75116534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56409">
            <a:off x="10126166" y="1956442"/>
            <a:ext cx="588298" cy="5882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818CD1F6-6A46-4282-997B-6EAAEFF3E376}"/>
              </a:ext>
            </a:extLst>
          </p:cNvPr>
          <p:cNvSpPr/>
          <p:nvPr/>
        </p:nvSpPr>
        <p:spPr>
          <a:xfrm rot="16200000">
            <a:off x="8500727" y="1276349"/>
            <a:ext cx="638175" cy="635000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30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037096B-E147-4DD8-9DF9-C1575C8980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625" y="2125663"/>
            <a:ext cx="3622675" cy="2928937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Clr>
                <a:schemeClr val="accent4"/>
              </a:buClr>
              <a:defRPr/>
            </a:pPr>
            <a:r>
              <a:rPr lang="fr-FR" dirty="0"/>
              <a:t>04</a:t>
            </a:r>
          </a:p>
        </p:txBody>
      </p:sp>
      <p:sp>
        <p:nvSpPr>
          <p:cNvPr id="31747" name="Espace réservé du texte 2">
            <a:extLst>
              <a:ext uri="{FF2B5EF4-FFF2-40B4-BE49-F238E27FC236}">
                <a16:creationId xmlns:a16="http://schemas.microsoft.com/office/drawing/2014/main" id="{90564E21-F732-47D7-B5AB-7CB5E728683A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4908550" y="2008188"/>
            <a:ext cx="6929438" cy="3613150"/>
          </a:xfrm>
        </p:spPr>
        <p:txBody>
          <a:bodyPr anchor="ctr"/>
          <a:lstStyle/>
          <a:p>
            <a:pPr eaLnBrk="1" hangingPunct="1"/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Comment se calcule le NPS (Net Promoter Score) ?</a:t>
            </a:r>
          </a:p>
          <a:p>
            <a:pPr eaLnBrk="1" hangingPunct="1"/>
            <a:endParaRPr lang="fr-FR" altLang="fr-FR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Le NPS CEGEE à fin 2021</a:t>
            </a:r>
          </a:p>
          <a:p>
            <a:pPr eaLnBrk="1" hangingPunct="1"/>
            <a:endParaRPr lang="fr-FR" altLang="fr-FR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Les podiums de la Satisfaction</a:t>
            </a:r>
          </a:p>
          <a:p>
            <a:pPr eaLnBrk="1" hangingPunct="1"/>
            <a:endParaRPr lang="fr-FR" altLang="fr-FR">
              <a:solidFill>
                <a:srgbClr val="40404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fr-FR" altLang="fr-FR" b="1">
                <a:solidFill>
                  <a:srgbClr val="404040"/>
                </a:solidFill>
                <a:cs typeface="Arial" panose="020B0604020202020204" pitchFamily="34" charset="0"/>
              </a:rPr>
              <a:t>Atelier en commun : quelles sont les bonnes pratiques que l’équipe peut déployer pour optimiser la satisfaction client 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C8780135-42EA-4FCF-964C-8F3BD3515407}"/>
              </a:ext>
            </a:extLst>
          </p:cNvPr>
          <p:cNvSpPr txBox="1">
            <a:spLocks noChangeArrowheads="1"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4. Les bonnes pratiques pour optimiser la satisfaction client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DE2304-DE01-4AEC-9244-2BC4FC3A2B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7419975" cy="720725"/>
          </a:xfrm>
        </p:spPr>
        <p:txBody>
          <a:bodyPr rtlCol="0">
            <a:normAutofit lnSpcReduction="10000"/>
          </a:bodyPr>
          <a:lstStyle/>
          <a:p>
            <a:pPr>
              <a:defRPr/>
            </a:pPr>
            <a:r>
              <a:rPr lang="fr-FR" dirty="0"/>
              <a:t>Approprions nous </a:t>
            </a:r>
            <a:r>
              <a:rPr lang="fr-FR" dirty="0">
                <a:solidFill>
                  <a:srgbClr val="C00000"/>
                </a:solidFill>
              </a:rPr>
              <a:t>en équipe </a:t>
            </a:r>
            <a:r>
              <a:rPr lang="fr-FR" dirty="0"/>
              <a:t>les bonnes pratiques : </a:t>
            </a:r>
            <a:br>
              <a:rPr lang="fr-FR" dirty="0"/>
            </a:br>
            <a:r>
              <a:rPr lang="fr-FR" sz="2400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l’accueil de nos clients </a:t>
            </a:r>
            <a:endParaRPr lang="fr-FR" cap="sm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6">
            <a:hlinkClick r:id="rId2"/>
            <a:extLst>
              <a:ext uri="{FF2B5EF4-FFF2-40B4-BE49-F238E27FC236}">
                <a16:creationId xmlns:a16="http://schemas.microsoft.com/office/drawing/2014/main" id="{3A86FD5C-E319-4649-9859-1001FFB18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5" t="51610" r="37813" b="9445"/>
          <a:stretch>
            <a:fillRect/>
          </a:stretch>
        </p:blipFill>
        <p:spPr bwMode="auto">
          <a:xfrm>
            <a:off x="5265738" y="1252071"/>
            <a:ext cx="250825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52E33DDB-CF5B-49DD-9B76-CA4F16125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" y="1574800"/>
            <a:ext cx="2971800" cy="58477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Visualiser la vidéo du cahier de recette</a:t>
            </a:r>
            <a:endParaRPr lang="fr-FR" altLang="fr-FR" sz="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487DE3CA-35C5-4C07-B929-2F832DB2D3C1}"/>
              </a:ext>
            </a:extLst>
          </p:cNvPr>
          <p:cNvSpPr/>
          <p:nvPr/>
        </p:nvSpPr>
        <p:spPr>
          <a:xfrm rot="16200000">
            <a:off x="4161631" y="1132215"/>
            <a:ext cx="638175" cy="1436688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7BCB9254-1B27-4B85-955A-CC370B73D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" y="2633663"/>
            <a:ext cx="8201025" cy="338554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Compléter la grille sur les leviers retenus dans votre agence</a:t>
            </a:r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7CECE5D1-C2FD-4056-BFAC-9871DCCA434E}"/>
              </a:ext>
            </a:extLst>
          </p:cNvPr>
          <p:cNvSpPr/>
          <p:nvPr/>
        </p:nvSpPr>
        <p:spPr>
          <a:xfrm>
            <a:off x="4394200" y="3040306"/>
            <a:ext cx="657225" cy="42227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aphicFrame>
        <p:nvGraphicFramePr>
          <p:cNvPr id="9" name="Tableau 9">
            <a:extLst>
              <a:ext uri="{FF2B5EF4-FFF2-40B4-BE49-F238E27FC236}">
                <a16:creationId xmlns:a16="http://schemas.microsoft.com/office/drawing/2014/main" id="{D9F27A0F-243D-42A7-8958-6E45F7CEF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36557"/>
              </p:ext>
            </p:extLst>
          </p:nvPr>
        </p:nvGraphicFramePr>
        <p:xfrm>
          <a:off x="695325" y="3545091"/>
          <a:ext cx="11314113" cy="284935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400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3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3981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Bonnes pratiques qui vous semblent pertinentes</a:t>
                      </a:r>
                    </a:p>
                  </a:txBody>
                  <a:tcPr marL="91434" marR="91434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Auto Evaluation de l’agence </a:t>
                      </a:r>
                    </a:p>
                  </a:txBody>
                  <a:tcPr marL="91434" marR="91434" marT="45721" marB="4572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934"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1. </a:t>
                      </a:r>
                    </a:p>
                  </a:txBody>
                  <a:tcPr marL="91434" marR="91434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21" marB="4572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934"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2.</a:t>
                      </a:r>
                    </a:p>
                  </a:txBody>
                  <a:tcPr marL="91434" marR="91434" marT="45721" marB="4572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21" marB="4572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934"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3.</a:t>
                      </a:r>
                    </a:p>
                  </a:txBody>
                  <a:tcPr marL="91434" marR="91434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21" marB="4572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934"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4.</a:t>
                      </a:r>
                    </a:p>
                  </a:txBody>
                  <a:tcPr marL="91434" marR="91434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21" marB="4572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934"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5.</a:t>
                      </a:r>
                    </a:p>
                  </a:txBody>
                  <a:tcPr marL="91434" marR="91434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21" marB="45721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934"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6.</a:t>
                      </a:r>
                    </a:p>
                  </a:txBody>
                  <a:tcPr marL="91434" marR="91434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21" marB="45721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774"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7.</a:t>
                      </a:r>
                    </a:p>
                  </a:txBody>
                  <a:tcPr marL="91434" marR="91434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21" marB="45721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ZoneTexte 3">
            <a:extLst>
              <a:ext uri="{FF2B5EF4-FFF2-40B4-BE49-F238E27FC236}">
                <a16:creationId xmlns:a16="http://schemas.microsoft.com/office/drawing/2014/main" id="{D738F9F5-8F93-434A-AD28-3327328E5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9413" y="1867254"/>
            <a:ext cx="2740025" cy="1077218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Selon vous, quelle note  correspond à votre situation actuelle ?</a:t>
            </a:r>
            <a:endParaRPr lang="fr-FR" altLang="fr-FR" sz="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55182A40-AB4A-42B3-9330-F086A78EFD95}"/>
              </a:ext>
            </a:extLst>
          </p:cNvPr>
          <p:cNvSpPr/>
          <p:nvPr/>
        </p:nvSpPr>
        <p:spPr>
          <a:xfrm>
            <a:off x="10223500" y="3010143"/>
            <a:ext cx="657225" cy="42227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12" name="Graphique 1848">
            <a:extLst>
              <a:ext uri="{FF2B5EF4-FFF2-40B4-BE49-F238E27FC236}">
                <a16:creationId xmlns:a16="http://schemas.microsoft.com/office/drawing/2014/main" id="{4C64B311-4C74-4C72-AF70-24BCEC4DB4EB}"/>
              </a:ext>
            </a:extLst>
          </p:cNvPr>
          <p:cNvGrpSpPr/>
          <p:nvPr/>
        </p:nvGrpSpPr>
        <p:grpSpPr>
          <a:xfrm>
            <a:off x="8289171" y="612490"/>
            <a:ext cx="1961873" cy="1292662"/>
            <a:chOff x="1221041" y="4485535"/>
            <a:chExt cx="376330" cy="306800"/>
          </a:xfrm>
          <a:noFill/>
        </p:grpSpPr>
        <p:sp>
          <p:nvSpPr>
            <p:cNvPr id="13" name="Forme libre : forme 4957">
              <a:extLst>
                <a:ext uri="{FF2B5EF4-FFF2-40B4-BE49-F238E27FC236}">
                  <a16:creationId xmlns:a16="http://schemas.microsoft.com/office/drawing/2014/main" id="{E24F7C82-A70B-4603-8124-BE8A59B6E6D3}"/>
                </a:ext>
              </a:extLst>
            </p:cNvPr>
            <p:cNvSpPr/>
            <p:nvPr/>
          </p:nvSpPr>
          <p:spPr>
            <a:xfrm>
              <a:off x="1224106" y="4737090"/>
              <a:ext cx="21413" cy="35909"/>
            </a:xfrm>
            <a:custGeom>
              <a:avLst/>
              <a:gdLst>
                <a:gd name="connsiteX0" fmla="*/ 173 w 21413"/>
                <a:gd name="connsiteY0" fmla="*/ 0 h 35909"/>
                <a:gd name="connsiteX1" fmla="*/ 173 w 21413"/>
                <a:gd name="connsiteY1" fmla="*/ 8668 h 35909"/>
                <a:gd name="connsiteX2" fmla="*/ 21414 w 21413"/>
                <a:gd name="connsiteY2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13" h="35909">
                  <a:moveTo>
                    <a:pt x="173" y="0"/>
                  </a:moveTo>
                  <a:lnTo>
                    <a:pt x="173" y="8668"/>
                  </a:lnTo>
                  <a:cubicBezTo>
                    <a:pt x="173" y="8668"/>
                    <a:pt x="-3351" y="35909"/>
                    <a:pt x="21414" y="35909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4" name="Forme libre : forme 4958">
              <a:extLst>
                <a:ext uri="{FF2B5EF4-FFF2-40B4-BE49-F238E27FC236}">
                  <a16:creationId xmlns:a16="http://schemas.microsoft.com/office/drawing/2014/main" id="{935C8BC8-5AD9-442C-A2D2-E2C3AA655F39}"/>
                </a:ext>
              </a:extLst>
            </p:cNvPr>
            <p:cNvSpPr/>
            <p:nvPr/>
          </p:nvSpPr>
          <p:spPr>
            <a:xfrm>
              <a:off x="1223805" y="4644221"/>
              <a:ext cx="57433" cy="78962"/>
            </a:xfrm>
            <a:custGeom>
              <a:avLst/>
              <a:gdLst>
                <a:gd name="connsiteX0" fmla="*/ 40384 w 57433"/>
                <a:gd name="connsiteY0" fmla="*/ 19526 h 78962"/>
                <a:gd name="connsiteX1" fmla="*/ 48575 w 57433"/>
                <a:gd name="connsiteY1" fmla="*/ 26194 h 78962"/>
                <a:gd name="connsiteX2" fmla="*/ 57434 w 57433"/>
                <a:gd name="connsiteY2" fmla="*/ 14288 h 78962"/>
                <a:gd name="connsiteX3" fmla="*/ 41241 w 57433"/>
                <a:gd name="connsiteY3" fmla="*/ 0 h 78962"/>
                <a:gd name="connsiteX4" fmla="*/ 33621 w 57433"/>
                <a:gd name="connsiteY4" fmla="*/ 9430 h 78962"/>
                <a:gd name="connsiteX5" fmla="*/ 379 w 57433"/>
                <a:gd name="connsiteY5" fmla="*/ 54197 h 78962"/>
                <a:gd name="connsiteX6" fmla="*/ 379 w 57433"/>
                <a:gd name="connsiteY6" fmla="*/ 78962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78962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78962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5" name="Forme libre : forme 4959">
              <a:extLst>
                <a:ext uri="{FF2B5EF4-FFF2-40B4-BE49-F238E27FC236}">
                  <a16:creationId xmlns:a16="http://schemas.microsoft.com/office/drawing/2014/main" id="{119D56BB-C9DA-4CD6-9807-CCBC45D500FF}"/>
                </a:ext>
              </a:extLst>
            </p:cNvPr>
            <p:cNvSpPr/>
            <p:nvPr/>
          </p:nvSpPr>
          <p:spPr>
            <a:xfrm>
              <a:off x="1283905" y="4643554"/>
              <a:ext cx="57433" cy="87915"/>
            </a:xfrm>
            <a:custGeom>
              <a:avLst/>
              <a:gdLst>
                <a:gd name="connsiteX0" fmla="*/ 8858 w 57433"/>
                <a:gd name="connsiteY0" fmla="*/ 26194 h 87915"/>
                <a:gd name="connsiteX1" fmla="*/ 0 w 57433"/>
                <a:gd name="connsiteY1" fmla="*/ 14288 h 87915"/>
                <a:gd name="connsiteX2" fmla="*/ 16193 w 57433"/>
                <a:gd name="connsiteY2" fmla="*/ 0 h 87915"/>
                <a:gd name="connsiteX3" fmla="*/ 23813 w 57433"/>
                <a:gd name="connsiteY3" fmla="*/ 9430 h 87915"/>
                <a:gd name="connsiteX4" fmla="*/ 57055 w 57433"/>
                <a:gd name="connsiteY4" fmla="*/ 54197 h 87915"/>
                <a:gd name="connsiteX5" fmla="*/ 57055 w 57433"/>
                <a:gd name="connsiteY5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87915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87916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6" name="Forme libre : forme 4960">
              <a:extLst>
                <a:ext uri="{FF2B5EF4-FFF2-40B4-BE49-F238E27FC236}">
                  <a16:creationId xmlns:a16="http://schemas.microsoft.com/office/drawing/2014/main" id="{C927A303-1202-4564-B788-5E25D8342227}"/>
                </a:ext>
              </a:extLst>
            </p:cNvPr>
            <p:cNvSpPr/>
            <p:nvPr/>
          </p:nvSpPr>
          <p:spPr>
            <a:xfrm>
              <a:off x="1254568" y="4611741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7" name="Forme libre : forme 4961">
              <a:extLst>
                <a:ext uri="{FF2B5EF4-FFF2-40B4-BE49-F238E27FC236}">
                  <a16:creationId xmlns:a16="http://schemas.microsoft.com/office/drawing/2014/main" id="{DCC323CD-13F6-44E7-881E-964DC05B4054}"/>
                </a:ext>
              </a:extLst>
            </p:cNvPr>
            <p:cNvSpPr/>
            <p:nvPr/>
          </p:nvSpPr>
          <p:spPr>
            <a:xfrm>
              <a:off x="1253140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8" name="Forme libre : forme 4962">
              <a:extLst>
                <a:ext uri="{FF2B5EF4-FFF2-40B4-BE49-F238E27FC236}">
                  <a16:creationId xmlns:a16="http://schemas.microsoft.com/office/drawing/2014/main" id="{A68F9027-1C2E-49BF-9233-F17E092CE916}"/>
                </a:ext>
              </a:extLst>
            </p:cNvPr>
            <p:cNvSpPr/>
            <p:nvPr/>
          </p:nvSpPr>
          <p:spPr>
            <a:xfrm>
              <a:off x="1247139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9" name="Forme libre : forme 4963">
              <a:extLst>
                <a:ext uri="{FF2B5EF4-FFF2-40B4-BE49-F238E27FC236}">
                  <a16:creationId xmlns:a16="http://schemas.microsoft.com/office/drawing/2014/main" id="{30FCC777-1B7A-48E7-A3B3-D76651910251}"/>
                </a:ext>
              </a:extLst>
            </p:cNvPr>
            <p:cNvSpPr/>
            <p:nvPr/>
          </p:nvSpPr>
          <p:spPr>
            <a:xfrm>
              <a:off x="1283524" y="4611741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0" name="Forme libre : forme 4964">
              <a:extLst>
                <a:ext uri="{FF2B5EF4-FFF2-40B4-BE49-F238E27FC236}">
                  <a16:creationId xmlns:a16="http://schemas.microsoft.com/office/drawing/2014/main" id="{4FC88440-703F-46AE-A54E-CB9BDA8958FB}"/>
                </a:ext>
              </a:extLst>
            </p:cNvPr>
            <p:cNvSpPr/>
            <p:nvPr/>
          </p:nvSpPr>
          <p:spPr>
            <a:xfrm>
              <a:off x="1283524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1" name="Forme libre : forme 4965">
              <a:extLst>
                <a:ext uri="{FF2B5EF4-FFF2-40B4-BE49-F238E27FC236}">
                  <a16:creationId xmlns:a16="http://schemas.microsoft.com/office/drawing/2014/main" id="{F63411DB-6AB9-4555-98A6-DABF125C2C02}"/>
                </a:ext>
              </a:extLst>
            </p:cNvPr>
            <p:cNvSpPr/>
            <p:nvPr/>
          </p:nvSpPr>
          <p:spPr>
            <a:xfrm>
              <a:off x="1312576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2" name="Forme libre : forme 4966">
              <a:extLst>
                <a:ext uri="{FF2B5EF4-FFF2-40B4-BE49-F238E27FC236}">
                  <a16:creationId xmlns:a16="http://schemas.microsoft.com/office/drawing/2014/main" id="{A44B1FD2-F32A-4CC3-955D-DA3EFD21CF40}"/>
                </a:ext>
              </a:extLst>
            </p:cNvPr>
            <p:cNvSpPr/>
            <p:nvPr/>
          </p:nvSpPr>
          <p:spPr>
            <a:xfrm>
              <a:off x="1351916" y="4644316"/>
              <a:ext cx="57433" cy="54197"/>
            </a:xfrm>
            <a:custGeom>
              <a:avLst/>
              <a:gdLst>
                <a:gd name="connsiteX0" fmla="*/ 379 w 57433"/>
                <a:gd name="connsiteY0" fmla="*/ 54197 h 54197"/>
                <a:gd name="connsiteX1" fmla="*/ 33621 w 57433"/>
                <a:gd name="connsiteY1" fmla="*/ 9430 h 54197"/>
                <a:gd name="connsiteX2" fmla="*/ 41241 w 57433"/>
                <a:gd name="connsiteY2" fmla="*/ 0 h 54197"/>
                <a:gd name="connsiteX3" fmla="*/ 57434 w 57433"/>
                <a:gd name="connsiteY3" fmla="*/ 14288 h 54197"/>
                <a:gd name="connsiteX4" fmla="*/ 48575 w 57433"/>
                <a:gd name="connsiteY4" fmla="*/ 26194 h 54197"/>
                <a:gd name="connsiteX5" fmla="*/ 40384 w 57433"/>
                <a:gd name="connsiteY5" fmla="*/ 19526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54197">
                  <a:moveTo>
                    <a:pt x="379" y="54197"/>
                  </a:moveTo>
                  <a:cubicBezTo>
                    <a:pt x="379" y="54197"/>
                    <a:pt x="-6003" y="24003"/>
                    <a:pt x="33621" y="9430"/>
                  </a:cubicBezTo>
                  <a:lnTo>
                    <a:pt x="41241" y="0"/>
                  </a:lnTo>
                  <a:lnTo>
                    <a:pt x="57434" y="14288"/>
                  </a:lnTo>
                  <a:lnTo>
                    <a:pt x="48575" y="26194"/>
                  </a:lnTo>
                  <a:lnTo>
                    <a:pt x="40384" y="19526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3" name="Forme libre : forme 4967">
              <a:extLst>
                <a:ext uri="{FF2B5EF4-FFF2-40B4-BE49-F238E27FC236}">
                  <a16:creationId xmlns:a16="http://schemas.microsoft.com/office/drawing/2014/main" id="{DAD2EFA6-ED08-45D0-8A73-322BF376D075}"/>
                </a:ext>
              </a:extLst>
            </p:cNvPr>
            <p:cNvSpPr/>
            <p:nvPr/>
          </p:nvSpPr>
          <p:spPr>
            <a:xfrm>
              <a:off x="1411826" y="4643554"/>
              <a:ext cx="57433" cy="54197"/>
            </a:xfrm>
            <a:custGeom>
              <a:avLst/>
              <a:gdLst>
                <a:gd name="connsiteX0" fmla="*/ 57055 w 57433"/>
                <a:gd name="connsiteY0" fmla="*/ 54197 h 54197"/>
                <a:gd name="connsiteX1" fmla="*/ 23813 w 57433"/>
                <a:gd name="connsiteY1" fmla="*/ 9430 h 54197"/>
                <a:gd name="connsiteX2" fmla="*/ 16192 w 57433"/>
                <a:gd name="connsiteY2" fmla="*/ 0 h 54197"/>
                <a:gd name="connsiteX3" fmla="*/ 0 w 57433"/>
                <a:gd name="connsiteY3" fmla="*/ 14288 h 54197"/>
                <a:gd name="connsiteX4" fmla="*/ 8858 w 57433"/>
                <a:gd name="connsiteY4" fmla="*/ 26194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3" h="54197">
                  <a:moveTo>
                    <a:pt x="57055" y="54197"/>
                  </a:moveTo>
                  <a:cubicBezTo>
                    <a:pt x="57055" y="54197"/>
                    <a:pt x="63437" y="24003"/>
                    <a:pt x="23813" y="9430"/>
                  </a:cubicBezTo>
                  <a:lnTo>
                    <a:pt x="16192" y="0"/>
                  </a:lnTo>
                  <a:lnTo>
                    <a:pt x="0" y="14288"/>
                  </a:lnTo>
                  <a:lnTo>
                    <a:pt x="8858" y="26194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4" name="Forme libre : forme 4968">
              <a:extLst>
                <a:ext uri="{FF2B5EF4-FFF2-40B4-BE49-F238E27FC236}">
                  <a16:creationId xmlns:a16="http://schemas.microsoft.com/office/drawing/2014/main" id="{F0EF98FC-3760-49C1-9E73-B91E7D66CC26}"/>
                </a:ext>
              </a:extLst>
            </p:cNvPr>
            <p:cNvSpPr/>
            <p:nvPr/>
          </p:nvSpPr>
          <p:spPr>
            <a:xfrm>
              <a:off x="1328197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2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2" y="142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5" name="Forme libre : forme 4969">
              <a:extLst>
                <a:ext uri="{FF2B5EF4-FFF2-40B4-BE49-F238E27FC236}">
                  <a16:creationId xmlns:a16="http://schemas.microsoft.com/office/drawing/2014/main" id="{C214752B-AC9E-4C5F-BD40-D6AE9110D9B1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6" name="Forme libre : forme 4970">
              <a:extLst>
                <a:ext uri="{FF2B5EF4-FFF2-40B4-BE49-F238E27FC236}">
                  <a16:creationId xmlns:a16="http://schemas.microsoft.com/office/drawing/2014/main" id="{AC38C997-DEFC-4B92-93E2-DCEB52081CAB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7" name="Forme libre : forme 4971">
              <a:extLst>
                <a:ext uri="{FF2B5EF4-FFF2-40B4-BE49-F238E27FC236}">
                  <a16:creationId xmlns:a16="http://schemas.microsoft.com/office/drawing/2014/main" id="{2BBE461A-A460-4BD3-BBC6-B93F66DAE82A}"/>
                </a:ext>
              </a:extLst>
            </p:cNvPr>
            <p:cNvSpPr/>
            <p:nvPr/>
          </p:nvSpPr>
          <p:spPr>
            <a:xfrm>
              <a:off x="1347056" y="4580118"/>
              <a:ext cx="16097" cy="14382"/>
            </a:xfrm>
            <a:custGeom>
              <a:avLst/>
              <a:gdLst>
                <a:gd name="connsiteX0" fmla="*/ 16097 w 16097"/>
                <a:gd name="connsiteY0" fmla="*/ 0 h 14382"/>
                <a:gd name="connsiteX1" fmla="*/ 0 w 16097"/>
                <a:gd name="connsiteY1" fmla="*/ 14383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" h="14382">
                  <a:moveTo>
                    <a:pt x="16097" y="0"/>
                  </a:moveTo>
                  <a:lnTo>
                    <a:pt x="0" y="14383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8" name="Forme libre : forme 4972">
              <a:extLst>
                <a:ext uri="{FF2B5EF4-FFF2-40B4-BE49-F238E27FC236}">
                  <a16:creationId xmlns:a16="http://schemas.microsoft.com/office/drawing/2014/main" id="{B0D6EE83-2C57-467A-B99C-55000A58F72D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9" name="Forme libre : forme 4973">
              <a:extLst>
                <a:ext uri="{FF2B5EF4-FFF2-40B4-BE49-F238E27FC236}">
                  <a16:creationId xmlns:a16="http://schemas.microsoft.com/office/drawing/2014/main" id="{6ACB05F3-64B1-4E11-9107-46728E5A0F2B}"/>
                </a:ext>
              </a:extLst>
            </p:cNvPr>
            <p:cNvSpPr/>
            <p:nvPr/>
          </p:nvSpPr>
          <p:spPr>
            <a:xfrm>
              <a:off x="1317719" y="4542780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0" name="Forme libre : forme 4974">
              <a:extLst>
                <a:ext uri="{FF2B5EF4-FFF2-40B4-BE49-F238E27FC236}">
                  <a16:creationId xmlns:a16="http://schemas.microsoft.com/office/drawing/2014/main" id="{9662E48E-13CF-432A-A921-5E116EDF125A}"/>
                </a:ext>
              </a:extLst>
            </p:cNvPr>
            <p:cNvSpPr/>
            <p:nvPr/>
          </p:nvSpPr>
          <p:spPr>
            <a:xfrm>
              <a:off x="1316291" y="4488773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1" name="Forme libre : forme 4975">
              <a:extLst>
                <a:ext uri="{FF2B5EF4-FFF2-40B4-BE49-F238E27FC236}">
                  <a16:creationId xmlns:a16="http://schemas.microsoft.com/office/drawing/2014/main" id="{9B7E98DC-BFF7-47CF-9C75-3F859B1051E6}"/>
                </a:ext>
              </a:extLst>
            </p:cNvPr>
            <p:cNvSpPr/>
            <p:nvPr/>
          </p:nvSpPr>
          <p:spPr>
            <a:xfrm>
              <a:off x="1310290" y="4526683"/>
              <a:ext cx="5810" cy="15811"/>
            </a:xfrm>
            <a:custGeom>
              <a:avLst/>
              <a:gdLst>
                <a:gd name="connsiteX0" fmla="*/ 5810 w 5810"/>
                <a:gd name="connsiteY0" fmla="*/ 15811 h 15811"/>
                <a:gd name="connsiteX1" fmla="*/ 0 w 5810"/>
                <a:gd name="connsiteY1" fmla="*/ 7906 h 15811"/>
                <a:gd name="connsiteX2" fmla="*/ 5429 w 5810"/>
                <a:gd name="connsiteY2" fmla="*/ 0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811">
                  <a:moveTo>
                    <a:pt x="5810" y="15811"/>
                  </a:moveTo>
                  <a:cubicBezTo>
                    <a:pt x="2572" y="15811"/>
                    <a:pt x="0" y="12287"/>
                    <a:pt x="0" y="7906"/>
                  </a:cubicBezTo>
                  <a:cubicBezTo>
                    <a:pt x="0" y="3524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2" name="Forme libre : forme 4976">
              <a:extLst>
                <a:ext uri="{FF2B5EF4-FFF2-40B4-BE49-F238E27FC236}">
                  <a16:creationId xmlns:a16="http://schemas.microsoft.com/office/drawing/2014/main" id="{7A632E8D-EAC5-4AE8-8323-67326FF0BCBB}"/>
                </a:ext>
              </a:extLst>
            </p:cNvPr>
            <p:cNvSpPr/>
            <p:nvPr/>
          </p:nvSpPr>
          <p:spPr>
            <a:xfrm>
              <a:off x="1346580" y="4542780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3" name="Forme libre : forme 4977">
              <a:extLst>
                <a:ext uri="{FF2B5EF4-FFF2-40B4-BE49-F238E27FC236}">
                  <a16:creationId xmlns:a16="http://schemas.microsoft.com/office/drawing/2014/main" id="{F4AEA55E-3016-4879-9391-719618F59C4C}"/>
                </a:ext>
              </a:extLst>
            </p:cNvPr>
            <p:cNvSpPr/>
            <p:nvPr/>
          </p:nvSpPr>
          <p:spPr>
            <a:xfrm>
              <a:off x="1346580" y="4488773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49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4" name="Forme libre : forme 4978">
              <a:extLst>
                <a:ext uri="{FF2B5EF4-FFF2-40B4-BE49-F238E27FC236}">
                  <a16:creationId xmlns:a16="http://schemas.microsoft.com/office/drawing/2014/main" id="{5B5D8141-2F8B-4306-96B8-F7CE19387CB0}"/>
                </a:ext>
              </a:extLst>
            </p:cNvPr>
            <p:cNvSpPr/>
            <p:nvPr/>
          </p:nvSpPr>
          <p:spPr>
            <a:xfrm>
              <a:off x="1375631" y="4526587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3"/>
                    <a:pt x="5810" y="8001"/>
                  </a:cubicBezTo>
                  <a:cubicBezTo>
                    <a:pt x="5810" y="3620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5" name="Forme libre : forme 4979">
              <a:extLst>
                <a:ext uri="{FF2B5EF4-FFF2-40B4-BE49-F238E27FC236}">
                  <a16:creationId xmlns:a16="http://schemas.microsoft.com/office/drawing/2014/main" id="{EDF10F25-2C2E-43A3-B248-89AD9736006C}"/>
                </a:ext>
              </a:extLst>
            </p:cNvPr>
            <p:cNvSpPr/>
            <p:nvPr/>
          </p:nvSpPr>
          <p:spPr>
            <a:xfrm>
              <a:off x="1330387" y="4507347"/>
              <a:ext cx="30003" cy="11843"/>
            </a:xfrm>
            <a:custGeom>
              <a:avLst/>
              <a:gdLst>
                <a:gd name="connsiteX0" fmla="*/ 0 w 30003"/>
                <a:gd name="connsiteY0" fmla="*/ 10954 h 11843"/>
                <a:gd name="connsiteX1" fmla="*/ 25908 w 30003"/>
                <a:gd name="connsiteY1" fmla="*/ 0 h 11843"/>
                <a:gd name="connsiteX2" fmla="*/ 30004 w 30003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03" h="11843">
                  <a:moveTo>
                    <a:pt x="0" y="10954"/>
                  </a:moveTo>
                  <a:cubicBezTo>
                    <a:pt x="0" y="10954"/>
                    <a:pt x="15145" y="16478"/>
                    <a:pt x="25908" y="0"/>
                  </a:cubicBezTo>
                  <a:lnTo>
                    <a:pt x="30004" y="8858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6" name="Forme libre : forme 4980">
              <a:extLst>
                <a:ext uri="{FF2B5EF4-FFF2-40B4-BE49-F238E27FC236}">
                  <a16:creationId xmlns:a16="http://schemas.microsoft.com/office/drawing/2014/main" id="{562A00A8-859C-42C9-A04C-FF25623C241A}"/>
                </a:ext>
              </a:extLst>
            </p:cNvPr>
            <p:cNvSpPr/>
            <p:nvPr/>
          </p:nvSpPr>
          <p:spPr>
            <a:xfrm>
              <a:off x="1456784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3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3" y="142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7" name="Forme libre : forme 4981">
              <a:extLst>
                <a:ext uri="{FF2B5EF4-FFF2-40B4-BE49-F238E27FC236}">
                  <a16:creationId xmlns:a16="http://schemas.microsoft.com/office/drawing/2014/main" id="{BE88035E-0FBB-417F-9FA2-08858AEF064F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8" name="Forme libre : forme 4982">
              <a:extLst>
                <a:ext uri="{FF2B5EF4-FFF2-40B4-BE49-F238E27FC236}">
                  <a16:creationId xmlns:a16="http://schemas.microsoft.com/office/drawing/2014/main" id="{79F1D193-EBEC-4B4E-A491-52ECF449D4B5}"/>
                </a:ext>
              </a:extLst>
            </p:cNvPr>
            <p:cNvSpPr/>
            <p:nvPr/>
          </p:nvSpPr>
          <p:spPr>
            <a:xfrm>
              <a:off x="1475644" y="4580118"/>
              <a:ext cx="16097" cy="39528"/>
            </a:xfrm>
            <a:custGeom>
              <a:avLst/>
              <a:gdLst>
                <a:gd name="connsiteX0" fmla="*/ 16097 w 16097"/>
                <a:gd name="connsiteY0" fmla="*/ 0 h 39528"/>
                <a:gd name="connsiteX1" fmla="*/ 0 w 16097"/>
                <a:gd name="connsiteY1" fmla="*/ 14383 h 39528"/>
                <a:gd name="connsiteX2" fmla="*/ 0 w 16097"/>
                <a:gd name="connsiteY2" fmla="*/ 39529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" h="39528">
                  <a:moveTo>
                    <a:pt x="16097" y="0"/>
                  </a:moveTo>
                  <a:lnTo>
                    <a:pt x="0" y="14383"/>
                  </a:lnTo>
                  <a:lnTo>
                    <a:pt x="0" y="39529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9" name="Forme libre : forme 4983">
              <a:extLst>
                <a:ext uri="{FF2B5EF4-FFF2-40B4-BE49-F238E27FC236}">
                  <a16:creationId xmlns:a16="http://schemas.microsoft.com/office/drawing/2014/main" id="{519167CE-01A0-4154-A33B-FB62FD6EA77A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0" name="Forme libre : forme 4984">
              <a:extLst>
                <a:ext uri="{FF2B5EF4-FFF2-40B4-BE49-F238E27FC236}">
                  <a16:creationId xmlns:a16="http://schemas.microsoft.com/office/drawing/2014/main" id="{69920FA1-1A72-47CA-B8AD-C27DB4C4D8F7}"/>
                </a:ext>
              </a:extLst>
            </p:cNvPr>
            <p:cNvSpPr/>
            <p:nvPr/>
          </p:nvSpPr>
          <p:spPr>
            <a:xfrm>
              <a:off x="1479837" y="4644221"/>
              <a:ext cx="57433" cy="100583"/>
            </a:xfrm>
            <a:custGeom>
              <a:avLst/>
              <a:gdLst>
                <a:gd name="connsiteX0" fmla="*/ 40384 w 57433"/>
                <a:gd name="connsiteY0" fmla="*/ 19526 h 100583"/>
                <a:gd name="connsiteX1" fmla="*/ 48575 w 57433"/>
                <a:gd name="connsiteY1" fmla="*/ 26194 h 100583"/>
                <a:gd name="connsiteX2" fmla="*/ 57434 w 57433"/>
                <a:gd name="connsiteY2" fmla="*/ 14288 h 100583"/>
                <a:gd name="connsiteX3" fmla="*/ 41241 w 57433"/>
                <a:gd name="connsiteY3" fmla="*/ 0 h 100583"/>
                <a:gd name="connsiteX4" fmla="*/ 33621 w 57433"/>
                <a:gd name="connsiteY4" fmla="*/ 9430 h 100583"/>
                <a:gd name="connsiteX5" fmla="*/ 379 w 57433"/>
                <a:gd name="connsiteY5" fmla="*/ 54197 h 100583"/>
                <a:gd name="connsiteX6" fmla="*/ 379 w 57433"/>
                <a:gd name="connsiteY6" fmla="*/ 100584 h 10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100583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100584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1" name="Forme libre : forme 4985">
              <a:extLst>
                <a:ext uri="{FF2B5EF4-FFF2-40B4-BE49-F238E27FC236}">
                  <a16:creationId xmlns:a16="http://schemas.microsoft.com/office/drawing/2014/main" id="{7CEC08BF-D4C6-4581-8601-CB68690D85AC}"/>
                </a:ext>
              </a:extLst>
            </p:cNvPr>
            <p:cNvSpPr/>
            <p:nvPr/>
          </p:nvSpPr>
          <p:spPr>
            <a:xfrm>
              <a:off x="1539937" y="4643554"/>
              <a:ext cx="57433" cy="103251"/>
            </a:xfrm>
            <a:custGeom>
              <a:avLst/>
              <a:gdLst>
                <a:gd name="connsiteX0" fmla="*/ 8858 w 57433"/>
                <a:gd name="connsiteY0" fmla="*/ 26194 h 103251"/>
                <a:gd name="connsiteX1" fmla="*/ 0 w 57433"/>
                <a:gd name="connsiteY1" fmla="*/ 14288 h 103251"/>
                <a:gd name="connsiteX2" fmla="*/ 16193 w 57433"/>
                <a:gd name="connsiteY2" fmla="*/ 0 h 103251"/>
                <a:gd name="connsiteX3" fmla="*/ 23813 w 57433"/>
                <a:gd name="connsiteY3" fmla="*/ 9430 h 103251"/>
                <a:gd name="connsiteX4" fmla="*/ 57055 w 57433"/>
                <a:gd name="connsiteY4" fmla="*/ 54197 h 103251"/>
                <a:gd name="connsiteX5" fmla="*/ 57055 w 57433"/>
                <a:gd name="connsiteY5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103251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103251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2" name="Forme libre : forme 4986">
              <a:extLst>
                <a:ext uri="{FF2B5EF4-FFF2-40B4-BE49-F238E27FC236}">
                  <a16:creationId xmlns:a16="http://schemas.microsoft.com/office/drawing/2014/main" id="{D7059938-DDD3-401C-AF29-E5D1C65F5367}"/>
                </a:ext>
              </a:extLst>
            </p:cNvPr>
            <p:cNvSpPr/>
            <p:nvPr/>
          </p:nvSpPr>
          <p:spPr>
            <a:xfrm>
              <a:off x="1510600" y="4611741"/>
              <a:ext cx="27431" cy="27051"/>
            </a:xfrm>
            <a:custGeom>
              <a:avLst/>
              <a:gdLst>
                <a:gd name="connsiteX0" fmla="*/ 27432 w 27431"/>
                <a:gd name="connsiteY0" fmla="*/ 27051 h 27051"/>
                <a:gd name="connsiteX1" fmla="*/ 0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3" name="Forme libre : forme 4987">
              <a:extLst>
                <a:ext uri="{FF2B5EF4-FFF2-40B4-BE49-F238E27FC236}">
                  <a16:creationId xmlns:a16="http://schemas.microsoft.com/office/drawing/2014/main" id="{964BA9E2-2FE0-460B-BC2B-3D575898B7F1}"/>
                </a:ext>
              </a:extLst>
            </p:cNvPr>
            <p:cNvSpPr/>
            <p:nvPr/>
          </p:nvSpPr>
          <p:spPr>
            <a:xfrm>
              <a:off x="1509267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4" name="Forme libre : forme 4988">
              <a:extLst>
                <a:ext uri="{FF2B5EF4-FFF2-40B4-BE49-F238E27FC236}">
                  <a16:creationId xmlns:a16="http://schemas.microsoft.com/office/drawing/2014/main" id="{525E3F23-9899-4686-82FB-C0AA8797E876}"/>
                </a:ext>
              </a:extLst>
            </p:cNvPr>
            <p:cNvSpPr/>
            <p:nvPr/>
          </p:nvSpPr>
          <p:spPr>
            <a:xfrm>
              <a:off x="1503171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5" name="Forme libre : forme 4989">
              <a:extLst>
                <a:ext uri="{FF2B5EF4-FFF2-40B4-BE49-F238E27FC236}">
                  <a16:creationId xmlns:a16="http://schemas.microsoft.com/office/drawing/2014/main" id="{EBA12304-15B3-4126-B8B0-D0F658294335}"/>
                </a:ext>
              </a:extLst>
            </p:cNvPr>
            <p:cNvSpPr/>
            <p:nvPr/>
          </p:nvSpPr>
          <p:spPr>
            <a:xfrm>
              <a:off x="1539556" y="4611741"/>
              <a:ext cx="27432" cy="27051"/>
            </a:xfrm>
            <a:custGeom>
              <a:avLst/>
              <a:gdLst>
                <a:gd name="connsiteX0" fmla="*/ 0 w 27432"/>
                <a:gd name="connsiteY0" fmla="*/ 27051 h 27051"/>
                <a:gd name="connsiteX1" fmla="*/ 27432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6" name="Forme libre : forme 4990">
              <a:extLst>
                <a:ext uri="{FF2B5EF4-FFF2-40B4-BE49-F238E27FC236}">
                  <a16:creationId xmlns:a16="http://schemas.microsoft.com/office/drawing/2014/main" id="{1BDB2D3B-0E24-4570-94D5-7B04FC8F791E}"/>
                </a:ext>
              </a:extLst>
            </p:cNvPr>
            <p:cNvSpPr/>
            <p:nvPr/>
          </p:nvSpPr>
          <p:spPr>
            <a:xfrm>
              <a:off x="1539556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7" name="Forme libre : forme 4991">
              <a:extLst>
                <a:ext uri="{FF2B5EF4-FFF2-40B4-BE49-F238E27FC236}">
                  <a16:creationId xmlns:a16="http://schemas.microsoft.com/office/drawing/2014/main" id="{A4DC6B69-9110-46DE-BCE8-5CBD4BB2653B}"/>
                </a:ext>
              </a:extLst>
            </p:cNvPr>
            <p:cNvSpPr/>
            <p:nvPr/>
          </p:nvSpPr>
          <p:spPr>
            <a:xfrm>
              <a:off x="1568608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8" name="Forme libre : forme 4992">
              <a:extLst>
                <a:ext uri="{FF2B5EF4-FFF2-40B4-BE49-F238E27FC236}">
                  <a16:creationId xmlns:a16="http://schemas.microsoft.com/office/drawing/2014/main" id="{FD398FDF-0256-4F25-9B98-8330AA73BC8B}"/>
                </a:ext>
              </a:extLst>
            </p:cNvPr>
            <p:cNvSpPr/>
            <p:nvPr/>
          </p:nvSpPr>
          <p:spPr>
            <a:xfrm>
              <a:off x="1522888" y="4576308"/>
              <a:ext cx="33242" cy="11843"/>
            </a:xfrm>
            <a:custGeom>
              <a:avLst/>
              <a:gdLst>
                <a:gd name="connsiteX0" fmla="*/ 33242 w 33242"/>
                <a:gd name="connsiteY0" fmla="*/ 10954 h 11843"/>
                <a:gd name="connsiteX1" fmla="*/ 4572 w 33242"/>
                <a:gd name="connsiteY1" fmla="*/ 0 h 11843"/>
                <a:gd name="connsiteX2" fmla="*/ 0 w 33242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42" h="11843">
                  <a:moveTo>
                    <a:pt x="33242" y="10954"/>
                  </a:moveTo>
                  <a:cubicBezTo>
                    <a:pt x="33242" y="10954"/>
                    <a:pt x="16478" y="16478"/>
                    <a:pt x="4572" y="0"/>
                  </a:cubicBezTo>
                  <a:lnTo>
                    <a:pt x="0" y="8858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9" name="Forme libre : forme 4993">
              <a:extLst>
                <a:ext uri="{FF2B5EF4-FFF2-40B4-BE49-F238E27FC236}">
                  <a16:creationId xmlns:a16="http://schemas.microsoft.com/office/drawing/2014/main" id="{932BE4D4-CFAC-49D7-B496-4BD19CCE8BF6}"/>
                </a:ext>
              </a:extLst>
            </p:cNvPr>
            <p:cNvSpPr/>
            <p:nvPr/>
          </p:nvSpPr>
          <p:spPr>
            <a:xfrm>
              <a:off x="1247425" y="4695847"/>
              <a:ext cx="9525" cy="96488"/>
            </a:xfrm>
            <a:custGeom>
              <a:avLst/>
              <a:gdLst>
                <a:gd name="connsiteX0" fmla="*/ 0 w 9525"/>
                <a:gd name="connsiteY0" fmla="*/ 0 h 96488"/>
                <a:gd name="connsiteX1" fmla="*/ 0 w 9525"/>
                <a:gd name="connsiteY1" fmla="*/ 96488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488">
                  <a:moveTo>
                    <a:pt x="0" y="0"/>
                  </a:moveTo>
                  <a:lnTo>
                    <a:pt x="0" y="964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0" name="Forme libre : forme 4994">
              <a:extLst>
                <a:ext uri="{FF2B5EF4-FFF2-40B4-BE49-F238E27FC236}">
                  <a16:creationId xmlns:a16="http://schemas.microsoft.com/office/drawing/2014/main" id="{4C8F331A-56A6-4042-AFB8-B04F417E0C7C}"/>
                </a:ext>
              </a:extLst>
            </p:cNvPr>
            <p:cNvSpPr/>
            <p:nvPr/>
          </p:nvSpPr>
          <p:spPr>
            <a:xfrm>
              <a:off x="1567179" y="4770808"/>
              <a:ext cx="9525" cy="9715"/>
            </a:xfrm>
            <a:custGeom>
              <a:avLst/>
              <a:gdLst>
                <a:gd name="connsiteX0" fmla="*/ 0 w 9525"/>
                <a:gd name="connsiteY0" fmla="*/ 0 h 9715"/>
                <a:gd name="connsiteX1" fmla="*/ 0 w 9525"/>
                <a:gd name="connsiteY1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715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1" name="Forme libre : forme 4995">
              <a:extLst>
                <a:ext uri="{FF2B5EF4-FFF2-40B4-BE49-F238E27FC236}">
                  <a16:creationId xmlns:a16="http://schemas.microsoft.com/office/drawing/2014/main" id="{95B24D4F-1BF9-479F-B8C5-ECD62D21222C}"/>
                </a:ext>
              </a:extLst>
            </p:cNvPr>
            <p:cNvSpPr/>
            <p:nvPr/>
          </p:nvSpPr>
          <p:spPr>
            <a:xfrm>
              <a:off x="1567179" y="4699847"/>
              <a:ext cx="9525" cy="56388"/>
            </a:xfrm>
            <a:custGeom>
              <a:avLst/>
              <a:gdLst>
                <a:gd name="connsiteX0" fmla="*/ 0 w 9525"/>
                <a:gd name="connsiteY0" fmla="*/ 0 h 56388"/>
                <a:gd name="connsiteX1" fmla="*/ 0 w 9525"/>
                <a:gd name="connsiteY1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388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2" name="Forme libre : forme 4996">
              <a:extLst>
                <a:ext uri="{FF2B5EF4-FFF2-40B4-BE49-F238E27FC236}">
                  <a16:creationId xmlns:a16="http://schemas.microsoft.com/office/drawing/2014/main" id="{D139CB80-F86F-4F57-B3B8-709BDFA8AAF1}"/>
                </a:ext>
              </a:extLst>
            </p:cNvPr>
            <p:cNvSpPr/>
            <p:nvPr/>
          </p:nvSpPr>
          <p:spPr>
            <a:xfrm>
              <a:off x="1440973" y="4702800"/>
              <a:ext cx="9525" cy="28194"/>
            </a:xfrm>
            <a:custGeom>
              <a:avLst/>
              <a:gdLst>
                <a:gd name="connsiteX0" fmla="*/ 0 w 9525"/>
                <a:gd name="connsiteY0" fmla="*/ 0 h 28194"/>
                <a:gd name="connsiteX1" fmla="*/ 0 w 9525"/>
                <a:gd name="connsiteY1" fmla="*/ 28194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194">
                  <a:moveTo>
                    <a:pt x="0" y="0"/>
                  </a:moveTo>
                  <a:lnTo>
                    <a:pt x="0" y="28194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3" name="Forme libre : forme 4997">
              <a:extLst>
                <a:ext uri="{FF2B5EF4-FFF2-40B4-BE49-F238E27FC236}">
                  <a16:creationId xmlns:a16="http://schemas.microsoft.com/office/drawing/2014/main" id="{4B67403B-03B1-47E7-B112-4F91934279B6}"/>
                </a:ext>
              </a:extLst>
            </p:cNvPr>
            <p:cNvSpPr/>
            <p:nvPr/>
          </p:nvSpPr>
          <p:spPr>
            <a:xfrm>
              <a:off x="1375631" y="4690417"/>
              <a:ext cx="9525" cy="78676"/>
            </a:xfrm>
            <a:custGeom>
              <a:avLst/>
              <a:gdLst>
                <a:gd name="connsiteX0" fmla="*/ 0 w 9525"/>
                <a:gd name="connsiteY0" fmla="*/ 0 h 78676"/>
                <a:gd name="connsiteX1" fmla="*/ 0 w 9525"/>
                <a:gd name="connsiteY1" fmla="*/ 78677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676">
                  <a:moveTo>
                    <a:pt x="0" y="0"/>
                  </a:moveTo>
                  <a:lnTo>
                    <a:pt x="0" y="78677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4" name="Forme libre : forme 4998">
              <a:extLst>
                <a:ext uri="{FF2B5EF4-FFF2-40B4-BE49-F238E27FC236}">
                  <a16:creationId xmlns:a16="http://schemas.microsoft.com/office/drawing/2014/main" id="{C14B3699-BBE5-4A3D-9C84-D293868DDB10}"/>
                </a:ext>
              </a:extLst>
            </p:cNvPr>
            <p:cNvSpPr/>
            <p:nvPr/>
          </p:nvSpPr>
          <p:spPr>
            <a:xfrm>
              <a:off x="1345628" y="4593739"/>
              <a:ext cx="9525" cy="50196"/>
            </a:xfrm>
            <a:custGeom>
              <a:avLst/>
              <a:gdLst>
                <a:gd name="connsiteX0" fmla="*/ 0 w 9525"/>
                <a:gd name="connsiteY0" fmla="*/ 0 h 50196"/>
                <a:gd name="connsiteX1" fmla="*/ 0 w 9525"/>
                <a:gd name="connsiteY1" fmla="*/ 50197 h 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196">
                  <a:moveTo>
                    <a:pt x="0" y="0"/>
                  </a:moveTo>
                  <a:lnTo>
                    <a:pt x="0" y="50197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grpSp>
          <p:nvGrpSpPr>
            <p:cNvPr id="55" name="Graphique 1848">
              <a:extLst>
                <a:ext uri="{FF2B5EF4-FFF2-40B4-BE49-F238E27FC236}">
                  <a16:creationId xmlns:a16="http://schemas.microsoft.com/office/drawing/2014/main" id="{79B2F66D-3C6E-4326-AA74-FCD36516A51F}"/>
                </a:ext>
              </a:extLst>
            </p:cNvPr>
            <p:cNvGrpSpPr/>
            <p:nvPr/>
          </p:nvGrpSpPr>
          <p:grpSpPr>
            <a:xfrm>
              <a:off x="1365725" y="4557149"/>
              <a:ext cx="88773" cy="81642"/>
              <a:chOff x="1365725" y="4557149"/>
              <a:chExt cx="88773" cy="81642"/>
            </a:xfrm>
            <a:noFill/>
          </p:grpSpPr>
          <p:sp>
            <p:nvSpPr>
              <p:cNvPr id="62" name="Forme libre : forme 5000">
                <a:extLst>
                  <a:ext uri="{FF2B5EF4-FFF2-40B4-BE49-F238E27FC236}">
                    <a16:creationId xmlns:a16="http://schemas.microsoft.com/office/drawing/2014/main" id="{1A721108-F59E-43F3-B354-784861B66329}"/>
                  </a:ext>
                </a:extLst>
              </p:cNvPr>
              <p:cNvSpPr/>
              <p:nvPr/>
            </p:nvSpPr>
            <p:spPr>
              <a:xfrm>
                <a:off x="1382584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>
                    <a:moveTo>
                      <a:pt x="27432" y="27051"/>
                    </a:moveTo>
                    <a:cubicBezTo>
                      <a:pt x="14764" y="27051"/>
                      <a:pt x="3905" y="1571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3" name="Forme libre : forme 5001">
                <a:extLst>
                  <a:ext uri="{FF2B5EF4-FFF2-40B4-BE49-F238E27FC236}">
                    <a16:creationId xmlns:a16="http://schemas.microsoft.com/office/drawing/2014/main" id="{47DF786B-0CCA-4F20-B845-96286D9BA5E6}"/>
                  </a:ext>
                </a:extLst>
              </p:cNvPr>
              <p:cNvSpPr/>
              <p:nvPr/>
            </p:nvSpPr>
            <p:spPr>
              <a:xfrm>
                <a:off x="1411541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>
                    <a:moveTo>
                      <a:pt x="0" y="27051"/>
                    </a:moveTo>
                    <a:cubicBezTo>
                      <a:pt x="12668" y="27051"/>
                      <a:pt x="23527" y="15716"/>
                      <a:pt x="27432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4" name="Forme libre : forme 5002">
                <a:extLst>
                  <a:ext uri="{FF2B5EF4-FFF2-40B4-BE49-F238E27FC236}">
                    <a16:creationId xmlns:a16="http://schemas.microsoft.com/office/drawing/2014/main" id="{08E231F0-4E46-41DF-BAA5-8A0C09DC3A73}"/>
                  </a:ext>
                </a:extLst>
              </p:cNvPr>
              <p:cNvSpPr/>
              <p:nvPr/>
            </p:nvSpPr>
            <p:spPr>
              <a:xfrm>
                <a:off x="1440592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>
                    <a:moveTo>
                      <a:pt x="0" y="15907"/>
                    </a:moveTo>
                    <a:cubicBezTo>
                      <a:pt x="3239" y="15907"/>
                      <a:pt x="5810" y="12382"/>
                      <a:pt x="5810" y="8001"/>
                    </a:cubicBezTo>
                    <a:cubicBezTo>
                      <a:pt x="5810" y="3619"/>
                      <a:pt x="3620" y="0"/>
                      <a:pt x="381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5" name="Forme libre : forme 5003">
                <a:extLst>
                  <a:ext uri="{FF2B5EF4-FFF2-40B4-BE49-F238E27FC236}">
                    <a16:creationId xmlns:a16="http://schemas.microsoft.com/office/drawing/2014/main" id="{532D1DAA-B637-4F06-9F0F-B085B46E283F}"/>
                  </a:ext>
                </a:extLst>
              </p:cNvPr>
              <p:cNvSpPr/>
              <p:nvPr/>
            </p:nvSpPr>
            <p:spPr>
              <a:xfrm>
                <a:off x="1389443" y="4578975"/>
                <a:ext cx="32004" cy="19145"/>
              </a:xfrm>
              <a:custGeom>
                <a:avLst/>
                <a:gdLst>
                  <a:gd name="connsiteX0" fmla="*/ 0 w 32004"/>
                  <a:gd name="connsiteY0" fmla="*/ 19145 h 19145"/>
                  <a:gd name="connsiteX1" fmla="*/ 32004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>
                    <a:moveTo>
                      <a:pt x="0" y="19145"/>
                    </a:moveTo>
                    <a:cubicBezTo>
                      <a:pt x="7525" y="17526"/>
                      <a:pt x="19145" y="12859"/>
                      <a:pt x="32004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6" name="Forme libre : forme 5004">
                <a:extLst>
                  <a:ext uri="{FF2B5EF4-FFF2-40B4-BE49-F238E27FC236}">
                    <a16:creationId xmlns:a16="http://schemas.microsoft.com/office/drawing/2014/main" id="{F1C8E21E-550E-48DF-8A36-47121FFDD965}"/>
                  </a:ext>
                </a:extLst>
              </p:cNvPr>
              <p:cNvSpPr/>
              <p:nvPr/>
            </p:nvSpPr>
            <p:spPr>
              <a:xfrm>
                <a:off x="1365725" y="4576784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3 w 28003"/>
                  <a:gd name="connsiteY3" fmla="*/ 55435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>
                    <a:moveTo>
                      <a:pt x="12097" y="0"/>
                    </a:moveTo>
                    <a:cubicBezTo>
                      <a:pt x="6668" y="10382"/>
                      <a:pt x="4858" y="22860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2" y="64770"/>
                      <a:pt x="28003" y="55435"/>
                      <a:pt x="28003" y="55435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7" name="Forme libre : forme 5005">
                <a:extLst>
                  <a:ext uri="{FF2B5EF4-FFF2-40B4-BE49-F238E27FC236}">
                    <a16:creationId xmlns:a16="http://schemas.microsoft.com/office/drawing/2014/main" id="{5EAD4F51-8B98-4D59-B429-50D4ABE69847}"/>
                  </a:ext>
                </a:extLst>
              </p:cNvPr>
              <p:cNvSpPr/>
              <p:nvPr/>
            </p:nvSpPr>
            <p:spPr>
              <a:xfrm>
                <a:off x="1389823" y="4557149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2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347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>
                    <a:moveTo>
                      <a:pt x="38767" y="76308"/>
                    </a:moveTo>
                    <a:cubicBezTo>
                      <a:pt x="42863" y="78309"/>
                      <a:pt x="52578" y="81166"/>
                      <a:pt x="64675" y="71641"/>
                    </a:cubicBezTo>
                    <a:cubicBezTo>
                      <a:pt x="64675" y="71641"/>
                      <a:pt x="52864" y="69165"/>
                      <a:pt x="57531" y="51067"/>
                    </a:cubicBezTo>
                    <a:cubicBezTo>
                      <a:pt x="62198" y="32970"/>
                      <a:pt x="48578" y="-82"/>
                      <a:pt x="19622" y="13"/>
                    </a:cubicBezTo>
                    <a:lnTo>
                      <a:pt x="19526" y="13"/>
                    </a:lnTo>
                    <a:cubicBezTo>
                      <a:pt x="12192" y="-177"/>
                      <a:pt x="5239" y="1728"/>
                      <a:pt x="0" y="5347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</p:grpSp>
        <p:sp>
          <p:nvSpPr>
            <p:cNvPr id="56" name="Forme libre : forme 5006">
              <a:extLst>
                <a:ext uri="{FF2B5EF4-FFF2-40B4-BE49-F238E27FC236}">
                  <a16:creationId xmlns:a16="http://schemas.microsoft.com/office/drawing/2014/main" id="{B9BAE85E-D741-4FE5-8521-BF79A980BE20}"/>
                </a:ext>
              </a:extLst>
            </p:cNvPr>
            <p:cNvSpPr/>
            <p:nvPr/>
          </p:nvSpPr>
          <p:spPr>
            <a:xfrm>
              <a:off x="1446402" y="4543065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7" name="Forme libre : forme 5007">
              <a:extLst>
                <a:ext uri="{FF2B5EF4-FFF2-40B4-BE49-F238E27FC236}">
                  <a16:creationId xmlns:a16="http://schemas.microsoft.com/office/drawing/2014/main" id="{AFBBF49E-273A-46F4-B9D8-BBA75CDAAE84}"/>
                </a:ext>
              </a:extLst>
            </p:cNvPr>
            <p:cNvSpPr/>
            <p:nvPr/>
          </p:nvSpPr>
          <p:spPr>
            <a:xfrm>
              <a:off x="1475358" y="4543065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8" name="Forme libre : forme 5008">
              <a:extLst>
                <a:ext uri="{FF2B5EF4-FFF2-40B4-BE49-F238E27FC236}">
                  <a16:creationId xmlns:a16="http://schemas.microsoft.com/office/drawing/2014/main" id="{584AC778-D6A8-49F1-A6EA-065CDFE96CA0}"/>
                </a:ext>
              </a:extLst>
            </p:cNvPr>
            <p:cNvSpPr/>
            <p:nvPr/>
          </p:nvSpPr>
          <p:spPr>
            <a:xfrm>
              <a:off x="1504409" y="4526873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9" name="Forme libre : forme 5009">
              <a:extLst>
                <a:ext uri="{FF2B5EF4-FFF2-40B4-BE49-F238E27FC236}">
                  <a16:creationId xmlns:a16="http://schemas.microsoft.com/office/drawing/2014/main" id="{046D370E-2B57-4355-AAB8-1BECF0F293A8}"/>
                </a:ext>
              </a:extLst>
            </p:cNvPr>
            <p:cNvSpPr/>
            <p:nvPr/>
          </p:nvSpPr>
          <p:spPr>
            <a:xfrm>
              <a:off x="1457356" y="4510395"/>
              <a:ext cx="32004" cy="19145"/>
            </a:xfrm>
            <a:custGeom>
              <a:avLst/>
              <a:gdLst>
                <a:gd name="connsiteX0" fmla="*/ 32004 w 32004"/>
                <a:gd name="connsiteY0" fmla="*/ 19145 h 19145"/>
                <a:gd name="connsiteX1" fmla="*/ 0 w 32004"/>
                <a:gd name="connsiteY1" fmla="*/ 0 h 1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" h="19145">
                  <a:moveTo>
                    <a:pt x="32004" y="19145"/>
                  </a:moveTo>
                  <a:cubicBezTo>
                    <a:pt x="24479" y="17526"/>
                    <a:pt x="12859" y="12859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60" name="Forme libre : forme 5010">
              <a:extLst>
                <a:ext uri="{FF2B5EF4-FFF2-40B4-BE49-F238E27FC236}">
                  <a16:creationId xmlns:a16="http://schemas.microsoft.com/office/drawing/2014/main" id="{83925187-537A-4132-8109-18DD8BF96FBB}"/>
                </a:ext>
              </a:extLst>
            </p:cNvPr>
            <p:cNvSpPr/>
            <p:nvPr/>
          </p:nvSpPr>
          <p:spPr>
            <a:xfrm>
              <a:off x="1429543" y="4508013"/>
              <a:ext cx="28003" cy="58728"/>
            </a:xfrm>
            <a:custGeom>
              <a:avLst/>
              <a:gdLst>
                <a:gd name="connsiteX0" fmla="*/ 12097 w 28003"/>
                <a:gd name="connsiteY0" fmla="*/ 0 h 58728"/>
                <a:gd name="connsiteX1" fmla="*/ 7144 w 28003"/>
                <a:gd name="connsiteY1" fmla="*/ 31433 h 58728"/>
                <a:gd name="connsiteX2" fmla="*/ 0 w 28003"/>
                <a:gd name="connsiteY2" fmla="*/ 52007 h 58728"/>
                <a:gd name="connsiteX3" fmla="*/ 28004 w 28003"/>
                <a:gd name="connsiteY3" fmla="*/ 55436 h 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58728">
                  <a:moveTo>
                    <a:pt x="12097" y="0"/>
                  </a:moveTo>
                  <a:cubicBezTo>
                    <a:pt x="6668" y="10382"/>
                    <a:pt x="4858" y="22860"/>
                    <a:pt x="7144" y="31433"/>
                  </a:cubicBezTo>
                  <a:cubicBezTo>
                    <a:pt x="11811" y="49530"/>
                    <a:pt x="0" y="52007"/>
                    <a:pt x="0" y="52007"/>
                  </a:cubicBezTo>
                  <a:cubicBezTo>
                    <a:pt x="16193" y="64770"/>
                    <a:pt x="28004" y="55436"/>
                    <a:pt x="28004" y="55436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61" name="Forme libre : forme 5011">
              <a:extLst>
                <a:ext uri="{FF2B5EF4-FFF2-40B4-BE49-F238E27FC236}">
                  <a16:creationId xmlns:a16="http://schemas.microsoft.com/office/drawing/2014/main" id="{B7AF4B80-AF8F-4D73-884F-FFB8A17CA0D5}"/>
                </a:ext>
              </a:extLst>
            </p:cNvPr>
            <p:cNvSpPr/>
            <p:nvPr/>
          </p:nvSpPr>
          <p:spPr>
            <a:xfrm>
              <a:off x="1453546" y="4488474"/>
              <a:ext cx="64674" cy="78324"/>
            </a:xfrm>
            <a:custGeom>
              <a:avLst/>
              <a:gdLst>
                <a:gd name="connsiteX0" fmla="*/ 38767 w 64674"/>
                <a:gd name="connsiteY0" fmla="*/ 76308 h 78324"/>
                <a:gd name="connsiteX1" fmla="*/ 64675 w 64674"/>
                <a:gd name="connsiteY1" fmla="*/ 71641 h 78324"/>
                <a:gd name="connsiteX2" fmla="*/ 57531 w 64674"/>
                <a:gd name="connsiteY2" fmla="*/ 51067 h 78324"/>
                <a:gd name="connsiteX3" fmla="*/ 19621 w 64674"/>
                <a:gd name="connsiteY3" fmla="*/ 13 h 78324"/>
                <a:gd name="connsiteX4" fmla="*/ 19526 w 64674"/>
                <a:gd name="connsiteY4" fmla="*/ 13 h 78324"/>
                <a:gd name="connsiteX5" fmla="*/ 0 w 64674"/>
                <a:gd name="connsiteY5" fmla="*/ 5442 h 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" h="78324">
                  <a:moveTo>
                    <a:pt x="38767" y="76308"/>
                  </a:moveTo>
                  <a:cubicBezTo>
                    <a:pt x="42863" y="78309"/>
                    <a:pt x="52578" y="81166"/>
                    <a:pt x="64675" y="71641"/>
                  </a:cubicBezTo>
                  <a:cubicBezTo>
                    <a:pt x="64675" y="71641"/>
                    <a:pt x="52864" y="69165"/>
                    <a:pt x="57531" y="51067"/>
                  </a:cubicBezTo>
                  <a:cubicBezTo>
                    <a:pt x="62198" y="32970"/>
                    <a:pt x="48578" y="-82"/>
                    <a:pt x="19621" y="13"/>
                  </a:cubicBezTo>
                  <a:lnTo>
                    <a:pt x="19526" y="13"/>
                  </a:lnTo>
                  <a:cubicBezTo>
                    <a:pt x="12192" y="-177"/>
                    <a:pt x="5239" y="1728"/>
                    <a:pt x="0" y="5442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</p:grpSp>
    </p:spTree>
    <p:extLst>
      <p:ext uri="{BB962C8B-B14F-4D97-AF65-F5344CB8AC3E}">
        <p14:creationId xmlns:p14="http://schemas.microsoft.com/office/powerpoint/2010/main" val="376621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918E4C61-2045-42AA-8984-4C118DA15276}"/>
              </a:ext>
            </a:extLst>
          </p:cNvPr>
          <p:cNvSpPr txBox="1">
            <a:spLocks noChangeArrowheads="1"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4. Les bonnes pratiques pour optimiser la satisfaction client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691371-D5B2-4343-A02E-9A30B7F0A2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7642225" cy="720725"/>
          </a:xfrm>
        </p:spPr>
        <p:txBody>
          <a:bodyPr rtlCol="0">
            <a:normAutofit lnSpcReduction="10000"/>
          </a:bodyPr>
          <a:lstStyle/>
          <a:p>
            <a:pPr>
              <a:defRPr/>
            </a:pPr>
            <a:r>
              <a:rPr lang="fr-FR" dirty="0"/>
              <a:t>Approprions nous </a:t>
            </a:r>
            <a:r>
              <a:rPr lang="fr-FR" dirty="0">
                <a:solidFill>
                  <a:srgbClr val="C00000"/>
                </a:solidFill>
              </a:rPr>
              <a:t>en équipe </a:t>
            </a:r>
            <a:r>
              <a:rPr lang="fr-FR" dirty="0"/>
              <a:t>les bonnes pratiques : </a:t>
            </a:r>
            <a:br>
              <a:rPr lang="fr-FR" dirty="0"/>
            </a:br>
            <a:r>
              <a:rPr lang="fr-FR" sz="2400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facilité à joindre</a:t>
            </a:r>
            <a:endParaRPr lang="fr-FR" cap="sm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au 9">
            <a:extLst>
              <a:ext uri="{FF2B5EF4-FFF2-40B4-BE49-F238E27FC236}">
                <a16:creationId xmlns:a16="http://schemas.microsoft.com/office/drawing/2014/main" id="{6D052724-C418-4785-9849-A7887A2FF2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39910"/>
              </p:ext>
            </p:extLst>
          </p:nvPr>
        </p:nvGraphicFramePr>
        <p:xfrm>
          <a:off x="695325" y="3802579"/>
          <a:ext cx="11314113" cy="259821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467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6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5049">
                <a:tc>
                  <a:txBody>
                    <a:bodyPr/>
                    <a:lstStyle/>
                    <a:p>
                      <a:r>
                        <a:rPr lang="fr-FR" sz="14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Répondre au mail dès que possible » (commerciaux)</a:t>
                      </a:r>
                    </a:p>
                  </a:txBody>
                  <a:tcPr marL="91434" marR="91434" marT="45705" marB="457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05" marB="4570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6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Répondre au mail dans la journée » (Clients)</a:t>
                      </a:r>
                    </a:p>
                  </a:txBody>
                  <a:tcPr marL="91434" marR="91434" marT="45705" marB="4570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05" marB="4570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6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Décrocher le téléphone dès que possible, permet de réduire le nombre d’appels » (</a:t>
                      </a:r>
                      <a:r>
                        <a:rPr lang="fr-FR" sz="14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commerciaux</a:t>
                      </a:r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</a:p>
                  </a:txBody>
                  <a:tcPr marL="91434" marR="91434" marT="45705" marB="457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05" marB="4570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634">
                <a:tc>
                  <a:txBody>
                    <a:bodyPr/>
                    <a:lstStyle/>
                    <a:p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Être rappelé dans la demi-journée, suite à un message téléphonique » (Clients)</a:t>
                      </a:r>
                    </a:p>
                  </a:txBody>
                  <a:tcPr marL="91434" marR="91434" marT="45705" marB="457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05" marB="4570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34">
                <a:tc>
                  <a:txBody>
                    <a:bodyPr/>
                    <a:lstStyle/>
                    <a:p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Suggérer au client de répondre à l’enquête satisfaction, à l’issue de l’entretien » (</a:t>
                      </a:r>
                      <a:r>
                        <a:rPr lang="fr-FR" sz="14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commerciaux</a:t>
                      </a:r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</a:p>
                  </a:txBody>
                  <a:tcPr marL="91434" marR="91434" marT="45705" marB="457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05" marB="4570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634">
                <a:tc>
                  <a:txBody>
                    <a:bodyPr/>
                    <a:lstStyle/>
                    <a:p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Privilégier le décroché du téléphone, au traitement administratif des dossiers » (</a:t>
                      </a:r>
                      <a:r>
                        <a:rPr lang="fr-FR" sz="14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commerciaux</a:t>
                      </a:r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</a:p>
                  </a:txBody>
                  <a:tcPr marL="91434" marR="91434" marT="45705" marB="457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05" marB="4570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ZoneTexte 3">
            <a:extLst>
              <a:ext uri="{FF2B5EF4-FFF2-40B4-BE49-F238E27FC236}">
                <a16:creationId xmlns:a16="http://schemas.microsoft.com/office/drawing/2014/main" id="{90278537-9907-469D-95F3-ADC35C47B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" y="1576388"/>
            <a:ext cx="2898775" cy="830997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altLang="fr-FR" sz="1600" dirty="0">
                <a:solidFill>
                  <a:schemeClr val="bg1"/>
                </a:solidFill>
                <a:latin typeface="Montserrat ExtraBold" panose="00000900000000000000" pitchFamily="2" charset="0"/>
              </a:rPr>
              <a:t>La facilité à joindre : un </a:t>
            </a:r>
            <a:r>
              <a:rPr lang="fr-FR" altLang="fr-FR" sz="1600" dirty="0">
                <a:solidFill>
                  <a:srgbClr val="C00000"/>
                </a:solidFill>
                <a:latin typeface="Montserrat ExtraBold" panose="00000900000000000000" pitchFamily="2" charset="0"/>
              </a:rPr>
              <a:t>critère majeur de la part variable</a:t>
            </a:r>
            <a:endParaRPr lang="fr-FR" altLang="fr-FR" sz="700" dirty="0">
              <a:solidFill>
                <a:srgbClr val="C00000"/>
              </a:solidFill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4E458269-E5B2-44A6-9F2D-AFC9FAA785B7}"/>
              </a:ext>
            </a:extLst>
          </p:cNvPr>
          <p:cNvSpPr/>
          <p:nvPr/>
        </p:nvSpPr>
        <p:spPr>
          <a:xfrm rot="16200000">
            <a:off x="3790950" y="1596438"/>
            <a:ext cx="638175" cy="80962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aphicFrame>
        <p:nvGraphicFramePr>
          <p:cNvPr id="7" name="Tableau 9">
            <a:extLst>
              <a:ext uri="{FF2B5EF4-FFF2-40B4-BE49-F238E27FC236}">
                <a16:creationId xmlns:a16="http://schemas.microsoft.com/office/drawing/2014/main" id="{733DFA76-D985-4DC7-890C-EE0D75A819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525662"/>
              </p:ext>
            </p:extLst>
          </p:nvPr>
        </p:nvGraphicFramePr>
        <p:xfrm>
          <a:off x="4625975" y="1315451"/>
          <a:ext cx="3943350" cy="13716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392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765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Indicateurs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Votre avis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1. Taux dans la 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______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2. Taux de déclenchement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______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3. Taux d’optimisation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______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ZoneTexte 3">
            <a:extLst>
              <a:ext uri="{FF2B5EF4-FFF2-40B4-BE49-F238E27FC236}">
                <a16:creationId xmlns:a16="http://schemas.microsoft.com/office/drawing/2014/main" id="{1BE955B5-C4E5-4E21-9A12-8219223EA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" y="2900363"/>
            <a:ext cx="8201025" cy="338554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fr-FR" altLang="fr-FR" sz="1600" dirty="0">
                <a:solidFill>
                  <a:schemeClr val="bg1"/>
                </a:solidFill>
                <a:latin typeface="Montserrat ExtraBold" panose="00000900000000000000" pitchFamily="2" charset="0"/>
              </a:rPr>
              <a:t>Parole de clients et de commerciaux en agence</a:t>
            </a:r>
            <a:endParaRPr lang="fr-FR" altLang="fr-FR" sz="700" dirty="0">
              <a:solidFill>
                <a:schemeClr val="bg1"/>
              </a:solidFill>
            </a:endParaRPr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D17A2436-555C-4A80-BDEB-C16A90B1A3CA}"/>
              </a:ext>
            </a:extLst>
          </p:cNvPr>
          <p:cNvSpPr/>
          <p:nvPr/>
        </p:nvSpPr>
        <p:spPr>
          <a:xfrm>
            <a:off x="4394200" y="3315886"/>
            <a:ext cx="657225" cy="42227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ZoneTexte 3">
            <a:extLst>
              <a:ext uri="{FF2B5EF4-FFF2-40B4-BE49-F238E27FC236}">
                <a16:creationId xmlns:a16="http://schemas.microsoft.com/office/drawing/2014/main" id="{C8D604F2-55CA-4FF4-912B-C87F1468D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4950" y="2160588"/>
            <a:ext cx="2884488" cy="1077218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fr-FR" altLang="fr-FR" sz="1600" dirty="0">
                <a:solidFill>
                  <a:schemeClr val="bg1"/>
                </a:solidFill>
                <a:latin typeface="Montserrat ExtraBold" panose="00000900000000000000" pitchFamily="2" charset="0"/>
              </a:rPr>
              <a:t>Selon vous, quelle note  donneriez-vous à la démarche actuelle de l’agence ?</a:t>
            </a:r>
            <a:endParaRPr lang="fr-FR" altLang="fr-FR" sz="700" dirty="0">
              <a:solidFill>
                <a:schemeClr val="bg1"/>
              </a:solidFill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9380A64E-F9D3-45EE-A4D0-F6BD4095929E}"/>
              </a:ext>
            </a:extLst>
          </p:cNvPr>
          <p:cNvSpPr/>
          <p:nvPr/>
        </p:nvSpPr>
        <p:spPr>
          <a:xfrm>
            <a:off x="10223500" y="3304773"/>
            <a:ext cx="657225" cy="42227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12" name="Graphique 1848">
            <a:extLst>
              <a:ext uri="{FF2B5EF4-FFF2-40B4-BE49-F238E27FC236}">
                <a16:creationId xmlns:a16="http://schemas.microsoft.com/office/drawing/2014/main" id="{6AB385A6-081D-4B6A-999F-4AAEE5540EFA}"/>
              </a:ext>
            </a:extLst>
          </p:cNvPr>
          <p:cNvGrpSpPr/>
          <p:nvPr/>
        </p:nvGrpSpPr>
        <p:grpSpPr>
          <a:xfrm>
            <a:off x="9367375" y="688690"/>
            <a:ext cx="1961873" cy="1292662"/>
            <a:chOff x="1221041" y="4485535"/>
            <a:chExt cx="376330" cy="306800"/>
          </a:xfrm>
          <a:noFill/>
        </p:grpSpPr>
        <p:sp>
          <p:nvSpPr>
            <p:cNvPr id="13" name="Forme libre : forme 4957">
              <a:extLst>
                <a:ext uri="{FF2B5EF4-FFF2-40B4-BE49-F238E27FC236}">
                  <a16:creationId xmlns:a16="http://schemas.microsoft.com/office/drawing/2014/main" id="{09ACA9F0-1DE0-4FB6-BDE9-4D14463B635E}"/>
                </a:ext>
              </a:extLst>
            </p:cNvPr>
            <p:cNvSpPr/>
            <p:nvPr/>
          </p:nvSpPr>
          <p:spPr>
            <a:xfrm>
              <a:off x="1224106" y="4737090"/>
              <a:ext cx="21413" cy="35909"/>
            </a:xfrm>
            <a:custGeom>
              <a:avLst/>
              <a:gdLst>
                <a:gd name="connsiteX0" fmla="*/ 173 w 21413"/>
                <a:gd name="connsiteY0" fmla="*/ 0 h 35909"/>
                <a:gd name="connsiteX1" fmla="*/ 173 w 21413"/>
                <a:gd name="connsiteY1" fmla="*/ 8668 h 35909"/>
                <a:gd name="connsiteX2" fmla="*/ 21414 w 21413"/>
                <a:gd name="connsiteY2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13" h="35909">
                  <a:moveTo>
                    <a:pt x="173" y="0"/>
                  </a:moveTo>
                  <a:lnTo>
                    <a:pt x="173" y="8668"/>
                  </a:lnTo>
                  <a:cubicBezTo>
                    <a:pt x="173" y="8668"/>
                    <a:pt x="-3351" y="35909"/>
                    <a:pt x="21414" y="35909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4" name="Forme libre : forme 4958">
              <a:extLst>
                <a:ext uri="{FF2B5EF4-FFF2-40B4-BE49-F238E27FC236}">
                  <a16:creationId xmlns:a16="http://schemas.microsoft.com/office/drawing/2014/main" id="{F8E2E688-DC8C-478E-9E89-36A8025CEAC3}"/>
                </a:ext>
              </a:extLst>
            </p:cNvPr>
            <p:cNvSpPr/>
            <p:nvPr/>
          </p:nvSpPr>
          <p:spPr>
            <a:xfrm>
              <a:off x="1223805" y="4644221"/>
              <a:ext cx="57433" cy="78962"/>
            </a:xfrm>
            <a:custGeom>
              <a:avLst/>
              <a:gdLst>
                <a:gd name="connsiteX0" fmla="*/ 40384 w 57433"/>
                <a:gd name="connsiteY0" fmla="*/ 19526 h 78962"/>
                <a:gd name="connsiteX1" fmla="*/ 48575 w 57433"/>
                <a:gd name="connsiteY1" fmla="*/ 26194 h 78962"/>
                <a:gd name="connsiteX2" fmla="*/ 57434 w 57433"/>
                <a:gd name="connsiteY2" fmla="*/ 14288 h 78962"/>
                <a:gd name="connsiteX3" fmla="*/ 41241 w 57433"/>
                <a:gd name="connsiteY3" fmla="*/ 0 h 78962"/>
                <a:gd name="connsiteX4" fmla="*/ 33621 w 57433"/>
                <a:gd name="connsiteY4" fmla="*/ 9430 h 78962"/>
                <a:gd name="connsiteX5" fmla="*/ 379 w 57433"/>
                <a:gd name="connsiteY5" fmla="*/ 54197 h 78962"/>
                <a:gd name="connsiteX6" fmla="*/ 379 w 57433"/>
                <a:gd name="connsiteY6" fmla="*/ 78962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78962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78962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5" name="Forme libre : forme 4959">
              <a:extLst>
                <a:ext uri="{FF2B5EF4-FFF2-40B4-BE49-F238E27FC236}">
                  <a16:creationId xmlns:a16="http://schemas.microsoft.com/office/drawing/2014/main" id="{9515D98B-5C97-44D7-91BB-07D12E936366}"/>
                </a:ext>
              </a:extLst>
            </p:cNvPr>
            <p:cNvSpPr/>
            <p:nvPr/>
          </p:nvSpPr>
          <p:spPr>
            <a:xfrm>
              <a:off x="1283905" y="4643554"/>
              <a:ext cx="57433" cy="87915"/>
            </a:xfrm>
            <a:custGeom>
              <a:avLst/>
              <a:gdLst>
                <a:gd name="connsiteX0" fmla="*/ 8858 w 57433"/>
                <a:gd name="connsiteY0" fmla="*/ 26194 h 87915"/>
                <a:gd name="connsiteX1" fmla="*/ 0 w 57433"/>
                <a:gd name="connsiteY1" fmla="*/ 14288 h 87915"/>
                <a:gd name="connsiteX2" fmla="*/ 16193 w 57433"/>
                <a:gd name="connsiteY2" fmla="*/ 0 h 87915"/>
                <a:gd name="connsiteX3" fmla="*/ 23813 w 57433"/>
                <a:gd name="connsiteY3" fmla="*/ 9430 h 87915"/>
                <a:gd name="connsiteX4" fmla="*/ 57055 w 57433"/>
                <a:gd name="connsiteY4" fmla="*/ 54197 h 87915"/>
                <a:gd name="connsiteX5" fmla="*/ 57055 w 57433"/>
                <a:gd name="connsiteY5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87915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87916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6" name="Forme libre : forme 4960">
              <a:extLst>
                <a:ext uri="{FF2B5EF4-FFF2-40B4-BE49-F238E27FC236}">
                  <a16:creationId xmlns:a16="http://schemas.microsoft.com/office/drawing/2014/main" id="{0A047D33-D591-4E6C-8DAA-8B634856C6AB}"/>
                </a:ext>
              </a:extLst>
            </p:cNvPr>
            <p:cNvSpPr/>
            <p:nvPr/>
          </p:nvSpPr>
          <p:spPr>
            <a:xfrm>
              <a:off x="1254568" y="4611741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7" name="Forme libre : forme 4961">
              <a:extLst>
                <a:ext uri="{FF2B5EF4-FFF2-40B4-BE49-F238E27FC236}">
                  <a16:creationId xmlns:a16="http://schemas.microsoft.com/office/drawing/2014/main" id="{C61F6857-BC00-4E30-BFFE-93A30772D4FA}"/>
                </a:ext>
              </a:extLst>
            </p:cNvPr>
            <p:cNvSpPr/>
            <p:nvPr/>
          </p:nvSpPr>
          <p:spPr>
            <a:xfrm>
              <a:off x="1253140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8" name="Forme libre : forme 4962">
              <a:extLst>
                <a:ext uri="{FF2B5EF4-FFF2-40B4-BE49-F238E27FC236}">
                  <a16:creationId xmlns:a16="http://schemas.microsoft.com/office/drawing/2014/main" id="{D8A451D0-88C0-477D-8C7E-BF402F2A69D3}"/>
                </a:ext>
              </a:extLst>
            </p:cNvPr>
            <p:cNvSpPr/>
            <p:nvPr/>
          </p:nvSpPr>
          <p:spPr>
            <a:xfrm>
              <a:off x="1247139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9" name="Forme libre : forme 4963">
              <a:extLst>
                <a:ext uri="{FF2B5EF4-FFF2-40B4-BE49-F238E27FC236}">
                  <a16:creationId xmlns:a16="http://schemas.microsoft.com/office/drawing/2014/main" id="{4AC4B73B-89FA-4D06-B6E4-6813009B6CCD}"/>
                </a:ext>
              </a:extLst>
            </p:cNvPr>
            <p:cNvSpPr/>
            <p:nvPr/>
          </p:nvSpPr>
          <p:spPr>
            <a:xfrm>
              <a:off x="1283524" y="4611741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0" name="Forme libre : forme 4964">
              <a:extLst>
                <a:ext uri="{FF2B5EF4-FFF2-40B4-BE49-F238E27FC236}">
                  <a16:creationId xmlns:a16="http://schemas.microsoft.com/office/drawing/2014/main" id="{D1135C70-311C-4555-B85E-BA8F7D227E87}"/>
                </a:ext>
              </a:extLst>
            </p:cNvPr>
            <p:cNvSpPr/>
            <p:nvPr/>
          </p:nvSpPr>
          <p:spPr>
            <a:xfrm>
              <a:off x="1283524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1" name="Forme libre : forme 4965">
              <a:extLst>
                <a:ext uri="{FF2B5EF4-FFF2-40B4-BE49-F238E27FC236}">
                  <a16:creationId xmlns:a16="http://schemas.microsoft.com/office/drawing/2014/main" id="{C61C4C74-BE67-4E0F-B434-C649E2D13D52}"/>
                </a:ext>
              </a:extLst>
            </p:cNvPr>
            <p:cNvSpPr/>
            <p:nvPr/>
          </p:nvSpPr>
          <p:spPr>
            <a:xfrm>
              <a:off x="1312576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2" name="Forme libre : forme 4966">
              <a:extLst>
                <a:ext uri="{FF2B5EF4-FFF2-40B4-BE49-F238E27FC236}">
                  <a16:creationId xmlns:a16="http://schemas.microsoft.com/office/drawing/2014/main" id="{8BAA4C52-A02D-41AD-9EF4-1AAC9C1BA273}"/>
                </a:ext>
              </a:extLst>
            </p:cNvPr>
            <p:cNvSpPr/>
            <p:nvPr/>
          </p:nvSpPr>
          <p:spPr>
            <a:xfrm>
              <a:off x="1351916" y="4644316"/>
              <a:ext cx="57433" cy="54197"/>
            </a:xfrm>
            <a:custGeom>
              <a:avLst/>
              <a:gdLst>
                <a:gd name="connsiteX0" fmla="*/ 379 w 57433"/>
                <a:gd name="connsiteY0" fmla="*/ 54197 h 54197"/>
                <a:gd name="connsiteX1" fmla="*/ 33621 w 57433"/>
                <a:gd name="connsiteY1" fmla="*/ 9430 h 54197"/>
                <a:gd name="connsiteX2" fmla="*/ 41241 w 57433"/>
                <a:gd name="connsiteY2" fmla="*/ 0 h 54197"/>
                <a:gd name="connsiteX3" fmla="*/ 57434 w 57433"/>
                <a:gd name="connsiteY3" fmla="*/ 14288 h 54197"/>
                <a:gd name="connsiteX4" fmla="*/ 48575 w 57433"/>
                <a:gd name="connsiteY4" fmla="*/ 26194 h 54197"/>
                <a:gd name="connsiteX5" fmla="*/ 40384 w 57433"/>
                <a:gd name="connsiteY5" fmla="*/ 19526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54197">
                  <a:moveTo>
                    <a:pt x="379" y="54197"/>
                  </a:moveTo>
                  <a:cubicBezTo>
                    <a:pt x="379" y="54197"/>
                    <a:pt x="-6003" y="24003"/>
                    <a:pt x="33621" y="9430"/>
                  </a:cubicBezTo>
                  <a:lnTo>
                    <a:pt x="41241" y="0"/>
                  </a:lnTo>
                  <a:lnTo>
                    <a:pt x="57434" y="14288"/>
                  </a:lnTo>
                  <a:lnTo>
                    <a:pt x="48575" y="26194"/>
                  </a:lnTo>
                  <a:lnTo>
                    <a:pt x="40384" y="19526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3" name="Forme libre : forme 4967">
              <a:extLst>
                <a:ext uri="{FF2B5EF4-FFF2-40B4-BE49-F238E27FC236}">
                  <a16:creationId xmlns:a16="http://schemas.microsoft.com/office/drawing/2014/main" id="{FAA948A3-F896-48A4-A064-CFBBD46C3422}"/>
                </a:ext>
              </a:extLst>
            </p:cNvPr>
            <p:cNvSpPr/>
            <p:nvPr/>
          </p:nvSpPr>
          <p:spPr>
            <a:xfrm>
              <a:off x="1411826" y="4643554"/>
              <a:ext cx="57433" cy="54197"/>
            </a:xfrm>
            <a:custGeom>
              <a:avLst/>
              <a:gdLst>
                <a:gd name="connsiteX0" fmla="*/ 57055 w 57433"/>
                <a:gd name="connsiteY0" fmla="*/ 54197 h 54197"/>
                <a:gd name="connsiteX1" fmla="*/ 23813 w 57433"/>
                <a:gd name="connsiteY1" fmla="*/ 9430 h 54197"/>
                <a:gd name="connsiteX2" fmla="*/ 16192 w 57433"/>
                <a:gd name="connsiteY2" fmla="*/ 0 h 54197"/>
                <a:gd name="connsiteX3" fmla="*/ 0 w 57433"/>
                <a:gd name="connsiteY3" fmla="*/ 14288 h 54197"/>
                <a:gd name="connsiteX4" fmla="*/ 8858 w 57433"/>
                <a:gd name="connsiteY4" fmla="*/ 26194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3" h="54197">
                  <a:moveTo>
                    <a:pt x="57055" y="54197"/>
                  </a:moveTo>
                  <a:cubicBezTo>
                    <a:pt x="57055" y="54197"/>
                    <a:pt x="63437" y="24003"/>
                    <a:pt x="23813" y="9430"/>
                  </a:cubicBezTo>
                  <a:lnTo>
                    <a:pt x="16192" y="0"/>
                  </a:lnTo>
                  <a:lnTo>
                    <a:pt x="0" y="14288"/>
                  </a:lnTo>
                  <a:lnTo>
                    <a:pt x="8858" y="26194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4" name="Forme libre : forme 4968">
              <a:extLst>
                <a:ext uri="{FF2B5EF4-FFF2-40B4-BE49-F238E27FC236}">
                  <a16:creationId xmlns:a16="http://schemas.microsoft.com/office/drawing/2014/main" id="{3C39C714-E034-442C-A7FF-FFF1DB79CBB5}"/>
                </a:ext>
              </a:extLst>
            </p:cNvPr>
            <p:cNvSpPr/>
            <p:nvPr/>
          </p:nvSpPr>
          <p:spPr>
            <a:xfrm>
              <a:off x="1328197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2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2" y="142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5" name="Forme libre : forme 4969">
              <a:extLst>
                <a:ext uri="{FF2B5EF4-FFF2-40B4-BE49-F238E27FC236}">
                  <a16:creationId xmlns:a16="http://schemas.microsoft.com/office/drawing/2014/main" id="{4E6D3897-B1BA-4952-BCC8-0F8EF3B152F6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6" name="Forme libre : forme 4970">
              <a:extLst>
                <a:ext uri="{FF2B5EF4-FFF2-40B4-BE49-F238E27FC236}">
                  <a16:creationId xmlns:a16="http://schemas.microsoft.com/office/drawing/2014/main" id="{BB19805E-1FE6-45CC-BD98-939A4213D0B0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7" name="Forme libre : forme 4971">
              <a:extLst>
                <a:ext uri="{FF2B5EF4-FFF2-40B4-BE49-F238E27FC236}">
                  <a16:creationId xmlns:a16="http://schemas.microsoft.com/office/drawing/2014/main" id="{E9E6BA34-E150-4966-AEC3-093464777209}"/>
                </a:ext>
              </a:extLst>
            </p:cNvPr>
            <p:cNvSpPr/>
            <p:nvPr/>
          </p:nvSpPr>
          <p:spPr>
            <a:xfrm>
              <a:off x="1347056" y="4580118"/>
              <a:ext cx="16097" cy="14382"/>
            </a:xfrm>
            <a:custGeom>
              <a:avLst/>
              <a:gdLst>
                <a:gd name="connsiteX0" fmla="*/ 16097 w 16097"/>
                <a:gd name="connsiteY0" fmla="*/ 0 h 14382"/>
                <a:gd name="connsiteX1" fmla="*/ 0 w 16097"/>
                <a:gd name="connsiteY1" fmla="*/ 14383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" h="14382">
                  <a:moveTo>
                    <a:pt x="16097" y="0"/>
                  </a:moveTo>
                  <a:lnTo>
                    <a:pt x="0" y="14383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8" name="Forme libre : forme 4972">
              <a:extLst>
                <a:ext uri="{FF2B5EF4-FFF2-40B4-BE49-F238E27FC236}">
                  <a16:creationId xmlns:a16="http://schemas.microsoft.com/office/drawing/2014/main" id="{EFF6A37D-2BB8-4338-8364-FC61D7A70091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9" name="Forme libre : forme 4973">
              <a:extLst>
                <a:ext uri="{FF2B5EF4-FFF2-40B4-BE49-F238E27FC236}">
                  <a16:creationId xmlns:a16="http://schemas.microsoft.com/office/drawing/2014/main" id="{FC123DC4-1558-4CB9-B509-26091675949C}"/>
                </a:ext>
              </a:extLst>
            </p:cNvPr>
            <p:cNvSpPr/>
            <p:nvPr/>
          </p:nvSpPr>
          <p:spPr>
            <a:xfrm>
              <a:off x="1317719" y="4542780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0" name="Forme libre : forme 4974">
              <a:extLst>
                <a:ext uri="{FF2B5EF4-FFF2-40B4-BE49-F238E27FC236}">
                  <a16:creationId xmlns:a16="http://schemas.microsoft.com/office/drawing/2014/main" id="{5254741D-E278-4856-9038-0A09DC56D2DD}"/>
                </a:ext>
              </a:extLst>
            </p:cNvPr>
            <p:cNvSpPr/>
            <p:nvPr/>
          </p:nvSpPr>
          <p:spPr>
            <a:xfrm>
              <a:off x="1316291" y="4488773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1" name="Forme libre : forme 4975">
              <a:extLst>
                <a:ext uri="{FF2B5EF4-FFF2-40B4-BE49-F238E27FC236}">
                  <a16:creationId xmlns:a16="http://schemas.microsoft.com/office/drawing/2014/main" id="{0944272F-E7CA-4725-BB0C-079F859E4F2B}"/>
                </a:ext>
              </a:extLst>
            </p:cNvPr>
            <p:cNvSpPr/>
            <p:nvPr/>
          </p:nvSpPr>
          <p:spPr>
            <a:xfrm>
              <a:off x="1310290" y="4526683"/>
              <a:ext cx="5810" cy="15811"/>
            </a:xfrm>
            <a:custGeom>
              <a:avLst/>
              <a:gdLst>
                <a:gd name="connsiteX0" fmla="*/ 5810 w 5810"/>
                <a:gd name="connsiteY0" fmla="*/ 15811 h 15811"/>
                <a:gd name="connsiteX1" fmla="*/ 0 w 5810"/>
                <a:gd name="connsiteY1" fmla="*/ 7906 h 15811"/>
                <a:gd name="connsiteX2" fmla="*/ 5429 w 5810"/>
                <a:gd name="connsiteY2" fmla="*/ 0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811">
                  <a:moveTo>
                    <a:pt x="5810" y="15811"/>
                  </a:moveTo>
                  <a:cubicBezTo>
                    <a:pt x="2572" y="15811"/>
                    <a:pt x="0" y="12287"/>
                    <a:pt x="0" y="7906"/>
                  </a:cubicBezTo>
                  <a:cubicBezTo>
                    <a:pt x="0" y="3524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2" name="Forme libre : forme 4976">
              <a:extLst>
                <a:ext uri="{FF2B5EF4-FFF2-40B4-BE49-F238E27FC236}">
                  <a16:creationId xmlns:a16="http://schemas.microsoft.com/office/drawing/2014/main" id="{44E7069B-1790-4B54-8FF5-47BE1B05267D}"/>
                </a:ext>
              </a:extLst>
            </p:cNvPr>
            <p:cNvSpPr/>
            <p:nvPr/>
          </p:nvSpPr>
          <p:spPr>
            <a:xfrm>
              <a:off x="1346580" y="4542780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3" name="Forme libre : forme 4977">
              <a:extLst>
                <a:ext uri="{FF2B5EF4-FFF2-40B4-BE49-F238E27FC236}">
                  <a16:creationId xmlns:a16="http://schemas.microsoft.com/office/drawing/2014/main" id="{9C0167BE-8C8E-4657-B0AD-0EC3DD39F8C1}"/>
                </a:ext>
              </a:extLst>
            </p:cNvPr>
            <p:cNvSpPr/>
            <p:nvPr/>
          </p:nvSpPr>
          <p:spPr>
            <a:xfrm>
              <a:off x="1346580" y="4488773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49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4" name="Forme libre : forme 4978">
              <a:extLst>
                <a:ext uri="{FF2B5EF4-FFF2-40B4-BE49-F238E27FC236}">
                  <a16:creationId xmlns:a16="http://schemas.microsoft.com/office/drawing/2014/main" id="{BD966C2B-9646-445B-A181-AA312C2D9707}"/>
                </a:ext>
              </a:extLst>
            </p:cNvPr>
            <p:cNvSpPr/>
            <p:nvPr/>
          </p:nvSpPr>
          <p:spPr>
            <a:xfrm>
              <a:off x="1375631" y="4526587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3"/>
                    <a:pt x="5810" y="8001"/>
                  </a:cubicBezTo>
                  <a:cubicBezTo>
                    <a:pt x="5810" y="3620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5" name="Forme libre : forme 4979">
              <a:extLst>
                <a:ext uri="{FF2B5EF4-FFF2-40B4-BE49-F238E27FC236}">
                  <a16:creationId xmlns:a16="http://schemas.microsoft.com/office/drawing/2014/main" id="{85E22FEC-9F75-49CB-B236-B38636A54EFB}"/>
                </a:ext>
              </a:extLst>
            </p:cNvPr>
            <p:cNvSpPr/>
            <p:nvPr/>
          </p:nvSpPr>
          <p:spPr>
            <a:xfrm>
              <a:off x="1330387" y="4507347"/>
              <a:ext cx="30003" cy="11843"/>
            </a:xfrm>
            <a:custGeom>
              <a:avLst/>
              <a:gdLst>
                <a:gd name="connsiteX0" fmla="*/ 0 w 30003"/>
                <a:gd name="connsiteY0" fmla="*/ 10954 h 11843"/>
                <a:gd name="connsiteX1" fmla="*/ 25908 w 30003"/>
                <a:gd name="connsiteY1" fmla="*/ 0 h 11843"/>
                <a:gd name="connsiteX2" fmla="*/ 30004 w 30003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03" h="11843">
                  <a:moveTo>
                    <a:pt x="0" y="10954"/>
                  </a:moveTo>
                  <a:cubicBezTo>
                    <a:pt x="0" y="10954"/>
                    <a:pt x="15145" y="16478"/>
                    <a:pt x="25908" y="0"/>
                  </a:cubicBezTo>
                  <a:lnTo>
                    <a:pt x="30004" y="8858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6" name="Forme libre : forme 4980">
              <a:extLst>
                <a:ext uri="{FF2B5EF4-FFF2-40B4-BE49-F238E27FC236}">
                  <a16:creationId xmlns:a16="http://schemas.microsoft.com/office/drawing/2014/main" id="{2A9A6D60-55A9-40E7-9504-65EFB816BBC4}"/>
                </a:ext>
              </a:extLst>
            </p:cNvPr>
            <p:cNvSpPr/>
            <p:nvPr/>
          </p:nvSpPr>
          <p:spPr>
            <a:xfrm>
              <a:off x="1456784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3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3" y="142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7" name="Forme libre : forme 4981">
              <a:extLst>
                <a:ext uri="{FF2B5EF4-FFF2-40B4-BE49-F238E27FC236}">
                  <a16:creationId xmlns:a16="http://schemas.microsoft.com/office/drawing/2014/main" id="{A52AC2C8-4C45-41CF-B0B6-A08BCAA6C88A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8" name="Forme libre : forme 4982">
              <a:extLst>
                <a:ext uri="{FF2B5EF4-FFF2-40B4-BE49-F238E27FC236}">
                  <a16:creationId xmlns:a16="http://schemas.microsoft.com/office/drawing/2014/main" id="{53998666-C90A-4998-8F5B-DB4BC5468112}"/>
                </a:ext>
              </a:extLst>
            </p:cNvPr>
            <p:cNvSpPr/>
            <p:nvPr/>
          </p:nvSpPr>
          <p:spPr>
            <a:xfrm>
              <a:off x="1475644" y="4580118"/>
              <a:ext cx="16097" cy="39528"/>
            </a:xfrm>
            <a:custGeom>
              <a:avLst/>
              <a:gdLst>
                <a:gd name="connsiteX0" fmla="*/ 16097 w 16097"/>
                <a:gd name="connsiteY0" fmla="*/ 0 h 39528"/>
                <a:gd name="connsiteX1" fmla="*/ 0 w 16097"/>
                <a:gd name="connsiteY1" fmla="*/ 14383 h 39528"/>
                <a:gd name="connsiteX2" fmla="*/ 0 w 16097"/>
                <a:gd name="connsiteY2" fmla="*/ 39529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" h="39528">
                  <a:moveTo>
                    <a:pt x="16097" y="0"/>
                  </a:moveTo>
                  <a:lnTo>
                    <a:pt x="0" y="14383"/>
                  </a:lnTo>
                  <a:lnTo>
                    <a:pt x="0" y="39529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9" name="Forme libre : forme 4983">
              <a:extLst>
                <a:ext uri="{FF2B5EF4-FFF2-40B4-BE49-F238E27FC236}">
                  <a16:creationId xmlns:a16="http://schemas.microsoft.com/office/drawing/2014/main" id="{40F0BD3E-9002-4614-B2CF-E9A420ACE5B0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0" name="Forme libre : forme 4984">
              <a:extLst>
                <a:ext uri="{FF2B5EF4-FFF2-40B4-BE49-F238E27FC236}">
                  <a16:creationId xmlns:a16="http://schemas.microsoft.com/office/drawing/2014/main" id="{CA9E135F-9497-44BD-8145-FF7FE7B5DBB7}"/>
                </a:ext>
              </a:extLst>
            </p:cNvPr>
            <p:cNvSpPr/>
            <p:nvPr/>
          </p:nvSpPr>
          <p:spPr>
            <a:xfrm>
              <a:off x="1479837" y="4644221"/>
              <a:ext cx="57433" cy="100583"/>
            </a:xfrm>
            <a:custGeom>
              <a:avLst/>
              <a:gdLst>
                <a:gd name="connsiteX0" fmla="*/ 40384 w 57433"/>
                <a:gd name="connsiteY0" fmla="*/ 19526 h 100583"/>
                <a:gd name="connsiteX1" fmla="*/ 48575 w 57433"/>
                <a:gd name="connsiteY1" fmla="*/ 26194 h 100583"/>
                <a:gd name="connsiteX2" fmla="*/ 57434 w 57433"/>
                <a:gd name="connsiteY2" fmla="*/ 14288 h 100583"/>
                <a:gd name="connsiteX3" fmla="*/ 41241 w 57433"/>
                <a:gd name="connsiteY3" fmla="*/ 0 h 100583"/>
                <a:gd name="connsiteX4" fmla="*/ 33621 w 57433"/>
                <a:gd name="connsiteY4" fmla="*/ 9430 h 100583"/>
                <a:gd name="connsiteX5" fmla="*/ 379 w 57433"/>
                <a:gd name="connsiteY5" fmla="*/ 54197 h 100583"/>
                <a:gd name="connsiteX6" fmla="*/ 379 w 57433"/>
                <a:gd name="connsiteY6" fmla="*/ 100584 h 10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100583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100584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1" name="Forme libre : forme 4985">
              <a:extLst>
                <a:ext uri="{FF2B5EF4-FFF2-40B4-BE49-F238E27FC236}">
                  <a16:creationId xmlns:a16="http://schemas.microsoft.com/office/drawing/2014/main" id="{C6903E4D-4E5E-459A-9C6C-95EBEC2D865D}"/>
                </a:ext>
              </a:extLst>
            </p:cNvPr>
            <p:cNvSpPr/>
            <p:nvPr/>
          </p:nvSpPr>
          <p:spPr>
            <a:xfrm>
              <a:off x="1539937" y="4643554"/>
              <a:ext cx="57433" cy="103251"/>
            </a:xfrm>
            <a:custGeom>
              <a:avLst/>
              <a:gdLst>
                <a:gd name="connsiteX0" fmla="*/ 8858 w 57433"/>
                <a:gd name="connsiteY0" fmla="*/ 26194 h 103251"/>
                <a:gd name="connsiteX1" fmla="*/ 0 w 57433"/>
                <a:gd name="connsiteY1" fmla="*/ 14288 h 103251"/>
                <a:gd name="connsiteX2" fmla="*/ 16193 w 57433"/>
                <a:gd name="connsiteY2" fmla="*/ 0 h 103251"/>
                <a:gd name="connsiteX3" fmla="*/ 23813 w 57433"/>
                <a:gd name="connsiteY3" fmla="*/ 9430 h 103251"/>
                <a:gd name="connsiteX4" fmla="*/ 57055 w 57433"/>
                <a:gd name="connsiteY4" fmla="*/ 54197 h 103251"/>
                <a:gd name="connsiteX5" fmla="*/ 57055 w 57433"/>
                <a:gd name="connsiteY5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103251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103251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2" name="Forme libre : forme 4986">
              <a:extLst>
                <a:ext uri="{FF2B5EF4-FFF2-40B4-BE49-F238E27FC236}">
                  <a16:creationId xmlns:a16="http://schemas.microsoft.com/office/drawing/2014/main" id="{603E0404-2FCB-4045-926F-0DCA319D2657}"/>
                </a:ext>
              </a:extLst>
            </p:cNvPr>
            <p:cNvSpPr/>
            <p:nvPr/>
          </p:nvSpPr>
          <p:spPr>
            <a:xfrm>
              <a:off x="1510600" y="4611741"/>
              <a:ext cx="27431" cy="27051"/>
            </a:xfrm>
            <a:custGeom>
              <a:avLst/>
              <a:gdLst>
                <a:gd name="connsiteX0" fmla="*/ 27432 w 27431"/>
                <a:gd name="connsiteY0" fmla="*/ 27051 h 27051"/>
                <a:gd name="connsiteX1" fmla="*/ 0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3" name="Forme libre : forme 4987">
              <a:extLst>
                <a:ext uri="{FF2B5EF4-FFF2-40B4-BE49-F238E27FC236}">
                  <a16:creationId xmlns:a16="http://schemas.microsoft.com/office/drawing/2014/main" id="{EEF4F0B8-F9EA-4BC3-8559-1A8E0EB18194}"/>
                </a:ext>
              </a:extLst>
            </p:cNvPr>
            <p:cNvSpPr/>
            <p:nvPr/>
          </p:nvSpPr>
          <p:spPr>
            <a:xfrm>
              <a:off x="1509267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4" name="Forme libre : forme 4988">
              <a:extLst>
                <a:ext uri="{FF2B5EF4-FFF2-40B4-BE49-F238E27FC236}">
                  <a16:creationId xmlns:a16="http://schemas.microsoft.com/office/drawing/2014/main" id="{F7230579-CE83-41D8-AA17-523A76C2E948}"/>
                </a:ext>
              </a:extLst>
            </p:cNvPr>
            <p:cNvSpPr/>
            <p:nvPr/>
          </p:nvSpPr>
          <p:spPr>
            <a:xfrm>
              <a:off x="1503171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5" name="Forme libre : forme 4989">
              <a:extLst>
                <a:ext uri="{FF2B5EF4-FFF2-40B4-BE49-F238E27FC236}">
                  <a16:creationId xmlns:a16="http://schemas.microsoft.com/office/drawing/2014/main" id="{957D3659-6075-4B10-B604-83B30767DD2E}"/>
                </a:ext>
              </a:extLst>
            </p:cNvPr>
            <p:cNvSpPr/>
            <p:nvPr/>
          </p:nvSpPr>
          <p:spPr>
            <a:xfrm>
              <a:off x="1539556" y="4611741"/>
              <a:ext cx="27432" cy="27051"/>
            </a:xfrm>
            <a:custGeom>
              <a:avLst/>
              <a:gdLst>
                <a:gd name="connsiteX0" fmla="*/ 0 w 27432"/>
                <a:gd name="connsiteY0" fmla="*/ 27051 h 27051"/>
                <a:gd name="connsiteX1" fmla="*/ 27432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6" name="Forme libre : forme 4990">
              <a:extLst>
                <a:ext uri="{FF2B5EF4-FFF2-40B4-BE49-F238E27FC236}">
                  <a16:creationId xmlns:a16="http://schemas.microsoft.com/office/drawing/2014/main" id="{5A90F9FD-8965-4CC1-BB35-041B98885A66}"/>
                </a:ext>
              </a:extLst>
            </p:cNvPr>
            <p:cNvSpPr/>
            <p:nvPr/>
          </p:nvSpPr>
          <p:spPr>
            <a:xfrm>
              <a:off x="1539556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7" name="Forme libre : forme 4991">
              <a:extLst>
                <a:ext uri="{FF2B5EF4-FFF2-40B4-BE49-F238E27FC236}">
                  <a16:creationId xmlns:a16="http://schemas.microsoft.com/office/drawing/2014/main" id="{5DF14744-E5C4-431F-8D2F-7331104EBA60}"/>
                </a:ext>
              </a:extLst>
            </p:cNvPr>
            <p:cNvSpPr/>
            <p:nvPr/>
          </p:nvSpPr>
          <p:spPr>
            <a:xfrm>
              <a:off x="1568608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8" name="Forme libre : forme 4992">
              <a:extLst>
                <a:ext uri="{FF2B5EF4-FFF2-40B4-BE49-F238E27FC236}">
                  <a16:creationId xmlns:a16="http://schemas.microsoft.com/office/drawing/2014/main" id="{A96FF8D5-E7DD-4CE7-B8C0-488FE95BD2B0}"/>
                </a:ext>
              </a:extLst>
            </p:cNvPr>
            <p:cNvSpPr/>
            <p:nvPr/>
          </p:nvSpPr>
          <p:spPr>
            <a:xfrm>
              <a:off x="1522888" y="4576308"/>
              <a:ext cx="33242" cy="11843"/>
            </a:xfrm>
            <a:custGeom>
              <a:avLst/>
              <a:gdLst>
                <a:gd name="connsiteX0" fmla="*/ 33242 w 33242"/>
                <a:gd name="connsiteY0" fmla="*/ 10954 h 11843"/>
                <a:gd name="connsiteX1" fmla="*/ 4572 w 33242"/>
                <a:gd name="connsiteY1" fmla="*/ 0 h 11843"/>
                <a:gd name="connsiteX2" fmla="*/ 0 w 33242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42" h="11843">
                  <a:moveTo>
                    <a:pt x="33242" y="10954"/>
                  </a:moveTo>
                  <a:cubicBezTo>
                    <a:pt x="33242" y="10954"/>
                    <a:pt x="16478" y="16478"/>
                    <a:pt x="4572" y="0"/>
                  </a:cubicBezTo>
                  <a:lnTo>
                    <a:pt x="0" y="8858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9" name="Forme libre : forme 4993">
              <a:extLst>
                <a:ext uri="{FF2B5EF4-FFF2-40B4-BE49-F238E27FC236}">
                  <a16:creationId xmlns:a16="http://schemas.microsoft.com/office/drawing/2014/main" id="{B5052256-7F83-45F0-87B4-73B3C62280A9}"/>
                </a:ext>
              </a:extLst>
            </p:cNvPr>
            <p:cNvSpPr/>
            <p:nvPr/>
          </p:nvSpPr>
          <p:spPr>
            <a:xfrm>
              <a:off x="1247425" y="4695847"/>
              <a:ext cx="9525" cy="96488"/>
            </a:xfrm>
            <a:custGeom>
              <a:avLst/>
              <a:gdLst>
                <a:gd name="connsiteX0" fmla="*/ 0 w 9525"/>
                <a:gd name="connsiteY0" fmla="*/ 0 h 96488"/>
                <a:gd name="connsiteX1" fmla="*/ 0 w 9525"/>
                <a:gd name="connsiteY1" fmla="*/ 96488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488">
                  <a:moveTo>
                    <a:pt x="0" y="0"/>
                  </a:moveTo>
                  <a:lnTo>
                    <a:pt x="0" y="964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0" name="Forme libre : forme 4994">
              <a:extLst>
                <a:ext uri="{FF2B5EF4-FFF2-40B4-BE49-F238E27FC236}">
                  <a16:creationId xmlns:a16="http://schemas.microsoft.com/office/drawing/2014/main" id="{D0F8D53F-3B8E-48D5-AD2C-F63086E134E1}"/>
                </a:ext>
              </a:extLst>
            </p:cNvPr>
            <p:cNvSpPr/>
            <p:nvPr/>
          </p:nvSpPr>
          <p:spPr>
            <a:xfrm>
              <a:off x="1567179" y="4770808"/>
              <a:ext cx="9525" cy="9715"/>
            </a:xfrm>
            <a:custGeom>
              <a:avLst/>
              <a:gdLst>
                <a:gd name="connsiteX0" fmla="*/ 0 w 9525"/>
                <a:gd name="connsiteY0" fmla="*/ 0 h 9715"/>
                <a:gd name="connsiteX1" fmla="*/ 0 w 9525"/>
                <a:gd name="connsiteY1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715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1" name="Forme libre : forme 4995">
              <a:extLst>
                <a:ext uri="{FF2B5EF4-FFF2-40B4-BE49-F238E27FC236}">
                  <a16:creationId xmlns:a16="http://schemas.microsoft.com/office/drawing/2014/main" id="{DAB2F29C-FE4B-4B6A-8485-AD0F8FE9EBAA}"/>
                </a:ext>
              </a:extLst>
            </p:cNvPr>
            <p:cNvSpPr/>
            <p:nvPr/>
          </p:nvSpPr>
          <p:spPr>
            <a:xfrm>
              <a:off x="1567179" y="4699847"/>
              <a:ext cx="9525" cy="56388"/>
            </a:xfrm>
            <a:custGeom>
              <a:avLst/>
              <a:gdLst>
                <a:gd name="connsiteX0" fmla="*/ 0 w 9525"/>
                <a:gd name="connsiteY0" fmla="*/ 0 h 56388"/>
                <a:gd name="connsiteX1" fmla="*/ 0 w 9525"/>
                <a:gd name="connsiteY1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388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2" name="Forme libre : forme 4996">
              <a:extLst>
                <a:ext uri="{FF2B5EF4-FFF2-40B4-BE49-F238E27FC236}">
                  <a16:creationId xmlns:a16="http://schemas.microsoft.com/office/drawing/2014/main" id="{89DA8638-7DFD-465A-99A4-C27BFC6CC8B2}"/>
                </a:ext>
              </a:extLst>
            </p:cNvPr>
            <p:cNvSpPr/>
            <p:nvPr/>
          </p:nvSpPr>
          <p:spPr>
            <a:xfrm>
              <a:off x="1440973" y="4702800"/>
              <a:ext cx="9525" cy="28194"/>
            </a:xfrm>
            <a:custGeom>
              <a:avLst/>
              <a:gdLst>
                <a:gd name="connsiteX0" fmla="*/ 0 w 9525"/>
                <a:gd name="connsiteY0" fmla="*/ 0 h 28194"/>
                <a:gd name="connsiteX1" fmla="*/ 0 w 9525"/>
                <a:gd name="connsiteY1" fmla="*/ 28194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194">
                  <a:moveTo>
                    <a:pt x="0" y="0"/>
                  </a:moveTo>
                  <a:lnTo>
                    <a:pt x="0" y="28194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3" name="Forme libre : forme 4997">
              <a:extLst>
                <a:ext uri="{FF2B5EF4-FFF2-40B4-BE49-F238E27FC236}">
                  <a16:creationId xmlns:a16="http://schemas.microsoft.com/office/drawing/2014/main" id="{9CE7FAE9-F96F-42A3-9C69-D3892C15264E}"/>
                </a:ext>
              </a:extLst>
            </p:cNvPr>
            <p:cNvSpPr/>
            <p:nvPr/>
          </p:nvSpPr>
          <p:spPr>
            <a:xfrm>
              <a:off x="1375631" y="4690417"/>
              <a:ext cx="9525" cy="78676"/>
            </a:xfrm>
            <a:custGeom>
              <a:avLst/>
              <a:gdLst>
                <a:gd name="connsiteX0" fmla="*/ 0 w 9525"/>
                <a:gd name="connsiteY0" fmla="*/ 0 h 78676"/>
                <a:gd name="connsiteX1" fmla="*/ 0 w 9525"/>
                <a:gd name="connsiteY1" fmla="*/ 78677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676">
                  <a:moveTo>
                    <a:pt x="0" y="0"/>
                  </a:moveTo>
                  <a:lnTo>
                    <a:pt x="0" y="78677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4" name="Forme libre : forme 4998">
              <a:extLst>
                <a:ext uri="{FF2B5EF4-FFF2-40B4-BE49-F238E27FC236}">
                  <a16:creationId xmlns:a16="http://schemas.microsoft.com/office/drawing/2014/main" id="{4CE9DACA-A16E-490D-AC97-30E97BF4665C}"/>
                </a:ext>
              </a:extLst>
            </p:cNvPr>
            <p:cNvSpPr/>
            <p:nvPr/>
          </p:nvSpPr>
          <p:spPr>
            <a:xfrm>
              <a:off x="1345628" y="4593739"/>
              <a:ext cx="9525" cy="50196"/>
            </a:xfrm>
            <a:custGeom>
              <a:avLst/>
              <a:gdLst>
                <a:gd name="connsiteX0" fmla="*/ 0 w 9525"/>
                <a:gd name="connsiteY0" fmla="*/ 0 h 50196"/>
                <a:gd name="connsiteX1" fmla="*/ 0 w 9525"/>
                <a:gd name="connsiteY1" fmla="*/ 50197 h 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196">
                  <a:moveTo>
                    <a:pt x="0" y="0"/>
                  </a:moveTo>
                  <a:lnTo>
                    <a:pt x="0" y="50197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grpSp>
          <p:nvGrpSpPr>
            <p:cNvPr id="55" name="Graphique 1848">
              <a:extLst>
                <a:ext uri="{FF2B5EF4-FFF2-40B4-BE49-F238E27FC236}">
                  <a16:creationId xmlns:a16="http://schemas.microsoft.com/office/drawing/2014/main" id="{7BDEF512-D3D4-4A35-BC28-677B1E4BE61D}"/>
                </a:ext>
              </a:extLst>
            </p:cNvPr>
            <p:cNvGrpSpPr/>
            <p:nvPr/>
          </p:nvGrpSpPr>
          <p:grpSpPr>
            <a:xfrm>
              <a:off x="1365725" y="4557149"/>
              <a:ext cx="88773" cy="81642"/>
              <a:chOff x="1365725" y="4557149"/>
              <a:chExt cx="88773" cy="81642"/>
            </a:xfrm>
            <a:noFill/>
          </p:grpSpPr>
          <p:sp>
            <p:nvSpPr>
              <p:cNvPr id="62" name="Forme libre : forme 5000">
                <a:extLst>
                  <a:ext uri="{FF2B5EF4-FFF2-40B4-BE49-F238E27FC236}">
                    <a16:creationId xmlns:a16="http://schemas.microsoft.com/office/drawing/2014/main" id="{64660F52-9C1F-4067-8CEE-12BF1C2DA4BE}"/>
                  </a:ext>
                </a:extLst>
              </p:cNvPr>
              <p:cNvSpPr/>
              <p:nvPr/>
            </p:nvSpPr>
            <p:spPr>
              <a:xfrm>
                <a:off x="1382584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>
                    <a:moveTo>
                      <a:pt x="27432" y="27051"/>
                    </a:moveTo>
                    <a:cubicBezTo>
                      <a:pt x="14764" y="27051"/>
                      <a:pt x="3905" y="1571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3" name="Forme libre : forme 5001">
                <a:extLst>
                  <a:ext uri="{FF2B5EF4-FFF2-40B4-BE49-F238E27FC236}">
                    <a16:creationId xmlns:a16="http://schemas.microsoft.com/office/drawing/2014/main" id="{EA71D498-FAF1-49C5-B32A-3068CF587882}"/>
                  </a:ext>
                </a:extLst>
              </p:cNvPr>
              <p:cNvSpPr/>
              <p:nvPr/>
            </p:nvSpPr>
            <p:spPr>
              <a:xfrm>
                <a:off x="1411541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>
                    <a:moveTo>
                      <a:pt x="0" y="27051"/>
                    </a:moveTo>
                    <a:cubicBezTo>
                      <a:pt x="12668" y="27051"/>
                      <a:pt x="23527" y="15716"/>
                      <a:pt x="27432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4" name="Forme libre : forme 5002">
                <a:extLst>
                  <a:ext uri="{FF2B5EF4-FFF2-40B4-BE49-F238E27FC236}">
                    <a16:creationId xmlns:a16="http://schemas.microsoft.com/office/drawing/2014/main" id="{358A886C-934D-43E1-A131-7F931AAC47FC}"/>
                  </a:ext>
                </a:extLst>
              </p:cNvPr>
              <p:cNvSpPr/>
              <p:nvPr/>
            </p:nvSpPr>
            <p:spPr>
              <a:xfrm>
                <a:off x="1440592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>
                    <a:moveTo>
                      <a:pt x="0" y="15907"/>
                    </a:moveTo>
                    <a:cubicBezTo>
                      <a:pt x="3239" y="15907"/>
                      <a:pt x="5810" y="12382"/>
                      <a:pt x="5810" y="8001"/>
                    </a:cubicBezTo>
                    <a:cubicBezTo>
                      <a:pt x="5810" y="3619"/>
                      <a:pt x="3620" y="0"/>
                      <a:pt x="381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5" name="Forme libre : forme 5003">
                <a:extLst>
                  <a:ext uri="{FF2B5EF4-FFF2-40B4-BE49-F238E27FC236}">
                    <a16:creationId xmlns:a16="http://schemas.microsoft.com/office/drawing/2014/main" id="{07FF9F2D-A0CA-47F4-B6C0-AE073C99488D}"/>
                  </a:ext>
                </a:extLst>
              </p:cNvPr>
              <p:cNvSpPr/>
              <p:nvPr/>
            </p:nvSpPr>
            <p:spPr>
              <a:xfrm>
                <a:off x="1389443" y="4578975"/>
                <a:ext cx="32004" cy="19145"/>
              </a:xfrm>
              <a:custGeom>
                <a:avLst/>
                <a:gdLst>
                  <a:gd name="connsiteX0" fmla="*/ 0 w 32004"/>
                  <a:gd name="connsiteY0" fmla="*/ 19145 h 19145"/>
                  <a:gd name="connsiteX1" fmla="*/ 32004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>
                    <a:moveTo>
                      <a:pt x="0" y="19145"/>
                    </a:moveTo>
                    <a:cubicBezTo>
                      <a:pt x="7525" y="17526"/>
                      <a:pt x="19145" y="12859"/>
                      <a:pt x="32004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6" name="Forme libre : forme 5004">
                <a:extLst>
                  <a:ext uri="{FF2B5EF4-FFF2-40B4-BE49-F238E27FC236}">
                    <a16:creationId xmlns:a16="http://schemas.microsoft.com/office/drawing/2014/main" id="{19F95497-6C7E-41F8-9DE1-267F9D938F86}"/>
                  </a:ext>
                </a:extLst>
              </p:cNvPr>
              <p:cNvSpPr/>
              <p:nvPr/>
            </p:nvSpPr>
            <p:spPr>
              <a:xfrm>
                <a:off x="1365725" y="4576784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3 w 28003"/>
                  <a:gd name="connsiteY3" fmla="*/ 55435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>
                    <a:moveTo>
                      <a:pt x="12097" y="0"/>
                    </a:moveTo>
                    <a:cubicBezTo>
                      <a:pt x="6668" y="10382"/>
                      <a:pt x="4858" y="22860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2" y="64770"/>
                      <a:pt x="28003" y="55435"/>
                      <a:pt x="28003" y="55435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7" name="Forme libre : forme 5005">
                <a:extLst>
                  <a:ext uri="{FF2B5EF4-FFF2-40B4-BE49-F238E27FC236}">
                    <a16:creationId xmlns:a16="http://schemas.microsoft.com/office/drawing/2014/main" id="{07788F92-0D1D-4B3A-91AC-417AAE18D71A}"/>
                  </a:ext>
                </a:extLst>
              </p:cNvPr>
              <p:cNvSpPr/>
              <p:nvPr/>
            </p:nvSpPr>
            <p:spPr>
              <a:xfrm>
                <a:off x="1389823" y="4557149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2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347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>
                    <a:moveTo>
                      <a:pt x="38767" y="76308"/>
                    </a:moveTo>
                    <a:cubicBezTo>
                      <a:pt x="42863" y="78309"/>
                      <a:pt x="52578" y="81166"/>
                      <a:pt x="64675" y="71641"/>
                    </a:cubicBezTo>
                    <a:cubicBezTo>
                      <a:pt x="64675" y="71641"/>
                      <a:pt x="52864" y="69165"/>
                      <a:pt x="57531" y="51067"/>
                    </a:cubicBezTo>
                    <a:cubicBezTo>
                      <a:pt x="62198" y="32970"/>
                      <a:pt x="48578" y="-82"/>
                      <a:pt x="19622" y="13"/>
                    </a:cubicBezTo>
                    <a:lnTo>
                      <a:pt x="19526" y="13"/>
                    </a:lnTo>
                    <a:cubicBezTo>
                      <a:pt x="12192" y="-177"/>
                      <a:pt x="5239" y="1728"/>
                      <a:pt x="0" y="5347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</p:grpSp>
        <p:sp>
          <p:nvSpPr>
            <p:cNvPr id="56" name="Forme libre : forme 5006">
              <a:extLst>
                <a:ext uri="{FF2B5EF4-FFF2-40B4-BE49-F238E27FC236}">
                  <a16:creationId xmlns:a16="http://schemas.microsoft.com/office/drawing/2014/main" id="{BF238516-E456-4840-AFC2-DE0479BE44C2}"/>
                </a:ext>
              </a:extLst>
            </p:cNvPr>
            <p:cNvSpPr/>
            <p:nvPr/>
          </p:nvSpPr>
          <p:spPr>
            <a:xfrm>
              <a:off x="1446402" y="4543065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7" name="Forme libre : forme 5007">
              <a:extLst>
                <a:ext uri="{FF2B5EF4-FFF2-40B4-BE49-F238E27FC236}">
                  <a16:creationId xmlns:a16="http://schemas.microsoft.com/office/drawing/2014/main" id="{EBFB09D8-E092-46BE-8F08-04475412111C}"/>
                </a:ext>
              </a:extLst>
            </p:cNvPr>
            <p:cNvSpPr/>
            <p:nvPr/>
          </p:nvSpPr>
          <p:spPr>
            <a:xfrm>
              <a:off x="1475358" y="4543065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8" name="Forme libre : forme 5008">
              <a:extLst>
                <a:ext uri="{FF2B5EF4-FFF2-40B4-BE49-F238E27FC236}">
                  <a16:creationId xmlns:a16="http://schemas.microsoft.com/office/drawing/2014/main" id="{EB91F591-B96A-448B-A132-89CF6B2E133B}"/>
                </a:ext>
              </a:extLst>
            </p:cNvPr>
            <p:cNvSpPr/>
            <p:nvPr/>
          </p:nvSpPr>
          <p:spPr>
            <a:xfrm>
              <a:off x="1504409" y="4526873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9" name="Forme libre : forme 5009">
              <a:extLst>
                <a:ext uri="{FF2B5EF4-FFF2-40B4-BE49-F238E27FC236}">
                  <a16:creationId xmlns:a16="http://schemas.microsoft.com/office/drawing/2014/main" id="{07CCA72E-6A7F-4DC5-8071-53920C8B76E7}"/>
                </a:ext>
              </a:extLst>
            </p:cNvPr>
            <p:cNvSpPr/>
            <p:nvPr/>
          </p:nvSpPr>
          <p:spPr>
            <a:xfrm>
              <a:off x="1457356" y="4510395"/>
              <a:ext cx="32004" cy="19145"/>
            </a:xfrm>
            <a:custGeom>
              <a:avLst/>
              <a:gdLst>
                <a:gd name="connsiteX0" fmla="*/ 32004 w 32004"/>
                <a:gd name="connsiteY0" fmla="*/ 19145 h 19145"/>
                <a:gd name="connsiteX1" fmla="*/ 0 w 32004"/>
                <a:gd name="connsiteY1" fmla="*/ 0 h 1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" h="19145">
                  <a:moveTo>
                    <a:pt x="32004" y="19145"/>
                  </a:moveTo>
                  <a:cubicBezTo>
                    <a:pt x="24479" y="17526"/>
                    <a:pt x="12859" y="12859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60" name="Forme libre : forme 5010">
              <a:extLst>
                <a:ext uri="{FF2B5EF4-FFF2-40B4-BE49-F238E27FC236}">
                  <a16:creationId xmlns:a16="http://schemas.microsoft.com/office/drawing/2014/main" id="{7B17D5A7-4AE6-4536-9B25-E5A218E8FDAE}"/>
                </a:ext>
              </a:extLst>
            </p:cNvPr>
            <p:cNvSpPr/>
            <p:nvPr/>
          </p:nvSpPr>
          <p:spPr>
            <a:xfrm>
              <a:off x="1429543" y="4508013"/>
              <a:ext cx="28003" cy="58728"/>
            </a:xfrm>
            <a:custGeom>
              <a:avLst/>
              <a:gdLst>
                <a:gd name="connsiteX0" fmla="*/ 12097 w 28003"/>
                <a:gd name="connsiteY0" fmla="*/ 0 h 58728"/>
                <a:gd name="connsiteX1" fmla="*/ 7144 w 28003"/>
                <a:gd name="connsiteY1" fmla="*/ 31433 h 58728"/>
                <a:gd name="connsiteX2" fmla="*/ 0 w 28003"/>
                <a:gd name="connsiteY2" fmla="*/ 52007 h 58728"/>
                <a:gd name="connsiteX3" fmla="*/ 28004 w 28003"/>
                <a:gd name="connsiteY3" fmla="*/ 55436 h 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58728">
                  <a:moveTo>
                    <a:pt x="12097" y="0"/>
                  </a:moveTo>
                  <a:cubicBezTo>
                    <a:pt x="6668" y="10382"/>
                    <a:pt x="4858" y="22860"/>
                    <a:pt x="7144" y="31433"/>
                  </a:cubicBezTo>
                  <a:cubicBezTo>
                    <a:pt x="11811" y="49530"/>
                    <a:pt x="0" y="52007"/>
                    <a:pt x="0" y="52007"/>
                  </a:cubicBezTo>
                  <a:cubicBezTo>
                    <a:pt x="16193" y="64770"/>
                    <a:pt x="28004" y="55436"/>
                    <a:pt x="28004" y="55436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61" name="Forme libre : forme 5011">
              <a:extLst>
                <a:ext uri="{FF2B5EF4-FFF2-40B4-BE49-F238E27FC236}">
                  <a16:creationId xmlns:a16="http://schemas.microsoft.com/office/drawing/2014/main" id="{3FF0C358-04DB-48D7-B158-5B1D51A2CCBC}"/>
                </a:ext>
              </a:extLst>
            </p:cNvPr>
            <p:cNvSpPr/>
            <p:nvPr/>
          </p:nvSpPr>
          <p:spPr>
            <a:xfrm>
              <a:off x="1453546" y="4488474"/>
              <a:ext cx="64674" cy="78324"/>
            </a:xfrm>
            <a:custGeom>
              <a:avLst/>
              <a:gdLst>
                <a:gd name="connsiteX0" fmla="*/ 38767 w 64674"/>
                <a:gd name="connsiteY0" fmla="*/ 76308 h 78324"/>
                <a:gd name="connsiteX1" fmla="*/ 64675 w 64674"/>
                <a:gd name="connsiteY1" fmla="*/ 71641 h 78324"/>
                <a:gd name="connsiteX2" fmla="*/ 57531 w 64674"/>
                <a:gd name="connsiteY2" fmla="*/ 51067 h 78324"/>
                <a:gd name="connsiteX3" fmla="*/ 19621 w 64674"/>
                <a:gd name="connsiteY3" fmla="*/ 13 h 78324"/>
                <a:gd name="connsiteX4" fmla="*/ 19526 w 64674"/>
                <a:gd name="connsiteY4" fmla="*/ 13 h 78324"/>
                <a:gd name="connsiteX5" fmla="*/ 0 w 64674"/>
                <a:gd name="connsiteY5" fmla="*/ 5442 h 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" h="78324">
                  <a:moveTo>
                    <a:pt x="38767" y="76308"/>
                  </a:moveTo>
                  <a:cubicBezTo>
                    <a:pt x="42863" y="78309"/>
                    <a:pt x="52578" y="81166"/>
                    <a:pt x="64675" y="71641"/>
                  </a:cubicBezTo>
                  <a:cubicBezTo>
                    <a:pt x="64675" y="71641"/>
                    <a:pt x="52864" y="69165"/>
                    <a:pt x="57531" y="51067"/>
                  </a:cubicBezTo>
                  <a:cubicBezTo>
                    <a:pt x="62198" y="32970"/>
                    <a:pt x="48578" y="-82"/>
                    <a:pt x="19621" y="13"/>
                  </a:cubicBezTo>
                  <a:lnTo>
                    <a:pt x="19526" y="13"/>
                  </a:lnTo>
                  <a:cubicBezTo>
                    <a:pt x="12192" y="-177"/>
                    <a:pt x="5239" y="1728"/>
                    <a:pt x="0" y="5442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</p:grpSp>
    </p:spTree>
    <p:extLst>
      <p:ext uri="{BB962C8B-B14F-4D97-AF65-F5344CB8AC3E}">
        <p14:creationId xmlns:p14="http://schemas.microsoft.com/office/powerpoint/2010/main" val="120689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69A41D03-75C9-4248-ADB6-9CC486A2014A}"/>
              </a:ext>
            </a:extLst>
          </p:cNvPr>
          <p:cNvSpPr txBox="1">
            <a:spLocks noChangeArrowheads="1"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4. Les bonnes pratiques pour optimiser la satisfaction client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356466-77AB-4A0D-B175-C83C184149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7642225" cy="720725"/>
          </a:xfrm>
        </p:spPr>
        <p:txBody>
          <a:bodyPr rtlCol="0">
            <a:normAutofit lnSpcReduction="10000"/>
          </a:bodyPr>
          <a:lstStyle/>
          <a:p>
            <a:pPr>
              <a:defRPr/>
            </a:pPr>
            <a:r>
              <a:rPr lang="fr-FR" dirty="0"/>
              <a:t>Approprions nous </a:t>
            </a:r>
            <a:r>
              <a:rPr lang="fr-FR" dirty="0">
                <a:solidFill>
                  <a:srgbClr val="C00000"/>
                </a:solidFill>
              </a:rPr>
              <a:t>en équipe </a:t>
            </a:r>
            <a:r>
              <a:rPr lang="fr-FR" dirty="0"/>
              <a:t>les bonnes pratiques : </a:t>
            </a:r>
            <a:br>
              <a:rPr lang="fr-FR" dirty="0"/>
            </a:br>
            <a:r>
              <a:rPr lang="fr-FR" sz="2400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réponse aux demandes mails clients</a:t>
            </a:r>
            <a:endParaRPr lang="fr-FR" cap="sm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au 9">
            <a:extLst>
              <a:ext uri="{FF2B5EF4-FFF2-40B4-BE49-F238E27FC236}">
                <a16:creationId xmlns:a16="http://schemas.microsoft.com/office/drawing/2014/main" id="{84461FC1-F814-4E79-B708-792F8E6F21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514124"/>
              </p:ext>
            </p:extLst>
          </p:nvPr>
        </p:nvGraphicFramePr>
        <p:xfrm>
          <a:off x="695325" y="3328319"/>
          <a:ext cx="11314113" cy="295818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467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6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308">
                <a:tc>
                  <a:txBody>
                    <a:bodyPr/>
                    <a:lstStyle/>
                    <a:p>
                      <a:r>
                        <a:rPr lang="fr-FR" sz="14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 C’est plus convivial : le client apprécie d’échanger verbalement »</a:t>
                      </a:r>
                    </a:p>
                  </a:txBody>
                  <a:tcPr marL="91434" marR="91434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0" marB="4573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4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Cela évite des mails répétitifs, et ainsi une perte de temps »</a:t>
                      </a:r>
                    </a:p>
                  </a:txBody>
                  <a:tcPr marL="91434" marR="91434" marT="45730" marB="4573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0" marB="4573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4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Une réponse par mail est un écrit qui engage la Caisse d’Epargne »</a:t>
                      </a:r>
                    </a:p>
                  </a:txBody>
                  <a:tcPr marL="91434" marR="91434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0" marB="4573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426">
                <a:tc>
                  <a:txBody>
                    <a:bodyPr/>
                    <a:lstStyle/>
                    <a:p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L’échange téléphonique permet de cerner au mieux la demande et d’y apporter une réponse adaptée »</a:t>
                      </a:r>
                    </a:p>
                  </a:txBody>
                  <a:tcPr marL="91434" marR="91434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0" marB="4573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426">
                <a:tc>
                  <a:txBody>
                    <a:bodyPr/>
                    <a:lstStyle/>
                    <a:p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Les fautes de frappe dans un mail sont inexistantes avec le téléphone »</a:t>
                      </a:r>
                    </a:p>
                  </a:txBody>
                  <a:tcPr marL="91434" marR="91434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0" marB="4573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426">
                <a:tc>
                  <a:txBody>
                    <a:bodyPr/>
                    <a:lstStyle/>
                    <a:p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Après avoir répondu à la demande du client, l’entretien peut se poursuivre sur un rebond commercial »  </a:t>
                      </a:r>
                    </a:p>
                  </a:txBody>
                  <a:tcPr marL="91434" marR="91434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0" marB="4573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8748">
                <a:tc>
                  <a:txBody>
                    <a:bodyPr/>
                    <a:lstStyle/>
                    <a:p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A la fin de l’échange, la promotion de l’enquête satisfaction incite nos clients à répondre au questionnaire »</a:t>
                      </a:r>
                    </a:p>
                  </a:txBody>
                  <a:tcPr marL="91434" marR="91434" marT="45730" marB="4573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0" marB="4573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ZoneTexte 3">
            <a:extLst>
              <a:ext uri="{FF2B5EF4-FFF2-40B4-BE49-F238E27FC236}">
                <a16:creationId xmlns:a16="http://schemas.microsoft.com/office/drawing/2014/main" id="{9C28C1A9-1BB2-45B6-AD54-DE707921B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928813"/>
            <a:ext cx="8201025" cy="58477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Parole de commerciaux en agence : </a:t>
            </a:r>
            <a:b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</a:br>
            <a:r>
              <a:rPr lang="fr-FR" altLang="fr-FR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pourquoi privilégier la réponse par téléphone ?</a:t>
            </a: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CC124992-5629-444B-9964-A951FC0E451C}"/>
              </a:ext>
            </a:extLst>
          </p:cNvPr>
          <p:cNvSpPr/>
          <p:nvPr/>
        </p:nvSpPr>
        <p:spPr>
          <a:xfrm>
            <a:off x="4394200" y="2605041"/>
            <a:ext cx="657225" cy="63182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3D209B4F-3D0C-4ED6-8E3A-2BF15F4B1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7488" y="1436370"/>
            <a:ext cx="2901950" cy="1077218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Selon vous, quelle note  donneriez-vous à la démarche actuelle de l’agence ?</a:t>
            </a:r>
          </a:p>
        </p:txBody>
      </p:sp>
      <p:grpSp>
        <p:nvGrpSpPr>
          <p:cNvPr id="8" name="Graphique 1848">
            <a:extLst>
              <a:ext uri="{FF2B5EF4-FFF2-40B4-BE49-F238E27FC236}">
                <a16:creationId xmlns:a16="http://schemas.microsoft.com/office/drawing/2014/main" id="{F86AB7B2-E003-4C3D-A588-1402C9179B0E}"/>
              </a:ext>
            </a:extLst>
          </p:cNvPr>
          <p:cNvGrpSpPr/>
          <p:nvPr/>
        </p:nvGrpSpPr>
        <p:grpSpPr>
          <a:xfrm>
            <a:off x="6924952" y="937485"/>
            <a:ext cx="1771373" cy="1116262"/>
            <a:chOff x="1221041" y="4485535"/>
            <a:chExt cx="376330" cy="306800"/>
          </a:xfrm>
          <a:noFill/>
        </p:grpSpPr>
        <p:sp>
          <p:nvSpPr>
            <p:cNvPr id="9" name="Forme libre : forme 4957">
              <a:extLst>
                <a:ext uri="{FF2B5EF4-FFF2-40B4-BE49-F238E27FC236}">
                  <a16:creationId xmlns:a16="http://schemas.microsoft.com/office/drawing/2014/main" id="{03BF483D-E5A1-4BAC-ABAD-F070A9DBDF68}"/>
                </a:ext>
              </a:extLst>
            </p:cNvPr>
            <p:cNvSpPr/>
            <p:nvPr/>
          </p:nvSpPr>
          <p:spPr>
            <a:xfrm>
              <a:off x="1224106" y="4737090"/>
              <a:ext cx="21413" cy="35909"/>
            </a:xfrm>
            <a:custGeom>
              <a:avLst/>
              <a:gdLst>
                <a:gd name="connsiteX0" fmla="*/ 173 w 21413"/>
                <a:gd name="connsiteY0" fmla="*/ 0 h 35909"/>
                <a:gd name="connsiteX1" fmla="*/ 173 w 21413"/>
                <a:gd name="connsiteY1" fmla="*/ 8668 h 35909"/>
                <a:gd name="connsiteX2" fmla="*/ 21414 w 21413"/>
                <a:gd name="connsiteY2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13" h="35909">
                  <a:moveTo>
                    <a:pt x="173" y="0"/>
                  </a:moveTo>
                  <a:lnTo>
                    <a:pt x="173" y="8668"/>
                  </a:lnTo>
                  <a:cubicBezTo>
                    <a:pt x="173" y="8668"/>
                    <a:pt x="-3351" y="35909"/>
                    <a:pt x="21414" y="35909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0" name="Forme libre : forme 4958">
              <a:extLst>
                <a:ext uri="{FF2B5EF4-FFF2-40B4-BE49-F238E27FC236}">
                  <a16:creationId xmlns:a16="http://schemas.microsoft.com/office/drawing/2014/main" id="{D9034EE7-B942-4E1F-8359-E38B6823E243}"/>
                </a:ext>
              </a:extLst>
            </p:cNvPr>
            <p:cNvSpPr/>
            <p:nvPr/>
          </p:nvSpPr>
          <p:spPr>
            <a:xfrm>
              <a:off x="1223805" y="4644221"/>
              <a:ext cx="57433" cy="78962"/>
            </a:xfrm>
            <a:custGeom>
              <a:avLst/>
              <a:gdLst>
                <a:gd name="connsiteX0" fmla="*/ 40384 w 57433"/>
                <a:gd name="connsiteY0" fmla="*/ 19526 h 78962"/>
                <a:gd name="connsiteX1" fmla="*/ 48575 w 57433"/>
                <a:gd name="connsiteY1" fmla="*/ 26194 h 78962"/>
                <a:gd name="connsiteX2" fmla="*/ 57434 w 57433"/>
                <a:gd name="connsiteY2" fmla="*/ 14288 h 78962"/>
                <a:gd name="connsiteX3" fmla="*/ 41241 w 57433"/>
                <a:gd name="connsiteY3" fmla="*/ 0 h 78962"/>
                <a:gd name="connsiteX4" fmla="*/ 33621 w 57433"/>
                <a:gd name="connsiteY4" fmla="*/ 9430 h 78962"/>
                <a:gd name="connsiteX5" fmla="*/ 379 w 57433"/>
                <a:gd name="connsiteY5" fmla="*/ 54197 h 78962"/>
                <a:gd name="connsiteX6" fmla="*/ 379 w 57433"/>
                <a:gd name="connsiteY6" fmla="*/ 78962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78962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78962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1" name="Forme libre : forme 4959">
              <a:extLst>
                <a:ext uri="{FF2B5EF4-FFF2-40B4-BE49-F238E27FC236}">
                  <a16:creationId xmlns:a16="http://schemas.microsoft.com/office/drawing/2014/main" id="{072D388A-C832-4AD8-A3C2-A41B8F319D4A}"/>
                </a:ext>
              </a:extLst>
            </p:cNvPr>
            <p:cNvSpPr/>
            <p:nvPr/>
          </p:nvSpPr>
          <p:spPr>
            <a:xfrm>
              <a:off x="1283905" y="4643554"/>
              <a:ext cx="57433" cy="87915"/>
            </a:xfrm>
            <a:custGeom>
              <a:avLst/>
              <a:gdLst>
                <a:gd name="connsiteX0" fmla="*/ 8858 w 57433"/>
                <a:gd name="connsiteY0" fmla="*/ 26194 h 87915"/>
                <a:gd name="connsiteX1" fmla="*/ 0 w 57433"/>
                <a:gd name="connsiteY1" fmla="*/ 14288 h 87915"/>
                <a:gd name="connsiteX2" fmla="*/ 16193 w 57433"/>
                <a:gd name="connsiteY2" fmla="*/ 0 h 87915"/>
                <a:gd name="connsiteX3" fmla="*/ 23813 w 57433"/>
                <a:gd name="connsiteY3" fmla="*/ 9430 h 87915"/>
                <a:gd name="connsiteX4" fmla="*/ 57055 w 57433"/>
                <a:gd name="connsiteY4" fmla="*/ 54197 h 87915"/>
                <a:gd name="connsiteX5" fmla="*/ 57055 w 57433"/>
                <a:gd name="connsiteY5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87915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87916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2" name="Forme libre : forme 4960">
              <a:extLst>
                <a:ext uri="{FF2B5EF4-FFF2-40B4-BE49-F238E27FC236}">
                  <a16:creationId xmlns:a16="http://schemas.microsoft.com/office/drawing/2014/main" id="{98BC9CD4-9BE4-4981-BEF2-14727B665A1B}"/>
                </a:ext>
              </a:extLst>
            </p:cNvPr>
            <p:cNvSpPr/>
            <p:nvPr/>
          </p:nvSpPr>
          <p:spPr>
            <a:xfrm>
              <a:off x="1254568" y="4611741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3" name="Forme libre : forme 4961">
              <a:extLst>
                <a:ext uri="{FF2B5EF4-FFF2-40B4-BE49-F238E27FC236}">
                  <a16:creationId xmlns:a16="http://schemas.microsoft.com/office/drawing/2014/main" id="{6782710C-2EB2-4306-BC47-F4CBBC24B790}"/>
                </a:ext>
              </a:extLst>
            </p:cNvPr>
            <p:cNvSpPr/>
            <p:nvPr/>
          </p:nvSpPr>
          <p:spPr>
            <a:xfrm>
              <a:off x="1253140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4" name="Forme libre : forme 4962">
              <a:extLst>
                <a:ext uri="{FF2B5EF4-FFF2-40B4-BE49-F238E27FC236}">
                  <a16:creationId xmlns:a16="http://schemas.microsoft.com/office/drawing/2014/main" id="{8BB3C921-A12E-4936-B283-D67DE3732A5D}"/>
                </a:ext>
              </a:extLst>
            </p:cNvPr>
            <p:cNvSpPr/>
            <p:nvPr/>
          </p:nvSpPr>
          <p:spPr>
            <a:xfrm>
              <a:off x="1247139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5" name="Forme libre : forme 4963">
              <a:extLst>
                <a:ext uri="{FF2B5EF4-FFF2-40B4-BE49-F238E27FC236}">
                  <a16:creationId xmlns:a16="http://schemas.microsoft.com/office/drawing/2014/main" id="{5AD41221-6C10-4286-8681-276BB4DFA8FA}"/>
                </a:ext>
              </a:extLst>
            </p:cNvPr>
            <p:cNvSpPr/>
            <p:nvPr/>
          </p:nvSpPr>
          <p:spPr>
            <a:xfrm>
              <a:off x="1283524" y="4611741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6" name="Forme libre : forme 4964">
              <a:extLst>
                <a:ext uri="{FF2B5EF4-FFF2-40B4-BE49-F238E27FC236}">
                  <a16:creationId xmlns:a16="http://schemas.microsoft.com/office/drawing/2014/main" id="{1316668C-C481-4B32-9E8D-3F0ABDF2857E}"/>
                </a:ext>
              </a:extLst>
            </p:cNvPr>
            <p:cNvSpPr/>
            <p:nvPr/>
          </p:nvSpPr>
          <p:spPr>
            <a:xfrm>
              <a:off x="1283524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7" name="Forme libre : forme 4965">
              <a:extLst>
                <a:ext uri="{FF2B5EF4-FFF2-40B4-BE49-F238E27FC236}">
                  <a16:creationId xmlns:a16="http://schemas.microsoft.com/office/drawing/2014/main" id="{4CDD963C-75F2-4192-A5A5-9006E43CEA02}"/>
                </a:ext>
              </a:extLst>
            </p:cNvPr>
            <p:cNvSpPr/>
            <p:nvPr/>
          </p:nvSpPr>
          <p:spPr>
            <a:xfrm>
              <a:off x="1312576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8" name="Forme libre : forme 4966">
              <a:extLst>
                <a:ext uri="{FF2B5EF4-FFF2-40B4-BE49-F238E27FC236}">
                  <a16:creationId xmlns:a16="http://schemas.microsoft.com/office/drawing/2014/main" id="{D373066C-71C7-4C83-BCE4-E8E3344E97C7}"/>
                </a:ext>
              </a:extLst>
            </p:cNvPr>
            <p:cNvSpPr/>
            <p:nvPr/>
          </p:nvSpPr>
          <p:spPr>
            <a:xfrm>
              <a:off x="1351916" y="4644316"/>
              <a:ext cx="57433" cy="54197"/>
            </a:xfrm>
            <a:custGeom>
              <a:avLst/>
              <a:gdLst>
                <a:gd name="connsiteX0" fmla="*/ 379 w 57433"/>
                <a:gd name="connsiteY0" fmla="*/ 54197 h 54197"/>
                <a:gd name="connsiteX1" fmla="*/ 33621 w 57433"/>
                <a:gd name="connsiteY1" fmla="*/ 9430 h 54197"/>
                <a:gd name="connsiteX2" fmla="*/ 41241 w 57433"/>
                <a:gd name="connsiteY2" fmla="*/ 0 h 54197"/>
                <a:gd name="connsiteX3" fmla="*/ 57434 w 57433"/>
                <a:gd name="connsiteY3" fmla="*/ 14288 h 54197"/>
                <a:gd name="connsiteX4" fmla="*/ 48575 w 57433"/>
                <a:gd name="connsiteY4" fmla="*/ 26194 h 54197"/>
                <a:gd name="connsiteX5" fmla="*/ 40384 w 57433"/>
                <a:gd name="connsiteY5" fmla="*/ 19526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54197">
                  <a:moveTo>
                    <a:pt x="379" y="54197"/>
                  </a:moveTo>
                  <a:cubicBezTo>
                    <a:pt x="379" y="54197"/>
                    <a:pt x="-6003" y="24003"/>
                    <a:pt x="33621" y="9430"/>
                  </a:cubicBezTo>
                  <a:lnTo>
                    <a:pt x="41241" y="0"/>
                  </a:lnTo>
                  <a:lnTo>
                    <a:pt x="57434" y="14288"/>
                  </a:lnTo>
                  <a:lnTo>
                    <a:pt x="48575" y="26194"/>
                  </a:lnTo>
                  <a:lnTo>
                    <a:pt x="40384" y="19526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9" name="Forme libre : forme 4967">
              <a:extLst>
                <a:ext uri="{FF2B5EF4-FFF2-40B4-BE49-F238E27FC236}">
                  <a16:creationId xmlns:a16="http://schemas.microsoft.com/office/drawing/2014/main" id="{B2C1A119-7C2B-43A5-8663-7C0B7D00A867}"/>
                </a:ext>
              </a:extLst>
            </p:cNvPr>
            <p:cNvSpPr/>
            <p:nvPr/>
          </p:nvSpPr>
          <p:spPr>
            <a:xfrm>
              <a:off x="1411826" y="4643554"/>
              <a:ext cx="57433" cy="54197"/>
            </a:xfrm>
            <a:custGeom>
              <a:avLst/>
              <a:gdLst>
                <a:gd name="connsiteX0" fmla="*/ 57055 w 57433"/>
                <a:gd name="connsiteY0" fmla="*/ 54197 h 54197"/>
                <a:gd name="connsiteX1" fmla="*/ 23813 w 57433"/>
                <a:gd name="connsiteY1" fmla="*/ 9430 h 54197"/>
                <a:gd name="connsiteX2" fmla="*/ 16192 w 57433"/>
                <a:gd name="connsiteY2" fmla="*/ 0 h 54197"/>
                <a:gd name="connsiteX3" fmla="*/ 0 w 57433"/>
                <a:gd name="connsiteY3" fmla="*/ 14288 h 54197"/>
                <a:gd name="connsiteX4" fmla="*/ 8858 w 57433"/>
                <a:gd name="connsiteY4" fmla="*/ 26194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3" h="54197">
                  <a:moveTo>
                    <a:pt x="57055" y="54197"/>
                  </a:moveTo>
                  <a:cubicBezTo>
                    <a:pt x="57055" y="54197"/>
                    <a:pt x="63437" y="24003"/>
                    <a:pt x="23813" y="9430"/>
                  </a:cubicBezTo>
                  <a:lnTo>
                    <a:pt x="16192" y="0"/>
                  </a:lnTo>
                  <a:lnTo>
                    <a:pt x="0" y="14288"/>
                  </a:lnTo>
                  <a:lnTo>
                    <a:pt x="8858" y="26194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0" name="Forme libre : forme 4968">
              <a:extLst>
                <a:ext uri="{FF2B5EF4-FFF2-40B4-BE49-F238E27FC236}">
                  <a16:creationId xmlns:a16="http://schemas.microsoft.com/office/drawing/2014/main" id="{6C3AD052-4ED2-42F4-8C8A-EDFF6270AAE1}"/>
                </a:ext>
              </a:extLst>
            </p:cNvPr>
            <p:cNvSpPr/>
            <p:nvPr/>
          </p:nvSpPr>
          <p:spPr>
            <a:xfrm>
              <a:off x="1328197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2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2" y="142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1" name="Forme libre : forme 4969">
              <a:extLst>
                <a:ext uri="{FF2B5EF4-FFF2-40B4-BE49-F238E27FC236}">
                  <a16:creationId xmlns:a16="http://schemas.microsoft.com/office/drawing/2014/main" id="{5C18E9D3-10BF-45DB-B3BC-EDFEE18CD0CD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2" name="Forme libre : forme 4970">
              <a:extLst>
                <a:ext uri="{FF2B5EF4-FFF2-40B4-BE49-F238E27FC236}">
                  <a16:creationId xmlns:a16="http://schemas.microsoft.com/office/drawing/2014/main" id="{569C85A2-30F2-47C5-BC99-2287C32B4481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3" name="Forme libre : forme 4971">
              <a:extLst>
                <a:ext uri="{FF2B5EF4-FFF2-40B4-BE49-F238E27FC236}">
                  <a16:creationId xmlns:a16="http://schemas.microsoft.com/office/drawing/2014/main" id="{093A3DD7-A697-4D25-A45C-7C5CD005D557}"/>
                </a:ext>
              </a:extLst>
            </p:cNvPr>
            <p:cNvSpPr/>
            <p:nvPr/>
          </p:nvSpPr>
          <p:spPr>
            <a:xfrm>
              <a:off x="1347056" y="4580118"/>
              <a:ext cx="16097" cy="14382"/>
            </a:xfrm>
            <a:custGeom>
              <a:avLst/>
              <a:gdLst>
                <a:gd name="connsiteX0" fmla="*/ 16097 w 16097"/>
                <a:gd name="connsiteY0" fmla="*/ 0 h 14382"/>
                <a:gd name="connsiteX1" fmla="*/ 0 w 16097"/>
                <a:gd name="connsiteY1" fmla="*/ 14383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" h="14382">
                  <a:moveTo>
                    <a:pt x="16097" y="0"/>
                  </a:moveTo>
                  <a:lnTo>
                    <a:pt x="0" y="14383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4" name="Forme libre : forme 4972">
              <a:extLst>
                <a:ext uri="{FF2B5EF4-FFF2-40B4-BE49-F238E27FC236}">
                  <a16:creationId xmlns:a16="http://schemas.microsoft.com/office/drawing/2014/main" id="{FDFBAFB5-8BB9-4A06-9C6C-F5AFA150D616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5" name="Forme libre : forme 4973">
              <a:extLst>
                <a:ext uri="{FF2B5EF4-FFF2-40B4-BE49-F238E27FC236}">
                  <a16:creationId xmlns:a16="http://schemas.microsoft.com/office/drawing/2014/main" id="{4766D7CB-24AB-410A-A153-DFDCEEE08B4D}"/>
                </a:ext>
              </a:extLst>
            </p:cNvPr>
            <p:cNvSpPr/>
            <p:nvPr/>
          </p:nvSpPr>
          <p:spPr>
            <a:xfrm>
              <a:off x="1317719" y="4542780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6" name="Forme libre : forme 4974">
              <a:extLst>
                <a:ext uri="{FF2B5EF4-FFF2-40B4-BE49-F238E27FC236}">
                  <a16:creationId xmlns:a16="http://schemas.microsoft.com/office/drawing/2014/main" id="{A8271CA1-E8FD-43EF-B2D9-D98FBE5D4046}"/>
                </a:ext>
              </a:extLst>
            </p:cNvPr>
            <p:cNvSpPr/>
            <p:nvPr/>
          </p:nvSpPr>
          <p:spPr>
            <a:xfrm>
              <a:off x="1316291" y="4488773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7" name="Forme libre : forme 4975">
              <a:extLst>
                <a:ext uri="{FF2B5EF4-FFF2-40B4-BE49-F238E27FC236}">
                  <a16:creationId xmlns:a16="http://schemas.microsoft.com/office/drawing/2014/main" id="{11863100-88F8-4D8E-B659-2365D5442620}"/>
                </a:ext>
              </a:extLst>
            </p:cNvPr>
            <p:cNvSpPr/>
            <p:nvPr/>
          </p:nvSpPr>
          <p:spPr>
            <a:xfrm>
              <a:off x="1310290" y="4526683"/>
              <a:ext cx="5810" cy="15811"/>
            </a:xfrm>
            <a:custGeom>
              <a:avLst/>
              <a:gdLst>
                <a:gd name="connsiteX0" fmla="*/ 5810 w 5810"/>
                <a:gd name="connsiteY0" fmla="*/ 15811 h 15811"/>
                <a:gd name="connsiteX1" fmla="*/ 0 w 5810"/>
                <a:gd name="connsiteY1" fmla="*/ 7906 h 15811"/>
                <a:gd name="connsiteX2" fmla="*/ 5429 w 5810"/>
                <a:gd name="connsiteY2" fmla="*/ 0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811">
                  <a:moveTo>
                    <a:pt x="5810" y="15811"/>
                  </a:moveTo>
                  <a:cubicBezTo>
                    <a:pt x="2572" y="15811"/>
                    <a:pt x="0" y="12287"/>
                    <a:pt x="0" y="7906"/>
                  </a:cubicBezTo>
                  <a:cubicBezTo>
                    <a:pt x="0" y="3524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8" name="Forme libre : forme 4976">
              <a:extLst>
                <a:ext uri="{FF2B5EF4-FFF2-40B4-BE49-F238E27FC236}">
                  <a16:creationId xmlns:a16="http://schemas.microsoft.com/office/drawing/2014/main" id="{14337119-7B6D-4A48-A0D0-063537093794}"/>
                </a:ext>
              </a:extLst>
            </p:cNvPr>
            <p:cNvSpPr/>
            <p:nvPr/>
          </p:nvSpPr>
          <p:spPr>
            <a:xfrm>
              <a:off x="1346580" y="4542780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9" name="Forme libre : forme 4977">
              <a:extLst>
                <a:ext uri="{FF2B5EF4-FFF2-40B4-BE49-F238E27FC236}">
                  <a16:creationId xmlns:a16="http://schemas.microsoft.com/office/drawing/2014/main" id="{1C48796A-366D-4EAD-9B14-2A947D7646FC}"/>
                </a:ext>
              </a:extLst>
            </p:cNvPr>
            <p:cNvSpPr/>
            <p:nvPr/>
          </p:nvSpPr>
          <p:spPr>
            <a:xfrm>
              <a:off x="1346580" y="4488773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49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0" name="Forme libre : forme 4978">
              <a:extLst>
                <a:ext uri="{FF2B5EF4-FFF2-40B4-BE49-F238E27FC236}">
                  <a16:creationId xmlns:a16="http://schemas.microsoft.com/office/drawing/2014/main" id="{9E48C08B-6306-44CB-927E-C15B68767775}"/>
                </a:ext>
              </a:extLst>
            </p:cNvPr>
            <p:cNvSpPr/>
            <p:nvPr/>
          </p:nvSpPr>
          <p:spPr>
            <a:xfrm>
              <a:off x="1375631" y="4526587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3"/>
                    <a:pt x="5810" y="8001"/>
                  </a:cubicBezTo>
                  <a:cubicBezTo>
                    <a:pt x="5810" y="3620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1" name="Forme libre : forme 4979">
              <a:extLst>
                <a:ext uri="{FF2B5EF4-FFF2-40B4-BE49-F238E27FC236}">
                  <a16:creationId xmlns:a16="http://schemas.microsoft.com/office/drawing/2014/main" id="{A047D8AD-70A4-4EC4-B6CF-AA6550ADF79A}"/>
                </a:ext>
              </a:extLst>
            </p:cNvPr>
            <p:cNvSpPr/>
            <p:nvPr/>
          </p:nvSpPr>
          <p:spPr>
            <a:xfrm>
              <a:off x="1330387" y="4507347"/>
              <a:ext cx="30003" cy="11843"/>
            </a:xfrm>
            <a:custGeom>
              <a:avLst/>
              <a:gdLst>
                <a:gd name="connsiteX0" fmla="*/ 0 w 30003"/>
                <a:gd name="connsiteY0" fmla="*/ 10954 h 11843"/>
                <a:gd name="connsiteX1" fmla="*/ 25908 w 30003"/>
                <a:gd name="connsiteY1" fmla="*/ 0 h 11843"/>
                <a:gd name="connsiteX2" fmla="*/ 30004 w 30003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03" h="11843">
                  <a:moveTo>
                    <a:pt x="0" y="10954"/>
                  </a:moveTo>
                  <a:cubicBezTo>
                    <a:pt x="0" y="10954"/>
                    <a:pt x="15145" y="16478"/>
                    <a:pt x="25908" y="0"/>
                  </a:cubicBezTo>
                  <a:lnTo>
                    <a:pt x="30004" y="8858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2" name="Forme libre : forme 4980">
              <a:extLst>
                <a:ext uri="{FF2B5EF4-FFF2-40B4-BE49-F238E27FC236}">
                  <a16:creationId xmlns:a16="http://schemas.microsoft.com/office/drawing/2014/main" id="{A03E2BB1-85F3-4BF8-9196-7F19397F0B09}"/>
                </a:ext>
              </a:extLst>
            </p:cNvPr>
            <p:cNvSpPr/>
            <p:nvPr/>
          </p:nvSpPr>
          <p:spPr>
            <a:xfrm>
              <a:off x="1456784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3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3" y="142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3" name="Forme libre : forme 4981">
              <a:extLst>
                <a:ext uri="{FF2B5EF4-FFF2-40B4-BE49-F238E27FC236}">
                  <a16:creationId xmlns:a16="http://schemas.microsoft.com/office/drawing/2014/main" id="{3E04AF23-686E-4681-8B4F-92CE2DA83B07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4" name="Forme libre : forme 4982">
              <a:extLst>
                <a:ext uri="{FF2B5EF4-FFF2-40B4-BE49-F238E27FC236}">
                  <a16:creationId xmlns:a16="http://schemas.microsoft.com/office/drawing/2014/main" id="{9B1E6A40-8BA2-4696-A1A6-A80C97AB649F}"/>
                </a:ext>
              </a:extLst>
            </p:cNvPr>
            <p:cNvSpPr/>
            <p:nvPr/>
          </p:nvSpPr>
          <p:spPr>
            <a:xfrm>
              <a:off x="1475644" y="4580118"/>
              <a:ext cx="16097" cy="39528"/>
            </a:xfrm>
            <a:custGeom>
              <a:avLst/>
              <a:gdLst>
                <a:gd name="connsiteX0" fmla="*/ 16097 w 16097"/>
                <a:gd name="connsiteY0" fmla="*/ 0 h 39528"/>
                <a:gd name="connsiteX1" fmla="*/ 0 w 16097"/>
                <a:gd name="connsiteY1" fmla="*/ 14383 h 39528"/>
                <a:gd name="connsiteX2" fmla="*/ 0 w 16097"/>
                <a:gd name="connsiteY2" fmla="*/ 39529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" h="39528">
                  <a:moveTo>
                    <a:pt x="16097" y="0"/>
                  </a:moveTo>
                  <a:lnTo>
                    <a:pt x="0" y="14383"/>
                  </a:lnTo>
                  <a:lnTo>
                    <a:pt x="0" y="39529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5" name="Forme libre : forme 4983">
              <a:extLst>
                <a:ext uri="{FF2B5EF4-FFF2-40B4-BE49-F238E27FC236}">
                  <a16:creationId xmlns:a16="http://schemas.microsoft.com/office/drawing/2014/main" id="{8F53C571-EACC-4B6D-B48E-3AF5570DFF29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6" name="Forme libre : forme 4984">
              <a:extLst>
                <a:ext uri="{FF2B5EF4-FFF2-40B4-BE49-F238E27FC236}">
                  <a16:creationId xmlns:a16="http://schemas.microsoft.com/office/drawing/2014/main" id="{012586D1-DAE3-4C75-9632-2BDDD8A185CA}"/>
                </a:ext>
              </a:extLst>
            </p:cNvPr>
            <p:cNvSpPr/>
            <p:nvPr/>
          </p:nvSpPr>
          <p:spPr>
            <a:xfrm>
              <a:off x="1479837" y="4644221"/>
              <a:ext cx="57433" cy="100583"/>
            </a:xfrm>
            <a:custGeom>
              <a:avLst/>
              <a:gdLst>
                <a:gd name="connsiteX0" fmla="*/ 40384 w 57433"/>
                <a:gd name="connsiteY0" fmla="*/ 19526 h 100583"/>
                <a:gd name="connsiteX1" fmla="*/ 48575 w 57433"/>
                <a:gd name="connsiteY1" fmla="*/ 26194 h 100583"/>
                <a:gd name="connsiteX2" fmla="*/ 57434 w 57433"/>
                <a:gd name="connsiteY2" fmla="*/ 14288 h 100583"/>
                <a:gd name="connsiteX3" fmla="*/ 41241 w 57433"/>
                <a:gd name="connsiteY3" fmla="*/ 0 h 100583"/>
                <a:gd name="connsiteX4" fmla="*/ 33621 w 57433"/>
                <a:gd name="connsiteY4" fmla="*/ 9430 h 100583"/>
                <a:gd name="connsiteX5" fmla="*/ 379 w 57433"/>
                <a:gd name="connsiteY5" fmla="*/ 54197 h 100583"/>
                <a:gd name="connsiteX6" fmla="*/ 379 w 57433"/>
                <a:gd name="connsiteY6" fmla="*/ 100584 h 10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100583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100584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7" name="Forme libre : forme 4985">
              <a:extLst>
                <a:ext uri="{FF2B5EF4-FFF2-40B4-BE49-F238E27FC236}">
                  <a16:creationId xmlns:a16="http://schemas.microsoft.com/office/drawing/2014/main" id="{1F90EA98-08EF-40DB-86CE-C494DDA71443}"/>
                </a:ext>
              </a:extLst>
            </p:cNvPr>
            <p:cNvSpPr/>
            <p:nvPr/>
          </p:nvSpPr>
          <p:spPr>
            <a:xfrm>
              <a:off x="1539937" y="4643554"/>
              <a:ext cx="57433" cy="103251"/>
            </a:xfrm>
            <a:custGeom>
              <a:avLst/>
              <a:gdLst>
                <a:gd name="connsiteX0" fmla="*/ 8858 w 57433"/>
                <a:gd name="connsiteY0" fmla="*/ 26194 h 103251"/>
                <a:gd name="connsiteX1" fmla="*/ 0 w 57433"/>
                <a:gd name="connsiteY1" fmla="*/ 14288 h 103251"/>
                <a:gd name="connsiteX2" fmla="*/ 16193 w 57433"/>
                <a:gd name="connsiteY2" fmla="*/ 0 h 103251"/>
                <a:gd name="connsiteX3" fmla="*/ 23813 w 57433"/>
                <a:gd name="connsiteY3" fmla="*/ 9430 h 103251"/>
                <a:gd name="connsiteX4" fmla="*/ 57055 w 57433"/>
                <a:gd name="connsiteY4" fmla="*/ 54197 h 103251"/>
                <a:gd name="connsiteX5" fmla="*/ 57055 w 57433"/>
                <a:gd name="connsiteY5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103251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103251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8" name="Forme libre : forme 4986">
              <a:extLst>
                <a:ext uri="{FF2B5EF4-FFF2-40B4-BE49-F238E27FC236}">
                  <a16:creationId xmlns:a16="http://schemas.microsoft.com/office/drawing/2014/main" id="{B99E1519-8D31-4D7A-8761-E66806D05687}"/>
                </a:ext>
              </a:extLst>
            </p:cNvPr>
            <p:cNvSpPr/>
            <p:nvPr/>
          </p:nvSpPr>
          <p:spPr>
            <a:xfrm>
              <a:off x="1510600" y="4611741"/>
              <a:ext cx="27431" cy="27051"/>
            </a:xfrm>
            <a:custGeom>
              <a:avLst/>
              <a:gdLst>
                <a:gd name="connsiteX0" fmla="*/ 27432 w 27431"/>
                <a:gd name="connsiteY0" fmla="*/ 27051 h 27051"/>
                <a:gd name="connsiteX1" fmla="*/ 0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9" name="Forme libre : forme 4987">
              <a:extLst>
                <a:ext uri="{FF2B5EF4-FFF2-40B4-BE49-F238E27FC236}">
                  <a16:creationId xmlns:a16="http://schemas.microsoft.com/office/drawing/2014/main" id="{E4791898-DD8D-47DA-9E6D-1960E46B6718}"/>
                </a:ext>
              </a:extLst>
            </p:cNvPr>
            <p:cNvSpPr/>
            <p:nvPr/>
          </p:nvSpPr>
          <p:spPr>
            <a:xfrm>
              <a:off x="1509267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0" name="Forme libre : forme 4988">
              <a:extLst>
                <a:ext uri="{FF2B5EF4-FFF2-40B4-BE49-F238E27FC236}">
                  <a16:creationId xmlns:a16="http://schemas.microsoft.com/office/drawing/2014/main" id="{561535CB-8D95-4E7F-B782-284423E8E01D}"/>
                </a:ext>
              </a:extLst>
            </p:cNvPr>
            <p:cNvSpPr/>
            <p:nvPr/>
          </p:nvSpPr>
          <p:spPr>
            <a:xfrm>
              <a:off x="1503171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1" name="Forme libre : forme 4989">
              <a:extLst>
                <a:ext uri="{FF2B5EF4-FFF2-40B4-BE49-F238E27FC236}">
                  <a16:creationId xmlns:a16="http://schemas.microsoft.com/office/drawing/2014/main" id="{1368A969-1646-41B0-9E1A-7CAC1F1BA420}"/>
                </a:ext>
              </a:extLst>
            </p:cNvPr>
            <p:cNvSpPr/>
            <p:nvPr/>
          </p:nvSpPr>
          <p:spPr>
            <a:xfrm>
              <a:off x="1539556" y="4611741"/>
              <a:ext cx="27432" cy="27051"/>
            </a:xfrm>
            <a:custGeom>
              <a:avLst/>
              <a:gdLst>
                <a:gd name="connsiteX0" fmla="*/ 0 w 27432"/>
                <a:gd name="connsiteY0" fmla="*/ 27051 h 27051"/>
                <a:gd name="connsiteX1" fmla="*/ 27432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2" name="Forme libre : forme 4990">
              <a:extLst>
                <a:ext uri="{FF2B5EF4-FFF2-40B4-BE49-F238E27FC236}">
                  <a16:creationId xmlns:a16="http://schemas.microsoft.com/office/drawing/2014/main" id="{9F97C8A8-C466-4789-8C49-3473977271BA}"/>
                </a:ext>
              </a:extLst>
            </p:cNvPr>
            <p:cNvSpPr/>
            <p:nvPr/>
          </p:nvSpPr>
          <p:spPr>
            <a:xfrm>
              <a:off x="1539556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3" name="Forme libre : forme 4991">
              <a:extLst>
                <a:ext uri="{FF2B5EF4-FFF2-40B4-BE49-F238E27FC236}">
                  <a16:creationId xmlns:a16="http://schemas.microsoft.com/office/drawing/2014/main" id="{FB9E5133-6AF0-401C-8A27-84D8FE2E2F07}"/>
                </a:ext>
              </a:extLst>
            </p:cNvPr>
            <p:cNvSpPr/>
            <p:nvPr/>
          </p:nvSpPr>
          <p:spPr>
            <a:xfrm>
              <a:off x="1568608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4" name="Forme libre : forme 4992">
              <a:extLst>
                <a:ext uri="{FF2B5EF4-FFF2-40B4-BE49-F238E27FC236}">
                  <a16:creationId xmlns:a16="http://schemas.microsoft.com/office/drawing/2014/main" id="{1F70CFEA-58B2-4FBE-BD03-FB941B67D8FC}"/>
                </a:ext>
              </a:extLst>
            </p:cNvPr>
            <p:cNvSpPr/>
            <p:nvPr/>
          </p:nvSpPr>
          <p:spPr>
            <a:xfrm>
              <a:off x="1522888" y="4576308"/>
              <a:ext cx="33242" cy="11843"/>
            </a:xfrm>
            <a:custGeom>
              <a:avLst/>
              <a:gdLst>
                <a:gd name="connsiteX0" fmla="*/ 33242 w 33242"/>
                <a:gd name="connsiteY0" fmla="*/ 10954 h 11843"/>
                <a:gd name="connsiteX1" fmla="*/ 4572 w 33242"/>
                <a:gd name="connsiteY1" fmla="*/ 0 h 11843"/>
                <a:gd name="connsiteX2" fmla="*/ 0 w 33242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42" h="11843">
                  <a:moveTo>
                    <a:pt x="33242" y="10954"/>
                  </a:moveTo>
                  <a:cubicBezTo>
                    <a:pt x="33242" y="10954"/>
                    <a:pt x="16478" y="16478"/>
                    <a:pt x="4572" y="0"/>
                  </a:cubicBezTo>
                  <a:lnTo>
                    <a:pt x="0" y="8858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5" name="Forme libre : forme 4993">
              <a:extLst>
                <a:ext uri="{FF2B5EF4-FFF2-40B4-BE49-F238E27FC236}">
                  <a16:creationId xmlns:a16="http://schemas.microsoft.com/office/drawing/2014/main" id="{A665C9BF-F974-483D-BCD0-E0842B441CC3}"/>
                </a:ext>
              </a:extLst>
            </p:cNvPr>
            <p:cNvSpPr/>
            <p:nvPr/>
          </p:nvSpPr>
          <p:spPr>
            <a:xfrm>
              <a:off x="1247425" y="4695847"/>
              <a:ext cx="9525" cy="96488"/>
            </a:xfrm>
            <a:custGeom>
              <a:avLst/>
              <a:gdLst>
                <a:gd name="connsiteX0" fmla="*/ 0 w 9525"/>
                <a:gd name="connsiteY0" fmla="*/ 0 h 96488"/>
                <a:gd name="connsiteX1" fmla="*/ 0 w 9525"/>
                <a:gd name="connsiteY1" fmla="*/ 96488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488">
                  <a:moveTo>
                    <a:pt x="0" y="0"/>
                  </a:moveTo>
                  <a:lnTo>
                    <a:pt x="0" y="964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6" name="Forme libre : forme 4994">
              <a:extLst>
                <a:ext uri="{FF2B5EF4-FFF2-40B4-BE49-F238E27FC236}">
                  <a16:creationId xmlns:a16="http://schemas.microsoft.com/office/drawing/2014/main" id="{CFDCE9FE-5805-4452-9255-7B20ABBE6240}"/>
                </a:ext>
              </a:extLst>
            </p:cNvPr>
            <p:cNvSpPr/>
            <p:nvPr/>
          </p:nvSpPr>
          <p:spPr>
            <a:xfrm>
              <a:off x="1567179" y="4770808"/>
              <a:ext cx="9525" cy="9715"/>
            </a:xfrm>
            <a:custGeom>
              <a:avLst/>
              <a:gdLst>
                <a:gd name="connsiteX0" fmla="*/ 0 w 9525"/>
                <a:gd name="connsiteY0" fmla="*/ 0 h 9715"/>
                <a:gd name="connsiteX1" fmla="*/ 0 w 9525"/>
                <a:gd name="connsiteY1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715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7" name="Forme libre : forme 4995">
              <a:extLst>
                <a:ext uri="{FF2B5EF4-FFF2-40B4-BE49-F238E27FC236}">
                  <a16:creationId xmlns:a16="http://schemas.microsoft.com/office/drawing/2014/main" id="{676D2408-D61E-40E0-974E-4E571F814A23}"/>
                </a:ext>
              </a:extLst>
            </p:cNvPr>
            <p:cNvSpPr/>
            <p:nvPr/>
          </p:nvSpPr>
          <p:spPr>
            <a:xfrm>
              <a:off x="1567179" y="4699847"/>
              <a:ext cx="9525" cy="56388"/>
            </a:xfrm>
            <a:custGeom>
              <a:avLst/>
              <a:gdLst>
                <a:gd name="connsiteX0" fmla="*/ 0 w 9525"/>
                <a:gd name="connsiteY0" fmla="*/ 0 h 56388"/>
                <a:gd name="connsiteX1" fmla="*/ 0 w 9525"/>
                <a:gd name="connsiteY1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388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8" name="Forme libre : forme 4996">
              <a:extLst>
                <a:ext uri="{FF2B5EF4-FFF2-40B4-BE49-F238E27FC236}">
                  <a16:creationId xmlns:a16="http://schemas.microsoft.com/office/drawing/2014/main" id="{546F1CA1-A650-408B-A5A5-9A00E0F6F068}"/>
                </a:ext>
              </a:extLst>
            </p:cNvPr>
            <p:cNvSpPr/>
            <p:nvPr/>
          </p:nvSpPr>
          <p:spPr>
            <a:xfrm>
              <a:off x="1440973" y="4702800"/>
              <a:ext cx="9525" cy="28194"/>
            </a:xfrm>
            <a:custGeom>
              <a:avLst/>
              <a:gdLst>
                <a:gd name="connsiteX0" fmla="*/ 0 w 9525"/>
                <a:gd name="connsiteY0" fmla="*/ 0 h 28194"/>
                <a:gd name="connsiteX1" fmla="*/ 0 w 9525"/>
                <a:gd name="connsiteY1" fmla="*/ 28194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194">
                  <a:moveTo>
                    <a:pt x="0" y="0"/>
                  </a:moveTo>
                  <a:lnTo>
                    <a:pt x="0" y="28194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9" name="Forme libre : forme 4997">
              <a:extLst>
                <a:ext uri="{FF2B5EF4-FFF2-40B4-BE49-F238E27FC236}">
                  <a16:creationId xmlns:a16="http://schemas.microsoft.com/office/drawing/2014/main" id="{5D9AB282-45F5-4809-841E-F57EE68A29B3}"/>
                </a:ext>
              </a:extLst>
            </p:cNvPr>
            <p:cNvSpPr/>
            <p:nvPr/>
          </p:nvSpPr>
          <p:spPr>
            <a:xfrm>
              <a:off x="1375631" y="4690417"/>
              <a:ext cx="9525" cy="78676"/>
            </a:xfrm>
            <a:custGeom>
              <a:avLst/>
              <a:gdLst>
                <a:gd name="connsiteX0" fmla="*/ 0 w 9525"/>
                <a:gd name="connsiteY0" fmla="*/ 0 h 78676"/>
                <a:gd name="connsiteX1" fmla="*/ 0 w 9525"/>
                <a:gd name="connsiteY1" fmla="*/ 78677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676">
                  <a:moveTo>
                    <a:pt x="0" y="0"/>
                  </a:moveTo>
                  <a:lnTo>
                    <a:pt x="0" y="78677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0" name="Forme libre : forme 4998">
              <a:extLst>
                <a:ext uri="{FF2B5EF4-FFF2-40B4-BE49-F238E27FC236}">
                  <a16:creationId xmlns:a16="http://schemas.microsoft.com/office/drawing/2014/main" id="{E7B59FEB-F3EA-480B-B8F7-06567BEBEBFF}"/>
                </a:ext>
              </a:extLst>
            </p:cNvPr>
            <p:cNvSpPr/>
            <p:nvPr/>
          </p:nvSpPr>
          <p:spPr>
            <a:xfrm>
              <a:off x="1345628" y="4593739"/>
              <a:ext cx="9525" cy="50196"/>
            </a:xfrm>
            <a:custGeom>
              <a:avLst/>
              <a:gdLst>
                <a:gd name="connsiteX0" fmla="*/ 0 w 9525"/>
                <a:gd name="connsiteY0" fmla="*/ 0 h 50196"/>
                <a:gd name="connsiteX1" fmla="*/ 0 w 9525"/>
                <a:gd name="connsiteY1" fmla="*/ 50197 h 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196">
                  <a:moveTo>
                    <a:pt x="0" y="0"/>
                  </a:moveTo>
                  <a:lnTo>
                    <a:pt x="0" y="50197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grpSp>
          <p:nvGrpSpPr>
            <p:cNvPr id="51" name="Graphique 1848">
              <a:extLst>
                <a:ext uri="{FF2B5EF4-FFF2-40B4-BE49-F238E27FC236}">
                  <a16:creationId xmlns:a16="http://schemas.microsoft.com/office/drawing/2014/main" id="{5B9E5DCA-E786-4EB7-9CC3-D31B2F20DE20}"/>
                </a:ext>
              </a:extLst>
            </p:cNvPr>
            <p:cNvGrpSpPr/>
            <p:nvPr/>
          </p:nvGrpSpPr>
          <p:grpSpPr>
            <a:xfrm>
              <a:off x="1365725" y="4557149"/>
              <a:ext cx="88773" cy="81642"/>
              <a:chOff x="1365725" y="4557149"/>
              <a:chExt cx="88773" cy="81642"/>
            </a:xfrm>
            <a:noFill/>
          </p:grpSpPr>
          <p:sp>
            <p:nvSpPr>
              <p:cNvPr id="58" name="Forme libre : forme 5000">
                <a:extLst>
                  <a:ext uri="{FF2B5EF4-FFF2-40B4-BE49-F238E27FC236}">
                    <a16:creationId xmlns:a16="http://schemas.microsoft.com/office/drawing/2014/main" id="{1EBA3CA7-2ACE-4868-8CF8-C14A61C41592}"/>
                  </a:ext>
                </a:extLst>
              </p:cNvPr>
              <p:cNvSpPr/>
              <p:nvPr/>
            </p:nvSpPr>
            <p:spPr>
              <a:xfrm>
                <a:off x="1382584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>
                    <a:moveTo>
                      <a:pt x="27432" y="27051"/>
                    </a:moveTo>
                    <a:cubicBezTo>
                      <a:pt x="14764" y="27051"/>
                      <a:pt x="3905" y="1571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59" name="Forme libre : forme 5001">
                <a:extLst>
                  <a:ext uri="{FF2B5EF4-FFF2-40B4-BE49-F238E27FC236}">
                    <a16:creationId xmlns:a16="http://schemas.microsoft.com/office/drawing/2014/main" id="{3EF7319F-F870-4A39-9C83-0965EF2855FE}"/>
                  </a:ext>
                </a:extLst>
              </p:cNvPr>
              <p:cNvSpPr/>
              <p:nvPr/>
            </p:nvSpPr>
            <p:spPr>
              <a:xfrm>
                <a:off x="1411541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>
                    <a:moveTo>
                      <a:pt x="0" y="27051"/>
                    </a:moveTo>
                    <a:cubicBezTo>
                      <a:pt x="12668" y="27051"/>
                      <a:pt x="23527" y="15716"/>
                      <a:pt x="27432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0" name="Forme libre : forme 5002">
                <a:extLst>
                  <a:ext uri="{FF2B5EF4-FFF2-40B4-BE49-F238E27FC236}">
                    <a16:creationId xmlns:a16="http://schemas.microsoft.com/office/drawing/2014/main" id="{0CC34496-B2A5-4EA1-AE4C-78D323B564A0}"/>
                  </a:ext>
                </a:extLst>
              </p:cNvPr>
              <p:cNvSpPr/>
              <p:nvPr/>
            </p:nvSpPr>
            <p:spPr>
              <a:xfrm>
                <a:off x="1440592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>
                    <a:moveTo>
                      <a:pt x="0" y="15907"/>
                    </a:moveTo>
                    <a:cubicBezTo>
                      <a:pt x="3239" y="15907"/>
                      <a:pt x="5810" y="12382"/>
                      <a:pt x="5810" y="8001"/>
                    </a:cubicBezTo>
                    <a:cubicBezTo>
                      <a:pt x="5810" y="3619"/>
                      <a:pt x="3620" y="0"/>
                      <a:pt x="381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1" name="Forme libre : forme 5003">
                <a:extLst>
                  <a:ext uri="{FF2B5EF4-FFF2-40B4-BE49-F238E27FC236}">
                    <a16:creationId xmlns:a16="http://schemas.microsoft.com/office/drawing/2014/main" id="{0C82A303-B2B3-4944-9A93-802FE27FE239}"/>
                  </a:ext>
                </a:extLst>
              </p:cNvPr>
              <p:cNvSpPr/>
              <p:nvPr/>
            </p:nvSpPr>
            <p:spPr>
              <a:xfrm>
                <a:off x="1389443" y="4578975"/>
                <a:ext cx="32004" cy="19145"/>
              </a:xfrm>
              <a:custGeom>
                <a:avLst/>
                <a:gdLst>
                  <a:gd name="connsiteX0" fmla="*/ 0 w 32004"/>
                  <a:gd name="connsiteY0" fmla="*/ 19145 h 19145"/>
                  <a:gd name="connsiteX1" fmla="*/ 32004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>
                    <a:moveTo>
                      <a:pt x="0" y="19145"/>
                    </a:moveTo>
                    <a:cubicBezTo>
                      <a:pt x="7525" y="17526"/>
                      <a:pt x="19145" y="12859"/>
                      <a:pt x="32004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2" name="Forme libre : forme 5004">
                <a:extLst>
                  <a:ext uri="{FF2B5EF4-FFF2-40B4-BE49-F238E27FC236}">
                    <a16:creationId xmlns:a16="http://schemas.microsoft.com/office/drawing/2014/main" id="{547F58D8-5771-4255-8990-711690B15904}"/>
                  </a:ext>
                </a:extLst>
              </p:cNvPr>
              <p:cNvSpPr/>
              <p:nvPr/>
            </p:nvSpPr>
            <p:spPr>
              <a:xfrm>
                <a:off x="1365725" y="4576784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3 w 28003"/>
                  <a:gd name="connsiteY3" fmla="*/ 55435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>
                    <a:moveTo>
                      <a:pt x="12097" y="0"/>
                    </a:moveTo>
                    <a:cubicBezTo>
                      <a:pt x="6668" y="10382"/>
                      <a:pt x="4858" y="22860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2" y="64770"/>
                      <a:pt x="28003" y="55435"/>
                      <a:pt x="28003" y="55435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3" name="Forme libre : forme 5005">
                <a:extLst>
                  <a:ext uri="{FF2B5EF4-FFF2-40B4-BE49-F238E27FC236}">
                    <a16:creationId xmlns:a16="http://schemas.microsoft.com/office/drawing/2014/main" id="{3C5864F5-2312-49F5-BC75-B3E095A85BE6}"/>
                  </a:ext>
                </a:extLst>
              </p:cNvPr>
              <p:cNvSpPr/>
              <p:nvPr/>
            </p:nvSpPr>
            <p:spPr>
              <a:xfrm>
                <a:off x="1389823" y="4557149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2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347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>
                    <a:moveTo>
                      <a:pt x="38767" y="76308"/>
                    </a:moveTo>
                    <a:cubicBezTo>
                      <a:pt x="42863" y="78309"/>
                      <a:pt x="52578" y="81166"/>
                      <a:pt x="64675" y="71641"/>
                    </a:cubicBezTo>
                    <a:cubicBezTo>
                      <a:pt x="64675" y="71641"/>
                      <a:pt x="52864" y="69165"/>
                      <a:pt x="57531" y="51067"/>
                    </a:cubicBezTo>
                    <a:cubicBezTo>
                      <a:pt x="62198" y="32970"/>
                      <a:pt x="48578" y="-82"/>
                      <a:pt x="19622" y="13"/>
                    </a:cubicBezTo>
                    <a:lnTo>
                      <a:pt x="19526" y="13"/>
                    </a:lnTo>
                    <a:cubicBezTo>
                      <a:pt x="12192" y="-177"/>
                      <a:pt x="5239" y="1728"/>
                      <a:pt x="0" y="5347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</p:grpSp>
        <p:sp>
          <p:nvSpPr>
            <p:cNvPr id="52" name="Forme libre : forme 5006">
              <a:extLst>
                <a:ext uri="{FF2B5EF4-FFF2-40B4-BE49-F238E27FC236}">
                  <a16:creationId xmlns:a16="http://schemas.microsoft.com/office/drawing/2014/main" id="{CB82CEB1-52CD-4863-86EA-350E3AA3C56F}"/>
                </a:ext>
              </a:extLst>
            </p:cNvPr>
            <p:cNvSpPr/>
            <p:nvPr/>
          </p:nvSpPr>
          <p:spPr>
            <a:xfrm>
              <a:off x="1446402" y="4543065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3" name="Forme libre : forme 5007">
              <a:extLst>
                <a:ext uri="{FF2B5EF4-FFF2-40B4-BE49-F238E27FC236}">
                  <a16:creationId xmlns:a16="http://schemas.microsoft.com/office/drawing/2014/main" id="{0053E036-2182-4083-9281-0EE97B52A9FA}"/>
                </a:ext>
              </a:extLst>
            </p:cNvPr>
            <p:cNvSpPr/>
            <p:nvPr/>
          </p:nvSpPr>
          <p:spPr>
            <a:xfrm>
              <a:off x="1475358" y="4543065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4" name="Forme libre : forme 5008">
              <a:extLst>
                <a:ext uri="{FF2B5EF4-FFF2-40B4-BE49-F238E27FC236}">
                  <a16:creationId xmlns:a16="http://schemas.microsoft.com/office/drawing/2014/main" id="{68974011-6C25-4508-B3D4-3EEC6447B6CA}"/>
                </a:ext>
              </a:extLst>
            </p:cNvPr>
            <p:cNvSpPr/>
            <p:nvPr/>
          </p:nvSpPr>
          <p:spPr>
            <a:xfrm>
              <a:off x="1504409" y="4526873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5" name="Forme libre : forme 5009">
              <a:extLst>
                <a:ext uri="{FF2B5EF4-FFF2-40B4-BE49-F238E27FC236}">
                  <a16:creationId xmlns:a16="http://schemas.microsoft.com/office/drawing/2014/main" id="{70C965D1-7E1D-476B-8958-817AFE707FA3}"/>
                </a:ext>
              </a:extLst>
            </p:cNvPr>
            <p:cNvSpPr/>
            <p:nvPr/>
          </p:nvSpPr>
          <p:spPr>
            <a:xfrm>
              <a:off x="1457356" y="4510395"/>
              <a:ext cx="32004" cy="19145"/>
            </a:xfrm>
            <a:custGeom>
              <a:avLst/>
              <a:gdLst>
                <a:gd name="connsiteX0" fmla="*/ 32004 w 32004"/>
                <a:gd name="connsiteY0" fmla="*/ 19145 h 19145"/>
                <a:gd name="connsiteX1" fmla="*/ 0 w 32004"/>
                <a:gd name="connsiteY1" fmla="*/ 0 h 1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" h="19145">
                  <a:moveTo>
                    <a:pt x="32004" y="19145"/>
                  </a:moveTo>
                  <a:cubicBezTo>
                    <a:pt x="24479" y="17526"/>
                    <a:pt x="12859" y="12859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6" name="Forme libre : forme 5010">
              <a:extLst>
                <a:ext uri="{FF2B5EF4-FFF2-40B4-BE49-F238E27FC236}">
                  <a16:creationId xmlns:a16="http://schemas.microsoft.com/office/drawing/2014/main" id="{990F6E68-7592-4739-A87F-D29E971D0B7B}"/>
                </a:ext>
              </a:extLst>
            </p:cNvPr>
            <p:cNvSpPr/>
            <p:nvPr/>
          </p:nvSpPr>
          <p:spPr>
            <a:xfrm>
              <a:off x="1429543" y="4508013"/>
              <a:ext cx="28003" cy="58728"/>
            </a:xfrm>
            <a:custGeom>
              <a:avLst/>
              <a:gdLst>
                <a:gd name="connsiteX0" fmla="*/ 12097 w 28003"/>
                <a:gd name="connsiteY0" fmla="*/ 0 h 58728"/>
                <a:gd name="connsiteX1" fmla="*/ 7144 w 28003"/>
                <a:gd name="connsiteY1" fmla="*/ 31433 h 58728"/>
                <a:gd name="connsiteX2" fmla="*/ 0 w 28003"/>
                <a:gd name="connsiteY2" fmla="*/ 52007 h 58728"/>
                <a:gd name="connsiteX3" fmla="*/ 28004 w 28003"/>
                <a:gd name="connsiteY3" fmla="*/ 55436 h 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58728">
                  <a:moveTo>
                    <a:pt x="12097" y="0"/>
                  </a:moveTo>
                  <a:cubicBezTo>
                    <a:pt x="6668" y="10382"/>
                    <a:pt x="4858" y="22860"/>
                    <a:pt x="7144" y="31433"/>
                  </a:cubicBezTo>
                  <a:cubicBezTo>
                    <a:pt x="11811" y="49530"/>
                    <a:pt x="0" y="52007"/>
                    <a:pt x="0" y="52007"/>
                  </a:cubicBezTo>
                  <a:cubicBezTo>
                    <a:pt x="16193" y="64770"/>
                    <a:pt x="28004" y="55436"/>
                    <a:pt x="28004" y="55436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7" name="Forme libre : forme 5011">
              <a:extLst>
                <a:ext uri="{FF2B5EF4-FFF2-40B4-BE49-F238E27FC236}">
                  <a16:creationId xmlns:a16="http://schemas.microsoft.com/office/drawing/2014/main" id="{532DA0EC-FF45-4C09-909E-57CE0F2747A4}"/>
                </a:ext>
              </a:extLst>
            </p:cNvPr>
            <p:cNvSpPr/>
            <p:nvPr/>
          </p:nvSpPr>
          <p:spPr>
            <a:xfrm>
              <a:off x="1453546" y="4488474"/>
              <a:ext cx="64674" cy="78324"/>
            </a:xfrm>
            <a:custGeom>
              <a:avLst/>
              <a:gdLst>
                <a:gd name="connsiteX0" fmla="*/ 38767 w 64674"/>
                <a:gd name="connsiteY0" fmla="*/ 76308 h 78324"/>
                <a:gd name="connsiteX1" fmla="*/ 64675 w 64674"/>
                <a:gd name="connsiteY1" fmla="*/ 71641 h 78324"/>
                <a:gd name="connsiteX2" fmla="*/ 57531 w 64674"/>
                <a:gd name="connsiteY2" fmla="*/ 51067 h 78324"/>
                <a:gd name="connsiteX3" fmla="*/ 19621 w 64674"/>
                <a:gd name="connsiteY3" fmla="*/ 13 h 78324"/>
                <a:gd name="connsiteX4" fmla="*/ 19526 w 64674"/>
                <a:gd name="connsiteY4" fmla="*/ 13 h 78324"/>
                <a:gd name="connsiteX5" fmla="*/ 0 w 64674"/>
                <a:gd name="connsiteY5" fmla="*/ 5442 h 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" h="78324">
                  <a:moveTo>
                    <a:pt x="38767" y="76308"/>
                  </a:moveTo>
                  <a:cubicBezTo>
                    <a:pt x="42863" y="78309"/>
                    <a:pt x="52578" y="81166"/>
                    <a:pt x="64675" y="71641"/>
                  </a:cubicBezTo>
                  <a:cubicBezTo>
                    <a:pt x="64675" y="71641"/>
                    <a:pt x="52864" y="69165"/>
                    <a:pt x="57531" y="51067"/>
                  </a:cubicBezTo>
                  <a:cubicBezTo>
                    <a:pt x="62198" y="32970"/>
                    <a:pt x="48578" y="-82"/>
                    <a:pt x="19621" y="13"/>
                  </a:cubicBezTo>
                  <a:lnTo>
                    <a:pt x="19526" y="13"/>
                  </a:lnTo>
                  <a:cubicBezTo>
                    <a:pt x="12192" y="-177"/>
                    <a:pt x="5239" y="1728"/>
                    <a:pt x="0" y="5442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</p:grpSp>
      <p:sp>
        <p:nvSpPr>
          <p:cNvPr id="64" name="Flèche : bas 63">
            <a:extLst>
              <a:ext uri="{FF2B5EF4-FFF2-40B4-BE49-F238E27FC236}">
                <a16:creationId xmlns:a16="http://schemas.microsoft.com/office/drawing/2014/main" id="{C703E4EA-5539-4618-A07E-FDD179434B86}"/>
              </a:ext>
            </a:extLst>
          </p:cNvPr>
          <p:cNvSpPr/>
          <p:nvPr/>
        </p:nvSpPr>
        <p:spPr>
          <a:xfrm>
            <a:off x="10229850" y="2605041"/>
            <a:ext cx="657225" cy="63182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57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Espace réservé du texte 13">
            <a:extLst>
              <a:ext uri="{FF2B5EF4-FFF2-40B4-BE49-F238E27FC236}">
                <a16:creationId xmlns:a16="http://schemas.microsoft.com/office/drawing/2014/main" id="{9C3ACDB5-9632-4079-8CF3-625B11B2CF1F}"/>
              </a:ext>
            </a:extLst>
          </p:cNvPr>
          <p:cNvSpPr txBox="1">
            <a:spLocks noChangeArrowheads="1"/>
          </p:cNvSpPr>
          <p:nvPr/>
        </p:nvSpPr>
        <p:spPr>
          <a:xfrm>
            <a:off x="4376738" y="136525"/>
            <a:ext cx="7299325" cy="231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>
                <a:solidFill>
                  <a:srgbClr val="404040"/>
                </a:solidFill>
                <a:cs typeface="Arial" panose="020B0604020202020204" pitchFamily="34" charset="0"/>
              </a:rPr>
              <a:t>4. Les bonnes pratiques pour optimiser la satisfaction client</a:t>
            </a:r>
          </a:p>
        </p:txBody>
      </p:sp>
      <p:sp>
        <p:nvSpPr>
          <p:cNvPr id="68" name="Espace réservé du texte 2">
            <a:extLst>
              <a:ext uri="{FF2B5EF4-FFF2-40B4-BE49-F238E27FC236}">
                <a16:creationId xmlns:a16="http://schemas.microsoft.com/office/drawing/2014/main" id="{A09C8CED-7B79-4FCD-A043-FA91D2FFE1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7642225" cy="720725"/>
          </a:xfrm>
        </p:spPr>
        <p:txBody>
          <a:bodyPr rtlCol="0">
            <a:normAutofit lnSpcReduction="10000"/>
          </a:bodyPr>
          <a:lstStyle/>
          <a:p>
            <a:pPr>
              <a:defRPr/>
            </a:pPr>
            <a:r>
              <a:rPr lang="fr-FR" dirty="0"/>
              <a:t>Approprions nous </a:t>
            </a:r>
            <a:r>
              <a:rPr lang="fr-FR" dirty="0">
                <a:solidFill>
                  <a:srgbClr val="C00000"/>
                </a:solidFill>
              </a:rPr>
              <a:t>en équipe </a:t>
            </a:r>
            <a:r>
              <a:rPr lang="fr-FR" dirty="0"/>
              <a:t>les bonnes pratiques : </a:t>
            </a:r>
            <a:br>
              <a:rPr lang="fr-FR" dirty="0"/>
            </a:br>
            <a:r>
              <a:rPr lang="fr-FR" sz="2400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réponse aux demandes téléphoniques</a:t>
            </a:r>
            <a:endParaRPr lang="fr-FR" cap="sm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9" name="Tableau 9">
            <a:extLst>
              <a:ext uri="{FF2B5EF4-FFF2-40B4-BE49-F238E27FC236}">
                <a16:creationId xmlns:a16="http://schemas.microsoft.com/office/drawing/2014/main" id="{5317D7AB-B258-498C-8E7A-84303D64CB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571702"/>
              </p:ext>
            </p:extLst>
          </p:nvPr>
        </p:nvGraphicFramePr>
        <p:xfrm>
          <a:off x="695325" y="3171649"/>
          <a:ext cx="11314113" cy="322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467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6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6658">
                <a:tc>
                  <a:txBody>
                    <a:bodyPr/>
                    <a:lstStyle/>
                    <a:p>
                      <a:r>
                        <a:rPr lang="fr-FR" sz="14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 Nos clients apprécient les prises en charge rapides et quand leur conseiller leur accorde le temps nécessaire»</a:t>
                      </a:r>
                    </a:p>
                  </a:txBody>
                  <a:tcPr marL="91434" marR="91434"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9" marB="457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6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L’écoute active est le 1er signe de reconnaissance ressenti par le client»</a:t>
                      </a:r>
                    </a:p>
                  </a:txBody>
                  <a:tcPr marL="91434" marR="91434" marT="45739" marB="4573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9" marB="4573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9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Au téléphone aussi, nos clients perçoivent le sourire et l’amabilité»</a:t>
                      </a:r>
                    </a:p>
                  </a:txBody>
                  <a:tcPr marL="91434" marR="91434"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9" marB="4573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658">
                <a:tc>
                  <a:txBody>
                    <a:bodyPr/>
                    <a:lstStyle/>
                    <a:p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La réactivité, la disponibilité, l’écoute, le sourire sont les fondements de la première impression positive»</a:t>
                      </a:r>
                    </a:p>
                  </a:txBody>
                  <a:tcPr marL="91434" marR="91434"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9" marB="4573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259">
                <a:tc>
                  <a:txBody>
                    <a:bodyPr/>
                    <a:lstStyle/>
                    <a:p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</a:t>
                      </a:r>
                      <a:r>
                        <a:rPr lang="fr-FR" sz="14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L’élocution, le ton et le débit sont essentiels </a:t>
                      </a:r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lors des appels téléphoniques»</a:t>
                      </a:r>
                    </a:p>
                  </a:txBody>
                  <a:tcPr marL="91434" marR="91434"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9" marB="4573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658">
                <a:tc>
                  <a:txBody>
                    <a:bodyPr/>
                    <a:lstStyle/>
                    <a:p>
                      <a:r>
                        <a:rPr lang="fr-FR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« Les formules positives donnent un sentiment d’importance aux clients (par exemple, quand le conseiller parle de solution et non de problème) »</a:t>
                      </a:r>
                    </a:p>
                  </a:txBody>
                  <a:tcPr marL="91434" marR="91434" marT="45739" marB="4573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 :  ____/10</a:t>
                      </a:r>
                    </a:p>
                  </a:txBody>
                  <a:tcPr marL="91434" marR="91434" marT="45739" marB="4573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0" name="ZoneTexte 3">
            <a:extLst>
              <a:ext uri="{FF2B5EF4-FFF2-40B4-BE49-F238E27FC236}">
                <a16:creationId xmlns:a16="http://schemas.microsoft.com/office/drawing/2014/main" id="{DA147A22-CDF1-43C0-B413-B00E89CC5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928813"/>
            <a:ext cx="8201025" cy="338554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Parole de commerciaux en agence </a:t>
            </a:r>
          </a:p>
        </p:txBody>
      </p:sp>
      <p:sp>
        <p:nvSpPr>
          <p:cNvPr id="71" name="Flèche : bas 70">
            <a:extLst>
              <a:ext uri="{FF2B5EF4-FFF2-40B4-BE49-F238E27FC236}">
                <a16:creationId xmlns:a16="http://schemas.microsoft.com/office/drawing/2014/main" id="{A535FFC2-4074-410A-B4D2-76D356DCFAA9}"/>
              </a:ext>
            </a:extLst>
          </p:cNvPr>
          <p:cNvSpPr/>
          <p:nvPr/>
        </p:nvSpPr>
        <p:spPr>
          <a:xfrm>
            <a:off x="4376738" y="2391720"/>
            <a:ext cx="657225" cy="63182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2" name="ZoneTexte 3">
            <a:extLst>
              <a:ext uri="{FF2B5EF4-FFF2-40B4-BE49-F238E27FC236}">
                <a16:creationId xmlns:a16="http://schemas.microsoft.com/office/drawing/2014/main" id="{A0BBA5D3-5F07-4C9D-B521-E9B5EA933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0936" y="1194976"/>
            <a:ext cx="2901950" cy="1077218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Selon vous, quelle note  donneriez-vous à la démarche actuelle de l’agence ?</a:t>
            </a:r>
          </a:p>
        </p:txBody>
      </p:sp>
      <p:grpSp>
        <p:nvGrpSpPr>
          <p:cNvPr id="73" name="Graphique 1848">
            <a:extLst>
              <a:ext uri="{FF2B5EF4-FFF2-40B4-BE49-F238E27FC236}">
                <a16:creationId xmlns:a16="http://schemas.microsoft.com/office/drawing/2014/main" id="{84E03C14-DB05-46BC-B5B7-8B13DFC0A866}"/>
              </a:ext>
            </a:extLst>
          </p:cNvPr>
          <p:cNvGrpSpPr/>
          <p:nvPr/>
        </p:nvGrpSpPr>
        <p:grpSpPr>
          <a:xfrm>
            <a:off x="6924952" y="937485"/>
            <a:ext cx="1771373" cy="1116262"/>
            <a:chOff x="1221041" y="4485535"/>
            <a:chExt cx="376330" cy="306800"/>
          </a:xfrm>
          <a:noFill/>
        </p:grpSpPr>
        <p:sp>
          <p:nvSpPr>
            <p:cNvPr id="74" name="Forme libre : forme 4957">
              <a:extLst>
                <a:ext uri="{FF2B5EF4-FFF2-40B4-BE49-F238E27FC236}">
                  <a16:creationId xmlns:a16="http://schemas.microsoft.com/office/drawing/2014/main" id="{CC7F2BA3-F607-4818-8048-BC1885A0BF54}"/>
                </a:ext>
              </a:extLst>
            </p:cNvPr>
            <p:cNvSpPr/>
            <p:nvPr/>
          </p:nvSpPr>
          <p:spPr>
            <a:xfrm>
              <a:off x="1224106" y="4737090"/>
              <a:ext cx="21413" cy="35909"/>
            </a:xfrm>
            <a:custGeom>
              <a:avLst/>
              <a:gdLst>
                <a:gd name="connsiteX0" fmla="*/ 173 w 21413"/>
                <a:gd name="connsiteY0" fmla="*/ 0 h 35909"/>
                <a:gd name="connsiteX1" fmla="*/ 173 w 21413"/>
                <a:gd name="connsiteY1" fmla="*/ 8668 h 35909"/>
                <a:gd name="connsiteX2" fmla="*/ 21414 w 21413"/>
                <a:gd name="connsiteY2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13" h="35909">
                  <a:moveTo>
                    <a:pt x="173" y="0"/>
                  </a:moveTo>
                  <a:lnTo>
                    <a:pt x="173" y="8668"/>
                  </a:lnTo>
                  <a:cubicBezTo>
                    <a:pt x="173" y="8668"/>
                    <a:pt x="-3351" y="35909"/>
                    <a:pt x="21414" y="35909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75" name="Forme libre : forme 4958">
              <a:extLst>
                <a:ext uri="{FF2B5EF4-FFF2-40B4-BE49-F238E27FC236}">
                  <a16:creationId xmlns:a16="http://schemas.microsoft.com/office/drawing/2014/main" id="{9ACB1184-8083-46F8-A271-32301E328704}"/>
                </a:ext>
              </a:extLst>
            </p:cNvPr>
            <p:cNvSpPr/>
            <p:nvPr/>
          </p:nvSpPr>
          <p:spPr>
            <a:xfrm>
              <a:off x="1223805" y="4644221"/>
              <a:ext cx="57433" cy="78962"/>
            </a:xfrm>
            <a:custGeom>
              <a:avLst/>
              <a:gdLst>
                <a:gd name="connsiteX0" fmla="*/ 40384 w 57433"/>
                <a:gd name="connsiteY0" fmla="*/ 19526 h 78962"/>
                <a:gd name="connsiteX1" fmla="*/ 48575 w 57433"/>
                <a:gd name="connsiteY1" fmla="*/ 26194 h 78962"/>
                <a:gd name="connsiteX2" fmla="*/ 57434 w 57433"/>
                <a:gd name="connsiteY2" fmla="*/ 14288 h 78962"/>
                <a:gd name="connsiteX3" fmla="*/ 41241 w 57433"/>
                <a:gd name="connsiteY3" fmla="*/ 0 h 78962"/>
                <a:gd name="connsiteX4" fmla="*/ 33621 w 57433"/>
                <a:gd name="connsiteY4" fmla="*/ 9430 h 78962"/>
                <a:gd name="connsiteX5" fmla="*/ 379 w 57433"/>
                <a:gd name="connsiteY5" fmla="*/ 54197 h 78962"/>
                <a:gd name="connsiteX6" fmla="*/ 379 w 57433"/>
                <a:gd name="connsiteY6" fmla="*/ 78962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78962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78962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76" name="Forme libre : forme 4959">
              <a:extLst>
                <a:ext uri="{FF2B5EF4-FFF2-40B4-BE49-F238E27FC236}">
                  <a16:creationId xmlns:a16="http://schemas.microsoft.com/office/drawing/2014/main" id="{5CAC21FC-1DF3-4A75-A100-26ED53189D60}"/>
                </a:ext>
              </a:extLst>
            </p:cNvPr>
            <p:cNvSpPr/>
            <p:nvPr/>
          </p:nvSpPr>
          <p:spPr>
            <a:xfrm>
              <a:off x="1283905" y="4643554"/>
              <a:ext cx="57433" cy="87915"/>
            </a:xfrm>
            <a:custGeom>
              <a:avLst/>
              <a:gdLst>
                <a:gd name="connsiteX0" fmla="*/ 8858 w 57433"/>
                <a:gd name="connsiteY0" fmla="*/ 26194 h 87915"/>
                <a:gd name="connsiteX1" fmla="*/ 0 w 57433"/>
                <a:gd name="connsiteY1" fmla="*/ 14288 h 87915"/>
                <a:gd name="connsiteX2" fmla="*/ 16193 w 57433"/>
                <a:gd name="connsiteY2" fmla="*/ 0 h 87915"/>
                <a:gd name="connsiteX3" fmla="*/ 23813 w 57433"/>
                <a:gd name="connsiteY3" fmla="*/ 9430 h 87915"/>
                <a:gd name="connsiteX4" fmla="*/ 57055 w 57433"/>
                <a:gd name="connsiteY4" fmla="*/ 54197 h 87915"/>
                <a:gd name="connsiteX5" fmla="*/ 57055 w 57433"/>
                <a:gd name="connsiteY5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87915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87916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77" name="Forme libre : forme 4960">
              <a:extLst>
                <a:ext uri="{FF2B5EF4-FFF2-40B4-BE49-F238E27FC236}">
                  <a16:creationId xmlns:a16="http://schemas.microsoft.com/office/drawing/2014/main" id="{67AF3055-F119-4037-A588-2D19C65DEB74}"/>
                </a:ext>
              </a:extLst>
            </p:cNvPr>
            <p:cNvSpPr/>
            <p:nvPr/>
          </p:nvSpPr>
          <p:spPr>
            <a:xfrm>
              <a:off x="1254568" y="4611741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78" name="Forme libre : forme 4961">
              <a:extLst>
                <a:ext uri="{FF2B5EF4-FFF2-40B4-BE49-F238E27FC236}">
                  <a16:creationId xmlns:a16="http://schemas.microsoft.com/office/drawing/2014/main" id="{8F9B51E0-30C3-4BCB-BBDF-CD422F7A2654}"/>
                </a:ext>
              </a:extLst>
            </p:cNvPr>
            <p:cNvSpPr/>
            <p:nvPr/>
          </p:nvSpPr>
          <p:spPr>
            <a:xfrm>
              <a:off x="1253140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79" name="Forme libre : forme 4962">
              <a:extLst>
                <a:ext uri="{FF2B5EF4-FFF2-40B4-BE49-F238E27FC236}">
                  <a16:creationId xmlns:a16="http://schemas.microsoft.com/office/drawing/2014/main" id="{8FE9C36B-5105-4E01-823D-B7EF0CD61A77}"/>
                </a:ext>
              </a:extLst>
            </p:cNvPr>
            <p:cNvSpPr/>
            <p:nvPr/>
          </p:nvSpPr>
          <p:spPr>
            <a:xfrm>
              <a:off x="1247139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80" name="Forme libre : forme 4963">
              <a:extLst>
                <a:ext uri="{FF2B5EF4-FFF2-40B4-BE49-F238E27FC236}">
                  <a16:creationId xmlns:a16="http://schemas.microsoft.com/office/drawing/2014/main" id="{23CF797F-6210-419F-8B8E-35ACD0C48114}"/>
                </a:ext>
              </a:extLst>
            </p:cNvPr>
            <p:cNvSpPr/>
            <p:nvPr/>
          </p:nvSpPr>
          <p:spPr>
            <a:xfrm>
              <a:off x="1283524" y="4611741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81" name="Forme libre : forme 4964">
              <a:extLst>
                <a:ext uri="{FF2B5EF4-FFF2-40B4-BE49-F238E27FC236}">
                  <a16:creationId xmlns:a16="http://schemas.microsoft.com/office/drawing/2014/main" id="{C5C1B07F-0758-4A29-8AB4-D1FA314F1D20}"/>
                </a:ext>
              </a:extLst>
            </p:cNvPr>
            <p:cNvSpPr/>
            <p:nvPr/>
          </p:nvSpPr>
          <p:spPr>
            <a:xfrm>
              <a:off x="1283524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82" name="Forme libre : forme 4965">
              <a:extLst>
                <a:ext uri="{FF2B5EF4-FFF2-40B4-BE49-F238E27FC236}">
                  <a16:creationId xmlns:a16="http://schemas.microsoft.com/office/drawing/2014/main" id="{5E10D025-B45A-46AC-BA19-E1E7968326B5}"/>
                </a:ext>
              </a:extLst>
            </p:cNvPr>
            <p:cNvSpPr/>
            <p:nvPr/>
          </p:nvSpPr>
          <p:spPr>
            <a:xfrm>
              <a:off x="1312576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83" name="Forme libre : forme 4966">
              <a:extLst>
                <a:ext uri="{FF2B5EF4-FFF2-40B4-BE49-F238E27FC236}">
                  <a16:creationId xmlns:a16="http://schemas.microsoft.com/office/drawing/2014/main" id="{C3838F5A-1A38-493D-AC38-6CAB00F7E490}"/>
                </a:ext>
              </a:extLst>
            </p:cNvPr>
            <p:cNvSpPr/>
            <p:nvPr/>
          </p:nvSpPr>
          <p:spPr>
            <a:xfrm>
              <a:off x="1351916" y="4644316"/>
              <a:ext cx="57433" cy="54197"/>
            </a:xfrm>
            <a:custGeom>
              <a:avLst/>
              <a:gdLst>
                <a:gd name="connsiteX0" fmla="*/ 379 w 57433"/>
                <a:gd name="connsiteY0" fmla="*/ 54197 h 54197"/>
                <a:gd name="connsiteX1" fmla="*/ 33621 w 57433"/>
                <a:gd name="connsiteY1" fmla="*/ 9430 h 54197"/>
                <a:gd name="connsiteX2" fmla="*/ 41241 w 57433"/>
                <a:gd name="connsiteY2" fmla="*/ 0 h 54197"/>
                <a:gd name="connsiteX3" fmla="*/ 57434 w 57433"/>
                <a:gd name="connsiteY3" fmla="*/ 14288 h 54197"/>
                <a:gd name="connsiteX4" fmla="*/ 48575 w 57433"/>
                <a:gd name="connsiteY4" fmla="*/ 26194 h 54197"/>
                <a:gd name="connsiteX5" fmla="*/ 40384 w 57433"/>
                <a:gd name="connsiteY5" fmla="*/ 19526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54197">
                  <a:moveTo>
                    <a:pt x="379" y="54197"/>
                  </a:moveTo>
                  <a:cubicBezTo>
                    <a:pt x="379" y="54197"/>
                    <a:pt x="-6003" y="24003"/>
                    <a:pt x="33621" y="9430"/>
                  </a:cubicBezTo>
                  <a:lnTo>
                    <a:pt x="41241" y="0"/>
                  </a:lnTo>
                  <a:lnTo>
                    <a:pt x="57434" y="14288"/>
                  </a:lnTo>
                  <a:lnTo>
                    <a:pt x="48575" y="26194"/>
                  </a:lnTo>
                  <a:lnTo>
                    <a:pt x="40384" y="19526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84" name="Forme libre : forme 4967">
              <a:extLst>
                <a:ext uri="{FF2B5EF4-FFF2-40B4-BE49-F238E27FC236}">
                  <a16:creationId xmlns:a16="http://schemas.microsoft.com/office/drawing/2014/main" id="{A9323E5A-DA70-4FE6-8F18-454BA0B2DDA0}"/>
                </a:ext>
              </a:extLst>
            </p:cNvPr>
            <p:cNvSpPr/>
            <p:nvPr/>
          </p:nvSpPr>
          <p:spPr>
            <a:xfrm>
              <a:off x="1411826" y="4643554"/>
              <a:ext cx="57433" cy="54197"/>
            </a:xfrm>
            <a:custGeom>
              <a:avLst/>
              <a:gdLst>
                <a:gd name="connsiteX0" fmla="*/ 57055 w 57433"/>
                <a:gd name="connsiteY0" fmla="*/ 54197 h 54197"/>
                <a:gd name="connsiteX1" fmla="*/ 23813 w 57433"/>
                <a:gd name="connsiteY1" fmla="*/ 9430 h 54197"/>
                <a:gd name="connsiteX2" fmla="*/ 16192 w 57433"/>
                <a:gd name="connsiteY2" fmla="*/ 0 h 54197"/>
                <a:gd name="connsiteX3" fmla="*/ 0 w 57433"/>
                <a:gd name="connsiteY3" fmla="*/ 14288 h 54197"/>
                <a:gd name="connsiteX4" fmla="*/ 8858 w 57433"/>
                <a:gd name="connsiteY4" fmla="*/ 26194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3" h="54197">
                  <a:moveTo>
                    <a:pt x="57055" y="54197"/>
                  </a:moveTo>
                  <a:cubicBezTo>
                    <a:pt x="57055" y="54197"/>
                    <a:pt x="63437" y="24003"/>
                    <a:pt x="23813" y="9430"/>
                  </a:cubicBezTo>
                  <a:lnTo>
                    <a:pt x="16192" y="0"/>
                  </a:lnTo>
                  <a:lnTo>
                    <a:pt x="0" y="14288"/>
                  </a:lnTo>
                  <a:lnTo>
                    <a:pt x="8858" y="26194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85" name="Forme libre : forme 4968">
              <a:extLst>
                <a:ext uri="{FF2B5EF4-FFF2-40B4-BE49-F238E27FC236}">
                  <a16:creationId xmlns:a16="http://schemas.microsoft.com/office/drawing/2014/main" id="{B6685F56-FC63-46A9-A881-D91802947B29}"/>
                </a:ext>
              </a:extLst>
            </p:cNvPr>
            <p:cNvSpPr/>
            <p:nvPr/>
          </p:nvSpPr>
          <p:spPr>
            <a:xfrm>
              <a:off x="1328197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2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2" y="142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86" name="Forme libre : forme 4969">
              <a:extLst>
                <a:ext uri="{FF2B5EF4-FFF2-40B4-BE49-F238E27FC236}">
                  <a16:creationId xmlns:a16="http://schemas.microsoft.com/office/drawing/2014/main" id="{0C3A4368-2B1F-41B5-910C-4BAEA78B3905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87" name="Forme libre : forme 4970">
              <a:extLst>
                <a:ext uri="{FF2B5EF4-FFF2-40B4-BE49-F238E27FC236}">
                  <a16:creationId xmlns:a16="http://schemas.microsoft.com/office/drawing/2014/main" id="{4BA98CBC-433C-49B8-9912-62CF3ADFDBC0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88" name="Forme libre : forme 4971">
              <a:extLst>
                <a:ext uri="{FF2B5EF4-FFF2-40B4-BE49-F238E27FC236}">
                  <a16:creationId xmlns:a16="http://schemas.microsoft.com/office/drawing/2014/main" id="{2874189E-A991-4185-94A8-26852D25228C}"/>
                </a:ext>
              </a:extLst>
            </p:cNvPr>
            <p:cNvSpPr/>
            <p:nvPr/>
          </p:nvSpPr>
          <p:spPr>
            <a:xfrm>
              <a:off x="1347056" y="4580118"/>
              <a:ext cx="16097" cy="14382"/>
            </a:xfrm>
            <a:custGeom>
              <a:avLst/>
              <a:gdLst>
                <a:gd name="connsiteX0" fmla="*/ 16097 w 16097"/>
                <a:gd name="connsiteY0" fmla="*/ 0 h 14382"/>
                <a:gd name="connsiteX1" fmla="*/ 0 w 16097"/>
                <a:gd name="connsiteY1" fmla="*/ 14383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" h="14382">
                  <a:moveTo>
                    <a:pt x="16097" y="0"/>
                  </a:moveTo>
                  <a:lnTo>
                    <a:pt x="0" y="14383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89" name="Forme libre : forme 4972">
              <a:extLst>
                <a:ext uri="{FF2B5EF4-FFF2-40B4-BE49-F238E27FC236}">
                  <a16:creationId xmlns:a16="http://schemas.microsoft.com/office/drawing/2014/main" id="{D2BEA7D3-C240-41E3-9772-E9744EA42CC3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90" name="Forme libre : forme 4973">
              <a:extLst>
                <a:ext uri="{FF2B5EF4-FFF2-40B4-BE49-F238E27FC236}">
                  <a16:creationId xmlns:a16="http://schemas.microsoft.com/office/drawing/2014/main" id="{001EDDAC-E81C-4D89-A7BA-F60E3D2CFAFD}"/>
                </a:ext>
              </a:extLst>
            </p:cNvPr>
            <p:cNvSpPr/>
            <p:nvPr/>
          </p:nvSpPr>
          <p:spPr>
            <a:xfrm>
              <a:off x="1317719" y="4542780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91" name="Forme libre : forme 4974">
              <a:extLst>
                <a:ext uri="{FF2B5EF4-FFF2-40B4-BE49-F238E27FC236}">
                  <a16:creationId xmlns:a16="http://schemas.microsoft.com/office/drawing/2014/main" id="{0E76A330-E263-488F-A52E-1686B3B3D2AD}"/>
                </a:ext>
              </a:extLst>
            </p:cNvPr>
            <p:cNvSpPr/>
            <p:nvPr/>
          </p:nvSpPr>
          <p:spPr>
            <a:xfrm>
              <a:off x="1316291" y="4488773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92" name="Forme libre : forme 4975">
              <a:extLst>
                <a:ext uri="{FF2B5EF4-FFF2-40B4-BE49-F238E27FC236}">
                  <a16:creationId xmlns:a16="http://schemas.microsoft.com/office/drawing/2014/main" id="{3385B2F0-3DD6-4524-8014-2987DA6618B6}"/>
                </a:ext>
              </a:extLst>
            </p:cNvPr>
            <p:cNvSpPr/>
            <p:nvPr/>
          </p:nvSpPr>
          <p:spPr>
            <a:xfrm>
              <a:off x="1310290" y="4526683"/>
              <a:ext cx="5810" cy="15811"/>
            </a:xfrm>
            <a:custGeom>
              <a:avLst/>
              <a:gdLst>
                <a:gd name="connsiteX0" fmla="*/ 5810 w 5810"/>
                <a:gd name="connsiteY0" fmla="*/ 15811 h 15811"/>
                <a:gd name="connsiteX1" fmla="*/ 0 w 5810"/>
                <a:gd name="connsiteY1" fmla="*/ 7906 h 15811"/>
                <a:gd name="connsiteX2" fmla="*/ 5429 w 5810"/>
                <a:gd name="connsiteY2" fmla="*/ 0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811">
                  <a:moveTo>
                    <a:pt x="5810" y="15811"/>
                  </a:moveTo>
                  <a:cubicBezTo>
                    <a:pt x="2572" y="15811"/>
                    <a:pt x="0" y="12287"/>
                    <a:pt x="0" y="7906"/>
                  </a:cubicBezTo>
                  <a:cubicBezTo>
                    <a:pt x="0" y="3524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93" name="Forme libre : forme 4976">
              <a:extLst>
                <a:ext uri="{FF2B5EF4-FFF2-40B4-BE49-F238E27FC236}">
                  <a16:creationId xmlns:a16="http://schemas.microsoft.com/office/drawing/2014/main" id="{8D74A484-B03A-4E54-9C12-8A9B456AE9F2}"/>
                </a:ext>
              </a:extLst>
            </p:cNvPr>
            <p:cNvSpPr/>
            <p:nvPr/>
          </p:nvSpPr>
          <p:spPr>
            <a:xfrm>
              <a:off x="1346580" y="4542780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94" name="Forme libre : forme 4977">
              <a:extLst>
                <a:ext uri="{FF2B5EF4-FFF2-40B4-BE49-F238E27FC236}">
                  <a16:creationId xmlns:a16="http://schemas.microsoft.com/office/drawing/2014/main" id="{A8B0A0FD-EA68-49EF-B3C1-204993F060D0}"/>
                </a:ext>
              </a:extLst>
            </p:cNvPr>
            <p:cNvSpPr/>
            <p:nvPr/>
          </p:nvSpPr>
          <p:spPr>
            <a:xfrm>
              <a:off x="1346580" y="4488773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49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95" name="Forme libre : forme 4978">
              <a:extLst>
                <a:ext uri="{FF2B5EF4-FFF2-40B4-BE49-F238E27FC236}">
                  <a16:creationId xmlns:a16="http://schemas.microsoft.com/office/drawing/2014/main" id="{35289A6C-A36A-4553-A686-38F23B4CC0B3}"/>
                </a:ext>
              </a:extLst>
            </p:cNvPr>
            <p:cNvSpPr/>
            <p:nvPr/>
          </p:nvSpPr>
          <p:spPr>
            <a:xfrm>
              <a:off x="1375631" y="4526587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3"/>
                    <a:pt x="5810" y="8001"/>
                  </a:cubicBezTo>
                  <a:cubicBezTo>
                    <a:pt x="5810" y="3620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96" name="Forme libre : forme 4979">
              <a:extLst>
                <a:ext uri="{FF2B5EF4-FFF2-40B4-BE49-F238E27FC236}">
                  <a16:creationId xmlns:a16="http://schemas.microsoft.com/office/drawing/2014/main" id="{7DD24793-7BD6-4AC1-9595-9F49A61C519D}"/>
                </a:ext>
              </a:extLst>
            </p:cNvPr>
            <p:cNvSpPr/>
            <p:nvPr/>
          </p:nvSpPr>
          <p:spPr>
            <a:xfrm>
              <a:off x="1330387" y="4507347"/>
              <a:ext cx="30003" cy="11843"/>
            </a:xfrm>
            <a:custGeom>
              <a:avLst/>
              <a:gdLst>
                <a:gd name="connsiteX0" fmla="*/ 0 w 30003"/>
                <a:gd name="connsiteY0" fmla="*/ 10954 h 11843"/>
                <a:gd name="connsiteX1" fmla="*/ 25908 w 30003"/>
                <a:gd name="connsiteY1" fmla="*/ 0 h 11843"/>
                <a:gd name="connsiteX2" fmla="*/ 30004 w 30003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03" h="11843">
                  <a:moveTo>
                    <a:pt x="0" y="10954"/>
                  </a:moveTo>
                  <a:cubicBezTo>
                    <a:pt x="0" y="10954"/>
                    <a:pt x="15145" y="16478"/>
                    <a:pt x="25908" y="0"/>
                  </a:cubicBezTo>
                  <a:lnTo>
                    <a:pt x="30004" y="8858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97" name="Forme libre : forme 4980">
              <a:extLst>
                <a:ext uri="{FF2B5EF4-FFF2-40B4-BE49-F238E27FC236}">
                  <a16:creationId xmlns:a16="http://schemas.microsoft.com/office/drawing/2014/main" id="{E5E9B5A6-71AE-412E-90A1-1AC1B0009C46}"/>
                </a:ext>
              </a:extLst>
            </p:cNvPr>
            <p:cNvSpPr/>
            <p:nvPr/>
          </p:nvSpPr>
          <p:spPr>
            <a:xfrm>
              <a:off x="1456784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3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3" y="142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98" name="Forme libre : forme 4981">
              <a:extLst>
                <a:ext uri="{FF2B5EF4-FFF2-40B4-BE49-F238E27FC236}">
                  <a16:creationId xmlns:a16="http://schemas.microsoft.com/office/drawing/2014/main" id="{95B2DADD-CAEA-4F72-8147-43C4EDCA1FD9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99" name="Forme libre : forme 4982">
              <a:extLst>
                <a:ext uri="{FF2B5EF4-FFF2-40B4-BE49-F238E27FC236}">
                  <a16:creationId xmlns:a16="http://schemas.microsoft.com/office/drawing/2014/main" id="{8B4CC1DF-6208-40EC-9E58-8E877DFD03F4}"/>
                </a:ext>
              </a:extLst>
            </p:cNvPr>
            <p:cNvSpPr/>
            <p:nvPr/>
          </p:nvSpPr>
          <p:spPr>
            <a:xfrm>
              <a:off x="1475644" y="4580118"/>
              <a:ext cx="16097" cy="39528"/>
            </a:xfrm>
            <a:custGeom>
              <a:avLst/>
              <a:gdLst>
                <a:gd name="connsiteX0" fmla="*/ 16097 w 16097"/>
                <a:gd name="connsiteY0" fmla="*/ 0 h 39528"/>
                <a:gd name="connsiteX1" fmla="*/ 0 w 16097"/>
                <a:gd name="connsiteY1" fmla="*/ 14383 h 39528"/>
                <a:gd name="connsiteX2" fmla="*/ 0 w 16097"/>
                <a:gd name="connsiteY2" fmla="*/ 39529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" h="39528">
                  <a:moveTo>
                    <a:pt x="16097" y="0"/>
                  </a:moveTo>
                  <a:lnTo>
                    <a:pt x="0" y="14383"/>
                  </a:lnTo>
                  <a:lnTo>
                    <a:pt x="0" y="39529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00" name="Forme libre : forme 4983">
              <a:extLst>
                <a:ext uri="{FF2B5EF4-FFF2-40B4-BE49-F238E27FC236}">
                  <a16:creationId xmlns:a16="http://schemas.microsoft.com/office/drawing/2014/main" id="{1EA40A6F-2B1A-4BBA-8EB9-50565506AF6A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01" name="Forme libre : forme 4984">
              <a:extLst>
                <a:ext uri="{FF2B5EF4-FFF2-40B4-BE49-F238E27FC236}">
                  <a16:creationId xmlns:a16="http://schemas.microsoft.com/office/drawing/2014/main" id="{8125C5DE-1DD1-40A4-8257-5341CD2CBE76}"/>
                </a:ext>
              </a:extLst>
            </p:cNvPr>
            <p:cNvSpPr/>
            <p:nvPr/>
          </p:nvSpPr>
          <p:spPr>
            <a:xfrm>
              <a:off x="1479837" y="4644221"/>
              <a:ext cx="57433" cy="100583"/>
            </a:xfrm>
            <a:custGeom>
              <a:avLst/>
              <a:gdLst>
                <a:gd name="connsiteX0" fmla="*/ 40384 w 57433"/>
                <a:gd name="connsiteY0" fmla="*/ 19526 h 100583"/>
                <a:gd name="connsiteX1" fmla="*/ 48575 w 57433"/>
                <a:gd name="connsiteY1" fmla="*/ 26194 h 100583"/>
                <a:gd name="connsiteX2" fmla="*/ 57434 w 57433"/>
                <a:gd name="connsiteY2" fmla="*/ 14288 h 100583"/>
                <a:gd name="connsiteX3" fmla="*/ 41241 w 57433"/>
                <a:gd name="connsiteY3" fmla="*/ 0 h 100583"/>
                <a:gd name="connsiteX4" fmla="*/ 33621 w 57433"/>
                <a:gd name="connsiteY4" fmla="*/ 9430 h 100583"/>
                <a:gd name="connsiteX5" fmla="*/ 379 w 57433"/>
                <a:gd name="connsiteY5" fmla="*/ 54197 h 100583"/>
                <a:gd name="connsiteX6" fmla="*/ 379 w 57433"/>
                <a:gd name="connsiteY6" fmla="*/ 100584 h 10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100583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100584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02" name="Forme libre : forme 4985">
              <a:extLst>
                <a:ext uri="{FF2B5EF4-FFF2-40B4-BE49-F238E27FC236}">
                  <a16:creationId xmlns:a16="http://schemas.microsoft.com/office/drawing/2014/main" id="{39152F8A-F396-4F5F-92D1-91082C50E6D6}"/>
                </a:ext>
              </a:extLst>
            </p:cNvPr>
            <p:cNvSpPr/>
            <p:nvPr/>
          </p:nvSpPr>
          <p:spPr>
            <a:xfrm>
              <a:off x="1539937" y="4643554"/>
              <a:ext cx="57433" cy="103251"/>
            </a:xfrm>
            <a:custGeom>
              <a:avLst/>
              <a:gdLst>
                <a:gd name="connsiteX0" fmla="*/ 8858 w 57433"/>
                <a:gd name="connsiteY0" fmla="*/ 26194 h 103251"/>
                <a:gd name="connsiteX1" fmla="*/ 0 w 57433"/>
                <a:gd name="connsiteY1" fmla="*/ 14288 h 103251"/>
                <a:gd name="connsiteX2" fmla="*/ 16193 w 57433"/>
                <a:gd name="connsiteY2" fmla="*/ 0 h 103251"/>
                <a:gd name="connsiteX3" fmla="*/ 23813 w 57433"/>
                <a:gd name="connsiteY3" fmla="*/ 9430 h 103251"/>
                <a:gd name="connsiteX4" fmla="*/ 57055 w 57433"/>
                <a:gd name="connsiteY4" fmla="*/ 54197 h 103251"/>
                <a:gd name="connsiteX5" fmla="*/ 57055 w 57433"/>
                <a:gd name="connsiteY5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103251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103251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03" name="Forme libre : forme 4986">
              <a:extLst>
                <a:ext uri="{FF2B5EF4-FFF2-40B4-BE49-F238E27FC236}">
                  <a16:creationId xmlns:a16="http://schemas.microsoft.com/office/drawing/2014/main" id="{EAD98B6D-3FC2-4398-BAD6-C116E3B47F2F}"/>
                </a:ext>
              </a:extLst>
            </p:cNvPr>
            <p:cNvSpPr/>
            <p:nvPr/>
          </p:nvSpPr>
          <p:spPr>
            <a:xfrm>
              <a:off x="1510600" y="4611741"/>
              <a:ext cx="27431" cy="27051"/>
            </a:xfrm>
            <a:custGeom>
              <a:avLst/>
              <a:gdLst>
                <a:gd name="connsiteX0" fmla="*/ 27432 w 27431"/>
                <a:gd name="connsiteY0" fmla="*/ 27051 h 27051"/>
                <a:gd name="connsiteX1" fmla="*/ 0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04" name="Forme libre : forme 4987">
              <a:extLst>
                <a:ext uri="{FF2B5EF4-FFF2-40B4-BE49-F238E27FC236}">
                  <a16:creationId xmlns:a16="http://schemas.microsoft.com/office/drawing/2014/main" id="{85DF1A58-E736-4FF6-9969-535CE00F2074}"/>
                </a:ext>
              </a:extLst>
            </p:cNvPr>
            <p:cNvSpPr/>
            <p:nvPr/>
          </p:nvSpPr>
          <p:spPr>
            <a:xfrm>
              <a:off x="1509267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05" name="Forme libre : forme 4988">
              <a:extLst>
                <a:ext uri="{FF2B5EF4-FFF2-40B4-BE49-F238E27FC236}">
                  <a16:creationId xmlns:a16="http://schemas.microsoft.com/office/drawing/2014/main" id="{3D1C782A-7673-4BC4-9799-9C4D1A7B7AD9}"/>
                </a:ext>
              </a:extLst>
            </p:cNvPr>
            <p:cNvSpPr/>
            <p:nvPr/>
          </p:nvSpPr>
          <p:spPr>
            <a:xfrm>
              <a:off x="1503171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06" name="Forme libre : forme 4989">
              <a:extLst>
                <a:ext uri="{FF2B5EF4-FFF2-40B4-BE49-F238E27FC236}">
                  <a16:creationId xmlns:a16="http://schemas.microsoft.com/office/drawing/2014/main" id="{D2D9F338-B972-465C-B407-CD9DAF1FB44A}"/>
                </a:ext>
              </a:extLst>
            </p:cNvPr>
            <p:cNvSpPr/>
            <p:nvPr/>
          </p:nvSpPr>
          <p:spPr>
            <a:xfrm>
              <a:off x="1539556" y="4611741"/>
              <a:ext cx="27432" cy="27051"/>
            </a:xfrm>
            <a:custGeom>
              <a:avLst/>
              <a:gdLst>
                <a:gd name="connsiteX0" fmla="*/ 0 w 27432"/>
                <a:gd name="connsiteY0" fmla="*/ 27051 h 27051"/>
                <a:gd name="connsiteX1" fmla="*/ 27432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07" name="Forme libre : forme 4990">
              <a:extLst>
                <a:ext uri="{FF2B5EF4-FFF2-40B4-BE49-F238E27FC236}">
                  <a16:creationId xmlns:a16="http://schemas.microsoft.com/office/drawing/2014/main" id="{A6B42D51-DD73-44EF-B50B-050C65DFACE5}"/>
                </a:ext>
              </a:extLst>
            </p:cNvPr>
            <p:cNvSpPr/>
            <p:nvPr/>
          </p:nvSpPr>
          <p:spPr>
            <a:xfrm>
              <a:off x="1539556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08" name="Forme libre : forme 4991">
              <a:extLst>
                <a:ext uri="{FF2B5EF4-FFF2-40B4-BE49-F238E27FC236}">
                  <a16:creationId xmlns:a16="http://schemas.microsoft.com/office/drawing/2014/main" id="{3AACCCE6-82BE-439F-AC1C-29BEF67BE1D6}"/>
                </a:ext>
              </a:extLst>
            </p:cNvPr>
            <p:cNvSpPr/>
            <p:nvPr/>
          </p:nvSpPr>
          <p:spPr>
            <a:xfrm>
              <a:off x="1568608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09" name="Forme libre : forme 4992">
              <a:extLst>
                <a:ext uri="{FF2B5EF4-FFF2-40B4-BE49-F238E27FC236}">
                  <a16:creationId xmlns:a16="http://schemas.microsoft.com/office/drawing/2014/main" id="{6B9B8B9C-CC26-4783-AC38-F40EC2EC3544}"/>
                </a:ext>
              </a:extLst>
            </p:cNvPr>
            <p:cNvSpPr/>
            <p:nvPr/>
          </p:nvSpPr>
          <p:spPr>
            <a:xfrm>
              <a:off x="1522888" y="4576308"/>
              <a:ext cx="33242" cy="11843"/>
            </a:xfrm>
            <a:custGeom>
              <a:avLst/>
              <a:gdLst>
                <a:gd name="connsiteX0" fmla="*/ 33242 w 33242"/>
                <a:gd name="connsiteY0" fmla="*/ 10954 h 11843"/>
                <a:gd name="connsiteX1" fmla="*/ 4572 w 33242"/>
                <a:gd name="connsiteY1" fmla="*/ 0 h 11843"/>
                <a:gd name="connsiteX2" fmla="*/ 0 w 33242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42" h="11843">
                  <a:moveTo>
                    <a:pt x="33242" y="10954"/>
                  </a:moveTo>
                  <a:cubicBezTo>
                    <a:pt x="33242" y="10954"/>
                    <a:pt x="16478" y="16478"/>
                    <a:pt x="4572" y="0"/>
                  </a:cubicBezTo>
                  <a:lnTo>
                    <a:pt x="0" y="8858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10" name="Forme libre : forme 4993">
              <a:extLst>
                <a:ext uri="{FF2B5EF4-FFF2-40B4-BE49-F238E27FC236}">
                  <a16:creationId xmlns:a16="http://schemas.microsoft.com/office/drawing/2014/main" id="{CCBD688A-ACCF-4B08-820D-F37B25C48767}"/>
                </a:ext>
              </a:extLst>
            </p:cNvPr>
            <p:cNvSpPr/>
            <p:nvPr/>
          </p:nvSpPr>
          <p:spPr>
            <a:xfrm>
              <a:off x="1247425" y="4695847"/>
              <a:ext cx="9525" cy="96488"/>
            </a:xfrm>
            <a:custGeom>
              <a:avLst/>
              <a:gdLst>
                <a:gd name="connsiteX0" fmla="*/ 0 w 9525"/>
                <a:gd name="connsiteY0" fmla="*/ 0 h 96488"/>
                <a:gd name="connsiteX1" fmla="*/ 0 w 9525"/>
                <a:gd name="connsiteY1" fmla="*/ 96488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488">
                  <a:moveTo>
                    <a:pt x="0" y="0"/>
                  </a:moveTo>
                  <a:lnTo>
                    <a:pt x="0" y="964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11" name="Forme libre : forme 4994">
              <a:extLst>
                <a:ext uri="{FF2B5EF4-FFF2-40B4-BE49-F238E27FC236}">
                  <a16:creationId xmlns:a16="http://schemas.microsoft.com/office/drawing/2014/main" id="{29F6EA52-3E7B-4D9B-AC05-9CE277F00BAF}"/>
                </a:ext>
              </a:extLst>
            </p:cNvPr>
            <p:cNvSpPr/>
            <p:nvPr/>
          </p:nvSpPr>
          <p:spPr>
            <a:xfrm>
              <a:off x="1567179" y="4770808"/>
              <a:ext cx="9525" cy="9715"/>
            </a:xfrm>
            <a:custGeom>
              <a:avLst/>
              <a:gdLst>
                <a:gd name="connsiteX0" fmla="*/ 0 w 9525"/>
                <a:gd name="connsiteY0" fmla="*/ 0 h 9715"/>
                <a:gd name="connsiteX1" fmla="*/ 0 w 9525"/>
                <a:gd name="connsiteY1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715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12" name="Forme libre : forme 4995">
              <a:extLst>
                <a:ext uri="{FF2B5EF4-FFF2-40B4-BE49-F238E27FC236}">
                  <a16:creationId xmlns:a16="http://schemas.microsoft.com/office/drawing/2014/main" id="{8A74BFC4-9177-4D5D-8B5F-5FC9D488C405}"/>
                </a:ext>
              </a:extLst>
            </p:cNvPr>
            <p:cNvSpPr/>
            <p:nvPr/>
          </p:nvSpPr>
          <p:spPr>
            <a:xfrm>
              <a:off x="1567179" y="4699847"/>
              <a:ext cx="9525" cy="56388"/>
            </a:xfrm>
            <a:custGeom>
              <a:avLst/>
              <a:gdLst>
                <a:gd name="connsiteX0" fmla="*/ 0 w 9525"/>
                <a:gd name="connsiteY0" fmla="*/ 0 h 56388"/>
                <a:gd name="connsiteX1" fmla="*/ 0 w 9525"/>
                <a:gd name="connsiteY1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388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13" name="Forme libre : forme 4996">
              <a:extLst>
                <a:ext uri="{FF2B5EF4-FFF2-40B4-BE49-F238E27FC236}">
                  <a16:creationId xmlns:a16="http://schemas.microsoft.com/office/drawing/2014/main" id="{3F9DB28A-5F25-4C6C-AF4E-5DF4F790EB40}"/>
                </a:ext>
              </a:extLst>
            </p:cNvPr>
            <p:cNvSpPr/>
            <p:nvPr/>
          </p:nvSpPr>
          <p:spPr>
            <a:xfrm>
              <a:off x="1440973" y="4702800"/>
              <a:ext cx="9525" cy="28194"/>
            </a:xfrm>
            <a:custGeom>
              <a:avLst/>
              <a:gdLst>
                <a:gd name="connsiteX0" fmla="*/ 0 w 9525"/>
                <a:gd name="connsiteY0" fmla="*/ 0 h 28194"/>
                <a:gd name="connsiteX1" fmla="*/ 0 w 9525"/>
                <a:gd name="connsiteY1" fmla="*/ 28194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194">
                  <a:moveTo>
                    <a:pt x="0" y="0"/>
                  </a:moveTo>
                  <a:lnTo>
                    <a:pt x="0" y="28194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14" name="Forme libre : forme 4997">
              <a:extLst>
                <a:ext uri="{FF2B5EF4-FFF2-40B4-BE49-F238E27FC236}">
                  <a16:creationId xmlns:a16="http://schemas.microsoft.com/office/drawing/2014/main" id="{9E1775A3-E58E-42DA-947D-1E7EC0FCD365}"/>
                </a:ext>
              </a:extLst>
            </p:cNvPr>
            <p:cNvSpPr/>
            <p:nvPr/>
          </p:nvSpPr>
          <p:spPr>
            <a:xfrm>
              <a:off x="1375631" y="4690417"/>
              <a:ext cx="9525" cy="78676"/>
            </a:xfrm>
            <a:custGeom>
              <a:avLst/>
              <a:gdLst>
                <a:gd name="connsiteX0" fmla="*/ 0 w 9525"/>
                <a:gd name="connsiteY0" fmla="*/ 0 h 78676"/>
                <a:gd name="connsiteX1" fmla="*/ 0 w 9525"/>
                <a:gd name="connsiteY1" fmla="*/ 78677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676">
                  <a:moveTo>
                    <a:pt x="0" y="0"/>
                  </a:moveTo>
                  <a:lnTo>
                    <a:pt x="0" y="78677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15" name="Forme libre : forme 4998">
              <a:extLst>
                <a:ext uri="{FF2B5EF4-FFF2-40B4-BE49-F238E27FC236}">
                  <a16:creationId xmlns:a16="http://schemas.microsoft.com/office/drawing/2014/main" id="{C106FE44-BC4C-4207-9C90-B5E295D7530A}"/>
                </a:ext>
              </a:extLst>
            </p:cNvPr>
            <p:cNvSpPr/>
            <p:nvPr/>
          </p:nvSpPr>
          <p:spPr>
            <a:xfrm>
              <a:off x="1345628" y="4593739"/>
              <a:ext cx="9525" cy="50196"/>
            </a:xfrm>
            <a:custGeom>
              <a:avLst/>
              <a:gdLst>
                <a:gd name="connsiteX0" fmla="*/ 0 w 9525"/>
                <a:gd name="connsiteY0" fmla="*/ 0 h 50196"/>
                <a:gd name="connsiteX1" fmla="*/ 0 w 9525"/>
                <a:gd name="connsiteY1" fmla="*/ 50197 h 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196">
                  <a:moveTo>
                    <a:pt x="0" y="0"/>
                  </a:moveTo>
                  <a:lnTo>
                    <a:pt x="0" y="50197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grpSp>
          <p:nvGrpSpPr>
            <p:cNvPr id="116" name="Graphique 1848">
              <a:extLst>
                <a:ext uri="{FF2B5EF4-FFF2-40B4-BE49-F238E27FC236}">
                  <a16:creationId xmlns:a16="http://schemas.microsoft.com/office/drawing/2014/main" id="{EA13F4E9-7AEE-4733-8857-F60B82E3733B}"/>
                </a:ext>
              </a:extLst>
            </p:cNvPr>
            <p:cNvGrpSpPr/>
            <p:nvPr/>
          </p:nvGrpSpPr>
          <p:grpSpPr>
            <a:xfrm>
              <a:off x="1365725" y="4557149"/>
              <a:ext cx="88773" cy="81642"/>
              <a:chOff x="1365725" y="4557149"/>
              <a:chExt cx="88773" cy="81642"/>
            </a:xfrm>
            <a:noFill/>
          </p:grpSpPr>
          <p:sp>
            <p:nvSpPr>
              <p:cNvPr id="123" name="Forme libre : forme 5000">
                <a:extLst>
                  <a:ext uri="{FF2B5EF4-FFF2-40B4-BE49-F238E27FC236}">
                    <a16:creationId xmlns:a16="http://schemas.microsoft.com/office/drawing/2014/main" id="{2AE647F1-D5A6-4E8F-B19E-ACA0665DEB32}"/>
                  </a:ext>
                </a:extLst>
              </p:cNvPr>
              <p:cNvSpPr/>
              <p:nvPr/>
            </p:nvSpPr>
            <p:spPr>
              <a:xfrm>
                <a:off x="1382584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>
                    <a:moveTo>
                      <a:pt x="27432" y="27051"/>
                    </a:moveTo>
                    <a:cubicBezTo>
                      <a:pt x="14764" y="27051"/>
                      <a:pt x="3905" y="1571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124" name="Forme libre : forme 5001">
                <a:extLst>
                  <a:ext uri="{FF2B5EF4-FFF2-40B4-BE49-F238E27FC236}">
                    <a16:creationId xmlns:a16="http://schemas.microsoft.com/office/drawing/2014/main" id="{C9F51049-F032-44F0-91B6-DDB4B1A31ADE}"/>
                  </a:ext>
                </a:extLst>
              </p:cNvPr>
              <p:cNvSpPr/>
              <p:nvPr/>
            </p:nvSpPr>
            <p:spPr>
              <a:xfrm>
                <a:off x="1411541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>
                    <a:moveTo>
                      <a:pt x="0" y="27051"/>
                    </a:moveTo>
                    <a:cubicBezTo>
                      <a:pt x="12668" y="27051"/>
                      <a:pt x="23527" y="15716"/>
                      <a:pt x="27432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125" name="Forme libre : forme 5002">
                <a:extLst>
                  <a:ext uri="{FF2B5EF4-FFF2-40B4-BE49-F238E27FC236}">
                    <a16:creationId xmlns:a16="http://schemas.microsoft.com/office/drawing/2014/main" id="{D4FC161C-072B-4385-8047-3530D5A83B71}"/>
                  </a:ext>
                </a:extLst>
              </p:cNvPr>
              <p:cNvSpPr/>
              <p:nvPr/>
            </p:nvSpPr>
            <p:spPr>
              <a:xfrm>
                <a:off x="1440592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>
                    <a:moveTo>
                      <a:pt x="0" y="15907"/>
                    </a:moveTo>
                    <a:cubicBezTo>
                      <a:pt x="3239" y="15907"/>
                      <a:pt x="5810" y="12382"/>
                      <a:pt x="5810" y="8001"/>
                    </a:cubicBezTo>
                    <a:cubicBezTo>
                      <a:pt x="5810" y="3619"/>
                      <a:pt x="3620" y="0"/>
                      <a:pt x="381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126" name="Forme libre : forme 5003">
                <a:extLst>
                  <a:ext uri="{FF2B5EF4-FFF2-40B4-BE49-F238E27FC236}">
                    <a16:creationId xmlns:a16="http://schemas.microsoft.com/office/drawing/2014/main" id="{8D98F959-2017-4B73-B478-7325397891F1}"/>
                  </a:ext>
                </a:extLst>
              </p:cNvPr>
              <p:cNvSpPr/>
              <p:nvPr/>
            </p:nvSpPr>
            <p:spPr>
              <a:xfrm>
                <a:off x="1389443" y="4578975"/>
                <a:ext cx="32004" cy="19145"/>
              </a:xfrm>
              <a:custGeom>
                <a:avLst/>
                <a:gdLst>
                  <a:gd name="connsiteX0" fmla="*/ 0 w 32004"/>
                  <a:gd name="connsiteY0" fmla="*/ 19145 h 19145"/>
                  <a:gd name="connsiteX1" fmla="*/ 32004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>
                    <a:moveTo>
                      <a:pt x="0" y="19145"/>
                    </a:moveTo>
                    <a:cubicBezTo>
                      <a:pt x="7525" y="17526"/>
                      <a:pt x="19145" y="12859"/>
                      <a:pt x="32004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127" name="Forme libre : forme 5004">
                <a:extLst>
                  <a:ext uri="{FF2B5EF4-FFF2-40B4-BE49-F238E27FC236}">
                    <a16:creationId xmlns:a16="http://schemas.microsoft.com/office/drawing/2014/main" id="{781772BA-1282-4D58-BCC0-17660A522B9F}"/>
                  </a:ext>
                </a:extLst>
              </p:cNvPr>
              <p:cNvSpPr/>
              <p:nvPr/>
            </p:nvSpPr>
            <p:spPr>
              <a:xfrm>
                <a:off x="1365725" y="4576784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3 w 28003"/>
                  <a:gd name="connsiteY3" fmla="*/ 55435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>
                    <a:moveTo>
                      <a:pt x="12097" y="0"/>
                    </a:moveTo>
                    <a:cubicBezTo>
                      <a:pt x="6668" y="10382"/>
                      <a:pt x="4858" y="22860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2" y="64770"/>
                      <a:pt x="28003" y="55435"/>
                      <a:pt x="28003" y="55435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128" name="Forme libre : forme 5005">
                <a:extLst>
                  <a:ext uri="{FF2B5EF4-FFF2-40B4-BE49-F238E27FC236}">
                    <a16:creationId xmlns:a16="http://schemas.microsoft.com/office/drawing/2014/main" id="{36E6155C-4A5C-455E-8F90-CC91BD342D86}"/>
                  </a:ext>
                </a:extLst>
              </p:cNvPr>
              <p:cNvSpPr/>
              <p:nvPr/>
            </p:nvSpPr>
            <p:spPr>
              <a:xfrm>
                <a:off x="1389823" y="4557149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2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347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>
                    <a:moveTo>
                      <a:pt x="38767" y="76308"/>
                    </a:moveTo>
                    <a:cubicBezTo>
                      <a:pt x="42863" y="78309"/>
                      <a:pt x="52578" y="81166"/>
                      <a:pt x="64675" y="71641"/>
                    </a:cubicBezTo>
                    <a:cubicBezTo>
                      <a:pt x="64675" y="71641"/>
                      <a:pt x="52864" y="69165"/>
                      <a:pt x="57531" y="51067"/>
                    </a:cubicBezTo>
                    <a:cubicBezTo>
                      <a:pt x="62198" y="32970"/>
                      <a:pt x="48578" y="-82"/>
                      <a:pt x="19622" y="13"/>
                    </a:cubicBezTo>
                    <a:lnTo>
                      <a:pt x="19526" y="13"/>
                    </a:lnTo>
                    <a:cubicBezTo>
                      <a:pt x="12192" y="-177"/>
                      <a:pt x="5239" y="1728"/>
                      <a:pt x="0" y="5347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</p:grpSp>
        <p:sp>
          <p:nvSpPr>
            <p:cNvPr id="117" name="Forme libre : forme 5006">
              <a:extLst>
                <a:ext uri="{FF2B5EF4-FFF2-40B4-BE49-F238E27FC236}">
                  <a16:creationId xmlns:a16="http://schemas.microsoft.com/office/drawing/2014/main" id="{5D8EEDCD-D46F-4182-B6F7-7A1D94E418D4}"/>
                </a:ext>
              </a:extLst>
            </p:cNvPr>
            <p:cNvSpPr/>
            <p:nvPr/>
          </p:nvSpPr>
          <p:spPr>
            <a:xfrm>
              <a:off x="1446402" y="4543065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18" name="Forme libre : forme 5007">
              <a:extLst>
                <a:ext uri="{FF2B5EF4-FFF2-40B4-BE49-F238E27FC236}">
                  <a16:creationId xmlns:a16="http://schemas.microsoft.com/office/drawing/2014/main" id="{94B47515-E0FA-4820-976E-E4DC7DD955C3}"/>
                </a:ext>
              </a:extLst>
            </p:cNvPr>
            <p:cNvSpPr/>
            <p:nvPr/>
          </p:nvSpPr>
          <p:spPr>
            <a:xfrm>
              <a:off x="1475358" y="4543065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19" name="Forme libre : forme 5008">
              <a:extLst>
                <a:ext uri="{FF2B5EF4-FFF2-40B4-BE49-F238E27FC236}">
                  <a16:creationId xmlns:a16="http://schemas.microsoft.com/office/drawing/2014/main" id="{894F6A1C-FB6D-49D4-80F2-5BCBC40E5A32}"/>
                </a:ext>
              </a:extLst>
            </p:cNvPr>
            <p:cNvSpPr/>
            <p:nvPr/>
          </p:nvSpPr>
          <p:spPr>
            <a:xfrm>
              <a:off x="1504409" y="4526873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20" name="Forme libre : forme 5009">
              <a:extLst>
                <a:ext uri="{FF2B5EF4-FFF2-40B4-BE49-F238E27FC236}">
                  <a16:creationId xmlns:a16="http://schemas.microsoft.com/office/drawing/2014/main" id="{DC9538A5-4F36-4FA9-9472-411D33A43570}"/>
                </a:ext>
              </a:extLst>
            </p:cNvPr>
            <p:cNvSpPr/>
            <p:nvPr/>
          </p:nvSpPr>
          <p:spPr>
            <a:xfrm>
              <a:off x="1457356" y="4510395"/>
              <a:ext cx="32004" cy="19145"/>
            </a:xfrm>
            <a:custGeom>
              <a:avLst/>
              <a:gdLst>
                <a:gd name="connsiteX0" fmla="*/ 32004 w 32004"/>
                <a:gd name="connsiteY0" fmla="*/ 19145 h 19145"/>
                <a:gd name="connsiteX1" fmla="*/ 0 w 32004"/>
                <a:gd name="connsiteY1" fmla="*/ 0 h 1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" h="19145">
                  <a:moveTo>
                    <a:pt x="32004" y="19145"/>
                  </a:moveTo>
                  <a:cubicBezTo>
                    <a:pt x="24479" y="17526"/>
                    <a:pt x="12859" y="12859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21" name="Forme libre : forme 5010">
              <a:extLst>
                <a:ext uri="{FF2B5EF4-FFF2-40B4-BE49-F238E27FC236}">
                  <a16:creationId xmlns:a16="http://schemas.microsoft.com/office/drawing/2014/main" id="{B553F3D1-9D70-4D84-8803-1D7294AED562}"/>
                </a:ext>
              </a:extLst>
            </p:cNvPr>
            <p:cNvSpPr/>
            <p:nvPr/>
          </p:nvSpPr>
          <p:spPr>
            <a:xfrm>
              <a:off x="1429543" y="4508013"/>
              <a:ext cx="28003" cy="58728"/>
            </a:xfrm>
            <a:custGeom>
              <a:avLst/>
              <a:gdLst>
                <a:gd name="connsiteX0" fmla="*/ 12097 w 28003"/>
                <a:gd name="connsiteY0" fmla="*/ 0 h 58728"/>
                <a:gd name="connsiteX1" fmla="*/ 7144 w 28003"/>
                <a:gd name="connsiteY1" fmla="*/ 31433 h 58728"/>
                <a:gd name="connsiteX2" fmla="*/ 0 w 28003"/>
                <a:gd name="connsiteY2" fmla="*/ 52007 h 58728"/>
                <a:gd name="connsiteX3" fmla="*/ 28004 w 28003"/>
                <a:gd name="connsiteY3" fmla="*/ 55436 h 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58728">
                  <a:moveTo>
                    <a:pt x="12097" y="0"/>
                  </a:moveTo>
                  <a:cubicBezTo>
                    <a:pt x="6668" y="10382"/>
                    <a:pt x="4858" y="22860"/>
                    <a:pt x="7144" y="31433"/>
                  </a:cubicBezTo>
                  <a:cubicBezTo>
                    <a:pt x="11811" y="49530"/>
                    <a:pt x="0" y="52007"/>
                    <a:pt x="0" y="52007"/>
                  </a:cubicBezTo>
                  <a:cubicBezTo>
                    <a:pt x="16193" y="64770"/>
                    <a:pt x="28004" y="55436"/>
                    <a:pt x="28004" y="55436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22" name="Forme libre : forme 5011">
              <a:extLst>
                <a:ext uri="{FF2B5EF4-FFF2-40B4-BE49-F238E27FC236}">
                  <a16:creationId xmlns:a16="http://schemas.microsoft.com/office/drawing/2014/main" id="{C2901FB3-60A6-49D5-A4CB-043EDAA180C7}"/>
                </a:ext>
              </a:extLst>
            </p:cNvPr>
            <p:cNvSpPr/>
            <p:nvPr/>
          </p:nvSpPr>
          <p:spPr>
            <a:xfrm>
              <a:off x="1453546" y="4488474"/>
              <a:ext cx="64674" cy="78324"/>
            </a:xfrm>
            <a:custGeom>
              <a:avLst/>
              <a:gdLst>
                <a:gd name="connsiteX0" fmla="*/ 38767 w 64674"/>
                <a:gd name="connsiteY0" fmla="*/ 76308 h 78324"/>
                <a:gd name="connsiteX1" fmla="*/ 64675 w 64674"/>
                <a:gd name="connsiteY1" fmla="*/ 71641 h 78324"/>
                <a:gd name="connsiteX2" fmla="*/ 57531 w 64674"/>
                <a:gd name="connsiteY2" fmla="*/ 51067 h 78324"/>
                <a:gd name="connsiteX3" fmla="*/ 19621 w 64674"/>
                <a:gd name="connsiteY3" fmla="*/ 13 h 78324"/>
                <a:gd name="connsiteX4" fmla="*/ 19526 w 64674"/>
                <a:gd name="connsiteY4" fmla="*/ 13 h 78324"/>
                <a:gd name="connsiteX5" fmla="*/ 0 w 64674"/>
                <a:gd name="connsiteY5" fmla="*/ 5442 h 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" h="78324">
                  <a:moveTo>
                    <a:pt x="38767" y="76308"/>
                  </a:moveTo>
                  <a:cubicBezTo>
                    <a:pt x="42863" y="78309"/>
                    <a:pt x="52578" y="81166"/>
                    <a:pt x="64675" y="71641"/>
                  </a:cubicBezTo>
                  <a:cubicBezTo>
                    <a:pt x="64675" y="71641"/>
                    <a:pt x="52864" y="69165"/>
                    <a:pt x="57531" y="51067"/>
                  </a:cubicBezTo>
                  <a:cubicBezTo>
                    <a:pt x="62198" y="32970"/>
                    <a:pt x="48578" y="-82"/>
                    <a:pt x="19621" y="13"/>
                  </a:cubicBezTo>
                  <a:lnTo>
                    <a:pt x="19526" y="13"/>
                  </a:lnTo>
                  <a:cubicBezTo>
                    <a:pt x="12192" y="-177"/>
                    <a:pt x="5239" y="1728"/>
                    <a:pt x="0" y="5442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</p:grpSp>
      <p:sp>
        <p:nvSpPr>
          <p:cNvPr id="129" name="Flèche : bas 128">
            <a:extLst>
              <a:ext uri="{FF2B5EF4-FFF2-40B4-BE49-F238E27FC236}">
                <a16:creationId xmlns:a16="http://schemas.microsoft.com/office/drawing/2014/main" id="{3087AF6E-CD56-47C7-B440-BE9B620C4097}"/>
              </a:ext>
            </a:extLst>
          </p:cNvPr>
          <p:cNvSpPr/>
          <p:nvPr/>
        </p:nvSpPr>
        <p:spPr>
          <a:xfrm>
            <a:off x="10223500" y="2392133"/>
            <a:ext cx="657225" cy="63182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123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rmations Professionnelles (éligibles OPCO) GED &amp;amp; Resoposte | ADN  Entreprise">
            <a:extLst>
              <a:ext uri="{FF2B5EF4-FFF2-40B4-BE49-F238E27FC236}">
                <a16:creationId xmlns:a16="http://schemas.microsoft.com/office/drawing/2014/main" id="{D0EF1FF8-0B27-401A-BA4C-C2CBFEFA6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1674" y="5328400"/>
            <a:ext cx="1505377" cy="118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6918BD5C-6C1E-4631-8AC2-2870B282AC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10980738" cy="857250"/>
          </a:xfrm>
        </p:spPr>
        <p:txBody>
          <a:bodyPr/>
          <a:lstStyle/>
          <a:p>
            <a:pPr>
              <a:defRPr/>
            </a:pPr>
            <a:r>
              <a:rPr lang="fr-FR" dirty="0"/>
              <a:t>En synthèse, sélectionnons </a:t>
            </a:r>
            <a:r>
              <a:rPr lang="fr-FR" dirty="0">
                <a:solidFill>
                  <a:srgbClr val="C00000"/>
                </a:solidFill>
              </a:rPr>
              <a:t>les leviers essentiels à actionner dans notre agence </a:t>
            </a:r>
            <a:endParaRPr lang="fr-FR" cap="small" dirty="0">
              <a:solidFill>
                <a:srgbClr val="C00000"/>
              </a:solidFill>
            </a:endParaRP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3C453BAD-6EEC-428C-839B-5D88A520C2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pPr>
              <a:defRPr/>
            </a:pPr>
            <a:r>
              <a:rPr lang="fr-FR" altLang="fr-FR" sz="1200" dirty="0">
                <a:solidFill>
                  <a:srgbClr val="404040"/>
                </a:solidFill>
                <a:cs typeface="Arial" panose="020B0604020202020204" pitchFamily="34" charset="0"/>
              </a:rPr>
              <a:t>4. Les bonnes pratiques pour optimiser la satisfaction client</a:t>
            </a:r>
          </a:p>
        </p:txBody>
      </p:sp>
      <p:graphicFrame>
        <p:nvGraphicFramePr>
          <p:cNvPr id="4" name="Tableau 9">
            <a:extLst>
              <a:ext uri="{FF2B5EF4-FFF2-40B4-BE49-F238E27FC236}">
                <a16:creationId xmlns:a16="http://schemas.microsoft.com/office/drawing/2014/main" id="{EC3B3BE0-05A9-4DAA-BEC2-D400F875D90B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17634026"/>
              </p:ext>
            </p:extLst>
          </p:nvPr>
        </p:nvGraphicFramePr>
        <p:xfrm>
          <a:off x="695325" y="2632027"/>
          <a:ext cx="10980738" cy="261541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16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63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0773"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1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3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2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3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3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66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4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2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5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ZoneTexte 3">
            <a:extLst>
              <a:ext uri="{FF2B5EF4-FFF2-40B4-BE49-F238E27FC236}">
                <a16:creationId xmlns:a16="http://schemas.microsoft.com/office/drawing/2014/main" id="{D20F316A-E6FE-47E5-80D3-93D68F54B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9303" y="1293889"/>
            <a:ext cx="5956510" cy="58477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Selon vous, quels sont les </a:t>
            </a:r>
            <a:r>
              <a:rPr lang="fr-FR" altLang="fr-FR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axes d’amélioration,  </a:t>
            </a: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qui optimiseront la </a:t>
            </a:r>
            <a:r>
              <a:rPr lang="fr-FR" altLang="fr-FR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satisfaction de nos clients </a:t>
            </a: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?</a:t>
            </a: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86B46ADE-7E79-40E0-887D-E64EC793203A}"/>
              </a:ext>
            </a:extLst>
          </p:cNvPr>
          <p:cNvSpPr/>
          <p:nvPr/>
        </p:nvSpPr>
        <p:spPr>
          <a:xfrm>
            <a:off x="5438775" y="1954771"/>
            <a:ext cx="657225" cy="633413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7" name="Graphique 1848">
            <a:extLst>
              <a:ext uri="{FF2B5EF4-FFF2-40B4-BE49-F238E27FC236}">
                <a16:creationId xmlns:a16="http://schemas.microsoft.com/office/drawing/2014/main" id="{20A6F3EF-5443-43F4-8E11-A05DA60B360F}"/>
              </a:ext>
            </a:extLst>
          </p:cNvPr>
          <p:cNvGrpSpPr/>
          <p:nvPr/>
        </p:nvGrpSpPr>
        <p:grpSpPr>
          <a:xfrm>
            <a:off x="9552743" y="1239373"/>
            <a:ext cx="1771373" cy="1116262"/>
            <a:chOff x="1221041" y="4485535"/>
            <a:chExt cx="376330" cy="306800"/>
          </a:xfrm>
          <a:noFill/>
        </p:grpSpPr>
        <p:sp>
          <p:nvSpPr>
            <p:cNvPr id="8" name="Forme libre : forme 4957">
              <a:extLst>
                <a:ext uri="{FF2B5EF4-FFF2-40B4-BE49-F238E27FC236}">
                  <a16:creationId xmlns:a16="http://schemas.microsoft.com/office/drawing/2014/main" id="{D44EF9B7-3D6D-4729-9F17-3958121D02A2}"/>
                </a:ext>
              </a:extLst>
            </p:cNvPr>
            <p:cNvSpPr/>
            <p:nvPr/>
          </p:nvSpPr>
          <p:spPr>
            <a:xfrm>
              <a:off x="1224106" y="4737090"/>
              <a:ext cx="21413" cy="35909"/>
            </a:xfrm>
            <a:custGeom>
              <a:avLst/>
              <a:gdLst>
                <a:gd name="connsiteX0" fmla="*/ 173 w 21413"/>
                <a:gd name="connsiteY0" fmla="*/ 0 h 35909"/>
                <a:gd name="connsiteX1" fmla="*/ 173 w 21413"/>
                <a:gd name="connsiteY1" fmla="*/ 8668 h 35909"/>
                <a:gd name="connsiteX2" fmla="*/ 21414 w 21413"/>
                <a:gd name="connsiteY2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13" h="35909">
                  <a:moveTo>
                    <a:pt x="173" y="0"/>
                  </a:moveTo>
                  <a:lnTo>
                    <a:pt x="173" y="8668"/>
                  </a:lnTo>
                  <a:cubicBezTo>
                    <a:pt x="173" y="8668"/>
                    <a:pt x="-3351" y="35909"/>
                    <a:pt x="21414" y="35909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9" name="Forme libre : forme 4958">
              <a:extLst>
                <a:ext uri="{FF2B5EF4-FFF2-40B4-BE49-F238E27FC236}">
                  <a16:creationId xmlns:a16="http://schemas.microsoft.com/office/drawing/2014/main" id="{21DE3F58-9A12-4234-919B-BFF8DF1DF756}"/>
                </a:ext>
              </a:extLst>
            </p:cNvPr>
            <p:cNvSpPr/>
            <p:nvPr/>
          </p:nvSpPr>
          <p:spPr>
            <a:xfrm>
              <a:off x="1223805" y="4644221"/>
              <a:ext cx="57433" cy="78962"/>
            </a:xfrm>
            <a:custGeom>
              <a:avLst/>
              <a:gdLst>
                <a:gd name="connsiteX0" fmla="*/ 40384 w 57433"/>
                <a:gd name="connsiteY0" fmla="*/ 19526 h 78962"/>
                <a:gd name="connsiteX1" fmla="*/ 48575 w 57433"/>
                <a:gd name="connsiteY1" fmla="*/ 26194 h 78962"/>
                <a:gd name="connsiteX2" fmla="*/ 57434 w 57433"/>
                <a:gd name="connsiteY2" fmla="*/ 14288 h 78962"/>
                <a:gd name="connsiteX3" fmla="*/ 41241 w 57433"/>
                <a:gd name="connsiteY3" fmla="*/ 0 h 78962"/>
                <a:gd name="connsiteX4" fmla="*/ 33621 w 57433"/>
                <a:gd name="connsiteY4" fmla="*/ 9430 h 78962"/>
                <a:gd name="connsiteX5" fmla="*/ 379 w 57433"/>
                <a:gd name="connsiteY5" fmla="*/ 54197 h 78962"/>
                <a:gd name="connsiteX6" fmla="*/ 379 w 57433"/>
                <a:gd name="connsiteY6" fmla="*/ 78962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78962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78962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0" name="Forme libre : forme 4959">
              <a:extLst>
                <a:ext uri="{FF2B5EF4-FFF2-40B4-BE49-F238E27FC236}">
                  <a16:creationId xmlns:a16="http://schemas.microsoft.com/office/drawing/2014/main" id="{0F454632-DB45-43DE-A8B6-2BCF0C4366EB}"/>
                </a:ext>
              </a:extLst>
            </p:cNvPr>
            <p:cNvSpPr/>
            <p:nvPr/>
          </p:nvSpPr>
          <p:spPr>
            <a:xfrm>
              <a:off x="1283905" y="4643554"/>
              <a:ext cx="57433" cy="87915"/>
            </a:xfrm>
            <a:custGeom>
              <a:avLst/>
              <a:gdLst>
                <a:gd name="connsiteX0" fmla="*/ 8858 w 57433"/>
                <a:gd name="connsiteY0" fmla="*/ 26194 h 87915"/>
                <a:gd name="connsiteX1" fmla="*/ 0 w 57433"/>
                <a:gd name="connsiteY1" fmla="*/ 14288 h 87915"/>
                <a:gd name="connsiteX2" fmla="*/ 16193 w 57433"/>
                <a:gd name="connsiteY2" fmla="*/ 0 h 87915"/>
                <a:gd name="connsiteX3" fmla="*/ 23813 w 57433"/>
                <a:gd name="connsiteY3" fmla="*/ 9430 h 87915"/>
                <a:gd name="connsiteX4" fmla="*/ 57055 w 57433"/>
                <a:gd name="connsiteY4" fmla="*/ 54197 h 87915"/>
                <a:gd name="connsiteX5" fmla="*/ 57055 w 57433"/>
                <a:gd name="connsiteY5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87915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87916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1" name="Forme libre : forme 4960">
              <a:extLst>
                <a:ext uri="{FF2B5EF4-FFF2-40B4-BE49-F238E27FC236}">
                  <a16:creationId xmlns:a16="http://schemas.microsoft.com/office/drawing/2014/main" id="{05E0FBD7-A137-4642-A993-A433FE49F3C6}"/>
                </a:ext>
              </a:extLst>
            </p:cNvPr>
            <p:cNvSpPr/>
            <p:nvPr/>
          </p:nvSpPr>
          <p:spPr>
            <a:xfrm>
              <a:off x="1254568" y="4611741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2" name="Forme libre : forme 4961">
              <a:extLst>
                <a:ext uri="{FF2B5EF4-FFF2-40B4-BE49-F238E27FC236}">
                  <a16:creationId xmlns:a16="http://schemas.microsoft.com/office/drawing/2014/main" id="{479D4F8F-1F10-4769-A95A-B8417284162B}"/>
                </a:ext>
              </a:extLst>
            </p:cNvPr>
            <p:cNvSpPr/>
            <p:nvPr/>
          </p:nvSpPr>
          <p:spPr>
            <a:xfrm>
              <a:off x="1253140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3" name="Forme libre : forme 4962">
              <a:extLst>
                <a:ext uri="{FF2B5EF4-FFF2-40B4-BE49-F238E27FC236}">
                  <a16:creationId xmlns:a16="http://schemas.microsoft.com/office/drawing/2014/main" id="{C306C487-F0FC-437B-8FF8-C416D58C631F}"/>
                </a:ext>
              </a:extLst>
            </p:cNvPr>
            <p:cNvSpPr/>
            <p:nvPr/>
          </p:nvSpPr>
          <p:spPr>
            <a:xfrm>
              <a:off x="1247139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4" name="Forme libre : forme 4963">
              <a:extLst>
                <a:ext uri="{FF2B5EF4-FFF2-40B4-BE49-F238E27FC236}">
                  <a16:creationId xmlns:a16="http://schemas.microsoft.com/office/drawing/2014/main" id="{29AB3A88-14F0-4706-B44C-9D60431B0BAE}"/>
                </a:ext>
              </a:extLst>
            </p:cNvPr>
            <p:cNvSpPr/>
            <p:nvPr/>
          </p:nvSpPr>
          <p:spPr>
            <a:xfrm>
              <a:off x="1283524" y="4611741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5" name="Forme libre : forme 4964">
              <a:extLst>
                <a:ext uri="{FF2B5EF4-FFF2-40B4-BE49-F238E27FC236}">
                  <a16:creationId xmlns:a16="http://schemas.microsoft.com/office/drawing/2014/main" id="{CBD6452D-F35B-4B36-BACC-88D68D3CCADD}"/>
                </a:ext>
              </a:extLst>
            </p:cNvPr>
            <p:cNvSpPr/>
            <p:nvPr/>
          </p:nvSpPr>
          <p:spPr>
            <a:xfrm>
              <a:off x="1283524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6" name="Forme libre : forme 4965">
              <a:extLst>
                <a:ext uri="{FF2B5EF4-FFF2-40B4-BE49-F238E27FC236}">
                  <a16:creationId xmlns:a16="http://schemas.microsoft.com/office/drawing/2014/main" id="{49323944-8363-4F17-A8F8-758A0D9A7BC6}"/>
                </a:ext>
              </a:extLst>
            </p:cNvPr>
            <p:cNvSpPr/>
            <p:nvPr/>
          </p:nvSpPr>
          <p:spPr>
            <a:xfrm>
              <a:off x="1312576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7" name="Forme libre : forme 4966">
              <a:extLst>
                <a:ext uri="{FF2B5EF4-FFF2-40B4-BE49-F238E27FC236}">
                  <a16:creationId xmlns:a16="http://schemas.microsoft.com/office/drawing/2014/main" id="{5B9DDE17-F7D1-4C61-9C80-558138AC09F2}"/>
                </a:ext>
              </a:extLst>
            </p:cNvPr>
            <p:cNvSpPr/>
            <p:nvPr/>
          </p:nvSpPr>
          <p:spPr>
            <a:xfrm>
              <a:off x="1351916" y="4644316"/>
              <a:ext cx="57433" cy="54197"/>
            </a:xfrm>
            <a:custGeom>
              <a:avLst/>
              <a:gdLst>
                <a:gd name="connsiteX0" fmla="*/ 379 w 57433"/>
                <a:gd name="connsiteY0" fmla="*/ 54197 h 54197"/>
                <a:gd name="connsiteX1" fmla="*/ 33621 w 57433"/>
                <a:gd name="connsiteY1" fmla="*/ 9430 h 54197"/>
                <a:gd name="connsiteX2" fmla="*/ 41241 w 57433"/>
                <a:gd name="connsiteY2" fmla="*/ 0 h 54197"/>
                <a:gd name="connsiteX3" fmla="*/ 57434 w 57433"/>
                <a:gd name="connsiteY3" fmla="*/ 14288 h 54197"/>
                <a:gd name="connsiteX4" fmla="*/ 48575 w 57433"/>
                <a:gd name="connsiteY4" fmla="*/ 26194 h 54197"/>
                <a:gd name="connsiteX5" fmla="*/ 40384 w 57433"/>
                <a:gd name="connsiteY5" fmla="*/ 19526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54197">
                  <a:moveTo>
                    <a:pt x="379" y="54197"/>
                  </a:moveTo>
                  <a:cubicBezTo>
                    <a:pt x="379" y="54197"/>
                    <a:pt x="-6003" y="24003"/>
                    <a:pt x="33621" y="9430"/>
                  </a:cubicBezTo>
                  <a:lnTo>
                    <a:pt x="41241" y="0"/>
                  </a:lnTo>
                  <a:lnTo>
                    <a:pt x="57434" y="14288"/>
                  </a:lnTo>
                  <a:lnTo>
                    <a:pt x="48575" y="26194"/>
                  </a:lnTo>
                  <a:lnTo>
                    <a:pt x="40384" y="19526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8" name="Forme libre : forme 4967">
              <a:extLst>
                <a:ext uri="{FF2B5EF4-FFF2-40B4-BE49-F238E27FC236}">
                  <a16:creationId xmlns:a16="http://schemas.microsoft.com/office/drawing/2014/main" id="{1A67B297-B35B-415F-B00A-715CE40934D3}"/>
                </a:ext>
              </a:extLst>
            </p:cNvPr>
            <p:cNvSpPr/>
            <p:nvPr/>
          </p:nvSpPr>
          <p:spPr>
            <a:xfrm>
              <a:off x="1411826" y="4643554"/>
              <a:ext cx="57433" cy="54197"/>
            </a:xfrm>
            <a:custGeom>
              <a:avLst/>
              <a:gdLst>
                <a:gd name="connsiteX0" fmla="*/ 57055 w 57433"/>
                <a:gd name="connsiteY0" fmla="*/ 54197 h 54197"/>
                <a:gd name="connsiteX1" fmla="*/ 23813 w 57433"/>
                <a:gd name="connsiteY1" fmla="*/ 9430 h 54197"/>
                <a:gd name="connsiteX2" fmla="*/ 16192 w 57433"/>
                <a:gd name="connsiteY2" fmla="*/ 0 h 54197"/>
                <a:gd name="connsiteX3" fmla="*/ 0 w 57433"/>
                <a:gd name="connsiteY3" fmla="*/ 14288 h 54197"/>
                <a:gd name="connsiteX4" fmla="*/ 8858 w 57433"/>
                <a:gd name="connsiteY4" fmla="*/ 26194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3" h="54197">
                  <a:moveTo>
                    <a:pt x="57055" y="54197"/>
                  </a:moveTo>
                  <a:cubicBezTo>
                    <a:pt x="57055" y="54197"/>
                    <a:pt x="63437" y="24003"/>
                    <a:pt x="23813" y="9430"/>
                  </a:cubicBezTo>
                  <a:lnTo>
                    <a:pt x="16192" y="0"/>
                  </a:lnTo>
                  <a:lnTo>
                    <a:pt x="0" y="14288"/>
                  </a:lnTo>
                  <a:lnTo>
                    <a:pt x="8858" y="26194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19" name="Forme libre : forme 4968">
              <a:extLst>
                <a:ext uri="{FF2B5EF4-FFF2-40B4-BE49-F238E27FC236}">
                  <a16:creationId xmlns:a16="http://schemas.microsoft.com/office/drawing/2014/main" id="{E8D3318A-7979-4C9C-8208-AF23CE3B3DA4}"/>
                </a:ext>
              </a:extLst>
            </p:cNvPr>
            <p:cNvSpPr/>
            <p:nvPr/>
          </p:nvSpPr>
          <p:spPr>
            <a:xfrm>
              <a:off x="1328197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2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2" y="142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0" name="Forme libre : forme 4969">
              <a:extLst>
                <a:ext uri="{FF2B5EF4-FFF2-40B4-BE49-F238E27FC236}">
                  <a16:creationId xmlns:a16="http://schemas.microsoft.com/office/drawing/2014/main" id="{28ECB4DD-A125-4A2E-8BA0-C5BEBD197149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1" name="Forme libre : forme 4970">
              <a:extLst>
                <a:ext uri="{FF2B5EF4-FFF2-40B4-BE49-F238E27FC236}">
                  <a16:creationId xmlns:a16="http://schemas.microsoft.com/office/drawing/2014/main" id="{208DFBFE-2567-4AB4-9418-583990DDAB65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2" name="Forme libre : forme 4971">
              <a:extLst>
                <a:ext uri="{FF2B5EF4-FFF2-40B4-BE49-F238E27FC236}">
                  <a16:creationId xmlns:a16="http://schemas.microsoft.com/office/drawing/2014/main" id="{24C3F262-C1A0-46D8-8A80-25055C99A249}"/>
                </a:ext>
              </a:extLst>
            </p:cNvPr>
            <p:cNvSpPr/>
            <p:nvPr/>
          </p:nvSpPr>
          <p:spPr>
            <a:xfrm>
              <a:off x="1347056" y="4580118"/>
              <a:ext cx="16097" cy="14382"/>
            </a:xfrm>
            <a:custGeom>
              <a:avLst/>
              <a:gdLst>
                <a:gd name="connsiteX0" fmla="*/ 16097 w 16097"/>
                <a:gd name="connsiteY0" fmla="*/ 0 h 14382"/>
                <a:gd name="connsiteX1" fmla="*/ 0 w 16097"/>
                <a:gd name="connsiteY1" fmla="*/ 14383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" h="14382">
                  <a:moveTo>
                    <a:pt x="16097" y="0"/>
                  </a:moveTo>
                  <a:lnTo>
                    <a:pt x="0" y="14383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3" name="Forme libre : forme 4972">
              <a:extLst>
                <a:ext uri="{FF2B5EF4-FFF2-40B4-BE49-F238E27FC236}">
                  <a16:creationId xmlns:a16="http://schemas.microsoft.com/office/drawing/2014/main" id="{41B3541C-537F-48AF-B755-E5CD3A3F3301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4" name="Forme libre : forme 4973">
              <a:extLst>
                <a:ext uri="{FF2B5EF4-FFF2-40B4-BE49-F238E27FC236}">
                  <a16:creationId xmlns:a16="http://schemas.microsoft.com/office/drawing/2014/main" id="{690678A3-BB2B-40B1-A78A-F5956DBE958C}"/>
                </a:ext>
              </a:extLst>
            </p:cNvPr>
            <p:cNvSpPr/>
            <p:nvPr/>
          </p:nvSpPr>
          <p:spPr>
            <a:xfrm>
              <a:off x="1317719" y="4542780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5" name="Forme libre : forme 4974">
              <a:extLst>
                <a:ext uri="{FF2B5EF4-FFF2-40B4-BE49-F238E27FC236}">
                  <a16:creationId xmlns:a16="http://schemas.microsoft.com/office/drawing/2014/main" id="{BC44D7C2-A4CF-4309-BA25-89CB29E819C9}"/>
                </a:ext>
              </a:extLst>
            </p:cNvPr>
            <p:cNvSpPr/>
            <p:nvPr/>
          </p:nvSpPr>
          <p:spPr>
            <a:xfrm>
              <a:off x="1316291" y="4488773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6" name="Forme libre : forme 4975">
              <a:extLst>
                <a:ext uri="{FF2B5EF4-FFF2-40B4-BE49-F238E27FC236}">
                  <a16:creationId xmlns:a16="http://schemas.microsoft.com/office/drawing/2014/main" id="{040CACF6-8E46-4F43-9106-5091FEA059E5}"/>
                </a:ext>
              </a:extLst>
            </p:cNvPr>
            <p:cNvSpPr/>
            <p:nvPr/>
          </p:nvSpPr>
          <p:spPr>
            <a:xfrm>
              <a:off x="1310290" y="4526683"/>
              <a:ext cx="5810" cy="15811"/>
            </a:xfrm>
            <a:custGeom>
              <a:avLst/>
              <a:gdLst>
                <a:gd name="connsiteX0" fmla="*/ 5810 w 5810"/>
                <a:gd name="connsiteY0" fmla="*/ 15811 h 15811"/>
                <a:gd name="connsiteX1" fmla="*/ 0 w 5810"/>
                <a:gd name="connsiteY1" fmla="*/ 7906 h 15811"/>
                <a:gd name="connsiteX2" fmla="*/ 5429 w 5810"/>
                <a:gd name="connsiteY2" fmla="*/ 0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811">
                  <a:moveTo>
                    <a:pt x="5810" y="15811"/>
                  </a:moveTo>
                  <a:cubicBezTo>
                    <a:pt x="2572" y="15811"/>
                    <a:pt x="0" y="12287"/>
                    <a:pt x="0" y="7906"/>
                  </a:cubicBezTo>
                  <a:cubicBezTo>
                    <a:pt x="0" y="3524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7" name="Forme libre : forme 4976">
              <a:extLst>
                <a:ext uri="{FF2B5EF4-FFF2-40B4-BE49-F238E27FC236}">
                  <a16:creationId xmlns:a16="http://schemas.microsoft.com/office/drawing/2014/main" id="{E537CAB8-E128-47C6-AFBD-D6153E9E3F35}"/>
                </a:ext>
              </a:extLst>
            </p:cNvPr>
            <p:cNvSpPr/>
            <p:nvPr/>
          </p:nvSpPr>
          <p:spPr>
            <a:xfrm>
              <a:off x="1346580" y="4542780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8" name="Forme libre : forme 4977">
              <a:extLst>
                <a:ext uri="{FF2B5EF4-FFF2-40B4-BE49-F238E27FC236}">
                  <a16:creationId xmlns:a16="http://schemas.microsoft.com/office/drawing/2014/main" id="{47ED1EFF-6923-45DC-871E-F3EC5E1E829B}"/>
                </a:ext>
              </a:extLst>
            </p:cNvPr>
            <p:cNvSpPr/>
            <p:nvPr/>
          </p:nvSpPr>
          <p:spPr>
            <a:xfrm>
              <a:off x="1346580" y="4488773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49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29" name="Forme libre : forme 4978">
              <a:extLst>
                <a:ext uri="{FF2B5EF4-FFF2-40B4-BE49-F238E27FC236}">
                  <a16:creationId xmlns:a16="http://schemas.microsoft.com/office/drawing/2014/main" id="{E8B2C376-B697-441B-90BC-076F8465500B}"/>
                </a:ext>
              </a:extLst>
            </p:cNvPr>
            <p:cNvSpPr/>
            <p:nvPr/>
          </p:nvSpPr>
          <p:spPr>
            <a:xfrm>
              <a:off x="1375631" y="4526587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3"/>
                    <a:pt x="5810" y="8001"/>
                  </a:cubicBezTo>
                  <a:cubicBezTo>
                    <a:pt x="5810" y="3620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0" name="Forme libre : forme 4979">
              <a:extLst>
                <a:ext uri="{FF2B5EF4-FFF2-40B4-BE49-F238E27FC236}">
                  <a16:creationId xmlns:a16="http://schemas.microsoft.com/office/drawing/2014/main" id="{99AE5ED7-AA16-4CC8-80EA-5405D187DB1A}"/>
                </a:ext>
              </a:extLst>
            </p:cNvPr>
            <p:cNvSpPr/>
            <p:nvPr/>
          </p:nvSpPr>
          <p:spPr>
            <a:xfrm>
              <a:off x="1330387" y="4507347"/>
              <a:ext cx="30003" cy="11843"/>
            </a:xfrm>
            <a:custGeom>
              <a:avLst/>
              <a:gdLst>
                <a:gd name="connsiteX0" fmla="*/ 0 w 30003"/>
                <a:gd name="connsiteY0" fmla="*/ 10954 h 11843"/>
                <a:gd name="connsiteX1" fmla="*/ 25908 w 30003"/>
                <a:gd name="connsiteY1" fmla="*/ 0 h 11843"/>
                <a:gd name="connsiteX2" fmla="*/ 30004 w 30003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03" h="11843">
                  <a:moveTo>
                    <a:pt x="0" y="10954"/>
                  </a:moveTo>
                  <a:cubicBezTo>
                    <a:pt x="0" y="10954"/>
                    <a:pt x="15145" y="16478"/>
                    <a:pt x="25908" y="0"/>
                  </a:cubicBezTo>
                  <a:lnTo>
                    <a:pt x="30004" y="8858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1" name="Forme libre : forme 4980">
              <a:extLst>
                <a:ext uri="{FF2B5EF4-FFF2-40B4-BE49-F238E27FC236}">
                  <a16:creationId xmlns:a16="http://schemas.microsoft.com/office/drawing/2014/main" id="{F518C1C4-19FE-4717-A4A0-815FEE1E9077}"/>
                </a:ext>
              </a:extLst>
            </p:cNvPr>
            <p:cNvSpPr/>
            <p:nvPr/>
          </p:nvSpPr>
          <p:spPr>
            <a:xfrm>
              <a:off x="1456784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3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3" y="142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2" name="Forme libre : forme 4981">
              <a:extLst>
                <a:ext uri="{FF2B5EF4-FFF2-40B4-BE49-F238E27FC236}">
                  <a16:creationId xmlns:a16="http://schemas.microsoft.com/office/drawing/2014/main" id="{E3292668-7CB2-4FA2-9B61-A58C6F7985E1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3" name="Forme libre : forme 4982">
              <a:extLst>
                <a:ext uri="{FF2B5EF4-FFF2-40B4-BE49-F238E27FC236}">
                  <a16:creationId xmlns:a16="http://schemas.microsoft.com/office/drawing/2014/main" id="{B93E7D4B-FD81-4074-98DD-6F9EF4953FEC}"/>
                </a:ext>
              </a:extLst>
            </p:cNvPr>
            <p:cNvSpPr/>
            <p:nvPr/>
          </p:nvSpPr>
          <p:spPr>
            <a:xfrm>
              <a:off x="1475644" y="4580118"/>
              <a:ext cx="16097" cy="39528"/>
            </a:xfrm>
            <a:custGeom>
              <a:avLst/>
              <a:gdLst>
                <a:gd name="connsiteX0" fmla="*/ 16097 w 16097"/>
                <a:gd name="connsiteY0" fmla="*/ 0 h 39528"/>
                <a:gd name="connsiteX1" fmla="*/ 0 w 16097"/>
                <a:gd name="connsiteY1" fmla="*/ 14383 h 39528"/>
                <a:gd name="connsiteX2" fmla="*/ 0 w 16097"/>
                <a:gd name="connsiteY2" fmla="*/ 39529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" h="39528">
                  <a:moveTo>
                    <a:pt x="16097" y="0"/>
                  </a:moveTo>
                  <a:lnTo>
                    <a:pt x="0" y="14383"/>
                  </a:lnTo>
                  <a:lnTo>
                    <a:pt x="0" y="39529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4" name="Forme libre : forme 4983">
              <a:extLst>
                <a:ext uri="{FF2B5EF4-FFF2-40B4-BE49-F238E27FC236}">
                  <a16:creationId xmlns:a16="http://schemas.microsoft.com/office/drawing/2014/main" id="{10A92159-CF12-4BAE-AD3D-1206861DA496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5" name="Forme libre : forme 4984">
              <a:extLst>
                <a:ext uri="{FF2B5EF4-FFF2-40B4-BE49-F238E27FC236}">
                  <a16:creationId xmlns:a16="http://schemas.microsoft.com/office/drawing/2014/main" id="{295FC882-C8DC-4CDE-B631-4D0760E316C7}"/>
                </a:ext>
              </a:extLst>
            </p:cNvPr>
            <p:cNvSpPr/>
            <p:nvPr/>
          </p:nvSpPr>
          <p:spPr>
            <a:xfrm>
              <a:off x="1479837" y="4644221"/>
              <a:ext cx="57433" cy="100583"/>
            </a:xfrm>
            <a:custGeom>
              <a:avLst/>
              <a:gdLst>
                <a:gd name="connsiteX0" fmla="*/ 40384 w 57433"/>
                <a:gd name="connsiteY0" fmla="*/ 19526 h 100583"/>
                <a:gd name="connsiteX1" fmla="*/ 48575 w 57433"/>
                <a:gd name="connsiteY1" fmla="*/ 26194 h 100583"/>
                <a:gd name="connsiteX2" fmla="*/ 57434 w 57433"/>
                <a:gd name="connsiteY2" fmla="*/ 14288 h 100583"/>
                <a:gd name="connsiteX3" fmla="*/ 41241 w 57433"/>
                <a:gd name="connsiteY3" fmla="*/ 0 h 100583"/>
                <a:gd name="connsiteX4" fmla="*/ 33621 w 57433"/>
                <a:gd name="connsiteY4" fmla="*/ 9430 h 100583"/>
                <a:gd name="connsiteX5" fmla="*/ 379 w 57433"/>
                <a:gd name="connsiteY5" fmla="*/ 54197 h 100583"/>
                <a:gd name="connsiteX6" fmla="*/ 379 w 57433"/>
                <a:gd name="connsiteY6" fmla="*/ 100584 h 10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100583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100584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6" name="Forme libre : forme 4985">
              <a:extLst>
                <a:ext uri="{FF2B5EF4-FFF2-40B4-BE49-F238E27FC236}">
                  <a16:creationId xmlns:a16="http://schemas.microsoft.com/office/drawing/2014/main" id="{CAEF62EA-D7EB-4109-B647-3635AA99E6A4}"/>
                </a:ext>
              </a:extLst>
            </p:cNvPr>
            <p:cNvSpPr/>
            <p:nvPr/>
          </p:nvSpPr>
          <p:spPr>
            <a:xfrm>
              <a:off x="1539937" y="4643554"/>
              <a:ext cx="57433" cy="103251"/>
            </a:xfrm>
            <a:custGeom>
              <a:avLst/>
              <a:gdLst>
                <a:gd name="connsiteX0" fmla="*/ 8858 w 57433"/>
                <a:gd name="connsiteY0" fmla="*/ 26194 h 103251"/>
                <a:gd name="connsiteX1" fmla="*/ 0 w 57433"/>
                <a:gd name="connsiteY1" fmla="*/ 14288 h 103251"/>
                <a:gd name="connsiteX2" fmla="*/ 16193 w 57433"/>
                <a:gd name="connsiteY2" fmla="*/ 0 h 103251"/>
                <a:gd name="connsiteX3" fmla="*/ 23813 w 57433"/>
                <a:gd name="connsiteY3" fmla="*/ 9430 h 103251"/>
                <a:gd name="connsiteX4" fmla="*/ 57055 w 57433"/>
                <a:gd name="connsiteY4" fmla="*/ 54197 h 103251"/>
                <a:gd name="connsiteX5" fmla="*/ 57055 w 57433"/>
                <a:gd name="connsiteY5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103251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103251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7" name="Forme libre : forme 4986">
              <a:extLst>
                <a:ext uri="{FF2B5EF4-FFF2-40B4-BE49-F238E27FC236}">
                  <a16:creationId xmlns:a16="http://schemas.microsoft.com/office/drawing/2014/main" id="{3B83B976-F6A9-4E8C-8FFC-31C38E61641E}"/>
                </a:ext>
              </a:extLst>
            </p:cNvPr>
            <p:cNvSpPr/>
            <p:nvPr/>
          </p:nvSpPr>
          <p:spPr>
            <a:xfrm>
              <a:off x="1510600" y="4611741"/>
              <a:ext cx="27431" cy="27051"/>
            </a:xfrm>
            <a:custGeom>
              <a:avLst/>
              <a:gdLst>
                <a:gd name="connsiteX0" fmla="*/ 27432 w 27431"/>
                <a:gd name="connsiteY0" fmla="*/ 27051 h 27051"/>
                <a:gd name="connsiteX1" fmla="*/ 0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8" name="Forme libre : forme 4987">
              <a:extLst>
                <a:ext uri="{FF2B5EF4-FFF2-40B4-BE49-F238E27FC236}">
                  <a16:creationId xmlns:a16="http://schemas.microsoft.com/office/drawing/2014/main" id="{EE5E4565-0445-4796-99E3-51EA4B1846C1}"/>
                </a:ext>
              </a:extLst>
            </p:cNvPr>
            <p:cNvSpPr/>
            <p:nvPr/>
          </p:nvSpPr>
          <p:spPr>
            <a:xfrm>
              <a:off x="1509267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39" name="Forme libre : forme 4988">
              <a:extLst>
                <a:ext uri="{FF2B5EF4-FFF2-40B4-BE49-F238E27FC236}">
                  <a16:creationId xmlns:a16="http://schemas.microsoft.com/office/drawing/2014/main" id="{ED7ABA8A-6531-4C74-AB93-BF670255F999}"/>
                </a:ext>
              </a:extLst>
            </p:cNvPr>
            <p:cNvSpPr/>
            <p:nvPr/>
          </p:nvSpPr>
          <p:spPr>
            <a:xfrm>
              <a:off x="1503171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0" name="Forme libre : forme 4989">
              <a:extLst>
                <a:ext uri="{FF2B5EF4-FFF2-40B4-BE49-F238E27FC236}">
                  <a16:creationId xmlns:a16="http://schemas.microsoft.com/office/drawing/2014/main" id="{1D906DF6-A714-4505-ABCD-DA7111799946}"/>
                </a:ext>
              </a:extLst>
            </p:cNvPr>
            <p:cNvSpPr/>
            <p:nvPr/>
          </p:nvSpPr>
          <p:spPr>
            <a:xfrm>
              <a:off x="1539556" y="4611741"/>
              <a:ext cx="27432" cy="27051"/>
            </a:xfrm>
            <a:custGeom>
              <a:avLst/>
              <a:gdLst>
                <a:gd name="connsiteX0" fmla="*/ 0 w 27432"/>
                <a:gd name="connsiteY0" fmla="*/ 27051 h 27051"/>
                <a:gd name="connsiteX1" fmla="*/ 27432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1" name="Forme libre : forme 4990">
              <a:extLst>
                <a:ext uri="{FF2B5EF4-FFF2-40B4-BE49-F238E27FC236}">
                  <a16:creationId xmlns:a16="http://schemas.microsoft.com/office/drawing/2014/main" id="{D170AF83-4039-4700-9FE2-22B56B771E8C}"/>
                </a:ext>
              </a:extLst>
            </p:cNvPr>
            <p:cNvSpPr/>
            <p:nvPr/>
          </p:nvSpPr>
          <p:spPr>
            <a:xfrm>
              <a:off x="1539556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2" name="Forme libre : forme 4991">
              <a:extLst>
                <a:ext uri="{FF2B5EF4-FFF2-40B4-BE49-F238E27FC236}">
                  <a16:creationId xmlns:a16="http://schemas.microsoft.com/office/drawing/2014/main" id="{DBFADA06-F9C9-4BCC-B4E8-18BD339E1D47}"/>
                </a:ext>
              </a:extLst>
            </p:cNvPr>
            <p:cNvSpPr/>
            <p:nvPr/>
          </p:nvSpPr>
          <p:spPr>
            <a:xfrm>
              <a:off x="1568608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3" name="Forme libre : forme 4992">
              <a:extLst>
                <a:ext uri="{FF2B5EF4-FFF2-40B4-BE49-F238E27FC236}">
                  <a16:creationId xmlns:a16="http://schemas.microsoft.com/office/drawing/2014/main" id="{89007CA0-45AC-4884-B299-B9DC5D830AF4}"/>
                </a:ext>
              </a:extLst>
            </p:cNvPr>
            <p:cNvSpPr/>
            <p:nvPr/>
          </p:nvSpPr>
          <p:spPr>
            <a:xfrm>
              <a:off x="1522888" y="4576308"/>
              <a:ext cx="33242" cy="11843"/>
            </a:xfrm>
            <a:custGeom>
              <a:avLst/>
              <a:gdLst>
                <a:gd name="connsiteX0" fmla="*/ 33242 w 33242"/>
                <a:gd name="connsiteY0" fmla="*/ 10954 h 11843"/>
                <a:gd name="connsiteX1" fmla="*/ 4572 w 33242"/>
                <a:gd name="connsiteY1" fmla="*/ 0 h 11843"/>
                <a:gd name="connsiteX2" fmla="*/ 0 w 33242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42" h="11843">
                  <a:moveTo>
                    <a:pt x="33242" y="10954"/>
                  </a:moveTo>
                  <a:cubicBezTo>
                    <a:pt x="33242" y="10954"/>
                    <a:pt x="16478" y="16478"/>
                    <a:pt x="4572" y="0"/>
                  </a:cubicBezTo>
                  <a:lnTo>
                    <a:pt x="0" y="8858"/>
                  </a:ln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4" name="Forme libre : forme 4993">
              <a:extLst>
                <a:ext uri="{FF2B5EF4-FFF2-40B4-BE49-F238E27FC236}">
                  <a16:creationId xmlns:a16="http://schemas.microsoft.com/office/drawing/2014/main" id="{77F27756-EE28-4A1F-BFFF-5B60C15C49D0}"/>
                </a:ext>
              </a:extLst>
            </p:cNvPr>
            <p:cNvSpPr/>
            <p:nvPr/>
          </p:nvSpPr>
          <p:spPr>
            <a:xfrm>
              <a:off x="1247425" y="4695847"/>
              <a:ext cx="9525" cy="96488"/>
            </a:xfrm>
            <a:custGeom>
              <a:avLst/>
              <a:gdLst>
                <a:gd name="connsiteX0" fmla="*/ 0 w 9525"/>
                <a:gd name="connsiteY0" fmla="*/ 0 h 96488"/>
                <a:gd name="connsiteX1" fmla="*/ 0 w 9525"/>
                <a:gd name="connsiteY1" fmla="*/ 96488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488">
                  <a:moveTo>
                    <a:pt x="0" y="0"/>
                  </a:moveTo>
                  <a:lnTo>
                    <a:pt x="0" y="964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5" name="Forme libre : forme 4994">
              <a:extLst>
                <a:ext uri="{FF2B5EF4-FFF2-40B4-BE49-F238E27FC236}">
                  <a16:creationId xmlns:a16="http://schemas.microsoft.com/office/drawing/2014/main" id="{C59C98FF-5018-4843-A02E-D5A82795F9EE}"/>
                </a:ext>
              </a:extLst>
            </p:cNvPr>
            <p:cNvSpPr/>
            <p:nvPr/>
          </p:nvSpPr>
          <p:spPr>
            <a:xfrm>
              <a:off x="1567179" y="4770808"/>
              <a:ext cx="9525" cy="9715"/>
            </a:xfrm>
            <a:custGeom>
              <a:avLst/>
              <a:gdLst>
                <a:gd name="connsiteX0" fmla="*/ 0 w 9525"/>
                <a:gd name="connsiteY0" fmla="*/ 0 h 9715"/>
                <a:gd name="connsiteX1" fmla="*/ 0 w 9525"/>
                <a:gd name="connsiteY1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715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6" name="Forme libre : forme 4995">
              <a:extLst>
                <a:ext uri="{FF2B5EF4-FFF2-40B4-BE49-F238E27FC236}">
                  <a16:creationId xmlns:a16="http://schemas.microsoft.com/office/drawing/2014/main" id="{95ADCEB9-F348-4F18-AEAF-1CD60A87D30C}"/>
                </a:ext>
              </a:extLst>
            </p:cNvPr>
            <p:cNvSpPr/>
            <p:nvPr/>
          </p:nvSpPr>
          <p:spPr>
            <a:xfrm>
              <a:off x="1567179" y="4699847"/>
              <a:ext cx="9525" cy="56388"/>
            </a:xfrm>
            <a:custGeom>
              <a:avLst/>
              <a:gdLst>
                <a:gd name="connsiteX0" fmla="*/ 0 w 9525"/>
                <a:gd name="connsiteY0" fmla="*/ 0 h 56388"/>
                <a:gd name="connsiteX1" fmla="*/ 0 w 9525"/>
                <a:gd name="connsiteY1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388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7" name="Forme libre : forme 4996">
              <a:extLst>
                <a:ext uri="{FF2B5EF4-FFF2-40B4-BE49-F238E27FC236}">
                  <a16:creationId xmlns:a16="http://schemas.microsoft.com/office/drawing/2014/main" id="{3A1B39C3-6E55-4FC8-A047-7DCB44F1E79F}"/>
                </a:ext>
              </a:extLst>
            </p:cNvPr>
            <p:cNvSpPr/>
            <p:nvPr/>
          </p:nvSpPr>
          <p:spPr>
            <a:xfrm>
              <a:off x="1440973" y="4702800"/>
              <a:ext cx="9525" cy="28194"/>
            </a:xfrm>
            <a:custGeom>
              <a:avLst/>
              <a:gdLst>
                <a:gd name="connsiteX0" fmla="*/ 0 w 9525"/>
                <a:gd name="connsiteY0" fmla="*/ 0 h 28194"/>
                <a:gd name="connsiteX1" fmla="*/ 0 w 9525"/>
                <a:gd name="connsiteY1" fmla="*/ 28194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194">
                  <a:moveTo>
                    <a:pt x="0" y="0"/>
                  </a:moveTo>
                  <a:lnTo>
                    <a:pt x="0" y="28194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8" name="Forme libre : forme 4997">
              <a:extLst>
                <a:ext uri="{FF2B5EF4-FFF2-40B4-BE49-F238E27FC236}">
                  <a16:creationId xmlns:a16="http://schemas.microsoft.com/office/drawing/2014/main" id="{B5D362AF-3A55-4131-A442-450F6239A2CF}"/>
                </a:ext>
              </a:extLst>
            </p:cNvPr>
            <p:cNvSpPr/>
            <p:nvPr/>
          </p:nvSpPr>
          <p:spPr>
            <a:xfrm>
              <a:off x="1375631" y="4690417"/>
              <a:ext cx="9525" cy="78676"/>
            </a:xfrm>
            <a:custGeom>
              <a:avLst/>
              <a:gdLst>
                <a:gd name="connsiteX0" fmla="*/ 0 w 9525"/>
                <a:gd name="connsiteY0" fmla="*/ 0 h 78676"/>
                <a:gd name="connsiteX1" fmla="*/ 0 w 9525"/>
                <a:gd name="connsiteY1" fmla="*/ 78677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676">
                  <a:moveTo>
                    <a:pt x="0" y="0"/>
                  </a:moveTo>
                  <a:lnTo>
                    <a:pt x="0" y="78677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49" name="Forme libre : forme 4998">
              <a:extLst>
                <a:ext uri="{FF2B5EF4-FFF2-40B4-BE49-F238E27FC236}">
                  <a16:creationId xmlns:a16="http://schemas.microsoft.com/office/drawing/2014/main" id="{A7C222BF-A6AE-4005-868D-5CFBC2A04C45}"/>
                </a:ext>
              </a:extLst>
            </p:cNvPr>
            <p:cNvSpPr/>
            <p:nvPr/>
          </p:nvSpPr>
          <p:spPr>
            <a:xfrm>
              <a:off x="1345628" y="4593739"/>
              <a:ext cx="9525" cy="50196"/>
            </a:xfrm>
            <a:custGeom>
              <a:avLst/>
              <a:gdLst>
                <a:gd name="connsiteX0" fmla="*/ 0 w 9525"/>
                <a:gd name="connsiteY0" fmla="*/ 0 h 50196"/>
                <a:gd name="connsiteX1" fmla="*/ 0 w 9525"/>
                <a:gd name="connsiteY1" fmla="*/ 50197 h 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196">
                  <a:moveTo>
                    <a:pt x="0" y="0"/>
                  </a:moveTo>
                  <a:lnTo>
                    <a:pt x="0" y="50197"/>
                  </a:lnTo>
                </a:path>
              </a:pathLst>
            </a:custGeom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grpSp>
          <p:nvGrpSpPr>
            <p:cNvPr id="50" name="Graphique 1848">
              <a:extLst>
                <a:ext uri="{FF2B5EF4-FFF2-40B4-BE49-F238E27FC236}">
                  <a16:creationId xmlns:a16="http://schemas.microsoft.com/office/drawing/2014/main" id="{8F8ACDE9-4914-4EDD-8D87-296E5C84244C}"/>
                </a:ext>
              </a:extLst>
            </p:cNvPr>
            <p:cNvGrpSpPr/>
            <p:nvPr/>
          </p:nvGrpSpPr>
          <p:grpSpPr>
            <a:xfrm>
              <a:off x="1365725" y="4557149"/>
              <a:ext cx="88773" cy="81642"/>
              <a:chOff x="1365725" y="4557149"/>
              <a:chExt cx="88773" cy="81642"/>
            </a:xfrm>
            <a:noFill/>
          </p:grpSpPr>
          <p:sp>
            <p:nvSpPr>
              <p:cNvPr id="57" name="Forme libre : forme 5000">
                <a:extLst>
                  <a:ext uri="{FF2B5EF4-FFF2-40B4-BE49-F238E27FC236}">
                    <a16:creationId xmlns:a16="http://schemas.microsoft.com/office/drawing/2014/main" id="{49C043EE-13C5-4A7E-B302-DB6F58DA38AF}"/>
                  </a:ext>
                </a:extLst>
              </p:cNvPr>
              <p:cNvSpPr/>
              <p:nvPr/>
            </p:nvSpPr>
            <p:spPr>
              <a:xfrm>
                <a:off x="1382584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>
                    <a:moveTo>
                      <a:pt x="27432" y="27051"/>
                    </a:moveTo>
                    <a:cubicBezTo>
                      <a:pt x="14764" y="27051"/>
                      <a:pt x="3905" y="1571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58" name="Forme libre : forme 5001">
                <a:extLst>
                  <a:ext uri="{FF2B5EF4-FFF2-40B4-BE49-F238E27FC236}">
                    <a16:creationId xmlns:a16="http://schemas.microsoft.com/office/drawing/2014/main" id="{C334A9BF-77C2-40D9-838F-408547FD80F5}"/>
                  </a:ext>
                </a:extLst>
              </p:cNvPr>
              <p:cNvSpPr/>
              <p:nvPr/>
            </p:nvSpPr>
            <p:spPr>
              <a:xfrm>
                <a:off x="1411541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>
                    <a:moveTo>
                      <a:pt x="0" y="27051"/>
                    </a:moveTo>
                    <a:cubicBezTo>
                      <a:pt x="12668" y="27051"/>
                      <a:pt x="23527" y="15716"/>
                      <a:pt x="27432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59" name="Forme libre : forme 5002">
                <a:extLst>
                  <a:ext uri="{FF2B5EF4-FFF2-40B4-BE49-F238E27FC236}">
                    <a16:creationId xmlns:a16="http://schemas.microsoft.com/office/drawing/2014/main" id="{D7C17AFD-609F-4A12-A7F7-EB1234501DE0}"/>
                  </a:ext>
                </a:extLst>
              </p:cNvPr>
              <p:cNvSpPr/>
              <p:nvPr/>
            </p:nvSpPr>
            <p:spPr>
              <a:xfrm>
                <a:off x="1440592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>
                    <a:moveTo>
                      <a:pt x="0" y="15907"/>
                    </a:moveTo>
                    <a:cubicBezTo>
                      <a:pt x="3239" y="15907"/>
                      <a:pt x="5810" y="12382"/>
                      <a:pt x="5810" y="8001"/>
                    </a:cubicBezTo>
                    <a:cubicBezTo>
                      <a:pt x="5810" y="3619"/>
                      <a:pt x="3620" y="0"/>
                      <a:pt x="381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0" name="Forme libre : forme 5003">
                <a:extLst>
                  <a:ext uri="{FF2B5EF4-FFF2-40B4-BE49-F238E27FC236}">
                    <a16:creationId xmlns:a16="http://schemas.microsoft.com/office/drawing/2014/main" id="{6D8F5F22-3C63-462E-B475-0ED2A69D9371}"/>
                  </a:ext>
                </a:extLst>
              </p:cNvPr>
              <p:cNvSpPr/>
              <p:nvPr/>
            </p:nvSpPr>
            <p:spPr>
              <a:xfrm>
                <a:off x="1389443" y="4578975"/>
                <a:ext cx="32004" cy="19145"/>
              </a:xfrm>
              <a:custGeom>
                <a:avLst/>
                <a:gdLst>
                  <a:gd name="connsiteX0" fmla="*/ 0 w 32004"/>
                  <a:gd name="connsiteY0" fmla="*/ 19145 h 19145"/>
                  <a:gd name="connsiteX1" fmla="*/ 32004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>
                    <a:moveTo>
                      <a:pt x="0" y="19145"/>
                    </a:moveTo>
                    <a:cubicBezTo>
                      <a:pt x="7525" y="17526"/>
                      <a:pt x="19145" y="12859"/>
                      <a:pt x="32004" y="0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1" name="Forme libre : forme 5004">
                <a:extLst>
                  <a:ext uri="{FF2B5EF4-FFF2-40B4-BE49-F238E27FC236}">
                    <a16:creationId xmlns:a16="http://schemas.microsoft.com/office/drawing/2014/main" id="{CFE5C0EC-584C-43C7-BC86-4669991FF3D7}"/>
                  </a:ext>
                </a:extLst>
              </p:cNvPr>
              <p:cNvSpPr/>
              <p:nvPr/>
            </p:nvSpPr>
            <p:spPr>
              <a:xfrm>
                <a:off x="1365725" y="4576784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3 w 28003"/>
                  <a:gd name="connsiteY3" fmla="*/ 55435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>
                    <a:moveTo>
                      <a:pt x="12097" y="0"/>
                    </a:moveTo>
                    <a:cubicBezTo>
                      <a:pt x="6668" y="10382"/>
                      <a:pt x="4858" y="22860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2" y="64770"/>
                      <a:pt x="28003" y="55435"/>
                      <a:pt x="28003" y="55435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  <p:sp>
            <p:nvSpPr>
              <p:cNvPr id="62" name="Forme libre : forme 5005">
                <a:extLst>
                  <a:ext uri="{FF2B5EF4-FFF2-40B4-BE49-F238E27FC236}">
                    <a16:creationId xmlns:a16="http://schemas.microsoft.com/office/drawing/2014/main" id="{C2D59797-C39B-4649-B0AE-7FF027AC0D18}"/>
                  </a:ext>
                </a:extLst>
              </p:cNvPr>
              <p:cNvSpPr/>
              <p:nvPr/>
            </p:nvSpPr>
            <p:spPr>
              <a:xfrm>
                <a:off x="1389823" y="4557149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2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347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>
                    <a:moveTo>
                      <a:pt x="38767" y="76308"/>
                    </a:moveTo>
                    <a:cubicBezTo>
                      <a:pt x="42863" y="78309"/>
                      <a:pt x="52578" y="81166"/>
                      <a:pt x="64675" y="71641"/>
                    </a:cubicBezTo>
                    <a:cubicBezTo>
                      <a:pt x="64675" y="71641"/>
                      <a:pt x="52864" y="69165"/>
                      <a:pt x="57531" y="51067"/>
                    </a:cubicBezTo>
                    <a:cubicBezTo>
                      <a:pt x="62198" y="32970"/>
                      <a:pt x="48578" y="-82"/>
                      <a:pt x="19622" y="13"/>
                    </a:cubicBezTo>
                    <a:lnTo>
                      <a:pt x="19526" y="13"/>
                    </a:lnTo>
                    <a:cubicBezTo>
                      <a:pt x="12192" y="-177"/>
                      <a:pt x="5239" y="1728"/>
                      <a:pt x="0" y="5347"/>
                    </a:cubicBezTo>
                  </a:path>
                </a:pathLst>
              </a:custGeom>
              <a:noFill/>
              <a:ln w="571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fr-FR" sz="1050"/>
              </a:p>
            </p:txBody>
          </p:sp>
        </p:grpSp>
        <p:sp>
          <p:nvSpPr>
            <p:cNvPr id="51" name="Forme libre : forme 5006">
              <a:extLst>
                <a:ext uri="{FF2B5EF4-FFF2-40B4-BE49-F238E27FC236}">
                  <a16:creationId xmlns:a16="http://schemas.microsoft.com/office/drawing/2014/main" id="{3E899A96-CD47-457C-9C4F-FDCAC2ACC213}"/>
                </a:ext>
              </a:extLst>
            </p:cNvPr>
            <p:cNvSpPr/>
            <p:nvPr/>
          </p:nvSpPr>
          <p:spPr>
            <a:xfrm>
              <a:off x="1446402" y="4543065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2" name="Forme libre : forme 5007">
              <a:extLst>
                <a:ext uri="{FF2B5EF4-FFF2-40B4-BE49-F238E27FC236}">
                  <a16:creationId xmlns:a16="http://schemas.microsoft.com/office/drawing/2014/main" id="{A9113E12-B366-4DB8-8B6A-96060EEA4048}"/>
                </a:ext>
              </a:extLst>
            </p:cNvPr>
            <p:cNvSpPr/>
            <p:nvPr/>
          </p:nvSpPr>
          <p:spPr>
            <a:xfrm>
              <a:off x="1475358" y="4543065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3" name="Forme libre : forme 5008">
              <a:extLst>
                <a:ext uri="{FF2B5EF4-FFF2-40B4-BE49-F238E27FC236}">
                  <a16:creationId xmlns:a16="http://schemas.microsoft.com/office/drawing/2014/main" id="{A8792110-AF59-4453-99C0-C376EA99602F}"/>
                </a:ext>
              </a:extLst>
            </p:cNvPr>
            <p:cNvSpPr/>
            <p:nvPr/>
          </p:nvSpPr>
          <p:spPr>
            <a:xfrm>
              <a:off x="1504409" y="4526873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4" name="Forme libre : forme 5009">
              <a:extLst>
                <a:ext uri="{FF2B5EF4-FFF2-40B4-BE49-F238E27FC236}">
                  <a16:creationId xmlns:a16="http://schemas.microsoft.com/office/drawing/2014/main" id="{537F40F5-495A-4897-B321-D9F7F34B97A0}"/>
                </a:ext>
              </a:extLst>
            </p:cNvPr>
            <p:cNvSpPr/>
            <p:nvPr/>
          </p:nvSpPr>
          <p:spPr>
            <a:xfrm>
              <a:off x="1457356" y="4510395"/>
              <a:ext cx="32004" cy="19145"/>
            </a:xfrm>
            <a:custGeom>
              <a:avLst/>
              <a:gdLst>
                <a:gd name="connsiteX0" fmla="*/ 32004 w 32004"/>
                <a:gd name="connsiteY0" fmla="*/ 19145 h 19145"/>
                <a:gd name="connsiteX1" fmla="*/ 0 w 32004"/>
                <a:gd name="connsiteY1" fmla="*/ 0 h 1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" h="19145">
                  <a:moveTo>
                    <a:pt x="32004" y="19145"/>
                  </a:moveTo>
                  <a:cubicBezTo>
                    <a:pt x="24479" y="17526"/>
                    <a:pt x="12859" y="12859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5" name="Forme libre : forme 5010">
              <a:extLst>
                <a:ext uri="{FF2B5EF4-FFF2-40B4-BE49-F238E27FC236}">
                  <a16:creationId xmlns:a16="http://schemas.microsoft.com/office/drawing/2014/main" id="{F7FF9164-EEBC-4991-8386-E421E3B88BD6}"/>
                </a:ext>
              </a:extLst>
            </p:cNvPr>
            <p:cNvSpPr/>
            <p:nvPr/>
          </p:nvSpPr>
          <p:spPr>
            <a:xfrm>
              <a:off x="1429543" y="4508013"/>
              <a:ext cx="28003" cy="58728"/>
            </a:xfrm>
            <a:custGeom>
              <a:avLst/>
              <a:gdLst>
                <a:gd name="connsiteX0" fmla="*/ 12097 w 28003"/>
                <a:gd name="connsiteY0" fmla="*/ 0 h 58728"/>
                <a:gd name="connsiteX1" fmla="*/ 7144 w 28003"/>
                <a:gd name="connsiteY1" fmla="*/ 31433 h 58728"/>
                <a:gd name="connsiteX2" fmla="*/ 0 w 28003"/>
                <a:gd name="connsiteY2" fmla="*/ 52007 h 58728"/>
                <a:gd name="connsiteX3" fmla="*/ 28004 w 28003"/>
                <a:gd name="connsiteY3" fmla="*/ 55436 h 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58728">
                  <a:moveTo>
                    <a:pt x="12097" y="0"/>
                  </a:moveTo>
                  <a:cubicBezTo>
                    <a:pt x="6668" y="10382"/>
                    <a:pt x="4858" y="22860"/>
                    <a:pt x="7144" y="31433"/>
                  </a:cubicBezTo>
                  <a:cubicBezTo>
                    <a:pt x="11811" y="49530"/>
                    <a:pt x="0" y="52007"/>
                    <a:pt x="0" y="52007"/>
                  </a:cubicBezTo>
                  <a:cubicBezTo>
                    <a:pt x="16193" y="64770"/>
                    <a:pt x="28004" y="55436"/>
                    <a:pt x="28004" y="55436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  <p:sp>
          <p:nvSpPr>
            <p:cNvPr id="56" name="Forme libre : forme 5011">
              <a:extLst>
                <a:ext uri="{FF2B5EF4-FFF2-40B4-BE49-F238E27FC236}">
                  <a16:creationId xmlns:a16="http://schemas.microsoft.com/office/drawing/2014/main" id="{90378F28-E0D7-4C20-BE73-0A235B869366}"/>
                </a:ext>
              </a:extLst>
            </p:cNvPr>
            <p:cNvSpPr/>
            <p:nvPr/>
          </p:nvSpPr>
          <p:spPr>
            <a:xfrm>
              <a:off x="1453546" y="4488474"/>
              <a:ext cx="64674" cy="78324"/>
            </a:xfrm>
            <a:custGeom>
              <a:avLst/>
              <a:gdLst>
                <a:gd name="connsiteX0" fmla="*/ 38767 w 64674"/>
                <a:gd name="connsiteY0" fmla="*/ 76308 h 78324"/>
                <a:gd name="connsiteX1" fmla="*/ 64675 w 64674"/>
                <a:gd name="connsiteY1" fmla="*/ 71641 h 78324"/>
                <a:gd name="connsiteX2" fmla="*/ 57531 w 64674"/>
                <a:gd name="connsiteY2" fmla="*/ 51067 h 78324"/>
                <a:gd name="connsiteX3" fmla="*/ 19621 w 64674"/>
                <a:gd name="connsiteY3" fmla="*/ 13 h 78324"/>
                <a:gd name="connsiteX4" fmla="*/ 19526 w 64674"/>
                <a:gd name="connsiteY4" fmla="*/ 13 h 78324"/>
                <a:gd name="connsiteX5" fmla="*/ 0 w 64674"/>
                <a:gd name="connsiteY5" fmla="*/ 5442 h 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" h="78324">
                  <a:moveTo>
                    <a:pt x="38767" y="76308"/>
                  </a:moveTo>
                  <a:cubicBezTo>
                    <a:pt x="42863" y="78309"/>
                    <a:pt x="52578" y="81166"/>
                    <a:pt x="64675" y="71641"/>
                  </a:cubicBezTo>
                  <a:cubicBezTo>
                    <a:pt x="64675" y="71641"/>
                    <a:pt x="52864" y="69165"/>
                    <a:pt x="57531" y="51067"/>
                  </a:cubicBezTo>
                  <a:cubicBezTo>
                    <a:pt x="62198" y="32970"/>
                    <a:pt x="48578" y="-82"/>
                    <a:pt x="19621" y="13"/>
                  </a:cubicBezTo>
                  <a:lnTo>
                    <a:pt x="19526" y="13"/>
                  </a:lnTo>
                  <a:cubicBezTo>
                    <a:pt x="12192" y="-177"/>
                    <a:pt x="5239" y="1728"/>
                    <a:pt x="0" y="5442"/>
                  </a:cubicBezTo>
                </a:path>
              </a:pathLst>
            </a:custGeom>
            <a:noFill/>
            <a:ln w="5715" cap="rnd">
              <a:solidFill>
                <a:schemeClr val="accent5"/>
              </a:solidFill>
              <a:prstDash val="solid"/>
              <a:round/>
            </a:ln>
          </p:spPr>
          <p:txBody>
            <a:bodyPr anchor="ctr"/>
            <a:lstStyle/>
            <a:p>
              <a:pPr>
                <a:defRPr/>
              </a:pPr>
              <a:endParaRPr lang="fr-FR" sz="1050"/>
            </a:p>
          </p:txBody>
        </p:sp>
      </p:grpSp>
      <p:sp>
        <p:nvSpPr>
          <p:cNvPr id="63" name="Ellipse 62">
            <a:extLst>
              <a:ext uri="{FF2B5EF4-FFF2-40B4-BE49-F238E27FC236}">
                <a16:creationId xmlns:a16="http://schemas.microsoft.com/office/drawing/2014/main" id="{895A74E2-FE67-460E-A4CC-C36C18BD159E}"/>
              </a:ext>
            </a:extLst>
          </p:cNvPr>
          <p:cNvSpPr/>
          <p:nvPr/>
        </p:nvSpPr>
        <p:spPr>
          <a:xfrm>
            <a:off x="1003177" y="5359523"/>
            <a:ext cx="9435925" cy="109671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i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</a:rPr>
              <a:t>Une question, un doute : partagez le fruit de vos échanges avec </a:t>
            </a:r>
            <a:r>
              <a:rPr lang="fr-FR" i="1" dirty="0">
                <a:solidFill>
                  <a:srgbClr val="C00000"/>
                </a:solidFill>
                <a:latin typeface="Montserrat ExtraBold" panose="00000900000000000000" pitchFamily="2" charset="0"/>
              </a:rPr>
              <a:t>les promoteurs de l’ Excellence</a:t>
            </a:r>
          </a:p>
        </p:txBody>
      </p:sp>
    </p:spTree>
    <p:extLst>
      <p:ext uri="{BB962C8B-B14F-4D97-AF65-F5344CB8AC3E}">
        <p14:creationId xmlns:p14="http://schemas.microsoft.com/office/powerpoint/2010/main" val="406890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hlinkClick r:id="rId2"/>
            <a:extLst>
              <a:ext uri="{FF2B5EF4-FFF2-40B4-BE49-F238E27FC236}">
                <a16:creationId xmlns:a16="http://schemas.microsoft.com/office/drawing/2014/main" id="{D31F4183-EF2F-4FEF-92C9-946C942590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07" t="16357" r="38662" b="42919"/>
          <a:stretch/>
        </p:blipFill>
        <p:spPr>
          <a:xfrm>
            <a:off x="6886251" y="2459114"/>
            <a:ext cx="4474176" cy="297666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0EAFC66C-6F19-4CF6-A4FF-0F17E0CA110E}"/>
              </a:ext>
            </a:extLst>
          </p:cNvPr>
          <p:cNvSpPr txBox="1">
            <a:spLocks/>
          </p:cNvSpPr>
          <p:nvPr/>
        </p:nvSpPr>
        <p:spPr>
          <a:xfrm>
            <a:off x="695326" y="2459114"/>
            <a:ext cx="6308790" cy="322698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1800" dirty="0"/>
              <a:t>La communauté </a:t>
            </a:r>
            <a:r>
              <a:rPr lang="fr-FR" sz="1800" b="1" dirty="0">
                <a:hlinkClick r:id="rId2"/>
              </a:rPr>
              <a:t>« CEGEE – Un Max de </a:t>
            </a:r>
            <a:r>
              <a:rPr lang="fr-FR" sz="1800" b="1" dirty="0" err="1">
                <a:hlinkClick r:id="rId2"/>
              </a:rPr>
              <a:t>Satisf’action</a:t>
            </a:r>
            <a:r>
              <a:rPr lang="fr-FR" sz="1800" b="1" dirty="0">
                <a:hlinkClick r:id="rId2"/>
              </a:rPr>
              <a:t> »</a:t>
            </a:r>
            <a:r>
              <a:rPr lang="fr-FR" sz="1800" b="1" dirty="0"/>
              <a:t> </a:t>
            </a:r>
            <a:r>
              <a:rPr lang="fr-FR" sz="1800" dirty="0"/>
              <a:t>sur Yammer est un canal privilégié </a:t>
            </a:r>
            <a:r>
              <a:rPr lang="fr-FR" sz="1800" dirty="0">
                <a:solidFill>
                  <a:srgbClr val="C00000"/>
                </a:solidFill>
              </a:rPr>
              <a:t>pour échanger sur les actions engagées en agence et en partager les bonnes pratiques.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1800" dirty="0"/>
              <a:t>A utiliser sans modération…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1800" dirty="0">
                <a:solidFill>
                  <a:schemeClr val="tx1"/>
                </a:solidFill>
              </a:rPr>
              <a:t>A vos plumes ✍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05BBE65-DDBB-442A-960D-255061BFC7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6" y="553083"/>
            <a:ext cx="10980738" cy="704028"/>
          </a:xfrm>
        </p:spPr>
        <p:txBody>
          <a:bodyPr/>
          <a:lstStyle/>
          <a:p>
            <a:r>
              <a:rPr lang="fr-FR" dirty="0"/>
              <a:t>Partageons </a:t>
            </a:r>
            <a:r>
              <a:rPr lang="fr-FR" dirty="0">
                <a:solidFill>
                  <a:srgbClr val="C00000"/>
                </a:solidFill>
              </a:rPr>
              <a:t>collectivement les expériences positives</a:t>
            </a:r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7E572FC8-9C2E-4A59-8FBB-AE113FDF9F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altLang="fr-FR" dirty="0">
                <a:solidFill>
                  <a:srgbClr val="404040"/>
                </a:solidFill>
                <a:cs typeface="Arial" panose="020B0604020202020204" pitchFamily="34" charset="0"/>
              </a:rPr>
              <a:t>4. Les bonnes pratiques pour optimiser la satisfaction client</a:t>
            </a:r>
          </a:p>
        </p:txBody>
      </p:sp>
    </p:spTree>
    <p:extLst>
      <p:ext uri="{BB962C8B-B14F-4D97-AF65-F5344CB8AC3E}">
        <p14:creationId xmlns:p14="http://schemas.microsoft.com/office/powerpoint/2010/main" val="204798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02bd0e2-1d78-4f7d-9dde-91cd55d66e87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4129</TotalTime>
  <Words>1603</Words>
  <Application>Microsoft Office PowerPoint</Application>
  <PresentationFormat>Grand écran</PresentationFormat>
  <Paragraphs>218</Paragraphs>
  <Slides>19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9" baseType="lpstr">
      <vt:lpstr>Microsoft YaHei UI</vt:lpstr>
      <vt:lpstr>Arial</vt:lpstr>
      <vt:lpstr>Arial Black</vt:lpstr>
      <vt:lpstr>Calibri</vt:lpstr>
      <vt:lpstr>Montserrat Black</vt:lpstr>
      <vt:lpstr>Montserrat ExtraBold</vt:lpstr>
      <vt:lpstr>Wingdings</vt:lpstr>
      <vt:lpstr>Thème Office</vt:lpstr>
      <vt:lpstr>Worksheet</vt:lpstr>
      <vt:lpstr>Feuille de calcul Microsoft Excel</vt:lpstr>
      <vt:lpstr>Les podiums de la Satisfaction Client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KUNTZMANN Bernard [CEGEE]</cp:lastModifiedBy>
  <cp:revision>260</cp:revision>
  <cp:lastPrinted>2022-02-07T11:51:29Z</cp:lastPrinted>
  <dcterms:created xsi:type="dcterms:W3CDTF">2020-06-24T09:20:11Z</dcterms:created>
  <dcterms:modified xsi:type="dcterms:W3CDTF">2022-02-07T14:52:15Z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