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5"/>
    <p:sldMasterId id="2147483693" r:id="rId6"/>
  </p:sldMasterIdLst>
  <p:notesMasterIdLst>
    <p:notesMasterId r:id="rId38"/>
  </p:notesMasterIdLst>
  <p:sldIdLst>
    <p:sldId id="256" r:id="rId7"/>
    <p:sldId id="257" r:id="rId8"/>
    <p:sldId id="271" r:id="rId9"/>
    <p:sldId id="11463" r:id="rId10"/>
    <p:sldId id="11470" r:id="rId11"/>
    <p:sldId id="11461" r:id="rId12"/>
    <p:sldId id="280" r:id="rId13"/>
    <p:sldId id="279" r:id="rId14"/>
    <p:sldId id="274" r:id="rId15"/>
    <p:sldId id="275" r:id="rId16"/>
    <p:sldId id="276" r:id="rId17"/>
    <p:sldId id="277" r:id="rId18"/>
    <p:sldId id="278" r:id="rId19"/>
    <p:sldId id="11469" r:id="rId20"/>
    <p:sldId id="11473" r:id="rId21"/>
    <p:sldId id="1680" r:id="rId22"/>
    <p:sldId id="11465" r:id="rId23"/>
    <p:sldId id="11471" r:id="rId24"/>
    <p:sldId id="265" r:id="rId25"/>
    <p:sldId id="281" r:id="rId26"/>
    <p:sldId id="11464" r:id="rId27"/>
    <p:sldId id="11472" r:id="rId28"/>
    <p:sldId id="11453" r:id="rId29"/>
    <p:sldId id="11462" r:id="rId30"/>
    <p:sldId id="306" r:id="rId31"/>
    <p:sldId id="11474" r:id="rId32"/>
    <p:sldId id="314" r:id="rId33"/>
    <p:sldId id="316" r:id="rId34"/>
    <p:sldId id="317" r:id="rId35"/>
    <p:sldId id="318" r:id="rId36"/>
    <p:sldId id="11475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BDCDD"/>
    <a:srgbClr val="DDBB1C"/>
    <a:srgbClr val="E01A58"/>
    <a:srgbClr val="E7302A"/>
    <a:srgbClr val="000000"/>
    <a:srgbClr val="C31632"/>
    <a:srgbClr val="EC1B24"/>
    <a:srgbClr val="F5F5F5"/>
    <a:srgbClr val="D1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53" autoAdjust="0"/>
    <p:restoredTop sz="96224" autoAdjust="0"/>
  </p:normalViewPr>
  <p:slideViewPr>
    <p:cSldViewPr snapToGrid="0">
      <p:cViewPr varScale="1">
        <p:scale>
          <a:sx n="68" d="100"/>
          <a:sy n="68" d="100"/>
        </p:scale>
        <p:origin x="11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0192D-E309-4429-9897-26E4FB2B12F9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71345-BDC6-4769-BF97-5944EC7B29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576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876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408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040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7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5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86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344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F75E64-17D8-4F68-9C2A-7DE9C8E7B4F5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1886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0393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80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22 février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4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22 février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9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9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22 février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09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22 février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2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60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4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61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92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16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7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24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février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29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42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2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22 février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bpce.invisionapp.com/console/share/XA34BRBH4U/776582524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1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7" Type="http://schemas.openxmlformats.org/officeDocument/2006/relationships/image" Target="../media/image2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42.png"/><Relationship Id="rId4" Type="http://schemas.openxmlformats.org/officeDocument/2006/relationships/hyperlink" Target="https://www.youtube.com/watch?v=RXK7EeCCHZE&amp;list=PLK1AxSKjOiQCbR21Kujj_0kP0jucSYYsl&amp;index=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isse-epargne.fr/banque-a-distance/lentretien-visio-avec-votre-conseiller/" TargetMode="External"/><Relationship Id="rId2" Type="http://schemas.openxmlformats.org/officeDocument/2006/relationships/hyperlink" Target="https://www.caisse-epargne.fr/banque-a-distance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hyperlink" Target="http://commerciaux.celca.caisse-epargne.fr/global-bdd/experience-client/quoi-de-neuf-dans-lappli/" TargetMode="External"/><Relationship Id="rId18" Type="http://schemas.openxmlformats.org/officeDocument/2006/relationships/image" Target="../media/image65.png"/><Relationship Id="rId3" Type="http://schemas.openxmlformats.org/officeDocument/2006/relationships/hyperlink" Target="http://commerciaux.celca.caisse-epargne.fr/download/1657/les-fonctionnalites-selfcare-par-canal/14482/les-fonctionnalites-selfcare-par-canal-recapitulatif.pdf" TargetMode="External"/><Relationship Id="rId21" Type="http://schemas.openxmlformats.org/officeDocument/2006/relationships/image" Target="../media/image67.png"/><Relationship Id="rId7" Type="http://schemas.openxmlformats.org/officeDocument/2006/relationships/hyperlink" Target="http://commerciaux.celca.caisse-epargne.fr/download/2039/2022/25475/hdj-du-3-fevrier-bad-et-edocuments.pptx" TargetMode="External"/><Relationship Id="rId12" Type="http://schemas.openxmlformats.org/officeDocument/2006/relationships/image" Target="../media/image60.png"/><Relationship Id="rId17" Type="http://schemas.openxmlformats.org/officeDocument/2006/relationships/image" Target="../media/image64.png"/><Relationship Id="rId25" Type="http://schemas.openxmlformats.org/officeDocument/2006/relationships/image" Target="../media/image25.png"/><Relationship Id="rId2" Type="http://schemas.openxmlformats.org/officeDocument/2006/relationships/image" Target="../media/image55.png"/><Relationship Id="rId16" Type="http://schemas.openxmlformats.org/officeDocument/2006/relationships/image" Target="../media/image63.emf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11" Type="http://schemas.openxmlformats.org/officeDocument/2006/relationships/hyperlink" Target="https://bpce.invisionapp.com/console/share/XA34BRBH4U/776582524" TargetMode="External"/><Relationship Id="rId24" Type="http://schemas.openxmlformats.org/officeDocument/2006/relationships/image" Target="../media/image69.png"/><Relationship Id="rId5" Type="http://schemas.openxmlformats.org/officeDocument/2006/relationships/hyperlink" Target="http://commerciaux.celca.caisse-epargne.fr/global-bdd/experience-client/multicanal/" TargetMode="External"/><Relationship Id="rId15" Type="http://schemas.openxmlformats.org/officeDocument/2006/relationships/image" Target="../media/image62.emf"/><Relationship Id="rId23" Type="http://schemas.openxmlformats.org/officeDocument/2006/relationships/hyperlink" Target="https://www.caisse-epargne.fr/grand-est-europe/banque-a-distance/acceder-compte/" TargetMode="External"/><Relationship Id="rId10" Type="http://schemas.openxmlformats.org/officeDocument/2006/relationships/image" Target="../media/image59.png"/><Relationship Id="rId19" Type="http://schemas.openxmlformats.org/officeDocument/2006/relationships/hyperlink" Target="https://youtube.com/playlist?list=PLK1AxSKjOiQCbR21Kujj_0kP0jucSYYsl" TargetMode="External"/><Relationship Id="rId4" Type="http://schemas.openxmlformats.org/officeDocument/2006/relationships/image" Target="../media/image56.png"/><Relationship Id="rId9" Type="http://schemas.openxmlformats.org/officeDocument/2006/relationships/hyperlink" Target="http://commerciaux.celca.caisse-epargne.fr/download/1873/2021/22624/hdj-du-3-juin-nouvel-ecosysteme-banque-a-distance-2.ppt" TargetMode="External"/><Relationship Id="rId14" Type="http://schemas.openxmlformats.org/officeDocument/2006/relationships/image" Target="../media/image61.emf"/><Relationship Id="rId22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wp-admin/admin-ajax.php?juwpfisadmin=false&amp;action=wpfd&amp;task=file.download&amp;wpfd_category_id=1533&amp;wpfd_file_id=18584&amp;token=a94049e8e741644db333f90488052fa2&amp;preview=1" TargetMode="External"/><Relationship Id="rId3" Type="http://schemas.openxmlformats.org/officeDocument/2006/relationships/image" Target="../media/image71.jpeg"/><Relationship Id="rId7" Type="http://schemas.openxmlformats.org/officeDocument/2006/relationships/hyperlink" Target="http://commerciaux.celca.caisse-epargne.fr/wp-admin/admin-ajax.php?juwpfisadmin=false&amp;action=wpfd&amp;task=file.download&amp;wpfd_category_id=1533&amp;wpfd_file_id=17469&amp;token=a94049e8e741644db333f90488052fa2&amp;preview=1" TargetMode="Externa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caisse-epargne.fr/grand-est-europe/comptes-cartes/paiement-mobile-sans-contact/" TargetMode="External"/><Relationship Id="rId5" Type="http://schemas.microsoft.com/office/2007/relationships/hdphoto" Target="../media/hdphoto2.wdp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535/effectuer-un-virement/18036/mobile-paylib-entre-amis-06-2019.pdf" TargetMode="External"/><Relationship Id="rId3" Type="http://schemas.microsoft.com/office/2007/relationships/hdphoto" Target="../media/hdphoto3.wdp"/><Relationship Id="rId7" Type="http://schemas.openxmlformats.org/officeDocument/2006/relationships/hyperlink" Target="http://commerciaux.celca.caisse-epargne.fr/download/1540/effectuer-un-retrait-par-sms/10281/realiser-un-retrait-par-sms.pdf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wp-admin/admin-ajax.php?juwpfisadmin=false&amp;action=wpfd&amp;task=file.download&amp;wpfd_category_id=1533&amp;wpfd_file_id=17469&amp;token=a94049e8e741644db333f90488052fa2&amp;preview=1" TargetMode="Externa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hyperlink" Target="https://play.google.com/store/apps/details?id=com.caisseepargne.android.mobilebanking&amp;hl=fr&amp;gl=US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hyperlink" Target="https://apps.apple.com/fr/app/banxo-caisse-depargne/id402753249" TargetMode="External"/><Relationship Id="rId10" Type="http://schemas.openxmlformats.org/officeDocument/2006/relationships/image" Target="../media/image81.png"/><Relationship Id="rId4" Type="http://schemas.openxmlformats.org/officeDocument/2006/relationships/image" Target="../media/image78.png"/><Relationship Id="rId9" Type="http://schemas.openxmlformats.org/officeDocument/2006/relationships/hyperlink" Target="https://appgallery.huawei.com/#/app/C103112171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microsoft.com/office/2007/relationships/hdphoto" Target="../media/hdphoto4.wdp"/><Relationship Id="rId7" Type="http://schemas.openxmlformats.org/officeDocument/2006/relationships/image" Target="../media/image8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24 février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Application mobile </a:t>
            </a:r>
            <a:r>
              <a:rPr lang="fr-FR" dirty="0" err="1"/>
              <a:t>Banxo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et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/>
              <a:t>Les avantages de l’application</a:t>
            </a:r>
          </a:p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  <a:p>
            <a:r>
              <a:rPr lang="fr-FR" dirty="0"/>
              <a:t>En parler lors d’un entretien</a:t>
            </a:r>
          </a:p>
          <a:p>
            <a:r>
              <a:rPr lang="fr-FR" dirty="0"/>
              <a:t>Pour aller plus loin et quizz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7541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5820C2C-7B08-47AC-A35B-819065EE79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avantages de l’application mobile sont nombreux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AC60EAB-402B-4F6A-A3B2-02512D7C7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avantages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EE32F8-4868-4C33-83E8-E1E28F95ECFB}"/>
              </a:ext>
            </a:extLst>
          </p:cNvPr>
          <p:cNvSpPr txBox="1"/>
          <p:nvPr/>
        </p:nvSpPr>
        <p:spPr>
          <a:xfrm>
            <a:off x="6567200" y="1832652"/>
            <a:ext cx="4873262" cy="309245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16000" lvl="1">
              <a:buFont typeface="Arial" panose="020B0604020202020204" pitchFamily="34" charset="0"/>
              <a:buChar char="■"/>
            </a:pPr>
            <a:r>
              <a:rPr lang="fr-FR" dirty="0"/>
              <a:t>Une appli aux meilleurs standards du marché</a:t>
            </a:r>
          </a:p>
          <a:p>
            <a:pPr marL="216000" lvl="1">
              <a:buFont typeface="Arial" panose="020B0604020202020204" pitchFamily="34" charset="0"/>
              <a:buChar char="■"/>
            </a:pP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</a:pP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</a:pP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</a:pP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</a:pP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</a:pPr>
            <a:r>
              <a:rPr lang="fr-FR" dirty="0"/>
              <a:t>Disponible aussi pour smartphone Huawei et Honor </a:t>
            </a:r>
            <a:br>
              <a:rPr lang="fr-FR" dirty="0"/>
            </a:br>
            <a:r>
              <a:rPr lang="fr-FR" dirty="0"/>
              <a:t>à partir de App </a:t>
            </a:r>
            <a:r>
              <a:rPr lang="fr-FR" dirty="0" err="1"/>
              <a:t>Gallery</a:t>
            </a:r>
            <a:r>
              <a:rPr lang="fr-FR" dirty="0"/>
              <a:t> 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610B7B-4074-4228-B2CA-AFDC80E05D7C}"/>
              </a:ext>
            </a:extLst>
          </p:cNvPr>
          <p:cNvSpPr txBox="1"/>
          <p:nvPr/>
        </p:nvSpPr>
        <p:spPr>
          <a:xfrm>
            <a:off x="1650912" y="1832652"/>
            <a:ext cx="2532488" cy="123110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6000" marR="0" lvl="1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16000" lvl="1">
              <a:buFont typeface="Arial" panose="020B0604020202020204" pitchFamily="34" charset="0"/>
              <a:buChar char="■"/>
            </a:pPr>
            <a:r>
              <a:rPr lang="fr-FR" dirty="0"/>
              <a:t>Autonomie</a:t>
            </a:r>
          </a:p>
          <a:p>
            <a:pPr marL="216000" lvl="1">
              <a:buFont typeface="Arial" panose="020B0604020202020204" pitchFamily="34" charset="0"/>
              <a:buChar char="■"/>
            </a:pPr>
            <a:r>
              <a:rPr lang="fr-FR" dirty="0"/>
              <a:t>Accessibilité en tous lieux </a:t>
            </a:r>
          </a:p>
          <a:p>
            <a:pPr marL="216000" lvl="1">
              <a:buFont typeface="Arial" panose="020B0604020202020204" pitchFamily="34" charset="0"/>
              <a:buChar char="■"/>
            </a:pPr>
            <a:r>
              <a:rPr lang="fr-FR" dirty="0"/>
              <a:t>et à tout moment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6BF1AC-B350-458E-9D73-3D90C96FD698}"/>
              </a:ext>
            </a:extLst>
          </p:cNvPr>
          <p:cNvSpPr txBox="1"/>
          <p:nvPr/>
        </p:nvSpPr>
        <p:spPr>
          <a:xfrm>
            <a:off x="1587412" y="1531424"/>
            <a:ext cx="2864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confort pour nos clients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B3E368B-BAE0-41D2-8974-F653EE753732}"/>
              </a:ext>
            </a:extLst>
          </p:cNvPr>
          <p:cNvSpPr txBox="1"/>
          <p:nvPr/>
        </p:nvSpPr>
        <p:spPr>
          <a:xfrm>
            <a:off x="1587412" y="3420907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sécurité optimale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06AD3F-FB11-4A12-B716-4D4BE0F54A20}"/>
              </a:ext>
            </a:extLst>
          </p:cNvPr>
          <p:cNvSpPr txBox="1"/>
          <p:nvPr/>
        </p:nvSpPr>
        <p:spPr>
          <a:xfrm>
            <a:off x="1650912" y="3737287"/>
            <a:ext cx="3121522" cy="56537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56000" marR="0" lvl="1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16000" lvl="1">
              <a:buFont typeface="Arial" panose="020B0604020202020204" pitchFamily="34" charset="0"/>
              <a:buChar char="■"/>
            </a:pPr>
            <a:r>
              <a:rPr lang="fr-FR" dirty="0"/>
              <a:t>Grâce à </a:t>
            </a:r>
            <a:r>
              <a:rPr lang="fr-FR" b="1" dirty="0"/>
              <a:t>Sécur’Pass</a:t>
            </a:r>
            <a:r>
              <a:rPr lang="fr-FR" dirty="0"/>
              <a:t> : notre solution d’authentification forte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D5D2F0-AA9B-49DB-859F-ADA2A59B5969}"/>
              </a:ext>
            </a:extLst>
          </p:cNvPr>
          <p:cNvSpPr txBox="1"/>
          <p:nvPr/>
        </p:nvSpPr>
        <p:spPr>
          <a:xfrm>
            <a:off x="6496050" y="1531424"/>
            <a:ext cx="2351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qualité de service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7FB396C-EEE4-40F4-8B68-D0FFF04D054D}"/>
              </a:ext>
            </a:extLst>
          </p:cNvPr>
          <p:cNvGrpSpPr/>
          <p:nvPr/>
        </p:nvGrpSpPr>
        <p:grpSpPr>
          <a:xfrm>
            <a:off x="6873570" y="2737267"/>
            <a:ext cx="1132892" cy="318668"/>
            <a:chOff x="5567036" y="3814312"/>
            <a:chExt cx="1137334" cy="31991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17920A4-4AE9-444E-861B-E8663BD29DF6}"/>
                </a:ext>
              </a:extLst>
            </p:cNvPr>
            <p:cNvSpPr/>
            <p:nvPr/>
          </p:nvSpPr>
          <p:spPr>
            <a:xfrm>
              <a:off x="5601662" y="3814312"/>
              <a:ext cx="1068082" cy="3199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B9D5A0-E946-482E-9D76-4444CC870687}"/>
                </a:ext>
              </a:extLst>
            </p:cNvPr>
            <p:cNvSpPr txBox="1"/>
            <p:nvPr/>
          </p:nvSpPr>
          <p:spPr>
            <a:xfrm>
              <a:off x="5567036" y="3842825"/>
              <a:ext cx="1137334" cy="262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Au 31/01/2022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61C465F-721B-48FB-A611-D65DDC187F44}"/>
              </a:ext>
            </a:extLst>
          </p:cNvPr>
          <p:cNvGrpSpPr/>
          <p:nvPr/>
        </p:nvGrpSpPr>
        <p:grpSpPr>
          <a:xfrm>
            <a:off x="8101280" y="2310416"/>
            <a:ext cx="2710840" cy="306721"/>
            <a:chOff x="5255880" y="1807307"/>
            <a:chExt cx="2721470" cy="30792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36BFD0F-92AE-4A38-84D5-60D18E1608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55880" y="1809449"/>
              <a:ext cx="1270510" cy="30578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308C848-691F-49CC-9E06-2FC3E0353F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825"/>
            <a:stretch/>
          </p:blipFill>
          <p:spPr>
            <a:xfrm>
              <a:off x="6677425" y="1807307"/>
              <a:ext cx="1299925" cy="283963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FDF91F0-218C-48AC-A7D4-26FCD83AD5DA}"/>
              </a:ext>
            </a:extLst>
          </p:cNvPr>
          <p:cNvGrpSpPr/>
          <p:nvPr/>
        </p:nvGrpSpPr>
        <p:grpSpPr>
          <a:xfrm>
            <a:off x="6746162" y="4269296"/>
            <a:ext cx="1587736" cy="323087"/>
            <a:chOff x="4403533" y="3798009"/>
            <a:chExt cx="1593962" cy="324354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4578CC2-60CE-48E9-AC27-B519031CF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3533" y="3798009"/>
              <a:ext cx="541556" cy="32435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502177B-B805-4B61-837A-3F55F6040CD0}"/>
                </a:ext>
              </a:extLst>
            </p:cNvPr>
            <p:cNvSpPr/>
            <p:nvPr/>
          </p:nvSpPr>
          <p:spPr>
            <a:xfrm>
              <a:off x="4835658" y="3813179"/>
              <a:ext cx="1161837" cy="2940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 err="1">
                  <a:solidFill>
                    <a:schemeClr val="tx1"/>
                  </a:solidFill>
                </a:rPr>
                <a:t>Huawei</a:t>
              </a:r>
              <a:r>
                <a:rPr lang="fr-FR" sz="900" b="1" dirty="0">
                  <a:solidFill>
                    <a:schemeClr val="tx1"/>
                  </a:solidFill>
                </a:rPr>
                <a:t> </a:t>
              </a:r>
              <a:r>
                <a:rPr lang="fr-FR" sz="900" b="1" dirty="0" err="1">
                  <a:solidFill>
                    <a:schemeClr val="tx1"/>
                  </a:solidFill>
                </a:rPr>
                <a:t>AppGallery</a:t>
              </a:r>
              <a:r>
                <a:rPr lang="fr-FR" sz="900" b="1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DA26E625-C776-4F2F-96C2-52E9E8EEAD39}"/>
              </a:ext>
            </a:extLst>
          </p:cNvPr>
          <p:cNvSpPr txBox="1"/>
          <p:nvPr/>
        </p:nvSpPr>
        <p:spPr>
          <a:xfrm>
            <a:off x="8696654" y="270326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4,7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49F28-810A-4AC3-A445-482407CAEFC1}"/>
              </a:ext>
            </a:extLst>
          </p:cNvPr>
          <p:cNvSpPr txBox="1"/>
          <p:nvPr/>
        </p:nvSpPr>
        <p:spPr>
          <a:xfrm>
            <a:off x="10185800" y="270326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4,4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7FFE9E0-5060-4C63-936F-8102D2E97A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6332" y="2760729"/>
            <a:ext cx="233111" cy="2286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FC55464-B277-47EF-AED6-66E8BCA9F8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3521" y="2722097"/>
            <a:ext cx="233111" cy="2286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BAAC4F8-E502-4AF6-823C-4EA491540D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7234" y="4289620"/>
            <a:ext cx="233111" cy="2286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233D876-3C51-4B46-98F1-188F52D84AAC}"/>
              </a:ext>
            </a:extLst>
          </p:cNvPr>
          <p:cNvSpPr txBox="1"/>
          <p:nvPr/>
        </p:nvSpPr>
        <p:spPr>
          <a:xfrm>
            <a:off x="8764335" y="4255280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4,1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BB3EDC1-3CA7-4D2E-A7CD-5D26F9CEAC68}"/>
              </a:ext>
            </a:extLst>
          </p:cNvPr>
          <p:cNvGrpSpPr/>
          <p:nvPr/>
        </p:nvGrpSpPr>
        <p:grpSpPr>
          <a:xfrm>
            <a:off x="778496" y="3445001"/>
            <a:ext cx="702657" cy="575863"/>
            <a:chOff x="4545013" y="3094038"/>
            <a:chExt cx="422275" cy="346075"/>
          </a:xfrm>
        </p:grpSpPr>
        <p:sp>
          <p:nvSpPr>
            <p:cNvPr id="33" name="Freeform 394">
              <a:extLst>
                <a:ext uri="{FF2B5EF4-FFF2-40B4-BE49-F238E27FC236}">
                  <a16:creationId xmlns:a16="http://schemas.microsoft.com/office/drawing/2014/main" id="{081A09C0-B389-4DFD-A6B5-2AE1F4E17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013" y="3222625"/>
              <a:ext cx="219075" cy="169863"/>
            </a:xfrm>
            <a:custGeom>
              <a:avLst/>
              <a:gdLst>
                <a:gd name="T0" fmla="*/ 138 w 138"/>
                <a:gd name="T1" fmla="*/ 58 h 107"/>
                <a:gd name="T2" fmla="*/ 138 w 138"/>
                <a:gd name="T3" fmla="*/ 0 h 107"/>
                <a:gd name="T4" fmla="*/ 0 w 138"/>
                <a:gd name="T5" fmla="*/ 0 h 107"/>
                <a:gd name="T6" fmla="*/ 0 w 138"/>
                <a:gd name="T7" fmla="*/ 107 h 107"/>
                <a:gd name="T8" fmla="*/ 91 w 13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07">
                  <a:moveTo>
                    <a:pt x="138" y="58"/>
                  </a:moveTo>
                  <a:lnTo>
                    <a:pt x="138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91" y="107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34" name="Freeform 395">
              <a:extLst>
                <a:ext uri="{FF2B5EF4-FFF2-40B4-BE49-F238E27FC236}">
                  <a16:creationId xmlns:a16="http://schemas.microsoft.com/office/drawing/2014/main" id="{72DE612D-3C76-43BF-A715-F9C8D57B8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1" y="3094038"/>
              <a:ext cx="139700" cy="128588"/>
            </a:xfrm>
            <a:custGeom>
              <a:avLst/>
              <a:gdLst>
                <a:gd name="T0" fmla="*/ 0 w 80"/>
                <a:gd name="T1" fmla="*/ 70 h 70"/>
                <a:gd name="T2" fmla="*/ 0 w 80"/>
                <a:gd name="T3" fmla="*/ 40 h 70"/>
                <a:gd name="T4" fmla="*/ 40 w 80"/>
                <a:gd name="T5" fmla="*/ 0 h 70"/>
                <a:gd name="T6" fmla="*/ 40 w 80"/>
                <a:gd name="T7" fmla="*/ 0 h 70"/>
                <a:gd name="T8" fmla="*/ 80 w 80"/>
                <a:gd name="T9" fmla="*/ 40 h 70"/>
                <a:gd name="T10" fmla="*/ 80 w 80"/>
                <a:gd name="T11" fmla="*/ 40 h 70"/>
                <a:gd name="T12" fmla="*/ 80 w 80"/>
                <a:gd name="T13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70">
                  <a:moveTo>
                    <a:pt x="0" y="7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52"/>
                    <a:pt x="80" y="52"/>
                    <a:pt x="80" y="52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35" name="Freeform 396">
              <a:extLst>
                <a:ext uri="{FF2B5EF4-FFF2-40B4-BE49-F238E27FC236}">
                  <a16:creationId xmlns:a16="http://schemas.microsoft.com/office/drawing/2014/main" id="{F42B5419-62C9-4DC6-9DF2-F2690039B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738" y="3263900"/>
              <a:ext cx="49213" cy="85725"/>
            </a:xfrm>
            <a:custGeom>
              <a:avLst/>
              <a:gdLst>
                <a:gd name="T0" fmla="*/ 28 w 28"/>
                <a:gd name="T1" fmla="*/ 14 h 46"/>
                <a:gd name="T2" fmla="*/ 14 w 28"/>
                <a:gd name="T3" fmla="*/ 0 h 46"/>
                <a:gd name="T4" fmla="*/ 0 w 28"/>
                <a:gd name="T5" fmla="*/ 14 h 46"/>
                <a:gd name="T6" fmla="*/ 0 w 28"/>
                <a:gd name="T7" fmla="*/ 14 h 46"/>
                <a:gd name="T8" fmla="*/ 8 w 28"/>
                <a:gd name="T9" fmla="*/ 27 h 46"/>
                <a:gd name="T10" fmla="*/ 8 w 28"/>
                <a:gd name="T11" fmla="*/ 40 h 46"/>
                <a:gd name="T12" fmla="*/ 14 w 28"/>
                <a:gd name="T13" fmla="*/ 46 h 46"/>
                <a:gd name="T14" fmla="*/ 20 w 28"/>
                <a:gd name="T15" fmla="*/ 40 h 46"/>
                <a:gd name="T16" fmla="*/ 20 w 28"/>
                <a:gd name="T17" fmla="*/ 27 h 46"/>
                <a:gd name="T18" fmla="*/ 28 w 28"/>
                <a:gd name="T1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6">
                  <a:moveTo>
                    <a:pt x="28" y="14"/>
                  </a:moveTo>
                  <a:cubicBezTo>
                    <a:pt x="28" y="7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3" y="25"/>
                    <a:pt x="8" y="27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3"/>
                    <a:pt x="10" y="46"/>
                    <a:pt x="14" y="46"/>
                  </a:cubicBezTo>
                  <a:cubicBezTo>
                    <a:pt x="17" y="46"/>
                    <a:pt x="20" y="43"/>
                    <a:pt x="20" y="40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5" y="25"/>
                    <a:pt x="28" y="20"/>
                    <a:pt x="28" y="14"/>
                  </a:cubicBez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36" name="Freeform 397">
              <a:extLst>
                <a:ext uri="{FF2B5EF4-FFF2-40B4-BE49-F238E27FC236}">
                  <a16:creationId xmlns:a16="http://schemas.microsoft.com/office/drawing/2014/main" id="{71850968-5000-4095-B5D6-609A2FE5A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888" y="3314700"/>
              <a:ext cx="279400" cy="125413"/>
            </a:xfrm>
            <a:custGeom>
              <a:avLst/>
              <a:gdLst>
                <a:gd name="T0" fmla="*/ 35 w 159"/>
                <a:gd name="T1" fmla="*/ 0 h 69"/>
                <a:gd name="T2" fmla="*/ 0 w 159"/>
                <a:gd name="T3" fmla="*/ 35 h 69"/>
                <a:gd name="T4" fmla="*/ 35 w 159"/>
                <a:gd name="T5" fmla="*/ 69 h 69"/>
                <a:gd name="T6" fmla="*/ 124 w 159"/>
                <a:gd name="T7" fmla="*/ 69 h 69"/>
                <a:gd name="T8" fmla="*/ 158 w 159"/>
                <a:gd name="T9" fmla="*/ 34 h 69"/>
                <a:gd name="T10" fmla="*/ 124 w 159"/>
                <a:gd name="T11" fmla="*/ 0 h 69"/>
                <a:gd name="T12" fmla="*/ 35 w 159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69">
                  <a:moveTo>
                    <a:pt x="35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54"/>
                    <a:pt x="16" y="69"/>
                    <a:pt x="3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43" y="69"/>
                    <a:pt x="159" y="53"/>
                    <a:pt x="158" y="34"/>
                  </a:cubicBezTo>
                  <a:cubicBezTo>
                    <a:pt x="158" y="15"/>
                    <a:pt x="143" y="0"/>
                    <a:pt x="124" y="0"/>
                  </a:cubicBezTo>
                  <a:lnTo>
                    <a:pt x="35" y="0"/>
                  </a:ln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37" name="Freeform 398">
              <a:extLst>
                <a:ext uri="{FF2B5EF4-FFF2-40B4-BE49-F238E27FC236}">
                  <a16:creationId xmlns:a16="http://schemas.microsoft.com/office/drawing/2014/main" id="{FBA14CF8-8507-4778-B6C4-0B9237C407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3926" y="3354388"/>
              <a:ext cx="188913" cy="42863"/>
            </a:xfrm>
            <a:custGeom>
              <a:avLst/>
              <a:gdLst>
                <a:gd name="T0" fmla="*/ 13 w 119"/>
                <a:gd name="T1" fmla="*/ 15 h 27"/>
                <a:gd name="T2" fmla="*/ 13 w 119"/>
                <a:gd name="T3" fmla="*/ 0 h 27"/>
                <a:gd name="T4" fmla="*/ 13 w 119"/>
                <a:gd name="T5" fmla="*/ 15 h 27"/>
                <a:gd name="T6" fmla="*/ 26 w 119"/>
                <a:gd name="T7" fmla="*/ 10 h 27"/>
                <a:gd name="T8" fmla="*/ 13 w 119"/>
                <a:gd name="T9" fmla="*/ 15 h 27"/>
                <a:gd name="T10" fmla="*/ 0 w 119"/>
                <a:gd name="T11" fmla="*/ 10 h 27"/>
                <a:gd name="T12" fmla="*/ 13 w 119"/>
                <a:gd name="T13" fmla="*/ 15 h 27"/>
                <a:gd name="T14" fmla="*/ 4 w 119"/>
                <a:gd name="T15" fmla="*/ 27 h 27"/>
                <a:gd name="T16" fmla="*/ 13 w 119"/>
                <a:gd name="T17" fmla="*/ 15 h 27"/>
                <a:gd name="T18" fmla="*/ 21 w 119"/>
                <a:gd name="T19" fmla="*/ 27 h 27"/>
                <a:gd name="T20" fmla="*/ 59 w 119"/>
                <a:gd name="T21" fmla="*/ 15 h 27"/>
                <a:gd name="T22" fmla="*/ 59 w 119"/>
                <a:gd name="T23" fmla="*/ 0 h 27"/>
                <a:gd name="T24" fmla="*/ 59 w 119"/>
                <a:gd name="T25" fmla="*/ 15 h 27"/>
                <a:gd name="T26" fmla="*/ 73 w 119"/>
                <a:gd name="T27" fmla="*/ 10 h 27"/>
                <a:gd name="T28" fmla="*/ 59 w 119"/>
                <a:gd name="T29" fmla="*/ 15 h 27"/>
                <a:gd name="T30" fmla="*/ 46 w 119"/>
                <a:gd name="T31" fmla="*/ 10 h 27"/>
                <a:gd name="T32" fmla="*/ 59 w 119"/>
                <a:gd name="T33" fmla="*/ 15 h 27"/>
                <a:gd name="T34" fmla="*/ 52 w 119"/>
                <a:gd name="T35" fmla="*/ 27 h 27"/>
                <a:gd name="T36" fmla="*/ 59 w 119"/>
                <a:gd name="T37" fmla="*/ 15 h 27"/>
                <a:gd name="T38" fmla="*/ 67 w 119"/>
                <a:gd name="T39" fmla="*/ 27 h 27"/>
                <a:gd name="T40" fmla="*/ 106 w 119"/>
                <a:gd name="T41" fmla="*/ 15 h 27"/>
                <a:gd name="T42" fmla="*/ 106 w 119"/>
                <a:gd name="T43" fmla="*/ 0 h 27"/>
                <a:gd name="T44" fmla="*/ 106 w 119"/>
                <a:gd name="T45" fmla="*/ 15 h 27"/>
                <a:gd name="T46" fmla="*/ 119 w 119"/>
                <a:gd name="T47" fmla="*/ 10 h 27"/>
                <a:gd name="T48" fmla="*/ 106 w 119"/>
                <a:gd name="T49" fmla="*/ 15 h 27"/>
                <a:gd name="T50" fmla="*/ 92 w 119"/>
                <a:gd name="T51" fmla="*/ 10 h 27"/>
                <a:gd name="T52" fmla="*/ 106 w 119"/>
                <a:gd name="T53" fmla="*/ 15 h 27"/>
                <a:gd name="T54" fmla="*/ 98 w 119"/>
                <a:gd name="T55" fmla="*/ 27 h 27"/>
                <a:gd name="T56" fmla="*/ 106 w 119"/>
                <a:gd name="T57" fmla="*/ 15 h 27"/>
                <a:gd name="T58" fmla="*/ 115 w 119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9" h="27">
                  <a:moveTo>
                    <a:pt x="13" y="15"/>
                  </a:moveTo>
                  <a:lnTo>
                    <a:pt x="13" y="0"/>
                  </a:lnTo>
                  <a:moveTo>
                    <a:pt x="13" y="15"/>
                  </a:moveTo>
                  <a:lnTo>
                    <a:pt x="26" y="10"/>
                  </a:lnTo>
                  <a:moveTo>
                    <a:pt x="13" y="15"/>
                  </a:moveTo>
                  <a:lnTo>
                    <a:pt x="0" y="10"/>
                  </a:lnTo>
                  <a:moveTo>
                    <a:pt x="13" y="15"/>
                  </a:moveTo>
                  <a:lnTo>
                    <a:pt x="4" y="27"/>
                  </a:lnTo>
                  <a:moveTo>
                    <a:pt x="13" y="15"/>
                  </a:moveTo>
                  <a:lnTo>
                    <a:pt x="21" y="27"/>
                  </a:lnTo>
                  <a:moveTo>
                    <a:pt x="59" y="15"/>
                  </a:moveTo>
                  <a:lnTo>
                    <a:pt x="59" y="0"/>
                  </a:lnTo>
                  <a:moveTo>
                    <a:pt x="59" y="15"/>
                  </a:moveTo>
                  <a:lnTo>
                    <a:pt x="73" y="10"/>
                  </a:lnTo>
                  <a:moveTo>
                    <a:pt x="59" y="15"/>
                  </a:moveTo>
                  <a:lnTo>
                    <a:pt x="46" y="10"/>
                  </a:lnTo>
                  <a:moveTo>
                    <a:pt x="59" y="15"/>
                  </a:moveTo>
                  <a:lnTo>
                    <a:pt x="52" y="27"/>
                  </a:lnTo>
                  <a:moveTo>
                    <a:pt x="59" y="15"/>
                  </a:moveTo>
                  <a:lnTo>
                    <a:pt x="67" y="27"/>
                  </a:lnTo>
                  <a:moveTo>
                    <a:pt x="106" y="15"/>
                  </a:moveTo>
                  <a:lnTo>
                    <a:pt x="106" y="0"/>
                  </a:lnTo>
                  <a:moveTo>
                    <a:pt x="106" y="15"/>
                  </a:moveTo>
                  <a:lnTo>
                    <a:pt x="119" y="10"/>
                  </a:lnTo>
                  <a:moveTo>
                    <a:pt x="106" y="15"/>
                  </a:moveTo>
                  <a:lnTo>
                    <a:pt x="92" y="10"/>
                  </a:lnTo>
                  <a:moveTo>
                    <a:pt x="106" y="15"/>
                  </a:moveTo>
                  <a:lnTo>
                    <a:pt x="98" y="27"/>
                  </a:lnTo>
                  <a:moveTo>
                    <a:pt x="106" y="15"/>
                  </a:moveTo>
                  <a:lnTo>
                    <a:pt x="115" y="27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2DF6329-33A6-44C1-9A31-37D84422A91D}"/>
              </a:ext>
            </a:extLst>
          </p:cNvPr>
          <p:cNvGrpSpPr/>
          <p:nvPr/>
        </p:nvGrpSpPr>
        <p:grpSpPr>
          <a:xfrm>
            <a:off x="5807965" y="1592434"/>
            <a:ext cx="626568" cy="629007"/>
            <a:chOff x="920101" y="3972398"/>
            <a:chExt cx="407987" cy="409575"/>
          </a:xfrm>
        </p:grpSpPr>
        <p:sp>
          <p:nvSpPr>
            <p:cNvPr id="39" name="Line 639">
              <a:extLst>
                <a:ext uri="{FF2B5EF4-FFF2-40B4-BE49-F238E27FC236}">
                  <a16:creationId xmlns:a16="http://schemas.microsoft.com/office/drawing/2014/main" id="{72BF2DCA-7887-4D54-9B2F-FCCE54BE2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5526" y="4235923"/>
              <a:ext cx="0" cy="26988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0" name="Freeform 640">
              <a:extLst>
                <a:ext uri="{FF2B5EF4-FFF2-40B4-BE49-F238E27FC236}">
                  <a16:creationId xmlns:a16="http://schemas.microsoft.com/office/drawing/2014/main" id="{C33F3C77-A1F2-497A-A19C-D0E286683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526" y="3973986"/>
              <a:ext cx="225425" cy="249238"/>
            </a:xfrm>
            <a:custGeom>
              <a:avLst/>
              <a:gdLst>
                <a:gd name="T0" fmla="*/ 0 w 129"/>
                <a:gd name="T1" fmla="*/ 0 h 136"/>
                <a:gd name="T2" fmla="*/ 122 w 129"/>
                <a:gd name="T3" fmla="*/ 0 h 136"/>
                <a:gd name="T4" fmla="*/ 85 w 129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36">
                  <a:moveTo>
                    <a:pt x="0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9" y="104"/>
                    <a:pt x="85" y="136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1" name="Line 641">
              <a:extLst>
                <a:ext uri="{FF2B5EF4-FFF2-40B4-BE49-F238E27FC236}">
                  <a16:creationId xmlns:a16="http://schemas.microsoft.com/office/drawing/2014/main" id="{6BACEB89-F15D-4A37-8ED4-449F374FC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863" y="4264498"/>
              <a:ext cx="0" cy="84138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2" name="Freeform 642">
              <a:extLst>
                <a:ext uri="{FF2B5EF4-FFF2-40B4-BE49-F238E27FC236}">
                  <a16:creationId xmlns:a16="http://schemas.microsoft.com/office/drawing/2014/main" id="{2E6CFD34-6380-4B0D-AFE0-45111170B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738" y="4264498"/>
              <a:ext cx="128588" cy="71438"/>
            </a:xfrm>
            <a:custGeom>
              <a:avLst/>
              <a:gdLst>
                <a:gd name="T0" fmla="*/ 73 w 73"/>
                <a:gd name="T1" fmla="*/ 39 h 39"/>
                <a:gd name="T2" fmla="*/ 73 w 73"/>
                <a:gd name="T3" fmla="*/ 0 h 39"/>
                <a:gd name="T4" fmla="*/ 0 w 73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39">
                  <a:moveTo>
                    <a:pt x="73" y="39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1" y="0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3" name="Line 643">
              <a:extLst>
                <a:ext uri="{FF2B5EF4-FFF2-40B4-BE49-F238E27FC236}">
                  <a16:creationId xmlns:a16="http://schemas.microsoft.com/office/drawing/2014/main" id="{3397AEC7-2A93-4B2A-9310-FB486F54B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0588" y="4348636"/>
              <a:ext cx="22383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4" name="Line 644">
              <a:extLst>
                <a:ext uri="{FF2B5EF4-FFF2-40B4-BE49-F238E27FC236}">
                  <a16:creationId xmlns:a16="http://schemas.microsoft.com/office/drawing/2014/main" id="{8DB80EC7-7A3A-4E58-B586-952C837F6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713" y="4348636"/>
              <a:ext cx="111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5" name="Freeform 645">
              <a:extLst>
                <a:ext uri="{FF2B5EF4-FFF2-40B4-BE49-F238E27FC236}">
                  <a16:creationId xmlns:a16="http://schemas.microsoft.com/office/drawing/2014/main" id="{BCE0CDF5-6521-4A1A-99F6-DEAD9C9D3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501" y="4286723"/>
              <a:ext cx="101600" cy="39688"/>
            </a:xfrm>
            <a:custGeom>
              <a:avLst/>
              <a:gdLst>
                <a:gd name="T0" fmla="*/ 11 w 58"/>
                <a:gd name="T1" fmla="*/ 22 h 22"/>
                <a:gd name="T2" fmla="*/ 3 w 58"/>
                <a:gd name="T3" fmla="*/ 22 h 22"/>
                <a:gd name="T4" fmla="*/ 0 w 58"/>
                <a:gd name="T5" fmla="*/ 18 h 22"/>
                <a:gd name="T6" fmla="*/ 0 w 58"/>
                <a:gd name="T7" fmla="*/ 4 h 22"/>
                <a:gd name="T8" fmla="*/ 3 w 58"/>
                <a:gd name="T9" fmla="*/ 0 h 22"/>
                <a:gd name="T10" fmla="*/ 54 w 58"/>
                <a:gd name="T11" fmla="*/ 0 h 22"/>
                <a:gd name="T12" fmla="*/ 58 w 58"/>
                <a:gd name="T13" fmla="*/ 4 h 22"/>
                <a:gd name="T14" fmla="*/ 58 w 58"/>
                <a:gd name="T15" fmla="*/ 18 h 22"/>
                <a:gd name="T16" fmla="*/ 54 w 58"/>
                <a:gd name="T17" fmla="*/ 22 h 22"/>
                <a:gd name="T18" fmla="*/ 24 w 58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22">
                  <a:moveTo>
                    <a:pt x="11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0"/>
                    <a:pt x="58" y="2"/>
                    <a:pt x="58" y="4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56" y="22"/>
                    <a:pt x="54" y="22"/>
                  </a:cubicBezTo>
                  <a:cubicBezTo>
                    <a:pt x="24" y="22"/>
                    <a:pt x="24" y="22"/>
                    <a:pt x="24" y="22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6" name="Freeform 646">
              <a:extLst>
                <a:ext uri="{FF2B5EF4-FFF2-40B4-BE49-F238E27FC236}">
                  <a16:creationId xmlns:a16="http://schemas.microsoft.com/office/drawing/2014/main" id="{9EB93378-DB0C-4CD2-BD2D-1108377B8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788" y="3999386"/>
              <a:ext cx="114300" cy="153988"/>
            </a:xfrm>
            <a:custGeom>
              <a:avLst/>
              <a:gdLst>
                <a:gd name="T0" fmla="*/ 11 w 66"/>
                <a:gd name="T1" fmla="*/ 0 h 84"/>
                <a:gd name="T2" fmla="*/ 55 w 66"/>
                <a:gd name="T3" fmla="*/ 0 h 84"/>
                <a:gd name="T4" fmla="*/ 0 w 66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84">
                  <a:moveTo>
                    <a:pt x="11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66" y="84"/>
                    <a:pt x="0" y="8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7" name="Freeform 647">
              <a:extLst>
                <a:ext uri="{FF2B5EF4-FFF2-40B4-BE49-F238E27FC236}">
                  <a16:creationId xmlns:a16="http://schemas.microsoft.com/office/drawing/2014/main" id="{9E7331E7-9459-4AFD-8F43-E15CED2A6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138" y="4023198"/>
              <a:ext cx="71438" cy="107950"/>
            </a:xfrm>
            <a:custGeom>
              <a:avLst/>
              <a:gdLst>
                <a:gd name="T0" fmla="*/ 18 w 41"/>
                <a:gd name="T1" fmla="*/ 0 h 59"/>
                <a:gd name="T2" fmla="*/ 38 w 41"/>
                <a:gd name="T3" fmla="*/ 0 h 59"/>
                <a:gd name="T4" fmla="*/ 0 w 41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9">
                  <a:moveTo>
                    <a:pt x="1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41" y="54"/>
                    <a:pt x="0" y="5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8" name="Freeform 648">
              <a:extLst>
                <a:ext uri="{FF2B5EF4-FFF2-40B4-BE49-F238E27FC236}">
                  <a16:creationId xmlns:a16="http://schemas.microsoft.com/office/drawing/2014/main" id="{D2E34802-8175-45BC-B035-B0918CCEB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651" y="3973986"/>
              <a:ext cx="103188" cy="288925"/>
            </a:xfrm>
            <a:custGeom>
              <a:avLst/>
              <a:gdLst>
                <a:gd name="T0" fmla="*/ 8 w 59"/>
                <a:gd name="T1" fmla="*/ 0 h 157"/>
                <a:gd name="T2" fmla="*/ 59 w 59"/>
                <a:gd name="T3" fmla="*/ 143 h 157"/>
                <a:gd name="T4" fmla="*/ 59 w 59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57">
                  <a:moveTo>
                    <a:pt x="8" y="0"/>
                  </a:moveTo>
                  <a:cubicBezTo>
                    <a:pt x="8" y="0"/>
                    <a:pt x="0" y="124"/>
                    <a:pt x="59" y="143"/>
                  </a:cubicBezTo>
                  <a:cubicBezTo>
                    <a:pt x="59" y="157"/>
                    <a:pt x="59" y="157"/>
                    <a:pt x="59" y="15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49" name="Line 649">
              <a:extLst>
                <a:ext uri="{FF2B5EF4-FFF2-40B4-BE49-F238E27FC236}">
                  <a16:creationId xmlns:a16="http://schemas.microsoft.com/office/drawing/2014/main" id="{CBA54871-E8DE-4B3C-9363-0E242A6D78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6488" y="397239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0" name="Freeform 650">
              <a:extLst>
                <a:ext uri="{FF2B5EF4-FFF2-40B4-BE49-F238E27FC236}">
                  <a16:creationId xmlns:a16="http://schemas.microsoft.com/office/drawing/2014/main" id="{2E48C55B-4689-4473-B311-926638A53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13" y="4158136"/>
              <a:ext cx="15875" cy="23813"/>
            </a:xfrm>
            <a:custGeom>
              <a:avLst/>
              <a:gdLst>
                <a:gd name="T0" fmla="*/ 0 w 9"/>
                <a:gd name="T1" fmla="*/ 0 h 13"/>
                <a:gd name="T2" fmla="*/ 9 w 9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3">
                  <a:moveTo>
                    <a:pt x="0" y="0"/>
                  </a:moveTo>
                  <a:cubicBezTo>
                    <a:pt x="3" y="5"/>
                    <a:pt x="6" y="9"/>
                    <a:pt x="9" y="1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1" name="Freeform 651">
              <a:extLst>
                <a:ext uri="{FF2B5EF4-FFF2-40B4-BE49-F238E27FC236}">
                  <a16:creationId xmlns:a16="http://schemas.microsoft.com/office/drawing/2014/main" id="{33CE6F38-13A3-46E7-B7C4-594C7A0A1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926" y="4032723"/>
              <a:ext cx="17463" cy="101600"/>
            </a:xfrm>
            <a:custGeom>
              <a:avLst/>
              <a:gdLst>
                <a:gd name="T0" fmla="*/ 1 w 10"/>
                <a:gd name="T1" fmla="*/ 0 h 55"/>
                <a:gd name="T2" fmla="*/ 10 w 10"/>
                <a:gd name="T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55">
                  <a:moveTo>
                    <a:pt x="1" y="0"/>
                  </a:moveTo>
                  <a:cubicBezTo>
                    <a:pt x="1" y="0"/>
                    <a:pt x="0" y="28"/>
                    <a:pt x="10" y="5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2" name="Freeform 652">
              <a:extLst>
                <a:ext uri="{FF2B5EF4-FFF2-40B4-BE49-F238E27FC236}">
                  <a16:creationId xmlns:a16="http://schemas.microsoft.com/office/drawing/2014/main" id="{C0D2CBE8-D9F0-4FC6-B7A3-249656108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01" y="3999386"/>
              <a:ext cx="115888" cy="153988"/>
            </a:xfrm>
            <a:custGeom>
              <a:avLst/>
              <a:gdLst>
                <a:gd name="T0" fmla="*/ 42 w 66"/>
                <a:gd name="T1" fmla="*/ 0 h 84"/>
                <a:gd name="T2" fmla="*/ 11 w 66"/>
                <a:gd name="T3" fmla="*/ 0 h 84"/>
                <a:gd name="T4" fmla="*/ 66 w 66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84">
                  <a:moveTo>
                    <a:pt x="4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84"/>
                    <a:pt x="66" y="8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3" name="Freeform 653">
              <a:extLst>
                <a:ext uri="{FF2B5EF4-FFF2-40B4-BE49-F238E27FC236}">
                  <a16:creationId xmlns:a16="http://schemas.microsoft.com/office/drawing/2014/main" id="{A0F7979F-FFDC-4B40-A6C0-FB0976FA4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613" y="4023198"/>
              <a:ext cx="74613" cy="107950"/>
            </a:xfrm>
            <a:custGeom>
              <a:avLst/>
              <a:gdLst>
                <a:gd name="T0" fmla="*/ 33 w 42"/>
                <a:gd name="T1" fmla="*/ 0 h 59"/>
                <a:gd name="T2" fmla="*/ 3 w 42"/>
                <a:gd name="T3" fmla="*/ 0 h 59"/>
                <a:gd name="T4" fmla="*/ 42 w 42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9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54"/>
                    <a:pt x="42" y="5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4" name="Line 654">
              <a:extLst>
                <a:ext uri="{FF2B5EF4-FFF2-40B4-BE49-F238E27FC236}">
                  <a16:creationId xmlns:a16="http://schemas.microsoft.com/office/drawing/2014/main" id="{22AD83AD-AEE7-49B4-8D2F-79E2DF8705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988" y="4013673"/>
              <a:ext cx="6826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5" name="Line 655">
              <a:extLst>
                <a:ext uri="{FF2B5EF4-FFF2-40B4-BE49-F238E27FC236}">
                  <a16:creationId xmlns:a16="http://schemas.microsoft.com/office/drawing/2014/main" id="{3C622513-AA34-422B-BF17-4896874569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2038" y="4032723"/>
              <a:ext cx="492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6" name="Line 656">
              <a:extLst>
                <a:ext uri="{FF2B5EF4-FFF2-40B4-BE49-F238E27FC236}">
                  <a16:creationId xmlns:a16="http://schemas.microsoft.com/office/drawing/2014/main" id="{6D49444A-FC47-450C-A2D1-E2A80FBD17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9501" y="4053361"/>
              <a:ext cx="2698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7" name="Line 657">
              <a:extLst>
                <a:ext uri="{FF2B5EF4-FFF2-40B4-BE49-F238E27FC236}">
                  <a16:creationId xmlns:a16="http://schemas.microsoft.com/office/drawing/2014/main" id="{73523213-A864-447A-990F-F90A9F6A6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976" y="4381973"/>
              <a:ext cx="238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58" name="Line 658">
              <a:extLst>
                <a:ext uri="{FF2B5EF4-FFF2-40B4-BE49-F238E27FC236}">
                  <a16:creationId xmlns:a16="http://schemas.microsoft.com/office/drawing/2014/main" id="{F0517231-DB69-4EA1-B23D-92D67F7403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6138" y="4381973"/>
              <a:ext cx="6826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</p:grpSp>
      <p:grpSp>
        <p:nvGrpSpPr>
          <p:cNvPr id="59" name="Graphique 32">
            <a:extLst>
              <a:ext uri="{FF2B5EF4-FFF2-40B4-BE49-F238E27FC236}">
                <a16:creationId xmlns:a16="http://schemas.microsoft.com/office/drawing/2014/main" id="{E426652A-56B8-430D-916A-77607249A653}"/>
              </a:ext>
            </a:extLst>
          </p:cNvPr>
          <p:cNvGrpSpPr/>
          <p:nvPr/>
        </p:nvGrpSpPr>
        <p:grpSpPr>
          <a:xfrm>
            <a:off x="803380" y="1578807"/>
            <a:ext cx="655286" cy="670891"/>
            <a:chOff x="5545034" y="304383"/>
            <a:chExt cx="673995" cy="690043"/>
          </a:xfrm>
        </p:grpSpPr>
        <p:grpSp>
          <p:nvGrpSpPr>
            <p:cNvPr id="60" name="Graphique 32">
              <a:extLst>
                <a:ext uri="{FF2B5EF4-FFF2-40B4-BE49-F238E27FC236}">
                  <a16:creationId xmlns:a16="http://schemas.microsoft.com/office/drawing/2014/main" id="{96629E3C-2D5E-4579-8D69-0E78E481A207}"/>
                </a:ext>
              </a:extLst>
            </p:cNvPr>
            <p:cNvGrpSpPr/>
            <p:nvPr/>
          </p:nvGrpSpPr>
          <p:grpSpPr>
            <a:xfrm>
              <a:off x="5545034" y="304383"/>
              <a:ext cx="433924" cy="686512"/>
              <a:chOff x="5545034" y="304383"/>
              <a:chExt cx="433924" cy="686512"/>
            </a:xfrm>
            <a:noFill/>
          </p:grpSpPr>
          <p:grpSp>
            <p:nvGrpSpPr>
              <p:cNvPr id="70" name="Graphique 32">
                <a:extLst>
                  <a:ext uri="{FF2B5EF4-FFF2-40B4-BE49-F238E27FC236}">
                    <a16:creationId xmlns:a16="http://schemas.microsoft.com/office/drawing/2014/main" id="{7965F87E-79FD-4B4E-8865-BEEEB1D5B08E}"/>
                  </a:ext>
                </a:extLst>
              </p:cNvPr>
              <p:cNvGrpSpPr/>
              <p:nvPr/>
            </p:nvGrpSpPr>
            <p:grpSpPr>
              <a:xfrm>
                <a:off x="5776495" y="539047"/>
                <a:ext cx="202462" cy="260882"/>
                <a:chOff x="5776495" y="539047"/>
                <a:chExt cx="202462" cy="260882"/>
              </a:xfrm>
              <a:noFill/>
            </p:grpSpPr>
            <p:sp>
              <p:nvSpPr>
                <p:cNvPr id="79" name="Forme libre : forme 106">
                  <a:extLst>
                    <a:ext uri="{FF2B5EF4-FFF2-40B4-BE49-F238E27FC236}">
                      <a16:creationId xmlns:a16="http://schemas.microsoft.com/office/drawing/2014/main" id="{A192950F-39AD-430B-A8FA-5BCB5696DCF5}"/>
                    </a:ext>
                  </a:extLst>
                </p:cNvPr>
                <p:cNvSpPr/>
                <p:nvPr/>
              </p:nvSpPr>
              <p:spPr>
                <a:xfrm>
                  <a:off x="5840468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6350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" name="Forme libre : forme 107">
                  <a:extLst>
                    <a:ext uri="{FF2B5EF4-FFF2-40B4-BE49-F238E27FC236}">
                      <a16:creationId xmlns:a16="http://schemas.microsoft.com/office/drawing/2014/main" id="{1AF0FD7A-69B9-4556-9DBB-AB4ACBA3AF56}"/>
                    </a:ext>
                  </a:extLst>
                </p:cNvPr>
                <p:cNvSpPr/>
                <p:nvPr/>
              </p:nvSpPr>
              <p:spPr>
                <a:xfrm>
                  <a:off x="5913003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6350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" name="Forme libre : forme 108">
                  <a:extLst>
                    <a:ext uri="{FF2B5EF4-FFF2-40B4-BE49-F238E27FC236}">
                      <a16:creationId xmlns:a16="http://schemas.microsoft.com/office/drawing/2014/main" id="{88FE6DEE-307F-4D59-957D-5864A73A2CEA}"/>
                    </a:ext>
                  </a:extLst>
                </p:cNvPr>
                <p:cNvSpPr/>
                <p:nvPr/>
              </p:nvSpPr>
              <p:spPr>
                <a:xfrm>
                  <a:off x="5863897" y="748417"/>
                  <a:ext cx="25836" cy="8344"/>
                </a:xfrm>
                <a:custGeom>
                  <a:avLst/>
                  <a:gdLst>
                    <a:gd name="connsiteX0" fmla="*/ 25836 w 25836"/>
                    <a:gd name="connsiteY0" fmla="*/ 0 h 8344"/>
                    <a:gd name="connsiteX1" fmla="*/ 12838 w 25836"/>
                    <a:gd name="connsiteY1" fmla="*/ 8345 h 8344"/>
                    <a:gd name="connsiteX2" fmla="*/ 0 w 25836"/>
                    <a:gd name="connsiteY2" fmla="*/ 160 h 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36" h="8344">
                      <a:moveTo>
                        <a:pt x="25836" y="0"/>
                      </a:moveTo>
                      <a:cubicBezTo>
                        <a:pt x="23911" y="4814"/>
                        <a:pt x="18776" y="8345"/>
                        <a:pt x="12838" y="8345"/>
                      </a:cubicBezTo>
                      <a:cubicBezTo>
                        <a:pt x="6900" y="8345"/>
                        <a:pt x="1926" y="4975"/>
                        <a:pt x="0" y="160"/>
                      </a:cubicBezTo>
                    </a:path>
                  </a:pathLst>
                </a:custGeom>
                <a:noFill/>
                <a:ln w="6350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2" name="Forme libre : forme 109">
                  <a:extLst>
                    <a:ext uri="{FF2B5EF4-FFF2-40B4-BE49-F238E27FC236}">
                      <a16:creationId xmlns:a16="http://schemas.microsoft.com/office/drawing/2014/main" id="{43CA167D-FB4E-4B0D-8116-40888FED33A7}"/>
                    </a:ext>
                  </a:extLst>
                </p:cNvPr>
                <p:cNvSpPr/>
                <p:nvPr/>
              </p:nvSpPr>
              <p:spPr>
                <a:xfrm>
                  <a:off x="5792486" y="704447"/>
                  <a:ext cx="169461" cy="95482"/>
                </a:xfrm>
                <a:custGeom>
                  <a:avLst/>
                  <a:gdLst>
                    <a:gd name="connsiteX0" fmla="*/ 169462 w 169461"/>
                    <a:gd name="connsiteY0" fmla="*/ 0 h 95482"/>
                    <a:gd name="connsiteX1" fmla="*/ 84731 w 169461"/>
                    <a:gd name="connsiteY1" fmla="*/ 95483 h 95482"/>
                    <a:gd name="connsiteX2" fmla="*/ 0 w 169461"/>
                    <a:gd name="connsiteY2" fmla="*/ 0 h 9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461" h="95482">
                      <a:moveTo>
                        <a:pt x="169462" y="0"/>
                      </a:moveTo>
                      <a:cubicBezTo>
                        <a:pt x="169462" y="52796"/>
                        <a:pt x="131590" y="95483"/>
                        <a:pt x="84731" y="95483"/>
                      </a:cubicBezTo>
                      <a:cubicBezTo>
                        <a:pt x="37872" y="95483"/>
                        <a:pt x="0" y="52796"/>
                        <a:pt x="0" y="0"/>
                      </a:cubicBezTo>
                    </a:path>
                  </a:pathLst>
                </a:custGeom>
                <a:noFill/>
                <a:ln w="6350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3" name="Forme libre : forme 110">
                  <a:extLst>
                    <a:ext uri="{FF2B5EF4-FFF2-40B4-BE49-F238E27FC236}">
                      <a16:creationId xmlns:a16="http://schemas.microsoft.com/office/drawing/2014/main" id="{E7E14CCC-03A7-4E24-BA79-DAC1EA1D22B4}"/>
                    </a:ext>
                  </a:extLst>
                </p:cNvPr>
                <p:cNvSpPr/>
                <p:nvPr/>
              </p:nvSpPr>
              <p:spPr>
                <a:xfrm>
                  <a:off x="5792005" y="604952"/>
                  <a:ext cx="168838" cy="83928"/>
                </a:xfrm>
                <a:custGeom>
                  <a:avLst/>
                  <a:gdLst>
                    <a:gd name="connsiteX0" fmla="*/ 0 w 168838"/>
                    <a:gd name="connsiteY0" fmla="*/ 82324 h 83928"/>
                    <a:gd name="connsiteX1" fmla="*/ 44773 w 168838"/>
                    <a:gd name="connsiteY1" fmla="*/ 642 h 83928"/>
                    <a:gd name="connsiteX2" fmla="*/ 97729 w 168838"/>
                    <a:gd name="connsiteY2" fmla="*/ 25997 h 83928"/>
                    <a:gd name="connsiteX3" fmla="*/ 120838 w 168838"/>
                    <a:gd name="connsiteY3" fmla="*/ 0 h 83928"/>
                    <a:gd name="connsiteX4" fmla="*/ 168820 w 168838"/>
                    <a:gd name="connsiteY4" fmla="*/ 83928 h 83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838" h="83928">
                      <a:moveTo>
                        <a:pt x="0" y="82324"/>
                      </a:moveTo>
                      <a:cubicBezTo>
                        <a:pt x="0" y="82324"/>
                        <a:pt x="3370" y="-7061"/>
                        <a:pt x="44773" y="642"/>
                      </a:cubicBezTo>
                      <a:cubicBezTo>
                        <a:pt x="86175" y="8345"/>
                        <a:pt x="97729" y="25997"/>
                        <a:pt x="97729" y="25997"/>
                      </a:cubicBezTo>
                      <a:cubicBezTo>
                        <a:pt x="97729" y="25997"/>
                        <a:pt x="125812" y="25997"/>
                        <a:pt x="120838" y="0"/>
                      </a:cubicBezTo>
                      <a:cubicBezTo>
                        <a:pt x="120838" y="0"/>
                        <a:pt x="169943" y="7221"/>
                        <a:pt x="168820" y="83928"/>
                      </a:cubicBezTo>
                    </a:path>
                  </a:pathLst>
                </a:custGeom>
                <a:noFill/>
                <a:ln w="6350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4" name="Forme libre : forme 111">
                  <a:extLst>
                    <a:ext uri="{FF2B5EF4-FFF2-40B4-BE49-F238E27FC236}">
                      <a16:creationId xmlns:a16="http://schemas.microsoft.com/office/drawing/2014/main" id="{3D4451D4-3641-44BB-9AAA-E46A340FD88D}"/>
                    </a:ext>
                  </a:extLst>
                </p:cNvPr>
                <p:cNvSpPr/>
                <p:nvPr/>
              </p:nvSpPr>
              <p:spPr>
                <a:xfrm>
                  <a:off x="5776495" y="539047"/>
                  <a:ext cx="202462" cy="148710"/>
                </a:xfrm>
                <a:custGeom>
                  <a:avLst/>
                  <a:gdLst>
                    <a:gd name="connsiteX0" fmla="*/ 5560 w 202462"/>
                    <a:gd name="connsiteY0" fmla="*/ 147748 h 148710"/>
                    <a:gd name="connsiteX1" fmla="*/ 15509 w 202462"/>
                    <a:gd name="connsiteY1" fmla="*/ 63819 h 148710"/>
                    <a:gd name="connsiteX2" fmla="*/ 49691 w 202462"/>
                    <a:gd name="connsiteY2" fmla="*/ 27873 h 148710"/>
                    <a:gd name="connsiteX3" fmla="*/ 49691 w 202462"/>
                    <a:gd name="connsiteY3" fmla="*/ 8616 h 148710"/>
                    <a:gd name="connsiteX4" fmla="*/ 132977 w 202462"/>
                    <a:gd name="connsiteY4" fmla="*/ 14072 h 148710"/>
                    <a:gd name="connsiteX5" fmla="*/ 160579 w 202462"/>
                    <a:gd name="connsiteY5" fmla="*/ 32206 h 148710"/>
                    <a:gd name="connsiteX6" fmla="*/ 202463 w 202462"/>
                    <a:gd name="connsiteY6" fmla="*/ 54833 h 148710"/>
                    <a:gd name="connsiteX7" fmla="*/ 190267 w 202462"/>
                    <a:gd name="connsiteY7" fmla="*/ 64782 h 148710"/>
                    <a:gd name="connsiteX8" fmla="*/ 191871 w 202462"/>
                    <a:gd name="connsiteY8" fmla="*/ 148711 h 148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2462" h="148710">
                      <a:moveTo>
                        <a:pt x="5560" y="147748"/>
                      </a:moveTo>
                      <a:cubicBezTo>
                        <a:pt x="5560" y="147748"/>
                        <a:pt x="-12092" y="83718"/>
                        <a:pt x="15509" y="63819"/>
                      </a:cubicBezTo>
                      <a:cubicBezTo>
                        <a:pt x="15509" y="63819"/>
                        <a:pt x="8288" y="31243"/>
                        <a:pt x="49691" y="27873"/>
                      </a:cubicBezTo>
                      <a:cubicBezTo>
                        <a:pt x="49691" y="27873"/>
                        <a:pt x="55789" y="16800"/>
                        <a:pt x="49691" y="8616"/>
                      </a:cubicBezTo>
                      <a:cubicBezTo>
                        <a:pt x="49691" y="8616"/>
                        <a:pt x="103289" y="-14011"/>
                        <a:pt x="132977" y="14072"/>
                      </a:cubicBezTo>
                      <a:cubicBezTo>
                        <a:pt x="132977" y="14072"/>
                        <a:pt x="156086" y="6369"/>
                        <a:pt x="160579" y="32206"/>
                      </a:cubicBezTo>
                      <a:cubicBezTo>
                        <a:pt x="160579" y="32206"/>
                        <a:pt x="191551" y="31082"/>
                        <a:pt x="202463" y="54833"/>
                      </a:cubicBezTo>
                      <a:cubicBezTo>
                        <a:pt x="202463" y="54833"/>
                        <a:pt x="191390" y="57079"/>
                        <a:pt x="190267" y="64782"/>
                      </a:cubicBezTo>
                      <a:cubicBezTo>
                        <a:pt x="190267" y="64782"/>
                        <a:pt x="211770" y="107308"/>
                        <a:pt x="191871" y="148711"/>
                      </a:cubicBezTo>
                    </a:path>
                  </a:pathLst>
                </a:custGeom>
                <a:noFill/>
                <a:ln w="6350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71" name="Forme libre : forme 112">
                <a:extLst>
                  <a:ext uri="{FF2B5EF4-FFF2-40B4-BE49-F238E27FC236}">
                    <a16:creationId xmlns:a16="http://schemas.microsoft.com/office/drawing/2014/main" id="{A94F86D3-2EBD-45A4-B164-FC69283CDDF6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2" name="Forme libre : forme 113">
                <a:extLst>
                  <a:ext uri="{FF2B5EF4-FFF2-40B4-BE49-F238E27FC236}">
                    <a16:creationId xmlns:a16="http://schemas.microsoft.com/office/drawing/2014/main" id="{CB0C2335-6231-49A1-9672-422D8EAEB561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3" name="Forme libre : forme 114">
                <a:extLst>
                  <a:ext uri="{FF2B5EF4-FFF2-40B4-BE49-F238E27FC236}">
                    <a16:creationId xmlns:a16="http://schemas.microsoft.com/office/drawing/2014/main" id="{515EBD93-82C6-420C-805E-B60759B6CAC3}"/>
                  </a:ext>
                </a:extLst>
              </p:cNvPr>
              <p:cNvSpPr/>
              <p:nvPr/>
            </p:nvSpPr>
            <p:spPr>
              <a:xfrm>
                <a:off x="5875612" y="819829"/>
                <a:ext cx="46698" cy="171066"/>
              </a:xfrm>
              <a:custGeom>
                <a:avLst/>
                <a:gdLst>
                  <a:gd name="connsiteX0" fmla="*/ 46698 w 46698"/>
                  <a:gd name="connsiteY0" fmla="*/ 0 h 171066"/>
                  <a:gd name="connsiteX1" fmla="*/ 0 w 46698"/>
                  <a:gd name="connsiteY1" fmla="*/ 171066 h 171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698" h="171066">
                    <a:moveTo>
                      <a:pt x="46698" y="0"/>
                    </a:moveTo>
                    <a:lnTo>
                      <a:pt x="0" y="171066"/>
                    </a:lnTo>
                  </a:path>
                </a:pathLst>
              </a:custGeom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4" name="Forme libre : forme 115">
                <a:extLst>
                  <a:ext uri="{FF2B5EF4-FFF2-40B4-BE49-F238E27FC236}">
                    <a16:creationId xmlns:a16="http://schemas.microsoft.com/office/drawing/2014/main" id="{9E6068F9-85C3-466F-8A38-7198346B35F0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" name="Forme libre : forme 116">
                <a:extLst>
                  <a:ext uri="{FF2B5EF4-FFF2-40B4-BE49-F238E27FC236}">
                    <a16:creationId xmlns:a16="http://schemas.microsoft.com/office/drawing/2014/main" id="{57E74DFB-CF33-4DAC-9248-871548122457}"/>
                  </a:ext>
                </a:extLst>
              </p:cNvPr>
              <p:cNvSpPr/>
              <p:nvPr/>
            </p:nvSpPr>
            <p:spPr>
              <a:xfrm>
                <a:off x="5726460" y="818416"/>
                <a:ext cx="149152" cy="172478"/>
              </a:xfrm>
              <a:custGeom>
                <a:avLst/>
                <a:gdLst>
                  <a:gd name="connsiteX0" fmla="*/ 149152 w 149152"/>
                  <a:gd name="connsiteY0" fmla="*/ 172479 h 172478"/>
                  <a:gd name="connsiteX1" fmla="*/ 104540 w 149152"/>
                  <a:gd name="connsiteY1" fmla="*/ 128 h 172478"/>
                  <a:gd name="connsiteX2" fmla="*/ 232 w 149152"/>
                  <a:gd name="connsiteY2" fmla="*/ 160764 h 172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152" h="172478">
                    <a:moveTo>
                      <a:pt x="149152" y="172479"/>
                    </a:moveTo>
                    <a:lnTo>
                      <a:pt x="104540" y="128"/>
                    </a:lnTo>
                    <a:cubicBezTo>
                      <a:pt x="104540" y="128"/>
                      <a:pt x="-5706" y="-10463"/>
                      <a:pt x="232" y="160764"/>
                    </a:cubicBezTo>
                  </a:path>
                </a:pathLst>
              </a:custGeom>
              <a:noFill/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" name="Forme libre : forme 117">
                <a:extLst>
                  <a:ext uri="{FF2B5EF4-FFF2-40B4-BE49-F238E27FC236}">
                    <a16:creationId xmlns:a16="http://schemas.microsoft.com/office/drawing/2014/main" id="{F876B6F0-D2A0-43B2-9442-6550B0BD42A9}"/>
                  </a:ext>
                </a:extLst>
              </p:cNvPr>
              <p:cNvSpPr/>
              <p:nvPr/>
            </p:nvSpPr>
            <p:spPr>
              <a:xfrm>
                <a:off x="5854429" y="857701"/>
                <a:ext cx="42204" cy="50068"/>
              </a:xfrm>
              <a:custGeom>
                <a:avLst/>
                <a:gdLst>
                  <a:gd name="connsiteX0" fmla="*/ 0 w 42204"/>
                  <a:gd name="connsiteY0" fmla="*/ 50068 h 50068"/>
                  <a:gd name="connsiteX1" fmla="*/ 19899 w 42204"/>
                  <a:gd name="connsiteY1" fmla="*/ 0 h 50068"/>
                  <a:gd name="connsiteX2" fmla="*/ 42205 w 42204"/>
                  <a:gd name="connsiteY2" fmla="*/ 38193 h 5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4" h="50068">
                    <a:moveTo>
                      <a:pt x="0" y="50068"/>
                    </a:moveTo>
                    <a:lnTo>
                      <a:pt x="19899" y="0"/>
                    </a:lnTo>
                    <a:lnTo>
                      <a:pt x="42205" y="38193"/>
                    </a:lnTo>
                  </a:path>
                </a:pathLst>
              </a:custGeom>
              <a:noFill/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" name="Forme libre : forme 118">
                <a:extLst>
                  <a:ext uri="{FF2B5EF4-FFF2-40B4-BE49-F238E27FC236}">
                    <a16:creationId xmlns:a16="http://schemas.microsoft.com/office/drawing/2014/main" id="{B41D1FEB-D984-41B2-BB47-F9E746101D76}"/>
                  </a:ext>
                </a:extLst>
              </p:cNvPr>
              <p:cNvSpPr/>
              <p:nvPr/>
            </p:nvSpPr>
            <p:spPr>
              <a:xfrm>
                <a:off x="5857960" y="824964"/>
                <a:ext cx="32897" cy="32736"/>
              </a:xfrm>
              <a:custGeom>
                <a:avLst/>
                <a:gdLst>
                  <a:gd name="connsiteX0" fmla="*/ 16368 w 32897"/>
                  <a:gd name="connsiteY0" fmla="*/ 32737 h 32736"/>
                  <a:gd name="connsiteX1" fmla="*/ 0 w 32897"/>
                  <a:gd name="connsiteY1" fmla="*/ 0 h 32736"/>
                  <a:gd name="connsiteX2" fmla="*/ 32897 w 32897"/>
                  <a:gd name="connsiteY2" fmla="*/ 0 h 32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897" h="32736">
                    <a:moveTo>
                      <a:pt x="16368" y="32737"/>
                    </a:moveTo>
                    <a:lnTo>
                      <a:pt x="0" y="0"/>
                    </a:lnTo>
                    <a:lnTo>
                      <a:pt x="32897" y="0"/>
                    </a:lnTo>
                    <a:close/>
                  </a:path>
                </a:pathLst>
              </a:custGeom>
              <a:noFill/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" name="Forme libre : forme 119">
                <a:extLst>
                  <a:ext uri="{FF2B5EF4-FFF2-40B4-BE49-F238E27FC236}">
                    <a16:creationId xmlns:a16="http://schemas.microsoft.com/office/drawing/2014/main" id="{699B90AC-3FBE-4F1B-B354-0A0BE0534DD1}"/>
                  </a:ext>
                </a:extLst>
              </p:cNvPr>
              <p:cNvSpPr/>
              <p:nvPr/>
            </p:nvSpPr>
            <p:spPr>
              <a:xfrm>
                <a:off x="5831000" y="788696"/>
                <a:ext cx="16047" cy="29848"/>
              </a:xfrm>
              <a:custGeom>
                <a:avLst/>
                <a:gdLst>
                  <a:gd name="connsiteX0" fmla="*/ 0 w 16047"/>
                  <a:gd name="connsiteY0" fmla="*/ 29848 h 29848"/>
                  <a:gd name="connsiteX1" fmla="*/ 0 w 16047"/>
                  <a:gd name="connsiteY1" fmla="*/ 0 h 29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7" h="29848">
                    <a:moveTo>
                      <a:pt x="0" y="29848"/>
                    </a:moveTo>
                    <a:lnTo>
                      <a:pt x="0" y="0"/>
                    </a:lnTo>
                  </a:path>
                </a:pathLst>
              </a:custGeom>
              <a:ln w="6350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61" name="Forme libre : forme 120">
              <a:extLst>
                <a:ext uri="{FF2B5EF4-FFF2-40B4-BE49-F238E27FC236}">
                  <a16:creationId xmlns:a16="http://schemas.microsoft.com/office/drawing/2014/main" id="{CDF388B9-C998-45E7-9BE7-7B82D7B3F88B}"/>
                </a:ext>
              </a:extLst>
            </p:cNvPr>
            <p:cNvSpPr/>
            <p:nvPr/>
          </p:nvSpPr>
          <p:spPr>
            <a:xfrm>
              <a:off x="5922310" y="819700"/>
              <a:ext cx="104540" cy="160763"/>
            </a:xfrm>
            <a:custGeom>
              <a:avLst/>
              <a:gdLst>
                <a:gd name="connsiteX0" fmla="*/ 0 w 104540"/>
                <a:gd name="connsiteY0" fmla="*/ 128 h 160763"/>
                <a:gd name="connsiteX1" fmla="*/ 104309 w 104540"/>
                <a:gd name="connsiteY1" fmla="*/ 160764 h 16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540" h="160763">
                  <a:moveTo>
                    <a:pt x="0" y="128"/>
                  </a:moveTo>
                  <a:cubicBezTo>
                    <a:pt x="0" y="128"/>
                    <a:pt x="110246" y="-10463"/>
                    <a:pt x="104309" y="160764"/>
                  </a:cubicBezTo>
                </a:path>
              </a:pathLst>
            </a:custGeom>
            <a:noFill/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2" name="Forme libre : forme 121">
              <a:extLst>
                <a:ext uri="{FF2B5EF4-FFF2-40B4-BE49-F238E27FC236}">
                  <a16:creationId xmlns:a16="http://schemas.microsoft.com/office/drawing/2014/main" id="{4D743E25-8D62-483C-8401-0C9E0692393A}"/>
                </a:ext>
              </a:extLst>
            </p:cNvPr>
            <p:cNvSpPr/>
            <p:nvPr/>
          </p:nvSpPr>
          <p:spPr>
            <a:xfrm>
              <a:off x="5817681" y="309197"/>
              <a:ext cx="121479" cy="115381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3" name="Forme libre : forme 122">
              <a:extLst>
                <a:ext uri="{FF2B5EF4-FFF2-40B4-BE49-F238E27FC236}">
                  <a16:creationId xmlns:a16="http://schemas.microsoft.com/office/drawing/2014/main" id="{7DF70F86-1145-4BF9-B4BA-B3A1D68834D5}"/>
                </a:ext>
              </a:extLst>
            </p:cNvPr>
            <p:cNvSpPr/>
            <p:nvPr/>
          </p:nvSpPr>
          <p:spPr>
            <a:xfrm>
              <a:off x="6095463" y="422011"/>
              <a:ext cx="121479" cy="115381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637 h 115381"/>
                <a:gd name="connsiteX2" fmla="*/ 121480 w 121479"/>
                <a:gd name="connsiteY2" fmla="*/ 44131 h 115381"/>
                <a:gd name="connsiteX3" fmla="*/ 89224 w 121479"/>
                <a:gd name="connsiteY3" fmla="*/ 73177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256 w 121479"/>
                <a:gd name="connsiteY7" fmla="*/ 73177 h 115381"/>
                <a:gd name="connsiteX8" fmla="*/ 0 w 121479"/>
                <a:gd name="connsiteY8" fmla="*/ 44131 h 115381"/>
                <a:gd name="connsiteX9" fmla="*/ 43168 w 121479"/>
                <a:gd name="connsiteY9" fmla="*/ 3963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480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256" y="73177"/>
                  </a:lnTo>
                  <a:lnTo>
                    <a:pt x="0" y="44131"/>
                  </a:lnTo>
                  <a:lnTo>
                    <a:pt x="43168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4" name="Forme libre : forme 123">
              <a:extLst>
                <a:ext uri="{FF2B5EF4-FFF2-40B4-BE49-F238E27FC236}">
                  <a16:creationId xmlns:a16="http://schemas.microsoft.com/office/drawing/2014/main" id="{C84ED226-5952-409F-9312-DE5D80092027}"/>
                </a:ext>
              </a:extLst>
            </p:cNvPr>
            <p:cNvSpPr/>
            <p:nvPr/>
          </p:nvSpPr>
          <p:spPr>
            <a:xfrm>
              <a:off x="5549848" y="422011"/>
              <a:ext cx="121319" cy="115381"/>
            </a:xfrm>
            <a:custGeom>
              <a:avLst/>
              <a:gdLst>
                <a:gd name="connsiteX0" fmla="*/ 60660 w 121319"/>
                <a:gd name="connsiteY0" fmla="*/ 0 h 115381"/>
                <a:gd name="connsiteX1" fmla="*/ 78312 w 121319"/>
                <a:gd name="connsiteY1" fmla="*/ 39637 h 115381"/>
                <a:gd name="connsiteX2" fmla="*/ 121319 w 121319"/>
                <a:gd name="connsiteY2" fmla="*/ 44131 h 115381"/>
                <a:gd name="connsiteX3" fmla="*/ 89224 w 121319"/>
                <a:gd name="connsiteY3" fmla="*/ 73177 h 115381"/>
                <a:gd name="connsiteX4" fmla="*/ 98211 w 121319"/>
                <a:gd name="connsiteY4" fmla="*/ 115382 h 115381"/>
                <a:gd name="connsiteX5" fmla="*/ 60660 w 121319"/>
                <a:gd name="connsiteY5" fmla="*/ 93878 h 115381"/>
                <a:gd name="connsiteX6" fmla="*/ 23108 w 121319"/>
                <a:gd name="connsiteY6" fmla="*/ 115382 h 115381"/>
                <a:gd name="connsiteX7" fmla="*/ 32095 w 121319"/>
                <a:gd name="connsiteY7" fmla="*/ 73177 h 115381"/>
                <a:gd name="connsiteX8" fmla="*/ 0 w 121319"/>
                <a:gd name="connsiteY8" fmla="*/ 44131 h 115381"/>
                <a:gd name="connsiteX9" fmla="*/ 43007 w 121319"/>
                <a:gd name="connsiteY9" fmla="*/ 39637 h 115381"/>
                <a:gd name="connsiteX10" fmla="*/ 50550 w 12131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31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319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108" y="115382"/>
                  </a:lnTo>
                  <a:lnTo>
                    <a:pt x="32095" y="73177"/>
                  </a:lnTo>
                  <a:lnTo>
                    <a:pt x="0" y="44131"/>
                  </a:lnTo>
                  <a:lnTo>
                    <a:pt x="43007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5" name="Forme libre : forme 124">
              <a:extLst>
                <a:ext uri="{FF2B5EF4-FFF2-40B4-BE49-F238E27FC236}">
                  <a16:creationId xmlns:a16="http://schemas.microsoft.com/office/drawing/2014/main" id="{EA0021B2-2B5F-4E58-8784-22AAE0D0F1B5}"/>
                </a:ext>
              </a:extLst>
            </p:cNvPr>
            <p:cNvSpPr/>
            <p:nvPr/>
          </p:nvSpPr>
          <p:spPr>
            <a:xfrm>
              <a:off x="5878340" y="442231"/>
              <a:ext cx="16047" cy="64350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6" name="Forme libre : forme 125">
              <a:extLst>
                <a:ext uri="{FF2B5EF4-FFF2-40B4-BE49-F238E27FC236}">
                  <a16:creationId xmlns:a16="http://schemas.microsoft.com/office/drawing/2014/main" id="{B197BC9C-62AF-43AF-BBDD-A91EDAF7C942}"/>
                </a:ext>
              </a:extLst>
            </p:cNvPr>
            <p:cNvSpPr/>
            <p:nvPr/>
          </p:nvSpPr>
          <p:spPr>
            <a:xfrm>
              <a:off x="5682240" y="528406"/>
              <a:ext cx="45574" cy="45414"/>
            </a:xfrm>
            <a:custGeom>
              <a:avLst/>
              <a:gdLst>
                <a:gd name="connsiteX0" fmla="*/ 0 w 45574"/>
                <a:gd name="connsiteY0" fmla="*/ 0 h 45414"/>
                <a:gd name="connsiteX1" fmla="*/ 45575 w 45574"/>
                <a:gd name="connsiteY1" fmla="*/ 45414 h 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414">
                  <a:moveTo>
                    <a:pt x="0" y="0"/>
                  </a:moveTo>
                  <a:lnTo>
                    <a:pt x="45575" y="45414"/>
                  </a:lnTo>
                </a:path>
              </a:pathLst>
            </a:custGeom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7" name="Forme libre : forme 126">
              <a:extLst>
                <a:ext uri="{FF2B5EF4-FFF2-40B4-BE49-F238E27FC236}">
                  <a16:creationId xmlns:a16="http://schemas.microsoft.com/office/drawing/2014/main" id="{E1EC28A1-0BDD-4109-90B7-E30BDF365D35}"/>
                </a:ext>
              </a:extLst>
            </p:cNvPr>
            <p:cNvSpPr/>
            <p:nvPr/>
          </p:nvSpPr>
          <p:spPr>
            <a:xfrm>
              <a:off x="5817681" y="309197"/>
              <a:ext cx="121479" cy="115381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8" name="Forme libre : forme 127">
              <a:extLst>
                <a:ext uri="{FF2B5EF4-FFF2-40B4-BE49-F238E27FC236}">
                  <a16:creationId xmlns:a16="http://schemas.microsoft.com/office/drawing/2014/main" id="{18A6704F-E13C-48E1-B27F-892042669126}"/>
                </a:ext>
              </a:extLst>
            </p:cNvPr>
            <p:cNvSpPr/>
            <p:nvPr/>
          </p:nvSpPr>
          <p:spPr>
            <a:xfrm>
              <a:off x="5878340" y="442231"/>
              <a:ext cx="16047" cy="64350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9" name="Forme libre : forme 128">
              <a:extLst>
                <a:ext uri="{FF2B5EF4-FFF2-40B4-BE49-F238E27FC236}">
                  <a16:creationId xmlns:a16="http://schemas.microsoft.com/office/drawing/2014/main" id="{9B26BC6A-6704-4F79-BD54-27231CA6ECE0}"/>
                </a:ext>
              </a:extLst>
            </p:cNvPr>
            <p:cNvSpPr/>
            <p:nvPr/>
          </p:nvSpPr>
          <p:spPr>
            <a:xfrm>
              <a:off x="6032396" y="519901"/>
              <a:ext cx="45574" cy="45574"/>
            </a:xfrm>
            <a:custGeom>
              <a:avLst/>
              <a:gdLst>
                <a:gd name="connsiteX0" fmla="*/ 45575 w 45574"/>
                <a:gd name="connsiteY0" fmla="*/ 0 h 45574"/>
                <a:gd name="connsiteX1" fmla="*/ 0 w 45574"/>
                <a:gd name="connsiteY1" fmla="*/ 45575 h 4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574">
                  <a:moveTo>
                    <a:pt x="45575" y="0"/>
                  </a:moveTo>
                  <a:lnTo>
                    <a:pt x="0" y="45575"/>
                  </a:lnTo>
                </a:path>
              </a:pathLst>
            </a:custGeom>
            <a:ln w="6350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2C97F149-62F8-482D-A4B7-36F0CEB654E7}"/>
              </a:ext>
            </a:extLst>
          </p:cNvPr>
          <p:cNvGrpSpPr/>
          <p:nvPr/>
        </p:nvGrpSpPr>
        <p:grpSpPr>
          <a:xfrm>
            <a:off x="642448" y="4871146"/>
            <a:ext cx="777958" cy="723172"/>
            <a:chOff x="2709863" y="4124325"/>
            <a:chExt cx="563563" cy="523875"/>
          </a:xfrm>
        </p:grpSpPr>
        <p:sp>
          <p:nvSpPr>
            <p:cNvPr id="86" name="Freeform 389">
              <a:extLst>
                <a:ext uri="{FF2B5EF4-FFF2-40B4-BE49-F238E27FC236}">
                  <a16:creationId xmlns:a16="http://schemas.microsoft.com/office/drawing/2014/main" id="{C79C18B9-F517-43CB-A097-8D7D8C58F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951" y="4267200"/>
              <a:ext cx="98425" cy="103187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87" name="Line 390">
              <a:extLst>
                <a:ext uri="{FF2B5EF4-FFF2-40B4-BE49-F238E27FC236}">
                  <a16:creationId xmlns:a16="http://schemas.microsoft.com/office/drawing/2014/main" id="{FDBFE48F-4F1F-4C3A-9D60-D481F1C1C4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7351" y="4303713"/>
              <a:ext cx="0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88" name="Line 391">
              <a:extLst>
                <a:ext uri="{FF2B5EF4-FFF2-40B4-BE49-F238E27FC236}">
                  <a16:creationId xmlns:a16="http://schemas.microsoft.com/office/drawing/2014/main" id="{B38D7539-BFE1-4EEF-81A7-81409AF506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4976" y="4306888"/>
              <a:ext cx="0" cy="63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89" name="Freeform 392">
              <a:extLst>
                <a:ext uri="{FF2B5EF4-FFF2-40B4-BE49-F238E27FC236}">
                  <a16:creationId xmlns:a16="http://schemas.microsoft.com/office/drawing/2014/main" id="{ABDF110B-D459-4194-8FF4-0FC57FDA8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6" y="4344988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0" name="Line 393">
              <a:extLst>
                <a:ext uri="{FF2B5EF4-FFF2-40B4-BE49-F238E27FC236}">
                  <a16:creationId xmlns:a16="http://schemas.microsoft.com/office/drawing/2014/main" id="{AE3BACE6-2AD2-4166-B687-D9B5EE83BC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82888" y="4557713"/>
              <a:ext cx="29686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1" name="Line 394">
              <a:extLst>
                <a:ext uri="{FF2B5EF4-FFF2-40B4-BE49-F238E27FC236}">
                  <a16:creationId xmlns:a16="http://schemas.microsoft.com/office/drawing/2014/main" id="{64766925-4A9A-4D4F-83FE-B4F7BBDBC9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2088" y="4557713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2" name="Freeform 395">
              <a:extLst>
                <a:ext uri="{FF2B5EF4-FFF2-40B4-BE49-F238E27FC236}">
                  <a16:creationId xmlns:a16="http://schemas.microsoft.com/office/drawing/2014/main" id="{1FBDDB17-C27F-40A0-9950-FB31E4E2B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026" y="4216400"/>
              <a:ext cx="168275" cy="169862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3" name="Freeform 396">
              <a:extLst>
                <a:ext uri="{FF2B5EF4-FFF2-40B4-BE49-F238E27FC236}">
                  <a16:creationId xmlns:a16="http://schemas.microsoft.com/office/drawing/2014/main" id="{EDAE19D9-A285-45C7-89DB-900577714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6" y="4414838"/>
              <a:ext cx="101600" cy="98425"/>
            </a:xfrm>
            <a:custGeom>
              <a:avLst/>
              <a:gdLst>
                <a:gd name="T0" fmla="*/ 32 w 32"/>
                <a:gd name="T1" fmla="*/ 31 h 31"/>
                <a:gd name="T2" fmla="*/ 32 w 32"/>
                <a:gd name="T3" fmla="*/ 15 h 31"/>
                <a:gd name="T4" fmla="*/ 11 w 32"/>
                <a:gd name="T5" fmla="*/ 1 h 31"/>
                <a:gd name="T6" fmla="*/ 0 w 32"/>
                <a:gd name="T7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1">
                  <a:moveTo>
                    <a:pt x="32" y="31"/>
                  </a:moveTo>
                  <a:cubicBezTo>
                    <a:pt x="32" y="25"/>
                    <a:pt x="32" y="20"/>
                    <a:pt x="32" y="15"/>
                  </a:cubicBezTo>
                  <a:cubicBezTo>
                    <a:pt x="32" y="0"/>
                    <a:pt x="11" y="1"/>
                    <a:pt x="11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4" name="Freeform 400">
              <a:extLst>
                <a:ext uri="{FF2B5EF4-FFF2-40B4-BE49-F238E27FC236}">
                  <a16:creationId xmlns:a16="http://schemas.microsoft.com/office/drawing/2014/main" id="{FA550523-C20E-4768-9BED-4085B109C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401" y="4392613"/>
              <a:ext cx="88900" cy="220662"/>
            </a:xfrm>
            <a:custGeom>
              <a:avLst/>
              <a:gdLst>
                <a:gd name="T0" fmla="*/ 28 w 28"/>
                <a:gd name="T1" fmla="*/ 0 h 69"/>
                <a:gd name="T2" fmla="*/ 22 w 28"/>
                <a:gd name="T3" fmla="*/ 7 h 69"/>
                <a:gd name="T4" fmla="*/ 3 w 28"/>
                <a:gd name="T5" fmla="*/ 23 h 69"/>
                <a:gd name="T6" fmla="*/ 9 w 28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9">
                  <a:moveTo>
                    <a:pt x="28" y="0"/>
                  </a:moveTo>
                  <a:cubicBezTo>
                    <a:pt x="28" y="4"/>
                    <a:pt x="27" y="7"/>
                    <a:pt x="22" y="7"/>
                  </a:cubicBezTo>
                  <a:cubicBezTo>
                    <a:pt x="13" y="8"/>
                    <a:pt x="3" y="9"/>
                    <a:pt x="3" y="23"/>
                  </a:cubicBezTo>
                  <a:cubicBezTo>
                    <a:pt x="3" y="37"/>
                    <a:pt x="0" y="66"/>
                    <a:pt x="9" y="6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5" name="Freeform 401">
              <a:extLst>
                <a:ext uri="{FF2B5EF4-FFF2-40B4-BE49-F238E27FC236}">
                  <a16:creationId xmlns:a16="http://schemas.microsoft.com/office/drawing/2014/main" id="{D4FB53C7-713E-4254-917A-7F08A22B4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2426" y="4471988"/>
              <a:ext cx="92075" cy="66675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6" name="Freeform 405">
              <a:extLst>
                <a:ext uri="{FF2B5EF4-FFF2-40B4-BE49-F238E27FC236}">
                  <a16:creationId xmlns:a16="http://schemas.microsoft.com/office/drawing/2014/main" id="{E90C6135-F6C3-4C1A-8616-EC28A6269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901" y="4516438"/>
              <a:ext cx="0" cy="41275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7" name="Line 408">
              <a:extLst>
                <a:ext uri="{FF2B5EF4-FFF2-40B4-BE49-F238E27FC236}">
                  <a16:creationId xmlns:a16="http://schemas.microsoft.com/office/drawing/2014/main" id="{99169051-7A7C-414C-AAD4-847AC8C5B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4026" y="4398963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8" name="Line 411">
              <a:extLst>
                <a:ext uri="{FF2B5EF4-FFF2-40B4-BE49-F238E27FC236}">
                  <a16:creationId xmlns:a16="http://schemas.microsoft.com/office/drawing/2014/main" id="{21C7A19B-767B-436D-9FCA-156D6571F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1326" y="4360863"/>
              <a:ext cx="0" cy="381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99" name="Freeform 412">
              <a:extLst>
                <a:ext uri="{FF2B5EF4-FFF2-40B4-BE49-F238E27FC236}">
                  <a16:creationId xmlns:a16="http://schemas.microsoft.com/office/drawing/2014/main" id="{9AE97D8D-D2DD-4C02-B44D-B36D57D48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6" y="4386263"/>
              <a:ext cx="85725" cy="8572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0" name="Freeform 413">
              <a:extLst>
                <a:ext uri="{FF2B5EF4-FFF2-40B4-BE49-F238E27FC236}">
                  <a16:creationId xmlns:a16="http://schemas.microsoft.com/office/drawing/2014/main" id="{43CE6BDF-CA73-4915-8935-93C7A4D59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1176" y="4462463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1" name="Freeform 414">
              <a:extLst>
                <a:ext uri="{FF2B5EF4-FFF2-40B4-BE49-F238E27FC236}">
                  <a16:creationId xmlns:a16="http://schemas.microsoft.com/office/drawing/2014/main" id="{5040026E-4041-482B-90F1-E0EA7C9C7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6" y="4383088"/>
              <a:ext cx="88900" cy="88900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2" name="Freeform 415">
              <a:extLst>
                <a:ext uri="{FF2B5EF4-FFF2-40B4-BE49-F238E27FC236}">
                  <a16:creationId xmlns:a16="http://schemas.microsoft.com/office/drawing/2014/main" id="{8F7EAD18-66A4-493B-BB1B-7977428F7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6" y="4459288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3" name="Freeform 416">
              <a:extLst>
                <a:ext uri="{FF2B5EF4-FFF2-40B4-BE49-F238E27FC236}">
                  <a16:creationId xmlns:a16="http://schemas.microsoft.com/office/drawing/2014/main" id="{80851A91-092C-427D-AB90-3D9D77488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4124325"/>
              <a:ext cx="150813" cy="111125"/>
            </a:xfrm>
            <a:custGeom>
              <a:avLst/>
              <a:gdLst>
                <a:gd name="T0" fmla="*/ 0 w 47"/>
                <a:gd name="T1" fmla="*/ 5 h 35"/>
                <a:gd name="T2" fmla="*/ 19 w 47"/>
                <a:gd name="T3" fmla="*/ 0 h 35"/>
                <a:gd name="T4" fmla="*/ 47 w 47"/>
                <a:gd name="T5" fmla="*/ 20 h 35"/>
                <a:gd name="T6" fmla="*/ 37 w 47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5">
                  <a:moveTo>
                    <a:pt x="0" y="5"/>
                  </a:moveTo>
                  <a:cubicBezTo>
                    <a:pt x="5" y="2"/>
                    <a:pt x="12" y="0"/>
                    <a:pt x="19" y="0"/>
                  </a:cubicBezTo>
                  <a:cubicBezTo>
                    <a:pt x="35" y="0"/>
                    <a:pt x="47" y="9"/>
                    <a:pt x="47" y="20"/>
                  </a:cubicBezTo>
                  <a:cubicBezTo>
                    <a:pt x="47" y="26"/>
                    <a:pt x="43" y="31"/>
                    <a:pt x="37" y="3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4" name="Freeform 417">
              <a:extLst>
                <a:ext uri="{FF2B5EF4-FFF2-40B4-BE49-F238E27FC236}">
                  <a16:creationId xmlns:a16="http://schemas.microsoft.com/office/drawing/2014/main" id="{7635E04B-1D7C-47DC-945B-368B32FA5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863" y="4162425"/>
              <a:ext cx="111125" cy="85725"/>
            </a:xfrm>
            <a:custGeom>
              <a:avLst/>
              <a:gdLst>
                <a:gd name="T0" fmla="*/ 35 w 35"/>
                <a:gd name="T1" fmla="*/ 26 h 27"/>
                <a:gd name="T2" fmla="*/ 28 w 35"/>
                <a:gd name="T3" fmla="*/ 27 h 27"/>
                <a:gd name="T4" fmla="*/ 0 w 35"/>
                <a:gd name="T5" fmla="*/ 10 h 27"/>
                <a:gd name="T6" fmla="*/ 4 w 3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7">
                  <a:moveTo>
                    <a:pt x="35" y="26"/>
                  </a:moveTo>
                  <a:cubicBezTo>
                    <a:pt x="33" y="27"/>
                    <a:pt x="31" y="27"/>
                    <a:pt x="28" y="27"/>
                  </a:cubicBezTo>
                  <a:cubicBezTo>
                    <a:pt x="13" y="27"/>
                    <a:pt x="0" y="20"/>
                    <a:pt x="0" y="10"/>
                  </a:cubicBezTo>
                  <a:cubicBezTo>
                    <a:pt x="0" y="6"/>
                    <a:pt x="1" y="3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5" name="Freeform 418">
              <a:extLst>
                <a:ext uri="{FF2B5EF4-FFF2-40B4-BE49-F238E27FC236}">
                  <a16:creationId xmlns:a16="http://schemas.microsoft.com/office/drawing/2014/main" id="{34EF40EE-6AA1-49E9-BFA8-A914FB1B0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8" y="4235450"/>
              <a:ext cx="46038" cy="28575"/>
            </a:xfrm>
            <a:custGeom>
              <a:avLst/>
              <a:gdLst>
                <a:gd name="T0" fmla="*/ 23 w 29"/>
                <a:gd name="T1" fmla="*/ 0 h 18"/>
                <a:gd name="T2" fmla="*/ 29 w 29"/>
                <a:gd name="T3" fmla="*/ 18 h 18"/>
                <a:gd name="T4" fmla="*/ 0 w 29"/>
                <a:gd name="T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8">
                  <a:moveTo>
                    <a:pt x="23" y="0"/>
                  </a:moveTo>
                  <a:lnTo>
                    <a:pt x="29" y="18"/>
                  </a:lnTo>
                  <a:lnTo>
                    <a:pt x="0" y="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6" name="Freeform 420">
              <a:extLst>
                <a:ext uri="{FF2B5EF4-FFF2-40B4-BE49-F238E27FC236}">
                  <a16:creationId xmlns:a16="http://schemas.microsoft.com/office/drawing/2014/main" id="{6A63F48E-A4D7-4826-B5AA-8D4E46867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4162425"/>
              <a:ext cx="90488" cy="53975"/>
            </a:xfrm>
            <a:custGeom>
              <a:avLst/>
              <a:gdLst>
                <a:gd name="T0" fmla="*/ 0 w 57"/>
                <a:gd name="T1" fmla="*/ 14 h 34"/>
                <a:gd name="T2" fmla="*/ 20 w 57"/>
                <a:gd name="T3" fmla="*/ 34 h 34"/>
                <a:gd name="T4" fmla="*/ 57 w 57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4">
                  <a:moveTo>
                    <a:pt x="0" y="14"/>
                  </a:moveTo>
                  <a:lnTo>
                    <a:pt x="20" y="34"/>
                  </a:lnTo>
                  <a:lnTo>
                    <a:pt x="57" y="0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7" name="Freeform 421">
              <a:extLst>
                <a:ext uri="{FF2B5EF4-FFF2-40B4-BE49-F238E27FC236}">
                  <a16:creationId xmlns:a16="http://schemas.microsoft.com/office/drawing/2014/main" id="{AE320D83-1D40-4C17-851E-3F9E11F0A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1" y="4529138"/>
              <a:ext cx="50800" cy="25400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8" name="Freeform 422">
              <a:extLst>
                <a:ext uri="{FF2B5EF4-FFF2-40B4-BE49-F238E27FC236}">
                  <a16:creationId xmlns:a16="http://schemas.microsoft.com/office/drawing/2014/main" id="{61224333-E2D2-44F4-AB8D-C44B706F6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151" y="4465638"/>
              <a:ext cx="152400" cy="182562"/>
            </a:xfrm>
            <a:custGeom>
              <a:avLst/>
              <a:gdLst>
                <a:gd name="T0" fmla="*/ 0 w 48"/>
                <a:gd name="T1" fmla="*/ 52 h 57"/>
                <a:gd name="T2" fmla="*/ 0 w 48"/>
                <a:gd name="T3" fmla="*/ 3 h 57"/>
                <a:gd name="T4" fmla="*/ 4 w 48"/>
                <a:gd name="T5" fmla="*/ 0 h 57"/>
                <a:gd name="T6" fmla="*/ 44 w 48"/>
                <a:gd name="T7" fmla="*/ 0 h 57"/>
                <a:gd name="T8" fmla="*/ 48 w 48"/>
                <a:gd name="T9" fmla="*/ 3 h 57"/>
                <a:gd name="T10" fmla="*/ 48 w 48"/>
                <a:gd name="T11" fmla="*/ 53 h 57"/>
                <a:gd name="T12" fmla="*/ 44 w 48"/>
                <a:gd name="T13" fmla="*/ 57 h 57"/>
                <a:gd name="T14" fmla="*/ 28 w 48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57">
                  <a:moveTo>
                    <a:pt x="0" y="5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1"/>
                    <a:pt x="48" y="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55"/>
                    <a:pt x="46" y="57"/>
                    <a:pt x="44" y="57"/>
                  </a:cubicBezTo>
                  <a:cubicBezTo>
                    <a:pt x="28" y="57"/>
                    <a:pt x="28" y="57"/>
                    <a:pt x="28" y="5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09" name="Freeform 423">
              <a:extLst>
                <a:ext uri="{FF2B5EF4-FFF2-40B4-BE49-F238E27FC236}">
                  <a16:creationId xmlns:a16="http://schemas.microsoft.com/office/drawing/2014/main" id="{7E37FA15-0168-4952-A07D-38DDDFAA3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551" y="4335463"/>
              <a:ext cx="31750" cy="57150"/>
            </a:xfrm>
            <a:custGeom>
              <a:avLst/>
              <a:gdLst>
                <a:gd name="T0" fmla="*/ 10 w 10"/>
                <a:gd name="T1" fmla="*/ 18 h 18"/>
                <a:gd name="T2" fmla="*/ 0 w 10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8">
                  <a:moveTo>
                    <a:pt x="10" y="18"/>
                  </a:moveTo>
                  <a:cubicBezTo>
                    <a:pt x="4" y="14"/>
                    <a:pt x="0" y="8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0" name="Freeform 424">
              <a:extLst>
                <a:ext uri="{FF2B5EF4-FFF2-40B4-BE49-F238E27FC236}">
                  <a16:creationId xmlns:a16="http://schemas.microsoft.com/office/drawing/2014/main" id="{FBBAEDE1-AF33-4B75-B063-94FDA7FC9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1" y="4335463"/>
              <a:ext cx="31750" cy="57150"/>
            </a:xfrm>
            <a:custGeom>
              <a:avLst/>
              <a:gdLst>
                <a:gd name="T0" fmla="*/ 10 w 10"/>
                <a:gd name="T1" fmla="*/ 0 h 18"/>
                <a:gd name="T2" fmla="*/ 0 w 10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8">
                  <a:moveTo>
                    <a:pt x="10" y="0"/>
                  </a:moveTo>
                  <a:cubicBezTo>
                    <a:pt x="10" y="9"/>
                    <a:pt x="6" y="15"/>
                    <a:pt x="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1" name="Freeform 425">
              <a:extLst>
                <a:ext uri="{FF2B5EF4-FFF2-40B4-BE49-F238E27FC236}">
                  <a16:creationId xmlns:a16="http://schemas.microsoft.com/office/drawing/2014/main" id="{6836A246-AEE9-4F9F-9D19-4A5C44AEB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851" y="4219575"/>
              <a:ext cx="136525" cy="106362"/>
            </a:xfrm>
            <a:custGeom>
              <a:avLst/>
              <a:gdLst>
                <a:gd name="T0" fmla="*/ 3 w 43"/>
                <a:gd name="T1" fmla="*/ 33 h 33"/>
                <a:gd name="T2" fmla="*/ 5 w 43"/>
                <a:gd name="T3" fmla="*/ 16 h 33"/>
                <a:gd name="T4" fmla="*/ 12 w 43"/>
                <a:gd name="T5" fmla="*/ 9 h 33"/>
                <a:gd name="T6" fmla="*/ 12 w 43"/>
                <a:gd name="T7" fmla="*/ 5 h 33"/>
                <a:gd name="T8" fmla="*/ 28 w 43"/>
                <a:gd name="T9" fmla="*/ 6 h 33"/>
                <a:gd name="T10" fmla="*/ 33 w 43"/>
                <a:gd name="T11" fmla="*/ 10 h 33"/>
                <a:gd name="T12" fmla="*/ 41 w 43"/>
                <a:gd name="T13" fmla="*/ 14 h 33"/>
                <a:gd name="T14" fmla="*/ 39 w 43"/>
                <a:gd name="T15" fmla="*/ 16 h 33"/>
                <a:gd name="T16" fmla="*/ 39 w 43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3">
                  <a:moveTo>
                    <a:pt x="3" y="33"/>
                  </a:moveTo>
                  <a:cubicBezTo>
                    <a:pt x="3" y="33"/>
                    <a:pt x="0" y="20"/>
                    <a:pt x="5" y="16"/>
                  </a:cubicBezTo>
                  <a:cubicBezTo>
                    <a:pt x="5" y="16"/>
                    <a:pt x="4" y="10"/>
                    <a:pt x="12" y="9"/>
                  </a:cubicBezTo>
                  <a:cubicBezTo>
                    <a:pt x="12" y="9"/>
                    <a:pt x="13" y="7"/>
                    <a:pt x="12" y="5"/>
                  </a:cubicBezTo>
                  <a:cubicBezTo>
                    <a:pt x="12" y="5"/>
                    <a:pt x="22" y="0"/>
                    <a:pt x="28" y="6"/>
                  </a:cubicBezTo>
                  <a:cubicBezTo>
                    <a:pt x="28" y="6"/>
                    <a:pt x="32" y="5"/>
                    <a:pt x="33" y="10"/>
                  </a:cubicBezTo>
                  <a:cubicBezTo>
                    <a:pt x="33" y="10"/>
                    <a:pt x="39" y="10"/>
                    <a:pt x="41" y="14"/>
                  </a:cubicBezTo>
                  <a:cubicBezTo>
                    <a:pt x="41" y="14"/>
                    <a:pt x="39" y="15"/>
                    <a:pt x="39" y="16"/>
                  </a:cubicBezTo>
                  <a:cubicBezTo>
                    <a:pt x="39" y="16"/>
                    <a:pt x="43" y="25"/>
                    <a:pt x="39" y="3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2" name="Line 426">
              <a:extLst>
                <a:ext uri="{FF2B5EF4-FFF2-40B4-BE49-F238E27FC236}">
                  <a16:creationId xmlns:a16="http://schemas.microsoft.com/office/drawing/2014/main" id="{EDD471AC-62DE-4250-BD1B-1869BD2A1B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0551" y="4522788"/>
              <a:ext cx="34925" cy="412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3" name="Line 427">
              <a:extLst>
                <a:ext uri="{FF2B5EF4-FFF2-40B4-BE49-F238E27FC236}">
                  <a16:creationId xmlns:a16="http://schemas.microsoft.com/office/drawing/2014/main" id="{392D65DC-2789-4E14-AF09-0CB7B2DD4F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8176" y="4491038"/>
              <a:ext cx="9525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4" name="Freeform 428">
              <a:extLst>
                <a:ext uri="{FF2B5EF4-FFF2-40B4-BE49-F238E27FC236}">
                  <a16:creationId xmlns:a16="http://schemas.microsoft.com/office/drawing/2014/main" id="{359D03EE-3245-486F-8F1A-789D28215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6" y="4491038"/>
              <a:ext cx="28575" cy="25400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5" name="Line 429">
              <a:extLst>
                <a:ext uri="{FF2B5EF4-FFF2-40B4-BE49-F238E27FC236}">
                  <a16:creationId xmlns:a16="http://schemas.microsoft.com/office/drawing/2014/main" id="{B9426C32-923F-44DF-B012-B650C8241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301" y="4398963"/>
              <a:ext cx="444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6" name="Freeform 430">
              <a:extLst>
                <a:ext uri="{FF2B5EF4-FFF2-40B4-BE49-F238E27FC236}">
                  <a16:creationId xmlns:a16="http://schemas.microsoft.com/office/drawing/2014/main" id="{81D80E31-35D6-4CD5-8CF1-B0148964F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676" y="4316413"/>
              <a:ext cx="15875" cy="31750"/>
            </a:xfrm>
            <a:custGeom>
              <a:avLst/>
              <a:gdLst>
                <a:gd name="T0" fmla="*/ 5 w 5"/>
                <a:gd name="T1" fmla="*/ 10 h 10"/>
                <a:gd name="T2" fmla="*/ 0 w 5"/>
                <a:gd name="T3" fmla="*/ 5 h 10"/>
                <a:gd name="T4" fmla="*/ 3 w 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7" name="Freeform 431">
              <a:extLst>
                <a:ext uri="{FF2B5EF4-FFF2-40B4-BE49-F238E27FC236}">
                  <a16:creationId xmlns:a16="http://schemas.microsoft.com/office/drawing/2014/main" id="{6F33C3AD-C4AE-4A47-8CB1-B0A675A03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676" y="4319588"/>
              <a:ext cx="12700" cy="31750"/>
            </a:xfrm>
            <a:custGeom>
              <a:avLst/>
              <a:gdLst>
                <a:gd name="T0" fmla="*/ 0 w 4"/>
                <a:gd name="T1" fmla="*/ 10 h 10"/>
                <a:gd name="T2" fmla="*/ 4 w 4"/>
                <a:gd name="T3" fmla="*/ 5 h 10"/>
                <a:gd name="T4" fmla="*/ 1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10"/>
                  </a:moveTo>
                  <a:cubicBezTo>
                    <a:pt x="2" y="10"/>
                    <a:pt x="4" y="8"/>
                    <a:pt x="4" y="5"/>
                  </a:cubicBezTo>
                  <a:cubicBezTo>
                    <a:pt x="4" y="2"/>
                    <a:pt x="3" y="0"/>
                    <a:pt x="1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8" name="Freeform 432">
              <a:extLst>
                <a:ext uri="{FF2B5EF4-FFF2-40B4-BE49-F238E27FC236}">
                  <a16:creationId xmlns:a16="http://schemas.microsoft.com/office/drawing/2014/main" id="{5B25A7CE-D6D9-4848-B6DB-70BCB4EF8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301" y="4376738"/>
              <a:ext cx="41275" cy="12700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0" y="0"/>
                    <a:pt x="6" y="4"/>
                    <a:pt x="13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19" name="Freeform 433">
              <a:extLst>
                <a:ext uri="{FF2B5EF4-FFF2-40B4-BE49-F238E27FC236}">
                  <a16:creationId xmlns:a16="http://schemas.microsoft.com/office/drawing/2014/main" id="{49301847-12A7-4306-BE4B-34B813EC1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260850"/>
              <a:ext cx="15875" cy="9525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5" y="0"/>
                    <a:pt x="1" y="0"/>
                    <a:pt x="0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  <p:sp>
          <p:nvSpPr>
            <p:cNvPr id="120" name="Freeform 434">
              <a:extLst>
                <a:ext uri="{FF2B5EF4-FFF2-40B4-BE49-F238E27FC236}">
                  <a16:creationId xmlns:a16="http://schemas.microsoft.com/office/drawing/2014/main" id="{46736B92-8D63-4C74-B7FB-2BCBE323E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1" y="4264025"/>
              <a:ext cx="9525" cy="9525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2" y="1"/>
                    <a:pt x="3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/>
            <a:p>
              <a:endParaRPr lang="fr-FR" sz="1590"/>
            </a:p>
          </p:txBody>
        </p:sp>
      </p:grpSp>
      <p:sp>
        <p:nvSpPr>
          <p:cNvPr id="121" name="ZoneTexte 120">
            <a:extLst>
              <a:ext uri="{FF2B5EF4-FFF2-40B4-BE49-F238E27FC236}">
                <a16:creationId xmlns:a16="http://schemas.microsoft.com/office/drawing/2014/main" id="{BD033886-7434-4553-A9D1-54652AEACBF7}"/>
              </a:ext>
            </a:extLst>
          </p:cNvPr>
          <p:cNvSpPr txBox="1"/>
          <p:nvPr/>
        </p:nvSpPr>
        <p:spPr>
          <a:xfrm>
            <a:off x="1587412" y="4857480"/>
            <a:ext cx="1614545" cy="337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pour vous ?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EAA71276-7936-4206-8FC5-72476FBA8CF3}"/>
              </a:ext>
            </a:extLst>
          </p:cNvPr>
          <p:cNvSpPr txBox="1"/>
          <p:nvPr/>
        </p:nvSpPr>
        <p:spPr>
          <a:xfrm>
            <a:off x="1650912" y="5170456"/>
            <a:ext cx="3347655" cy="58477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6000" marR="0" lvl="1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>
              <a:buFont typeface="Arial" panose="020B0604020202020204" pitchFamily="34" charset="0"/>
              <a:buChar char="■"/>
            </a:pPr>
            <a:r>
              <a:rPr lang="fr-FR" dirty="0"/>
              <a:t>Un </a:t>
            </a:r>
            <a:r>
              <a:rPr lang="fr-FR" b="1" dirty="0"/>
              <a:t>gain de temps </a:t>
            </a:r>
            <a:r>
              <a:rPr lang="fr-FR" dirty="0"/>
              <a:t>! Moins de sollicitations sur des actes courants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E948876-A084-4DEC-A5F4-DFEFB84CC22B}"/>
              </a:ext>
            </a:extLst>
          </p:cNvPr>
          <p:cNvSpPr/>
          <p:nvPr/>
        </p:nvSpPr>
        <p:spPr>
          <a:xfrm>
            <a:off x="6866266" y="4582750"/>
            <a:ext cx="2915377" cy="414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697" dirty="0"/>
              <a:t>* Modèles</a:t>
            </a:r>
          </a:p>
          <a:p>
            <a:pPr marL="170797" indent="-170797" algn="just">
              <a:buFont typeface="Arial" panose="020B0604020202020204" pitchFamily="34" charset="0"/>
              <a:buChar char="•"/>
              <a:defRPr/>
            </a:pPr>
            <a:r>
              <a:rPr lang="fr-FR" sz="697" dirty="0" err="1"/>
              <a:t>Huawei</a:t>
            </a:r>
            <a:r>
              <a:rPr lang="fr-FR" sz="697" dirty="0"/>
              <a:t>  : modèle HMS à partir du Mat 30 Pro </a:t>
            </a:r>
          </a:p>
          <a:p>
            <a:pPr marL="170797" indent="-170797" algn="just">
              <a:buFont typeface="Arial" panose="020B0604020202020204" pitchFamily="34" charset="0"/>
              <a:buChar char="•"/>
              <a:defRPr/>
            </a:pPr>
            <a:r>
              <a:rPr lang="fr-FR" sz="697" dirty="0"/>
              <a:t>Honor : modèle 10X lite</a:t>
            </a:r>
          </a:p>
        </p:txBody>
      </p:sp>
    </p:spTree>
    <p:extLst>
      <p:ext uri="{BB962C8B-B14F-4D97-AF65-F5344CB8AC3E}">
        <p14:creationId xmlns:p14="http://schemas.microsoft.com/office/powerpoint/2010/main" val="290352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E38B62F-F355-4563-B62E-698CD0A0D3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Une application fortement plébiscitée par nos clients et collaborateurs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29C9D1BB-23AB-41EB-B96A-EEB334ED8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avantages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344191-EE21-4705-8D64-13E18C7F77E7}"/>
              </a:ext>
            </a:extLst>
          </p:cNvPr>
          <p:cNvSpPr/>
          <p:nvPr/>
        </p:nvSpPr>
        <p:spPr>
          <a:xfrm>
            <a:off x="1142532" y="2520489"/>
            <a:ext cx="29287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« Très bien le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blocage temporaire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de la carte »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F22A0A-77F3-429C-BFA2-D62EBF23AA79}"/>
              </a:ext>
            </a:extLst>
          </p:cNvPr>
          <p:cNvSpPr/>
          <p:nvPr/>
        </p:nvSpPr>
        <p:spPr>
          <a:xfrm>
            <a:off x="6616603" y="2606183"/>
            <a:ext cx="510781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« ...l’application est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agréable à utiliser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,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 c’est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pratique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 de pouvoir gérer son argent avec son téléphone. »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94108-8C37-482A-B947-DAB9CBD0D425}"/>
              </a:ext>
            </a:extLst>
          </p:cNvPr>
          <p:cNvSpPr/>
          <p:nvPr/>
        </p:nvSpPr>
        <p:spPr>
          <a:xfrm>
            <a:off x="3764206" y="2227750"/>
            <a:ext cx="2744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« Très 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chouette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 appli »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BD123A-2F66-4D9F-974E-9C78411B1549}"/>
              </a:ext>
            </a:extLst>
          </p:cNvPr>
          <p:cNvSpPr/>
          <p:nvPr/>
        </p:nvSpPr>
        <p:spPr>
          <a:xfrm>
            <a:off x="750676" y="1419170"/>
            <a:ext cx="5345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« 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évolutions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 faites au fil du temps font de cette appli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une des plus intéressantes sur le marché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. »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7FCD5-3FBF-4709-92E6-9F37E0863CCC}"/>
              </a:ext>
            </a:extLst>
          </p:cNvPr>
          <p:cNvSpPr/>
          <p:nvPr/>
        </p:nvSpPr>
        <p:spPr>
          <a:xfrm>
            <a:off x="6508868" y="1696169"/>
            <a:ext cx="4887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« L’appli de la Caisse d’Epargne est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fluide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 et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claire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 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rPr>
              <a:t>»</a:t>
            </a:r>
          </a:p>
        </p:txBody>
      </p:sp>
      <p:pic>
        <p:nvPicPr>
          <p:cNvPr id="7" name="1DF5B5DB">
            <a:hlinkClick r:id="" action="ppaction://media"/>
            <a:extLst>
              <a:ext uri="{FF2B5EF4-FFF2-40B4-BE49-F238E27FC236}">
                <a16:creationId xmlns:a16="http://schemas.microsoft.com/office/drawing/2014/main" id="{39318D74-924E-4B4E-ADFA-6BEA42328CE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416" end="7974"/>
                  <p14:bmkLst>
                    <p14:bmk name="Signet 1" time="0"/>
                  </p14:bmkLst>
                </p14:media>
              </p:ext>
            </p:extLst>
          </p:nvPr>
        </p:nvPicPr>
        <p:blipFill rotWithShape="1">
          <a:blip r:embed="rId4"/>
          <a:srcRect r="13113"/>
          <a:stretch>
            <a:fillRect/>
          </a:stretch>
        </p:blipFill>
        <p:spPr>
          <a:xfrm>
            <a:off x="3925775" y="3429000"/>
            <a:ext cx="4340451" cy="2809991"/>
          </a:xfrm>
          <a:prstGeom prst="rect">
            <a:avLst/>
          </a:prstGeom>
        </p:spPr>
      </p:pic>
      <p:grpSp>
        <p:nvGrpSpPr>
          <p:cNvPr id="12" name="Graphique 1834">
            <a:extLst>
              <a:ext uri="{FF2B5EF4-FFF2-40B4-BE49-F238E27FC236}">
                <a16:creationId xmlns:a16="http://schemas.microsoft.com/office/drawing/2014/main" id="{549CB73D-1F60-42F1-8A81-D692D76B7375}"/>
              </a:ext>
            </a:extLst>
          </p:cNvPr>
          <p:cNvGrpSpPr/>
          <p:nvPr/>
        </p:nvGrpSpPr>
        <p:grpSpPr>
          <a:xfrm>
            <a:off x="8360495" y="5890172"/>
            <a:ext cx="348819" cy="348819"/>
            <a:chOff x="1276349" y="3607571"/>
            <a:chExt cx="285654" cy="285654"/>
          </a:xfrm>
          <a:noFill/>
        </p:grpSpPr>
        <p:grpSp>
          <p:nvGrpSpPr>
            <p:cNvPr id="13" name="Graphique 1834">
              <a:extLst>
                <a:ext uri="{FF2B5EF4-FFF2-40B4-BE49-F238E27FC236}">
                  <a16:creationId xmlns:a16="http://schemas.microsoft.com/office/drawing/2014/main" id="{9837811F-2501-41B0-9375-CB7FAC226FF7}"/>
                </a:ext>
              </a:extLst>
            </p:cNvPr>
            <p:cNvGrpSpPr/>
            <p:nvPr/>
          </p:nvGrpSpPr>
          <p:grpSpPr>
            <a:xfrm>
              <a:off x="1276349" y="3607571"/>
              <a:ext cx="68199" cy="47529"/>
              <a:chOff x="1276349" y="3607571"/>
              <a:chExt cx="68199" cy="47529"/>
            </a:xfrm>
            <a:noFill/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91F1A171-E98C-4725-B18D-91555BCC898A}"/>
                  </a:ext>
                </a:extLst>
              </p:cNvPr>
              <p:cNvSpPr/>
              <p:nvPr/>
            </p:nvSpPr>
            <p:spPr>
              <a:xfrm>
                <a:off x="1337690" y="3626811"/>
                <a:ext cx="6857" cy="9525"/>
              </a:xfrm>
              <a:custGeom>
                <a:avLst/>
                <a:gdLst>
                  <a:gd name="connsiteX0" fmla="*/ 0 w 6857"/>
                  <a:gd name="connsiteY0" fmla="*/ 0 h 9525"/>
                  <a:gd name="connsiteX1" fmla="*/ 6858 w 685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57" h="9525">
                    <a:moveTo>
                      <a:pt x="0" y="0"/>
                    </a:moveTo>
                    <a:lnTo>
                      <a:pt x="6858" y="0"/>
                    </a:lnTo>
                  </a:path>
                </a:pathLst>
              </a:custGeom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82B26586-D063-442E-87B4-65A43F678B9C}"/>
                  </a:ext>
                </a:extLst>
              </p:cNvPr>
              <p:cNvSpPr/>
              <p:nvPr/>
            </p:nvSpPr>
            <p:spPr>
              <a:xfrm>
                <a:off x="1276349" y="360757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B5750989-3ED3-4D13-A92C-B0F6CBEBDA07}"/>
                  </a:ext>
                </a:extLst>
              </p:cNvPr>
              <p:cNvSpPr/>
              <p:nvPr/>
            </p:nvSpPr>
            <p:spPr>
              <a:xfrm>
                <a:off x="1297780" y="3626906"/>
                <a:ext cx="28194" cy="28193"/>
              </a:xfrm>
              <a:custGeom>
                <a:avLst/>
                <a:gdLst>
                  <a:gd name="connsiteX0" fmla="*/ 0 w 28194"/>
                  <a:gd name="connsiteY0" fmla="*/ 28194 h 28193"/>
                  <a:gd name="connsiteX1" fmla="*/ 28194 w 28194"/>
                  <a:gd name="connsiteY1" fmla="*/ 0 h 2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194" h="28193">
                    <a:moveTo>
                      <a:pt x="0" y="28194"/>
                    </a:moveTo>
                    <a:cubicBezTo>
                      <a:pt x="0" y="12668"/>
                      <a:pt x="12668" y="0"/>
                      <a:pt x="28194" y="0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14" name="Graphique 1834">
              <a:extLst>
                <a:ext uri="{FF2B5EF4-FFF2-40B4-BE49-F238E27FC236}">
                  <a16:creationId xmlns:a16="http://schemas.microsoft.com/office/drawing/2014/main" id="{A1889868-7CFB-4734-97F2-B3D530FE9AE3}"/>
                </a:ext>
              </a:extLst>
            </p:cNvPr>
            <p:cNvGrpSpPr/>
            <p:nvPr/>
          </p:nvGrpSpPr>
          <p:grpSpPr>
            <a:xfrm>
              <a:off x="1276349" y="3607571"/>
              <a:ext cx="285654" cy="285654"/>
              <a:chOff x="1276349" y="3607571"/>
              <a:chExt cx="285654" cy="285654"/>
            </a:xfrm>
            <a:noFill/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E385AD2-A006-4381-BF75-6F57E3FD3F0C}"/>
                  </a:ext>
                </a:extLst>
              </p:cNvPr>
              <p:cNvSpPr/>
              <p:nvPr/>
            </p:nvSpPr>
            <p:spPr>
              <a:xfrm>
                <a:off x="1279206" y="3610428"/>
                <a:ext cx="282797" cy="282797"/>
              </a:xfrm>
              <a:custGeom>
                <a:avLst/>
                <a:gdLst>
                  <a:gd name="connsiteX0" fmla="*/ 226314 w 282797"/>
                  <a:gd name="connsiteY0" fmla="*/ 0 h 282797"/>
                  <a:gd name="connsiteX1" fmla="*/ 242221 w 282797"/>
                  <a:gd name="connsiteY1" fmla="*/ 0 h 282797"/>
                  <a:gd name="connsiteX2" fmla="*/ 282797 w 282797"/>
                  <a:gd name="connsiteY2" fmla="*/ 40577 h 282797"/>
                  <a:gd name="connsiteX3" fmla="*/ 282797 w 282797"/>
                  <a:gd name="connsiteY3" fmla="*/ 242221 h 282797"/>
                  <a:gd name="connsiteX4" fmla="*/ 242221 w 282797"/>
                  <a:gd name="connsiteY4" fmla="*/ 282797 h 282797"/>
                  <a:gd name="connsiteX5" fmla="*/ 40577 w 282797"/>
                  <a:gd name="connsiteY5" fmla="*/ 282797 h 282797"/>
                  <a:gd name="connsiteX6" fmla="*/ 0 w 282797"/>
                  <a:gd name="connsiteY6" fmla="*/ 242221 h 282797"/>
                  <a:gd name="connsiteX7" fmla="*/ 0 w 282797"/>
                  <a:gd name="connsiteY7" fmla="*/ 40577 h 282797"/>
                  <a:gd name="connsiteX8" fmla="*/ 40577 w 282797"/>
                  <a:gd name="connsiteY8" fmla="*/ 0 h 282797"/>
                  <a:gd name="connsiteX9" fmla="*/ 186785 w 282797"/>
                  <a:gd name="connsiteY9" fmla="*/ 0 h 282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797" h="282797">
                    <a:moveTo>
                      <a:pt x="226314" y="0"/>
                    </a:moveTo>
                    <a:lnTo>
                      <a:pt x="242221" y="0"/>
                    </a:lnTo>
                    <a:cubicBezTo>
                      <a:pt x="264509" y="0"/>
                      <a:pt x="282797" y="18288"/>
                      <a:pt x="282797" y="40577"/>
                    </a:cubicBezTo>
                    <a:lnTo>
                      <a:pt x="282797" y="242221"/>
                    </a:lnTo>
                    <a:cubicBezTo>
                      <a:pt x="282797" y="264509"/>
                      <a:pt x="264509" y="282797"/>
                      <a:pt x="242221" y="282797"/>
                    </a:cubicBezTo>
                    <a:lnTo>
                      <a:pt x="40577" y="282797"/>
                    </a:lnTo>
                    <a:cubicBezTo>
                      <a:pt x="18288" y="282797"/>
                      <a:pt x="0" y="264509"/>
                      <a:pt x="0" y="242221"/>
                    </a:cubicBezTo>
                    <a:lnTo>
                      <a:pt x="0" y="40577"/>
                    </a:lnTo>
                    <a:cubicBezTo>
                      <a:pt x="0" y="18288"/>
                      <a:pt x="18288" y="0"/>
                      <a:pt x="40577" y="0"/>
                    </a:cubicBezTo>
                    <a:lnTo>
                      <a:pt x="186785" y="0"/>
                    </a:ln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16" name="Graphique 1834">
                <a:extLst>
                  <a:ext uri="{FF2B5EF4-FFF2-40B4-BE49-F238E27FC236}">
                    <a16:creationId xmlns:a16="http://schemas.microsoft.com/office/drawing/2014/main" id="{6BF68145-57B9-4D62-96FD-712F2225CE01}"/>
                  </a:ext>
                </a:extLst>
              </p:cNvPr>
              <p:cNvGrpSpPr/>
              <p:nvPr/>
            </p:nvGrpSpPr>
            <p:grpSpPr>
              <a:xfrm>
                <a:off x="1276349" y="3607571"/>
                <a:ext cx="194024" cy="190500"/>
                <a:chOff x="1276349" y="3607571"/>
                <a:chExt cx="194024" cy="190500"/>
              </a:xfrm>
              <a:noFill/>
            </p:grpSpPr>
            <p:sp>
              <p:nvSpPr>
                <p:cNvPr id="17" name="Forme libre : forme 16">
                  <a:extLst>
                    <a:ext uri="{FF2B5EF4-FFF2-40B4-BE49-F238E27FC236}">
                      <a16:creationId xmlns:a16="http://schemas.microsoft.com/office/drawing/2014/main" id="{9025837F-2C86-45AF-B068-68BAD3A39F83}"/>
                    </a:ext>
                  </a:extLst>
                </p:cNvPr>
                <p:cNvSpPr/>
                <p:nvPr/>
              </p:nvSpPr>
              <p:spPr>
                <a:xfrm>
                  <a:off x="1276349" y="3607571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505856FA-2733-40B8-A6A7-5B7BA63B8450}"/>
                    </a:ext>
                  </a:extLst>
                </p:cNvPr>
                <p:cNvSpPr/>
                <p:nvPr/>
              </p:nvSpPr>
              <p:spPr>
                <a:xfrm>
                  <a:off x="1381409" y="3702059"/>
                  <a:ext cx="88963" cy="96011"/>
                </a:xfrm>
                <a:custGeom>
                  <a:avLst/>
                  <a:gdLst>
                    <a:gd name="connsiteX0" fmla="*/ 11335 w 88963"/>
                    <a:gd name="connsiteY0" fmla="*/ 90011 h 96011"/>
                    <a:gd name="connsiteX1" fmla="*/ 88964 w 88963"/>
                    <a:gd name="connsiteY1" fmla="*/ 47530 h 96011"/>
                    <a:gd name="connsiteX2" fmla="*/ 0 w 88963"/>
                    <a:gd name="connsiteY2" fmla="*/ 0 h 96011"/>
                    <a:gd name="connsiteX3" fmla="*/ 0 w 88963"/>
                    <a:gd name="connsiteY3" fmla="*/ 96012 h 96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8963" h="96011">
                      <a:moveTo>
                        <a:pt x="11335" y="90011"/>
                      </a:moveTo>
                      <a:lnTo>
                        <a:pt x="88964" y="47530"/>
                      </a:lnTo>
                      <a:lnTo>
                        <a:pt x="0" y="0"/>
                      </a:lnTo>
                      <a:lnTo>
                        <a:pt x="0" y="96012"/>
                      </a:ln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E16DD7-3475-451D-9D7C-E4D53919F5B4}"/>
              </a:ext>
            </a:extLst>
          </p:cNvPr>
          <p:cNvSpPr/>
          <p:nvPr/>
        </p:nvSpPr>
        <p:spPr>
          <a:xfrm>
            <a:off x="8731995" y="5858542"/>
            <a:ext cx="2902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Témoignage vidéo de Sylvie Minet, </a:t>
            </a:r>
            <a:b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Directrice de Région Aube Haute-Marne</a:t>
            </a:r>
          </a:p>
        </p:txBody>
      </p:sp>
    </p:spTree>
    <p:extLst>
      <p:ext uri="{BB962C8B-B14F-4D97-AF65-F5344CB8AC3E}">
        <p14:creationId xmlns:p14="http://schemas.microsoft.com/office/powerpoint/2010/main" val="249136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avantages de l’application</a:t>
            </a:r>
          </a:p>
          <a:p>
            <a:r>
              <a:rPr lang="fr-FR" b="1" dirty="0"/>
              <a:t>Des fonctionnalités </a:t>
            </a:r>
            <a:r>
              <a:rPr lang="fr-FR" b="1" dirty="0" err="1"/>
              <a:t>Selfcare</a:t>
            </a:r>
            <a:r>
              <a:rPr lang="fr-FR" b="1" dirty="0"/>
              <a:t> utiles</a:t>
            </a:r>
          </a:p>
          <a:p>
            <a:r>
              <a:rPr lang="fr-FR" dirty="0"/>
              <a:t>En parler lors d’un entretien</a:t>
            </a:r>
          </a:p>
          <a:p>
            <a:r>
              <a:rPr lang="fr-FR" dirty="0"/>
              <a:t>Pour aller plus loin et quizz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8733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8867329A-70EF-4AD8-B1D4-36B1BD06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044" y="1994888"/>
            <a:ext cx="7406956" cy="4475036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5E6746-7BAE-4EDB-8B1E-48FC322B5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Partageons ensemble les fonctionnalités utiles de l’appli ! Avant de démarrer, prenez votre téléphone et scannez ce code.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A1A89AB-05C4-46C5-B348-C4D09D03F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542714-A772-4A3D-ABAE-4C51ABAD9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382" y="1785338"/>
            <a:ext cx="2958457" cy="30075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C564A7-A0E8-4B0A-85C3-66D3BD39A289}"/>
              </a:ext>
            </a:extLst>
          </p:cNvPr>
          <p:cNvSpPr/>
          <p:nvPr/>
        </p:nvSpPr>
        <p:spPr>
          <a:xfrm>
            <a:off x="1075776" y="4792898"/>
            <a:ext cx="33296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Vous accédez ainsi à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l’outil de démonstration de l’application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046B0E-63AF-45A0-BA9D-6E72D97F3562}"/>
              </a:ext>
            </a:extLst>
          </p:cNvPr>
          <p:cNvSpPr/>
          <p:nvPr/>
        </p:nvSpPr>
        <p:spPr>
          <a:xfrm>
            <a:off x="2178635" y="5554690"/>
            <a:ext cx="3917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Cette réplique propose une expérience semblable à celle de l’application.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 C’est l’outil idéal </a:t>
            </a:r>
            <a:r>
              <a:rPr lang="fr-FR" sz="1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découvrir et prendre en mains les nouvelles fonctionnalités !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92AB18F0-DBC1-4B4B-A496-F208D4CD9337}"/>
              </a:ext>
            </a:extLst>
          </p:cNvPr>
          <p:cNvSpPr/>
          <p:nvPr/>
        </p:nvSpPr>
        <p:spPr>
          <a:xfrm rot="16200000" flipH="1">
            <a:off x="1840498" y="5001922"/>
            <a:ext cx="676275" cy="812074"/>
          </a:xfrm>
          <a:prstGeom prst="arc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292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3" descr="Résultat de recherche d'images pour &quot;clic&quot;">
            <a:extLst>
              <a:ext uri="{FF2B5EF4-FFF2-40B4-BE49-F238E27FC236}">
                <a16:creationId xmlns:a16="http://schemas.microsoft.com/office/drawing/2014/main" id="{DB38040E-6EA1-4298-8FAE-D148B6099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5825" y="5847013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20DE82-DB13-458A-ABB2-155E86B7A1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Se connecter à l’application mobile </a:t>
            </a:r>
            <a:r>
              <a:rPr lang="fr-FR" dirty="0" err="1"/>
              <a:t>Banxo</a:t>
            </a:r>
            <a:endParaRPr lang="fr-FR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7FF44402-E486-4051-9CEC-1939C8C55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ABAB9466-97F1-4EEB-843F-2CFF392CC0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0703" y="1626534"/>
            <a:ext cx="2224425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A0F218B5-8D8C-4A12-8CCD-038E34596E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0676" y="1626534"/>
            <a:ext cx="2184479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60B3692B-69C2-4044-9DDE-76AC7C4CE18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616" y="1626534"/>
            <a:ext cx="2168599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6D3943A1-4933-4AE6-B8D2-F807C5F72D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616" y="1626534"/>
            <a:ext cx="2168598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2051" name="Groupe 2050">
            <a:extLst>
              <a:ext uri="{FF2B5EF4-FFF2-40B4-BE49-F238E27FC236}">
                <a16:creationId xmlns:a16="http://schemas.microsoft.com/office/drawing/2014/main" id="{603BEEE0-C96D-48FA-A3FE-3162FCB83672}"/>
              </a:ext>
            </a:extLst>
          </p:cNvPr>
          <p:cNvGrpSpPr/>
          <p:nvPr/>
        </p:nvGrpSpPr>
        <p:grpSpPr>
          <a:xfrm>
            <a:off x="1647825" y="3847812"/>
            <a:ext cx="3053729" cy="830997"/>
            <a:chOff x="1759571" y="3847812"/>
            <a:chExt cx="3053729" cy="83099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7BD6FF-B6AA-4D5E-BB11-CB6614FA66AF}"/>
                </a:ext>
              </a:extLst>
            </p:cNvPr>
            <p:cNvSpPr/>
            <p:nvPr/>
          </p:nvSpPr>
          <p:spPr>
            <a:xfrm>
              <a:off x="1759571" y="3847812"/>
              <a:ext cx="25270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Possibilité de garder son identifiant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mémoire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sur son téléphone</a:t>
              </a:r>
            </a:p>
          </p:txBody>
        </p:sp>
        <p:cxnSp>
          <p:nvCxnSpPr>
            <p:cNvPr id="2049" name="Connecteur droit avec flèche 2048">
              <a:extLst>
                <a:ext uri="{FF2B5EF4-FFF2-40B4-BE49-F238E27FC236}">
                  <a16:creationId xmlns:a16="http://schemas.microsoft.com/office/drawing/2014/main" id="{4D9D6960-809F-4CF2-BD7F-D791E6F6A324}"/>
                </a:ext>
              </a:extLst>
            </p:cNvPr>
            <p:cNvCxnSpPr/>
            <p:nvPr/>
          </p:nvCxnSpPr>
          <p:spPr>
            <a:xfrm>
              <a:off x="4376057" y="4140200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52" name="Groupe 2051">
            <a:extLst>
              <a:ext uri="{FF2B5EF4-FFF2-40B4-BE49-F238E27FC236}">
                <a16:creationId xmlns:a16="http://schemas.microsoft.com/office/drawing/2014/main" id="{C6FEFD45-C152-4CE8-B65C-1B6E6BFA8556}"/>
              </a:ext>
            </a:extLst>
          </p:cNvPr>
          <p:cNvGrpSpPr/>
          <p:nvPr/>
        </p:nvGrpSpPr>
        <p:grpSpPr>
          <a:xfrm>
            <a:off x="7571467" y="2245491"/>
            <a:ext cx="3964272" cy="1015663"/>
            <a:chOff x="8026060" y="2019177"/>
            <a:chExt cx="3964272" cy="10156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1F8D9E0-B0DD-4E87-A9CE-28BCC4FECE15}"/>
                </a:ext>
              </a:extLst>
            </p:cNvPr>
            <p:cNvSpPr/>
            <p:nvPr/>
          </p:nvSpPr>
          <p:spPr>
            <a:xfrm>
              <a:off x="8521857" y="2019177"/>
              <a:ext cx="34684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Identifiant ou mot de passe oublié ?</a:t>
              </a:r>
              <a:br>
                <a:rPr lang="fr-FR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Nouveau parcours,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toute autonomie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avec réception </a:t>
              </a:r>
              <a:b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d’un SMS en quelques instants </a:t>
              </a:r>
            </a:p>
          </p:txBody>
        </p:sp>
        <p:cxnSp>
          <p:nvCxnSpPr>
            <p:cNvPr id="68" name="Connecteur droit avec flèche 67">
              <a:extLst>
                <a:ext uri="{FF2B5EF4-FFF2-40B4-BE49-F238E27FC236}">
                  <a16:creationId xmlns:a16="http://schemas.microsoft.com/office/drawing/2014/main" id="{FF0FB93D-5FD9-46FD-82A4-73D8F29F2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6060" y="2389267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93BB079-5FE5-48D8-91D2-2B54D139344E}"/>
              </a:ext>
            </a:extLst>
          </p:cNvPr>
          <p:cNvGrpSpPr/>
          <p:nvPr/>
        </p:nvGrpSpPr>
        <p:grpSpPr>
          <a:xfrm>
            <a:off x="7571467" y="4409555"/>
            <a:ext cx="3497127" cy="1243222"/>
            <a:chOff x="7571467" y="4056221"/>
            <a:chExt cx="3497127" cy="1243222"/>
          </a:xfrm>
        </p:grpSpPr>
        <p:pic>
          <p:nvPicPr>
            <p:cNvPr id="2053" name="Image 2052">
              <a:extLst>
                <a:ext uri="{FF2B5EF4-FFF2-40B4-BE49-F238E27FC236}">
                  <a16:creationId xmlns:a16="http://schemas.microsoft.com/office/drawing/2014/main" id="{C41F48F9-7150-466B-A8F4-2F2B26E06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4987" y="4909919"/>
              <a:ext cx="389524" cy="389524"/>
            </a:xfrm>
            <a:prstGeom prst="rect">
              <a:avLst/>
            </a:prstGeom>
          </p:spPr>
        </p:pic>
        <p:cxnSp>
          <p:nvCxnSpPr>
            <p:cNvPr id="71" name="Connecteur droit avec flèche 70">
              <a:extLst>
                <a:ext uri="{FF2B5EF4-FFF2-40B4-BE49-F238E27FC236}">
                  <a16:creationId xmlns:a16="http://schemas.microsoft.com/office/drawing/2014/main" id="{3DCB9428-D647-4E52-BD12-7299AC144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1467" y="4263310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4D31AA4-A824-4261-96BC-88196097E563}"/>
                </a:ext>
              </a:extLst>
            </p:cNvPr>
            <p:cNvGrpSpPr/>
            <p:nvPr/>
          </p:nvGrpSpPr>
          <p:grpSpPr>
            <a:xfrm>
              <a:off x="8771222" y="4909848"/>
              <a:ext cx="256614" cy="389523"/>
              <a:chOff x="8771222" y="4909848"/>
              <a:chExt cx="256614" cy="389523"/>
            </a:xfrm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245B9D4F-5175-4D5C-A996-459010701E32}"/>
                  </a:ext>
                </a:extLst>
              </p:cNvPr>
              <p:cNvSpPr/>
              <p:nvPr/>
            </p:nvSpPr>
            <p:spPr>
              <a:xfrm>
                <a:off x="8782928" y="4909848"/>
                <a:ext cx="244908" cy="216149"/>
              </a:xfrm>
              <a:custGeom>
                <a:avLst/>
                <a:gdLst>
                  <a:gd name="connsiteX0" fmla="*/ 0 w 179355"/>
                  <a:gd name="connsiteY0" fmla="*/ 67712 h 158294"/>
                  <a:gd name="connsiteX1" fmla="*/ 62579 w 179355"/>
                  <a:gd name="connsiteY1" fmla="*/ 1323 h 158294"/>
                  <a:gd name="connsiteX2" fmla="*/ 154972 w 179355"/>
                  <a:gd name="connsiteY2" fmla="*/ 37423 h 158294"/>
                  <a:gd name="connsiteX3" fmla="*/ 164592 w 179355"/>
                  <a:gd name="connsiteY3" fmla="*/ 98573 h 158294"/>
                  <a:gd name="connsiteX4" fmla="*/ 164116 w 179355"/>
                  <a:gd name="connsiteY4" fmla="*/ 111527 h 158294"/>
                  <a:gd name="connsiteX5" fmla="*/ 179356 w 179355"/>
                  <a:gd name="connsiteY5" fmla="*/ 158295 h 158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355" h="158294">
                    <a:moveTo>
                      <a:pt x="0" y="67712"/>
                    </a:moveTo>
                    <a:cubicBezTo>
                      <a:pt x="190" y="67141"/>
                      <a:pt x="19622" y="7133"/>
                      <a:pt x="62579" y="1323"/>
                    </a:cubicBezTo>
                    <a:cubicBezTo>
                      <a:pt x="105442" y="-4583"/>
                      <a:pt x="141637" y="9610"/>
                      <a:pt x="154972" y="37423"/>
                    </a:cubicBezTo>
                    <a:cubicBezTo>
                      <a:pt x="166592" y="61616"/>
                      <a:pt x="165545" y="81238"/>
                      <a:pt x="164592" y="98573"/>
                    </a:cubicBezTo>
                    <a:cubicBezTo>
                      <a:pt x="164401" y="103050"/>
                      <a:pt x="164116" y="107336"/>
                      <a:pt x="164116" y="111527"/>
                    </a:cubicBezTo>
                    <a:cubicBezTo>
                      <a:pt x="164116" y="127624"/>
                      <a:pt x="170021" y="158295"/>
                      <a:pt x="179356" y="158295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474CD73B-9FFD-4503-A7C1-20CCCDAA7DAF}"/>
                  </a:ext>
                </a:extLst>
              </p:cNvPr>
              <p:cNvSpPr/>
              <p:nvPr/>
            </p:nvSpPr>
            <p:spPr>
              <a:xfrm>
                <a:off x="8771222" y="4944639"/>
                <a:ext cx="245298" cy="215305"/>
              </a:xfrm>
              <a:custGeom>
                <a:avLst/>
                <a:gdLst>
                  <a:gd name="connsiteX0" fmla="*/ 0 w 179641"/>
                  <a:gd name="connsiteY0" fmla="*/ 91192 h 157676"/>
                  <a:gd name="connsiteX1" fmla="*/ 45530 w 179641"/>
                  <a:gd name="connsiteY1" fmla="*/ 47186 h 157676"/>
                  <a:gd name="connsiteX2" fmla="*/ 65532 w 179641"/>
                  <a:gd name="connsiteY2" fmla="*/ 5371 h 157676"/>
                  <a:gd name="connsiteX3" fmla="*/ 87439 w 179641"/>
                  <a:gd name="connsiteY3" fmla="*/ 37 h 157676"/>
                  <a:gd name="connsiteX4" fmla="*/ 140208 w 179641"/>
                  <a:gd name="connsiteY4" fmla="*/ 27374 h 157676"/>
                  <a:gd name="connsiteX5" fmla="*/ 146971 w 179641"/>
                  <a:gd name="connsiteY5" fmla="*/ 77571 h 157676"/>
                  <a:gd name="connsiteX6" fmla="*/ 146495 w 179641"/>
                  <a:gd name="connsiteY6" fmla="*/ 92144 h 157676"/>
                  <a:gd name="connsiteX7" fmla="*/ 179642 w 179641"/>
                  <a:gd name="connsiteY7" fmla="*/ 157676 h 15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641" h="157676">
                    <a:moveTo>
                      <a:pt x="0" y="91192"/>
                    </a:moveTo>
                    <a:cubicBezTo>
                      <a:pt x="381" y="91192"/>
                      <a:pt x="38100" y="86144"/>
                      <a:pt x="45530" y="47186"/>
                    </a:cubicBezTo>
                    <a:cubicBezTo>
                      <a:pt x="48292" y="32613"/>
                      <a:pt x="51530" y="13372"/>
                      <a:pt x="65532" y="5371"/>
                    </a:cubicBezTo>
                    <a:cubicBezTo>
                      <a:pt x="72200" y="1657"/>
                      <a:pt x="79915" y="228"/>
                      <a:pt x="87439" y="37"/>
                    </a:cubicBezTo>
                    <a:cubicBezTo>
                      <a:pt x="108299" y="-629"/>
                      <a:pt x="130778" y="7562"/>
                      <a:pt x="140208" y="27374"/>
                    </a:cubicBezTo>
                    <a:cubicBezTo>
                      <a:pt x="148590" y="44995"/>
                      <a:pt x="147828" y="60807"/>
                      <a:pt x="146971" y="77571"/>
                    </a:cubicBezTo>
                    <a:cubicBezTo>
                      <a:pt x="146780" y="82333"/>
                      <a:pt x="146495" y="87287"/>
                      <a:pt x="146495" y="92144"/>
                    </a:cubicBezTo>
                    <a:cubicBezTo>
                      <a:pt x="146495" y="118909"/>
                      <a:pt x="178213" y="156057"/>
                      <a:pt x="179642" y="157676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32FDAB1-DB16-46C2-B41E-79446C60A65A}"/>
                  </a:ext>
                </a:extLst>
              </p:cNvPr>
              <p:cNvSpPr/>
              <p:nvPr/>
            </p:nvSpPr>
            <p:spPr>
              <a:xfrm>
                <a:off x="8914421" y="5101286"/>
                <a:ext cx="91824" cy="99888"/>
              </a:xfrm>
              <a:custGeom>
                <a:avLst/>
                <a:gdLst>
                  <a:gd name="connsiteX0" fmla="*/ 0 w 67246"/>
                  <a:gd name="connsiteY0" fmla="*/ 0 h 73152"/>
                  <a:gd name="connsiteX1" fmla="*/ 65246 w 67246"/>
                  <a:gd name="connsiteY1" fmla="*/ 72580 h 73152"/>
                  <a:gd name="connsiteX2" fmla="*/ 67247 w 67246"/>
                  <a:gd name="connsiteY2" fmla="*/ 73152 h 73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46" h="73152">
                    <a:moveTo>
                      <a:pt x="0" y="0"/>
                    </a:moveTo>
                    <a:cubicBezTo>
                      <a:pt x="10287" y="38100"/>
                      <a:pt x="62865" y="71056"/>
                      <a:pt x="65246" y="72580"/>
                    </a:cubicBezTo>
                    <a:cubicBezTo>
                      <a:pt x="65913" y="72962"/>
                      <a:pt x="66580" y="73152"/>
                      <a:pt x="67247" y="73152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0930A933-12DE-4376-8768-AB65040688A1}"/>
                  </a:ext>
                </a:extLst>
              </p:cNvPr>
              <p:cNvSpPr/>
              <p:nvPr/>
            </p:nvSpPr>
            <p:spPr>
              <a:xfrm>
                <a:off x="8771613" y="4995407"/>
                <a:ext cx="155568" cy="199784"/>
              </a:xfrm>
              <a:custGeom>
                <a:avLst/>
                <a:gdLst>
                  <a:gd name="connsiteX0" fmla="*/ 0 w 113928"/>
                  <a:gd name="connsiteY0" fmla="*/ 86397 h 146309"/>
                  <a:gd name="connsiteX1" fmla="*/ 48482 w 113928"/>
                  <a:gd name="connsiteY1" fmla="*/ 47821 h 146309"/>
                  <a:gd name="connsiteX2" fmla="*/ 85820 w 113928"/>
                  <a:gd name="connsiteY2" fmla="*/ 5 h 146309"/>
                  <a:gd name="connsiteX3" fmla="*/ 112966 w 113928"/>
                  <a:gd name="connsiteY3" fmla="*/ 23437 h 146309"/>
                  <a:gd name="connsiteX4" fmla="*/ 109252 w 113928"/>
                  <a:gd name="connsiteY4" fmla="*/ 62870 h 146309"/>
                  <a:gd name="connsiteX5" fmla="*/ 74200 w 113928"/>
                  <a:gd name="connsiteY5" fmla="*/ 107828 h 146309"/>
                  <a:gd name="connsiteX6" fmla="*/ 59246 w 113928"/>
                  <a:gd name="connsiteY6" fmla="*/ 113924 h 146309"/>
                  <a:gd name="connsiteX7" fmla="*/ 13526 w 113928"/>
                  <a:gd name="connsiteY7" fmla="*/ 146309 h 146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3928" h="146309">
                    <a:moveTo>
                      <a:pt x="0" y="86397"/>
                    </a:moveTo>
                    <a:cubicBezTo>
                      <a:pt x="1524" y="86111"/>
                      <a:pt x="38005" y="78587"/>
                      <a:pt x="48482" y="47821"/>
                    </a:cubicBezTo>
                    <a:cubicBezTo>
                      <a:pt x="54483" y="30295"/>
                      <a:pt x="62389" y="482"/>
                      <a:pt x="85820" y="5"/>
                    </a:cubicBezTo>
                    <a:cubicBezTo>
                      <a:pt x="99060" y="-280"/>
                      <a:pt x="110300" y="11054"/>
                      <a:pt x="112966" y="23437"/>
                    </a:cubicBezTo>
                    <a:cubicBezTo>
                      <a:pt x="115824" y="36486"/>
                      <a:pt x="111633" y="50107"/>
                      <a:pt x="109252" y="62870"/>
                    </a:cubicBezTo>
                    <a:cubicBezTo>
                      <a:pt x="105537" y="81920"/>
                      <a:pt x="92488" y="100113"/>
                      <a:pt x="74200" y="107828"/>
                    </a:cubicBezTo>
                    <a:cubicBezTo>
                      <a:pt x="69152" y="109924"/>
                      <a:pt x="64103" y="111924"/>
                      <a:pt x="59246" y="113924"/>
                    </a:cubicBezTo>
                    <a:cubicBezTo>
                      <a:pt x="33719" y="124021"/>
                      <a:pt x="13526" y="132022"/>
                      <a:pt x="13526" y="146309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E510961A-A5A1-43B5-A3F6-5C88B0A5A2C8}"/>
                  </a:ext>
                </a:extLst>
              </p:cNvPr>
              <p:cNvSpPr/>
              <p:nvPr/>
            </p:nvSpPr>
            <p:spPr>
              <a:xfrm>
                <a:off x="8791121" y="5037165"/>
                <a:ext cx="92735" cy="122648"/>
              </a:xfrm>
              <a:custGeom>
                <a:avLst/>
                <a:gdLst>
                  <a:gd name="connsiteX0" fmla="*/ 0 w 67913"/>
                  <a:gd name="connsiteY0" fmla="*/ 89821 h 89820"/>
                  <a:gd name="connsiteX1" fmla="*/ 20003 w 67913"/>
                  <a:gd name="connsiteY1" fmla="*/ 61913 h 89820"/>
                  <a:gd name="connsiteX2" fmla="*/ 47054 w 67913"/>
                  <a:gd name="connsiteY2" fmla="*/ 46196 h 89820"/>
                  <a:gd name="connsiteX3" fmla="*/ 61532 w 67913"/>
                  <a:gd name="connsiteY3" fmla="*/ 27718 h 89820"/>
                  <a:gd name="connsiteX4" fmla="*/ 67913 w 67913"/>
                  <a:gd name="connsiteY4" fmla="*/ 0 h 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13" h="89820">
                    <a:moveTo>
                      <a:pt x="0" y="89821"/>
                    </a:moveTo>
                    <a:cubicBezTo>
                      <a:pt x="2286" y="78200"/>
                      <a:pt x="10668" y="68770"/>
                      <a:pt x="20003" y="61913"/>
                    </a:cubicBezTo>
                    <a:cubicBezTo>
                      <a:pt x="28480" y="55721"/>
                      <a:pt x="38767" y="52388"/>
                      <a:pt x="47054" y="46196"/>
                    </a:cubicBezTo>
                    <a:cubicBezTo>
                      <a:pt x="53435" y="41434"/>
                      <a:pt x="58198" y="34862"/>
                      <a:pt x="61532" y="27718"/>
                    </a:cubicBezTo>
                    <a:cubicBezTo>
                      <a:pt x="65437" y="19240"/>
                      <a:pt x="67913" y="9430"/>
                      <a:pt x="67913" y="0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B11846AF-9D3E-4721-BF84-A36B14F53AB1}"/>
                  </a:ext>
                </a:extLst>
              </p:cNvPr>
              <p:cNvSpPr/>
              <p:nvPr/>
            </p:nvSpPr>
            <p:spPr>
              <a:xfrm>
                <a:off x="8801267" y="5174380"/>
                <a:ext cx="194704" cy="49424"/>
              </a:xfrm>
              <a:custGeom>
                <a:avLst/>
                <a:gdLst>
                  <a:gd name="connsiteX0" fmla="*/ 142589 w 142589"/>
                  <a:gd name="connsiteY0" fmla="*/ 36195 h 36195"/>
                  <a:gd name="connsiteX1" fmla="*/ 81344 w 142589"/>
                  <a:gd name="connsiteY1" fmla="*/ 0 h 36195"/>
                  <a:gd name="connsiteX2" fmla="*/ 80963 w 142589"/>
                  <a:gd name="connsiteY2" fmla="*/ 0 h 36195"/>
                  <a:gd name="connsiteX3" fmla="*/ 0 w 142589"/>
                  <a:gd name="connsiteY3" fmla="*/ 30194 h 3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589" h="36195">
                    <a:moveTo>
                      <a:pt x="142589" y="36195"/>
                    </a:moveTo>
                    <a:cubicBezTo>
                      <a:pt x="141161" y="34671"/>
                      <a:pt x="107252" y="0"/>
                      <a:pt x="81344" y="0"/>
                    </a:cubicBezTo>
                    <a:cubicBezTo>
                      <a:pt x="81248" y="0"/>
                      <a:pt x="81058" y="0"/>
                      <a:pt x="80963" y="0"/>
                    </a:cubicBezTo>
                    <a:cubicBezTo>
                      <a:pt x="48006" y="381"/>
                      <a:pt x="1905" y="28956"/>
                      <a:pt x="0" y="30194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6EC960DB-8AB2-4EC3-9864-04E19F365943}"/>
                  </a:ext>
                </a:extLst>
              </p:cNvPr>
              <p:cNvSpPr/>
              <p:nvPr/>
            </p:nvSpPr>
            <p:spPr>
              <a:xfrm>
                <a:off x="8827669" y="5239727"/>
                <a:ext cx="137736" cy="23226"/>
              </a:xfrm>
              <a:custGeom>
                <a:avLst/>
                <a:gdLst>
                  <a:gd name="connsiteX0" fmla="*/ 0 w 100869"/>
                  <a:gd name="connsiteY0" fmla="*/ 12343 h 17009"/>
                  <a:gd name="connsiteX1" fmla="*/ 59626 w 100869"/>
                  <a:gd name="connsiteY1" fmla="*/ 436 h 17009"/>
                  <a:gd name="connsiteX2" fmla="*/ 100870 w 100869"/>
                  <a:gd name="connsiteY2" fmla="*/ 17010 h 1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869" h="17009">
                    <a:moveTo>
                      <a:pt x="0" y="12343"/>
                    </a:moveTo>
                    <a:cubicBezTo>
                      <a:pt x="381" y="12152"/>
                      <a:pt x="34195" y="-2707"/>
                      <a:pt x="59626" y="436"/>
                    </a:cubicBezTo>
                    <a:cubicBezTo>
                      <a:pt x="86297" y="3770"/>
                      <a:pt x="100679" y="16819"/>
                      <a:pt x="100870" y="17010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70571A66-8D52-4542-BB5E-144DE1E1BFED}"/>
                  </a:ext>
                </a:extLst>
              </p:cNvPr>
              <p:cNvSpPr/>
              <p:nvPr/>
            </p:nvSpPr>
            <p:spPr>
              <a:xfrm>
                <a:off x="8853161" y="5282795"/>
                <a:ext cx="78038" cy="16576"/>
              </a:xfrm>
              <a:custGeom>
                <a:avLst/>
                <a:gdLst>
                  <a:gd name="connsiteX0" fmla="*/ 0 w 57150"/>
                  <a:gd name="connsiteY0" fmla="*/ 4234 h 12139"/>
                  <a:gd name="connsiteX1" fmla="*/ 57150 w 57150"/>
                  <a:gd name="connsiteY1" fmla="*/ 12140 h 12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12139">
                    <a:moveTo>
                      <a:pt x="0" y="4234"/>
                    </a:moveTo>
                    <a:cubicBezTo>
                      <a:pt x="381" y="4043"/>
                      <a:pt x="35909" y="-9196"/>
                      <a:pt x="57150" y="12140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EB421F6-AE2D-44EA-8403-136C29E33293}"/>
                </a:ext>
              </a:extLst>
            </p:cNvPr>
            <p:cNvSpPr/>
            <p:nvPr/>
          </p:nvSpPr>
          <p:spPr>
            <a:xfrm>
              <a:off x="8067264" y="4056221"/>
              <a:ext cx="30013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 connecter plus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rapidement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et en toute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sécurité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activant la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biométrie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CDEA3F-65EF-4046-A000-F62430F76E51}"/>
              </a:ext>
            </a:extLst>
          </p:cNvPr>
          <p:cNvGrpSpPr/>
          <p:nvPr/>
        </p:nvGrpSpPr>
        <p:grpSpPr>
          <a:xfrm>
            <a:off x="554763" y="2123138"/>
            <a:ext cx="4146790" cy="984885"/>
            <a:chOff x="554763" y="2123138"/>
            <a:chExt cx="4146790" cy="98488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5F44DCC-782B-49E9-9986-379D0A109315}"/>
                </a:ext>
              </a:extLst>
            </p:cNvPr>
            <p:cNvSpPr/>
            <p:nvPr/>
          </p:nvSpPr>
          <p:spPr>
            <a:xfrm>
              <a:off x="554763" y="2123138"/>
              <a:ext cx="3617441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200" b="1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Avant-première !</a:t>
              </a:r>
            </a:p>
            <a:p>
              <a:pPr algn="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Courant avril,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Sécur’Pass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sera demandé à la place du code SMS </a:t>
              </a:r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(tous les 90 jours / règlementation DSP2)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AEE1C9CD-F830-40EC-8095-749908B9FEAD}"/>
                </a:ext>
              </a:extLst>
            </p:cNvPr>
            <p:cNvCxnSpPr/>
            <p:nvPr/>
          </p:nvCxnSpPr>
          <p:spPr>
            <a:xfrm>
              <a:off x="4264310" y="2449906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FD95490A-90C6-4C26-A252-6D4C24D6D96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019C1F2-B44B-4E0F-A42B-255D3F798E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7330" y="1598541"/>
            <a:ext cx="2137340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A40E47-B742-4970-B77B-A39B869024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Activer Sécur’Pass lors d’une première connexion à l’appli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ACB4298-9EFE-46D0-9D9E-8EBB38CDE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E5A97BA-4BD3-435F-9E4C-7FBCBEC09E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  <p:grpSp>
        <p:nvGrpSpPr>
          <p:cNvPr id="61" name="Groupe 60">
            <a:extLst>
              <a:ext uri="{FF2B5EF4-FFF2-40B4-BE49-F238E27FC236}">
                <a16:creationId xmlns:a16="http://schemas.microsoft.com/office/drawing/2014/main" id="{62C85AA5-A268-4934-BA47-E57827624BC2}"/>
              </a:ext>
            </a:extLst>
          </p:cNvPr>
          <p:cNvGrpSpPr/>
          <p:nvPr/>
        </p:nvGrpSpPr>
        <p:grpSpPr>
          <a:xfrm>
            <a:off x="7571467" y="2533283"/>
            <a:ext cx="3807733" cy="3727817"/>
            <a:chOff x="7571467" y="3021603"/>
            <a:chExt cx="3807733" cy="3727817"/>
          </a:xfrm>
        </p:grpSpPr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A65E1AE4-35B2-405E-A351-B0F1054335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1467" y="3187278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5F717A8-A5E3-4444-8650-DC14C169971C}"/>
                </a:ext>
              </a:extLst>
            </p:cNvPr>
            <p:cNvSpPr/>
            <p:nvPr/>
          </p:nvSpPr>
          <p:spPr>
            <a:xfrm>
              <a:off x="8140051" y="3021603"/>
              <a:ext cx="3239149" cy="3727817"/>
            </a:xfrm>
            <a:prstGeom prst="rect">
              <a:avLst/>
            </a:prstGeom>
          </p:spPr>
          <p:txBody>
            <a:bodyPr/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Les avantages :</a:t>
              </a:r>
            </a:p>
            <a:p>
              <a:pPr marL="216000" indent="-216000"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■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Sécurisation des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paiements par carte bancaire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sur internet </a:t>
              </a:r>
            </a:p>
            <a:p>
              <a:pPr marL="216000" indent="-216000"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■"/>
              </a:pP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L’ajout instantané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d’un bénéficiaire et le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virement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vers un compte externe</a:t>
              </a:r>
            </a:p>
            <a:p>
              <a:pPr marL="216000" indent="-216000"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■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Facilite la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signature électronique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à distance</a:t>
              </a:r>
            </a:p>
            <a:p>
              <a:pPr marL="216000" indent="-216000"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■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Visualisation du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code secret </a:t>
              </a:r>
              <a:b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la carte</a:t>
              </a:r>
            </a:p>
            <a:p>
              <a:pPr marL="216000" indent="-216000"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■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Fonctionne même s’il n’y a que du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Wifi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(et pas de couverture réseau mobile)</a:t>
              </a: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A9C44D55-62C4-49EF-90E4-4985F7AAB17D}"/>
              </a:ext>
            </a:extLst>
          </p:cNvPr>
          <p:cNvGrpSpPr/>
          <p:nvPr/>
        </p:nvGrpSpPr>
        <p:grpSpPr>
          <a:xfrm>
            <a:off x="812801" y="3758430"/>
            <a:ext cx="3888753" cy="2048272"/>
            <a:chOff x="812801" y="3758430"/>
            <a:chExt cx="3888753" cy="2048272"/>
          </a:xfrm>
        </p:grpSpPr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69EE706C-717D-44B3-A534-708CA0ED7E4A}"/>
                </a:ext>
              </a:extLst>
            </p:cNvPr>
            <p:cNvGrpSpPr/>
            <p:nvPr/>
          </p:nvGrpSpPr>
          <p:grpSpPr>
            <a:xfrm>
              <a:off x="812801" y="3758430"/>
              <a:ext cx="3355128" cy="2048272"/>
              <a:chOff x="812801" y="3758430"/>
              <a:chExt cx="3355128" cy="204827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4C53587-DD1B-4A4B-B689-F450272A99EA}"/>
                  </a:ext>
                </a:extLst>
              </p:cNvPr>
              <p:cNvSpPr/>
              <p:nvPr/>
            </p:nvSpPr>
            <p:spPr>
              <a:xfrm>
                <a:off x="812801" y="3758430"/>
                <a:ext cx="335512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spcBef>
                    <a:spcPts val="1200"/>
                  </a:spcBef>
                  <a:buClr>
                    <a:schemeClr val="accent4">
                      <a:lumMod val="75000"/>
                    </a:schemeClr>
                  </a:buClr>
                </a:pP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Service</a:t>
                </a: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Gratuit</a:t>
                </a:r>
              </a:p>
              <a:p>
                <a:pPr algn="r">
                  <a:spcBef>
                    <a:spcPts val="1200"/>
                  </a:spcBef>
                  <a:buClr>
                    <a:schemeClr val="accent4">
                      <a:lumMod val="75000"/>
                    </a:schemeClr>
                  </a:buClr>
                </a:pP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Simple et rapide 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opérations bancaires sans délai d’attente</a:t>
                </a:r>
              </a:p>
              <a:p>
                <a:pPr algn="r">
                  <a:spcBef>
                    <a:spcPts val="1200"/>
                  </a:spcBef>
                  <a:buClr>
                    <a:schemeClr val="accent4">
                      <a:lumMod val="75000"/>
                    </a:schemeClr>
                  </a:buClr>
                </a:pP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Personnalisable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: code personnel à 4 chiffres réutilisable ou</a:t>
                </a:r>
              </a:p>
            </p:txBody>
          </p: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3B107757-64D1-406B-8AB6-30B2202E4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47537" y="5417178"/>
                <a:ext cx="389524" cy="389524"/>
              </a:xfrm>
              <a:prstGeom prst="rect">
                <a:avLst/>
              </a:prstGeom>
            </p:spPr>
          </p:pic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03C0991B-1B24-4550-A064-0EDA83DF3311}"/>
                  </a:ext>
                </a:extLst>
              </p:cNvPr>
              <p:cNvGrpSpPr/>
              <p:nvPr/>
            </p:nvGrpSpPr>
            <p:grpSpPr>
              <a:xfrm>
                <a:off x="3813772" y="5417178"/>
                <a:ext cx="256614" cy="389523"/>
                <a:chOff x="8771222" y="4271673"/>
                <a:chExt cx="256614" cy="389523"/>
              </a:xfrm>
            </p:grpSpPr>
            <p:sp>
              <p:nvSpPr>
                <p:cNvPr id="19" name="Forme libre : forme 18">
                  <a:extLst>
                    <a:ext uri="{FF2B5EF4-FFF2-40B4-BE49-F238E27FC236}">
                      <a16:creationId xmlns:a16="http://schemas.microsoft.com/office/drawing/2014/main" id="{BF31D193-83D5-4063-ADF3-949CAB11C7BE}"/>
                    </a:ext>
                  </a:extLst>
                </p:cNvPr>
                <p:cNvSpPr/>
                <p:nvPr/>
              </p:nvSpPr>
              <p:spPr>
                <a:xfrm>
                  <a:off x="8782928" y="4271673"/>
                  <a:ext cx="244908" cy="216149"/>
                </a:xfrm>
                <a:custGeom>
                  <a:avLst/>
                  <a:gdLst>
                    <a:gd name="connsiteX0" fmla="*/ 0 w 179355"/>
                    <a:gd name="connsiteY0" fmla="*/ 67712 h 158294"/>
                    <a:gd name="connsiteX1" fmla="*/ 62579 w 179355"/>
                    <a:gd name="connsiteY1" fmla="*/ 1323 h 158294"/>
                    <a:gd name="connsiteX2" fmla="*/ 154972 w 179355"/>
                    <a:gd name="connsiteY2" fmla="*/ 37423 h 158294"/>
                    <a:gd name="connsiteX3" fmla="*/ 164592 w 179355"/>
                    <a:gd name="connsiteY3" fmla="*/ 98573 h 158294"/>
                    <a:gd name="connsiteX4" fmla="*/ 164116 w 179355"/>
                    <a:gd name="connsiteY4" fmla="*/ 111527 h 158294"/>
                    <a:gd name="connsiteX5" fmla="*/ 179356 w 179355"/>
                    <a:gd name="connsiteY5" fmla="*/ 158295 h 15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9355" h="158294">
                      <a:moveTo>
                        <a:pt x="0" y="67712"/>
                      </a:moveTo>
                      <a:cubicBezTo>
                        <a:pt x="190" y="67141"/>
                        <a:pt x="19622" y="7133"/>
                        <a:pt x="62579" y="1323"/>
                      </a:cubicBezTo>
                      <a:cubicBezTo>
                        <a:pt x="105442" y="-4583"/>
                        <a:pt x="141637" y="9610"/>
                        <a:pt x="154972" y="37423"/>
                      </a:cubicBezTo>
                      <a:cubicBezTo>
                        <a:pt x="166592" y="61616"/>
                        <a:pt x="165545" y="81238"/>
                        <a:pt x="164592" y="98573"/>
                      </a:cubicBezTo>
                      <a:cubicBezTo>
                        <a:pt x="164401" y="103050"/>
                        <a:pt x="164116" y="107336"/>
                        <a:pt x="164116" y="111527"/>
                      </a:cubicBezTo>
                      <a:cubicBezTo>
                        <a:pt x="164116" y="127624"/>
                        <a:pt x="170021" y="158295"/>
                        <a:pt x="179356" y="158295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274DE59A-65FA-4BAD-86EC-0AD57CFB58D7}"/>
                    </a:ext>
                  </a:extLst>
                </p:cNvPr>
                <p:cNvSpPr/>
                <p:nvPr/>
              </p:nvSpPr>
              <p:spPr>
                <a:xfrm>
                  <a:off x="8771222" y="4306464"/>
                  <a:ext cx="245298" cy="215305"/>
                </a:xfrm>
                <a:custGeom>
                  <a:avLst/>
                  <a:gdLst>
                    <a:gd name="connsiteX0" fmla="*/ 0 w 179641"/>
                    <a:gd name="connsiteY0" fmla="*/ 91192 h 157676"/>
                    <a:gd name="connsiteX1" fmla="*/ 45530 w 179641"/>
                    <a:gd name="connsiteY1" fmla="*/ 47186 h 157676"/>
                    <a:gd name="connsiteX2" fmla="*/ 65532 w 179641"/>
                    <a:gd name="connsiteY2" fmla="*/ 5371 h 157676"/>
                    <a:gd name="connsiteX3" fmla="*/ 87439 w 179641"/>
                    <a:gd name="connsiteY3" fmla="*/ 37 h 157676"/>
                    <a:gd name="connsiteX4" fmla="*/ 140208 w 179641"/>
                    <a:gd name="connsiteY4" fmla="*/ 27374 h 157676"/>
                    <a:gd name="connsiteX5" fmla="*/ 146971 w 179641"/>
                    <a:gd name="connsiteY5" fmla="*/ 77571 h 157676"/>
                    <a:gd name="connsiteX6" fmla="*/ 146495 w 179641"/>
                    <a:gd name="connsiteY6" fmla="*/ 92144 h 157676"/>
                    <a:gd name="connsiteX7" fmla="*/ 179642 w 179641"/>
                    <a:gd name="connsiteY7" fmla="*/ 157676 h 157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9641" h="157676">
                      <a:moveTo>
                        <a:pt x="0" y="91192"/>
                      </a:moveTo>
                      <a:cubicBezTo>
                        <a:pt x="381" y="91192"/>
                        <a:pt x="38100" y="86144"/>
                        <a:pt x="45530" y="47186"/>
                      </a:cubicBezTo>
                      <a:cubicBezTo>
                        <a:pt x="48292" y="32613"/>
                        <a:pt x="51530" y="13372"/>
                        <a:pt x="65532" y="5371"/>
                      </a:cubicBezTo>
                      <a:cubicBezTo>
                        <a:pt x="72200" y="1657"/>
                        <a:pt x="79915" y="228"/>
                        <a:pt x="87439" y="37"/>
                      </a:cubicBezTo>
                      <a:cubicBezTo>
                        <a:pt x="108299" y="-629"/>
                        <a:pt x="130778" y="7562"/>
                        <a:pt x="140208" y="27374"/>
                      </a:cubicBezTo>
                      <a:cubicBezTo>
                        <a:pt x="148590" y="44995"/>
                        <a:pt x="147828" y="60807"/>
                        <a:pt x="146971" y="77571"/>
                      </a:cubicBezTo>
                      <a:cubicBezTo>
                        <a:pt x="146780" y="82333"/>
                        <a:pt x="146495" y="87287"/>
                        <a:pt x="146495" y="92144"/>
                      </a:cubicBezTo>
                      <a:cubicBezTo>
                        <a:pt x="146495" y="118909"/>
                        <a:pt x="178213" y="156057"/>
                        <a:pt x="179642" y="157676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C2CCE47E-5527-43F8-B29E-942D22DE564D}"/>
                    </a:ext>
                  </a:extLst>
                </p:cNvPr>
                <p:cNvSpPr/>
                <p:nvPr/>
              </p:nvSpPr>
              <p:spPr>
                <a:xfrm>
                  <a:off x="8914421" y="4463111"/>
                  <a:ext cx="91824" cy="99888"/>
                </a:xfrm>
                <a:custGeom>
                  <a:avLst/>
                  <a:gdLst>
                    <a:gd name="connsiteX0" fmla="*/ 0 w 67246"/>
                    <a:gd name="connsiteY0" fmla="*/ 0 h 73152"/>
                    <a:gd name="connsiteX1" fmla="*/ 65246 w 67246"/>
                    <a:gd name="connsiteY1" fmla="*/ 72580 h 73152"/>
                    <a:gd name="connsiteX2" fmla="*/ 67247 w 67246"/>
                    <a:gd name="connsiteY2" fmla="*/ 73152 h 73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246" h="73152">
                      <a:moveTo>
                        <a:pt x="0" y="0"/>
                      </a:moveTo>
                      <a:cubicBezTo>
                        <a:pt x="10287" y="38100"/>
                        <a:pt x="62865" y="71056"/>
                        <a:pt x="65246" y="72580"/>
                      </a:cubicBezTo>
                      <a:cubicBezTo>
                        <a:pt x="65913" y="72962"/>
                        <a:pt x="66580" y="73152"/>
                        <a:pt x="67247" y="73152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61E2354-41BE-415E-8900-5281145A262F}"/>
                    </a:ext>
                  </a:extLst>
                </p:cNvPr>
                <p:cNvSpPr/>
                <p:nvPr/>
              </p:nvSpPr>
              <p:spPr>
                <a:xfrm>
                  <a:off x="8771613" y="4357232"/>
                  <a:ext cx="155568" cy="199784"/>
                </a:xfrm>
                <a:custGeom>
                  <a:avLst/>
                  <a:gdLst>
                    <a:gd name="connsiteX0" fmla="*/ 0 w 113928"/>
                    <a:gd name="connsiteY0" fmla="*/ 86397 h 146309"/>
                    <a:gd name="connsiteX1" fmla="*/ 48482 w 113928"/>
                    <a:gd name="connsiteY1" fmla="*/ 47821 h 146309"/>
                    <a:gd name="connsiteX2" fmla="*/ 85820 w 113928"/>
                    <a:gd name="connsiteY2" fmla="*/ 5 h 146309"/>
                    <a:gd name="connsiteX3" fmla="*/ 112966 w 113928"/>
                    <a:gd name="connsiteY3" fmla="*/ 23437 h 146309"/>
                    <a:gd name="connsiteX4" fmla="*/ 109252 w 113928"/>
                    <a:gd name="connsiteY4" fmla="*/ 62870 h 146309"/>
                    <a:gd name="connsiteX5" fmla="*/ 74200 w 113928"/>
                    <a:gd name="connsiteY5" fmla="*/ 107828 h 146309"/>
                    <a:gd name="connsiteX6" fmla="*/ 59246 w 113928"/>
                    <a:gd name="connsiteY6" fmla="*/ 113924 h 146309"/>
                    <a:gd name="connsiteX7" fmla="*/ 13526 w 113928"/>
                    <a:gd name="connsiteY7" fmla="*/ 146309 h 146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3928" h="146309">
                      <a:moveTo>
                        <a:pt x="0" y="86397"/>
                      </a:moveTo>
                      <a:cubicBezTo>
                        <a:pt x="1524" y="86111"/>
                        <a:pt x="38005" y="78587"/>
                        <a:pt x="48482" y="47821"/>
                      </a:cubicBezTo>
                      <a:cubicBezTo>
                        <a:pt x="54483" y="30295"/>
                        <a:pt x="62389" y="482"/>
                        <a:pt x="85820" y="5"/>
                      </a:cubicBezTo>
                      <a:cubicBezTo>
                        <a:pt x="99060" y="-280"/>
                        <a:pt x="110300" y="11054"/>
                        <a:pt x="112966" y="23437"/>
                      </a:cubicBezTo>
                      <a:cubicBezTo>
                        <a:pt x="115824" y="36486"/>
                        <a:pt x="111633" y="50107"/>
                        <a:pt x="109252" y="62870"/>
                      </a:cubicBezTo>
                      <a:cubicBezTo>
                        <a:pt x="105537" y="81920"/>
                        <a:pt x="92488" y="100113"/>
                        <a:pt x="74200" y="107828"/>
                      </a:cubicBezTo>
                      <a:cubicBezTo>
                        <a:pt x="69152" y="109924"/>
                        <a:pt x="64103" y="111924"/>
                        <a:pt x="59246" y="113924"/>
                      </a:cubicBezTo>
                      <a:cubicBezTo>
                        <a:pt x="33719" y="124021"/>
                        <a:pt x="13526" y="132022"/>
                        <a:pt x="13526" y="146309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3B1CF09-A88B-4B2E-97FD-F9416CE7351E}"/>
                    </a:ext>
                  </a:extLst>
                </p:cNvPr>
                <p:cNvSpPr/>
                <p:nvPr/>
              </p:nvSpPr>
              <p:spPr>
                <a:xfrm>
                  <a:off x="8791121" y="4398990"/>
                  <a:ext cx="92735" cy="122648"/>
                </a:xfrm>
                <a:custGeom>
                  <a:avLst/>
                  <a:gdLst>
                    <a:gd name="connsiteX0" fmla="*/ 0 w 67913"/>
                    <a:gd name="connsiteY0" fmla="*/ 89821 h 89820"/>
                    <a:gd name="connsiteX1" fmla="*/ 20003 w 67913"/>
                    <a:gd name="connsiteY1" fmla="*/ 61913 h 89820"/>
                    <a:gd name="connsiteX2" fmla="*/ 47054 w 67913"/>
                    <a:gd name="connsiteY2" fmla="*/ 46196 h 89820"/>
                    <a:gd name="connsiteX3" fmla="*/ 61532 w 67913"/>
                    <a:gd name="connsiteY3" fmla="*/ 27718 h 89820"/>
                    <a:gd name="connsiteX4" fmla="*/ 67913 w 67913"/>
                    <a:gd name="connsiteY4" fmla="*/ 0 h 89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913" h="89820">
                      <a:moveTo>
                        <a:pt x="0" y="89821"/>
                      </a:moveTo>
                      <a:cubicBezTo>
                        <a:pt x="2286" y="78200"/>
                        <a:pt x="10668" y="68770"/>
                        <a:pt x="20003" y="61913"/>
                      </a:cubicBezTo>
                      <a:cubicBezTo>
                        <a:pt x="28480" y="55721"/>
                        <a:pt x="38767" y="52388"/>
                        <a:pt x="47054" y="46196"/>
                      </a:cubicBezTo>
                      <a:cubicBezTo>
                        <a:pt x="53435" y="41434"/>
                        <a:pt x="58198" y="34862"/>
                        <a:pt x="61532" y="27718"/>
                      </a:cubicBezTo>
                      <a:cubicBezTo>
                        <a:pt x="65437" y="19240"/>
                        <a:pt x="67913" y="9430"/>
                        <a:pt x="67913" y="0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DE689AE3-DE3B-4FB0-AECB-7E343E2D237B}"/>
                    </a:ext>
                  </a:extLst>
                </p:cNvPr>
                <p:cNvSpPr/>
                <p:nvPr/>
              </p:nvSpPr>
              <p:spPr>
                <a:xfrm>
                  <a:off x="8801267" y="4536205"/>
                  <a:ext cx="194704" cy="49424"/>
                </a:xfrm>
                <a:custGeom>
                  <a:avLst/>
                  <a:gdLst>
                    <a:gd name="connsiteX0" fmla="*/ 142589 w 142589"/>
                    <a:gd name="connsiteY0" fmla="*/ 36195 h 36195"/>
                    <a:gd name="connsiteX1" fmla="*/ 81344 w 142589"/>
                    <a:gd name="connsiteY1" fmla="*/ 0 h 36195"/>
                    <a:gd name="connsiteX2" fmla="*/ 80963 w 142589"/>
                    <a:gd name="connsiteY2" fmla="*/ 0 h 36195"/>
                    <a:gd name="connsiteX3" fmla="*/ 0 w 142589"/>
                    <a:gd name="connsiteY3" fmla="*/ 30194 h 36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2589" h="36195">
                      <a:moveTo>
                        <a:pt x="142589" y="36195"/>
                      </a:moveTo>
                      <a:cubicBezTo>
                        <a:pt x="141161" y="34671"/>
                        <a:pt x="107252" y="0"/>
                        <a:pt x="81344" y="0"/>
                      </a:cubicBezTo>
                      <a:cubicBezTo>
                        <a:pt x="81248" y="0"/>
                        <a:pt x="81058" y="0"/>
                        <a:pt x="80963" y="0"/>
                      </a:cubicBezTo>
                      <a:cubicBezTo>
                        <a:pt x="48006" y="381"/>
                        <a:pt x="1905" y="28956"/>
                        <a:pt x="0" y="30194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D99F6F6-22C4-4538-8CE4-5FA568AA2CEC}"/>
                    </a:ext>
                  </a:extLst>
                </p:cNvPr>
                <p:cNvSpPr/>
                <p:nvPr/>
              </p:nvSpPr>
              <p:spPr>
                <a:xfrm>
                  <a:off x="8827669" y="4601552"/>
                  <a:ext cx="137736" cy="23226"/>
                </a:xfrm>
                <a:custGeom>
                  <a:avLst/>
                  <a:gdLst>
                    <a:gd name="connsiteX0" fmla="*/ 0 w 100869"/>
                    <a:gd name="connsiteY0" fmla="*/ 12343 h 17009"/>
                    <a:gd name="connsiteX1" fmla="*/ 59626 w 100869"/>
                    <a:gd name="connsiteY1" fmla="*/ 436 h 17009"/>
                    <a:gd name="connsiteX2" fmla="*/ 100870 w 100869"/>
                    <a:gd name="connsiteY2" fmla="*/ 17010 h 17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0869" h="17009">
                      <a:moveTo>
                        <a:pt x="0" y="12343"/>
                      </a:moveTo>
                      <a:cubicBezTo>
                        <a:pt x="381" y="12152"/>
                        <a:pt x="34195" y="-2707"/>
                        <a:pt x="59626" y="436"/>
                      </a:cubicBezTo>
                      <a:cubicBezTo>
                        <a:pt x="86297" y="3770"/>
                        <a:pt x="100679" y="16819"/>
                        <a:pt x="100870" y="17010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18B9FB5D-228D-45DC-852D-00FB769D26C0}"/>
                    </a:ext>
                  </a:extLst>
                </p:cNvPr>
                <p:cNvSpPr/>
                <p:nvPr/>
              </p:nvSpPr>
              <p:spPr>
                <a:xfrm>
                  <a:off x="8853161" y="4644620"/>
                  <a:ext cx="78038" cy="16576"/>
                </a:xfrm>
                <a:custGeom>
                  <a:avLst/>
                  <a:gdLst>
                    <a:gd name="connsiteX0" fmla="*/ 0 w 57150"/>
                    <a:gd name="connsiteY0" fmla="*/ 4234 h 12139"/>
                    <a:gd name="connsiteX1" fmla="*/ 57150 w 57150"/>
                    <a:gd name="connsiteY1" fmla="*/ 12140 h 12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150" h="12139">
                      <a:moveTo>
                        <a:pt x="0" y="4234"/>
                      </a:moveTo>
                      <a:cubicBezTo>
                        <a:pt x="381" y="4043"/>
                        <a:pt x="35909" y="-9196"/>
                        <a:pt x="57150" y="12140"/>
                      </a:cubicBezTo>
                    </a:path>
                  </a:pathLst>
                </a:custGeom>
                <a:no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  <p:cxnSp>
          <p:nvCxnSpPr>
            <p:cNvPr id="54" name="Connecteur droit avec flèche 53">
              <a:extLst>
                <a:ext uri="{FF2B5EF4-FFF2-40B4-BE49-F238E27FC236}">
                  <a16:creationId xmlns:a16="http://schemas.microsoft.com/office/drawing/2014/main" id="{BC8646C3-2440-442E-8E3B-959083D55CB8}"/>
                </a:ext>
              </a:extLst>
            </p:cNvPr>
            <p:cNvCxnSpPr/>
            <p:nvPr/>
          </p:nvCxnSpPr>
          <p:spPr>
            <a:xfrm>
              <a:off x="4264311" y="3924105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2E847315-AD3B-4CC9-9280-AF833EB9C74E}"/>
              </a:ext>
            </a:extLst>
          </p:cNvPr>
          <p:cNvSpPr/>
          <p:nvPr/>
        </p:nvSpPr>
        <p:spPr>
          <a:xfrm>
            <a:off x="965375" y="1954096"/>
            <a:ext cx="3736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  <a:buClr>
                <a:schemeClr val="accent4">
                  <a:lumMod val="75000"/>
                </a:schemeClr>
              </a:buClr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Qu’est-ce-que Sécur’Pass ? </a:t>
            </a:r>
            <a:b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Solution d’authentification forte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 permet à nos clients d’effectuer des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opérations sensibles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plus simplement</a:t>
            </a:r>
          </a:p>
        </p:txBody>
      </p:sp>
    </p:spTree>
    <p:extLst>
      <p:ext uri="{BB962C8B-B14F-4D97-AF65-F5344CB8AC3E}">
        <p14:creationId xmlns:p14="http://schemas.microsoft.com/office/powerpoint/2010/main" val="174813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CB9A85-3C6C-444F-9D2D-7469B6E376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Consulter ses comptes, son épargne et ses crédits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41C78B4-12AE-4CEA-AEE1-D35130EE6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B23710-7844-4549-80C2-E54472E627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0" t="2834" r="4530" b="4465"/>
          <a:stretch/>
        </p:blipFill>
        <p:spPr>
          <a:xfrm>
            <a:off x="5012501" y="1626534"/>
            <a:ext cx="2166998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654D03-8BB1-47A1-A7AF-DC63A95838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2501" y="1598541"/>
            <a:ext cx="2166998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EF705AC3-C7C5-4420-AF59-1286297AEAF0}"/>
              </a:ext>
            </a:extLst>
          </p:cNvPr>
          <p:cNvGrpSpPr/>
          <p:nvPr/>
        </p:nvGrpSpPr>
        <p:grpSpPr>
          <a:xfrm>
            <a:off x="1790699" y="2026155"/>
            <a:ext cx="2910855" cy="4201265"/>
            <a:chOff x="1790699" y="2026155"/>
            <a:chExt cx="2910855" cy="4201265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CC88951E-D79E-4834-B8D3-E4200D8B767F}"/>
                </a:ext>
              </a:extLst>
            </p:cNvPr>
            <p:cNvGrpSpPr/>
            <p:nvPr/>
          </p:nvGrpSpPr>
          <p:grpSpPr>
            <a:xfrm>
              <a:off x="2321371" y="2959413"/>
              <a:ext cx="2380183" cy="3268007"/>
              <a:chOff x="2321371" y="2959413"/>
              <a:chExt cx="2380183" cy="3268007"/>
            </a:xfrm>
          </p:grpSpPr>
          <p:pic>
            <p:nvPicPr>
              <p:cNvPr id="16" name="Image 15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69068AAB-6E07-448F-9BA0-3C1728E8CD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933"/>
              <a:stretch/>
            </p:blipFill>
            <p:spPr>
              <a:xfrm>
                <a:off x="2321371" y="2959413"/>
                <a:ext cx="1766349" cy="3268007"/>
              </a:xfrm>
              <a:prstGeom prst="rect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4657D196-E1F9-4462-9756-880ECC2F4768}"/>
                  </a:ext>
                </a:extLst>
              </p:cNvPr>
              <p:cNvCxnSpPr/>
              <p:nvPr/>
            </p:nvCxnSpPr>
            <p:spPr>
              <a:xfrm>
                <a:off x="4264311" y="3783593"/>
                <a:ext cx="43724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7BD142B-FB4C-4910-A79D-20ED70460735}"/>
                </a:ext>
              </a:extLst>
            </p:cNvPr>
            <p:cNvSpPr/>
            <p:nvPr/>
          </p:nvSpPr>
          <p:spPr>
            <a:xfrm>
              <a:off x="1790699" y="2026155"/>
              <a:ext cx="2384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768553">
                <a:buClr>
                  <a:srgbClr val="B34A8C"/>
                </a:buClr>
                <a:defRPr/>
              </a:pPr>
              <a:r>
                <a:rPr lang="fr-FR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Historique</a:t>
              </a:r>
              <a:r>
                <a:rPr lang="fr-FR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 </a:t>
              </a:r>
              <a:r>
                <a:rPr lang="fr-FR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des opés de </a:t>
              </a:r>
              <a:r>
                <a:rPr lang="fr-FR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2 ans </a:t>
              </a:r>
              <a:r>
                <a:rPr lang="fr-FR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et </a:t>
              </a:r>
              <a:r>
                <a:rPr lang="fr-FR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catégorisation</a:t>
              </a:r>
              <a:r>
                <a:rPr lang="fr-FR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 des dépenses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16D69B-DA78-4604-A2F0-228FAC375870}"/>
              </a:ext>
            </a:extLst>
          </p:cNvPr>
          <p:cNvGrpSpPr/>
          <p:nvPr/>
        </p:nvGrpSpPr>
        <p:grpSpPr>
          <a:xfrm>
            <a:off x="7693387" y="2676205"/>
            <a:ext cx="4203305" cy="3268007"/>
            <a:chOff x="7571467" y="2906945"/>
            <a:chExt cx="4203305" cy="3268007"/>
          </a:xfrm>
        </p:grpSpPr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21AF4B16-143A-459F-AA70-85E867B58FEB}"/>
                </a:ext>
              </a:extLst>
            </p:cNvPr>
            <p:cNvGrpSpPr/>
            <p:nvPr/>
          </p:nvGrpSpPr>
          <p:grpSpPr>
            <a:xfrm>
              <a:off x="7571467" y="2906945"/>
              <a:ext cx="2299132" cy="3268007"/>
              <a:chOff x="7571467" y="2770862"/>
              <a:chExt cx="2299132" cy="3268007"/>
            </a:xfrm>
          </p:grpSpPr>
          <p:pic>
            <p:nvPicPr>
              <p:cNvPr id="67" name="Image 66" descr="Une image contenant table&#10;&#10;Description générée automatiquement">
                <a:extLst>
                  <a:ext uri="{FF2B5EF4-FFF2-40B4-BE49-F238E27FC236}">
                    <a16:creationId xmlns:a16="http://schemas.microsoft.com/office/drawing/2014/main" id="{87BDB3F7-644C-46A1-A1D6-6CF7C06A07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091968" y="2770862"/>
                <a:ext cx="1778631" cy="3268007"/>
              </a:xfrm>
              <a:prstGeom prst="rect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68" name="Connecteur droit avec flèche 67">
                <a:extLst>
                  <a:ext uri="{FF2B5EF4-FFF2-40B4-BE49-F238E27FC236}">
                    <a16:creationId xmlns:a16="http://schemas.microsoft.com/office/drawing/2014/main" id="{09531B42-5A2F-4C6A-8278-B9D4585BDA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71467" y="2962655"/>
                <a:ext cx="45459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A00206-9956-41E0-A3C2-B3E4CBB59768}"/>
                </a:ext>
              </a:extLst>
            </p:cNvPr>
            <p:cNvSpPr/>
            <p:nvPr/>
          </p:nvSpPr>
          <p:spPr>
            <a:xfrm>
              <a:off x="9996141" y="4458111"/>
              <a:ext cx="17786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 plus !</a:t>
              </a:r>
              <a:b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nombreux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actes de gestion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sont disponibles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F3683E-1E1C-4F27-ABF5-6AE30AF0DF73}"/>
              </a:ext>
            </a:extLst>
          </p:cNvPr>
          <p:cNvGrpSpPr/>
          <p:nvPr/>
        </p:nvGrpSpPr>
        <p:grpSpPr>
          <a:xfrm>
            <a:off x="2049570" y="2272377"/>
            <a:ext cx="2669151" cy="584775"/>
            <a:chOff x="2049570" y="2959413"/>
            <a:chExt cx="2669151" cy="58477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34F3822-1A4D-4F0F-846C-55311D0420C0}"/>
                </a:ext>
              </a:extLst>
            </p:cNvPr>
            <p:cNvSpPr/>
            <p:nvPr/>
          </p:nvSpPr>
          <p:spPr>
            <a:xfrm>
              <a:off x="2049570" y="2959413"/>
              <a:ext cx="207464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Tous les comptes sur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 seul écran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! </a:t>
              </a:r>
            </a:p>
          </p:txBody>
        </p: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AF90263C-918B-41E1-A802-AEE4DCD5ACC8}"/>
                </a:ext>
              </a:extLst>
            </p:cNvPr>
            <p:cNvCxnSpPr/>
            <p:nvPr/>
          </p:nvCxnSpPr>
          <p:spPr>
            <a:xfrm>
              <a:off x="4281478" y="3138303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F18935D-5CDF-4460-93CA-6046F43BF34C}"/>
              </a:ext>
            </a:extLst>
          </p:cNvPr>
          <p:cNvGrpSpPr/>
          <p:nvPr/>
        </p:nvGrpSpPr>
        <p:grpSpPr>
          <a:xfrm>
            <a:off x="7571467" y="1275113"/>
            <a:ext cx="4366533" cy="4094995"/>
            <a:chOff x="7571467" y="1275113"/>
            <a:chExt cx="4366533" cy="409499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FC1A0DB-B60C-4236-900C-9C08E49F1728}"/>
                </a:ext>
              </a:extLst>
            </p:cNvPr>
            <p:cNvGrpSpPr/>
            <p:nvPr/>
          </p:nvGrpSpPr>
          <p:grpSpPr>
            <a:xfrm>
              <a:off x="7571467" y="1275113"/>
              <a:ext cx="4366533" cy="4094995"/>
              <a:chOff x="7571467" y="1275113"/>
              <a:chExt cx="4366533" cy="4094995"/>
            </a:xfrm>
          </p:grpSpPr>
          <p:grpSp>
            <p:nvGrpSpPr>
              <p:cNvPr id="62" name="Groupe 61">
                <a:extLst>
                  <a:ext uri="{FF2B5EF4-FFF2-40B4-BE49-F238E27FC236}">
                    <a16:creationId xmlns:a16="http://schemas.microsoft.com/office/drawing/2014/main" id="{62B188C0-85A9-46DF-A586-FA4D0120EF55}"/>
                  </a:ext>
                </a:extLst>
              </p:cNvPr>
              <p:cNvGrpSpPr/>
              <p:nvPr/>
            </p:nvGrpSpPr>
            <p:grpSpPr>
              <a:xfrm>
                <a:off x="7571467" y="1275113"/>
                <a:ext cx="2735583" cy="4094995"/>
                <a:chOff x="7571467" y="1275113"/>
                <a:chExt cx="2735583" cy="4094995"/>
              </a:xfrm>
            </p:grpSpPr>
            <p:grpSp>
              <p:nvGrpSpPr>
                <p:cNvPr id="13" name="Groupe 22">
                  <a:extLst>
                    <a:ext uri="{FF2B5EF4-FFF2-40B4-BE49-F238E27FC236}">
                      <a16:creationId xmlns:a16="http://schemas.microsoft.com/office/drawing/2014/main" id="{2C9CC816-985C-42A4-A980-FF6681731B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224853" y="2197077"/>
                  <a:ext cx="1778631" cy="3173031"/>
                  <a:chOff x="-1862943" y="3444480"/>
                  <a:chExt cx="1379390" cy="2389578"/>
                </a:xfrm>
              </p:grpSpPr>
              <p:pic>
                <p:nvPicPr>
                  <p:cNvPr id="14" name="Image 13">
                    <a:extLst>
                      <a:ext uri="{FF2B5EF4-FFF2-40B4-BE49-F238E27FC236}">
                        <a16:creationId xmlns:a16="http://schemas.microsoft.com/office/drawing/2014/main" id="{0D81C372-D175-4BD8-AC18-E3A9B7C461D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b="6585"/>
                  <a:stretch/>
                </p:blipFill>
                <p:spPr>
                  <a:xfrm>
                    <a:off x="-1862943" y="3444480"/>
                    <a:ext cx="1379390" cy="2389578"/>
                  </a:xfrm>
                  <a:prstGeom prst="rect">
                    <a:avLst/>
                  </a:prstGeom>
                  <a:ln w="19050"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37118720-1BEB-4D4D-9C42-2C6D0443D9BD}"/>
                      </a:ext>
                    </a:extLst>
                  </p:cNvPr>
                  <p:cNvSpPr/>
                  <p:nvPr/>
                </p:nvSpPr>
                <p:spPr>
                  <a:xfrm>
                    <a:off x="-1862943" y="4805158"/>
                    <a:ext cx="1352550" cy="429587"/>
                  </a:xfrm>
                  <a:prstGeom prst="rect">
                    <a:avLst/>
                  </a:prstGeom>
                  <a:solidFill>
                    <a:srgbClr val="FDFDFD"/>
                  </a:solidFill>
                  <a:ln>
                    <a:solidFill>
                      <a:srgbClr val="FDFDF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sz="1602"/>
                  </a:p>
                </p:txBody>
              </p:sp>
            </p:grpSp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5DEBCDB5-C744-4F74-89E1-1918AE9FF2E6}"/>
                    </a:ext>
                  </a:extLst>
                </p:cNvPr>
                <p:cNvGrpSpPr/>
                <p:nvPr/>
              </p:nvGrpSpPr>
              <p:grpSpPr>
                <a:xfrm>
                  <a:off x="7571467" y="1275113"/>
                  <a:ext cx="2735583" cy="830997"/>
                  <a:chOff x="8026060" y="1688395"/>
                  <a:chExt cx="2735583" cy="830997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AE1C1CCE-7FCD-4ED8-8346-C2809B4FAABD}"/>
                      </a:ext>
                    </a:extLst>
                  </p:cNvPr>
                  <p:cNvSpPr/>
                  <p:nvPr/>
                </p:nvSpPr>
                <p:spPr>
                  <a:xfrm>
                    <a:off x="8594645" y="1688395"/>
                    <a:ext cx="2166998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spcBef>
                        <a:spcPts val="600"/>
                      </a:spcBef>
                      <a:buClr>
                        <a:schemeClr val="accent4">
                          <a:lumMod val="75000"/>
                        </a:schemeClr>
                      </a:buClr>
                    </a:pPr>
                    <a:r>
                      <a:rPr lang="fr-FR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« Mon budget » </a:t>
                    </a:r>
                    <a:r>
                      <a: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avec 3 fonctionnalités pour gérer ses comptes </a:t>
                    </a:r>
                  </a:p>
                </p:txBody>
              </p:sp>
              <p:cxnSp>
                <p:nvCxnSpPr>
                  <p:cNvPr id="27" name="Connecteur droit avec flèche 26">
                    <a:extLst>
                      <a:ext uri="{FF2B5EF4-FFF2-40B4-BE49-F238E27FC236}">
                        <a16:creationId xmlns:a16="http://schemas.microsoft.com/office/drawing/2014/main" id="{3DB57B38-E1CC-4CBF-A94D-7EF109BCCE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026060" y="2389267"/>
                    <a:ext cx="437243" cy="0"/>
                  </a:xfrm>
                  <a:prstGeom prst="straightConnector1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8540E34-AA2C-4BF2-A2FF-DE1961119A7E}"/>
                  </a:ext>
                </a:extLst>
              </p:cNvPr>
              <p:cNvSpPr/>
              <p:nvPr/>
            </p:nvSpPr>
            <p:spPr>
              <a:xfrm>
                <a:off x="10112292" y="2372654"/>
                <a:ext cx="182570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buClr>
                    <a:schemeClr val="accent4">
                      <a:lumMod val="75000"/>
                    </a:schemeClr>
                  </a:buClr>
                </a:pPr>
                <a:r>
                  <a:rPr lang="fr-FR" sz="1200" b="1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Astuce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b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r>
                  <a:rPr lang="fr-F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 client repère plus facilement les mouvements de son compte et les postes budgétaires les plus onéreux</a:t>
                </a:r>
                <a:endPara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7" name="Parenthèse fermante 16">
              <a:extLst>
                <a:ext uri="{FF2B5EF4-FFF2-40B4-BE49-F238E27FC236}">
                  <a16:creationId xmlns:a16="http://schemas.microsoft.com/office/drawing/2014/main" id="{82A5802A-105A-4B6B-970A-B9CFABA5863A}"/>
                </a:ext>
              </a:extLst>
            </p:cNvPr>
            <p:cNvSpPr/>
            <p:nvPr/>
          </p:nvSpPr>
          <p:spPr>
            <a:xfrm>
              <a:off x="10003484" y="2592487"/>
              <a:ext cx="108808" cy="1349828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CD4E4A-286F-4B33-9506-A605F645CD75}"/>
              </a:ext>
            </a:extLst>
          </p:cNvPr>
          <p:cNvGrpSpPr/>
          <p:nvPr/>
        </p:nvGrpSpPr>
        <p:grpSpPr>
          <a:xfrm>
            <a:off x="581247" y="4458111"/>
            <a:ext cx="4120306" cy="830997"/>
            <a:chOff x="581247" y="4458111"/>
            <a:chExt cx="4120306" cy="83099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7D63FF-941F-4177-BA7E-E241AA4735FF}"/>
                </a:ext>
              </a:extLst>
            </p:cNvPr>
            <p:cNvSpPr/>
            <p:nvPr/>
          </p:nvSpPr>
          <p:spPr>
            <a:xfrm>
              <a:off x="581247" y="4458111"/>
              <a:ext cx="354257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Service agrégateur de compte : possibilité d’ajouter les comptes détenus dans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d’autres banques</a:t>
              </a:r>
            </a:p>
          </p:txBody>
        </p: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2EB570DE-2E25-4F7D-9681-936974AB4BE6}"/>
                </a:ext>
              </a:extLst>
            </p:cNvPr>
            <p:cNvCxnSpPr/>
            <p:nvPr/>
          </p:nvCxnSpPr>
          <p:spPr>
            <a:xfrm>
              <a:off x="4264310" y="5135874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BB76B3C-7862-474C-8B45-57E255FCF1C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864E42F-56BB-49C0-9808-D4D145540828}"/>
              </a:ext>
            </a:extLst>
          </p:cNvPr>
          <p:cNvGrpSpPr/>
          <p:nvPr/>
        </p:nvGrpSpPr>
        <p:grpSpPr>
          <a:xfrm>
            <a:off x="1883160" y="5783715"/>
            <a:ext cx="5214327" cy="599325"/>
            <a:chOff x="1883160" y="5783715"/>
            <a:chExt cx="5214327" cy="59932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10A8F187-DB41-4C29-A71F-4CE2B432B5A1}"/>
                </a:ext>
              </a:extLst>
            </p:cNvPr>
            <p:cNvGrpSpPr/>
            <p:nvPr/>
          </p:nvGrpSpPr>
          <p:grpSpPr>
            <a:xfrm>
              <a:off x="1883160" y="5798265"/>
              <a:ext cx="2835561" cy="584775"/>
              <a:chOff x="0" y="5227146"/>
              <a:chExt cx="2835561" cy="584775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E800F6-9570-4933-8868-13CABEED5D43}"/>
                  </a:ext>
                </a:extLst>
              </p:cNvPr>
              <p:cNvSpPr/>
              <p:nvPr/>
            </p:nvSpPr>
            <p:spPr>
              <a:xfrm>
                <a:off x="0" y="5227146"/>
                <a:ext cx="231618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Navigation </a:t>
                </a: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facile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</a:p>
              <a:p>
                <a:pPr algn="r"/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grâce au menu</a:t>
                </a:r>
              </a:p>
            </p:txBody>
          </p:sp>
          <p:cxnSp>
            <p:nvCxnSpPr>
              <p:cNvPr id="34" name="Connecteur droit avec flèche 33">
                <a:extLst>
                  <a:ext uri="{FF2B5EF4-FFF2-40B4-BE49-F238E27FC236}">
                    <a16:creationId xmlns:a16="http://schemas.microsoft.com/office/drawing/2014/main" id="{A9760E01-33D3-450F-B85A-AE9BE83987C4}"/>
                  </a:ext>
                </a:extLst>
              </p:cNvPr>
              <p:cNvCxnSpPr/>
              <p:nvPr/>
            </p:nvCxnSpPr>
            <p:spPr>
              <a:xfrm>
                <a:off x="2398318" y="5396423"/>
                <a:ext cx="43724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0200E-5858-4447-BC46-4826FC4C41C5}"/>
                </a:ext>
              </a:extLst>
            </p:cNvPr>
            <p:cNvSpPr/>
            <p:nvPr/>
          </p:nvSpPr>
          <p:spPr>
            <a:xfrm>
              <a:off x="5084547" y="5783715"/>
              <a:ext cx="2012940" cy="320994"/>
            </a:xfrm>
            <a:prstGeom prst="rect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38620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Effectuer des virements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BCAF011-25B4-4C06-9343-553CF3C7B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D8F144-7CE1-4147-9FA6-B89C7B34A5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3349" y="1598541"/>
            <a:ext cx="2125302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56348-0B06-42C7-857F-C370B6F8EF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495A9D24-E6DE-4F6A-B79E-F9697004D59D}"/>
              </a:ext>
            </a:extLst>
          </p:cNvPr>
          <p:cNvGrpSpPr/>
          <p:nvPr/>
        </p:nvGrpSpPr>
        <p:grpSpPr>
          <a:xfrm>
            <a:off x="7571467" y="3752551"/>
            <a:ext cx="4104596" cy="1392972"/>
            <a:chOff x="7571467" y="3752551"/>
            <a:chExt cx="4104596" cy="139297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BC65461-2599-409A-B27E-F4F8D39B76EB}"/>
                </a:ext>
              </a:extLst>
            </p:cNvPr>
            <p:cNvGrpSpPr/>
            <p:nvPr/>
          </p:nvGrpSpPr>
          <p:grpSpPr>
            <a:xfrm>
              <a:off x="7571467" y="4314526"/>
              <a:ext cx="4104596" cy="830997"/>
              <a:chOff x="8026060" y="2223592"/>
              <a:chExt cx="4104596" cy="830997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CBBABB4-7529-4E28-A292-C550605A66C2}"/>
                  </a:ext>
                </a:extLst>
              </p:cNvPr>
              <p:cNvSpPr/>
              <p:nvPr/>
            </p:nvSpPr>
            <p:spPr>
              <a:xfrm>
                <a:off x="8594644" y="2223592"/>
                <a:ext cx="3536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buClr>
                    <a:schemeClr val="accent4">
                      <a:lumMod val="75000"/>
                    </a:schemeClr>
                  </a:buClr>
                </a:pP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Bye </a:t>
                </a:r>
                <a:r>
                  <a:rPr lang="fr-F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bye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la saisie de l’IBAN pour les virements, avec </a:t>
                </a:r>
                <a:r>
                  <a:rPr lang="fr-FR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Paylib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entre amis, un </a:t>
                </a: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numéro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de téléphone suffit !</a:t>
                </a: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FDF7355B-DC85-441A-8B97-E2B4CEE1BE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26060" y="2389267"/>
                <a:ext cx="43724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AC47F77-17E8-4A7E-AA6F-869B8C7E1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8626" y="3752551"/>
              <a:ext cx="1133475" cy="619125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3A07D8-7822-4F80-B771-66212A61E038}"/>
              </a:ext>
            </a:extLst>
          </p:cNvPr>
          <p:cNvGrpSpPr/>
          <p:nvPr/>
        </p:nvGrpSpPr>
        <p:grpSpPr>
          <a:xfrm>
            <a:off x="658204" y="2456949"/>
            <a:ext cx="4037013" cy="584775"/>
            <a:chOff x="658204" y="2456949"/>
            <a:chExt cx="4037013" cy="5847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211A30-005B-4BA7-981B-62A902729ED3}"/>
                </a:ext>
              </a:extLst>
            </p:cNvPr>
            <p:cNvSpPr/>
            <p:nvPr/>
          </p:nvSpPr>
          <p:spPr>
            <a:xfrm>
              <a:off x="658204" y="2456949"/>
              <a:ext cx="346601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Quelques clics suffisent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pour effectuer tous types de virements  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84F4C076-D684-401C-8DC5-510235364745}"/>
                </a:ext>
              </a:extLst>
            </p:cNvPr>
            <p:cNvCxnSpPr/>
            <p:nvPr/>
          </p:nvCxnSpPr>
          <p:spPr>
            <a:xfrm>
              <a:off x="4257974" y="2828248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3A82B91-9C4A-46FE-8854-01E90E8FBE3B}"/>
              </a:ext>
            </a:extLst>
          </p:cNvPr>
          <p:cNvGrpSpPr/>
          <p:nvPr/>
        </p:nvGrpSpPr>
        <p:grpSpPr>
          <a:xfrm>
            <a:off x="1628503" y="3544667"/>
            <a:ext cx="3073051" cy="813375"/>
            <a:chOff x="1628503" y="3544667"/>
            <a:chExt cx="3073051" cy="81337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3271922-3D24-4324-8A68-CC0711B67703}"/>
                </a:ext>
              </a:extLst>
            </p:cNvPr>
            <p:cNvGrpSpPr/>
            <p:nvPr/>
          </p:nvGrpSpPr>
          <p:grpSpPr>
            <a:xfrm>
              <a:off x="1628503" y="3773267"/>
              <a:ext cx="3073051" cy="584775"/>
              <a:chOff x="1628503" y="3773267"/>
              <a:chExt cx="3073051" cy="58477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8602A0-6E78-4655-B338-13C4871ED473}"/>
                  </a:ext>
                </a:extLst>
              </p:cNvPr>
              <p:cNvSpPr/>
              <p:nvPr/>
            </p:nvSpPr>
            <p:spPr>
              <a:xfrm>
                <a:off x="1628503" y="3773267"/>
                <a:ext cx="249571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/>
                <a:r>
                  <a:rPr lang="fr-FR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Virement </a:t>
                </a:r>
                <a:r>
                  <a:rPr lang="fr-FR" sz="16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international</a:t>
                </a:r>
                <a:r>
                  <a:rPr lang="fr-FR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 via notre partenaire </a:t>
                </a:r>
                <a:r>
                  <a:rPr lang="fr-FR" sz="16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Wise</a:t>
                </a:r>
              </a:p>
            </p:txBody>
          </p: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99077766-039E-4EDC-B841-E50FF193CBEE}"/>
                  </a:ext>
                </a:extLst>
              </p:cNvPr>
              <p:cNvCxnSpPr/>
              <p:nvPr/>
            </p:nvCxnSpPr>
            <p:spPr>
              <a:xfrm>
                <a:off x="4264311" y="3947299"/>
                <a:ext cx="43724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199A86F-7B45-409A-BF56-3AF7DE21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9896" y="3544667"/>
              <a:ext cx="904875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20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88BCC2F-1211-4E42-A6A7-C787ACF586A3}"/>
              </a:ext>
            </a:extLst>
          </p:cNvPr>
          <p:cNvSpPr/>
          <p:nvPr/>
        </p:nvSpPr>
        <p:spPr>
          <a:xfrm>
            <a:off x="695325" y="1393371"/>
            <a:ext cx="3049361" cy="1456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9E426F-945E-4643-AC93-135F5CED51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07" t="1331" r="4332" b="3955"/>
          <a:stretch/>
        </p:blipFill>
        <p:spPr>
          <a:xfrm>
            <a:off x="5032031" y="1598541"/>
            <a:ext cx="2127938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Piloter sa carte bancaire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0BCFEC1-E380-40FF-8728-B5F847BDA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CCEFAF-F35E-4323-A179-1114D45924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  <p:pic>
        <p:nvPicPr>
          <p:cNvPr id="15" name="Image 14">
            <a:hlinkClick r:id="rId4"/>
            <a:extLst>
              <a:ext uri="{FF2B5EF4-FFF2-40B4-BE49-F238E27FC236}">
                <a16:creationId xmlns:a16="http://schemas.microsoft.com/office/drawing/2014/main" id="{6A3404A5-505C-4E5B-B00F-FA37E4C9C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758" y="2043409"/>
            <a:ext cx="388434" cy="24807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C517B7D-9DAF-4ABB-ACF9-42E8EDA73B9B}"/>
              </a:ext>
            </a:extLst>
          </p:cNvPr>
          <p:cNvGrpSpPr/>
          <p:nvPr/>
        </p:nvGrpSpPr>
        <p:grpSpPr>
          <a:xfrm>
            <a:off x="7571467" y="5339544"/>
            <a:ext cx="3998233" cy="830997"/>
            <a:chOff x="8026060" y="2223592"/>
            <a:chExt cx="3998233" cy="83099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28EB0E-7E7C-4A5E-895A-D1FB09CA2E27}"/>
                </a:ext>
              </a:extLst>
            </p:cNvPr>
            <p:cNvSpPr/>
            <p:nvPr/>
          </p:nvSpPr>
          <p:spPr>
            <a:xfrm>
              <a:off x="8594644" y="2223592"/>
              <a:ext cx="34296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Apple </a:t>
              </a:r>
              <a:r>
                <a:rPr lang="fr-F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Pay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/ Samsung </a:t>
              </a:r>
              <a:r>
                <a:rPr lang="fr-F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Pay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pour payer avec sa carte en magasin directement avec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son smartphone 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B1CA734D-2B49-4AEF-8F3D-A166F8D283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6060" y="2389267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D8905A7-52E0-461E-A84B-0812E5ABBCCE}"/>
              </a:ext>
            </a:extLst>
          </p:cNvPr>
          <p:cNvGrpSpPr/>
          <p:nvPr/>
        </p:nvGrpSpPr>
        <p:grpSpPr>
          <a:xfrm>
            <a:off x="7511111" y="2087449"/>
            <a:ext cx="2582123" cy="769441"/>
            <a:chOff x="8026060" y="2223592"/>
            <a:chExt cx="2582123" cy="76944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DB4CF8B-33D0-466D-94E5-33DCBDBCFF18}"/>
                </a:ext>
              </a:extLst>
            </p:cNvPr>
            <p:cNvSpPr/>
            <p:nvPr/>
          </p:nvSpPr>
          <p:spPr>
            <a:xfrm>
              <a:off x="8594645" y="2223592"/>
              <a:ext cx="20135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 plus !</a:t>
              </a:r>
              <a:b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Piloter la carte de son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enfant mineur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B3AFAED6-2DFF-4727-B413-0232E472DE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6060" y="2389267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E44141E-EF92-42BA-988B-892CE132A864}"/>
              </a:ext>
            </a:extLst>
          </p:cNvPr>
          <p:cNvSpPr/>
          <p:nvPr/>
        </p:nvSpPr>
        <p:spPr>
          <a:xfrm>
            <a:off x="1056997" y="1469400"/>
            <a:ext cx="2596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  <a:t>Les fonctionnalités </a:t>
            </a:r>
            <a:r>
              <a:rPr lang="fr-FR" sz="1200" b="1" dirty="0" err="1">
                <a:solidFill>
                  <a:schemeClr val="accent4">
                    <a:lumMod val="75000"/>
                  </a:schemeClr>
                </a:solidFill>
              </a:rPr>
              <a:t>Selfcare</a:t>
            </a:r>
            <a: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  <a:t>les plus aimées de nos clients !</a:t>
            </a:r>
          </a:p>
        </p:txBody>
      </p:sp>
      <p:sp>
        <p:nvSpPr>
          <p:cNvPr id="5" name="Cœur 4">
            <a:extLst>
              <a:ext uri="{FF2B5EF4-FFF2-40B4-BE49-F238E27FC236}">
                <a16:creationId xmlns:a16="http://schemas.microsoft.com/office/drawing/2014/main" id="{31F17C08-B865-4FE3-A2E1-FA7AC901A1A5}"/>
              </a:ext>
            </a:extLst>
          </p:cNvPr>
          <p:cNvSpPr/>
          <p:nvPr/>
        </p:nvSpPr>
        <p:spPr>
          <a:xfrm>
            <a:off x="797108" y="1562271"/>
            <a:ext cx="197932" cy="197932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D4669AC-55AA-49BA-BFDE-442A66F8C66B}"/>
              </a:ext>
            </a:extLst>
          </p:cNvPr>
          <p:cNvGrpSpPr/>
          <p:nvPr/>
        </p:nvGrpSpPr>
        <p:grpSpPr>
          <a:xfrm>
            <a:off x="313510" y="4032021"/>
            <a:ext cx="4381707" cy="584775"/>
            <a:chOff x="313510" y="2456949"/>
            <a:chExt cx="4381707" cy="58477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2B6F9B1-980D-4B36-93AA-63F4CEED46FC}"/>
                </a:ext>
              </a:extLst>
            </p:cNvPr>
            <p:cNvSpPr/>
            <p:nvPr/>
          </p:nvSpPr>
          <p:spPr>
            <a:xfrm>
              <a:off x="313510" y="2456949"/>
              <a:ext cx="381070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Augmentation temporaire des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plafonds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de la carte en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quelques clics</a:t>
              </a: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A5C9F8D1-95CA-478D-8F4C-58DF48B7B180}"/>
                </a:ext>
              </a:extLst>
            </p:cNvPr>
            <p:cNvCxnSpPr/>
            <p:nvPr/>
          </p:nvCxnSpPr>
          <p:spPr>
            <a:xfrm>
              <a:off x="4257974" y="2886509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FB4A0AF-EE19-4E7D-8231-55C5523AB2BE}"/>
              </a:ext>
            </a:extLst>
          </p:cNvPr>
          <p:cNvGrpSpPr/>
          <p:nvPr/>
        </p:nvGrpSpPr>
        <p:grpSpPr>
          <a:xfrm>
            <a:off x="252549" y="4588706"/>
            <a:ext cx="4442667" cy="584775"/>
            <a:chOff x="252549" y="4588706"/>
            <a:chExt cx="4442667" cy="584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9238A4-CF89-49B2-B580-D3B23C23AB08}"/>
                </a:ext>
              </a:extLst>
            </p:cNvPr>
            <p:cNvSpPr/>
            <p:nvPr/>
          </p:nvSpPr>
          <p:spPr>
            <a:xfrm>
              <a:off x="252549" y="4588706"/>
              <a:ext cx="387166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Possibilité de retrouver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instantanément</a:t>
              </a:r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le code secret de la carte bancaire </a:t>
              </a: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35E70F0-8AE6-41C3-9E60-A32A917DC168}"/>
                </a:ext>
              </a:extLst>
            </p:cNvPr>
            <p:cNvCxnSpPr/>
            <p:nvPr/>
          </p:nvCxnSpPr>
          <p:spPr>
            <a:xfrm>
              <a:off x="4257973" y="4779444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383CF28-8F23-4114-ADDC-93E9277698F4}"/>
              </a:ext>
            </a:extLst>
          </p:cNvPr>
          <p:cNvGrpSpPr/>
          <p:nvPr/>
        </p:nvGrpSpPr>
        <p:grpSpPr>
          <a:xfrm>
            <a:off x="598723" y="3327592"/>
            <a:ext cx="4096492" cy="584775"/>
            <a:chOff x="598723" y="3327592"/>
            <a:chExt cx="4096492" cy="584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0F90CE1-4E97-46BB-84F4-509C33C4B4FD}"/>
                </a:ext>
              </a:extLst>
            </p:cNvPr>
            <p:cNvSpPr/>
            <p:nvPr/>
          </p:nvSpPr>
          <p:spPr>
            <a:xfrm>
              <a:off x="598723" y="3327592"/>
              <a:ext cx="351358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Le client ne sait plus où se trouve sa carte ?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Verrouillage temporaire </a:t>
              </a:r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! </a:t>
              </a: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5C4D0D66-33BC-4AC9-94F8-45A22F0CE801}"/>
                </a:ext>
              </a:extLst>
            </p:cNvPr>
            <p:cNvCxnSpPr/>
            <p:nvPr/>
          </p:nvCxnSpPr>
          <p:spPr>
            <a:xfrm>
              <a:off x="4257972" y="3764895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09E9D3EC-7CE6-4DD5-9EA4-2C9B4AF1BA78}"/>
              </a:ext>
            </a:extLst>
          </p:cNvPr>
          <p:cNvSpPr/>
          <p:nvPr/>
        </p:nvSpPr>
        <p:spPr>
          <a:xfrm>
            <a:off x="1056996" y="2007648"/>
            <a:ext cx="24090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minutes pour découvrir en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vidéo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toutes les fonctionnalités pour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piloter sa carte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3A3D39C-50AA-4242-96AA-635B7C999333}"/>
              </a:ext>
            </a:extLst>
          </p:cNvPr>
          <p:cNvGrpSpPr/>
          <p:nvPr/>
        </p:nvGrpSpPr>
        <p:grpSpPr>
          <a:xfrm>
            <a:off x="7511111" y="3912367"/>
            <a:ext cx="3897119" cy="584775"/>
            <a:chOff x="7511111" y="3912367"/>
            <a:chExt cx="3897119" cy="5847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FBB4CA-DE33-485A-9041-E4D1CB34E1B6}"/>
                </a:ext>
              </a:extLst>
            </p:cNvPr>
            <p:cNvSpPr/>
            <p:nvPr/>
          </p:nvSpPr>
          <p:spPr>
            <a:xfrm>
              <a:off x="8079696" y="3912367"/>
              <a:ext cx="33285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Carte volée ? Mise en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opposition</a:t>
              </a:r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à tout moment 24h/24 7j/7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758576F9-422B-4403-AEA1-B9A256F3D2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1111" y="4094988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5" name="Picture 13" descr="Résultat de recherche d'images pour &quot;clic&quot;">
            <a:extLst>
              <a:ext uri="{FF2B5EF4-FFF2-40B4-BE49-F238E27FC236}">
                <a16:creationId xmlns:a16="http://schemas.microsoft.com/office/drawing/2014/main" id="{8D7390D5-8F26-495C-8543-3031DFBC4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9801" y="246380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64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Rester en contact grâce à l’appli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7FC93E3-D273-4F4A-8D6C-31009FCAA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351A10-565F-4449-9984-438BAE120B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538" y="1598541"/>
            <a:ext cx="2168924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F837E3-5995-4AAE-BF23-356B0B7645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0DE43B1B-D1CC-406A-9651-ADC4AD47ABFE}"/>
              </a:ext>
            </a:extLst>
          </p:cNvPr>
          <p:cNvGrpSpPr/>
          <p:nvPr/>
        </p:nvGrpSpPr>
        <p:grpSpPr>
          <a:xfrm>
            <a:off x="7571467" y="4156015"/>
            <a:ext cx="3592922" cy="1981420"/>
            <a:chOff x="7571467" y="4156015"/>
            <a:chExt cx="3592922" cy="19814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273892A-8F84-47A1-80FA-8836A0C53947}"/>
                </a:ext>
              </a:extLst>
            </p:cNvPr>
            <p:cNvSpPr/>
            <p:nvPr/>
          </p:nvSpPr>
          <p:spPr>
            <a:xfrm>
              <a:off x="8140051" y="4156015"/>
              <a:ext cx="30243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FAQ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complète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pour appréhender le </a:t>
              </a:r>
              <a:r>
                <a:rPr lang="fr-F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selfcare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CC446F50-DB77-47C5-8402-AF3B4D90C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1467" y="4938163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891953C-A916-42B3-9B57-0732CA2D1D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15746" y="4765835"/>
              <a:ext cx="1661983" cy="1371600"/>
            </a:xfrm>
            <a:prstGeom prst="rect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2B9C3E-0234-499B-AF63-60FF78BF2CD2}"/>
              </a:ext>
            </a:extLst>
          </p:cNvPr>
          <p:cNvGrpSpPr/>
          <p:nvPr/>
        </p:nvGrpSpPr>
        <p:grpSpPr>
          <a:xfrm>
            <a:off x="257995" y="1942966"/>
            <a:ext cx="4443559" cy="4207689"/>
            <a:chOff x="257995" y="1942966"/>
            <a:chExt cx="4443559" cy="4207689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F70B5881-8090-4EA4-B561-82C7AFB53266}"/>
                </a:ext>
              </a:extLst>
            </p:cNvPr>
            <p:cNvGrpSpPr/>
            <p:nvPr/>
          </p:nvGrpSpPr>
          <p:grpSpPr>
            <a:xfrm>
              <a:off x="2198319" y="1942966"/>
              <a:ext cx="2503235" cy="4207689"/>
              <a:chOff x="2198319" y="1942966"/>
              <a:chExt cx="2503235" cy="4207689"/>
            </a:xfrm>
          </p:grpSpPr>
          <p:pic>
            <p:nvPicPr>
              <p:cNvPr id="32" name="Image 31" descr="Une image contenant texte, reçu, capture d’écran&#10;&#10;Description générée automatiquement">
                <a:extLst>
                  <a:ext uri="{FF2B5EF4-FFF2-40B4-BE49-F238E27FC236}">
                    <a16:creationId xmlns:a16="http://schemas.microsoft.com/office/drawing/2014/main" id="{37697F99-FF39-42B4-8A5E-1C639503A4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11921" y="2839034"/>
                <a:ext cx="1673582" cy="3311621"/>
              </a:xfrm>
              <a:prstGeom prst="rect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1D86B486-62D2-4CF4-A4B2-202B2B36D54C}"/>
                  </a:ext>
                </a:extLst>
              </p:cNvPr>
              <p:cNvGrpSpPr/>
              <p:nvPr/>
            </p:nvGrpSpPr>
            <p:grpSpPr>
              <a:xfrm>
                <a:off x="2198319" y="1942966"/>
                <a:ext cx="2503235" cy="830997"/>
                <a:chOff x="2198319" y="1942966"/>
                <a:chExt cx="2503235" cy="830997"/>
              </a:xfrm>
            </p:grpSpPr>
            <p:cxnSp>
              <p:nvCxnSpPr>
                <p:cNvPr id="27" name="Connecteur droit avec flèche 26">
                  <a:extLst>
                    <a:ext uri="{FF2B5EF4-FFF2-40B4-BE49-F238E27FC236}">
                      <a16:creationId xmlns:a16="http://schemas.microsoft.com/office/drawing/2014/main" id="{5FA76A7F-83B8-4C7A-BA39-1EF9C4A5CD20}"/>
                    </a:ext>
                  </a:extLst>
                </p:cNvPr>
                <p:cNvCxnSpPr/>
                <p:nvPr/>
              </p:nvCxnSpPr>
              <p:spPr>
                <a:xfrm>
                  <a:off x="4264311" y="2640593"/>
                  <a:ext cx="437243" cy="0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8DEC63F0-E2A8-44AC-A7F5-9C0B2DFF6069}"/>
                    </a:ext>
                  </a:extLst>
                </p:cNvPr>
                <p:cNvSpPr/>
                <p:nvPr/>
              </p:nvSpPr>
              <p:spPr>
                <a:xfrm>
                  <a:off x="2198319" y="1942966"/>
                  <a:ext cx="197652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defTabSz="768553">
                    <a:buClr>
                      <a:srgbClr val="B34A8C"/>
                    </a:buClr>
                    <a:defRPr/>
                  </a:pPr>
                  <a:r>
                    <a:rPr lang="fr-FR" sz="1600" kern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/>
                    </a:rPr>
                    <a:t>Grâce à l’appli, on </a:t>
                  </a:r>
                  <a:r>
                    <a:rPr lang="fr-FR" sz="1600" b="1" kern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/>
                    </a:rPr>
                    <a:t>reste en contact </a:t>
                  </a:r>
                  <a:r>
                    <a:rPr lang="fr-FR" sz="1600" kern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/>
                    </a:rPr>
                    <a:t>avec sa banque</a:t>
                  </a:r>
                </a:p>
              </p:txBody>
            </p:sp>
          </p:grp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31DAEB1-F130-467E-AD67-0AFF81C51B65}"/>
                </a:ext>
              </a:extLst>
            </p:cNvPr>
            <p:cNvSpPr/>
            <p:nvPr/>
          </p:nvSpPr>
          <p:spPr>
            <a:xfrm>
              <a:off x="257995" y="3407487"/>
              <a:ext cx="19765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768553">
                <a:buClr>
                  <a:srgbClr val="B34A8C"/>
                </a:buClr>
                <a:defRPr/>
              </a:pPr>
              <a:r>
                <a:rPr lang="fr-FR" sz="1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Prendre RDV en ligne (notamment </a:t>
              </a:r>
              <a:r>
                <a:rPr lang="fr-FR" sz="14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en</a:t>
              </a:r>
              <a:r>
                <a:rPr lang="fr-FR" sz="1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 </a:t>
              </a:r>
              <a:r>
                <a:rPr lang="fr-FR" sz="1400" b="1" kern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visio</a:t>
              </a:r>
              <a:r>
                <a:rPr lang="fr-FR" sz="1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), appeler ou envoyer un email à son conseiller  </a:t>
              </a:r>
            </a:p>
          </p:txBody>
        </p:sp>
        <p:sp>
          <p:nvSpPr>
            <p:cNvPr id="2" name="Parenthèse fermante 1">
              <a:extLst>
                <a:ext uri="{FF2B5EF4-FFF2-40B4-BE49-F238E27FC236}">
                  <a16:creationId xmlns:a16="http://schemas.microsoft.com/office/drawing/2014/main" id="{A4BFCF8D-8458-4AB3-8660-EB830DF812AC}"/>
                </a:ext>
              </a:extLst>
            </p:cNvPr>
            <p:cNvSpPr/>
            <p:nvPr/>
          </p:nvSpPr>
          <p:spPr>
            <a:xfrm flipH="1">
              <a:off x="2247804" y="3359045"/>
              <a:ext cx="87149" cy="1089358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11C329E-98F4-4B60-ADF8-9E1E3E08D403}"/>
              </a:ext>
            </a:extLst>
          </p:cNvPr>
          <p:cNvGrpSpPr/>
          <p:nvPr/>
        </p:nvGrpSpPr>
        <p:grpSpPr>
          <a:xfrm>
            <a:off x="7571466" y="2823513"/>
            <a:ext cx="4362539" cy="769441"/>
            <a:chOff x="7571466" y="2823513"/>
            <a:chExt cx="4211231" cy="76944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4E936D-0F9F-48F7-9888-A3B5D07A1CF0}"/>
                </a:ext>
              </a:extLst>
            </p:cNvPr>
            <p:cNvSpPr/>
            <p:nvPr/>
          </p:nvSpPr>
          <p:spPr>
            <a:xfrm>
              <a:off x="8106498" y="2823513"/>
              <a:ext cx="36761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chemeClr val="accent4">
                    <a:lumMod val="75000"/>
                  </a:schemeClr>
                </a:buClr>
              </a:pPr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!</a:t>
              </a:r>
              <a:b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Possibilité de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géolocaliser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les agences et distributeurs autour de soi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C7C37393-219D-4C7B-AC2E-B205D9CE75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1466" y="3447345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882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0106F18-FADE-4865-A0BF-682CE209D2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5356" y="1598541"/>
            <a:ext cx="2161289" cy="4572000"/>
          </a:xfrm>
          <a:prstGeom prst="roundRect">
            <a:avLst>
              <a:gd name="adj" fmla="val 7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Et toujours « Plus » de services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7EF199A-6A42-4D5C-819C-444939F91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F78052-1E24-401D-B527-C93E71FF50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937" y="1302091"/>
            <a:ext cx="2596127" cy="5166385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B73F59-3658-40CA-8073-D32CEC50B968}"/>
              </a:ext>
            </a:extLst>
          </p:cNvPr>
          <p:cNvGrpSpPr/>
          <p:nvPr/>
        </p:nvGrpSpPr>
        <p:grpSpPr>
          <a:xfrm>
            <a:off x="7571467" y="2903833"/>
            <a:ext cx="3885545" cy="3266708"/>
            <a:chOff x="7571467" y="2839758"/>
            <a:chExt cx="3885545" cy="326670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3A5D46-6CAA-4BF2-9287-70512EE44D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22095" y="3700145"/>
              <a:ext cx="1723642" cy="2406321"/>
            </a:xfrm>
            <a:prstGeom prst="rect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20169AF-5984-44C7-B9C3-2B3BFB21FF26}"/>
                </a:ext>
              </a:extLst>
            </p:cNvPr>
            <p:cNvGrpSpPr/>
            <p:nvPr/>
          </p:nvGrpSpPr>
          <p:grpSpPr>
            <a:xfrm>
              <a:off x="7571467" y="2839758"/>
              <a:ext cx="3885545" cy="947316"/>
              <a:chOff x="7571467" y="3990847"/>
              <a:chExt cx="3885545" cy="94731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66D0D1-8043-4EF3-A665-ED0A22935D87}"/>
                  </a:ext>
                </a:extLst>
              </p:cNvPr>
              <p:cNvSpPr/>
              <p:nvPr/>
            </p:nvSpPr>
            <p:spPr>
              <a:xfrm>
                <a:off x="8186113" y="3990847"/>
                <a:ext cx="327089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buClr>
                    <a:schemeClr val="accent4">
                      <a:lumMod val="75000"/>
                    </a:schemeClr>
                  </a:buClr>
                </a:pP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On retrouve </a:t>
                </a: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facilement 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l’ensemble des </a:t>
                </a:r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documents 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classés par thèmes</a:t>
                </a:r>
              </a:p>
            </p:txBody>
          </p:sp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5FA3CD39-A206-4264-822B-D6B6FCEEF4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71467" y="4938163"/>
                <a:ext cx="43724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D1943D4-CF76-4C78-8F87-E4CBC4C075E4}"/>
              </a:ext>
            </a:extLst>
          </p:cNvPr>
          <p:cNvGrpSpPr/>
          <p:nvPr/>
        </p:nvGrpSpPr>
        <p:grpSpPr>
          <a:xfrm>
            <a:off x="1578716" y="2004357"/>
            <a:ext cx="3122838" cy="4087394"/>
            <a:chOff x="1578716" y="2004357"/>
            <a:chExt cx="3122838" cy="408739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94D80AB-7ADC-40EC-B9D6-6FD10A72CC62}"/>
                </a:ext>
              </a:extLst>
            </p:cNvPr>
            <p:cNvGrpSpPr/>
            <p:nvPr/>
          </p:nvGrpSpPr>
          <p:grpSpPr>
            <a:xfrm>
              <a:off x="1578716" y="2004357"/>
              <a:ext cx="3122838" cy="830997"/>
              <a:chOff x="1578716" y="2004357"/>
              <a:chExt cx="3122838" cy="830997"/>
            </a:xfrm>
          </p:grpSpPr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B8101153-D5A2-4F21-BD20-5E1B852C6BC8}"/>
                  </a:ext>
                </a:extLst>
              </p:cNvPr>
              <p:cNvCxnSpPr/>
              <p:nvPr/>
            </p:nvCxnSpPr>
            <p:spPr>
              <a:xfrm>
                <a:off x="4264311" y="2640593"/>
                <a:ext cx="437243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A15C953-8D9D-4A71-9F8E-0FC86FE6C8AF}"/>
                  </a:ext>
                </a:extLst>
              </p:cNvPr>
              <p:cNvSpPr/>
              <p:nvPr/>
            </p:nvSpPr>
            <p:spPr>
              <a:xfrm>
                <a:off x="1578716" y="2004357"/>
                <a:ext cx="25961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768553">
                  <a:buClr>
                    <a:srgbClr val="B34A8C"/>
                  </a:buClr>
                  <a:defRPr/>
                </a:pPr>
                <a:r>
                  <a:rPr lang="fr-FR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/>
                  </a:rPr>
                  <a:t>Consulter et modifier ses coordonnées + </a:t>
                </a:r>
                <a:r>
                  <a:rPr lang="fr-FR" sz="1600" kern="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/>
                  </a:rPr>
                  <a:t>opt’in</a:t>
                </a:r>
                <a:r>
                  <a:rPr lang="fr-FR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/>
                  </a:rPr>
                  <a:t> en </a:t>
                </a:r>
                <a:r>
                  <a:rPr lang="fr-FR" sz="16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/>
                  </a:rPr>
                  <a:t>toute autonomie </a:t>
                </a: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5719BF3-4292-4E42-BB6B-A4B25D7FCD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80645" y="2853409"/>
              <a:ext cx="1896234" cy="3238342"/>
            </a:xfrm>
            <a:prstGeom prst="rect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9AA1AF-5EEA-4A4B-B856-E2C2DB661151}"/>
              </a:ext>
            </a:extLst>
          </p:cNvPr>
          <p:cNvGrpSpPr/>
          <p:nvPr/>
        </p:nvGrpSpPr>
        <p:grpSpPr>
          <a:xfrm>
            <a:off x="515937" y="3818275"/>
            <a:ext cx="4185616" cy="1015663"/>
            <a:chOff x="515937" y="3818275"/>
            <a:chExt cx="4185616" cy="10156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FDE6E41-1ED9-408B-873F-5D307FAB53B3}"/>
                </a:ext>
              </a:extLst>
            </p:cNvPr>
            <p:cNvSpPr/>
            <p:nvPr/>
          </p:nvSpPr>
          <p:spPr>
            <a:xfrm>
              <a:off x="515937" y="3818275"/>
              <a:ext cx="35609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Utile !</a:t>
              </a:r>
            </a:p>
            <a:p>
              <a:pPr algn="r"/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Espace Assurances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avec possibilité de télécharger des attestations et de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déclarer un sinistre</a:t>
              </a:r>
            </a:p>
          </p:txBody>
        </p: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AF790CAB-88C3-4D6A-9E1B-3F7A97210C54}"/>
                </a:ext>
              </a:extLst>
            </p:cNvPr>
            <p:cNvCxnSpPr/>
            <p:nvPr/>
          </p:nvCxnSpPr>
          <p:spPr>
            <a:xfrm>
              <a:off x="4264310" y="4177190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ED7FE92-5B27-4C69-AA58-E45836B6761E}"/>
              </a:ext>
            </a:extLst>
          </p:cNvPr>
          <p:cNvGrpSpPr/>
          <p:nvPr/>
        </p:nvGrpSpPr>
        <p:grpSpPr>
          <a:xfrm>
            <a:off x="7571467" y="3341856"/>
            <a:ext cx="4104596" cy="769441"/>
            <a:chOff x="7571467" y="2457715"/>
            <a:chExt cx="4104596" cy="76944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F05D79-9F8A-42E4-ACDD-A47E863B248E}"/>
                </a:ext>
              </a:extLst>
            </p:cNvPr>
            <p:cNvSpPr/>
            <p:nvPr/>
          </p:nvSpPr>
          <p:spPr>
            <a:xfrm>
              <a:off x="8186113" y="2457715"/>
              <a:ext cx="348995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Accès aux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simulateurs crédits </a:t>
              </a:r>
              <a:r>
                <a:rPr lang="fr-FR" sz="12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(travaux, véhicule, </a:t>
              </a:r>
              <a:r>
                <a:rPr lang="fr-FR" sz="1200" dirty="0" err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tréso</a:t>
              </a:r>
              <a:r>
                <a:rPr lang="fr-FR" sz="12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, </a:t>
              </a:r>
              <a:r>
                <a:rPr lang="fr-FR" sz="1200" dirty="0" err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immo</a:t>
              </a:r>
              <a:r>
                <a:rPr lang="fr-FR" sz="12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) </a:t>
              </a:r>
              <a:br>
                <a:rPr lang="fr-FR" sz="12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</a:br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&amp;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assurances</a:t>
              </a:r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fr-FR" sz="12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(auto, 2 roues, habitation)</a:t>
              </a:r>
              <a:endParaRPr lang="fr-FR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5AC3BEFF-291F-4D78-BDE3-33E9F66F6B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1467" y="2640593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F075E32-EAF0-4E5D-9DE1-729B2DB24315}"/>
              </a:ext>
            </a:extLst>
          </p:cNvPr>
          <p:cNvGrpSpPr/>
          <p:nvPr/>
        </p:nvGrpSpPr>
        <p:grpSpPr>
          <a:xfrm>
            <a:off x="7563030" y="3004689"/>
            <a:ext cx="4019370" cy="830997"/>
            <a:chOff x="7563030" y="2976609"/>
            <a:chExt cx="3799933" cy="83099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EE74BF-41EA-43F5-BFE5-82EB9A7D7B6F}"/>
                </a:ext>
              </a:extLst>
            </p:cNvPr>
            <p:cNvSpPr/>
            <p:nvPr/>
          </p:nvSpPr>
          <p:spPr>
            <a:xfrm>
              <a:off x="8186113" y="2976609"/>
              <a:ext cx="317685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Possibilité de retirer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simplement</a:t>
              </a:r>
              <a:r>
                <a:rPr lang="fr-FR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des espèces sans carte en utilisant  la fonctionnalité </a:t>
              </a:r>
              <a:r>
                <a:rPr lang="fr-F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Retrait SMS</a:t>
              </a:r>
              <a:endParaRPr lang="fr-FR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3E5C9BAE-39C7-4A31-B54F-EDE8030171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63030" y="3198162"/>
              <a:ext cx="43724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406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avantages de l’application</a:t>
            </a:r>
          </a:p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  <a:p>
            <a:r>
              <a:rPr lang="fr-FR" b="1" dirty="0"/>
              <a:t>En parler lors d’un entretien</a:t>
            </a:r>
          </a:p>
          <a:p>
            <a:r>
              <a:rPr lang="fr-FR" dirty="0"/>
              <a:t>Pour aller plus loin et quizz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7287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64A8B0-E9EB-4267-A959-0653A936A7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L’application mobile est avant tout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B018F9-B2EC-4050-A5F0-B7903374B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En parler lors d’un entretien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865D81-E052-4BF1-9ED3-578491E80956}"/>
              </a:ext>
            </a:extLst>
          </p:cNvPr>
          <p:cNvSpPr txBox="1"/>
          <p:nvPr/>
        </p:nvSpPr>
        <p:spPr>
          <a:xfrm>
            <a:off x="1831114" y="1286932"/>
            <a:ext cx="497252" cy="767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384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03519C-2A55-432E-840D-3B13FA28C03B}"/>
              </a:ext>
            </a:extLst>
          </p:cNvPr>
          <p:cNvSpPr txBox="1"/>
          <p:nvPr/>
        </p:nvSpPr>
        <p:spPr>
          <a:xfrm>
            <a:off x="2282858" y="1360443"/>
            <a:ext cx="332579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Une application en ligne avec vos attentes</a:t>
            </a:r>
            <a:endParaRPr lang="fr-FR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08B23B-81FC-404A-BF8E-5BC775A3F369}"/>
              </a:ext>
            </a:extLst>
          </p:cNvPr>
          <p:cNvSpPr txBox="1"/>
          <p:nvPr/>
        </p:nvSpPr>
        <p:spPr>
          <a:xfrm>
            <a:off x="691553" y="3257449"/>
            <a:ext cx="497252" cy="767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384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01C779-D7DF-4DAB-87B9-8640A3727948}"/>
              </a:ext>
            </a:extLst>
          </p:cNvPr>
          <p:cNvSpPr txBox="1"/>
          <p:nvPr/>
        </p:nvSpPr>
        <p:spPr>
          <a:xfrm>
            <a:off x="1168567" y="3317788"/>
            <a:ext cx="352697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Une relation de proximité conservée avec son conseiller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3382E82-4181-496E-A8BD-A7B0F02AB0D5}"/>
              </a:ext>
            </a:extLst>
          </p:cNvPr>
          <p:cNvSpPr/>
          <p:nvPr/>
        </p:nvSpPr>
        <p:spPr>
          <a:xfrm>
            <a:off x="719467" y="3925135"/>
            <a:ext cx="3954860" cy="803839"/>
          </a:xfrm>
          <a:prstGeom prst="wedgeRectCallout">
            <a:avLst>
              <a:gd name="adj1" fmla="val 56446"/>
              <a:gd name="adj2" fmla="val -39225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tout moment, vous pouvez accéder rapidement aux </a:t>
            </a:r>
            <a:r>
              <a:rPr lang="fr-FR" sz="1200" b="1" dirty="0">
                <a:solidFill>
                  <a:srgbClr val="C00000"/>
                </a:solidFill>
              </a:rPr>
              <a:t>coordonnées de votre conseiller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si besoin </a:t>
            </a:r>
            <a:r>
              <a:rPr lang="fr-FR" sz="1200" b="1" dirty="0">
                <a:solidFill>
                  <a:srgbClr val="C00000"/>
                </a:solidFill>
              </a:rPr>
              <a:t>prendre un rendez-vous en ligne.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Il suffit d’accéder à la rubrique « Contact ».</a:t>
            </a:r>
          </a:p>
        </p:txBody>
      </p:sp>
      <p:sp>
        <p:nvSpPr>
          <p:cNvPr id="19" name="Rectangle 117">
            <a:extLst>
              <a:ext uri="{FF2B5EF4-FFF2-40B4-BE49-F238E27FC236}">
                <a16:creationId xmlns:a16="http://schemas.microsoft.com/office/drawing/2014/main" id="{D9116169-B213-492E-8931-1EC3250A1A60}"/>
              </a:ext>
            </a:extLst>
          </p:cNvPr>
          <p:cNvSpPr/>
          <p:nvPr/>
        </p:nvSpPr>
        <p:spPr>
          <a:xfrm>
            <a:off x="730690" y="4789309"/>
            <a:ext cx="3954861" cy="456506"/>
          </a:xfrm>
          <a:prstGeom prst="wedgeRectCallout">
            <a:avLst>
              <a:gd name="adj1" fmla="val 53788"/>
              <a:gd name="adj2" fmla="val -22852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buClr>
                <a:srgbClr val="B34A8C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Vous pouvez signer votre contrat sans vous déplacer en agence grâce à la </a:t>
            </a:r>
            <a:r>
              <a:rPr lang="fr-FR" sz="1200" b="1" dirty="0">
                <a:solidFill>
                  <a:srgbClr val="C00000"/>
                </a:solidFill>
                <a:cs typeface="Arial"/>
              </a:rPr>
              <a:t>signature électronique</a:t>
            </a:r>
            <a:r>
              <a:rPr lang="fr-FR" sz="1200" dirty="0">
                <a:solidFill>
                  <a:srgbClr val="000000"/>
                </a:solidFill>
                <a:cs typeface="Arial"/>
              </a:rPr>
              <a:t>. </a:t>
            </a:r>
          </a:p>
        </p:txBody>
      </p:sp>
      <p:sp>
        <p:nvSpPr>
          <p:cNvPr id="20" name="Rectangle 117">
            <a:extLst>
              <a:ext uri="{FF2B5EF4-FFF2-40B4-BE49-F238E27FC236}">
                <a16:creationId xmlns:a16="http://schemas.microsoft.com/office/drawing/2014/main" id="{0A9077EB-89E2-4642-ABC2-55B2B330ABBA}"/>
              </a:ext>
            </a:extLst>
          </p:cNvPr>
          <p:cNvSpPr/>
          <p:nvPr/>
        </p:nvSpPr>
        <p:spPr>
          <a:xfrm>
            <a:off x="733080" y="5294691"/>
            <a:ext cx="3952472" cy="1006082"/>
          </a:xfrm>
          <a:prstGeom prst="wedgeRectCallout">
            <a:avLst>
              <a:gd name="adj1" fmla="val 58365"/>
              <a:gd name="adj2" fmla="val -4573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buClr>
                <a:srgbClr val="B34A8C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Et pour que nous puissions vous joindre rapidement si besoin, vous pouvez </a:t>
            </a:r>
            <a:r>
              <a:rPr lang="fr-FR" sz="1200" b="1" dirty="0">
                <a:solidFill>
                  <a:srgbClr val="C00000"/>
                </a:solidFill>
                <a:cs typeface="Arial"/>
              </a:rPr>
              <a:t>vérifier vos coordonnées téléphoniques/email et les modifier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.</a:t>
            </a:r>
          </a:p>
          <a:p>
            <a:pPr>
              <a:buClr>
                <a:srgbClr val="B34A8C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Accédez à la rubrique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 mentionne votre prénom et nom 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via l’onglet « Plus »</a:t>
            </a:r>
          </a:p>
        </p:txBody>
      </p:sp>
      <p:grpSp>
        <p:nvGrpSpPr>
          <p:cNvPr id="72" name="Graphique 1870">
            <a:extLst>
              <a:ext uri="{FF2B5EF4-FFF2-40B4-BE49-F238E27FC236}">
                <a16:creationId xmlns:a16="http://schemas.microsoft.com/office/drawing/2014/main" id="{FFCE3AB2-E417-41EC-A3A7-6C895C79A233}"/>
              </a:ext>
            </a:extLst>
          </p:cNvPr>
          <p:cNvGrpSpPr/>
          <p:nvPr/>
        </p:nvGrpSpPr>
        <p:grpSpPr>
          <a:xfrm>
            <a:off x="5235145" y="3177388"/>
            <a:ext cx="1274465" cy="3017051"/>
            <a:chOff x="1523991" y="5081912"/>
            <a:chExt cx="205644" cy="486822"/>
          </a:xfrm>
          <a:noFill/>
        </p:grpSpPr>
        <p:grpSp>
          <p:nvGrpSpPr>
            <p:cNvPr id="73" name="Graphique 1870">
              <a:extLst>
                <a:ext uri="{FF2B5EF4-FFF2-40B4-BE49-F238E27FC236}">
                  <a16:creationId xmlns:a16="http://schemas.microsoft.com/office/drawing/2014/main" id="{865AABD0-9592-413C-AC3D-72522E2B7281}"/>
                </a:ext>
              </a:extLst>
            </p:cNvPr>
            <p:cNvGrpSpPr/>
            <p:nvPr/>
          </p:nvGrpSpPr>
          <p:grpSpPr>
            <a:xfrm>
              <a:off x="1578658" y="5084742"/>
              <a:ext cx="96779" cy="124709"/>
              <a:chOff x="1578658" y="5084742"/>
              <a:chExt cx="96779" cy="124709"/>
            </a:xfrm>
            <a:noFill/>
          </p:grpSpPr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FD45CB64-C519-47E3-A3AF-1A95DB48D085}"/>
                  </a:ext>
                </a:extLst>
              </p:cNvPr>
              <p:cNvSpPr/>
              <p:nvPr/>
            </p:nvSpPr>
            <p:spPr>
              <a:xfrm>
                <a:off x="1609239" y="5157445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>
                    <a:moveTo>
                      <a:pt x="0" y="0"/>
                    </a:moveTo>
                    <a:lnTo>
                      <a:pt x="0" y="5334"/>
                    </a:lnTo>
                  </a:path>
                </a:pathLst>
              </a:custGeom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01322D02-E19F-4589-B7B0-2C81102BE993}"/>
                  </a:ext>
                </a:extLst>
              </p:cNvPr>
              <p:cNvSpPr/>
              <p:nvPr/>
            </p:nvSpPr>
            <p:spPr>
              <a:xfrm>
                <a:off x="1643910" y="5157445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>
                    <a:moveTo>
                      <a:pt x="0" y="0"/>
                    </a:moveTo>
                    <a:lnTo>
                      <a:pt x="0" y="5334"/>
                    </a:lnTo>
                  </a:path>
                </a:pathLst>
              </a:custGeom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CB8D7E53-D430-4FAC-87D6-AC9A16123160}"/>
                  </a:ext>
                </a:extLst>
              </p:cNvPr>
              <p:cNvSpPr/>
              <p:nvPr/>
            </p:nvSpPr>
            <p:spPr>
              <a:xfrm>
                <a:off x="1620383" y="5184877"/>
                <a:ext cx="12382" cy="4000"/>
              </a:xfrm>
              <a:custGeom>
                <a:avLst/>
                <a:gdLst>
                  <a:gd name="connsiteX0" fmla="*/ 12383 w 12382"/>
                  <a:gd name="connsiteY0" fmla="*/ 0 h 4000"/>
                  <a:gd name="connsiteX1" fmla="*/ 6191 w 12382"/>
                  <a:gd name="connsiteY1" fmla="*/ 4000 h 4000"/>
                  <a:gd name="connsiteX2" fmla="*/ 0 w 12382"/>
                  <a:gd name="connsiteY2" fmla="*/ 95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2" h="4000">
                    <a:moveTo>
                      <a:pt x="12383" y="0"/>
                    </a:moveTo>
                    <a:cubicBezTo>
                      <a:pt x="11430" y="2381"/>
                      <a:pt x="9049" y="4000"/>
                      <a:pt x="6191" y="4000"/>
                    </a:cubicBezTo>
                    <a:cubicBezTo>
                      <a:pt x="3334" y="4000"/>
                      <a:pt x="953" y="2381"/>
                      <a:pt x="0" y="95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3B2B800F-8823-4DF5-BB0E-A333704F9224}"/>
                  </a:ext>
                </a:extLst>
              </p:cNvPr>
              <p:cNvSpPr/>
              <p:nvPr/>
            </p:nvSpPr>
            <p:spPr>
              <a:xfrm>
                <a:off x="1586379" y="5163827"/>
                <a:ext cx="80962" cy="45624"/>
              </a:xfrm>
              <a:custGeom>
                <a:avLst/>
                <a:gdLst>
                  <a:gd name="connsiteX0" fmla="*/ 80963 w 80962"/>
                  <a:gd name="connsiteY0" fmla="*/ 0 h 45624"/>
                  <a:gd name="connsiteX1" fmla="*/ 40481 w 80962"/>
                  <a:gd name="connsiteY1" fmla="*/ 45625 h 45624"/>
                  <a:gd name="connsiteX2" fmla="*/ 0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>
                    <a:moveTo>
                      <a:pt x="80963" y="0"/>
                    </a:moveTo>
                    <a:cubicBezTo>
                      <a:pt x="80963" y="25241"/>
                      <a:pt x="62865" y="45625"/>
                      <a:pt x="40481" y="45625"/>
                    </a:cubicBezTo>
                    <a:cubicBezTo>
                      <a:pt x="18097" y="45625"/>
                      <a:pt x="0" y="2514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D300816E-065F-4CF3-BEA3-6846B1E70465}"/>
                  </a:ext>
                </a:extLst>
              </p:cNvPr>
              <p:cNvSpPr/>
              <p:nvPr/>
            </p:nvSpPr>
            <p:spPr>
              <a:xfrm>
                <a:off x="1586093" y="5116297"/>
                <a:ext cx="80683" cy="40100"/>
              </a:xfrm>
              <a:custGeom>
                <a:avLst/>
                <a:gdLst>
                  <a:gd name="connsiteX0" fmla="*/ 0 w 80683"/>
                  <a:gd name="connsiteY0" fmla="*/ 39338 h 40100"/>
                  <a:gd name="connsiteX1" fmla="*/ 21336 w 80683"/>
                  <a:gd name="connsiteY1" fmla="*/ 286 h 40100"/>
                  <a:gd name="connsiteX2" fmla="*/ 46673 w 80683"/>
                  <a:gd name="connsiteY2" fmla="*/ 12383 h 40100"/>
                  <a:gd name="connsiteX3" fmla="*/ 57722 w 80683"/>
                  <a:gd name="connsiteY3" fmla="*/ 0 h 40100"/>
                  <a:gd name="connsiteX4" fmla="*/ 8067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>
                    <a:moveTo>
                      <a:pt x="0" y="39338"/>
                    </a:moveTo>
                    <a:cubicBezTo>
                      <a:pt x="0" y="39338"/>
                      <a:pt x="1619" y="-3429"/>
                      <a:pt x="21336" y="286"/>
                    </a:cubicBezTo>
                    <a:cubicBezTo>
                      <a:pt x="41053" y="4001"/>
                      <a:pt x="46673" y="12383"/>
                      <a:pt x="46673" y="12383"/>
                    </a:cubicBezTo>
                    <a:cubicBezTo>
                      <a:pt x="46673" y="12383"/>
                      <a:pt x="60103" y="12383"/>
                      <a:pt x="57722" y="0"/>
                    </a:cubicBezTo>
                    <a:cubicBezTo>
                      <a:pt x="57722" y="0"/>
                      <a:pt x="81153" y="3429"/>
                      <a:pt x="80677" y="40100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1F6FE6B7-91C5-4E90-8FEE-66AD715C7592}"/>
                  </a:ext>
                </a:extLst>
              </p:cNvPr>
              <p:cNvSpPr/>
              <p:nvPr/>
            </p:nvSpPr>
            <p:spPr>
              <a:xfrm>
                <a:off x="1578658" y="5084742"/>
                <a:ext cx="96779" cy="71179"/>
              </a:xfrm>
              <a:custGeom>
                <a:avLst/>
                <a:gdLst>
                  <a:gd name="connsiteX0" fmla="*/ 2673 w 96779"/>
                  <a:gd name="connsiteY0" fmla="*/ 70608 h 71179"/>
                  <a:gd name="connsiteX1" fmla="*/ 7435 w 96779"/>
                  <a:gd name="connsiteY1" fmla="*/ 30507 h 71179"/>
                  <a:gd name="connsiteX2" fmla="*/ 23818 w 96779"/>
                  <a:gd name="connsiteY2" fmla="*/ 13362 h 71179"/>
                  <a:gd name="connsiteX3" fmla="*/ 23818 w 96779"/>
                  <a:gd name="connsiteY3" fmla="*/ 4123 h 71179"/>
                  <a:gd name="connsiteX4" fmla="*/ 63633 w 96779"/>
                  <a:gd name="connsiteY4" fmla="*/ 6790 h 71179"/>
                  <a:gd name="connsiteX5" fmla="*/ 76777 w 96779"/>
                  <a:gd name="connsiteY5" fmla="*/ 15458 h 71179"/>
                  <a:gd name="connsiteX6" fmla="*/ 96780 w 96779"/>
                  <a:gd name="connsiteY6" fmla="*/ 26316 h 71179"/>
                  <a:gd name="connsiteX7" fmla="*/ 90970 w 96779"/>
                  <a:gd name="connsiteY7" fmla="*/ 31079 h 71179"/>
                  <a:gd name="connsiteX8" fmla="*/ 91732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>
                    <a:moveTo>
                      <a:pt x="2673" y="70608"/>
                    </a:moveTo>
                    <a:cubicBezTo>
                      <a:pt x="2673" y="70608"/>
                      <a:pt x="-5804" y="40032"/>
                      <a:pt x="7435" y="30507"/>
                    </a:cubicBezTo>
                    <a:cubicBezTo>
                      <a:pt x="7435" y="30507"/>
                      <a:pt x="4006" y="14982"/>
                      <a:pt x="23818" y="13362"/>
                    </a:cubicBezTo>
                    <a:cubicBezTo>
                      <a:pt x="23818" y="13362"/>
                      <a:pt x="26676" y="8124"/>
                      <a:pt x="23818" y="4123"/>
                    </a:cubicBezTo>
                    <a:cubicBezTo>
                      <a:pt x="23818" y="4123"/>
                      <a:pt x="49441" y="-6735"/>
                      <a:pt x="63633" y="6790"/>
                    </a:cubicBezTo>
                    <a:cubicBezTo>
                      <a:pt x="63633" y="6790"/>
                      <a:pt x="74682" y="3075"/>
                      <a:pt x="76777" y="15458"/>
                    </a:cubicBezTo>
                    <a:cubicBezTo>
                      <a:pt x="76777" y="15458"/>
                      <a:pt x="91541" y="14886"/>
                      <a:pt x="96780" y="26316"/>
                    </a:cubicBezTo>
                    <a:cubicBezTo>
                      <a:pt x="96780" y="26316"/>
                      <a:pt x="91541" y="27364"/>
                      <a:pt x="90970" y="31079"/>
                    </a:cubicBezTo>
                    <a:cubicBezTo>
                      <a:pt x="90970" y="31079"/>
                      <a:pt x="101257" y="51367"/>
                      <a:pt x="91732" y="71179"/>
                    </a:cubicBezTo>
                  </a:path>
                </a:pathLst>
              </a:custGeom>
              <a:no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A892F2A-A6D9-419F-B197-0790DB05E7CE}"/>
                </a:ext>
              </a:extLst>
            </p:cNvPr>
            <p:cNvSpPr/>
            <p:nvPr/>
          </p:nvSpPr>
          <p:spPr>
            <a:xfrm>
              <a:off x="1574844" y="5264410"/>
              <a:ext cx="109356" cy="284035"/>
            </a:xfrm>
            <a:custGeom>
              <a:avLst/>
              <a:gdLst>
                <a:gd name="connsiteX0" fmla="*/ 109357 w 109356"/>
                <a:gd name="connsiteY0" fmla="*/ 0 h 284035"/>
                <a:gd name="connsiteX1" fmla="*/ 98498 w 109356"/>
                <a:gd name="connsiteY1" fmla="*/ 281750 h 284035"/>
                <a:gd name="connsiteX2" fmla="*/ 76781 w 109356"/>
                <a:gd name="connsiteY2" fmla="*/ 281750 h 284035"/>
                <a:gd name="connsiteX3" fmla="*/ 50683 w 109356"/>
                <a:gd name="connsiteY3" fmla="*/ 123730 h 284035"/>
                <a:gd name="connsiteX4" fmla="*/ 28775 w 109356"/>
                <a:gd name="connsiteY4" fmla="*/ 284036 h 284035"/>
                <a:gd name="connsiteX5" fmla="*/ 7058 w 109356"/>
                <a:gd name="connsiteY5" fmla="*/ 284036 h 284035"/>
                <a:gd name="connsiteX6" fmla="*/ 3820 w 109356"/>
                <a:gd name="connsiteY6" fmla="*/ 4477 h 2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356" h="284035">
                  <a:moveTo>
                    <a:pt x="109357" y="0"/>
                  </a:moveTo>
                  <a:lnTo>
                    <a:pt x="98498" y="281750"/>
                  </a:lnTo>
                  <a:lnTo>
                    <a:pt x="76781" y="281750"/>
                  </a:lnTo>
                  <a:lnTo>
                    <a:pt x="50683" y="123730"/>
                  </a:lnTo>
                  <a:lnTo>
                    <a:pt x="28775" y="284036"/>
                  </a:lnTo>
                  <a:lnTo>
                    <a:pt x="7058" y="284036"/>
                  </a:lnTo>
                  <a:cubicBezTo>
                    <a:pt x="7058" y="284036"/>
                    <a:pt x="-6372" y="106204"/>
                    <a:pt x="3820" y="4477"/>
                  </a:cubicBez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62740FD4-B967-40CE-B652-808CBA83B664}"/>
                </a:ext>
              </a:extLst>
            </p:cNvPr>
            <p:cNvSpPr/>
            <p:nvPr/>
          </p:nvSpPr>
          <p:spPr>
            <a:xfrm>
              <a:off x="1626003" y="5218592"/>
              <a:ext cx="80404" cy="191360"/>
            </a:xfrm>
            <a:custGeom>
              <a:avLst/>
              <a:gdLst>
                <a:gd name="connsiteX0" fmla="*/ 53721 w 80404"/>
                <a:gd name="connsiteY0" fmla="*/ 178787 h 191360"/>
                <a:gd name="connsiteX1" fmla="*/ 78676 w 80404"/>
                <a:gd name="connsiteY1" fmla="*/ 32388 h 191360"/>
                <a:gd name="connsiteX2" fmla="*/ 22384 w 80404"/>
                <a:gd name="connsiteY2" fmla="*/ 384 h 191360"/>
                <a:gd name="connsiteX3" fmla="*/ 0 w 80404"/>
                <a:gd name="connsiteY3" fmla="*/ 82109 h 191360"/>
                <a:gd name="connsiteX4" fmla="*/ 0 w 80404"/>
                <a:gd name="connsiteY4" fmla="*/ 161071 h 191360"/>
                <a:gd name="connsiteX5" fmla="*/ 51530 w 80404"/>
                <a:gd name="connsiteY5" fmla="*/ 191360 h 19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04" h="191360">
                  <a:moveTo>
                    <a:pt x="53721" y="178787"/>
                  </a:moveTo>
                  <a:cubicBezTo>
                    <a:pt x="90202" y="173072"/>
                    <a:pt x="78676" y="70679"/>
                    <a:pt x="78676" y="32388"/>
                  </a:cubicBezTo>
                  <a:cubicBezTo>
                    <a:pt x="78676" y="-5902"/>
                    <a:pt x="22384" y="384"/>
                    <a:pt x="22384" y="384"/>
                  </a:cubicBezTo>
                  <a:lnTo>
                    <a:pt x="0" y="82109"/>
                  </a:lnTo>
                  <a:lnTo>
                    <a:pt x="0" y="161071"/>
                  </a:lnTo>
                  <a:cubicBezTo>
                    <a:pt x="0" y="161071"/>
                    <a:pt x="2286" y="189074"/>
                    <a:pt x="51530" y="191360"/>
                  </a:cubicBez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4B45409-BF5E-48B7-8802-74144B889B88}"/>
                </a:ext>
              </a:extLst>
            </p:cNvPr>
            <p:cNvSpPr/>
            <p:nvPr/>
          </p:nvSpPr>
          <p:spPr>
            <a:xfrm>
              <a:off x="1523991" y="50819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67DE10FE-F922-4FD4-BFA8-48E0EFD9B885}"/>
                </a:ext>
              </a:extLst>
            </p:cNvPr>
            <p:cNvSpPr/>
            <p:nvPr/>
          </p:nvSpPr>
          <p:spPr>
            <a:xfrm>
              <a:off x="1656674" y="5547874"/>
              <a:ext cx="32575" cy="19621"/>
            </a:xfrm>
            <a:custGeom>
              <a:avLst/>
              <a:gdLst>
                <a:gd name="connsiteX0" fmla="*/ 12192 w 32575"/>
                <a:gd name="connsiteY0" fmla="*/ 1048 h 19621"/>
                <a:gd name="connsiteX1" fmla="*/ 32576 w 32575"/>
                <a:gd name="connsiteY1" fmla="*/ 19622 h 19621"/>
                <a:gd name="connsiteX2" fmla="*/ 0 w 32575"/>
                <a:gd name="connsiteY2" fmla="*/ 19622 h 19621"/>
                <a:gd name="connsiteX3" fmla="*/ 0 w 32575"/>
                <a:gd name="connsiteY3" fmla="*/ 0 h 1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75" h="19621">
                  <a:moveTo>
                    <a:pt x="12192" y="1048"/>
                  </a:moveTo>
                  <a:lnTo>
                    <a:pt x="32576" y="19622"/>
                  </a:lnTo>
                  <a:lnTo>
                    <a:pt x="0" y="19622"/>
                  </a:lnTo>
                  <a:lnTo>
                    <a:pt x="0" y="0"/>
                  </a:ln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368F024E-DE69-4B48-A357-CD4DE6A05379}"/>
                </a:ext>
              </a:extLst>
            </p:cNvPr>
            <p:cNvSpPr/>
            <p:nvPr/>
          </p:nvSpPr>
          <p:spPr>
            <a:xfrm>
              <a:off x="1523991" y="50819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807094-017A-4E16-AA5A-F7E6245C9B54}"/>
                </a:ext>
              </a:extLst>
            </p:cNvPr>
            <p:cNvSpPr/>
            <p:nvPr/>
          </p:nvSpPr>
          <p:spPr>
            <a:xfrm>
              <a:off x="1569711" y="5549018"/>
              <a:ext cx="30670" cy="17240"/>
            </a:xfrm>
            <a:custGeom>
              <a:avLst/>
              <a:gdLst>
                <a:gd name="connsiteX0" fmla="*/ 30671 w 30670"/>
                <a:gd name="connsiteY0" fmla="*/ 0 h 17240"/>
                <a:gd name="connsiteX1" fmla="*/ 30671 w 30670"/>
                <a:gd name="connsiteY1" fmla="*/ 17240 h 17240"/>
                <a:gd name="connsiteX2" fmla="*/ 0 w 30670"/>
                <a:gd name="connsiteY2" fmla="*/ 17240 h 17240"/>
                <a:gd name="connsiteX3" fmla="*/ 16669 w 30670"/>
                <a:gd name="connsiteY3" fmla="*/ 1810 h 1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70" h="17240">
                  <a:moveTo>
                    <a:pt x="30671" y="0"/>
                  </a:moveTo>
                  <a:lnTo>
                    <a:pt x="30671" y="17240"/>
                  </a:lnTo>
                  <a:lnTo>
                    <a:pt x="0" y="17240"/>
                  </a:lnTo>
                  <a:lnTo>
                    <a:pt x="16669" y="1810"/>
                  </a:ln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83428BC-A5A5-48F7-8431-90B27E949AD3}"/>
                </a:ext>
              </a:extLst>
            </p:cNvPr>
            <p:cNvSpPr/>
            <p:nvPr/>
          </p:nvSpPr>
          <p:spPr>
            <a:xfrm>
              <a:off x="1530182" y="5568734"/>
              <a:ext cx="199453" cy="9525"/>
            </a:xfrm>
            <a:custGeom>
              <a:avLst/>
              <a:gdLst>
                <a:gd name="connsiteX0" fmla="*/ 0 w 199453"/>
                <a:gd name="connsiteY0" fmla="*/ 0 h 9525"/>
                <a:gd name="connsiteX1" fmla="*/ 199454 w 19945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453" h="9525">
                  <a:moveTo>
                    <a:pt x="0" y="0"/>
                  </a:moveTo>
                  <a:lnTo>
                    <a:pt x="199454" y="0"/>
                  </a:lnTo>
                </a:path>
              </a:pathLst>
            </a:custGeom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79871274-0FB4-4D16-A51E-CDB966B37AD6}"/>
                </a:ext>
              </a:extLst>
            </p:cNvPr>
            <p:cNvSpPr/>
            <p:nvPr/>
          </p:nvSpPr>
          <p:spPr>
            <a:xfrm>
              <a:off x="1554651" y="5218344"/>
              <a:ext cx="71351" cy="82452"/>
            </a:xfrm>
            <a:custGeom>
              <a:avLst/>
              <a:gdLst>
                <a:gd name="connsiteX0" fmla="*/ 71352 w 71351"/>
                <a:gd name="connsiteY0" fmla="*/ 82452 h 82452"/>
                <a:gd name="connsiteX1" fmla="*/ 50016 w 71351"/>
                <a:gd name="connsiteY1" fmla="*/ 61 h 82452"/>
                <a:gd name="connsiteX2" fmla="*/ 105 w 71351"/>
                <a:gd name="connsiteY2" fmla="*/ 76832 h 8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351" h="82452">
                  <a:moveTo>
                    <a:pt x="71352" y="82452"/>
                  </a:moveTo>
                  <a:lnTo>
                    <a:pt x="50016" y="61"/>
                  </a:lnTo>
                  <a:cubicBezTo>
                    <a:pt x="50016" y="61"/>
                    <a:pt x="-2657" y="-4987"/>
                    <a:pt x="105" y="76832"/>
                  </a:cubicBez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B9263E1-D1DD-4AF8-910B-1331A410B1CE}"/>
                </a:ext>
              </a:extLst>
            </p:cNvPr>
            <p:cNvSpPr/>
            <p:nvPr/>
          </p:nvSpPr>
          <p:spPr>
            <a:xfrm>
              <a:off x="1526848" y="5299653"/>
              <a:ext cx="48768" cy="74485"/>
            </a:xfrm>
            <a:custGeom>
              <a:avLst/>
              <a:gdLst>
                <a:gd name="connsiteX0" fmla="*/ 48768 w 48768"/>
                <a:gd name="connsiteY0" fmla="*/ 0 h 74485"/>
                <a:gd name="connsiteX1" fmla="*/ 0 w 48768"/>
                <a:gd name="connsiteY1" fmla="*/ 0 h 74485"/>
                <a:gd name="connsiteX2" fmla="*/ 0 w 48768"/>
                <a:gd name="connsiteY2" fmla="*/ 74486 h 74485"/>
                <a:gd name="connsiteX3" fmla="*/ 43720 w 48768"/>
                <a:gd name="connsiteY3" fmla="*/ 74486 h 7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68" h="74485">
                  <a:moveTo>
                    <a:pt x="48768" y="0"/>
                  </a:moveTo>
                  <a:lnTo>
                    <a:pt x="0" y="0"/>
                  </a:lnTo>
                  <a:lnTo>
                    <a:pt x="0" y="74486"/>
                  </a:lnTo>
                  <a:lnTo>
                    <a:pt x="43720" y="74486"/>
                  </a:ln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D6ABD3CA-51A5-4711-8591-0804811B7DF9}"/>
                </a:ext>
              </a:extLst>
            </p:cNvPr>
            <p:cNvSpPr/>
            <p:nvPr/>
          </p:nvSpPr>
          <p:spPr>
            <a:xfrm>
              <a:off x="1576092" y="5379758"/>
              <a:ext cx="49911" cy="24098"/>
            </a:xfrm>
            <a:custGeom>
              <a:avLst/>
              <a:gdLst>
                <a:gd name="connsiteX0" fmla="*/ 49911 w 49911"/>
                <a:gd name="connsiteY0" fmla="*/ 0 h 24098"/>
                <a:gd name="connsiteX1" fmla="*/ 0 w 49911"/>
                <a:gd name="connsiteY1" fmla="*/ 24098 h 2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911" h="24098">
                  <a:moveTo>
                    <a:pt x="49911" y="0"/>
                  </a:moveTo>
                  <a:cubicBezTo>
                    <a:pt x="49911" y="0"/>
                    <a:pt x="50483" y="24098"/>
                    <a:pt x="0" y="24098"/>
                  </a:cubicBez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05BDBAE1-4920-4899-BD0D-BF5DF060CCB8}"/>
                </a:ext>
              </a:extLst>
            </p:cNvPr>
            <p:cNvSpPr/>
            <p:nvPr/>
          </p:nvSpPr>
          <p:spPr>
            <a:xfrm>
              <a:off x="1615907" y="5237074"/>
              <a:ext cx="20193" cy="23907"/>
            </a:xfrm>
            <a:custGeom>
              <a:avLst/>
              <a:gdLst>
                <a:gd name="connsiteX0" fmla="*/ 0 w 20193"/>
                <a:gd name="connsiteY0" fmla="*/ 23908 h 23907"/>
                <a:gd name="connsiteX1" fmla="*/ 9525 w 20193"/>
                <a:gd name="connsiteY1" fmla="*/ 0 h 23907"/>
                <a:gd name="connsiteX2" fmla="*/ 20193 w 20193"/>
                <a:gd name="connsiteY2" fmla="*/ 18288 h 23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93" h="23907">
                  <a:moveTo>
                    <a:pt x="0" y="23908"/>
                  </a:moveTo>
                  <a:lnTo>
                    <a:pt x="9525" y="0"/>
                  </a:lnTo>
                  <a:lnTo>
                    <a:pt x="20193" y="18288"/>
                  </a:lnTo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D1ED0F98-EFC0-4544-A218-91E1F5BD30C2}"/>
                </a:ext>
              </a:extLst>
            </p:cNvPr>
            <p:cNvSpPr/>
            <p:nvPr/>
          </p:nvSpPr>
          <p:spPr>
            <a:xfrm>
              <a:off x="1617621" y="5221453"/>
              <a:ext cx="15716" cy="15621"/>
            </a:xfrm>
            <a:custGeom>
              <a:avLst/>
              <a:gdLst>
                <a:gd name="connsiteX0" fmla="*/ 7810 w 15716"/>
                <a:gd name="connsiteY0" fmla="*/ 15621 h 15621"/>
                <a:gd name="connsiteX1" fmla="*/ 0 w 15716"/>
                <a:gd name="connsiteY1" fmla="*/ 0 h 15621"/>
                <a:gd name="connsiteX2" fmla="*/ 15716 w 15716"/>
                <a:gd name="connsiteY2" fmla="*/ 0 h 15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16" h="15621">
                  <a:moveTo>
                    <a:pt x="7810" y="15621"/>
                  </a:moveTo>
                  <a:lnTo>
                    <a:pt x="0" y="0"/>
                  </a:lnTo>
                  <a:lnTo>
                    <a:pt x="15716" y="0"/>
                  </a:lnTo>
                  <a:close/>
                </a:path>
              </a:pathLst>
            </a:custGeom>
            <a:no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AF7E8BD2-B3F8-405B-88BF-D2B7493FD018}"/>
                </a:ext>
              </a:extLst>
            </p:cNvPr>
            <p:cNvSpPr/>
            <p:nvPr/>
          </p:nvSpPr>
          <p:spPr>
            <a:xfrm>
              <a:off x="1604763" y="5204117"/>
              <a:ext cx="9525" cy="14287"/>
            </a:xfrm>
            <a:custGeom>
              <a:avLst/>
              <a:gdLst>
                <a:gd name="connsiteX0" fmla="*/ 0 w 9525"/>
                <a:gd name="connsiteY0" fmla="*/ 14287 h 14287"/>
                <a:gd name="connsiteX1" fmla="*/ 0 w 9525"/>
                <a:gd name="connsiteY1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">
                  <a:moveTo>
                    <a:pt x="0" y="14287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03377FF1-2BE1-4954-9AA0-A5D505488FF3}"/>
                </a:ext>
              </a:extLst>
            </p:cNvPr>
            <p:cNvSpPr/>
            <p:nvPr/>
          </p:nvSpPr>
          <p:spPr>
            <a:xfrm>
              <a:off x="1639338" y="5310416"/>
              <a:ext cx="9525" cy="5524"/>
            </a:xfrm>
            <a:custGeom>
              <a:avLst/>
              <a:gdLst>
                <a:gd name="connsiteX0" fmla="*/ 0 w 9525"/>
                <a:gd name="connsiteY0" fmla="*/ 0 h 5524"/>
                <a:gd name="connsiteX1" fmla="*/ 0 w 9525"/>
                <a:gd name="connsiteY1" fmla="*/ 5524 h 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24">
                  <a:moveTo>
                    <a:pt x="0" y="0"/>
                  </a:moveTo>
                  <a:lnTo>
                    <a:pt x="0" y="5524"/>
                  </a:lnTo>
                </a:path>
              </a:pathLst>
            </a:custGeom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09EF571D-D648-4383-867D-48E23B2BEA74}"/>
                </a:ext>
              </a:extLst>
            </p:cNvPr>
            <p:cNvSpPr/>
            <p:nvPr/>
          </p:nvSpPr>
          <p:spPr>
            <a:xfrm>
              <a:off x="1639338" y="5345278"/>
              <a:ext cx="9525" cy="5524"/>
            </a:xfrm>
            <a:custGeom>
              <a:avLst/>
              <a:gdLst>
                <a:gd name="connsiteX0" fmla="*/ 0 w 9525"/>
                <a:gd name="connsiteY0" fmla="*/ 0 h 5524"/>
                <a:gd name="connsiteX1" fmla="*/ 0 w 9525"/>
                <a:gd name="connsiteY1" fmla="*/ 5524 h 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24">
                  <a:moveTo>
                    <a:pt x="0" y="0"/>
                  </a:moveTo>
                  <a:lnTo>
                    <a:pt x="0" y="5524"/>
                  </a:lnTo>
                </a:path>
              </a:pathLst>
            </a:custGeom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F171D6F4-32FC-4A1D-B7AF-3579076174EC}"/>
              </a:ext>
            </a:extLst>
          </p:cNvPr>
          <p:cNvSpPr/>
          <p:nvPr/>
        </p:nvSpPr>
        <p:spPr>
          <a:xfrm>
            <a:off x="6944730" y="2941903"/>
            <a:ext cx="4618000" cy="1494371"/>
          </a:xfrm>
          <a:prstGeom prst="wedgeRectCallout">
            <a:avLst>
              <a:gd name="adj1" fmla="val -55838"/>
              <a:gd name="adj2" fmla="val -14766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L'application est incontournable pour utiliser notre </a:t>
            </a:r>
            <a:r>
              <a:rPr lang="fr-FR" sz="1200" b="1" dirty="0">
                <a:solidFill>
                  <a:srgbClr val="C00000"/>
                </a:solidFill>
              </a:rPr>
              <a:t>solution d’authentification forte Sécur’Pass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ainsi valider et sécuriser davantage vos opérations sensibles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(virements, …)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vos paiements par carte bancaire sur internet.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Vous devez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activer Sécur’Pass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depuis votre application, c’est pour cette raison qu’un écran vous demande de l’activer dès votre première connexion.</a:t>
            </a:r>
          </a:p>
        </p:txBody>
      </p:sp>
      <p:sp>
        <p:nvSpPr>
          <p:cNvPr id="16" name="Rectangle 117">
            <a:extLst>
              <a:ext uri="{FF2B5EF4-FFF2-40B4-BE49-F238E27FC236}">
                <a16:creationId xmlns:a16="http://schemas.microsoft.com/office/drawing/2014/main" id="{1BC74D2A-5F65-4F0E-9DE2-E42A766C2366}"/>
              </a:ext>
            </a:extLst>
          </p:cNvPr>
          <p:cNvSpPr/>
          <p:nvPr/>
        </p:nvSpPr>
        <p:spPr>
          <a:xfrm>
            <a:off x="6945622" y="4499593"/>
            <a:ext cx="4616994" cy="599991"/>
          </a:xfrm>
          <a:prstGeom prst="wedgeRectCallout">
            <a:avLst>
              <a:gd name="adj1" fmla="val -55728"/>
              <a:gd name="adj2" fmla="val -28442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buClr>
                <a:srgbClr val="B34A8C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Sachez que Sécur’Pass vous permet d’accéder en exclusivité à certains services telle que la </a:t>
            </a:r>
            <a:r>
              <a:rPr lang="fr-FR" sz="1200" b="1" dirty="0">
                <a:solidFill>
                  <a:srgbClr val="C00000"/>
                </a:solidFill>
              </a:rPr>
              <a:t>consultation du code secret de votre carte bancaire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en cas de doute ou d’oubli.</a:t>
            </a:r>
          </a:p>
        </p:txBody>
      </p:sp>
      <p:sp>
        <p:nvSpPr>
          <p:cNvPr id="17" name="Rectangle 117">
            <a:extLst>
              <a:ext uri="{FF2B5EF4-FFF2-40B4-BE49-F238E27FC236}">
                <a16:creationId xmlns:a16="http://schemas.microsoft.com/office/drawing/2014/main" id="{8BF3D87D-D716-4014-9AE0-4A1A7B9B015B}"/>
              </a:ext>
            </a:extLst>
          </p:cNvPr>
          <p:cNvSpPr/>
          <p:nvPr/>
        </p:nvSpPr>
        <p:spPr>
          <a:xfrm>
            <a:off x="6956696" y="5175529"/>
            <a:ext cx="4616995" cy="837244"/>
          </a:xfrm>
          <a:prstGeom prst="wedgeRectCallout">
            <a:avLst>
              <a:gd name="adj1" fmla="val -56006"/>
              <a:gd name="adj2" fmla="val -53405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buClr>
                <a:srgbClr val="B34A8C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Se sentir en sécurité est important. Vous disposez </a:t>
            </a:r>
            <a:r>
              <a:rPr lang="fr-FR" sz="1200" b="1" dirty="0">
                <a:solidFill>
                  <a:srgbClr val="C00000"/>
                </a:solidFill>
              </a:rPr>
              <a:t>du verrouillage temporaire de votre carte si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vous ne la retrouvez pas tout de suite. Et si vous avez besoin finalement de la </a:t>
            </a:r>
            <a:r>
              <a:rPr lang="fr-FR" sz="1200" b="1" dirty="0">
                <a:solidFill>
                  <a:srgbClr val="C00000"/>
                </a:solidFill>
              </a:rPr>
              <a:t>mettre en opposition,</a:t>
            </a:r>
            <a:r>
              <a:rPr lang="fr-FR" sz="1200" dirty="0">
                <a:solidFill>
                  <a:srgbClr val="000000"/>
                </a:solidFill>
                <a:cs typeface="Arial"/>
              </a:rPr>
              <a:t>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vous pouvez l’effectuer en ligne.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A3C7274-BB90-4891-BFE2-92E56EAA083D}"/>
              </a:ext>
            </a:extLst>
          </p:cNvPr>
          <p:cNvSpPr txBox="1"/>
          <p:nvPr/>
        </p:nvSpPr>
        <p:spPr>
          <a:xfrm>
            <a:off x="7460383" y="2284807"/>
            <a:ext cx="249351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Un gage de sécurité et de tranquillité </a:t>
            </a:r>
            <a:endParaRPr lang="fr-FR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965038A-5FE4-43E6-B739-E44310860756}"/>
              </a:ext>
            </a:extLst>
          </p:cNvPr>
          <p:cNvSpPr txBox="1"/>
          <p:nvPr/>
        </p:nvSpPr>
        <p:spPr>
          <a:xfrm>
            <a:off x="7008441" y="2216475"/>
            <a:ext cx="497252" cy="767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384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4F86F98B-CE06-4F71-9B87-4A283C534BF4}"/>
              </a:ext>
            </a:extLst>
          </p:cNvPr>
          <p:cNvSpPr/>
          <p:nvPr/>
        </p:nvSpPr>
        <p:spPr>
          <a:xfrm>
            <a:off x="1885518" y="1953451"/>
            <a:ext cx="4296307" cy="438917"/>
          </a:xfrm>
          <a:prstGeom prst="wedgeRectCallout">
            <a:avLst>
              <a:gd name="adj1" fmla="val 49248"/>
              <a:gd name="adj2" fmla="val 27607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L’application mobile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 idéale pour accéder à nos services de Banque à distance en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tous lieux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tout moment.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43" name="Rectangle 2">
            <a:extLst>
              <a:ext uri="{FF2B5EF4-FFF2-40B4-BE49-F238E27FC236}">
                <a16:creationId xmlns:a16="http://schemas.microsoft.com/office/drawing/2014/main" id="{8D962248-9592-428F-BA5D-1CA87A02728C}"/>
              </a:ext>
            </a:extLst>
          </p:cNvPr>
          <p:cNvSpPr/>
          <p:nvPr/>
        </p:nvSpPr>
        <p:spPr>
          <a:xfrm>
            <a:off x="1885518" y="2452172"/>
            <a:ext cx="4296307" cy="438917"/>
          </a:xfrm>
          <a:prstGeom prst="wedgeRectCallout">
            <a:avLst>
              <a:gd name="adj1" fmla="val 31418"/>
              <a:gd name="adj2" fmla="val 91099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Grâce à l’application, c’est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facile, pratique, rapide et convivial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gérer son budget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6570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24">
            <a:extLst>
              <a:ext uri="{FF2B5EF4-FFF2-40B4-BE49-F238E27FC236}">
                <a16:creationId xmlns:a16="http://schemas.microsoft.com/office/drawing/2014/main" id="{19C275EB-54E9-47C6-93BC-FB8E33A1B5BB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La mise en avant de l’application peut s’effectuer lors d’une </a:t>
            </a:r>
            <a:r>
              <a:rPr lang="fr-FR" b="1" dirty="0"/>
              <a:t>opération à l’accueil </a:t>
            </a:r>
            <a:r>
              <a:rPr lang="fr-FR" dirty="0"/>
              <a:t>(demande de virement par exemple), lors d’un </a:t>
            </a:r>
            <a:r>
              <a:rPr lang="fr-FR" b="1" dirty="0"/>
              <a:t>rendez-vous en face à face</a:t>
            </a:r>
            <a:r>
              <a:rPr lang="fr-FR" dirty="0"/>
              <a:t> mais également lors d’un rendez-vous par </a:t>
            </a:r>
            <a:r>
              <a:rPr lang="fr-FR" b="1" dirty="0"/>
              <a:t>téléphone</a:t>
            </a:r>
            <a:r>
              <a:rPr lang="fr-FR" dirty="0"/>
              <a:t> ou en </a:t>
            </a:r>
            <a:r>
              <a:rPr lang="fr-FR" b="1" dirty="0" err="1"/>
              <a:t>visio</a:t>
            </a:r>
            <a:r>
              <a:rPr lang="fr-FR" dirty="0"/>
              <a:t> !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ECC215-CF1E-4B96-A531-F18DB853CC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promouvoir notre application auprès de nos clients 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C19BE9-6042-43ED-968A-8AED2B31C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En parler lors d’un entretien</a:t>
            </a:r>
          </a:p>
        </p:txBody>
      </p:sp>
      <p:graphicFrame>
        <p:nvGraphicFramePr>
          <p:cNvPr id="5" name="Tableau 7">
            <a:extLst>
              <a:ext uri="{FF2B5EF4-FFF2-40B4-BE49-F238E27FC236}">
                <a16:creationId xmlns:a16="http://schemas.microsoft.com/office/drawing/2014/main" id="{83793AF0-EA82-4E20-AB7B-FF0CC7406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34002"/>
              </p:ext>
            </p:extLst>
          </p:nvPr>
        </p:nvGraphicFramePr>
        <p:xfrm>
          <a:off x="743522" y="2676946"/>
          <a:ext cx="5100731" cy="3228732"/>
        </p:xfrm>
        <a:graphic>
          <a:graphicData uri="http://schemas.openxmlformats.org/drawingml/2006/table">
            <a:tbl>
              <a:tblPr firstRow="1" bandRow="1"/>
              <a:tblGrid>
                <a:gridCol w="900000">
                  <a:extLst>
                    <a:ext uri="{9D8B030D-6E8A-4147-A177-3AD203B41FA5}">
                      <a16:colId xmlns:a16="http://schemas.microsoft.com/office/drawing/2014/main" val="1554381331"/>
                    </a:ext>
                  </a:extLst>
                </a:gridCol>
                <a:gridCol w="4200731">
                  <a:extLst>
                    <a:ext uri="{9D8B030D-6E8A-4147-A177-3AD203B41FA5}">
                      <a16:colId xmlns:a16="http://schemas.microsoft.com/office/drawing/2014/main" val="2897891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Objet de l’entretien</a:t>
                      </a:r>
                    </a:p>
                  </a:txBody>
                  <a:tcPr marL="91083" marR="91083" marT="45541" marB="45541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Accroche</a:t>
                      </a:r>
                    </a:p>
                  </a:txBody>
                  <a:tcPr marL="91083" marR="91083" marT="45541" marB="45541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874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Entrée en relation</a:t>
                      </a:r>
                    </a:p>
                  </a:txBody>
                  <a:tcPr marL="91083" marR="91083" marT="45541" marB="45541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Avez-vous eu l’occasion de découvrir nos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services gratuits 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 Banque à distance pour suivre vos comptes et réaliser vos opérations à distance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 toute liberté 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et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 toute sécurité 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?</a:t>
                      </a:r>
                    </a:p>
                  </a:txBody>
                  <a:tcPr marL="91083" marR="91083" marT="45541" marB="4554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2687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Comptes et moyens de paiement</a:t>
                      </a:r>
                    </a:p>
                  </a:txBody>
                  <a:tcPr marL="91083" marR="91083" marT="45541" marB="45541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Vous pouvez facilement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consulter vos comptes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réaliser des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virements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et piloter votre carte avec nos services gratuits de Banque à distance. </a:t>
                      </a:r>
                    </a:p>
                  </a:txBody>
                  <a:tcPr marL="91083" marR="91083" marT="45541" marB="4554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4604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Crédit immobilier / conso</a:t>
                      </a:r>
                    </a:p>
                  </a:txBody>
                  <a:tcPr marL="91083" marR="91083" marT="45541" marB="45541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Vous pouvez facilement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consulter les informations 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 votre crédit immobilier/ prêt personnel et le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gérer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à distance avec nos services gratuits de Banque à distance. </a:t>
                      </a:r>
                    </a:p>
                  </a:txBody>
                  <a:tcPr marL="91083" marR="91083" marT="45541" marB="4554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3737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Assurance non Vie</a:t>
                      </a:r>
                    </a:p>
                  </a:txBody>
                  <a:tcPr marL="91083" marR="91083" marT="45541" marB="45541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Vous pouvez facilement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accéder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à vos contrats 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d’assurance et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gérer un sinistre 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avec nos services gratuits de Banque à distance. </a:t>
                      </a:r>
                    </a:p>
                  </a:txBody>
                  <a:tcPr marL="91083" marR="91083" marT="45541" marB="4554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220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Epargne et placements</a:t>
                      </a:r>
                    </a:p>
                  </a:txBody>
                  <a:tcPr marL="91083" marR="91083" marT="45541" marB="45541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Vous pouvez facilement consulter et gérer vos </a:t>
                      </a:r>
                      <a:r>
                        <a:rPr lang="fr-FR" sz="1100" b="1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contrats</a:t>
                      </a:r>
                      <a:r>
                        <a:rPr lang="fr-FR" sz="1100" i="1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d’épargne avec nos services gratuits de Banque à distance. </a:t>
                      </a:r>
                    </a:p>
                  </a:txBody>
                  <a:tcPr marL="91083" marR="91083" marT="45541" marB="4554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8218791"/>
                  </a:ext>
                </a:extLst>
              </a:tr>
            </a:tbl>
          </a:graphicData>
        </a:graphic>
      </p:graphicFrame>
      <p:sp>
        <p:nvSpPr>
          <p:cNvPr id="29" name="Rectangle 2">
            <a:extLst>
              <a:ext uri="{FF2B5EF4-FFF2-40B4-BE49-F238E27FC236}">
                <a16:creationId xmlns:a16="http://schemas.microsoft.com/office/drawing/2014/main" id="{AD58C4B6-B1A2-4E0D-AD94-C3E6510AD3CF}"/>
              </a:ext>
            </a:extLst>
          </p:cNvPr>
          <p:cNvSpPr/>
          <p:nvPr/>
        </p:nvSpPr>
        <p:spPr>
          <a:xfrm>
            <a:off x="6910892" y="2845220"/>
            <a:ext cx="3727784" cy="2101252"/>
          </a:xfrm>
          <a:prstGeom prst="wedgeRectCallout">
            <a:avLst>
              <a:gd name="adj1" fmla="val -26801"/>
              <a:gd name="adj2" fmla="val 55434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buClr>
                <a:srgbClr val="B34A8C"/>
              </a:buCl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Pour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télécharger l’application mobile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il faut tout d’abord accéder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au store de votre smartphone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:</a:t>
            </a:r>
          </a:p>
          <a:p>
            <a:pPr lvl="0">
              <a:buClr>
                <a:srgbClr val="B34A8C"/>
              </a:buClr>
              <a:defRPr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Si téléphone Android, cliquer sur Play Store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Si téléphone IOS, cliquer sur icône App Store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Si téléphone Huawei, cliquer sur icône</a:t>
            </a:r>
          </a:p>
          <a:p>
            <a:pPr lvl="0">
              <a:buClr>
                <a:srgbClr val="B34A8C"/>
              </a:buClr>
              <a:defRPr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lvl="0">
              <a:buClr>
                <a:srgbClr val="B34A8C"/>
              </a:buCl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Dans barre de recherche, taper « Caisse d’Epargne » puis cliquer sur « Ouvrir » / « Obtenir » pour télécharger l’application !</a:t>
            </a:r>
          </a:p>
          <a:p>
            <a:pPr lvl="0">
              <a:buClr>
                <a:srgbClr val="B34A8C"/>
              </a:buClr>
              <a:defRPr/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lvl="0">
              <a:buClr>
                <a:srgbClr val="B34A8C"/>
              </a:buClr>
              <a:defRPr/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31" name="Rectangle 116">
            <a:extLst>
              <a:ext uri="{FF2B5EF4-FFF2-40B4-BE49-F238E27FC236}">
                <a16:creationId xmlns:a16="http://schemas.microsoft.com/office/drawing/2014/main" id="{FCEBE55E-B231-4284-BAA5-BC79CBC2CAA3}"/>
              </a:ext>
            </a:extLst>
          </p:cNvPr>
          <p:cNvSpPr/>
          <p:nvPr/>
        </p:nvSpPr>
        <p:spPr>
          <a:xfrm>
            <a:off x="8671430" y="5516796"/>
            <a:ext cx="1489678" cy="740802"/>
          </a:xfrm>
          <a:prstGeom prst="wedgeRectCallout">
            <a:avLst>
              <a:gd name="adj1" fmla="val -61697"/>
              <a:gd name="adj2" fmla="val -29614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B34A8C"/>
              </a:buClr>
              <a:defRPr/>
            </a:pP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Je vois bien l’icône de l’appli qui s’est rajouté sur mon smartphone. </a:t>
            </a:r>
            <a:endParaRPr lang="fr-FR" sz="1000" u="sng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E61A169-660C-4CDD-A4A9-9D1C93F19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95" y="3369784"/>
            <a:ext cx="198536" cy="21579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F46E4E6-E1F1-4384-9136-6A543FAA36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531" y="3667361"/>
            <a:ext cx="237900" cy="242073"/>
          </a:xfrm>
          <a:prstGeom prst="rect">
            <a:avLst/>
          </a:prstGeom>
        </p:spPr>
      </p:pic>
      <p:pic>
        <p:nvPicPr>
          <p:cNvPr id="36" name="Picture 2" descr="Détails du mobile">
            <a:extLst>
              <a:ext uri="{FF2B5EF4-FFF2-40B4-BE49-F238E27FC236}">
                <a16:creationId xmlns:a16="http://schemas.microsoft.com/office/drawing/2014/main" id="{689D812D-5F58-4502-8FBE-F6027CA9F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505" y="4001988"/>
            <a:ext cx="419952" cy="25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4050A78-3895-4742-A029-2E2EF1517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7632" y="5115928"/>
            <a:ext cx="1059079" cy="1121196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F509DA8-39C3-4A61-AE6B-82022FF1C72A}"/>
              </a:ext>
            </a:extLst>
          </p:cNvPr>
          <p:cNvSpPr/>
          <p:nvPr/>
        </p:nvSpPr>
        <p:spPr>
          <a:xfrm>
            <a:off x="6617602" y="2178281"/>
            <a:ext cx="5204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Comment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accompagner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le client dans le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téléchargement de l’application 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?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A9B7079-342E-4966-B211-23775DA690A8}"/>
              </a:ext>
            </a:extLst>
          </p:cNvPr>
          <p:cNvSpPr/>
          <p:nvPr/>
        </p:nvSpPr>
        <p:spPr>
          <a:xfrm>
            <a:off x="695325" y="2178281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Comment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introduire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le sujet ? </a:t>
            </a:r>
          </a:p>
        </p:txBody>
      </p:sp>
      <p:grpSp>
        <p:nvGrpSpPr>
          <p:cNvPr id="47" name="Graphique 1857">
            <a:extLst>
              <a:ext uri="{FF2B5EF4-FFF2-40B4-BE49-F238E27FC236}">
                <a16:creationId xmlns:a16="http://schemas.microsoft.com/office/drawing/2014/main" id="{2F6032C8-3DB0-46DC-8F2E-B5E20A76DE78}"/>
              </a:ext>
            </a:extLst>
          </p:cNvPr>
          <p:cNvGrpSpPr/>
          <p:nvPr/>
        </p:nvGrpSpPr>
        <p:grpSpPr>
          <a:xfrm>
            <a:off x="6881605" y="4940599"/>
            <a:ext cx="1557928" cy="1442699"/>
            <a:chOff x="5843579" y="4396203"/>
            <a:chExt cx="423671" cy="392334"/>
          </a:xfrm>
          <a:noFill/>
        </p:grpSpPr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1A1F9DA1-4FF6-4663-A7E4-D46CD995E83A}"/>
                </a:ext>
              </a:extLst>
            </p:cNvPr>
            <p:cNvSpPr/>
            <p:nvPr/>
          </p:nvSpPr>
          <p:spPr>
            <a:xfrm>
              <a:off x="5990168" y="4506407"/>
              <a:ext cx="72389" cy="75438"/>
            </a:xfrm>
            <a:custGeom>
              <a:avLst/>
              <a:gdLst>
                <a:gd name="connsiteX0" fmla="*/ 4572 w 72389"/>
                <a:gd name="connsiteY0" fmla="*/ 17621 h 75438"/>
                <a:gd name="connsiteX1" fmla="*/ 0 w 72389"/>
                <a:gd name="connsiteY1" fmla="*/ 34766 h 75438"/>
                <a:gd name="connsiteX2" fmla="*/ 36195 w 72389"/>
                <a:gd name="connsiteY2" fmla="*/ 75438 h 75438"/>
                <a:gd name="connsiteX3" fmla="*/ 72390 w 72389"/>
                <a:gd name="connsiteY3" fmla="*/ 34766 h 75438"/>
                <a:gd name="connsiteX4" fmla="*/ 71628 w 72389"/>
                <a:gd name="connsiteY4" fmla="*/ 26575 h 75438"/>
                <a:gd name="connsiteX5" fmla="*/ 22860 w 72389"/>
                <a:gd name="connsiteY5" fmla="*/ 0 h 7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75438">
                  <a:moveTo>
                    <a:pt x="4572" y="17621"/>
                  </a:moveTo>
                  <a:cubicBezTo>
                    <a:pt x="1810" y="23336"/>
                    <a:pt x="0" y="27718"/>
                    <a:pt x="0" y="34766"/>
                  </a:cubicBezTo>
                  <a:cubicBezTo>
                    <a:pt x="0" y="57245"/>
                    <a:pt x="16192" y="75438"/>
                    <a:pt x="36195" y="75438"/>
                  </a:cubicBezTo>
                  <a:cubicBezTo>
                    <a:pt x="56198" y="75438"/>
                    <a:pt x="72390" y="57245"/>
                    <a:pt x="72390" y="34766"/>
                  </a:cubicBezTo>
                  <a:cubicBezTo>
                    <a:pt x="72390" y="32004"/>
                    <a:pt x="72104" y="29242"/>
                    <a:pt x="71628" y="26575"/>
                  </a:cubicBezTo>
                  <a:cubicBezTo>
                    <a:pt x="71628" y="26575"/>
                    <a:pt x="49530" y="30004"/>
                    <a:pt x="22860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2913634F-AFE1-45D1-A025-486E97F4BB65}"/>
                </a:ext>
              </a:extLst>
            </p:cNvPr>
            <p:cNvSpPr/>
            <p:nvPr/>
          </p:nvSpPr>
          <p:spPr>
            <a:xfrm>
              <a:off x="6009123" y="4532029"/>
              <a:ext cx="9525" cy="8096"/>
            </a:xfrm>
            <a:custGeom>
              <a:avLst/>
              <a:gdLst>
                <a:gd name="connsiteX0" fmla="*/ 0 w 9525"/>
                <a:gd name="connsiteY0" fmla="*/ 0 h 8096"/>
                <a:gd name="connsiteX1" fmla="*/ 0 w 9525"/>
                <a:gd name="connsiteY1" fmla="*/ 8096 h 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096">
                  <a:moveTo>
                    <a:pt x="0" y="0"/>
                  </a:moveTo>
                  <a:lnTo>
                    <a:pt x="0" y="8096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1A51B7DD-4F34-4177-B659-65D6B69BF95D}"/>
                </a:ext>
              </a:extLst>
            </p:cNvPr>
            <p:cNvSpPr/>
            <p:nvPr/>
          </p:nvSpPr>
          <p:spPr>
            <a:xfrm>
              <a:off x="6043794" y="4532886"/>
              <a:ext cx="9525" cy="6858"/>
            </a:xfrm>
            <a:custGeom>
              <a:avLst/>
              <a:gdLst>
                <a:gd name="connsiteX0" fmla="*/ 0 w 9525"/>
                <a:gd name="connsiteY0" fmla="*/ 0 h 6858"/>
                <a:gd name="connsiteX1" fmla="*/ 0 w 9525"/>
                <a:gd name="connsiteY1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8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28B30A47-6758-487E-A085-3A10DA4CAF8E}"/>
                </a:ext>
              </a:extLst>
            </p:cNvPr>
            <p:cNvSpPr/>
            <p:nvPr/>
          </p:nvSpPr>
          <p:spPr>
            <a:xfrm>
              <a:off x="6020077" y="4562223"/>
              <a:ext cx="15239" cy="3143"/>
            </a:xfrm>
            <a:custGeom>
              <a:avLst/>
              <a:gdLst>
                <a:gd name="connsiteX0" fmla="*/ 15240 w 15239"/>
                <a:gd name="connsiteY0" fmla="*/ 0 h 3143"/>
                <a:gd name="connsiteX1" fmla="*/ 0 w 15239"/>
                <a:gd name="connsiteY1" fmla="*/ 0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39" h="3143">
                  <a:moveTo>
                    <a:pt x="15240" y="0"/>
                  </a:moveTo>
                  <a:cubicBezTo>
                    <a:pt x="11049" y="4191"/>
                    <a:pt x="4191" y="4191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52" name="Graphique 1857">
              <a:extLst>
                <a:ext uri="{FF2B5EF4-FFF2-40B4-BE49-F238E27FC236}">
                  <a16:creationId xmlns:a16="http://schemas.microsoft.com/office/drawing/2014/main" id="{D524AA49-6CC3-4A27-9871-EFD4D905BF37}"/>
                </a:ext>
              </a:extLst>
            </p:cNvPr>
            <p:cNvGrpSpPr/>
            <p:nvPr/>
          </p:nvGrpSpPr>
          <p:grpSpPr>
            <a:xfrm>
              <a:off x="5863010" y="4721767"/>
              <a:ext cx="258889" cy="761"/>
              <a:chOff x="5863010" y="4721767"/>
              <a:chExt cx="258889" cy="761"/>
            </a:xfrm>
            <a:grpFill/>
          </p:grpSpPr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7FBC17B-C52F-4E5C-B1AC-18EE79B90DFB}"/>
                  </a:ext>
                </a:extLst>
              </p:cNvPr>
              <p:cNvSpPr/>
              <p:nvPr/>
            </p:nvSpPr>
            <p:spPr>
              <a:xfrm>
                <a:off x="5901491" y="4722529"/>
                <a:ext cx="220408" cy="9525"/>
              </a:xfrm>
              <a:custGeom>
                <a:avLst/>
                <a:gdLst>
                  <a:gd name="connsiteX0" fmla="*/ 220409 w 220408"/>
                  <a:gd name="connsiteY0" fmla="*/ 0 h 9525"/>
                  <a:gd name="connsiteX1" fmla="*/ 0 w 22040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0408" h="9525">
                    <a:moveTo>
                      <a:pt x="220409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B3C9F65-A3CC-402A-8173-045B82A4CDCA}"/>
                  </a:ext>
                </a:extLst>
              </p:cNvPr>
              <p:cNvSpPr/>
              <p:nvPr/>
            </p:nvSpPr>
            <p:spPr>
              <a:xfrm>
                <a:off x="5863010" y="4721767"/>
                <a:ext cx="14382" cy="9525"/>
              </a:xfrm>
              <a:custGeom>
                <a:avLst/>
                <a:gdLst>
                  <a:gd name="connsiteX0" fmla="*/ 14383 w 14382"/>
                  <a:gd name="connsiteY0" fmla="*/ 0 h 9525"/>
                  <a:gd name="connsiteX1" fmla="*/ 0 w 1438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9525">
                    <a:moveTo>
                      <a:pt x="14383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A14B6A18-F310-4AEF-AEA7-7016A0DEA412}"/>
                </a:ext>
              </a:extLst>
            </p:cNvPr>
            <p:cNvSpPr/>
            <p:nvPr/>
          </p:nvSpPr>
          <p:spPr>
            <a:xfrm>
              <a:off x="5965429" y="4474141"/>
              <a:ext cx="124752" cy="118848"/>
            </a:xfrm>
            <a:custGeom>
              <a:avLst/>
              <a:gdLst>
                <a:gd name="connsiteX0" fmla="*/ 28931 w 124752"/>
                <a:gd name="connsiteY0" fmla="*/ 111514 h 118848"/>
                <a:gd name="connsiteX1" fmla="*/ 19596 w 124752"/>
                <a:gd name="connsiteY1" fmla="*/ 96941 h 118848"/>
                <a:gd name="connsiteX2" fmla="*/ 70 w 124752"/>
                <a:gd name="connsiteY2" fmla="*/ 68651 h 118848"/>
                <a:gd name="connsiteX3" fmla="*/ 17882 w 124752"/>
                <a:gd name="connsiteY3" fmla="*/ 32742 h 118848"/>
                <a:gd name="connsiteX4" fmla="*/ 42647 w 124752"/>
                <a:gd name="connsiteY4" fmla="*/ 9406 h 118848"/>
                <a:gd name="connsiteX5" fmla="*/ 83128 w 124752"/>
                <a:gd name="connsiteY5" fmla="*/ 3500 h 118848"/>
                <a:gd name="connsiteX6" fmla="*/ 105226 w 124752"/>
                <a:gd name="connsiteY6" fmla="*/ 38743 h 118848"/>
                <a:gd name="connsiteX7" fmla="*/ 124752 w 124752"/>
                <a:gd name="connsiteY7" fmla="*/ 69890 h 118848"/>
                <a:gd name="connsiteX8" fmla="*/ 103321 w 124752"/>
                <a:gd name="connsiteY8" fmla="*/ 98179 h 118848"/>
                <a:gd name="connsiteX9" fmla="*/ 83795 w 124752"/>
                <a:gd name="connsiteY9" fmla="*/ 118848 h 11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52" h="118848">
                  <a:moveTo>
                    <a:pt x="28931" y="111514"/>
                  </a:moveTo>
                  <a:cubicBezTo>
                    <a:pt x="21025" y="105227"/>
                    <a:pt x="19596" y="96941"/>
                    <a:pt x="19596" y="96941"/>
                  </a:cubicBezTo>
                  <a:cubicBezTo>
                    <a:pt x="19596" y="96941"/>
                    <a:pt x="-1359" y="88368"/>
                    <a:pt x="70" y="68651"/>
                  </a:cubicBezTo>
                  <a:cubicBezTo>
                    <a:pt x="1499" y="48935"/>
                    <a:pt x="16453" y="48458"/>
                    <a:pt x="17882" y="32742"/>
                  </a:cubicBezTo>
                  <a:cubicBezTo>
                    <a:pt x="19310" y="17026"/>
                    <a:pt x="29978" y="9215"/>
                    <a:pt x="42647" y="9406"/>
                  </a:cubicBezTo>
                  <a:cubicBezTo>
                    <a:pt x="42647" y="9406"/>
                    <a:pt x="57887" y="-6977"/>
                    <a:pt x="83128" y="3500"/>
                  </a:cubicBezTo>
                  <a:cubicBezTo>
                    <a:pt x="108369" y="13978"/>
                    <a:pt x="105226" y="38743"/>
                    <a:pt x="105226" y="38743"/>
                  </a:cubicBezTo>
                  <a:cubicBezTo>
                    <a:pt x="105226" y="38743"/>
                    <a:pt x="124752" y="46839"/>
                    <a:pt x="124752" y="69890"/>
                  </a:cubicBezTo>
                  <a:cubicBezTo>
                    <a:pt x="124752" y="92940"/>
                    <a:pt x="103321" y="98179"/>
                    <a:pt x="103321" y="98179"/>
                  </a:cubicBezTo>
                  <a:cubicBezTo>
                    <a:pt x="103321" y="98179"/>
                    <a:pt x="100273" y="116467"/>
                    <a:pt x="83795" y="118848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47D72059-179F-4F1A-B7C4-FB1F3E91214B}"/>
                </a:ext>
              </a:extLst>
            </p:cNvPr>
            <p:cNvSpPr/>
            <p:nvPr/>
          </p:nvSpPr>
          <p:spPr>
            <a:xfrm>
              <a:off x="6192384" y="4617082"/>
              <a:ext cx="74866" cy="72109"/>
            </a:xfrm>
            <a:custGeom>
              <a:avLst/>
              <a:gdLst>
                <a:gd name="connsiteX0" fmla="*/ 74867 w 74866"/>
                <a:gd name="connsiteY0" fmla="*/ 72109 h 72109"/>
                <a:gd name="connsiteX1" fmla="*/ 74486 w 74866"/>
                <a:gd name="connsiteY1" fmla="*/ 34581 h 72109"/>
                <a:gd name="connsiteX2" fmla="*/ 26289 w 74866"/>
                <a:gd name="connsiteY2" fmla="*/ 5 h 72109"/>
                <a:gd name="connsiteX3" fmla="*/ 0 w 74866"/>
                <a:gd name="connsiteY3" fmla="*/ 5 h 7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66" h="72109">
                  <a:moveTo>
                    <a:pt x="74867" y="72109"/>
                  </a:moveTo>
                  <a:cubicBezTo>
                    <a:pt x="74676" y="57727"/>
                    <a:pt x="74486" y="46011"/>
                    <a:pt x="74486" y="34581"/>
                  </a:cubicBezTo>
                  <a:cubicBezTo>
                    <a:pt x="74486" y="-1233"/>
                    <a:pt x="26289" y="5"/>
                    <a:pt x="26289" y="5"/>
                  </a:cubicBezTo>
                  <a:lnTo>
                    <a:pt x="0" y="5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6B7906C5-CD03-4063-A08C-3ADD05FC23F9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7734F839-82A2-4A7A-853F-D2E2DF2875E7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4A29423E-B2E7-4D3C-B2CB-A030ECC4F252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622D830-5114-4E2C-9D6F-B44306C01575}"/>
                </a:ext>
              </a:extLst>
            </p:cNvPr>
            <p:cNvSpPr/>
            <p:nvPr/>
          </p:nvSpPr>
          <p:spPr>
            <a:xfrm>
              <a:off x="6123636" y="4597466"/>
              <a:ext cx="60647" cy="165258"/>
            </a:xfrm>
            <a:custGeom>
              <a:avLst/>
              <a:gdLst>
                <a:gd name="connsiteX0" fmla="*/ 60556 w 60647"/>
                <a:gd name="connsiteY0" fmla="*/ 0 h 165258"/>
                <a:gd name="connsiteX1" fmla="*/ 45412 w 60647"/>
                <a:gd name="connsiteY1" fmla="*/ 18383 h 165258"/>
                <a:gd name="connsiteX2" fmla="*/ 1120 w 60647"/>
                <a:gd name="connsiteY2" fmla="*/ 55531 h 165258"/>
                <a:gd name="connsiteX3" fmla="*/ 16646 w 60647"/>
                <a:gd name="connsiteY3" fmla="*/ 165259 h 16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47" h="165258">
                  <a:moveTo>
                    <a:pt x="60556" y="0"/>
                  </a:moveTo>
                  <a:cubicBezTo>
                    <a:pt x="61318" y="10478"/>
                    <a:pt x="57413" y="17907"/>
                    <a:pt x="45412" y="18383"/>
                  </a:cubicBezTo>
                  <a:cubicBezTo>
                    <a:pt x="25885" y="19050"/>
                    <a:pt x="1120" y="22955"/>
                    <a:pt x="1120" y="55531"/>
                  </a:cubicBezTo>
                  <a:cubicBezTo>
                    <a:pt x="1120" y="88106"/>
                    <a:pt x="-6214" y="158782"/>
                    <a:pt x="16646" y="165259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BCC6F3F2-F94F-4927-A2F8-9EADB49A93C1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4852490B-F4E0-4CDB-A866-C6960B325E5A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8BADE989-FA7C-46B2-986A-6641662C9164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C0311A8A-8591-42F7-88E7-CE064C0AED7E}"/>
                </a:ext>
              </a:extLst>
            </p:cNvPr>
            <p:cNvSpPr/>
            <p:nvPr/>
          </p:nvSpPr>
          <p:spPr>
            <a:xfrm>
              <a:off x="6069226" y="4689954"/>
              <a:ext cx="761" cy="32480"/>
            </a:xfrm>
            <a:custGeom>
              <a:avLst/>
              <a:gdLst>
                <a:gd name="connsiteX0" fmla="*/ 762 w 761"/>
                <a:gd name="connsiteY0" fmla="*/ 32480 h 32480"/>
                <a:gd name="connsiteX1" fmla="*/ 0 w 761"/>
                <a:gd name="connsiteY1" fmla="*/ 0 h 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1" h="32480">
                  <a:moveTo>
                    <a:pt x="762" y="32480"/>
                  </a:moveTo>
                  <a:cubicBezTo>
                    <a:pt x="476" y="6858"/>
                    <a:pt x="0" y="21526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28B11020-81B6-499D-8016-41EBD59CDDBC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2A2B1C4D-B2CE-4926-8AC8-53DEA675FA0A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0F8A5AE5-E860-45C9-9216-F0E8ABB4FCA8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A78E287-C241-44CC-B685-740096561B16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30D538B-9A84-4EFA-8B9A-529093AE4680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391254E-D9D8-4050-84E1-6171A31AE16B}"/>
                </a:ext>
              </a:extLst>
            </p:cNvPr>
            <p:cNvSpPr/>
            <p:nvPr/>
          </p:nvSpPr>
          <p:spPr>
            <a:xfrm>
              <a:off x="6047604" y="4575368"/>
              <a:ext cx="9525" cy="27813"/>
            </a:xfrm>
            <a:custGeom>
              <a:avLst/>
              <a:gdLst>
                <a:gd name="connsiteX0" fmla="*/ 0 w 9525"/>
                <a:gd name="connsiteY0" fmla="*/ 27813 h 27813"/>
                <a:gd name="connsiteX1" fmla="*/ 0 w 9525"/>
                <a:gd name="connsiteY1" fmla="*/ 0 h 2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7813">
                  <a:moveTo>
                    <a:pt x="0" y="27813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70" name="Graphique 1857">
              <a:extLst>
                <a:ext uri="{FF2B5EF4-FFF2-40B4-BE49-F238E27FC236}">
                  <a16:creationId xmlns:a16="http://schemas.microsoft.com/office/drawing/2014/main" id="{77C62827-295B-4062-A6BB-7B085FFC2FFC}"/>
                </a:ext>
              </a:extLst>
            </p:cNvPr>
            <p:cNvGrpSpPr/>
            <p:nvPr/>
          </p:nvGrpSpPr>
          <p:grpSpPr>
            <a:xfrm>
              <a:off x="6033697" y="4602398"/>
              <a:ext cx="66675" cy="118511"/>
              <a:chOff x="6033697" y="4602398"/>
              <a:chExt cx="66675" cy="118511"/>
            </a:xfrm>
            <a:grpFill/>
          </p:grpSpPr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E7F623BB-B559-4610-83C3-B3E73A024D06}"/>
                  </a:ext>
                </a:extLst>
              </p:cNvPr>
              <p:cNvSpPr/>
              <p:nvPr/>
            </p:nvSpPr>
            <p:spPr>
              <a:xfrm>
                <a:off x="6033697" y="4602398"/>
                <a:ext cx="66103" cy="54408"/>
              </a:xfrm>
              <a:custGeom>
                <a:avLst/>
                <a:gdLst>
                  <a:gd name="connsiteX0" fmla="*/ 0 w 66103"/>
                  <a:gd name="connsiteY0" fmla="*/ 54408 h 54408"/>
                  <a:gd name="connsiteX1" fmla="*/ 13907 w 66103"/>
                  <a:gd name="connsiteY1" fmla="*/ 783 h 54408"/>
                  <a:gd name="connsiteX2" fmla="*/ 66104 w 66103"/>
                  <a:gd name="connsiteY2" fmla="*/ 46788 h 54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103" h="54408">
                    <a:moveTo>
                      <a:pt x="0" y="54408"/>
                    </a:moveTo>
                    <a:lnTo>
                      <a:pt x="13907" y="783"/>
                    </a:lnTo>
                    <a:cubicBezTo>
                      <a:pt x="13907" y="783"/>
                      <a:pt x="66104" y="-9790"/>
                      <a:pt x="66104" y="4678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03C1A116-8B94-4B94-A249-E08A0DB2BAD8}"/>
                  </a:ext>
                </a:extLst>
              </p:cNvPr>
              <p:cNvSpPr/>
              <p:nvPr/>
            </p:nvSpPr>
            <p:spPr>
              <a:xfrm>
                <a:off x="6099992" y="4649758"/>
                <a:ext cx="380" cy="71151"/>
              </a:xfrm>
              <a:custGeom>
                <a:avLst/>
                <a:gdLst>
                  <a:gd name="connsiteX0" fmla="*/ 0 w 380"/>
                  <a:gd name="connsiteY0" fmla="*/ 0 h 71151"/>
                  <a:gd name="connsiteX1" fmla="*/ 381 w 380"/>
                  <a:gd name="connsiteY1" fmla="*/ 71152 h 7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71151">
                    <a:moveTo>
                      <a:pt x="0" y="0"/>
                    </a:moveTo>
                    <a:cubicBezTo>
                      <a:pt x="0" y="10573"/>
                      <a:pt x="191" y="57817"/>
                      <a:pt x="381" y="7115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71" name="Graphique 1857">
              <a:extLst>
                <a:ext uri="{FF2B5EF4-FFF2-40B4-BE49-F238E27FC236}">
                  <a16:creationId xmlns:a16="http://schemas.microsoft.com/office/drawing/2014/main" id="{34A02B96-FB64-4823-9190-265DF237EE96}"/>
                </a:ext>
              </a:extLst>
            </p:cNvPr>
            <p:cNvGrpSpPr/>
            <p:nvPr/>
          </p:nvGrpSpPr>
          <p:grpSpPr>
            <a:xfrm>
              <a:off x="5953211" y="4600969"/>
              <a:ext cx="67055" cy="118511"/>
              <a:chOff x="5953211" y="4600969"/>
              <a:chExt cx="67055" cy="118511"/>
            </a:xfrm>
            <a:grpFill/>
          </p:grpSpPr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C27D1053-A634-4416-8672-925772258F44}"/>
                  </a:ext>
                </a:extLst>
              </p:cNvPr>
              <p:cNvSpPr/>
              <p:nvPr/>
            </p:nvSpPr>
            <p:spPr>
              <a:xfrm>
                <a:off x="5953783" y="4600969"/>
                <a:ext cx="66484" cy="55932"/>
              </a:xfrm>
              <a:custGeom>
                <a:avLst/>
                <a:gdLst>
                  <a:gd name="connsiteX0" fmla="*/ 66484 w 66484"/>
                  <a:gd name="connsiteY0" fmla="*/ 55932 h 55932"/>
                  <a:gd name="connsiteX1" fmla="*/ 52197 w 66484"/>
                  <a:gd name="connsiteY1" fmla="*/ 783 h 55932"/>
                  <a:gd name="connsiteX2" fmla="*/ 0 w 66484"/>
                  <a:gd name="connsiteY2" fmla="*/ 46788 h 5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484" h="55932">
                    <a:moveTo>
                      <a:pt x="66484" y="55932"/>
                    </a:moveTo>
                    <a:lnTo>
                      <a:pt x="52197" y="783"/>
                    </a:lnTo>
                    <a:cubicBezTo>
                      <a:pt x="52197" y="783"/>
                      <a:pt x="0" y="-9790"/>
                      <a:pt x="0" y="4678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305057C4-1A95-4EBA-B6C6-6DCD4702C051}"/>
                  </a:ext>
                </a:extLst>
              </p:cNvPr>
              <p:cNvSpPr/>
              <p:nvPr/>
            </p:nvSpPr>
            <p:spPr>
              <a:xfrm>
                <a:off x="5953211" y="4648329"/>
                <a:ext cx="380" cy="71151"/>
              </a:xfrm>
              <a:custGeom>
                <a:avLst/>
                <a:gdLst>
                  <a:gd name="connsiteX0" fmla="*/ 381 w 380"/>
                  <a:gd name="connsiteY0" fmla="*/ 0 h 71151"/>
                  <a:gd name="connsiteX1" fmla="*/ 0 w 380"/>
                  <a:gd name="connsiteY1" fmla="*/ 71152 h 7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71151">
                    <a:moveTo>
                      <a:pt x="381" y="0"/>
                    </a:moveTo>
                    <a:cubicBezTo>
                      <a:pt x="381" y="10573"/>
                      <a:pt x="190" y="57817"/>
                      <a:pt x="0" y="7115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B50195EB-E66F-449C-AF84-54B17F11A592}"/>
                </a:ext>
              </a:extLst>
            </p:cNvPr>
            <p:cNvSpPr/>
            <p:nvPr/>
          </p:nvSpPr>
          <p:spPr>
            <a:xfrm>
              <a:off x="5964737" y="4699859"/>
              <a:ext cx="37719" cy="18859"/>
            </a:xfrm>
            <a:custGeom>
              <a:avLst/>
              <a:gdLst>
                <a:gd name="connsiteX0" fmla="*/ 0 w 37719"/>
                <a:gd name="connsiteY0" fmla="*/ 18860 h 18859"/>
                <a:gd name="connsiteX1" fmla="*/ 18859 w 37719"/>
                <a:gd name="connsiteY1" fmla="*/ 0 h 18859"/>
                <a:gd name="connsiteX2" fmla="*/ 37719 w 37719"/>
                <a:gd name="connsiteY2" fmla="*/ 18860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19" h="18859">
                  <a:moveTo>
                    <a:pt x="0" y="18860"/>
                  </a:moveTo>
                  <a:cubicBezTo>
                    <a:pt x="0" y="8477"/>
                    <a:pt x="8382" y="0"/>
                    <a:pt x="18859" y="0"/>
                  </a:cubicBezTo>
                  <a:cubicBezTo>
                    <a:pt x="29337" y="0"/>
                    <a:pt x="37719" y="8382"/>
                    <a:pt x="37719" y="1886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6E1F9C1-E5E5-4F8D-AE03-46537A7E7656}"/>
                </a:ext>
              </a:extLst>
            </p:cNvPr>
            <p:cNvSpPr/>
            <p:nvPr/>
          </p:nvSpPr>
          <p:spPr>
            <a:xfrm>
              <a:off x="6141711" y="4652044"/>
              <a:ext cx="112776" cy="136493"/>
            </a:xfrm>
            <a:custGeom>
              <a:avLst/>
              <a:gdLst>
                <a:gd name="connsiteX0" fmla="*/ 0 w 112776"/>
                <a:gd name="connsiteY0" fmla="*/ 125730 h 136493"/>
                <a:gd name="connsiteX1" fmla="*/ 0 w 112776"/>
                <a:gd name="connsiteY1" fmla="*/ 8953 h 136493"/>
                <a:gd name="connsiteX2" fmla="*/ 8954 w 112776"/>
                <a:gd name="connsiteY2" fmla="*/ 0 h 136493"/>
                <a:gd name="connsiteX3" fmla="*/ 103823 w 112776"/>
                <a:gd name="connsiteY3" fmla="*/ 0 h 136493"/>
                <a:gd name="connsiteX4" fmla="*/ 112776 w 112776"/>
                <a:gd name="connsiteY4" fmla="*/ 8953 h 136493"/>
                <a:gd name="connsiteX5" fmla="*/ 112776 w 112776"/>
                <a:gd name="connsiteY5" fmla="*/ 127540 h 136493"/>
                <a:gd name="connsiteX6" fmla="*/ 103823 w 112776"/>
                <a:gd name="connsiteY6" fmla="*/ 136493 h 136493"/>
                <a:gd name="connsiteX7" fmla="*/ 67342 w 112776"/>
                <a:gd name="connsiteY7" fmla="*/ 136493 h 1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76" h="136493">
                  <a:moveTo>
                    <a:pt x="0" y="125730"/>
                  </a:moveTo>
                  <a:lnTo>
                    <a:pt x="0" y="8953"/>
                  </a:lnTo>
                  <a:cubicBezTo>
                    <a:pt x="0" y="4001"/>
                    <a:pt x="4096" y="0"/>
                    <a:pt x="8954" y="0"/>
                  </a:cubicBezTo>
                  <a:lnTo>
                    <a:pt x="103823" y="0"/>
                  </a:lnTo>
                  <a:cubicBezTo>
                    <a:pt x="108776" y="0"/>
                    <a:pt x="112776" y="4096"/>
                    <a:pt x="112776" y="8953"/>
                  </a:cubicBezTo>
                  <a:lnTo>
                    <a:pt x="112776" y="127540"/>
                  </a:lnTo>
                  <a:cubicBezTo>
                    <a:pt x="112776" y="132493"/>
                    <a:pt x="108680" y="136493"/>
                    <a:pt x="103823" y="136493"/>
                  </a:cubicBezTo>
                  <a:lnTo>
                    <a:pt x="67342" y="136493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891577-A639-4AC4-82BE-0166E3B7477D}"/>
                </a:ext>
              </a:extLst>
            </p:cNvPr>
            <p:cNvSpPr/>
            <p:nvPr/>
          </p:nvSpPr>
          <p:spPr>
            <a:xfrm>
              <a:off x="6161523" y="4556413"/>
              <a:ext cx="22097" cy="40671"/>
            </a:xfrm>
            <a:custGeom>
              <a:avLst/>
              <a:gdLst>
                <a:gd name="connsiteX0" fmla="*/ 22098 w 22097"/>
                <a:gd name="connsiteY0" fmla="*/ 40672 h 40671"/>
                <a:gd name="connsiteX1" fmla="*/ 0 w 22097"/>
                <a:gd name="connsiteY1" fmla="*/ 0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97" h="40671">
                  <a:moveTo>
                    <a:pt x="22098" y="40672"/>
                  </a:moveTo>
                  <a:cubicBezTo>
                    <a:pt x="8953" y="33147"/>
                    <a:pt x="0" y="17717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F3112D3-5CD8-4B52-8337-73BD9D8AEA5E}"/>
                </a:ext>
              </a:extLst>
            </p:cNvPr>
            <p:cNvSpPr/>
            <p:nvPr/>
          </p:nvSpPr>
          <p:spPr>
            <a:xfrm>
              <a:off x="6216959" y="4556413"/>
              <a:ext cx="25622" cy="42481"/>
            </a:xfrm>
            <a:custGeom>
              <a:avLst/>
              <a:gdLst>
                <a:gd name="connsiteX0" fmla="*/ 25622 w 25622"/>
                <a:gd name="connsiteY0" fmla="*/ 0 h 42481"/>
                <a:gd name="connsiteX1" fmla="*/ 0 w 25622"/>
                <a:gd name="connsiteY1" fmla="*/ 42482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" h="42481">
                  <a:moveTo>
                    <a:pt x="25622" y="0"/>
                  </a:moveTo>
                  <a:cubicBezTo>
                    <a:pt x="25622" y="19241"/>
                    <a:pt x="15049" y="35814"/>
                    <a:pt x="0" y="4248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E03A7467-36AF-4036-BAFA-2ADAA738E97E}"/>
                </a:ext>
              </a:extLst>
            </p:cNvPr>
            <p:cNvSpPr/>
            <p:nvPr/>
          </p:nvSpPr>
          <p:spPr>
            <a:xfrm>
              <a:off x="6156711" y="4477328"/>
              <a:ext cx="91870" cy="71179"/>
            </a:xfrm>
            <a:custGeom>
              <a:avLst/>
              <a:gdLst>
                <a:gd name="connsiteX0" fmla="*/ 2526 w 91870"/>
                <a:gd name="connsiteY0" fmla="*/ 70608 h 71179"/>
                <a:gd name="connsiteX1" fmla="*/ 7003 w 91870"/>
                <a:gd name="connsiteY1" fmla="*/ 30507 h 71179"/>
                <a:gd name="connsiteX2" fmla="*/ 22528 w 91870"/>
                <a:gd name="connsiteY2" fmla="*/ 13362 h 71179"/>
                <a:gd name="connsiteX3" fmla="*/ 22528 w 91870"/>
                <a:gd name="connsiteY3" fmla="*/ 4123 h 71179"/>
                <a:gd name="connsiteX4" fmla="*/ 60343 w 91870"/>
                <a:gd name="connsiteY4" fmla="*/ 6790 h 71179"/>
                <a:gd name="connsiteX5" fmla="*/ 72820 w 91870"/>
                <a:gd name="connsiteY5" fmla="*/ 15458 h 71179"/>
                <a:gd name="connsiteX6" fmla="*/ 91870 w 91870"/>
                <a:gd name="connsiteY6" fmla="*/ 26316 h 71179"/>
                <a:gd name="connsiteX7" fmla="*/ 86346 w 91870"/>
                <a:gd name="connsiteY7" fmla="*/ 31079 h 71179"/>
                <a:gd name="connsiteX8" fmla="*/ 87108 w 91870"/>
                <a:gd name="connsiteY8" fmla="*/ 71179 h 71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70" h="71179">
                  <a:moveTo>
                    <a:pt x="2526" y="70608"/>
                  </a:moveTo>
                  <a:cubicBezTo>
                    <a:pt x="2526" y="70608"/>
                    <a:pt x="-5475" y="40032"/>
                    <a:pt x="7003" y="30507"/>
                  </a:cubicBezTo>
                  <a:cubicBezTo>
                    <a:pt x="7003" y="30507"/>
                    <a:pt x="3764" y="14982"/>
                    <a:pt x="22528" y="13362"/>
                  </a:cubicBezTo>
                  <a:cubicBezTo>
                    <a:pt x="22528" y="13362"/>
                    <a:pt x="25291" y="8124"/>
                    <a:pt x="22528" y="4123"/>
                  </a:cubicBezTo>
                  <a:cubicBezTo>
                    <a:pt x="22528" y="4123"/>
                    <a:pt x="46817" y="-6735"/>
                    <a:pt x="60343" y="6790"/>
                  </a:cubicBezTo>
                  <a:cubicBezTo>
                    <a:pt x="60343" y="6790"/>
                    <a:pt x="70820" y="3075"/>
                    <a:pt x="72820" y="15458"/>
                  </a:cubicBezTo>
                  <a:cubicBezTo>
                    <a:pt x="72820" y="15458"/>
                    <a:pt x="86822" y="14886"/>
                    <a:pt x="91870" y="26316"/>
                  </a:cubicBezTo>
                  <a:cubicBezTo>
                    <a:pt x="91870" y="26316"/>
                    <a:pt x="86822" y="27364"/>
                    <a:pt x="86346" y="31079"/>
                  </a:cubicBezTo>
                  <a:cubicBezTo>
                    <a:pt x="86346" y="31079"/>
                    <a:pt x="96157" y="51367"/>
                    <a:pt x="87108" y="71179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78" name="Graphique 1857">
              <a:extLst>
                <a:ext uri="{FF2B5EF4-FFF2-40B4-BE49-F238E27FC236}">
                  <a16:creationId xmlns:a16="http://schemas.microsoft.com/office/drawing/2014/main" id="{D8E090C0-27C1-49F9-BC8D-E784E13EDDC0}"/>
                </a:ext>
              </a:extLst>
            </p:cNvPr>
            <p:cNvGrpSpPr/>
            <p:nvPr/>
          </p:nvGrpSpPr>
          <p:grpSpPr>
            <a:xfrm>
              <a:off x="6161142" y="4671285"/>
              <a:ext cx="43433" cy="56102"/>
              <a:chOff x="6161142" y="4671285"/>
              <a:chExt cx="43433" cy="56102"/>
            </a:xfrm>
            <a:grpFill/>
          </p:grpSpPr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E373A746-DA23-4700-BCE9-48B6F2C06721}"/>
                  </a:ext>
                </a:extLst>
              </p:cNvPr>
              <p:cNvSpPr/>
              <p:nvPr/>
            </p:nvSpPr>
            <p:spPr>
              <a:xfrm>
                <a:off x="6161142" y="4694811"/>
                <a:ext cx="25241" cy="32575"/>
              </a:xfrm>
              <a:custGeom>
                <a:avLst/>
                <a:gdLst>
                  <a:gd name="connsiteX0" fmla="*/ 25241 w 25241"/>
                  <a:gd name="connsiteY0" fmla="*/ 0 h 32575"/>
                  <a:gd name="connsiteX1" fmla="*/ 0 w 25241"/>
                  <a:gd name="connsiteY1" fmla="*/ 32576 h 3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241" h="32575">
                    <a:moveTo>
                      <a:pt x="25241" y="0"/>
                    </a:moveTo>
                    <a:lnTo>
                      <a:pt x="0" y="32576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C900F8A3-B6DA-4185-85FE-CD899E08CF5F}"/>
                  </a:ext>
                </a:extLst>
              </p:cNvPr>
              <p:cNvSpPr/>
              <p:nvPr/>
            </p:nvSpPr>
            <p:spPr>
              <a:xfrm>
                <a:off x="6196670" y="4671285"/>
                <a:ext cx="7905" cy="10287"/>
              </a:xfrm>
              <a:custGeom>
                <a:avLst/>
                <a:gdLst>
                  <a:gd name="connsiteX0" fmla="*/ 7906 w 7905"/>
                  <a:gd name="connsiteY0" fmla="*/ 0 h 10287"/>
                  <a:gd name="connsiteX1" fmla="*/ 0 w 7905"/>
                  <a:gd name="connsiteY1" fmla="*/ 10287 h 1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05" h="10287">
                    <a:moveTo>
                      <a:pt x="7906" y="0"/>
                    </a:moveTo>
                    <a:lnTo>
                      <a:pt x="0" y="1028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110746D-0375-40BF-8E4F-2DFE65A9E8F2}"/>
                </a:ext>
              </a:extLst>
            </p:cNvPr>
            <p:cNvSpPr/>
            <p:nvPr/>
          </p:nvSpPr>
          <p:spPr>
            <a:xfrm>
              <a:off x="6058653" y="4671189"/>
              <a:ext cx="20573" cy="20573"/>
            </a:xfrm>
            <a:custGeom>
              <a:avLst/>
              <a:gdLst>
                <a:gd name="connsiteX0" fmla="*/ 20574 w 20573"/>
                <a:gd name="connsiteY0" fmla="*/ 0 h 20573"/>
                <a:gd name="connsiteX1" fmla="*/ 0 w 20573"/>
                <a:gd name="connsiteY1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3" h="20573">
                  <a:moveTo>
                    <a:pt x="20574" y="0"/>
                  </a:moveTo>
                  <a:cubicBezTo>
                    <a:pt x="20574" y="11335"/>
                    <a:pt x="11335" y="20574"/>
                    <a:pt x="0" y="20574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89042698-979B-47A7-ADC2-160DDD111A60}"/>
                </a:ext>
              </a:extLst>
            </p:cNvPr>
            <p:cNvSpPr/>
            <p:nvPr/>
          </p:nvSpPr>
          <p:spPr>
            <a:xfrm>
              <a:off x="6184574" y="4602895"/>
              <a:ext cx="33337" cy="9525"/>
            </a:xfrm>
            <a:custGeom>
              <a:avLst/>
              <a:gdLst>
                <a:gd name="connsiteX0" fmla="*/ 0 w 33337"/>
                <a:gd name="connsiteY0" fmla="*/ 0 h 9525"/>
                <a:gd name="connsiteX1" fmla="*/ 33337 w 333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9525">
                  <a:moveTo>
                    <a:pt x="0" y="0"/>
                  </a:moveTo>
                  <a:lnTo>
                    <a:pt x="33337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1BBCB3EE-AB8A-40D7-81E2-7E1318F91297}"/>
                </a:ext>
              </a:extLst>
            </p:cNvPr>
            <p:cNvSpPr/>
            <p:nvPr/>
          </p:nvSpPr>
          <p:spPr>
            <a:xfrm>
              <a:off x="6148950" y="4542030"/>
              <a:ext cx="10667" cy="24002"/>
            </a:xfrm>
            <a:custGeom>
              <a:avLst/>
              <a:gdLst>
                <a:gd name="connsiteX0" fmla="*/ 10668 w 10667"/>
                <a:gd name="connsiteY0" fmla="*/ 24003 h 24002"/>
                <a:gd name="connsiteX1" fmla="*/ 0 w 10667"/>
                <a:gd name="connsiteY1" fmla="*/ 11811 h 24002"/>
                <a:gd name="connsiteX2" fmla="*/ 7810 w 10667"/>
                <a:gd name="connsiteY2" fmla="*/ 0 h 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7" h="24002">
                  <a:moveTo>
                    <a:pt x="10668" y="24003"/>
                  </a:moveTo>
                  <a:cubicBezTo>
                    <a:pt x="4763" y="24003"/>
                    <a:pt x="0" y="18574"/>
                    <a:pt x="0" y="11811"/>
                  </a:cubicBezTo>
                  <a:cubicBezTo>
                    <a:pt x="0" y="6191"/>
                    <a:pt x="3334" y="1524"/>
                    <a:pt x="7810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03263287-F9AB-403E-802E-E8DA5A85ECB6}"/>
                </a:ext>
              </a:extLst>
            </p:cNvPr>
            <p:cNvSpPr/>
            <p:nvPr/>
          </p:nvSpPr>
          <p:spPr>
            <a:xfrm>
              <a:off x="6243152" y="4542792"/>
              <a:ext cx="10667" cy="24002"/>
            </a:xfrm>
            <a:custGeom>
              <a:avLst/>
              <a:gdLst>
                <a:gd name="connsiteX0" fmla="*/ 0 w 10667"/>
                <a:gd name="connsiteY0" fmla="*/ 24003 h 24002"/>
                <a:gd name="connsiteX1" fmla="*/ 10668 w 10667"/>
                <a:gd name="connsiteY1" fmla="*/ 11811 h 24002"/>
                <a:gd name="connsiteX2" fmla="*/ 2857 w 10667"/>
                <a:gd name="connsiteY2" fmla="*/ 0 h 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7" h="24002">
                  <a:moveTo>
                    <a:pt x="0" y="24003"/>
                  </a:moveTo>
                  <a:cubicBezTo>
                    <a:pt x="5905" y="24003"/>
                    <a:pt x="10668" y="18574"/>
                    <a:pt x="10668" y="11811"/>
                  </a:cubicBezTo>
                  <a:cubicBezTo>
                    <a:pt x="10668" y="6191"/>
                    <a:pt x="7334" y="1524"/>
                    <a:pt x="2857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0D69D915-3F5D-46B4-95BA-CF0283B482B3}"/>
                </a:ext>
              </a:extLst>
            </p:cNvPr>
            <p:cNvSpPr/>
            <p:nvPr/>
          </p:nvSpPr>
          <p:spPr>
            <a:xfrm>
              <a:off x="6185145" y="4585941"/>
              <a:ext cx="30765" cy="5006"/>
            </a:xfrm>
            <a:custGeom>
              <a:avLst/>
              <a:gdLst>
                <a:gd name="connsiteX0" fmla="*/ 0 w 30765"/>
                <a:gd name="connsiteY0" fmla="*/ 0 h 5006"/>
                <a:gd name="connsiteX1" fmla="*/ 30766 w 30765"/>
                <a:gd name="connsiteY1" fmla="*/ 2191 h 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65" h="5006">
                  <a:moveTo>
                    <a:pt x="0" y="0"/>
                  </a:moveTo>
                  <a:cubicBezTo>
                    <a:pt x="0" y="0"/>
                    <a:pt x="12859" y="9620"/>
                    <a:pt x="30766" y="2191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ECC33D70-008B-49E3-84E5-05527D47CCA6}"/>
                </a:ext>
              </a:extLst>
            </p:cNvPr>
            <p:cNvSpPr/>
            <p:nvPr/>
          </p:nvSpPr>
          <p:spPr>
            <a:xfrm>
              <a:off x="6193813" y="4499835"/>
              <a:ext cx="10858" cy="8286"/>
            </a:xfrm>
            <a:custGeom>
              <a:avLst/>
              <a:gdLst>
                <a:gd name="connsiteX0" fmla="*/ 10858 w 10858"/>
                <a:gd name="connsiteY0" fmla="*/ 0 h 8286"/>
                <a:gd name="connsiteX1" fmla="*/ 0 w 10858"/>
                <a:gd name="connsiteY1" fmla="*/ 8287 h 8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8" h="8286">
                  <a:moveTo>
                    <a:pt x="10858" y="0"/>
                  </a:moveTo>
                  <a:cubicBezTo>
                    <a:pt x="10858" y="0"/>
                    <a:pt x="3620" y="1048"/>
                    <a:pt x="0" y="8287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4E0A856F-47D9-4CA7-9DFE-407C7EEC326B}"/>
                </a:ext>
              </a:extLst>
            </p:cNvPr>
            <p:cNvSpPr/>
            <p:nvPr/>
          </p:nvSpPr>
          <p:spPr>
            <a:xfrm>
              <a:off x="6199433" y="4503930"/>
              <a:ext cx="6191" cy="7238"/>
            </a:xfrm>
            <a:custGeom>
              <a:avLst/>
              <a:gdLst>
                <a:gd name="connsiteX0" fmla="*/ 0 w 6191"/>
                <a:gd name="connsiteY0" fmla="*/ 0 h 7238"/>
                <a:gd name="connsiteX1" fmla="*/ 6191 w 6191"/>
                <a:gd name="connsiteY1" fmla="*/ 7239 h 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1" h="7238">
                  <a:moveTo>
                    <a:pt x="0" y="0"/>
                  </a:moveTo>
                  <a:cubicBezTo>
                    <a:pt x="0" y="0"/>
                    <a:pt x="4667" y="1810"/>
                    <a:pt x="6191" y="7239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870DCC22-DA7D-4EC9-A2E0-30161BCDBF9F}"/>
              </a:ext>
            </a:extLst>
          </p:cNvPr>
          <p:cNvCxnSpPr>
            <a:cxnSpLocks/>
          </p:cNvCxnSpPr>
          <p:nvPr/>
        </p:nvCxnSpPr>
        <p:spPr>
          <a:xfrm>
            <a:off x="6307614" y="2305330"/>
            <a:ext cx="0" cy="397196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294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12E781-994E-4F3B-93F2-7C86DDC25E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Afin d’inciter le client à télécharger l’application mobile suite à un entretien, un modèle d’e-mail a été mis en place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AC3633-07AD-403D-ABEC-A7C6D8EA8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En parler lors d’un entretien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629023-9709-417B-9455-512DA96E61EC}"/>
              </a:ext>
            </a:extLst>
          </p:cNvPr>
          <p:cNvSpPr txBox="1"/>
          <p:nvPr/>
        </p:nvSpPr>
        <p:spPr>
          <a:xfrm>
            <a:off x="3535679" y="1376664"/>
            <a:ext cx="8140383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Objet :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L'application mobile Caisse d’Epargne pour gérer vos comptes au quotidien en toute sécurité 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Contenu Email :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&lt;Civilité&gt; &lt;Nom client&gt;,</a:t>
            </a:r>
            <a:b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Lors de notre échange, j’ai eu le plaisir de vous présenter l’application mobile Caisse d’Epargne. Elle est à votre disposition pour gérer vos comptes en toute sécurité et sans vous déplacer depuis chez vous.</a:t>
            </a: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en disposer, il suffit de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télécharger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l’application Caisse d’Epargne depuis votre Store sur votre smartphone ou scannez le QR Code :</a:t>
            </a: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b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vous aider à utiliser plus facilement nos services Banque à distance, je vous invite à consulter l’aide en ligne de votre application mobile accessible via la rubrique « Contact / Restons en contact » puis « Questions fréquentes »</a:t>
            </a: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Vous pouvez également retrouver l’ensemble des services disponibles en ligne depuis le portail Caisse d’Epargne :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https://www.caisse-epargne.fr/banque-a-distance/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toutes autres interrogations, n’hésitez pas à choisir un entretien en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visio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pour gagner en proximité sans vous déplacer :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https://www.caisse-epargne.fr/banque-a-distance/lentretien-visio-avec-votre-conseiller/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Formule de politesse.</a:t>
            </a:r>
          </a:p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Signature personnalisée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D3B2CD4-1A67-4853-95F2-A706A1CCCE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902" y="3121455"/>
            <a:ext cx="2547098" cy="10217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55108E-426A-4480-B524-6F992E1AA4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33"/>
          <a:stretch/>
        </p:blipFill>
        <p:spPr>
          <a:xfrm>
            <a:off x="1005158" y="1934147"/>
            <a:ext cx="619669" cy="7899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165CF7-A18C-4C3C-A86A-F8C398E21C57}"/>
              </a:ext>
            </a:extLst>
          </p:cNvPr>
          <p:cNvSpPr/>
          <p:nvPr/>
        </p:nvSpPr>
        <p:spPr>
          <a:xfrm rot="20882712">
            <a:off x="542987" y="1408906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NOUVEAU !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156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avantages de l’application</a:t>
            </a:r>
          </a:p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  <a:p>
            <a:r>
              <a:rPr lang="fr-FR" dirty="0"/>
              <a:t>En parler lors d’un entretien</a:t>
            </a:r>
          </a:p>
          <a:p>
            <a:r>
              <a:rPr lang="fr-FR" b="1" dirty="0"/>
              <a:t>Pour aller plus loin et quizz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7811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>
            <a:extLst>
              <a:ext uri="{FF2B5EF4-FFF2-40B4-BE49-F238E27FC236}">
                <a16:creationId xmlns:a16="http://schemas.microsoft.com/office/drawing/2014/main" id="{8CDD4291-83DE-4667-AB0A-C7556AD2C5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0706" y="4387698"/>
            <a:ext cx="668587" cy="13425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 22">
            <a:hlinkClick r:id="rId3"/>
            <a:extLst>
              <a:ext uri="{FF2B5EF4-FFF2-40B4-BE49-F238E27FC236}">
                <a16:creationId xmlns:a16="http://schemas.microsoft.com/office/drawing/2014/main" id="{2CD4ED28-B537-4AAD-BE0A-9D3853E7ED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3108" y="1820336"/>
            <a:ext cx="1390384" cy="19862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86FDB175-8B13-4F24-8AED-5DF747030BA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12499" y="1388669"/>
            <a:ext cx="3461293" cy="383066"/>
          </a:xfrm>
        </p:spPr>
        <p:txBody>
          <a:bodyPr/>
          <a:lstStyle/>
          <a:p>
            <a:r>
              <a:rPr lang="fr-FR" b="1" dirty="0"/>
              <a:t>Côté clients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1CFB5C-8850-4945-8DB1-26B5B5664D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outils pour aller plus loin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9FE0BDE-F7B2-4400-9188-482586FE7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Pour aller plus loin et quizz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703904-7126-4E15-A51F-DBF0743A5608}"/>
              </a:ext>
            </a:extLst>
          </p:cNvPr>
          <p:cNvSpPr txBox="1"/>
          <p:nvPr/>
        </p:nvSpPr>
        <p:spPr>
          <a:xfrm>
            <a:off x="8312831" y="3473530"/>
            <a:ext cx="3061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PAGE WEB</a:t>
            </a:r>
          </a:p>
          <a:p>
            <a:pPr algn="just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espace reprenant des modes opératoires, vidéos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tutorielles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explications étape par étape…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178257-1930-4D63-A2E8-B0718C714CCB}"/>
              </a:ext>
            </a:extLst>
          </p:cNvPr>
          <p:cNvSpPr txBox="1"/>
          <p:nvPr/>
        </p:nvSpPr>
        <p:spPr>
          <a:xfrm>
            <a:off x="1528395" y="5844754"/>
            <a:ext cx="2638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HDJ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rappels ou focus selon l’actualité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1E62BB-C220-4015-9CDB-32BB1D430D88}"/>
              </a:ext>
            </a:extLst>
          </p:cNvPr>
          <p:cNvSpPr txBox="1"/>
          <p:nvPr/>
        </p:nvSpPr>
        <p:spPr>
          <a:xfrm>
            <a:off x="3963370" y="3890263"/>
            <a:ext cx="218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L’INCONTOURNABLE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récapitulatif des fonctionnalités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 canal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921563-0CF1-4C89-A631-C1FB4D86D3D9}"/>
              </a:ext>
            </a:extLst>
          </p:cNvPr>
          <p:cNvSpPr txBox="1"/>
          <p:nvPr/>
        </p:nvSpPr>
        <p:spPr>
          <a:xfrm>
            <a:off x="638204" y="3890263"/>
            <a:ext cx="2981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RUBRIQUE DES COMMERCIAUX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espace regroupant l’ensemble des fiches pratiques et liens utiles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EAB3A1-5178-4D4F-9ADF-8AEE7ADB4C09}"/>
              </a:ext>
            </a:extLst>
          </p:cNvPr>
          <p:cNvSpPr txBox="1"/>
          <p:nvPr/>
        </p:nvSpPr>
        <p:spPr>
          <a:xfrm>
            <a:off x="6258436" y="3890263"/>
            <a:ext cx="1971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SITE DEMO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reproduction de l’appli pour présenter à nos clients l’appli et les aider à l’utiliser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F834807-5FF3-48B6-AFE2-E67B702B87EC}"/>
              </a:ext>
            </a:extLst>
          </p:cNvPr>
          <p:cNvCxnSpPr>
            <a:cxnSpLocks/>
          </p:cNvCxnSpPr>
          <p:nvPr/>
        </p:nvCxnSpPr>
        <p:spPr>
          <a:xfrm>
            <a:off x="8026060" y="1774447"/>
            <a:ext cx="0" cy="4501194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Bande diagonale 27">
            <a:extLst>
              <a:ext uri="{FF2B5EF4-FFF2-40B4-BE49-F238E27FC236}">
                <a16:creationId xmlns:a16="http://schemas.microsoft.com/office/drawing/2014/main" id="{089795EB-FE02-49CB-BAE0-F318AAC1E763}"/>
              </a:ext>
            </a:extLst>
          </p:cNvPr>
          <p:cNvSpPr/>
          <p:nvPr/>
        </p:nvSpPr>
        <p:spPr>
          <a:xfrm rot="5400000">
            <a:off x="4614158" y="1800161"/>
            <a:ext cx="939334" cy="939334"/>
          </a:xfrm>
          <a:prstGeom prst="diagStripe">
            <a:avLst>
              <a:gd name="adj" fmla="val 6723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33C2CE-8AA9-4BFF-85DC-25A8D42516DE}"/>
              </a:ext>
            </a:extLst>
          </p:cNvPr>
          <p:cNvSpPr/>
          <p:nvPr/>
        </p:nvSpPr>
        <p:spPr>
          <a:xfrm rot="2752393">
            <a:off x="4548700" y="2121319"/>
            <a:ext cx="1265090" cy="20005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</a:rPr>
              <a:t>EN COURS MISE A JOUR</a:t>
            </a:r>
            <a:endParaRPr lang="fr-FR" sz="700" dirty="0">
              <a:solidFill>
                <a:schemeClr val="bg1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8CA62A2-52DE-4DBE-9957-36DECC061471}"/>
              </a:ext>
            </a:extLst>
          </p:cNvPr>
          <p:cNvSpPr txBox="1"/>
          <p:nvPr/>
        </p:nvSpPr>
        <p:spPr>
          <a:xfrm>
            <a:off x="8312499" y="5778896"/>
            <a:ext cx="14263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YOUTUBE 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Tutoriels vidéos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C7DAB8F-4040-482A-BADA-667CC5A7D2EA}"/>
              </a:ext>
            </a:extLst>
          </p:cNvPr>
          <p:cNvSpPr txBox="1"/>
          <p:nvPr/>
        </p:nvSpPr>
        <p:spPr>
          <a:xfrm>
            <a:off x="10215180" y="5778896"/>
            <a:ext cx="19563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QUESTIONS </a:t>
            </a:r>
            <a:b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FRÉQUENTES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Rubrique « Contact » de l’appli</a:t>
            </a:r>
          </a:p>
        </p:txBody>
      </p:sp>
      <p:sp>
        <p:nvSpPr>
          <p:cNvPr id="27" name="Espace réservé du contenu 11">
            <a:extLst>
              <a:ext uri="{FF2B5EF4-FFF2-40B4-BE49-F238E27FC236}">
                <a16:creationId xmlns:a16="http://schemas.microsoft.com/office/drawing/2014/main" id="{0179C3D2-4705-4A4A-9BF7-A06CD0586597}"/>
              </a:ext>
            </a:extLst>
          </p:cNvPr>
          <p:cNvSpPr txBox="1">
            <a:spLocks/>
          </p:cNvSpPr>
          <p:nvPr/>
        </p:nvSpPr>
        <p:spPr>
          <a:xfrm>
            <a:off x="662707" y="1388669"/>
            <a:ext cx="3461293" cy="43088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Côté collaborateurs </a:t>
            </a:r>
          </a:p>
        </p:txBody>
      </p:sp>
      <p:pic>
        <p:nvPicPr>
          <p:cNvPr id="16" name="Image 15">
            <a:hlinkClick r:id="rId5"/>
            <a:extLst>
              <a:ext uri="{FF2B5EF4-FFF2-40B4-BE49-F238E27FC236}">
                <a16:creationId xmlns:a16="http://schemas.microsoft.com/office/drawing/2014/main" id="{0BDD37C9-9D62-4312-82E8-1EE54B7AD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815" y="1820337"/>
            <a:ext cx="2631493" cy="197531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 18">
            <a:hlinkClick r:id="rId7"/>
            <a:extLst>
              <a:ext uri="{FF2B5EF4-FFF2-40B4-BE49-F238E27FC236}">
                <a16:creationId xmlns:a16="http://schemas.microsoft.com/office/drawing/2014/main" id="{295A2B7E-4664-448F-9885-76358006844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96" y="4810669"/>
            <a:ext cx="1637598" cy="9196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hlinkClick r:id="rId9"/>
            <a:extLst>
              <a:ext uri="{FF2B5EF4-FFF2-40B4-BE49-F238E27FC236}">
                <a16:creationId xmlns:a16="http://schemas.microsoft.com/office/drawing/2014/main" id="{5955D72F-840C-4505-899E-BB9511ED9D0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154" y="4961801"/>
            <a:ext cx="1874139" cy="104679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 30">
            <a:hlinkClick r:id="rId11"/>
            <a:extLst>
              <a:ext uri="{FF2B5EF4-FFF2-40B4-BE49-F238E27FC236}">
                <a16:creationId xmlns:a16="http://schemas.microsoft.com/office/drawing/2014/main" id="{B5B3B8AF-2484-4134-8635-5CE285A36EF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1142" y="1820336"/>
            <a:ext cx="960724" cy="2016408"/>
          </a:xfrm>
          <a:prstGeom prst="roundRect">
            <a:avLst>
              <a:gd name="adj" fmla="val 146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Image 24">
            <a:hlinkClick r:id="rId13"/>
            <a:extLst>
              <a:ext uri="{FF2B5EF4-FFF2-40B4-BE49-F238E27FC236}">
                <a16:creationId xmlns:a16="http://schemas.microsoft.com/office/drawing/2014/main" id="{C0124248-1E79-48EF-9E13-F62D441CFC5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775" y="4849376"/>
            <a:ext cx="1742502" cy="9788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B25F8AE3-52AD-4838-8CD0-D7A706A72C7B}"/>
              </a:ext>
            </a:extLst>
          </p:cNvPr>
          <p:cNvSpPr txBox="1"/>
          <p:nvPr/>
        </p:nvSpPr>
        <p:spPr>
          <a:xfrm>
            <a:off x="4348142" y="5844754"/>
            <a:ext cx="3881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QUOI DE NEUF ?</a:t>
            </a:r>
          </a:p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support mensuel avec les dernières évolutions de l’appli</a:t>
            </a:r>
          </a:p>
        </p:txBody>
      </p:sp>
      <p:pic>
        <p:nvPicPr>
          <p:cNvPr id="26" name="Image 25">
            <a:hlinkClick r:id="rId13"/>
            <a:extLst>
              <a:ext uri="{FF2B5EF4-FFF2-40B4-BE49-F238E27FC236}">
                <a16:creationId xmlns:a16="http://schemas.microsoft.com/office/drawing/2014/main" id="{AB8D2C15-D99D-47BF-A3C6-66062E1D6BC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942" y="5001350"/>
            <a:ext cx="879735" cy="4940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3"/>
            <a:extLst>
              <a:ext uri="{FF2B5EF4-FFF2-40B4-BE49-F238E27FC236}">
                <a16:creationId xmlns:a16="http://schemas.microsoft.com/office/drawing/2014/main" id="{F9BEDA05-DF5B-4533-95A6-DDA3C21987F9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876" y="5185315"/>
            <a:ext cx="942804" cy="52945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E0FD257-FFF5-41AB-8916-27A52493C54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0137" y="5443732"/>
            <a:ext cx="340518" cy="246221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570D7410-CCAE-480B-8742-75FF12E98D49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1468" y="4235742"/>
            <a:ext cx="679718" cy="134303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5A59F848-BCE1-4B20-A3F6-6D6E44D34198}"/>
              </a:ext>
            </a:extLst>
          </p:cNvPr>
          <p:cNvGrpSpPr/>
          <p:nvPr/>
        </p:nvGrpSpPr>
        <p:grpSpPr>
          <a:xfrm>
            <a:off x="8400137" y="4235743"/>
            <a:ext cx="1338701" cy="1504864"/>
            <a:chOff x="696311" y="4101323"/>
            <a:chExt cx="1536260" cy="1726944"/>
          </a:xfrm>
        </p:grpSpPr>
        <p:pic>
          <p:nvPicPr>
            <p:cNvPr id="35" name="Image 34">
              <a:hlinkClick r:id="rId19"/>
              <a:extLst>
                <a:ext uri="{FF2B5EF4-FFF2-40B4-BE49-F238E27FC236}">
                  <a16:creationId xmlns:a16="http://schemas.microsoft.com/office/drawing/2014/main" id="{1F8AF2D6-59D8-47EB-82E5-A9E40CFD75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0379" y="4101323"/>
              <a:ext cx="1342192" cy="734919"/>
            </a:xfrm>
            <a:prstGeom prst="rect">
              <a:avLst/>
            </a:prstGeom>
          </p:spPr>
        </p:pic>
        <p:pic>
          <p:nvPicPr>
            <p:cNvPr id="41" name="Image 40">
              <a:hlinkClick r:id="rId19"/>
              <a:extLst>
                <a:ext uri="{FF2B5EF4-FFF2-40B4-BE49-F238E27FC236}">
                  <a16:creationId xmlns:a16="http://schemas.microsoft.com/office/drawing/2014/main" id="{18AA3276-3E91-4623-B48C-B965D781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410405">
              <a:off x="696311" y="4721117"/>
              <a:ext cx="1104403" cy="665383"/>
            </a:xfrm>
            <a:prstGeom prst="rect">
              <a:avLst/>
            </a:prstGeom>
          </p:spPr>
        </p:pic>
        <p:pic>
          <p:nvPicPr>
            <p:cNvPr id="40" name="Image 39">
              <a:hlinkClick r:id="rId19"/>
              <a:extLst>
                <a:ext uri="{FF2B5EF4-FFF2-40B4-BE49-F238E27FC236}">
                  <a16:creationId xmlns:a16="http://schemas.microsoft.com/office/drawing/2014/main" id="{38C9DB6B-8D78-4378-A124-C8A2127073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9049" y="5256835"/>
              <a:ext cx="1039541" cy="571432"/>
            </a:xfrm>
            <a:prstGeom prst="rect">
              <a:avLst/>
            </a:prstGeom>
          </p:spPr>
        </p:pic>
      </p:grpSp>
      <p:pic>
        <p:nvPicPr>
          <p:cNvPr id="49" name="Image 48">
            <a:hlinkClick r:id="rId23"/>
            <a:extLst>
              <a:ext uri="{FF2B5EF4-FFF2-40B4-BE49-F238E27FC236}">
                <a16:creationId xmlns:a16="http://schemas.microsoft.com/office/drawing/2014/main" id="{7D76780F-6C5A-4F82-84F6-0FB30BB97065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8003" y="1843999"/>
            <a:ext cx="3071210" cy="157108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Picture 13" descr="Résultat de recherche d'images pour &quot;clic&quot;">
            <a:extLst>
              <a:ext uri="{FF2B5EF4-FFF2-40B4-BE49-F238E27FC236}">
                <a16:creationId xmlns:a16="http://schemas.microsoft.com/office/drawing/2014/main" id="{EF672119-5330-4FB3-B9B4-BCD58049E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43174" y="3404225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3" descr="Résultat de recherche d'images pour &quot;clic&quot;">
            <a:extLst>
              <a:ext uri="{FF2B5EF4-FFF2-40B4-BE49-F238E27FC236}">
                <a16:creationId xmlns:a16="http://schemas.microsoft.com/office/drawing/2014/main" id="{124E7D60-D32C-413D-B7F2-64D8AB3C1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1866" y="3714502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29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0CD19E-656D-424E-AECB-8AE52966D7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QUIZZ ! A votre avis, pour chacune de ces situations quelle fonctionnalité </a:t>
            </a:r>
            <a:r>
              <a:rPr lang="fr-FR" dirty="0" err="1"/>
              <a:t>Selfcare</a:t>
            </a:r>
            <a:r>
              <a:rPr lang="fr-FR" dirty="0"/>
              <a:t> a été utilisée ?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B5D334D-1C86-4D10-B505-89D27C645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Pour aller plus loin et quizz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8C4E9BF-3262-4F84-A1ED-6258ABCFD610}"/>
              </a:ext>
            </a:extLst>
          </p:cNvPr>
          <p:cNvGrpSpPr/>
          <p:nvPr/>
        </p:nvGrpSpPr>
        <p:grpSpPr>
          <a:xfrm>
            <a:off x="8506419" y="2209800"/>
            <a:ext cx="2880001" cy="2787253"/>
            <a:chOff x="8506419" y="2209800"/>
            <a:chExt cx="2880001" cy="278725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228442-75A9-4F40-97E2-61FDE6DE178A}"/>
                </a:ext>
              </a:extLst>
            </p:cNvPr>
            <p:cNvSpPr/>
            <p:nvPr/>
          </p:nvSpPr>
          <p:spPr>
            <a:xfrm>
              <a:off x="8506419" y="3919835"/>
              <a:ext cx="28800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Patrick arrive à Hawaï mais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sans sa valise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! Cerise sur le gâteau,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 carte bancaire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est … dans sa valise.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837A580-EE25-4CA9-A2FE-6EC982A39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06420" y="2209800"/>
              <a:ext cx="2880000" cy="1605787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7326AF-5917-4BF3-A71A-4E8664E1D9F9}"/>
              </a:ext>
            </a:extLst>
          </p:cNvPr>
          <p:cNvGrpSpPr/>
          <p:nvPr/>
        </p:nvGrpSpPr>
        <p:grpSpPr>
          <a:xfrm>
            <a:off x="4744869" y="2209800"/>
            <a:ext cx="2880000" cy="2787253"/>
            <a:chOff x="4744869" y="2209800"/>
            <a:chExt cx="2880000" cy="278725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2865A4-D9E3-4522-A405-86184C892EAF}"/>
                </a:ext>
              </a:extLst>
            </p:cNvPr>
            <p:cNvSpPr/>
            <p:nvPr/>
          </p:nvSpPr>
          <p:spPr>
            <a:xfrm>
              <a:off x="4744869" y="3919835"/>
              <a:ext cx="2880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carte bancaire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Bruno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n’est plus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dans son portefeuille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! Il est quasi certain de l’avoir vu ce matin. 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9BA8F8B-2812-4691-9B9B-BA905E7CC4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44869" y="2209800"/>
              <a:ext cx="2880000" cy="1605787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BE746A9-1AE6-412F-8C3E-AF42C530323F}"/>
              </a:ext>
            </a:extLst>
          </p:cNvPr>
          <p:cNvGrpSpPr/>
          <p:nvPr/>
        </p:nvGrpSpPr>
        <p:grpSpPr>
          <a:xfrm>
            <a:off x="983319" y="2209800"/>
            <a:ext cx="2880000" cy="2787253"/>
            <a:chOff x="983319" y="2209800"/>
            <a:chExt cx="2880000" cy="278725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DF620B-4063-419E-B2D6-C9A4AC233637}"/>
                </a:ext>
              </a:extLst>
            </p:cNvPr>
            <p:cNvSpPr/>
            <p:nvPr/>
          </p:nvSpPr>
          <p:spPr>
            <a:xfrm>
              <a:off x="983319" y="3919835"/>
              <a:ext cx="2880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Carole part en déplacement et fait le plein. Impossible de se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souvenir de son code de carte bancaire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!</a:t>
              </a:r>
              <a:endParaRPr lang="fr-F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B0C6F59-5BE8-42A8-9592-3B3906458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3319" y="2209800"/>
              <a:ext cx="2880000" cy="16057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FECA62-5310-4C48-A6D5-11AA4971A3AC}"/>
              </a:ext>
            </a:extLst>
          </p:cNvPr>
          <p:cNvGrpSpPr/>
          <p:nvPr/>
        </p:nvGrpSpPr>
        <p:grpSpPr>
          <a:xfrm>
            <a:off x="8729647" y="5338539"/>
            <a:ext cx="2107269" cy="667874"/>
            <a:chOff x="8729647" y="5338539"/>
            <a:chExt cx="2107269" cy="66787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3B4235A-63CB-4AEF-AB62-73500003EC24}"/>
                </a:ext>
              </a:extLst>
            </p:cNvPr>
            <p:cNvGrpSpPr/>
            <p:nvPr/>
          </p:nvGrpSpPr>
          <p:grpSpPr>
            <a:xfrm>
              <a:off x="9344518" y="5338539"/>
              <a:ext cx="1492398" cy="667874"/>
              <a:chOff x="9344518" y="5338539"/>
              <a:chExt cx="1492398" cy="667874"/>
            </a:xfrm>
          </p:grpSpPr>
          <p:sp>
            <p:nvSpPr>
              <p:cNvPr id="18" name="Rectangle 17">
                <a:hlinkClick r:id="rId6"/>
                <a:extLst>
                  <a:ext uri="{FF2B5EF4-FFF2-40B4-BE49-F238E27FC236}">
                    <a16:creationId xmlns:a16="http://schemas.microsoft.com/office/drawing/2014/main" id="{3E0D4C4B-8CD8-4E7E-8F39-54DF640CB47A}"/>
                  </a:ext>
                </a:extLst>
              </p:cNvPr>
              <p:cNvSpPr/>
              <p:nvPr/>
            </p:nvSpPr>
            <p:spPr>
              <a:xfrm rot="21334091">
                <a:off x="9344518" y="5338539"/>
                <a:ext cx="1492398" cy="4616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fr-FR" altLang="fr-FR" sz="1200" b="1" dirty="0">
                    <a:solidFill>
                      <a:schemeClr val="bg1"/>
                    </a:solidFill>
                    <a:latin typeface="+mj-lt"/>
                    <a:cs typeface="Calibri"/>
                  </a:rPr>
                  <a:t>Apple </a:t>
                </a:r>
                <a:r>
                  <a:rPr lang="fr-FR" altLang="fr-FR" sz="1200" b="1" dirty="0" err="1">
                    <a:solidFill>
                      <a:schemeClr val="bg1"/>
                    </a:solidFill>
                    <a:latin typeface="+mj-lt"/>
                    <a:cs typeface="Calibri"/>
                  </a:rPr>
                  <a:t>Pay</a:t>
                </a:r>
                <a:r>
                  <a:rPr lang="fr-FR" altLang="fr-FR" sz="1200" b="1" dirty="0">
                    <a:solidFill>
                      <a:schemeClr val="bg1"/>
                    </a:solidFill>
                    <a:latin typeface="+mj-lt"/>
                    <a:cs typeface="Calibri"/>
                  </a:rPr>
                  <a:t> / Samsung </a:t>
                </a:r>
                <a:r>
                  <a:rPr lang="fr-FR" altLang="fr-FR" sz="1200" b="1" dirty="0" err="1">
                    <a:solidFill>
                      <a:schemeClr val="bg1"/>
                    </a:solidFill>
                    <a:latin typeface="+mj-lt"/>
                    <a:cs typeface="Calibri"/>
                  </a:rPr>
                  <a:t>Pay</a:t>
                </a:r>
                <a:endParaRPr lang="fr-FR" altLang="fr-FR" sz="1200" b="1" dirty="0">
                  <a:solidFill>
                    <a:schemeClr val="bg1"/>
                  </a:solidFill>
                  <a:latin typeface="+mj-lt"/>
                  <a:cs typeface="Calibri"/>
                </a:endParaRPr>
              </a:p>
            </p:txBody>
          </p:sp>
          <p:sp>
            <p:nvSpPr>
              <p:cNvPr id="19" name="ZoneTexte 18">
                <a:hlinkClick r:id="rId6"/>
                <a:extLst>
                  <a:ext uri="{FF2B5EF4-FFF2-40B4-BE49-F238E27FC236}">
                    <a16:creationId xmlns:a16="http://schemas.microsoft.com/office/drawing/2014/main" id="{F353D138-02EC-4AB6-887F-5475FFDBDACF}"/>
                  </a:ext>
                </a:extLst>
              </p:cNvPr>
              <p:cNvSpPr txBox="1"/>
              <p:nvPr/>
            </p:nvSpPr>
            <p:spPr>
              <a:xfrm rot="21429360">
                <a:off x="9750397" y="5760192"/>
                <a:ext cx="82747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 savoir +</a:t>
                </a:r>
              </a:p>
            </p:txBody>
          </p:sp>
        </p:grpSp>
        <p:grpSp>
          <p:nvGrpSpPr>
            <p:cNvPr id="27" name="Graphique 1762">
              <a:extLst>
                <a:ext uri="{FF2B5EF4-FFF2-40B4-BE49-F238E27FC236}">
                  <a16:creationId xmlns:a16="http://schemas.microsoft.com/office/drawing/2014/main" id="{61F38EC4-971A-44FB-BA66-8F301E08F298}"/>
                </a:ext>
              </a:extLst>
            </p:cNvPr>
            <p:cNvGrpSpPr/>
            <p:nvPr/>
          </p:nvGrpSpPr>
          <p:grpSpPr>
            <a:xfrm>
              <a:off x="8729647" y="5363348"/>
              <a:ext cx="616648" cy="519954"/>
              <a:chOff x="7994320" y="617219"/>
              <a:chExt cx="399098" cy="336517"/>
            </a:xfrm>
            <a:noFill/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95DF500B-3E6D-4D2C-B269-56FAF009AB22}"/>
                  </a:ext>
                </a:extLst>
              </p:cNvPr>
              <p:cNvSpPr/>
              <p:nvPr/>
            </p:nvSpPr>
            <p:spPr>
              <a:xfrm>
                <a:off x="8179196" y="730757"/>
                <a:ext cx="81347" cy="151923"/>
              </a:xfrm>
              <a:custGeom>
                <a:avLst/>
                <a:gdLst>
                  <a:gd name="connsiteX0" fmla="*/ 81348 w 81347"/>
                  <a:gd name="connsiteY0" fmla="*/ 69342 h 151923"/>
                  <a:gd name="connsiteX1" fmla="*/ 13244 w 81347"/>
                  <a:gd name="connsiteY1" fmla="*/ 0 h 151923"/>
                  <a:gd name="connsiteX2" fmla="*/ 12006 w 81347"/>
                  <a:gd name="connsiteY2" fmla="*/ 46673 h 151923"/>
                  <a:gd name="connsiteX3" fmla="*/ 46010 w 81347"/>
                  <a:gd name="connsiteY3" fmla="*/ 89535 h 151923"/>
                  <a:gd name="connsiteX4" fmla="*/ 72490 w 81347"/>
                  <a:gd name="connsiteY4" fmla="*/ 151924 h 151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47" h="151923">
                    <a:moveTo>
                      <a:pt x="81348" y="69342"/>
                    </a:moveTo>
                    <a:lnTo>
                      <a:pt x="13244" y="0"/>
                    </a:lnTo>
                    <a:cubicBezTo>
                      <a:pt x="13244" y="0"/>
                      <a:pt x="-15712" y="12001"/>
                      <a:pt x="12006" y="46673"/>
                    </a:cubicBezTo>
                    <a:cubicBezTo>
                      <a:pt x="39724" y="81344"/>
                      <a:pt x="46010" y="89535"/>
                      <a:pt x="46010" y="89535"/>
                    </a:cubicBezTo>
                    <a:cubicBezTo>
                      <a:pt x="46010" y="89535"/>
                      <a:pt x="23341" y="136779"/>
                      <a:pt x="72490" y="151924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F546C86A-077A-47AB-B591-63B63110FCA8}"/>
                  </a:ext>
                </a:extLst>
              </p:cNvPr>
              <p:cNvSpPr/>
              <p:nvPr/>
            </p:nvSpPr>
            <p:spPr>
              <a:xfrm>
                <a:off x="8069282" y="617219"/>
                <a:ext cx="178022" cy="177926"/>
              </a:xfrm>
              <a:custGeom>
                <a:avLst/>
                <a:gdLst>
                  <a:gd name="connsiteX0" fmla="*/ 161639 w 178022"/>
                  <a:gd name="connsiteY0" fmla="*/ 126778 h 177926"/>
                  <a:gd name="connsiteX1" fmla="*/ 175451 w 178022"/>
                  <a:gd name="connsiteY1" fmla="*/ 112871 h 177926"/>
                  <a:gd name="connsiteX2" fmla="*/ 175451 w 178022"/>
                  <a:gd name="connsiteY2" fmla="*/ 100584 h 177926"/>
                  <a:gd name="connsiteX3" fmla="*/ 77438 w 178022"/>
                  <a:gd name="connsiteY3" fmla="*/ 2572 h 177926"/>
                  <a:gd name="connsiteX4" fmla="*/ 65151 w 178022"/>
                  <a:gd name="connsiteY4" fmla="*/ 2572 h 177926"/>
                  <a:gd name="connsiteX5" fmla="*/ 2572 w 178022"/>
                  <a:gd name="connsiteY5" fmla="*/ 65056 h 177926"/>
                  <a:gd name="connsiteX6" fmla="*/ 2572 w 178022"/>
                  <a:gd name="connsiteY6" fmla="*/ 77343 h 177926"/>
                  <a:gd name="connsiteX7" fmla="*/ 100584 w 178022"/>
                  <a:gd name="connsiteY7" fmla="*/ 175355 h 177926"/>
                  <a:gd name="connsiteX8" fmla="*/ 112871 w 178022"/>
                  <a:gd name="connsiteY8" fmla="*/ 175355 h 177926"/>
                  <a:gd name="connsiteX9" fmla="*/ 125349 w 178022"/>
                  <a:gd name="connsiteY9" fmla="*/ 162878 h 177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8022" h="177926">
                    <a:moveTo>
                      <a:pt x="161639" y="126778"/>
                    </a:moveTo>
                    <a:lnTo>
                      <a:pt x="175451" y="112871"/>
                    </a:lnTo>
                    <a:cubicBezTo>
                      <a:pt x="178880" y="109442"/>
                      <a:pt x="178880" y="103918"/>
                      <a:pt x="175451" y="100584"/>
                    </a:cubicBezTo>
                    <a:lnTo>
                      <a:pt x="77438" y="2572"/>
                    </a:lnTo>
                    <a:cubicBezTo>
                      <a:pt x="74009" y="-857"/>
                      <a:pt x="68485" y="-857"/>
                      <a:pt x="65151" y="2572"/>
                    </a:cubicBezTo>
                    <a:lnTo>
                      <a:pt x="2572" y="65056"/>
                    </a:lnTo>
                    <a:cubicBezTo>
                      <a:pt x="-857" y="68485"/>
                      <a:pt x="-857" y="74009"/>
                      <a:pt x="2572" y="77343"/>
                    </a:cubicBezTo>
                    <a:lnTo>
                      <a:pt x="100584" y="175355"/>
                    </a:lnTo>
                    <a:cubicBezTo>
                      <a:pt x="104013" y="178784"/>
                      <a:pt x="109538" y="178784"/>
                      <a:pt x="112871" y="175355"/>
                    </a:cubicBezTo>
                    <a:lnTo>
                      <a:pt x="125349" y="162878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67F455FF-484E-4344-BA91-45279AEBD6D9}"/>
                  </a:ext>
                </a:extLst>
              </p:cNvPr>
              <p:cNvSpPr/>
              <p:nvPr/>
            </p:nvSpPr>
            <p:spPr>
              <a:xfrm>
                <a:off x="8386560" y="920876"/>
                <a:ext cx="6858" cy="8572"/>
              </a:xfrm>
              <a:custGeom>
                <a:avLst/>
                <a:gdLst>
                  <a:gd name="connsiteX0" fmla="*/ 0 w 6858"/>
                  <a:gd name="connsiteY0" fmla="*/ 0 h 8572"/>
                  <a:gd name="connsiteX1" fmla="*/ 6858 w 6858"/>
                  <a:gd name="connsiteY1" fmla="*/ 8573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58" h="8572">
                    <a:moveTo>
                      <a:pt x="0" y="0"/>
                    </a:moveTo>
                    <a:lnTo>
                      <a:pt x="6858" y="8573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AD4DE6D2-5E8C-4D69-A8CA-FAE2E513279B}"/>
                  </a:ext>
                </a:extLst>
              </p:cNvPr>
              <p:cNvSpPr/>
              <p:nvPr/>
            </p:nvSpPr>
            <p:spPr>
              <a:xfrm>
                <a:off x="8244732" y="715731"/>
                <a:ext cx="126206" cy="185713"/>
              </a:xfrm>
              <a:custGeom>
                <a:avLst/>
                <a:gdLst>
                  <a:gd name="connsiteX0" fmla="*/ 0 w 126206"/>
                  <a:gd name="connsiteY0" fmla="*/ 2072 h 185713"/>
                  <a:gd name="connsiteX1" fmla="*/ 24384 w 126206"/>
                  <a:gd name="connsiteY1" fmla="*/ 6929 h 185713"/>
                  <a:gd name="connsiteX2" fmla="*/ 78200 w 126206"/>
                  <a:gd name="connsiteY2" fmla="*/ 43505 h 185713"/>
                  <a:gd name="connsiteX3" fmla="*/ 102013 w 126206"/>
                  <a:gd name="connsiteY3" fmla="*/ 155519 h 185713"/>
                  <a:gd name="connsiteX4" fmla="*/ 126206 w 126206"/>
                  <a:gd name="connsiteY4" fmla="*/ 185714 h 18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206" h="185713">
                    <a:moveTo>
                      <a:pt x="0" y="2072"/>
                    </a:moveTo>
                    <a:cubicBezTo>
                      <a:pt x="0" y="2072"/>
                      <a:pt x="7144" y="-4977"/>
                      <a:pt x="24384" y="6929"/>
                    </a:cubicBezTo>
                    <a:cubicBezTo>
                      <a:pt x="41624" y="18836"/>
                      <a:pt x="78200" y="43505"/>
                      <a:pt x="78200" y="43505"/>
                    </a:cubicBezTo>
                    <a:lnTo>
                      <a:pt x="102013" y="155519"/>
                    </a:lnTo>
                    <a:lnTo>
                      <a:pt x="126206" y="185714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DC06EE1A-8DDC-4385-91E8-E770BE5F0AE6}"/>
                  </a:ext>
                </a:extLst>
              </p:cNvPr>
              <p:cNvSpPr/>
              <p:nvPr/>
            </p:nvSpPr>
            <p:spPr>
              <a:xfrm>
                <a:off x="8170723" y="792669"/>
                <a:ext cx="37052" cy="33515"/>
              </a:xfrm>
              <a:custGeom>
                <a:avLst/>
                <a:gdLst>
                  <a:gd name="connsiteX0" fmla="*/ 11430 w 37052"/>
                  <a:gd name="connsiteY0" fmla="*/ 0 h 33515"/>
                  <a:gd name="connsiteX1" fmla="*/ 0 w 37052"/>
                  <a:gd name="connsiteY1" fmla="*/ 29147 h 33515"/>
                  <a:gd name="connsiteX2" fmla="*/ 37052 w 37052"/>
                  <a:gd name="connsiteY2" fmla="*/ 7048 h 33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052" h="33515">
                    <a:moveTo>
                      <a:pt x="11430" y="0"/>
                    </a:moveTo>
                    <a:lnTo>
                      <a:pt x="0" y="29147"/>
                    </a:lnTo>
                    <a:cubicBezTo>
                      <a:pt x="0" y="29147"/>
                      <a:pt x="18479" y="48101"/>
                      <a:pt x="37052" y="7048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6C4B4BEC-BE4B-4F18-B39D-33C7F518DF5E}"/>
                  </a:ext>
                </a:extLst>
              </p:cNvPr>
              <p:cNvSpPr/>
              <p:nvPr/>
            </p:nvSpPr>
            <p:spPr>
              <a:xfrm>
                <a:off x="8185772" y="820482"/>
                <a:ext cx="34861" cy="26317"/>
              </a:xfrm>
              <a:custGeom>
                <a:avLst/>
                <a:gdLst>
                  <a:gd name="connsiteX0" fmla="*/ 9239 w 34861"/>
                  <a:gd name="connsiteY0" fmla="*/ 0 h 26317"/>
                  <a:gd name="connsiteX1" fmla="*/ 0 w 34861"/>
                  <a:gd name="connsiteY1" fmla="*/ 20765 h 26317"/>
                  <a:gd name="connsiteX2" fmla="*/ 34862 w 34861"/>
                  <a:gd name="connsiteY2" fmla="*/ 9716 h 26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861" h="26317">
                    <a:moveTo>
                      <a:pt x="9239" y="0"/>
                    </a:moveTo>
                    <a:lnTo>
                      <a:pt x="0" y="20765"/>
                    </a:lnTo>
                    <a:cubicBezTo>
                      <a:pt x="0" y="20765"/>
                      <a:pt x="18479" y="38862"/>
                      <a:pt x="34862" y="9716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6332AB61-6913-403A-BA8D-829EB301FBBE}"/>
                  </a:ext>
                </a:extLst>
              </p:cNvPr>
              <p:cNvSpPr/>
              <p:nvPr/>
            </p:nvSpPr>
            <p:spPr>
              <a:xfrm>
                <a:off x="8201108" y="845247"/>
                <a:ext cx="111156" cy="108489"/>
              </a:xfrm>
              <a:custGeom>
                <a:avLst/>
                <a:gdLst>
                  <a:gd name="connsiteX0" fmla="*/ 7525 w 111156"/>
                  <a:gd name="connsiteY0" fmla="*/ 0 h 108489"/>
                  <a:gd name="connsiteX1" fmla="*/ 0 w 111156"/>
                  <a:gd name="connsiteY1" fmla="*/ 12383 h 108489"/>
                  <a:gd name="connsiteX2" fmla="*/ 21622 w 111156"/>
                  <a:gd name="connsiteY2" fmla="*/ 18097 h 108489"/>
                  <a:gd name="connsiteX3" fmla="*/ 74105 w 111156"/>
                  <a:gd name="connsiteY3" fmla="*/ 58198 h 108489"/>
                  <a:gd name="connsiteX4" fmla="*/ 111157 w 111156"/>
                  <a:gd name="connsiteY4" fmla="*/ 108490 h 10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156" h="108489">
                    <a:moveTo>
                      <a:pt x="7525" y="0"/>
                    </a:moveTo>
                    <a:lnTo>
                      <a:pt x="0" y="12383"/>
                    </a:lnTo>
                    <a:cubicBezTo>
                      <a:pt x="0" y="12383"/>
                      <a:pt x="9716" y="26098"/>
                      <a:pt x="21622" y="18097"/>
                    </a:cubicBezTo>
                    <a:cubicBezTo>
                      <a:pt x="21622" y="18097"/>
                      <a:pt x="27813" y="59531"/>
                      <a:pt x="74105" y="58198"/>
                    </a:cubicBezTo>
                    <a:lnTo>
                      <a:pt x="111157" y="10849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9A5C8217-984B-403C-BCC1-5042A5258C86}"/>
                  </a:ext>
                </a:extLst>
              </p:cNvPr>
              <p:cNvSpPr/>
              <p:nvPr/>
            </p:nvSpPr>
            <p:spPr>
              <a:xfrm>
                <a:off x="8231207" y="755617"/>
                <a:ext cx="47625" cy="28670"/>
              </a:xfrm>
              <a:custGeom>
                <a:avLst/>
                <a:gdLst>
                  <a:gd name="connsiteX0" fmla="*/ 0 w 47625"/>
                  <a:gd name="connsiteY0" fmla="*/ 12382 h 28670"/>
                  <a:gd name="connsiteX1" fmla="*/ 11430 w 47625"/>
                  <a:gd name="connsiteY1" fmla="*/ 0 h 28670"/>
                  <a:gd name="connsiteX2" fmla="*/ 47625 w 47625"/>
                  <a:gd name="connsiteY2" fmla="*/ 28670 h 2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25" h="28670">
                    <a:moveTo>
                      <a:pt x="0" y="12382"/>
                    </a:moveTo>
                    <a:lnTo>
                      <a:pt x="11430" y="0"/>
                    </a:lnTo>
                    <a:cubicBezTo>
                      <a:pt x="11430" y="0"/>
                      <a:pt x="18479" y="23336"/>
                      <a:pt x="47625" y="28670"/>
                    </a:cubicBez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2C19D3FB-783F-4B4B-B27B-FCBFC0B587EA}"/>
                  </a:ext>
                </a:extLst>
              </p:cNvPr>
              <p:cNvSpPr/>
              <p:nvPr/>
            </p:nvSpPr>
            <p:spPr>
              <a:xfrm>
                <a:off x="7994320" y="692181"/>
                <a:ext cx="55149" cy="187166"/>
              </a:xfrm>
              <a:custGeom>
                <a:avLst/>
                <a:gdLst>
                  <a:gd name="connsiteX0" fmla="*/ 55150 w 55149"/>
                  <a:gd name="connsiteY0" fmla="*/ 0 h 187166"/>
                  <a:gd name="connsiteX1" fmla="*/ 10859 w 55149"/>
                  <a:gd name="connsiteY1" fmla="*/ 0 h 187166"/>
                  <a:gd name="connsiteX2" fmla="*/ 0 w 55149"/>
                  <a:gd name="connsiteY2" fmla="*/ 10859 h 187166"/>
                  <a:gd name="connsiteX3" fmla="*/ 0 w 55149"/>
                  <a:gd name="connsiteY3" fmla="*/ 187166 h 187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149" h="187166">
                    <a:moveTo>
                      <a:pt x="55150" y="0"/>
                    </a:moveTo>
                    <a:lnTo>
                      <a:pt x="10859" y="0"/>
                    </a:lnTo>
                    <a:cubicBezTo>
                      <a:pt x="4858" y="0"/>
                      <a:pt x="0" y="4858"/>
                      <a:pt x="0" y="10859"/>
                    </a:cubicBezTo>
                    <a:lnTo>
                      <a:pt x="0" y="187166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374CC15C-75F7-4CB0-B725-98321395A78C}"/>
                  </a:ext>
                </a:extLst>
              </p:cNvPr>
              <p:cNvSpPr/>
              <p:nvPr/>
            </p:nvSpPr>
            <p:spPr>
              <a:xfrm>
                <a:off x="7994320" y="797622"/>
                <a:ext cx="160115" cy="154971"/>
              </a:xfrm>
              <a:custGeom>
                <a:avLst/>
                <a:gdLst>
                  <a:gd name="connsiteX0" fmla="*/ 0 w 160115"/>
                  <a:gd name="connsiteY0" fmla="*/ 117539 h 154971"/>
                  <a:gd name="connsiteX1" fmla="*/ 0 w 160115"/>
                  <a:gd name="connsiteY1" fmla="*/ 144113 h 154971"/>
                  <a:gd name="connsiteX2" fmla="*/ 10859 w 160115"/>
                  <a:gd name="connsiteY2" fmla="*/ 154972 h 154971"/>
                  <a:gd name="connsiteX3" fmla="*/ 149257 w 160115"/>
                  <a:gd name="connsiteY3" fmla="*/ 154972 h 154971"/>
                  <a:gd name="connsiteX4" fmla="*/ 160115 w 160115"/>
                  <a:gd name="connsiteY4" fmla="*/ 144113 h 154971"/>
                  <a:gd name="connsiteX5" fmla="*/ 160115 w 160115"/>
                  <a:gd name="connsiteY5" fmla="*/ 0 h 1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115" h="154971">
                    <a:moveTo>
                      <a:pt x="0" y="117539"/>
                    </a:moveTo>
                    <a:lnTo>
                      <a:pt x="0" y="144113"/>
                    </a:lnTo>
                    <a:cubicBezTo>
                      <a:pt x="0" y="150114"/>
                      <a:pt x="4858" y="154972"/>
                      <a:pt x="10859" y="154972"/>
                    </a:cubicBezTo>
                    <a:lnTo>
                      <a:pt x="149257" y="154972"/>
                    </a:lnTo>
                    <a:cubicBezTo>
                      <a:pt x="155258" y="154972"/>
                      <a:pt x="160115" y="150114"/>
                      <a:pt x="160115" y="144113"/>
                    </a:cubicBezTo>
                    <a:lnTo>
                      <a:pt x="160115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BBCDA83B-466B-43C3-83C4-FCDBF9C38C01}"/>
                  </a:ext>
                </a:extLst>
              </p:cNvPr>
              <p:cNvSpPr/>
              <p:nvPr/>
            </p:nvSpPr>
            <p:spPr>
              <a:xfrm>
                <a:off x="8007941" y="715993"/>
                <a:ext cx="131921" cy="98869"/>
              </a:xfrm>
              <a:custGeom>
                <a:avLst/>
                <a:gdLst>
                  <a:gd name="connsiteX0" fmla="*/ 83439 w 131921"/>
                  <a:gd name="connsiteY0" fmla="*/ 0 h 98869"/>
                  <a:gd name="connsiteX1" fmla="*/ 10858 w 131921"/>
                  <a:gd name="connsiteY1" fmla="*/ 0 h 98869"/>
                  <a:gd name="connsiteX2" fmla="*/ 0 w 131921"/>
                  <a:gd name="connsiteY2" fmla="*/ 10859 h 98869"/>
                  <a:gd name="connsiteX3" fmla="*/ 0 w 131921"/>
                  <a:gd name="connsiteY3" fmla="*/ 88011 h 98869"/>
                  <a:gd name="connsiteX4" fmla="*/ 10858 w 131921"/>
                  <a:gd name="connsiteY4" fmla="*/ 98869 h 98869"/>
                  <a:gd name="connsiteX5" fmla="*/ 121063 w 131921"/>
                  <a:gd name="connsiteY5" fmla="*/ 98869 h 98869"/>
                  <a:gd name="connsiteX6" fmla="*/ 131921 w 131921"/>
                  <a:gd name="connsiteY6" fmla="*/ 88011 h 98869"/>
                  <a:gd name="connsiteX7" fmla="*/ 131921 w 131921"/>
                  <a:gd name="connsiteY7" fmla="*/ 48101 h 9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1921" h="98869">
                    <a:moveTo>
                      <a:pt x="83439" y="0"/>
                    </a:moveTo>
                    <a:lnTo>
                      <a:pt x="10858" y="0"/>
                    </a:lnTo>
                    <a:cubicBezTo>
                      <a:pt x="4858" y="0"/>
                      <a:pt x="0" y="4858"/>
                      <a:pt x="0" y="10859"/>
                    </a:cubicBezTo>
                    <a:lnTo>
                      <a:pt x="0" y="88011"/>
                    </a:lnTo>
                    <a:cubicBezTo>
                      <a:pt x="0" y="94012"/>
                      <a:pt x="4858" y="98869"/>
                      <a:pt x="10858" y="98869"/>
                    </a:cubicBezTo>
                    <a:lnTo>
                      <a:pt x="121063" y="98869"/>
                    </a:lnTo>
                    <a:cubicBezTo>
                      <a:pt x="127064" y="98869"/>
                      <a:pt x="131921" y="94012"/>
                      <a:pt x="131921" y="88011"/>
                    </a:cubicBezTo>
                    <a:lnTo>
                      <a:pt x="131921" y="48101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726B6C4C-B5C8-49AF-A25D-B04EB5070123}"/>
                  </a:ext>
                </a:extLst>
              </p:cNvPr>
              <p:cNvSpPr/>
              <p:nvPr/>
            </p:nvSpPr>
            <p:spPr>
              <a:xfrm>
                <a:off x="8010132" y="672369"/>
                <a:ext cx="71056" cy="18573"/>
              </a:xfrm>
              <a:custGeom>
                <a:avLst/>
                <a:gdLst>
                  <a:gd name="connsiteX0" fmla="*/ 71057 w 71056"/>
                  <a:gd name="connsiteY0" fmla="*/ 0 h 18573"/>
                  <a:gd name="connsiteX1" fmla="*/ 10858 w 71056"/>
                  <a:gd name="connsiteY1" fmla="*/ 0 h 18573"/>
                  <a:gd name="connsiteX2" fmla="*/ 0 w 71056"/>
                  <a:gd name="connsiteY2" fmla="*/ 10858 h 18573"/>
                  <a:gd name="connsiteX3" fmla="*/ 0 w 71056"/>
                  <a:gd name="connsiteY3" fmla="*/ 18574 h 18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56" h="18573">
                    <a:moveTo>
                      <a:pt x="71057" y="0"/>
                    </a:moveTo>
                    <a:lnTo>
                      <a:pt x="10858" y="0"/>
                    </a:lnTo>
                    <a:cubicBezTo>
                      <a:pt x="4858" y="0"/>
                      <a:pt x="0" y="4858"/>
                      <a:pt x="0" y="10858"/>
                    </a:cubicBezTo>
                    <a:lnTo>
                      <a:pt x="0" y="18574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1C19B5DA-8A5F-413C-B5E2-DF43B303EDC4}"/>
                  </a:ext>
                </a:extLst>
              </p:cNvPr>
              <p:cNvSpPr/>
              <p:nvPr/>
            </p:nvSpPr>
            <p:spPr>
              <a:xfrm>
                <a:off x="8041945" y="744187"/>
                <a:ext cx="60864" cy="48958"/>
              </a:xfrm>
              <a:custGeom>
                <a:avLst/>
                <a:gdLst>
                  <a:gd name="connsiteX0" fmla="*/ 0 w 60864"/>
                  <a:gd name="connsiteY0" fmla="*/ 19431 h 48958"/>
                  <a:gd name="connsiteX1" fmla="*/ 22955 w 60864"/>
                  <a:gd name="connsiteY1" fmla="*/ 48959 h 48958"/>
                  <a:gd name="connsiteX2" fmla="*/ 60865 w 60864"/>
                  <a:gd name="connsiteY2" fmla="*/ 0 h 48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864" h="48958">
                    <a:moveTo>
                      <a:pt x="0" y="19431"/>
                    </a:moveTo>
                    <a:lnTo>
                      <a:pt x="22955" y="48959"/>
                    </a:lnTo>
                    <a:lnTo>
                      <a:pt x="60865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42" name="Graphique 1762">
                <a:extLst>
                  <a:ext uri="{FF2B5EF4-FFF2-40B4-BE49-F238E27FC236}">
                    <a16:creationId xmlns:a16="http://schemas.microsoft.com/office/drawing/2014/main" id="{B5DB898F-50E9-40FC-8F4F-38D85D8486E9}"/>
                  </a:ext>
                </a:extLst>
              </p:cNvPr>
              <p:cNvGrpSpPr/>
              <p:nvPr/>
            </p:nvGrpSpPr>
            <p:grpSpPr>
              <a:xfrm>
                <a:off x="8012989" y="836104"/>
                <a:ext cx="121348" cy="19430"/>
                <a:chOff x="8012989" y="836104"/>
                <a:chExt cx="121348" cy="19430"/>
              </a:xfrm>
              <a:grpFill/>
            </p:grpSpPr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78352267-E9EA-4962-83C0-0155D779A07C}"/>
                    </a:ext>
                  </a:extLst>
                </p:cNvPr>
                <p:cNvSpPr/>
                <p:nvPr/>
              </p:nvSpPr>
              <p:spPr>
                <a:xfrm>
                  <a:off x="8106048" y="836104"/>
                  <a:ext cx="28289" cy="19430"/>
                </a:xfrm>
                <a:custGeom>
                  <a:avLst/>
                  <a:gdLst>
                    <a:gd name="connsiteX0" fmla="*/ 9716 w 28289"/>
                    <a:gd name="connsiteY0" fmla="*/ 19431 h 19430"/>
                    <a:gd name="connsiteX1" fmla="*/ 18574 w 28289"/>
                    <a:gd name="connsiteY1" fmla="*/ 19431 h 19430"/>
                    <a:gd name="connsiteX2" fmla="*/ 28289 w 28289"/>
                    <a:gd name="connsiteY2" fmla="*/ 9715 h 19430"/>
                    <a:gd name="connsiteX3" fmla="*/ 28289 w 28289"/>
                    <a:gd name="connsiteY3" fmla="*/ 9715 h 19430"/>
                    <a:gd name="connsiteX4" fmla="*/ 18574 w 28289"/>
                    <a:gd name="connsiteY4" fmla="*/ 0 h 19430"/>
                    <a:gd name="connsiteX5" fmla="*/ 9716 w 28289"/>
                    <a:gd name="connsiteY5" fmla="*/ 0 h 19430"/>
                    <a:gd name="connsiteX6" fmla="*/ 0 w 28289"/>
                    <a:gd name="connsiteY6" fmla="*/ 9715 h 19430"/>
                    <a:gd name="connsiteX7" fmla="*/ 0 w 28289"/>
                    <a:gd name="connsiteY7" fmla="*/ 9715 h 19430"/>
                    <a:gd name="connsiteX8" fmla="*/ 9716 w 28289"/>
                    <a:gd name="connsiteY8" fmla="*/ 19431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9" h="19430">
                      <a:moveTo>
                        <a:pt x="9716" y="19431"/>
                      </a:moveTo>
                      <a:lnTo>
                        <a:pt x="18574" y="19431"/>
                      </a:lnTo>
                      <a:cubicBezTo>
                        <a:pt x="23908" y="19431"/>
                        <a:pt x="28289" y="15049"/>
                        <a:pt x="28289" y="9715"/>
                      </a:cubicBezTo>
                      <a:lnTo>
                        <a:pt x="28289" y="9715"/>
                      </a:lnTo>
                      <a:cubicBezTo>
                        <a:pt x="28289" y="4381"/>
                        <a:pt x="23908" y="0"/>
                        <a:pt x="18574" y="0"/>
                      </a:cubicBezTo>
                      <a:lnTo>
                        <a:pt x="9716" y="0"/>
                      </a:lnTo>
                      <a:cubicBezTo>
                        <a:pt x="4382" y="0"/>
                        <a:pt x="0" y="4381"/>
                        <a:pt x="0" y="9715"/>
                      </a:cubicBezTo>
                      <a:lnTo>
                        <a:pt x="0" y="9715"/>
                      </a:lnTo>
                      <a:cubicBezTo>
                        <a:pt x="0" y="15049"/>
                        <a:pt x="4382" y="19431"/>
                        <a:pt x="9716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CE432CE7-2CC8-42B4-87B9-D5A70EADF2E7}"/>
                    </a:ext>
                  </a:extLst>
                </p:cNvPr>
                <p:cNvSpPr/>
                <p:nvPr/>
              </p:nvSpPr>
              <p:spPr>
                <a:xfrm>
                  <a:off x="8060138" y="836104"/>
                  <a:ext cx="28289" cy="19430"/>
                </a:xfrm>
                <a:custGeom>
                  <a:avLst/>
                  <a:gdLst>
                    <a:gd name="connsiteX0" fmla="*/ 9715 w 28289"/>
                    <a:gd name="connsiteY0" fmla="*/ 19431 h 19430"/>
                    <a:gd name="connsiteX1" fmla="*/ 18574 w 28289"/>
                    <a:gd name="connsiteY1" fmla="*/ 19431 h 19430"/>
                    <a:gd name="connsiteX2" fmla="*/ 28289 w 28289"/>
                    <a:gd name="connsiteY2" fmla="*/ 9715 h 19430"/>
                    <a:gd name="connsiteX3" fmla="*/ 28289 w 28289"/>
                    <a:gd name="connsiteY3" fmla="*/ 9715 h 19430"/>
                    <a:gd name="connsiteX4" fmla="*/ 18574 w 28289"/>
                    <a:gd name="connsiteY4" fmla="*/ 0 h 19430"/>
                    <a:gd name="connsiteX5" fmla="*/ 9715 w 28289"/>
                    <a:gd name="connsiteY5" fmla="*/ 0 h 19430"/>
                    <a:gd name="connsiteX6" fmla="*/ 0 w 28289"/>
                    <a:gd name="connsiteY6" fmla="*/ 9715 h 19430"/>
                    <a:gd name="connsiteX7" fmla="*/ 0 w 28289"/>
                    <a:gd name="connsiteY7" fmla="*/ 9715 h 19430"/>
                    <a:gd name="connsiteX8" fmla="*/ 9715 w 28289"/>
                    <a:gd name="connsiteY8" fmla="*/ 19431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9" h="19430">
                      <a:moveTo>
                        <a:pt x="9715" y="19431"/>
                      </a:moveTo>
                      <a:lnTo>
                        <a:pt x="18574" y="19431"/>
                      </a:lnTo>
                      <a:cubicBezTo>
                        <a:pt x="23908" y="19431"/>
                        <a:pt x="28289" y="15049"/>
                        <a:pt x="28289" y="9715"/>
                      </a:cubicBezTo>
                      <a:lnTo>
                        <a:pt x="28289" y="9715"/>
                      </a:lnTo>
                      <a:cubicBezTo>
                        <a:pt x="28289" y="4381"/>
                        <a:pt x="23908" y="0"/>
                        <a:pt x="18574" y="0"/>
                      </a:cubicBezTo>
                      <a:lnTo>
                        <a:pt x="9715" y="0"/>
                      </a:lnTo>
                      <a:cubicBezTo>
                        <a:pt x="4382" y="0"/>
                        <a:pt x="0" y="4381"/>
                        <a:pt x="0" y="9715"/>
                      </a:cubicBezTo>
                      <a:lnTo>
                        <a:pt x="0" y="9715"/>
                      </a:lnTo>
                      <a:cubicBezTo>
                        <a:pt x="0" y="15049"/>
                        <a:pt x="4382" y="19431"/>
                        <a:pt x="9715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144D4EAE-DD0E-4894-B130-2137B93A57D7}"/>
                    </a:ext>
                  </a:extLst>
                </p:cNvPr>
                <p:cNvSpPr/>
                <p:nvPr/>
              </p:nvSpPr>
              <p:spPr>
                <a:xfrm>
                  <a:off x="8012989" y="836104"/>
                  <a:ext cx="28193" cy="19430"/>
                </a:xfrm>
                <a:custGeom>
                  <a:avLst/>
                  <a:gdLst>
                    <a:gd name="connsiteX0" fmla="*/ 9716 w 28193"/>
                    <a:gd name="connsiteY0" fmla="*/ 19431 h 19430"/>
                    <a:gd name="connsiteX1" fmla="*/ 18478 w 28193"/>
                    <a:gd name="connsiteY1" fmla="*/ 19431 h 19430"/>
                    <a:gd name="connsiteX2" fmla="*/ 28194 w 28193"/>
                    <a:gd name="connsiteY2" fmla="*/ 9715 h 19430"/>
                    <a:gd name="connsiteX3" fmla="*/ 28194 w 28193"/>
                    <a:gd name="connsiteY3" fmla="*/ 9715 h 19430"/>
                    <a:gd name="connsiteX4" fmla="*/ 18478 w 28193"/>
                    <a:gd name="connsiteY4" fmla="*/ 0 h 19430"/>
                    <a:gd name="connsiteX5" fmla="*/ 9716 w 28193"/>
                    <a:gd name="connsiteY5" fmla="*/ 0 h 19430"/>
                    <a:gd name="connsiteX6" fmla="*/ 0 w 28193"/>
                    <a:gd name="connsiteY6" fmla="*/ 9715 h 19430"/>
                    <a:gd name="connsiteX7" fmla="*/ 0 w 28193"/>
                    <a:gd name="connsiteY7" fmla="*/ 9715 h 19430"/>
                    <a:gd name="connsiteX8" fmla="*/ 9716 w 28193"/>
                    <a:gd name="connsiteY8" fmla="*/ 19431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193" h="19430">
                      <a:moveTo>
                        <a:pt x="9716" y="19431"/>
                      </a:moveTo>
                      <a:lnTo>
                        <a:pt x="18478" y="19431"/>
                      </a:lnTo>
                      <a:cubicBezTo>
                        <a:pt x="23813" y="19431"/>
                        <a:pt x="28194" y="15049"/>
                        <a:pt x="28194" y="9715"/>
                      </a:cubicBezTo>
                      <a:lnTo>
                        <a:pt x="28194" y="9715"/>
                      </a:lnTo>
                      <a:cubicBezTo>
                        <a:pt x="28194" y="4381"/>
                        <a:pt x="23813" y="0"/>
                        <a:pt x="18478" y="0"/>
                      </a:cubicBezTo>
                      <a:lnTo>
                        <a:pt x="9716" y="0"/>
                      </a:lnTo>
                      <a:cubicBezTo>
                        <a:pt x="4382" y="0"/>
                        <a:pt x="0" y="4381"/>
                        <a:pt x="0" y="9715"/>
                      </a:cubicBezTo>
                      <a:lnTo>
                        <a:pt x="0" y="9715"/>
                      </a:lnTo>
                      <a:cubicBezTo>
                        <a:pt x="0" y="15049"/>
                        <a:pt x="4382" y="19431"/>
                        <a:pt x="9716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3" name="Graphique 1762">
                <a:extLst>
                  <a:ext uri="{FF2B5EF4-FFF2-40B4-BE49-F238E27FC236}">
                    <a16:creationId xmlns:a16="http://schemas.microsoft.com/office/drawing/2014/main" id="{11412760-650E-4391-900A-E3FE704832DC}"/>
                  </a:ext>
                </a:extLst>
              </p:cNvPr>
              <p:cNvGrpSpPr/>
              <p:nvPr/>
            </p:nvGrpSpPr>
            <p:grpSpPr>
              <a:xfrm>
                <a:off x="8012989" y="867441"/>
                <a:ext cx="121348" cy="19431"/>
                <a:chOff x="8012989" y="867441"/>
                <a:chExt cx="121348" cy="19431"/>
              </a:xfrm>
              <a:grpFill/>
            </p:grpSpPr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B86A4FC7-C093-4201-B945-DC2CA4CC1B32}"/>
                    </a:ext>
                  </a:extLst>
                </p:cNvPr>
                <p:cNvSpPr/>
                <p:nvPr/>
              </p:nvSpPr>
              <p:spPr>
                <a:xfrm>
                  <a:off x="8106048" y="867441"/>
                  <a:ext cx="28289" cy="19431"/>
                </a:xfrm>
                <a:custGeom>
                  <a:avLst/>
                  <a:gdLst>
                    <a:gd name="connsiteX0" fmla="*/ 9716 w 28289"/>
                    <a:gd name="connsiteY0" fmla="*/ 19431 h 19431"/>
                    <a:gd name="connsiteX1" fmla="*/ 18574 w 28289"/>
                    <a:gd name="connsiteY1" fmla="*/ 19431 h 19431"/>
                    <a:gd name="connsiteX2" fmla="*/ 28289 w 28289"/>
                    <a:gd name="connsiteY2" fmla="*/ 9716 h 19431"/>
                    <a:gd name="connsiteX3" fmla="*/ 28289 w 28289"/>
                    <a:gd name="connsiteY3" fmla="*/ 9716 h 19431"/>
                    <a:gd name="connsiteX4" fmla="*/ 18574 w 28289"/>
                    <a:gd name="connsiteY4" fmla="*/ 0 h 19431"/>
                    <a:gd name="connsiteX5" fmla="*/ 9716 w 28289"/>
                    <a:gd name="connsiteY5" fmla="*/ 0 h 19431"/>
                    <a:gd name="connsiteX6" fmla="*/ 0 w 28289"/>
                    <a:gd name="connsiteY6" fmla="*/ 9716 h 19431"/>
                    <a:gd name="connsiteX7" fmla="*/ 0 w 28289"/>
                    <a:gd name="connsiteY7" fmla="*/ 9716 h 19431"/>
                    <a:gd name="connsiteX8" fmla="*/ 9716 w 28289"/>
                    <a:gd name="connsiteY8" fmla="*/ 19431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9" h="19431">
                      <a:moveTo>
                        <a:pt x="9716" y="19431"/>
                      </a:moveTo>
                      <a:lnTo>
                        <a:pt x="18574" y="19431"/>
                      </a:lnTo>
                      <a:cubicBezTo>
                        <a:pt x="23908" y="19431"/>
                        <a:pt x="28289" y="15049"/>
                        <a:pt x="28289" y="9716"/>
                      </a:cubicBezTo>
                      <a:lnTo>
                        <a:pt x="28289" y="9716"/>
                      </a:lnTo>
                      <a:cubicBezTo>
                        <a:pt x="28289" y="4382"/>
                        <a:pt x="23908" y="0"/>
                        <a:pt x="18574" y="0"/>
                      </a:cubicBezTo>
                      <a:lnTo>
                        <a:pt x="9716" y="0"/>
                      </a:lnTo>
                      <a:cubicBezTo>
                        <a:pt x="4382" y="0"/>
                        <a:pt x="0" y="4382"/>
                        <a:pt x="0" y="9716"/>
                      </a:cubicBezTo>
                      <a:lnTo>
                        <a:pt x="0" y="9716"/>
                      </a:lnTo>
                      <a:cubicBezTo>
                        <a:pt x="0" y="15049"/>
                        <a:pt x="4382" y="19431"/>
                        <a:pt x="9716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9F75CCE1-BC2C-4768-AD84-3F25368B79B4}"/>
                    </a:ext>
                  </a:extLst>
                </p:cNvPr>
                <p:cNvSpPr/>
                <p:nvPr/>
              </p:nvSpPr>
              <p:spPr>
                <a:xfrm>
                  <a:off x="8060138" y="867441"/>
                  <a:ext cx="28289" cy="19431"/>
                </a:xfrm>
                <a:custGeom>
                  <a:avLst/>
                  <a:gdLst>
                    <a:gd name="connsiteX0" fmla="*/ 9715 w 28289"/>
                    <a:gd name="connsiteY0" fmla="*/ 19431 h 19431"/>
                    <a:gd name="connsiteX1" fmla="*/ 18574 w 28289"/>
                    <a:gd name="connsiteY1" fmla="*/ 19431 h 19431"/>
                    <a:gd name="connsiteX2" fmla="*/ 28289 w 28289"/>
                    <a:gd name="connsiteY2" fmla="*/ 9716 h 19431"/>
                    <a:gd name="connsiteX3" fmla="*/ 28289 w 28289"/>
                    <a:gd name="connsiteY3" fmla="*/ 9716 h 19431"/>
                    <a:gd name="connsiteX4" fmla="*/ 18574 w 28289"/>
                    <a:gd name="connsiteY4" fmla="*/ 0 h 19431"/>
                    <a:gd name="connsiteX5" fmla="*/ 9715 w 28289"/>
                    <a:gd name="connsiteY5" fmla="*/ 0 h 19431"/>
                    <a:gd name="connsiteX6" fmla="*/ 0 w 28289"/>
                    <a:gd name="connsiteY6" fmla="*/ 9716 h 19431"/>
                    <a:gd name="connsiteX7" fmla="*/ 0 w 28289"/>
                    <a:gd name="connsiteY7" fmla="*/ 9716 h 19431"/>
                    <a:gd name="connsiteX8" fmla="*/ 9715 w 28289"/>
                    <a:gd name="connsiteY8" fmla="*/ 19431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9" h="19431">
                      <a:moveTo>
                        <a:pt x="9715" y="19431"/>
                      </a:moveTo>
                      <a:lnTo>
                        <a:pt x="18574" y="19431"/>
                      </a:lnTo>
                      <a:cubicBezTo>
                        <a:pt x="23908" y="19431"/>
                        <a:pt x="28289" y="15049"/>
                        <a:pt x="28289" y="9716"/>
                      </a:cubicBezTo>
                      <a:lnTo>
                        <a:pt x="28289" y="9716"/>
                      </a:lnTo>
                      <a:cubicBezTo>
                        <a:pt x="28289" y="4382"/>
                        <a:pt x="23908" y="0"/>
                        <a:pt x="18574" y="0"/>
                      </a:cubicBezTo>
                      <a:lnTo>
                        <a:pt x="9715" y="0"/>
                      </a:lnTo>
                      <a:cubicBezTo>
                        <a:pt x="4382" y="0"/>
                        <a:pt x="0" y="4382"/>
                        <a:pt x="0" y="9716"/>
                      </a:cubicBezTo>
                      <a:lnTo>
                        <a:pt x="0" y="9716"/>
                      </a:lnTo>
                      <a:cubicBezTo>
                        <a:pt x="0" y="15049"/>
                        <a:pt x="4382" y="19431"/>
                        <a:pt x="9715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61214BD1-6A9D-4138-8084-E3CA62112BC6}"/>
                    </a:ext>
                  </a:extLst>
                </p:cNvPr>
                <p:cNvSpPr/>
                <p:nvPr/>
              </p:nvSpPr>
              <p:spPr>
                <a:xfrm>
                  <a:off x="8012989" y="867441"/>
                  <a:ext cx="28193" cy="19431"/>
                </a:xfrm>
                <a:custGeom>
                  <a:avLst/>
                  <a:gdLst>
                    <a:gd name="connsiteX0" fmla="*/ 9716 w 28193"/>
                    <a:gd name="connsiteY0" fmla="*/ 19431 h 19431"/>
                    <a:gd name="connsiteX1" fmla="*/ 18478 w 28193"/>
                    <a:gd name="connsiteY1" fmla="*/ 19431 h 19431"/>
                    <a:gd name="connsiteX2" fmla="*/ 28194 w 28193"/>
                    <a:gd name="connsiteY2" fmla="*/ 9716 h 19431"/>
                    <a:gd name="connsiteX3" fmla="*/ 28194 w 28193"/>
                    <a:gd name="connsiteY3" fmla="*/ 9716 h 19431"/>
                    <a:gd name="connsiteX4" fmla="*/ 18478 w 28193"/>
                    <a:gd name="connsiteY4" fmla="*/ 0 h 19431"/>
                    <a:gd name="connsiteX5" fmla="*/ 9716 w 28193"/>
                    <a:gd name="connsiteY5" fmla="*/ 0 h 19431"/>
                    <a:gd name="connsiteX6" fmla="*/ 0 w 28193"/>
                    <a:gd name="connsiteY6" fmla="*/ 9716 h 19431"/>
                    <a:gd name="connsiteX7" fmla="*/ 0 w 28193"/>
                    <a:gd name="connsiteY7" fmla="*/ 9716 h 19431"/>
                    <a:gd name="connsiteX8" fmla="*/ 9716 w 28193"/>
                    <a:gd name="connsiteY8" fmla="*/ 19431 h 19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193" h="19431">
                      <a:moveTo>
                        <a:pt x="9716" y="19431"/>
                      </a:moveTo>
                      <a:lnTo>
                        <a:pt x="18478" y="19431"/>
                      </a:lnTo>
                      <a:cubicBezTo>
                        <a:pt x="23813" y="19431"/>
                        <a:pt x="28194" y="15049"/>
                        <a:pt x="28194" y="9716"/>
                      </a:cubicBezTo>
                      <a:lnTo>
                        <a:pt x="28194" y="9716"/>
                      </a:lnTo>
                      <a:cubicBezTo>
                        <a:pt x="28194" y="4382"/>
                        <a:pt x="23813" y="0"/>
                        <a:pt x="18478" y="0"/>
                      </a:cubicBezTo>
                      <a:lnTo>
                        <a:pt x="9716" y="0"/>
                      </a:lnTo>
                      <a:cubicBezTo>
                        <a:pt x="4382" y="0"/>
                        <a:pt x="0" y="4382"/>
                        <a:pt x="0" y="9716"/>
                      </a:cubicBezTo>
                      <a:lnTo>
                        <a:pt x="0" y="9716"/>
                      </a:lnTo>
                      <a:cubicBezTo>
                        <a:pt x="0" y="15049"/>
                        <a:pt x="4382" y="19431"/>
                        <a:pt x="9716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4" name="Graphique 1762">
                <a:extLst>
                  <a:ext uri="{FF2B5EF4-FFF2-40B4-BE49-F238E27FC236}">
                    <a16:creationId xmlns:a16="http://schemas.microsoft.com/office/drawing/2014/main" id="{E0B094D6-054C-42B5-A269-FDA1782FEF96}"/>
                  </a:ext>
                </a:extLst>
              </p:cNvPr>
              <p:cNvGrpSpPr/>
              <p:nvPr/>
            </p:nvGrpSpPr>
            <p:grpSpPr>
              <a:xfrm>
                <a:off x="8012989" y="899635"/>
                <a:ext cx="121348" cy="19430"/>
                <a:chOff x="8012989" y="899635"/>
                <a:chExt cx="121348" cy="19430"/>
              </a:xfrm>
              <a:grpFill/>
            </p:grpSpPr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6EF06C75-78B7-461E-867B-B505016D2493}"/>
                    </a:ext>
                  </a:extLst>
                </p:cNvPr>
                <p:cNvSpPr/>
                <p:nvPr/>
              </p:nvSpPr>
              <p:spPr>
                <a:xfrm>
                  <a:off x="8106048" y="899635"/>
                  <a:ext cx="28289" cy="19430"/>
                </a:xfrm>
                <a:custGeom>
                  <a:avLst/>
                  <a:gdLst>
                    <a:gd name="connsiteX0" fmla="*/ 9716 w 28289"/>
                    <a:gd name="connsiteY0" fmla="*/ 19431 h 19430"/>
                    <a:gd name="connsiteX1" fmla="*/ 18574 w 28289"/>
                    <a:gd name="connsiteY1" fmla="*/ 19431 h 19430"/>
                    <a:gd name="connsiteX2" fmla="*/ 28289 w 28289"/>
                    <a:gd name="connsiteY2" fmla="*/ 9715 h 19430"/>
                    <a:gd name="connsiteX3" fmla="*/ 28289 w 28289"/>
                    <a:gd name="connsiteY3" fmla="*/ 9715 h 19430"/>
                    <a:gd name="connsiteX4" fmla="*/ 18574 w 28289"/>
                    <a:gd name="connsiteY4" fmla="*/ 0 h 19430"/>
                    <a:gd name="connsiteX5" fmla="*/ 9716 w 28289"/>
                    <a:gd name="connsiteY5" fmla="*/ 0 h 19430"/>
                    <a:gd name="connsiteX6" fmla="*/ 0 w 28289"/>
                    <a:gd name="connsiteY6" fmla="*/ 9715 h 19430"/>
                    <a:gd name="connsiteX7" fmla="*/ 0 w 28289"/>
                    <a:gd name="connsiteY7" fmla="*/ 9715 h 19430"/>
                    <a:gd name="connsiteX8" fmla="*/ 9716 w 28289"/>
                    <a:gd name="connsiteY8" fmla="*/ 19431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9" h="19430">
                      <a:moveTo>
                        <a:pt x="9716" y="19431"/>
                      </a:moveTo>
                      <a:lnTo>
                        <a:pt x="18574" y="19431"/>
                      </a:lnTo>
                      <a:cubicBezTo>
                        <a:pt x="23908" y="19431"/>
                        <a:pt x="28289" y="15049"/>
                        <a:pt x="28289" y="9715"/>
                      </a:cubicBezTo>
                      <a:lnTo>
                        <a:pt x="28289" y="9715"/>
                      </a:lnTo>
                      <a:cubicBezTo>
                        <a:pt x="28289" y="4381"/>
                        <a:pt x="23908" y="0"/>
                        <a:pt x="18574" y="0"/>
                      </a:cubicBezTo>
                      <a:lnTo>
                        <a:pt x="9716" y="0"/>
                      </a:lnTo>
                      <a:cubicBezTo>
                        <a:pt x="4382" y="0"/>
                        <a:pt x="0" y="4381"/>
                        <a:pt x="0" y="9715"/>
                      </a:cubicBezTo>
                      <a:lnTo>
                        <a:pt x="0" y="9715"/>
                      </a:lnTo>
                      <a:cubicBezTo>
                        <a:pt x="0" y="15049"/>
                        <a:pt x="4382" y="19431"/>
                        <a:pt x="9716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66BAF0E5-90F7-4DA2-9E54-6BDB14D9958E}"/>
                    </a:ext>
                  </a:extLst>
                </p:cNvPr>
                <p:cNvSpPr/>
                <p:nvPr/>
              </p:nvSpPr>
              <p:spPr>
                <a:xfrm>
                  <a:off x="8060138" y="899635"/>
                  <a:ext cx="28289" cy="19430"/>
                </a:xfrm>
                <a:custGeom>
                  <a:avLst/>
                  <a:gdLst>
                    <a:gd name="connsiteX0" fmla="*/ 9715 w 28289"/>
                    <a:gd name="connsiteY0" fmla="*/ 19431 h 19430"/>
                    <a:gd name="connsiteX1" fmla="*/ 18574 w 28289"/>
                    <a:gd name="connsiteY1" fmla="*/ 19431 h 19430"/>
                    <a:gd name="connsiteX2" fmla="*/ 28289 w 28289"/>
                    <a:gd name="connsiteY2" fmla="*/ 9715 h 19430"/>
                    <a:gd name="connsiteX3" fmla="*/ 28289 w 28289"/>
                    <a:gd name="connsiteY3" fmla="*/ 9715 h 19430"/>
                    <a:gd name="connsiteX4" fmla="*/ 18574 w 28289"/>
                    <a:gd name="connsiteY4" fmla="*/ 0 h 19430"/>
                    <a:gd name="connsiteX5" fmla="*/ 9715 w 28289"/>
                    <a:gd name="connsiteY5" fmla="*/ 0 h 19430"/>
                    <a:gd name="connsiteX6" fmla="*/ 0 w 28289"/>
                    <a:gd name="connsiteY6" fmla="*/ 9715 h 19430"/>
                    <a:gd name="connsiteX7" fmla="*/ 0 w 28289"/>
                    <a:gd name="connsiteY7" fmla="*/ 9715 h 19430"/>
                    <a:gd name="connsiteX8" fmla="*/ 9715 w 28289"/>
                    <a:gd name="connsiteY8" fmla="*/ 19431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89" h="19430">
                      <a:moveTo>
                        <a:pt x="9715" y="19431"/>
                      </a:moveTo>
                      <a:lnTo>
                        <a:pt x="18574" y="19431"/>
                      </a:lnTo>
                      <a:cubicBezTo>
                        <a:pt x="23908" y="19431"/>
                        <a:pt x="28289" y="15049"/>
                        <a:pt x="28289" y="9715"/>
                      </a:cubicBezTo>
                      <a:lnTo>
                        <a:pt x="28289" y="9715"/>
                      </a:lnTo>
                      <a:cubicBezTo>
                        <a:pt x="28289" y="4381"/>
                        <a:pt x="23908" y="0"/>
                        <a:pt x="18574" y="0"/>
                      </a:cubicBezTo>
                      <a:lnTo>
                        <a:pt x="9715" y="0"/>
                      </a:lnTo>
                      <a:cubicBezTo>
                        <a:pt x="4382" y="0"/>
                        <a:pt x="0" y="4381"/>
                        <a:pt x="0" y="9715"/>
                      </a:cubicBezTo>
                      <a:lnTo>
                        <a:pt x="0" y="9715"/>
                      </a:lnTo>
                      <a:cubicBezTo>
                        <a:pt x="0" y="15049"/>
                        <a:pt x="4382" y="19431"/>
                        <a:pt x="9715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851646D7-0956-442F-80A3-C20D7D3E228C}"/>
                    </a:ext>
                  </a:extLst>
                </p:cNvPr>
                <p:cNvSpPr/>
                <p:nvPr/>
              </p:nvSpPr>
              <p:spPr>
                <a:xfrm>
                  <a:off x="8012989" y="899635"/>
                  <a:ext cx="28193" cy="19430"/>
                </a:xfrm>
                <a:custGeom>
                  <a:avLst/>
                  <a:gdLst>
                    <a:gd name="connsiteX0" fmla="*/ 9716 w 28193"/>
                    <a:gd name="connsiteY0" fmla="*/ 19431 h 19430"/>
                    <a:gd name="connsiteX1" fmla="*/ 18478 w 28193"/>
                    <a:gd name="connsiteY1" fmla="*/ 19431 h 19430"/>
                    <a:gd name="connsiteX2" fmla="*/ 28194 w 28193"/>
                    <a:gd name="connsiteY2" fmla="*/ 9715 h 19430"/>
                    <a:gd name="connsiteX3" fmla="*/ 28194 w 28193"/>
                    <a:gd name="connsiteY3" fmla="*/ 9715 h 19430"/>
                    <a:gd name="connsiteX4" fmla="*/ 18478 w 28193"/>
                    <a:gd name="connsiteY4" fmla="*/ 0 h 19430"/>
                    <a:gd name="connsiteX5" fmla="*/ 9716 w 28193"/>
                    <a:gd name="connsiteY5" fmla="*/ 0 h 19430"/>
                    <a:gd name="connsiteX6" fmla="*/ 0 w 28193"/>
                    <a:gd name="connsiteY6" fmla="*/ 9715 h 19430"/>
                    <a:gd name="connsiteX7" fmla="*/ 0 w 28193"/>
                    <a:gd name="connsiteY7" fmla="*/ 9715 h 19430"/>
                    <a:gd name="connsiteX8" fmla="*/ 9716 w 28193"/>
                    <a:gd name="connsiteY8" fmla="*/ 19431 h 1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193" h="19430">
                      <a:moveTo>
                        <a:pt x="9716" y="19431"/>
                      </a:moveTo>
                      <a:lnTo>
                        <a:pt x="18478" y="19431"/>
                      </a:lnTo>
                      <a:cubicBezTo>
                        <a:pt x="23813" y="19431"/>
                        <a:pt x="28194" y="15049"/>
                        <a:pt x="28194" y="9715"/>
                      </a:cubicBezTo>
                      <a:lnTo>
                        <a:pt x="28194" y="9715"/>
                      </a:lnTo>
                      <a:cubicBezTo>
                        <a:pt x="28194" y="4381"/>
                        <a:pt x="23813" y="0"/>
                        <a:pt x="18478" y="0"/>
                      </a:cubicBezTo>
                      <a:lnTo>
                        <a:pt x="9716" y="0"/>
                      </a:lnTo>
                      <a:cubicBezTo>
                        <a:pt x="4382" y="0"/>
                        <a:pt x="0" y="4381"/>
                        <a:pt x="0" y="9715"/>
                      </a:cubicBezTo>
                      <a:lnTo>
                        <a:pt x="0" y="9715"/>
                      </a:lnTo>
                      <a:cubicBezTo>
                        <a:pt x="0" y="15049"/>
                        <a:pt x="4382" y="19431"/>
                        <a:pt x="9716" y="1943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45" name="Graphique 1762">
                <a:extLst>
                  <a:ext uri="{FF2B5EF4-FFF2-40B4-BE49-F238E27FC236}">
                    <a16:creationId xmlns:a16="http://schemas.microsoft.com/office/drawing/2014/main" id="{41BF782D-1A51-44B6-8867-EA3E33EE79B7}"/>
                  </a:ext>
                </a:extLst>
              </p:cNvPr>
              <p:cNvGrpSpPr/>
              <p:nvPr/>
            </p:nvGrpSpPr>
            <p:grpSpPr>
              <a:xfrm>
                <a:off x="8144625" y="686180"/>
                <a:ext cx="43434" cy="56102"/>
                <a:chOff x="8144625" y="686180"/>
                <a:chExt cx="43434" cy="56102"/>
              </a:xfrm>
              <a:grpFill/>
            </p:grpSpPr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A74F3F5C-8175-4032-B7B3-63045CB6A78A}"/>
                    </a:ext>
                  </a:extLst>
                </p:cNvPr>
                <p:cNvSpPr/>
                <p:nvPr/>
              </p:nvSpPr>
              <p:spPr>
                <a:xfrm>
                  <a:off x="8144625" y="709707"/>
                  <a:ext cx="25241" cy="32575"/>
                </a:xfrm>
                <a:custGeom>
                  <a:avLst/>
                  <a:gdLst>
                    <a:gd name="connsiteX0" fmla="*/ 25241 w 25241"/>
                    <a:gd name="connsiteY0" fmla="*/ 0 h 32575"/>
                    <a:gd name="connsiteX1" fmla="*/ 0 w 25241"/>
                    <a:gd name="connsiteY1" fmla="*/ 32576 h 32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241" h="32575">
                      <a:moveTo>
                        <a:pt x="25241" y="0"/>
                      </a:moveTo>
                      <a:lnTo>
                        <a:pt x="0" y="32576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 dirty="0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FCDC37FA-F87C-4316-81B2-F45DCE2A4DEE}"/>
                    </a:ext>
                  </a:extLst>
                </p:cNvPr>
                <p:cNvSpPr/>
                <p:nvPr/>
              </p:nvSpPr>
              <p:spPr>
                <a:xfrm>
                  <a:off x="8180153" y="686180"/>
                  <a:ext cx="7905" cy="10286"/>
                </a:xfrm>
                <a:custGeom>
                  <a:avLst/>
                  <a:gdLst>
                    <a:gd name="connsiteX0" fmla="*/ 7906 w 7905"/>
                    <a:gd name="connsiteY0" fmla="*/ 0 h 10286"/>
                    <a:gd name="connsiteX1" fmla="*/ 0 w 7905"/>
                    <a:gd name="connsiteY1" fmla="*/ 10287 h 1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05" h="10286">
                      <a:moveTo>
                        <a:pt x="7906" y="0"/>
                      </a:moveTo>
                      <a:lnTo>
                        <a:pt x="0" y="10287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025FFAF-3C32-4C1C-9788-8CF9F5D271D6}"/>
              </a:ext>
            </a:extLst>
          </p:cNvPr>
          <p:cNvGrpSpPr/>
          <p:nvPr/>
        </p:nvGrpSpPr>
        <p:grpSpPr>
          <a:xfrm>
            <a:off x="4808734" y="5142838"/>
            <a:ext cx="2541545" cy="837448"/>
            <a:chOff x="4808734" y="5142838"/>
            <a:chExt cx="2541545" cy="83744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5904CC0-BCA9-4832-95A5-D54D4B75E58E}"/>
                </a:ext>
              </a:extLst>
            </p:cNvPr>
            <p:cNvGrpSpPr/>
            <p:nvPr/>
          </p:nvGrpSpPr>
          <p:grpSpPr>
            <a:xfrm>
              <a:off x="5019459" y="5306145"/>
              <a:ext cx="2330820" cy="674141"/>
              <a:chOff x="5019459" y="5306145"/>
              <a:chExt cx="2330820" cy="674141"/>
            </a:xfrm>
          </p:grpSpPr>
          <p:sp>
            <p:nvSpPr>
              <p:cNvPr id="17" name="Rectangle 16">
                <a:hlinkClick r:id="rId7"/>
                <a:extLst>
                  <a:ext uri="{FF2B5EF4-FFF2-40B4-BE49-F238E27FC236}">
                    <a16:creationId xmlns:a16="http://schemas.microsoft.com/office/drawing/2014/main" id="{D77964CE-4B31-4F8F-A0E0-7A5A7B1C0032}"/>
                  </a:ext>
                </a:extLst>
              </p:cNvPr>
              <p:cNvSpPr/>
              <p:nvPr/>
            </p:nvSpPr>
            <p:spPr>
              <a:xfrm rot="21334091">
                <a:off x="5019459" y="5306145"/>
                <a:ext cx="2330820" cy="4616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fr-FR" altLang="fr-FR" sz="1200" b="1" kern="1200" dirty="0">
                    <a:solidFill>
                      <a:schemeClr val="bg1"/>
                    </a:solidFill>
                    <a:latin typeface="+mj-lt"/>
                    <a:ea typeface="+mn-ea"/>
                    <a:cs typeface="Calibri"/>
                  </a:rPr>
                  <a:t>Verrouillage / Déverrouillage de la carte</a:t>
                </a:r>
              </a:p>
            </p:txBody>
          </p:sp>
          <p:sp>
            <p:nvSpPr>
              <p:cNvPr id="20" name="ZoneTexte 19">
                <a:hlinkClick r:id="rId7"/>
                <a:extLst>
                  <a:ext uri="{FF2B5EF4-FFF2-40B4-BE49-F238E27FC236}">
                    <a16:creationId xmlns:a16="http://schemas.microsoft.com/office/drawing/2014/main" id="{867C152D-0ED7-45BC-8CE1-69FF9D706DC1}"/>
                  </a:ext>
                </a:extLst>
              </p:cNvPr>
              <p:cNvSpPr txBox="1"/>
              <p:nvPr/>
            </p:nvSpPr>
            <p:spPr>
              <a:xfrm rot="21429360">
                <a:off x="5771133" y="5734065"/>
                <a:ext cx="82747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 savoir +</a:t>
                </a:r>
              </a:p>
            </p:txBody>
          </p:sp>
        </p:grpSp>
        <p:grpSp>
          <p:nvGrpSpPr>
            <p:cNvPr id="57" name="Graphique 1824">
              <a:extLst>
                <a:ext uri="{FF2B5EF4-FFF2-40B4-BE49-F238E27FC236}">
                  <a16:creationId xmlns:a16="http://schemas.microsoft.com/office/drawing/2014/main" id="{A7AB583F-9977-4400-8507-C17A2A9423AF}"/>
                </a:ext>
              </a:extLst>
            </p:cNvPr>
            <p:cNvGrpSpPr/>
            <p:nvPr/>
          </p:nvGrpSpPr>
          <p:grpSpPr>
            <a:xfrm rot="21414281">
              <a:off x="4808734" y="5142838"/>
              <a:ext cx="239834" cy="314405"/>
              <a:chOff x="7480672" y="2951909"/>
              <a:chExt cx="195452" cy="256223"/>
            </a:xfrm>
            <a:noFill/>
          </p:grpSpPr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A0B04CD0-5B6B-4D1B-B758-14ED48382A74}"/>
                  </a:ext>
                </a:extLst>
              </p:cNvPr>
              <p:cNvSpPr/>
              <p:nvPr/>
            </p:nvSpPr>
            <p:spPr>
              <a:xfrm>
                <a:off x="7480672" y="3061447"/>
                <a:ext cx="195452" cy="146685"/>
              </a:xfrm>
              <a:custGeom>
                <a:avLst/>
                <a:gdLst>
                  <a:gd name="connsiteX0" fmla="*/ 195453 w 195452"/>
                  <a:gd name="connsiteY0" fmla="*/ 78486 h 146685"/>
                  <a:gd name="connsiteX1" fmla="*/ 195453 w 195452"/>
                  <a:gd name="connsiteY1" fmla="*/ 0 h 146685"/>
                  <a:gd name="connsiteX2" fmla="*/ 0 w 195452"/>
                  <a:gd name="connsiteY2" fmla="*/ 0 h 146685"/>
                  <a:gd name="connsiteX3" fmla="*/ 0 w 195452"/>
                  <a:gd name="connsiteY3" fmla="*/ 146685 h 146685"/>
                  <a:gd name="connsiteX4" fmla="*/ 130016 w 195452"/>
                  <a:gd name="connsiteY4" fmla="*/ 146685 h 146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452" h="146685">
                    <a:moveTo>
                      <a:pt x="195453" y="78486"/>
                    </a:moveTo>
                    <a:lnTo>
                      <a:pt x="195453" y="0"/>
                    </a:lnTo>
                    <a:lnTo>
                      <a:pt x="0" y="0"/>
                    </a:lnTo>
                    <a:lnTo>
                      <a:pt x="0" y="146685"/>
                    </a:lnTo>
                    <a:lnTo>
                      <a:pt x="130016" y="146685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775D6941-D8B9-4EA9-9A53-4FE99E7ED88F}"/>
                  </a:ext>
                </a:extLst>
              </p:cNvPr>
              <p:cNvSpPr/>
              <p:nvPr/>
            </p:nvSpPr>
            <p:spPr>
              <a:xfrm>
                <a:off x="7515629" y="2951909"/>
                <a:ext cx="125539" cy="109537"/>
              </a:xfrm>
              <a:custGeom>
                <a:avLst/>
                <a:gdLst>
                  <a:gd name="connsiteX0" fmla="*/ 0 w 125539"/>
                  <a:gd name="connsiteY0" fmla="*/ 109538 h 109537"/>
                  <a:gd name="connsiteX1" fmla="*/ 0 w 125539"/>
                  <a:gd name="connsiteY1" fmla="*/ 62770 h 109537"/>
                  <a:gd name="connsiteX2" fmla="*/ 62770 w 125539"/>
                  <a:gd name="connsiteY2" fmla="*/ 0 h 109537"/>
                  <a:gd name="connsiteX3" fmla="*/ 62770 w 125539"/>
                  <a:gd name="connsiteY3" fmla="*/ 0 h 109537"/>
                  <a:gd name="connsiteX4" fmla="*/ 125540 w 125539"/>
                  <a:gd name="connsiteY4" fmla="*/ 62770 h 109537"/>
                  <a:gd name="connsiteX5" fmla="*/ 125540 w 125539"/>
                  <a:gd name="connsiteY5" fmla="*/ 62770 h 109537"/>
                  <a:gd name="connsiteX6" fmla="*/ 125540 w 125539"/>
                  <a:gd name="connsiteY6" fmla="*/ 82868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539" h="109537">
                    <a:moveTo>
                      <a:pt x="0" y="109538"/>
                    </a:moveTo>
                    <a:lnTo>
                      <a:pt x="0" y="62770"/>
                    </a:lnTo>
                    <a:cubicBezTo>
                      <a:pt x="0" y="28099"/>
                      <a:pt x="28099" y="0"/>
                      <a:pt x="62770" y="0"/>
                    </a:cubicBezTo>
                    <a:cubicBezTo>
                      <a:pt x="62770" y="0"/>
                      <a:pt x="62770" y="0"/>
                      <a:pt x="62770" y="0"/>
                    </a:cubicBezTo>
                    <a:cubicBezTo>
                      <a:pt x="97441" y="0"/>
                      <a:pt x="125540" y="28099"/>
                      <a:pt x="125540" y="62770"/>
                    </a:cubicBezTo>
                    <a:cubicBezTo>
                      <a:pt x="125540" y="62770"/>
                      <a:pt x="125540" y="62770"/>
                      <a:pt x="125540" y="62770"/>
                    </a:cubicBezTo>
                    <a:lnTo>
                      <a:pt x="125540" y="82868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577045B0-01AB-41CF-BAE9-D72398B5ABB8}"/>
                  </a:ext>
                </a:extLst>
              </p:cNvPr>
              <p:cNvSpPr/>
              <p:nvPr/>
            </p:nvSpPr>
            <p:spPr>
              <a:xfrm>
                <a:off x="7556491" y="3098397"/>
                <a:ext cx="43821" cy="72301"/>
              </a:xfrm>
              <a:custGeom>
                <a:avLst/>
                <a:gdLst>
                  <a:gd name="connsiteX0" fmla="*/ 43815 w 43821"/>
                  <a:gd name="connsiteY0" fmla="*/ 22485 h 72301"/>
                  <a:gd name="connsiteX1" fmla="*/ 22479 w 43821"/>
                  <a:gd name="connsiteY1" fmla="*/ 6 h 72301"/>
                  <a:gd name="connsiteX2" fmla="*/ 0 w 43821"/>
                  <a:gd name="connsiteY2" fmla="*/ 21342 h 72301"/>
                  <a:gd name="connsiteX3" fmla="*/ 0 w 43821"/>
                  <a:gd name="connsiteY3" fmla="*/ 22485 h 72301"/>
                  <a:gd name="connsiteX4" fmla="*/ 12097 w 43821"/>
                  <a:gd name="connsiteY4" fmla="*/ 41916 h 72301"/>
                  <a:gd name="connsiteX5" fmla="*/ 12097 w 43821"/>
                  <a:gd name="connsiteY5" fmla="*/ 62395 h 72301"/>
                  <a:gd name="connsiteX6" fmla="*/ 21908 w 43821"/>
                  <a:gd name="connsiteY6" fmla="*/ 72301 h 72301"/>
                  <a:gd name="connsiteX7" fmla="*/ 31814 w 43821"/>
                  <a:gd name="connsiteY7" fmla="*/ 62395 h 72301"/>
                  <a:gd name="connsiteX8" fmla="*/ 31814 w 43821"/>
                  <a:gd name="connsiteY8" fmla="*/ 41916 h 72301"/>
                  <a:gd name="connsiteX9" fmla="*/ 43815 w 43821"/>
                  <a:gd name="connsiteY9" fmla="*/ 22485 h 72301"/>
                  <a:gd name="connsiteX10" fmla="*/ 43815 w 43821"/>
                  <a:gd name="connsiteY10" fmla="*/ 22485 h 7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3821" h="72301">
                    <a:moveTo>
                      <a:pt x="43815" y="22485"/>
                    </a:moveTo>
                    <a:cubicBezTo>
                      <a:pt x="44101" y="10389"/>
                      <a:pt x="34576" y="292"/>
                      <a:pt x="22479" y="6"/>
                    </a:cubicBezTo>
                    <a:cubicBezTo>
                      <a:pt x="10382" y="-279"/>
                      <a:pt x="286" y="9246"/>
                      <a:pt x="0" y="21342"/>
                    </a:cubicBezTo>
                    <a:cubicBezTo>
                      <a:pt x="0" y="21723"/>
                      <a:pt x="0" y="22104"/>
                      <a:pt x="0" y="22485"/>
                    </a:cubicBezTo>
                    <a:cubicBezTo>
                      <a:pt x="0" y="31058"/>
                      <a:pt x="4953" y="38297"/>
                      <a:pt x="12097" y="41916"/>
                    </a:cubicBezTo>
                    <a:lnTo>
                      <a:pt x="12097" y="62395"/>
                    </a:lnTo>
                    <a:cubicBezTo>
                      <a:pt x="12097" y="67824"/>
                      <a:pt x="16478" y="72206"/>
                      <a:pt x="21908" y="72301"/>
                    </a:cubicBezTo>
                    <a:cubicBezTo>
                      <a:pt x="27337" y="72301"/>
                      <a:pt x="31718" y="67920"/>
                      <a:pt x="31814" y="62395"/>
                    </a:cubicBezTo>
                    <a:lnTo>
                      <a:pt x="31814" y="41916"/>
                    </a:lnTo>
                    <a:cubicBezTo>
                      <a:pt x="39148" y="38202"/>
                      <a:pt x="43815" y="30677"/>
                      <a:pt x="43815" y="22485"/>
                    </a:cubicBezTo>
                    <a:lnTo>
                      <a:pt x="43815" y="22485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30EC3C-EB59-49E2-B604-B9874209ADE2}"/>
              </a:ext>
            </a:extLst>
          </p:cNvPr>
          <p:cNvGrpSpPr/>
          <p:nvPr/>
        </p:nvGrpSpPr>
        <p:grpSpPr>
          <a:xfrm>
            <a:off x="1487512" y="5270806"/>
            <a:ext cx="2192696" cy="751612"/>
            <a:chOff x="1556081" y="5270806"/>
            <a:chExt cx="2192696" cy="75161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3A6A62B-8D7B-4B64-9606-B66FAF170EAD}"/>
                </a:ext>
              </a:extLst>
            </p:cNvPr>
            <p:cNvGrpSpPr/>
            <p:nvPr/>
          </p:nvGrpSpPr>
          <p:grpSpPr>
            <a:xfrm>
              <a:off x="1556081" y="5329186"/>
              <a:ext cx="1734475" cy="693232"/>
              <a:chOff x="1556081" y="5329186"/>
              <a:chExt cx="1734475" cy="693232"/>
            </a:xfrm>
          </p:grpSpPr>
          <p:sp>
            <p:nvSpPr>
              <p:cNvPr id="25" name="Rectangle 24">
                <a:hlinkClick r:id="rId8"/>
                <a:extLst>
                  <a:ext uri="{FF2B5EF4-FFF2-40B4-BE49-F238E27FC236}">
                    <a16:creationId xmlns:a16="http://schemas.microsoft.com/office/drawing/2014/main" id="{0DFE3085-E6A6-4B81-978E-B7B62295B4B8}"/>
                  </a:ext>
                </a:extLst>
              </p:cNvPr>
              <p:cNvSpPr/>
              <p:nvPr/>
            </p:nvSpPr>
            <p:spPr>
              <a:xfrm rot="21334091">
                <a:off x="1556081" y="5329186"/>
                <a:ext cx="1734475" cy="4616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fr-FR" altLang="fr-FR" sz="1200" b="1" kern="1200" dirty="0">
                    <a:solidFill>
                      <a:schemeClr val="bg1"/>
                    </a:solidFill>
                    <a:latin typeface="+mj-lt"/>
                    <a:ea typeface="+mn-ea"/>
                    <a:cs typeface="Calibri"/>
                  </a:rPr>
                  <a:t>Visualisation du code secret</a:t>
                </a:r>
              </a:p>
            </p:txBody>
          </p:sp>
          <p:sp>
            <p:nvSpPr>
              <p:cNvPr id="21" name="ZoneTexte 20">
                <a:hlinkClick r:id="rId8"/>
                <a:extLst>
                  <a:ext uri="{FF2B5EF4-FFF2-40B4-BE49-F238E27FC236}">
                    <a16:creationId xmlns:a16="http://schemas.microsoft.com/office/drawing/2014/main" id="{4E0ACFFC-965A-4E0F-8058-2ED80661D60A}"/>
                  </a:ext>
                </a:extLst>
              </p:cNvPr>
              <p:cNvSpPr txBox="1"/>
              <p:nvPr/>
            </p:nvSpPr>
            <p:spPr>
              <a:xfrm rot="21429360">
                <a:off x="2009583" y="5776197"/>
                <a:ext cx="82747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 savoir +</a:t>
                </a:r>
                <a:endPara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3" name="Graphique 1761">
              <a:extLst>
                <a:ext uri="{FF2B5EF4-FFF2-40B4-BE49-F238E27FC236}">
                  <a16:creationId xmlns:a16="http://schemas.microsoft.com/office/drawing/2014/main" id="{A461C16E-94C2-4ECE-99DD-8FC3FCA43CFF}"/>
                </a:ext>
              </a:extLst>
            </p:cNvPr>
            <p:cNvGrpSpPr/>
            <p:nvPr/>
          </p:nvGrpSpPr>
          <p:grpSpPr>
            <a:xfrm>
              <a:off x="3288845" y="5270806"/>
              <a:ext cx="459932" cy="342355"/>
              <a:chOff x="7441871" y="655382"/>
              <a:chExt cx="382651" cy="284829"/>
            </a:xfrm>
            <a:noFill/>
          </p:grpSpPr>
          <p:grpSp>
            <p:nvGrpSpPr>
              <p:cNvPr id="64" name="Graphique 1761">
                <a:extLst>
                  <a:ext uri="{FF2B5EF4-FFF2-40B4-BE49-F238E27FC236}">
                    <a16:creationId xmlns:a16="http://schemas.microsoft.com/office/drawing/2014/main" id="{DA1B4D0C-1054-44D9-B703-5D59B41E2FFE}"/>
                  </a:ext>
                </a:extLst>
              </p:cNvPr>
              <p:cNvGrpSpPr/>
              <p:nvPr/>
            </p:nvGrpSpPr>
            <p:grpSpPr>
              <a:xfrm>
                <a:off x="7441871" y="655382"/>
                <a:ext cx="382651" cy="284829"/>
                <a:chOff x="7441871" y="655382"/>
                <a:chExt cx="382651" cy="284829"/>
              </a:xfrm>
              <a:grpFill/>
            </p:grpSpPr>
            <p:grpSp>
              <p:nvGrpSpPr>
                <p:cNvPr id="66" name="Graphique 1761">
                  <a:extLst>
                    <a:ext uri="{FF2B5EF4-FFF2-40B4-BE49-F238E27FC236}">
                      <a16:creationId xmlns:a16="http://schemas.microsoft.com/office/drawing/2014/main" id="{4EE1C116-2C86-4172-82A6-5712CE25BB85}"/>
                    </a:ext>
                  </a:extLst>
                </p:cNvPr>
                <p:cNvGrpSpPr/>
                <p:nvPr/>
              </p:nvGrpSpPr>
              <p:grpSpPr>
                <a:xfrm>
                  <a:off x="7567601" y="655382"/>
                  <a:ext cx="256921" cy="224806"/>
                  <a:chOff x="7567601" y="655382"/>
                  <a:chExt cx="256921" cy="224806"/>
                </a:xfrm>
                <a:grpFill/>
              </p:grpSpPr>
              <p:sp>
                <p:nvSpPr>
                  <p:cNvPr id="72" name="Forme libre : forme 71">
                    <a:extLst>
                      <a:ext uri="{FF2B5EF4-FFF2-40B4-BE49-F238E27FC236}">
                        <a16:creationId xmlns:a16="http://schemas.microsoft.com/office/drawing/2014/main" id="{9743F124-5F70-4D5A-AA65-34298D8D8C0D}"/>
                      </a:ext>
                    </a:extLst>
                  </p:cNvPr>
                  <p:cNvSpPr/>
                  <p:nvPr/>
                </p:nvSpPr>
                <p:spPr>
                  <a:xfrm>
                    <a:off x="7567601" y="765333"/>
                    <a:ext cx="70294" cy="114855"/>
                  </a:xfrm>
                  <a:custGeom>
                    <a:avLst/>
                    <a:gdLst>
                      <a:gd name="connsiteX0" fmla="*/ 70294 w 70294"/>
                      <a:gd name="connsiteY0" fmla="*/ 114681 h 114855"/>
                      <a:gd name="connsiteX1" fmla="*/ 51626 w 70294"/>
                      <a:gd name="connsiteY1" fmla="*/ 104870 h 114855"/>
                      <a:gd name="connsiteX2" fmla="*/ 0 w 70294"/>
                      <a:gd name="connsiteY2" fmla="*/ 0 h 114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0294" h="114855">
                        <a:moveTo>
                          <a:pt x="70294" y="114681"/>
                        </a:moveTo>
                        <a:cubicBezTo>
                          <a:pt x="62865" y="115729"/>
                          <a:pt x="55150" y="112014"/>
                          <a:pt x="51626" y="104870"/>
                        </a:cubicBez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3" name="Forme libre : forme 72">
                    <a:extLst>
                      <a:ext uri="{FF2B5EF4-FFF2-40B4-BE49-F238E27FC236}">
                        <a16:creationId xmlns:a16="http://schemas.microsoft.com/office/drawing/2014/main" id="{CB7DD20C-781C-40E7-B875-2314D3B75341}"/>
                      </a:ext>
                    </a:extLst>
                  </p:cNvPr>
                  <p:cNvSpPr/>
                  <p:nvPr/>
                </p:nvSpPr>
                <p:spPr>
                  <a:xfrm>
                    <a:off x="7607225" y="655382"/>
                    <a:ext cx="217297" cy="196056"/>
                  </a:xfrm>
                  <a:custGeom>
                    <a:avLst/>
                    <a:gdLst>
                      <a:gd name="connsiteX0" fmla="*/ 0 w 217297"/>
                      <a:gd name="connsiteY0" fmla="*/ 70803 h 196056"/>
                      <a:gd name="connsiteX1" fmla="*/ 139922 w 217297"/>
                      <a:gd name="connsiteY1" fmla="*/ 1842 h 196056"/>
                      <a:gd name="connsiteX2" fmla="*/ 163830 w 217297"/>
                      <a:gd name="connsiteY2" fmla="*/ 10033 h 196056"/>
                      <a:gd name="connsiteX3" fmla="*/ 215455 w 217297"/>
                      <a:gd name="connsiteY3" fmla="*/ 114903 h 196056"/>
                      <a:gd name="connsiteX4" fmla="*/ 207264 w 217297"/>
                      <a:gd name="connsiteY4" fmla="*/ 138811 h 196056"/>
                      <a:gd name="connsiteX5" fmla="*/ 89916 w 217297"/>
                      <a:gd name="connsiteY5" fmla="*/ 196056 h 196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7297" h="196056">
                        <a:moveTo>
                          <a:pt x="0" y="70803"/>
                        </a:moveTo>
                        <a:lnTo>
                          <a:pt x="139922" y="1842"/>
                        </a:lnTo>
                        <a:cubicBezTo>
                          <a:pt x="148780" y="-2540"/>
                          <a:pt x="159544" y="1175"/>
                          <a:pt x="163830" y="10033"/>
                        </a:cubicBezTo>
                        <a:lnTo>
                          <a:pt x="215455" y="114903"/>
                        </a:lnTo>
                        <a:cubicBezTo>
                          <a:pt x="219837" y="123762"/>
                          <a:pt x="216122" y="134525"/>
                          <a:pt x="207264" y="138811"/>
                        </a:cubicBezTo>
                        <a:lnTo>
                          <a:pt x="89916" y="196056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4" name="Forme libre : forme 73">
                    <a:extLst>
                      <a:ext uri="{FF2B5EF4-FFF2-40B4-BE49-F238E27FC236}">
                        <a16:creationId xmlns:a16="http://schemas.microsoft.com/office/drawing/2014/main" id="{B7E8AEC2-5BE6-43D4-B411-73FF3DE2EE26}"/>
                      </a:ext>
                    </a:extLst>
                  </p:cNvPr>
                  <p:cNvSpPr/>
                  <p:nvPr/>
                </p:nvSpPr>
                <p:spPr>
                  <a:xfrm>
                    <a:off x="7619893" y="684466"/>
                    <a:ext cx="157257" cy="77438"/>
                  </a:xfrm>
                  <a:custGeom>
                    <a:avLst/>
                    <a:gdLst>
                      <a:gd name="connsiteX0" fmla="*/ 0 w 157257"/>
                      <a:gd name="connsiteY0" fmla="*/ 77438 h 77438"/>
                      <a:gd name="connsiteX1" fmla="*/ 157258 w 157257"/>
                      <a:gd name="connsiteY1" fmla="*/ 0 h 77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7257" h="77438">
                        <a:moveTo>
                          <a:pt x="0" y="77438"/>
                        </a:moveTo>
                        <a:lnTo>
                          <a:pt x="157258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5" name="Forme libre : forme 74">
                    <a:extLst>
                      <a:ext uri="{FF2B5EF4-FFF2-40B4-BE49-F238E27FC236}">
                        <a16:creationId xmlns:a16="http://schemas.microsoft.com/office/drawing/2014/main" id="{61E85413-6E50-4442-9CCA-3EC3A45B10EE}"/>
                      </a:ext>
                    </a:extLst>
                  </p:cNvPr>
                  <p:cNvSpPr/>
                  <p:nvPr/>
                </p:nvSpPr>
                <p:spPr>
                  <a:xfrm>
                    <a:off x="7593509" y="717422"/>
                    <a:ext cx="200691" cy="98679"/>
                  </a:xfrm>
                  <a:custGeom>
                    <a:avLst/>
                    <a:gdLst>
                      <a:gd name="connsiteX0" fmla="*/ 200692 w 200691"/>
                      <a:gd name="connsiteY0" fmla="*/ 0 h 98679"/>
                      <a:gd name="connsiteX1" fmla="*/ 0 w 200691"/>
                      <a:gd name="connsiteY1" fmla="*/ 98679 h 98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0691" h="98679">
                        <a:moveTo>
                          <a:pt x="200692" y="0"/>
                        </a:moveTo>
                        <a:lnTo>
                          <a:pt x="0" y="9867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6" name="Forme libre : forme 75">
                    <a:extLst>
                      <a:ext uri="{FF2B5EF4-FFF2-40B4-BE49-F238E27FC236}">
                        <a16:creationId xmlns:a16="http://schemas.microsoft.com/office/drawing/2014/main" id="{7040164D-D5F5-4D34-BDC8-21CD426099A5}"/>
                      </a:ext>
                    </a:extLst>
                  </p:cNvPr>
                  <p:cNvSpPr/>
                  <p:nvPr/>
                </p:nvSpPr>
                <p:spPr>
                  <a:xfrm>
                    <a:off x="7630561" y="817911"/>
                    <a:ext cx="24384" cy="12001"/>
                  </a:xfrm>
                  <a:custGeom>
                    <a:avLst/>
                    <a:gdLst>
                      <a:gd name="connsiteX0" fmla="*/ 0 w 24384"/>
                      <a:gd name="connsiteY0" fmla="*/ 12001 h 12001"/>
                      <a:gd name="connsiteX1" fmla="*/ 24384 w 24384"/>
                      <a:gd name="connsiteY1" fmla="*/ 0 h 12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384" h="12001">
                        <a:moveTo>
                          <a:pt x="0" y="12001"/>
                        </a:moveTo>
                        <a:lnTo>
                          <a:pt x="24384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7" name="Forme libre : forme 76">
                    <a:extLst>
                      <a:ext uri="{FF2B5EF4-FFF2-40B4-BE49-F238E27FC236}">
                        <a16:creationId xmlns:a16="http://schemas.microsoft.com/office/drawing/2014/main" id="{D71608AD-62C0-4275-AA21-3B5A0BB9428B}"/>
                      </a:ext>
                    </a:extLst>
                  </p:cNvPr>
                  <p:cNvSpPr/>
                  <p:nvPr/>
                </p:nvSpPr>
                <p:spPr>
                  <a:xfrm>
                    <a:off x="7634848" y="821816"/>
                    <a:ext cx="48196" cy="23622"/>
                  </a:xfrm>
                  <a:custGeom>
                    <a:avLst/>
                    <a:gdLst>
                      <a:gd name="connsiteX0" fmla="*/ 0 w 48196"/>
                      <a:gd name="connsiteY0" fmla="*/ 23622 h 23622"/>
                      <a:gd name="connsiteX1" fmla="*/ 48197 w 48196"/>
                      <a:gd name="connsiteY1" fmla="*/ 0 h 23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8196" h="23622">
                        <a:moveTo>
                          <a:pt x="0" y="23622"/>
                        </a:moveTo>
                        <a:lnTo>
                          <a:pt x="48197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BCDBDEAD-04F0-462D-AD00-2A8E18CB4011}"/>
                      </a:ext>
                    </a:extLst>
                  </p:cNvPr>
                  <p:cNvSpPr/>
                  <p:nvPr/>
                </p:nvSpPr>
                <p:spPr>
                  <a:xfrm rot="-1571919">
                    <a:off x="7740023" y="759989"/>
                    <a:ext cx="49912" cy="21908"/>
                  </a:xfrm>
                  <a:custGeom>
                    <a:avLst/>
                    <a:gdLst>
                      <a:gd name="connsiteX0" fmla="*/ 0 w 49912"/>
                      <a:gd name="connsiteY0" fmla="*/ 0 h 21908"/>
                      <a:gd name="connsiteX1" fmla="*/ 49913 w 49912"/>
                      <a:gd name="connsiteY1" fmla="*/ 0 h 21908"/>
                      <a:gd name="connsiteX2" fmla="*/ 49913 w 49912"/>
                      <a:gd name="connsiteY2" fmla="*/ 21908 h 21908"/>
                      <a:gd name="connsiteX3" fmla="*/ 0 w 49912"/>
                      <a:gd name="connsiteY3" fmla="*/ 21908 h 21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912" h="21908">
                        <a:moveTo>
                          <a:pt x="0" y="0"/>
                        </a:moveTo>
                        <a:lnTo>
                          <a:pt x="49913" y="0"/>
                        </a:lnTo>
                        <a:lnTo>
                          <a:pt x="49913" y="21908"/>
                        </a:lnTo>
                        <a:lnTo>
                          <a:pt x="0" y="21908"/>
                        </a:ln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67" name="Forme libre : forme 66">
                  <a:extLst>
                    <a:ext uri="{FF2B5EF4-FFF2-40B4-BE49-F238E27FC236}">
                      <a16:creationId xmlns:a16="http://schemas.microsoft.com/office/drawing/2014/main" id="{51BF826B-C3F0-42A5-9A44-B46A9584A981}"/>
                    </a:ext>
                  </a:extLst>
                </p:cNvPr>
                <p:cNvSpPr/>
                <p:nvPr/>
              </p:nvSpPr>
              <p:spPr>
                <a:xfrm>
                  <a:off x="7465874" y="705611"/>
                  <a:ext cx="172973" cy="131635"/>
                </a:xfrm>
                <a:custGeom>
                  <a:avLst/>
                  <a:gdLst>
                    <a:gd name="connsiteX0" fmla="*/ 0 w 172973"/>
                    <a:gd name="connsiteY0" fmla="*/ 131636 h 131635"/>
                    <a:gd name="connsiteX1" fmla="*/ 40100 w 172973"/>
                    <a:gd name="connsiteY1" fmla="*/ 34290 h 131635"/>
                    <a:gd name="connsiteX2" fmla="*/ 104013 w 172973"/>
                    <a:gd name="connsiteY2" fmla="*/ 0 h 131635"/>
                    <a:gd name="connsiteX3" fmla="*/ 172974 w 172973"/>
                    <a:gd name="connsiteY3" fmla="*/ 38481 h 131635"/>
                    <a:gd name="connsiteX4" fmla="*/ 78772 w 172973"/>
                    <a:gd name="connsiteY4" fmla="*/ 50768 h 131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973" h="131635">
                      <a:moveTo>
                        <a:pt x="0" y="131636"/>
                      </a:moveTo>
                      <a:lnTo>
                        <a:pt x="40100" y="34290"/>
                      </a:lnTo>
                      <a:lnTo>
                        <a:pt x="104013" y="0"/>
                      </a:lnTo>
                      <a:lnTo>
                        <a:pt x="172974" y="38481"/>
                      </a:lnTo>
                      <a:cubicBezTo>
                        <a:pt x="172974" y="38481"/>
                        <a:pt x="149638" y="83249"/>
                        <a:pt x="78772" y="50768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8" name="Forme libre : forme 67">
                  <a:extLst>
                    <a:ext uri="{FF2B5EF4-FFF2-40B4-BE49-F238E27FC236}">
                      <a16:creationId xmlns:a16="http://schemas.microsoft.com/office/drawing/2014/main" id="{354B8D9C-6FF1-45B8-A5D9-9E91BC1ECF7B}"/>
                    </a:ext>
                  </a:extLst>
                </p:cNvPr>
                <p:cNvSpPr/>
                <p:nvPr/>
              </p:nvSpPr>
              <p:spPr>
                <a:xfrm>
                  <a:off x="7441871" y="816958"/>
                  <a:ext cx="30765" cy="571"/>
                </a:xfrm>
                <a:custGeom>
                  <a:avLst/>
                  <a:gdLst>
                    <a:gd name="connsiteX0" fmla="*/ 30766 w 30765"/>
                    <a:gd name="connsiteY0" fmla="*/ 571 h 571"/>
                    <a:gd name="connsiteX1" fmla="*/ 0 w 30765"/>
                    <a:gd name="connsiteY1" fmla="*/ 0 h 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65" h="571">
                      <a:moveTo>
                        <a:pt x="30766" y="571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9" name="Forme libre : forme 68">
                  <a:extLst>
                    <a:ext uri="{FF2B5EF4-FFF2-40B4-BE49-F238E27FC236}">
                      <a16:creationId xmlns:a16="http://schemas.microsoft.com/office/drawing/2014/main" id="{6D62EE92-DAD1-44A9-9175-908127D3F5A9}"/>
                    </a:ext>
                  </a:extLst>
                </p:cNvPr>
                <p:cNvSpPr/>
                <p:nvPr/>
              </p:nvSpPr>
              <p:spPr>
                <a:xfrm>
                  <a:off x="7500640" y="934497"/>
                  <a:ext cx="78962" cy="1333"/>
                </a:xfrm>
                <a:custGeom>
                  <a:avLst/>
                  <a:gdLst>
                    <a:gd name="connsiteX0" fmla="*/ 78962 w 78962"/>
                    <a:gd name="connsiteY0" fmla="*/ 1334 h 1333"/>
                    <a:gd name="connsiteX1" fmla="*/ 0 w 78962"/>
                    <a:gd name="connsiteY1" fmla="*/ 0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8962" h="1333">
                      <a:moveTo>
                        <a:pt x="78962" y="133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0" name="Forme libre : forme 69">
                  <a:extLst>
                    <a:ext uri="{FF2B5EF4-FFF2-40B4-BE49-F238E27FC236}">
                      <a16:creationId xmlns:a16="http://schemas.microsoft.com/office/drawing/2014/main" id="{E796B63A-17E8-4C5C-8C74-35427DB12B9E}"/>
                    </a:ext>
                  </a:extLst>
                </p:cNvPr>
                <p:cNvSpPr/>
                <p:nvPr/>
              </p:nvSpPr>
              <p:spPr>
                <a:xfrm>
                  <a:off x="7604939" y="896397"/>
                  <a:ext cx="95726" cy="43814"/>
                </a:xfrm>
                <a:custGeom>
                  <a:avLst/>
                  <a:gdLst>
                    <a:gd name="connsiteX0" fmla="*/ 73819 w 95726"/>
                    <a:gd name="connsiteY0" fmla="*/ 43815 h 43814"/>
                    <a:gd name="connsiteX1" fmla="*/ 21907 w 95726"/>
                    <a:gd name="connsiteY1" fmla="*/ 43815 h 43814"/>
                    <a:gd name="connsiteX2" fmla="*/ 0 w 95726"/>
                    <a:gd name="connsiteY2" fmla="*/ 21907 h 43814"/>
                    <a:gd name="connsiteX3" fmla="*/ 0 w 95726"/>
                    <a:gd name="connsiteY3" fmla="*/ 21907 h 43814"/>
                    <a:gd name="connsiteX4" fmla="*/ 21907 w 95726"/>
                    <a:gd name="connsiteY4" fmla="*/ 0 h 43814"/>
                    <a:gd name="connsiteX5" fmla="*/ 73819 w 95726"/>
                    <a:gd name="connsiteY5" fmla="*/ 0 h 43814"/>
                    <a:gd name="connsiteX6" fmla="*/ 95726 w 95726"/>
                    <a:gd name="connsiteY6" fmla="*/ 21907 h 43814"/>
                    <a:gd name="connsiteX7" fmla="*/ 95726 w 95726"/>
                    <a:gd name="connsiteY7" fmla="*/ 21907 h 43814"/>
                    <a:gd name="connsiteX8" fmla="*/ 73819 w 95726"/>
                    <a:gd name="connsiteY8" fmla="*/ 43815 h 4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726" h="43814">
                      <a:moveTo>
                        <a:pt x="73819" y="43815"/>
                      </a:moveTo>
                      <a:lnTo>
                        <a:pt x="21907" y="43815"/>
                      </a:lnTo>
                      <a:cubicBezTo>
                        <a:pt x="9811" y="43815"/>
                        <a:pt x="0" y="33909"/>
                        <a:pt x="0" y="21907"/>
                      </a:cubicBezTo>
                      <a:lnTo>
                        <a:pt x="0" y="21907"/>
                      </a:lnTo>
                      <a:cubicBezTo>
                        <a:pt x="0" y="9811"/>
                        <a:pt x="9906" y="0"/>
                        <a:pt x="21907" y="0"/>
                      </a:cubicBezTo>
                      <a:lnTo>
                        <a:pt x="73819" y="0"/>
                      </a:lnTo>
                      <a:cubicBezTo>
                        <a:pt x="85916" y="0"/>
                        <a:pt x="95726" y="9906"/>
                        <a:pt x="95726" y="21907"/>
                      </a:cubicBezTo>
                      <a:lnTo>
                        <a:pt x="95726" y="21907"/>
                      </a:lnTo>
                      <a:cubicBezTo>
                        <a:pt x="95726" y="33909"/>
                        <a:pt x="85916" y="43815"/>
                        <a:pt x="73819" y="43815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83EFAC9A-694F-4E2B-BC2F-21B5EC199355}"/>
                    </a:ext>
                  </a:extLst>
                </p:cNvPr>
                <p:cNvSpPr/>
                <p:nvPr/>
              </p:nvSpPr>
              <p:spPr>
                <a:xfrm>
                  <a:off x="7638372" y="852010"/>
                  <a:ext cx="95726" cy="43814"/>
                </a:xfrm>
                <a:custGeom>
                  <a:avLst/>
                  <a:gdLst>
                    <a:gd name="connsiteX0" fmla="*/ 73819 w 95726"/>
                    <a:gd name="connsiteY0" fmla="*/ 43815 h 43814"/>
                    <a:gd name="connsiteX1" fmla="*/ 21907 w 95726"/>
                    <a:gd name="connsiteY1" fmla="*/ 43815 h 43814"/>
                    <a:gd name="connsiteX2" fmla="*/ 0 w 95726"/>
                    <a:gd name="connsiteY2" fmla="*/ 21907 h 43814"/>
                    <a:gd name="connsiteX3" fmla="*/ 0 w 95726"/>
                    <a:gd name="connsiteY3" fmla="*/ 21907 h 43814"/>
                    <a:gd name="connsiteX4" fmla="*/ 21907 w 95726"/>
                    <a:gd name="connsiteY4" fmla="*/ 0 h 43814"/>
                    <a:gd name="connsiteX5" fmla="*/ 73819 w 95726"/>
                    <a:gd name="connsiteY5" fmla="*/ 0 h 43814"/>
                    <a:gd name="connsiteX6" fmla="*/ 95726 w 95726"/>
                    <a:gd name="connsiteY6" fmla="*/ 21907 h 43814"/>
                    <a:gd name="connsiteX7" fmla="*/ 95726 w 95726"/>
                    <a:gd name="connsiteY7" fmla="*/ 21907 h 43814"/>
                    <a:gd name="connsiteX8" fmla="*/ 73819 w 95726"/>
                    <a:gd name="connsiteY8" fmla="*/ 43815 h 4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726" h="43814">
                      <a:moveTo>
                        <a:pt x="73819" y="43815"/>
                      </a:moveTo>
                      <a:lnTo>
                        <a:pt x="21907" y="43815"/>
                      </a:lnTo>
                      <a:cubicBezTo>
                        <a:pt x="9811" y="43815"/>
                        <a:pt x="0" y="33909"/>
                        <a:pt x="0" y="21907"/>
                      </a:cubicBezTo>
                      <a:lnTo>
                        <a:pt x="0" y="21907"/>
                      </a:lnTo>
                      <a:cubicBezTo>
                        <a:pt x="0" y="9811"/>
                        <a:pt x="9906" y="0"/>
                        <a:pt x="21907" y="0"/>
                      </a:cubicBezTo>
                      <a:lnTo>
                        <a:pt x="73819" y="0"/>
                      </a:lnTo>
                      <a:cubicBezTo>
                        <a:pt x="85916" y="0"/>
                        <a:pt x="95726" y="9906"/>
                        <a:pt x="95726" y="21907"/>
                      </a:cubicBezTo>
                      <a:lnTo>
                        <a:pt x="95726" y="21907"/>
                      </a:lnTo>
                      <a:cubicBezTo>
                        <a:pt x="95726" y="33909"/>
                        <a:pt x="85916" y="43815"/>
                        <a:pt x="73819" y="43815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C2B84B73-EB7A-42DF-B630-91836E4288E5}"/>
                  </a:ext>
                </a:extLst>
              </p:cNvPr>
              <p:cNvSpPr/>
              <p:nvPr/>
            </p:nvSpPr>
            <p:spPr>
              <a:xfrm>
                <a:off x="7463588" y="934021"/>
                <a:ext cx="16478" cy="9525"/>
              </a:xfrm>
              <a:custGeom>
                <a:avLst/>
                <a:gdLst>
                  <a:gd name="connsiteX0" fmla="*/ 16478 w 16478"/>
                  <a:gd name="connsiteY0" fmla="*/ 0 h 9525"/>
                  <a:gd name="connsiteX1" fmla="*/ 0 w 1647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78" h="9525">
                    <a:moveTo>
                      <a:pt x="16478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844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5FBFEB1A-9899-4ED3-B333-B77CB511311E}"/>
              </a:ext>
            </a:extLst>
          </p:cNvPr>
          <p:cNvGrpSpPr/>
          <p:nvPr/>
        </p:nvGrpSpPr>
        <p:grpSpPr>
          <a:xfrm>
            <a:off x="972417" y="2218033"/>
            <a:ext cx="2890902" cy="2779020"/>
            <a:chOff x="972417" y="2218033"/>
            <a:chExt cx="2890902" cy="2779020"/>
          </a:xfrm>
        </p:grpSpPr>
        <p:pic>
          <p:nvPicPr>
            <p:cNvPr id="20" name="Image 19" descr="Une image contenant personne, main&#10;&#10;Description générée automatiquement">
              <a:extLst>
                <a:ext uri="{FF2B5EF4-FFF2-40B4-BE49-F238E27FC236}">
                  <a16:creationId xmlns:a16="http://schemas.microsoft.com/office/drawing/2014/main" id="{1F813262-8EA7-4227-8AF0-843B95CE0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01" b="21952"/>
            <a:stretch/>
          </p:blipFill>
          <p:spPr>
            <a:xfrm>
              <a:off x="972417" y="2218033"/>
              <a:ext cx="2890901" cy="1605787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8AE9A86-2010-4ABA-A4A9-A5A379243163}"/>
                </a:ext>
              </a:extLst>
            </p:cNvPr>
            <p:cNvSpPr/>
            <p:nvPr/>
          </p:nvSpPr>
          <p:spPr>
            <a:xfrm>
              <a:off x="983319" y="3919835"/>
              <a:ext cx="28800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nouvelles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dépenses occasionnelles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pour Paul ce mois-ci… il souhaite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utiliser sa carte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pour les couvrir 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72F4B9-5921-40F6-9EB2-D19E3A921BAF}"/>
              </a:ext>
            </a:extLst>
          </p:cNvPr>
          <p:cNvGrpSpPr/>
          <p:nvPr/>
        </p:nvGrpSpPr>
        <p:grpSpPr>
          <a:xfrm>
            <a:off x="8260124" y="2218033"/>
            <a:ext cx="3372589" cy="2779020"/>
            <a:chOff x="8260124" y="2218033"/>
            <a:chExt cx="3372589" cy="277902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B9E4F7D2-E580-4B04-95FC-CE7F39998B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79" t="19775" r="1879" b="-266"/>
            <a:stretch/>
          </p:blipFill>
          <p:spPr>
            <a:xfrm>
              <a:off x="8506418" y="2218033"/>
              <a:ext cx="2880002" cy="1605787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2FDC006-9F22-4A7A-ABD3-3F83BE7C57AF}"/>
                </a:ext>
              </a:extLst>
            </p:cNvPr>
            <p:cNvSpPr/>
            <p:nvPr/>
          </p:nvSpPr>
          <p:spPr>
            <a:xfrm>
              <a:off x="8260124" y="3919835"/>
              <a:ext cx="337258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Samedi matin 8h, Joëlle fait ses courses au Marché… mince sa carte est à la maison. Comment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disposer d’espèces sans carte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rPr>
                <a:t>?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FFA08F7-4E31-4D9F-8462-126DF230202B}"/>
              </a:ext>
            </a:extLst>
          </p:cNvPr>
          <p:cNvGrpSpPr/>
          <p:nvPr/>
        </p:nvGrpSpPr>
        <p:grpSpPr>
          <a:xfrm>
            <a:off x="4744865" y="2218033"/>
            <a:ext cx="2880004" cy="2779020"/>
            <a:chOff x="4744865" y="2218033"/>
            <a:chExt cx="2880004" cy="277902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35CF36-B328-4AB0-AA69-A14BA69F11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144" r="10144"/>
            <a:stretch/>
          </p:blipFill>
          <p:spPr>
            <a:xfrm>
              <a:off x="4744865" y="2218033"/>
              <a:ext cx="2880002" cy="1605787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4206310-5478-4F3A-91F4-DF42A139B38A}"/>
                </a:ext>
              </a:extLst>
            </p:cNvPr>
            <p:cNvSpPr/>
            <p:nvPr/>
          </p:nvSpPr>
          <p:spPr>
            <a:xfrm>
              <a:off x="4744869" y="3919835"/>
              <a:ext cx="2880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Oups, Alex a complètement oublié de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rembourser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Michel pour le cadeau du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pot de départ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Cindy. 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endParaRP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172CF2-32F8-4C46-97A2-65B11F5AB2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QUIZZ ! A votre avis, pour chacune de ces situations quelle fonctionnalité </a:t>
            </a:r>
            <a:r>
              <a:rPr lang="fr-FR" dirty="0" err="1"/>
              <a:t>Selfcare</a:t>
            </a:r>
            <a:r>
              <a:rPr lang="fr-FR" dirty="0"/>
              <a:t> a été utilisée ?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7568EF-8F51-48D9-AE9F-0CDAFFCB6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Pour aller plus loin et quizz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ADBDB6-2AB5-476B-A290-C67C5F1EABE3}"/>
              </a:ext>
            </a:extLst>
          </p:cNvPr>
          <p:cNvGrpSpPr/>
          <p:nvPr/>
        </p:nvGrpSpPr>
        <p:grpSpPr>
          <a:xfrm>
            <a:off x="732370" y="5284926"/>
            <a:ext cx="2999789" cy="686104"/>
            <a:chOff x="732370" y="5284926"/>
            <a:chExt cx="2999789" cy="6861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BD93D53-D230-46C9-A3D9-22D65B4B8671}"/>
                </a:ext>
              </a:extLst>
            </p:cNvPr>
            <p:cNvGrpSpPr/>
            <p:nvPr/>
          </p:nvGrpSpPr>
          <p:grpSpPr>
            <a:xfrm>
              <a:off x="1213859" y="5284926"/>
              <a:ext cx="2518300" cy="686104"/>
              <a:chOff x="1213859" y="5284926"/>
              <a:chExt cx="2518300" cy="686104"/>
            </a:xfrm>
          </p:grpSpPr>
          <p:sp>
            <p:nvSpPr>
              <p:cNvPr id="22" name="Rectangle 21">
                <a:hlinkClick r:id="rId6"/>
                <a:extLst>
                  <a:ext uri="{FF2B5EF4-FFF2-40B4-BE49-F238E27FC236}">
                    <a16:creationId xmlns:a16="http://schemas.microsoft.com/office/drawing/2014/main" id="{86E5FB5D-992F-44C8-8839-9B8F0B71DB3A}"/>
                  </a:ext>
                </a:extLst>
              </p:cNvPr>
              <p:cNvSpPr/>
              <p:nvPr/>
            </p:nvSpPr>
            <p:spPr>
              <a:xfrm rot="21377578">
                <a:off x="1213859" y="5284926"/>
                <a:ext cx="2518300" cy="4616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altLang="fr-FR" sz="1200" b="1" dirty="0">
                    <a:solidFill>
                      <a:schemeClr val="bg1"/>
                    </a:solidFill>
                    <a:latin typeface="+mj-lt"/>
                    <a:cs typeface="Calibri"/>
                  </a:rPr>
                  <a:t>Augmentation temporaire des plafonds de la carte bancaire</a:t>
                </a:r>
              </a:p>
            </p:txBody>
          </p:sp>
          <p:sp>
            <p:nvSpPr>
              <p:cNvPr id="25" name="ZoneTexte 24">
                <a:hlinkClick r:id="rId6"/>
                <a:extLst>
                  <a:ext uri="{FF2B5EF4-FFF2-40B4-BE49-F238E27FC236}">
                    <a16:creationId xmlns:a16="http://schemas.microsoft.com/office/drawing/2014/main" id="{4F1CC202-34F3-4478-948F-166781FE2355}"/>
                  </a:ext>
                </a:extLst>
              </p:cNvPr>
              <p:cNvSpPr txBox="1"/>
              <p:nvPr/>
            </p:nvSpPr>
            <p:spPr>
              <a:xfrm rot="21429360">
                <a:off x="2059273" y="5724809"/>
                <a:ext cx="82747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 savoir +</a:t>
                </a:r>
              </a:p>
            </p:txBody>
          </p:sp>
        </p:grpSp>
        <p:grpSp>
          <p:nvGrpSpPr>
            <p:cNvPr id="27" name="Graphique 1759">
              <a:extLst>
                <a:ext uri="{FF2B5EF4-FFF2-40B4-BE49-F238E27FC236}">
                  <a16:creationId xmlns:a16="http://schemas.microsoft.com/office/drawing/2014/main" id="{3925CB9B-2C0E-438E-97D0-E25EFDF2E7A5}"/>
                </a:ext>
              </a:extLst>
            </p:cNvPr>
            <p:cNvGrpSpPr/>
            <p:nvPr/>
          </p:nvGrpSpPr>
          <p:grpSpPr>
            <a:xfrm>
              <a:off x="732370" y="5350458"/>
              <a:ext cx="419142" cy="430684"/>
              <a:chOff x="6413052" y="655254"/>
              <a:chExt cx="364612" cy="374652"/>
            </a:xfrm>
            <a:noFill/>
          </p:grpSpPr>
          <p:grpSp>
            <p:nvGrpSpPr>
              <p:cNvPr id="29" name="Graphique 1759">
                <a:extLst>
                  <a:ext uri="{FF2B5EF4-FFF2-40B4-BE49-F238E27FC236}">
                    <a16:creationId xmlns:a16="http://schemas.microsoft.com/office/drawing/2014/main" id="{058E06DD-4D9C-484A-999B-F9C1EEBCDD21}"/>
                  </a:ext>
                </a:extLst>
              </p:cNvPr>
              <p:cNvGrpSpPr/>
              <p:nvPr/>
            </p:nvGrpSpPr>
            <p:grpSpPr>
              <a:xfrm>
                <a:off x="6413052" y="695584"/>
                <a:ext cx="209557" cy="169215"/>
                <a:chOff x="6413052" y="695584"/>
                <a:chExt cx="209557" cy="169215"/>
              </a:xfrm>
              <a:grpFill/>
            </p:grpSpPr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0CA67C8F-3CFB-49F6-BED5-36B47A011860}"/>
                    </a:ext>
                  </a:extLst>
                </p:cNvPr>
                <p:cNvSpPr/>
                <p:nvPr/>
              </p:nvSpPr>
              <p:spPr>
                <a:xfrm>
                  <a:off x="6413052" y="695584"/>
                  <a:ext cx="209557" cy="169215"/>
                </a:xfrm>
                <a:custGeom>
                  <a:avLst/>
                  <a:gdLst>
                    <a:gd name="connsiteX0" fmla="*/ 199098 w 209557"/>
                    <a:gd name="connsiteY0" fmla="*/ 121279 h 169215"/>
                    <a:gd name="connsiteX1" fmla="*/ 48222 w 209557"/>
                    <a:gd name="connsiteY1" fmla="*/ 168523 h 169215"/>
                    <a:gd name="connsiteX2" fmla="*/ 29648 w 209557"/>
                    <a:gd name="connsiteY2" fmla="*/ 158807 h 169215"/>
                    <a:gd name="connsiteX3" fmla="*/ 692 w 209557"/>
                    <a:gd name="connsiteY3" fmla="*/ 66415 h 169215"/>
                    <a:gd name="connsiteX4" fmla="*/ 10408 w 209557"/>
                    <a:gd name="connsiteY4" fmla="*/ 47841 h 169215"/>
                    <a:gd name="connsiteX5" fmla="*/ 161379 w 209557"/>
                    <a:gd name="connsiteY5" fmla="*/ 692 h 169215"/>
                    <a:gd name="connsiteX6" fmla="*/ 179953 w 209557"/>
                    <a:gd name="connsiteY6" fmla="*/ 10408 h 169215"/>
                    <a:gd name="connsiteX7" fmla="*/ 208909 w 209557"/>
                    <a:gd name="connsiteY7" fmla="*/ 102800 h 169215"/>
                    <a:gd name="connsiteX8" fmla="*/ 199098 w 209557"/>
                    <a:gd name="connsiteY8" fmla="*/ 121279 h 169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9557" h="169215">
                      <a:moveTo>
                        <a:pt x="199098" y="121279"/>
                      </a:moveTo>
                      <a:lnTo>
                        <a:pt x="48222" y="168523"/>
                      </a:lnTo>
                      <a:cubicBezTo>
                        <a:pt x="40412" y="170999"/>
                        <a:pt x="32125" y="166618"/>
                        <a:pt x="29648" y="158807"/>
                      </a:cubicBezTo>
                      <a:lnTo>
                        <a:pt x="692" y="66415"/>
                      </a:lnTo>
                      <a:cubicBezTo>
                        <a:pt x="-1784" y="58604"/>
                        <a:pt x="2597" y="50318"/>
                        <a:pt x="10408" y="47841"/>
                      </a:cubicBezTo>
                      <a:lnTo>
                        <a:pt x="161379" y="692"/>
                      </a:lnTo>
                      <a:cubicBezTo>
                        <a:pt x="169190" y="-1784"/>
                        <a:pt x="177476" y="2597"/>
                        <a:pt x="179953" y="10408"/>
                      </a:cubicBezTo>
                      <a:lnTo>
                        <a:pt x="208909" y="102800"/>
                      </a:lnTo>
                      <a:cubicBezTo>
                        <a:pt x="211290" y="110516"/>
                        <a:pt x="206909" y="118898"/>
                        <a:pt x="199098" y="121279"/>
                      </a:cubicBezTo>
                      <a:close/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DA9C1FCD-32FB-49D8-8AD5-9F23D4F7428F}"/>
                    </a:ext>
                  </a:extLst>
                </p:cNvPr>
                <p:cNvSpPr/>
                <p:nvPr/>
              </p:nvSpPr>
              <p:spPr>
                <a:xfrm>
                  <a:off x="6437367" y="722375"/>
                  <a:ext cx="158115" cy="49149"/>
                </a:xfrm>
                <a:custGeom>
                  <a:avLst/>
                  <a:gdLst>
                    <a:gd name="connsiteX0" fmla="*/ 0 w 158115"/>
                    <a:gd name="connsiteY0" fmla="*/ 49149 h 49149"/>
                    <a:gd name="connsiteX1" fmla="*/ 158115 w 158115"/>
                    <a:gd name="connsiteY1" fmla="*/ 0 h 49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115" h="49149">
                      <a:moveTo>
                        <a:pt x="0" y="49149"/>
                      </a:moveTo>
                      <a:lnTo>
                        <a:pt x="158115" y="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E24F91BD-466B-465E-8AA7-6E2D2423972A}"/>
                    </a:ext>
                  </a:extLst>
                </p:cNvPr>
                <p:cNvSpPr/>
                <p:nvPr/>
              </p:nvSpPr>
              <p:spPr>
                <a:xfrm>
                  <a:off x="6428508" y="751522"/>
                  <a:ext cx="176784" cy="55340"/>
                </a:xfrm>
                <a:custGeom>
                  <a:avLst/>
                  <a:gdLst>
                    <a:gd name="connsiteX0" fmla="*/ 176784 w 176784"/>
                    <a:gd name="connsiteY0" fmla="*/ 0 h 55340"/>
                    <a:gd name="connsiteX1" fmla="*/ 0 w 176784"/>
                    <a:gd name="connsiteY1" fmla="*/ 55340 h 5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6784" h="55340">
                      <a:moveTo>
                        <a:pt x="176784" y="0"/>
                      </a:moveTo>
                      <a:lnTo>
                        <a:pt x="0" y="5534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A8AA5330-1BC5-441D-8799-EAB8CD39951B}"/>
                    </a:ext>
                  </a:extLst>
                </p:cNvPr>
                <p:cNvSpPr/>
                <p:nvPr/>
              </p:nvSpPr>
              <p:spPr>
                <a:xfrm>
                  <a:off x="6457083" y="816101"/>
                  <a:ext cx="21526" cy="6762"/>
                </a:xfrm>
                <a:custGeom>
                  <a:avLst/>
                  <a:gdLst>
                    <a:gd name="connsiteX0" fmla="*/ 0 w 21526"/>
                    <a:gd name="connsiteY0" fmla="*/ 6763 h 6762"/>
                    <a:gd name="connsiteX1" fmla="*/ 21527 w 21526"/>
                    <a:gd name="connsiteY1" fmla="*/ 0 h 6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526" h="6762">
                      <a:moveTo>
                        <a:pt x="0" y="6763"/>
                      </a:moveTo>
                      <a:lnTo>
                        <a:pt x="21527" y="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E361D4E1-6B7B-4ED8-AEE9-96EE9F197DF4}"/>
                    </a:ext>
                  </a:extLst>
                </p:cNvPr>
                <p:cNvSpPr/>
                <p:nvPr/>
              </p:nvSpPr>
              <p:spPr>
                <a:xfrm>
                  <a:off x="6458607" y="822864"/>
                  <a:ext cx="42386" cy="13239"/>
                </a:xfrm>
                <a:custGeom>
                  <a:avLst/>
                  <a:gdLst>
                    <a:gd name="connsiteX0" fmla="*/ 0 w 42386"/>
                    <a:gd name="connsiteY0" fmla="*/ 13240 h 13239"/>
                    <a:gd name="connsiteX1" fmla="*/ 42386 w 42386"/>
                    <a:gd name="connsiteY1" fmla="*/ 0 h 13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386" h="13239">
                      <a:moveTo>
                        <a:pt x="0" y="13240"/>
                      </a:moveTo>
                      <a:lnTo>
                        <a:pt x="42386" y="0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DA163043-F7DB-4DE4-9037-E13027E59998}"/>
                    </a:ext>
                  </a:extLst>
                </p:cNvPr>
                <p:cNvSpPr/>
                <p:nvPr/>
              </p:nvSpPr>
              <p:spPr>
                <a:xfrm rot="-1043477">
                  <a:off x="6553880" y="782569"/>
                  <a:ext cx="41339" cy="18193"/>
                </a:xfrm>
                <a:custGeom>
                  <a:avLst/>
                  <a:gdLst>
                    <a:gd name="connsiteX0" fmla="*/ 0 w 41339"/>
                    <a:gd name="connsiteY0" fmla="*/ 0 h 18193"/>
                    <a:gd name="connsiteX1" fmla="*/ 41339 w 41339"/>
                    <a:gd name="connsiteY1" fmla="*/ 0 h 18193"/>
                    <a:gd name="connsiteX2" fmla="*/ 41339 w 41339"/>
                    <a:gd name="connsiteY2" fmla="*/ 18193 h 18193"/>
                    <a:gd name="connsiteX3" fmla="*/ 0 w 41339"/>
                    <a:gd name="connsiteY3" fmla="*/ 18193 h 18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339" h="18193">
                      <a:moveTo>
                        <a:pt x="0" y="0"/>
                      </a:moveTo>
                      <a:lnTo>
                        <a:pt x="41339" y="0"/>
                      </a:lnTo>
                      <a:lnTo>
                        <a:pt x="41339" y="18193"/>
                      </a:lnTo>
                      <a:lnTo>
                        <a:pt x="0" y="18193"/>
                      </a:lnTo>
                      <a:close/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F07FF99E-D5A9-4CEE-B0F7-4660FDD2B980}"/>
                  </a:ext>
                </a:extLst>
              </p:cNvPr>
              <p:cNvSpPr/>
              <p:nvPr/>
            </p:nvSpPr>
            <p:spPr>
              <a:xfrm>
                <a:off x="6490070" y="861154"/>
                <a:ext cx="188088" cy="168752"/>
              </a:xfrm>
              <a:custGeom>
                <a:avLst/>
                <a:gdLst>
                  <a:gd name="connsiteX0" fmla="*/ 188088 w 188088"/>
                  <a:gd name="connsiteY0" fmla="*/ 110204 h 168752"/>
                  <a:gd name="connsiteX1" fmla="*/ 168086 w 188088"/>
                  <a:gd name="connsiteY1" fmla="*/ 158210 h 168752"/>
                  <a:gd name="connsiteX2" fmla="*/ 145702 w 188088"/>
                  <a:gd name="connsiteY2" fmla="*/ 167450 h 168752"/>
                  <a:gd name="connsiteX3" fmla="*/ 10542 w 188088"/>
                  <a:gd name="connsiteY3" fmla="*/ 111252 h 168752"/>
                  <a:gd name="connsiteX4" fmla="*/ 1303 w 188088"/>
                  <a:gd name="connsiteY4" fmla="*/ 88868 h 168752"/>
                  <a:gd name="connsiteX5" fmla="*/ 37879 w 188088"/>
                  <a:gd name="connsiteY5" fmla="*/ 0 h 168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088" h="168752">
                    <a:moveTo>
                      <a:pt x="188088" y="110204"/>
                    </a:moveTo>
                    <a:lnTo>
                      <a:pt x="168086" y="158210"/>
                    </a:lnTo>
                    <a:cubicBezTo>
                      <a:pt x="164466" y="166878"/>
                      <a:pt x="154370" y="171069"/>
                      <a:pt x="145702" y="167450"/>
                    </a:cubicBezTo>
                    <a:lnTo>
                      <a:pt x="10542" y="111252"/>
                    </a:lnTo>
                    <a:cubicBezTo>
                      <a:pt x="1874" y="107632"/>
                      <a:pt x="-2317" y="97536"/>
                      <a:pt x="1303" y="88868"/>
                    </a:cubicBezTo>
                    <a:lnTo>
                      <a:pt x="37879" y="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03F9B64D-96E4-4F4C-A837-3EDF33EAEB85}"/>
                  </a:ext>
                </a:extLst>
              </p:cNvPr>
              <p:cNvSpPr/>
              <p:nvPr/>
            </p:nvSpPr>
            <p:spPr>
              <a:xfrm>
                <a:off x="6593862" y="655254"/>
                <a:ext cx="183801" cy="298292"/>
              </a:xfrm>
              <a:custGeom>
                <a:avLst/>
                <a:gdLst>
                  <a:gd name="connsiteX0" fmla="*/ 0 w 183801"/>
                  <a:gd name="connsiteY0" fmla="*/ 48356 h 298292"/>
                  <a:gd name="connsiteX1" fmla="*/ 15716 w 183801"/>
                  <a:gd name="connsiteY1" fmla="*/ 10542 h 298292"/>
                  <a:gd name="connsiteX2" fmla="*/ 38100 w 183801"/>
                  <a:gd name="connsiteY2" fmla="*/ 1303 h 298292"/>
                  <a:gd name="connsiteX3" fmla="*/ 173260 w 183801"/>
                  <a:gd name="connsiteY3" fmla="*/ 57500 h 298292"/>
                  <a:gd name="connsiteX4" fmla="*/ 182499 w 183801"/>
                  <a:gd name="connsiteY4" fmla="*/ 79884 h 298292"/>
                  <a:gd name="connsiteX5" fmla="*/ 91726 w 183801"/>
                  <a:gd name="connsiteY5" fmla="*/ 298292 h 29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3801" h="298292">
                    <a:moveTo>
                      <a:pt x="0" y="48356"/>
                    </a:moveTo>
                    <a:lnTo>
                      <a:pt x="15716" y="10542"/>
                    </a:lnTo>
                    <a:cubicBezTo>
                      <a:pt x="19336" y="1874"/>
                      <a:pt x="29432" y="-2317"/>
                      <a:pt x="38100" y="1303"/>
                    </a:cubicBezTo>
                    <a:lnTo>
                      <a:pt x="173260" y="57500"/>
                    </a:lnTo>
                    <a:cubicBezTo>
                      <a:pt x="181927" y="61120"/>
                      <a:pt x="186119" y="71216"/>
                      <a:pt x="182499" y="79884"/>
                    </a:cubicBezTo>
                    <a:lnTo>
                      <a:pt x="91726" y="298292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1BDBA5B0-1C1F-4D57-AA53-6E8480BC1735}"/>
                  </a:ext>
                </a:extLst>
              </p:cNvPr>
              <p:cNvSpPr/>
              <p:nvPr/>
            </p:nvSpPr>
            <p:spPr>
              <a:xfrm>
                <a:off x="6682159" y="697039"/>
                <a:ext cx="26384" cy="10953"/>
              </a:xfrm>
              <a:custGeom>
                <a:avLst/>
                <a:gdLst>
                  <a:gd name="connsiteX0" fmla="*/ 0 w 26384"/>
                  <a:gd name="connsiteY0" fmla="*/ 0 h 10953"/>
                  <a:gd name="connsiteX1" fmla="*/ 26384 w 26384"/>
                  <a:gd name="connsiteY1" fmla="*/ 10954 h 10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384" h="10953">
                    <a:moveTo>
                      <a:pt x="0" y="0"/>
                    </a:moveTo>
                    <a:lnTo>
                      <a:pt x="26384" y="10954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A80068C7-5ED8-4222-BDFD-8728463DCD4D}"/>
                  </a:ext>
                </a:extLst>
              </p:cNvPr>
              <p:cNvSpPr/>
              <p:nvPr/>
            </p:nvSpPr>
            <p:spPr>
              <a:xfrm>
                <a:off x="6664538" y="689990"/>
                <a:ext cx="5905" cy="2476"/>
              </a:xfrm>
              <a:custGeom>
                <a:avLst/>
                <a:gdLst>
                  <a:gd name="connsiteX0" fmla="*/ 5905 w 5905"/>
                  <a:gd name="connsiteY0" fmla="*/ 2476 h 2476"/>
                  <a:gd name="connsiteX1" fmla="*/ 0 w 5905"/>
                  <a:gd name="connsiteY1" fmla="*/ 0 h 2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05" h="2476">
                    <a:moveTo>
                      <a:pt x="5905" y="2476"/>
                    </a:moveTo>
                    <a:lnTo>
                      <a:pt x="0" y="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C9E3857C-3256-46DB-9344-2AF52C45AEBE}"/>
                  </a:ext>
                </a:extLst>
              </p:cNvPr>
              <p:cNvSpPr/>
              <p:nvPr/>
            </p:nvSpPr>
            <p:spPr>
              <a:xfrm>
                <a:off x="6604149" y="680560"/>
                <a:ext cx="146494" cy="60769"/>
              </a:xfrm>
              <a:custGeom>
                <a:avLst/>
                <a:gdLst>
                  <a:gd name="connsiteX0" fmla="*/ 0 w 146494"/>
                  <a:gd name="connsiteY0" fmla="*/ 0 h 60769"/>
                  <a:gd name="connsiteX1" fmla="*/ 146495 w 146494"/>
                  <a:gd name="connsiteY1" fmla="*/ 60770 h 6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6494" h="60769">
                    <a:moveTo>
                      <a:pt x="0" y="0"/>
                    </a:moveTo>
                    <a:lnTo>
                      <a:pt x="146495" y="6077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0BA6380B-BEC0-4A3C-B9AC-09B244369826}"/>
                  </a:ext>
                </a:extLst>
              </p:cNvPr>
              <p:cNvSpPr/>
              <p:nvPr/>
            </p:nvSpPr>
            <p:spPr>
              <a:xfrm>
                <a:off x="6523949" y="925448"/>
                <a:ext cx="146304" cy="61626"/>
              </a:xfrm>
              <a:custGeom>
                <a:avLst/>
                <a:gdLst>
                  <a:gd name="connsiteX0" fmla="*/ 146304 w 146304"/>
                  <a:gd name="connsiteY0" fmla="*/ 61627 h 61626"/>
                  <a:gd name="connsiteX1" fmla="*/ 0 w 146304"/>
                  <a:gd name="connsiteY1" fmla="*/ 0 h 61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6304" h="61626">
                    <a:moveTo>
                      <a:pt x="146304" y="61627"/>
                    </a:moveTo>
                    <a:lnTo>
                      <a:pt x="0" y="0"/>
                    </a:lnTo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BBA49897-CD98-49F4-A730-26A61B8BDE67}"/>
                  </a:ext>
                </a:extLst>
              </p:cNvPr>
              <p:cNvSpPr/>
              <p:nvPr/>
            </p:nvSpPr>
            <p:spPr>
              <a:xfrm>
                <a:off x="6562144" y="961453"/>
                <a:ext cx="27813" cy="27813"/>
              </a:xfrm>
              <a:custGeom>
                <a:avLst/>
                <a:gdLst>
                  <a:gd name="connsiteX0" fmla="*/ 27813 w 27813"/>
                  <a:gd name="connsiteY0" fmla="*/ 13907 h 27813"/>
                  <a:gd name="connsiteX1" fmla="*/ 13907 w 27813"/>
                  <a:gd name="connsiteY1" fmla="*/ 27813 h 27813"/>
                  <a:gd name="connsiteX2" fmla="*/ 0 w 27813"/>
                  <a:gd name="connsiteY2" fmla="*/ 13907 h 27813"/>
                  <a:gd name="connsiteX3" fmla="*/ 13907 w 27813"/>
                  <a:gd name="connsiteY3" fmla="*/ 0 h 27813"/>
                  <a:gd name="connsiteX4" fmla="*/ 27813 w 27813"/>
                  <a:gd name="connsiteY4" fmla="*/ 13907 h 27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13" h="27813">
                    <a:moveTo>
                      <a:pt x="27813" y="13907"/>
                    </a:moveTo>
                    <a:cubicBezTo>
                      <a:pt x="27813" y="21587"/>
                      <a:pt x="21587" y="27813"/>
                      <a:pt x="13907" y="27813"/>
                    </a:cubicBezTo>
                    <a:cubicBezTo>
                      <a:pt x="6226" y="27813"/>
                      <a:pt x="0" y="21587"/>
                      <a:pt x="0" y="13907"/>
                    </a:cubicBezTo>
                    <a:cubicBezTo>
                      <a:pt x="0" y="6226"/>
                      <a:pt x="6226" y="0"/>
                      <a:pt x="13907" y="0"/>
                    </a:cubicBezTo>
                    <a:cubicBezTo>
                      <a:pt x="21587" y="0"/>
                      <a:pt x="27813" y="6226"/>
                      <a:pt x="27813" y="13907"/>
                    </a:cubicBezTo>
                    <a:close/>
                  </a:path>
                </a:pathLst>
              </a:custGeom>
              <a:grpFill/>
              <a:ln w="5608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39" name="Graphique 1759">
                <a:extLst>
                  <a:ext uri="{FF2B5EF4-FFF2-40B4-BE49-F238E27FC236}">
                    <a16:creationId xmlns:a16="http://schemas.microsoft.com/office/drawing/2014/main" id="{828C136E-36D1-4C31-B02D-75CF57475703}"/>
                  </a:ext>
                </a:extLst>
              </p:cNvPr>
              <p:cNvGrpSpPr/>
              <p:nvPr/>
            </p:nvGrpSpPr>
            <p:grpSpPr>
              <a:xfrm>
                <a:off x="6544618" y="783621"/>
                <a:ext cx="170402" cy="104013"/>
                <a:chOff x="6544618" y="783621"/>
                <a:chExt cx="170402" cy="104013"/>
              </a:xfrm>
              <a:grpFill/>
            </p:grpSpPr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02826ECD-5CD2-4CAD-97BA-A43249E3BE9E}"/>
                    </a:ext>
                  </a:extLst>
                </p:cNvPr>
                <p:cNvSpPr/>
                <p:nvPr/>
              </p:nvSpPr>
              <p:spPr>
                <a:xfrm>
                  <a:off x="6544618" y="783621"/>
                  <a:ext cx="170402" cy="96202"/>
                </a:xfrm>
                <a:custGeom>
                  <a:avLst/>
                  <a:gdLst>
                    <a:gd name="connsiteX0" fmla="*/ 170402 w 170402"/>
                    <a:gd name="connsiteY0" fmla="*/ 0 h 96202"/>
                    <a:gd name="connsiteX1" fmla="*/ 0 w 170402"/>
                    <a:gd name="connsiteY1" fmla="*/ 96203 h 96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0402" h="96202">
                      <a:moveTo>
                        <a:pt x="170402" y="0"/>
                      </a:moveTo>
                      <a:lnTo>
                        <a:pt x="0" y="96203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8357E734-7C4D-4C6B-9A65-48FCFE195EE1}"/>
                    </a:ext>
                  </a:extLst>
                </p:cNvPr>
                <p:cNvSpPr/>
                <p:nvPr/>
              </p:nvSpPr>
              <p:spPr>
                <a:xfrm>
                  <a:off x="6581004" y="854201"/>
                  <a:ext cx="59340" cy="33432"/>
                </a:xfrm>
                <a:custGeom>
                  <a:avLst/>
                  <a:gdLst>
                    <a:gd name="connsiteX0" fmla="*/ 59341 w 59340"/>
                    <a:gd name="connsiteY0" fmla="*/ 0 h 33432"/>
                    <a:gd name="connsiteX1" fmla="*/ 0 w 59340"/>
                    <a:gd name="connsiteY1" fmla="*/ 33433 h 3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340" h="33432">
                      <a:moveTo>
                        <a:pt x="59341" y="0"/>
                      </a:moveTo>
                      <a:lnTo>
                        <a:pt x="0" y="33433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128CEABC-4D32-4237-9D0A-67AA1A8EE41F}"/>
                    </a:ext>
                  </a:extLst>
                </p:cNvPr>
                <p:cNvSpPr/>
                <p:nvPr/>
              </p:nvSpPr>
              <p:spPr>
                <a:xfrm>
                  <a:off x="6664443" y="829912"/>
                  <a:ext cx="18669" cy="10572"/>
                </a:xfrm>
                <a:custGeom>
                  <a:avLst/>
                  <a:gdLst>
                    <a:gd name="connsiteX0" fmla="*/ 18669 w 18669"/>
                    <a:gd name="connsiteY0" fmla="*/ 0 h 10572"/>
                    <a:gd name="connsiteX1" fmla="*/ 0 w 18669"/>
                    <a:gd name="connsiteY1" fmla="*/ 10573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669" h="10572">
                      <a:moveTo>
                        <a:pt x="18669" y="0"/>
                      </a:moveTo>
                      <a:lnTo>
                        <a:pt x="0" y="10573"/>
                      </a:lnTo>
                    </a:path>
                  </a:pathLst>
                </a:custGeom>
                <a:grpFill/>
                <a:ln w="5608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84A1FF8-6DD7-48B5-981A-B3CF3A94F0C0}"/>
              </a:ext>
            </a:extLst>
          </p:cNvPr>
          <p:cNvGrpSpPr/>
          <p:nvPr/>
        </p:nvGrpSpPr>
        <p:grpSpPr>
          <a:xfrm>
            <a:off x="8750155" y="5320063"/>
            <a:ext cx="1751620" cy="532624"/>
            <a:chOff x="8750155" y="5320063"/>
            <a:chExt cx="1751620" cy="53262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08B7D80-7249-4BAC-B74C-ADA505F90F70}"/>
                </a:ext>
              </a:extLst>
            </p:cNvPr>
            <p:cNvGrpSpPr/>
            <p:nvPr/>
          </p:nvGrpSpPr>
          <p:grpSpPr>
            <a:xfrm>
              <a:off x="9391063" y="5320063"/>
              <a:ext cx="1110712" cy="487079"/>
              <a:chOff x="9391063" y="5320063"/>
              <a:chExt cx="1110712" cy="487079"/>
            </a:xfrm>
          </p:grpSpPr>
          <p:sp>
            <p:nvSpPr>
              <p:cNvPr id="28" name="Rectangle 27">
                <a:hlinkClick r:id="rId7"/>
                <a:extLst>
                  <a:ext uri="{FF2B5EF4-FFF2-40B4-BE49-F238E27FC236}">
                    <a16:creationId xmlns:a16="http://schemas.microsoft.com/office/drawing/2014/main" id="{0C4213EE-706C-40CA-A2D3-C6676CA2D338}"/>
                  </a:ext>
                </a:extLst>
              </p:cNvPr>
              <p:cNvSpPr/>
              <p:nvPr/>
            </p:nvSpPr>
            <p:spPr>
              <a:xfrm rot="21377578">
                <a:off x="9391063" y="5320063"/>
                <a:ext cx="1110712" cy="27699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altLang="fr-FR" sz="1200" b="1" dirty="0">
                    <a:solidFill>
                      <a:schemeClr val="bg1"/>
                    </a:solidFill>
                    <a:latin typeface="+mj-lt"/>
                    <a:cs typeface="Calibri"/>
                  </a:rPr>
                  <a:t>Retrait SMS</a:t>
                </a:r>
              </a:p>
            </p:txBody>
          </p:sp>
          <p:sp>
            <p:nvSpPr>
              <p:cNvPr id="11" name="ZoneTexte 10">
                <a:hlinkClick r:id="rId7"/>
                <a:extLst>
                  <a:ext uri="{FF2B5EF4-FFF2-40B4-BE49-F238E27FC236}">
                    <a16:creationId xmlns:a16="http://schemas.microsoft.com/office/drawing/2014/main" id="{66D2902B-0E6F-406E-9BF2-B39333F37C69}"/>
                  </a:ext>
                </a:extLst>
              </p:cNvPr>
              <p:cNvSpPr txBox="1"/>
              <p:nvPr/>
            </p:nvSpPr>
            <p:spPr>
              <a:xfrm rot="21429360">
                <a:off x="9602352" y="5560921"/>
                <a:ext cx="82747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 savoir +</a:t>
                </a:r>
              </a:p>
            </p:txBody>
          </p:sp>
        </p:grpSp>
        <p:grpSp>
          <p:nvGrpSpPr>
            <p:cNvPr id="49" name="Graphique 1766">
              <a:extLst>
                <a:ext uri="{FF2B5EF4-FFF2-40B4-BE49-F238E27FC236}">
                  <a16:creationId xmlns:a16="http://schemas.microsoft.com/office/drawing/2014/main" id="{9A4FB616-5F68-4058-B319-A7D566B5440A}"/>
                </a:ext>
              </a:extLst>
            </p:cNvPr>
            <p:cNvGrpSpPr/>
            <p:nvPr/>
          </p:nvGrpSpPr>
          <p:grpSpPr>
            <a:xfrm rot="21425157">
              <a:off x="8750155" y="5412670"/>
              <a:ext cx="528720" cy="440017"/>
              <a:chOff x="10153634" y="690561"/>
              <a:chExt cx="375285" cy="312324"/>
            </a:xfrm>
            <a:noFill/>
          </p:grpSpPr>
          <p:grpSp>
            <p:nvGrpSpPr>
              <p:cNvPr id="50" name="Graphique 1766">
                <a:extLst>
                  <a:ext uri="{FF2B5EF4-FFF2-40B4-BE49-F238E27FC236}">
                    <a16:creationId xmlns:a16="http://schemas.microsoft.com/office/drawing/2014/main" id="{F4D33990-8046-44E9-9058-5ABCC569B7D3}"/>
                  </a:ext>
                </a:extLst>
              </p:cNvPr>
              <p:cNvGrpSpPr/>
              <p:nvPr/>
            </p:nvGrpSpPr>
            <p:grpSpPr>
              <a:xfrm>
                <a:off x="10153634" y="690561"/>
                <a:ext cx="375285" cy="312324"/>
                <a:chOff x="10153634" y="690561"/>
                <a:chExt cx="375285" cy="312324"/>
              </a:xfrm>
              <a:grpFill/>
            </p:grpSpPr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9D1539E3-E71A-46AD-AAA9-F2D58B218257}"/>
                    </a:ext>
                  </a:extLst>
                </p:cNvPr>
                <p:cNvSpPr/>
                <p:nvPr/>
              </p:nvSpPr>
              <p:spPr>
                <a:xfrm>
                  <a:off x="10312891" y="890681"/>
                  <a:ext cx="123634" cy="27717"/>
                </a:xfrm>
                <a:custGeom>
                  <a:avLst/>
                  <a:gdLst>
                    <a:gd name="connsiteX0" fmla="*/ 0 w 123634"/>
                    <a:gd name="connsiteY0" fmla="*/ 0 h 27717"/>
                    <a:gd name="connsiteX1" fmla="*/ 123635 w 123634"/>
                    <a:gd name="connsiteY1" fmla="*/ 0 h 27717"/>
                    <a:gd name="connsiteX2" fmla="*/ 123635 w 123634"/>
                    <a:gd name="connsiteY2" fmla="*/ 27718 h 27717"/>
                    <a:gd name="connsiteX3" fmla="*/ 104966 w 123634"/>
                    <a:gd name="connsiteY3" fmla="*/ 27718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3634" h="27717">
                      <a:moveTo>
                        <a:pt x="0" y="0"/>
                      </a:moveTo>
                      <a:lnTo>
                        <a:pt x="123635" y="0"/>
                      </a:lnTo>
                      <a:lnTo>
                        <a:pt x="123635" y="27718"/>
                      </a:lnTo>
                      <a:lnTo>
                        <a:pt x="104966" y="27718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E764263E-322E-4F91-A516-CFAA935C79B5}"/>
                    </a:ext>
                  </a:extLst>
                </p:cNvPr>
                <p:cNvSpPr/>
                <p:nvPr/>
              </p:nvSpPr>
              <p:spPr>
                <a:xfrm>
                  <a:off x="10244883" y="890681"/>
                  <a:ext cx="44005" cy="27717"/>
                </a:xfrm>
                <a:custGeom>
                  <a:avLst/>
                  <a:gdLst>
                    <a:gd name="connsiteX0" fmla="*/ 16954 w 44005"/>
                    <a:gd name="connsiteY0" fmla="*/ 27718 h 27717"/>
                    <a:gd name="connsiteX1" fmla="*/ 0 w 44005"/>
                    <a:gd name="connsiteY1" fmla="*/ 27718 h 27717"/>
                    <a:gd name="connsiteX2" fmla="*/ 0 w 44005"/>
                    <a:gd name="connsiteY2" fmla="*/ 0 h 27717"/>
                    <a:gd name="connsiteX3" fmla="*/ 44006 w 44005"/>
                    <a:gd name="connsiteY3" fmla="*/ 0 h 2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005" h="27717">
                      <a:moveTo>
                        <a:pt x="16954" y="27718"/>
                      </a:moveTo>
                      <a:lnTo>
                        <a:pt x="0" y="27718"/>
                      </a:lnTo>
                      <a:lnTo>
                        <a:pt x="0" y="0"/>
                      </a:lnTo>
                      <a:lnTo>
                        <a:pt x="44006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4B9948EA-FB24-441C-83C5-64E9AA81DF4A}"/>
                    </a:ext>
                  </a:extLst>
                </p:cNvPr>
                <p:cNvSpPr/>
                <p:nvPr/>
              </p:nvSpPr>
              <p:spPr>
                <a:xfrm>
                  <a:off x="10302224" y="890681"/>
                  <a:ext cx="115061" cy="112204"/>
                </a:xfrm>
                <a:custGeom>
                  <a:avLst/>
                  <a:gdLst>
                    <a:gd name="connsiteX0" fmla="*/ 115062 w 115061"/>
                    <a:gd name="connsiteY0" fmla="*/ 0 h 112204"/>
                    <a:gd name="connsiteX1" fmla="*/ 115062 w 115061"/>
                    <a:gd name="connsiteY1" fmla="*/ 112205 h 112204"/>
                    <a:gd name="connsiteX2" fmla="*/ 0 w 115061"/>
                    <a:gd name="connsiteY2" fmla="*/ 112205 h 112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5061" h="112204">
                      <a:moveTo>
                        <a:pt x="115062" y="0"/>
                      </a:moveTo>
                      <a:lnTo>
                        <a:pt x="115062" y="112205"/>
                      </a:lnTo>
                      <a:lnTo>
                        <a:pt x="0" y="112205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981BAA53-392C-41E1-89F2-E90AA136CAED}"/>
                    </a:ext>
                  </a:extLst>
                </p:cNvPr>
                <p:cNvSpPr/>
                <p:nvPr/>
              </p:nvSpPr>
              <p:spPr>
                <a:xfrm>
                  <a:off x="10261837" y="890681"/>
                  <a:ext cx="15525" cy="112204"/>
                </a:xfrm>
                <a:custGeom>
                  <a:avLst/>
                  <a:gdLst>
                    <a:gd name="connsiteX0" fmla="*/ 15526 w 15525"/>
                    <a:gd name="connsiteY0" fmla="*/ 112205 h 112204"/>
                    <a:gd name="connsiteX1" fmla="*/ 0 w 15525"/>
                    <a:gd name="connsiteY1" fmla="*/ 112205 h 112204"/>
                    <a:gd name="connsiteX2" fmla="*/ 0 w 15525"/>
                    <a:gd name="connsiteY2" fmla="*/ 0 h 112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25" h="112204">
                      <a:moveTo>
                        <a:pt x="15526" y="112205"/>
                      </a:moveTo>
                      <a:lnTo>
                        <a:pt x="0" y="112205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44E53BC8-D85D-4F7C-9E22-ABCD2539B5A3}"/>
                    </a:ext>
                  </a:extLst>
                </p:cNvPr>
                <p:cNvSpPr/>
                <p:nvPr/>
              </p:nvSpPr>
              <p:spPr>
                <a:xfrm>
                  <a:off x="10262409" y="957927"/>
                  <a:ext cx="154305" cy="9525"/>
                </a:xfrm>
                <a:custGeom>
                  <a:avLst/>
                  <a:gdLst>
                    <a:gd name="connsiteX0" fmla="*/ 0 w 154305"/>
                    <a:gd name="connsiteY0" fmla="*/ 0 h 9525"/>
                    <a:gd name="connsiteX1" fmla="*/ 154305 w 15430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4305" h="9525">
                      <a:moveTo>
                        <a:pt x="0" y="0"/>
                      </a:moveTo>
                      <a:lnTo>
                        <a:pt x="154305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D68A9E26-7CEC-4DB4-A15B-9EF07D210831}"/>
                    </a:ext>
                  </a:extLst>
                </p:cNvPr>
                <p:cNvSpPr/>
                <p:nvPr/>
              </p:nvSpPr>
              <p:spPr>
                <a:xfrm>
                  <a:off x="10261838" y="973453"/>
                  <a:ext cx="136779" cy="9525"/>
                </a:xfrm>
                <a:custGeom>
                  <a:avLst/>
                  <a:gdLst>
                    <a:gd name="connsiteX0" fmla="*/ 0 w 136779"/>
                    <a:gd name="connsiteY0" fmla="*/ 0 h 9525"/>
                    <a:gd name="connsiteX1" fmla="*/ 136779 w 13677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6779" h="9525">
                      <a:moveTo>
                        <a:pt x="0" y="0"/>
                      </a:moveTo>
                      <a:lnTo>
                        <a:pt x="136779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0" name="Forme libre : forme 59">
                  <a:extLst>
                    <a:ext uri="{FF2B5EF4-FFF2-40B4-BE49-F238E27FC236}">
                      <a16:creationId xmlns:a16="http://schemas.microsoft.com/office/drawing/2014/main" id="{FA9584D9-FC92-41E6-8410-66A72DE665D9}"/>
                    </a:ext>
                  </a:extLst>
                </p:cNvPr>
                <p:cNvSpPr/>
                <p:nvPr/>
              </p:nvSpPr>
              <p:spPr>
                <a:xfrm>
                  <a:off x="10262123" y="988026"/>
                  <a:ext cx="112490" cy="9525"/>
                </a:xfrm>
                <a:custGeom>
                  <a:avLst/>
                  <a:gdLst>
                    <a:gd name="connsiteX0" fmla="*/ 0 w 112490"/>
                    <a:gd name="connsiteY0" fmla="*/ 0 h 9525"/>
                    <a:gd name="connsiteX1" fmla="*/ 112490 w 11249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2490" h="9525">
                      <a:moveTo>
                        <a:pt x="0" y="0"/>
                      </a:moveTo>
                      <a:lnTo>
                        <a:pt x="112490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707D3299-20A8-42C8-AF2C-A05BAE8798B5}"/>
                    </a:ext>
                  </a:extLst>
                </p:cNvPr>
                <p:cNvSpPr/>
                <p:nvPr/>
              </p:nvSpPr>
              <p:spPr>
                <a:xfrm>
                  <a:off x="10244121" y="730470"/>
                  <a:ext cx="191547" cy="138874"/>
                </a:xfrm>
                <a:custGeom>
                  <a:avLst/>
                  <a:gdLst>
                    <a:gd name="connsiteX0" fmla="*/ 191548 w 191547"/>
                    <a:gd name="connsiteY0" fmla="*/ 60484 h 138874"/>
                    <a:gd name="connsiteX1" fmla="*/ 191548 w 191547"/>
                    <a:gd name="connsiteY1" fmla="*/ 118301 h 138874"/>
                    <a:gd name="connsiteX2" fmla="*/ 170974 w 191547"/>
                    <a:gd name="connsiteY2" fmla="*/ 138875 h 138874"/>
                    <a:gd name="connsiteX3" fmla="*/ 20574 w 191547"/>
                    <a:gd name="connsiteY3" fmla="*/ 138875 h 138874"/>
                    <a:gd name="connsiteX4" fmla="*/ 0 w 191547"/>
                    <a:gd name="connsiteY4" fmla="*/ 118301 h 138874"/>
                    <a:gd name="connsiteX5" fmla="*/ 0 w 191547"/>
                    <a:gd name="connsiteY5" fmla="*/ 20574 h 138874"/>
                    <a:gd name="connsiteX6" fmla="*/ 20574 w 191547"/>
                    <a:gd name="connsiteY6" fmla="*/ 0 h 138874"/>
                    <a:gd name="connsiteX7" fmla="*/ 170974 w 191547"/>
                    <a:gd name="connsiteY7" fmla="*/ 0 h 138874"/>
                    <a:gd name="connsiteX8" fmla="*/ 191548 w 191547"/>
                    <a:gd name="connsiteY8" fmla="*/ 20574 h 138874"/>
                    <a:gd name="connsiteX9" fmla="*/ 191548 w 191547"/>
                    <a:gd name="connsiteY9" fmla="*/ 40386 h 138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1547" h="138874">
                      <a:moveTo>
                        <a:pt x="191548" y="60484"/>
                      </a:moveTo>
                      <a:lnTo>
                        <a:pt x="191548" y="118301"/>
                      </a:lnTo>
                      <a:cubicBezTo>
                        <a:pt x="191548" y="129635"/>
                        <a:pt x="182309" y="138875"/>
                        <a:pt x="170974" y="138875"/>
                      </a:cubicBezTo>
                      <a:lnTo>
                        <a:pt x="20574" y="138875"/>
                      </a:lnTo>
                      <a:cubicBezTo>
                        <a:pt x="9239" y="138875"/>
                        <a:pt x="0" y="129635"/>
                        <a:pt x="0" y="118301"/>
                      </a:cubicBezTo>
                      <a:lnTo>
                        <a:pt x="0" y="20574"/>
                      </a:lnTo>
                      <a:cubicBezTo>
                        <a:pt x="0" y="9239"/>
                        <a:pt x="9239" y="0"/>
                        <a:pt x="20574" y="0"/>
                      </a:cubicBezTo>
                      <a:lnTo>
                        <a:pt x="170974" y="0"/>
                      </a:lnTo>
                      <a:cubicBezTo>
                        <a:pt x="182309" y="0"/>
                        <a:pt x="191548" y="9239"/>
                        <a:pt x="191548" y="20574"/>
                      </a:cubicBezTo>
                      <a:lnTo>
                        <a:pt x="191548" y="40386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462CA580-79F4-4F3C-AE3C-FD1824DC573F}"/>
                    </a:ext>
                  </a:extLst>
                </p:cNvPr>
                <p:cNvSpPr/>
                <p:nvPr/>
              </p:nvSpPr>
              <p:spPr>
                <a:xfrm>
                  <a:off x="10454909" y="738376"/>
                  <a:ext cx="30860" cy="30861"/>
                </a:xfrm>
                <a:custGeom>
                  <a:avLst/>
                  <a:gdLst>
                    <a:gd name="connsiteX0" fmla="*/ 15431 w 30860"/>
                    <a:gd name="connsiteY0" fmla="*/ 30861 h 30861"/>
                    <a:gd name="connsiteX1" fmla="*/ 15431 w 30860"/>
                    <a:gd name="connsiteY1" fmla="*/ 30861 h 30861"/>
                    <a:gd name="connsiteX2" fmla="*/ 0 w 30860"/>
                    <a:gd name="connsiteY2" fmla="*/ 15430 h 30861"/>
                    <a:gd name="connsiteX3" fmla="*/ 0 w 30860"/>
                    <a:gd name="connsiteY3" fmla="*/ 15430 h 30861"/>
                    <a:gd name="connsiteX4" fmla="*/ 15431 w 30860"/>
                    <a:gd name="connsiteY4" fmla="*/ 0 h 30861"/>
                    <a:gd name="connsiteX5" fmla="*/ 15431 w 30860"/>
                    <a:gd name="connsiteY5" fmla="*/ 0 h 30861"/>
                    <a:gd name="connsiteX6" fmla="*/ 30861 w 30860"/>
                    <a:gd name="connsiteY6" fmla="*/ 15430 h 30861"/>
                    <a:gd name="connsiteX7" fmla="*/ 30861 w 30860"/>
                    <a:gd name="connsiteY7" fmla="*/ 15430 h 30861"/>
                    <a:gd name="connsiteX8" fmla="*/ 15431 w 30860"/>
                    <a:gd name="connsiteY8" fmla="*/ 30861 h 30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60" h="30861">
                      <a:moveTo>
                        <a:pt x="15431" y="30861"/>
                      </a:moveTo>
                      <a:lnTo>
                        <a:pt x="15431" y="30861"/>
                      </a:lnTo>
                      <a:cubicBezTo>
                        <a:pt x="6953" y="30861"/>
                        <a:pt x="0" y="23908"/>
                        <a:pt x="0" y="15430"/>
                      </a:cubicBezTo>
                      <a:lnTo>
                        <a:pt x="0" y="15430"/>
                      </a:lnTo>
                      <a:cubicBezTo>
                        <a:pt x="0" y="6953"/>
                        <a:pt x="6953" y="0"/>
                        <a:pt x="15431" y="0"/>
                      </a:cubicBezTo>
                      <a:lnTo>
                        <a:pt x="15431" y="0"/>
                      </a:lnTo>
                      <a:cubicBezTo>
                        <a:pt x="23908" y="0"/>
                        <a:pt x="30861" y="6953"/>
                        <a:pt x="30861" y="15430"/>
                      </a:cubicBezTo>
                      <a:lnTo>
                        <a:pt x="30861" y="15430"/>
                      </a:lnTo>
                      <a:cubicBezTo>
                        <a:pt x="30861" y="23908"/>
                        <a:pt x="23908" y="30861"/>
                        <a:pt x="15431" y="3086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3" name="Forme libre : forme 62">
                  <a:extLst>
                    <a:ext uri="{FF2B5EF4-FFF2-40B4-BE49-F238E27FC236}">
                      <a16:creationId xmlns:a16="http://schemas.microsoft.com/office/drawing/2014/main" id="{C59D2E19-672A-4AF3-B132-AB9D2A9639A8}"/>
                    </a:ext>
                  </a:extLst>
                </p:cNvPr>
                <p:cNvSpPr/>
                <p:nvPr/>
              </p:nvSpPr>
              <p:spPr>
                <a:xfrm>
                  <a:off x="10454909" y="783429"/>
                  <a:ext cx="30860" cy="30860"/>
                </a:xfrm>
                <a:custGeom>
                  <a:avLst/>
                  <a:gdLst>
                    <a:gd name="connsiteX0" fmla="*/ 15431 w 30860"/>
                    <a:gd name="connsiteY0" fmla="*/ 30861 h 30860"/>
                    <a:gd name="connsiteX1" fmla="*/ 15431 w 30860"/>
                    <a:gd name="connsiteY1" fmla="*/ 30861 h 30860"/>
                    <a:gd name="connsiteX2" fmla="*/ 0 w 30860"/>
                    <a:gd name="connsiteY2" fmla="*/ 15430 h 30860"/>
                    <a:gd name="connsiteX3" fmla="*/ 0 w 30860"/>
                    <a:gd name="connsiteY3" fmla="*/ 15430 h 30860"/>
                    <a:gd name="connsiteX4" fmla="*/ 15431 w 30860"/>
                    <a:gd name="connsiteY4" fmla="*/ 0 h 30860"/>
                    <a:gd name="connsiteX5" fmla="*/ 15431 w 30860"/>
                    <a:gd name="connsiteY5" fmla="*/ 0 h 30860"/>
                    <a:gd name="connsiteX6" fmla="*/ 30861 w 30860"/>
                    <a:gd name="connsiteY6" fmla="*/ 15430 h 30860"/>
                    <a:gd name="connsiteX7" fmla="*/ 30861 w 30860"/>
                    <a:gd name="connsiteY7" fmla="*/ 15430 h 30860"/>
                    <a:gd name="connsiteX8" fmla="*/ 15431 w 30860"/>
                    <a:gd name="connsiteY8" fmla="*/ 30861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60" h="30860">
                      <a:moveTo>
                        <a:pt x="15431" y="30861"/>
                      </a:moveTo>
                      <a:lnTo>
                        <a:pt x="15431" y="30861"/>
                      </a:lnTo>
                      <a:cubicBezTo>
                        <a:pt x="6953" y="30861"/>
                        <a:pt x="0" y="23908"/>
                        <a:pt x="0" y="15430"/>
                      </a:cubicBezTo>
                      <a:lnTo>
                        <a:pt x="0" y="15430"/>
                      </a:lnTo>
                      <a:cubicBezTo>
                        <a:pt x="0" y="6953"/>
                        <a:pt x="6953" y="0"/>
                        <a:pt x="15431" y="0"/>
                      </a:cubicBezTo>
                      <a:lnTo>
                        <a:pt x="15431" y="0"/>
                      </a:lnTo>
                      <a:cubicBezTo>
                        <a:pt x="23908" y="0"/>
                        <a:pt x="30861" y="6953"/>
                        <a:pt x="30861" y="15430"/>
                      </a:cubicBezTo>
                      <a:lnTo>
                        <a:pt x="30861" y="15430"/>
                      </a:lnTo>
                      <a:cubicBezTo>
                        <a:pt x="30861" y="23908"/>
                        <a:pt x="23908" y="30861"/>
                        <a:pt x="15431" y="3086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4" name="Forme libre : forme 63">
                  <a:extLst>
                    <a:ext uri="{FF2B5EF4-FFF2-40B4-BE49-F238E27FC236}">
                      <a16:creationId xmlns:a16="http://schemas.microsoft.com/office/drawing/2014/main" id="{1503222A-1305-4116-93A3-ACAE72DBBC4E}"/>
                    </a:ext>
                  </a:extLst>
                </p:cNvPr>
                <p:cNvSpPr/>
                <p:nvPr/>
              </p:nvSpPr>
              <p:spPr>
                <a:xfrm>
                  <a:off x="10454909" y="830197"/>
                  <a:ext cx="30860" cy="30860"/>
                </a:xfrm>
                <a:custGeom>
                  <a:avLst/>
                  <a:gdLst>
                    <a:gd name="connsiteX0" fmla="*/ 15431 w 30860"/>
                    <a:gd name="connsiteY0" fmla="*/ 30861 h 30860"/>
                    <a:gd name="connsiteX1" fmla="*/ 15431 w 30860"/>
                    <a:gd name="connsiteY1" fmla="*/ 30861 h 30860"/>
                    <a:gd name="connsiteX2" fmla="*/ 0 w 30860"/>
                    <a:gd name="connsiteY2" fmla="*/ 15431 h 30860"/>
                    <a:gd name="connsiteX3" fmla="*/ 0 w 30860"/>
                    <a:gd name="connsiteY3" fmla="*/ 15431 h 30860"/>
                    <a:gd name="connsiteX4" fmla="*/ 15431 w 30860"/>
                    <a:gd name="connsiteY4" fmla="*/ 0 h 30860"/>
                    <a:gd name="connsiteX5" fmla="*/ 15431 w 30860"/>
                    <a:gd name="connsiteY5" fmla="*/ 0 h 30860"/>
                    <a:gd name="connsiteX6" fmla="*/ 30861 w 30860"/>
                    <a:gd name="connsiteY6" fmla="*/ 15431 h 30860"/>
                    <a:gd name="connsiteX7" fmla="*/ 30861 w 30860"/>
                    <a:gd name="connsiteY7" fmla="*/ 15431 h 30860"/>
                    <a:gd name="connsiteX8" fmla="*/ 15431 w 30860"/>
                    <a:gd name="connsiteY8" fmla="*/ 30861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60" h="30860">
                      <a:moveTo>
                        <a:pt x="15431" y="30861"/>
                      </a:moveTo>
                      <a:lnTo>
                        <a:pt x="15431" y="30861"/>
                      </a:lnTo>
                      <a:cubicBezTo>
                        <a:pt x="6953" y="30861"/>
                        <a:pt x="0" y="23908"/>
                        <a:pt x="0" y="15431"/>
                      </a:cubicBezTo>
                      <a:lnTo>
                        <a:pt x="0" y="15431"/>
                      </a:lnTo>
                      <a:cubicBezTo>
                        <a:pt x="0" y="6953"/>
                        <a:pt x="6953" y="0"/>
                        <a:pt x="15431" y="0"/>
                      </a:cubicBezTo>
                      <a:lnTo>
                        <a:pt x="15431" y="0"/>
                      </a:lnTo>
                      <a:cubicBezTo>
                        <a:pt x="23908" y="0"/>
                        <a:pt x="30861" y="6953"/>
                        <a:pt x="30861" y="15431"/>
                      </a:cubicBezTo>
                      <a:lnTo>
                        <a:pt x="30861" y="15431"/>
                      </a:lnTo>
                      <a:cubicBezTo>
                        <a:pt x="30861" y="23908"/>
                        <a:pt x="23908" y="30861"/>
                        <a:pt x="15431" y="3086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5" name="Forme libre : forme 64">
                  <a:extLst>
                    <a:ext uri="{FF2B5EF4-FFF2-40B4-BE49-F238E27FC236}">
                      <a16:creationId xmlns:a16="http://schemas.microsoft.com/office/drawing/2014/main" id="{F43C29A4-668D-4898-96CF-C214983EC7A3}"/>
                    </a:ext>
                  </a:extLst>
                </p:cNvPr>
                <p:cNvSpPr/>
                <p:nvPr/>
              </p:nvSpPr>
              <p:spPr>
                <a:xfrm>
                  <a:off x="10195639" y="738376"/>
                  <a:ext cx="30861" cy="30861"/>
                </a:xfrm>
                <a:custGeom>
                  <a:avLst/>
                  <a:gdLst>
                    <a:gd name="connsiteX0" fmla="*/ 15431 w 30861"/>
                    <a:gd name="connsiteY0" fmla="*/ 30861 h 30861"/>
                    <a:gd name="connsiteX1" fmla="*/ 15431 w 30861"/>
                    <a:gd name="connsiteY1" fmla="*/ 30861 h 30861"/>
                    <a:gd name="connsiteX2" fmla="*/ 0 w 30861"/>
                    <a:gd name="connsiteY2" fmla="*/ 15430 h 30861"/>
                    <a:gd name="connsiteX3" fmla="*/ 0 w 30861"/>
                    <a:gd name="connsiteY3" fmla="*/ 15430 h 30861"/>
                    <a:gd name="connsiteX4" fmla="*/ 15431 w 30861"/>
                    <a:gd name="connsiteY4" fmla="*/ 0 h 30861"/>
                    <a:gd name="connsiteX5" fmla="*/ 15431 w 30861"/>
                    <a:gd name="connsiteY5" fmla="*/ 0 h 30861"/>
                    <a:gd name="connsiteX6" fmla="*/ 30861 w 30861"/>
                    <a:gd name="connsiteY6" fmla="*/ 15430 h 30861"/>
                    <a:gd name="connsiteX7" fmla="*/ 30861 w 30861"/>
                    <a:gd name="connsiteY7" fmla="*/ 15430 h 30861"/>
                    <a:gd name="connsiteX8" fmla="*/ 15431 w 30861"/>
                    <a:gd name="connsiteY8" fmla="*/ 30861 h 30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61" h="30861">
                      <a:moveTo>
                        <a:pt x="15431" y="30861"/>
                      </a:moveTo>
                      <a:lnTo>
                        <a:pt x="15431" y="30861"/>
                      </a:lnTo>
                      <a:cubicBezTo>
                        <a:pt x="6953" y="30861"/>
                        <a:pt x="0" y="23908"/>
                        <a:pt x="0" y="15430"/>
                      </a:cubicBezTo>
                      <a:lnTo>
                        <a:pt x="0" y="15430"/>
                      </a:lnTo>
                      <a:cubicBezTo>
                        <a:pt x="0" y="6953"/>
                        <a:pt x="6953" y="0"/>
                        <a:pt x="15431" y="0"/>
                      </a:cubicBezTo>
                      <a:lnTo>
                        <a:pt x="15431" y="0"/>
                      </a:lnTo>
                      <a:cubicBezTo>
                        <a:pt x="23908" y="0"/>
                        <a:pt x="30861" y="6953"/>
                        <a:pt x="30861" y="15430"/>
                      </a:cubicBezTo>
                      <a:lnTo>
                        <a:pt x="30861" y="15430"/>
                      </a:lnTo>
                      <a:cubicBezTo>
                        <a:pt x="30956" y="23908"/>
                        <a:pt x="24003" y="30861"/>
                        <a:pt x="15431" y="3086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6" name="Forme libre : forme 65">
                  <a:extLst>
                    <a:ext uri="{FF2B5EF4-FFF2-40B4-BE49-F238E27FC236}">
                      <a16:creationId xmlns:a16="http://schemas.microsoft.com/office/drawing/2014/main" id="{AF637FB7-E5F9-4691-9F9C-6EFD2FDF7317}"/>
                    </a:ext>
                  </a:extLst>
                </p:cNvPr>
                <p:cNvSpPr/>
                <p:nvPr/>
              </p:nvSpPr>
              <p:spPr>
                <a:xfrm>
                  <a:off x="10195639" y="783429"/>
                  <a:ext cx="30861" cy="30860"/>
                </a:xfrm>
                <a:custGeom>
                  <a:avLst/>
                  <a:gdLst>
                    <a:gd name="connsiteX0" fmla="*/ 15431 w 30861"/>
                    <a:gd name="connsiteY0" fmla="*/ 30861 h 30860"/>
                    <a:gd name="connsiteX1" fmla="*/ 15431 w 30861"/>
                    <a:gd name="connsiteY1" fmla="*/ 30861 h 30860"/>
                    <a:gd name="connsiteX2" fmla="*/ 0 w 30861"/>
                    <a:gd name="connsiteY2" fmla="*/ 15430 h 30860"/>
                    <a:gd name="connsiteX3" fmla="*/ 0 w 30861"/>
                    <a:gd name="connsiteY3" fmla="*/ 15430 h 30860"/>
                    <a:gd name="connsiteX4" fmla="*/ 15431 w 30861"/>
                    <a:gd name="connsiteY4" fmla="*/ 0 h 30860"/>
                    <a:gd name="connsiteX5" fmla="*/ 15431 w 30861"/>
                    <a:gd name="connsiteY5" fmla="*/ 0 h 30860"/>
                    <a:gd name="connsiteX6" fmla="*/ 30861 w 30861"/>
                    <a:gd name="connsiteY6" fmla="*/ 15430 h 30860"/>
                    <a:gd name="connsiteX7" fmla="*/ 30861 w 30861"/>
                    <a:gd name="connsiteY7" fmla="*/ 15430 h 30860"/>
                    <a:gd name="connsiteX8" fmla="*/ 15431 w 30861"/>
                    <a:gd name="connsiteY8" fmla="*/ 30861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61" h="30860">
                      <a:moveTo>
                        <a:pt x="15431" y="30861"/>
                      </a:moveTo>
                      <a:lnTo>
                        <a:pt x="15431" y="30861"/>
                      </a:lnTo>
                      <a:cubicBezTo>
                        <a:pt x="6953" y="30861"/>
                        <a:pt x="0" y="23908"/>
                        <a:pt x="0" y="15430"/>
                      </a:cubicBezTo>
                      <a:lnTo>
                        <a:pt x="0" y="15430"/>
                      </a:lnTo>
                      <a:cubicBezTo>
                        <a:pt x="0" y="6953"/>
                        <a:pt x="6953" y="0"/>
                        <a:pt x="15431" y="0"/>
                      </a:cubicBezTo>
                      <a:lnTo>
                        <a:pt x="15431" y="0"/>
                      </a:lnTo>
                      <a:cubicBezTo>
                        <a:pt x="23908" y="0"/>
                        <a:pt x="30861" y="6953"/>
                        <a:pt x="30861" y="15430"/>
                      </a:cubicBezTo>
                      <a:lnTo>
                        <a:pt x="30861" y="15430"/>
                      </a:lnTo>
                      <a:cubicBezTo>
                        <a:pt x="30956" y="23908"/>
                        <a:pt x="24003" y="30861"/>
                        <a:pt x="15431" y="3086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7" name="Forme libre : forme 66">
                  <a:extLst>
                    <a:ext uri="{FF2B5EF4-FFF2-40B4-BE49-F238E27FC236}">
                      <a16:creationId xmlns:a16="http://schemas.microsoft.com/office/drawing/2014/main" id="{2D8B8432-BA05-4A08-9D44-44B8D3F9852D}"/>
                    </a:ext>
                  </a:extLst>
                </p:cNvPr>
                <p:cNvSpPr/>
                <p:nvPr/>
              </p:nvSpPr>
              <p:spPr>
                <a:xfrm>
                  <a:off x="10195639" y="830197"/>
                  <a:ext cx="30861" cy="30860"/>
                </a:xfrm>
                <a:custGeom>
                  <a:avLst/>
                  <a:gdLst>
                    <a:gd name="connsiteX0" fmla="*/ 15431 w 30861"/>
                    <a:gd name="connsiteY0" fmla="*/ 30861 h 30860"/>
                    <a:gd name="connsiteX1" fmla="*/ 15431 w 30861"/>
                    <a:gd name="connsiteY1" fmla="*/ 30861 h 30860"/>
                    <a:gd name="connsiteX2" fmla="*/ 0 w 30861"/>
                    <a:gd name="connsiteY2" fmla="*/ 15431 h 30860"/>
                    <a:gd name="connsiteX3" fmla="*/ 0 w 30861"/>
                    <a:gd name="connsiteY3" fmla="*/ 15431 h 30860"/>
                    <a:gd name="connsiteX4" fmla="*/ 15431 w 30861"/>
                    <a:gd name="connsiteY4" fmla="*/ 0 h 30860"/>
                    <a:gd name="connsiteX5" fmla="*/ 15431 w 30861"/>
                    <a:gd name="connsiteY5" fmla="*/ 0 h 30860"/>
                    <a:gd name="connsiteX6" fmla="*/ 30861 w 30861"/>
                    <a:gd name="connsiteY6" fmla="*/ 15431 h 30860"/>
                    <a:gd name="connsiteX7" fmla="*/ 30861 w 30861"/>
                    <a:gd name="connsiteY7" fmla="*/ 15431 h 30860"/>
                    <a:gd name="connsiteX8" fmla="*/ 15431 w 30861"/>
                    <a:gd name="connsiteY8" fmla="*/ 30861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61" h="30860">
                      <a:moveTo>
                        <a:pt x="15431" y="30861"/>
                      </a:moveTo>
                      <a:lnTo>
                        <a:pt x="15431" y="30861"/>
                      </a:lnTo>
                      <a:cubicBezTo>
                        <a:pt x="6953" y="30861"/>
                        <a:pt x="0" y="23908"/>
                        <a:pt x="0" y="15431"/>
                      </a:cubicBezTo>
                      <a:lnTo>
                        <a:pt x="0" y="15431"/>
                      </a:lnTo>
                      <a:cubicBezTo>
                        <a:pt x="0" y="6953"/>
                        <a:pt x="6953" y="0"/>
                        <a:pt x="15431" y="0"/>
                      </a:cubicBezTo>
                      <a:lnTo>
                        <a:pt x="15431" y="0"/>
                      </a:lnTo>
                      <a:cubicBezTo>
                        <a:pt x="23908" y="0"/>
                        <a:pt x="30861" y="6953"/>
                        <a:pt x="30861" y="15431"/>
                      </a:cubicBezTo>
                      <a:lnTo>
                        <a:pt x="30861" y="15431"/>
                      </a:lnTo>
                      <a:cubicBezTo>
                        <a:pt x="30956" y="23908"/>
                        <a:pt x="24003" y="30861"/>
                        <a:pt x="15431" y="3086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8" name="Forme libre : forme 67">
                  <a:extLst>
                    <a:ext uri="{FF2B5EF4-FFF2-40B4-BE49-F238E27FC236}">
                      <a16:creationId xmlns:a16="http://schemas.microsoft.com/office/drawing/2014/main" id="{F93F311A-C88D-4358-A299-AC936E6E1415}"/>
                    </a:ext>
                  </a:extLst>
                </p:cNvPr>
                <p:cNvSpPr/>
                <p:nvPr/>
              </p:nvSpPr>
              <p:spPr>
                <a:xfrm>
                  <a:off x="10178780" y="711801"/>
                  <a:ext cx="326707" cy="223551"/>
                </a:xfrm>
                <a:custGeom>
                  <a:avLst/>
                  <a:gdLst>
                    <a:gd name="connsiteX0" fmla="*/ 0 w 326707"/>
                    <a:gd name="connsiteY0" fmla="*/ 170402 h 223551"/>
                    <a:gd name="connsiteX1" fmla="*/ 0 w 326707"/>
                    <a:gd name="connsiteY1" fmla="*/ 20574 h 223551"/>
                    <a:gd name="connsiteX2" fmla="*/ 20574 w 326707"/>
                    <a:gd name="connsiteY2" fmla="*/ 0 h 223551"/>
                    <a:gd name="connsiteX3" fmla="*/ 306134 w 326707"/>
                    <a:gd name="connsiteY3" fmla="*/ 0 h 223551"/>
                    <a:gd name="connsiteX4" fmla="*/ 326708 w 326707"/>
                    <a:gd name="connsiteY4" fmla="*/ 20574 h 223551"/>
                    <a:gd name="connsiteX5" fmla="*/ 326708 w 326707"/>
                    <a:gd name="connsiteY5" fmla="*/ 202978 h 223551"/>
                    <a:gd name="connsiteX6" fmla="*/ 306134 w 326707"/>
                    <a:gd name="connsiteY6" fmla="*/ 223552 h 223551"/>
                    <a:gd name="connsiteX7" fmla="*/ 240316 w 326707"/>
                    <a:gd name="connsiteY7" fmla="*/ 223552 h 223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6707" h="223551">
                      <a:moveTo>
                        <a:pt x="0" y="170402"/>
                      </a:moveTo>
                      <a:lnTo>
                        <a:pt x="0" y="20574"/>
                      </a:lnTo>
                      <a:cubicBezTo>
                        <a:pt x="0" y="9239"/>
                        <a:pt x="9239" y="0"/>
                        <a:pt x="20574" y="0"/>
                      </a:cubicBezTo>
                      <a:lnTo>
                        <a:pt x="306134" y="0"/>
                      </a:lnTo>
                      <a:cubicBezTo>
                        <a:pt x="317468" y="0"/>
                        <a:pt x="326708" y="9239"/>
                        <a:pt x="326708" y="20574"/>
                      </a:cubicBezTo>
                      <a:lnTo>
                        <a:pt x="326708" y="202978"/>
                      </a:lnTo>
                      <a:cubicBezTo>
                        <a:pt x="326708" y="214313"/>
                        <a:pt x="317468" y="223552"/>
                        <a:pt x="306134" y="223552"/>
                      </a:cubicBezTo>
                      <a:lnTo>
                        <a:pt x="240316" y="223552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9" name="Forme libre : forme 68">
                  <a:extLst>
                    <a:ext uri="{FF2B5EF4-FFF2-40B4-BE49-F238E27FC236}">
                      <a16:creationId xmlns:a16="http://schemas.microsoft.com/office/drawing/2014/main" id="{C2E0853D-DDB2-4AB6-B5BC-F0E2EED3D8EE}"/>
                    </a:ext>
                  </a:extLst>
                </p:cNvPr>
                <p:cNvSpPr/>
                <p:nvPr/>
              </p:nvSpPr>
              <p:spPr>
                <a:xfrm>
                  <a:off x="10178780" y="907826"/>
                  <a:ext cx="80581" cy="27432"/>
                </a:xfrm>
                <a:custGeom>
                  <a:avLst/>
                  <a:gdLst>
                    <a:gd name="connsiteX0" fmla="*/ 80582 w 80581"/>
                    <a:gd name="connsiteY0" fmla="*/ 27432 h 27432"/>
                    <a:gd name="connsiteX1" fmla="*/ 20574 w 80581"/>
                    <a:gd name="connsiteY1" fmla="*/ 27432 h 27432"/>
                    <a:gd name="connsiteX2" fmla="*/ 0 w 80581"/>
                    <a:gd name="connsiteY2" fmla="*/ 6858 h 27432"/>
                    <a:gd name="connsiteX3" fmla="*/ 0 w 80581"/>
                    <a:gd name="connsiteY3" fmla="*/ 0 h 2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581" h="27432">
                      <a:moveTo>
                        <a:pt x="80582" y="27432"/>
                      </a:moveTo>
                      <a:lnTo>
                        <a:pt x="20574" y="27432"/>
                      </a:lnTo>
                      <a:cubicBezTo>
                        <a:pt x="9239" y="27432"/>
                        <a:pt x="0" y="18193"/>
                        <a:pt x="0" y="6858"/>
                      </a:cubicBez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Forme libre : forme 69">
                  <a:extLst>
                    <a:ext uri="{FF2B5EF4-FFF2-40B4-BE49-F238E27FC236}">
                      <a16:creationId xmlns:a16="http://schemas.microsoft.com/office/drawing/2014/main" id="{9E7EE90F-F682-40C2-B419-DB8591731A79}"/>
                    </a:ext>
                  </a:extLst>
                </p:cNvPr>
                <p:cNvSpPr/>
                <p:nvPr/>
              </p:nvSpPr>
              <p:spPr>
                <a:xfrm>
                  <a:off x="10153634" y="690561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BB621E4E-A2C4-4F9F-8C40-36DC1F35EB0E}"/>
                    </a:ext>
                  </a:extLst>
                </p:cNvPr>
                <p:cNvSpPr/>
                <p:nvPr/>
              </p:nvSpPr>
              <p:spPr>
                <a:xfrm>
                  <a:off x="10153634" y="690561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15E4ABA2-22B9-4AB7-9641-3D70DA3DF8D5}"/>
                    </a:ext>
                  </a:extLst>
                </p:cNvPr>
                <p:cNvSpPr/>
                <p:nvPr/>
              </p:nvSpPr>
              <p:spPr>
                <a:xfrm>
                  <a:off x="10431859" y="906111"/>
                  <a:ext cx="96964" cy="47053"/>
                </a:xfrm>
                <a:custGeom>
                  <a:avLst/>
                  <a:gdLst>
                    <a:gd name="connsiteX0" fmla="*/ 96965 w 96964"/>
                    <a:gd name="connsiteY0" fmla="*/ 0 h 47053"/>
                    <a:gd name="connsiteX1" fmla="*/ 96965 w 96964"/>
                    <a:gd name="connsiteY1" fmla="*/ 26480 h 47053"/>
                    <a:gd name="connsiteX2" fmla="*/ 76391 w 96964"/>
                    <a:gd name="connsiteY2" fmla="*/ 47054 h 47053"/>
                    <a:gd name="connsiteX3" fmla="*/ 0 w 96964"/>
                    <a:gd name="connsiteY3" fmla="*/ 47054 h 47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964" h="47053">
                      <a:moveTo>
                        <a:pt x="96965" y="0"/>
                      </a:moveTo>
                      <a:lnTo>
                        <a:pt x="96965" y="26480"/>
                      </a:lnTo>
                      <a:cubicBezTo>
                        <a:pt x="96965" y="37814"/>
                        <a:pt x="87725" y="47054"/>
                        <a:pt x="76391" y="47054"/>
                      </a:cubicBezTo>
                      <a:lnTo>
                        <a:pt x="0" y="47054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73369EC8-6E1E-4371-AAC9-3914A724CCAA}"/>
                    </a:ext>
                  </a:extLst>
                </p:cNvPr>
                <p:cNvSpPr/>
                <p:nvPr/>
              </p:nvSpPr>
              <p:spPr>
                <a:xfrm>
                  <a:off x="10156491" y="693418"/>
                  <a:ext cx="372427" cy="259746"/>
                </a:xfrm>
                <a:custGeom>
                  <a:avLst/>
                  <a:gdLst>
                    <a:gd name="connsiteX0" fmla="*/ 87439 w 372427"/>
                    <a:gd name="connsiteY0" fmla="*/ 259747 h 259746"/>
                    <a:gd name="connsiteX1" fmla="*/ 20574 w 372427"/>
                    <a:gd name="connsiteY1" fmla="*/ 259747 h 259746"/>
                    <a:gd name="connsiteX2" fmla="*/ 0 w 372427"/>
                    <a:gd name="connsiteY2" fmla="*/ 239173 h 259746"/>
                    <a:gd name="connsiteX3" fmla="*/ 0 w 372427"/>
                    <a:gd name="connsiteY3" fmla="*/ 20574 h 259746"/>
                    <a:gd name="connsiteX4" fmla="*/ 20574 w 372427"/>
                    <a:gd name="connsiteY4" fmla="*/ 0 h 259746"/>
                    <a:gd name="connsiteX5" fmla="*/ 351854 w 372427"/>
                    <a:gd name="connsiteY5" fmla="*/ 0 h 259746"/>
                    <a:gd name="connsiteX6" fmla="*/ 372428 w 372427"/>
                    <a:gd name="connsiteY6" fmla="*/ 20574 h 259746"/>
                    <a:gd name="connsiteX7" fmla="*/ 372428 w 372427"/>
                    <a:gd name="connsiteY7" fmla="*/ 179927 h 259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2427" h="259746">
                      <a:moveTo>
                        <a:pt x="87439" y="259747"/>
                      </a:moveTo>
                      <a:lnTo>
                        <a:pt x="20574" y="259747"/>
                      </a:lnTo>
                      <a:cubicBezTo>
                        <a:pt x="9239" y="259747"/>
                        <a:pt x="0" y="250508"/>
                        <a:pt x="0" y="239173"/>
                      </a:cubicBezTo>
                      <a:lnTo>
                        <a:pt x="0" y="20574"/>
                      </a:lnTo>
                      <a:cubicBezTo>
                        <a:pt x="0" y="9239"/>
                        <a:pt x="9239" y="0"/>
                        <a:pt x="20574" y="0"/>
                      </a:cubicBezTo>
                      <a:lnTo>
                        <a:pt x="351854" y="0"/>
                      </a:lnTo>
                      <a:cubicBezTo>
                        <a:pt x="363188" y="0"/>
                        <a:pt x="372428" y="9239"/>
                        <a:pt x="372428" y="20574"/>
                      </a:cubicBezTo>
                      <a:lnTo>
                        <a:pt x="372428" y="179927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51" name="Graphique 1766">
                <a:extLst>
                  <a:ext uri="{FF2B5EF4-FFF2-40B4-BE49-F238E27FC236}">
                    <a16:creationId xmlns:a16="http://schemas.microsoft.com/office/drawing/2014/main" id="{57CD3273-526E-42CB-B25D-A8E0B32093ED}"/>
                  </a:ext>
                </a:extLst>
              </p:cNvPr>
              <p:cNvGrpSpPr/>
              <p:nvPr/>
            </p:nvGrpSpPr>
            <p:grpSpPr>
              <a:xfrm>
                <a:off x="10265743" y="749235"/>
                <a:ext cx="43338" cy="56102"/>
                <a:chOff x="10265743" y="749235"/>
                <a:chExt cx="43338" cy="56102"/>
              </a:xfrm>
              <a:grpFill/>
            </p:grpSpPr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F95D4B98-5F69-4763-9959-7603B8A4DEF4}"/>
                    </a:ext>
                  </a:extLst>
                </p:cNvPr>
                <p:cNvSpPr/>
                <p:nvPr/>
              </p:nvSpPr>
              <p:spPr>
                <a:xfrm>
                  <a:off x="10265743" y="772761"/>
                  <a:ext cx="25146" cy="32575"/>
                </a:xfrm>
                <a:custGeom>
                  <a:avLst/>
                  <a:gdLst>
                    <a:gd name="connsiteX0" fmla="*/ 25146 w 25146"/>
                    <a:gd name="connsiteY0" fmla="*/ 0 h 32575"/>
                    <a:gd name="connsiteX1" fmla="*/ 0 w 25146"/>
                    <a:gd name="connsiteY1" fmla="*/ 32576 h 32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146" h="32575">
                      <a:moveTo>
                        <a:pt x="25146" y="0"/>
                      </a:moveTo>
                      <a:lnTo>
                        <a:pt x="0" y="32576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DF681207-DB51-43E0-80EB-AC1F72D09B73}"/>
                    </a:ext>
                  </a:extLst>
                </p:cNvPr>
                <p:cNvSpPr/>
                <p:nvPr/>
              </p:nvSpPr>
              <p:spPr>
                <a:xfrm>
                  <a:off x="10301176" y="749235"/>
                  <a:ext cx="7905" cy="10287"/>
                </a:xfrm>
                <a:custGeom>
                  <a:avLst/>
                  <a:gdLst>
                    <a:gd name="connsiteX0" fmla="*/ 7906 w 7905"/>
                    <a:gd name="connsiteY0" fmla="*/ 0 h 10287"/>
                    <a:gd name="connsiteX1" fmla="*/ 0 w 7905"/>
                    <a:gd name="connsiteY1" fmla="*/ 10287 h 1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05" h="10287">
                      <a:moveTo>
                        <a:pt x="7906" y="0"/>
                      </a:moveTo>
                      <a:lnTo>
                        <a:pt x="0" y="10287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D80E6D2-5D34-47B8-BFE2-A2CA1721A9B8}"/>
              </a:ext>
            </a:extLst>
          </p:cNvPr>
          <p:cNvGrpSpPr/>
          <p:nvPr/>
        </p:nvGrpSpPr>
        <p:grpSpPr>
          <a:xfrm>
            <a:off x="5405391" y="5184249"/>
            <a:ext cx="1988809" cy="767188"/>
            <a:chOff x="5405391" y="5184249"/>
            <a:chExt cx="1988809" cy="767188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09BABD0-7C0B-4012-A016-1B8F81DC6878}"/>
                </a:ext>
              </a:extLst>
            </p:cNvPr>
            <p:cNvGrpSpPr/>
            <p:nvPr/>
          </p:nvGrpSpPr>
          <p:grpSpPr>
            <a:xfrm>
              <a:off x="5405391" y="5263397"/>
              <a:ext cx="1558951" cy="688040"/>
              <a:chOff x="5405391" y="5263397"/>
              <a:chExt cx="1558951" cy="688040"/>
            </a:xfrm>
          </p:grpSpPr>
          <p:sp>
            <p:nvSpPr>
              <p:cNvPr id="26" name="Rectangle 25">
                <a:hlinkClick r:id="rId8"/>
                <a:extLst>
                  <a:ext uri="{FF2B5EF4-FFF2-40B4-BE49-F238E27FC236}">
                    <a16:creationId xmlns:a16="http://schemas.microsoft.com/office/drawing/2014/main" id="{28485868-D2B7-4152-89F6-EC79AAE8B65C}"/>
                  </a:ext>
                </a:extLst>
              </p:cNvPr>
              <p:cNvSpPr/>
              <p:nvPr/>
            </p:nvSpPr>
            <p:spPr>
              <a:xfrm rot="21377578">
                <a:off x="5405391" y="5263397"/>
                <a:ext cx="1558951" cy="4616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altLang="fr-FR" sz="1200" b="1" dirty="0">
                    <a:solidFill>
                      <a:schemeClr val="bg1"/>
                    </a:solidFill>
                    <a:latin typeface="+mj-lt"/>
                    <a:cs typeface="Calibri"/>
                  </a:rPr>
                  <a:t>Virements via </a:t>
                </a:r>
                <a:r>
                  <a:rPr lang="fr-FR" altLang="fr-FR" sz="1200" b="1" dirty="0" err="1">
                    <a:solidFill>
                      <a:schemeClr val="bg1"/>
                    </a:solidFill>
                    <a:latin typeface="+mj-lt"/>
                    <a:cs typeface="Calibri"/>
                  </a:rPr>
                  <a:t>Paylib</a:t>
                </a:r>
                <a:r>
                  <a:rPr lang="fr-FR" altLang="fr-FR" sz="1200" b="1" dirty="0">
                    <a:solidFill>
                      <a:schemeClr val="bg1"/>
                    </a:solidFill>
                    <a:latin typeface="+mj-lt"/>
                    <a:cs typeface="Calibri"/>
                  </a:rPr>
                  <a:t> entre amis</a:t>
                </a:r>
              </a:p>
            </p:txBody>
          </p:sp>
          <p:sp>
            <p:nvSpPr>
              <p:cNvPr id="24" name="ZoneTexte 23">
                <a:hlinkClick r:id="rId8"/>
                <a:extLst>
                  <a:ext uri="{FF2B5EF4-FFF2-40B4-BE49-F238E27FC236}">
                    <a16:creationId xmlns:a16="http://schemas.microsoft.com/office/drawing/2014/main" id="{61F636CB-397D-414E-AD66-67BA5E820A82}"/>
                  </a:ext>
                </a:extLst>
              </p:cNvPr>
              <p:cNvSpPr txBox="1"/>
              <p:nvPr/>
            </p:nvSpPr>
            <p:spPr>
              <a:xfrm rot="21429360">
                <a:off x="5837531" y="5705216"/>
                <a:ext cx="82747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 savoir +</a:t>
                </a:r>
              </a:p>
            </p:txBody>
          </p:sp>
        </p:grpSp>
        <p:grpSp>
          <p:nvGrpSpPr>
            <p:cNvPr id="74" name="Graphique 1757">
              <a:extLst>
                <a:ext uri="{FF2B5EF4-FFF2-40B4-BE49-F238E27FC236}">
                  <a16:creationId xmlns:a16="http://schemas.microsoft.com/office/drawing/2014/main" id="{AA26BA5A-2323-473D-BF1A-9778DB787DEB}"/>
                </a:ext>
              </a:extLst>
            </p:cNvPr>
            <p:cNvGrpSpPr/>
            <p:nvPr/>
          </p:nvGrpSpPr>
          <p:grpSpPr>
            <a:xfrm rot="710162">
              <a:off x="7054632" y="5184249"/>
              <a:ext cx="339568" cy="351903"/>
              <a:chOff x="5372093" y="652462"/>
              <a:chExt cx="329225" cy="341185"/>
            </a:xfrm>
            <a:noFill/>
          </p:grpSpPr>
          <p:grpSp>
            <p:nvGrpSpPr>
              <p:cNvPr id="75" name="Graphique 1757">
                <a:extLst>
                  <a:ext uri="{FF2B5EF4-FFF2-40B4-BE49-F238E27FC236}">
                    <a16:creationId xmlns:a16="http://schemas.microsoft.com/office/drawing/2014/main" id="{2179128B-D647-464E-BE70-208714D84566}"/>
                  </a:ext>
                </a:extLst>
              </p:cNvPr>
              <p:cNvGrpSpPr/>
              <p:nvPr/>
            </p:nvGrpSpPr>
            <p:grpSpPr>
              <a:xfrm>
                <a:off x="5372093" y="652462"/>
                <a:ext cx="209168" cy="258698"/>
                <a:chOff x="5372093" y="652462"/>
                <a:chExt cx="209168" cy="258698"/>
              </a:xfrm>
              <a:grpFill/>
            </p:grpSpPr>
            <p:grpSp>
              <p:nvGrpSpPr>
                <p:cNvPr id="86" name="Graphique 1757">
                  <a:extLst>
                    <a:ext uri="{FF2B5EF4-FFF2-40B4-BE49-F238E27FC236}">
                      <a16:creationId xmlns:a16="http://schemas.microsoft.com/office/drawing/2014/main" id="{20111F19-267A-410A-A46C-84146F0D915E}"/>
                    </a:ext>
                  </a:extLst>
                </p:cNvPr>
                <p:cNvGrpSpPr/>
                <p:nvPr/>
              </p:nvGrpSpPr>
              <p:grpSpPr>
                <a:xfrm>
                  <a:off x="5437720" y="733615"/>
                  <a:ext cx="143541" cy="177545"/>
                  <a:chOff x="5437720" y="733615"/>
                  <a:chExt cx="143541" cy="177545"/>
                </a:xfrm>
                <a:grpFill/>
              </p:grpSpPr>
              <p:sp>
                <p:nvSpPr>
                  <p:cNvPr id="88" name="Forme libre : forme 87">
                    <a:extLst>
                      <a:ext uri="{FF2B5EF4-FFF2-40B4-BE49-F238E27FC236}">
                        <a16:creationId xmlns:a16="http://schemas.microsoft.com/office/drawing/2014/main" id="{5F4344BE-F60D-4C30-B2A1-983F7FAF8900}"/>
                      </a:ext>
                    </a:extLst>
                  </p:cNvPr>
                  <p:cNvSpPr/>
                  <p:nvPr/>
                </p:nvSpPr>
                <p:spPr>
                  <a:xfrm>
                    <a:off x="5466676" y="733615"/>
                    <a:ext cx="114585" cy="177545"/>
                  </a:xfrm>
                  <a:custGeom>
                    <a:avLst/>
                    <a:gdLst>
                      <a:gd name="connsiteX0" fmla="*/ 114586 w 114585"/>
                      <a:gd name="connsiteY0" fmla="*/ 173736 h 177545"/>
                      <a:gd name="connsiteX1" fmla="*/ 88773 w 114585"/>
                      <a:gd name="connsiteY1" fmla="*/ 177546 h 177545"/>
                      <a:gd name="connsiteX2" fmla="*/ 0 w 114585"/>
                      <a:gd name="connsiteY2" fmla="*/ 88773 h 177545"/>
                      <a:gd name="connsiteX3" fmla="*/ 88773 w 114585"/>
                      <a:gd name="connsiteY3" fmla="*/ 0 h 177545"/>
                      <a:gd name="connsiteX4" fmla="*/ 110776 w 114585"/>
                      <a:gd name="connsiteY4" fmla="*/ 2762 h 177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585" h="177545">
                        <a:moveTo>
                          <a:pt x="114586" y="173736"/>
                        </a:moveTo>
                        <a:cubicBezTo>
                          <a:pt x="106394" y="176213"/>
                          <a:pt x="97727" y="177546"/>
                          <a:pt x="88773" y="177546"/>
                        </a:cubicBezTo>
                        <a:cubicBezTo>
                          <a:pt x="39719" y="177546"/>
                          <a:pt x="0" y="137827"/>
                          <a:pt x="0" y="88773"/>
                        </a:cubicBezTo>
                        <a:cubicBezTo>
                          <a:pt x="0" y="39719"/>
                          <a:pt x="39719" y="0"/>
                          <a:pt x="88773" y="0"/>
                        </a:cubicBezTo>
                        <a:cubicBezTo>
                          <a:pt x="96393" y="0"/>
                          <a:pt x="103727" y="952"/>
                          <a:pt x="110776" y="2762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89" name="Forme libre : forme 88">
                    <a:extLst>
                      <a:ext uri="{FF2B5EF4-FFF2-40B4-BE49-F238E27FC236}">
                        <a16:creationId xmlns:a16="http://schemas.microsoft.com/office/drawing/2014/main" id="{EC664046-F458-4C9A-AC0B-08F817D82646}"/>
                      </a:ext>
                    </a:extLst>
                  </p:cNvPr>
                  <p:cNvSpPr/>
                  <p:nvPr/>
                </p:nvSpPr>
                <p:spPr>
                  <a:xfrm>
                    <a:off x="5440292" y="804100"/>
                    <a:ext cx="120872" cy="9525"/>
                  </a:xfrm>
                  <a:custGeom>
                    <a:avLst/>
                    <a:gdLst>
                      <a:gd name="connsiteX0" fmla="*/ 0 w 120872"/>
                      <a:gd name="connsiteY0" fmla="*/ 0 h 9525"/>
                      <a:gd name="connsiteX1" fmla="*/ 120872 w 12087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0872" h="9525">
                        <a:moveTo>
                          <a:pt x="0" y="0"/>
                        </a:moveTo>
                        <a:lnTo>
                          <a:pt x="120872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0" name="Forme libre : forme 89">
                    <a:extLst>
                      <a:ext uri="{FF2B5EF4-FFF2-40B4-BE49-F238E27FC236}">
                        <a16:creationId xmlns:a16="http://schemas.microsoft.com/office/drawing/2014/main" id="{CDFF072E-A7E2-469D-BEDF-50775764A52A}"/>
                      </a:ext>
                    </a:extLst>
                  </p:cNvPr>
                  <p:cNvSpPr/>
                  <p:nvPr/>
                </p:nvSpPr>
                <p:spPr>
                  <a:xfrm>
                    <a:off x="5437720" y="834389"/>
                    <a:ext cx="120872" cy="9525"/>
                  </a:xfrm>
                  <a:custGeom>
                    <a:avLst/>
                    <a:gdLst>
                      <a:gd name="connsiteX0" fmla="*/ 0 w 120872"/>
                      <a:gd name="connsiteY0" fmla="*/ 0 h 9525"/>
                      <a:gd name="connsiteX1" fmla="*/ 120872 w 12087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0872" h="9525">
                        <a:moveTo>
                          <a:pt x="0" y="0"/>
                        </a:moveTo>
                        <a:lnTo>
                          <a:pt x="120872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BE52C0C-C9CF-44AF-B200-58C69D899D1F}"/>
                    </a:ext>
                  </a:extLst>
                </p:cNvPr>
                <p:cNvSpPr/>
                <p:nvPr/>
              </p:nvSpPr>
              <p:spPr>
                <a:xfrm>
                  <a:off x="5372093" y="652462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76" name="Graphique 1757">
                <a:extLst>
                  <a:ext uri="{FF2B5EF4-FFF2-40B4-BE49-F238E27FC236}">
                    <a16:creationId xmlns:a16="http://schemas.microsoft.com/office/drawing/2014/main" id="{DF6AE325-26EF-4FBA-A8BE-DD7F9D6F9223}"/>
                  </a:ext>
                </a:extLst>
              </p:cNvPr>
              <p:cNvGrpSpPr/>
              <p:nvPr/>
            </p:nvGrpSpPr>
            <p:grpSpPr>
              <a:xfrm>
                <a:off x="5372093" y="652462"/>
                <a:ext cx="329225" cy="341185"/>
                <a:chOff x="5372093" y="652462"/>
                <a:chExt cx="329225" cy="341185"/>
              </a:xfrm>
              <a:grpFill/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76B785BA-2C10-407B-B870-2C2661FD0C11}"/>
                    </a:ext>
                  </a:extLst>
                </p:cNvPr>
                <p:cNvSpPr/>
                <p:nvPr/>
              </p:nvSpPr>
              <p:spPr>
                <a:xfrm>
                  <a:off x="5618321" y="692064"/>
                  <a:ext cx="82996" cy="86873"/>
                </a:xfrm>
                <a:custGeom>
                  <a:avLst/>
                  <a:gdLst>
                    <a:gd name="connsiteX0" fmla="*/ 21614 w 82996"/>
                    <a:gd name="connsiteY0" fmla="*/ 34597 h 86873"/>
                    <a:gd name="connsiteX1" fmla="*/ 2945 w 82996"/>
                    <a:gd name="connsiteY1" fmla="*/ 49171 h 86873"/>
                    <a:gd name="connsiteX2" fmla="*/ 5041 w 82996"/>
                    <a:gd name="connsiteY2" fmla="*/ 62315 h 86873"/>
                    <a:gd name="connsiteX3" fmla="*/ 72859 w 82996"/>
                    <a:gd name="connsiteY3" fmla="*/ 86413 h 86873"/>
                    <a:gd name="connsiteX4" fmla="*/ 82955 w 82996"/>
                    <a:gd name="connsiteY4" fmla="*/ 78508 h 86873"/>
                    <a:gd name="connsiteX5" fmla="*/ 76002 w 82996"/>
                    <a:gd name="connsiteY5" fmla="*/ 6880 h 86873"/>
                    <a:gd name="connsiteX6" fmla="*/ 63715 w 82996"/>
                    <a:gd name="connsiteY6" fmla="*/ 1641 h 86873"/>
                    <a:gd name="connsiteX7" fmla="*/ 44950 w 82996"/>
                    <a:gd name="connsiteY7" fmla="*/ 16309 h 86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2996" h="86873">
                      <a:moveTo>
                        <a:pt x="21614" y="34597"/>
                      </a:moveTo>
                      <a:lnTo>
                        <a:pt x="2945" y="49171"/>
                      </a:lnTo>
                      <a:cubicBezTo>
                        <a:pt x="-1817" y="52885"/>
                        <a:pt x="-579" y="60315"/>
                        <a:pt x="5041" y="62315"/>
                      </a:cubicBezTo>
                      <a:lnTo>
                        <a:pt x="72859" y="86413"/>
                      </a:lnTo>
                      <a:cubicBezTo>
                        <a:pt x="78097" y="88318"/>
                        <a:pt x="83527" y="84032"/>
                        <a:pt x="82955" y="78508"/>
                      </a:cubicBezTo>
                      <a:lnTo>
                        <a:pt x="76002" y="6880"/>
                      </a:lnTo>
                      <a:cubicBezTo>
                        <a:pt x="75430" y="879"/>
                        <a:pt x="68477" y="-2074"/>
                        <a:pt x="63715" y="1641"/>
                      </a:cubicBezTo>
                      <a:lnTo>
                        <a:pt x="44950" y="16309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F5AF30E-C187-4740-A376-471EFADE4D33}"/>
                    </a:ext>
                  </a:extLst>
                </p:cNvPr>
                <p:cNvSpPr/>
                <p:nvPr/>
              </p:nvSpPr>
              <p:spPr>
                <a:xfrm>
                  <a:off x="5374945" y="847841"/>
                  <a:ext cx="87818" cy="85430"/>
                </a:xfrm>
                <a:custGeom>
                  <a:avLst/>
                  <a:gdLst>
                    <a:gd name="connsiteX0" fmla="*/ 82777 w 87818"/>
                    <a:gd name="connsiteY0" fmla="*/ 58747 h 85430"/>
                    <a:gd name="connsiteX1" fmla="*/ 84873 w 87818"/>
                    <a:gd name="connsiteY1" fmla="*/ 45603 h 85430"/>
                    <a:gd name="connsiteX2" fmla="*/ 27913 w 87818"/>
                    <a:gd name="connsiteY2" fmla="*/ 1597 h 85430"/>
                    <a:gd name="connsiteX3" fmla="*/ 15817 w 87818"/>
                    <a:gd name="connsiteY3" fmla="*/ 5979 h 85430"/>
                    <a:gd name="connsiteX4" fmla="*/ 196 w 87818"/>
                    <a:gd name="connsiteY4" fmla="*/ 76178 h 85430"/>
                    <a:gd name="connsiteX5" fmla="*/ 10197 w 87818"/>
                    <a:gd name="connsiteY5" fmla="*/ 84941 h 85430"/>
                    <a:gd name="connsiteX6" fmla="*/ 29723 w 87818"/>
                    <a:gd name="connsiteY6" fmla="*/ 77893 h 8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818" h="85430">
                      <a:moveTo>
                        <a:pt x="82777" y="58747"/>
                      </a:moveTo>
                      <a:cubicBezTo>
                        <a:pt x="88397" y="56747"/>
                        <a:pt x="89635" y="49222"/>
                        <a:pt x="84873" y="45603"/>
                      </a:cubicBezTo>
                      <a:lnTo>
                        <a:pt x="27913" y="1597"/>
                      </a:lnTo>
                      <a:cubicBezTo>
                        <a:pt x="23532" y="-1832"/>
                        <a:pt x="17055" y="550"/>
                        <a:pt x="15817" y="5979"/>
                      </a:cubicBezTo>
                      <a:lnTo>
                        <a:pt x="196" y="76178"/>
                      </a:lnTo>
                      <a:cubicBezTo>
                        <a:pt x="-1138" y="82084"/>
                        <a:pt x="4577" y="87037"/>
                        <a:pt x="10197" y="84941"/>
                      </a:cubicBezTo>
                      <a:lnTo>
                        <a:pt x="29723" y="77893"/>
                      </a:ln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9" name="Forme libre : forme 78">
                  <a:extLst>
                    <a:ext uri="{FF2B5EF4-FFF2-40B4-BE49-F238E27FC236}">
                      <a16:creationId xmlns:a16="http://schemas.microsoft.com/office/drawing/2014/main" id="{373C692D-F104-41F4-944E-48E7C4C853FD}"/>
                    </a:ext>
                  </a:extLst>
                </p:cNvPr>
                <p:cNvSpPr/>
                <p:nvPr/>
              </p:nvSpPr>
              <p:spPr>
                <a:xfrm>
                  <a:off x="5372093" y="652462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0" name="Forme libre : forme 79">
                  <a:extLst>
                    <a:ext uri="{FF2B5EF4-FFF2-40B4-BE49-F238E27FC236}">
                      <a16:creationId xmlns:a16="http://schemas.microsoft.com/office/drawing/2014/main" id="{8EAF898E-3277-4C77-B52D-DC4D4E43D488}"/>
                    </a:ext>
                  </a:extLst>
                </p:cNvPr>
                <p:cNvSpPr/>
                <p:nvPr/>
              </p:nvSpPr>
              <p:spPr>
                <a:xfrm>
                  <a:off x="5404763" y="878585"/>
                  <a:ext cx="295846" cy="115061"/>
                </a:xfrm>
                <a:custGeom>
                  <a:avLst/>
                  <a:gdLst>
                    <a:gd name="connsiteX0" fmla="*/ 295847 w 295846"/>
                    <a:gd name="connsiteY0" fmla="*/ 0 h 115061"/>
                    <a:gd name="connsiteX1" fmla="*/ 135541 w 295846"/>
                    <a:gd name="connsiteY1" fmla="*/ 115062 h 115061"/>
                    <a:gd name="connsiteX2" fmla="*/ 0 w 295846"/>
                    <a:gd name="connsiteY2" fmla="*/ 47149 h 115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5846" h="115061">
                      <a:moveTo>
                        <a:pt x="295847" y="0"/>
                      </a:moveTo>
                      <a:cubicBezTo>
                        <a:pt x="272606" y="68866"/>
                        <a:pt x="208217" y="115062"/>
                        <a:pt x="135541" y="115062"/>
                      </a:cubicBezTo>
                      <a:cubicBezTo>
                        <a:pt x="82296" y="115062"/>
                        <a:pt x="31909" y="89726"/>
                        <a:pt x="0" y="47149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1" name="Forme libre : forme 80">
                  <a:extLst>
                    <a:ext uri="{FF2B5EF4-FFF2-40B4-BE49-F238E27FC236}">
                      <a16:creationId xmlns:a16="http://schemas.microsoft.com/office/drawing/2014/main" id="{3EFDF6DD-07DF-485A-AB3C-1B4343705733}"/>
                    </a:ext>
                  </a:extLst>
                </p:cNvPr>
                <p:cNvSpPr/>
                <p:nvPr/>
              </p:nvSpPr>
              <p:spPr>
                <a:xfrm>
                  <a:off x="5664986" y="869346"/>
                  <a:ext cx="8286" cy="19621"/>
                </a:xfrm>
                <a:custGeom>
                  <a:avLst/>
                  <a:gdLst>
                    <a:gd name="connsiteX0" fmla="*/ 0 w 8286"/>
                    <a:gd name="connsiteY0" fmla="*/ 19621 h 19621"/>
                    <a:gd name="connsiteX1" fmla="*/ 8287 w 8286"/>
                    <a:gd name="connsiteY1" fmla="*/ 0 h 1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86" h="19621">
                      <a:moveTo>
                        <a:pt x="0" y="19621"/>
                      </a:moveTo>
                      <a:cubicBezTo>
                        <a:pt x="3239" y="13335"/>
                        <a:pt x="6001" y="6763"/>
                        <a:pt x="8287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2" name="Forme libre : forme 81">
                  <a:extLst>
                    <a:ext uri="{FF2B5EF4-FFF2-40B4-BE49-F238E27FC236}">
                      <a16:creationId xmlns:a16="http://schemas.microsoft.com/office/drawing/2014/main" id="{FF2D21BB-A4D8-4CEE-AC7F-D088B3B368C4}"/>
                    </a:ext>
                  </a:extLst>
                </p:cNvPr>
                <p:cNvSpPr/>
                <p:nvPr/>
              </p:nvSpPr>
              <p:spPr>
                <a:xfrm>
                  <a:off x="5433434" y="915542"/>
                  <a:ext cx="194595" cy="49339"/>
                </a:xfrm>
                <a:custGeom>
                  <a:avLst/>
                  <a:gdLst>
                    <a:gd name="connsiteX0" fmla="*/ 0 w 194595"/>
                    <a:gd name="connsiteY0" fmla="*/ 0 h 49339"/>
                    <a:gd name="connsiteX1" fmla="*/ 106775 w 194595"/>
                    <a:gd name="connsiteY1" fmla="*/ 49339 h 49339"/>
                    <a:gd name="connsiteX2" fmla="*/ 194596 w 194595"/>
                    <a:gd name="connsiteY2" fmla="*/ 18478 h 49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4595" h="49339">
                      <a:moveTo>
                        <a:pt x="0" y="0"/>
                      </a:moveTo>
                      <a:cubicBezTo>
                        <a:pt x="26575" y="31051"/>
                        <a:pt x="65723" y="49339"/>
                        <a:pt x="106775" y="49339"/>
                      </a:cubicBezTo>
                      <a:cubicBezTo>
                        <a:pt x="139541" y="49339"/>
                        <a:pt x="170307" y="38005"/>
                        <a:pt x="194596" y="18478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3" name="Forme libre : forme 82">
                  <a:extLst>
                    <a:ext uri="{FF2B5EF4-FFF2-40B4-BE49-F238E27FC236}">
                      <a16:creationId xmlns:a16="http://schemas.microsoft.com/office/drawing/2014/main" id="{5E3D83ED-3B26-47C7-8929-8FF74F1B24E3}"/>
                    </a:ext>
                  </a:extLst>
                </p:cNvPr>
                <p:cNvSpPr/>
                <p:nvPr/>
              </p:nvSpPr>
              <p:spPr>
                <a:xfrm>
                  <a:off x="5422289" y="655319"/>
                  <a:ext cx="239934" cy="51815"/>
                </a:xfrm>
                <a:custGeom>
                  <a:avLst/>
                  <a:gdLst>
                    <a:gd name="connsiteX0" fmla="*/ 0 w 239934"/>
                    <a:gd name="connsiteY0" fmla="*/ 47816 h 51815"/>
                    <a:gd name="connsiteX1" fmla="*/ 118015 w 239934"/>
                    <a:gd name="connsiteY1" fmla="*/ 0 h 51815"/>
                    <a:gd name="connsiteX2" fmla="*/ 239935 w 239934"/>
                    <a:gd name="connsiteY2" fmla="*/ 51816 h 51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9934" h="51815">
                      <a:moveTo>
                        <a:pt x="0" y="47816"/>
                      </a:moveTo>
                      <a:cubicBezTo>
                        <a:pt x="30956" y="17812"/>
                        <a:pt x="72866" y="0"/>
                        <a:pt x="118015" y="0"/>
                      </a:cubicBezTo>
                      <a:cubicBezTo>
                        <a:pt x="164116" y="0"/>
                        <a:pt x="208026" y="18764"/>
                        <a:pt x="239935" y="51816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4" name="Forme libre : forme 83">
                  <a:extLst>
                    <a:ext uri="{FF2B5EF4-FFF2-40B4-BE49-F238E27FC236}">
                      <a16:creationId xmlns:a16="http://schemas.microsoft.com/office/drawing/2014/main" id="{15FB2057-DAC7-49D7-A8AF-A3E37E778567}"/>
                    </a:ext>
                  </a:extLst>
                </p:cNvPr>
                <p:cNvSpPr/>
                <p:nvPr/>
              </p:nvSpPr>
              <p:spPr>
                <a:xfrm>
                  <a:off x="5379998" y="750283"/>
                  <a:ext cx="8191" cy="19907"/>
                </a:xfrm>
                <a:custGeom>
                  <a:avLst/>
                  <a:gdLst>
                    <a:gd name="connsiteX0" fmla="*/ 0 w 8191"/>
                    <a:gd name="connsiteY0" fmla="*/ 19907 h 19907"/>
                    <a:gd name="connsiteX1" fmla="*/ 8192 w 8191"/>
                    <a:gd name="connsiteY1" fmla="*/ 0 h 19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191" h="19907">
                      <a:moveTo>
                        <a:pt x="0" y="19907"/>
                      </a:moveTo>
                      <a:cubicBezTo>
                        <a:pt x="2286" y="13049"/>
                        <a:pt x="5048" y="6382"/>
                        <a:pt x="8192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5" name="Forme libre : forme 84">
                  <a:extLst>
                    <a:ext uri="{FF2B5EF4-FFF2-40B4-BE49-F238E27FC236}">
                      <a16:creationId xmlns:a16="http://schemas.microsoft.com/office/drawing/2014/main" id="{D3D0FE7C-2E75-40B1-876B-C1B7E9D6F220}"/>
                    </a:ext>
                  </a:extLst>
                </p:cNvPr>
                <p:cNvSpPr/>
                <p:nvPr/>
              </p:nvSpPr>
              <p:spPr>
                <a:xfrm>
                  <a:off x="5540304" y="684084"/>
                  <a:ext cx="99631" cy="41624"/>
                </a:xfrm>
                <a:custGeom>
                  <a:avLst/>
                  <a:gdLst>
                    <a:gd name="connsiteX0" fmla="*/ 99632 w 99631"/>
                    <a:gd name="connsiteY0" fmla="*/ 41624 h 41624"/>
                    <a:gd name="connsiteX1" fmla="*/ 0 w 99631"/>
                    <a:gd name="connsiteY1" fmla="*/ 0 h 41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9631" h="41624">
                      <a:moveTo>
                        <a:pt x="99632" y="41624"/>
                      </a:moveTo>
                      <a:cubicBezTo>
                        <a:pt x="73247" y="14573"/>
                        <a:pt x="38005" y="0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8721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avantages de l’application</a:t>
            </a:r>
          </a:p>
          <a:p>
            <a:r>
              <a:rPr lang="fr-FR" dirty="0"/>
              <a:t>Des fonctionnalités </a:t>
            </a:r>
            <a:r>
              <a:rPr lang="fr-FR" dirty="0" err="1"/>
              <a:t>Selfcare</a:t>
            </a:r>
            <a:r>
              <a:rPr lang="fr-FR" dirty="0"/>
              <a:t> utiles</a:t>
            </a:r>
          </a:p>
          <a:p>
            <a:r>
              <a:rPr lang="fr-FR" dirty="0"/>
              <a:t>En parler lors d’un entretien</a:t>
            </a:r>
          </a:p>
          <a:p>
            <a:r>
              <a:rPr lang="fr-FR" dirty="0"/>
              <a:t>Pour aller plus loin et quizz</a:t>
            </a:r>
          </a:p>
          <a:p>
            <a:r>
              <a:rPr lang="fr-FR" b="1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1755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L’appli est téléchargeable sur Apple Store, Google Play Store et l’</a:t>
            </a:r>
            <a:r>
              <a:rPr lang="fr-FR" dirty="0" err="1"/>
              <a:t>AppGallery</a:t>
            </a:r>
            <a:r>
              <a:rPr lang="fr-FR" dirty="0"/>
              <a:t> (Huawei et Honor)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CF051F3-D7E0-450E-8AF3-B9915859E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A89C17-F177-4911-8719-28396692DFA7}"/>
              </a:ext>
            </a:extLst>
          </p:cNvPr>
          <p:cNvGrpSpPr/>
          <p:nvPr/>
        </p:nvGrpSpPr>
        <p:grpSpPr>
          <a:xfrm>
            <a:off x="698258" y="1851073"/>
            <a:ext cx="11105132" cy="4194127"/>
            <a:chOff x="698258" y="1851073"/>
            <a:chExt cx="7677690" cy="2899669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041067D-5227-41FF-B62D-56173CD27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0192" y="2479946"/>
              <a:ext cx="2265756" cy="2240298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6460B8B-DF81-4E73-8FAF-95B9007F0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258" y="2479946"/>
              <a:ext cx="2270796" cy="2270796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F07B170-4327-4517-A19F-2408850BF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4222" y="2510444"/>
              <a:ext cx="2192400" cy="2209800"/>
            </a:xfrm>
            <a:prstGeom prst="rect">
              <a:avLst/>
            </a:prstGeom>
          </p:spPr>
        </p:pic>
        <p:pic>
          <p:nvPicPr>
            <p:cNvPr id="24" name="Image 23">
              <a:hlinkClick r:id="rId5"/>
              <a:extLst>
                <a:ext uri="{FF2B5EF4-FFF2-40B4-BE49-F238E27FC236}">
                  <a16:creationId xmlns:a16="http://schemas.microsoft.com/office/drawing/2014/main" id="{DC04ACD9-0AC1-4229-8C33-68B6368B2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1551" y="1858048"/>
              <a:ext cx="1710959" cy="538770"/>
            </a:xfrm>
            <a:prstGeom prst="rect">
              <a:avLst/>
            </a:prstGeom>
          </p:spPr>
        </p:pic>
        <p:pic>
          <p:nvPicPr>
            <p:cNvPr id="25" name="Image 24">
              <a:hlinkClick r:id="rId7"/>
              <a:extLst>
                <a:ext uri="{FF2B5EF4-FFF2-40B4-BE49-F238E27FC236}">
                  <a16:creationId xmlns:a16="http://schemas.microsoft.com/office/drawing/2014/main" id="{227E9F86-6668-47BF-B472-E67159434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21926" y="1858048"/>
              <a:ext cx="1753869" cy="538770"/>
            </a:xfrm>
            <a:prstGeom prst="rect">
              <a:avLst/>
            </a:prstGeom>
          </p:spPr>
        </p:pic>
        <p:pic>
          <p:nvPicPr>
            <p:cNvPr id="26" name="Image 25">
              <a:hlinkClick r:id="rId9"/>
              <a:extLst>
                <a:ext uri="{FF2B5EF4-FFF2-40B4-BE49-F238E27FC236}">
                  <a16:creationId xmlns:a16="http://schemas.microsoft.com/office/drawing/2014/main" id="{5C9D1B46-CD9F-4755-ADC3-B6876154F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62892" y="1851073"/>
              <a:ext cx="1710959" cy="536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3053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activer les notifications de l’application mobile Caisse d’Epargne ?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CF051F3-D7E0-450E-8AF3-B9915859E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3587433-45F1-4423-9CE4-EAAB71716A5D}"/>
              </a:ext>
            </a:extLst>
          </p:cNvPr>
          <p:cNvGrpSpPr/>
          <p:nvPr/>
        </p:nvGrpSpPr>
        <p:grpSpPr>
          <a:xfrm>
            <a:off x="2485816" y="1827135"/>
            <a:ext cx="1761064" cy="3821327"/>
            <a:chOff x="812801" y="1899397"/>
            <a:chExt cx="1345659" cy="291994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14A8C55-1A87-40C5-960B-5FB9DE1C3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801" y="1906367"/>
              <a:ext cx="1345659" cy="291297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CE0A1977-D0BC-408D-95F6-DB78A6CF0E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774" b="47755"/>
            <a:stretch/>
          </p:blipFill>
          <p:spPr bwMode="auto">
            <a:xfrm>
              <a:off x="820970" y="3296469"/>
              <a:ext cx="1337490" cy="128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1D389B1E-A2B9-4AC8-981E-FF973FC2F0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9360"/>
            <a:stretch/>
          </p:blipFill>
          <p:spPr bwMode="auto">
            <a:xfrm>
              <a:off x="818296" y="1899397"/>
              <a:ext cx="1337490" cy="30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EAE9626-6672-41C6-928F-2DAE9CC096E8}"/>
              </a:ext>
            </a:extLst>
          </p:cNvPr>
          <p:cNvSpPr/>
          <p:nvPr/>
        </p:nvSpPr>
        <p:spPr>
          <a:xfrm>
            <a:off x="2485816" y="3634446"/>
            <a:ext cx="1761064" cy="228040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 dirty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8AB0C42-DF3A-4307-ADAB-41857B1C9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280" y="1827135"/>
            <a:ext cx="1765297" cy="3821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5F40A79-460D-4806-8911-13CE78D2D646}"/>
              </a:ext>
            </a:extLst>
          </p:cNvPr>
          <p:cNvSpPr/>
          <p:nvPr/>
        </p:nvSpPr>
        <p:spPr>
          <a:xfrm>
            <a:off x="4769512" y="3570194"/>
            <a:ext cx="1761064" cy="223707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 dirty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16" name="Picture 2" descr="Tap | Free Icon">
            <a:extLst>
              <a:ext uri="{FF2B5EF4-FFF2-40B4-BE49-F238E27FC236}">
                <a16:creationId xmlns:a16="http://schemas.microsoft.com/office/drawing/2014/main" id="{9518F847-2D42-44DA-9574-9DE1145E5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3620328" y="3700237"/>
            <a:ext cx="420873" cy="4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ap | Free Icon">
            <a:extLst>
              <a:ext uri="{FF2B5EF4-FFF2-40B4-BE49-F238E27FC236}">
                <a16:creationId xmlns:a16="http://schemas.microsoft.com/office/drawing/2014/main" id="{601498EA-BCB0-4F3E-931D-2E2BB23BF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5823445" y="3652050"/>
            <a:ext cx="420873" cy="4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473B60A2-BBAF-4815-97B9-A5C30C77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975" y="1836256"/>
            <a:ext cx="1761084" cy="3812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88F4E25-0F77-4E83-927B-A23C9AFCE268}"/>
              </a:ext>
            </a:extLst>
          </p:cNvPr>
          <p:cNvSpPr/>
          <p:nvPr/>
        </p:nvSpPr>
        <p:spPr>
          <a:xfrm>
            <a:off x="8389619" y="2417002"/>
            <a:ext cx="420439" cy="201007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 dirty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20" name="Picture 2" descr="Tap | Free Icon">
            <a:extLst>
              <a:ext uri="{FF2B5EF4-FFF2-40B4-BE49-F238E27FC236}">
                <a16:creationId xmlns:a16="http://schemas.microsoft.com/office/drawing/2014/main" id="{0903C148-CE18-45A8-A2BC-A24157E23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8658598" y="2513169"/>
            <a:ext cx="420873" cy="4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816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Votre nouvel intranet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7" y="4211638"/>
            <a:ext cx="5214975" cy="540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Heure du jeudi du 24 février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6D3D31-BEC9-49D8-8CD4-11FFA457BC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087" y="2585406"/>
            <a:ext cx="4809889" cy="90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3811508"/>
            <a:ext cx="10800000" cy="2274171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A compter du </a:t>
            </a:r>
            <a:r>
              <a:rPr lang="fr-FR" dirty="0">
                <a:solidFill>
                  <a:srgbClr val="C00000"/>
                </a:solidFill>
              </a:rPr>
              <a:t>mercredi 23 février</a:t>
            </a:r>
            <a:r>
              <a:rPr lang="fr-FR" dirty="0">
                <a:solidFill>
                  <a:schemeClr val="tx1"/>
                </a:solidFill>
              </a:rPr>
              <a:t>, les accès CEGEE via </a:t>
            </a:r>
            <a:r>
              <a:rPr lang="fr-FR" dirty="0" err="1">
                <a:solidFill>
                  <a:schemeClr val="tx1"/>
                </a:solidFill>
              </a:rPr>
              <a:t>CultureNet</a:t>
            </a:r>
            <a:r>
              <a:rPr lang="fr-FR" dirty="0">
                <a:solidFill>
                  <a:schemeClr val="tx1"/>
                </a:solidFill>
              </a:rPr>
              <a:t> seront fermés, comme la page Mon Entreprise.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b="0" dirty="0">
                <a:solidFill>
                  <a:schemeClr val="tx1"/>
                </a:solidFill>
              </a:rPr>
              <a:t>Il est conseillé de </a:t>
            </a:r>
            <a:r>
              <a:rPr lang="fr-FR" dirty="0">
                <a:solidFill>
                  <a:schemeClr val="bg2"/>
                </a:solidFill>
              </a:rPr>
              <a:t>laisser ouvert </a:t>
            </a:r>
            <a:r>
              <a:rPr lang="fr-FR" dirty="0" err="1">
                <a:solidFill>
                  <a:schemeClr val="bg2"/>
                </a:solidFill>
              </a:rPr>
              <a:t>Planet’cegee</a:t>
            </a:r>
            <a:r>
              <a:rPr lang="fr-FR" dirty="0">
                <a:solidFill>
                  <a:schemeClr val="bg2"/>
                </a:solidFill>
              </a:rPr>
              <a:t> toute la journée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pour recevoir les alertes </a:t>
            </a:r>
            <a:r>
              <a:rPr lang="fr-FR" b="0" dirty="0">
                <a:solidFill>
                  <a:schemeClr val="tx1"/>
                </a:solidFill>
              </a:rPr>
              <a:t>!</a:t>
            </a:r>
          </a:p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Direction de la Communication - 23 février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 err="1"/>
              <a:t>Planet’cegee</a:t>
            </a:r>
            <a:r>
              <a:rPr lang="fr-FR" dirty="0"/>
              <a:t> remplace </a:t>
            </a:r>
            <a:r>
              <a:rPr lang="fr-FR" dirty="0" err="1"/>
              <a:t>Culturenet</a:t>
            </a:r>
            <a:endParaRPr lang="fr-FR" dirty="0"/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6B4AAB9-9A84-4134-943F-0F09679BB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2384" y="1617742"/>
            <a:ext cx="7620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1929"/>
            <a:ext cx="6402159" cy="4028791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Sur </a:t>
            </a:r>
            <a:r>
              <a:rPr lang="fr-FR" dirty="0" err="1">
                <a:solidFill>
                  <a:schemeClr val="tx1"/>
                </a:solidFill>
              </a:rPr>
              <a:t>Planet’cegee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>
                <a:solidFill>
                  <a:srgbClr val="C00000"/>
                </a:solidFill>
              </a:rPr>
              <a:t>vous retrouvez tous vos accès et vos outils* </a:t>
            </a:r>
          </a:p>
          <a:p>
            <a:r>
              <a:rPr lang="fr-FR" b="0" dirty="0">
                <a:solidFill>
                  <a:schemeClr val="tx1"/>
                </a:solidFill>
              </a:rPr>
              <a:t>Dans « Mes accès métiers », vous avez accès 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L'espace métier (accès aux outils : </a:t>
            </a:r>
            <a:br>
              <a:rPr lang="fr-FR" b="0" dirty="0">
                <a:solidFill>
                  <a:schemeClr val="tx1"/>
                </a:solidFill>
              </a:rPr>
            </a:br>
            <a:r>
              <a:rPr lang="fr-FR" b="0" dirty="0">
                <a:solidFill>
                  <a:schemeClr val="tx1"/>
                </a:solidFill>
              </a:rPr>
              <a:t>chêne, commande de fonds…)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La rubrique des commerciaux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 err="1">
                <a:solidFill>
                  <a:schemeClr val="tx1"/>
                </a:solidFill>
              </a:rPr>
              <a:t>MyDocs</a:t>
            </a:r>
            <a:r>
              <a:rPr lang="fr-FR" b="0" dirty="0">
                <a:solidFill>
                  <a:schemeClr val="tx1"/>
                </a:solidFill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0" dirty="0">
              <a:solidFill>
                <a:schemeClr val="tx1"/>
              </a:solidFill>
            </a:endParaRPr>
          </a:p>
          <a:p>
            <a:r>
              <a:rPr lang="fr-FR" b="0" dirty="0">
                <a:solidFill>
                  <a:schemeClr val="tx1"/>
                </a:solidFill>
              </a:rPr>
              <a:t>Découvrez aussi </a:t>
            </a:r>
            <a:r>
              <a:rPr lang="fr-FR" dirty="0">
                <a:solidFill>
                  <a:srgbClr val="C00000"/>
                </a:solidFill>
              </a:rPr>
              <a:t>les autres menus</a:t>
            </a:r>
            <a:r>
              <a:rPr lang="fr-FR" b="0" dirty="0">
                <a:solidFill>
                  <a:schemeClr val="tx1"/>
                </a:solidFill>
              </a:rPr>
              <a:t> </a:t>
            </a:r>
            <a:br>
              <a:rPr lang="fr-FR" b="0" dirty="0">
                <a:solidFill>
                  <a:schemeClr val="tx1"/>
                </a:solidFill>
              </a:rPr>
            </a:br>
            <a:r>
              <a:rPr lang="fr-FR" b="0" dirty="0">
                <a:solidFill>
                  <a:schemeClr val="tx1"/>
                </a:solidFill>
              </a:rPr>
              <a:t>à votre disposition 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Mon espace RH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Mes démarches ….</a:t>
            </a:r>
            <a:endParaRPr lang="fr-FR" b="0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Direction de la Communication - 23 février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Vos accès et vos outils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051B7E-165B-4608-92C4-3A3B82CB43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5007" y="2625506"/>
            <a:ext cx="7960101" cy="2222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447F0F62-1FCF-4327-845B-8ED0596FC087}"/>
              </a:ext>
            </a:extLst>
          </p:cNvPr>
          <p:cNvSpPr txBox="1">
            <a:spLocks/>
          </p:cNvSpPr>
          <p:nvPr/>
        </p:nvSpPr>
        <p:spPr>
          <a:xfrm>
            <a:off x="632384" y="5795793"/>
            <a:ext cx="5243315" cy="684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Des évolutions apparaissent régulièrement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7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1930"/>
            <a:ext cx="5589777" cy="4051786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Sur </a:t>
            </a:r>
            <a:r>
              <a:rPr lang="fr-FR" dirty="0" err="1">
                <a:solidFill>
                  <a:schemeClr val="tx1"/>
                </a:solidFill>
              </a:rPr>
              <a:t>Planet’cegee</a:t>
            </a:r>
            <a:r>
              <a:rPr lang="fr-FR" dirty="0">
                <a:solidFill>
                  <a:schemeClr val="tx1"/>
                </a:solidFill>
              </a:rPr>
              <a:t>, vous avez un </a:t>
            </a:r>
            <a:r>
              <a:rPr lang="fr-FR" dirty="0">
                <a:solidFill>
                  <a:srgbClr val="C00000"/>
                </a:solidFill>
              </a:rPr>
              <a:t>accès direct </a:t>
            </a:r>
            <a:br>
              <a:rPr lang="fr-FR" dirty="0">
                <a:solidFill>
                  <a:srgbClr val="C00000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à</a:t>
            </a:r>
            <a:r>
              <a:rPr lang="fr-FR" dirty="0">
                <a:solidFill>
                  <a:srgbClr val="C00000"/>
                </a:solidFill>
              </a:rPr>
              <a:t> de nombreux outils*, que vous pouvez </a:t>
            </a:r>
            <a:br>
              <a:rPr lang="fr-FR" dirty="0">
                <a:solidFill>
                  <a:srgbClr val="C00000"/>
                </a:solidFill>
              </a:rPr>
            </a:br>
            <a:r>
              <a:rPr lang="fr-FR" dirty="0">
                <a:solidFill>
                  <a:srgbClr val="C00000"/>
                </a:solidFill>
              </a:rPr>
              <a:t>personnaliser </a:t>
            </a:r>
            <a:r>
              <a:rPr lang="fr-FR" dirty="0">
                <a:solidFill>
                  <a:schemeClr val="tx1"/>
                </a:solidFill>
              </a:rPr>
              <a:t>pour faciliter votre quotidien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Ordonnancement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b="0" dirty="0">
                <a:solidFill>
                  <a:schemeClr val="tx1"/>
                </a:solidFill>
              </a:rPr>
              <a:t>cliquez-glissez sur les outils pour les </a:t>
            </a:r>
            <a:br>
              <a:rPr lang="fr-FR" b="0" dirty="0">
                <a:solidFill>
                  <a:schemeClr val="tx1"/>
                </a:solidFill>
              </a:rPr>
            </a:br>
            <a:r>
              <a:rPr lang="fr-FR" b="0" dirty="0">
                <a:solidFill>
                  <a:schemeClr val="tx1"/>
                </a:solidFill>
              </a:rPr>
              <a:t>rendre visibles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Choix de la couleur </a:t>
            </a:r>
          </a:p>
          <a:p>
            <a:endParaRPr lang="fr-FR" b="0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N’oubliez pas : 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b="0" dirty="0">
                <a:solidFill>
                  <a:schemeClr val="tx1"/>
                </a:solidFill>
              </a:rPr>
              <a:t>Vous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0" dirty="0">
                <a:solidFill>
                  <a:schemeClr val="tx1"/>
                </a:solidFill>
              </a:rPr>
              <a:t>avez à disposition </a:t>
            </a:r>
            <a:r>
              <a:rPr lang="fr-FR" dirty="0">
                <a:solidFill>
                  <a:schemeClr val="tx1"/>
                </a:solidFill>
              </a:rPr>
              <a:t>l'outil Mes favoris </a:t>
            </a:r>
            <a:r>
              <a:rPr lang="fr-FR" b="0" dirty="0">
                <a:solidFill>
                  <a:schemeClr val="tx1"/>
                </a:solidFill>
              </a:rPr>
              <a:t>(propre à chaque collaborateur)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0" dirty="0">
                <a:solidFill>
                  <a:schemeClr val="tx1"/>
                </a:solidFill>
              </a:rPr>
              <a:t>vous permettant d’avoir à disposition, d’autres accès internet / intranet / outils…. en 2 clics !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Direction de la Communication - 23 février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Vos outils et VOS accès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E7184C-5999-43D2-A2DB-5FA8279A15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0398" y="3360312"/>
            <a:ext cx="5011204" cy="333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8E43CA-77D6-4CA1-9615-1DCE3791037F}"/>
              </a:ext>
            </a:extLst>
          </p:cNvPr>
          <p:cNvSpPr/>
          <p:nvPr/>
        </p:nvSpPr>
        <p:spPr>
          <a:xfrm>
            <a:off x="1649260" y="2981896"/>
            <a:ext cx="715223" cy="2296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D6F3AF8-41F9-4589-A45B-DC30E03AC3C4}"/>
              </a:ext>
            </a:extLst>
          </p:cNvPr>
          <p:cNvSpPr txBox="1">
            <a:spLocks/>
          </p:cNvSpPr>
          <p:nvPr/>
        </p:nvSpPr>
        <p:spPr>
          <a:xfrm>
            <a:off x="632384" y="6121852"/>
            <a:ext cx="5243315" cy="684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Des évolutions apparaissent régulièrement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1CFF31-4CB2-415C-8BC8-324D74AA0B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0869" y="204201"/>
            <a:ext cx="6543428" cy="29223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0B61D25-F140-4EC3-819F-F6FE46B8F3ED}"/>
              </a:ext>
            </a:extLst>
          </p:cNvPr>
          <p:cNvSpPr/>
          <p:nvPr/>
        </p:nvSpPr>
        <p:spPr>
          <a:xfrm>
            <a:off x="5391875" y="557733"/>
            <a:ext cx="6341416" cy="91802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AABF35-2065-483D-96F8-0468A4BEA1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161" y="3862019"/>
            <a:ext cx="4034872" cy="26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1930"/>
            <a:ext cx="10612020" cy="1917070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Sur </a:t>
            </a:r>
            <a:r>
              <a:rPr lang="fr-FR" dirty="0" err="1">
                <a:solidFill>
                  <a:schemeClr val="tx1"/>
                </a:solidFill>
              </a:rPr>
              <a:t>Planet’cegee</a:t>
            </a:r>
            <a:r>
              <a:rPr lang="fr-FR">
                <a:solidFill>
                  <a:schemeClr val="tx1"/>
                </a:solidFill>
              </a:rPr>
              <a:t>, </a:t>
            </a:r>
            <a:r>
              <a:rPr lang="fr-FR" dirty="0">
                <a:solidFill>
                  <a:schemeClr val="tx1"/>
                </a:solidFill>
              </a:rPr>
              <a:t>vous avez </a:t>
            </a:r>
            <a:r>
              <a:rPr lang="fr-FR" dirty="0">
                <a:solidFill>
                  <a:schemeClr val="bg2"/>
                </a:solidFill>
              </a:rPr>
              <a:t>accès à toute l'actualité</a:t>
            </a:r>
            <a:r>
              <a:rPr lang="fr-FR" dirty="0">
                <a:solidFill>
                  <a:schemeClr val="tx1"/>
                </a:solidFill>
              </a:rPr>
              <a:t> de la CEGEE </a:t>
            </a:r>
            <a:r>
              <a:rPr lang="fr-FR" dirty="0">
                <a:solidFill>
                  <a:schemeClr val="bg2"/>
                </a:solidFill>
              </a:rPr>
              <a:t>au quotidien.</a:t>
            </a:r>
          </a:p>
          <a:p>
            <a:r>
              <a:rPr lang="fr-FR" dirty="0">
                <a:solidFill>
                  <a:schemeClr val="tx1"/>
                </a:solidFill>
              </a:rPr>
              <a:t>Vous pouvez aussi retrouver les informations via le </a:t>
            </a:r>
            <a:r>
              <a:rPr lang="fr-FR" dirty="0">
                <a:solidFill>
                  <a:schemeClr val="bg2"/>
                </a:solidFill>
              </a:rPr>
              <a:t>moteur de recherche</a:t>
            </a:r>
            <a:r>
              <a:rPr lang="fr-FR" dirty="0">
                <a:solidFill>
                  <a:schemeClr val="tx1"/>
                </a:solidFill>
              </a:rPr>
              <a:t> 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où afficher les actus par </a:t>
            </a:r>
            <a:r>
              <a:rPr lang="fr-FR" dirty="0">
                <a:solidFill>
                  <a:schemeClr val="bg2"/>
                </a:solidFill>
              </a:rPr>
              <a:t>thématique</a:t>
            </a:r>
            <a:r>
              <a:rPr lang="fr-FR" dirty="0">
                <a:solidFill>
                  <a:schemeClr val="tx1"/>
                </a:solidFill>
              </a:rPr>
              <a:t> à l’aide des </a:t>
            </a:r>
            <a:r>
              <a:rPr lang="fr-FR" dirty="0">
                <a:solidFill>
                  <a:schemeClr val="bg2"/>
                </a:solidFill>
              </a:rPr>
              <a:t>filtres</a:t>
            </a:r>
            <a:r>
              <a:rPr lang="fr-FR" dirty="0">
                <a:solidFill>
                  <a:schemeClr val="tx1"/>
                </a:solidFill>
              </a:rPr>
              <a:t> disponibles.</a:t>
            </a:r>
          </a:p>
          <a:p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Direction de la Communication - 23 février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Vos actualités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553394-1A28-4B5C-B245-EAA9CA7890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3750" y="2553078"/>
            <a:ext cx="7704500" cy="3693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604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1930"/>
            <a:ext cx="6411212" cy="1917070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Sur </a:t>
            </a:r>
            <a:r>
              <a:rPr lang="fr-FR" dirty="0" err="1">
                <a:solidFill>
                  <a:schemeClr val="tx1"/>
                </a:solidFill>
              </a:rPr>
              <a:t>Planet’cegee</a:t>
            </a:r>
            <a:r>
              <a:rPr lang="fr-FR" dirty="0">
                <a:solidFill>
                  <a:schemeClr val="tx1"/>
                </a:solidFill>
              </a:rPr>
              <a:t>, des </a:t>
            </a:r>
            <a:r>
              <a:rPr lang="fr-FR" dirty="0">
                <a:solidFill>
                  <a:srgbClr val="C00000"/>
                </a:solidFill>
              </a:rPr>
              <a:t>astuces</a:t>
            </a:r>
            <a:r>
              <a:rPr lang="fr-FR" dirty="0">
                <a:solidFill>
                  <a:schemeClr val="tx1"/>
                </a:solidFill>
              </a:rPr>
              <a:t> pour vous familiariser avec votre intranet seront mises en ligne régulièrement.</a:t>
            </a:r>
          </a:p>
          <a:p>
            <a:r>
              <a:rPr lang="fr-FR" b="0" dirty="0">
                <a:solidFill>
                  <a:schemeClr val="tx1"/>
                </a:solidFill>
              </a:rPr>
              <a:t>Sont déjà proposées une astuce </a:t>
            </a:r>
            <a:r>
              <a:rPr lang="fr-FR" dirty="0">
                <a:solidFill>
                  <a:srgbClr val="C00000"/>
                </a:solidFill>
              </a:rPr>
              <a:t>annuaire</a:t>
            </a:r>
            <a:r>
              <a:rPr lang="fr-FR" b="0" dirty="0">
                <a:solidFill>
                  <a:schemeClr val="tx1"/>
                </a:solidFill>
              </a:rPr>
              <a:t> et une astuce </a:t>
            </a:r>
            <a:r>
              <a:rPr lang="fr-FR" dirty="0">
                <a:solidFill>
                  <a:srgbClr val="C00000"/>
                </a:solidFill>
              </a:rPr>
              <a:t>favoris</a:t>
            </a:r>
            <a:r>
              <a:rPr lang="fr-FR" b="0" dirty="0">
                <a:solidFill>
                  <a:schemeClr val="tx1"/>
                </a:solidFill>
              </a:rPr>
              <a:t>.</a:t>
            </a:r>
          </a:p>
          <a:p>
            <a:endParaRPr lang="fr-FR" b="0" dirty="0">
              <a:solidFill>
                <a:schemeClr val="tx1"/>
              </a:solidFill>
            </a:endParaRPr>
          </a:p>
          <a:p>
            <a:r>
              <a:rPr lang="fr-FR" b="0" dirty="0">
                <a:solidFill>
                  <a:schemeClr val="tx1"/>
                </a:solidFill>
              </a:rPr>
              <a:t>Découvrez aussi la </a:t>
            </a:r>
            <a:r>
              <a:rPr lang="fr-FR" dirty="0">
                <a:solidFill>
                  <a:srgbClr val="C00000"/>
                </a:solidFill>
              </a:rPr>
              <a:t>nouvelle lettre d’information hebdomadaire </a:t>
            </a:r>
            <a:r>
              <a:rPr lang="fr-FR" b="0" dirty="0">
                <a:solidFill>
                  <a:schemeClr val="tx1"/>
                </a:solidFill>
              </a:rPr>
              <a:t>contenant toutes les actus et informations de la semaine en lien direct avec </a:t>
            </a:r>
            <a:r>
              <a:rPr lang="fr-FR" b="0" dirty="0" err="1">
                <a:solidFill>
                  <a:schemeClr val="tx1"/>
                </a:solidFill>
              </a:rPr>
              <a:t>Planet’cegee</a:t>
            </a:r>
            <a:r>
              <a:rPr lang="fr-FR" b="0" dirty="0">
                <a:solidFill>
                  <a:schemeClr val="tx1"/>
                </a:solidFill>
              </a:rPr>
              <a:t>, votre nouvel intranet.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Direction de la Communication - 23 février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Les astuces et l’actualité hebdomadaire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335EF-C349-49CF-956B-FBF36D3D99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5156" y="136784"/>
            <a:ext cx="2661719" cy="6018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112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EGEE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12863</TotalTime>
  <Words>2423</Words>
  <Application>Microsoft Office PowerPoint</Application>
  <PresentationFormat>Grand écran</PresentationFormat>
  <Paragraphs>290</Paragraphs>
  <Slides>31</Slides>
  <Notes>7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Ink Free</vt:lpstr>
      <vt:lpstr>Montserrat Black</vt:lpstr>
      <vt:lpstr>Wingdings</vt:lpstr>
      <vt:lpstr>Wingdings 2</vt:lpstr>
      <vt:lpstr>CEGEE_Thème Office</vt:lpstr>
      <vt:lpstr>Caisse d'Epargne</vt:lpstr>
      <vt:lpstr>Application mobile Banxo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Planet’cegee remplace Culturenet</vt:lpstr>
      <vt:lpstr>Vos accès et vos outils</vt:lpstr>
      <vt:lpstr>Vos outils et VOS accès</vt:lpstr>
      <vt:lpstr>Vos actualités</vt:lpstr>
      <vt:lpstr>Les astuces et l’actualité hebdomadaire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MICHEL Solene [CEGEE]</cp:lastModifiedBy>
  <cp:revision>636</cp:revision>
  <dcterms:created xsi:type="dcterms:W3CDTF">2020-06-24T09:20:11Z</dcterms:created>
  <dcterms:modified xsi:type="dcterms:W3CDTF">2022-02-22T09:24:47Z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