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comments/comment1.xml" ContentType="application/vnd.openxmlformats-officedocument.presentationml.comments+xml"/>
  <Override PartName="/ppt/comments/comment2.xml" ContentType="application/vnd.openxmlformats-officedocument.presentationml.comments+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35"/>
  </p:notesMasterIdLst>
  <p:sldIdLst>
    <p:sldId id="256" r:id="rId6"/>
    <p:sldId id="257" r:id="rId7"/>
    <p:sldId id="263" r:id="rId8"/>
    <p:sldId id="264" r:id="rId9"/>
    <p:sldId id="280" r:id="rId10"/>
    <p:sldId id="289" r:id="rId11"/>
    <p:sldId id="293" r:id="rId12"/>
    <p:sldId id="281" r:id="rId13"/>
    <p:sldId id="267" r:id="rId14"/>
    <p:sldId id="268" r:id="rId15"/>
    <p:sldId id="269" r:id="rId16"/>
    <p:sldId id="271" r:id="rId17"/>
    <p:sldId id="296" r:id="rId18"/>
    <p:sldId id="297" r:id="rId19"/>
    <p:sldId id="298" r:id="rId20"/>
    <p:sldId id="270" r:id="rId21"/>
    <p:sldId id="282" r:id="rId22"/>
    <p:sldId id="292" r:id="rId23"/>
    <p:sldId id="294" r:id="rId24"/>
    <p:sldId id="295" r:id="rId25"/>
    <p:sldId id="291" r:id="rId26"/>
    <p:sldId id="275" r:id="rId27"/>
    <p:sldId id="277" r:id="rId28"/>
    <p:sldId id="274" r:id="rId29"/>
    <p:sldId id="283" r:id="rId30"/>
    <p:sldId id="272" r:id="rId31"/>
    <p:sldId id="273" r:id="rId32"/>
    <p:sldId id="285" r:id="rId33"/>
    <p:sldId id="286" r:id="rId34"/>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AULOT Marion [CEGEE]" initials="VM[" lastIdx="10" clrIdx="0">
    <p:extLst>
      <p:ext uri="{19B8F6BF-5375-455C-9EA6-DF929625EA0E}">
        <p15:presenceInfo xmlns:p15="http://schemas.microsoft.com/office/powerpoint/2012/main" userId="S::marion.vaulot@cegee.caisse-epargne.fr::49ddd09e-b517-4f48-8475-ea5e0de383a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7EB040"/>
    <a:srgbClr val="7F7F7F"/>
    <a:srgbClr val="FF0000"/>
    <a:srgbClr val="00B050"/>
    <a:srgbClr val="FF7070"/>
    <a:srgbClr val="78D5A2"/>
    <a:srgbClr val="17DE08"/>
    <a:srgbClr val="C31632"/>
    <a:srgbClr val="F2F2F2"/>
    <a:srgbClr val="D119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098" autoAdjust="0"/>
    <p:restoredTop sz="96265" autoAdjust="0"/>
  </p:normalViewPr>
  <p:slideViewPr>
    <p:cSldViewPr snapToGrid="0">
      <p:cViewPr varScale="1">
        <p:scale>
          <a:sx n="88" d="100"/>
          <a:sy n="88" d="100"/>
        </p:scale>
        <p:origin x="102" y="42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2953167713846087"/>
          <c:y val="3.9032949114295529E-2"/>
          <c:w val="0.8704683468880845"/>
          <c:h val="0.9096808474052559"/>
        </c:manualLayout>
      </c:layout>
      <c:barChart>
        <c:barDir val="col"/>
        <c:grouping val="stacked"/>
        <c:varyColors val="0"/>
        <c:ser>
          <c:idx val="0"/>
          <c:order val="0"/>
          <c:tx>
            <c:strRef>
              <c:f>Feuil1!$A$2</c:f>
              <c:strCache>
                <c:ptCount val="1"/>
                <c:pt idx="0">
                  <c:v> Arrivées </c:v>
                </c:pt>
              </c:strCache>
            </c:strRef>
          </c:tx>
          <c:spPr>
            <a:solidFill>
              <a:srgbClr val="00B050">
                <a:alpha val="53000"/>
              </a:srgbClr>
            </a:solidFill>
            <a:ln w="38100">
              <a:solidFill>
                <a:srgbClr val="00B050"/>
              </a:solidFill>
            </a:ln>
          </c:spPr>
          <c:invertIfNegative val="0"/>
          <c:dLbls>
            <c:delete val="1"/>
          </c:dLbls>
          <c:cat>
            <c:strRef>
              <c:f>Feuil1!$B$1:$J$1</c:f>
              <c:strCache>
                <c:ptCount val="9"/>
                <c:pt idx="0">
                  <c:v>CM</c:v>
                </c:pt>
                <c:pt idx="1">
                  <c:v>BP</c:v>
                </c:pt>
                <c:pt idx="2">
                  <c:v>CA</c:v>
                </c:pt>
                <c:pt idx="3">
                  <c:v>CIC</c:v>
                </c:pt>
                <c:pt idx="4">
                  <c:v>Bourso</c:v>
                </c:pt>
                <c:pt idx="5">
                  <c:v>Poste</c:v>
                </c:pt>
                <c:pt idx="6">
                  <c:v>LCL</c:v>
                </c:pt>
                <c:pt idx="7">
                  <c:v>SG</c:v>
                </c:pt>
                <c:pt idx="8">
                  <c:v>BNP</c:v>
                </c:pt>
              </c:strCache>
            </c:strRef>
          </c:cat>
          <c:val>
            <c:numRef>
              <c:f>Feuil1!$B$2:$J$2</c:f>
              <c:numCache>
                <c:formatCode>_-* #\ ##0\ _€_-;\-* #\ ##0\ _€_-;_-* "-"??\ _€_-;_-@_-</c:formatCode>
                <c:ptCount val="9"/>
                <c:pt idx="0">
                  <c:v>2090</c:v>
                </c:pt>
                <c:pt idx="1">
                  <c:v>1083</c:v>
                </c:pt>
                <c:pt idx="2">
                  <c:v>2496</c:v>
                </c:pt>
                <c:pt idx="3">
                  <c:v>1147</c:v>
                </c:pt>
                <c:pt idx="4">
                  <c:v>258</c:v>
                </c:pt>
                <c:pt idx="5">
                  <c:v>1416</c:v>
                </c:pt>
                <c:pt idx="6">
                  <c:v>675</c:v>
                </c:pt>
                <c:pt idx="7">
                  <c:v>965</c:v>
                </c:pt>
                <c:pt idx="8">
                  <c:v>763</c:v>
                </c:pt>
              </c:numCache>
            </c:numRef>
          </c:val>
          <c:extLst>
            <c:ext xmlns:c16="http://schemas.microsoft.com/office/drawing/2014/chart" uri="{C3380CC4-5D6E-409C-BE32-E72D297353CC}">
              <c16:uniqueId val="{00000008-64B6-4336-A108-75A5BC80969B}"/>
            </c:ext>
          </c:extLst>
        </c:ser>
        <c:ser>
          <c:idx val="1"/>
          <c:order val="1"/>
          <c:tx>
            <c:strRef>
              <c:f>Feuil1!$A$3</c:f>
              <c:strCache>
                <c:ptCount val="1"/>
                <c:pt idx="0">
                  <c:v> Départs </c:v>
                </c:pt>
              </c:strCache>
            </c:strRef>
          </c:tx>
          <c:spPr>
            <a:solidFill>
              <a:srgbClr val="FF0000">
                <a:alpha val="56000"/>
              </a:srgbClr>
            </a:solidFill>
            <a:ln w="38100">
              <a:solidFill>
                <a:srgbClr val="FF0000"/>
              </a:solidFill>
            </a:ln>
          </c:spPr>
          <c:invertIfNegative val="0"/>
          <c:dLbls>
            <c:delete val="1"/>
          </c:dLbls>
          <c:cat>
            <c:strRef>
              <c:f>Feuil1!$B$1:$J$1</c:f>
              <c:strCache>
                <c:ptCount val="9"/>
                <c:pt idx="0">
                  <c:v>CM</c:v>
                </c:pt>
                <c:pt idx="1">
                  <c:v>BP</c:v>
                </c:pt>
                <c:pt idx="2">
                  <c:v>CA</c:v>
                </c:pt>
                <c:pt idx="3">
                  <c:v>CIC</c:v>
                </c:pt>
                <c:pt idx="4">
                  <c:v>Bourso</c:v>
                </c:pt>
                <c:pt idx="5">
                  <c:v>Poste</c:v>
                </c:pt>
                <c:pt idx="6">
                  <c:v>LCL</c:v>
                </c:pt>
                <c:pt idx="7">
                  <c:v>SG</c:v>
                </c:pt>
                <c:pt idx="8">
                  <c:v>BNP</c:v>
                </c:pt>
              </c:strCache>
            </c:strRef>
          </c:cat>
          <c:val>
            <c:numRef>
              <c:f>Feuil1!$B$3:$J$3</c:f>
              <c:numCache>
                <c:formatCode>_-* #\ ##0\ _€_-;\-* #\ ##0\ _€_-;_-* "-"??\ _€_-;_-@_-</c:formatCode>
                <c:ptCount val="9"/>
                <c:pt idx="0">
                  <c:v>-3663</c:v>
                </c:pt>
                <c:pt idx="1">
                  <c:v>-2322</c:v>
                </c:pt>
                <c:pt idx="2">
                  <c:v>-3111</c:v>
                </c:pt>
                <c:pt idx="3">
                  <c:v>-1202</c:v>
                </c:pt>
                <c:pt idx="4">
                  <c:v>-701</c:v>
                </c:pt>
                <c:pt idx="5">
                  <c:v>-236</c:v>
                </c:pt>
                <c:pt idx="6">
                  <c:v>-466</c:v>
                </c:pt>
                <c:pt idx="7">
                  <c:v>-329</c:v>
                </c:pt>
                <c:pt idx="8">
                  <c:v>-293</c:v>
                </c:pt>
              </c:numCache>
            </c:numRef>
          </c:val>
          <c:extLst>
            <c:ext xmlns:c16="http://schemas.microsoft.com/office/drawing/2014/chart" uri="{C3380CC4-5D6E-409C-BE32-E72D297353CC}">
              <c16:uniqueId val="{00000009-64B6-4336-A108-75A5BC80969B}"/>
            </c:ext>
          </c:extLst>
        </c:ser>
        <c:dLbls>
          <c:dLblPos val="ctr"/>
          <c:showLegendKey val="0"/>
          <c:showVal val="1"/>
          <c:showCatName val="0"/>
          <c:showSerName val="0"/>
          <c:showPercent val="0"/>
          <c:showBubbleSize val="0"/>
        </c:dLbls>
        <c:gapWidth val="0"/>
        <c:overlap val="100"/>
        <c:axId val="199218688"/>
        <c:axId val="199220224"/>
      </c:barChart>
      <c:catAx>
        <c:axId val="199218688"/>
        <c:scaling>
          <c:orientation val="minMax"/>
        </c:scaling>
        <c:delete val="1"/>
        <c:axPos val="b"/>
        <c:numFmt formatCode="General" sourceLinked="0"/>
        <c:majorTickMark val="out"/>
        <c:minorTickMark val="none"/>
        <c:tickLblPos val="high"/>
        <c:crossAx val="199220224"/>
        <c:crossesAt val="0"/>
        <c:auto val="1"/>
        <c:lblAlgn val="ctr"/>
        <c:lblOffset val="100"/>
        <c:noMultiLvlLbl val="0"/>
      </c:catAx>
      <c:valAx>
        <c:axId val="199220224"/>
        <c:scaling>
          <c:orientation val="minMax"/>
          <c:max val="4000"/>
          <c:min val="-4000"/>
        </c:scaling>
        <c:delete val="0"/>
        <c:axPos val="l"/>
        <c:majorGridlines/>
        <c:numFmt formatCode="#,##0" sourceLinked="0"/>
        <c:majorTickMark val="cross"/>
        <c:minorTickMark val="none"/>
        <c:tickLblPos val="nextTo"/>
        <c:spPr>
          <a:ln w="9525"/>
        </c:spPr>
        <c:txPr>
          <a:bodyPr/>
          <a:lstStyle/>
          <a:p>
            <a:pPr>
              <a:defRPr sz="1400" b="1">
                <a:solidFill>
                  <a:schemeClr val="tx1">
                    <a:lumMod val="50000"/>
                    <a:lumOff val="50000"/>
                  </a:schemeClr>
                </a:solidFill>
              </a:defRPr>
            </a:pPr>
            <a:endParaRPr lang="fr-FR"/>
          </a:p>
        </c:txPr>
        <c:crossAx val="199218688"/>
        <c:crosses val="autoZero"/>
        <c:crossBetween val="between"/>
      </c:valAx>
      <c:spPr>
        <a:noFill/>
        <a:ln w="25400">
          <a:noFill/>
        </a:ln>
      </c:spPr>
    </c:plotArea>
    <c:plotVisOnly val="1"/>
    <c:dispBlanksAs val="gap"/>
    <c:showDLblsOverMax val="0"/>
  </c:chart>
  <c:txPr>
    <a:bodyPr/>
    <a:lstStyle/>
    <a:p>
      <a:pPr>
        <a:defRPr sz="1800"/>
      </a:pPr>
      <a:endParaRPr lang="fr-FR"/>
    </a:p>
  </c:tx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Feuil1!$B$1</c:f>
              <c:strCache>
                <c:ptCount val="1"/>
                <c:pt idx="0">
                  <c:v>Clôturés</c:v>
                </c:pt>
              </c:strCache>
            </c:strRef>
          </c:tx>
          <c:spPr>
            <a:solidFill>
              <a:schemeClr val="accent6"/>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6"/>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c:f>
              <c:strCache>
                <c:ptCount val="1"/>
                <c:pt idx="0">
                  <c:v>Catégorie 1</c:v>
                </c:pt>
              </c:strCache>
            </c:strRef>
          </c:cat>
          <c:val>
            <c:numRef>
              <c:f>Feuil1!$B$2</c:f>
              <c:numCache>
                <c:formatCode>General</c:formatCode>
                <c:ptCount val="1"/>
                <c:pt idx="0">
                  <c:v>3519</c:v>
                </c:pt>
              </c:numCache>
            </c:numRef>
          </c:val>
          <c:extLst>
            <c:ext xmlns:c16="http://schemas.microsoft.com/office/drawing/2014/chart" uri="{C3380CC4-5D6E-409C-BE32-E72D297353CC}">
              <c16:uniqueId val="{00000000-E822-4872-9839-DB34386B2439}"/>
            </c:ext>
          </c:extLst>
        </c:ser>
        <c:ser>
          <c:idx val="1"/>
          <c:order val="1"/>
          <c:tx>
            <c:strRef>
              <c:f>Feuil1!$C$1</c:f>
              <c:strCache>
                <c:ptCount val="1"/>
                <c:pt idx="0">
                  <c:v>Non clôturés</c:v>
                </c:pt>
              </c:strCache>
            </c:strRef>
          </c:tx>
          <c:spPr>
            <a:solidFill>
              <a:schemeClr val="accent2"/>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2-E822-4872-9839-DB34386B2439}"/>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1"/>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c:f>
              <c:strCache>
                <c:ptCount val="1"/>
                <c:pt idx="0">
                  <c:v>Catégorie 1</c:v>
                </c:pt>
              </c:strCache>
            </c:strRef>
          </c:cat>
          <c:val>
            <c:numRef>
              <c:f>Feuil1!$C$2</c:f>
              <c:numCache>
                <c:formatCode>General</c:formatCode>
                <c:ptCount val="1"/>
                <c:pt idx="0">
                  <c:v>4303</c:v>
                </c:pt>
              </c:numCache>
            </c:numRef>
          </c:val>
          <c:extLst>
            <c:ext xmlns:c16="http://schemas.microsoft.com/office/drawing/2014/chart" uri="{C3380CC4-5D6E-409C-BE32-E72D297353CC}">
              <c16:uniqueId val="{00000003-E822-4872-9839-DB34386B2439}"/>
            </c:ext>
          </c:extLst>
        </c:ser>
        <c:dLbls>
          <c:showLegendKey val="0"/>
          <c:showVal val="0"/>
          <c:showCatName val="0"/>
          <c:showSerName val="0"/>
          <c:showPercent val="0"/>
          <c:showBubbleSize val="0"/>
        </c:dLbls>
        <c:gapWidth val="219"/>
        <c:overlap val="-27"/>
        <c:axId val="1057891656"/>
        <c:axId val="1057888048"/>
      </c:barChart>
      <c:catAx>
        <c:axId val="1057891656"/>
        <c:scaling>
          <c:orientation val="minMax"/>
        </c:scaling>
        <c:delete val="1"/>
        <c:axPos val="b"/>
        <c:numFmt formatCode="General" sourceLinked="1"/>
        <c:majorTickMark val="none"/>
        <c:minorTickMark val="none"/>
        <c:tickLblPos val="nextTo"/>
        <c:crossAx val="1057888048"/>
        <c:crosses val="autoZero"/>
        <c:auto val="1"/>
        <c:lblAlgn val="ctr"/>
        <c:lblOffset val="100"/>
        <c:noMultiLvlLbl val="0"/>
      </c:catAx>
      <c:valAx>
        <c:axId val="1057888048"/>
        <c:scaling>
          <c:orientation val="minMax"/>
        </c:scaling>
        <c:delete val="1"/>
        <c:axPos val="l"/>
        <c:numFmt formatCode="General" sourceLinked="1"/>
        <c:majorTickMark val="none"/>
        <c:minorTickMark val="none"/>
        <c:tickLblPos val="nextTo"/>
        <c:crossAx val="10578916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22-03-23T10:29:13.403" idx="5">
    <p:pos x="4602" y="2817"/>
    <p:text>Merci d'ajouter le modèle de mail qui est envoyé au client</p:text>
    <p:extLst>
      <p:ext uri="{C676402C-5697-4E1C-873F-D02D1690AC5C}">
        <p15:threadingInfo xmlns:p15="http://schemas.microsoft.com/office/powerpoint/2012/main" timeZoneBias="-6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2-03-23T10:32:38.574" idx="6">
    <p:pos x="4129" y="3718"/>
    <p:text>cas visés : le client n'a pas encore signé son mandat (SED et papier).</p:text>
    <p:extLst>
      <p:ext uri="{C676402C-5697-4E1C-873F-D02D1690AC5C}">
        <p15:threadingInfo xmlns:p15="http://schemas.microsoft.com/office/powerpoint/2012/main" timeZoneBias="-60"/>
      </p:ext>
    </p:extLst>
  </p:cm>
</p:cmLst>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BDF55B-2942-4A16-8DF8-F99669412F93}" type="doc">
      <dgm:prSet loTypeId="urn:microsoft.com/office/officeart/2009/layout/CircleArrowProcess" loCatId="process" qsTypeId="urn:microsoft.com/office/officeart/2005/8/quickstyle/simple1" qsCatId="simple" csTypeId="urn:microsoft.com/office/officeart/2005/8/colors/accent1_5" csCatId="accent1" phldr="1"/>
      <dgm:spPr/>
      <dgm:t>
        <a:bodyPr/>
        <a:lstStyle/>
        <a:p>
          <a:endParaRPr lang="fr-FR"/>
        </a:p>
      </dgm:t>
    </dgm:pt>
    <dgm:pt modelId="{716D6113-3D2C-464F-80C0-864C47280F4C}">
      <dgm:prSet phldrT="[Texte]" custT="1"/>
      <dgm:spPr/>
      <dgm:t>
        <a:bodyPr/>
        <a:lstStyle/>
        <a:p>
          <a:r>
            <a:rPr lang="fr-FR" sz="1600" dirty="0"/>
            <a:t>Découverte client</a:t>
          </a:r>
        </a:p>
      </dgm:t>
    </dgm:pt>
    <dgm:pt modelId="{5430DE47-9321-42A4-B484-EA7A11B20F8C}" type="parTrans" cxnId="{840EA7DA-9B36-4C12-BD01-B00A0ED4C7A2}">
      <dgm:prSet/>
      <dgm:spPr/>
      <dgm:t>
        <a:bodyPr/>
        <a:lstStyle/>
        <a:p>
          <a:endParaRPr lang="fr-FR"/>
        </a:p>
      </dgm:t>
    </dgm:pt>
    <dgm:pt modelId="{BC5ACA9F-4B78-4BD8-9B3E-5D04C9231445}" type="sibTrans" cxnId="{840EA7DA-9B36-4C12-BD01-B00A0ED4C7A2}">
      <dgm:prSet/>
      <dgm:spPr/>
      <dgm:t>
        <a:bodyPr/>
        <a:lstStyle/>
        <a:p>
          <a:endParaRPr lang="fr-FR"/>
        </a:p>
      </dgm:t>
    </dgm:pt>
    <dgm:pt modelId="{AA6BB508-3FC0-4C30-949E-D3FF5E74773D}">
      <dgm:prSet phldrT="[Texte]" custT="1"/>
      <dgm:spPr/>
      <dgm:t>
        <a:bodyPr/>
        <a:lstStyle/>
        <a:p>
          <a:r>
            <a:rPr lang="fr-FR" sz="1600" dirty="0"/>
            <a:t>Rapatriement des flux</a:t>
          </a:r>
        </a:p>
      </dgm:t>
    </dgm:pt>
    <dgm:pt modelId="{40123A97-D9C2-4A95-A3DB-40C196C696C9}" type="parTrans" cxnId="{37A33A02-4B1F-4F0C-9686-C3CB7D89CA73}">
      <dgm:prSet/>
      <dgm:spPr/>
      <dgm:t>
        <a:bodyPr/>
        <a:lstStyle/>
        <a:p>
          <a:endParaRPr lang="fr-FR"/>
        </a:p>
      </dgm:t>
    </dgm:pt>
    <dgm:pt modelId="{E3B6BEDC-5889-448E-AF3B-278CFC5920D4}" type="sibTrans" cxnId="{37A33A02-4B1F-4F0C-9686-C3CB7D89CA73}">
      <dgm:prSet/>
      <dgm:spPr/>
      <dgm:t>
        <a:bodyPr/>
        <a:lstStyle/>
        <a:p>
          <a:endParaRPr lang="fr-FR"/>
        </a:p>
      </dgm:t>
    </dgm:pt>
    <dgm:pt modelId="{0C2159BC-6870-4891-867A-8D44A7FF22F8}">
      <dgm:prSet phldrT="[Texte]" custT="1"/>
      <dgm:spPr/>
      <dgm:t>
        <a:bodyPr/>
        <a:lstStyle/>
        <a:p>
          <a:r>
            <a:rPr lang="fr-FR" sz="1600" dirty="0"/>
            <a:t>Equipement en bancarisation</a:t>
          </a:r>
        </a:p>
      </dgm:t>
    </dgm:pt>
    <dgm:pt modelId="{59C9C9B8-2F1A-4CFB-8D0D-4A222DD27EA6}" type="parTrans" cxnId="{25BECBC2-C6D4-4441-8B66-E87749ACF82C}">
      <dgm:prSet/>
      <dgm:spPr/>
      <dgm:t>
        <a:bodyPr/>
        <a:lstStyle/>
        <a:p>
          <a:endParaRPr lang="fr-FR"/>
        </a:p>
      </dgm:t>
    </dgm:pt>
    <dgm:pt modelId="{00E04C65-FA06-411D-A13D-384ADD4F0C7C}" type="sibTrans" cxnId="{25BECBC2-C6D4-4441-8B66-E87749ACF82C}">
      <dgm:prSet/>
      <dgm:spPr/>
      <dgm:t>
        <a:bodyPr/>
        <a:lstStyle/>
        <a:p>
          <a:endParaRPr lang="fr-FR"/>
        </a:p>
      </dgm:t>
    </dgm:pt>
    <dgm:pt modelId="{73488FFF-8F36-4AB4-9CC6-237A174B7098}" type="pres">
      <dgm:prSet presAssocID="{F5BDF55B-2942-4A16-8DF8-F99669412F93}" presName="Name0" presStyleCnt="0">
        <dgm:presLayoutVars>
          <dgm:chMax val="7"/>
          <dgm:chPref val="7"/>
          <dgm:dir/>
          <dgm:animLvl val="lvl"/>
        </dgm:presLayoutVars>
      </dgm:prSet>
      <dgm:spPr/>
    </dgm:pt>
    <dgm:pt modelId="{D995044C-279E-42EB-8591-7FF9F6B06B3E}" type="pres">
      <dgm:prSet presAssocID="{716D6113-3D2C-464F-80C0-864C47280F4C}" presName="Accent1" presStyleCnt="0"/>
      <dgm:spPr/>
    </dgm:pt>
    <dgm:pt modelId="{03F7E773-0B3E-4438-B15D-BD37F62ADB98}" type="pres">
      <dgm:prSet presAssocID="{716D6113-3D2C-464F-80C0-864C47280F4C}" presName="Accent" presStyleLbl="node1" presStyleIdx="0" presStyleCnt="3"/>
      <dgm:spPr/>
    </dgm:pt>
    <dgm:pt modelId="{56D2F635-6D5B-4CF1-9EEA-2A747FD3E70D}" type="pres">
      <dgm:prSet presAssocID="{716D6113-3D2C-464F-80C0-864C47280F4C}" presName="Parent1" presStyleLbl="revTx" presStyleIdx="0" presStyleCnt="3">
        <dgm:presLayoutVars>
          <dgm:chMax val="1"/>
          <dgm:chPref val="1"/>
          <dgm:bulletEnabled val="1"/>
        </dgm:presLayoutVars>
      </dgm:prSet>
      <dgm:spPr/>
    </dgm:pt>
    <dgm:pt modelId="{DD86A087-994A-43E0-BE18-986D7EFDE7F2}" type="pres">
      <dgm:prSet presAssocID="{AA6BB508-3FC0-4C30-949E-D3FF5E74773D}" presName="Accent2" presStyleCnt="0"/>
      <dgm:spPr/>
    </dgm:pt>
    <dgm:pt modelId="{02DC5BC6-CF14-4DC9-8621-1342F9BC31ED}" type="pres">
      <dgm:prSet presAssocID="{AA6BB508-3FC0-4C30-949E-D3FF5E74773D}" presName="Accent" presStyleLbl="node1" presStyleIdx="1" presStyleCnt="3"/>
      <dgm:spPr/>
    </dgm:pt>
    <dgm:pt modelId="{DB333F7A-2B3D-408C-B489-AFCAF23203EA}" type="pres">
      <dgm:prSet presAssocID="{AA6BB508-3FC0-4C30-949E-D3FF5E74773D}" presName="Parent2" presStyleLbl="revTx" presStyleIdx="1" presStyleCnt="3" custScaleX="129823">
        <dgm:presLayoutVars>
          <dgm:chMax val="1"/>
          <dgm:chPref val="1"/>
          <dgm:bulletEnabled val="1"/>
        </dgm:presLayoutVars>
      </dgm:prSet>
      <dgm:spPr/>
    </dgm:pt>
    <dgm:pt modelId="{31C8EEBB-5DBC-49E7-AB51-D1B12D8215CB}" type="pres">
      <dgm:prSet presAssocID="{0C2159BC-6870-4891-867A-8D44A7FF22F8}" presName="Accent3" presStyleCnt="0"/>
      <dgm:spPr/>
    </dgm:pt>
    <dgm:pt modelId="{BB9B47ED-93D7-4763-9D35-6D9F044AA253}" type="pres">
      <dgm:prSet presAssocID="{0C2159BC-6870-4891-867A-8D44A7FF22F8}" presName="Accent" presStyleLbl="node1" presStyleIdx="2" presStyleCnt="3"/>
      <dgm:spPr/>
    </dgm:pt>
    <dgm:pt modelId="{7172AB0D-7648-439C-9FA8-15E6E9AB3660}" type="pres">
      <dgm:prSet presAssocID="{0C2159BC-6870-4891-867A-8D44A7FF22F8}" presName="Parent3" presStyleLbl="revTx" presStyleIdx="2" presStyleCnt="3" custScaleX="126829">
        <dgm:presLayoutVars>
          <dgm:chMax val="1"/>
          <dgm:chPref val="1"/>
          <dgm:bulletEnabled val="1"/>
        </dgm:presLayoutVars>
      </dgm:prSet>
      <dgm:spPr/>
    </dgm:pt>
  </dgm:ptLst>
  <dgm:cxnLst>
    <dgm:cxn modelId="{37A33A02-4B1F-4F0C-9686-C3CB7D89CA73}" srcId="{F5BDF55B-2942-4A16-8DF8-F99669412F93}" destId="{AA6BB508-3FC0-4C30-949E-D3FF5E74773D}" srcOrd="1" destOrd="0" parTransId="{40123A97-D9C2-4A95-A3DB-40C196C696C9}" sibTransId="{E3B6BEDC-5889-448E-AF3B-278CFC5920D4}"/>
    <dgm:cxn modelId="{AADC3916-6A00-469E-8150-E380640A5A19}" type="presOf" srcId="{0C2159BC-6870-4891-867A-8D44A7FF22F8}" destId="{7172AB0D-7648-439C-9FA8-15E6E9AB3660}" srcOrd="0" destOrd="0" presId="urn:microsoft.com/office/officeart/2009/layout/CircleArrowProcess"/>
    <dgm:cxn modelId="{58992340-A1AA-4DD6-A94D-FCD58CAAC23F}" type="presOf" srcId="{AA6BB508-3FC0-4C30-949E-D3FF5E74773D}" destId="{DB333F7A-2B3D-408C-B489-AFCAF23203EA}" srcOrd="0" destOrd="0" presId="urn:microsoft.com/office/officeart/2009/layout/CircleArrowProcess"/>
    <dgm:cxn modelId="{2D70B352-ED73-4BC6-951B-0CFCD1D00BB4}" type="presOf" srcId="{F5BDF55B-2942-4A16-8DF8-F99669412F93}" destId="{73488FFF-8F36-4AB4-9CC6-237A174B7098}" srcOrd="0" destOrd="0" presId="urn:microsoft.com/office/officeart/2009/layout/CircleArrowProcess"/>
    <dgm:cxn modelId="{CC222F81-DEA7-4D88-A1B6-C4BB0C79A425}" type="presOf" srcId="{716D6113-3D2C-464F-80C0-864C47280F4C}" destId="{56D2F635-6D5B-4CF1-9EEA-2A747FD3E70D}" srcOrd="0" destOrd="0" presId="urn:microsoft.com/office/officeart/2009/layout/CircleArrowProcess"/>
    <dgm:cxn modelId="{25BECBC2-C6D4-4441-8B66-E87749ACF82C}" srcId="{F5BDF55B-2942-4A16-8DF8-F99669412F93}" destId="{0C2159BC-6870-4891-867A-8D44A7FF22F8}" srcOrd="2" destOrd="0" parTransId="{59C9C9B8-2F1A-4CFB-8D0D-4A222DD27EA6}" sibTransId="{00E04C65-FA06-411D-A13D-384ADD4F0C7C}"/>
    <dgm:cxn modelId="{840EA7DA-9B36-4C12-BD01-B00A0ED4C7A2}" srcId="{F5BDF55B-2942-4A16-8DF8-F99669412F93}" destId="{716D6113-3D2C-464F-80C0-864C47280F4C}" srcOrd="0" destOrd="0" parTransId="{5430DE47-9321-42A4-B484-EA7A11B20F8C}" sibTransId="{BC5ACA9F-4B78-4BD8-9B3E-5D04C9231445}"/>
    <dgm:cxn modelId="{2029814E-C92B-4D0A-B86C-4C7678DC9F1C}" type="presParOf" srcId="{73488FFF-8F36-4AB4-9CC6-237A174B7098}" destId="{D995044C-279E-42EB-8591-7FF9F6B06B3E}" srcOrd="0" destOrd="0" presId="urn:microsoft.com/office/officeart/2009/layout/CircleArrowProcess"/>
    <dgm:cxn modelId="{1638947C-BE49-4D9E-81ED-54E4472ECF20}" type="presParOf" srcId="{D995044C-279E-42EB-8591-7FF9F6B06B3E}" destId="{03F7E773-0B3E-4438-B15D-BD37F62ADB98}" srcOrd="0" destOrd="0" presId="urn:microsoft.com/office/officeart/2009/layout/CircleArrowProcess"/>
    <dgm:cxn modelId="{FD81E2FB-F1F0-47D0-99E3-25A555110A96}" type="presParOf" srcId="{73488FFF-8F36-4AB4-9CC6-237A174B7098}" destId="{56D2F635-6D5B-4CF1-9EEA-2A747FD3E70D}" srcOrd="1" destOrd="0" presId="urn:microsoft.com/office/officeart/2009/layout/CircleArrowProcess"/>
    <dgm:cxn modelId="{6CA032B1-4114-45AE-9AE5-1E928C739EBD}" type="presParOf" srcId="{73488FFF-8F36-4AB4-9CC6-237A174B7098}" destId="{DD86A087-994A-43E0-BE18-986D7EFDE7F2}" srcOrd="2" destOrd="0" presId="urn:microsoft.com/office/officeart/2009/layout/CircleArrowProcess"/>
    <dgm:cxn modelId="{AE6A7562-4F26-4513-8467-CF8B6CBB0981}" type="presParOf" srcId="{DD86A087-994A-43E0-BE18-986D7EFDE7F2}" destId="{02DC5BC6-CF14-4DC9-8621-1342F9BC31ED}" srcOrd="0" destOrd="0" presId="urn:microsoft.com/office/officeart/2009/layout/CircleArrowProcess"/>
    <dgm:cxn modelId="{895EDBD9-7200-4459-91C1-9CA3CC227020}" type="presParOf" srcId="{73488FFF-8F36-4AB4-9CC6-237A174B7098}" destId="{DB333F7A-2B3D-408C-B489-AFCAF23203EA}" srcOrd="3" destOrd="0" presId="urn:microsoft.com/office/officeart/2009/layout/CircleArrowProcess"/>
    <dgm:cxn modelId="{DE534E22-072A-475E-B15F-1107047F8E64}" type="presParOf" srcId="{73488FFF-8F36-4AB4-9CC6-237A174B7098}" destId="{31C8EEBB-5DBC-49E7-AB51-D1B12D8215CB}" srcOrd="4" destOrd="0" presId="urn:microsoft.com/office/officeart/2009/layout/CircleArrowProcess"/>
    <dgm:cxn modelId="{B4AD9B47-DA3D-4925-A608-AC0D9F5FDF9D}" type="presParOf" srcId="{31C8EEBB-5DBC-49E7-AB51-D1B12D8215CB}" destId="{BB9B47ED-93D7-4763-9D35-6D9F044AA253}" srcOrd="0" destOrd="0" presId="urn:microsoft.com/office/officeart/2009/layout/CircleArrowProcess"/>
    <dgm:cxn modelId="{3B6875E2-0C8C-49E7-A49F-189DF9776B9A}" type="presParOf" srcId="{73488FFF-8F36-4AB4-9CC6-237A174B7098}" destId="{7172AB0D-7648-439C-9FA8-15E6E9AB3660}" srcOrd="5"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F7E773-0B3E-4438-B15D-BD37F62ADB98}">
      <dsp:nvSpPr>
        <dsp:cNvPr id="0" name=""/>
        <dsp:cNvSpPr/>
      </dsp:nvSpPr>
      <dsp:spPr>
        <a:xfrm>
          <a:off x="2341595" y="0"/>
          <a:ext cx="1956111" cy="1956409"/>
        </a:xfrm>
        <a:prstGeom prst="circularArrow">
          <a:avLst>
            <a:gd name="adj1" fmla="val 10980"/>
            <a:gd name="adj2" fmla="val 1142322"/>
            <a:gd name="adj3" fmla="val 4500000"/>
            <a:gd name="adj4" fmla="val 10800000"/>
            <a:gd name="adj5" fmla="val 12500"/>
          </a:avLst>
        </a:prstGeom>
        <a:solidFill>
          <a:schemeClr val="accent1">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6D2F635-6D5B-4CF1-9EEA-2A747FD3E70D}">
      <dsp:nvSpPr>
        <dsp:cNvPr id="0" name=""/>
        <dsp:cNvSpPr/>
      </dsp:nvSpPr>
      <dsp:spPr>
        <a:xfrm>
          <a:off x="2773960" y="706323"/>
          <a:ext cx="1086973" cy="543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kern="1200" dirty="0"/>
            <a:t>Découverte client</a:t>
          </a:r>
        </a:p>
      </dsp:txBody>
      <dsp:txXfrm>
        <a:off x="2773960" y="706323"/>
        <a:ext cx="1086973" cy="543356"/>
      </dsp:txXfrm>
    </dsp:sp>
    <dsp:sp modelId="{02DC5BC6-CF14-4DC9-8621-1342F9BC31ED}">
      <dsp:nvSpPr>
        <dsp:cNvPr id="0" name=""/>
        <dsp:cNvSpPr/>
      </dsp:nvSpPr>
      <dsp:spPr>
        <a:xfrm>
          <a:off x="1798292" y="1124102"/>
          <a:ext cx="1956111" cy="1956409"/>
        </a:xfrm>
        <a:prstGeom prst="leftCircularArrow">
          <a:avLst>
            <a:gd name="adj1" fmla="val 10980"/>
            <a:gd name="adj2" fmla="val 1142322"/>
            <a:gd name="adj3" fmla="val 6300000"/>
            <a:gd name="adj4" fmla="val 18900000"/>
            <a:gd name="adj5" fmla="val 12500"/>
          </a:avLst>
        </a:prstGeom>
        <a:solidFill>
          <a:schemeClr val="accent1">
            <a:alpha val="90000"/>
            <a:hueOff val="0"/>
            <a:satOff val="0"/>
            <a:lumOff val="0"/>
            <a:alphaOff val="-2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333F7A-2B3D-408C-B489-AFCAF23203EA}">
      <dsp:nvSpPr>
        <dsp:cNvPr id="0" name=""/>
        <dsp:cNvSpPr/>
      </dsp:nvSpPr>
      <dsp:spPr>
        <a:xfrm>
          <a:off x="2070777" y="1836927"/>
          <a:ext cx="1411141" cy="543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kern="1200" dirty="0"/>
            <a:t>Rapatriement des flux</a:t>
          </a:r>
        </a:p>
      </dsp:txBody>
      <dsp:txXfrm>
        <a:off x="2070777" y="1836927"/>
        <a:ext cx="1411141" cy="543356"/>
      </dsp:txXfrm>
    </dsp:sp>
    <dsp:sp modelId="{BB9B47ED-93D7-4763-9D35-6D9F044AA253}">
      <dsp:nvSpPr>
        <dsp:cNvPr id="0" name=""/>
        <dsp:cNvSpPr/>
      </dsp:nvSpPr>
      <dsp:spPr>
        <a:xfrm>
          <a:off x="2480819" y="2382723"/>
          <a:ext cx="1680603" cy="1681276"/>
        </a:xfrm>
        <a:prstGeom prst="blockArc">
          <a:avLst>
            <a:gd name="adj1" fmla="val 13500000"/>
            <a:gd name="adj2" fmla="val 10800000"/>
            <a:gd name="adj3" fmla="val 12740"/>
          </a:avLst>
        </a:prstGeom>
        <a:solidFill>
          <a:schemeClr val="accent1">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172AB0D-7648-439C-9FA8-15E6E9AB3660}">
      <dsp:nvSpPr>
        <dsp:cNvPr id="0" name=""/>
        <dsp:cNvSpPr/>
      </dsp:nvSpPr>
      <dsp:spPr>
        <a:xfrm>
          <a:off x="2630719" y="2969158"/>
          <a:ext cx="1378597" cy="543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kern="1200" dirty="0"/>
            <a:t>Equipement en bancarisation</a:t>
          </a:r>
        </a:p>
      </dsp:txBody>
      <dsp:txXfrm>
        <a:off x="2630719" y="2969158"/>
        <a:ext cx="1378597" cy="543356"/>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0.12923</cdr:x>
      <cdr:y>0.78459</cdr:y>
    </cdr:from>
    <cdr:to>
      <cdr:x>0.22723</cdr:x>
      <cdr:y>0.88554</cdr:y>
    </cdr:to>
    <cdr:sp macro="" textlink="">
      <cdr:nvSpPr>
        <cdr:cNvPr id="3" name="Rectangle 2">
          <a:extLst xmlns:a="http://schemas.openxmlformats.org/drawingml/2006/main">
            <a:ext uri="{FF2B5EF4-FFF2-40B4-BE49-F238E27FC236}">
              <a16:creationId xmlns:a16="http://schemas.microsoft.com/office/drawing/2014/main" id="{910636F2-EBFF-42D7-A276-40F1B783F258}"/>
            </a:ext>
          </a:extLst>
        </cdr:cNvPr>
        <cdr:cNvSpPr/>
      </cdr:nvSpPr>
      <cdr:spPr>
        <a:xfrm xmlns:a="http://schemas.openxmlformats.org/drawingml/2006/main">
          <a:off x="711336" y="2436631"/>
          <a:ext cx="539399" cy="313508"/>
        </a:xfrm>
        <a:prstGeom xmlns:a="http://schemas.openxmlformats.org/drawingml/2006/main" prst="rect">
          <a:avLst/>
        </a:prstGeom>
        <a:noFill xmlns:a="http://schemas.openxmlformats.org/drawingml/2006/main"/>
        <a:ln xmlns:a="http://schemas.openxmlformats.org/drawingml/2006/main" w="38100">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nchor="ctr"/>
        <a:lstStyle xmlns:a="http://schemas.openxmlformats.org/drawingml/2006/main"/>
        <a:p xmlns:a="http://schemas.openxmlformats.org/drawingml/2006/main">
          <a:pPr algn="ctr"/>
          <a:r>
            <a:rPr lang="fr-FR" sz="800" b="1" dirty="0">
              <a:solidFill>
                <a:schemeClr val="accent4">
                  <a:lumMod val="75000"/>
                </a:schemeClr>
              </a:solidFill>
              <a:latin typeface="+mn-lt"/>
            </a:rPr>
            <a:t>-1 573</a:t>
          </a:r>
        </a:p>
      </cdr:txBody>
    </cdr:sp>
  </cdr:relSizeAnchor>
  <cdr:relSizeAnchor xmlns:cdr="http://schemas.openxmlformats.org/drawingml/2006/chartDrawing">
    <cdr:from>
      <cdr:x>0.22605</cdr:x>
      <cdr:y>0.6252</cdr:y>
    </cdr:from>
    <cdr:to>
      <cdr:x>0.32436</cdr:x>
      <cdr:y>0.72614</cdr:y>
    </cdr:to>
    <cdr:sp macro="" textlink="">
      <cdr:nvSpPr>
        <cdr:cNvPr id="4" name="Rectangle 3">
          <a:extLst xmlns:a="http://schemas.openxmlformats.org/drawingml/2006/main">
            <a:ext uri="{FF2B5EF4-FFF2-40B4-BE49-F238E27FC236}">
              <a16:creationId xmlns:a16="http://schemas.microsoft.com/office/drawing/2014/main" id="{090812AD-E9DC-49B5-B01C-F097AB80ECD1}"/>
            </a:ext>
          </a:extLst>
        </cdr:cNvPr>
        <cdr:cNvSpPr/>
      </cdr:nvSpPr>
      <cdr:spPr>
        <a:xfrm xmlns:a="http://schemas.openxmlformats.org/drawingml/2006/main">
          <a:off x="1081224" y="1941611"/>
          <a:ext cx="470261" cy="313508"/>
        </a:xfrm>
        <a:prstGeom xmlns:a="http://schemas.openxmlformats.org/drawingml/2006/main" prst="rect">
          <a:avLst/>
        </a:prstGeom>
        <a:noFill xmlns:a="http://schemas.openxmlformats.org/drawingml/2006/main"/>
        <a:ln xmlns:a="http://schemas.openxmlformats.org/drawingml/2006/main" w="38100">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fr-FR" sz="800" b="1" dirty="0">
              <a:solidFill>
                <a:schemeClr val="accent4">
                  <a:lumMod val="75000"/>
                </a:schemeClr>
              </a:solidFill>
              <a:latin typeface="+mn-lt"/>
            </a:rPr>
            <a:t>-1 239</a:t>
          </a:r>
        </a:p>
      </cdr:txBody>
    </cdr:sp>
  </cdr:relSizeAnchor>
  <cdr:relSizeAnchor xmlns:cdr="http://schemas.openxmlformats.org/drawingml/2006/chartDrawing">
    <cdr:from>
      <cdr:x>0.3321</cdr:x>
      <cdr:y>0.56112</cdr:y>
    </cdr:from>
    <cdr:to>
      <cdr:x>0.40965</cdr:x>
      <cdr:y>0.66207</cdr:y>
    </cdr:to>
    <cdr:sp macro="" textlink="">
      <cdr:nvSpPr>
        <cdr:cNvPr id="5" name="Rectangle 4">
          <a:extLst xmlns:a="http://schemas.openxmlformats.org/drawingml/2006/main">
            <a:ext uri="{FF2B5EF4-FFF2-40B4-BE49-F238E27FC236}">
              <a16:creationId xmlns:a16="http://schemas.microsoft.com/office/drawing/2014/main" id="{CB815212-7564-4CF1-9328-A0D38BAFF404}"/>
            </a:ext>
          </a:extLst>
        </cdr:cNvPr>
        <cdr:cNvSpPr/>
      </cdr:nvSpPr>
      <cdr:spPr>
        <a:xfrm xmlns:a="http://schemas.openxmlformats.org/drawingml/2006/main">
          <a:off x="2836907" y="1742618"/>
          <a:ext cx="662428" cy="313508"/>
        </a:xfrm>
        <a:prstGeom xmlns:a="http://schemas.openxmlformats.org/drawingml/2006/main" prst="rect">
          <a:avLst/>
        </a:prstGeom>
        <a:noFill xmlns:a="http://schemas.openxmlformats.org/drawingml/2006/main"/>
        <a:ln xmlns:a="http://schemas.openxmlformats.org/drawingml/2006/main" w="38100">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fr-FR" sz="800" b="1" dirty="0">
              <a:solidFill>
                <a:schemeClr val="accent4">
                  <a:lumMod val="75000"/>
                </a:schemeClr>
              </a:solidFill>
              <a:latin typeface="+mn-lt"/>
            </a:rPr>
            <a:t>-615</a:t>
          </a:r>
        </a:p>
      </cdr:txBody>
    </cdr:sp>
  </cdr:relSizeAnchor>
  <cdr:relSizeAnchor xmlns:cdr="http://schemas.openxmlformats.org/drawingml/2006/chartDrawing">
    <cdr:from>
      <cdr:x>0.43312</cdr:x>
      <cdr:y>0.6536</cdr:y>
    </cdr:from>
    <cdr:to>
      <cdr:x>0.50812</cdr:x>
      <cdr:y>0.75455</cdr:y>
    </cdr:to>
    <cdr:sp macro="" textlink="">
      <cdr:nvSpPr>
        <cdr:cNvPr id="6" name="Rectangle 5">
          <a:extLst xmlns:a="http://schemas.openxmlformats.org/drawingml/2006/main">
            <a:ext uri="{FF2B5EF4-FFF2-40B4-BE49-F238E27FC236}">
              <a16:creationId xmlns:a16="http://schemas.microsoft.com/office/drawing/2014/main" id="{0FD0FA2F-ADD9-47E3-9FAF-D37E5039BE2C}"/>
            </a:ext>
          </a:extLst>
        </cdr:cNvPr>
        <cdr:cNvSpPr/>
      </cdr:nvSpPr>
      <cdr:spPr>
        <a:xfrm xmlns:a="http://schemas.openxmlformats.org/drawingml/2006/main">
          <a:off x="3699836" y="2029825"/>
          <a:ext cx="640657" cy="313508"/>
        </a:xfrm>
        <a:prstGeom xmlns:a="http://schemas.openxmlformats.org/drawingml/2006/main" prst="rect">
          <a:avLst/>
        </a:prstGeom>
        <a:noFill xmlns:a="http://schemas.openxmlformats.org/drawingml/2006/main"/>
        <a:ln xmlns:a="http://schemas.openxmlformats.org/drawingml/2006/main" w="38100">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fr-FR" sz="800" b="1" dirty="0">
              <a:solidFill>
                <a:schemeClr val="accent4">
                  <a:lumMod val="75000"/>
                </a:schemeClr>
              </a:solidFill>
              <a:latin typeface="+mn-lt"/>
            </a:rPr>
            <a:t>-55</a:t>
          </a:r>
        </a:p>
      </cdr:txBody>
    </cdr:sp>
  </cdr:relSizeAnchor>
  <cdr:relSizeAnchor xmlns:cdr="http://schemas.openxmlformats.org/drawingml/2006/chartDrawing">
    <cdr:from>
      <cdr:x>0.61739</cdr:x>
      <cdr:y>0.20139</cdr:y>
    </cdr:from>
    <cdr:to>
      <cdr:x>0.70944</cdr:x>
      <cdr:y>0.30234</cdr:y>
    </cdr:to>
    <cdr:sp macro="" textlink="">
      <cdr:nvSpPr>
        <cdr:cNvPr id="7" name="Rectangle 6">
          <a:extLst xmlns:a="http://schemas.openxmlformats.org/drawingml/2006/main">
            <a:ext uri="{FF2B5EF4-FFF2-40B4-BE49-F238E27FC236}">
              <a16:creationId xmlns:a16="http://schemas.microsoft.com/office/drawing/2014/main" id="{568F1F2F-A97C-4DDE-9938-B9E7DFA1222C}"/>
            </a:ext>
          </a:extLst>
        </cdr:cNvPr>
        <cdr:cNvSpPr/>
      </cdr:nvSpPr>
      <cdr:spPr>
        <a:xfrm xmlns:a="http://schemas.openxmlformats.org/drawingml/2006/main">
          <a:off x="2953099" y="625429"/>
          <a:ext cx="440278" cy="313508"/>
        </a:xfrm>
        <a:prstGeom xmlns:a="http://schemas.openxmlformats.org/drawingml/2006/main" prst="rect">
          <a:avLst/>
        </a:prstGeom>
        <a:noFill xmlns:a="http://schemas.openxmlformats.org/drawingml/2006/main"/>
        <a:ln xmlns:a="http://schemas.openxmlformats.org/drawingml/2006/main" w="38100">
          <a:solidFill>
            <a:srgbClr val="17DE08"/>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fr-FR" sz="800" b="1" dirty="0">
              <a:solidFill>
                <a:srgbClr val="17DE08"/>
              </a:solidFill>
              <a:latin typeface="+mn-lt"/>
            </a:rPr>
            <a:t>1180</a:t>
          </a:r>
        </a:p>
      </cdr:txBody>
    </cdr:sp>
  </cdr:relSizeAnchor>
  <cdr:relSizeAnchor xmlns:cdr="http://schemas.openxmlformats.org/drawingml/2006/chartDrawing">
    <cdr:from>
      <cdr:x>0.52532</cdr:x>
      <cdr:y>0.59426</cdr:y>
    </cdr:from>
    <cdr:to>
      <cdr:x>0.60544</cdr:x>
      <cdr:y>0.69521</cdr:y>
    </cdr:to>
    <cdr:sp macro="" textlink="">
      <cdr:nvSpPr>
        <cdr:cNvPr id="8" name="Rectangle 7">
          <a:extLst xmlns:a="http://schemas.openxmlformats.org/drawingml/2006/main">
            <a:ext uri="{FF2B5EF4-FFF2-40B4-BE49-F238E27FC236}">
              <a16:creationId xmlns:a16="http://schemas.microsoft.com/office/drawing/2014/main" id="{F437544E-F62E-4C48-B0A4-AFC282D57ACA}"/>
            </a:ext>
          </a:extLst>
        </cdr:cNvPr>
        <cdr:cNvSpPr/>
      </cdr:nvSpPr>
      <cdr:spPr>
        <a:xfrm xmlns:a="http://schemas.openxmlformats.org/drawingml/2006/main">
          <a:off x="4487483" y="1845545"/>
          <a:ext cx="684374" cy="313508"/>
        </a:xfrm>
        <a:prstGeom xmlns:a="http://schemas.openxmlformats.org/drawingml/2006/main" prst="rect">
          <a:avLst/>
        </a:prstGeom>
        <a:noFill xmlns:a="http://schemas.openxmlformats.org/drawingml/2006/main"/>
        <a:ln xmlns:a="http://schemas.openxmlformats.org/drawingml/2006/main" w="38100">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fr-FR" sz="800" b="1" dirty="0">
              <a:solidFill>
                <a:schemeClr val="accent4">
                  <a:lumMod val="75000"/>
                </a:schemeClr>
              </a:solidFill>
              <a:latin typeface="+mn-lt"/>
            </a:rPr>
            <a:t>-443</a:t>
          </a:r>
        </a:p>
      </cdr:txBody>
    </cdr:sp>
  </cdr:relSizeAnchor>
  <cdr:relSizeAnchor xmlns:cdr="http://schemas.openxmlformats.org/drawingml/2006/chartDrawing">
    <cdr:from>
      <cdr:x>0.7187</cdr:x>
      <cdr:y>0.26684</cdr:y>
    </cdr:from>
    <cdr:to>
      <cdr:x>0.79511</cdr:x>
      <cdr:y>0.36779</cdr:y>
    </cdr:to>
    <cdr:sp macro="" textlink="">
      <cdr:nvSpPr>
        <cdr:cNvPr id="9" name="Rectangle 8">
          <a:extLst xmlns:a="http://schemas.openxmlformats.org/drawingml/2006/main">
            <a:ext uri="{FF2B5EF4-FFF2-40B4-BE49-F238E27FC236}">
              <a16:creationId xmlns:a16="http://schemas.microsoft.com/office/drawing/2014/main" id="{B5781B49-0102-4784-B3AD-7C409173D85B}"/>
            </a:ext>
          </a:extLst>
        </cdr:cNvPr>
        <cdr:cNvSpPr/>
      </cdr:nvSpPr>
      <cdr:spPr>
        <a:xfrm xmlns:a="http://schemas.openxmlformats.org/drawingml/2006/main">
          <a:off x="6139331" y="828711"/>
          <a:ext cx="652781" cy="313508"/>
        </a:xfrm>
        <a:prstGeom xmlns:a="http://schemas.openxmlformats.org/drawingml/2006/main" prst="rect">
          <a:avLst/>
        </a:prstGeom>
        <a:noFill xmlns:a="http://schemas.openxmlformats.org/drawingml/2006/main"/>
        <a:ln xmlns:a="http://schemas.openxmlformats.org/drawingml/2006/main" w="38100">
          <a:solidFill>
            <a:srgbClr val="17DE08"/>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fr-FR" sz="800" b="1" dirty="0">
              <a:solidFill>
                <a:srgbClr val="17DE08"/>
              </a:solidFill>
              <a:latin typeface="+mn-lt"/>
            </a:rPr>
            <a:t>209</a:t>
          </a:r>
        </a:p>
      </cdr:txBody>
    </cdr:sp>
  </cdr:relSizeAnchor>
  <cdr:relSizeAnchor xmlns:cdr="http://schemas.openxmlformats.org/drawingml/2006/chartDrawing">
    <cdr:from>
      <cdr:x>0.82123</cdr:x>
      <cdr:y>0.24891</cdr:y>
    </cdr:from>
    <cdr:to>
      <cdr:x>0.89298</cdr:x>
      <cdr:y>0.34985</cdr:y>
    </cdr:to>
    <cdr:sp macro="" textlink="">
      <cdr:nvSpPr>
        <cdr:cNvPr id="10" name="Rectangle 9">
          <a:extLst xmlns:a="http://schemas.openxmlformats.org/drawingml/2006/main">
            <a:ext uri="{FF2B5EF4-FFF2-40B4-BE49-F238E27FC236}">
              <a16:creationId xmlns:a16="http://schemas.microsoft.com/office/drawing/2014/main" id="{162102CB-4881-4903-B242-D522DC8EB922}"/>
            </a:ext>
          </a:extLst>
        </cdr:cNvPr>
        <cdr:cNvSpPr/>
      </cdr:nvSpPr>
      <cdr:spPr>
        <a:xfrm xmlns:a="http://schemas.openxmlformats.org/drawingml/2006/main">
          <a:off x="7015209" y="773002"/>
          <a:ext cx="612925" cy="313508"/>
        </a:xfrm>
        <a:prstGeom xmlns:a="http://schemas.openxmlformats.org/drawingml/2006/main" prst="rect">
          <a:avLst/>
        </a:prstGeom>
        <a:noFill xmlns:a="http://schemas.openxmlformats.org/drawingml/2006/main"/>
        <a:ln xmlns:a="http://schemas.openxmlformats.org/drawingml/2006/main" w="38100">
          <a:solidFill>
            <a:srgbClr val="17DE08"/>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fr-FR" sz="800" b="1" dirty="0">
              <a:solidFill>
                <a:srgbClr val="17DE08"/>
              </a:solidFill>
              <a:latin typeface="+mn-lt"/>
            </a:rPr>
            <a:t>636</a:t>
          </a:r>
        </a:p>
      </cdr:txBody>
    </cdr:sp>
  </cdr:relSizeAnchor>
  <cdr:relSizeAnchor xmlns:cdr="http://schemas.openxmlformats.org/drawingml/2006/chartDrawing">
    <cdr:from>
      <cdr:x>0.91148</cdr:x>
      <cdr:y>0.27588</cdr:y>
    </cdr:from>
    <cdr:to>
      <cdr:x>0.98578</cdr:x>
      <cdr:y>0.37682</cdr:y>
    </cdr:to>
    <cdr:sp macro="" textlink="">
      <cdr:nvSpPr>
        <cdr:cNvPr id="11" name="Rectangle 10">
          <a:extLst xmlns:a="http://schemas.openxmlformats.org/drawingml/2006/main">
            <a:ext uri="{FF2B5EF4-FFF2-40B4-BE49-F238E27FC236}">
              <a16:creationId xmlns:a16="http://schemas.microsoft.com/office/drawing/2014/main" id="{857F5C94-FBF8-44D0-BC27-18B405EDA5E7}"/>
            </a:ext>
          </a:extLst>
        </cdr:cNvPr>
        <cdr:cNvSpPr/>
      </cdr:nvSpPr>
      <cdr:spPr>
        <a:xfrm xmlns:a="http://schemas.openxmlformats.org/drawingml/2006/main">
          <a:off x="7786105" y="856760"/>
          <a:ext cx="634697" cy="313508"/>
        </a:xfrm>
        <a:prstGeom xmlns:a="http://schemas.openxmlformats.org/drawingml/2006/main" prst="rect">
          <a:avLst/>
        </a:prstGeom>
        <a:noFill xmlns:a="http://schemas.openxmlformats.org/drawingml/2006/main"/>
        <a:ln xmlns:a="http://schemas.openxmlformats.org/drawingml/2006/main" w="38100">
          <a:solidFill>
            <a:srgbClr val="17DE08"/>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fr-FR" sz="800" b="1" dirty="0">
              <a:solidFill>
                <a:srgbClr val="17DE08"/>
              </a:solidFill>
              <a:latin typeface="+mn-lt"/>
            </a:rPr>
            <a:t>470</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C7C7CDCF-864A-4EC3-940E-581BDE303296}" type="datetimeFigureOut">
              <a:rPr lang="fr-FR" smtClean="0"/>
              <a:t>24/03/2022</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C31EF9D3-F7AD-408B-86BB-E4B03DDF621A}" type="slidenum">
              <a:rPr lang="fr-FR" smtClean="0"/>
              <a:t>‹N°›</a:t>
            </a:fld>
            <a:endParaRPr lang="fr-FR"/>
          </a:p>
        </p:txBody>
      </p:sp>
    </p:spTree>
    <p:extLst>
      <p:ext uri="{BB962C8B-B14F-4D97-AF65-F5344CB8AC3E}">
        <p14:creationId xmlns:p14="http://schemas.microsoft.com/office/powerpoint/2010/main" val="19511470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pic>
        <p:nvPicPr>
          <p:cNvPr id="11" name="Image 10"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pic>
        <p:nvPicPr>
          <p:cNvPr id="12" name="Imag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17703" t="29642" r="64881" b="44552"/>
          <a:stretch/>
        </p:blipFill>
        <p:spPr>
          <a:xfrm>
            <a:off x="11265489" y="6231194"/>
            <a:ext cx="426482" cy="446740"/>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10" name="Rectangle 9"/>
          <p:cNvSpPr/>
          <p:nvPr userDrawn="1"/>
        </p:nvSpPr>
        <p:spPr>
          <a:xfrm>
            <a:off x="515938" y="0"/>
            <a:ext cx="268019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157487" y="416398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6" name="Image 5" descr="logoterritoiredavenir2.png"/>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pic>
        <p:nvPicPr>
          <p:cNvPr id="7" name="Image 6"/>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780210" y="6467475"/>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chart" Target="../charts/chart1.xml"/><Relationship Id="rId1" Type="http://schemas.openxmlformats.org/officeDocument/2006/relationships/slideLayout" Target="../slideLayouts/slideLayout3.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openxmlformats.org/officeDocument/2006/relationships/image" Target="../media/image19.jpeg"/><Relationship Id="rId13" Type="http://schemas.openxmlformats.org/officeDocument/2006/relationships/image" Target="../media/image24.jpeg"/><Relationship Id="rId18" Type="http://schemas.openxmlformats.org/officeDocument/2006/relationships/image" Target="../media/image29.jpeg"/><Relationship Id="rId3" Type="http://schemas.openxmlformats.org/officeDocument/2006/relationships/image" Target="../media/image15.jpeg"/><Relationship Id="rId7" Type="http://schemas.openxmlformats.org/officeDocument/2006/relationships/image" Target="../media/image18.png"/><Relationship Id="rId12" Type="http://schemas.openxmlformats.org/officeDocument/2006/relationships/image" Target="../media/image23.jpeg"/><Relationship Id="rId17" Type="http://schemas.openxmlformats.org/officeDocument/2006/relationships/image" Target="../media/image28.jpeg"/><Relationship Id="rId2" Type="http://schemas.openxmlformats.org/officeDocument/2006/relationships/image" Target="../media/image14.jpeg"/><Relationship Id="rId16" Type="http://schemas.openxmlformats.org/officeDocument/2006/relationships/image" Target="../media/image27.jpeg"/><Relationship Id="rId1" Type="http://schemas.openxmlformats.org/officeDocument/2006/relationships/slideLayout" Target="../slideLayouts/slideLayout3.xml"/><Relationship Id="rId6" Type="http://schemas.microsoft.com/office/2007/relationships/hdphoto" Target="../media/hdphoto1.wdp"/><Relationship Id="rId11" Type="http://schemas.openxmlformats.org/officeDocument/2006/relationships/image" Target="../media/image22.jpeg"/><Relationship Id="rId5" Type="http://schemas.openxmlformats.org/officeDocument/2006/relationships/image" Target="../media/image17.png"/><Relationship Id="rId15" Type="http://schemas.openxmlformats.org/officeDocument/2006/relationships/image" Target="../media/image26.jpeg"/><Relationship Id="rId10" Type="http://schemas.openxmlformats.org/officeDocument/2006/relationships/image" Target="../media/image21.jpeg"/><Relationship Id="rId4" Type="http://schemas.openxmlformats.org/officeDocument/2006/relationships/image" Target="../media/image16.jpeg"/><Relationship Id="rId9" Type="http://schemas.openxmlformats.org/officeDocument/2006/relationships/image" Target="../media/image20.jpeg"/><Relationship Id="rId14" Type="http://schemas.openxmlformats.org/officeDocument/2006/relationships/image" Target="../media/image25.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hyperlink" Target="http://commerciaux.celca.caisse-epargne.fr/download/235/documents-clients/572/domilis-mobilite-bancaire-fiche-produit.pdf" TargetMode="External"/><Relationship Id="rId3" Type="http://schemas.openxmlformats.org/officeDocument/2006/relationships/hyperlink" Target="http://commerciaux.celca.caisse-epargne.fr/download/1028/documents-hors-arbo-1/25961/mode-op-mobilite-reglementee-totale-2022.pptx" TargetMode="External"/><Relationship Id="rId7" Type="http://schemas.openxmlformats.org/officeDocument/2006/relationships/image" Target="../media/image33.png"/><Relationship Id="rId12" Type="http://schemas.microsoft.com/office/2007/relationships/hdphoto" Target="../media/hdphoto2.wdp"/><Relationship Id="rId2" Type="http://schemas.openxmlformats.org/officeDocument/2006/relationships/hyperlink" Target="http://commerciaux.celca.caisse-epargne.fr/download/1028/documents-hors-arbo-1/25963/mode-op-mobilite-non-reglementee-2022.pptx" TargetMode="External"/><Relationship Id="rId1" Type="http://schemas.openxmlformats.org/officeDocument/2006/relationships/slideLayout" Target="../slideLayouts/slideLayout3.xml"/><Relationship Id="rId6" Type="http://schemas.openxmlformats.org/officeDocument/2006/relationships/image" Target="../media/image32.png"/><Relationship Id="rId11" Type="http://schemas.openxmlformats.org/officeDocument/2006/relationships/image" Target="../media/image36.png"/><Relationship Id="rId5" Type="http://schemas.openxmlformats.org/officeDocument/2006/relationships/image" Target="../media/image31.png"/><Relationship Id="rId10" Type="http://schemas.openxmlformats.org/officeDocument/2006/relationships/image" Target="../media/image35.png"/><Relationship Id="rId4" Type="http://schemas.openxmlformats.org/officeDocument/2006/relationships/hyperlink" Target="http://commerciaux.celca.caisse-epargne.fr/download/1028/documents-hors-arbo-1/25962/mode-op-mobilite-partielle-2022.pptx" TargetMode="External"/><Relationship Id="rId9"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3.xml"/><Relationship Id="rId5" Type="http://schemas.openxmlformats.org/officeDocument/2006/relationships/image" Target="../media/image40.jpeg"/><Relationship Id="rId4" Type="http://schemas.openxmlformats.org/officeDocument/2006/relationships/image" Target="../media/image39.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comments" Target="../comments/comment1.xml"/><Relationship Id="rId2" Type="http://schemas.openxmlformats.org/officeDocument/2006/relationships/hyperlink" Target="http://service-portail-intranet-cegee.sigce.caisse-epargne.fr/Intranet/intranetcegee_prod/Orca/index.php?rap=3018" TargetMode="External"/><Relationship Id="rId1" Type="http://schemas.openxmlformats.org/officeDocument/2006/relationships/slideLayout" Target="../slideLayouts/slideLayout3.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hyperlink" Target="http://commerciaux.celca.caisse-epargne.fr/download/1028/documents-hors-arbo-1/26053/info-client-refus-de-votre-ancienne-banque.pptx"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ervice-portail-intranet-cegee.sigce.caisse-epargne.fr/Intranet/intranetcegee_prod/Orca/index.php?rap=3107" TargetMode="External"/><Relationship Id="rId7" Type="http://schemas.openxmlformats.org/officeDocument/2006/relationships/image" Target="../media/image46.png"/><Relationship Id="rId2" Type="http://schemas.openxmlformats.org/officeDocument/2006/relationships/hyperlink" Target="http://commerciaux.celca.caisse-epargne.fr/download/236/oav/16632/mobilite-bancaire-foire-aux-questions.pdf" TargetMode="External"/><Relationship Id="rId1" Type="http://schemas.openxmlformats.org/officeDocument/2006/relationships/slideLayout" Target="../slideLayouts/slideLayout3.xml"/><Relationship Id="rId6" Type="http://schemas.openxmlformats.org/officeDocument/2006/relationships/image" Target="../media/image45.png"/><Relationship Id="rId5" Type="http://schemas.openxmlformats.org/officeDocument/2006/relationships/hyperlink" Target="http://commerciaux.celca.caisse-epargne.fr/" TargetMode="External"/><Relationship Id="rId4" Type="http://schemas.openxmlformats.org/officeDocument/2006/relationships/image" Target="../media/image44.png"/></Relationships>
</file>

<file path=ppt/slides/_rels/slide1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3.xml"/><Relationship Id="rId4" Type="http://schemas.openxmlformats.org/officeDocument/2006/relationships/image" Target="../media/image49.png"/></Relationships>
</file>

<file path=ppt/slides/_rels/slide16.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hyperlink" Target="http://service-portail-intranet-cegee.sigce.caisse-epargne.fr/Intranet/intranetcegee_prod/Orca/index.php?rap=3018" TargetMode="External"/><Relationship Id="rId7" Type="http://schemas.openxmlformats.org/officeDocument/2006/relationships/hyperlink" Target="http://commerciaux.celca.caisse-epargne.fr/particuliers/credits-particuliers/meteo-des-credits/" TargetMode="External"/><Relationship Id="rId2" Type="http://schemas.openxmlformats.org/officeDocument/2006/relationships/hyperlink" Target="http://commerciaux.celca.caisse-epargne.fr/global-bdd/pilotage/pilotage/" TargetMode="External"/><Relationship Id="rId1" Type="http://schemas.openxmlformats.org/officeDocument/2006/relationships/slideLayout" Target="../slideLayouts/slideLayout3.xml"/><Relationship Id="rId6" Type="http://schemas.openxmlformats.org/officeDocument/2006/relationships/image" Target="../media/image51.jpeg"/><Relationship Id="rId5" Type="http://schemas.openxmlformats.org/officeDocument/2006/relationships/image" Target="../media/image35.png"/><Relationship Id="rId4" Type="http://schemas.openxmlformats.org/officeDocument/2006/relationships/image" Target="../media/image50.png"/><Relationship Id="rId9" Type="http://schemas.openxmlformats.org/officeDocument/2006/relationships/comments" Target="../comments/commen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57.jpeg"/><Relationship Id="rId18" Type="http://schemas.openxmlformats.org/officeDocument/2006/relationships/image" Target="../media/image21.jpeg"/><Relationship Id="rId26" Type="http://schemas.openxmlformats.org/officeDocument/2006/relationships/image" Target="../media/image60.jpeg"/><Relationship Id="rId3" Type="http://schemas.openxmlformats.org/officeDocument/2006/relationships/image" Target="../media/image52.jpeg"/><Relationship Id="rId21" Type="http://schemas.openxmlformats.org/officeDocument/2006/relationships/image" Target="../media/image25.jpeg"/><Relationship Id="rId7" Type="http://schemas.openxmlformats.org/officeDocument/2006/relationships/image" Target="../media/image55.jpeg"/><Relationship Id="rId12" Type="http://schemas.openxmlformats.org/officeDocument/2006/relationships/image" Target="../media/image23.jpeg"/><Relationship Id="rId17" Type="http://schemas.openxmlformats.org/officeDocument/2006/relationships/image" Target="../media/image20.jpeg"/><Relationship Id="rId25" Type="http://schemas.openxmlformats.org/officeDocument/2006/relationships/image" Target="../media/image59.jpeg"/><Relationship Id="rId2" Type="http://schemas.openxmlformats.org/officeDocument/2006/relationships/image" Target="../media/image16.jpeg"/><Relationship Id="rId16" Type="http://schemas.openxmlformats.org/officeDocument/2006/relationships/image" Target="../media/image19.jpeg"/><Relationship Id="rId20" Type="http://schemas.openxmlformats.org/officeDocument/2006/relationships/image" Target="../media/image24.jpeg"/><Relationship Id="rId1" Type="http://schemas.openxmlformats.org/officeDocument/2006/relationships/slideLayout" Target="../slideLayouts/slideLayout3.xml"/><Relationship Id="rId6" Type="http://schemas.openxmlformats.org/officeDocument/2006/relationships/image" Target="../media/image29.jpeg"/><Relationship Id="rId11" Type="http://schemas.openxmlformats.org/officeDocument/2006/relationships/image" Target="../media/image56.jpeg"/><Relationship Id="rId24" Type="http://schemas.openxmlformats.org/officeDocument/2006/relationships/image" Target="../media/image28.jpeg"/><Relationship Id="rId5" Type="http://schemas.openxmlformats.org/officeDocument/2006/relationships/image" Target="../media/image54.jpeg"/><Relationship Id="rId15" Type="http://schemas.openxmlformats.org/officeDocument/2006/relationships/image" Target="../media/image15.jpeg"/><Relationship Id="rId23" Type="http://schemas.openxmlformats.org/officeDocument/2006/relationships/image" Target="../media/image27.jpeg"/><Relationship Id="rId10" Type="http://schemas.openxmlformats.org/officeDocument/2006/relationships/image" Target="../media/image18.png"/><Relationship Id="rId19" Type="http://schemas.openxmlformats.org/officeDocument/2006/relationships/image" Target="../media/image22.jpeg"/><Relationship Id="rId4" Type="http://schemas.openxmlformats.org/officeDocument/2006/relationships/image" Target="../media/image53.jpeg"/><Relationship Id="rId9" Type="http://schemas.microsoft.com/office/2007/relationships/hdphoto" Target="../media/hdphoto1.wdp"/><Relationship Id="rId14" Type="http://schemas.openxmlformats.org/officeDocument/2006/relationships/image" Target="../media/image58.png"/><Relationship Id="rId22" Type="http://schemas.openxmlformats.org/officeDocument/2006/relationships/image" Target="../media/image26.jpeg"/></Relationships>
</file>

<file path=ppt/slides/_rels/slide19.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6.jpeg"/><Relationship Id="rId7" Type="http://schemas.openxmlformats.org/officeDocument/2006/relationships/image" Target="../media/image21.jpeg"/><Relationship Id="rId12" Type="http://schemas.openxmlformats.org/officeDocument/2006/relationships/image" Target="../media/image28.jpeg"/><Relationship Id="rId2" Type="http://schemas.openxmlformats.org/officeDocument/2006/relationships/image" Target="../media/image14.jpeg"/><Relationship Id="rId1" Type="http://schemas.openxmlformats.org/officeDocument/2006/relationships/slideLayout" Target="../slideLayouts/slideLayout3.xml"/><Relationship Id="rId6" Type="http://schemas.openxmlformats.org/officeDocument/2006/relationships/image" Target="../media/image18.png"/><Relationship Id="rId11" Type="http://schemas.openxmlformats.org/officeDocument/2006/relationships/image" Target="../media/image25.jpeg"/><Relationship Id="rId5" Type="http://schemas.microsoft.com/office/2007/relationships/hdphoto" Target="../media/hdphoto1.wdp"/><Relationship Id="rId10" Type="http://schemas.openxmlformats.org/officeDocument/2006/relationships/image" Target="../media/image23.jpeg"/><Relationship Id="rId4" Type="http://schemas.openxmlformats.org/officeDocument/2006/relationships/image" Target="../media/image17.png"/><Relationship Id="rId9" Type="http://schemas.openxmlformats.org/officeDocument/2006/relationships/image" Target="../media/image22.jpeg"/></Relationships>
</file>

<file path=ppt/slides/_rels/slide20.xml.rels><?xml version="1.0" encoding="UTF-8" standalone="yes"?>
<Relationships xmlns="http://schemas.openxmlformats.org/package/2006/relationships"><Relationship Id="rId8" Type="http://schemas.openxmlformats.org/officeDocument/2006/relationships/image" Target="../media/image22.jpeg"/><Relationship Id="rId13" Type="http://schemas.openxmlformats.org/officeDocument/2006/relationships/image" Target="../media/image52.jpeg"/><Relationship Id="rId18" Type="http://schemas.openxmlformats.org/officeDocument/2006/relationships/image" Target="../media/image15.jpeg"/><Relationship Id="rId3" Type="http://schemas.openxmlformats.org/officeDocument/2006/relationships/image" Target="../media/image17.png"/><Relationship Id="rId7" Type="http://schemas.openxmlformats.org/officeDocument/2006/relationships/image" Target="../media/image19.jpeg"/><Relationship Id="rId12" Type="http://schemas.openxmlformats.org/officeDocument/2006/relationships/image" Target="../media/image58.png"/><Relationship Id="rId17" Type="http://schemas.openxmlformats.org/officeDocument/2006/relationships/image" Target="../media/image57.jpeg"/><Relationship Id="rId2" Type="http://schemas.openxmlformats.org/officeDocument/2006/relationships/image" Target="../media/image16.jpeg"/><Relationship Id="rId16" Type="http://schemas.openxmlformats.org/officeDocument/2006/relationships/image" Target="../media/image56.jpeg"/><Relationship Id="rId1" Type="http://schemas.openxmlformats.org/officeDocument/2006/relationships/slideLayout" Target="../slideLayouts/slideLayout3.xml"/><Relationship Id="rId6" Type="http://schemas.openxmlformats.org/officeDocument/2006/relationships/image" Target="../media/image21.jpeg"/><Relationship Id="rId11" Type="http://schemas.openxmlformats.org/officeDocument/2006/relationships/image" Target="../media/image28.jpeg"/><Relationship Id="rId5" Type="http://schemas.openxmlformats.org/officeDocument/2006/relationships/image" Target="../media/image18.png"/><Relationship Id="rId15" Type="http://schemas.openxmlformats.org/officeDocument/2006/relationships/image" Target="../media/image54.jpeg"/><Relationship Id="rId10" Type="http://schemas.openxmlformats.org/officeDocument/2006/relationships/image" Target="../media/image25.jpeg"/><Relationship Id="rId19" Type="http://schemas.openxmlformats.org/officeDocument/2006/relationships/image" Target="../media/image59.jpeg"/><Relationship Id="rId4" Type="http://schemas.microsoft.com/office/2007/relationships/hdphoto" Target="../media/hdphoto1.wdp"/><Relationship Id="rId9" Type="http://schemas.openxmlformats.org/officeDocument/2006/relationships/image" Target="../media/image23.jpeg"/><Relationship Id="rId14" Type="http://schemas.openxmlformats.org/officeDocument/2006/relationships/image" Target="../media/image53.jpeg"/></Relationships>
</file>

<file path=ppt/slides/_rels/slide2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2.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hyperlink" Target="http://commerciaux.celca.caisse-epargne.fr/download/236/oav/16261/fiche-pratique-mobilite-bancaire-012020.pdf" TargetMode="External"/><Relationship Id="rId13" Type="http://schemas.openxmlformats.org/officeDocument/2006/relationships/image" Target="../media/image66.png"/><Relationship Id="rId3" Type="http://schemas.openxmlformats.org/officeDocument/2006/relationships/hyperlink" Target="http://commerciaux.celca.caisse-epargne.fr/download/235/documents-clients/16243/modele_lettre_banque_depart_arret_virements_permanents_emis.doc" TargetMode="External"/><Relationship Id="rId7" Type="http://schemas.openxmlformats.org/officeDocument/2006/relationships/hyperlink" Target="http://commerciaux.celca.caisse-epargne.fr/download/236/oav/16632/mobilite-bancaire-foire-aux-questions.pdf" TargetMode="External"/><Relationship Id="rId12" Type="http://schemas.openxmlformats.org/officeDocument/2006/relationships/hyperlink" Target="http://commerciaux.celca.caisse-epargne.fr/particuliers/bancarisation-2/mobilite-bancaire-domilis/mobilite-bancaire-domilis/" TargetMode="External"/><Relationship Id="rId2" Type="http://schemas.openxmlformats.org/officeDocument/2006/relationships/hyperlink" Target="http://commerciaux.celca.caisse-epargne.fr/download/235/documents-clients/572/domilis-mobilite-bancaire-fiche-produit.pdf" TargetMode="External"/><Relationship Id="rId1" Type="http://schemas.openxmlformats.org/officeDocument/2006/relationships/slideLayout" Target="../slideLayouts/slideLayout3.xml"/><Relationship Id="rId6" Type="http://schemas.openxmlformats.org/officeDocument/2006/relationships/hyperlink" Target="http://commerciaux.celca.caisse-epargne.fr/download/236/oav/25069/tuto-mobilite-bancaire-creer-un-mandat.ppt" TargetMode="External"/><Relationship Id="rId11" Type="http://schemas.openxmlformats.org/officeDocument/2006/relationships/image" Target="../media/image65.png"/><Relationship Id="rId5" Type="http://schemas.openxmlformats.org/officeDocument/2006/relationships/hyperlink" Target="http://commerciaux.celca.caisse-epargne.fr/download/235/documents-clients/16201/modele_lettre_emetteur_virements_prelevements.doc" TargetMode="External"/><Relationship Id="rId10" Type="http://schemas.openxmlformats.org/officeDocument/2006/relationships/hyperlink" Target="http://commerciaux.celca.caisse-epargne.fr/" TargetMode="External"/><Relationship Id="rId4" Type="http://schemas.openxmlformats.org/officeDocument/2006/relationships/hyperlink" Target="http://commerciaux.celca.caisse-epargne.fr/download/235/documents-clients/16202/modele_lettre_banque_depart_liste_operations.doc" TargetMode="External"/><Relationship Id="rId9" Type="http://schemas.openxmlformats.org/officeDocument/2006/relationships/slide" Target="slide10.xml"/><Relationship Id="rId1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r>
              <a:rPr lang="fr-FR" dirty="0"/>
              <a:t>Heure du Jeudi</a:t>
            </a:r>
          </a:p>
        </p:txBody>
      </p:sp>
      <p:sp>
        <p:nvSpPr>
          <p:cNvPr id="3" name="Espace réservé du texte 2"/>
          <p:cNvSpPr>
            <a:spLocks noGrp="1"/>
          </p:cNvSpPr>
          <p:nvPr>
            <p:ph type="body" sz="quarter" idx="10"/>
          </p:nvPr>
        </p:nvSpPr>
        <p:spPr/>
        <p:txBody>
          <a:bodyPr>
            <a:normAutofit fontScale="92500" lnSpcReduction="10000"/>
          </a:bodyPr>
          <a:lstStyle/>
          <a:p>
            <a:r>
              <a:rPr lang="fr-FR" dirty="0"/>
              <a:t>24 mars 2022</a:t>
            </a:r>
          </a:p>
        </p:txBody>
      </p:sp>
      <p:sp>
        <p:nvSpPr>
          <p:cNvPr id="4" name="Titre 3"/>
          <p:cNvSpPr>
            <a:spLocks noGrp="1"/>
          </p:cNvSpPr>
          <p:nvPr>
            <p:ph type="ctrTitle"/>
          </p:nvPr>
        </p:nvSpPr>
        <p:spPr/>
        <p:txBody>
          <a:bodyPr/>
          <a:lstStyle/>
          <a:p>
            <a:r>
              <a:rPr lang="fr-FR" dirty="0"/>
              <a:t>La Mobilité Bancaire</a:t>
            </a:r>
          </a:p>
        </p:txBody>
      </p:sp>
      <p:sp>
        <p:nvSpPr>
          <p:cNvPr id="5" name="Espace réservé du texte 4"/>
          <p:cNvSpPr>
            <a:spLocks noGrp="1"/>
          </p:cNvSpPr>
          <p:nvPr>
            <p:ph type="body" sz="quarter" idx="11"/>
          </p:nvPr>
        </p:nvSpPr>
        <p:spPr/>
        <p:txBody>
          <a:bodyPr/>
          <a:lstStyle/>
          <a:p>
            <a:r>
              <a:rPr lang="fr-FR" dirty="0"/>
              <a:t>Marketing BDD</a:t>
            </a:r>
          </a:p>
        </p:txBody>
      </p:sp>
      <p:grpSp>
        <p:nvGrpSpPr>
          <p:cNvPr id="8" name="Groupe 7">
            <a:extLst>
              <a:ext uri="{FF2B5EF4-FFF2-40B4-BE49-F238E27FC236}">
                <a16:creationId xmlns:a16="http://schemas.microsoft.com/office/drawing/2014/main" id="{60D73809-AD30-47F3-9C2B-30EE28DDFA6A}"/>
              </a:ext>
            </a:extLst>
          </p:cNvPr>
          <p:cNvGrpSpPr/>
          <p:nvPr/>
        </p:nvGrpSpPr>
        <p:grpSpPr>
          <a:xfrm>
            <a:off x="7943578" y="3157508"/>
            <a:ext cx="3042285" cy="3042285"/>
            <a:chOff x="7081430" y="3096548"/>
            <a:chExt cx="3042285" cy="3042285"/>
          </a:xfrm>
        </p:grpSpPr>
        <p:pic>
          <p:nvPicPr>
            <p:cNvPr id="1028" name="Picture 4" descr="Virement bancaire Vecteur Premium">
              <a:extLst>
                <a:ext uri="{FF2B5EF4-FFF2-40B4-BE49-F238E27FC236}">
                  <a16:creationId xmlns:a16="http://schemas.microsoft.com/office/drawing/2014/main" id="{1D45A2DF-D5C8-4AF2-8C99-7706E6B42E88}"/>
                </a:ext>
              </a:extLst>
            </p:cNvPr>
            <p:cNvPicPr>
              <a:picLocks noChangeAspect="1" noChangeArrowheads="1"/>
            </p:cNvPicPr>
            <p:nvPr/>
          </p:nvPicPr>
          <p:blipFill>
            <a:blip r:embed="rId2">
              <a:clrChange>
                <a:clrFrom>
                  <a:srgbClr val="69C6BB"/>
                </a:clrFrom>
                <a:clrTo>
                  <a:srgbClr val="69C6BB">
                    <a:alpha val="0"/>
                  </a:srgbClr>
                </a:clrTo>
              </a:clrChange>
              <a:extLst>
                <a:ext uri="{28A0092B-C50C-407E-A947-70E740481C1C}">
                  <a14:useLocalDpi xmlns:a14="http://schemas.microsoft.com/office/drawing/2010/main" val="0"/>
                </a:ext>
              </a:extLst>
            </a:blip>
            <a:srcRect/>
            <a:stretch>
              <a:fillRect/>
            </a:stretch>
          </p:blipFill>
          <p:spPr bwMode="auto">
            <a:xfrm>
              <a:off x="7081430" y="3096548"/>
              <a:ext cx="3042285" cy="304228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DF1F7052-AE61-4316-AB88-7C24655A94AE}"/>
                </a:ext>
              </a:extLst>
            </p:cNvPr>
            <p:cNvSpPr/>
            <p:nvPr/>
          </p:nvSpPr>
          <p:spPr>
            <a:xfrm>
              <a:off x="7602583" y="5747657"/>
              <a:ext cx="1994263" cy="304887"/>
            </a:xfrm>
            <a:prstGeom prst="rect">
              <a:avLst/>
            </a:prstGeom>
            <a:solidFill>
              <a:srgbClr val="F2F2F2"/>
            </a:solidFill>
            <a:ln>
              <a:solidFill>
                <a:srgbClr val="F2F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1007399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716163" y="1779052"/>
            <a:ext cx="7735608" cy="4023689"/>
          </a:xfrm>
        </p:spPr>
        <p:txBody>
          <a:bodyPr/>
          <a:lstStyle/>
          <a:p>
            <a:r>
              <a:rPr lang="fr-FR" b="1" dirty="0"/>
              <a:t>La domiciliation des flux est le pilier de la relation bancaire</a:t>
            </a:r>
          </a:p>
          <a:p>
            <a:r>
              <a:rPr lang="fr-FR" dirty="0"/>
              <a:t>La Mobilité bancaire entrante et sortante, 2021 en quelques chiffres</a:t>
            </a:r>
          </a:p>
          <a:p>
            <a:r>
              <a:rPr lang="fr-FR" dirty="0"/>
              <a:t>Rappels sur la Mobilité bancaire entrante</a:t>
            </a:r>
          </a:p>
          <a:p>
            <a:r>
              <a:rPr lang="fr-FR" dirty="0"/>
              <a:t>Gérer la Mobilité bancaire sortante et les demandes de clôtures de comptes</a:t>
            </a:r>
          </a:p>
          <a:p>
            <a:r>
              <a:rPr lang="fr-FR" dirty="0"/>
              <a:t>Quizz</a:t>
            </a:r>
          </a:p>
          <a:p>
            <a:r>
              <a:rPr lang="fr-FR" dirty="0"/>
              <a:t>Les infos à disposition du réseau dans la Rubrique des Commerciaux</a:t>
            </a:r>
          </a:p>
          <a:p>
            <a:endParaRPr lang="fr-FR" dirty="0"/>
          </a:p>
        </p:txBody>
      </p:sp>
    </p:spTree>
    <p:extLst>
      <p:ext uri="{BB962C8B-B14F-4D97-AF65-F5344CB8AC3E}">
        <p14:creationId xmlns:p14="http://schemas.microsoft.com/office/powerpoint/2010/main" val="31049022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p:txBody>
          <a:bodyPr/>
          <a:lstStyle/>
          <a:p>
            <a:pPr algn="just">
              <a:defRPr/>
            </a:pPr>
            <a:endParaRPr lang="fr-FR" sz="1800" b="1" dirty="0"/>
          </a:p>
          <a:p>
            <a:pPr algn="just">
              <a:defRPr/>
            </a:pPr>
            <a:r>
              <a:rPr lang="fr-FR" b="1" dirty="0"/>
              <a:t>Adopter </a:t>
            </a:r>
            <a:r>
              <a:rPr lang="fr-FR" b="1" dirty="0">
                <a:solidFill>
                  <a:schemeClr val="accent4">
                    <a:lumMod val="75000"/>
                  </a:schemeClr>
                </a:solidFill>
              </a:rPr>
              <a:t>le réflexe « mobilité bancaire » </a:t>
            </a:r>
            <a:r>
              <a:rPr lang="fr-FR" b="1" dirty="0"/>
              <a:t>avec un prospect ou un client non bancarisé en CEGEE, c’est opter pour la </a:t>
            </a:r>
            <a:r>
              <a:rPr lang="fr-FR" b="1" dirty="0">
                <a:solidFill>
                  <a:schemeClr val="accent4">
                    <a:lumMod val="75000"/>
                  </a:schemeClr>
                </a:solidFill>
              </a:rPr>
              <a:t>fidélisation</a:t>
            </a:r>
            <a:r>
              <a:rPr lang="fr-FR" b="1" dirty="0"/>
              <a:t> et le développement de notre </a:t>
            </a:r>
            <a:r>
              <a:rPr lang="fr-FR" b="1" dirty="0">
                <a:solidFill>
                  <a:schemeClr val="accent4">
                    <a:lumMod val="75000"/>
                  </a:schemeClr>
                </a:solidFill>
              </a:rPr>
              <a:t>PNB</a:t>
            </a:r>
            <a:r>
              <a:rPr lang="fr-FR" b="1" dirty="0"/>
              <a:t>. </a:t>
            </a:r>
          </a:p>
          <a:p>
            <a:pPr marL="36000" indent="0" algn="just">
              <a:buNone/>
              <a:defRPr/>
            </a:pPr>
            <a:r>
              <a:rPr lang="fr-FR" sz="1800" b="1" dirty="0"/>
              <a:t>   </a:t>
            </a:r>
            <a:r>
              <a:rPr lang="fr-FR" b="1" dirty="0"/>
              <a:t>Un client bancarisé, c’est :</a:t>
            </a:r>
            <a:endParaRPr lang="fr-FR" dirty="0"/>
          </a:p>
          <a:p>
            <a:pPr lvl="1" algn="just">
              <a:defRPr/>
            </a:pPr>
            <a:r>
              <a:rPr lang="fr-FR" dirty="0"/>
              <a:t>Mieux équipant : + 80% de produits détenus </a:t>
            </a:r>
          </a:p>
          <a:p>
            <a:pPr lvl="1" algn="just">
              <a:defRPr/>
            </a:pPr>
            <a:r>
              <a:rPr lang="fr-FR" dirty="0"/>
              <a:t>Plus diversifiant : + 50% d’encours moyen d’épargne </a:t>
            </a:r>
          </a:p>
          <a:p>
            <a:pPr lvl="1" algn="just">
              <a:defRPr/>
            </a:pPr>
            <a:r>
              <a:rPr lang="fr-FR" dirty="0"/>
              <a:t>Plus fidélisant : - 75% de clôture par an</a:t>
            </a:r>
          </a:p>
          <a:p>
            <a:pPr lvl="1" algn="just">
              <a:defRPr/>
            </a:pPr>
            <a:endParaRPr lang="fr-FR" dirty="0"/>
          </a:p>
          <a:p>
            <a:pPr marL="36000" indent="0" algn="just">
              <a:buNone/>
              <a:defRPr/>
            </a:pPr>
            <a:endParaRPr lang="fr-FR" sz="1800" b="1" dirty="0"/>
          </a:p>
          <a:p>
            <a:pPr algn="just">
              <a:defRPr/>
            </a:pPr>
            <a:r>
              <a:rPr lang="fr-FR" b="1" dirty="0"/>
              <a:t>Enjeu fort de satisfaction client et de développement du</a:t>
            </a:r>
          </a:p>
          <a:p>
            <a:pPr marL="36000" indent="0" algn="just">
              <a:buNone/>
              <a:defRPr/>
            </a:pPr>
            <a:r>
              <a:rPr lang="fr-FR" b="1" dirty="0"/>
              <a:t>   fonds de commerce </a:t>
            </a:r>
          </a:p>
          <a:p>
            <a:pPr lvl="1" algn="just">
              <a:defRPr/>
            </a:pPr>
            <a:r>
              <a:rPr lang="fr-FR" dirty="0">
                <a:sym typeface="Wingdings" panose="05000000000000000000" pitchFamily="2" charset="2"/>
              </a:rPr>
              <a:t> </a:t>
            </a:r>
            <a:r>
              <a:rPr lang="fr-FR" dirty="0"/>
              <a:t>du stock de clients</a:t>
            </a:r>
          </a:p>
          <a:p>
            <a:pPr lvl="1" algn="just">
              <a:defRPr/>
            </a:pPr>
            <a:r>
              <a:rPr lang="fr-FR" dirty="0">
                <a:sym typeface="Wingdings" panose="05000000000000000000" pitchFamily="2" charset="2"/>
              </a:rPr>
              <a:t> </a:t>
            </a:r>
            <a:r>
              <a:rPr lang="fr-FR" dirty="0"/>
              <a:t>satisfaction par le NPS</a:t>
            </a:r>
          </a:p>
          <a:p>
            <a:pPr lvl="1" algn="just">
              <a:defRPr/>
            </a:pPr>
            <a:r>
              <a:rPr lang="fr-FR" dirty="0"/>
              <a:t>Permet d’activer la recommandation</a:t>
            </a:r>
          </a:p>
          <a:p>
            <a:endParaRPr lang="fr-FR" dirty="0"/>
          </a:p>
        </p:txBody>
      </p:sp>
      <p:sp>
        <p:nvSpPr>
          <p:cNvPr id="6" name="Espace réservé du texte 5"/>
          <p:cNvSpPr>
            <a:spLocks noGrp="1"/>
          </p:cNvSpPr>
          <p:nvPr>
            <p:ph type="body" sz="quarter" idx="12"/>
          </p:nvPr>
        </p:nvSpPr>
        <p:spPr/>
        <p:txBody>
          <a:bodyPr/>
          <a:lstStyle/>
          <a:p>
            <a:r>
              <a:rPr lang="fr-FR" dirty="0"/>
              <a:t>La bancarisation est le fondement de la relation client ;  la domiciliation des flux en est l’un des piliers</a:t>
            </a:r>
          </a:p>
        </p:txBody>
      </p:sp>
      <p:sp>
        <p:nvSpPr>
          <p:cNvPr id="7" name="Espace réservé du texte 6"/>
          <p:cNvSpPr>
            <a:spLocks noGrp="1"/>
          </p:cNvSpPr>
          <p:nvPr>
            <p:ph type="body" sz="quarter" idx="14"/>
          </p:nvPr>
        </p:nvSpPr>
        <p:spPr/>
        <p:txBody>
          <a:bodyPr/>
          <a:lstStyle/>
          <a:p>
            <a:r>
              <a:rPr lang="fr-FR" dirty="0"/>
              <a:t>La Mobilité Bancaire</a:t>
            </a:r>
          </a:p>
        </p:txBody>
      </p:sp>
      <p:graphicFrame>
        <p:nvGraphicFramePr>
          <p:cNvPr id="10" name="Diagramme 9">
            <a:extLst>
              <a:ext uri="{FF2B5EF4-FFF2-40B4-BE49-F238E27FC236}">
                <a16:creationId xmlns:a16="http://schemas.microsoft.com/office/drawing/2014/main" id="{B1AE497B-3500-4548-A2AC-6BA790C8C825}"/>
              </a:ext>
            </a:extLst>
          </p:cNvPr>
          <p:cNvGraphicFramePr/>
          <p:nvPr>
            <p:extLst>
              <p:ext uri="{D42A27DB-BD31-4B8C-83A1-F6EECF244321}">
                <p14:modId xmlns:p14="http://schemas.microsoft.com/office/powerpoint/2010/main" val="2139875019"/>
              </p:ext>
            </p:extLst>
          </p:nvPr>
        </p:nvGraphicFramePr>
        <p:xfrm>
          <a:off x="6285419" y="2184669"/>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499441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E1233FD3-5958-42A5-A4BF-905D4CDF00CC}"/>
              </a:ext>
            </a:extLst>
          </p:cNvPr>
          <p:cNvSpPr>
            <a:spLocks noGrp="1"/>
          </p:cNvSpPr>
          <p:nvPr>
            <p:ph idx="17"/>
          </p:nvPr>
        </p:nvSpPr>
        <p:spPr>
          <a:xfrm>
            <a:off x="695325" y="1377239"/>
            <a:ext cx="10980738" cy="4860000"/>
          </a:xfrm>
        </p:spPr>
        <p:txBody>
          <a:bodyPr anchor="ctr"/>
          <a:lstStyle/>
          <a:p>
            <a:pPr algn="just">
              <a:defRPr/>
            </a:pPr>
            <a:endParaRPr lang="fr-FR" b="1" dirty="0"/>
          </a:p>
          <a:p>
            <a:pPr algn="just">
              <a:defRPr/>
            </a:pPr>
            <a:r>
              <a:rPr lang="fr-FR" b="1" dirty="0"/>
              <a:t>Le 6 février 2017 est entrée en vigueur la loi Macron concernant la Mobilité Bancaire pour l’ensemble des banques, appelée plus précisément Mobilité Bancaire Réglementée.</a:t>
            </a:r>
          </a:p>
          <a:p>
            <a:pPr lvl="1" algn="just">
              <a:defRPr/>
            </a:pPr>
            <a:endParaRPr lang="fr-FR" sz="1600" dirty="0"/>
          </a:p>
          <a:p>
            <a:pPr algn="just">
              <a:defRPr/>
            </a:pPr>
            <a:r>
              <a:rPr lang="fr-FR" b="1" dirty="0"/>
              <a:t>Son objectif est de proposer un service gratuit au client particulier lui permettant de changer de banque et / ou de transférer ses flux vers un autre compte de dépôt de manière automatique et sécurisée.</a:t>
            </a:r>
          </a:p>
          <a:p>
            <a:pPr lvl="1" algn="just">
              <a:defRPr/>
            </a:pPr>
            <a:endParaRPr lang="fr-FR" sz="1600" dirty="0"/>
          </a:p>
          <a:p>
            <a:pPr algn="just">
              <a:defRPr/>
            </a:pPr>
            <a:r>
              <a:rPr lang="fr-FR" b="1" dirty="0"/>
              <a:t>Elle s’adresse aux clients particuliers, n’agissant pas pour des besoins professionnels et seuls les comptes de dépôts sont concernés (les crédits, comptes épargne ou autres produits sont exclus).</a:t>
            </a:r>
          </a:p>
          <a:p>
            <a:pPr algn="just">
              <a:defRPr/>
            </a:pPr>
            <a:endParaRPr lang="fr-FR" b="1" dirty="0"/>
          </a:p>
          <a:p>
            <a:pPr algn="just">
              <a:defRPr/>
            </a:pPr>
            <a:r>
              <a:rPr lang="fr-FR" b="1" dirty="0">
                <a:solidFill>
                  <a:schemeClr val="accent4">
                    <a:lumMod val="75000"/>
                  </a:schemeClr>
                </a:solidFill>
              </a:rPr>
              <a:t>C’est une obligation réglementaire de proposer à nos clients la mobilité bancaire réglementée (automatique) et de le signaler dans MySys (acceptation ou refus DOMILIS).</a:t>
            </a:r>
          </a:p>
          <a:p>
            <a:endParaRPr lang="fr-FR" dirty="0"/>
          </a:p>
        </p:txBody>
      </p:sp>
      <p:sp>
        <p:nvSpPr>
          <p:cNvPr id="3" name="Espace réservé du texte 2">
            <a:extLst>
              <a:ext uri="{FF2B5EF4-FFF2-40B4-BE49-F238E27FC236}">
                <a16:creationId xmlns:a16="http://schemas.microsoft.com/office/drawing/2014/main" id="{E89C35A7-3972-47D0-A456-52309592DB9B}"/>
              </a:ext>
            </a:extLst>
          </p:cNvPr>
          <p:cNvSpPr>
            <a:spLocks noGrp="1"/>
          </p:cNvSpPr>
          <p:nvPr>
            <p:ph type="body" sz="quarter" idx="12"/>
          </p:nvPr>
        </p:nvSpPr>
        <p:spPr/>
        <p:txBody>
          <a:bodyPr/>
          <a:lstStyle/>
          <a:p>
            <a:r>
              <a:rPr lang="fr-FR" dirty="0"/>
              <a:t>En plus d’être essentielle à la relation client, la mobilité bancaire est réglementée et imposée à tous les acteurs bancaires</a:t>
            </a:r>
          </a:p>
        </p:txBody>
      </p:sp>
      <p:sp>
        <p:nvSpPr>
          <p:cNvPr id="9" name="Espace réservé du texte 6">
            <a:extLst>
              <a:ext uri="{FF2B5EF4-FFF2-40B4-BE49-F238E27FC236}">
                <a16:creationId xmlns:a16="http://schemas.microsoft.com/office/drawing/2014/main" id="{29090FBC-D618-46EB-B54E-13E9ED38E9B2}"/>
              </a:ext>
            </a:extLst>
          </p:cNvPr>
          <p:cNvSpPr>
            <a:spLocks noGrp="1"/>
          </p:cNvSpPr>
          <p:nvPr>
            <p:ph type="body" sz="quarter" idx="14"/>
          </p:nvPr>
        </p:nvSpPr>
        <p:spPr>
          <a:xfrm>
            <a:off x="4376738" y="136525"/>
            <a:ext cx="7299325" cy="231775"/>
          </a:xfrm>
        </p:spPr>
        <p:txBody>
          <a:bodyPr/>
          <a:lstStyle/>
          <a:p>
            <a:r>
              <a:rPr lang="fr-FR" dirty="0"/>
              <a:t>La Mobilité Bancaire</a:t>
            </a:r>
          </a:p>
        </p:txBody>
      </p:sp>
    </p:spTree>
    <p:extLst>
      <p:ext uri="{BB962C8B-B14F-4D97-AF65-F5344CB8AC3E}">
        <p14:creationId xmlns:p14="http://schemas.microsoft.com/office/powerpoint/2010/main" val="25928336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1">
            <a:extLst>
              <a:ext uri="{FF2B5EF4-FFF2-40B4-BE49-F238E27FC236}">
                <a16:creationId xmlns:a16="http://schemas.microsoft.com/office/drawing/2014/main" id="{228BF790-001E-4EC2-A83C-05A8593B1226}"/>
              </a:ext>
            </a:extLst>
          </p:cNvPr>
          <p:cNvSpPr>
            <a:spLocks noGrp="1"/>
          </p:cNvSpPr>
          <p:nvPr>
            <p:ph type="body" sz="quarter" idx="13"/>
          </p:nvPr>
        </p:nvSpPr>
        <p:spPr>
          <a:xfrm>
            <a:off x="3716337" y="1779588"/>
            <a:ext cx="7726725" cy="4022725"/>
          </a:xfrm>
        </p:spPr>
        <p:txBody>
          <a:bodyPr/>
          <a:lstStyle/>
          <a:p>
            <a:r>
              <a:rPr lang="fr-FR" dirty="0"/>
              <a:t>La domiciliation des flux est le pilier de la relation bancaire</a:t>
            </a:r>
          </a:p>
          <a:p>
            <a:r>
              <a:rPr lang="fr-FR" b="1" dirty="0"/>
              <a:t>La Mobilité bancaire entrante et sortante, 2021 en quelques chiffres</a:t>
            </a:r>
          </a:p>
          <a:p>
            <a:r>
              <a:rPr lang="fr-FR" dirty="0"/>
              <a:t>Rappels sur la Mobilité bancaire entrante</a:t>
            </a:r>
          </a:p>
          <a:p>
            <a:r>
              <a:rPr lang="fr-FR" dirty="0"/>
              <a:t>Gérer la Mobilité bancaire sortante et les demandes de clôtures de comptes</a:t>
            </a:r>
          </a:p>
          <a:p>
            <a:r>
              <a:rPr lang="fr-FR" dirty="0"/>
              <a:t>Quizz</a:t>
            </a:r>
          </a:p>
          <a:p>
            <a:r>
              <a:rPr lang="fr-FR" dirty="0"/>
              <a:t>Les infos à disposition du réseau dans la Rubrique des Commerciaux</a:t>
            </a:r>
          </a:p>
          <a:p>
            <a:endParaRPr lang="fr-FR" dirty="0"/>
          </a:p>
        </p:txBody>
      </p:sp>
    </p:spTree>
    <p:extLst>
      <p:ext uri="{BB962C8B-B14F-4D97-AF65-F5344CB8AC3E}">
        <p14:creationId xmlns:p14="http://schemas.microsoft.com/office/powerpoint/2010/main" val="2113216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C5D1944-A94D-49FC-8113-3937917909C3}"/>
              </a:ext>
            </a:extLst>
          </p:cNvPr>
          <p:cNvSpPr>
            <a:spLocks noGrp="1"/>
          </p:cNvSpPr>
          <p:nvPr>
            <p:ph idx="1"/>
          </p:nvPr>
        </p:nvSpPr>
        <p:spPr>
          <a:xfrm>
            <a:off x="695326" y="1304966"/>
            <a:ext cx="10576131" cy="4848620"/>
          </a:xfrm>
        </p:spPr>
        <p:txBody>
          <a:bodyPr numCol="1"/>
          <a:lstStyle/>
          <a:p>
            <a:r>
              <a:rPr lang="fr-FR" dirty="0"/>
              <a:t>La </a:t>
            </a:r>
            <a:r>
              <a:rPr lang="fr-FR" b="1" dirty="0"/>
              <a:t>mobilité bancaire entrante </a:t>
            </a:r>
            <a:r>
              <a:rPr lang="fr-FR" dirty="0"/>
              <a:t>en quelques chiffres en CEGEE…</a:t>
            </a:r>
          </a:p>
          <a:p>
            <a:endParaRPr lang="fr-FR" dirty="0"/>
          </a:p>
          <a:p>
            <a:endParaRPr lang="fr-FR" dirty="0"/>
          </a:p>
          <a:p>
            <a:pPr marL="0" indent="0">
              <a:buNone/>
            </a:pPr>
            <a:endParaRPr lang="fr-FR" dirty="0"/>
          </a:p>
          <a:p>
            <a:endParaRPr lang="fr-FR" dirty="0"/>
          </a:p>
          <a:p>
            <a:endParaRPr lang="fr-FR" dirty="0"/>
          </a:p>
          <a:p>
            <a:endParaRPr lang="fr-FR" dirty="0"/>
          </a:p>
          <a:p>
            <a:endParaRPr lang="fr-FR" dirty="0"/>
          </a:p>
          <a:p>
            <a:endParaRPr lang="fr-FR" dirty="0"/>
          </a:p>
          <a:p>
            <a:endParaRPr lang="fr-FR" dirty="0"/>
          </a:p>
          <a:p>
            <a:pPr marL="0" indent="0">
              <a:buNone/>
            </a:pPr>
            <a:endParaRPr lang="fr-FR" dirty="0"/>
          </a:p>
          <a:p>
            <a:pPr marL="0" indent="0">
              <a:buNone/>
            </a:pPr>
            <a:endParaRPr lang="fr-FR" dirty="0"/>
          </a:p>
          <a:p>
            <a:pPr marL="0" indent="0">
              <a:buNone/>
            </a:pPr>
            <a:endParaRPr lang="fr-FR" dirty="0"/>
          </a:p>
          <a:p>
            <a:endParaRPr lang="fr-FR" dirty="0"/>
          </a:p>
          <a:p>
            <a:r>
              <a:rPr lang="fr-FR" dirty="0"/>
              <a:t>L’année 2021 est marquée par un décalage de nos pratiques par rapport à nos consœurs, une concurrence forte des banques mutualistes et une offensivité sur les banques nationales.</a:t>
            </a:r>
          </a:p>
          <a:p>
            <a:pPr marL="0" indent="0">
              <a:buNone/>
            </a:pPr>
            <a:endParaRPr lang="fr-FR" dirty="0"/>
          </a:p>
          <a:p>
            <a:endParaRPr lang="fr-FR" dirty="0"/>
          </a:p>
          <a:p>
            <a:endParaRPr lang="fr-FR" dirty="0"/>
          </a:p>
          <a:p>
            <a:pPr lvl="1"/>
            <a:endParaRPr lang="fr-FR" dirty="0"/>
          </a:p>
        </p:txBody>
      </p:sp>
      <p:sp>
        <p:nvSpPr>
          <p:cNvPr id="3" name="Espace réservé du texte 2">
            <a:extLst>
              <a:ext uri="{FF2B5EF4-FFF2-40B4-BE49-F238E27FC236}">
                <a16:creationId xmlns:a16="http://schemas.microsoft.com/office/drawing/2014/main" id="{0AF86FC4-1193-4C4C-81A2-38B73ACD9072}"/>
              </a:ext>
            </a:extLst>
          </p:cNvPr>
          <p:cNvSpPr>
            <a:spLocks noGrp="1"/>
          </p:cNvSpPr>
          <p:nvPr>
            <p:ph type="body" sz="quarter" idx="12"/>
          </p:nvPr>
        </p:nvSpPr>
        <p:spPr/>
        <p:txBody>
          <a:bodyPr>
            <a:normAutofit/>
          </a:bodyPr>
          <a:lstStyle/>
          <a:p>
            <a:r>
              <a:rPr lang="fr-FR" dirty="0"/>
              <a:t>Notre bilan 2021 met en évidence un solde de mobilité bancaire négatif face à nos concurrents</a:t>
            </a:r>
          </a:p>
        </p:txBody>
      </p:sp>
      <p:sp>
        <p:nvSpPr>
          <p:cNvPr id="19" name="Espace réservé du texte 6">
            <a:extLst>
              <a:ext uri="{FF2B5EF4-FFF2-40B4-BE49-F238E27FC236}">
                <a16:creationId xmlns:a16="http://schemas.microsoft.com/office/drawing/2014/main" id="{6B466B10-CD5B-442B-99A1-6908EA461E1A}"/>
              </a:ext>
            </a:extLst>
          </p:cNvPr>
          <p:cNvSpPr txBox="1">
            <a:spLocks/>
          </p:cNvSpPr>
          <p:nvPr/>
        </p:nvSpPr>
        <p:spPr>
          <a:xfrm>
            <a:off x="4376057" y="137054"/>
            <a:ext cx="7300006" cy="231246"/>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dirty="0">
                <a:solidFill>
                  <a:schemeClr val="bg1">
                    <a:lumMod val="50000"/>
                  </a:schemeClr>
                </a:solidFill>
                <a:latin typeface="Arial Black" panose="020B0A04020102020204" pitchFamily="34" charset="0"/>
              </a:rPr>
              <a:t>La Mobilité Bancaire</a:t>
            </a:r>
          </a:p>
        </p:txBody>
      </p:sp>
      <p:grpSp>
        <p:nvGrpSpPr>
          <p:cNvPr id="37" name="Groupe 36">
            <a:extLst>
              <a:ext uri="{FF2B5EF4-FFF2-40B4-BE49-F238E27FC236}">
                <a16:creationId xmlns:a16="http://schemas.microsoft.com/office/drawing/2014/main" id="{65588690-FFB2-4F26-A5FC-221F2BEDA309}"/>
              </a:ext>
            </a:extLst>
          </p:cNvPr>
          <p:cNvGrpSpPr/>
          <p:nvPr/>
        </p:nvGrpSpPr>
        <p:grpSpPr>
          <a:xfrm>
            <a:off x="930203" y="2407127"/>
            <a:ext cx="9311077" cy="3145907"/>
            <a:chOff x="1170805" y="2023911"/>
            <a:chExt cx="8542312" cy="3145907"/>
          </a:xfrm>
        </p:grpSpPr>
        <p:graphicFrame>
          <p:nvGraphicFramePr>
            <p:cNvPr id="20" name="Graphique 19">
              <a:extLst>
                <a:ext uri="{FF2B5EF4-FFF2-40B4-BE49-F238E27FC236}">
                  <a16:creationId xmlns:a16="http://schemas.microsoft.com/office/drawing/2014/main" id="{F7B0F43B-88A2-4414-8149-08E52559EED6}"/>
                </a:ext>
              </a:extLst>
            </p:cNvPr>
            <p:cNvGraphicFramePr/>
            <p:nvPr>
              <p:extLst>
                <p:ext uri="{D42A27DB-BD31-4B8C-83A1-F6EECF244321}">
                  <p14:modId xmlns:p14="http://schemas.microsoft.com/office/powerpoint/2010/main" val="3531354705"/>
                </p:ext>
              </p:extLst>
            </p:nvPr>
          </p:nvGraphicFramePr>
          <p:xfrm>
            <a:off x="1170805" y="2064211"/>
            <a:ext cx="8542312" cy="3105607"/>
          </p:xfrm>
          <a:graphic>
            <a:graphicData uri="http://schemas.openxmlformats.org/drawingml/2006/chart">
              <c:chart xmlns:c="http://schemas.openxmlformats.org/drawingml/2006/chart" xmlns:r="http://schemas.openxmlformats.org/officeDocument/2006/relationships" r:id="rId2"/>
            </a:graphicData>
          </a:graphic>
        </p:graphicFrame>
        <p:sp>
          <p:nvSpPr>
            <p:cNvPr id="25" name="Rectangle à coins arrondis 30">
              <a:extLst>
                <a:ext uri="{FF2B5EF4-FFF2-40B4-BE49-F238E27FC236}">
                  <a16:creationId xmlns:a16="http://schemas.microsoft.com/office/drawing/2014/main" id="{5BDCA4C9-BDB4-4F59-A746-7F1328DD0C4A}"/>
                </a:ext>
              </a:extLst>
            </p:cNvPr>
            <p:cNvSpPr/>
            <p:nvPr/>
          </p:nvSpPr>
          <p:spPr>
            <a:xfrm>
              <a:off x="6771022" y="4567085"/>
              <a:ext cx="1233804" cy="405593"/>
            </a:xfrm>
            <a:prstGeom prst="roundRect">
              <a:avLst/>
            </a:prstGeom>
            <a:noFill/>
            <a:ln w="50800" cap="flat" cmpd="sng" algn="ctr">
              <a:solidFill>
                <a:srgbClr val="17DE08"/>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dirty="0">
                  <a:ln>
                    <a:noFill/>
                  </a:ln>
                  <a:solidFill>
                    <a:srgbClr val="00B050"/>
                  </a:solidFill>
                  <a:effectLst/>
                  <a:uLnTx/>
                  <a:uFillTx/>
                  <a:latin typeface="Calibri"/>
                  <a:ea typeface="+mn-ea"/>
                  <a:cs typeface="+mn-cs"/>
                </a:rPr>
                <a:t>Solde positif</a:t>
              </a:r>
            </a:p>
            <a:p>
              <a:pPr marL="0" marR="0" lvl="0" indent="0" algn="ctr" defTabSz="914400" eaLnBrk="1" fontAlgn="auto" latinLnBrk="0" hangingPunct="1">
                <a:lnSpc>
                  <a:spcPct val="100000"/>
                </a:lnSpc>
                <a:spcBef>
                  <a:spcPts val="0"/>
                </a:spcBef>
                <a:spcAft>
                  <a:spcPts val="0"/>
                </a:spcAft>
                <a:buClrTx/>
                <a:buSzTx/>
                <a:buFontTx/>
                <a:buNone/>
                <a:tabLst/>
                <a:defRPr/>
              </a:pPr>
              <a:r>
                <a:rPr lang="fr-FR" sz="800" b="1" kern="0" dirty="0">
                  <a:solidFill>
                    <a:srgbClr val="00B050"/>
                  </a:solidFill>
                  <a:latin typeface="Calibri"/>
                </a:rPr>
                <a:t>+ 2 495</a:t>
              </a:r>
              <a:endParaRPr kumimoji="0" lang="fr-FR" sz="800" b="1" i="0" u="none" strike="noStrike" kern="0" cap="none" spc="0" normalizeH="0" baseline="0" noProof="0" dirty="0">
                <a:ln>
                  <a:noFill/>
                </a:ln>
                <a:solidFill>
                  <a:srgbClr val="00B050"/>
                </a:solidFill>
                <a:effectLst/>
                <a:uLnTx/>
                <a:uFillTx/>
                <a:latin typeface="Calibri"/>
                <a:ea typeface="+mn-ea"/>
                <a:cs typeface="+mn-cs"/>
              </a:endParaRPr>
            </a:p>
          </p:txBody>
        </p:sp>
        <p:sp>
          <p:nvSpPr>
            <p:cNvPr id="26" name="Rectangle à coins arrondis 31">
              <a:extLst>
                <a:ext uri="{FF2B5EF4-FFF2-40B4-BE49-F238E27FC236}">
                  <a16:creationId xmlns:a16="http://schemas.microsoft.com/office/drawing/2014/main" id="{7AC1A7C0-820E-4D69-B35D-5DA92E44DA68}"/>
                </a:ext>
              </a:extLst>
            </p:cNvPr>
            <p:cNvSpPr/>
            <p:nvPr/>
          </p:nvSpPr>
          <p:spPr>
            <a:xfrm>
              <a:off x="8205673" y="4567085"/>
              <a:ext cx="1234889" cy="405593"/>
            </a:xfrm>
            <a:prstGeom prst="roundRect">
              <a:avLst/>
            </a:prstGeom>
            <a:noFill/>
            <a:ln w="508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dirty="0">
                  <a:ln>
                    <a:noFill/>
                  </a:ln>
                  <a:solidFill>
                    <a:schemeClr val="accent4">
                      <a:lumMod val="75000"/>
                    </a:schemeClr>
                  </a:solidFill>
                  <a:effectLst/>
                  <a:uLnTx/>
                  <a:uFillTx/>
                  <a:latin typeface="Calibri"/>
                  <a:ea typeface="+mn-ea"/>
                  <a:cs typeface="+mn-cs"/>
                </a:rPr>
                <a:t>Solde négatif</a:t>
              </a:r>
            </a:p>
            <a:p>
              <a:pPr marL="0" marR="0" lvl="0" indent="0" algn="ctr" defTabSz="914400" eaLnBrk="1" fontAlgn="auto" latinLnBrk="0" hangingPunct="1">
                <a:lnSpc>
                  <a:spcPct val="100000"/>
                </a:lnSpc>
                <a:spcBef>
                  <a:spcPts val="0"/>
                </a:spcBef>
                <a:spcAft>
                  <a:spcPts val="0"/>
                </a:spcAft>
                <a:buClrTx/>
                <a:buSzTx/>
                <a:buFontTx/>
                <a:buNone/>
                <a:tabLst/>
                <a:defRPr/>
              </a:pPr>
              <a:r>
                <a:rPr lang="fr-FR" sz="800" b="1" kern="0" dirty="0">
                  <a:solidFill>
                    <a:schemeClr val="accent4">
                      <a:lumMod val="75000"/>
                    </a:schemeClr>
                  </a:solidFill>
                  <a:latin typeface="Calibri"/>
                </a:rPr>
                <a:t>- 3 925</a:t>
              </a:r>
              <a:endParaRPr kumimoji="0" lang="fr-FR" sz="800" b="1" i="0" u="none" strike="noStrike" kern="0" cap="none" spc="0" normalizeH="0" baseline="0" noProof="0" dirty="0">
                <a:ln>
                  <a:noFill/>
                </a:ln>
                <a:solidFill>
                  <a:schemeClr val="accent4">
                    <a:lumMod val="75000"/>
                  </a:schemeClr>
                </a:solidFill>
                <a:effectLst/>
                <a:uLnTx/>
                <a:uFillTx/>
                <a:latin typeface="Calibri"/>
                <a:ea typeface="+mn-ea"/>
                <a:cs typeface="+mn-cs"/>
              </a:endParaRPr>
            </a:p>
          </p:txBody>
        </p:sp>
        <p:pic>
          <p:nvPicPr>
            <p:cNvPr id="16" name="Image 15">
              <a:extLst>
                <a:ext uri="{FF2B5EF4-FFF2-40B4-BE49-F238E27FC236}">
                  <a16:creationId xmlns:a16="http://schemas.microsoft.com/office/drawing/2014/main" id="{B58279B9-6FCE-47D6-A520-318C28555878}"/>
                </a:ext>
              </a:extLst>
            </p:cNvPr>
            <p:cNvPicPr>
              <a:picLocks noChangeAspect="1"/>
            </p:cNvPicPr>
            <p:nvPr/>
          </p:nvPicPr>
          <p:blipFill>
            <a:blip r:embed="rId3">
              <a:clrChange>
                <a:clrFrom>
                  <a:srgbClr val="FFFEFF"/>
                </a:clrFrom>
                <a:clrTo>
                  <a:srgbClr val="FFFEFF">
                    <a:alpha val="0"/>
                  </a:srgbClr>
                </a:clrTo>
              </a:clrChange>
            </a:blip>
            <a:stretch>
              <a:fillRect/>
            </a:stretch>
          </p:blipFill>
          <p:spPr>
            <a:xfrm>
              <a:off x="2382747" y="2023911"/>
              <a:ext cx="595585" cy="497199"/>
            </a:xfrm>
            <a:prstGeom prst="rect">
              <a:avLst/>
            </a:prstGeom>
          </p:spPr>
        </p:pic>
        <p:pic>
          <p:nvPicPr>
            <p:cNvPr id="29" name="Image 28">
              <a:extLst>
                <a:ext uri="{FF2B5EF4-FFF2-40B4-BE49-F238E27FC236}">
                  <a16:creationId xmlns:a16="http://schemas.microsoft.com/office/drawing/2014/main" id="{BFBB3EB2-8165-427A-AFB6-3C90AA07CB14}"/>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3219857" y="2190041"/>
              <a:ext cx="612353" cy="662138"/>
            </a:xfrm>
            <a:prstGeom prst="rect">
              <a:avLst/>
            </a:prstGeom>
          </p:spPr>
        </p:pic>
        <p:pic>
          <p:nvPicPr>
            <p:cNvPr id="30" name="Image 29">
              <a:extLst>
                <a:ext uri="{FF2B5EF4-FFF2-40B4-BE49-F238E27FC236}">
                  <a16:creationId xmlns:a16="http://schemas.microsoft.com/office/drawing/2014/main" id="{78A809FB-1038-427D-9BEB-BE4D0363A76A}"/>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4081974" y="2023911"/>
              <a:ext cx="588166" cy="429577"/>
            </a:xfrm>
            <a:prstGeom prst="rect">
              <a:avLst/>
            </a:prstGeom>
          </p:spPr>
        </p:pic>
        <p:pic>
          <p:nvPicPr>
            <p:cNvPr id="31" name="Image 30">
              <a:extLst>
                <a:ext uri="{FF2B5EF4-FFF2-40B4-BE49-F238E27FC236}">
                  <a16:creationId xmlns:a16="http://schemas.microsoft.com/office/drawing/2014/main" id="{95D1EE7E-5A17-460A-B680-C5CAD3520A06}"/>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4842412" y="2378932"/>
              <a:ext cx="682583" cy="307778"/>
            </a:xfrm>
            <a:prstGeom prst="rect">
              <a:avLst/>
            </a:prstGeom>
          </p:spPr>
        </p:pic>
        <p:pic>
          <p:nvPicPr>
            <p:cNvPr id="32" name="Image 31">
              <a:extLst>
                <a:ext uri="{FF2B5EF4-FFF2-40B4-BE49-F238E27FC236}">
                  <a16:creationId xmlns:a16="http://schemas.microsoft.com/office/drawing/2014/main" id="{B9C9E929-CA80-431B-A26D-78F513FB39CD}"/>
                </a:ext>
              </a:extLst>
            </p:cNvPr>
            <p:cNvPicPr>
              <a:picLocks noChangeAspect="1"/>
            </p:cNvPicPr>
            <p:nvPr/>
          </p:nvPicPr>
          <p:blipFill>
            <a:blip r:embed="rId7">
              <a:clrChange>
                <a:clrFrom>
                  <a:srgbClr val="FDFFFF"/>
                </a:clrFrom>
                <a:clrTo>
                  <a:srgbClr val="FDFFFF">
                    <a:alpha val="0"/>
                  </a:srgbClr>
                </a:clrTo>
              </a:clrChange>
            </a:blip>
            <a:stretch>
              <a:fillRect/>
            </a:stretch>
          </p:blipFill>
          <p:spPr>
            <a:xfrm>
              <a:off x="5797304" y="2738778"/>
              <a:ext cx="399778" cy="490050"/>
            </a:xfrm>
            <a:prstGeom prst="rect">
              <a:avLst/>
            </a:prstGeom>
          </p:spPr>
        </p:pic>
        <p:pic>
          <p:nvPicPr>
            <p:cNvPr id="33" name="Image 32">
              <a:extLst>
                <a:ext uri="{FF2B5EF4-FFF2-40B4-BE49-F238E27FC236}">
                  <a16:creationId xmlns:a16="http://schemas.microsoft.com/office/drawing/2014/main" id="{29792D30-C028-4CF5-9674-9EE0A05FD9AF}"/>
                </a:ext>
              </a:extLst>
            </p:cNvPr>
            <p:cNvPicPr>
              <a:picLocks noChangeAspect="1"/>
            </p:cNvPicPr>
            <p:nvPr/>
          </p:nvPicPr>
          <p:blipFill>
            <a:blip r:embed="rId8"/>
            <a:stretch>
              <a:fillRect/>
            </a:stretch>
          </p:blipFill>
          <p:spPr>
            <a:xfrm>
              <a:off x="6529835" y="2052183"/>
              <a:ext cx="482374" cy="492218"/>
            </a:xfrm>
            <a:prstGeom prst="rect">
              <a:avLst/>
            </a:prstGeom>
          </p:spPr>
        </p:pic>
        <p:pic>
          <p:nvPicPr>
            <p:cNvPr id="34" name="Image 33">
              <a:extLst>
                <a:ext uri="{FF2B5EF4-FFF2-40B4-BE49-F238E27FC236}">
                  <a16:creationId xmlns:a16="http://schemas.microsoft.com/office/drawing/2014/main" id="{95F4D8F6-15BA-4DAE-AF5F-06B345F506D7}"/>
                </a:ext>
              </a:extLst>
            </p:cNvPr>
            <p:cNvPicPr>
              <a:picLocks noChangeAspect="1"/>
            </p:cNvPicPr>
            <p:nvPr/>
          </p:nvPicPr>
          <p:blipFill>
            <a:blip r:embed="rId9"/>
            <a:stretch>
              <a:fillRect/>
            </a:stretch>
          </p:blipFill>
          <p:spPr>
            <a:xfrm>
              <a:off x="7384690" y="2274008"/>
              <a:ext cx="482374" cy="429578"/>
            </a:xfrm>
            <a:prstGeom prst="rect">
              <a:avLst/>
            </a:prstGeom>
          </p:spPr>
        </p:pic>
        <p:pic>
          <p:nvPicPr>
            <p:cNvPr id="35" name="Image 34">
              <a:extLst>
                <a:ext uri="{FF2B5EF4-FFF2-40B4-BE49-F238E27FC236}">
                  <a16:creationId xmlns:a16="http://schemas.microsoft.com/office/drawing/2014/main" id="{B844BC4D-2BF3-4F2C-8D72-4A8BD133CC2C}"/>
                </a:ext>
              </a:extLst>
            </p:cNvPr>
            <p:cNvPicPr>
              <a:picLocks noChangeAspect="1"/>
            </p:cNvPicPr>
            <p:nvPr/>
          </p:nvPicPr>
          <p:blipFill>
            <a:blip r:embed="rId10"/>
            <a:stretch>
              <a:fillRect/>
            </a:stretch>
          </p:blipFill>
          <p:spPr>
            <a:xfrm>
              <a:off x="8248699" y="2274008"/>
              <a:ext cx="493400" cy="429578"/>
            </a:xfrm>
            <a:prstGeom prst="rect">
              <a:avLst/>
            </a:prstGeom>
          </p:spPr>
        </p:pic>
        <p:pic>
          <p:nvPicPr>
            <p:cNvPr id="36" name="Image 35">
              <a:extLst>
                <a:ext uri="{FF2B5EF4-FFF2-40B4-BE49-F238E27FC236}">
                  <a16:creationId xmlns:a16="http://schemas.microsoft.com/office/drawing/2014/main" id="{FAAEADAE-BAFD-4740-8F7F-A2FD3BF75C7F}"/>
                </a:ext>
              </a:extLst>
            </p:cNvPr>
            <p:cNvPicPr>
              <a:picLocks noChangeAspect="1"/>
            </p:cNvPicPr>
            <p:nvPr/>
          </p:nvPicPr>
          <p:blipFill>
            <a:blip r:embed="rId11"/>
            <a:stretch>
              <a:fillRect/>
            </a:stretch>
          </p:blipFill>
          <p:spPr>
            <a:xfrm>
              <a:off x="9036408" y="2298292"/>
              <a:ext cx="491476" cy="429578"/>
            </a:xfrm>
            <a:prstGeom prst="rect">
              <a:avLst/>
            </a:prstGeom>
          </p:spPr>
        </p:pic>
      </p:grpSp>
      <p:sp>
        <p:nvSpPr>
          <p:cNvPr id="41" name="ZoneTexte 40">
            <a:extLst>
              <a:ext uri="{FF2B5EF4-FFF2-40B4-BE49-F238E27FC236}">
                <a16:creationId xmlns:a16="http://schemas.microsoft.com/office/drawing/2014/main" id="{70EF32A7-76A0-44DE-AAF4-3E9666412BF2}"/>
              </a:ext>
            </a:extLst>
          </p:cNvPr>
          <p:cNvSpPr txBox="1"/>
          <p:nvPr/>
        </p:nvSpPr>
        <p:spPr>
          <a:xfrm>
            <a:off x="930203" y="1868721"/>
            <a:ext cx="5255491" cy="307777"/>
          </a:xfrm>
          <a:prstGeom prst="rect">
            <a:avLst/>
          </a:prstGeom>
          <a:noFill/>
        </p:spPr>
        <p:txBody>
          <a:bodyPr wrap="square" rtlCol="0">
            <a:spAutoFit/>
          </a:bodyPr>
          <a:lstStyle/>
          <a:p>
            <a:pPr algn="ctr"/>
            <a:r>
              <a:rPr lang="fr-FR" sz="1400" b="1" dirty="0">
                <a:solidFill>
                  <a:srgbClr val="00B050"/>
                </a:solidFill>
                <a:latin typeface="Calibri"/>
              </a:rPr>
              <a:t>Arrivées</a:t>
            </a:r>
            <a:r>
              <a:rPr lang="fr-FR" sz="1400" b="1" dirty="0">
                <a:solidFill>
                  <a:prstClr val="black">
                    <a:lumMod val="50000"/>
                    <a:lumOff val="50000"/>
                  </a:prstClr>
                </a:solidFill>
                <a:latin typeface="Calibri"/>
              </a:rPr>
              <a:t> et </a:t>
            </a:r>
            <a:r>
              <a:rPr lang="fr-FR" sz="1400" b="1" dirty="0">
                <a:solidFill>
                  <a:srgbClr val="FF0000"/>
                </a:solidFill>
                <a:latin typeface="Calibri"/>
              </a:rPr>
              <a:t>Départs</a:t>
            </a:r>
            <a:r>
              <a:rPr lang="fr-FR" sz="1400" b="1" dirty="0">
                <a:solidFill>
                  <a:prstClr val="black">
                    <a:lumMod val="50000"/>
                    <a:lumOff val="50000"/>
                  </a:prstClr>
                </a:solidFill>
                <a:latin typeface="Calibri"/>
              </a:rPr>
              <a:t> des clients en CEGEE au 31/12/2021</a:t>
            </a:r>
          </a:p>
        </p:txBody>
      </p:sp>
    </p:spTree>
    <p:extLst>
      <p:ext uri="{BB962C8B-B14F-4D97-AF65-F5344CB8AC3E}">
        <p14:creationId xmlns:p14="http://schemas.microsoft.com/office/powerpoint/2010/main" val="30425245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1D73B050-D024-4DBD-9DB5-A2E8883FA165}"/>
              </a:ext>
            </a:extLst>
          </p:cNvPr>
          <p:cNvSpPr>
            <a:spLocks noGrp="1"/>
          </p:cNvSpPr>
          <p:nvPr>
            <p:ph idx="1"/>
          </p:nvPr>
        </p:nvSpPr>
        <p:spPr/>
        <p:txBody>
          <a:bodyPr/>
          <a:lstStyle/>
          <a:p>
            <a:endParaRPr lang="fr-FR" dirty="0"/>
          </a:p>
          <a:p>
            <a:r>
              <a:rPr lang="fr-FR" dirty="0"/>
              <a:t>Avec 55 000 ouvertures de comptes sur 2021, nous sommes offensifs sur la conquête de nos clients.</a:t>
            </a:r>
          </a:p>
          <a:p>
            <a:r>
              <a:rPr lang="fr-FR" dirty="0"/>
              <a:t>Mais ces ouvertures ne sont pas toujours accompagnées de mobilité bancaire entrante.</a:t>
            </a:r>
          </a:p>
          <a:p>
            <a:r>
              <a:rPr lang="fr-FR" dirty="0"/>
              <a:t>Seulement 12 795 mobilités bancaires ont été lancées en 2021.</a:t>
            </a:r>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sz="400" dirty="0"/>
          </a:p>
          <a:p>
            <a:endParaRPr lang="fr-FR" dirty="0"/>
          </a:p>
        </p:txBody>
      </p:sp>
      <p:sp>
        <p:nvSpPr>
          <p:cNvPr id="3" name="Espace réservé du texte 2">
            <a:extLst>
              <a:ext uri="{FF2B5EF4-FFF2-40B4-BE49-F238E27FC236}">
                <a16:creationId xmlns:a16="http://schemas.microsoft.com/office/drawing/2014/main" id="{42451174-F2B6-485B-8033-70A9BE4FA6E4}"/>
              </a:ext>
            </a:extLst>
          </p:cNvPr>
          <p:cNvSpPr>
            <a:spLocks noGrp="1"/>
          </p:cNvSpPr>
          <p:nvPr>
            <p:ph type="body" sz="quarter" idx="12"/>
          </p:nvPr>
        </p:nvSpPr>
        <p:spPr/>
        <p:txBody>
          <a:bodyPr/>
          <a:lstStyle/>
          <a:p>
            <a:r>
              <a:rPr lang="fr-FR" dirty="0"/>
              <a:t>Seules 1/3 de nos ouvertures sont accompagnées de Mobilité bancaire Entrante.</a:t>
            </a:r>
          </a:p>
        </p:txBody>
      </p:sp>
      <p:sp>
        <p:nvSpPr>
          <p:cNvPr id="4" name="Espace réservé du texte 6">
            <a:extLst>
              <a:ext uri="{FF2B5EF4-FFF2-40B4-BE49-F238E27FC236}">
                <a16:creationId xmlns:a16="http://schemas.microsoft.com/office/drawing/2014/main" id="{F966F014-B3FA-4E91-A4A3-C62C1ADE3E0D}"/>
              </a:ext>
            </a:extLst>
          </p:cNvPr>
          <p:cNvSpPr txBox="1">
            <a:spLocks/>
          </p:cNvSpPr>
          <p:nvPr/>
        </p:nvSpPr>
        <p:spPr>
          <a:xfrm>
            <a:off x="4376738" y="136525"/>
            <a:ext cx="7299325" cy="231775"/>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a:solidFill>
                  <a:schemeClr val="bg1">
                    <a:lumMod val="50000"/>
                  </a:schemeClr>
                </a:solidFill>
                <a:latin typeface="Arial Black" panose="020B0A04020102020204" pitchFamily="34" charset="0"/>
              </a:rPr>
              <a:t>La Mobilité Bancaire</a:t>
            </a:r>
            <a:endParaRPr lang="fr-FR" sz="1200" dirty="0">
              <a:solidFill>
                <a:schemeClr val="bg1">
                  <a:lumMod val="50000"/>
                </a:schemeClr>
              </a:solidFill>
              <a:latin typeface="Arial Black" panose="020B0A04020102020204" pitchFamily="34" charset="0"/>
            </a:endParaRPr>
          </a:p>
        </p:txBody>
      </p:sp>
      <p:pic>
        <p:nvPicPr>
          <p:cNvPr id="15" name="Picture 37" descr="Échelles, design plat, illustration vectorielle. Vecteur Premium">
            <a:extLst>
              <a:ext uri="{FF2B5EF4-FFF2-40B4-BE49-F238E27FC236}">
                <a16:creationId xmlns:a16="http://schemas.microsoft.com/office/drawing/2014/main" id="{83D9A55A-D12A-455C-8698-D3CB11DA80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7693" t="57100" r="5356" b="15125"/>
          <a:stretch>
            <a:fillRect/>
          </a:stretch>
        </p:blipFill>
        <p:spPr bwMode="auto">
          <a:xfrm>
            <a:off x="3674207" y="4481120"/>
            <a:ext cx="519217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 coins arrondis 17">
            <a:extLst>
              <a:ext uri="{FF2B5EF4-FFF2-40B4-BE49-F238E27FC236}">
                <a16:creationId xmlns:a16="http://schemas.microsoft.com/office/drawing/2014/main" id="{F9843090-10E9-4FC3-9B40-B84F74B476E0}"/>
              </a:ext>
            </a:extLst>
          </p:cNvPr>
          <p:cNvSpPr/>
          <p:nvPr/>
        </p:nvSpPr>
        <p:spPr>
          <a:xfrm>
            <a:off x="2604949" y="2914644"/>
            <a:ext cx="9071114" cy="491057"/>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75000"/>
                    <a:lumOff val="25000"/>
                  </a:schemeClr>
                </a:solidFill>
              </a:rPr>
              <a:t>La souscription de Mobilité Bancaire est présente dans 34 % des Formules (contre 44 % en moyenne RCE)</a:t>
            </a:r>
          </a:p>
        </p:txBody>
      </p:sp>
      <p:pic>
        <p:nvPicPr>
          <p:cNvPr id="110" name="Picture 2" descr="Bannière avec divers groupe de gens heureux debout ensemble sur blanc Vecteur gratuit">
            <a:extLst>
              <a:ext uri="{FF2B5EF4-FFF2-40B4-BE49-F238E27FC236}">
                <a16:creationId xmlns:a16="http://schemas.microsoft.com/office/drawing/2014/main" id="{12EE5147-D491-4F03-A57C-2F5B3C1D56B4}"/>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r="30682"/>
          <a:stretch/>
        </p:blipFill>
        <p:spPr bwMode="auto">
          <a:xfrm>
            <a:off x="3713526" y="3727218"/>
            <a:ext cx="1705316" cy="1034660"/>
          </a:xfrm>
          <a:prstGeom prst="rect">
            <a:avLst/>
          </a:prstGeom>
          <a:noFill/>
          <a:extLst>
            <a:ext uri="{909E8E84-426E-40DD-AFC4-6F175D3DCCD1}">
              <a14:hiddenFill xmlns:a14="http://schemas.microsoft.com/office/drawing/2010/main">
                <a:solidFill>
                  <a:srgbClr val="FFFFFF"/>
                </a:solidFill>
              </a14:hiddenFill>
            </a:ext>
          </a:extLst>
        </p:spPr>
      </p:pic>
      <p:pic>
        <p:nvPicPr>
          <p:cNvPr id="111" name="Picture 4" descr="Équipe de caractère multinationale d'affaires dans une pose différente divers employés de bureau se tiennent debout Vecteur gratuit">
            <a:extLst>
              <a:ext uri="{FF2B5EF4-FFF2-40B4-BE49-F238E27FC236}">
                <a16:creationId xmlns:a16="http://schemas.microsoft.com/office/drawing/2014/main" id="{A52033BD-18B2-44F5-8229-DE4AAA863B3A}"/>
              </a:ext>
            </a:extLst>
          </p:cNvPr>
          <p:cNvPicPr>
            <a:picLocks noChangeAspect="1" noChangeArrowheads="1"/>
          </p:cNvPicPr>
          <p:nvPr/>
        </p:nvPicPr>
        <p:blipFill rotWithShape="1">
          <a:blip r:embed="rId4">
            <a:clrChange>
              <a:clrFrom>
                <a:srgbClr val="F1E3D6"/>
              </a:clrFrom>
              <a:clrTo>
                <a:srgbClr val="F1E3D6">
                  <a:alpha val="0"/>
                </a:srgbClr>
              </a:clrTo>
            </a:clrChange>
            <a:extLst>
              <a:ext uri="{28A0092B-C50C-407E-A947-70E740481C1C}">
                <a14:useLocalDpi xmlns:a14="http://schemas.microsoft.com/office/drawing/2010/main" val="0"/>
              </a:ext>
            </a:extLst>
          </a:blip>
          <a:srcRect l="10580" r="79037"/>
          <a:stretch/>
        </p:blipFill>
        <p:spPr bwMode="auto">
          <a:xfrm>
            <a:off x="4153154" y="3468107"/>
            <a:ext cx="264989" cy="1134027"/>
          </a:xfrm>
          <a:prstGeom prst="rect">
            <a:avLst/>
          </a:prstGeom>
          <a:noFill/>
          <a:extLst>
            <a:ext uri="{909E8E84-426E-40DD-AFC4-6F175D3DCCD1}">
              <a14:hiddenFill xmlns:a14="http://schemas.microsoft.com/office/drawing/2010/main">
                <a:solidFill>
                  <a:srgbClr val="FFFFFF"/>
                </a:solidFill>
              </a14:hiddenFill>
            </a:ext>
          </a:extLst>
        </p:spPr>
      </p:pic>
      <p:pic>
        <p:nvPicPr>
          <p:cNvPr id="112" name="Picture 4" descr="Équipe de caractère multinationale d'affaires dans une pose différente divers employés de bureau se tiennent debout Vecteur gratuit">
            <a:extLst>
              <a:ext uri="{FF2B5EF4-FFF2-40B4-BE49-F238E27FC236}">
                <a16:creationId xmlns:a16="http://schemas.microsoft.com/office/drawing/2014/main" id="{17A2D42E-485C-4C5B-81E0-5A1D05455DA9}"/>
              </a:ext>
            </a:extLst>
          </p:cNvPr>
          <p:cNvPicPr>
            <a:picLocks noChangeAspect="1" noChangeArrowheads="1"/>
          </p:cNvPicPr>
          <p:nvPr/>
        </p:nvPicPr>
        <p:blipFill rotWithShape="1">
          <a:blip r:embed="rId4">
            <a:clrChange>
              <a:clrFrom>
                <a:srgbClr val="F1E3D6"/>
              </a:clrFrom>
              <a:clrTo>
                <a:srgbClr val="F1E3D6">
                  <a:alpha val="0"/>
                </a:srgbClr>
              </a:clrTo>
            </a:clrChange>
            <a:extLst>
              <a:ext uri="{28A0092B-C50C-407E-A947-70E740481C1C}">
                <a14:useLocalDpi xmlns:a14="http://schemas.microsoft.com/office/drawing/2010/main" val="0"/>
              </a:ext>
            </a:extLst>
          </a:blip>
          <a:srcRect l="33810" r="57039"/>
          <a:stretch/>
        </p:blipFill>
        <p:spPr bwMode="auto">
          <a:xfrm>
            <a:off x="4536090" y="3637378"/>
            <a:ext cx="233550" cy="1134027"/>
          </a:xfrm>
          <a:prstGeom prst="rect">
            <a:avLst/>
          </a:prstGeom>
          <a:noFill/>
          <a:extLst>
            <a:ext uri="{909E8E84-426E-40DD-AFC4-6F175D3DCCD1}">
              <a14:hiddenFill xmlns:a14="http://schemas.microsoft.com/office/drawing/2010/main">
                <a:solidFill>
                  <a:srgbClr val="FFFFFF"/>
                </a:solidFill>
              </a14:hiddenFill>
            </a:ext>
          </a:extLst>
        </p:spPr>
      </p:pic>
      <p:pic>
        <p:nvPicPr>
          <p:cNvPr id="113" name="Picture 4" descr="Équipe de caractère multinationale d'affaires dans une pose différente divers employés de bureau se tiennent debout Vecteur gratuit">
            <a:extLst>
              <a:ext uri="{FF2B5EF4-FFF2-40B4-BE49-F238E27FC236}">
                <a16:creationId xmlns:a16="http://schemas.microsoft.com/office/drawing/2014/main" id="{18CEA309-059A-4AC5-AAF6-CE38636B3575}"/>
              </a:ext>
            </a:extLst>
          </p:cNvPr>
          <p:cNvPicPr>
            <a:picLocks noChangeAspect="1" noChangeArrowheads="1"/>
          </p:cNvPicPr>
          <p:nvPr/>
        </p:nvPicPr>
        <p:blipFill rotWithShape="1">
          <a:blip r:embed="rId5">
            <a:clrChange>
              <a:clrFrom>
                <a:srgbClr val="F1E3D8"/>
              </a:clrFrom>
              <a:clrTo>
                <a:srgbClr val="F1E3D8">
                  <a:alpha val="0"/>
                </a:srgbClr>
              </a:clrTo>
            </a:clrChange>
            <a:extLst>
              <a:ext uri="{BEBA8EAE-BF5A-486C-A8C5-ECC9F3942E4B}">
                <a14:imgProps xmlns:a14="http://schemas.microsoft.com/office/drawing/2010/main">
                  <a14:imgLayer r:embed="rId6">
                    <a14:imgEffect>
                      <a14:backgroundRemoval t="9626" b="94118" l="50639" r="59105">
                        <a14:foregroundMark x1="50639" y1="31551" x2="51278" y2="38503"/>
                        <a14:foregroundMark x1="59265" y1="47059" x2="57348" y2="38503"/>
                        <a14:foregroundMark x1="56390" y1="94118" x2="56869" y2="87166"/>
                      </a14:backgroundRemoval>
                    </a14:imgEffect>
                  </a14:imgLayer>
                </a14:imgProps>
              </a:ext>
              <a:ext uri="{28A0092B-C50C-407E-A947-70E740481C1C}">
                <a14:useLocalDpi xmlns:a14="http://schemas.microsoft.com/office/drawing/2010/main" val="0"/>
              </a:ext>
            </a:extLst>
          </a:blip>
          <a:srcRect l="50000" r="40302"/>
          <a:stretch/>
        </p:blipFill>
        <p:spPr bwMode="auto">
          <a:xfrm>
            <a:off x="4947984" y="3627540"/>
            <a:ext cx="252866" cy="1158586"/>
          </a:xfrm>
          <a:prstGeom prst="rect">
            <a:avLst/>
          </a:prstGeom>
          <a:noFill/>
          <a:extLst>
            <a:ext uri="{909E8E84-426E-40DD-AFC4-6F175D3DCCD1}">
              <a14:hiddenFill xmlns:a14="http://schemas.microsoft.com/office/drawing/2010/main">
                <a:solidFill>
                  <a:srgbClr val="FFFFFF"/>
                </a:solidFill>
              </a14:hiddenFill>
            </a:ext>
          </a:extLst>
        </p:spPr>
      </p:pic>
      <p:pic>
        <p:nvPicPr>
          <p:cNvPr id="114" name="Picture 4" descr="Équipe de caractère multinationale d'affaires dans une pose différente divers employés de bureau se tiennent debout Vecteur gratuit">
            <a:extLst>
              <a:ext uri="{FF2B5EF4-FFF2-40B4-BE49-F238E27FC236}">
                <a16:creationId xmlns:a16="http://schemas.microsoft.com/office/drawing/2014/main" id="{9CDC0D27-BF34-4C33-BF84-55F832FDA590}"/>
              </a:ext>
            </a:extLst>
          </p:cNvPr>
          <p:cNvPicPr>
            <a:picLocks noChangeAspect="1" noChangeArrowheads="1"/>
          </p:cNvPicPr>
          <p:nvPr/>
        </p:nvPicPr>
        <p:blipFill rotWithShape="1">
          <a:blip r:embed="rId7">
            <a:extLst>
              <a:ext uri="{BEBA8EAE-BF5A-486C-A8C5-ECC9F3942E4B}">
                <a14:imgProps xmlns:a14="http://schemas.microsoft.com/office/drawing/2010/main">
                  <a14:imgLayer r:embed="rId6">
                    <a14:imgEffect>
                      <a14:backgroundRemoval t="9626" b="94118" l="60224" r="69010">
                        <a14:foregroundMark x1="60703" y1="60428" x2="61022" y2="55615"/>
                        <a14:foregroundMark x1="69329" y1="41176" x2="68211" y2="40642"/>
                        <a14:foregroundMark x1="62780" y1="93583" x2="63099" y2="86096"/>
                        <a14:foregroundMark x1="63099" y1="86096" x2="63259" y2="86096"/>
                        <a14:foregroundMark x1="65016" y1="94118" x2="65815" y2="92513"/>
                      </a14:backgroundRemoval>
                    </a14:imgEffect>
                  </a14:imgLayer>
                </a14:imgProps>
              </a:ext>
              <a:ext uri="{28A0092B-C50C-407E-A947-70E740481C1C}">
                <a14:useLocalDpi xmlns:a14="http://schemas.microsoft.com/office/drawing/2010/main" val="0"/>
              </a:ext>
            </a:extLst>
          </a:blip>
          <a:srcRect l="59257" r="29762"/>
          <a:stretch/>
        </p:blipFill>
        <p:spPr bwMode="auto">
          <a:xfrm>
            <a:off x="4991001" y="3642531"/>
            <a:ext cx="283283" cy="1146306"/>
          </a:xfrm>
          <a:prstGeom prst="rect">
            <a:avLst/>
          </a:prstGeom>
          <a:extLst>
            <a:ext uri="{909E8E84-426E-40DD-AFC4-6F175D3DCCD1}">
              <a14:hiddenFill xmlns:a14="http://schemas.microsoft.com/office/drawing/2010/main">
                <a:solidFill>
                  <a:srgbClr val="FFFFFF"/>
                </a:solidFill>
              </a14:hiddenFill>
            </a:ext>
          </a:extLst>
        </p:spPr>
      </p:pic>
      <p:pic>
        <p:nvPicPr>
          <p:cNvPr id="115" name="Picture 4" descr="Équipe de caractère multinationale d'affaires dans une pose différente divers employés de bureau se tiennent debout Vecteur gratuit">
            <a:extLst>
              <a:ext uri="{FF2B5EF4-FFF2-40B4-BE49-F238E27FC236}">
                <a16:creationId xmlns:a16="http://schemas.microsoft.com/office/drawing/2014/main" id="{333F88B7-1B41-4E30-8AE5-7569B4C8923A}"/>
              </a:ext>
            </a:extLst>
          </p:cNvPr>
          <p:cNvPicPr>
            <a:picLocks noChangeAspect="1" noChangeArrowheads="1"/>
          </p:cNvPicPr>
          <p:nvPr/>
        </p:nvPicPr>
        <p:blipFill rotWithShape="1">
          <a:blip r:embed="rId4">
            <a:clrChange>
              <a:clrFrom>
                <a:srgbClr val="F1E3D6"/>
              </a:clrFrom>
              <a:clrTo>
                <a:srgbClr val="F1E3D6">
                  <a:alpha val="0"/>
                </a:srgbClr>
              </a:clrTo>
            </a:clrChange>
            <a:extLst>
              <a:ext uri="{28A0092B-C50C-407E-A947-70E740481C1C}">
                <a14:useLocalDpi xmlns:a14="http://schemas.microsoft.com/office/drawing/2010/main" val="0"/>
              </a:ext>
            </a:extLst>
          </a:blip>
          <a:srcRect l="69709" r="21140"/>
          <a:stretch/>
        </p:blipFill>
        <p:spPr bwMode="auto">
          <a:xfrm>
            <a:off x="5091192" y="3719204"/>
            <a:ext cx="233550" cy="1134027"/>
          </a:xfrm>
          <a:prstGeom prst="rect">
            <a:avLst/>
          </a:prstGeom>
          <a:noFill/>
          <a:extLst>
            <a:ext uri="{909E8E84-426E-40DD-AFC4-6F175D3DCCD1}">
              <a14:hiddenFill xmlns:a14="http://schemas.microsoft.com/office/drawing/2010/main">
                <a:solidFill>
                  <a:srgbClr val="FFFFFF"/>
                </a:solidFill>
              </a14:hiddenFill>
            </a:ext>
          </a:extLst>
        </p:spPr>
      </p:pic>
      <p:pic>
        <p:nvPicPr>
          <p:cNvPr id="116" name="Picture 4" descr="Équipe de caractère multinationale d'affaires dans une pose différente divers employés de bureau se tiennent debout Vecteur gratuit">
            <a:extLst>
              <a:ext uri="{FF2B5EF4-FFF2-40B4-BE49-F238E27FC236}">
                <a16:creationId xmlns:a16="http://schemas.microsoft.com/office/drawing/2014/main" id="{3CADE9FA-DDD9-4A79-AE4A-F66531F2B3C0}"/>
              </a:ext>
            </a:extLst>
          </p:cNvPr>
          <p:cNvPicPr>
            <a:picLocks noChangeAspect="1" noChangeArrowheads="1"/>
          </p:cNvPicPr>
          <p:nvPr/>
        </p:nvPicPr>
        <p:blipFill rotWithShape="1">
          <a:blip r:embed="rId4">
            <a:clrChange>
              <a:clrFrom>
                <a:srgbClr val="F1E3D6"/>
              </a:clrFrom>
              <a:clrTo>
                <a:srgbClr val="F1E3D6">
                  <a:alpha val="0"/>
                </a:srgbClr>
              </a:clrTo>
            </a:clrChange>
            <a:extLst>
              <a:ext uri="{28A0092B-C50C-407E-A947-70E740481C1C}">
                <a14:useLocalDpi xmlns:a14="http://schemas.microsoft.com/office/drawing/2010/main" val="0"/>
              </a:ext>
            </a:extLst>
          </a:blip>
          <a:srcRect l="1595" r="89078"/>
          <a:stretch/>
        </p:blipFill>
        <p:spPr bwMode="auto">
          <a:xfrm>
            <a:off x="4510020" y="3658513"/>
            <a:ext cx="238041" cy="1134027"/>
          </a:xfrm>
          <a:prstGeom prst="rect">
            <a:avLst/>
          </a:prstGeom>
          <a:noFill/>
          <a:extLst>
            <a:ext uri="{909E8E84-426E-40DD-AFC4-6F175D3DCCD1}">
              <a14:hiddenFill xmlns:a14="http://schemas.microsoft.com/office/drawing/2010/main">
                <a:solidFill>
                  <a:srgbClr val="FFFFFF"/>
                </a:solidFill>
              </a14:hiddenFill>
            </a:ext>
          </a:extLst>
        </p:spPr>
      </p:pic>
      <p:pic>
        <p:nvPicPr>
          <p:cNvPr id="117" name="Picture 6" descr="Groupe de jeunes entrepreneurs masculins et féminins Vecteur gratuit">
            <a:extLst>
              <a:ext uri="{FF2B5EF4-FFF2-40B4-BE49-F238E27FC236}">
                <a16:creationId xmlns:a16="http://schemas.microsoft.com/office/drawing/2014/main" id="{6CD45E98-30C2-4B74-B63D-D4F65451C668}"/>
              </a:ext>
            </a:extLst>
          </p:cNvPr>
          <p:cNvPicPr>
            <a:picLocks noChangeAspect="1" noChangeArrowheads="1"/>
          </p:cNvPicPr>
          <p:nvPr/>
        </p:nvPicPr>
        <p:blipFill rotWithShape="1">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r="81024"/>
          <a:stretch/>
        </p:blipFill>
        <p:spPr bwMode="auto">
          <a:xfrm>
            <a:off x="4518207" y="3685020"/>
            <a:ext cx="339036" cy="1061329"/>
          </a:xfrm>
          <a:prstGeom prst="rect">
            <a:avLst/>
          </a:prstGeom>
          <a:noFill/>
          <a:extLst>
            <a:ext uri="{909E8E84-426E-40DD-AFC4-6F175D3DCCD1}">
              <a14:hiddenFill xmlns:a14="http://schemas.microsoft.com/office/drawing/2010/main">
                <a:solidFill>
                  <a:srgbClr val="FFFFFF"/>
                </a:solidFill>
              </a14:hiddenFill>
            </a:ext>
          </a:extLst>
        </p:spPr>
      </p:pic>
      <p:pic>
        <p:nvPicPr>
          <p:cNvPr id="118" name="Picture 6" descr="Groupe de jeunes entrepreneurs masculins et féminins Vecteur gratuit">
            <a:extLst>
              <a:ext uri="{FF2B5EF4-FFF2-40B4-BE49-F238E27FC236}">
                <a16:creationId xmlns:a16="http://schemas.microsoft.com/office/drawing/2014/main" id="{39A770D8-992B-460A-9A69-98A8BE479CE2}"/>
              </a:ext>
            </a:extLst>
          </p:cNvPr>
          <p:cNvPicPr>
            <a:picLocks noChangeAspect="1" noChangeArrowheads="1"/>
          </p:cNvPicPr>
          <p:nvPr/>
        </p:nvPicPr>
        <p:blipFill rotWithShape="1">
          <a:blip r:embed="rId9" cstate="print">
            <a:clrChange>
              <a:clrFrom>
                <a:srgbClr val="FEFEFE"/>
              </a:clrFrom>
              <a:clrTo>
                <a:srgbClr val="FEFEFE">
                  <a:alpha val="0"/>
                </a:srgbClr>
              </a:clrTo>
            </a:clrChange>
            <a:extLst>
              <a:ext uri="{28A0092B-C50C-407E-A947-70E740481C1C}">
                <a14:useLocalDpi xmlns:a14="http://schemas.microsoft.com/office/drawing/2010/main" val="0"/>
              </a:ext>
            </a:extLst>
          </a:blip>
          <a:srcRect l="20596" r="61574"/>
          <a:stretch/>
        </p:blipFill>
        <p:spPr bwMode="auto">
          <a:xfrm>
            <a:off x="5051654" y="3836732"/>
            <a:ext cx="279113" cy="929909"/>
          </a:xfrm>
          <a:prstGeom prst="rect">
            <a:avLst/>
          </a:prstGeom>
          <a:noFill/>
          <a:extLst>
            <a:ext uri="{909E8E84-426E-40DD-AFC4-6F175D3DCCD1}">
              <a14:hiddenFill xmlns:a14="http://schemas.microsoft.com/office/drawing/2010/main">
                <a:solidFill>
                  <a:srgbClr val="FFFFFF"/>
                </a:solidFill>
              </a14:hiddenFill>
            </a:ext>
          </a:extLst>
        </p:spPr>
      </p:pic>
      <p:pic>
        <p:nvPicPr>
          <p:cNvPr id="119" name="Picture 6" descr="Groupe de jeunes entrepreneurs masculins et féminins Vecteur gratuit">
            <a:extLst>
              <a:ext uri="{FF2B5EF4-FFF2-40B4-BE49-F238E27FC236}">
                <a16:creationId xmlns:a16="http://schemas.microsoft.com/office/drawing/2014/main" id="{4B0D0861-4F82-4BAB-9D21-B90AC546390B}"/>
              </a:ext>
            </a:extLst>
          </p:cNvPr>
          <p:cNvPicPr>
            <a:picLocks noChangeAspect="1" noChangeArrowheads="1"/>
          </p:cNvPicPr>
          <p:nvPr/>
        </p:nvPicPr>
        <p:blipFill rotWithShape="1">
          <a:blip r:embed="rId10" cstate="print">
            <a:clrChange>
              <a:clrFrom>
                <a:srgbClr val="FEFEFE"/>
              </a:clrFrom>
              <a:clrTo>
                <a:srgbClr val="FEFEFE">
                  <a:alpha val="0"/>
                </a:srgbClr>
              </a:clrTo>
            </a:clrChange>
            <a:extLst>
              <a:ext uri="{28A0092B-C50C-407E-A947-70E740481C1C}">
                <a14:useLocalDpi xmlns:a14="http://schemas.microsoft.com/office/drawing/2010/main" val="0"/>
              </a:ext>
            </a:extLst>
          </a:blip>
          <a:srcRect l="40809" r="41361"/>
          <a:stretch/>
        </p:blipFill>
        <p:spPr bwMode="auto">
          <a:xfrm>
            <a:off x="4762916" y="3723661"/>
            <a:ext cx="308773" cy="1038877"/>
          </a:xfrm>
          <a:prstGeom prst="rect">
            <a:avLst/>
          </a:prstGeom>
          <a:noFill/>
          <a:extLst>
            <a:ext uri="{909E8E84-426E-40DD-AFC4-6F175D3DCCD1}">
              <a14:hiddenFill xmlns:a14="http://schemas.microsoft.com/office/drawing/2010/main">
                <a:solidFill>
                  <a:srgbClr val="FFFFFF"/>
                </a:solidFill>
              </a14:hiddenFill>
            </a:ext>
          </a:extLst>
        </p:spPr>
      </p:pic>
      <p:pic>
        <p:nvPicPr>
          <p:cNvPr id="120" name="Picture 6" descr="Groupe de jeunes entrepreneurs masculins et féminins Vecteur gratuit">
            <a:extLst>
              <a:ext uri="{FF2B5EF4-FFF2-40B4-BE49-F238E27FC236}">
                <a16:creationId xmlns:a16="http://schemas.microsoft.com/office/drawing/2014/main" id="{9C8BDBE4-3C2C-4C32-8372-6455E5B50DF4}"/>
              </a:ext>
            </a:extLst>
          </p:cNvPr>
          <p:cNvPicPr>
            <a:picLocks noChangeAspect="1" noChangeArrowheads="1"/>
          </p:cNvPicPr>
          <p:nvPr/>
        </p:nvPicPr>
        <p:blipFill rotWithShape="1">
          <a:blip r:embed="rId8">
            <a:clrChange>
              <a:clrFrom>
                <a:srgbClr val="FEFEFE"/>
              </a:clrFrom>
              <a:clrTo>
                <a:srgbClr val="FEFEFE">
                  <a:alpha val="0"/>
                </a:srgbClr>
              </a:clrTo>
            </a:clrChange>
            <a:extLst>
              <a:ext uri="{28A0092B-C50C-407E-A947-70E740481C1C}">
                <a14:useLocalDpi xmlns:a14="http://schemas.microsoft.com/office/drawing/2010/main" val="0"/>
              </a:ext>
            </a:extLst>
          </a:blip>
          <a:srcRect l="60411" r="23312"/>
          <a:stretch/>
        </p:blipFill>
        <p:spPr bwMode="auto">
          <a:xfrm>
            <a:off x="3927234" y="3777194"/>
            <a:ext cx="285906" cy="1043375"/>
          </a:xfrm>
          <a:prstGeom prst="rect">
            <a:avLst/>
          </a:prstGeom>
          <a:noFill/>
          <a:extLst>
            <a:ext uri="{909E8E84-426E-40DD-AFC4-6F175D3DCCD1}">
              <a14:hiddenFill xmlns:a14="http://schemas.microsoft.com/office/drawing/2010/main">
                <a:solidFill>
                  <a:srgbClr val="FFFFFF"/>
                </a:solidFill>
              </a14:hiddenFill>
            </a:ext>
          </a:extLst>
        </p:spPr>
      </p:pic>
      <p:pic>
        <p:nvPicPr>
          <p:cNvPr id="121" name="Picture 6" descr="Groupe de jeunes entrepreneurs masculins et féminins Vecteur gratuit">
            <a:extLst>
              <a:ext uri="{FF2B5EF4-FFF2-40B4-BE49-F238E27FC236}">
                <a16:creationId xmlns:a16="http://schemas.microsoft.com/office/drawing/2014/main" id="{A426FF61-23F1-40B6-BA24-58AD58655109}"/>
              </a:ext>
            </a:extLst>
          </p:cNvPr>
          <p:cNvPicPr>
            <a:picLocks noChangeAspect="1" noChangeArrowheads="1"/>
          </p:cNvPicPr>
          <p:nvPr/>
        </p:nvPicPr>
        <p:blipFill rotWithShape="1">
          <a:blip r:embed="rId11" cstate="print">
            <a:clrChange>
              <a:clrFrom>
                <a:srgbClr val="FEFEFE"/>
              </a:clrFrom>
              <a:clrTo>
                <a:srgbClr val="FEFEFE">
                  <a:alpha val="0"/>
                </a:srgbClr>
              </a:clrTo>
            </a:clrChange>
            <a:extLst>
              <a:ext uri="{28A0092B-C50C-407E-A947-70E740481C1C}">
                <a14:useLocalDpi xmlns:a14="http://schemas.microsoft.com/office/drawing/2010/main" val="0"/>
              </a:ext>
            </a:extLst>
          </a:blip>
          <a:srcRect l="78308"/>
          <a:stretch/>
        </p:blipFill>
        <p:spPr bwMode="auto">
          <a:xfrm>
            <a:off x="4365024" y="3680496"/>
            <a:ext cx="344973" cy="944698"/>
          </a:xfrm>
          <a:prstGeom prst="rect">
            <a:avLst/>
          </a:prstGeom>
          <a:noFill/>
          <a:extLst>
            <a:ext uri="{909E8E84-426E-40DD-AFC4-6F175D3DCCD1}">
              <a14:hiddenFill xmlns:a14="http://schemas.microsoft.com/office/drawing/2010/main">
                <a:solidFill>
                  <a:srgbClr val="FFFFFF"/>
                </a:solidFill>
              </a14:hiddenFill>
            </a:ext>
          </a:extLst>
        </p:spPr>
      </p:pic>
      <p:pic>
        <p:nvPicPr>
          <p:cNvPr id="122" name="Picture 8" descr="Ensemble de jeunes dirigeants d'entreprises prospères Vecteur gratuit">
            <a:extLst>
              <a:ext uri="{FF2B5EF4-FFF2-40B4-BE49-F238E27FC236}">
                <a16:creationId xmlns:a16="http://schemas.microsoft.com/office/drawing/2014/main" id="{0D286D30-7624-41AD-A1E5-E4221972363A}"/>
              </a:ext>
            </a:extLst>
          </p:cNvPr>
          <p:cNvPicPr>
            <a:picLocks noChangeAspect="1" noChangeArrowheads="1"/>
          </p:cNvPicPr>
          <p:nvPr/>
        </p:nvPicPr>
        <p:blipFill rotWithShape="1">
          <a:blip r:embed="rId12">
            <a:clrChange>
              <a:clrFrom>
                <a:srgbClr val="FEFEFE"/>
              </a:clrFrom>
              <a:clrTo>
                <a:srgbClr val="FEFEFE">
                  <a:alpha val="0"/>
                </a:srgbClr>
              </a:clrTo>
            </a:clrChange>
            <a:extLst>
              <a:ext uri="{28A0092B-C50C-407E-A947-70E740481C1C}">
                <a14:useLocalDpi xmlns:a14="http://schemas.microsoft.com/office/drawing/2010/main" val="0"/>
              </a:ext>
            </a:extLst>
          </a:blip>
          <a:srcRect r="78499"/>
          <a:stretch/>
        </p:blipFill>
        <p:spPr bwMode="auto">
          <a:xfrm>
            <a:off x="4173574" y="3748282"/>
            <a:ext cx="377654" cy="1043375"/>
          </a:xfrm>
          <a:prstGeom prst="rect">
            <a:avLst/>
          </a:prstGeom>
          <a:noFill/>
          <a:extLst>
            <a:ext uri="{909E8E84-426E-40DD-AFC4-6F175D3DCCD1}">
              <a14:hiddenFill xmlns:a14="http://schemas.microsoft.com/office/drawing/2010/main">
                <a:solidFill>
                  <a:srgbClr val="FFFFFF"/>
                </a:solidFill>
              </a14:hiddenFill>
            </a:ext>
          </a:extLst>
        </p:spPr>
      </p:pic>
      <p:pic>
        <p:nvPicPr>
          <p:cNvPr id="123" name="Picture 8" descr="Ensemble de jeunes dirigeants d'entreprises prospères Vecteur gratuit">
            <a:extLst>
              <a:ext uri="{FF2B5EF4-FFF2-40B4-BE49-F238E27FC236}">
                <a16:creationId xmlns:a16="http://schemas.microsoft.com/office/drawing/2014/main" id="{716D1D5B-C1A3-4C1A-A210-5996BEF43DBC}"/>
              </a:ext>
            </a:extLst>
          </p:cNvPr>
          <p:cNvPicPr>
            <a:picLocks noChangeAspect="1" noChangeArrowheads="1"/>
          </p:cNvPicPr>
          <p:nvPr/>
        </p:nvPicPr>
        <p:blipFill rotWithShape="1">
          <a:blip r:embed="rId13" cstate="print">
            <a:clrChange>
              <a:clrFrom>
                <a:srgbClr val="FEFEFE"/>
              </a:clrFrom>
              <a:clrTo>
                <a:srgbClr val="FEFEFE">
                  <a:alpha val="0"/>
                </a:srgbClr>
              </a:clrTo>
            </a:clrChange>
            <a:extLst>
              <a:ext uri="{28A0092B-C50C-407E-A947-70E740481C1C}">
                <a14:useLocalDpi xmlns:a14="http://schemas.microsoft.com/office/drawing/2010/main" val="0"/>
              </a:ext>
            </a:extLst>
          </a:blip>
          <a:srcRect l="20157" r="63411"/>
          <a:stretch/>
        </p:blipFill>
        <p:spPr bwMode="auto">
          <a:xfrm>
            <a:off x="3898448" y="3635406"/>
            <a:ext cx="273792" cy="989788"/>
          </a:xfrm>
          <a:prstGeom prst="rect">
            <a:avLst/>
          </a:prstGeom>
          <a:noFill/>
          <a:extLst>
            <a:ext uri="{909E8E84-426E-40DD-AFC4-6F175D3DCCD1}">
              <a14:hiddenFill xmlns:a14="http://schemas.microsoft.com/office/drawing/2010/main">
                <a:solidFill>
                  <a:srgbClr val="FFFFFF"/>
                </a:solidFill>
              </a14:hiddenFill>
            </a:ext>
          </a:extLst>
        </p:spPr>
      </p:pic>
      <p:pic>
        <p:nvPicPr>
          <p:cNvPr id="124" name="Picture 8" descr="Ensemble de jeunes dirigeants d'entreprises prospères Vecteur gratuit">
            <a:extLst>
              <a:ext uri="{FF2B5EF4-FFF2-40B4-BE49-F238E27FC236}">
                <a16:creationId xmlns:a16="http://schemas.microsoft.com/office/drawing/2014/main" id="{894959B7-53B9-4413-ACFF-8850ABCEB597}"/>
              </a:ext>
            </a:extLst>
          </p:cNvPr>
          <p:cNvPicPr>
            <a:picLocks noChangeAspect="1" noChangeArrowheads="1"/>
          </p:cNvPicPr>
          <p:nvPr/>
        </p:nvPicPr>
        <p:blipFill rotWithShape="1">
          <a:blip r:embed="rId14" cstate="print">
            <a:clrChange>
              <a:clrFrom>
                <a:srgbClr val="FEFEFE"/>
              </a:clrFrom>
              <a:clrTo>
                <a:srgbClr val="FEFEFE">
                  <a:alpha val="0"/>
                </a:srgbClr>
              </a:clrTo>
            </a:clrChange>
            <a:extLst>
              <a:ext uri="{28A0092B-C50C-407E-A947-70E740481C1C}">
                <a14:useLocalDpi xmlns:a14="http://schemas.microsoft.com/office/drawing/2010/main" val="0"/>
              </a:ext>
            </a:extLst>
          </a:blip>
          <a:srcRect l="37478" r="37853"/>
          <a:stretch/>
        </p:blipFill>
        <p:spPr bwMode="auto">
          <a:xfrm>
            <a:off x="4024868" y="3816867"/>
            <a:ext cx="411052" cy="989788"/>
          </a:xfrm>
          <a:prstGeom prst="rect">
            <a:avLst/>
          </a:prstGeom>
          <a:noFill/>
          <a:extLst>
            <a:ext uri="{909E8E84-426E-40DD-AFC4-6F175D3DCCD1}">
              <a14:hiddenFill xmlns:a14="http://schemas.microsoft.com/office/drawing/2010/main">
                <a:solidFill>
                  <a:srgbClr val="FFFFFF"/>
                </a:solidFill>
              </a14:hiddenFill>
            </a:ext>
          </a:extLst>
        </p:spPr>
      </p:pic>
      <p:pic>
        <p:nvPicPr>
          <p:cNvPr id="125" name="Picture 8" descr="Ensemble de jeunes dirigeants d'entreprises prospères Vecteur gratuit">
            <a:extLst>
              <a:ext uri="{FF2B5EF4-FFF2-40B4-BE49-F238E27FC236}">
                <a16:creationId xmlns:a16="http://schemas.microsoft.com/office/drawing/2014/main" id="{B7844911-3F94-4277-87B1-80BDCBA6D649}"/>
              </a:ext>
            </a:extLst>
          </p:cNvPr>
          <p:cNvPicPr>
            <a:picLocks noChangeAspect="1" noChangeArrowheads="1"/>
          </p:cNvPicPr>
          <p:nvPr/>
        </p:nvPicPr>
        <p:blipFill rotWithShape="1">
          <a:blip r:embed="rId15" cstate="print">
            <a:clrChange>
              <a:clrFrom>
                <a:srgbClr val="FEFEFE"/>
              </a:clrFrom>
              <a:clrTo>
                <a:srgbClr val="FEFEFE">
                  <a:alpha val="0"/>
                </a:srgbClr>
              </a:clrTo>
            </a:clrChange>
            <a:extLst>
              <a:ext uri="{28A0092B-C50C-407E-A947-70E740481C1C}">
                <a14:useLocalDpi xmlns:a14="http://schemas.microsoft.com/office/drawing/2010/main" val="0"/>
              </a:ext>
            </a:extLst>
          </a:blip>
          <a:srcRect l="61732" r="19740"/>
          <a:stretch/>
        </p:blipFill>
        <p:spPr bwMode="auto">
          <a:xfrm>
            <a:off x="4345059" y="3742747"/>
            <a:ext cx="317871" cy="1019131"/>
          </a:xfrm>
          <a:prstGeom prst="rect">
            <a:avLst/>
          </a:prstGeom>
          <a:noFill/>
          <a:extLst>
            <a:ext uri="{909E8E84-426E-40DD-AFC4-6F175D3DCCD1}">
              <a14:hiddenFill xmlns:a14="http://schemas.microsoft.com/office/drawing/2010/main">
                <a:solidFill>
                  <a:srgbClr val="FFFFFF"/>
                </a:solidFill>
              </a14:hiddenFill>
            </a:ext>
          </a:extLst>
        </p:spPr>
      </p:pic>
      <p:pic>
        <p:nvPicPr>
          <p:cNvPr id="126" name="Picture 8" descr="Ensemble de jeunes dirigeants d'entreprises prospères Vecteur gratuit">
            <a:extLst>
              <a:ext uri="{FF2B5EF4-FFF2-40B4-BE49-F238E27FC236}">
                <a16:creationId xmlns:a16="http://schemas.microsoft.com/office/drawing/2014/main" id="{5C807F38-7767-4112-A131-77D01546103E}"/>
              </a:ext>
            </a:extLst>
          </p:cNvPr>
          <p:cNvPicPr>
            <a:picLocks noChangeAspect="1" noChangeArrowheads="1"/>
          </p:cNvPicPr>
          <p:nvPr/>
        </p:nvPicPr>
        <p:blipFill rotWithShape="1">
          <a:blip r:embed="rId16" cstate="print">
            <a:clrChange>
              <a:clrFrom>
                <a:srgbClr val="FEFEFE"/>
              </a:clrFrom>
              <a:clrTo>
                <a:srgbClr val="FEFEFE">
                  <a:alpha val="0"/>
                </a:srgbClr>
              </a:clrTo>
            </a:clrChange>
            <a:extLst>
              <a:ext uri="{28A0092B-C50C-407E-A947-70E740481C1C}">
                <a14:useLocalDpi xmlns:a14="http://schemas.microsoft.com/office/drawing/2010/main" val="0"/>
              </a:ext>
            </a:extLst>
          </a:blip>
          <a:srcRect l="81363"/>
          <a:stretch/>
        </p:blipFill>
        <p:spPr bwMode="auto">
          <a:xfrm>
            <a:off x="4655394" y="3627540"/>
            <a:ext cx="300341" cy="957293"/>
          </a:xfrm>
          <a:prstGeom prst="rect">
            <a:avLst/>
          </a:prstGeom>
          <a:noFill/>
          <a:extLst>
            <a:ext uri="{909E8E84-426E-40DD-AFC4-6F175D3DCCD1}">
              <a14:hiddenFill xmlns:a14="http://schemas.microsoft.com/office/drawing/2010/main">
                <a:solidFill>
                  <a:srgbClr val="FFFFFF"/>
                </a:solidFill>
              </a14:hiddenFill>
            </a:ext>
          </a:extLst>
        </p:spPr>
      </p:pic>
      <p:pic>
        <p:nvPicPr>
          <p:cNvPr id="127" name="Picture 10" descr="Modèle de personnage de femme d'affaires de dessin animé Vecteur gratuit">
            <a:extLst>
              <a:ext uri="{FF2B5EF4-FFF2-40B4-BE49-F238E27FC236}">
                <a16:creationId xmlns:a16="http://schemas.microsoft.com/office/drawing/2014/main" id="{A21F5546-B651-473F-BC40-94D345E65170}"/>
              </a:ext>
            </a:extLst>
          </p:cNvPr>
          <p:cNvPicPr>
            <a:picLocks noChangeAspect="1" noChangeArrowheads="1"/>
          </p:cNvPicPr>
          <p:nvPr/>
        </p:nvPicPr>
        <p:blipFill rotWithShape="1">
          <a:blip r:embed="rId17" cstate="print">
            <a:clrChange>
              <a:clrFrom>
                <a:srgbClr val="FFFFFF"/>
              </a:clrFrom>
              <a:clrTo>
                <a:srgbClr val="FFFFFF">
                  <a:alpha val="0"/>
                </a:srgbClr>
              </a:clrTo>
            </a:clrChange>
            <a:extLst>
              <a:ext uri="{28A0092B-C50C-407E-A947-70E740481C1C}">
                <a14:useLocalDpi xmlns:a14="http://schemas.microsoft.com/office/drawing/2010/main" val="0"/>
              </a:ext>
            </a:extLst>
          </a:blip>
          <a:srcRect r="82347" b="32050"/>
          <a:stretch/>
        </p:blipFill>
        <p:spPr bwMode="auto">
          <a:xfrm>
            <a:off x="4125491" y="3749214"/>
            <a:ext cx="249770" cy="952627"/>
          </a:xfrm>
          <a:prstGeom prst="rect">
            <a:avLst/>
          </a:prstGeom>
          <a:noFill/>
          <a:extLst>
            <a:ext uri="{909E8E84-426E-40DD-AFC4-6F175D3DCCD1}">
              <a14:hiddenFill xmlns:a14="http://schemas.microsoft.com/office/drawing/2010/main">
                <a:solidFill>
                  <a:srgbClr val="FFFFFF"/>
                </a:solidFill>
              </a14:hiddenFill>
            </a:ext>
          </a:extLst>
        </p:spPr>
      </p:pic>
      <p:pic>
        <p:nvPicPr>
          <p:cNvPr id="128" name="Picture 12" descr="Set d'étudiants avec différentes postures Vecteur gratuit">
            <a:extLst>
              <a:ext uri="{FF2B5EF4-FFF2-40B4-BE49-F238E27FC236}">
                <a16:creationId xmlns:a16="http://schemas.microsoft.com/office/drawing/2014/main" id="{0F513449-3E98-4DA0-AA04-73CF6D0D7921}"/>
              </a:ext>
            </a:extLst>
          </p:cNvPr>
          <p:cNvPicPr>
            <a:picLocks noChangeAspect="1" noChangeArrowheads="1"/>
          </p:cNvPicPr>
          <p:nvPr/>
        </p:nvPicPr>
        <p:blipFill rotWithShape="1">
          <a:blip r:embed="rId18">
            <a:clrChange>
              <a:clrFrom>
                <a:srgbClr val="FEFEFE"/>
              </a:clrFrom>
              <a:clrTo>
                <a:srgbClr val="FEFEFE">
                  <a:alpha val="0"/>
                </a:srgbClr>
              </a:clrTo>
            </a:clrChange>
            <a:extLst>
              <a:ext uri="{28A0092B-C50C-407E-A947-70E740481C1C}">
                <a14:useLocalDpi xmlns:a14="http://schemas.microsoft.com/office/drawing/2010/main" val="0"/>
              </a:ext>
            </a:extLst>
          </a:blip>
          <a:srcRect l="24062" t="50000" r="58802" b="8616"/>
          <a:stretch/>
        </p:blipFill>
        <p:spPr bwMode="auto">
          <a:xfrm>
            <a:off x="4736642" y="3787388"/>
            <a:ext cx="421571" cy="1008773"/>
          </a:xfrm>
          <a:prstGeom prst="rect">
            <a:avLst/>
          </a:prstGeom>
          <a:noFill/>
          <a:extLst>
            <a:ext uri="{909E8E84-426E-40DD-AFC4-6F175D3DCCD1}">
              <a14:hiddenFill xmlns:a14="http://schemas.microsoft.com/office/drawing/2010/main">
                <a:solidFill>
                  <a:srgbClr val="FFFFFF"/>
                </a:solidFill>
              </a14:hiddenFill>
            </a:ext>
          </a:extLst>
        </p:spPr>
      </p:pic>
      <p:sp>
        <p:nvSpPr>
          <p:cNvPr id="29" name="ZoneTexte 28">
            <a:extLst>
              <a:ext uri="{FF2B5EF4-FFF2-40B4-BE49-F238E27FC236}">
                <a16:creationId xmlns:a16="http://schemas.microsoft.com/office/drawing/2014/main" id="{2D4F9FEC-6254-4412-914F-FDFA9B6567AE}"/>
              </a:ext>
            </a:extLst>
          </p:cNvPr>
          <p:cNvSpPr txBox="1"/>
          <p:nvPr/>
        </p:nvSpPr>
        <p:spPr>
          <a:xfrm>
            <a:off x="3886602" y="5535541"/>
            <a:ext cx="1245870" cy="769441"/>
          </a:xfrm>
          <a:prstGeom prst="rect">
            <a:avLst/>
          </a:prstGeom>
          <a:solidFill>
            <a:srgbClr val="7EB040"/>
          </a:solidFill>
          <a:ln>
            <a:solidFill>
              <a:schemeClr val="bg1"/>
            </a:solidFill>
          </a:ln>
        </p:spPr>
        <p:txBody>
          <a:bodyPr wrap="square" rtlCol="0">
            <a:spAutoFit/>
          </a:bodyPr>
          <a:lstStyle/>
          <a:p>
            <a:pPr algn="ctr"/>
            <a:r>
              <a:rPr lang="fr-FR" sz="800" dirty="0">
                <a:solidFill>
                  <a:schemeClr val="bg1"/>
                </a:solidFill>
              </a:rPr>
              <a:t>Mobilité Entrante</a:t>
            </a:r>
          </a:p>
          <a:p>
            <a:pPr algn="ctr"/>
            <a:r>
              <a:rPr lang="fr-FR" dirty="0">
                <a:solidFill>
                  <a:schemeClr val="bg1"/>
                </a:solidFill>
              </a:rPr>
              <a:t>Arrivées</a:t>
            </a:r>
          </a:p>
          <a:p>
            <a:pPr algn="ctr"/>
            <a:r>
              <a:rPr lang="fr-FR" dirty="0">
                <a:solidFill>
                  <a:schemeClr val="bg1"/>
                </a:solidFill>
              </a:rPr>
              <a:t>+ 12 795</a:t>
            </a:r>
          </a:p>
        </p:txBody>
      </p:sp>
    </p:spTree>
    <p:extLst>
      <p:ext uri="{BB962C8B-B14F-4D97-AF65-F5344CB8AC3E}">
        <p14:creationId xmlns:p14="http://schemas.microsoft.com/office/powerpoint/2010/main" val="2494500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10"/>
                                        </p:tgtEl>
                                        <p:attrNameLst>
                                          <p:attrName>style.visibility</p:attrName>
                                        </p:attrNameLst>
                                      </p:cBhvr>
                                      <p:to>
                                        <p:strVal val="visible"/>
                                      </p:to>
                                    </p:set>
                                    <p:anim calcmode="lin" valueType="num">
                                      <p:cBhvr additive="base">
                                        <p:cTn id="11" dur="750" fill="hold"/>
                                        <p:tgtEl>
                                          <p:spTgt spid="110"/>
                                        </p:tgtEl>
                                        <p:attrNameLst>
                                          <p:attrName>ppt_x</p:attrName>
                                        </p:attrNameLst>
                                      </p:cBhvr>
                                      <p:tavLst>
                                        <p:tav tm="0">
                                          <p:val>
                                            <p:strVal val="0-#ppt_w/2"/>
                                          </p:val>
                                        </p:tav>
                                        <p:tav tm="100000">
                                          <p:val>
                                            <p:strVal val="#ppt_x"/>
                                          </p:val>
                                        </p:tav>
                                      </p:tavLst>
                                    </p:anim>
                                    <p:anim calcmode="lin" valueType="num">
                                      <p:cBhvr additive="base">
                                        <p:cTn id="12" dur="750" fill="hold"/>
                                        <p:tgtEl>
                                          <p:spTgt spid="110"/>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11"/>
                                        </p:tgtEl>
                                        <p:attrNameLst>
                                          <p:attrName>style.visibility</p:attrName>
                                        </p:attrNameLst>
                                      </p:cBhvr>
                                      <p:to>
                                        <p:strVal val="visible"/>
                                      </p:to>
                                    </p:set>
                                    <p:anim calcmode="lin" valueType="num">
                                      <p:cBhvr additive="base">
                                        <p:cTn id="15" dur="750" fill="hold"/>
                                        <p:tgtEl>
                                          <p:spTgt spid="111"/>
                                        </p:tgtEl>
                                        <p:attrNameLst>
                                          <p:attrName>ppt_x</p:attrName>
                                        </p:attrNameLst>
                                      </p:cBhvr>
                                      <p:tavLst>
                                        <p:tav tm="0">
                                          <p:val>
                                            <p:strVal val="0-#ppt_w/2"/>
                                          </p:val>
                                        </p:tav>
                                        <p:tav tm="100000">
                                          <p:val>
                                            <p:strVal val="#ppt_x"/>
                                          </p:val>
                                        </p:tav>
                                      </p:tavLst>
                                    </p:anim>
                                    <p:anim calcmode="lin" valueType="num">
                                      <p:cBhvr additive="base">
                                        <p:cTn id="16" dur="750" fill="hold"/>
                                        <p:tgtEl>
                                          <p:spTgt spid="111"/>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12"/>
                                        </p:tgtEl>
                                        <p:attrNameLst>
                                          <p:attrName>style.visibility</p:attrName>
                                        </p:attrNameLst>
                                      </p:cBhvr>
                                      <p:to>
                                        <p:strVal val="visible"/>
                                      </p:to>
                                    </p:set>
                                    <p:anim calcmode="lin" valueType="num">
                                      <p:cBhvr additive="base">
                                        <p:cTn id="19" dur="750" fill="hold"/>
                                        <p:tgtEl>
                                          <p:spTgt spid="112"/>
                                        </p:tgtEl>
                                        <p:attrNameLst>
                                          <p:attrName>ppt_x</p:attrName>
                                        </p:attrNameLst>
                                      </p:cBhvr>
                                      <p:tavLst>
                                        <p:tav tm="0">
                                          <p:val>
                                            <p:strVal val="0-#ppt_w/2"/>
                                          </p:val>
                                        </p:tav>
                                        <p:tav tm="100000">
                                          <p:val>
                                            <p:strVal val="#ppt_x"/>
                                          </p:val>
                                        </p:tav>
                                      </p:tavLst>
                                    </p:anim>
                                    <p:anim calcmode="lin" valueType="num">
                                      <p:cBhvr additive="base">
                                        <p:cTn id="20" dur="750" fill="hold"/>
                                        <p:tgtEl>
                                          <p:spTgt spid="112"/>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13"/>
                                        </p:tgtEl>
                                        <p:attrNameLst>
                                          <p:attrName>style.visibility</p:attrName>
                                        </p:attrNameLst>
                                      </p:cBhvr>
                                      <p:to>
                                        <p:strVal val="visible"/>
                                      </p:to>
                                    </p:set>
                                    <p:anim calcmode="lin" valueType="num">
                                      <p:cBhvr additive="base">
                                        <p:cTn id="23" dur="750" fill="hold"/>
                                        <p:tgtEl>
                                          <p:spTgt spid="113"/>
                                        </p:tgtEl>
                                        <p:attrNameLst>
                                          <p:attrName>ppt_x</p:attrName>
                                        </p:attrNameLst>
                                      </p:cBhvr>
                                      <p:tavLst>
                                        <p:tav tm="0">
                                          <p:val>
                                            <p:strVal val="0-#ppt_w/2"/>
                                          </p:val>
                                        </p:tav>
                                        <p:tav tm="100000">
                                          <p:val>
                                            <p:strVal val="#ppt_x"/>
                                          </p:val>
                                        </p:tav>
                                      </p:tavLst>
                                    </p:anim>
                                    <p:anim calcmode="lin" valueType="num">
                                      <p:cBhvr additive="base">
                                        <p:cTn id="24" dur="750" fill="hold"/>
                                        <p:tgtEl>
                                          <p:spTgt spid="113"/>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114"/>
                                        </p:tgtEl>
                                        <p:attrNameLst>
                                          <p:attrName>style.visibility</p:attrName>
                                        </p:attrNameLst>
                                      </p:cBhvr>
                                      <p:to>
                                        <p:strVal val="visible"/>
                                      </p:to>
                                    </p:set>
                                    <p:anim calcmode="lin" valueType="num">
                                      <p:cBhvr additive="base">
                                        <p:cTn id="27" dur="750" fill="hold"/>
                                        <p:tgtEl>
                                          <p:spTgt spid="114"/>
                                        </p:tgtEl>
                                        <p:attrNameLst>
                                          <p:attrName>ppt_x</p:attrName>
                                        </p:attrNameLst>
                                      </p:cBhvr>
                                      <p:tavLst>
                                        <p:tav tm="0">
                                          <p:val>
                                            <p:strVal val="0-#ppt_w/2"/>
                                          </p:val>
                                        </p:tav>
                                        <p:tav tm="100000">
                                          <p:val>
                                            <p:strVal val="#ppt_x"/>
                                          </p:val>
                                        </p:tav>
                                      </p:tavLst>
                                    </p:anim>
                                    <p:anim calcmode="lin" valueType="num">
                                      <p:cBhvr additive="base">
                                        <p:cTn id="28" dur="750" fill="hold"/>
                                        <p:tgtEl>
                                          <p:spTgt spid="114"/>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115"/>
                                        </p:tgtEl>
                                        <p:attrNameLst>
                                          <p:attrName>style.visibility</p:attrName>
                                        </p:attrNameLst>
                                      </p:cBhvr>
                                      <p:to>
                                        <p:strVal val="visible"/>
                                      </p:to>
                                    </p:set>
                                    <p:anim calcmode="lin" valueType="num">
                                      <p:cBhvr additive="base">
                                        <p:cTn id="31" dur="750" fill="hold"/>
                                        <p:tgtEl>
                                          <p:spTgt spid="115"/>
                                        </p:tgtEl>
                                        <p:attrNameLst>
                                          <p:attrName>ppt_x</p:attrName>
                                        </p:attrNameLst>
                                      </p:cBhvr>
                                      <p:tavLst>
                                        <p:tav tm="0">
                                          <p:val>
                                            <p:strVal val="0-#ppt_w/2"/>
                                          </p:val>
                                        </p:tav>
                                        <p:tav tm="100000">
                                          <p:val>
                                            <p:strVal val="#ppt_x"/>
                                          </p:val>
                                        </p:tav>
                                      </p:tavLst>
                                    </p:anim>
                                    <p:anim calcmode="lin" valueType="num">
                                      <p:cBhvr additive="base">
                                        <p:cTn id="32" dur="750" fill="hold"/>
                                        <p:tgtEl>
                                          <p:spTgt spid="115"/>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116"/>
                                        </p:tgtEl>
                                        <p:attrNameLst>
                                          <p:attrName>style.visibility</p:attrName>
                                        </p:attrNameLst>
                                      </p:cBhvr>
                                      <p:to>
                                        <p:strVal val="visible"/>
                                      </p:to>
                                    </p:set>
                                    <p:anim calcmode="lin" valueType="num">
                                      <p:cBhvr additive="base">
                                        <p:cTn id="35" dur="750" fill="hold"/>
                                        <p:tgtEl>
                                          <p:spTgt spid="116"/>
                                        </p:tgtEl>
                                        <p:attrNameLst>
                                          <p:attrName>ppt_x</p:attrName>
                                        </p:attrNameLst>
                                      </p:cBhvr>
                                      <p:tavLst>
                                        <p:tav tm="0">
                                          <p:val>
                                            <p:strVal val="0-#ppt_w/2"/>
                                          </p:val>
                                        </p:tav>
                                        <p:tav tm="100000">
                                          <p:val>
                                            <p:strVal val="#ppt_x"/>
                                          </p:val>
                                        </p:tav>
                                      </p:tavLst>
                                    </p:anim>
                                    <p:anim calcmode="lin" valueType="num">
                                      <p:cBhvr additive="base">
                                        <p:cTn id="36" dur="750" fill="hold"/>
                                        <p:tgtEl>
                                          <p:spTgt spid="116"/>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117"/>
                                        </p:tgtEl>
                                        <p:attrNameLst>
                                          <p:attrName>style.visibility</p:attrName>
                                        </p:attrNameLst>
                                      </p:cBhvr>
                                      <p:to>
                                        <p:strVal val="visible"/>
                                      </p:to>
                                    </p:set>
                                    <p:anim calcmode="lin" valueType="num">
                                      <p:cBhvr additive="base">
                                        <p:cTn id="39" dur="750" fill="hold"/>
                                        <p:tgtEl>
                                          <p:spTgt spid="117"/>
                                        </p:tgtEl>
                                        <p:attrNameLst>
                                          <p:attrName>ppt_x</p:attrName>
                                        </p:attrNameLst>
                                      </p:cBhvr>
                                      <p:tavLst>
                                        <p:tav tm="0">
                                          <p:val>
                                            <p:strVal val="0-#ppt_w/2"/>
                                          </p:val>
                                        </p:tav>
                                        <p:tav tm="100000">
                                          <p:val>
                                            <p:strVal val="#ppt_x"/>
                                          </p:val>
                                        </p:tav>
                                      </p:tavLst>
                                    </p:anim>
                                    <p:anim calcmode="lin" valueType="num">
                                      <p:cBhvr additive="base">
                                        <p:cTn id="40" dur="750" fill="hold"/>
                                        <p:tgtEl>
                                          <p:spTgt spid="117"/>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118"/>
                                        </p:tgtEl>
                                        <p:attrNameLst>
                                          <p:attrName>style.visibility</p:attrName>
                                        </p:attrNameLst>
                                      </p:cBhvr>
                                      <p:to>
                                        <p:strVal val="visible"/>
                                      </p:to>
                                    </p:set>
                                    <p:anim calcmode="lin" valueType="num">
                                      <p:cBhvr additive="base">
                                        <p:cTn id="43" dur="750" fill="hold"/>
                                        <p:tgtEl>
                                          <p:spTgt spid="118"/>
                                        </p:tgtEl>
                                        <p:attrNameLst>
                                          <p:attrName>ppt_x</p:attrName>
                                        </p:attrNameLst>
                                      </p:cBhvr>
                                      <p:tavLst>
                                        <p:tav tm="0">
                                          <p:val>
                                            <p:strVal val="0-#ppt_w/2"/>
                                          </p:val>
                                        </p:tav>
                                        <p:tav tm="100000">
                                          <p:val>
                                            <p:strVal val="#ppt_x"/>
                                          </p:val>
                                        </p:tav>
                                      </p:tavLst>
                                    </p:anim>
                                    <p:anim calcmode="lin" valueType="num">
                                      <p:cBhvr additive="base">
                                        <p:cTn id="44" dur="750" fill="hold"/>
                                        <p:tgtEl>
                                          <p:spTgt spid="118"/>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0"/>
                                  </p:stCondLst>
                                  <p:childTnLst>
                                    <p:set>
                                      <p:cBhvr>
                                        <p:cTn id="46" dur="1" fill="hold">
                                          <p:stCondLst>
                                            <p:cond delay="0"/>
                                          </p:stCondLst>
                                        </p:cTn>
                                        <p:tgtEl>
                                          <p:spTgt spid="119"/>
                                        </p:tgtEl>
                                        <p:attrNameLst>
                                          <p:attrName>style.visibility</p:attrName>
                                        </p:attrNameLst>
                                      </p:cBhvr>
                                      <p:to>
                                        <p:strVal val="visible"/>
                                      </p:to>
                                    </p:set>
                                    <p:anim calcmode="lin" valueType="num">
                                      <p:cBhvr additive="base">
                                        <p:cTn id="47" dur="750" fill="hold"/>
                                        <p:tgtEl>
                                          <p:spTgt spid="119"/>
                                        </p:tgtEl>
                                        <p:attrNameLst>
                                          <p:attrName>ppt_x</p:attrName>
                                        </p:attrNameLst>
                                      </p:cBhvr>
                                      <p:tavLst>
                                        <p:tav tm="0">
                                          <p:val>
                                            <p:strVal val="0-#ppt_w/2"/>
                                          </p:val>
                                        </p:tav>
                                        <p:tav tm="100000">
                                          <p:val>
                                            <p:strVal val="#ppt_x"/>
                                          </p:val>
                                        </p:tav>
                                      </p:tavLst>
                                    </p:anim>
                                    <p:anim calcmode="lin" valueType="num">
                                      <p:cBhvr additive="base">
                                        <p:cTn id="48" dur="750" fill="hold"/>
                                        <p:tgtEl>
                                          <p:spTgt spid="119"/>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0"/>
                                  </p:stCondLst>
                                  <p:childTnLst>
                                    <p:set>
                                      <p:cBhvr>
                                        <p:cTn id="50" dur="1" fill="hold">
                                          <p:stCondLst>
                                            <p:cond delay="0"/>
                                          </p:stCondLst>
                                        </p:cTn>
                                        <p:tgtEl>
                                          <p:spTgt spid="120"/>
                                        </p:tgtEl>
                                        <p:attrNameLst>
                                          <p:attrName>style.visibility</p:attrName>
                                        </p:attrNameLst>
                                      </p:cBhvr>
                                      <p:to>
                                        <p:strVal val="visible"/>
                                      </p:to>
                                    </p:set>
                                    <p:anim calcmode="lin" valueType="num">
                                      <p:cBhvr additive="base">
                                        <p:cTn id="51" dur="750" fill="hold"/>
                                        <p:tgtEl>
                                          <p:spTgt spid="120"/>
                                        </p:tgtEl>
                                        <p:attrNameLst>
                                          <p:attrName>ppt_x</p:attrName>
                                        </p:attrNameLst>
                                      </p:cBhvr>
                                      <p:tavLst>
                                        <p:tav tm="0">
                                          <p:val>
                                            <p:strVal val="0-#ppt_w/2"/>
                                          </p:val>
                                        </p:tav>
                                        <p:tav tm="100000">
                                          <p:val>
                                            <p:strVal val="#ppt_x"/>
                                          </p:val>
                                        </p:tav>
                                      </p:tavLst>
                                    </p:anim>
                                    <p:anim calcmode="lin" valueType="num">
                                      <p:cBhvr additive="base">
                                        <p:cTn id="52" dur="750" fill="hold"/>
                                        <p:tgtEl>
                                          <p:spTgt spid="120"/>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stCondLst>
                                    <p:cond delay="0"/>
                                  </p:stCondLst>
                                  <p:childTnLst>
                                    <p:set>
                                      <p:cBhvr>
                                        <p:cTn id="54" dur="1" fill="hold">
                                          <p:stCondLst>
                                            <p:cond delay="0"/>
                                          </p:stCondLst>
                                        </p:cTn>
                                        <p:tgtEl>
                                          <p:spTgt spid="121"/>
                                        </p:tgtEl>
                                        <p:attrNameLst>
                                          <p:attrName>style.visibility</p:attrName>
                                        </p:attrNameLst>
                                      </p:cBhvr>
                                      <p:to>
                                        <p:strVal val="visible"/>
                                      </p:to>
                                    </p:set>
                                    <p:anim calcmode="lin" valueType="num">
                                      <p:cBhvr additive="base">
                                        <p:cTn id="55" dur="750" fill="hold"/>
                                        <p:tgtEl>
                                          <p:spTgt spid="121"/>
                                        </p:tgtEl>
                                        <p:attrNameLst>
                                          <p:attrName>ppt_x</p:attrName>
                                        </p:attrNameLst>
                                      </p:cBhvr>
                                      <p:tavLst>
                                        <p:tav tm="0">
                                          <p:val>
                                            <p:strVal val="0-#ppt_w/2"/>
                                          </p:val>
                                        </p:tav>
                                        <p:tav tm="100000">
                                          <p:val>
                                            <p:strVal val="#ppt_x"/>
                                          </p:val>
                                        </p:tav>
                                      </p:tavLst>
                                    </p:anim>
                                    <p:anim calcmode="lin" valueType="num">
                                      <p:cBhvr additive="base">
                                        <p:cTn id="56" dur="750" fill="hold"/>
                                        <p:tgtEl>
                                          <p:spTgt spid="121"/>
                                        </p:tgtEl>
                                        <p:attrNameLst>
                                          <p:attrName>ppt_y</p:attrName>
                                        </p:attrNameLst>
                                      </p:cBhvr>
                                      <p:tavLst>
                                        <p:tav tm="0">
                                          <p:val>
                                            <p:strVal val="#ppt_y"/>
                                          </p:val>
                                        </p:tav>
                                        <p:tav tm="100000">
                                          <p:val>
                                            <p:strVal val="#ppt_y"/>
                                          </p:val>
                                        </p:tav>
                                      </p:tavLst>
                                    </p:anim>
                                  </p:childTnLst>
                                </p:cTn>
                              </p:par>
                              <p:par>
                                <p:cTn id="57" presetID="2" presetClass="entr" presetSubtype="8" fill="hold" nodeType="withEffect">
                                  <p:stCondLst>
                                    <p:cond delay="0"/>
                                  </p:stCondLst>
                                  <p:childTnLst>
                                    <p:set>
                                      <p:cBhvr>
                                        <p:cTn id="58" dur="1" fill="hold">
                                          <p:stCondLst>
                                            <p:cond delay="0"/>
                                          </p:stCondLst>
                                        </p:cTn>
                                        <p:tgtEl>
                                          <p:spTgt spid="122"/>
                                        </p:tgtEl>
                                        <p:attrNameLst>
                                          <p:attrName>style.visibility</p:attrName>
                                        </p:attrNameLst>
                                      </p:cBhvr>
                                      <p:to>
                                        <p:strVal val="visible"/>
                                      </p:to>
                                    </p:set>
                                    <p:anim calcmode="lin" valueType="num">
                                      <p:cBhvr additive="base">
                                        <p:cTn id="59" dur="750" fill="hold"/>
                                        <p:tgtEl>
                                          <p:spTgt spid="122"/>
                                        </p:tgtEl>
                                        <p:attrNameLst>
                                          <p:attrName>ppt_x</p:attrName>
                                        </p:attrNameLst>
                                      </p:cBhvr>
                                      <p:tavLst>
                                        <p:tav tm="0">
                                          <p:val>
                                            <p:strVal val="0-#ppt_w/2"/>
                                          </p:val>
                                        </p:tav>
                                        <p:tav tm="100000">
                                          <p:val>
                                            <p:strVal val="#ppt_x"/>
                                          </p:val>
                                        </p:tav>
                                      </p:tavLst>
                                    </p:anim>
                                    <p:anim calcmode="lin" valueType="num">
                                      <p:cBhvr additive="base">
                                        <p:cTn id="60" dur="750" fill="hold"/>
                                        <p:tgtEl>
                                          <p:spTgt spid="122"/>
                                        </p:tgtEl>
                                        <p:attrNameLst>
                                          <p:attrName>ppt_y</p:attrName>
                                        </p:attrNameLst>
                                      </p:cBhvr>
                                      <p:tavLst>
                                        <p:tav tm="0">
                                          <p:val>
                                            <p:strVal val="#ppt_y"/>
                                          </p:val>
                                        </p:tav>
                                        <p:tav tm="100000">
                                          <p:val>
                                            <p:strVal val="#ppt_y"/>
                                          </p:val>
                                        </p:tav>
                                      </p:tavLst>
                                    </p:anim>
                                  </p:childTnLst>
                                </p:cTn>
                              </p:par>
                            </p:childTnLst>
                          </p:cTn>
                        </p:par>
                        <p:par>
                          <p:cTn id="61" fill="hold">
                            <p:stCondLst>
                              <p:cond delay="1250"/>
                            </p:stCondLst>
                            <p:childTnLst>
                              <p:par>
                                <p:cTn id="62" presetID="2" presetClass="entr" presetSubtype="8" fill="hold" nodeType="afterEffect">
                                  <p:stCondLst>
                                    <p:cond delay="0"/>
                                  </p:stCondLst>
                                  <p:childTnLst>
                                    <p:set>
                                      <p:cBhvr>
                                        <p:cTn id="63" dur="1" fill="hold">
                                          <p:stCondLst>
                                            <p:cond delay="0"/>
                                          </p:stCondLst>
                                        </p:cTn>
                                        <p:tgtEl>
                                          <p:spTgt spid="123"/>
                                        </p:tgtEl>
                                        <p:attrNameLst>
                                          <p:attrName>style.visibility</p:attrName>
                                        </p:attrNameLst>
                                      </p:cBhvr>
                                      <p:to>
                                        <p:strVal val="visible"/>
                                      </p:to>
                                    </p:set>
                                    <p:anim calcmode="lin" valueType="num">
                                      <p:cBhvr additive="base">
                                        <p:cTn id="64" dur="750" fill="hold"/>
                                        <p:tgtEl>
                                          <p:spTgt spid="123"/>
                                        </p:tgtEl>
                                        <p:attrNameLst>
                                          <p:attrName>ppt_x</p:attrName>
                                        </p:attrNameLst>
                                      </p:cBhvr>
                                      <p:tavLst>
                                        <p:tav tm="0">
                                          <p:val>
                                            <p:strVal val="0-#ppt_w/2"/>
                                          </p:val>
                                        </p:tav>
                                        <p:tav tm="100000">
                                          <p:val>
                                            <p:strVal val="#ppt_x"/>
                                          </p:val>
                                        </p:tav>
                                      </p:tavLst>
                                    </p:anim>
                                    <p:anim calcmode="lin" valueType="num">
                                      <p:cBhvr additive="base">
                                        <p:cTn id="65" dur="750" fill="hold"/>
                                        <p:tgtEl>
                                          <p:spTgt spid="123"/>
                                        </p:tgtEl>
                                        <p:attrNameLst>
                                          <p:attrName>ppt_y</p:attrName>
                                        </p:attrNameLst>
                                      </p:cBhvr>
                                      <p:tavLst>
                                        <p:tav tm="0">
                                          <p:val>
                                            <p:strVal val="#ppt_y"/>
                                          </p:val>
                                        </p:tav>
                                        <p:tav tm="100000">
                                          <p:val>
                                            <p:strVal val="#ppt_y"/>
                                          </p:val>
                                        </p:tav>
                                      </p:tavLst>
                                    </p:anim>
                                  </p:childTnLst>
                                </p:cTn>
                              </p:par>
                              <p:par>
                                <p:cTn id="66" presetID="2" presetClass="entr" presetSubtype="8" fill="hold" nodeType="withEffect">
                                  <p:stCondLst>
                                    <p:cond delay="0"/>
                                  </p:stCondLst>
                                  <p:childTnLst>
                                    <p:set>
                                      <p:cBhvr>
                                        <p:cTn id="67" dur="1" fill="hold">
                                          <p:stCondLst>
                                            <p:cond delay="0"/>
                                          </p:stCondLst>
                                        </p:cTn>
                                        <p:tgtEl>
                                          <p:spTgt spid="124"/>
                                        </p:tgtEl>
                                        <p:attrNameLst>
                                          <p:attrName>style.visibility</p:attrName>
                                        </p:attrNameLst>
                                      </p:cBhvr>
                                      <p:to>
                                        <p:strVal val="visible"/>
                                      </p:to>
                                    </p:set>
                                    <p:anim calcmode="lin" valueType="num">
                                      <p:cBhvr additive="base">
                                        <p:cTn id="68" dur="750" fill="hold"/>
                                        <p:tgtEl>
                                          <p:spTgt spid="124"/>
                                        </p:tgtEl>
                                        <p:attrNameLst>
                                          <p:attrName>ppt_x</p:attrName>
                                        </p:attrNameLst>
                                      </p:cBhvr>
                                      <p:tavLst>
                                        <p:tav tm="0">
                                          <p:val>
                                            <p:strVal val="0-#ppt_w/2"/>
                                          </p:val>
                                        </p:tav>
                                        <p:tav tm="100000">
                                          <p:val>
                                            <p:strVal val="#ppt_x"/>
                                          </p:val>
                                        </p:tav>
                                      </p:tavLst>
                                    </p:anim>
                                    <p:anim calcmode="lin" valueType="num">
                                      <p:cBhvr additive="base">
                                        <p:cTn id="69" dur="750" fill="hold"/>
                                        <p:tgtEl>
                                          <p:spTgt spid="124"/>
                                        </p:tgtEl>
                                        <p:attrNameLst>
                                          <p:attrName>ppt_y</p:attrName>
                                        </p:attrNameLst>
                                      </p:cBhvr>
                                      <p:tavLst>
                                        <p:tav tm="0">
                                          <p:val>
                                            <p:strVal val="#ppt_y"/>
                                          </p:val>
                                        </p:tav>
                                        <p:tav tm="100000">
                                          <p:val>
                                            <p:strVal val="#ppt_y"/>
                                          </p:val>
                                        </p:tav>
                                      </p:tavLst>
                                    </p:anim>
                                  </p:childTnLst>
                                </p:cTn>
                              </p:par>
                              <p:par>
                                <p:cTn id="70" presetID="2" presetClass="entr" presetSubtype="8" fill="hold" nodeType="withEffect">
                                  <p:stCondLst>
                                    <p:cond delay="0"/>
                                  </p:stCondLst>
                                  <p:childTnLst>
                                    <p:set>
                                      <p:cBhvr>
                                        <p:cTn id="71" dur="1" fill="hold">
                                          <p:stCondLst>
                                            <p:cond delay="0"/>
                                          </p:stCondLst>
                                        </p:cTn>
                                        <p:tgtEl>
                                          <p:spTgt spid="125"/>
                                        </p:tgtEl>
                                        <p:attrNameLst>
                                          <p:attrName>style.visibility</p:attrName>
                                        </p:attrNameLst>
                                      </p:cBhvr>
                                      <p:to>
                                        <p:strVal val="visible"/>
                                      </p:to>
                                    </p:set>
                                    <p:anim calcmode="lin" valueType="num">
                                      <p:cBhvr additive="base">
                                        <p:cTn id="72" dur="750" fill="hold"/>
                                        <p:tgtEl>
                                          <p:spTgt spid="125"/>
                                        </p:tgtEl>
                                        <p:attrNameLst>
                                          <p:attrName>ppt_x</p:attrName>
                                        </p:attrNameLst>
                                      </p:cBhvr>
                                      <p:tavLst>
                                        <p:tav tm="0">
                                          <p:val>
                                            <p:strVal val="0-#ppt_w/2"/>
                                          </p:val>
                                        </p:tav>
                                        <p:tav tm="100000">
                                          <p:val>
                                            <p:strVal val="#ppt_x"/>
                                          </p:val>
                                        </p:tav>
                                      </p:tavLst>
                                    </p:anim>
                                    <p:anim calcmode="lin" valueType="num">
                                      <p:cBhvr additive="base">
                                        <p:cTn id="73" dur="750" fill="hold"/>
                                        <p:tgtEl>
                                          <p:spTgt spid="125"/>
                                        </p:tgtEl>
                                        <p:attrNameLst>
                                          <p:attrName>ppt_y</p:attrName>
                                        </p:attrNameLst>
                                      </p:cBhvr>
                                      <p:tavLst>
                                        <p:tav tm="0">
                                          <p:val>
                                            <p:strVal val="#ppt_y"/>
                                          </p:val>
                                        </p:tav>
                                        <p:tav tm="100000">
                                          <p:val>
                                            <p:strVal val="#ppt_y"/>
                                          </p:val>
                                        </p:tav>
                                      </p:tavLst>
                                    </p:anim>
                                  </p:childTnLst>
                                </p:cTn>
                              </p:par>
                              <p:par>
                                <p:cTn id="74" presetID="2" presetClass="entr" presetSubtype="8" fill="hold" nodeType="withEffect">
                                  <p:stCondLst>
                                    <p:cond delay="0"/>
                                  </p:stCondLst>
                                  <p:childTnLst>
                                    <p:set>
                                      <p:cBhvr>
                                        <p:cTn id="75" dur="1" fill="hold">
                                          <p:stCondLst>
                                            <p:cond delay="0"/>
                                          </p:stCondLst>
                                        </p:cTn>
                                        <p:tgtEl>
                                          <p:spTgt spid="126"/>
                                        </p:tgtEl>
                                        <p:attrNameLst>
                                          <p:attrName>style.visibility</p:attrName>
                                        </p:attrNameLst>
                                      </p:cBhvr>
                                      <p:to>
                                        <p:strVal val="visible"/>
                                      </p:to>
                                    </p:set>
                                    <p:anim calcmode="lin" valueType="num">
                                      <p:cBhvr additive="base">
                                        <p:cTn id="76" dur="750" fill="hold"/>
                                        <p:tgtEl>
                                          <p:spTgt spid="126"/>
                                        </p:tgtEl>
                                        <p:attrNameLst>
                                          <p:attrName>ppt_x</p:attrName>
                                        </p:attrNameLst>
                                      </p:cBhvr>
                                      <p:tavLst>
                                        <p:tav tm="0">
                                          <p:val>
                                            <p:strVal val="0-#ppt_w/2"/>
                                          </p:val>
                                        </p:tav>
                                        <p:tav tm="100000">
                                          <p:val>
                                            <p:strVal val="#ppt_x"/>
                                          </p:val>
                                        </p:tav>
                                      </p:tavLst>
                                    </p:anim>
                                    <p:anim calcmode="lin" valueType="num">
                                      <p:cBhvr additive="base">
                                        <p:cTn id="77" dur="750" fill="hold"/>
                                        <p:tgtEl>
                                          <p:spTgt spid="126"/>
                                        </p:tgtEl>
                                        <p:attrNameLst>
                                          <p:attrName>ppt_y</p:attrName>
                                        </p:attrNameLst>
                                      </p:cBhvr>
                                      <p:tavLst>
                                        <p:tav tm="0">
                                          <p:val>
                                            <p:strVal val="#ppt_y"/>
                                          </p:val>
                                        </p:tav>
                                        <p:tav tm="100000">
                                          <p:val>
                                            <p:strVal val="#ppt_y"/>
                                          </p:val>
                                        </p:tav>
                                      </p:tavLst>
                                    </p:anim>
                                  </p:childTnLst>
                                </p:cTn>
                              </p:par>
                              <p:par>
                                <p:cTn id="78" presetID="2" presetClass="entr" presetSubtype="8" fill="hold" nodeType="withEffect">
                                  <p:stCondLst>
                                    <p:cond delay="0"/>
                                  </p:stCondLst>
                                  <p:childTnLst>
                                    <p:set>
                                      <p:cBhvr>
                                        <p:cTn id="79" dur="1" fill="hold">
                                          <p:stCondLst>
                                            <p:cond delay="0"/>
                                          </p:stCondLst>
                                        </p:cTn>
                                        <p:tgtEl>
                                          <p:spTgt spid="127"/>
                                        </p:tgtEl>
                                        <p:attrNameLst>
                                          <p:attrName>style.visibility</p:attrName>
                                        </p:attrNameLst>
                                      </p:cBhvr>
                                      <p:to>
                                        <p:strVal val="visible"/>
                                      </p:to>
                                    </p:set>
                                    <p:anim calcmode="lin" valueType="num">
                                      <p:cBhvr additive="base">
                                        <p:cTn id="80" dur="750" fill="hold"/>
                                        <p:tgtEl>
                                          <p:spTgt spid="127"/>
                                        </p:tgtEl>
                                        <p:attrNameLst>
                                          <p:attrName>ppt_x</p:attrName>
                                        </p:attrNameLst>
                                      </p:cBhvr>
                                      <p:tavLst>
                                        <p:tav tm="0">
                                          <p:val>
                                            <p:strVal val="0-#ppt_w/2"/>
                                          </p:val>
                                        </p:tav>
                                        <p:tav tm="100000">
                                          <p:val>
                                            <p:strVal val="#ppt_x"/>
                                          </p:val>
                                        </p:tav>
                                      </p:tavLst>
                                    </p:anim>
                                    <p:anim calcmode="lin" valueType="num">
                                      <p:cBhvr additive="base">
                                        <p:cTn id="81" dur="750" fill="hold"/>
                                        <p:tgtEl>
                                          <p:spTgt spid="127"/>
                                        </p:tgtEl>
                                        <p:attrNameLst>
                                          <p:attrName>ppt_y</p:attrName>
                                        </p:attrNameLst>
                                      </p:cBhvr>
                                      <p:tavLst>
                                        <p:tav tm="0">
                                          <p:val>
                                            <p:strVal val="#ppt_y"/>
                                          </p:val>
                                        </p:tav>
                                        <p:tav tm="100000">
                                          <p:val>
                                            <p:strVal val="#ppt_y"/>
                                          </p:val>
                                        </p:tav>
                                      </p:tavLst>
                                    </p:anim>
                                  </p:childTnLst>
                                </p:cTn>
                              </p:par>
                              <p:par>
                                <p:cTn id="82" presetID="2" presetClass="entr" presetSubtype="8" fill="hold" nodeType="withEffect">
                                  <p:stCondLst>
                                    <p:cond delay="0"/>
                                  </p:stCondLst>
                                  <p:childTnLst>
                                    <p:set>
                                      <p:cBhvr>
                                        <p:cTn id="83" dur="1" fill="hold">
                                          <p:stCondLst>
                                            <p:cond delay="0"/>
                                          </p:stCondLst>
                                        </p:cTn>
                                        <p:tgtEl>
                                          <p:spTgt spid="128"/>
                                        </p:tgtEl>
                                        <p:attrNameLst>
                                          <p:attrName>style.visibility</p:attrName>
                                        </p:attrNameLst>
                                      </p:cBhvr>
                                      <p:to>
                                        <p:strVal val="visible"/>
                                      </p:to>
                                    </p:set>
                                    <p:anim calcmode="lin" valueType="num">
                                      <p:cBhvr additive="base">
                                        <p:cTn id="84" dur="750" fill="hold"/>
                                        <p:tgtEl>
                                          <p:spTgt spid="128"/>
                                        </p:tgtEl>
                                        <p:attrNameLst>
                                          <p:attrName>ppt_x</p:attrName>
                                        </p:attrNameLst>
                                      </p:cBhvr>
                                      <p:tavLst>
                                        <p:tav tm="0">
                                          <p:val>
                                            <p:strVal val="0-#ppt_w/2"/>
                                          </p:val>
                                        </p:tav>
                                        <p:tav tm="100000">
                                          <p:val>
                                            <p:strVal val="#ppt_x"/>
                                          </p:val>
                                        </p:tav>
                                      </p:tavLst>
                                    </p:anim>
                                    <p:anim calcmode="lin" valueType="num">
                                      <p:cBhvr additive="base">
                                        <p:cTn id="85" dur="750" fill="hold"/>
                                        <p:tgtEl>
                                          <p:spTgt spid="128"/>
                                        </p:tgtEl>
                                        <p:attrNameLst>
                                          <p:attrName>ppt_y</p:attrName>
                                        </p:attrNameLst>
                                      </p:cBhvr>
                                      <p:tavLst>
                                        <p:tav tm="0">
                                          <p:val>
                                            <p:strVal val="#ppt_y"/>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nodeType="clickEffect">
                                  <p:stCondLst>
                                    <p:cond delay="0"/>
                                  </p:stCondLst>
                                  <p:childTnLst>
                                    <p:set>
                                      <p:cBhvr>
                                        <p:cTn id="89" dur="1" fill="hold">
                                          <p:stCondLst>
                                            <p:cond delay="0"/>
                                          </p:stCondLst>
                                        </p:cTn>
                                        <p:tgtEl>
                                          <p:spTgt spid="2">
                                            <p:txEl>
                                              <p:pRg st="2" end="2"/>
                                            </p:txEl>
                                          </p:spTgt>
                                        </p:tgtEl>
                                        <p:attrNameLst>
                                          <p:attrName>style.visibility</p:attrName>
                                        </p:attrNameLst>
                                      </p:cBhvr>
                                      <p:to>
                                        <p:strVal val="visible"/>
                                      </p:to>
                                    </p:set>
                                    <p:animEffect transition="in" filter="fade">
                                      <p:cBhvr>
                                        <p:cTn id="90" dur="500"/>
                                        <p:tgtEl>
                                          <p:spTgt spid="2">
                                            <p:txEl>
                                              <p:pRg st="2" end="2"/>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nodeType="clickEffect">
                                  <p:stCondLst>
                                    <p:cond delay="0"/>
                                  </p:stCondLst>
                                  <p:childTnLst>
                                    <p:set>
                                      <p:cBhvr>
                                        <p:cTn id="94" dur="1" fill="hold">
                                          <p:stCondLst>
                                            <p:cond delay="0"/>
                                          </p:stCondLst>
                                        </p:cTn>
                                        <p:tgtEl>
                                          <p:spTgt spid="2">
                                            <p:txEl>
                                              <p:pRg st="3" end="3"/>
                                            </p:txEl>
                                          </p:spTgt>
                                        </p:tgtEl>
                                        <p:attrNameLst>
                                          <p:attrName>style.visibility</p:attrName>
                                        </p:attrNameLst>
                                      </p:cBhvr>
                                      <p:to>
                                        <p:strVal val="visible"/>
                                      </p:to>
                                    </p:set>
                                    <p:animEffect transition="in" filter="fade">
                                      <p:cBhvr>
                                        <p:cTn id="95" dur="500"/>
                                        <p:tgtEl>
                                          <p:spTgt spid="2">
                                            <p:txEl>
                                              <p:pRg st="3" end="3"/>
                                            </p:txEl>
                                          </p:spTgt>
                                        </p:tgtEl>
                                      </p:cBhvr>
                                    </p:animEffect>
                                  </p:childTnLst>
                                </p:cTn>
                              </p:par>
                            </p:childTnLst>
                          </p:cTn>
                        </p:par>
                        <p:par>
                          <p:cTn id="96" fill="hold">
                            <p:stCondLst>
                              <p:cond delay="500"/>
                            </p:stCondLst>
                            <p:childTnLst>
                              <p:par>
                                <p:cTn id="97" presetID="10" presetClass="exit" presetSubtype="0" fill="hold" nodeType="afterEffect">
                                  <p:stCondLst>
                                    <p:cond delay="0"/>
                                  </p:stCondLst>
                                  <p:childTnLst>
                                    <p:animEffect transition="out" filter="fade">
                                      <p:cBhvr>
                                        <p:cTn id="98" dur="500"/>
                                        <p:tgtEl>
                                          <p:spTgt spid="110"/>
                                        </p:tgtEl>
                                      </p:cBhvr>
                                    </p:animEffect>
                                    <p:set>
                                      <p:cBhvr>
                                        <p:cTn id="99" dur="1" fill="hold">
                                          <p:stCondLst>
                                            <p:cond delay="499"/>
                                          </p:stCondLst>
                                        </p:cTn>
                                        <p:tgtEl>
                                          <p:spTgt spid="110"/>
                                        </p:tgtEl>
                                        <p:attrNameLst>
                                          <p:attrName>style.visibility</p:attrName>
                                        </p:attrNameLst>
                                      </p:cBhvr>
                                      <p:to>
                                        <p:strVal val="hidden"/>
                                      </p:to>
                                    </p:set>
                                  </p:childTnLst>
                                </p:cTn>
                              </p:par>
                              <p:par>
                                <p:cTn id="100" presetID="10" presetClass="exit" presetSubtype="0" fill="hold" nodeType="withEffect">
                                  <p:stCondLst>
                                    <p:cond delay="0"/>
                                  </p:stCondLst>
                                  <p:childTnLst>
                                    <p:animEffect transition="out" filter="fade">
                                      <p:cBhvr>
                                        <p:cTn id="101" dur="500"/>
                                        <p:tgtEl>
                                          <p:spTgt spid="111"/>
                                        </p:tgtEl>
                                      </p:cBhvr>
                                    </p:animEffect>
                                    <p:set>
                                      <p:cBhvr>
                                        <p:cTn id="102" dur="1" fill="hold">
                                          <p:stCondLst>
                                            <p:cond delay="499"/>
                                          </p:stCondLst>
                                        </p:cTn>
                                        <p:tgtEl>
                                          <p:spTgt spid="111"/>
                                        </p:tgtEl>
                                        <p:attrNameLst>
                                          <p:attrName>style.visibility</p:attrName>
                                        </p:attrNameLst>
                                      </p:cBhvr>
                                      <p:to>
                                        <p:strVal val="hidden"/>
                                      </p:to>
                                    </p:set>
                                  </p:childTnLst>
                                </p:cTn>
                              </p:par>
                              <p:par>
                                <p:cTn id="103" presetID="10" presetClass="exit" presetSubtype="0" fill="hold" nodeType="withEffect">
                                  <p:stCondLst>
                                    <p:cond delay="0"/>
                                  </p:stCondLst>
                                  <p:childTnLst>
                                    <p:animEffect transition="out" filter="fade">
                                      <p:cBhvr>
                                        <p:cTn id="104" dur="500"/>
                                        <p:tgtEl>
                                          <p:spTgt spid="124"/>
                                        </p:tgtEl>
                                      </p:cBhvr>
                                    </p:animEffect>
                                    <p:set>
                                      <p:cBhvr>
                                        <p:cTn id="105" dur="1" fill="hold">
                                          <p:stCondLst>
                                            <p:cond delay="499"/>
                                          </p:stCondLst>
                                        </p:cTn>
                                        <p:tgtEl>
                                          <p:spTgt spid="124"/>
                                        </p:tgtEl>
                                        <p:attrNameLst>
                                          <p:attrName>style.visibility</p:attrName>
                                        </p:attrNameLst>
                                      </p:cBhvr>
                                      <p:to>
                                        <p:strVal val="hidden"/>
                                      </p:to>
                                    </p:set>
                                  </p:childTnLst>
                                </p:cTn>
                              </p:par>
                              <p:par>
                                <p:cTn id="106" presetID="10" presetClass="exit" presetSubtype="0" fill="hold" nodeType="withEffect">
                                  <p:stCondLst>
                                    <p:cond delay="0"/>
                                  </p:stCondLst>
                                  <p:childTnLst>
                                    <p:animEffect transition="out" filter="fade">
                                      <p:cBhvr>
                                        <p:cTn id="107" dur="500"/>
                                        <p:tgtEl>
                                          <p:spTgt spid="126"/>
                                        </p:tgtEl>
                                      </p:cBhvr>
                                    </p:animEffect>
                                    <p:set>
                                      <p:cBhvr>
                                        <p:cTn id="108" dur="1" fill="hold">
                                          <p:stCondLst>
                                            <p:cond delay="499"/>
                                          </p:stCondLst>
                                        </p:cTn>
                                        <p:tgtEl>
                                          <p:spTgt spid="126"/>
                                        </p:tgtEl>
                                        <p:attrNameLst>
                                          <p:attrName>style.visibility</p:attrName>
                                        </p:attrNameLst>
                                      </p:cBhvr>
                                      <p:to>
                                        <p:strVal val="hidden"/>
                                      </p:to>
                                    </p:set>
                                  </p:childTnLst>
                                </p:cTn>
                              </p:par>
                              <p:par>
                                <p:cTn id="109" presetID="10" presetClass="exit" presetSubtype="0" fill="hold" nodeType="withEffect">
                                  <p:stCondLst>
                                    <p:cond delay="0"/>
                                  </p:stCondLst>
                                  <p:childTnLst>
                                    <p:animEffect transition="out" filter="fade">
                                      <p:cBhvr>
                                        <p:cTn id="110" dur="500"/>
                                        <p:tgtEl>
                                          <p:spTgt spid="128"/>
                                        </p:tgtEl>
                                      </p:cBhvr>
                                    </p:animEffect>
                                    <p:set>
                                      <p:cBhvr>
                                        <p:cTn id="111" dur="1" fill="hold">
                                          <p:stCondLst>
                                            <p:cond delay="499"/>
                                          </p:stCondLst>
                                        </p:cTn>
                                        <p:tgtEl>
                                          <p:spTgt spid="128"/>
                                        </p:tgtEl>
                                        <p:attrNameLst>
                                          <p:attrName>style.visibility</p:attrName>
                                        </p:attrNameLst>
                                      </p:cBhvr>
                                      <p:to>
                                        <p:strVal val="hidden"/>
                                      </p:to>
                                    </p:set>
                                  </p:childTnLst>
                                </p:cTn>
                              </p:par>
                              <p:par>
                                <p:cTn id="112" presetID="10" presetClass="exit" presetSubtype="0" fill="hold" nodeType="withEffect">
                                  <p:stCondLst>
                                    <p:cond delay="0"/>
                                  </p:stCondLst>
                                  <p:childTnLst>
                                    <p:animEffect transition="out" filter="fade">
                                      <p:cBhvr>
                                        <p:cTn id="113" dur="500"/>
                                        <p:tgtEl>
                                          <p:spTgt spid="115"/>
                                        </p:tgtEl>
                                      </p:cBhvr>
                                    </p:animEffect>
                                    <p:set>
                                      <p:cBhvr>
                                        <p:cTn id="114" dur="1" fill="hold">
                                          <p:stCondLst>
                                            <p:cond delay="499"/>
                                          </p:stCondLst>
                                        </p:cTn>
                                        <p:tgtEl>
                                          <p:spTgt spid="115"/>
                                        </p:tgtEl>
                                        <p:attrNameLst>
                                          <p:attrName>style.visibility</p:attrName>
                                        </p:attrNameLst>
                                      </p:cBhvr>
                                      <p:to>
                                        <p:strVal val="hidden"/>
                                      </p:to>
                                    </p:set>
                                  </p:childTnLst>
                                </p:cTn>
                              </p:par>
                              <p:par>
                                <p:cTn id="115" presetID="10" presetClass="exit" presetSubtype="0" fill="hold" nodeType="withEffect">
                                  <p:stCondLst>
                                    <p:cond delay="0"/>
                                  </p:stCondLst>
                                  <p:childTnLst>
                                    <p:animEffect transition="out" filter="fade">
                                      <p:cBhvr>
                                        <p:cTn id="116" dur="500"/>
                                        <p:tgtEl>
                                          <p:spTgt spid="126"/>
                                        </p:tgtEl>
                                      </p:cBhvr>
                                    </p:animEffect>
                                    <p:set>
                                      <p:cBhvr>
                                        <p:cTn id="117" dur="1" fill="hold">
                                          <p:stCondLst>
                                            <p:cond delay="499"/>
                                          </p:stCondLst>
                                        </p:cTn>
                                        <p:tgtEl>
                                          <p:spTgt spid="126"/>
                                        </p:tgtEl>
                                        <p:attrNameLst>
                                          <p:attrName>style.visibility</p:attrName>
                                        </p:attrNameLst>
                                      </p:cBhvr>
                                      <p:to>
                                        <p:strVal val="hidden"/>
                                      </p:to>
                                    </p:set>
                                  </p:childTnLst>
                                </p:cTn>
                              </p:par>
                              <p:par>
                                <p:cTn id="118" presetID="10" presetClass="exit" presetSubtype="0" fill="hold" nodeType="withEffect">
                                  <p:stCondLst>
                                    <p:cond delay="0"/>
                                  </p:stCondLst>
                                  <p:childTnLst>
                                    <p:animEffect transition="out" filter="fade">
                                      <p:cBhvr>
                                        <p:cTn id="119" dur="500"/>
                                        <p:tgtEl>
                                          <p:spTgt spid="123"/>
                                        </p:tgtEl>
                                      </p:cBhvr>
                                    </p:animEffect>
                                    <p:set>
                                      <p:cBhvr>
                                        <p:cTn id="120" dur="1" fill="hold">
                                          <p:stCondLst>
                                            <p:cond delay="499"/>
                                          </p:stCondLst>
                                        </p:cTn>
                                        <p:tgtEl>
                                          <p:spTgt spid="123"/>
                                        </p:tgtEl>
                                        <p:attrNameLst>
                                          <p:attrName>style.visibility</p:attrName>
                                        </p:attrNameLst>
                                      </p:cBhvr>
                                      <p:to>
                                        <p:strVal val="hidden"/>
                                      </p:to>
                                    </p:set>
                                  </p:childTnLst>
                                </p:cTn>
                              </p:par>
                              <p:par>
                                <p:cTn id="121" presetID="10" presetClass="exit" presetSubtype="0" fill="hold" nodeType="withEffect">
                                  <p:stCondLst>
                                    <p:cond delay="0"/>
                                  </p:stCondLst>
                                  <p:childTnLst>
                                    <p:animEffect transition="out" filter="fade">
                                      <p:cBhvr>
                                        <p:cTn id="122" dur="500"/>
                                        <p:tgtEl>
                                          <p:spTgt spid="123"/>
                                        </p:tgtEl>
                                      </p:cBhvr>
                                    </p:animEffect>
                                    <p:set>
                                      <p:cBhvr>
                                        <p:cTn id="123" dur="1" fill="hold">
                                          <p:stCondLst>
                                            <p:cond delay="499"/>
                                          </p:stCondLst>
                                        </p:cTn>
                                        <p:tgtEl>
                                          <p:spTgt spid="123"/>
                                        </p:tgtEl>
                                        <p:attrNameLst>
                                          <p:attrName>style.visibility</p:attrName>
                                        </p:attrNameLst>
                                      </p:cBhvr>
                                      <p:to>
                                        <p:strVal val="hidden"/>
                                      </p:to>
                                    </p:set>
                                  </p:childTnLst>
                                </p:cTn>
                              </p:par>
                              <p:par>
                                <p:cTn id="124" presetID="10" presetClass="exit" presetSubtype="0" fill="hold" nodeType="withEffect">
                                  <p:stCondLst>
                                    <p:cond delay="0"/>
                                  </p:stCondLst>
                                  <p:childTnLst>
                                    <p:animEffect transition="out" filter="fade">
                                      <p:cBhvr>
                                        <p:cTn id="125" dur="500"/>
                                        <p:tgtEl>
                                          <p:spTgt spid="125"/>
                                        </p:tgtEl>
                                      </p:cBhvr>
                                    </p:animEffect>
                                    <p:set>
                                      <p:cBhvr>
                                        <p:cTn id="126" dur="1" fill="hold">
                                          <p:stCondLst>
                                            <p:cond delay="499"/>
                                          </p:stCondLst>
                                        </p:cTn>
                                        <p:tgtEl>
                                          <p:spTgt spid="125"/>
                                        </p:tgtEl>
                                        <p:attrNameLst>
                                          <p:attrName>style.visibility</p:attrName>
                                        </p:attrNameLst>
                                      </p:cBhvr>
                                      <p:to>
                                        <p:strVal val="hidden"/>
                                      </p:to>
                                    </p:set>
                                  </p:childTnLst>
                                </p:cTn>
                              </p:par>
                              <p:par>
                                <p:cTn id="127" presetID="10" presetClass="exit" presetSubtype="0" fill="hold" nodeType="withEffect">
                                  <p:stCondLst>
                                    <p:cond delay="0"/>
                                  </p:stCondLst>
                                  <p:childTnLst>
                                    <p:animEffect transition="out" filter="fade">
                                      <p:cBhvr>
                                        <p:cTn id="128" dur="500"/>
                                        <p:tgtEl>
                                          <p:spTgt spid="111"/>
                                        </p:tgtEl>
                                      </p:cBhvr>
                                    </p:animEffect>
                                    <p:set>
                                      <p:cBhvr>
                                        <p:cTn id="129" dur="1" fill="hold">
                                          <p:stCondLst>
                                            <p:cond delay="499"/>
                                          </p:stCondLst>
                                        </p:cTn>
                                        <p:tgtEl>
                                          <p:spTgt spid="111"/>
                                        </p:tgtEl>
                                        <p:attrNameLst>
                                          <p:attrName>style.visibility</p:attrName>
                                        </p:attrNameLst>
                                      </p:cBhvr>
                                      <p:to>
                                        <p:strVal val="hidden"/>
                                      </p:to>
                                    </p:set>
                                  </p:childTnLst>
                                </p:cTn>
                              </p:par>
                              <p:par>
                                <p:cTn id="130" presetID="10" presetClass="exit" presetSubtype="0" fill="hold" nodeType="withEffect">
                                  <p:stCondLst>
                                    <p:cond delay="0"/>
                                  </p:stCondLst>
                                  <p:childTnLst>
                                    <p:animEffect transition="out" filter="fade">
                                      <p:cBhvr>
                                        <p:cTn id="131" dur="500"/>
                                        <p:tgtEl>
                                          <p:spTgt spid="110"/>
                                        </p:tgtEl>
                                      </p:cBhvr>
                                    </p:animEffect>
                                    <p:set>
                                      <p:cBhvr>
                                        <p:cTn id="132" dur="1" fill="hold">
                                          <p:stCondLst>
                                            <p:cond delay="499"/>
                                          </p:stCondLst>
                                        </p:cTn>
                                        <p:tgtEl>
                                          <p:spTgt spid="110"/>
                                        </p:tgtEl>
                                        <p:attrNameLst>
                                          <p:attrName>style.visibility</p:attrName>
                                        </p:attrNameLst>
                                      </p:cBhvr>
                                      <p:to>
                                        <p:strVal val="hidden"/>
                                      </p:to>
                                    </p:set>
                                  </p:childTnLst>
                                </p:cTn>
                              </p:par>
                              <p:par>
                                <p:cTn id="133" presetID="10" presetClass="exit" presetSubtype="0" fill="hold" nodeType="withEffect">
                                  <p:stCondLst>
                                    <p:cond delay="0"/>
                                  </p:stCondLst>
                                  <p:childTnLst>
                                    <p:animEffect transition="out" filter="fade">
                                      <p:cBhvr>
                                        <p:cTn id="134" dur="500"/>
                                        <p:tgtEl>
                                          <p:spTgt spid="125"/>
                                        </p:tgtEl>
                                      </p:cBhvr>
                                    </p:animEffect>
                                    <p:set>
                                      <p:cBhvr>
                                        <p:cTn id="135" dur="1" fill="hold">
                                          <p:stCondLst>
                                            <p:cond delay="499"/>
                                          </p:stCondLst>
                                        </p:cTn>
                                        <p:tgtEl>
                                          <p:spTgt spid="125"/>
                                        </p:tgtEl>
                                        <p:attrNameLst>
                                          <p:attrName>style.visibility</p:attrName>
                                        </p:attrNameLst>
                                      </p:cBhvr>
                                      <p:to>
                                        <p:strVal val="hidden"/>
                                      </p:to>
                                    </p:set>
                                  </p:childTnLst>
                                </p:cTn>
                              </p:par>
                              <p:par>
                                <p:cTn id="136" presetID="10" presetClass="exit" presetSubtype="0" fill="hold" nodeType="withEffect">
                                  <p:stCondLst>
                                    <p:cond delay="0"/>
                                  </p:stCondLst>
                                  <p:childTnLst>
                                    <p:animEffect transition="out" filter="fade">
                                      <p:cBhvr>
                                        <p:cTn id="137" dur="500"/>
                                        <p:tgtEl>
                                          <p:spTgt spid="125"/>
                                        </p:tgtEl>
                                      </p:cBhvr>
                                    </p:animEffect>
                                    <p:set>
                                      <p:cBhvr>
                                        <p:cTn id="138" dur="1" fill="hold">
                                          <p:stCondLst>
                                            <p:cond delay="499"/>
                                          </p:stCondLst>
                                        </p:cTn>
                                        <p:tgtEl>
                                          <p:spTgt spid="125"/>
                                        </p:tgtEl>
                                        <p:attrNameLst>
                                          <p:attrName>style.visibility</p:attrName>
                                        </p:attrNameLst>
                                      </p:cBhvr>
                                      <p:to>
                                        <p:strVal val="hidden"/>
                                      </p:to>
                                    </p:set>
                                  </p:childTnLst>
                                </p:cTn>
                              </p:par>
                              <p:par>
                                <p:cTn id="139" presetID="10" presetClass="exit" presetSubtype="0" fill="hold" nodeType="withEffect">
                                  <p:stCondLst>
                                    <p:cond delay="0"/>
                                  </p:stCondLst>
                                  <p:childTnLst>
                                    <p:animEffect transition="out" filter="fade">
                                      <p:cBhvr>
                                        <p:cTn id="140" dur="500"/>
                                        <p:tgtEl>
                                          <p:spTgt spid="117"/>
                                        </p:tgtEl>
                                      </p:cBhvr>
                                    </p:animEffect>
                                    <p:set>
                                      <p:cBhvr>
                                        <p:cTn id="141" dur="1" fill="hold">
                                          <p:stCondLst>
                                            <p:cond delay="499"/>
                                          </p:stCondLst>
                                        </p:cTn>
                                        <p:tgtEl>
                                          <p:spTgt spid="117"/>
                                        </p:tgtEl>
                                        <p:attrNameLst>
                                          <p:attrName>style.visibility</p:attrName>
                                        </p:attrNameLst>
                                      </p:cBhvr>
                                      <p:to>
                                        <p:strVal val="hidden"/>
                                      </p:to>
                                    </p:set>
                                  </p:childTnLst>
                                </p:cTn>
                              </p:par>
                              <p:par>
                                <p:cTn id="142" presetID="10" presetClass="exit" presetSubtype="0" fill="hold" nodeType="withEffect">
                                  <p:stCondLst>
                                    <p:cond delay="0"/>
                                  </p:stCondLst>
                                  <p:childTnLst>
                                    <p:animEffect transition="out" filter="fade">
                                      <p:cBhvr>
                                        <p:cTn id="143" dur="500"/>
                                        <p:tgtEl>
                                          <p:spTgt spid="118"/>
                                        </p:tgtEl>
                                      </p:cBhvr>
                                    </p:animEffect>
                                    <p:set>
                                      <p:cBhvr>
                                        <p:cTn id="144" dur="1" fill="hold">
                                          <p:stCondLst>
                                            <p:cond delay="499"/>
                                          </p:stCondLst>
                                        </p:cTn>
                                        <p:tgtEl>
                                          <p:spTgt spid="118"/>
                                        </p:tgtEl>
                                        <p:attrNameLst>
                                          <p:attrName>style.visibility</p:attrName>
                                        </p:attrNameLst>
                                      </p:cBhvr>
                                      <p:to>
                                        <p:strVal val="hidden"/>
                                      </p:to>
                                    </p:set>
                                  </p:childTnLst>
                                </p:cTn>
                              </p:par>
                              <p:par>
                                <p:cTn id="145" presetID="10" presetClass="exit" presetSubtype="0" fill="hold" nodeType="withEffect">
                                  <p:stCondLst>
                                    <p:cond delay="0"/>
                                  </p:stCondLst>
                                  <p:childTnLst>
                                    <p:animEffect transition="out" filter="fade">
                                      <p:cBhvr>
                                        <p:cTn id="146" dur="500"/>
                                        <p:tgtEl>
                                          <p:spTgt spid="110"/>
                                        </p:tgtEl>
                                      </p:cBhvr>
                                    </p:animEffect>
                                    <p:set>
                                      <p:cBhvr>
                                        <p:cTn id="147" dur="1" fill="hold">
                                          <p:stCondLst>
                                            <p:cond delay="499"/>
                                          </p:stCondLst>
                                        </p:cTn>
                                        <p:tgtEl>
                                          <p:spTgt spid="110"/>
                                        </p:tgtEl>
                                        <p:attrNameLst>
                                          <p:attrName>style.visibility</p:attrName>
                                        </p:attrNameLst>
                                      </p:cBhvr>
                                      <p:to>
                                        <p:strVal val="hidden"/>
                                      </p:to>
                                    </p:set>
                                  </p:childTnLst>
                                </p:cTn>
                              </p:par>
                            </p:childTnLst>
                          </p:cTn>
                        </p:par>
                        <p:par>
                          <p:cTn id="148" fill="hold">
                            <p:stCondLst>
                              <p:cond delay="1000"/>
                            </p:stCondLst>
                            <p:childTnLst>
                              <p:par>
                                <p:cTn id="149" presetID="1" presetClass="entr" presetSubtype="0" fill="hold" grpId="0" nodeType="afterEffect">
                                  <p:stCondLst>
                                    <p:cond delay="0"/>
                                  </p:stCondLst>
                                  <p:childTnLst>
                                    <p:set>
                                      <p:cBhvr>
                                        <p:cTn id="150" dur="1" fill="hold">
                                          <p:stCondLst>
                                            <p:cond delay="0"/>
                                          </p:stCondLst>
                                        </p:cTn>
                                        <p:tgtEl>
                                          <p:spTgt spid="18"/>
                                        </p:tgtEl>
                                        <p:attrNameLst>
                                          <p:attrName>style.visibility</p:attrName>
                                        </p:attrNameLst>
                                      </p:cBhvr>
                                      <p:to>
                                        <p:strVal val="visible"/>
                                      </p:to>
                                    </p:set>
                                  </p:childTnLst>
                                </p:cTn>
                              </p:par>
                            </p:childTnLst>
                          </p:cTn>
                        </p:par>
                        <p:par>
                          <p:cTn id="151" fill="hold">
                            <p:stCondLst>
                              <p:cond delay="1000"/>
                            </p:stCondLst>
                            <p:childTnLst>
                              <p:par>
                                <p:cTn id="152" presetID="1" presetClass="entr" presetSubtype="0" fill="hold" grpId="0" nodeType="afterEffect">
                                  <p:stCondLst>
                                    <p:cond delay="0"/>
                                  </p:stCondLst>
                                  <p:childTnLst>
                                    <p:set>
                                      <p:cBhvr>
                                        <p:cTn id="153"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texte 1">
            <a:extLst>
              <a:ext uri="{FF2B5EF4-FFF2-40B4-BE49-F238E27FC236}">
                <a16:creationId xmlns:a16="http://schemas.microsoft.com/office/drawing/2014/main" id="{D719AF44-289D-40CF-AA1A-93FE1A3579BF}"/>
              </a:ext>
            </a:extLst>
          </p:cNvPr>
          <p:cNvSpPr>
            <a:spLocks noGrp="1"/>
          </p:cNvSpPr>
          <p:nvPr>
            <p:ph type="body" sz="quarter" idx="13"/>
          </p:nvPr>
        </p:nvSpPr>
        <p:spPr>
          <a:xfrm>
            <a:off x="3716337" y="1779588"/>
            <a:ext cx="7761559" cy="4022725"/>
          </a:xfrm>
        </p:spPr>
        <p:txBody>
          <a:bodyPr/>
          <a:lstStyle/>
          <a:p>
            <a:r>
              <a:rPr lang="fr-FR" dirty="0"/>
              <a:t>La domiciliation des flux est le pilier de la relation bancaire</a:t>
            </a:r>
          </a:p>
          <a:p>
            <a:r>
              <a:rPr lang="fr-FR" dirty="0"/>
              <a:t>La Mobilité bancaire entrante et sortante, 2021 en quelques chiffres</a:t>
            </a:r>
          </a:p>
          <a:p>
            <a:r>
              <a:rPr lang="fr-FR" b="1" dirty="0"/>
              <a:t>Rappels sur la Mobilité bancaire entrante</a:t>
            </a:r>
          </a:p>
          <a:p>
            <a:r>
              <a:rPr lang="fr-FR" dirty="0"/>
              <a:t>Gérer la Mobilité bancaire sortante et les demandes de clôtures de comptes</a:t>
            </a:r>
          </a:p>
          <a:p>
            <a:r>
              <a:rPr lang="fr-FR" dirty="0"/>
              <a:t>Quizz</a:t>
            </a:r>
          </a:p>
          <a:p>
            <a:r>
              <a:rPr lang="fr-FR" dirty="0"/>
              <a:t>Les infos à disposition du réseau dans la Rubrique des Commerciaux</a:t>
            </a:r>
          </a:p>
          <a:p>
            <a:endParaRPr lang="fr-FR" dirty="0"/>
          </a:p>
        </p:txBody>
      </p:sp>
    </p:spTree>
    <p:extLst>
      <p:ext uri="{BB962C8B-B14F-4D97-AF65-F5344CB8AC3E}">
        <p14:creationId xmlns:p14="http://schemas.microsoft.com/office/powerpoint/2010/main" val="14219499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e 13">
            <a:extLst>
              <a:ext uri="{FF2B5EF4-FFF2-40B4-BE49-F238E27FC236}">
                <a16:creationId xmlns:a16="http://schemas.microsoft.com/office/drawing/2014/main" id="{ABFBE47F-D2BE-4E60-8190-1CE24359548E}"/>
              </a:ext>
            </a:extLst>
          </p:cNvPr>
          <p:cNvGrpSpPr/>
          <p:nvPr/>
        </p:nvGrpSpPr>
        <p:grpSpPr>
          <a:xfrm>
            <a:off x="6464722" y="3429000"/>
            <a:ext cx="5078027" cy="2845215"/>
            <a:chOff x="2530928" y="4680857"/>
            <a:chExt cx="8965746" cy="1712995"/>
          </a:xfrm>
        </p:grpSpPr>
        <p:grpSp>
          <p:nvGrpSpPr>
            <p:cNvPr id="8" name="Groupe 7">
              <a:extLst>
                <a:ext uri="{FF2B5EF4-FFF2-40B4-BE49-F238E27FC236}">
                  <a16:creationId xmlns:a16="http://schemas.microsoft.com/office/drawing/2014/main" id="{0C9B2DDA-C916-48CE-8E1E-2AD53C710AAE}"/>
                </a:ext>
              </a:extLst>
            </p:cNvPr>
            <p:cNvGrpSpPr/>
            <p:nvPr/>
          </p:nvGrpSpPr>
          <p:grpSpPr>
            <a:xfrm>
              <a:off x="2530928" y="4680857"/>
              <a:ext cx="7130143" cy="1712995"/>
              <a:chOff x="2530928" y="4680857"/>
              <a:chExt cx="7130143" cy="1712995"/>
            </a:xfrm>
          </p:grpSpPr>
          <p:pic>
            <p:nvPicPr>
              <p:cNvPr id="5" name="Image 4">
                <a:extLst>
                  <a:ext uri="{FF2B5EF4-FFF2-40B4-BE49-F238E27FC236}">
                    <a16:creationId xmlns:a16="http://schemas.microsoft.com/office/drawing/2014/main" id="{64ECA755-F29A-4369-8A19-8DDD8490A6D4}"/>
                  </a:ext>
                </a:extLst>
              </p:cNvPr>
              <p:cNvPicPr>
                <a:picLocks noChangeAspect="1"/>
              </p:cNvPicPr>
              <p:nvPr/>
            </p:nvPicPr>
            <p:blipFill rotWithShape="1">
              <a:blip r:embed="rId2"/>
              <a:srcRect t="65964"/>
              <a:stretch/>
            </p:blipFill>
            <p:spPr>
              <a:xfrm>
                <a:off x="2530928" y="5720208"/>
                <a:ext cx="7130143" cy="673644"/>
              </a:xfrm>
              <a:prstGeom prst="rect">
                <a:avLst/>
              </a:prstGeom>
            </p:spPr>
          </p:pic>
          <p:sp>
            <p:nvSpPr>
              <p:cNvPr id="7" name="Rectangle 6">
                <a:extLst>
                  <a:ext uri="{FF2B5EF4-FFF2-40B4-BE49-F238E27FC236}">
                    <a16:creationId xmlns:a16="http://schemas.microsoft.com/office/drawing/2014/main" id="{A0ED4D9D-3B7A-42C8-9CD6-019B18DCB6B5}"/>
                  </a:ext>
                </a:extLst>
              </p:cNvPr>
              <p:cNvSpPr/>
              <p:nvPr/>
            </p:nvSpPr>
            <p:spPr>
              <a:xfrm>
                <a:off x="2590800" y="4680857"/>
                <a:ext cx="283029" cy="7884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0" name="Rectangle 9">
              <a:extLst>
                <a:ext uri="{FF2B5EF4-FFF2-40B4-BE49-F238E27FC236}">
                  <a16:creationId xmlns:a16="http://schemas.microsoft.com/office/drawing/2014/main" id="{2E0545DA-5AC4-4323-9E62-DB80CC537FC9}"/>
                </a:ext>
              </a:extLst>
            </p:cNvPr>
            <p:cNvSpPr/>
            <p:nvPr/>
          </p:nvSpPr>
          <p:spPr>
            <a:xfrm>
              <a:off x="9759267" y="5755852"/>
              <a:ext cx="1737407" cy="637997"/>
            </a:xfrm>
            <a:prstGeom prst="rect">
              <a:avLst/>
            </a:prstGeom>
            <a:solidFill>
              <a:srgbClr val="C316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a:t>Mobilité Bancaire</a:t>
              </a:r>
            </a:p>
            <a:p>
              <a:pPr algn="ctr"/>
              <a:r>
                <a:rPr lang="fr-FR" sz="800" dirty="0"/>
                <a:t>Non Réglementée</a:t>
              </a:r>
            </a:p>
          </p:txBody>
        </p:sp>
        <p:cxnSp>
          <p:nvCxnSpPr>
            <p:cNvPr id="12" name="Connecteur droit 11">
              <a:extLst>
                <a:ext uri="{FF2B5EF4-FFF2-40B4-BE49-F238E27FC236}">
                  <a16:creationId xmlns:a16="http://schemas.microsoft.com/office/drawing/2014/main" id="{72CDB7B7-0A09-491A-A1E1-B4BC3D20B948}"/>
                </a:ext>
              </a:extLst>
            </p:cNvPr>
            <p:cNvCxnSpPr>
              <a:cxnSpLocks/>
            </p:cNvCxnSpPr>
            <p:nvPr/>
          </p:nvCxnSpPr>
          <p:spPr>
            <a:xfrm>
              <a:off x="2721429" y="5755852"/>
              <a:ext cx="8775245" cy="0"/>
            </a:xfrm>
            <a:prstGeom prst="line">
              <a:avLst/>
            </a:prstGeom>
          </p:spPr>
          <p:style>
            <a:lnRef idx="3">
              <a:schemeClr val="accent1"/>
            </a:lnRef>
            <a:fillRef idx="0">
              <a:schemeClr val="accent1"/>
            </a:fillRef>
            <a:effectRef idx="2">
              <a:schemeClr val="accent1"/>
            </a:effectRef>
            <a:fontRef idx="minor">
              <a:schemeClr val="tx1"/>
            </a:fontRef>
          </p:style>
        </p:cxnSp>
      </p:grpSp>
      <p:sp>
        <p:nvSpPr>
          <p:cNvPr id="2" name="Espace réservé du contenu 1">
            <a:extLst>
              <a:ext uri="{FF2B5EF4-FFF2-40B4-BE49-F238E27FC236}">
                <a16:creationId xmlns:a16="http://schemas.microsoft.com/office/drawing/2014/main" id="{1D73B050-D024-4DBD-9DB5-A2E8883FA165}"/>
              </a:ext>
            </a:extLst>
          </p:cNvPr>
          <p:cNvSpPr>
            <a:spLocks noGrp="1"/>
          </p:cNvSpPr>
          <p:nvPr>
            <p:ph idx="1"/>
          </p:nvPr>
        </p:nvSpPr>
        <p:spPr>
          <a:xfrm>
            <a:off x="695325" y="1388669"/>
            <a:ext cx="11296378" cy="4848620"/>
          </a:xfrm>
        </p:spPr>
        <p:txBody>
          <a:bodyPr/>
          <a:lstStyle/>
          <a:p>
            <a:pPr>
              <a:spcAft>
                <a:spcPts val="600"/>
              </a:spcAft>
            </a:pPr>
            <a:r>
              <a:rPr lang="fr-FR" dirty="0"/>
              <a:t>Les </a:t>
            </a:r>
            <a:r>
              <a:rPr lang="fr-FR" b="1" dirty="0"/>
              <a:t>outils</a:t>
            </a:r>
            <a:r>
              <a:rPr lang="fr-FR" dirty="0"/>
              <a:t> pour faciliter le rapatriement des flux existent pour </a:t>
            </a:r>
            <a:r>
              <a:rPr lang="fr-FR" b="1" dirty="0"/>
              <a:t>chacune des situations </a:t>
            </a:r>
            <a:r>
              <a:rPr lang="fr-FR" dirty="0"/>
              <a:t>de nos clients Particuliers (travaillant avec des organismes français).</a:t>
            </a:r>
          </a:p>
          <a:p>
            <a:r>
              <a:rPr lang="fr-FR" b="1" dirty="0"/>
              <a:t>Chaque client</a:t>
            </a:r>
            <a:r>
              <a:rPr lang="fr-FR" dirty="0"/>
              <a:t>, quelle que soit sa situation, </a:t>
            </a:r>
            <a:r>
              <a:rPr lang="fr-FR" b="1" dirty="0"/>
              <a:t>doit se voir proposer le service de mobilité bancaire qu’elle soit réglementée ou non.</a:t>
            </a:r>
          </a:p>
        </p:txBody>
      </p:sp>
      <p:sp>
        <p:nvSpPr>
          <p:cNvPr id="3" name="Espace réservé du texte 2">
            <a:extLst>
              <a:ext uri="{FF2B5EF4-FFF2-40B4-BE49-F238E27FC236}">
                <a16:creationId xmlns:a16="http://schemas.microsoft.com/office/drawing/2014/main" id="{42451174-F2B6-485B-8033-70A9BE4FA6E4}"/>
              </a:ext>
            </a:extLst>
          </p:cNvPr>
          <p:cNvSpPr>
            <a:spLocks noGrp="1"/>
          </p:cNvSpPr>
          <p:nvPr>
            <p:ph type="body" sz="quarter" idx="12"/>
          </p:nvPr>
        </p:nvSpPr>
        <p:spPr/>
        <p:txBody>
          <a:bodyPr/>
          <a:lstStyle/>
          <a:p>
            <a:r>
              <a:rPr lang="fr-FR" dirty="0"/>
              <a:t>Des principes de base permettent d’apporter une solution à chaque situation du client.</a:t>
            </a:r>
          </a:p>
        </p:txBody>
      </p:sp>
      <p:sp>
        <p:nvSpPr>
          <p:cNvPr id="11" name="Espace réservé du texte 6">
            <a:extLst>
              <a:ext uri="{FF2B5EF4-FFF2-40B4-BE49-F238E27FC236}">
                <a16:creationId xmlns:a16="http://schemas.microsoft.com/office/drawing/2014/main" id="{DAE093EF-0D52-4109-974B-780A3EB70017}"/>
              </a:ext>
            </a:extLst>
          </p:cNvPr>
          <p:cNvSpPr txBox="1">
            <a:spLocks/>
          </p:cNvSpPr>
          <p:nvPr/>
        </p:nvSpPr>
        <p:spPr>
          <a:xfrm>
            <a:off x="4376738" y="136525"/>
            <a:ext cx="7299325" cy="231775"/>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a:solidFill>
                  <a:schemeClr val="bg1">
                    <a:lumMod val="50000"/>
                  </a:schemeClr>
                </a:solidFill>
                <a:latin typeface="Arial Black" panose="020B0A04020102020204" pitchFamily="34" charset="0"/>
              </a:rPr>
              <a:t>La Mobilité Bancaire</a:t>
            </a:r>
            <a:endParaRPr lang="fr-FR" sz="1200" dirty="0">
              <a:solidFill>
                <a:schemeClr val="bg1">
                  <a:lumMod val="50000"/>
                </a:schemeClr>
              </a:solidFill>
              <a:latin typeface="Arial Black" panose="020B0A04020102020204" pitchFamily="34" charset="0"/>
            </a:endParaRPr>
          </a:p>
        </p:txBody>
      </p:sp>
      <p:sp>
        <p:nvSpPr>
          <p:cNvPr id="13" name="Espace réservé du contenu 1">
            <a:extLst>
              <a:ext uri="{FF2B5EF4-FFF2-40B4-BE49-F238E27FC236}">
                <a16:creationId xmlns:a16="http://schemas.microsoft.com/office/drawing/2014/main" id="{F3CA2564-A619-4321-B39A-FDB6DFC70A3B}"/>
              </a:ext>
            </a:extLst>
          </p:cNvPr>
          <p:cNvSpPr txBox="1">
            <a:spLocks/>
          </p:cNvSpPr>
          <p:nvPr/>
        </p:nvSpPr>
        <p:spPr>
          <a:xfrm>
            <a:off x="695325" y="2782056"/>
            <a:ext cx="5705018" cy="484862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On parle de </a:t>
            </a:r>
            <a:r>
              <a:rPr lang="fr-FR" b="1" dirty="0">
                <a:solidFill>
                  <a:srgbClr val="7EB040"/>
                </a:solidFill>
              </a:rPr>
              <a:t>Mobilité Bancaire Réglementée </a:t>
            </a:r>
            <a:r>
              <a:rPr lang="fr-FR" dirty="0"/>
              <a:t>quand la situation actuelle du client est identique à celle connue auparavant.</a:t>
            </a:r>
          </a:p>
          <a:p>
            <a:pPr lvl="1">
              <a:spcAft>
                <a:spcPts val="600"/>
              </a:spcAft>
            </a:pPr>
            <a:r>
              <a:rPr lang="fr-FR" dirty="0"/>
              <a:t>Par exemple, le client demande l’ouverture d’un compte personnel et il détient déjà un compte personnel dans un autre établissement bancaire (ou un compte joint vers un compte joint).</a:t>
            </a:r>
          </a:p>
          <a:p>
            <a:pPr lvl="1">
              <a:spcAft>
                <a:spcPts val="600"/>
              </a:spcAft>
            </a:pPr>
            <a:r>
              <a:rPr lang="fr-FR" dirty="0"/>
              <a:t>Une seule exception : le client qui ouvre un compte joint et qui détient déjà un compte personnel dans un autre établissement bancaire, peut bénéficier de la MBR (alors qu’il ne s’agit pas d’une situation strictement identique)</a:t>
            </a:r>
          </a:p>
          <a:p>
            <a:r>
              <a:rPr lang="fr-FR" dirty="0"/>
              <a:t>Dans tous les autres cas, nous parlons de </a:t>
            </a:r>
            <a:r>
              <a:rPr lang="fr-FR" b="1" dirty="0">
                <a:solidFill>
                  <a:srgbClr val="C31632"/>
                </a:solidFill>
              </a:rPr>
              <a:t>Mobilité Bancaire Non Réglementée</a:t>
            </a:r>
            <a:r>
              <a:rPr lang="fr-FR" dirty="0"/>
              <a:t>.</a:t>
            </a:r>
          </a:p>
        </p:txBody>
      </p:sp>
      <p:grpSp>
        <p:nvGrpSpPr>
          <p:cNvPr id="15" name="Groupe 14">
            <a:extLst>
              <a:ext uri="{FF2B5EF4-FFF2-40B4-BE49-F238E27FC236}">
                <a16:creationId xmlns:a16="http://schemas.microsoft.com/office/drawing/2014/main" id="{069276B0-B59B-45A3-9513-8CB416BD3C36}"/>
              </a:ext>
            </a:extLst>
          </p:cNvPr>
          <p:cNvGrpSpPr/>
          <p:nvPr/>
        </p:nvGrpSpPr>
        <p:grpSpPr>
          <a:xfrm>
            <a:off x="6464722" y="2889007"/>
            <a:ext cx="5078027" cy="2317359"/>
            <a:chOff x="2530928" y="4414662"/>
            <a:chExt cx="8965746" cy="1341190"/>
          </a:xfrm>
        </p:grpSpPr>
        <p:grpSp>
          <p:nvGrpSpPr>
            <p:cNvPr id="16" name="Groupe 15">
              <a:extLst>
                <a:ext uri="{FF2B5EF4-FFF2-40B4-BE49-F238E27FC236}">
                  <a16:creationId xmlns:a16="http://schemas.microsoft.com/office/drawing/2014/main" id="{6D3CF24C-BCA6-4EB3-A76C-1BB3D9548281}"/>
                </a:ext>
              </a:extLst>
            </p:cNvPr>
            <p:cNvGrpSpPr/>
            <p:nvPr/>
          </p:nvGrpSpPr>
          <p:grpSpPr>
            <a:xfrm>
              <a:off x="2530928" y="4414662"/>
              <a:ext cx="7130143" cy="1341186"/>
              <a:chOff x="2530928" y="4414662"/>
              <a:chExt cx="7130143" cy="1341186"/>
            </a:xfrm>
          </p:grpSpPr>
          <p:pic>
            <p:nvPicPr>
              <p:cNvPr id="20" name="Image 19">
                <a:extLst>
                  <a:ext uri="{FF2B5EF4-FFF2-40B4-BE49-F238E27FC236}">
                    <a16:creationId xmlns:a16="http://schemas.microsoft.com/office/drawing/2014/main" id="{DCE98175-10B7-4886-B758-36F20CD56E6F}"/>
                  </a:ext>
                </a:extLst>
              </p:cNvPr>
              <p:cNvPicPr>
                <a:picLocks noChangeAspect="1"/>
              </p:cNvPicPr>
              <p:nvPr/>
            </p:nvPicPr>
            <p:blipFill rotWithShape="1">
              <a:blip r:embed="rId2"/>
              <a:srcRect b="32236"/>
              <a:stretch/>
            </p:blipFill>
            <p:spPr>
              <a:xfrm>
                <a:off x="2530928" y="4414662"/>
                <a:ext cx="7130143" cy="1341186"/>
              </a:xfrm>
              <a:prstGeom prst="rect">
                <a:avLst/>
              </a:prstGeom>
            </p:spPr>
          </p:pic>
          <p:sp>
            <p:nvSpPr>
              <p:cNvPr id="21" name="Rectangle 20">
                <a:extLst>
                  <a:ext uri="{FF2B5EF4-FFF2-40B4-BE49-F238E27FC236}">
                    <a16:creationId xmlns:a16="http://schemas.microsoft.com/office/drawing/2014/main" id="{AF7B9BBB-CF21-4593-8070-55A46C0EB324}"/>
                  </a:ext>
                </a:extLst>
              </p:cNvPr>
              <p:cNvSpPr/>
              <p:nvPr/>
            </p:nvSpPr>
            <p:spPr>
              <a:xfrm>
                <a:off x="2590800" y="4680857"/>
                <a:ext cx="283029" cy="7884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7" name="Rectangle 16">
              <a:extLst>
                <a:ext uri="{FF2B5EF4-FFF2-40B4-BE49-F238E27FC236}">
                  <a16:creationId xmlns:a16="http://schemas.microsoft.com/office/drawing/2014/main" id="{3B90B4BC-5670-4C9C-B27A-8F5C19636DA6}"/>
                </a:ext>
              </a:extLst>
            </p:cNvPr>
            <p:cNvSpPr/>
            <p:nvPr/>
          </p:nvSpPr>
          <p:spPr>
            <a:xfrm>
              <a:off x="9759267" y="4414662"/>
              <a:ext cx="1737407" cy="1341186"/>
            </a:xfrm>
            <a:prstGeom prst="rect">
              <a:avLst/>
            </a:prstGeom>
            <a:solidFill>
              <a:srgbClr val="7EB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a:t>Mobilité Bancaire Réglementée</a:t>
              </a:r>
            </a:p>
          </p:txBody>
        </p:sp>
        <p:cxnSp>
          <p:nvCxnSpPr>
            <p:cNvPr id="19" name="Connecteur droit 18">
              <a:extLst>
                <a:ext uri="{FF2B5EF4-FFF2-40B4-BE49-F238E27FC236}">
                  <a16:creationId xmlns:a16="http://schemas.microsoft.com/office/drawing/2014/main" id="{3E35346F-3AA8-4190-8B06-80114634AEA8}"/>
                </a:ext>
              </a:extLst>
            </p:cNvPr>
            <p:cNvCxnSpPr>
              <a:cxnSpLocks/>
            </p:cNvCxnSpPr>
            <p:nvPr/>
          </p:nvCxnSpPr>
          <p:spPr>
            <a:xfrm>
              <a:off x="2721429" y="5755852"/>
              <a:ext cx="8775245" cy="0"/>
            </a:xfrm>
            <a:prstGeom prst="line">
              <a:avLst/>
            </a:prstGeom>
          </p:spPr>
          <p:style>
            <a:lnRef idx="3">
              <a:schemeClr val="accent1"/>
            </a:lnRef>
            <a:fillRef idx="0">
              <a:schemeClr val="accent1"/>
            </a:fillRef>
            <a:effectRef idx="2">
              <a:schemeClr val="accent1"/>
            </a:effectRef>
            <a:fontRef idx="minor">
              <a:schemeClr val="tx1"/>
            </a:fontRef>
          </p:style>
        </p:cxnSp>
      </p:grpSp>
    </p:spTree>
    <p:extLst>
      <p:ext uri="{BB962C8B-B14F-4D97-AF65-F5344CB8AC3E}">
        <p14:creationId xmlns:p14="http://schemas.microsoft.com/office/powerpoint/2010/main" val="2418472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xEl>
                                              <p:pRg st="2" end="2"/>
                                            </p:txEl>
                                          </p:spTgt>
                                        </p:tgtEl>
                                        <p:attrNameLst>
                                          <p:attrName>style.visibility</p:attrName>
                                        </p:attrNameLst>
                                      </p:cBhvr>
                                      <p:to>
                                        <p:strVal val="visible"/>
                                      </p:to>
                                    </p:set>
                                  </p:childTnLst>
                                </p:cTn>
                              </p:par>
                              <p:par>
                                <p:cTn id="19" presetID="10"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3">
                                            <p:txEl>
                                              <p:pRg st="3" end="3"/>
                                            </p:txEl>
                                          </p:spTgt>
                                        </p:tgtEl>
                                        <p:attrNameLst>
                                          <p:attrName>style.visibility</p:attrName>
                                        </p:attrNameLst>
                                      </p:cBhvr>
                                      <p:to>
                                        <p:strVal val="visible"/>
                                      </p:to>
                                    </p:set>
                                  </p:childTnLst>
                                </p:cTn>
                              </p:par>
                              <p:par>
                                <p:cTn id="26" presetID="10" presetClass="entr" presetSubtype="0"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Espace réservé du texte 6">
            <a:extLst>
              <a:ext uri="{FF2B5EF4-FFF2-40B4-BE49-F238E27FC236}">
                <a16:creationId xmlns:a16="http://schemas.microsoft.com/office/drawing/2014/main" id="{AB747997-FD2D-4AD2-B905-FFD4723A477F}"/>
              </a:ext>
            </a:extLst>
          </p:cNvPr>
          <p:cNvSpPr>
            <a:spLocks noGrp="1"/>
          </p:cNvSpPr>
          <p:nvPr>
            <p:ph idx="1"/>
          </p:nvPr>
        </p:nvSpPr>
        <p:spPr/>
        <p:txBody>
          <a:bodyPr/>
          <a:lstStyle/>
          <a:p>
            <a:r>
              <a:rPr lang="fr-FR" dirty="0"/>
              <a:t>L’outil DOMILIS permet de rapatrier automatiquement les flux du client. Ce dernier nous donne mandat pour exécuter la mobilité bancaire en son nom. </a:t>
            </a:r>
          </a:p>
          <a:p>
            <a:r>
              <a:rPr lang="fr-FR" dirty="0"/>
              <a:t>L’outil de souscription est rattaché à </a:t>
            </a:r>
            <a:r>
              <a:rPr lang="fr-FR" dirty="0" err="1"/>
              <a:t>MySys</a:t>
            </a:r>
            <a:r>
              <a:rPr lang="fr-FR" dirty="0"/>
              <a:t>. Il s’ouvre automatiquement lors de la souscription de Formule ou de compte de dépôt (ou avenant Formule, BL, …).</a:t>
            </a:r>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pPr marL="0" indent="0">
              <a:buNone/>
            </a:pPr>
            <a:endParaRPr lang="fr-FR" sz="2000" dirty="0"/>
          </a:p>
          <a:p>
            <a:r>
              <a:rPr lang="fr-FR" b="1" dirty="0"/>
              <a:t>Si le client refuse de bénéficier du service, vous devez cocher « refus </a:t>
            </a:r>
            <a:r>
              <a:rPr lang="fr-FR" b="1" dirty="0" err="1"/>
              <a:t>Domilis</a:t>
            </a:r>
            <a:r>
              <a:rPr lang="fr-FR" b="1" dirty="0"/>
              <a:t> » pour justifier votre bonne proposition.</a:t>
            </a:r>
          </a:p>
        </p:txBody>
      </p:sp>
      <p:sp>
        <p:nvSpPr>
          <p:cNvPr id="3" name="Espace réservé du texte 2">
            <a:extLst>
              <a:ext uri="{FF2B5EF4-FFF2-40B4-BE49-F238E27FC236}">
                <a16:creationId xmlns:a16="http://schemas.microsoft.com/office/drawing/2014/main" id="{86799B50-B1B3-4F9B-A072-144F08AAA600}"/>
              </a:ext>
            </a:extLst>
          </p:cNvPr>
          <p:cNvSpPr>
            <a:spLocks noGrp="1"/>
          </p:cNvSpPr>
          <p:nvPr>
            <p:ph type="body" sz="quarter" idx="12"/>
          </p:nvPr>
        </p:nvSpPr>
        <p:spPr/>
        <p:txBody>
          <a:bodyPr/>
          <a:lstStyle/>
          <a:p>
            <a:r>
              <a:rPr lang="fr-FR" dirty="0"/>
              <a:t>La Mobilité Bancaire entrante, comment la souscrire ?</a:t>
            </a:r>
          </a:p>
        </p:txBody>
      </p:sp>
      <p:grpSp>
        <p:nvGrpSpPr>
          <p:cNvPr id="31" name="Groupe 30">
            <a:extLst>
              <a:ext uri="{FF2B5EF4-FFF2-40B4-BE49-F238E27FC236}">
                <a16:creationId xmlns:a16="http://schemas.microsoft.com/office/drawing/2014/main" id="{BEC98180-9FE5-40D7-9C95-7876F621AE93}"/>
              </a:ext>
            </a:extLst>
          </p:cNvPr>
          <p:cNvGrpSpPr/>
          <p:nvPr/>
        </p:nvGrpSpPr>
        <p:grpSpPr>
          <a:xfrm>
            <a:off x="1077686" y="2677659"/>
            <a:ext cx="7747526" cy="3113541"/>
            <a:chOff x="805543" y="2536370"/>
            <a:chExt cx="8561721" cy="3639406"/>
          </a:xfrm>
        </p:grpSpPr>
        <p:sp>
          <p:nvSpPr>
            <p:cNvPr id="13" name="ZoneTexte 27">
              <a:extLst>
                <a:ext uri="{FF2B5EF4-FFF2-40B4-BE49-F238E27FC236}">
                  <a16:creationId xmlns:a16="http://schemas.microsoft.com/office/drawing/2014/main" id="{E7FD188A-279A-4BC3-87F0-025E187FB1EF}"/>
                </a:ext>
              </a:extLst>
            </p:cNvPr>
            <p:cNvSpPr txBox="1">
              <a:spLocks noChangeArrowheads="1"/>
            </p:cNvSpPr>
            <p:nvPr/>
          </p:nvSpPr>
          <p:spPr bwMode="auto">
            <a:xfrm>
              <a:off x="6252596" y="5789694"/>
              <a:ext cx="3072904" cy="386082"/>
            </a:xfrm>
            <a:prstGeom prst="rect">
              <a:avLst/>
            </a:prstGeom>
            <a:solidFill>
              <a:sysClr val="window" lastClr="FFFFFF">
                <a:lumMod val="95000"/>
              </a:sysClr>
            </a:solidFill>
            <a:ln>
              <a:noFill/>
            </a:ln>
          </p:spPr>
          <p:txBody>
            <a:bodyPr anchor="ct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charset="0"/>
                  <a:cs typeface="Arial"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charset="0"/>
                </a:defRPr>
              </a:lvl9pPr>
            </a:lstStyle>
            <a:p>
              <a:pPr algn="ctr" eaLnBrk="1" hangingPunct="1">
                <a:spcAft>
                  <a:spcPct val="0"/>
                </a:spcAft>
                <a:defRPr/>
              </a:pPr>
              <a:r>
                <a:rPr lang="fr-FR" altLang="fr-FR" sz="1400" kern="0" dirty="0">
                  <a:solidFill>
                    <a:srgbClr val="C00000"/>
                  </a:solidFill>
                  <a:latin typeface="Calibri" pitchFamily="34" charset="0"/>
                  <a:cs typeface="Arial" charset="0"/>
                </a:rPr>
                <a:t>Lien mode op’ </a:t>
              </a:r>
              <a:r>
                <a:rPr lang="fr-FR" altLang="fr-FR" sz="1400" kern="0" dirty="0">
                  <a:solidFill>
                    <a:srgbClr val="C00000"/>
                  </a:solidFill>
                  <a:latin typeface="Calibri" pitchFamily="34" charset="0"/>
                  <a:cs typeface="Arial" charset="0"/>
                  <a:hlinkClick r:id="rId2"/>
                </a:rPr>
                <a:t>ici</a:t>
              </a:r>
              <a:endParaRPr lang="fr-FR" altLang="fr-FR" sz="1400" kern="0" dirty="0">
                <a:solidFill>
                  <a:srgbClr val="C00000"/>
                </a:solidFill>
                <a:latin typeface="Calibri" pitchFamily="34" charset="0"/>
                <a:cs typeface="Arial" charset="0"/>
              </a:endParaRPr>
            </a:p>
          </p:txBody>
        </p:sp>
        <p:grpSp>
          <p:nvGrpSpPr>
            <p:cNvPr id="5" name="Groupe 4">
              <a:extLst>
                <a:ext uri="{FF2B5EF4-FFF2-40B4-BE49-F238E27FC236}">
                  <a16:creationId xmlns:a16="http://schemas.microsoft.com/office/drawing/2014/main" id="{DFC5E88C-E39D-4E7C-A362-F97BFC797387}"/>
                </a:ext>
              </a:extLst>
            </p:cNvPr>
            <p:cNvGrpSpPr/>
            <p:nvPr/>
          </p:nvGrpSpPr>
          <p:grpSpPr>
            <a:xfrm>
              <a:off x="805543" y="2536370"/>
              <a:ext cx="8561721" cy="3639406"/>
              <a:chOff x="949439" y="1427175"/>
              <a:chExt cx="8461373" cy="4776500"/>
            </a:xfrm>
          </p:grpSpPr>
          <p:sp>
            <p:nvSpPr>
              <p:cNvPr id="6" name="Rectangle 32">
                <a:extLst>
                  <a:ext uri="{FF2B5EF4-FFF2-40B4-BE49-F238E27FC236}">
                    <a16:creationId xmlns:a16="http://schemas.microsoft.com/office/drawing/2014/main" id="{42D91B0B-82DF-439F-97F2-5079B0FBBBE6}"/>
                  </a:ext>
                </a:extLst>
              </p:cNvPr>
              <p:cNvSpPr>
                <a:spLocks noChangeArrowheads="1"/>
              </p:cNvSpPr>
              <p:nvPr/>
            </p:nvSpPr>
            <p:spPr bwMode="auto">
              <a:xfrm>
                <a:off x="3567224" y="4479937"/>
                <a:ext cx="2497138" cy="120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rgbClr val="EA4E55"/>
                  </a:buClr>
                  <a:buFont typeface="Arial" panose="020B0604020202020204" pitchFamily="34" charset="0"/>
                  <a:defRPr sz="2000">
                    <a:solidFill>
                      <a:srgbClr val="404040"/>
                    </a:solidFill>
                    <a:latin typeface="Arial" panose="020B0604020202020204" pitchFamily="34" charset="0"/>
                  </a:defRPr>
                </a:lvl1pPr>
                <a:lvl2pPr marL="742950" indent="-285750">
                  <a:spcBef>
                    <a:spcPts val="600"/>
                  </a:spcBef>
                  <a:buClr>
                    <a:srgbClr val="EA4E55"/>
                  </a:buClr>
                  <a:buFont typeface="Arial" panose="020B0604020202020204" pitchFamily="34" charset="0"/>
                  <a:buChar char="□"/>
                  <a:defRPr sz="2000">
                    <a:solidFill>
                      <a:srgbClr val="404040"/>
                    </a:solidFill>
                    <a:latin typeface="Arial" panose="020B0604020202020204" pitchFamily="34" charset="0"/>
                  </a:defRPr>
                </a:lvl2pPr>
                <a:lvl3pPr marL="1143000" indent="-228600">
                  <a:spcBef>
                    <a:spcPts val="600"/>
                  </a:spcBef>
                  <a:buClr>
                    <a:srgbClr val="EA4E55"/>
                  </a:buClr>
                  <a:buFont typeface="Wingdings" panose="05000000000000000000" pitchFamily="2" charset="2"/>
                  <a:buChar char="§"/>
                  <a:defRPr>
                    <a:solidFill>
                      <a:srgbClr val="404040"/>
                    </a:solidFill>
                    <a:latin typeface="Arial" panose="020B0604020202020204" pitchFamily="34" charset="0"/>
                  </a:defRPr>
                </a:lvl3pPr>
                <a:lvl4pPr marL="1600200" indent="-228600">
                  <a:spcBef>
                    <a:spcPts val="600"/>
                  </a:spcBef>
                  <a:buClr>
                    <a:srgbClr val="EA4E55"/>
                  </a:buClr>
                  <a:buFont typeface="Arial" panose="020B0604020202020204" pitchFamily="34" charset="0"/>
                  <a:buChar char="▫"/>
                  <a:defRPr sz="1600">
                    <a:solidFill>
                      <a:srgbClr val="404040"/>
                    </a:solidFill>
                    <a:latin typeface="Arial" panose="020B0604020202020204" pitchFamily="34" charset="0"/>
                  </a:defRPr>
                </a:lvl4pPr>
                <a:lvl5pPr marL="2057400" indent="-228600">
                  <a:spcBef>
                    <a:spcPts val="600"/>
                  </a:spcBef>
                  <a:buClr>
                    <a:srgbClr val="EA4E55"/>
                  </a:buClr>
                  <a:buFont typeface="Arial" panose="020B0604020202020204" pitchFamily="34" charset="0"/>
                  <a:buChar char="▪"/>
                  <a:defRPr sz="1000">
                    <a:solidFill>
                      <a:srgbClr val="404040"/>
                    </a:solidFill>
                    <a:latin typeface="Arial" panose="020B0604020202020204" pitchFamily="34" charset="0"/>
                  </a:defRPr>
                </a:lvl5pPr>
                <a:lvl6pPr marL="2514600" indent="-2286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6pPr>
                <a:lvl7pPr marL="2971800" indent="-2286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7pPr>
                <a:lvl8pPr marL="3429000" indent="-2286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8pPr>
                <a:lvl9pPr marL="3886200" indent="-2286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9pPr>
              </a:lstStyle>
              <a:p>
                <a:pPr algn="just" eaLnBrk="1" hangingPunct="1">
                  <a:lnSpc>
                    <a:spcPct val="117000"/>
                  </a:lnSpc>
                  <a:spcBef>
                    <a:spcPct val="0"/>
                  </a:spcBef>
                  <a:buClr>
                    <a:srgbClr val="77787B"/>
                  </a:buClr>
                  <a:buFontTx/>
                  <a:buNone/>
                </a:pPr>
                <a:r>
                  <a:rPr lang="fr-FR" altLang="fr-FR" sz="900" dirty="0">
                    <a:solidFill>
                      <a:srgbClr val="C00000"/>
                    </a:solidFill>
                    <a:latin typeface="Calibri" panose="020F0502020204030204" pitchFamily="34" charset="0"/>
                    <a:cs typeface="Arial" panose="020B0604020202020204" pitchFamily="34" charset="0"/>
                  </a:rPr>
                  <a:t>Le client doit aller sur son compte DEI pour cocher les flux qu’il veut voir rapatrier sur son compte CEGEE. Son compte à la concurrence reste ouvert</a:t>
                </a:r>
              </a:p>
            </p:txBody>
          </p:sp>
          <p:sp>
            <p:nvSpPr>
              <p:cNvPr id="7" name="Pentagone 24">
                <a:extLst>
                  <a:ext uri="{FF2B5EF4-FFF2-40B4-BE49-F238E27FC236}">
                    <a16:creationId xmlns:a16="http://schemas.microsoft.com/office/drawing/2014/main" id="{F7628F81-A201-4161-B51C-F44A7FDEE23C}"/>
                  </a:ext>
                </a:extLst>
              </p:cNvPr>
              <p:cNvSpPr/>
              <p:nvPr/>
            </p:nvSpPr>
            <p:spPr>
              <a:xfrm rot="5400000">
                <a:off x="2253712" y="3165839"/>
                <a:ext cx="325436" cy="360362"/>
              </a:xfrm>
              <a:prstGeom prst="homePlate">
                <a:avLst/>
              </a:prstGeom>
              <a:solidFill>
                <a:srgbClr val="C00000"/>
              </a:solidFill>
              <a:ln w="9525" cap="flat" cmpd="sng" algn="ctr">
                <a:noFill/>
                <a:prstDash val="solid"/>
              </a:ln>
              <a:effectLst>
                <a:outerShdw blurRad="50800" dist="38100" dir="2700000" algn="tl" rotWithShape="0">
                  <a:prstClr val="black">
                    <a:alpha val="40000"/>
                  </a:prstClr>
                </a:outerShdw>
              </a:effectLst>
            </p:spPr>
            <p:txBody>
              <a:bodyPr anchor="ctr"/>
              <a:lstStyle/>
              <a:p>
                <a:pPr algn="ctr" eaLnBrk="1" hangingPunct="1">
                  <a:defRPr/>
                </a:pPr>
                <a:endParaRPr lang="fr-FR" kern="0">
                  <a:solidFill>
                    <a:prstClr val="white"/>
                  </a:solidFill>
                  <a:latin typeface="Arial Narrow"/>
                </a:endParaRPr>
              </a:p>
            </p:txBody>
          </p:sp>
          <p:sp>
            <p:nvSpPr>
              <p:cNvPr id="8" name="ZoneTexte 22">
                <a:extLst>
                  <a:ext uri="{FF2B5EF4-FFF2-40B4-BE49-F238E27FC236}">
                    <a16:creationId xmlns:a16="http://schemas.microsoft.com/office/drawing/2014/main" id="{188FD635-EFBE-4F87-84A2-290114688021}"/>
                  </a:ext>
                </a:extLst>
              </p:cNvPr>
              <p:cNvSpPr txBox="1">
                <a:spLocks noChangeArrowheads="1"/>
              </p:cNvSpPr>
              <p:nvPr/>
            </p:nvSpPr>
            <p:spPr bwMode="auto">
              <a:xfrm>
                <a:off x="951025" y="3613163"/>
                <a:ext cx="2373314" cy="784027"/>
              </a:xfrm>
              <a:prstGeom prst="rect">
                <a:avLst/>
              </a:prstGeom>
              <a:noFill/>
              <a:ln w="9525">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marL="12700">
                  <a:spcBef>
                    <a:spcPts val="600"/>
                  </a:spcBef>
                  <a:buClr>
                    <a:srgbClr val="EA4E55"/>
                  </a:buClr>
                  <a:buFont typeface="Arial" panose="020B0604020202020204" pitchFamily="34" charset="0"/>
                  <a:tabLst>
                    <a:tab pos="120650" algn="l"/>
                  </a:tabLst>
                  <a:defRPr sz="2000">
                    <a:solidFill>
                      <a:srgbClr val="404040"/>
                    </a:solidFill>
                    <a:latin typeface="Arial" panose="020B0604020202020204" pitchFamily="34" charset="0"/>
                  </a:defRPr>
                </a:lvl1pPr>
                <a:lvl2pPr marL="742950" indent="-285750">
                  <a:spcBef>
                    <a:spcPts val="600"/>
                  </a:spcBef>
                  <a:buClr>
                    <a:srgbClr val="EA4E55"/>
                  </a:buClr>
                  <a:buFont typeface="Arial" panose="020B0604020202020204" pitchFamily="34" charset="0"/>
                  <a:buChar char="□"/>
                  <a:tabLst>
                    <a:tab pos="120650" algn="l"/>
                  </a:tabLst>
                  <a:defRPr sz="2000">
                    <a:solidFill>
                      <a:srgbClr val="404040"/>
                    </a:solidFill>
                    <a:latin typeface="Arial" panose="020B0604020202020204" pitchFamily="34" charset="0"/>
                  </a:defRPr>
                </a:lvl2pPr>
                <a:lvl3pPr marL="1143000" indent="-228600">
                  <a:spcBef>
                    <a:spcPts val="600"/>
                  </a:spcBef>
                  <a:buClr>
                    <a:srgbClr val="EA4E55"/>
                  </a:buClr>
                  <a:buFont typeface="Wingdings" panose="05000000000000000000" pitchFamily="2" charset="2"/>
                  <a:buChar char="§"/>
                  <a:tabLst>
                    <a:tab pos="120650" algn="l"/>
                  </a:tabLst>
                  <a:defRPr>
                    <a:solidFill>
                      <a:srgbClr val="404040"/>
                    </a:solidFill>
                    <a:latin typeface="Arial" panose="020B0604020202020204" pitchFamily="34" charset="0"/>
                  </a:defRPr>
                </a:lvl3pPr>
                <a:lvl4pPr marL="1600200" indent="-228600">
                  <a:spcBef>
                    <a:spcPts val="600"/>
                  </a:spcBef>
                  <a:buClr>
                    <a:srgbClr val="EA4E55"/>
                  </a:buClr>
                  <a:buFont typeface="Arial" panose="020B0604020202020204" pitchFamily="34" charset="0"/>
                  <a:buChar char="▫"/>
                  <a:tabLst>
                    <a:tab pos="120650" algn="l"/>
                  </a:tabLst>
                  <a:defRPr sz="1600">
                    <a:solidFill>
                      <a:srgbClr val="404040"/>
                    </a:solidFill>
                    <a:latin typeface="Arial" panose="020B0604020202020204" pitchFamily="34" charset="0"/>
                  </a:defRPr>
                </a:lvl4pPr>
                <a:lvl5pPr marL="2057400" indent="-228600">
                  <a:spcBef>
                    <a:spcPts val="600"/>
                  </a:spcBef>
                  <a:buClr>
                    <a:srgbClr val="EA4E55"/>
                  </a:buClr>
                  <a:buFont typeface="Arial" panose="020B0604020202020204" pitchFamily="34" charset="0"/>
                  <a:buChar char="▪"/>
                  <a:tabLst>
                    <a:tab pos="120650" algn="l"/>
                  </a:tabLst>
                  <a:defRPr sz="1000">
                    <a:solidFill>
                      <a:srgbClr val="404040"/>
                    </a:solidFill>
                    <a:latin typeface="Arial" panose="020B0604020202020204" pitchFamily="34" charset="0"/>
                  </a:defRPr>
                </a:lvl5pPr>
                <a:lvl6pPr marL="2514600" indent="-228600" eaLnBrk="0" fontAlgn="base" hangingPunct="0">
                  <a:spcBef>
                    <a:spcPts val="600"/>
                  </a:spcBef>
                  <a:spcAft>
                    <a:spcPct val="0"/>
                  </a:spcAft>
                  <a:buClr>
                    <a:srgbClr val="EA4E55"/>
                  </a:buClr>
                  <a:buFont typeface="Arial" panose="020B0604020202020204" pitchFamily="34" charset="0"/>
                  <a:buChar char="▪"/>
                  <a:tabLst>
                    <a:tab pos="120650" algn="l"/>
                  </a:tabLst>
                  <a:defRPr sz="1000">
                    <a:solidFill>
                      <a:srgbClr val="404040"/>
                    </a:solidFill>
                    <a:latin typeface="Arial" panose="020B0604020202020204" pitchFamily="34" charset="0"/>
                  </a:defRPr>
                </a:lvl6pPr>
                <a:lvl7pPr marL="2971800" indent="-228600" eaLnBrk="0" fontAlgn="base" hangingPunct="0">
                  <a:spcBef>
                    <a:spcPts val="600"/>
                  </a:spcBef>
                  <a:spcAft>
                    <a:spcPct val="0"/>
                  </a:spcAft>
                  <a:buClr>
                    <a:srgbClr val="EA4E55"/>
                  </a:buClr>
                  <a:buFont typeface="Arial" panose="020B0604020202020204" pitchFamily="34" charset="0"/>
                  <a:buChar char="▪"/>
                  <a:tabLst>
                    <a:tab pos="120650" algn="l"/>
                  </a:tabLst>
                  <a:defRPr sz="1000">
                    <a:solidFill>
                      <a:srgbClr val="404040"/>
                    </a:solidFill>
                    <a:latin typeface="Arial" panose="020B0604020202020204" pitchFamily="34" charset="0"/>
                  </a:defRPr>
                </a:lvl7pPr>
                <a:lvl8pPr marL="3429000" indent="-228600" eaLnBrk="0" fontAlgn="base" hangingPunct="0">
                  <a:spcBef>
                    <a:spcPts val="600"/>
                  </a:spcBef>
                  <a:spcAft>
                    <a:spcPct val="0"/>
                  </a:spcAft>
                  <a:buClr>
                    <a:srgbClr val="EA4E55"/>
                  </a:buClr>
                  <a:buFont typeface="Arial" panose="020B0604020202020204" pitchFamily="34" charset="0"/>
                  <a:buChar char="▪"/>
                  <a:tabLst>
                    <a:tab pos="120650" algn="l"/>
                  </a:tabLst>
                  <a:defRPr sz="1000">
                    <a:solidFill>
                      <a:srgbClr val="404040"/>
                    </a:solidFill>
                    <a:latin typeface="Arial" panose="020B0604020202020204" pitchFamily="34" charset="0"/>
                  </a:defRPr>
                </a:lvl8pPr>
                <a:lvl9pPr marL="3886200" indent="-228600" eaLnBrk="0" fontAlgn="base" hangingPunct="0">
                  <a:spcBef>
                    <a:spcPts val="600"/>
                  </a:spcBef>
                  <a:spcAft>
                    <a:spcPct val="0"/>
                  </a:spcAft>
                  <a:buClr>
                    <a:srgbClr val="EA4E55"/>
                  </a:buClr>
                  <a:buFont typeface="Arial" panose="020B0604020202020204" pitchFamily="34" charset="0"/>
                  <a:buChar char="▪"/>
                  <a:tabLst>
                    <a:tab pos="120650" algn="l"/>
                  </a:tabLst>
                  <a:defRPr sz="1000">
                    <a:solidFill>
                      <a:srgbClr val="404040"/>
                    </a:solidFill>
                    <a:latin typeface="Arial" panose="020B0604020202020204" pitchFamily="34" charset="0"/>
                  </a:defRPr>
                </a:lvl9pPr>
              </a:lstStyle>
              <a:p>
                <a:pPr algn="ctr" eaLnBrk="1" hangingPunct="1">
                  <a:lnSpc>
                    <a:spcPct val="117000"/>
                  </a:lnSpc>
                  <a:spcBef>
                    <a:spcPct val="0"/>
                  </a:spcBef>
                  <a:buClr>
                    <a:srgbClr val="77787B"/>
                  </a:buClr>
                  <a:buFontTx/>
                  <a:buNone/>
                </a:pPr>
                <a:r>
                  <a:rPr lang="fr-FR" altLang="fr-FR" sz="1100" b="1" dirty="0">
                    <a:latin typeface="Calibri" panose="020F0502020204030204" pitchFamily="34" charset="0"/>
                    <a:cs typeface="Arial" panose="020B0604020202020204" pitchFamily="34" charset="0"/>
                  </a:rPr>
                  <a:t>Relève du parcours «Mobilité bancaire  Réglementée Totale »</a:t>
                </a:r>
                <a:endParaRPr lang="fr-FR" altLang="fr-FR" sz="1100" dirty="0">
                  <a:latin typeface="Calibri" panose="020F0502020204030204" pitchFamily="34" charset="0"/>
                  <a:cs typeface="Arial" panose="020B0604020202020204" pitchFamily="34" charset="0"/>
                </a:endParaRPr>
              </a:p>
            </p:txBody>
          </p:sp>
          <p:sp>
            <p:nvSpPr>
              <p:cNvPr id="9" name="ZoneTexte 23">
                <a:extLst>
                  <a:ext uri="{FF2B5EF4-FFF2-40B4-BE49-F238E27FC236}">
                    <a16:creationId xmlns:a16="http://schemas.microsoft.com/office/drawing/2014/main" id="{5CEC3B1B-C32E-4592-9B28-E075801A81FE}"/>
                  </a:ext>
                </a:extLst>
              </p:cNvPr>
              <p:cNvSpPr txBox="1">
                <a:spLocks noChangeArrowheads="1"/>
              </p:cNvSpPr>
              <p:nvPr/>
            </p:nvSpPr>
            <p:spPr bwMode="auto">
              <a:xfrm>
                <a:off x="3565637" y="3608473"/>
                <a:ext cx="2497138" cy="784027"/>
              </a:xfrm>
              <a:prstGeom prst="rect">
                <a:avLst/>
              </a:prstGeom>
              <a:noFill/>
              <a:ln w="9525">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marL="12700">
                  <a:spcBef>
                    <a:spcPts val="600"/>
                  </a:spcBef>
                  <a:buClr>
                    <a:srgbClr val="EA4E55"/>
                  </a:buClr>
                  <a:buFont typeface="Arial" panose="020B0604020202020204" pitchFamily="34" charset="0"/>
                  <a:tabLst>
                    <a:tab pos="120650" algn="l"/>
                  </a:tabLst>
                  <a:defRPr sz="2000">
                    <a:solidFill>
                      <a:srgbClr val="404040"/>
                    </a:solidFill>
                    <a:latin typeface="Arial" panose="020B0604020202020204" pitchFamily="34" charset="0"/>
                  </a:defRPr>
                </a:lvl1pPr>
                <a:lvl2pPr marL="742950" indent="-285750">
                  <a:spcBef>
                    <a:spcPts val="600"/>
                  </a:spcBef>
                  <a:buClr>
                    <a:srgbClr val="EA4E55"/>
                  </a:buClr>
                  <a:buFont typeface="Arial" panose="020B0604020202020204" pitchFamily="34" charset="0"/>
                  <a:buChar char="□"/>
                  <a:tabLst>
                    <a:tab pos="120650" algn="l"/>
                  </a:tabLst>
                  <a:defRPr sz="2000">
                    <a:solidFill>
                      <a:srgbClr val="404040"/>
                    </a:solidFill>
                    <a:latin typeface="Arial" panose="020B0604020202020204" pitchFamily="34" charset="0"/>
                  </a:defRPr>
                </a:lvl2pPr>
                <a:lvl3pPr marL="1143000" indent="-228600">
                  <a:spcBef>
                    <a:spcPts val="600"/>
                  </a:spcBef>
                  <a:buClr>
                    <a:srgbClr val="EA4E55"/>
                  </a:buClr>
                  <a:buFont typeface="Wingdings" panose="05000000000000000000" pitchFamily="2" charset="2"/>
                  <a:buChar char="§"/>
                  <a:tabLst>
                    <a:tab pos="120650" algn="l"/>
                  </a:tabLst>
                  <a:defRPr>
                    <a:solidFill>
                      <a:srgbClr val="404040"/>
                    </a:solidFill>
                    <a:latin typeface="Arial" panose="020B0604020202020204" pitchFamily="34" charset="0"/>
                  </a:defRPr>
                </a:lvl3pPr>
                <a:lvl4pPr marL="1600200" indent="-228600">
                  <a:spcBef>
                    <a:spcPts val="600"/>
                  </a:spcBef>
                  <a:buClr>
                    <a:srgbClr val="EA4E55"/>
                  </a:buClr>
                  <a:buFont typeface="Arial" panose="020B0604020202020204" pitchFamily="34" charset="0"/>
                  <a:buChar char="▫"/>
                  <a:tabLst>
                    <a:tab pos="120650" algn="l"/>
                  </a:tabLst>
                  <a:defRPr sz="1600">
                    <a:solidFill>
                      <a:srgbClr val="404040"/>
                    </a:solidFill>
                    <a:latin typeface="Arial" panose="020B0604020202020204" pitchFamily="34" charset="0"/>
                  </a:defRPr>
                </a:lvl4pPr>
                <a:lvl5pPr marL="2057400" indent="-228600">
                  <a:spcBef>
                    <a:spcPts val="600"/>
                  </a:spcBef>
                  <a:buClr>
                    <a:srgbClr val="EA4E55"/>
                  </a:buClr>
                  <a:buFont typeface="Arial" panose="020B0604020202020204" pitchFamily="34" charset="0"/>
                  <a:buChar char="▪"/>
                  <a:tabLst>
                    <a:tab pos="120650" algn="l"/>
                  </a:tabLst>
                  <a:defRPr sz="1000">
                    <a:solidFill>
                      <a:srgbClr val="404040"/>
                    </a:solidFill>
                    <a:latin typeface="Arial" panose="020B0604020202020204" pitchFamily="34" charset="0"/>
                  </a:defRPr>
                </a:lvl5pPr>
                <a:lvl6pPr marL="2514600" indent="-228600" eaLnBrk="0" fontAlgn="base" hangingPunct="0">
                  <a:spcBef>
                    <a:spcPts val="600"/>
                  </a:spcBef>
                  <a:spcAft>
                    <a:spcPct val="0"/>
                  </a:spcAft>
                  <a:buClr>
                    <a:srgbClr val="EA4E55"/>
                  </a:buClr>
                  <a:buFont typeface="Arial" panose="020B0604020202020204" pitchFamily="34" charset="0"/>
                  <a:buChar char="▪"/>
                  <a:tabLst>
                    <a:tab pos="120650" algn="l"/>
                  </a:tabLst>
                  <a:defRPr sz="1000">
                    <a:solidFill>
                      <a:srgbClr val="404040"/>
                    </a:solidFill>
                    <a:latin typeface="Arial" panose="020B0604020202020204" pitchFamily="34" charset="0"/>
                  </a:defRPr>
                </a:lvl6pPr>
                <a:lvl7pPr marL="2971800" indent="-228600" eaLnBrk="0" fontAlgn="base" hangingPunct="0">
                  <a:spcBef>
                    <a:spcPts val="600"/>
                  </a:spcBef>
                  <a:spcAft>
                    <a:spcPct val="0"/>
                  </a:spcAft>
                  <a:buClr>
                    <a:srgbClr val="EA4E55"/>
                  </a:buClr>
                  <a:buFont typeface="Arial" panose="020B0604020202020204" pitchFamily="34" charset="0"/>
                  <a:buChar char="▪"/>
                  <a:tabLst>
                    <a:tab pos="120650" algn="l"/>
                  </a:tabLst>
                  <a:defRPr sz="1000">
                    <a:solidFill>
                      <a:srgbClr val="404040"/>
                    </a:solidFill>
                    <a:latin typeface="Arial" panose="020B0604020202020204" pitchFamily="34" charset="0"/>
                  </a:defRPr>
                </a:lvl7pPr>
                <a:lvl8pPr marL="3429000" indent="-228600" eaLnBrk="0" fontAlgn="base" hangingPunct="0">
                  <a:spcBef>
                    <a:spcPts val="600"/>
                  </a:spcBef>
                  <a:spcAft>
                    <a:spcPct val="0"/>
                  </a:spcAft>
                  <a:buClr>
                    <a:srgbClr val="EA4E55"/>
                  </a:buClr>
                  <a:buFont typeface="Arial" panose="020B0604020202020204" pitchFamily="34" charset="0"/>
                  <a:buChar char="▪"/>
                  <a:tabLst>
                    <a:tab pos="120650" algn="l"/>
                  </a:tabLst>
                  <a:defRPr sz="1000">
                    <a:solidFill>
                      <a:srgbClr val="404040"/>
                    </a:solidFill>
                    <a:latin typeface="Arial" panose="020B0604020202020204" pitchFamily="34" charset="0"/>
                  </a:defRPr>
                </a:lvl8pPr>
                <a:lvl9pPr marL="3886200" indent="-228600" eaLnBrk="0" fontAlgn="base" hangingPunct="0">
                  <a:spcBef>
                    <a:spcPts val="600"/>
                  </a:spcBef>
                  <a:spcAft>
                    <a:spcPct val="0"/>
                  </a:spcAft>
                  <a:buClr>
                    <a:srgbClr val="EA4E55"/>
                  </a:buClr>
                  <a:buFont typeface="Arial" panose="020B0604020202020204" pitchFamily="34" charset="0"/>
                  <a:buChar char="▪"/>
                  <a:tabLst>
                    <a:tab pos="120650" algn="l"/>
                  </a:tabLst>
                  <a:defRPr sz="1000">
                    <a:solidFill>
                      <a:srgbClr val="404040"/>
                    </a:solidFill>
                    <a:latin typeface="Arial" panose="020B0604020202020204" pitchFamily="34" charset="0"/>
                  </a:defRPr>
                </a:lvl9pPr>
              </a:lstStyle>
              <a:p>
                <a:pPr algn="ctr" eaLnBrk="1" hangingPunct="1">
                  <a:lnSpc>
                    <a:spcPct val="117000"/>
                  </a:lnSpc>
                  <a:spcBef>
                    <a:spcPct val="0"/>
                  </a:spcBef>
                  <a:buClr>
                    <a:srgbClr val="77787B"/>
                  </a:buClr>
                  <a:buFontTx/>
                  <a:buNone/>
                </a:pPr>
                <a:r>
                  <a:rPr lang="fr-FR" altLang="fr-FR" sz="1100" b="1" dirty="0">
                    <a:latin typeface="Calibri" panose="020F0502020204030204" pitchFamily="34" charset="0"/>
                    <a:cs typeface="Arial" panose="020B0604020202020204" pitchFamily="34" charset="0"/>
                  </a:rPr>
                  <a:t>Relève d’un parcours mixte :</a:t>
                </a:r>
              </a:p>
              <a:p>
                <a:pPr algn="ctr" eaLnBrk="1" hangingPunct="1">
                  <a:lnSpc>
                    <a:spcPct val="117000"/>
                  </a:lnSpc>
                  <a:spcBef>
                    <a:spcPct val="0"/>
                  </a:spcBef>
                  <a:buClr>
                    <a:srgbClr val="77787B"/>
                  </a:buClr>
                  <a:buFontTx/>
                  <a:buNone/>
                </a:pPr>
                <a:r>
                  <a:rPr lang="fr-FR" altLang="fr-FR" sz="1100" b="1" dirty="0">
                    <a:latin typeface="Calibri" panose="020F0502020204030204" pitchFamily="34" charset="0"/>
                    <a:cs typeface="Arial" panose="020B0604020202020204" pitchFamily="34" charset="0"/>
                  </a:rPr>
                  <a:t>Mobilité Bancaire Partielle</a:t>
                </a:r>
              </a:p>
            </p:txBody>
          </p:sp>
          <p:sp>
            <p:nvSpPr>
              <p:cNvPr id="10" name="ZoneTexte 24">
                <a:extLst>
                  <a:ext uri="{FF2B5EF4-FFF2-40B4-BE49-F238E27FC236}">
                    <a16:creationId xmlns:a16="http://schemas.microsoft.com/office/drawing/2014/main" id="{17B8810D-BB35-4F6C-A923-1865A89E8FAE}"/>
                  </a:ext>
                </a:extLst>
              </p:cNvPr>
              <p:cNvSpPr txBox="1">
                <a:spLocks noChangeArrowheads="1"/>
              </p:cNvSpPr>
              <p:nvPr/>
            </p:nvSpPr>
            <p:spPr bwMode="auto">
              <a:xfrm>
                <a:off x="6332650" y="3567478"/>
                <a:ext cx="3078162" cy="961833"/>
              </a:xfrm>
              <a:prstGeom prst="rect">
                <a:avLst/>
              </a:prstGeom>
              <a:noFill/>
              <a:ln w="9525">
                <a:solidFill>
                  <a:sysClr val="window" lastClr="FFFFFF">
                    <a:lumMod val="65000"/>
                  </a:sysClr>
                </a:solidFill>
                <a:miter lim="800000"/>
                <a:headEnd/>
                <a:tailEnd/>
              </a:ln>
              <a:extLst>
                <a:ext uri="{909E8E84-426E-40DD-AFC4-6F175D3DCCD1}">
                  <a14:hiddenFill xmlns:a14="http://schemas.microsoft.com/office/drawing/2010/main">
                    <a:solidFill>
                      <a:srgbClr val="FFFFFF"/>
                    </a:solidFill>
                  </a14:hiddenFill>
                </a:ext>
              </a:extLst>
            </p:spPr>
            <p:txBody>
              <a:bodyPr lIns="36000" rIns="36000">
                <a:spAutoFit/>
              </a:bodyPr>
              <a:lstStyle>
                <a:lvl1pPr marL="12700" eaLnBrk="0" hangingPunct="0">
                  <a:spcAft>
                    <a:spcPts val="300"/>
                  </a:spcAft>
                  <a:tabLst>
                    <a:tab pos="120650" algn="l"/>
                  </a:tabLst>
                  <a:defRPr sz="2200" b="1">
                    <a:solidFill>
                      <a:srgbClr val="7F7F7F"/>
                    </a:solidFill>
                    <a:latin typeface="Arial Narrow" pitchFamily="34" charset="0"/>
                  </a:defRPr>
                </a:lvl1pPr>
                <a:lvl2pPr marL="742950" indent="-285750" eaLnBrk="0" hangingPunct="0">
                  <a:tabLst>
                    <a:tab pos="120650" algn="l"/>
                  </a:tabLst>
                  <a:defRPr b="1">
                    <a:solidFill>
                      <a:srgbClr val="7F7F7F"/>
                    </a:solidFill>
                    <a:latin typeface="Arial Narrow" pitchFamily="34" charset="0"/>
                  </a:defRPr>
                </a:lvl2pPr>
                <a:lvl3pPr marL="1143000" indent="-228600" eaLnBrk="0" hangingPunct="0">
                  <a:buClr>
                    <a:schemeClr val="accent1"/>
                  </a:buClr>
                  <a:tabLst>
                    <a:tab pos="120650" algn="l"/>
                  </a:tabLst>
                  <a:defRPr sz="1600">
                    <a:solidFill>
                      <a:srgbClr val="7F7F7F"/>
                    </a:solidFill>
                    <a:latin typeface="Arial Narrow" pitchFamily="34" charset="0"/>
                  </a:defRPr>
                </a:lvl3pPr>
                <a:lvl4pPr marL="1600200" indent="-228600" eaLnBrk="0" hangingPunct="0">
                  <a:lnSpc>
                    <a:spcPts val="1600"/>
                  </a:lnSpc>
                  <a:tabLst>
                    <a:tab pos="120650" algn="l"/>
                  </a:tabLst>
                  <a:defRPr sz="1200">
                    <a:solidFill>
                      <a:schemeClr val="tx1"/>
                    </a:solidFill>
                    <a:latin typeface="Arial" charset="0"/>
                    <a:cs typeface="Arial" charset="0"/>
                  </a:defRPr>
                </a:lvl4pPr>
                <a:lvl5pPr marL="2057400" indent="-228600" eaLnBrk="0" hangingPunct="0">
                  <a:spcBef>
                    <a:spcPts val="300"/>
                  </a:spcBef>
                  <a:spcAft>
                    <a:spcPts val="1200"/>
                  </a:spcAft>
                  <a:buClr>
                    <a:schemeClr val="accent1"/>
                  </a:buClr>
                  <a:buFont typeface="Britannic Bold" pitchFamily="34" charset="0"/>
                  <a:buChar char="&gt;"/>
                  <a:tabLst>
                    <a:tab pos="120650" algn="l"/>
                  </a:tabLst>
                  <a:defRPr sz="1200" b="1">
                    <a:solidFill>
                      <a:schemeClr val="tx1"/>
                    </a:solidFill>
                    <a:latin typeface="Arial Narrow" pitchFamily="34" charset="0"/>
                    <a:cs typeface="Arial" charset="0"/>
                  </a:defRPr>
                </a:lvl5pPr>
                <a:lvl6pPr marL="2514600" indent="-228600" eaLnBrk="0" fontAlgn="base" hangingPunct="0">
                  <a:spcBef>
                    <a:spcPts val="300"/>
                  </a:spcBef>
                  <a:spcAft>
                    <a:spcPts val="1200"/>
                  </a:spcAft>
                  <a:buClr>
                    <a:schemeClr val="accent1"/>
                  </a:buClr>
                  <a:buFont typeface="Britannic Bold" pitchFamily="34" charset="0"/>
                  <a:buChar char="&gt;"/>
                  <a:tabLst>
                    <a:tab pos="120650" algn="l"/>
                  </a:tabLst>
                  <a:defRPr sz="1200" b="1">
                    <a:solidFill>
                      <a:schemeClr val="tx1"/>
                    </a:solidFill>
                    <a:latin typeface="Arial Narrow" pitchFamily="34" charset="0"/>
                    <a:cs typeface="Arial" charset="0"/>
                  </a:defRPr>
                </a:lvl6pPr>
                <a:lvl7pPr marL="2971800" indent="-228600" eaLnBrk="0" fontAlgn="base" hangingPunct="0">
                  <a:spcBef>
                    <a:spcPts val="300"/>
                  </a:spcBef>
                  <a:spcAft>
                    <a:spcPts val="1200"/>
                  </a:spcAft>
                  <a:buClr>
                    <a:schemeClr val="accent1"/>
                  </a:buClr>
                  <a:buFont typeface="Britannic Bold" pitchFamily="34" charset="0"/>
                  <a:buChar char="&gt;"/>
                  <a:tabLst>
                    <a:tab pos="120650" algn="l"/>
                  </a:tabLst>
                  <a:defRPr sz="1200" b="1">
                    <a:solidFill>
                      <a:schemeClr val="tx1"/>
                    </a:solidFill>
                    <a:latin typeface="Arial Narrow" pitchFamily="34" charset="0"/>
                    <a:cs typeface="Arial" charset="0"/>
                  </a:defRPr>
                </a:lvl7pPr>
                <a:lvl8pPr marL="3429000" indent="-228600" eaLnBrk="0" fontAlgn="base" hangingPunct="0">
                  <a:spcBef>
                    <a:spcPts val="300"/>
                  </a:spcBef>
                  <a:spcAft>
                    <a:spcPts val="1200"/>
                  </a:spcAft>
                  <a:buClr>
                    <a:schemeClr val="accent1"/>
                  </a:buClr>
                  <a:buFont typeface="Britannic Bold" pitchFamily="34" charset="0"/>
                  <a:buChar char="&gt;"/>
                  <a:tabLst>
                    <a:tab pos="120650" algn="l"/>
                  </a:tabLst>
                  <a:defRPr sz="1200" b="1">
                    <a:solidFill>
                      <a:schemeClr val="tx1"/>
                    </a:solidFill>
                    <a:latin typeface="Arial Narrow" pitchFamily="34" charset="0"/>
                    <a:cs typeface="Arial" charset="0"/>
                  </a:defRPr>
                </a:lvl8pPr>
                <a:lvl9pPr marL="3886200" indent="-228600" eaLnBrk="0" fontAlgn="base" hangingPunct="0">
                  <a:spcBef>
                    <a:spcPts val="300"/>
                  </a:spcBef>
                  <a:spcAft>
                    <a:spcPts val="1200"/>
                  </a:spcAft>
                  <a:buClr>
                    <a:schemeClr val="accent1"/>
                  </a:buClr>
                  <a:buFont typeface="Britannic Bold" pitchFamily="34" charset="0"/>
                  <a:buChar char="&gt;"/>
                  <a:tabLst>
                    <a:tab pos="120650" algn="l"/>
                  </a:tabLst>
                  <a:defRPr sz="1200" b="1">
                    <a:solidFill>
                      <a:schemeClr val="tx1"/>
                    </a:solidFill>
                    <a:latin typeface="Arial Narrow" pitchFamily="34" charset="0"/>
                    <a:cs typeface="Arial" charset="0"/>
                  </a:defRPr>
                </a:lvl9pPr>
              </a:lstStyle>
              <a:p>
                <a:pPr algn="ctr" eaLnBrk="1" hangingPunct="1">
                  <a:lnSpc>
                    <a:spcPct val="117000"/>
                  </a:lnSpc>
                  <a:spcAft>
                    <a:spcPct val="0"/>
                  </a:spcAft>
                  <a:buClr>
                    <a:srgbClr val="77787B"/>
                  </a:buClr>
                  <a:defRPr/>
                </a:pPr>
                <a:r>
                  <a:rPr lang="fr-FR" altLang="fr-FR" sz="1100" kern="0" dirty="0">
                    <a:solidFill>
                      <a:srgbClr val="404040"/>
                    </a:solidFill>
                    <a:latin typeface="Calibri" pitchFamily="34" charset="0"/>
                    <a:cs typeface="Arial" charset="0"/>
                  </a:rPr>
                  <a:t>Relève du dispositif DOMILIS</a:t>
                </a:r>
              </a:p>
              <a:p>
                <a:pPr algn="ctr" eaLnBrk="1" hangingPunct="1">
                  <a:lnSpc>
                    <a:spcPct val="117000"/>
                  </a:lnSpc>
                  <a:spcAft>
                    <a:spcPct val="0"/>
                  </a:spcAft>
                  <a:buClr>
                    <a:srgbClr val="77787B"/>
                  </a:buClr>
                  <a:defRPr/>
                </a:pPr>
                <a:r>
                  <a:rPr lang="fr-FR" altLang="fr-FR" sz="1100" kern="0" dirty="0">
                    <a:solidFill>
                      <a:srgbClr val="404040"/>
                    </a:solidFill>
                    <a:latin typeface="Calibri" pitchFamily="34" charset="0"/>
                    <a:cs typeface="Arial" charset="0"/>
                  </a:rPr>
                  <a:t>tel que connu </a:t>
                </a:r>
                <a:r>
                  <a:rPr lang="fr-FR" altLang="fr-FR" sz="1100" kern="0" dirty="0">
                    <a:solidFill>
                      <a:srgbClr val="C00000"/>
                    </a:solidFill>
                    <a:latin typeface="Calibri" pitchFamily="34" charset="0"/>
                    <a:cs typeface="Arial" charset="0"/>
                  </a:rPr>
                  <a:t>avant</a:t>
                </a:r>
                <a:r>
                  <a:rPr lang="fr-FR" altLang="fr-FR" sz="1100" kern="0" dirty="0">
                    <a:solidFill>
                      <a:srgbClr val="404040"/>
                    </a:solidFill>
                    <a:latin typeface="Calibri" pitchFamily="34" charset="0"/>
                    <a:cs typeface="Arial" charset="0"/>
                  </a:rPr>
                  <a:t> Loi Macron</a:t>
                </a:r>
              </a:p>
              <a:p>
                <a:pPr algn="ctr" eaLnBrk="1" hangingPunct="1">
                  <a:spcAft>
                    <a:spcPct val="0"/>
                  </a:spcAft>
                  <a:buClr>
                    <a:srgbClr val="77787B"/>
                  </a:buClr>
                  <a:defRPr/>
                </a:pPr>
                <a:r>
                  <a:rPr lang="fr-FR" altLang="fr-FR" sz="900" b="0" kern="0" dirty="0">
                    <a:solidFill>
                      <a:srgbClr val="404040"/>
                    </a:solidFill>
                    <a:latin typeface="Calibri" pitchFamily="34" charset="0"/>
                    <a:cs typeface="Arial" charset="0"/>
                  </a:rPr>
                  <a:t>(via Mon Espace Métier)</a:t>
                </a:r>
              </a:p>
            </p:txBody>
          </p:sp>
          <p:sp>
            <p:nvSpPr>
              <p:cNvPr id="11" name="ZoneTexte 25">
                <a:extLst>
                  <a:ext uri="{FF2B5EF4-FFF2-40B4-BE49-F238E27FC236}">
                    <a16:creationId xmlns:a16="http://schemas.microsoft.com/office/drawing/2014/main" id="{78770708-CD6C-4B69-B673-F311986D3BC7}"/>
                  </a:ext>
                </a:extLst>
              </p:cNvPr>
              <p:cNvSpPr txBox="1">
                <a:spLocks noChangeArrowheads="1"/>
              </p:cNvSpPr>
              <p:nvPr/>
            </p:nvSpPr>
            <p:spPr bwMode="auto">
              <a:xfrm>
                <a:off x="949439" y="5696966"/>
                <a:ext cx="2373312" cy="506709"/>
              </a:xfrm>
              <a:prstGeom prst="rect">
                <a:avLst/>
              </a:prstGeom>
              <a:solidFill>
                <a:srgbClr val="EA4E55">
                  <a:lumMod val="20000"/>
                  <a:lumOff val="80000"/>
                </a:srgbClr>
              </a:solidFill>
              <a:ln>
                <a:noFill/>
              </a:ln>
            </p:spPr>
            <p:txBody>
              <a:bodyPr wrap="square" anchor="ct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charset="0"/>
                    <a:cs typeface="Arial"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charset="0"/>
                  </a:defRPr>
                </a:lvl9pPr>
              </a:lstStyle>
              <a:p>
                <a:pPr algn="ctr" eaLnBrk="1" hangingPunct="1">
                  <a:spcAft>
                    <a:spcPct val="0"/>
                  </a:spcAft>
                  <a:defRPr/>
                </a:pPr>
                <a:r>
                  <a:rPr lang="fr-FR" altLang="fr-FR" sz="1400" kern="0" dirty="0">
                    <a:solidFill>
                      <a:srgbClr val="C00000"/>
                    </a:solidFill>
                    <a:latin typeface="Calibri" pitchFamily="34" charset="0"/>
                    <a:cs typeface="Arial" charset="0"/>
                  </a:rPr>
                  <a:t>Lien mode op’ </a:t>
                </a:r>
                <a:r>
                  <a:rPr lang="fr-FR" altLang="fr-FR" sz="1400" kern="0" dirty="0">
                    <a:solidFill>
                      <a:srgbClr val="C00000"/>
                    </a:solidFill>
                    <a:latin typeface="Calibri" pitchFamily="34" charset="0"/>
                    <a:cs typeface="Arial" charset="0"/>
                    <a:hlinkClick r:id="rId3"/>
                  </a:rPr>
                  <a:t>ici</a:t>
                </a:r>
                <a:endParaRPr lang="fr-FR" altLang="fr-FR" sz="1400" kern="0" dirty="0">
                  <a:solidFill>
                    <a:srgbClr val="C00000"/>
                  </a:solidFill>
                  <a:latin typeface="Calibri" pitchFamily="34" charset="0"/>
                  <a:cs typeface="Arial" charset="0"/>
                </a:endParaRPr>
              </a:p>
            </p:txBody>
          </p:sp>
          <p:sp>
            <p:nvSpPr>
              <p:cNvPr id="12" name="ZoneTexte 26">
                <a:extLst>
                  <a:ext uri="{FF2B5EF4-FFF2-40B4-BE49-F238E27FC236}">
                    <a16:creationId xmlns:a16="http://schemas.microsoft.com/office/drawing/2014/main" id="{90F1E6A1-9627-4FF3-A3A9-EBAFD9620A30}"/>
                  </a:ext>
                </a:extLst>
              </p:cNvPr>
              <p:cNvSpPr txBox="1">
                <a:spLocks noChangeArrowheads="1"/>
              </p:cNvSpPr>
              <p:nvPr/>
            </p:nvSpPr>
            <p:spPr bwMode="auto">
              <a:xfrm>
                <a:off x="3565637" y="5696966"/>
                <a:ext cx="2497139" cy="506709"/>
              </a:xfrm>
              <a:prstGeom prst="rect">
                <a:avLst/>
              </a:prstGeom>
              <a:solidFill>
                <a:srgbClr val="EA4E55">
                  <a:lumMod val="20000"/>
                  <a:lumOff val="80000"/>
                </a:srgbClr>
              </a:solidFill>
              <a:ln>
                <a:noFill/>
              </a:ln>
            </p:spPr>
            <p:txBody>
              <a:bodyPr wrap="square" anchor="ct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charset="0"/>
                    <a:cs typeface="Arial"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charset="0"/>
                  </a:defRPr>
                </a:lvl9pPr>
              </a:lstStyle>
              <a:p>
                <a:pPr algn="ctr" eaLnBrk="1" hangingPunct="1">
                  <a:spcAft>
                    <a:spcPct val="0"/>
                  </a:spcAft>
                  <a:defRPr/>
                </a:pPr>
                <a:r>
                  <a:rPr lang="fr-FR" altLang="fr-FR" sz="1400" kern="0" dirty="0">
                    <a:solidFill>
                      <a:srgbClr val="C00000"/>
                    </a:solidFill>
                    <a:latin typeface="Calibri" pitchFamily="34" charset="0"/>
                    <a:cs typeface="Arial" charset="0"/>
                  </a:rPr>
                  <a:t>Lien mode op’ </a:t>
                </a:r>
                <a:r>
                  <a:rPr lang="fr-FR" altLang="fr-FR" sz="1400" kern="0" dirty="0">
                    <a:solidFill>
                      <a:srgbClr val="C00000"/>
                    </a:solidFill>
                    <a:latin typeface="Calibri" pitchFamily="34" charset="0"/>
                    <a:cs typeface="Arial" charset="0"/>
                    <a:hlinkClick r:id="rId4"/>
                  </a:rPr>
                  <a:t>ici</a:t>
                </a:r>
                <a:endParaRPr lang="fr-FR" altLang="fr-FR" sz="1400" kern="0" dirty="0">
                  <a:solidFill>
                    <a:srgbClr val="C00000"/>
                  </a:solidFill>
                  <a:latin typeface="Calibri" pitchFamily="34" charset="0"/>
                  <a:cs typeface="Arial" charset="0"/>
                </a:endParaRPr>
              </a:p>
            </p:txBody>
          </p:sp>
          <p:sp>
            <p:nvSpPr>
              <p:cNvPr id="14" name="Rectangle 13">
                <a:extLst>
                  <a:ext uri="{FF2B5EF4-FFF2-40B4-BE49-F238E27FC236}">
                    <a16:creationId xmlns:a16="http://schemas.microsoft.com/office/drawing/2014/main" id="{B9D06E1A-44BB-4107-8465-E782F37024B7}"/>
                  </a:ext>
                </a:extLst>
              </p:cNvPr>
              <p:cNvSpPr/>
              <p:nvPr/>
            </p:nvSpPr>
            <p:spPr>
              <a:xfrm>
                <a:off x="951024" y="1427175"/>
                <a:ext cx="5113338" cy="560388"/>
              </a:xfrm>
              <a:prstGeom prst="rect">
                <a:avLst/>
              </a:prstGeom>
              <a:solidFill>
                <a:srgbClr val="C31632"/>
              </a:solidFill>
              <a:ln w="25400" cap="flat" cmpd="sng" algn="ctr">
                <a:noFill/>
                <a:prstDash val="solid"/>
              </a:ln>
              <a:effectLst/>
            </p:spPr>
            <p:txBody>
              <a:bodyPr anchor="ctr"/>
              <a:lstStyle/>
              <a:p>
                <a:pPr algn="ctr" eaLnBrk="1" hangingPunct="1">
                  <a:defRPr/>
                </a:pPr>
                <a:r>
                  <a:rPr lang="fr-FR" sz="1350" kern="0" dirty="0">
                    <a:solidFill>
                      <a:prstClr val="white"/>
                    </a:solidFill>
                    <a:latin typeface="Calibri" panose="020F0502020204030204" pitchFamily="34" charset="0"/>
                  </a:rPr>
                  <a:t>Client éligible à la mobilité bancaire  réglementée dite Macron</a:t>
                </a:r>
              </a:p>
            </p:txBody>
          </p:sp>
          <p:sp>
            <p:nvSpPr>
              <p:cNvPr id="15" name="Rectangle 14">
                <a:extLst>
                  <a:ext uri="{FF2B5EF4-FFF2-40B4-BE49-F238E27FC236}">
                    <a16:creationId xmlns:a16="http://schemas.microsoft.com/office/drawing/2014/main" id="{1A836263-7133-4001-ADB6-1E851EFB44C2}"/>
                  </a:ext>
                </a:extLst>
              </p:cNvPr>
              <p:cNvSpPr/>
              <p:nvPr/>
            </p:nvSpPr>
            <p:spPr>
              <a:xfrm>
                <a:off x="6207237" y="1427175"/>
                <a:ext cx="3168650" cy="560388"/>
              </a:xfrm>
              <a:prstGeom prst="rect">
                <a:avLst/>
              </a:prstGeom>
              <a:solidFill>
                <a:srgbClr val="A6A6A6"/>
              </a:solidFill>
              <a:ln w="25400" cap="flat" cmpd="sng" algn="ctr">
                <a:noFill/>
                <a:prstDash val="solid"/>
              </a:ln>
              <a:effectLst/>
            </p:spPr>
            <p:txBody>
              <a:bodyPr anchor="ctr"/>
              <a:lstStyle/>
              <a:p>
                <a:pPr algn="ctr" eaLnBrk="1" hangingPunct="1">
                  <a:defRPr/>
                </a:pPr>
                <a:r>
                  <a:rPr lang="fr-FR" sz="1300" kern="0" dirty="0">
                    <a:solidFill>
                      <a:prstClr val="white"/>
                    </a:solidFill>
                    <a:latin typeface="Calibri" panose="020F0502020204030204" pitchFamily="34" charset="0"/>
                  </a:rPr>
                  <a:t>Client </a:t>
                </a:r>
                <a:r>
                  <a:rPr lang="fr-FR" sz="1300" b="1" kern="0" dirty="0">
                    <a:solidFill>
                      <a:prstClr val="white"/>
                    </a:solidFill>
                    <a:latin typeface="Calibri" panose="020F0502020204030204" pitchFamily="34" charset="0"/>
                  </a:rPr>
                  <a:t>NON</a:t>
                </a:r>
                <a:r>
                  <a:rPr lang="fr-FR" sz="1300" kern="0" dirty="0">
                    <a:solidFill>
                      <a:prstClr val="white"/>
                    </a:solidFill>
                    <a:latin typeface="Calibri" panose="020F0502020204030204" pitchFamily="34" charset="0"/>
                  </a:rPr>
                  <a:t> éligible à la mobilité bancaire réglementée</a:t>
                </a:r>
              </a:p>
            </p:txBody>
          </p:sp>
          <p:cxnSp>
            <p:nvCxnSpPr>
              <p:cNvPr id="16" name="Connecteur droit 65">
                <a:extLst>
                  <a:ext uri="{FF2B5EF4-FFF2-40B4-BE49-F238E27FC236}">
                    <a16:creationId xmlns:a16="http://schemas.microsoft.com/office/drawing/2014/main" id="{27C13F98-F531-46A7-BA60-9D84C5100C04}"/>
                  </a:ext>
                </a:extLst>
              </p:cNvPr>
              <p:cNvCxnSpPr>
                <a:cxnSpLocks noChangeShapeType="1"/>
              </p:cNvCxnSpPr>
              <p:nvPr/>
            </p:nvCxnSpPr>
            <p:spPr bwMode="auto">
              <a:xfrm>
                <a:off x="3444987" y="2073288"/>
                <a:ext cx="0" cy="4013200"/>
              </a:xfrm>
              <a:prstGeom prst="line">
                <a:avLst/>
              </a:prstGeom>
              <a:noFill/>
              <a:ln w="19050" algn="ctr">
                <a:solidFill>
                  <a:srgbClr val="C3112E"/>
                </a:solidFill>
                <a:prstDash val="sysDot"/>
                <a:round/>
                <a:headEnd/>
                <a:tailEnd/>
              </a:ln>
              <a:extLst>
                <a:ext uri="{909E8E84-426E-40DD-AFC4-6F175D3DCCD1}">
                  <a14:hiddenFill xmlns:a14="http://schemas.microsoft.com/office/drawing/2010/main">
                    <a:noFill/>
                  </a14:hiddenFill>
                </a:ext>
              </a:extLst>
            </p:spPr>
          </p:cxnSp>
          <p:sp>
            <p:nvSpPr>
              <p:cNvPr id="17" name="Rectangle 6">
                <a:extLst>
                  <a:ext uri="{FF2B5EF4-FFF2-40B4-BE49-F238E27FC236}">
                    <a16:creationId xmlns:a16="http://schemas.microsoft.com/office/drawing/2014/main" id="{9703F704-AF4F-4D81-B1C5-A542A1921DF0}"/>
                  </a:ext>
                </a:extLst>
              </p:cNvPr>
              <p:cNvSpPr>
                <a:spLocks noChangeArrowheads="1"/>
              </p:cNvSpPr>
              <p:nvPr/>
            </p:nvSpPr>
            <p:spPr bwMode="auto">
              <a:xfrm>
                <a:off x="1500300" y="1987565"/>
                <a:ext cx="1904738" cy="120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600"/>
                  </a:spcBef>
                  <a:buClr>
                    <a:srgbClr val="EA4E55"/>
                  </a:buClr>
                  <a:buFont typeface="Arial" panose="020B0604020202020204" pitchFamily="34" charset="0"/>
                  <a:defRPr sz="2000">
                    <a:solidFill>
                      <a:srgbClr val="404040"/>
                    </a:solidFill>
                    <a:latin typeface="Arial" panose="020B0604020202020204" pitchFamily="34" charset="0"/>
                  </a:defRPr>
                </a:lvl1pPr>
                <a:lvl2pPr marL="742950" indent="-285750">
                  <a:spcBef>
                    <a:spcPts val="600"/>
                  </a:spcBef>
                  <a:buClr>
                    <a:srgbClr val="EA4E55"/>
                  </a:buClr>
                  <a:buFont typeface="Arial" panose="020B0604020202020204" pitchFamily="34" charset="0"/>
                  <a:buChar char="□"/>
                  <a:defRPr sz="2000">
                    <a:solidFill>
                      <a:srgbClr val="404040"/>
                    </a:solidFill>
                    <a:latin typeface="Arial" panose="020B0604020202020204" pitchFamily="34" charset="0"/>
                  </a:defRPr>
                </a:lvl2pPr>
                <a:lvl3pPr marL="1143000" indent="-228600">
                  <a:spcBef>
                    <a:spcPts val="600"/>
                  </a:spcBef>
                  <a:buClr>
                    <a:srgbClr val="EA4E55"/>
                  </a:buClr>
                  <a:buFont typeface="Wingdings" panose="05000000000000000000" pitchFamily="2" charset="2"/>
                  <a:buChar char="§"/>
                  <a:defRPr>
                    <a:solidFill>
                      <a:srgbClr val="404040"/>
                    </a:solidFill>
                    <a:latin typeface="Arial" panose="020B0604020202020204" pitchFamily="34" charset="0"/>
                  </a:defRPr>
                </a:lvl3pPr>
                <a:lvl4pPr marL="1600200" indent="-228600">
                  <a:spcBef>
                    <a:spcPts val="600"/>
                  </a:spcBef>
                  <a:buClr>
                    <a:srgbClr val="EA4E55"/>
                  </a:buClr>
                  <a:buFont typeface="Arial" panose="020B0604020202020204" pitchFamily="34" charset="0"/>
                  <a:buChar char="▫"/>
                  <a:defRPr sz="1600">
                    <a:solidFill>
                      <a:srgbClr val="404040"/>
                    </a:solidFill>
                    <a:latin typeface="Arial" panose="020B0604020202020204" pitchFamily="34" charset="0"/>
                  </a:defRPr>
                </a:lvl4pPr>
                <a:lvl5pPr marL="2057400" indent="-228600">
                  <a:spcBef>
                    <a:spcPts val="600"/>
                  </a:spcBef>
                  <a:buClr>
                    <a:srgbClr val="EA4E55"/>
                  </a:buClr>
                  <a:buFont typeface="Arial" panose="020B0604020202020204" pitchFamily="34" charset="0"/>
                  <a:buChar char="▪"/>
                  <a:defRPr sz="1000">
                    <a:solidFill>
                      <a:srgbClr val="404040"/>
                    </a:solidFill>
                    <a:latin typeface="Arial" panose="020B0604020202020204" pitchFamily="34" charset="0"/>
                  </a:defRPr>
                </a:lvl5pPr>
                <a:lvl6pPr marL="2514600" indent="-2286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6pPr>
                <a:lvl7pPr marL="2971800" indent="-2286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7pPr>
                <a:lvl8pPr marL="3429000" indent="-2286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8pPr>
                <a:lvl9pPr marL="3886200" indent="-2286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9pPr>
              </a:lstStyle>
              <a:p>
                <a:pPr algn="just" eaLnBrk="1" hangingPunct="1">
                  <a:lnSpc>
                    <a:spcPct val="117000"/>
                  </a:lnSpc>
                  <a:spcBef>
                    <a:spcPct val="0"/>
                  </a:spcBef>
                  <a:buClr>
                    <a:srgbClr val="77787B"/>
                  </a:buClr>
                  <a:buFontTx/>
                  <a:buNone/>
                </a:pPr>
                <a:r>
                  <a:rPr lang="fr-FR" altLang="fr-FR" sz="900" dirty="0">
                    <a:latin typeface="Calibri" panose="020F0502020204030204" pitchFamily="34" charset="0"/>
                    <a:cs typeface="Arial" panose="020B0604020202020204" pitchFamily="34" charset="0"/>
                  </a:rPr>
                  <a:t>Le client souhaite basculer TOUS ses  virements et prélèvements vers la CEGEE et en option, </a:t>
                </a:r>
                <a:r>
                  <a:rPr lang="fr-FR" altLang="fr-FR" sz="900" dirty="0">
                    <a:solidFill>
                      <a:srgbClr val="C00000"/>
                    </a:solidFill>
                    <a:latin typeface="Calibri" panose="020F0502020204030204" pitchFamily="34" charset="0"/>
                    <a:cs typeface="Arial" panose="020B0604020202020204" pitchFamily="34" charset="0"/>
                  </a:rPr>
                  <a:t>clôturer son ancien compte</a:t>
                </a:r>
              </a:p>
            </p:txBody>
          </p:sp>
          <p:sp>
            <p:nvSpPr>
              <p:cNvPr id="18" name="Rectangle 24">
                <a:extLst>
                  <a:ext uri="{FF2B5EF4-FFF2-40B4-BE49-F238E27FC236}">
                    <a16:creationId xmlns:a16="http://schemas.microsoft.com/office/drawing/2014/main" id="{7D425DD6-33CF-45E9-9F3A-64D5C501BE80}"/>
                  </a:ext>
                </a:extLst>
              </p:cNvPr>
              <p:cNvSpPr>
                <a:spLocks noChangeArrowheads="1"/>
              </p:cNvSpPr>
              <p:nvPr/>
            </p:nvSpPr>
            <p:spPr bwMode="auto">
              <a:xfrm>
                <a:off x="4119675" y="1987565"/>
                <a:ext cx="1916113" cy="120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rgbClr val="EA4E55"/>
                  </a:buClr>
                  <a:buFont typeface="Arial" panose="020B0604020202020204" pitchFamily="34" charset="0"/>
                  <a:defRPr sz="2000">
                    <a:solidFill>
                      <a:srgbClr val="404040"/>
                    </a:solidFill>
                    <a:latin typeface="Arial" panose="020B0604020202020204" pitchFamily="34" charset="0"/>
                  </a:defRPr>
                </a:lvl1pPr>
                <a:lvl2pPr marL="742950" indent="-285750">
                  <a:spcBef>
                    <a:spcPts val="600"/>
                  </a:spcBef>
                  <a:buClr>
                    <a:srgbClr val="EA4E55"/>
                  </a:buClr>
                  <a:buFont typeface="Arial" panose="020B0604020202020204" pitchFamily="34" charset="0"/>
                  <a:buChar char="□"/>
                  <a:defRPr sz="2000">
                    <a:solidFill>
                      <a:srgbClr val="404040"/>
                    </a:solidFill>
                    <a:latin typeface="Arial" panose="020B0604020202020204" pitchFamily="34" charset="0"/>
                  </a:defRPr>
                </a:lvl2pPr>
                <a:lvl3pPr marL="1143000" indent="-228600">
                  <a:spcBef>
                    <a:spcPts val="600"/>
                  </a:spcBef>
                  <a:buClr>
                    <a:srgbClr val="EA4E55"/>
                  </a:buClr>
                  <a:buFont typeface="Wingdings" panose="05000000000000000000" pitchFamily="2" charset="2"/>
                  <a:buChar char="§"/>
                  <a:defRPr>
                    <a:solidFill>
                      <a:srgbClr val="404040"/>
                    </a:solidFill>
                    <a:latin typeface="Arial" panose="020B0604020202020204" pitchFamily="34" charset="0"/>
                  </a:defRPr>
                </a:lvl3pPr>
                <a:lvl4pPr marL="1600200" indent="-228600">
                  <a:spcBef>
                    <a:spcPts val="600"/>
                  </a:spcBef>
                  <a:buClr>
                    <a:srgbClr val="EA4E55"/>
                  </a:buClr>
                  <a:buFont typeface="Arial" panose="020B0604020202020204" pitchFamily="34" charset="0"/>
                  <a:buChar char="▫"/>
                  <a:defRPr sz="1600">
                    <a:solidFill>
                      <a:srgbClr val="404040"/>
                    </a:solidFill>
                    <a:latin typeface="Arial" panose="020B0604020202020204" pitchFamily="34" charset="0"/>
                  </a:defRPr>
                </a:lvl4pPr>
                <a:lvl5pPr marL="2057400" indent="-228600">
                  <a:spcBef>
                    <a:spcPts val="600"/>
                  </a:spcBef>
                  <a:buClr>
                    <a:srgbClr val="EA4E55"/>
                  </a:buClr>
                  <a:buFont typeface="Arial" panose="020B0604020202020204" pitchFamily="34" charset="0"/>
                  <a:buChar char="▪"/>
                  <a:defRPr sz="1000">
                    <a:solidFill>
                      <a:srgbClr val="404040"/>
                    </a:solidFill>
                    <a:latin typeface="Arial" panose="020B0604020202020204" pitchFamily="34" charset="0"/>
                  </a:defRPr>
                </a:lvl5pPr>
                <a:lvl6pPr marL="2514600" indent="-2286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6pPr>
                <a:lvl7pPr marL="2971800" indent="-2286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7pPr>
                <a:lvl8pPr marL="3429000" indent="-2286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8pPr>
                <a:lvl9pPr marL="3886200" indent="-2286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9pPr>
              </a:lstStyle>
              <a:p>
                <a:pPr algn="just" eaLnBrk="1" hangingPunct="1">
                  <a:lnSpc>
                    <a:spcPct val="117000"/>
                  </a:lnSpc>
                  <a:spcBef>
                    <a:spcPct val="0"/>
                  </a:spcBef>
                  <a:buClr>
                    <a:srgbClr val="77787B"/>
                  </a:buClr>
                  <a:buFontTx/>
                  <a:buNone/>
                </a:pPr>
                <a:r>
                  <a:rPr lang="fr-FR" altLang="fr-FR" sz="900" dirty="0">
                    <a:latin typeface="Calibri" panose="020F0502020204030204" pitchFamily="34" charset="0"/>
                    <a:cs typeface="Arial" panose="020B0604020202020204" pitchFamily="34" charset="0"/>
                  </a:rPr>
                  <a:t>Le client souhaite basculer qu’une partie de ses virements et prélèvements vers la CEGEE </a:t>
                </a:r>
                <a:r>
                  <a:rPr lang="fr-FR" altLang="fr-FR" sz="900" dirty="0">
                    <a:solidFill>
                      <a:srgbClr val="C00000"/>
                    </a:solidFill>
                    <a:latin typeface="Calibri" panose="020F0502020204030204" pitchFamily="34" charset="0"/>
                    <a:cs typeface="Arial" panose="020B0604020202020204" pitchFamily="34" charset="0"/>
                  </a:rPr>
                  <a:t>sans clôturer son ancien compte</a:t>
                </a:r>
              </a:p>
            </p:txBody>
          </p:sp>
          <p:pic>
            <p:nvPicPr>
              <p:cNvPr id="19" name="Picture 20">
                <a:extLst>
                  <a:ext uri="{FF2B5EF4-FFF2-40B4-BE49-F238E27FC236}">
                    <a16:creationId xmlns:a16="http://schemas.microsoft.com/office/drawing/2014/main" id="{C4CB4021-88F7-457D-B269-2FA25EA4203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67225" y="2024075"/>
                <a:ext cx="485775" cy="1339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21">
                <a:extLst>
                  <a:ext uri="{FF2B5EF4-FFF2-40B4-BE49-F238E27FC236}">
                    <a16:creationId xmlns:a16="http://schemas.microsoft.com/office/drawing/2014/main" id="{AE7E918E-B4DD-4A9C-81F5-55FB23155D6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51024" y="2073288"/>
                <a:ext cx="463550" cy="1284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Pentagone 59">
                <a:extLst>
                  <a:ext uri="{FF2B5EF4-FFF2-40B4-BE49-F238E27FC236}">
                    <a16:creationId xmlns:a16="http://schemas.microsoft.com/office/drawing/2014/main" id="{E0CD5D42-B3FD-4B54-B9F2-B2E7C8867F06}"/>
                  </a:ext>
                </a:extLst>
              </p:cNvPr>
              <p:cNvSpPr/>
              <p:nvPr/>
            </p:nvSpPr>
            <p:spPr>
              <a:xfrm rot="5400000">
                <a:off x="4752993" y="3149991"/>
                <a:ext cx="325436" cy="360362"/>
              </a:xfrm>
              <a:prstGeom prst="homePlate">
                <a:avLst/>
              </a:prstGeom>
              <a:solidFill>
                <a:srgbClr val="C00000"/>
              </a:solidFill>
              <a:ln w="9525" cap="flat" cmpd="sng" algn="ctr">
                <a:noFill/>
                <a:prstDash val="solid"/>
              </a:ln>
              <a:effectLst>
                <a:outerShdw blurRad="50800" dist="38100" dir="2700000" algn="tl" rotWithShape="0">
                  <a:prstClr val="black">
                    <a:alpha val="40000"/>
                  </a:prstClr>
                </a:outerShdw>
              </a:effectLst>
            </p:spPr>
            <p:txBody>
              <a:bodyPr anchor="ctr"/>
              <a:lstStyle/>
              <a:p>
                <a:pPr algn="ctr" eaLnBrk="1" hangingPunct="1">
                  <a:defRPr/>
                </a:pPr>
                <a:endParaRPr lang="fr-FR" kern="0">
                  <a:solidFill>
                    <a:prstClr val="white"/>
                  </a:solidFill>
                  <a:latin typeface="Arial Narrow"/>
                </a:endParaRPr>
              </a:p>
            </p:txBody>
          </p:sp>
          <p:sp>
            <p:nvSpPr>
              <p:cNvPr id="22" name="Rectangle 31">
                <a:extLst>
                  <a:ext uri="{FF2B5EF4-FFF2-40B4-BE49-F238E27FC236}">
                    <a16:creationId xmlns:a16="http://schemas.microsoft.com/office/drawing/2014/main" id="{7693E5EA-6325-435B-AE21-9BF47EBD9A1B}"/>
                  </a:ext>
                </a:extLst>
              </p:cNvPr>
              <p:cNvSpPr>
                <a:spLocks noChangeArrowheads="1"/>
              </p:cNvSpPr>
              <p:nvPr/>
            </p:nvSpPr>
            <p:spPr bwMode="auto">
              <a:xfrm>
                <a:off x="951025" y="4372127"/>
                <a:ext cx="2373314" cy="1469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rgbClr val="EA4E55"/>
                  </a:buClr>
                  <a:buFont typeface="Arial" panose="020B0604020202020204" pitchFamily="34" charset="0"/>
                  <a:defRPr sz="2000">
                    <a:solidFill>
                      <a:srgbClr val="404040"/>
                    </a:solidFill>
                    <a:latin typeface="Arial" panose="020B0604020202020204" pitchFamily="34" charset="0"/>
                  </a:defRPr>
                </a:lvl1pPr>
                <a:lvl2pPr marL="742950" indent="-285750">
                  <a:spcBef>
                    <a:spcPts val="600"/>
                  </a:spcBef>
                  <a:buClr>
                    <a:srgbClr val="EA4E55"/>
                  </a:buClr>
                  <a:buFont typeface="Arial" panose="020B0604020202020204" pitchFamily="34" charset="0"/>
                  <a:buChar char="□"/>
                  <a:defRPr sz="2000">
                    <a:solidFill>
                      <a:srgbClr val="404040"/>
                    </a:solidFill>
                    <a:latin typeface="Arial" panose="020B0604020202020204" pitchFamily="34" charset="0"/>
                  </a:defRPr>
                </a:lvl2pPr>
                <a:lvl3pPr marL="1143000" indent="-228600">
                  <a:spcBef>
                    <a:spcPts val="600"/>
                  </a:spcBef>
                  <a:buClr>
                    <a:srgbClr val="EA4E55"/>
                  </a:buClr>
                  <a:buFont typeface="Wingdings" panose="05000000000000000000" pitchFamily="2" charset="2"/>
                  <a:buChar char="§"/>
                  <a:defRPr>
                    <a:solidFill>
                      <a:srgbClr val="404040"/>
                    </a:solidFill>
                    <a:latin typeface="Arial" panose="020B0604020202020204" pitchFamily="34" charset="0"/>
                  </a:defRPr>
                </a:lvl3pPr>
                <a:lvl4pPr marL="1600200" indent="-228600">
                  <a:spcBef>
                    <a:spcPts val="600"/>
                  </a:spcBef>
                  <a:buClr>
                    <a:srgbClr val="EA4E55"/>
                  </a:buClr>
                  <a:buFont typeface="Arial" panose="020B0604020202020204" pitchFamily="34" charset="0"/>
                  <a:buChar char="▫"/>
                  <a:defRPr sz="1600">
                    <a:solidFill>
                      <a:srgbClr val="404040"/>
                    </a:solidFill>
                    <a:latin typeface="Arial" panose="020B0604020202020204" pitchFamily="34" charset="0"/>
                  </a:defRPr>
                </a:lvl4pPr>
                <a:lvl5pPr marL="2057400" indent="-228600">
                  <a:spcBef>
                    <a:spcPts val="600"/>
                  </a:spcBef>
                  <a:buClr>
                    <a:srgbClr val="EA4E55"/>
                  </a:buClr>
                  <a:buFont typeface="Arial" panose="020B0604020202020204" pitchFamily="34" charset="0"/>
                  <a:buChar char="▪"/>
                  <a:defRPr sz="1000">
                    <a:solidFill>
                      <a:srgbClr val="404040"/>
                    </a:solidFill>
                    <a:latin typeface="Arial" panose="020B0604020202020204" pitchFamily="34" charset="0"/>
                  </a:defRPr>
                </a:lvl5pPr>
                <a:lvl6pPr marL="2514600" indent="-2286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6pPr>
                <a:lvl7pPr marL="2971800" indent="-2286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7pPr>
                <a:lvl8pPr marL="3429000" indent="-2286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8pPr>
                <a:lvl9pPr marL="3886200" indent="-2286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9pPr>
              </a:lstStyle>
              <a:p>
                <a:pPr algn="just" eaLnBrk="1" hangingPunct="1">
                  <a:lnSpc>
                    <a:spcPct val="117000"/>
                  </a:lnSpc>
                  <a:spcBef>
                    <a:spcPct val="0"/>
                  </a:spcBef>
                  <a:buClr>
                    <a:srgbClr val="77787B"/>
                  </a:buClr>
                  <a:buFontTx/>
                  <a:buNone/>
                </a:pPr>
                <a:r>
                  <a:rPr lang="fr-FR" altLang="fr-FR" sz="900" dirty="0">
                    <a:solidFill>
                      <a:srgbClr val="C00000"/>
                    </a:solidFill>
                    <a:latin typeface="Calibri" panose="020F0502020204030204" pitchFamily="34" charset="0"/>
                    <a:cs typeface="Arial" panose="020B0604020202020204" pitchFamily="34" charset="0"/>
                  </a:rPr>
                  <a:t>Le client ne s’occupe de rien, ses flux sont rapatriés sur le compte de la CEGEE automatiquement et son compte sera clôturé par la banque concurrente qu’il quitte</a:t>
                </a:r>
              </a:p>
            </p:txBody>
          </p:sp>
          <p:pic>
            <p:nvPicPr>
              <p:cNvPr id="23" name="Picture 22">
                <a:extLst>
                  <a:ext uri="{FF2B5EF4-FFF2-40B4-BE49-F238E27FC236}">
                    <a16:creationId xmlns:a16="http://schemas.microsoft.com/office/drawing/2014/main" id="{91F3EEC4-1F89-44EA-8655-C77ECC905E3E}"/>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7970"/>
              <a:stretch/>
            </p:blipFill>
            <p:spPr bwMode="auto">
              <a:xfrm>
                <a:off x="6246687" y="2041809"/>
                <a:ext cx="589086" cy="1493566"/>
              </a:xfrm>
              <a:prstGeom prst="rect">
                <a:avLst/>
              </a:prstGeom>
              <a:noFill/>
              <a:ln>
                <a:noFill/>
              </a:ln>
              <a:effectLst>
                <a:softEdge rad="3175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Rectangle 34">
                <a:extLst>
                  <a:ext uri="{FF2B5EF4-FFF2-40B4-BE49-F238E27FC236}">
                    <a16:creationId xmlns:a16="http://schemas.microsoft.com/office/drawing/2014/main" id="{8535BF27-DD54-4F62-8DC7-C8F07D0216C7}"/>
                  </a:ext>
                </a:extLst>
              </p:cNvPr>
              <p:cNvSpPr>
                <a:spLocks noChangeArrowheads="1"/>
              </p:cNvSpPr>
              <p:nvPr/>
            </p:nvSpPr>
            <p:spPr bwMode="auto">
              <a:xfrm>
                <a:off x="6908006" y="1998674"/>
                <a:ext cx="2466293" cy="120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600"/>
                  </a:spcBef>
                  <a:buClr>
                    <a:srgbClr val="EA4E55"/>
                  </a:buClr>
                  <a:buFont typeface="Arial" panose="020B0604020202020204" pitchFamily="34" charset="0"/>
                  <a:defRPr sz="2000">
                    <a:solidFill>
                      <a:srgbClr val="404040"/>
                    </a:solidFill>
                    <a:latin typeface="Arial" panose="020B0604020202020204" pitchFamily="34" charset="0"/>
                  </a:defRPr>
                </a:lvl1pPr>
                <a:lvl2pPr marL="742950" indent="-285750">
                  <a:spcBef>
                    <a:spcPts val="600"/>
                  </a:spcBef>
                  <a:buClr>
                    <a:srgbClr val="EA4E55"/>
                  </a:buClr>
                  <a:buFont typeface="Arial" panose="020B0604020202020204" pitchFamily="34" charset="0"/>
                  <a:buChar char="□"/>
                  <a:defRPr sz="2000">
                    <a:solidFill>
                      <a:srgbClr val="404040"/>
                    </a:solidFill>
                    <a:latin typeface="Arial" panose="020B0604020202020204" pitchFamily="34" charset="0"/>
                  </a:defRPr>
                </a:lvl2pPr>
                <a:lvl3pPr marL="1143000" indent="-228600">
                  <a:spcBef>
                    <a:spcPts val="600"/>
                  </a:spcBef>
                  <a:buClr>
                    <a:srgbClr val="EA4E55"/>
                  </a:buClr>
                  <a:buFont typeface="Wingdings" panose="05000000000000000000" pitchFamily="2" charset="2"/>
                  <a:buChar char="§"/>
                  <a:defRPr>
                    <a:solidFill>
                      <a:srgbClr val="404040"/>
                    </a:solidFill>
                    <a:latin typeface="Arial" panose="020B0604020202020204" pitchFamily="34" charset="0"/>
                  </a:defRPr>
                </a:lvl3pPr>
                <a:lvl4pPr marL="1600200" indent="-228600">
                  <a:spcBef>
                    <a:spcPts val="600"/>
                  </a:spcBef>
                  <a:buClr>
                    <a:srgbClr val="EA4E55"/>
                  </a:buClr>
                  <a:buFont typeface="Arial" panose="020B0604020202020204" pitchFamily="34" charset="0"/>
                  <a:buChar char="▫"/>
                  <a:defRPr sz="1600">
                    <a:solidFill>
                      <a:srgbClr val="404040"/>
                    </a:solidFill>
                    <a:latin typeface="Arial" panose="020B0604020202020204" pitchFamily="34" charset="0"/>
                  </a:defRPr>
                </a:lvl4pPr>
                <a:lvl5pPr marL="2057400" indent="-228600">
                  <a:spcBef>
                    <a:spcPts val="600"/>
                  </a:spcBef>
                  <a:buClr>
                    <a:srgbClr val="EA4E55"/>
                  </a:buClr>
                  <a:buFont typeface="Arial" panose="020B0604020202020204" pitchFamily="34" charset="0"/>
                  <a:buChar char="▪"/>
                  <a:defRPr sz="1000">
                    <a:solidFill>
                      <a:srgbClr val="404040"/>
                    </a:solidFill>
                    <a:latin typeface="Arial" panose="020B0604020202020204" pitchFamily="34" charset="0"/>
                  </a:defRPr>
                </a:lvl5pPr>
                <a:lvl6pPr marL="2514600" indent="-2286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6pPr>
                <a:lvl7pPr marL="2971800" indent="-2286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7pPr>
                <a:lvl8pPr marL="3429000" indent="-2286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8pPr>
                <a:lvl9pPr marL="3886200" indent="-2286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9pPr>
              </a:lstStyle>
              <a:p>
                <a:pPr algn="just" eaLnBrk="1" hangingPunct="1">
                  <a:lnSpc>
                    <a:spcPct val="117000"/>
                  </a:lnSpc>
                  <a:spcBef>
                    <a:spcPct val="0"/>
                  </a:spcBef>
                  <a:buClr>
                    <a:srgbClr val="77787B"/>
                  </a:buClr>
                  <a:buFontTx/>
                  <a:buNone/>
                </a:pPr>
                <a:r>
                  <a:rPr lang="fr-FR" altLang="fr-FR" sz="900" dirty="0">
                    <a:latin typeface="Calibri" panose="020F0502020204030204" pitchFamily="34" charset="0"/>
                    <a:cs typeface="Arial" panose="020B0604020202020204" pitchFamily="34" charset="0"/>
                  </a:rPr>
                  <a:t>Le client </a:t>
                </a:r>
                <a:r>
                  <a:rPr lang="fr-FR" altLang="fr-FR" sz="900" dirty="0">
                    <a:solidFill>
                      <a:srgbClr val="C00000"/>
                    </a:solidFill>
                    <a:latin typeface="Calibri" panose="020F0502020204030204" pitchFamily="34" charset="0"/>
                    <a:cs typeface="Arial" panose="020B0604020202020204" pitchFamily="34" charset="0"/>
                  </a:rPr>
                  <a:t>n’est pas éligible à la mobilité bancaire réglementée </a:t>
                </a:r>
                <a:r>
                  <a:rPr lang="fr-FR" altLang="fr-FR" sz="900" dirty="0">
                    <a:latin typeface="Calibri" panose="020F0502020204030204" pitchFamily="34" charset="0"/>
                    <a:cs typeface="Arial" panose="020B0604020202020204" pitchFamily="34" charset="0"/>
                  </a:rPr>
                  <a:t>(compte professionnel, compte-joint vers compte simple en cas de séparation…)</a:t>
                </a:r>
                <a:endParaRPr lang="fr-FR" altLang="fr-FR" sz="900" dirty="0">
                  <a:solidFill>
                    <a:srgbClr val="C00000"/>
                  </a:solidFill>
                  <a:latin typeface="Calibri" panose="020F0502020204030204" pitchFamily="34" charset="0"/>
                  <a:cs typeface="Arial" panose="020B0604020202020204" pitchFamily="34" charset="0"/>
                </a:endParaRPr>
              </a:p>
            </p:txBody>
          </p:sp>
          <p:sp>
            <p:nvSpPr>
              <p:cNvPr id="25" name="Pentagone 63">
                <a:extLst>
                  <a:ext uri="{FF2B5EF4-FFF2-40B4-BE49-F238E27FC236}">
                    <a16:creationId xmlns:a16="http://schemas.microsoft.com/office/drawing/2014/main" id="{D9F2A5B5-648A-4B7A-94E6-DE624E8E0B69}"/>
                  </a:ext>
                </a:extLst>
              </p:cNvPr>
              <p:cNvSpPr/>
              <p:nvPr/>
            </p:nvSpPr>
            <p:spPr>
              <a:xfrm rot="5400000">
                <a:off x="7847125" y="3156598"/>
                <a:ext cx="325437" cy="360363"/>
              </a:xfrm>
              <a:prstGeom prst="homePlate">
                <a:avLst/>
              </a:prstGeom>
              <a:solidFill>
                <a:sysClr val="window" lastClr="FFFFFF">
                  <a:lumMod val="65000"/>
                </a:sysClr>
              </a:solidFill>
              <a:ln w="9525" cap="flat" cmpd="sng" algn="ctr">
                <a:noFill/>
                <a:prstDash val="solid"/>
              </a:ln>
              <a:effectLst>
                <a:outerShdw blurRad="50800" dist="38100" dir="2700000" algn="tl" rotWithShape="0">
                  <a:prstClr val="black">
                    <a:alpha val="40000"/>
                  </a:prstClr>
                </a:outerShdw>
              </a:effectLst>
            </p:spPr>
            <p:txBody>
              <a:bodyPr anchor="ctr"/>
              <a:lstStyle/>
              <a:p>
                <a:pPr algn="ctr" eaLnBrk="1" hangingPunct="1">
                  <a:defRPr/>
                </a:pPr>
                <a:endParaRPr lang="fr-FR" kern="0">
                  <a:solidFill>
                    <a:prstClr val="white"/>
                  </a:solidFill>
                  <a:latin typeface="Arial Narrow"/>
                </a:endParaRPr>
              </a:p>
            </p:txBody>
          </p:sp>
          <p:sp>
            <p:nvSpPr>
              <p:cNvPr id="26" name="Rectangle 36">
                <a:extLst>
                  <a:ext uri="{FF2B5EF4-FFF2-40B4-BE49-F238E27FC236}">
                    <a16:creationId xmlns:a16="http://schemas.microsoft.com/office/drawing/2014/main" id="{87E9D39E-360C-4515-9692-6A7B81066712}"/>
                  </a:ext>
                </a:extLst>
              </p:cNvPr>
              <p:cNvSpPr>
                <a:spLocks noChangeArrowheads="1"/>
              </p:cNvSpPr>
              <p:nvPr/>
            </p:nvSpPr>
            <p:spPr bwMode="auto">
              <a:xfrm>
                <a:off x="6289786" y="4503750"/>
                <a:ext cx="3079750" cy="120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rgbClr val="EA4E55"/>
                  </a:buClr>
                  <a:buFont typeface="Arial" panose="020B0604020202020204" pitchFamily="34" charset="0"/>
                  <a:defRPr sz="2000">
                    <a:solidFill>
                      <a:srgbClr val="404040"/>
                    </a:solidFill>
                    <a:latin typeface="Arial" panose="020B0604020202020204" pitchFamily="34" charset="0"/>
                  </a:defRPr>
                </a:lvl1pPr>
                <a:lvl2pPr marL="742950" indent="-285750">
                  <a:spcBef>
                    <a:spcPts val="600"/>
                  </a:spcBef>
                  <a:buClr>
                    <a:srgbClr val="EA4E55"/>
                  </a:buClr>
                  <a:buFont typeface="Arial" panose="020B0604020202020204" pitchFamily="34" charset="0"/>
                  <a:buChar char="□"/>
                  <a:defRPr sz="2000">
                    <a:solidFill>
                      <a:srgbClr val="404040"/>
                    </a:solidFill>
                    <a:latin typeface="Arial" panose="020B0604020202020204" pitchFamily="34" charset="0"/>
                  </a:defRPr>
                </a:lvl2pPr>
                <a:lvl3pPr marL="1143000" indent="-228600">
                  <a:spcBef>
                    <a:spcPts val="600"/>
                  </a:spcBef>
                  <a:buClr>
                    <a:srgbClr val="EA4E55"/>
                  </a:buClr>
                  <a:buFont typeface="Wingdings" panose="05000000000000000000" pitchFamily="2" charset="2"/>
                  <a:buChar char="§"/>
                  <a:defRPr>
                    <a:solidFill>
                      <a:srgbClr val="404040"/>
                    </a:solidFill>
                    <a:latin typeface="Arial" panose="020B0604020202020204" pitchFamily="34" charset="0"/>
                  </a:defRPr>
                </a:lvl3pPr>
                <a:lvl4pPr marL="1600200" indent="-228600">
                  <a:spcBef>
                    <a:spcPts val="600"/>
                  </a:spcBef>
                  <a:buClr>
                    <a:srgbClr val="EA4E55"/>
                  </a:buClr>
                  <a:buFont typeface="Arial" panose="020B0604020202020204" pitchFamily="34" charset="0"/>
                  <a:buChar char="▫"/>
                  <a:defRPr sz="1600">
                    <a:solidFill>
                      <a:srgbClr val="404040"/>
                    </a:solidFill>
                    <a:latin typeface="Arial" panose="020B0604020202020204" pitchFamily="34" charset="0"/>
                  </a:defRPr>
                </a:lvl4pPr>
                <a:lvl5pPr marL="2057400" indent="-228600">
                  <a:spcBef>
                    <a:spcPts val="600"/>
                  </a:spcBef>
                  <a:buClr>
                    <a:srgbClr val="EA4E55"/>
                  </a:buClr>
                  <a:buFont typeface="Arial" panose="020B0604020202020204" pitchFamily="34" charset="0"/>
                  <a:buChar char="▪"/>
                  <a:defRPr sz="1000">
                    <a:solidFill>
                      <a:srgbClr val="404040"/>
                    </a:solidFill>
                    <a:latin typeface="Arial" panose="020B0604020202020204" pitchFamily="34" charset="0"/>
                  </a:defRPr>
                </a:lvl5pPr>
                <a:lvl6pPr marL="2514600" indent="-2286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6pPr>
                <a:lvl7pPr marL="2971800" indent="-2286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7pPr>
                <a:lvl8pPr marL="3429000" indent="-2286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8pPr>
                <a:lvl9pPr marL="3886200" indent="-2286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9pPr>
              </a:lstStyle>
              <a:p>
                <a:pPr algn="just" eaLnBrk="1" hangingPunct="1">
                  <a:lnSpc>
                    <a:spcPct val="117000"/>
                  </a:lnSpc>
                  <a:spcBef>
                    <a:spcPct val="0"/>
                  </a:spcBef>
                  <a:buClr>
                    <a:srgbClr val="77787B"/>
                  </a:buClr>
                  <a:buFontTx/>
                  <a:buNone/>
                </a:pPr>
                <a:r>
                  <a:rPr lang="fr-FR" altLang="fr-FR" sz="900" dirty="0">
                    <a:solidFill>
                      <a:srgbClr val="C00000"/>
                    </a:solidFill>
                    <a:latin typeface="Calibri" panose="020F0502020204030204" pitchFamily="34" charset="0"/>
                    <a:cs typeface="Arial" panose="020B0604020202020204" pitchFamily="34" charset="0"/>
                  </a:rPr>
                  <a:t>Le client doit aller sur son compte DEI pour entrer tous les organismes créditeurs et débiteurs qu’il souhaite rapatrier sur son compte CEGEE ; nous nous occupons de prévenir les organismes</a:t>
                </a:r>
              </a:p>
            </p:txBody>
          </p:sp>
        </p:grpSp>
      </p:grpSp>
      <p:grpSp>
        <p:nvGrpSpPr>
          <p:cNvPr id="36" name="Groupe 35">
            <a:extLst>
              <a:ext uri="{FF2B5EF4-FFF2-40B4-BE49-F238E27FC236}">
                <a16:creationId xmlns:a16="http://schemas.microsoft.com/office/drawing/2014/main" id="{AE926F89-5979-4762-8751-7D356BF1A6D9}"/>
              </a:ext>
            </a:extLst>
          </p:cNvPr>
          <p:cNvGrpSpPr/>
          <p:nvPr/>
        </p:nvGrpSpPr>
        <p:grpSpPr>
          <a:xfrm>
            <a:off x="9111461" y="2860302"/>
            <a:ext cx="2470635" cy="2734026"/>
            <a:chOff x="9339017" y="2734064"/>
            <a:chExt cx="2992720" cy="3072343"/>
          </a:xfrm>
        </p:grpSpPr>
        <p:sp>
          <p:nvSpPr>
            <p:cNvPr id="35" name="Espace réservé du contenu 8">
              <a:extLst>
                <a:ext uri="{FF2B5EF4-FFF2-40B4-BE49-F238E27FC236}">
                  <a16:creationId xmlns:a16="http://schemas.microsoft.com/office/drawing/2014/main" id="{CDCE7954-F6F1-4D17-B9DD-5B5ED599812B}"/>
                </a:ext>
              </a:extLst>
            </p:cNvPr>
            <p:cNvSpPr txBox="1">
              <a:spLocks/>
            </p:cNvSpPr>
            <p:nvPr/>
          </p:nvSpPr>
          <p:spPr>
            <a:xfrm>
              <a:off x="9465609" y="3827542"/>
              <a:ext cx="2410260" cy="1978865"/>
            </a:xfrm>
            <a:prstGeom prst="rect">
              <a:avLst/>
            </a:prstGeom>
            <a:solidFill>
              <a:srgbClr val="E9E8E7"/>
            </a:solidFill>
          </p:spPr>
          <p:txBody>
            <a:bodyPr anchor="ct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fr-FR" altLang="fr-FR" sz="1400" b="1" dirty="0">
                  <a:solidFill>
                    <a:schemeClr val="accent4">
                      <a:lumMod val="75000"/>
                    </a:schemeClr>
                  </a:solidFill>
                </a:rPr>
                <a:t>Depuis 2022, plus besoin de scanner    le RIB dans le DRC après avoir saisi l’IBAN dans l’outil.</a:t>
              </a:r>
            </a:p>
          </p:txBody>
        </p:sp>
        <p:sp>
          <p:nvSpPr>
            <p:cNvPr id="28" name="Espace réservé du contenu 8">
              <a:extLst>
                <a:ext uri="{FF2B5EF4-FFF2-40B4-BE49-F238E27FC236}">
                  <a16:creationId xmlns:a16="http://schemas.microsoft.com/office/drawing/2014/main" id="{E92F56CE-AC6E-41C3-A478-8E544E81BB40}"/>
                </a:ext>
              </a:extLst>
            </p:cNvPr>
            <p:cNvSpPr txBox="1">
              <a:spLocks/>
            </p:cNvSpPr>
            <p:nvPr/>
          </p:nvSpPr>
          <p:spPr>
            <a:xfrm>
              <a:off x="9463847" y="2734064"/>
              <a:ext cx="2412025" cy="720000"/>
            </a:xfrm>
            <a:prstGeom prst="rect">
              <a:avLst/>
            </a:prstGeom>
            <a:solidFill>
              <a:srgbClr val="E9E8E7"/>
            </a:solidFill>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altLang="fr-FR" dirty="0"/>
                <a:t>   </a:t>
              </a:r>
              <a:r>
                <a:rPr lang="fr-FR" altLang="fr-FR" b="1" dirty="0"/>
                <a:t>Lien utile</a:t>
              </a:r>
            </a:p>
            <a:p>
              <a:pPr lvl="1">
                <a:defRPr/>
              </a:pPr>
              <a:r>
                <a:rPr lang="fr-FR" altLang="fr-FR" dirty="0">
                  <a:hlinkClick r:id="rId8"/>
                </a:rPr>
                <a:t>Fiche pratique</a:t>
              </a:r>
              <a:endParaRPr lang="fr-FR" altLang="fr-FR" dirty="0"/>
            </a:p>
          </p:txBody>
        </p:sp>
        <p:pic>
          <p:nvPicPr>
            <p:cNvPr id="29" name="Picture 6" descr="Link icon">
              <a:extLst>
                <a:ext uri="{FF2B5EF4-FFF2-40B4-BE49-F238E27FC236}">
                  <a16:creationId xmlns:a16="http://schemas.microsoft.com/office/drawing/2014/main" id="{1DED2ECA-BDA1-4421-9334-19459F30628A}"/>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339017" y="2748385"/>
              <a:ext cx="577867" cy="435139"/>
            </a:xfrm>
            <a:prstGeom prst="rect">
              <a:avLst/>
            </a:prstGeom>
            <a:noFill/>
            <a:extLst>
              <a:ext uri="{909E8E84-426E-40DD-AFC4-6F175D3DCCD1}">
                <a14:hiddenFill xmlns:a14="http://schemas.microsoft.com/office/drawing/2010/main">
                  <a:solidFill>
                    <a:srgbClr val="FFFFFF"/>
                  </a:solidFill>
                </a14:hiddenFill>
              </a:ext>
            </a:extLst>
          </p:spPr>
        </p:pic>
        <p:pic>
          <p:nvPicPr>
            <p:cNvPr id="34" name="Image 33">
              <a:extLst>
                <a:ext uri="{FF2B5EF4-FFF2-40B4-BE49-F238E27FC236}">
                  <a16:creationId xmlns:a16="http://schemas.microsoft.com/office/drawing/2014/main" id="{F6D213D4-E813-4C20-91D6-D51DE75A2B47}"/>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1401464" y="3647699"/>
              <a:ext cx="930273" cy="92745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7" name="Picture 2" descr="Tampon encreur Rappel avec cadre">
            <a:extLst>
              <a:ext uri="{FF2B5EF4-FFF2-40B4-BE49-F238E27FC236}">
                <a16:creationId xmlns:a16="http://schemas.microsoft.com/office/drawing/2014/main" id="{669DA439-4341-44B9-8873-987A26CAD195}"/>
              </a:ext>
            </a:extLst>
          </p:cNvPr>
          <p:cNvPicPr>
            <a:picLocks noChangeAspect="1" noChangeArrowheads="1"/>
          </p:cNvPicPr>
          <p:nvPr/>
        </p:nvPicPr>
        <p:blipFill rotWithShape="1">
          <a:blip r:embed="rId11" cstate="print">
            <a:extLst>
              <a:ext uri="{BEBA8EAE-BF5A-486C-A8C5-ECC9F3942E4B}">
                <a14:imgProps xmlns:a14="http://schemas.microsoft.com/office/drawing/2010/main">
                  <a14:imgLayer r:embed="rId12">
                    <a14:imgEffect>
                      <a14:backgroundRemoval t="10000" b="90000" l="6053" r="94474">
                        <a14:foregroundMark x1="87105" y1="41842" x2="11842" y2="47368"/>
                        <a14:foregroundMark x1="11579" y1="53421" x2="85000" y2="60263"/>
                        <a14:foregroundMark x1="86316" y1="46316" x2="72632" y2="51316"/>
                        <a14:foregroundMark x1="87105" y1="38421" x2="86842" y2="61842"/>
                        <a14:foregroundMark x1="86053" y1="62105" x2="9737" y2="60000"/>
                        <a14:foregroundMark x1="12105" y1="37368" x2="12632" y2="48684"/>
                        <a14:foregroundMark x1="12632" y1="38421" x2="77632" y2="39211"/>
                      </a14:backgroundRemoval>
                    </a14:imgEffect>
                  </a14:imgLayer>
                </a14:imgProps>
              </a:ext>
              <a:ext uri="{28A0092B-C50C-407E-A947-70E740481C1C}">
                <a14:useLocalDpi xmlns:a14="http://schemas.microsoft.com/office/drawing/2010/main" val="0"/>
              </a:ext>
            </a:extLst>
          </a:blip>
          <a:srcRect t="31612" b="32400"/>
          <a:stretch/>
        </p:blipFill>
        <p:spPr bwMode="auto">
          <a:xfrm rot="1061505">
            <a:off x="9720016" y="690435"/>
            <a:ext cx="1054689" cy="379562"/>
          </a:xfrm>
          <a:prstGeom prst="rect">
            <a:avLst/>
          </a:prstGeom>
          <a:noFill/>
          <a:extLst>
            <a:ext uri="{909E8E84-426E-40DD-AFC4-6F175D3DCCD1}">
              <a14:hiddenFill xmlns:a14="http://schemas.microsoft.com/office/drawing/2010/main">
                <a:solidFill>
                  <a:srgbClr val="FFFFFF"/>
                </a:solidFill>
              </a14:hiddenFill>
            </a:ext>
          </a:extLst>
        </p:spPr>
      </p:pic>
      <p:sp>
        <p:nvSpPr>
          <p:cNvPr id="38" name="Espace réservé du texte 6">
            <a:extLst>
              <a:ext uri="{FF2B5EF4-FFF2-40B4-BE49-F238E27FC236}">
                <a16:creationId xmlns:a16="http://schemas.microsoft.com/office/drawing/2014/main" id="{56BE6D8A-CF5F-4F6F-86AA-261E32894D04}"/>
              </a:ext>
            </a:extLst>
          </p:cNvPr>
          <p:cNvSpPr txBox="1">
            <a:spLocks/>
          </p:cNvSpPr>
          <p:nvPr/>
        </p:nvSpPr>
        <p:spPr>
          <a:xfrm>
            <a:off x="4376738" y="136525"/>
            <a:ext cx="7299325" cy="231775"/>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a:solidFill>
                  <a:schemeClr val="bg1">
                    <a:lumMod val="50000"/>
                  </a:schemeClr>
                </a:solidFill>
                <a:latin typeface="Arial Black" panose="020B0A04020102020204" pitchFamily="34" charset="0"/>
              </a:rPr>
              <a:t>La Mobilité Bancaire</a:t>
            </a:r>
            <a:endParaRPr lang="fr-FR" sz="1200" dirty="0">
              <a:solidFill>
                <a:schemeClr val="bg1">
                  <a:lumMod val="50000"/>
                </a:schemeClr>
              </a:solidFill>
              <a:latin typeface="Arial Black" panose="020B0A04020102020204" pitchFamily="34" charset="0"/>
            </a:endParaRPr>
          </a:p>
        </p:txBody>
      </p:sp>
    </p:spTree>
    <p:extLst>
      <p:ext uri="{BB962C8B-B14F-4D97-AF65-F5344CB8AC3E}">
        <p14:creationId xmlns:p14="http://schemas.microsoft.com/office/powerpoint/2010/main" val="3316135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3">
                                            <p:txEl>
                                              <p:pRg st="12" end="12"/>
                                            </p:txEl>
                                          </p:spTgt>
                                        </p:tgtEl>
                                        <p:attrNameLst>
                                          <p:attrName>style.visibility</p:attrName>
                                        </p:attrNameLst>
                                      </p:cBhvr>
                                      <p:to>
                                        <p:strVal val="visible"/>
                                      </p:to>
                                    </p:set>
                                    <p:anim calcmode="lin" valueType="num">
                                      <p:cBhvr>
                                        <p:cTn id="7" dur="500" fill="hold"/>
                                        <p:tgtEl>
                                          <p:spTgt spid="33">
                                            <p:txEl>
                                              <p:pRg st="12" end="12"/>
                                            </p:txEl>
                                          </p:spTgt>
                                        </p:tgtEl>
                                        <p:attrNameLst>
                                          <p:attrName>ppt_w</p:attrName>
                                        </p:attrNameLst>
                                      </p:cBhvr>
                                      <p:tavLst>
                                        <p:tav tm="0">
                                          <p:val>
                                            <p:fltVal val="0"/>
                                          </p:val>
                                        </p:tav>
                                        <p:tav tm="100000">
                                          <p:val>
                                            <p:strVal val="#ppt_w"/>
                                          </p:val>
                                        </p:tav>
                                      </p:tavLst>
                                    </p:anim>
                                    <p:anim calcmode="lin" valueType="num">
                                      <p:cBhvr>
                                        <p:cTn id="8" dur="500" fill="hold"/>
                                        <p:tgtEl>
                                          <p:spTgt spid="33">
                                            <p:txEl>
                                              <p:pRg st="12" end="12"/>
                                            </p:txEl>
                                          </p:spTgt>
                                        </p:tgtEl>
                                        <p:attrNameLst>
                                          <p:attrName>ppt_h</p:attrName>
                                        </p:attrNameLst>
                                      </p:cBhvr>
                                      <p:tavLst>
                                        <p:tav tm="0">
                                          <p:val>
                                            <p:fltVal val="0"/>
                                          </p:val>
                                        </p:tav>
                                        <p:tav tm="100000">
                                          <p:val>
                                            <p:strVal val="#ppt_h"/>
                                          </p:val>
                                        </p:tav>
                                      </p:tavLst>
                                    </p:anim>
                                    <p:animEffect transition="in" filter="fade">
                                      <p:cBhvr>
                                        <p:cTn id="9" dur="500"/>
                                        <p:tgtEl>
                                          <p:spTgt spid="3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contenu 10">
            <a:extLst>
              <a:ext uri="{FF2B5EF4-FFF2-40B4-BE49-F238E27FC236}">
                <a16:creationId xmlns:a16="http://schemas.microsoft.com/office/drawing/2014/main" id="{CF9DE100-BBB3-4124-88C2-B81D12EB6C59}"/>
              </a:ext>
            </a:extLst>
          </p:cNvPr>
          <p:cNvSpPr>
            <a:spLocks noGrp="1"/>
          </p:cNvSpPr>
          <p:nvPr>
            <p:ph idx="1"/>
          </p:nvPr>
        </p:nvSpPr>
        <p:spPr/>
        <p:txBody>
          <a:bodyPr/>
          <a:lstStyle/>
          <a:p>
            <a:r>
              <a:rPr lang="fr-FR" dirty="0"/>
              <a:t>La souscription est faite en </a:t>
            </a:r>
            <a:r>
              <a:rPr lang="fr-FR" b="1" dirty="0"/>
              <a:t>SAG</a:t>
            </a:r>
            <a:r>
              <a:rPr lang="fr-FR" dirty="0"/>
              <a:t> ou en </a:t>
            </a:r>
            <a:r>
              <a:rPr lang="fr-FR" b="1" dirty="0"/>
              <a:t>SED.</a:t>
            </a:r>
            <a:r>
              <a:rPr lang="fr-FR" dirty="0"/>
              <a:t> Après la signature client, le circuit d’informations entre établissements se lance </a:t>
            </a:r>
            <a:r>
              <a:rPr lang="fr-FR" b="1" dirty="0"/>
              <a:t>automatiquement</a:t>
            </a:r>
            <a:r>
              <a:rPr lang="fr-FR" dirty="0"/>
              <a:t>.</a:t>
            </a:r>
          </a:p>
          <a:p>
            <a:r>
              <a:rPr lang="fr-FR" dirty="0"/>
              <a:t>Si la souscription est en version </a:t>
            </a:r>
            <a:r>
              <a:rPr lang="fr-FR" b="1" dirty="0"/>
              <a:t>papier</a:t>
            </a:r>
            <a:r>
              <a:rPr lang="fr-FR" dirty="0"/>
              <a:t>, il sera nécessaire de valider la signature client via la </a:t>
            </a:r>
            <a:r>
              <a:rPr lang="fr-FR" b="1" dirty="0"/>
              <a:t>transaction</a:t>
            </a:r>
            <a:r>
              <a:rPr lang="fr-FR" dirty="0"/>
              <a:t> </a:t>
            </a:r>
            <a:r>
              <a:rPr lang="fr-FR" b="1" dirty="0"/>
              <a:t>1307</a:t>
            </a:r>
            <a:r>
              <a:rPr lang="fr-FR" dirty="0"/>
              <a:t> après avoir scanné le mandat dans le DRC. A défaut, le circuit d’informations ne se lance pas.</a:t>
            </a:r>
          </a:p>
        </p:txBody>
      </p:sp>
      <p:sp>
        <p:nvSpPr>
          <p:cNvPr id="3" name="Espace réservé du texte 2">
            <a:extLst>
              <a:ext uri="{FF2B5EF4-FFF2-40B4-BE49-F238E27FC236}">
                <a16:creationId xmlns:a16="http://schemas.microsoft.com/office/drawing/2014/main" id="{B70AAB1E-9FA4-4511-9624-1B0A60C22D9E}"/>
              </a:ext>
            </a:extLst>
          </p:cNvPr>
          <p:cNvSpPr>
            <a:spLocks noGrp="1"/>
          </p:cNvSpPr>
          <p:nvPr>
            <p:ph type="body" sz="quarter" idx="12"/>
          </p:nvPr>
        </p:nvSpPr>
        <p:spPr/>
        <p:txBody>
          <a:bodyPr/>
          <a:lstStyle/>
          <a:p>
            <a:r>
              <a:rPr lang="fr-FR" dirty="0"/>
              <a:t>Après la signature du mandat de mobilité, que se passe t il concrètement ?</a:t>
            </a:r>
          </a:p>
        </p:txBody>
      </p:sp>
      <p:grpSp>
        <p:nvGrpSpPr>
          <p:cNvPr id="4" name="Groupe 12">
            <a:extLst>
              <a:ext uri="{FF2B5EF4-FFF2-40B4-BE49-F238E27FC236}">
                <a16:creationId xmlns:a16="http://schemas.microsoft.com/office/drawing/2014/main" id="{177F0D44-683C-4C3D-A555-9B51B150F5DE}"/>
              </a:ext>
            </a:extLst>
          </p:cNvPr>
          <p:cNvGrpSpPr>
            <a:grpSpLocks/>
          </p:cNvGrpSpPr>
          <p:nvPr/>
        </p:nvGrpSpPr>
        <p:grpSpPr bwMode="auto">
          <a:xfrm>
            <a:off x="1015761" y="2928257"/>
            <a:ext cx="10065360" cy="3440792"/>
            <a:chOff x="134428" y="1443364"/>
            <a:chExt cx="9690239" cy="4772514"/>
          </a:xfrm>
        </p:grpSpPr>
        <p:pic>
          <p:nvPicPr>
            <p:cNvPr id="5" name="Image 8">
              <a:extLst>
                <a:ext uri="{FF2B5EF4-FFF2-40B4-BE49-F238E27FC236}">
                  <a16:creationId xmlns:a16="http://schemas.microsoft.com/office/drawing/2014/main" id="{A6C32BBA-70CB-4658-B01B-D4AE4038E2C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4428" y="1443364"/>
              <a:ext cx="4341411" cy="505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11">
              <a:extLst>
                <a:ext uri="{FF2B5EF4-FFF2-40B4-BE49-F238E27FC236}">
                  <a16:creationId xmlns:a16="http://schemas.microsoft.com/office/drawing/2014/main" id="{D31646C3-F13E-49A6-A67D-C57CF27B37B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2974" y="1948843"/>
              <a:ext cx="4541275" cy="4267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10">
              <a:extLst>
                <a:ext uri="{FF2B5EF4-FFF2-40B4-BE49-F238E27FC236}">
                  <a16:creationId xmlns:a16="http://schemas.microsoft.com/office/drawing/2014/main" id="{5317D4C8-CDCD-441D-A49C-AFEB8B8BEA3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65168" y="1443364"/>
              <a:ext cx="4759499" cy="4772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13">
              <a:extLst>
                <a:ext uri="{FF2B5EF4-FFF2-40B4-BE49-F238E27FC236}">
                  <a16:creationId xmlns:a16="http://schemas.microsoft.com/office/drawing/2014/main" id="{345F58BD-DCE6-4977-A0F9-358354A1C19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01388" y="1443364"/>
              <a:ext cx="1382857" cy="1516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 14">
              <a:extLst>
                <a:ext uri="{FF2B5EF4-FFF2-40B4-BE49-F238E27FC236}">
                  <a16:creationId xmlns:a16="http://schemas.microsoft.com/office/drawing/2014/main" id="{0E59129C-8FE0-420B-B1D8-FF3045AAA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637043" y="3060275"/>
              <a:ext cx="1187624" cy="2437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 7">
              <a:extLst>
                <a:ext uri="{FF2B5EF4-FFF2-40B4-BE49-F238E27FC236}">
                  <a16:creationId xmlns:a16="http://schemas.microsoft.com/office/drawing/2014/main" id="{C9A22664-A3BC-4435-8680-6445D2E3AE8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029644" y="1443364"/>
              <a:ext cx="2645451" cy="1010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Espace réservé du texte 6">
            <a:extLst>
              <a:ext uri="{FF2B5EF4-FFF2-40B4-BE49-F238E27FC236}">
                <a16:creationId xmlns:a16="http://schemas.microsoft.com/office/drawing/2014/main" id="{B30C78BB-1F73-46CA-A9EE-5400BD329149}"/>
              </a:ext>
            </a:extLst>
          </p:cNvPr>
          <p:cNvSpPr txBox="1">
            <a:spLocks/>
          </p:cNvSpPr>
          <p:nvPr/>
        </p:nvSpPr>
        <p:spPr>
          <a:xfrm>
            <a:off x="4376738" y="136525"/>
            <a:ext cx="7299325" cy="231775"/>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a:solidFill>
                  <a:schemeClr val="bg1">
                    <a:lumMod val="50000"/>
                  </a:schemeClr>
                </a:solidFill>
                <a:latin typeface="Arial Black" panose="020B0A04020102020204" pitchFamily="34" charset="0"/>
              </a:rPr>
              <a:t>La Mobilité Bancaire</a:t>
            </a:r>
            <a:endParaRPr lang="fr-FR" sz="1200" dirty="0">
              <a:solidFill>
                <a:schemeClr val="bg1">
                  <a:lumMod val="50000"/>
                </a:schemeClr>
              </a:solidFill>
              <a:latin typeface="Arial Black" panose="020B0A04020102020204" pitchFamily="34" charset="0"/>
            </a:endParaRPr>
          </a:p>
        </p:txBody>
      </p:sp>
      <p:sp>
        <p:nvSpPr>
          <p:cNvPr id="2" name="Rectangle 1">
            <a:extLst>
              <a:ext uri="{FF2B5EF4-FFF2-40B4-BE49-F238E27FC236}">
                <a16:creationId xmlns:a16="http://schemas.microsoft.com/office/drawing/2014/main" id="{A15C3B16-1DC8-400F-9C94-483A199C5277}"/>
              </a:ext>
            </a:extLst>
          </p:cNvPr>
          <p:cNvSpPr/>
          <p:nvPr/>
        </p:nvSpPr>
        <p:spPr>
          <a:xfrm rot="20072474">
            <a:off x="428207" y="2988407"/>
            <a:ext cx="1665433" cy="4105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t>VISION CLIENT</a:t>
            </a:r>
          </a:p>
        </p:txBody>
      </p:sp>
    </p:spTree>
    <p:extLst>
      <p:ext uri="{BB962C8B-B14F-4D97-AF65-F5344CB8AC3E}">
        <p14:creationId xmlns:p14="http://schemas.microsoft.com/office/powerpoint/2010/main" val="14807939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B0BD6E98-3DAE-49E2-ADC3-CFA50CA129F0}"/>
              </a:ext>
            </a:extLst>
          </p:cNvPr>
          <p:cNvSpPr>
            <a:spLocks noGrp="1"/>
          </p:cNvSpPr>
          <p:nvPr>
            <p:ph idx="1"/>
          </p:nvPr>
        </p:nvSpPr>
        <p:spPr>
          <a:xfrm>
            <a:off x="695325" y="1205788"/>
            <a:ext cx="10980738" cy="4848620"/>
          </a:xfrm>
        </p:spPr>
        <p:txBody>
          <a:bodyPr/>
          <a:lstStyle/>
          <a:p>
            <a:r>
              <a:rPr lang="fr-FR" dirty="0"/>
              <a:t>Si le mandat de mobilité bancaire est réalisé suite à la souscription ou au rachat d’un prêt immobilier, ne lancez pas la transaction trop tôt.</a:t>
            </a:r>
          </a:p>
          <a:p>
            <a:pPr lvl="1">
              <a:spcAft>
                <a:spcPts val="600"/>
              </a:spcAft>
            </a:pPr>
            <a:r>
              <a:rPr lang="fr-FR" dirty="0"/>
              <a:t>Certains de nos concurrents en profitent pour faire une contre-proposition sur le prêt immobilier, générant une rétractation du client.</a:t>
            </a:r>
          </a:p>
          <a:p>
            <a:pPr lvl="1">
              <a:spcAft>
                <a:spcPts val="600"/>
              </a:spcAft>
            </a:pPr>
            <a:r>
              <a:rPr lang="fr-FR" b="1" dirty="0"/>
              <a:t>Lancez la mobilité le jour de l’édition des offres de prêt par exemple ; Le client est satisfait de son dossier de prêt et il sera trop tard pour le concurrent d’agir.</a:t>
            </a:r>
          </a:p>
          <a:p>
            <a:pPr marL="631825" lvl="2"/>
            <a:r>
              <a:rPr lang="fr-FR" sz="1400" dirty="0"/>
              <a:t>56 % des mobilités bancaires sont lancées dans le cadre d’un prêt immobilier.</a:t>
            </a:r>
          </a:p>
          <a:p>
            <a:r>
              <a:rPr lang="fr-FR" dirty="0"/>
              <a:t>Lors de la saisie du mandat, vous choisissez, en accord avec votre client, 2 dates :</a:t>
            </a:r>
          </a:p>
          <a:p>
            <a:pPr lvl="1">
              <a:spcAft>
                <a:spcPts val="600"/>
              </a:spcAft>
            </a:pPr>
            <a:r>
              <a:rPr lang="fr-FR" b="1" dirty="0"/>
              <a:t>La première, pour l’arrêt des prélèvements et virements : il convient de conserver un délai suffisant pour avoir le temps de mettre en place les opérations manuelles dans notre établissement (Durée préconisée : 45 jours). </a:t>
            </a:r>
            <a:r>
              <a:rPr lang="fr-FR" dirty="0"/>
              <a:t>Les opérations de virements vers des comptes épargne doivent être saisies manuellement, elles sont exclues des modifications de coordonnées bancaires automatiques. </a:t>
            </a:r>
          </a:p>
          <a:p>
            <a:pPr lvl="1">
              <a:spcAft>
                <a:spcPts val="600"/>
              </a:spcAft>
            </a:pPr>
            <a:r>
              <a:rPr lang="fr-FR" b="1" dirty="0"/>
              <a:t>La seconde date correspond à la date de demande de clôture de compte. L’établissement quitté devra procéder à la clôture du compte le jour inscrit dans ce mandat.</a:t>
            </a:r>
            <a:r>
              <a:rPr lang="fr-FR" dirty="0"/>
              <a:t> Afin d’éviter que des opérations soient encore en cours et donner l’occasion à l’établissement quitté de mettre en avant des motifs pouvant bloquer la demande de clôture du compte, il convient de ne pas choisir une date trop proche (Durée préconisée : 60 jours). </a:t>
            </a:r>
          </a:p>
        </p:txBody>
      </p:sp>
      <p:sp>
        <p:nvSpPr>
          <p:cNvPr id="3" name="Espace réservé du texte 2">
            <a:extLst>
              <a:ext uri="{FF2B5EF4-FFF2-40B4-BE49-F238E27FC236}">
                <a16:creationId xmlns:a16="http://schemas.microsoft.com/office/drawing/2014/main" id="{DCE3D820-52B8-46CA-80F0-EBA8A1B137D4}"/>
              </a:ext>
            </a:extLst>
          </p:cNvPr>
          <p:cNvSpPr>
            <a:spLocks noGrp="1"/>
          </p:cNvSpPr>
          <p:nvPr>
            <p:ph type="body" sz="quarter" idx="12"/>
          </p:nvPr>
        </p:nvSpPr>
        <p:spPr/>
        <p:txBody>
          <a:bodyPr/>
          <a:lstStyle/>
          <a:p>
            <a:r>
              <a:rPr lang="fr-FR" dirty="0"/>
              <a:t>Quelques astuces permettent d’améliorer notre performance.</a:t>
            </a:r>
          </a:p>
        </p:txBody>
      </p:sp>
      <p:sp>
        <p:nvSpPr>
          <p:cNvPr id="4" name="Espace réservé du texte 6">
            <a:extLst>
              <a:ext uri="{FF2B5EF4-FFF2-40B4-BE49-F238E27FC236}">
                <a16:creationId xmlns:a16="http://schemas.microsoft.com/office/drawing/2014/main" id="{FB2B8D0F-B4EE-47C4-9C73-FDCA8C00A89B}"/>
              </a:ext>
            </a:extLst>
          </p:cNvPr>
          <p:cNvSpPr txBox="1">
            <a:spLocks/>
          </p:cNvSpPr>
          <p:nvPr/>
        </p:nvSpPr>
        <p:spPr>
          <a:xfrm>
            <a:off x="4376738" y="136525"/>
            <a:ext cx="7299325" cy="231775"/>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dirty="0">
                <a:solidFill>
                  <a:schemeClr val="bg1">
                    <a:lumMod val="50000"/>
                  </a:schemeClr>
                </a:solidFill>
                <a:latin typeface="Arial Black" panose="020B0A04020102020204" pitchFamily="34" charset="0"/>
              </a:rPr>
              <a:t>La Mobilité Bancaire</a:t>
            </a:r>
          </a:p>
        </p:txBody>
      </p:sp>
      <p:sp>
        <p:nvSpPr>
          <p:cNvPr id="5" name="Flèche : droite 4">
            <a:extLst>
              <a:ext uri="{FF2B5EF4-FFF2-40B4-BE49-F238E27FC236}">
                <a16:creationId xmlns:a16="http://schemas.microsoft.com/office/drawing/2014/main" id="{D3EC2493-171B-45CE-ACAE-D96A1BEE013B}"/>
              </a:ext>
            </a:extLst>
          </p:cNvPr>
          <p:cNvSpPr/>
          <p:nvPr/>
        </p:nvSpPr>
        <p:spPr>
          <a:xfrm>
            <a:off x="827314" y="5669458"/>
            <a:ext cx="10537372" cy="2978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7" name="Connecteur droit 6">
            <a:extLst>
              <a:ext uri="{FF2B5EF4-FFF2-40B4-BE49-F238E27FC236}">
                <a16:creationId xmlns:a16="http://schemas.microsoft.com/office/drawing/2014/main" id="{2E0CB276-6EA6-46DD-B689-59EEEEA16F8D}"/>
              </a:ext>
            </a:extLst>
          </p:cNvPr>
          <p:cNvCxnSpPr/>
          <p:nvPr/>
        </p:nvCxnSpPr>
        <p:spPr>
          <a:xfrm>
            <a:off x="2586446" y="5660559"/>
            <a:ext cx="0" cy="315460"/>
          </a:xfrm>
          <a:prstGeom prst="line">
            <a:avLst/>
          </a:prstGeom>
        </p:spPr>
        <p:style>
          <a:lnRef idx="1">
            <a:schemeClr val="accent1"/>
          </a:lnRef>
          <a:fillRef idx="0">
            <a:schemeClr val="accent1"/>
          </a:fillRef>
          <a:effectRef idx="0">
            <a:schemeClr val="accent1"/>
          </a:effectRef>
          <a:fontRef idx="minor">
            <a:schemeClr val="tx1"/>
          </a:fontRef>
        </p:style>
      </p:cxnSp>
      <p:sp>
        <p:nvSpPr>
          <p:cNvPr id="8" name="ZoneTexte 7">
            <a:extLst>
              <a:ext uri="{FF2B5EF4-FFF2-40B4-BE49-F238E27FC236}">
                <a16:creationId xmlns:a16="http://schemas.microsoft.com/office/drawing/2014/main" id="{C7B75B56-57B9-49F4-81A1-574877114360}"/>
              </a:ext>
            </a:extLst>
          </p:cNvPr>
          <p:cNvSpPr txBox="1"/>
          <p:nvPr/>
        </p:nvSpPr>
        <p:spPr>
          <a:xfrm>
            <a:off x="1315686" y="5967310"/>
            <a:ext cx="2541530" cy="461665"/>
          </a:xfrm>
          <a:prstGeom prst="rect">
            <a:avLst/>
          </a:prstGeom>
          <a:noFill/>
        </p:spPr>
        <p:txBody>
          <a:bodyPr wrap="none" rtlCol="0">
            <a:spAutoFit/>
          </a:bodyPr>
          <a:lstStyle/>
          <a:p>
            <a:pPr algn="ctr"/>
            <a:r>
              <a:rPr lang="fr-FR" sz="1200" dirty="0">
                <a:solidFill>
                  <a:schemeClr val="tx1">
                    <a:lumMod val="75000"/>
                    <a:lumOff val="25000"/>
                  </a:schemeClr>
                </a:solidFill>
              </a:rPr>
              <a:t>15 avril : édition de l’offre de prêt +</a:t>
            </a:r>
          </a:p>
          <a:p>
            <a:pPr algn="ctr"/>
            <a:r>
              <a:rPr lang="fr-FR" sz="1200" dirty="0">
                <a:solidFill>
                  <a:schemeClr val="tx1">
                    <a:lumMod val="75000"/>
                    <a:lumOff val="25000"/>
                  </a:schemeClr>
                </a:solidFill>
              </a:rPr>
              <a:t>Lancement du mandat de mobilité</a:t>
            </a:r>
          </a:p>
        </p:txBody>
      </p:sp>
      <p:cxnSp>
        <p:nvCxnSpPr>
          <p:cNvPr id="9" name="Connecteur droit 8">
            <a:extLst>
              <a:ext uri="{FF2B5EF4-FFF2-40B4-BE49-F238E27FC236}">
                <a16:creationId xmlns:a16="http://schemas.microsoft.com/office/drawing/2014/main" id="{D70E5662-73CB-44ED-8FB6-AAC78211D9E6}"/>
              </a:ext>
            </a:extLst>
          </p:cNvPr>
          <p:cNvCxnSpPr/>
          <p:nvPr/>
        </p:nvCxnSpPr>
        <p:spPr>
          <a:xfrm>
            <a:off x="7197635" y="5669458"/>
            <a:ext cx="0" cy="315460"/>
          </a:xfrm>
          <a:prstGeom prst="line">
            <a:avLst/>
          </a:prstGeom>
        </p:spPr>
        <p:style>
          <a:lnRef idx="1">
            <a:schemeClr val="accent1"/>
          </a:lnRef>
          <a:fillRef idx="0">
            <a:schemeClr val="accent1"/>
          </a:fillRef>
          <a:effectRef idx="0">
            <a:schemeClr val="accent1"/>
          </a:effectRef>
          <a:fontRef idx="minor">
            <a:schemeClr val="tx1"/>
          </a:fontRef>
        </p:style>
      </p:cxnSp>
      <p:sp>
        <p:nvSpPr>
          <p:cNvPr id="10" name="ZoneTexte 9">
            <a:extLst>
              <a:ext uri="{FF2B5EF4-FFF2-40B4-BE49-F238E27FC236}">
                <a16:creationId xmlns:a16="http://schemas.microsoft.com/office/drawing/2014/main" id="{CBA985FE-3B00-4C09-8CC3-8506D880C32A}"/>
              </a:ext>
            </a:extLst>
          </p:cNvPr>
          <p:cNvSpPr txBox="1"/>
          <p:nvPr/>
        </p:nvSpPr>
        <p:spPr>
          <a:xfrm>
            <a:off x="5723517" y="5945729"/>
            <a:ext cx="2948243" cy="461665"/>
          </a:xfrm>
          <a:prstGeom prst="rect">
            <a:avLst/>
          </a:prstGeom>
          <a:noFill/>
        </p:spPr>
        <p:txBody>
          <a:bodyPr wrap="none" rtlCol="0">
            <a:spAutoFit/>
          </a:bodyPr>
          <a:lstStyle/>
          <a:p>
            <a:pPr algn="ctr"/>
            <a:r>
              <a:rPr lang="fr-FR" sz="1200" dirty="0">
                <a:solidFill>
                  <a:schemeClr val="tx1">
                    <a:lumMod val="75000"/>
                    <a:lumOff val="25000"/>
                  </a:schemeClr>
                </a:solidFill>
              </a:rPr>
              <a:t>30 mai (J+45)</a:t>
            </a:r>
          </a:p>
          <a:p>
            <a:pPr algn="ctr"/>
            <a:r>
              <a:rPr lang="fr-FR" sz="1200" dirty="0">
                <a:solidFill>
                  <a:schemeClr val="tx1">
                    <a:lumMod val="75000"/>
                    <a:lumOff val="25000"/>
                  </a:schemeClr>
                </a:solidFill>
              </a:rPr>
              <a:t>Date d’arrêt des prélèvements/virements</a:t>
            </a:r>
          </a:p>
        </p:txBody>
      </p:sp>
      <p:sp>
        <p:nvSpPr>
          <p:cNvPr id="11" name="ZoneTexte 10">
            <a:extLst>
              <a:ext uri="{FF2B5EF4-FFF2-40B4-BE49-F238E27FC236}">
                <a16:creationId xmlns:a16="http://schemas.microsoft.com/office/drawing/2014/main" id="{7B32722B-A2FF-45EF-9A31-E13F6D145FDD}"/>
              </a:ext>
            </a:extLst>
          </p:cNvPr>
          <p:cNvSpPr txBox="1"/>
          <p:nvPr/>
        </p:nvSpPr>
        <p:spPr>
          <a:xfrm>
            <a:off x="9028875" y="5945729"/>
            <a:ext cx="2879313" cy="461665"/>
          </a:xfrm>
          <a:prstGeom prst="rect">
            <a:avLst/>
          </a:prstGeom>
          <a:noFill/>
        </p:spPr>
        <p:txBody>
          <a:bodyPr wrap="none" rtlCol="0">
            <a:spAutoFit/>
          </a:bodyPr>
          <a:lstStyle/>
          <a:p>
            <a:pPr algn="ctr"/>
            <a:r>
              <a:rPr lang="fr-FR" sz="1200" dirty="0">
                <a:solidFill>
                  <a:schemeClr val="tx1">
                    <a:lumMod val="75000"/>
                    <a:lumOff val="25000"/>
                  </a:schemeClr>
                </a:solidFill>
              </a:rPr>
              <a:t>15 juin (J+60)</a:t>
            </a:r>
          </a:p>
          <a:p>
            <a:pPr algn="ctr"/>
            <a:r>
              <a:rPr lang="fr-FR" sz="1200" dirty="0">
                <a:solidFill>
                  <a:schemeClr val="tx1">
                    <a:lumMod val="75000"/>
                    <a:lumOff val="25000"/>
                  </a:schemeClr>
                </a:solidFill>
              </a:rPr>
              <a:t>Date de demande de clôture de compte</a:t>
            </a:r>
          </a:p>
        </p:txBody>
      </p:sp>
      <p:cxnSp>
        <p:nvCxnSpPr>
          <p:cNvPr id="12" name="Connecteur droit 11">
            <a:extLst>
              <a:ext uri="{FF2B5EF4-FFF2-40B4-BE49-F238E27FC236}">
                <a16:creationId xmlns:a16="http://schemas.microsoft.com/office/drawing/2014/main" id="{FF0BCB2F-16E9-43F7-9743-3D0C0E891856}"/>
              </a:ext>
            </a:extLst>
          </p:cNvPr>
          <p:cNvCxnSpPr/>
          <p:nvPr/>
        </p:nvCxnSpPr>
        <p:spPr>
          <a:xfrm>
            <a:off x="10459821" y="5666270"/>
            <a:ext cx="0" cy="31546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D220A740-DCA5-4B31-9FE3-48F601D1410A}"/>
              </a:ext>
            </a:extLst>
          </p:cNvPr>
          <p:cNvSpPr/>
          <p:nvPr/>
        </p:nvSpPr>
        <p:spPr>
          <a:xfrm rot="20028963">
            <a:off x="169538" y="5645120"/>
            <a:ext cx="1077362" cy="2658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effectLst>
                  <a:outerShdw blurRad="38100" dist="38100" dir="2700000" algn="tl">
                    <a:srgbClr val="000000">
                      <a:alpha val="43137"/>
                    </a:srgbClr>
                  </a:outerShdw>
                </a:effectLst>
              </a:rPr>
              <a:t>EXEMPLE</a:t>
            </a:r>
          </a:p>
        </p:txBody>
      </p:sp>
    </p:spTree>
    <p:extLst>
      <p:ext uri="{BB962C8B-B14F-4D97-AF65-F5344CB8AC3E}">
        <p14:creationId xmlns:p14="http://schemas.microsoft.com/office/powerpoint/2010/main" val="3685843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1">
            <a:extLst>
              <a:ext uri="{FF2B5EF4-FFF2-40B4-BE49-F238E27FC236}">
                <a16:creationId xmlns:a16="http://schemas.microsoft.com/office/drawing/2014/main" id="{6B401D60-58CF-4787-85FD-79F5E420ADA5}"/>
              </a:ext>
            </a:extLst>
          </p:cNvPr>
          <p:cNvSpPr txBox="1">
            <a:spLocks/>
          </p:cNvSpPr>
          <p:nvPr/>
        </p:nvSpPr>
        <p:spPr>
          <a:xfrm>
            <a:off x="695325" y="3326130"/>
            <a:ext cx="9203055" cy="235458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Si l’outil informatique n’a pas réussi à faire aboutir la demande, c’est qu’une donnée saisie n’a pas été considérée comme « valide » (IBAN, nom/prénom, adresse postale, </a:t>
            </a:r>
            <a:r>
              <a:rPr lang="fr-FR" dirty="0" err="1"/>
              <a:t>etc</a:t>
            </a:r>
            <a:r>
              <a:rPr lang="fr-FR" dirty="0"/>
              <a:t>). </a:t>
            </a:r>
          </a:p>
          <a:p>
            <a:r>
              <a:rPr lang="fr-FR" dirty="0"/>
              <a:t>Cela signifie que la banque concurrente a refusé le mandat de mobilité, les opérations de changement ne sont pas lancées. Les opérations financières du client n’arriveront pas en CEGEE.</a:t>
            </a:r>
          </a:p>
          <a:p>
            <a:r>
              <a:rPr lang="fr-FR" dirty="0"/>
              <a:t>Le client est informé de ce refus par mail, </a:t>
            </a:r>
            <a:r>
              <a:rPr lang="fr-FR" dirty="0" err="1"/>
              <a:t>cf</a:t>
            </a:r>
            <a:r>
              <a:rPr lang="fr-FR" dirty="0"/>
              <a:t> exemple de mail ci-contre.</a:t>
            </a:r>
          </a:p>
          <a:p>
            <a:r>
              <a:rPr lang="fr-FR" dirty="0"/>
              <a:t>Vous trouvez ces dossiers dans le Rapport ORCA : </a:t>
            </a:r>
            <a:r>
              <a:rPr lang="fr-FR" dirty="0">
                <a:hlinkClick r:id="rId2"/>
              </a:rPr>
              <a:t>Mobilité Bancaire Entrante</a:t>
            </a:r>
            <a:r>
              <a:rPr lang="fr-FR" dirty="0"/>
              <a:t> mis à jour de façon hebdomadaire. Ils sont répertoriés avec le filtre « anomalie ». </a:t>
            </a:r>
          </a:p>
          <a:p>
            <a:endParaRPr lang="fr-FR" dirty="0"/>
          </a:p>
          <a:p>
            <a:endParaRPr lang="fr-FR" dirty="0"/>
          </a:p>
          <a:p>
            <a:endParaRPr lang="fr-FR" dirty="0"/>
          </a:p>
        </p:txBody>
      </p:sp>
      <p:grpSp>
        <p:nvGrpSpPr>
          <p:cNvPr id="14" name="Groupe 13">
            <a:extLst>
              <a:ext uri="{FF2B5EF4-FFF2-40B4-BE49-F238E27FC236}">
                <a16:creationId xmlns:a16="http://schemas.microsoft.com/office/drawing/2014/main" id="{9F37F246-4A04-4EB9-8585-77BB3FDCCD22}"/>
              </a:ext>
            </a:extLst>
          </p:cNvPr>
          <p:cNvGrpSpPr/>
          <p:nvPr/>
        </p:nvGrpSpPr>
        <p:grpSpPr>
          <a:xfrm>
            <a:off x="1097984" y="5616613"/>
            <a:ext cx="7320643" cy="777240"/>
            <a:chOff x="1415143" y="2431270"/>
            <a:chExt cx="9361714" cy="1462144"/>
          </a:xfrm>
        </p:grpSpPr>
        <p:pic>
          <p:nvPicPr>
            <p:cNvPr id="6" name="Image 5">
              <a:extLst>
                <a:ext uri="{FF2B5EF4-FFF2-40B4-BE49-F238E27FC236}">
                  <a16:creationId xmlns:a16="http://schemas.microsoft.com/office/drawing/2014/main" id="{ABA7738D-6021-487A-82E5-3F2D61D01A25}"/>
                </a:ext>
              </a:extLst>
            </p:cNvPr>
            <p:cNvPicPr>
              <a:picLocks noChangeAspect="1"/>
            </p:cNvPicPr>
            <p:nvPr/>
          </p:nvPicPr>
          <p:blipFill>
            <a:blip r:embed="rId3"/>
            <a:stretch>
              <a:fillRect/>
            </a:stretch>
          </p:blipFill>
          <p:spPr>
            <a:xfrm>
              <a:off x="1415143" y="2431270"/>
              <a:ext cx="9361714" cy="1462144"/>
            </a:xfrm>
            <a:prstGeom prst="rect">
              <a:avLst/>
            </a:prstGeom>
          </p:spPr>
        </p:pic>
        <p:sp>
          <p:nvSpPr>
            <p:cNvPr id="13" name="Rectangle 12">
              <a:extLst>
                <a:ext uri="{FF2B5EF4-FFF2-40B4-BE49-F238E27FC236}">
                  <a16:creationId xmlns:a16="http://schemas.microsoft.com/office/drawing/2014/main" id="{CC8DC9C0-C07C-47F6-8223-BF9A85BD354F}"/>
                </a:ext>
              </a:extLst>
            </p:cNvPr>
            <p:cNvSpPr/>
            <p:nvPr/>
          </p:nvSpPr>
          <p:spPr>
            <a:xfrm>
              <a:off x="1715589" y="2960914"/>
              <a:ext cx="1349828" cy="1132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 name="Espace réservé du contenu 1">
            <a:extLst>
              <a:ext uri="{FF2B5EF4-FFF2-40B4-BE49-F238E27FC236}">
                <a16:creationId xmlns:a16="http://schemas.microsoft.com/office/drawing/2014/main" id="{B0BD6E98-3DAE-49E2-ADC3-CFA50CA129F0}"/>
              </a:ext>
            </a:extLst>
          </p:cNvPr>
          <p:cNvSpPr>
            <a:spLocks noGrp="1"/>
          </p:cNvSpPr>
          <p:nvPr>
            <p:ph idx="1"/>
          </p:nvPr>
        </p:nvSpPr>
        <p:spPr>
          <a:xfrm>
            <a:off x="695325" y="1301587"/>
            <a:ext cx="11362356" cy="2024543"/>
          </a:xfrm>
        </p:spPr>
        <p:txBody>
          <a:bodyPr/>
          <a:lstStyle/>
          <a:p>
            <a:r>
              <a:rPr lang="fr-FR" dirty="0"/>
              <a:t>Les demandes de mobilité réglementée sont traitées de manière automatique entre les établissements bancaires. </a:t>
            </a:r>
          </a:p>
          <a:p>
            <a:r>
              <a:rPr lang="fr-FR" dirty="0"/>
              <a:t>Pour que les demandes soient valides, il est nécessaire de veiller à : </a:t>
            </a:r>
          </a:p>
          <a:p>
            <a:pPr lvl="1"/>
            <a:r>
              <a:rPr lang="fr-FR" dirty="0"/>
              <a:t>Renseigner les données client </a:t>
            </a:r>
            <a:r>
              <a:rPr lang="fr-FR" b="1" dirty="0"/>
              <a:t>strictement identiques </a:t>
            </a:r>
            <a:r>
              <a:rPr lang="fr-FR" dirty="0"/>
              <a:t>à celles présentes sur le RIB fourni par le client</a:t>
            </a:r>
          </a:p>
          <a:p>
            <a:pPr lvl="2">
              <a:spcBef>
                <a:spcPts val="0"/>
              </a:spcBef>
            </a:pPr>
            <a:r>
              <a:rPr lang="fr-FR" dirty="0"/>
              <a:t>civilité, nom, prénom, adresse postale, IBAN et BIC. </a:t>
            </a:r>
          </a:p>
          <a:p>
            <a:pPr lvl="1"/>
            <a:r>
              <a:rPr lang="fr-FR" dirty="0"/>
              <a:t>Après la saisie de l’IBAN, l’outil </a:t>
            </a:r>
            <a:r>
              <a:rPr lang="fr-FR" dirty="0" err="1"/>
              <a:t>Domilis</a:t>
            </a:r>
            <a:r>
              <a:rPr lang="fr-FR" dirty="0"/>
              <a:t> déduit automatiquement les 8 premiers caractères du BIC correspondant. Celui-ci devant en contenir 11, il convient de saisir les 3 derniers caractères à partir du RIB fourni par le client (ou de compléter par XXX le cas échéant). </a:t>
            </a:r>
          </a:p>
          <a:p>
            <a:pPr marL="0" indent="0">
              <a:buNone/>
            </a:pPr>
            <a:endParaRPr lang="fr-FR" dirty="0"/>
          </a:p>
          <a:p>
            <a:endParaRPr lang="fr-FR" dirty="0"/>
          </a:p>
        </p:txBody>
      </p:sp>
      <p:sp>
        <p:nvSpPr>
          <p:cNvPr id="3" name="Espace réservé du texte 2">
            <a:extLst>
              <a:ext uri="{FF2B5EF4-FFF2-40B4-BE49-F238E27FC236}">
                <a16:creationId xmlns:a16="http://schemas.microsoft.com/office/drawing/2014/main" id="{DCE3D820-52B8-46CA-80F0-EBA8A1B137D4}"/>
              </a:ext>
            </a:extLst>
          </p:cNvPr>
          <p:cNvSpPr>
            <a:spLocks noGrp="1"/>
          </p:cNvSpPr>
          <p:nvPr>
            <p:ph type="body" sz="quarter" idx="12"/>
          </p:nvPr>
        </p:nvSpPr>
        <p:spPr/>
        <p:txBody>
          <a:bodyPr>
            <a:normAutofit fontScale="92500"/>
          </a:bodyPr>
          <a:lstStyle/>
          <a:p>
            <a:r>
              <a:rPr lang="fr-FR" dirty="0"/>
              <a:t>Au-delà de ces astuces, des bonnes pratiques existent pour que le mandat de Mobilité Bancaire Entrante soit valide. Comment agir en cas de refus de la banque de départ ? (1/3)</a:t>
            </a:r>
          </a:p>
        </p:txBody>
      </p:sp>
      <p:sp>
        <p:nvSpPr>
          <p:cNvPr id="4" name="Espace réservé du texte 6">
            <a:extLst>
              <a:ext uri="{FF2B5EF4-FFF2-40B4-BE49-F238E27FC236}">
                <a16:creationId xmlns:a16="http://schemas.microsoft.com/office/drawing/2014/main" id="{FB2B8D0F-B4EE-47C4-9C73-FDCA8C00A89B}"/>
              </a:ext>
            </a:extLst>
          </p:cNvPr>
          <p:cNvSpPr txBox="1">
            <a:spLocks/>
          </p:cNvSpPr>
          <p:nvPr/>
        </p:nvSpPr>
        <p:spPr>
          <a:xfrm>
            <a:off x="4376738" y="136525"/>
            <a:ext cx="7299325" cy="231775"/>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dirty="0">
                <a:solidFill>
                  <a:schemeClr val="bg1">
                    <a:lumMod val="50000"/>
                  </a:schemeClr>
                </a:solidFill>
                <a:latin typeface="Arial Black" panose="020B0A04020102020204" pitchFamily="34" charset="0"/>
              </a:rPr>
              <a:t>La Mobilité Bancaire</a:t>
            </a:r>
          </a:p>
        </p:txBody>
      </p:sp>
      <p:sp>
        <p:nvSpPr>
          <p:cNvPr id="15" name="Rectangle 14">
            <a:extLst>
              <a:ext uri="{FF2B5EF4-FFF2-40B4-BE49-F238E27FC236}">
                <a16:creationId xmlns:a16="http://schemas.microsoft.com/office/drawing/2014/main" id="{45AEE8A9-27FA-4250-8A09-62E43E14DA47}"/>
              </a:ext>
            </a:extLst>
          </p:cNvPr>
          <p:cNvSpPr/>
          <p:nvPr/>
        </p:nvSpPr>
        <p:spPr>
          <a:xfrm>
            <a:off x="9787398" y="5189027"/>
            <a:ext cx="2231756" cy="11089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Depuis début 2022, 129 dossiers sont actuellement en anomalie</a:t>
            </a:r>
          </a:p>
        </p:txBody>
      </p:sp>
      <p:pic>
        <p:nvPicPr>
          <p:cNvPr id="9" name="Image 8">
            <a:hlinkClick r:id="rId4"/>
            <a:extLst>
              <a:ext uri="{FF2B5EF4-FFF2-40B4-BE49-F238E27FC236}">
                <a16:creationId xmlns:a16="http://schemas.microsoft.com/office/drawing/2014/main" id="{551DB9CF-E157-4C4F-8C10-04E4D6ABD4D6}"/>
              </a:ext>
            </a:extLst>
          </p:cNvPr>
          <p:cNvPicPr>
            <a:picLocks noChangeAspect="1"/>
          </p:cNvPicPr>
          <p:nvPr/>
        </p:nvPicPr>
        <p:blipFill>
          <a:blip r:embed="rId5"/>
          <a:stretch>
            <a:fillRect/>
          </a:stretch>
        </p:blipFill>
        <p:spPr>
          <a:xfrm>
            <a:off x="10147884" y="3429000"/>
            <a:ext cx="1348791" cy="1507472"/>
          </a:xfrm>
          <a:prstGeom prst="rect">
            <a:avLst/>
          </a:prstGeom>
        </p:spPr>
      </p:pic>
      <p:cxnSp>
        <p:nvCxnSpPr>
          <p:cNvPr id="7" name="Connecteur droit avec flèche 6">
            <a:extLst>
              <a:ext uri="{FF2B5EF4-FFF2-40B4-BE49-F238E27FC236}">
                <a16:creationId xmlns:a16="http://schemas.microsoft.com/office/drawing/2014/main" id="{99116E91-5CEE-4DEF-8E67-667AF9413483}"/>
              </a:ext>
            </a:extLst>
          </p:cNvPr>
          <p:cNvCxnSpPr>
            <a:cxnSpLocks/>
          </p:cNvCxnSpPr>
          <p:nvPr/>
        </p:nvCxnSpPr>
        <p:spPr>
          <a:xfrm flipV="1">
            <a:off x="7486650" y="4434840"/>
            <a:ext cx="2526030" cy="4686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6" name="Image 15">
            <a:extLst>
              <a:ext uri="{FF2B5EF4-FFF2-40B4-BE49-F238E27FC236}">
                <a16:creationId xmlns:a16="http://schemas.microsoft.com/office/drawing/2014/main" id="{C37EFA2E-6D3C-4E1C-AD0D-CDCAEEEAD623}"/>
              </a:ext>
            </a:extLst>
          </p:cNvPr>
          <p:cNvPicPr>
            <a:picLocks noChangeAspect="1"/>
          </p:cNvPicPr>
          <p:nvPr/>
        </p:nvPicPr>
        <p:blipFill>
          <a:blip r:embed="rId6">
            <a:duotone>
              <a:prstClr val="black"/>
              <a:schemeClr val="accent2">
                <a:tint val="45000"/>
                <a:satMod val="400000"/>
              </a:schemeClr>
            </a:duotone>
          </a:blip>
          <a:stretch>
            <a:fillRect/>
          </a:stretch>
        </p:blipFill>
        <p:spPr>
          <a:xfrm rot="5400000" flipH="1" flipV="1">
            <a:off x="10547443" y="3917252"/>
            <a:ext cx="711666" cy="684330"/>
          </a:xfrm>
          <a:prstGeom prst="rect">
            <a:avLst/>
          </a:prstGeom>
          <a:noFill/>
        </p:spPr>
      </p:pic>
    </p:spTree>
    <p:extLst>
      <p:ext uri="{BB962C8B-B14F-4D97-AF65-F5344CB8AC3E}">
        <p14:creationId xmlns:p14="http://schemas.microsoft.com/office/powerpoint/2010/main" val="3997970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0">
                                            <p:txEl>
                                              <p:pRg st="2" end="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par>
                          <p:cTn id="35" fill="hold">
                            <p:stCondLst>
                              <p:cond delay="0"/>
                            </p:stCondLst>
                            <p:childTnLst>
                              <p:par>
                                <p:cTn id="36" presetID="1" presetClass="entr" presetSubtype="0" fill="hold" nodeType="afterEffect">
                                  <p:stCondLst>
                                    <p:cond delay="0"/>
                                  </p:stCondLst>
                                  <p:childTnLst>
                                    <p:set>
                                      <p:cBhvr>
                                        <p:cTn id="37" dur="1" fill="hold">
                                          <p:stCondLst>
                                            <p:cond delay="0"/>
                                          </p:stCondLst>
                                        </p:cTn>
                                        <p:tgtEl>
                                          <p:spTgt spid="9"/>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16"/>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0">
                                            <p:txEl>
                                              <p:pRg st="3" end="3"/>
                                            </p:txEl>
                                          </p:spTgt>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14"/>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B0BD6E98-3DAE-49E2-ADC3-CFA50CA129F0}"/>
              </a:ext>
            </a:extLst>
          </p:cNvPr>
          <p:cNvSpPr>
            <a:spLocks noGrp="1"/>
          </p:cNvSpPr>
          <p:nvPr>
            <p:ph idx="1"/>
          </p:nvPr>
        </p:nvSpPr>
        <p:spPr>
          <a:xfrm>
            <a:off x="695325" y="1301587"/>
            <a:ext cx="10980738" cy="4848620"/>
          </a:xfrm>
        </p:spPr>
        <p:txBody>
          <a:bodyPr/>
          <a:lstStyle/>
          <a:p>
            <a:r>
              <a:rPr lang="fr-FR" dirty="0"/>
              <a:t>Ce fichier vous indique le motif de refus invoqué par le concurrent.</a:t>
            </a:r>
          </a:p>
          <a:p>
            <a:endParaRPr lang="fr-FR" sz="800" dirty="0"/>
          </a:p>
          <a:p>
            <a:pPr>
              <a:lnSpc>
                <a:spcPct val="150000"/>
              </a:lnSpc>
            </a:pPr>
            <a:r>
              <a:rPr lang="fr-FR" b="1" dirty="0"/>
              <a:t>Il existe 7 motifs de refus.</a:t>
            </a:r>
            <a:r>
              <a:rPr lang="fr-FR" dirty="0"/>
              <a:t> Les explications pour y remédier sont présentes dans la </a:t>
            </a:r>
            <a:r>
              <a:rPr lang="fr-FR" dirty="0">
                <a:hlinkClick r:id="rId2"/>
              </a:rPr>
              <a:t>FAQ Mobilité Bancaire</a:t>
            </a:r>
            <a:r>
              <a:rPr lang="fr-FR" dirty="0"/>
              <a:t> que vous pouvez retrouver directement sur </a:t>
            </a:r>
            <a:r>
              <a:rPr lang="fr-FR" dirty="0">
                <a:hlinkClick r:id="rId3"/>
              </a:rPr>
              <a:t>ce fichier ORCA </a:t>
            </a:r>
            <a:r>
              <a:rPr lang="fr-FR" dirty="0"/>
              <a:t>en cliquant sur « Infos » ou dans la                                   .</a:t>
            </a:r>
          </a:p>
          <a:p>
            <a:pPr>
              <a:lnSpc>
                <a:spcPct val="150000"/>
              </a:lnSpc>
            </a:pPr>
            <a:endParaRPr lang="fr-FR" dirty="0"/>
          </a:p>
          <a:p>
            <a:endParaRPr lang="fr-FR" dirty="0"/>
          </a:p>
          <a:p>
            <a:r>
              <a:rPr lang="fr-FR" dirty="0"/>
              <a:t>Liste des motifs et explications : </a:t>
            </a:r>
          </a:p>
          <a:p>
            <a:pPr lvl="1">
              <a:spcAft>
                <a:spcPts val="600"/>
              </a:spcAft>
            </a:pPr>
            <a:r>
              <a:rPr lang="fr-FR" b="1" dirty="0"/>
              <a:t>DESTINATAIRE NON RECONNU </a:t>
            </a:r>
            <a:r>
              <a:rPr lang="fr-FR" dirty="0"/>
              <a:t>= les données clients sont fausses, il y a une erreur sur son nom/prénom ou sa date de naissance ou son lieu de naissance ou son adresse postale</a:t>
            </a:r>
          </a:p>
          <a:p>
            <a:pPr lvl="1">
              <a:spcAft>
                <a:spcPts val="600"/>
              </a:spcAft>
            </a:pPr>
            <a:r>
              <a:rPr lang="fr-FR" b="1" dirty="0"/>
              <a:t>COORDONNEES BANCAIRES INEXPLOITABLES </a:t>
            </a:r>
            <a:r>
              <a:rPr lang="fr-FR" dirty="0"/>
              <a:t>= les données du compte du client sont fausses (mauvais IBAN / BIC…)</a:t>
            </a:r>
          </a:p>
          <a:p>
            <a:pPr lvl="1">
              <a:spcAft>
                <a:spcPts val="600"/>
              </a:spcAft>
            </a:pPr>
            <a:r>
              <a:rPr lang="fr-FR" b="1" dirty="0"/>
              <a:t>COMPTE CLOS </a:t>
            </a:r>
            <a:r>
              <a:rPr lang="fr-FR" dirty="0"/>
              <a:t>= le compte du client est déjà clos dans sa banque de départ, la mobilité bancaire n’est donc plus réalisable</a:t>
            </a:r>
          </a:p>
          <a:p>
            <a:pPr lvl="1">
              <a:spcAft>
                <a:spcPts val="600"/>
              </a:spcAft>
            </a:pPr>
            <a:r>
              <a:rPr lang="fr-FR" b="1" dirty="0"/>
              <a:t>OPERATION NON ADMISE </a:t>
            </a:r>
            <a:r>
              <a:rPr lang="fr-FR" dirty="0"/>
              <a:t>= le client n’est pas éligible à la mobilité bancaire réglementée</a:t>
            </a:r>
          </a:p>
          <a:p>
            <a:pPr lvl="1">
              <a:spcAft>
                <a:spcPts val="600"/>
              </a:spcAft>
            </a:pPr>
            <a:r>
              <a:rPr lang="fr-FR" b="1" dirty="0"/>
              <a:t>SUR ORDRE DU CLIENT </a:t>
            </a:r>
            <a:r>
              <a:rPr lang="fr-FR" dirty="0"/>
              <a:t>= le client a révoqué son mandat via sa banque de départ</a:t>
            </a:r>
          </a:p>
          <a:p>
            <a:pPr lvl="1">
              <a:spcAft>
                <a:spcPts val="600"/>
              </a:spcAft>
            </a:pPr>
            <a:r>
              <a:rPr lang="fr-FR" b="1" dirty="0"/>
              <a:t>MOTIF REGLEMENTAIRE </a:t>
            </a:r>
            <a:r>
              <a:rPr lang="fr-FR" dirty="0"/>
              <a:t>= la banque de départ ne répond pas dans les temps</a:t>
            </a:r>
          </a:p>
          <a:p>
            <a:pPr lvl="1">
              <a:spcAft>
                <a:spcPts val="600"/>
              </a:spcAft>
            </a:pPr>
            <a:r>
              <a:rPr lang="fr-FR" b="1" dirty="0"/>
              <a:t>TITULAIRE DECEDE</a:t>
            </a:r>
          </a:p>
          <a:p>
            <a:endParaRPr lang="fr-FR" dirty="0"/>
          </a:p>
          <a:p>
            <a:endParaRPr lang="fr-FR" dirty="0"/>
          </a:p>
          <a:p>
            <a:endParaRPr lang="fr-FR" dirty="0"/>
          </a:p>
          <a:p>
            <a:endParaRPr lang="fr-FR" dirty="0"/>
          </a:p>
        </p:txBody>
      </p:sp>
      <p:sp>
        <p:nvSpPr>
          <p:cNvPr id="3" name="Espace réservé du texte 2">
            <a:extLst>
              <a:ext uri="{FF2B5EF4-FFF2-40B4-BE49-F238E27FC236}">
                <a16:creationId xmlns:a16="http://schemas.microsoft.com/office/drawing/2014/main" id="{DCE3D820-52B8-46CA-80F0-EBA8A1B137D4}"/>
              </a:ext>
            </a:extLst>
          </p:cNvPr>
          <p:cNvSpPr>
            <a:spLocks noGrp="1"/>
          </p:cNvSpPr>
          <p:nvPr>
            <p:ph type="body" sz="quarter" idx="12"/>
          </p:nvPr>
        </p:nvSpPr>
        <p:spPr/>
        <p:txBody>
          <a:bodyPr>
            <a:normAutofit fontScale="92500"/>
          </a:bodyPr>
          <a:lstStyle/>
          <a:p>
            <a:r>
              <a:rPr lang="fr-FR" dirty="0"/>
              <a:t>Au-delà de ces astuces, des bonnes pratiques existent pour que le mandat de Mobilité Bancaire Entrante soit valide. Comment agir en cas de refus de la banque de départ ? (2/3)</a:t>
            </a:r>
          </a:p>
        </p:txBody>
      </p:sp>
      <p:sp>
        <p:nvSpPr>
          <p:cNvPr id="4" name="Espace réservé du texte 6">
            <a:extLst>
              <a:ext uri="{FF2B5EF4-FFF2-40B4-BE49-F238E27FC236}">
                <a16:creationId xmlns:a16="http://schemas.microsoft.com/office/drawing/2014/main" id="{FB2B8D0F-B4EE-47C4-9C73-FDCA8C00A89B}"/>
              </a:ext>
            </a:extLst>
          </p:cNvPr>
          <p:cNvSpPr txBox="1">
            <a:spLocks/>
          </p:cNvSpPr>
          <p:nvPr/>
        </p:nvSpPr>
        <p:spPr>
          <a:xfrm>
            <a:off x="4376738" y="136525"/>
            <a:ext cx="7299325" cy="231775"/>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dirty="0">
                <a:solidFill>
                  <a:schemeClr val="bg1">
                    <a:lumMod val="50000"/>
                  </a:schemeClr>
                </a:solidFill>
                <a:latin typeface="Arial Black" panose="020B0A04020102020204" pitchFamily="34" charset="0"/>
              </a:rPr>
              <a:t>La Mobilité Bancaire</a:t>
            </a:r>
          </a:p>
        </p:txBody>
      </p:sp>
      <p:pic>
        <p:nvPicPr>
          <p:cNvPr id="5" name="Image 4">
            <a:extLst>
              <a:ext uri="{FF2B5EF4-FFF2-40B4-BE49-F238E27FC236}">
                <a16:creationId xmlns:a16="http://schemas.microsoft.com/office/drawing/2014/main" id="{32BED0E3-E77E-4672-A93A-C758145B18CD}"/>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029507" y="2711108"/>
            <a:ext cx="5066493" cy="603589"/>
          </a:xfrm>
          <a:prstGeom prst="rect">
            <a:avLst/>
          </a:prstGeom>
        </p:spPr>
      </p:pic>
      <p:sp>
        <p:nvSpPr>
          <p:cNvPr id="7" name="Ellipse 6">
            <a:extLst>
              <a:ext uri="{FF2B5EF4-FFF2-40B4-BE49-F238E27FC236}">
                <a16:creationId xmlns:a16="http://schemas.microsoft.com/office/drawing/2014/main" id="{B1AFEC8F-01B7-45C6-BD1A-4878A089AD77}"/>
              </a:ext>
            </a:extLst>
          </p:cNvPr>
          <p:cNvSpPr/>
          <p:nvPr/>
        </p:nvSpPr>
        <p:spPr>
          <a:xfrm>
            <a:off x="5083444" y="2665099"/>
            <a:ext cx="1012556" cy="619932"/>
          </a:xfrm>
          <a:prstGeom prst="ellipse">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0" name="Image 9">
            <a:hlinkClick r:id="rId5"/>
            <a:extLst>
              <a:ext uri="{FF2B5EF4-FFF2-40B4-BE49-F238E27FC236}">
                <a16:creationId xmlns:a16="http://schemas.microsoft.com/office/drawing/2014/main" id="{8ADC5794-74E6-42BC-B16B-46B8BAC66F0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38012" y="2293685"/>
            <a:ext cx="1784166" cy="337910"/>
          </a:xfrm>
          <a:prstGeom prst="rect">
            <a:avLst/>
          </a:prstGeom>
        </p:spPr>
      </p:pic>
      <p:pic>
        <p:nvPicPr>
          <p:cNvPr id="11" name="Picture 6" descr="fleche-rouge - Tous Perfect">
            <a:extLst>
              <a:ext uri="{FF2B5EF4-FFF2-40B4-BE49-F238E27FC236}">
                <a16:creationId xmlns:a16="http://schemas.microsoft.com/office/drawing/2014/main" id="{314DF79D-EB7E-4E0E-B1AC-B4E640DFF8E5}"/>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12223493">
            <a:off x="6336593" y="2508686"/>
            <a:ext cx="836287" cy="786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4371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par>
                          <p:cTn id="13" fill="hold">
                            <p:stCondLst>
                              <p:cond delay="0"/>
                            </p:stCondLst>
                            <p:childTnLst>
                              <p:par>
                                <p:cTn id="14" presetID="10" presetClass="entr" presetSubtype="0" fill="hold" nodeType="afterEffect">
                                  <p:stCondLst>
                                    <p:cond delay="100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250"/>
                                        <p:tgtEl>
                                          <p:spTgt spid="5"/>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250"/>
                                        <p:tgtEl>
                                          <p:spTgt spid="7"/>
                                        </p:tgtEl>
                                      </p:cBhvr>
                                    </p:animEffect>
                                  </p:childTnLst>
                                </p:cTn>
                              </p:par>
                              <p:par>
                                <p:cTn id="20" presetID="10" presetClass="entr" presetSubtype="0" fill="hold" nodeType="withEffect">
                                  <p:stCondLst>
                                    <p:cond delay="100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25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
                                            <p:txEl>
                                              <p:pRg st="8" end="8"/>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
                                            <p:txEl>
                                              <p:pRg st="9" end="9"/>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
                                            <p:txEl>
                                              <p:pRg st="10" end="10"/>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
                                            <p:txEl>
                                              <p:pRg st="11" end="11"/>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B0BD6E98-3DAE-49E2-ADC3-CFA50CA129F0}"/>
              </a:ext>
            </a:extLst>
          </p:cNvPr>
          <p:cNvSpPr>
            <a:spLocks noGrp="1"/>
          </p:cNvSpPr>
          <p:nvPr>
            <p:ph idx="1"/>
          </p:nvPr>
        </p:nvSpPr>
        <p:spPr>
          <a:xfrm>
            <a:off x="695325" y="1355562"/>
            <a:ext cx="10980738" cy="4848620"/>
          </a:xfrm>
        </p:spPr>
        <p:txBody>
          <a:bodyPr/>
          <a:lstStyle/>
          <a:p>
            <a:pPr algn="just"/>
            <a:r>
              <a:rPr lang="fr-FR" dirty="0"/>
              <a:t>La détection de l’anomalie est faite, </a:t>
            </a:r>
            <a:r>
              <a:rPr lang="fr-FR" b="1" dirty="0"/>
              <a:t>il convient alors lancer un nouveau mandat de Mobilité Bancaire Entrante afin de relancer un mandat valide.</a:t>
            </a:r>
          </a:p>
          <a:p>
            <a:endParaRPr lang="fr-FR" dirty="0"/>
          </a:p>
          <a:p>
            <a:endParaRPr lang="fr-FR" dirty="0"/>
          </a:p>
          <a:p>
            <a:endParaRPr lang="fr-FR" dirty="0"/>
          </a:p>
          <a:p>
            <a:endParaRPr lang="fr-FR" dirty="0"/>
          </a:p>
          <a:p>
            <a:endParaRPr lang="fr-FR" dirty="0"/>
          </a:p>
        </p:txBody>
      </p:sp>
      <p:sp>
        <p:nvSpPr>
          <p:cNvPr id="3" name="Espace réservé du texte 2">
            <a:extLst>
              <a:ext uri="{FF2B5EF4-FFF2-40B4-BE49-F238E27FC236}">
                <a16:creationId xmlns:a16="http://schemas.microsoft.com/office/drawing/2014/main" id="{DCE3D820-52B8-46CA-80F0-EBA8A1B137D4}"/>
              </a:ext>
            </a:extLst>
          </p:cNvPr>
          <p:cNvSpPr>
            <a:spLocks noGrp="1"/>
          </p:cNvSpPr>
          <p:nvPr>
            <p:ph type="body" sz="quarter" idx="12"/>
          </p:nvPr>
        </p:nvSpPr>
        <p:spPr/>
        <p:txBody>
          <a:bodyPr>
            <a:normAutofit fontScale="92500"/>
          </a:bodyPr>
          <a:lstStyle/>
          <a:p>
            <a:r>
              <a:rPr lang="fr-FR" dirty="0"/>
              <a:t>Au-delà de ces astuces, des bonnes pratiques existent pour que le mandat de Mobilité Bancaire Entrante soit valide. Comment agir en cas de refus de la banque de départ ? (3/3)</a:t>
            </a:r>
          </a:p>
        </p:txBody>
      </p:sp>
      <p:sp>
        <p:nvSpPr>
          <p:cNvPr id="4" name="Espace réservé du texte 6">
            <a:extLst>
              <a:ext uri="{FF2B5EF4-FFF2-40B4-BE49-F238E27FC236}">
                <a16:creationId xmlns:a16="http://schemas.microsoft.com/office/drawing/2014/main" id="{FB2B8D0F-B4EE-47C4-9C73-FDCA8C00A89B}"/>
              </a:ext>
            </a:extLst>
          </p:cNvPr>
          <p:cNvSpPr txBox="1">
            <a:spLocks/>
          </p:cNvSpPr>
          <p:nvPr/>
        </p:nvSpPr>
        <p:spPr>
          <a:xfrm>
            <a:off x="4376738" y="136525"/>
            <a:ext cx="7299325" cy="231775"/>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dirty="0">
                <a:solidFill>
                  <a:schemeClr val="bg1">
                    <a:lumMod val="50000"/>
                  </a:schemeClr>
                </a:solidFill>
                <a:latin typeface="Arial Black" panose="020B0A04020102020204" pitchFamily="34" charset="0"/>
              </a:rPr>
              <a:t>La Mobilité Bancaire</a:t>
            </a:r>
          </a:p>
        </p:txBody>
      </p:sp>
      <p:pic>
        <p:nvPicPr>
          <p:cNvPr id="6" name="Image 5">
            <a:extLst>
              <a:ext uri="{FF2B5EF4-FFF2-40B4-BE49-F238E27FC236}">
                <a16:creationId xmlns:a16="http://schemas.microsoft.com/office/drawing/2014/main" id="{61C02FC1-6FFF-4C78-AB0A-4F133ED02CD9}"/>
              </a:ext>
            </a:extLst>
          </p:cNvPr>
          <p:cNvPicPr>
            <a:picLocks noChangeAspect="1"/>
          </p:cNvPicPr>
          <p:nvPr/>
        </p:nvPicPr>
        <p:blipFill>
          <a:blip r:embed="rId2"/>
          <a:stretch>
            <a:fillRect/>
          </a:stretch>
        </p:blipFill>
        <p:spPr>
          <a:xfrm>
            <a:off x="5597471" y="2144801"/>
            <a:ext cx="6245817" cy="3270142"/>
          </a:xfrm>
          <a:prstGeom prst="rect">
            <a:avLst/>
          </a:prstGeom>
        </p:spPr>
      </p:pic>
      <p:sp>
        <p:nvSpPr>
          <p:cNvPr id="7" name="Espace réservé du contenu 1">
            <a:extLst>
              <a:ext uri="{FF2B5EF4-FFF2-40B4-BE49-F238E27FC236}">
                <a16:creationId xmlns:a16="http://schemas.microsoft.com/office/drawing/2014/main" id="{E58A1A0E-0960-4814-922C-4BB7957E50EA}"/>
              </a:ext>
            </a:extLst>
          </p:cNvPr>
          <p:cNvSpPr txBox="1">
            <a:spLocks/>
          </p:cNvSpPr>
          <p:nvPr/>
        </p:nvSpPr>
        <p:spPr>
          <a:xfrm>
            <a:off x="695325" y="2020004"/>
            <a:ext cx="4902146" cy="3270142"/>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a:p>
            <a:r>
              <a:rPr lang="fr-FR" dirty="0"/>
              <a:t>Comment faire ?</a:t>
            </a:r>
          </a:p>
          <a:p>
            <a:pPr lvl="1">
              <a:spcAft>
                <a:spcPts val="600"/>
              </a:spcAft>
            </a:pPr>
            <a:r>
              <a:rPr lang="fr-FR" dirty="0"/>
              <a:t>Saisir la transaction 1307 depuis la synthèse client</a:t>
            </a:r>
          </a:p>
          <a:p>
            <a:pPr lvl="1">
              <a:spcAft>
                <a:spcPts val="600"/>
              </a:spcAft>
            </a:pPr>
            <a:r>
              <a:rPr lang="fr-FR" dirty="0"/>
              <a:t>Vérifier le motif de refus &gt; Bordereau de traçabilité</a:t>
            </a:r>
          </a:p>
          <a:p>
            <a:pPr lvl="1">
              <a:spcAft>
                <a:spcPts val="600"/>
              </a:spcAft>
            </a:pPr>
            <a:r>
              <a:rPr lang="fr-FR" dirty="0"/>
              <a:t>Révoquer le mandat </a:t>
            </a:r>
          </a:p>
          <a:p>
            <a:pPr lvl="1" algn="just">
              <a:spcAft>
                <a:spcPts val="600"/>
              </a:spcAft>
            </a:pPr>
            <a:r>
              <a:rPr lang="fr-FR" b="1" dirty="0"/>
              <a:t>Refaire une demande de mobilité réglementée en faisant un avenant au forfait et en vous assurant de l’exactitude des données saisies.</a:t>
            </a:r>
          </a:p>
          <a:p>
            <a:pPr lvl="1">
              <a:spcAft>
                <a:spcPts val="600"/>
              </a:spcAft>
            </a:pPr>
            <a:r>
              <a:rPr lang="fr-FR" dirty="0"/>
              <a:t>Faire signer au client le nouveau mandat (à distance ou en face à face).</a:t>
            </a:r>
          </a:p>
          <a:p>
            <a:endParaRPr lang="fr-FR" dirty="0"/>
          </a:p>
          <a:p>
            <a:endParaRPr lang="fr-FR" dirty="0"/>
          </a:p>
          <a:p>
            <a:endParaRPr lang="fr-FR" dirty="0"/>
          </a:p>
          <a:p>
            <a:endParaRPr lang="fr-FR" dirty="0"/>
          </a:p>
        </p:txBody>
      </p:sp>
      <p:sp>
        <p:nvSpPr>
          <p:cNvPr id="8" name="Espace réservé du contenu 1">
            <a:extLst>
              <a:ext uri="{FF2B5EF4-FFF2-40B4-BE49-F238E27FC236}">
                <a16:creationId xmlns:a16="http://schemas.microsoft.com/office/drawing/2014/main" id="{7D6E90B2-DDA7-4763-B348-4B3007B7CD79}"/>
              </a:ext>
            </a:extLst>
          </p:cNvPr>
          <p:cNvSpPr txBox="1">
            <a:spLocks/>
          </p:cNvSpPr>
          <p:nvPr/>
        </p:nvSpPr>
        <p:spPr>
          <a:xfrm>
            <a:off x="695325" y="5414942"/>
            <a:ext cx="10980738" cy="978909"/>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fr-FR" dirty="0"/>
              <a:t>Si 2 mandats sont revenus invalides, vous pouvez contacter le service d’assistance DOMILIS pour vous expliquer les motifs de refus et vous aider dans la démarche :</a:t>
            </a:r>
          </a:p>
          <a:p>
            <a:pPr marL="468000" lvl="1" indent="0" algn="ctr">
              <a:spcAft>
                <a:spcPts val="600"/>
              </a:spcAft>
              <a:buNone/>
            </a:pPr>
            <a:r>
              <a:rPr lang="fr-FR" dirty="0"/>
              <a:t>01 70 39 25 43 	     		 domilis@domiciliationbancaire.fr</a:t>
            </a:r>
          </a:p>
          <a:p>
            <a:pPr lvl="1">
              <a:spcAft>
                <a:spcPts val="600"/>
              </a:spcAft>
            </a:pPr>
            <a:endParaRPr lang="fr-FR" dirty="0"/>
          </a:p>
          <a:p>
            <a:endParaRPr lang="fr-FR" dirty="0"/>
          </a:p>
          <a:p>
            <a:endParaRPr lang="fr-FR" dirty="0"/>
          </a:p>
          <a:p>
            <a:endParaRPr lang="fr-FR" dirty="0"/>
          </a:p>
          <a:p>
            <a:endParaRPr lang="fr-FR" dirty="0"/>
          </a:p>
          <a:p>
            <a:endParaRPr lang="fr-FR" dirty="0"/>
          </a:p>
        </p:txBody>
      </p:sp>
      <p:pic>
        <p:nvPicPr>
          <p:cNvPr id="9" name="Picture 4" descr="Mail icon">
            <a:extLst>
              <a:ext uri="{FF2B5EF4-FFF2-40B4-BE49-F238E27FC236}">
                <a16:creationId xmlns:a16="http://schemas.microsoft.com/office/drawing/2014/main" id="{1E4BB28D-AEE3-423D-8AFF-7836B96CA74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03063" y="5904342"/>
            <a:ext cx="498529" cy="498529"/>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a:extLst>
              <a:ext uri="{FF2B5EF4-FFF2-40B4-BE49-F238E27FC236}">
                <a16:creationId xmlns:a16="http://schemas.microsoft.com/office/drawing/2014/main" id="{71ACD80B-2F7B-47C2-B98C-61C4C6E86137}"/>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780922" y="5860391"/>
            <a:ext cx="730951" cy="557978"/>
          </a:xfrm>
          <a:prstGeom prst="rect">
            <a:avLst/>
          </a:prstGeom>
        </p:spPr>
      </p:pic>
    </p:spTree>
    <p:extLst>
      <p:ext uri="{BB962C8B-B14F-4D97-AF65-F5344CB8AC3E}">
        <p14:creationId xmlns:p14="http://schemas.microsoft.com/office/powerpoint/2010/main" val="2152490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7" grpId="0" uiExpand="1" build="p"/>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AFD21963-4DC4-4D01-B6E8-067D129CDAD2}"/>
              </a:ext>
            </a:extLst>
          </p:cNvPr>
          <p:cNvSpPr>
            <a:spLocks noGrp="1"/>
          </p:cNvSpPr>
          <p:nvPr>
            <p:ph idx="1"/>
          </p:nvPr>
        </p:nvSpPr>
        <p:spPr>
          <a:xfrm>
            <a:off x="695325" y="1388669"/>
            <a:ext cx="6021161" cy="4848620"/>
          </a:xfrm>
        </p:spPr>
        <p:txBody>
          <a:bodyPr/>
          <a:lstStyle/>
          <a:p>
            <a:r>
              <a:rPr lang="fr-FR" dirty="0"/>
              <a:t>Suivi hebdo Mobilité Bancaire</a:t>
            </a:r>
          </a:p>
          <a:p>
            <a:pPr lvl="1"/>
            <a:r>
              <a:rPr lang="fr-FR" dirty="0"/>
              <a:t>Ce suivi vous propose une lecture directe de la « balance » entre mobilités entrantes (arrivées) et sortantes (départs) sur votre point de vente. Il va jusqu’à détailler les flux par rapport à nos principaux concurrents sur vos zones de chalandise respectives.</a:t>
            </a:r>
          </a:p>
          <a:p>
            <a:pPr lvl="1"/>
            <a:r>
              <a:rPr lang="fr-FR" dirty="0"/>
              <a:t>                       &gt; </a:t>
            </a:r>
            <a:r>
              <a:rPr lang="fr-FR" dirty="0">
                <a:hlinkClick r:id="rId2"/>
              </a:rPr>
              <a:t>Pilotage</a:t>
            </a:r>
            <a:r>
              <a:rPr lang="fr-FR" dirty="0"/>
              <a:t> &gt; Production commerciale &gt; Bancarisation &gt; Mobilité bancaire</a:t>
            </a:r>
          </a:p>
          <a:p>
            <a:pPr lvl="1"/>
            <a:endParaRPr lang="fr-FR" dirty="0"/>
          </a:p>
          <a:p>
            <a:r>
              <a:rPr lang="fr-FR" dirty="0"/>
              <a:t>Rapport ORCA : </a:t>
            </a:r>
            <a:r>
              <a:rPr lang="fr-FR" dirty="0">
                <a:hlinkClick r:id="rId3"/>
              </a:rPr>
              <a:t>Mobilité Bancaire Entrante</a:t>
            </a:r>
            <a:endParaRPr lang="fr-FR" dirty="0"/>
          </a:p>
          <a:p>
            <a:pPr lvl="1"/>
            <a:r>
              <a:rPr lang="fr-FR" dirty="0"/>
              <a:t>Vous pourrez y suivre l’état d’avancement des dossiers de vos nouveaux clients souhaitant rapatrier leurs flux chez nous.</a:t>
            </a:r>
          </a:p>
          <a:p>
            <a:pPr lvl="1"/>
            <a:r>
              <a:rPr lang="fr-FR" dirty="0"/>
              <a:t>Les mobilités réglementées et non réglementées y sont représentées. Idéal pour une vue d’ensemble sur votre portefeuille, avec notamment un filtre possible sur l’état d’avancement de chaque transfert.</a:t>
            </a:r>
          </a:p>
          <a:p>
            <a:pPr marL="711000" lvl="2"/>
            <a:r>
              <a:rPr lang="fr-FR" sz="1400" b="1" dirty="0"/>
              <a:t>Relancez vos clients concernés par le statut « en attente de signature » pour ne pas perdre le dossier.</a:t>
            </a:r>
          </a:p>
          <a:p>
            <a:endParaRPr lang="fr-FR" dirty="0"/>
          </a:p>
        </p:txBody>
      </p:sp>
      <p:sp>
        <p:nvSpPr>
          <p:cNvPr id="3" name="Espace réservé du texte 2">
            <a:extLst>
              <a:ext uri="{FF2B5EF4-FFF2-40B4-BE49-F238E27FC236}">
                <a16:creationId xmlns:a16="http://schemas.microsoft.com/office/drawing/2014/main" id="{263D420B-97A1-439B-9373-0EFB4DB2BC8E}"/>
              </a:ext>
            </a:extLst>
          </p:cNvPr>
          <p:cNvSpPr>
            <a:spLocks noGrp="1"/>
          </p:cNvSpPr>
          <p:nvPr>
            <p:ph type="body" sz="quarter" idx="12"/>
          </p:nvPr>
        </p:nvSpPr>
        <p:spPr/>
        <p:txBody>
          <a:bodyPr/>
          <a:lstStyle/>
          <a:p>
            <a:r>
              <a:rPr lang="fr-FR" dirty="0"/>
              <a:t>Des outils sont à disposition pour suivre l’activité sur la Mobilité bancaire entrante.</a:t>
            </a:r>
          </a:p>
        </p:txBody>
      </p:sp>
      <p:pic>
        <p:nvPicPr>
          <p:cNvPr id="6" name="Image 5">
            <a:extLst>
              <a:ext uri="{FF2B5EF4-FFF2-40B4-BE49-F238E27FC236}">
                <a16:creationId xmlns:a16="http://schemas.microsoft.com/office/drawing/2014/main" id="{B8A1E703-DACF-497A-B99E-472C3A1DA7DD}"/>
              </a:ext>
            </a:extLst>
          </p:cNvPr>
          <p:cNvPicPr>
            <a:picLocks noChangeAspect="1"/>
          </p:cNvPicPr>
          <p:nvPr/>
        </p:nvPicPr>
        <p:blipFill>
          <a:blip r:embed="rId4"/>
          <a:stretch>
            <a:fillRect/>
          </a:stretch>
        </p:blipFill>
        <p:spPr>
          <a:xfrm>
            <a:off x="6821940" y="1099457"/>
            <a:ext cx="4295775" cy="5137832"/>
          </a:xfrm>
          <a:prstGeom prst="rect">
            <a:avLst/>
          </a:prstGeom>
        </p:spPr>
      </p:pic>
      <p:pic>
        <p:nvPicPr>
          <p:cNvPr id="7" name="Image 6">
            <a:extLst>
              <a:ext uri="{FF2B5EF4-FFF2-40B4-BE49-F238E27FC236}">
                <a16:creationId xmlns:a16="http://schemas.microsoft.com/office/drawing/2014/main" id="{EB415E70-9DD9-4D14-9841-9B6CE7799DD2}"/>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4735" y="5843450"/>
            <a:ext cx="659630" cy="59835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Espace réservé du texte 6">
            <a:extLst>
              <a:ext uri="{FF2B5EF4-FFF2-40B4-BE49-F238E27FC236}">
                <a16:creationId xmlns:a16="http://schemas.microsoft.com/office/drawing/2014/main" id="{40DB90FC-26B1-40FD-9C5C-3E6E86DF80A7}"/>
              </a:ext>
            </a:extLst>
          </p:cNvPr>
          <p:cNvSpPr txBox="1">
            <a:spLocks/>
          </p:cNvSpPr>
          <p:nvPr/>
        </p:nvSpPr>
        <p:spPr>
          <a:xfrm>
            <a:off x="4376738" y="136525"/>
            <a:ext cx="7299325" cy="231775"/>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a:solidFill>
                  <a:schemeClr val="bg1">
                    <a:lumMod val="50000"/>
                  </a:schemeClr>
                </a:solidFill>
                <a:latin typeface="Arial Black" panose="020B0A04020102020204" pitchFamily="34" charset="0"/>
              </a:rPr>
              <a:t>La Mobilité Bancaire</a:t>
            </a:r>
            <a:endParaRPr lang="fr-FR" sz="1200" dirty="0">
              <a:solidFill>
                <a:schemeClr val="bg1">
                  <a:lumMod val="50000"/>
                </a:schemeClr>
              </a:solidFill>
              <a:latin typeface="Arial Black" panose="020B0A04020102020204" pitchFamily="34" charset="0"/>
            </a:endParaRPr>
          </a:p>
        </p:txBody>
      </p:sp>
      <p:pic>
        <p:nvPicPr>
          <p:cNvPr id="10" name="Picture 2" descr="Illustration vectorielle de gestion du temps concept abstrait. outil de suivi du temps, logiciel de gestion, planification efficace, productivité au travail, horloge, système de contrôle, métaphore abstraite du calendrier de projet. Vecteur gratuit">
            <a:extLst>
              <a:ext uri="{FF2B5EF4-FFF2-40B4-BE49-F238E27FC236}">
                <a16:creationId xmlns:a16="http://schemas.microsoft.com/office/drawing/2014/main" id="{38A23718-402F-426D-82CA-85301174FEDB}"/>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610733" y="5012418"/>
            <a:ext cx="1224871" cy="1224871"/>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a:hlinkClick r:id="rId7"/>
            <a:extLst>
              <a:ext uri="{FF2B5EF4-FFF2-40B4-BE49-F238E27FC236}">
                <a16:creationId xmlns:a16="http://schemas.microsoft.com/office/drawing/2014/main" id="{E351240A-4E8A-4C0F-BB21-0475A993939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460819" y="2851493"/>
            <a:ext cx="1129514" cy="213923"/>
          </a:xfrm>
          <a:prstGeom prst="rect">
            <a:avLst/>
          </a:prstGeom>
        </p:spPr>
      </p:pic>
    </p:spTree>
    <p:extLst>
      <p:ext uri="{BB962C8B-B14F-4D97-AF65-F5344CB8AC3E}">
        <p14:creationId xmlns:p14="http://schemas.microsoft.com/office/powerpoint/2010/main" val="33245901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1">
            <a:extLst>
              <a:ext uri="{FF2B5EF4-FFF2-40B4-BE49-F238E27FC236}">
                <a16:creationId xmlns:a16="http://schemas.microsoft.com/office/drawing/2014/main" id="{D41CC283-1101-4FB5-87D8-B42DD0137948}"/>
              </a:ext>
            </a:extLst>
          </p:cNvPr>
          <p:cNvSpPr>
            <a:spLocks noGrp="1"/>
          </p:cNvSpPr>
          <p:nvPr>
            <p:ph type="body" sz="quarter" idx="13"/>
          </p:nvPr>
        </p:nvSpPr>
        <p:spPr>
          <a:xfrm>
            <a:off x="3716163" y="1779052"/>
            <a:ext cx="7744317" cy="4023689"/>
          </a:xfrm>
        </p:spPr>
        <p:txBody>
          <a:bodyPr/>
          <a:lstStyle/>
          <a:p>
            <a:r>
              <a:rPr lang="fr-FR" dirty="0"/>
              <a:t>La domiciliation des flux est le pilier de la relation bancaire</a:t>
            </a:r>
          </a:p>
          <a:p>
            <a:r>
              <a:rPr lang="fr-FR" dirty="0"/>
              <a:t>La Mobilité bancaire entrante et sortante, 2021 en quelques chiffres</a:t>
            </a:r>
          </a:p>
          <a:p>
            <a:r>
              <a:rPr lang="fr-FR" dirty="0"/>
              <a:t>Rappels sur la Mobilité bancaire entrante</a:t>
            </a:r>
          </a:p>
          <a:p>
            <a:r>
              <a:rPr lang="fr-FR" b="1" dirty="0"/>
              <a:t>Gérer la Mobilité bancaire sortante et les demandes de clôtures de comptes</a:t>
            </a:r>
          </a:p>
          <a:p>
            <a:r>
              <a:rPr lang="fr-FR" dirty="0"/>
              <a:t>Quizz</a:t>
            </a:r>
          </a:p>
          <a:p>
            <a:r>
              <a:rPr lang="fr-FR" dirty="0"/>
              <a:t>Les infos à disposition du réseau dans la Rubrique des Commerciaux</a:t>
            </a:r>
          </a:p>
          <a:p>
            <a:endParaRPr lang="fr-FR" dirty="0"/>
          </a:p>
        </p:txBody>
      </p:sp>
    </p:spTree>
    <p:extLst>
      <p:ext uri="{BB962C8B-B14F-4D97-AF65-F5344CB8AC3E}">
        <p14:creationId xmlns:p14="http://schemas.microsoft.com/office/powerpoint/2010/main" val="25404504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85" name="Picture 4" descr="Équipe de caractère multinationale d'affaires dans une pose différente divers employés de bureau se tiennent debout Vecteur gratuit">
            <a:extLst>
              <a:ext uri="{FF2B5EF4-FFF2-40B4-BE49-F238E27FC236}">
                <a16:creationId xmlns:a16="http://schemas.microsoft.com/office/drawing/2014/main" id="{6BA3F03C-26FD-4EAF-9C52-CEE82917E50D}"/>
              </a:ext>
            </a:extLst>
          </p:cNvPr>
          <p:cNvPicPr>
            <a:picLocks noChangeAspect="1" noChangeArrowheads="1"/>
          </p:cNvPicPr>
          <p:nvPr/>
        </p:nvPicPr>
        <p:blipFill rotWithShape="1">
          <a:blip r:embed="rId2">
            <a:clrChange>
              <a:clrFrom>
                <a:srgbClr val="F1E3D6"/>
              </a:clrFrom>
              <a:clrTo>
                <a:srgbClr val="F1E3D6">
                  <a:alpha val="0"/>
                </a:srgbClr>
              </a:clrTo>
            </a:clrChange>
            <a:extLst>
              <a:ext uri="{28A0092B-C50C-407E-A947-70E740481C1C}">
                <a14:useLocalDpi xmlns:a14="http://schemas.microsoft.com/office/drawing/2010/main" val="0"/>
              </a:ext>
            </a:extLst>
          </a:blip>
          <a:srcRect l="69709" r="21140"/>
          <a:stretch/>
        </p:blipFill>
        <p:spPr bwMode="auto">
          <a:xfrm>
            <a:off x="7977260" y="3320033"/>
            <a:ext cx="313795" cy="1024352"/>
          </a:xfrm>
          <a:prstGeom prst="rect">
            <a:avLst/>
          </a:prstGeom>
          <a:noFill/>
          <a:extLst>
            <a:ext uri="{909E8E84-426E-40DD-AFC4-6F175D3DCCD1}">
              <a14:hiddenFill xmlns:a14="http://schemas.microsoft.com/office/drawing/2010/main">
                <a:solidFill>
                  <a:srgbClr val="FFFFFF"/>
                </a:solidFill>
              </a14:hiddenFill>
            </a:ext>
          </a:extLst>
        </p:spPr>
      </p:pic>
      <p:pic>
        <p:nvPicPr>
          <p:cNvPr id="138" name="Picture 4" descr="Équipe de caractère multinationale d'affaires dans une pose différente divers employés de bureau se tiennent debout Vecteur gratuit">
            <a:extLst>
              <a:ext uri="{FF2B5EF4-FFF2-40B4-BE49-F238E27FC236}">
                <a16:creationId xmlns:a16="http://schemas.microsoft.com/office/drawing/2014/main" id="{00562D9E-F3DF-486F-BAC6-65E00E2AE8B0}"/>
              </a:ext>
            </a:extLst>
          </p:cNvPr>
          <p:cNvPicPr>
            <a:picLocks noChangeAspect="1" noChangeArrowheads="1"/>
          </p:cNvPicPr>
          <p:nvPr/>
        </p:nvPicPr>
        <p:blipFill rotWithShape="1">
          <a:blip r:embed="rId2">
            <a:clrChange>
              <a:clrFrom>
                <a:srgbClr val="F1E3D6"/>
              </a:clrFrom>
              <a:clrTo>
                <a:srgbClr val="F1E3D6">
                  <a:alpha val="0"/>
                </a:srgbClr>
              </a:clrTo>
            </a:clrChange>
            <a:extLst>
              <a:ext uri="{28A0092B-C50C-407E-A947-70E740481C1C}">
                <a14:useLocalDpi xmlns:a14="http://schemas.microsoft.com/office/drawing/2010/main" val="0"/>
              </a:ext>
            </a:extLst>
          </a:blip>
          <a:srcRect l="1595" r="89078"/>
          <a:stretch/>
        </p:blipFill>
        <p:spPr bwMode="auto">
          <a:xfrm flipH="1">
            <a:off x="7932309" y="3533738"/>
            <a:ext cx="294701" cy="943871"/>
          </a:xfrm>
          <a:prstGeom prst="rect">
            <a:avLst/>
          </a:prstGeom>
          <a:noFill/>
          <a:extLst>
            <a:ext uri="{909E8E84-426E-40DD-AFC4-6F175D3DCCD1}">
              <a14:hiddenFill xmlns:a14="http://schemas.microsoft.com/office/drawing/2010/main">
                <a:solidFill>
                  <a:srgbClr val="FFFFFF"/>
                </a:solidFill>
              </a14:hiddenFill>
            </a:ext>
          </a:extLst>
        </p:spPr>
      </p:pic>
      <p:pic>
        <p:nvPicPr>
          <p:cNvPr id="137" name="Picture 4" descr="Équipe de caractère multinationale d'affaires dans une pose différente divers employés de bureau se tiennent debout Vecteur gratuit">
            <a:extLst>
              <a:ext uri="{FF2B5EF4-FFF2-40B4-BE49-F238E27FC236}">
                <a16:creationId xmlns:a16="http://schemas.microsoft.com/office/drawing/2014/main" id="{D27490D8-0219-4758-A3A6-F8EAE020A5B0}"/>
              </a:ext>
            </a:extLst>
          </p:cNvPr>
          <p:cNvPicPr>
            <a:picLocks noChangeAspect="1" noChangeArrowheads="1"/>
          </p:cNvPicPr>
          <p:nvPr/>
        </p:nvPicPr>
        <p:blipFill rotWithShape="1">
          <a:blip r:embed="rId2">
            <a:clrChange>
              <a:clrFrom>
                <a:srgbClr val="F1E3D6"/>
              </a:clrFrom>
              <a:clrTo>
                <a:srgbClr val="F1E3D6">
                  <a:alpha val="0"/>
                </a:srgbClr>
              </a:clrTo>
            </a:clrChange>
            <a:extLst>
              <a:ext uri="{28A0092B-C50C-407E-A947-70E740481C1C}">
                <a14:useLocalDpi xmlns:a14="http://schemas.microsoft.com/office/drawing/2010/main" val="0"/>
              </a:ext>
            </a:extLst>
          </a:blip>
          <a:srcRect l="87681"/>
          <a:stretch/>
        </p:blipFill>
        <p:spPr bwMode="auto">
          <a:xfrm flipH="1">
            <a:off x="8046305" y="3536088"/>
            <a:ext cx="389228" cy="943872"/>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4" descr="Équipe de caractère multinationale d'affaires dans une pose différente divers employés de bureau se tiennent debout Vecteur gratuit">
            <a:extLst>
              <a:ext uri="{FF2B5EF4-FFF2-40B4-BE49-F238E27FC236}">
                <a16:creationId xmlns:a16="http://schemas.microsoft.com/office/drawing/2014/main" id="{AEC84F79-AB56-4248-9F2E-B792D850AEB2}"/>
              </a:ext>
            </a:extLst>
          </p:cNvPr>
          <p:cNvPicPr>
            <a:picLocks noChangeAspect="1" noChangeArrowheads="1"/>
          </p:cNvPicPr>
          <p:nvPr/>
        </p:nvPicPr>
        <p:blipFill rotWithShape="1">
          <a:blip r:embed="rId2">
            <a:clrChange>
              <a:clrFrom>
                <a:srgbClr val="F1E3D6"/>
              </a:clrFrom>
              <a:clrTo>
                <a:srgbClr val="F1E3D6">
                  <a:alpha val="0"/>
                </a:srgbClr>
              </a:clrTo>
            </a:clrChange>
            <a:extLst>
              <a:ext uri="{28A0092B-C50C-407E-A947-70E740481C1C}">
                <a14:useLocalDpi xmlns:a14="http://schemas.microsoft.com/office/drawing/2010/main" val="0"/>
              </a:ext>
            </a:extLst>
          </a:blip>
          <a:srcRect l="33810" r="57039"/>
          <a:stretch/>
        </p:blipFill>
        <p:spPr bwMode="auto">
          <a:xfrm flipH="1">
            <a:off x="7013200" y="3586989"/>
            <a:ext cx="289142" cy="943873"/>
          </a:xfrm>
          <a:prstGeom prst="rect">
            <a:avLst/>
          </a:prstGeom>
          <a:noFill/>
          <a:extLst>
            <a:ext uri="{909E8E84-426E-40DD-AFC4-6F175D3DCCD1}">
              <a14:hiddenFill xmlns:a14="http://schemas.microsoft.com/office/drawing/2010/main">
                <a:solidFill>
                  <a:srgbClr val="FFFFFF"/>
                </a:solidFill>
              </a14:hiddenFill>
            </a:ext>
          </a:extLst>
        </p:spPr>
      </p:pic>
      <p:pic>
        <p:nvPicPr>
          <p:cNvPr id="139" name="Picture 6" descr="Groupe de jeunes entrepreneurs masculins et féminins Vecteur gratuit">
            <a:extLst>
              <a:ext uri="{FF2B5EF4-FFF2-40B4-BE49-F238E27FC236}">
                <a16:creationId xmlns:a16="http://schemas.microsoft.com/office/drawing/2014/main" id="{A853BC46-5334-40F6-8110-457A068531F3}"/>
              </a:ext>
            </a:extLst>
          </p:cNvPr>
          <p:cNvPicPr>
            <a:picLocks noChangeAspect="1" noChangeArrowheads="1"/>
          </p:cNvPicPr>
          <p:nvPr/>
        </p:nvPicPr>
        <p:blipFill rotWithShape="1">
          <a:blip r:embed="rId3" cstate="print">
            <a:clrChange>
              <a:clrFrom>
                <a:srgbClr val="FEFEFE"/>
              </a:clrFrom>
              <a:clrTo>
                <a:srgbClr val="FEFEFE">
                  <a:alpha val="0"/>
                </a:srgbClr>
              </a:clrTo>
            </a:clrChange>
            <a:extLst>
              <a:ext uri="{28A0092B-C50C-407E-A947-70E740481C1C}">
                <a14:useLocalDpi xmlns:a14="http://schemas.microsoft.com/office/drawing/2010/main" val="0"/>
              </a:ext>
            </a:extLst>
          </a:blip>
          <a:srcRect l="20596" r="61574"/>
          <a:stretch/>
        </p:blipFill>
        <p:spPr bwMode="auto">
          <a:xfrm flipH="1">
            <a:off x="7159315" y="3628342"/>
            <a:ext cx="345550" cy="773981"/>
          </a:xfrm>
          <a:prstGeom prst="rect">
            <a:avLst/>
          </a:prstGeom>
          <a:noFill/>
          <a:extLst>
            <a:ext uri="{909E8E84-426E-40DD-AFC4-6F175D3DCCD1}">
              <a14:hiddenFill xmlns:a14="http://schemas.microsoft.com/office/drawing/2010/main">
                <a:solidFill>
                  <a:srgbClr val="FFFFFF"/>
                </a:solidFill>
              </a14:hiddenFill>
            </a:ext>
          </a:extLst>
        </p:spPr>
      </p:pic>
      <p:pic>
        <p:nvPicPr>
          <p:cNvPr id="142" name="Picture 8" descr="Ensemble de jeunes dirigeants d'entreprises prospères Vecteur gratuit">
            <a:extLst>
              <a:ext uri="{FF2B5EF4-FFF2-40B4-BE49-F238E27FC236}">
                <a16:creationId xmlns:a16="http://schemas.microsoft.com/office/drawing/2014/main" id="{C57AC29B-A355-4003-AE50-2308E13CECF0}"/>
              </a:ext>
            </a:extLst>
          </p:cNvPr>
          <p:cNvPicPr>
            <a:picLocks noChangeAspect="1" noChangeArrowheads="1"/>
          </p:cNvPicPr>
          <p:nvPr/>
        </p:nvPicPr>
        <p:blipFill rotWithShape="1">
          <a:blip r:embed="rId4" cstate="print">
            <a:clrChange>
              <a:clrFrom>
                <a:srgbClr val="FEFEFE"/>
              </a:clrFrom>
              <a:clrTo>
                <a:srgbClr val="FEFEFE">
                  <a:alpha val="0"/>
                </a:srgbClr>
              </a:clrTo>
            </a:clrChange>
            <a:extLst>
              <a:ext uri="{28A0092B-C50C-407E-A947-70E740481C1C}">
                <a14:useLocalDpi xmlns:a14="http://schemas.microsoft.com/office/drawing/2010/main" val="0"/>
              </a:ext>
            </a:extLst>
          </a:blip>
          <a:srcRect l="81363"/>
          <a:stretch/>
        </p:blipFill>
        <p:spPr bwMode="auto">
          <a:xfrm flipH="1">
            <a:off x="7219070" y="3683188"/>
            <a:ext cx="371830" cy="796772"/>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10" descr="Modèle de personnage de femme d'affaires de dessin animé Vecteur gratuit">
            <a:extLst>
              <a:ext uri="{FF2B5EF4-FFF2-40B4-BE49-F238E27FC236}">
                <a16:creationId xmlns:a16="http://schemas.microsoft.com/office/drawing/2014/main" id="{AE667956-F08A-4172-AA6C-D984E51AB2A0}"/>
              </a:ext>
            </a:extLst>
          </p:cNvPr>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r="82347" b="32050"/>
          <a:stretch/>
        </p:blipFill>
        <p:spPr bwMode="auto">
          <a:xfrm>
            <a:off x="7113872" y="4057796"/>
            <a:ext cx="335588" cy="860496"/>
          </a:xfrm>
          <a:prstGeom prst="rect">
            <a:avLst/>
          </a:prstGeom>
          <a:noFill/>
          <a:extLst>
            <a:ext uri="{909E8E84-426E-40DD-AFC4-6F175D3DCCD1}">
              <a14:hiddenFill xmlns:a14="http://schemas.microsoft.com/office/drawing/2010/main">
                <a:solidFill>
                  <a:srgbClr val="FFFFFF"/>
                </a:solidFill>
              </a14:hiddenFill>
            </a:ext>
          </a:extLst>
        </p:spPr>
      </p:pic>
      <p:pic>
        <p:nvPicPr>
          <p:cNvPr id="136" name="Picture 4" descr="Équipe de caractère multinationale d'affaires dans une pose différente divers employés de bureau se tiennent debout Vecteur gratuit">
            <a:extLst>
              <a:ext uri="{FF2B5EF4-FFF2-40B4-BE49-F238E27FC236}">
                <a16:creationId xmlns:a16="http://schemas.microsoft.com/office/drawing/2014/main" id="{0EAD099E-E50E-4D3C-ADA2-3C352F979378}"/>
              </a:ext>
            </a:extLst>
          </p:cNvPr>
          <p:cNvPicPr>
            <a:picLocks noChangeAspect="1" noChangeArrowheads="1"/>
          </p:cNvPicPr>
          <p:nvPr/>
        </p:nvPicPr>
        <p:blipFill rotWithShape="1">
          <a:blip r:embed="rId2">
            <a:clrChange>
              <a:clrFrom>
                <a:srgbClr val="F1E3D6"/>
              </a:clrFrom>
              <a:clrTo>
                <a:srgbClr val="F1E3D6">
                  <a:alpha val="0"/>
                </a:srgbClr>
              </a:clrTo>
            </a:clrChange>
            <a:extLst>
              <a:ext uri="{28A0092B-C50C-407E-A947-70E740481C1C}">
                <a14:useLocalDpi xmlns:a14="http://schemas.microsoft.com/office/drawing/2010/main" val="0"/>
              </a:ext>
            </a:extLst>
          </a:blip>
          <a:srcRect l="69709" r="21140"/>
          <a:stretch/>
        </p:blipFill>
        <p:spPr bwMode="auto">
          <a:xfrm flipH="1">
            <a:off x="7605643" y="3402757"/>
            <a:ext cx="289141" cy="943873"/>
          </a:xfrm>
          <a:prstGeom prst="rect">
            <a:avLst/>
          </a:prstGeom>
          <a:noFill/>
          <a:extLst>
            <a:ext uri="{909E8E84-426E-40DD-AFC4-6F175D3DCCD1}">
              <a14:hiddenFill xmlns:a14="http://schemas.microsoft.com/office/drawing/2010/main">
                <a:solidFill>
                  <a:srgbClr val="FFFFFF"/>
                </a:solidFill>
              </a14:hiddenFill>
            </a:ext>
          </a:extLst>
        </p:spPr>
      </p:pic>
      <p:pic>
        <p:nvPicPr>
          <p:cNvPr id="143" name="Picture 12" descr="Set d'étudiants avec différentes postures Vecteur gratuit">
            <a:extLst>
              <a:ext uri="{FF2B5EF4-FFF2-40B4-BE49-F238E27FC236}">
                <a16:creationId xmlns:a16="http://schemas.microsoft.com/office/drawing/2014/main" id="{F2B21E72-790A-477D-A0C1-7F044BD432E4}"/>
              </a:ext>
            </a:extLst>
          </p:cNvPr>
          <p:cNvPicPr>
            <a:picLocks noChangeAspect="1" noChangeArrowheads="1"/>
          </p:cNvPicPr>
          <p:nvPr/>
        </p:nvPicPr>
        <p:blipFill rotWithShape="1">
          <a:blip r:embed="rId6">
            <a:clrChange>
              <a:clrFrom>
                <a:srgbClr val="FEFEFE"/>
              </a:clrFrom>
              <a:clrTo>
                <a:srgbClr val="FEFEFE">
                  <a:alpha val="0"/>
                </a:srgbClr>
              </a:clrTo>
            </a:clrChange>
            <a:extLst>
              <a:ext uri="{28A0092B-C50C-407E-A947-70E740481C1C}">
                <a14:useLocalDpi xmlns:a14="http://schemas.microsoft.com/office/drawing/2010/main" val="0"/>
              </a:ext>
            </a:extLst>
          </a:blip>
          <a:srcRect l="24062" t="50000" r="58802" b="8616"/>
          <a:stretch/>
        </p:blipFill>
        <p:spPr bwMode="auto">
          <a:xfrm flipH="1">
            <a:off x="7359795" y="3542622"/>
            <a:ext cx="521916" cy="839621"/>
          </a:xfrm>
          <a:prstGeom prst="rect">
            <a:avLst/>
          </a:prstGeom>
          <a:noFill/>
          <a:extLst>
            <a:ext uri="{909E8E84-426E-40DD-AFC4-6F175D3DCCD1}">
              <a14:hiddenFill xmlns:a14="http://schemas.microsoft.com/office/drawing/2010/main">
                <a:solidFill>
                  <a:srgbClr val="FFFFFF"/>
                </a:solidFill>
              </a14:hiddenFill>
            </a:ext>
          </a:extLst>
        </p:spPr>
      </p:pic>
      <p:pic>
        <p:nvPicPr>
          <p:cNvPr id="140" name="Picture 6" descr="Groupe de jeunes entrepreneurs masculins et féminins Vecteur gratuit">
            <a:extLst>
              <a:ext uri="{FF2B5EF4-FFF2-40B4-BE49-F238E27FC236}">
                <a16:creationId xmlns:a16="http://schemas.microsoft.com/office/drawing/2014/main" id="{2F4E61EC-09CE-4A53-B2F2-D640D94BF4A1}"/>
              </a:ext>
            </a:extLst>
          </p:cNvPr>
          <p:cNvPicPr>
            <a:picLocks noChangeAspect="1" noChangeArrowheads="1"/>
          </p:cNvPicPr>
          <p:nvPr/>
        </p:nvPicPr>
        <p:blipFill rotWithShape="1">
          <a:blip r:embed="rId7" cstate="print">
            <a:clrChange>
              <a:clrFrom>
                <a:srgbClr val="FEFEFE"/>
              </a:clrFrom>
              <a:clrTo>
                <a:srgbClr val="FEFEFE">
                  <a:alpha val="0"/>
                </a:srgbClr>
              </a:clrTo>
            </a:clrChange>
            <a:extLst>
              <a:ext uri="{28A0092B-C50C-407E-A947-70E740481C1C}">
                <a14:useLocalDpi xmlns:a14="http://schemas.microsoft.com/office/drawing/2010/main" val="0"/>
              </a:ext>
            </a:extLst>
          </a:blip>
          <a:srcRect l="40809" r="41361"/>
          <a:stretch/>
        </p:blipFill>
        <p:spPr bwMode="auto">
          <a:xfrm flipH="1">
            <a:off x="8472387" y="3503482"/>
            <a:ext cx="382269" cy="864677"/>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4" descr="Équipe de caractère multinationale d'affaires dans une pose différente divers employés de bureau se tiennent debout Vecteur gratuit">
            <a:extLst>
              <a:ext uri="{FF2B5EF4-FFF2-40B4-BE49-F238E27FC236}">
                <a16:creationId xmlns:a16="http://schemas.microsoft.com/office/drawing/2014/main" id="{CCFBC9C5-8550-4277-9F90-F957190ED513}"/>
              </a:ext>
            </a:extLst>
          </p:cNvPr>
          <p:cNvPicPr>
            <a:picLocks noChangeAspect="1" noChangeArrowheads="1"/>
          </p:cNvPicPr>
          <p:nvPr/>
        </p:nvPicPr>
        <p:blipFill rotWithShape="1">
          <a:blip r:embed="rId8">
            <a:clrChange>
              <a:clrFrom>
                <a:srgbClr val="F1E3D8"/>
              </a:clrFrom>
              <a:clrTo>
                <a:srgbClr val="F1E3D8">
                  <a:alpha val="0"/>
                </a:srgbClr>
              </a:clrTo>
            </a:clrChange>
            <a:extLst>
              <a:ext uri="{BEBA8EAE-BF5A-486C-A8C5-ECC9F3942E4B}">
                <a14:imgProps xmlns:a14="http://schemas.microsoft.com/office/drawing/2010/main">
                  <a14:imgLayer r:embed="rId9">
                    <a14:imgEffect>
                      <a14:backgroundRemoval t="9626" b="94118" l="50639" r="59105">
                        <a14:foregroundMark x1="50639" y1="31551" x2="51278" y2="38503"/>
                        <a14:foregroundMark x1="59265" y1="47059" x2="57348" y2="38503"/>
                        <a14:foregroundMark x1="56390" y1="94118" x2="56869" y2="87166"/>
                      </a14:backgroundRemoval>
                    </a14:imgEffect>
                  </a14:imgLayer>
                </a14:imgProps>
              </a:ext>
              <a:ext uri="{28A0092B-C50C-407E-A947-70E740481C1C}">
                <a14:useLocalDpi xmlns:a14="http://schemas.microsoft.com/office/drawing/2010/main" val="0"/>
              </a:ext>
            </a:extLst>
          </a:blip>
          <a:srcRect l="50000" r="40302"/>
          <a:stretch/>
        </p:blipFill>
        <p:spPr bwMode="auto">
          <a:xfrm flipH="1">
            <a:off x="8365491" y="3536891"/>
            <a:ext cx="313055" cy="964314"/>
          </a:xfrm>
          <a:prstGeom prst="rect">
            <a:avLst/>
          </a:prstGeom>
          <a:noFill/>
          <a:extLst>
            <a:ext uri="{909E8E84-426E-40DD-AFC4-6F175D3DCCD1}">
              <a14:hiddenFill xmlns:a14="http://schemas.microsoft.com/office/drawing/2010/main">
                <a:solidFill>
                  <a:srgbClr val="FFFFFF"/>
                </a:solidFill>
              </a14:hiddenFill>
            </a:ext>
          </a:extLst>
        </p:spPr>
      </p:pic>
      <p:pic>
        <p:nvPicPr>
          <p:cNvPr id="81" name="Picture 4" descr="Équipe de caractère multinationale d'affaires dans une pose différente divers employés de bureau se tiennent debout Vecteur gratuit">
            <a:extLst>
              <a:ext uri="{FF2B5EF4-FFF2-40B4-BE49-F238E27FC236}">
                <a16:creationId xmlns:a16="http://schemas.microsoft.com/office/drawing/2014/main" id="{7102119A-DF70-41A9-B3A0-E4B40C186114}"/>
              </a:ext>
            </a:extLst>
          </p:cNvPr>
          <p:cNvPicPr>
            <a:picLocks noChangeAspect="1" noChangeArrowheads="1"/>
          </p:cNvPicPr>
          <p:nvPr/>
        </p:nvPicPr>
        <p:blipFill rotWithShape="1">
          <a:blip r:embed="rId10">
            <a:extLst>
              <a:ext uri="{BEBA8EAE-BF5A-486C-A8C5-ECC9F3942E4B}">
                <a14:imgProps xmlns:a14="http://schemas.microsoft.com/office/drawing/2010/main">
                  <a14:imgLayer r:embed="rId9">
                    <a14:imgEffect>
                      <a14:backgroundRemoval t="9626" b="94118" l="60224" r="69010">
                        <a14:foregroundMark x1="60703" y1="60428" x2="61022" y2="55615"/>
                        <a14:foregroundMark x1="69329" y1="41176" x2="68211" y2="40642"/>
                        <a14:foregroundMark x1="62780" y1="93583" x2="63099" y2="86096"/>
                        <a14:foregroundMark x1="63099" y1="86096" x2="63259" y2="86096"/>
                        <a14:foregroundMark x1="65016" y1="94118" x2="65815" y2="92513"/>
                      </a14:backgroundRemoval>
                    </a14:imgEffect>
                  </a14:imgLayer>
                </a14:imgProps>
              </a:ext>
              <a:ext uri="{28A0092B-C50C-407E-A947-70E740481C1C}">
                <a14:useLocalDpi xmlns:a14="http://schemas.microsoft.com/office/drawing/2010/main" val="0"/>
              </a:ext>
            </a:extLst>
          </a:blip>
          <a:srcRect l="59257" r="29762"/>
          <a:stretch/>
        </p:blipFill>
        <p:spPr bwMode="auto">
          <a:xfrm flipH="1">
            <a:off x="8189033" y="3371392"/>
            <a:ext cx="350712" cy="954091"/>
          </a:xfrm>
          <a:prstGeom prst="rect">
            <a:avLst/>
          </a:prstGeom>
          <a:extLst>
            <a:ext uri="{909E8E84-426E-40DD-AFC4-6F175D3DCCD1}">
              <a14:hiddenFill xmlns:a14="http://schemas.microsoft.com/office/drawing/2010/main">
                <a:solidFill>
                  <a:srgbClr val="FFFFFF"/>
                </a:solidFill>
              </a14:hiddenFill>
            </a:ext>
          </a:extLst>
        </p:spPr>
      </p:pic>
      <p:pic>
        <p:nvPicPr>
          <p:cNvPr id="141" name="Picture 6" descr="Groupe de jeunes entrepreneurs masculins et féminins Vecteur gratuit">
            <a:extLst>
              <a:ext uri="{FF2B5EF4-FFF2-40B4-BE49-F238E27FC236}">
                <a16:creationId xmlns:a16="http://schemas.microsoft.com/office/drawing/2014/main" id="{F8A37F1E-EE9E-4114-9152-FFA08956D9B3}"/>
              </a:ext>
            </a:extLst>
          </p:cNvPr>
          <p:cNvPicPr>
            <a:picLocks noChangeAspect="1" noChangeArrowheads="1"/>
          </p:cNvPicPr>
          <p:nvPr/>
        </p:nvPicPr>
        <p:blipFill rotWithShape="1">
          <a:blip r:embed="rId11" cstate="print">
            <a:clrChange>
              <a:clrFrom>
                <a:srgbClr val="FEFEFE"/>
              </a:clrFrom>
              <a:clrTo>
                <a:srgbClr val="FEFEFE">
                  <a:alpha val="0"/>
                </a:srgbClr>
              </a:clrTo>
            </a:clrChange>
            <a:extLst>
              <a:ext uri="{28A0092B-C50C-407E-A947-70E740481C1C}">
                <a14:useLocalDpi xmlns:a14="http://schemas.microsoft.com/office/drawing/2010/main" val="0"/>
              </a:ext>
            </a:extLst>
          </a:blip>
          <a:srcRect l="78308"/>
          <a:stretch/>
        </p:blipFill>
        <p:spPr bwMode="auto">
          <a:xfrm flipH="1">
            <a:off x="8400134" y="3861306"/>
            <a:ext cx="427086" cy="786291"/>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8" descr="Ensemble de jeunes dirigeants d'entreprises prospères Vecteur gratuit">
            <a:extLst>
              <a:ext uri="{FF2B5EF4-FFF2-40B4-BE49-F238E27FC236}">
                <a16:creationId xmlns:a16="http://schemas.microsoft.com/office/drawing/2014/main" id="{EE8046DD-ECCC-4D99-9AAE-CC28888BBB93}"/>
              </a:ext>
            </a:extLst>
          </p:cNvPr>
          <p:cNvPicPr>
            <a:picLocks noChangeAspect="1" noChangeArrowheads="1"/>
          </p:cNvPicPr>
          <p:nvPr/>
        </p:nvPicPr>
        <p:blipFill rotWithShape="1">
          <a:blip r:embed="rId12" cstate="print">
            <a:clrChange>
              <a:clrFrom>
                <a:srgbClr val="FEFEFE"/>
              </a:clrFrom>
              <a:clrTo>
                <a:srgbClr val="FEFEFE">
                  <a:alpha val="0"/>
                </a:srgbClr>
              </a:clrTo>
            </a:clrChange>
            <a:extLst>
              <a:ext uri="{28A0092B-C50C-407E-A947-70E740481C1C}">
                <a14:useLocalDpi xmlns:a14="http://schemas.microsoft.com/office/drawing/2010/main" val="0"/>
              </a:ext>
            </a:extLst>
          </a:blip>
          <a:srcRect l="61732" r="19740"/>
          <a:stretch/>
        </p:blipFill>
        <p:spPr bwMode="auto">
          <a:xfrm>
            <a:off x="7957326" y="3875416"/>
            <a:ext cx="427087" cy="920568"/>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8" descr="Ensemble de jeunes dirigeants d'entreprises prospères Vecteur gratuit">
            <a:extLst>
              <a:ext uri="{FF2B5EF4-FFF2-40B4-BE49-F238E27FC236}">
                <a16:creationId xmlns:a16="http://schemas.microsoft.com/office/drawing/2014/main" id="{70039EEE-7DD1-4C29-AE7B-6F313A674567}"/>
              </a:ext>
            </a:extLst>
          </p:cNvPr>
          <p:cNvPicPr>
            <a:picLocks noChangeAspect="1" noChangeArrowheads="1"/>
          </p:cNvPicPr>
          <p:nvPr/>
        </p:nvPicPr>
        <p:blipFill rotWithShape="1">
          <a:blip r:embed="rId13" cstate="print">
            <a:clrChange>
              <a:clrFrom>
                <a:srgbClr val="FEFEFE"/>
              </a:clrFrom>
              <a:clrTo>
                <a:srgbClr val="FEFEFE">
                  <a:alpha val="0"/>
                </a:srgbClr>
              </a:clrTo>
            </a:clrChange>
            <a:extLst>
              <a:ext uri="{28A0092B-C50C-407E-A947-70E740481C1C}">
                <a14:useLocalDpi xmlns:a14="http://schemas.microsoft.com/office/drawing/2010/main" val="0"/>
              </a:ext>
            </a:extLst>
          </a:blip>
          <a:srcRect l="81363"/>
          <a:stretch/>
        </p:blipFill>
        <p:spPr bwMode="auto">
          <a:xfrm>
            <a:off x="7383060" y="3883769"/>
            <a:ext cx="403535" cy="864710"/>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contenu 1">
            <a:extLst>
              <a:ext uri="{FF2B5EF4-FFF2-40B4-BE49-F238E27FC236}">
                <a16:creationId xmlns:a16="http://schemas.microsoft.com/office/drawing/2014/main" id="{1D73B050-D024-4DBD-9DB5-A2E8883FA165}"/>
              </a:ext>
            </a:extLst>
          </p:cNvPr>
          <p:cNvSpPr>
            <a:spLocks noGrp="1"/>
          </p:cNvSpPr>
          <p:nvPr>
            <p:ph idx="1"/>
          </p:nvPr>
        </p:nvSpPr>
        <p:spPr/>
        <p:txBody>
          <a:bodyPr/>
          <a:lstStyle/>
          <a:p>
            <a:endParaRPr lang="fr-FR" dirty="0"/>
          </a:p>
          <a:p>
            <a:r>
              <a:rPr lang="fr-FR" dirty="0"/>
              <a:t>Notre solde de mobilité bancaire net est négatif en 2021 et a doublé par rapport à 2020</a:t>
            </a:r>
          </a:p>
          <a:p>
            <a:pPr lvl="1"/>
            <a:r>
              <a:rPr lang="fr-FR" dirty="0"/>
              <a:t>- 1 494 mandats en 2021 (contre - 525 en 2020)</a:t>
            </a:r>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sz="400" dirty="0"/>
          </a:p>
          <a:p>
            <a:endParaRPr lang="fr-FR" dirty="0"/>
          </a:p>
        </p:txBody>
      </p:sp>
      <p:sp>
        <p:nvSpPr>
          <p:cNvPr id="3" name="Espace réservé du texte 2">
            <a:extLst>
              <a:ext uri="{FF2B5EF4-FFF2-40B4-BE49-F238E27FC236}">
                <a16:creationId xmlns:a16="http://schemas.microsoft.com/office/drawing/2014/main" id="{42451174-F2B6-485B-8033-70A9BE4FA6E4}"/>
              </a:ext>
            </a:extLst>
          </p:cNvPr>
          <p:cNvSpPr>
            <a:spLocks noGrp="1"/>
          </p:cNvSpPr>
          <p:nvPr>
            <p:ph type="body" sz="quarter" idx="12"/>
          </p:nvPr>
        </p:nvSpPr>
        <p:spPr/>
        <p:txBody>
          <a:bodyPr/>
          <a:lstStyle/>
          <a:p>
            <a:r>
              <a:rPr lang="fr-FR" dirty="0"/>
              <a:t>La Mobilité Bancaire Sortante est un sujet à prendre en considération pour passer en solde net positif et conserver notre fond de commerce</a:t>
            </a:r>
          </a:p>
        </p:txBody>
      </p:sp>
      <p:sp>
        <p:nvSpPr>
          <p:cNvPr id="4" name="Espace réservé du texte 6">
            <a:extLst>
              <a:ext uri="{FF2B5EF4-FFF2-40B4-BE49-F238E27FC236}">
                <a16:creationId xmlns:a16="http://schemas.microsoft.com/office/drawing/2014/main" id="{F966F014-B3FA-4E91-A4A3-C62C1ADE3E0D}"/>
              </a:ext>
            </a:extLst>
          </p:cNvPr>
          <p:cNvSpPr txBox="1">
            <a:spLocks/>
          </p:cNvSpPr>
          <p:nvPr/>
        </p:nvSpPr>
        <p:spPr>
          <a:xfrm>
            <a:off x="4376738" y="136525"/>
            <a:ext cx="7299325" cy="231775"/>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a:solidFill>
                  <a:schemeClr val="bg1">
                    <a:lumMod val="50000"/>
                  </a:schemeClr>
                </a:solidFill>
                <a:latin typeface="Arial Black" panose="020B0A04020102020204" pitchFamily="34" charset="0"/>
              </a:rPr>
              <a:t>La Mobilité Bancaire</a:t>
            </a:r>
            <a:endParaRPr lang="fr-FR" sz="1200" dirty="0">
              <a:solidFill>
                <a:schemeClr val="bg1">
                  <a:lumMod val="50000"/>
                </a:schemeClr>
              </a:solidFill>
              <a:latin typeface="Arial Black" panose="020B0A04020102020204" pitchFamily="34" charset="0"/>
            </a:endParaRPr>
          </a:p>
        </p:txBody>
      </p:sp>
      <p:pic>
        <p:nvPicPr>
          <p:cNvPr id="41" name="Picture 37" descr="Échelles, design plat, illustration vectorielle. Vecteur Premium">
            <a:extLst>
              <a:ext uri="{FF2B5EF4-FFF2-40B4-BE49-F238E27FC236}">
                <a16:creationId xmlns:a16="http://schemas.microsoft.com/office/drawing/2014/main" id="{C5179FBF-5123-4A78-A103-363A216EE534}"/>
              </a:ext>
            </a:extLst>
          </p:cNvPr>
          <p:cNvPicPr>
            <a:picLocks noChangeAspect="1" noChangeArrowheads="1"/>
          </p:cNvPicPr>
          <p:nvPr/>
        </p:nvPicPr>
        <p:blipFill>
          <a:blip r:embed="rId14">
            <a:clrChange>
              <a:clrFrom>
                <a:srgbClr val="FEFEFE"/>
              </a:clrFrom>
              <a:clrTo>
                <a:srgbClr val="FEFEFE">
                  <a:alpha val="0"/>
                </a:srgbClr>
              </a:clrTo>
            </a:clrChange>
            <a:extLst>
              <a:ext uri="{28A0092B-C50C-407E-A947-70E740481C1C}">
                <a14:useLocalDpi xmlns:a14="http://schemas.microsoft.com/office/drawing/2010/main" val="0"/>
              </a:ext>
            </a:extLst>
          </a:blip>
          <a:srcRect l="7834" t="16179" r="7631" b="57253"/>
          <a:stretch>
            <a:fillRect/>
          </a:stretch>
        </p:blipFill>
        <p:spPr bwMode="auto">
          <a:xfrm flipH="1">
            <a:off x="3674207" y="4423024"/>
            <a:ext cx="5176837"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ZoneTexte 41">
            <a:extLst>
              <a:ext uri="{FF2B5EF4-FFF2-40B4-BE49-F238E27FC236}">
                <a16:creationId xmlns:a16="http://schemas.microsoft.com/office/drawing/2014/main" id="{2D80EA45-C227-4B7E-856A-96601BDEF369}"/>
              </a:ext>
            </a:extLst>
          </p:cNvPr>
          <p:cNvSpPr txBox="1"/>
          <p:nvPr/>
        </p:nvSpPr>
        <p:spPr>
          <a:xfrm>
            <a:off x="3886602" y="5535541"/>
            <a:ext cx="1245870" cy="646331"/>
          </a:xfrm>
          <a:prstGeom prst="rect">
            <a:avLst/>
          </a:prstGeom>
          <a:solidFill>
            <a:srgbClr val="7EB040"/>
          </a:solidFill>
          <a:ln>
            <a:solidFill>
              <a:schemeClr val="bg1"/>
            </a:solidFill>
          </a:ln>
        </p:spPr>
        <p:txBody>
          <a:bodyPr wrap="square" rtlCol="0">
            <a:spAutoFit/>
          </a:bodyPr>
          <a:lstStyle/>
          <a:p>
            <a:pPr algn="ctr"/>
            <a:r>
              <a:rPr lang="fr-FR" dirty="0">
                <a:solidFill>
                  <a:schemeClr val="bg1"/>
                </a:solidFill>
              </a:rPr>
              <a:t>Arrivées</a:t>
            </a:r>
          </a:p>
          <a:p>
            <a:pPr algn="ctr"/>
            <a:r>
              <a:rPr lang="fr-FR" dirty="0">
                <a:solidFill>
                  <a:schemeClr val="bg1"/>
                </a:solidFill>
              </a:rPr>
              <a:t>+ 12 795</a:t>
            </a:r>
          </a:p>
        </p:txBody>
      </p:sp>
      <p:sp>
        <p:nvSpPr>
          <p:cNvPr id="43" name="ZoneTexte 42">
            <a:extLst>
              <a:ext uri="{FF2B5EF4-FFF2-40B4-BE49-F238E27FC236}">
                <a16:creationId xmlns:a16="http://schemas.microsoft.com/office/drawing/2014/main" id="{2886D2E8-EF98-4BC6-8340-C791C8A905DB}"/>
              </a:ext>
            </a:extLst>
          </p:cNvPr>
          <p:cNvSpPr txBox="1"/>
          <p:nvPr/>
        </p:nvSpPr>
        <p:spPr>
          <a:xfrm>
            <a:off x="7384011" y="5583699"/>
            <a:ext cx="1316188" cy="646331"/>
          </a:xfrm>
          <a:prstGeom prst="rect">
            <a:avLst/>
          </a:prstGeom>
          <a:solidFill>
            <a:schemeClr val="accent4">
              <a:lumMod val="75000"/>
            </a:schemeClr>
          </a:solidFill>
        </p:spPr>
        <p:txBody>
          <a:bodyPr wrap="square" rtlCol="0">
            <a:spAutoFit/>
          </a:bodyPr>
          <a:lstStyle/>
          <a:p>
            <a:pPr algn="ctr"/>
            <a:r>
              <a:rPr lang="fr-FR" dirty="0">
                <a:solidFill>
                  <a:schemeClr val="bg1"/>
                </a:solidFill>
              </a:rPr>
              <a:t>Départs</a:t>
            </a:r>
          </a:p>
          <a:p>
            <a:pPr algn="ctr"/>
            <a:r>
              <a:rPr lang="fr-FR" dirty="0">
                <a:solidFill>
                  <a:schemeClr val="bg1"/>
                </a:solidFill>
              </a:rPr>
              <a:t>-14 289</a:t>
            </a:r>
          </a:p>
        </p:txBody>
      </p:sp>
      <p:pic>
        <p:nvPicPr>
          <p:cNvPr id="82" name="Picture 2" descr="Bannière avec divers groupe de gens heureux debout ensemble sur blanc Vecteur gratuit">
            <a:extLst>
              <a:ext uri="{FF2B5EF4-FFF2-40B4-BE49-F238E27FC236}">
                <a16:creationId xmlns:a16="http://schemas.microsoft.com/office/drawing/2014/main" id="{FED30DF4-FF2D-4CBC-8A52-A7CA24F04381}"/>
              </a:ext>
            </a:extLst>
          </p:cNvPr>
          <p:cNvPicPr>
            <a:picLocks noChangeAspect="1" noChangeArrowheads="1"/>
          </p:cNvPicPr>
          <p:nvPr/>
        </p:nvPicPr>
        <p:blipFill rotWithShape="1">
          <a:blip r:embed="rId15">
            <a:clrChange>
              <a:clrFrom>
                <a:srgbClr val="FFFFFF"/>
              </a:clrFrom>
              <a:clrTo>
                <a:srgbClr val="FFFFFF">
                  <a:alpha val="0"/>
                </a:srgbClr>
              </a:clrTo>
            </a:clrChange>
            <a:extLst>
              <a:ext uri="{28A0092B-C50C-407E-A947-70E740481C1C}">
                <a14:useLocalDpi xmlns:a14="http://schemas.microsoft.com/office/drawing/2010/main" val="0"/>
              </a:ext>
            </a:extLst>
          </a:blip>
          <a:srcRect r="30682"/>
          <a:stretch/>
        </p:blipFill>
        <p:spPr bwMode="auto">
          <a:xfrm>
            <a:off x="3713526" y="3508143"/>
            <a:ext cx="1705316" cy="1034660"/>
          </a:xfrm>
          <a:prstGeom prst="rect">
            <a:avLst/>
          </a:prstGeom>
          <a:noFill/>
          <a:extLst>
            <a:ext uri="{909E8E84-426E-40DD-AFC4-6F175D3DCCD1}">
              <a14:hiddenFill xmlns:a14="http://schemas.microsoft.com/office/drawing/2010/main">
                <a:solidFill>
                  <a:srgbClr val="FFFFFF"/>
                </a:solidFill>
              </a14:hiddenFill>
            </a:ext>
          </a:extLst>
        </p:spPr>
      </p:pic>
      <p:pic>
        <p:nvPicPr>
          <p:cNvPr id="83" name="Picture 4" descr="Équipe de caractère multinationale d'affaires dans une pose différente divers employés de bureau se tiennent debout Vecteur gratuit">
            <a:extLst>
              <a:ext uri="{FF2B5EF4-FFF2-40B4-BE49-F238E27FC236}">
                <a16:creationId xmlns:a16="http://schemas.microsoft.com/office/drawing/2014/main" id="{F63E7AF6-4D90-45DF-928C-B709CF4F0472}"/>
              </a:ext>
            </a:extLst>
          </p:cNvPr>
          <p:cNvPicPr>
            <a:picLocks noChangeAspect="1" noChangeArrowheads="1"/>
          </p:cNvPicPr>
          <p:nvPr/>
        </p:nvPicPr>
        <p:blipFill rotWithShape="1">
          <a:blip r:embed="rId2">
            <a:clrChange>
              <a:clrFrom>
                <a:srgbClr val="F1E3D6"/>
              </a:clrFrom>
              <a:clrTo>
                <a:srgbClr val="F1E3D6">
                  <a:alpha val="0"/>
                </a:srgbClr>
              </a:clrTo>
            </a:clrChange>
            <a:extLst>
              <a:ext uri="{28A0092B-C50C-407E-A947-70E740481C1C}">
                <a14:useLocalDpi xmlns:a14="http://schemas.microsoft.com/office/drawing/2010/main" val="0"/>
              </a:ext>
            </a:extLst>
          </a:blip>
          <a:srcRect l="10580" r="79037"/>
          <a:stretch/>
        </p:blipFill>
        <p:spPr bwMode="auto">
          <a:xfrm>
            <a:off x="4153154" y="3249032"/>
            <a:ext cx="264989" cy="1134027"/>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4" descr="Équipe de caractère multinationale d'affaires dans une pose différente divers employés de bureau se tiennent debout Vecteur gratuit">
            <a:extLst>
              <a:ext uri="{FF2B5EF4-FFF2-40B4-BE49-F238E27FC236}">
                <a16:creationId xmlns:a16="http://schemas.microsoft.com/office/drawing/2014/main" id="{3F5A9FD8-42F7-4148-9227-E79959EF3904}"/>
              </a:ext>
            </a:extLst>
          </p:cNvPr>
          <p:cNvPicPr>
            <a:picLocks noChangeAspect="1" noChangeArrowheads="1"/>
          </p:cNvPicPr>
          <p:nvPr/>
        </p:nvPicPr>
        <p:blipFill rotWithShape="1">
          <a:blip r:embed="rId2">
            <a:clrChange>
              <a:clrFrom>
                <a:srgbClr val="F1E3D6"/>
              </a:clrFrom>
              <a:clrTo>
                <a:srgbClr val="F1E3D6">
                  <a:alpha val="0"/>
                </a:srgbClr>
              </a:clrTo>
            </a:clrChange>
            <a:extLst>
              <a:ext uri="{28A0092B-C50C-407E-A947-70E740481C1C}">
                <a14:useLocalDpi xmlns:a14="http://schemas.microsoft.com/office/drawing/2010/main" val="0"/>
              </a:ext>
            </a:extLst>
          </a:blip>
          <a:srcRect l="33810" r="57039"/>
          <a:stretch/>
        </p:blipFill>
        <p:spPr bwMode="auto">
          <a:xfrm>
            <a:off x="4536090" y="3418303"/>
            <a:ext cx="233550" cy="1134027"/>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4" descr="Équipe de caractère multinationale d'affaires dans une pose différente divers employés de bureau se tiennent debout Vecteur gratuit">
            <a:extLst>
              <a:ext uri="{FF2B5EF4-FFF2-40B4-BE49-F238E27FC236}">
                <a16:creationId xmlns:a16="http://schemas.microsoft.com/office/drawing/2014/main" id="{33BE6585-0331-4C4B-9A4C-ACB73175F5B5}"/>
              </a:ext>
            </a:extLst>
          </p:cNvPr>
          <p:cNvPicPr>
            <a:picLocks noChangeAspect="1" noChangeArrowheads="1"/>
          </p:cNvPicPr>
          <p:nvPr/>
        </p:nvPicPr>
        <p:blipFill rotWithShape="1">
          <a:blip r:embed="rId8">
            <a:clrChange>
              <a:clrFrom>
                <a:srgbClr val="F1E3D8"/>
              </a:clrFrom>
              <a:clrTo>
                <a:srgbClr val="F1E3D8">
                  <a:alpha val="0"/>
                </a:srgbClr>
              </a:clrTo>
            </a:clrChange>
            <a:extLst>
              <a:ext uri="{BEBA8EAE-BF5A-486C-A8C5-ECC9F3942E4B}">
                <a14:imgProps xmlns:a14="http://schemas.microsoft.com/office/drawing/2010/main">
                  <a14:imgLayer r:embed="rId9">
                    <a14:imgEffect>
                      <a14:backgroundRemoval t="9626" b="94118" l="50639" r="59105">
                        <a14:foregroundMark x1="50639" y1="31551" x2="51278" y2="38503"/>
                        <a14:foregroundMark x1="59265" y1="47059" x2="57348" y2="38503"/>
                        <a14:foregroundMark x1="56390" y1="94118" x2="56869" y2="87166"/>
                      </a14:backgroundRemoval>
                    </a14:imgEffect>
                  </a14:imgLayer>
                </a14:imgProps>
              </a:ext>
              <a:ext uri="{28A0092B-C50C-407E-A947-70E740481C1C}">
                <a14:useLocalDpi xmlns:a14="http://schemas.microsoft.com/office/drawing/2010/main" val="0"/>
              </a:ext>
            </a:extLst>
          </a:blip>
          <a:srcRect l="50000" r="40302"/>
          <a:stretch/>
        </p:blipFill>
        <p:spPr bwMode="auto">
          <a:xfrm>
            <a:off x="4947984" y="3408465"/>
            <a:ext cx="252866" cy="1158586"/>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4" descr="Équipe de caractère multinationale d'affaires dans une pose différente divers employés de bureau se tiennent debout Vecteur gratuit">
            <a:extLst>
              <a:ext uri="{FF2B5EF4-FFF2-40B4-BE49-F238E27FC236}">
                <a16:creationId xmlns:a16="http://schemas.microsoft.com/office/drawing/2014/main" id="{E8E2B796-C22C-4EF1-AF7E-0CE4884F6AD7}"/>
              </a:ext>
            </a:extLst>
          </p:cNvPr>
          <p:cNvPicPr>
            <a:picLocks noChangeAspect="1" noChangeArrowheads="1"/>
          </p:cNvPicPr>
          <p:nvPr/>
        </p:nvPicPr>
        <p:blipFill rotWithShape="1">
          <a:blip r:embed="rId10">
            <a:extLst>
              <a:ext uri="{BEBA8EAE-BF5A-486C-A8C5-ECC9F3942E4B}">
                <a14:imgProps xmlns:a14="http://schemas.microsoft.com/office/drawing/2010/main">
                  <a14:imgLayer r:embed="rId9">
                    <a14:imgEffect>
                      <a14:backgroundRemoval t="9626" b="94118" l="60224" r="69010">
                        <a14:foregroundMark x1="60703" y1="60428" x2="61022" y2="55615"/>
                        <a14:foregroundMark x1="69329" y1="41176" x2="68211" y2="40642"/>
                        <a14:foregroundMark x1="62780" y1="93583" x2="63099" y2="86096"/>
                        <a14:foregroundMark x1="63099" y1="86096" x2="63259" y2="86096"/>
                        <a14:foregroundMark x1="65016" y1="94118" x2="65815" y2="92513"/>
                      </a14:backgroundRemoval>
                    </a14:imgEffect>
                  </a14:imgLayer>
                </a14:imgProps>
              </a:ext>
              <a:ext uri="{28A0092B-C50C-407E-A947-70E740481C1C}">
                <a14:useLocalDpi xmlns:a14="http://schemas.microsoft.com/office/drawing/2010/main" val="0"/>
              </a:ext>
            </a:extLst>
          </a:blip>
          <a:srcRect l="59257" r="29762"/>
          <a:stretch/>
        </p:blipFill>
        <p:spPr bwMode="auto">
          <a:xfrm>
            <a:off x="4991001" y="3423456"/>
            <a:ext cx="283283" cy="1146306"/>
          </a:xfrm>
          <a:prstGeom prst="rect">
            <a:avLst/>
          </a:prstGeom>
          <a:extLst>
            <a:ext uri="{909E8E84-426E-40DD-AFC4-6F175D3DCCD1}">
              <a14:hiddenFill xmlns:a14="http://schemas.microsoft.com/office/drawing/2010/main">
                <a:solidFill>
                  <a:srgbClr val="FFFFFF"/>
                </a:solidFill>
              </a14:hiddenFill>
            </a:ext>
          </a:extLst>
        </p:spPr>
      </p:pic>
      <p:pic>
        <p:nvPicPr>
          <p:cNvPr id="87" name="Picture 4" descr="Équipe de caractère multinationale d'affaires dans une pose différente divers employés de bureau se tiennent debout Vecteur gratuit">
            <a:extLst>
              <a:ext uri="{FF2B5EF4-FFF2-40B4-BE49-F238E27FC236}">
                <a16:creationId xmlns:a16="http://schemas.microsoft.com/office/drawing/2014/main" id="{D611A63D-69F0-4B9B-849E-A045EDAB315D}"/>
              </a:ext>
            </a:extLst>
          </p:cNvPr>
          <p:cNvPicPr>
            <a:picLocks noChangeAspect="1" noChangeArrowheads="1"/>
          </p:cNvPicPr>
          <p:nvPr/>
        </p:nvPicPr>
        <p:blipFill rotWithShape="1">
          <a:blip r:embed="rId2">
            <a:clrChange>
              <a:clrFrom>
                <a:srgbClr val="F1E3D6"/>
              </a:clrFrom>
              <a:clrTo>
                <a:srgbClr val="F1E3D6">
                  <a:alpha val="0"/>
                </a:srgbClr>
              </a:clrTo>
            </a:clrChange>
            <a:extLst>
              <a:ext uri="{28A0092B-C50C-407E-A947-70E740481C1C}">
                <a14:useLocalDpi xmlns:a14="http://schemas.microsoft.com/office/drawing/2010/main" val="0"/>
              </a:ext>
            </a:extLst>
          </a:blip>
          <a:srcRect l="69709" r="21140"/>
          <a:stretch/>
        </p:blipFill>
        <p:spPr bwMode="auto">
          <a:xfrm>
            <a:off x="5091192" y="3500129"/>
            <a:ext cx="233550" cy="1134027"/>
          </a:xfrm>
          <a:prstGeom prst="rect">
            <a:avLst/>
          </a:prstGeom>
          <a:noFill/>
          <a:extLst>
            <a:ext uri="{909E8E84-426E-40DD-AFC4-6F175D3DCCD1}">
              <a14:hiddenFill xmlns:a14="http://schemas.microsoft.com/office/drawing/2010/main">
                <a:solidFill>
                  <a:srgbClr val="FFFFFF"/>
                </a:solidFill>
              </a14:hiddenFill>
            </a:ext>
          </a:extLst>
        </p:spPr>
      </p:pic>
      <p:pic>
        <p:nvPicPr>
          <p:cNvPr id="88" name="Picture 4" descr="Équipe de caractère multinationale d'affaires dans une pose différente divers employés de bureau se tiennent debout Vecteur gratuit">
            <a:extLst>
              <a:ext uri="{FF2B5EF4-FFF2-40B4-BE49-F238E27FC236}">
                <a16:creationId xmlns:a16="http://schemas.microsoft.com/office/drawing/2014/main" id="{671B41A9-24B6-4E9D-9A45-4CBB18943C75}"/>
              </a:ext>
            </a:extLst>
          </p:cNvPr>
          <p:cNvPicPr>
            <a:picLocks noChangeAspect="1" noChangeArrowheads="1"/>
          </p:cNvPicPr>
          <p:nvPr/>
        </p:nvPicPr>
        <p:blipFill rotWithShape="1">
          <a:blip r:embed="rId2">
            <a:clrChange>
              <a:clrFrom>
                <a:srgbClr val="F1E3D6"/>
              </a:clrFrom>
              <a:clrTo>
                <a:srgbClr val="F1E3D6">
                  <a:alpha val="0"/>
                </a:srgbClr>
              </a:clrTo>
            </a:clrChange>
            <a:extLst>
              <a:ext uri="{28A0092B-C50C-407E-A947-70E740481C1C}">
                <a14:useLocalDpi xmlns:a14="http://schemas.microsoft.com/office/drawing/2010/main" val="0"/>
              </a:ext>
            </a:extLst>
          </a:blip>
          <a:srcRect l="1595" r="89078"/>
          <a:stretch/>
        </p:blipFill>
        <p:spPr bwMode="auto">
          <a:xfrm>
            <a:off x="4510020" y="3439438"/>
            <a:ext cx="238041" cy="1134027"/>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6" descr="Groupe de jeunes entrepreneurs masculins et féminins Vecteur gratuit">
            <a:extLst>
              <a:ext uri="{FF2B5EF4-FFF2-40B4-BE49-F238E27FC236}">
                <a16:creationId xmlns:a16="http://schemas.microsoft.com/office/drawing/2014/main" id="{69B9C50A-9994-4E74-A74E-DB158C2DC894}"/>
              </a:ext>
            </a:extLst>
          </p:cNvPr>
          <p:cNvPicPr>
            <a:picLocks noChangeAspect="1" noChangeArrowheads="1"/>
          </p:cNvPicPr>
          <p:nvPr/>
        </p:nvPicPr>
        <p:blipFill rotWithShape="1">
          <a:blip r:embed="rId16">
            <a:clrChange>
              <a:clrFrom>
                <a:srgbClr val="FFFFFF"/>
              </a:clrFrom>
              <a:clrTo>
                <a:srgbClr val="FFFFFF">
                  <a:alpha val="0"/>
                </a:srgbClr>
              </a:clrTo>
            </a:clrChange>
            <a:extLst>
              <a:ext uri="{28A0092B-C50C-407E-A947-70E740481C1C}">
                <a14:useLocalDpi xmlns:a14="http://schemas.microsoft.com/office/drawing/2010/main" val="0"/>
              </a:ext>
            </a:extLst>
          </a:blip>
          <a:srcRect r="81024"/>
          <a:stretch/>
        </p:blipFill>
        <p:spPr bwMode="auto">
          <a:xfrm>
            <a:off x="4518207" y="3465945"/>
            <a:ext cx="339036" cy="1061329"/>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6" descr="Groupe de jeunes entrepreneurs masculins et féminins Vecteur gratuit">
            <a:extLst>
              <a:ext uri="{FF2B5EF4-FFF2-40B4-BE49-F238E27FC236}">
                <a16:creationId xmlns:a16="http://schemas.microsoft.com/office/drawing/2014/main" id="{BE410A5D-E2A6-4DE4-B324-13C25F8DF3FF}"/>
              </a:ext>
            </a:extLst>
          </p:cNvPr>
          <p:cNvPicPr>
            <a:picLocks noChangeAspect="1" noChangeArrowheads="1"/>
          </p:cNvPicPr>
          <p:nvPr/>
        </p:nvPicPr>
        <p:blipFill rotWithShape="1">
          <a:blip r:embed="rId17" cstate="print">
            <a:clrChange>
              <a:clrFrom>
                <a:srgbClr val="FEFEFE"/>
              </a:clrFrom>
              <a:clrTo>
                <a:srgbClr val="FEFEFE">
                  <a:alpha val="0"/>
                </a:srgbClr>
              </a:clrTo>
            </a:clrChange>
            <a:extLst>
              <a:ext uri="{28A0092B-C50C-407E-A947-70E740481C1C}">
                <a14:useLocalDpi xmlns:a14="http://schemas.microsoft.com/office/drawing/2010/main" val="0"/>
              </a:ext>
            </a:extLst>
          </a:blip>
          <a:srcRect l="20596" r="61574"/>
          <a:stretch/>
        </p:blipFill>
        <p:spPr bwMode="auto">
          <a:xfrm>
            <a:off x="5051654" y="3617657"/>
            <a:ext cx="279113" cy="929909"/>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6" descr="Groupe de jeunes entrepreneurs masculins et féminins Vecteur gratuit">
            <a:extLst>
              <a:ext uri="{FF2B5EF4-FFF2-40B4-BE49-F238E27FC236}">
                <a16:creationId xmlns:a16="http://schemas.microsoft.com/office/drawing/2014/main" id="{6BE93395-A2DD-43B5-8609-6C8B953759DF}"/>
              </a:ext>
            </a:extLst>
          </p:cNvPr>
          <p:cNvPicPr>
            <a:picLocks noChangeAspect="1" noChangeArrowheads="1"/>
          </p:cNvPicPr>
          <p:nvPr/>
        </p:nvPicPr>
        <p:blipFill rotWithShape="1">
          <a:blip r:embed="rId18" cstate="print">
            <a:clrChange>
              <a:clrFrom>
                <a:srgbClr val="FEFEFE"/>
              </a:clrFrom>
              <a:clrTo>
                <a:srgbClr val="FEFEFE">
                  <a:alpha val="0"/>
                </a:srgbClr>
              </a:clrTo>
            </a:clrChange>
            <a:extLst>
              <a:ext uri="{28A0092B-C50C-407E-A947-70E740481C1C}">
                <a14:useLocalDpi xmlns:a14="http://schemas.microsoft.com/office/drawing/2010/main" val="0"/>
              </a:ext>
            </a:extLst>
          </a:blip>
          <a:srcRect l="40809" r="41361"/>
          <a:stretch/>
        </p:blipFill>
        <p:spPr bwMode="auto">
          <a:xfrm>
            <a:off x="4762916" y="3504586"/>
            <a:ext cx="308773" cy="1038877"/>
          </a:xfrm>
          <a:prstGeom prst="rect">
            <a:avLst/>
          </a:prstGeom>
          <a:noFill/>
          <a:extLst>
            <a:ext uri="{909E8E84-426E-40DD-AFC4-6F175D3DCCD1}">
              <a14:hiddenFill xmlns:a14="http://schemas.microsoft.com/office/drawing/2010/main">
                <a:solidFill>
                  <a:srgbClr val="FFFFFF"/>
                </a:solidFill>
              </a14:hiddenFill>
            </a:ext>
          </a:extLst>
        </p:spPr>
      </p:pic>
      <p:pic>
        <p:nvPicPr>
          <p:cNvPr id="92" name="Picture 6" descr="Groupe de jeunes entrepreneurs masculins et féminins Vecteur gratuit">
            <a:extLst>
              <a:ext uri="{FF2B5EF4-FFF2-40B4-BE49-F238E27FC236}">
                <a16:creationId xmlns:a16="http://schemas.microsoft.com/office/drawing/2014/main" id="{22DFE683-F070-476C-9455-7C658F4C030B}"/>
              </a:ext>
            </a:extLst>
          </p:cNvPr>
          <p:cNvPicPr>
            <a:picLocks noChangeAspect="1" noChangeArrowheads="1"/>
          </p:cNvPicPr>
          <p:nvPr/>
        </p:nvPicPr>
        <p:blipFill rotWithShape="1">
          <a:blip r:embed="rId16">
            <a:clrChange>
              <a:clrFrom>
                <a:srgbClr val="FEFEFE"/>
              </a:clrFrom>
              <a:clrTo>
                <a:srgbClr val="FEFEFE">
                  <a:alpha val="0"/>
                </a:srgbClr>
              </a:clrTo>
            </a:clrChange>
            <a:extLst>
              <a:ext uri="{28A0092B-C50C-407E-A947-70E740481C1C}">
                <a14:useLocalDpi xmlns:a14="http://schemas.microsoft.com/office/drawing/2010/main" val="0"/>
              </a:ext>
            </a:extLst>
          </a:blip>
          <a:srcRect l="60411" r="23312"/>
          <a:stretch/>
        </p:blipFill>
        <p:spPr bwMode="auto">
          <a:xfrm>
            <a:off x="3927234" y="3558119"/>
            <a:ext cx="285906" cy="1043375"/>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6" descr="Groupe de jeunes entrepreneurs masculins et féminins Vecteur gratuit">
            <a:extLst>
              <a:ext uri="{FF2B5EF4-FFF2-40B4-BE49-F238E27FC236}">
                <a16:creationId xmlns:a16="http://schemas.microsoft.com/office/drawing/2014/main" id="{E9245FAC-6FB6-40A4-839C-D9C60349FF97}"/>
              </a:ext>
            </a:extLst>
          </p:cNvPr>
          <p:cNvPicPr>
            <a:picLocks noChangeAspect="1" noChangeArrowheads="1"/>
          </p:cNvPicPr>
          <p:nvPr/>
        </p:nvPicPr>
        <p:blipFill rotWithShape="1">
          <a:blip r:embed="rId19" cstate="print">
            <a:clrChange>
              <a:clrFrom>
                <a:srgbClr val="FEFEFE"/>
              </a:clrFrom>
              <a:clrTo>
                <a:srgbClr val="FEFEFE">
                  <a:alpha val="0"/>
                </a:srgbClr>
              </a:clrTo>
            </a:clrChange>
            <a:extLst>
              <a:ext uri="{28A0092B-C50C-407E-A947-70E740481C1C}">
                <a14:useLocalDpi xmlns:a14="http://schemas.microsoft.com/office/drawing/2010/main" val="0"/>
              </a:ext>
            </a:extLst>
          </a:blip>
          <a:srcRect l="78308"/>
          <a:stretch/>
        </p:blipFill>
        <p:spPr bwMode="auto">
          <a:xfrm>
            <a:off x="4365024" y="3461421"/>
            <a:ext cx="344973" cy="944698"/>
          </a:xfrm>
          <a:prstGeom prst="rect">
            <a:avLst/>
          </a:prstGeom>
          <a:noFill/>
          <a:extLst>
            <a:ext uri="{909E8E84-426E-40DD-AFC4-6F175D3DCCD1}">
              <a14:hiddenFill xmlns:a14="http://schemas.microsoft.com/office/drawing/2010/main">
                <a:solidFill>
                  <a:srgbClr val="FFFFFF"/>
                </a:solidFill>
              </a14:hiddenFill>
            </a:ext>
          </a:extLst>
        </p:spPr>
      </p:pic>
      <p:pic>
        <p:nvPicPr>
          <p:cNvPr id="94" name="Picture 8" descr="Ensemble de jeunes dirigeants d'entreprises prospères Vecteur gratuit">
            <a:extLst>
              <a:ext uri="{FF2B5EF4-FFF2-40B4-BE49-F238E27FC236}">
                <a16:creationId xmlns:a16="http://schemas.microsoft.com/office/drawing/2014/main" id="{E186ED0B-DBAF-47F7-998C-F79CCAD14F08}"/>
              </a:ext>
            </a:extLst>
          </p:cNvPr>
          <p:cNvPicPr>
            <a:picLocks noChangeAspect="1" noChangeArrowheads="1"/>
          </p:cNvPicPr>
          <p:nvPr/>
        </p:nvPicPr>
        <p:blipFill rotWithShape="1">
          <a:blip r:embed="rId12">
            <a:clrChange>
              <a:clrFrom>
                <a:srgbClr val="FEFEFE"/>
              </a:clrFrom>
              <a:clrTo>
                <a:srgbClr val="FEFEFE">
                  <a:alpha val="0"/>
                </a:srgbClr>
              </a:clrTo>
            </a:clrChange>
            <a:extLst>
              <a:ext uri="{28A0092B-C50C-407E-A947-70E740481C1C}">
                <a14:useLocalDpi xmlns:a14="http://schemas.microsoft.com/office/drawing/2010/main" val="0"/>
              </a:ext>
            </a:extLst>
          </a:blip>
          <a:srcRect r="78499"/>
          <a:stretch/>
        </p:blipFill>
        <p:spPr bwMode="auto">
          <a:xfrm>
            <a:off x="4173574" y="3529207"/>
            <a:ext cx="377654" cy="1043375"/>
          </a:xfrm>
          <a:prstGeom prst="rect">
            <a:avLst/>
          </a:prstGeom>
          <a:noFill/>
          <a:extLst>
            <a:ext uri="{909E8E84-426E-40DD-AFC4-6F175D3DCCD1}">
              <a14:hiddenFill xmlns:a14="http://schemas.microsoft.com/office/drawing/2010/main">
                <a:solidFill>
                  <a:srgbClr val="FFFFFF"/>
                </a:solidFill>
              </a14:hiddenFill>
            </a:ext>
          </a:extLst>
        </p:spPr>
      </p:pic>
      <p:pic>
        <p:nvPicPr>
          <p:cNvPr id="95" name="Picture 8" descr="Ensemble de jeunes dirigeants d'entreprises prospères Vecteur gratuit">
            <a:extLst>
              <a:ext uri="{FF2B5EF4-FFF2-40B4-BE49-F238E27FC236}">
                <a16:creationId xmlns:a16="http://schemas.microsoft.com/office/drawing/2014/main" id="{FAEAC99F-B7C2-4AA0-A24C-C3B7B5114390}"/>
              </a:ext>
            </a:extLst>
          </p:cNvPr>
          <p:cNvPicPr>
            <a:picLocks noChangeAspect="1" noChangeArrowheads="1"/>
          </p:cNvPicPr>
          <p:nvPr/>
        </p:nvPicPr>
        <p:blipFill rotWithShape="1">
          <a:blip r:embed="rId20" cstate="print">
            <a:clrChange>
              <a:clrFrom>
                <a:srgbClr val="FEFEFE"/>
              </a:clrFrom>
              <a:clrTo>
                <a:srgbClr val="FEFEFE">
                  <a:alpha val="0"/>
                </a:srgbClr>
              </a:clrTo>
            </a:clrChange>
            <a:extLst>
              <a:ext uri="{28A0092B-C50C-407E-A947-70E740481C1C}">
                <a14:useLocalDpi xmlns:a14="http://schemas.microsoft.com/office/drawing/2010/main" val="0"/>
              </a:ext>
            </a:extLst>
          </a:blip>
          <a:srcRect l="20157" r="63411"/>
          <a:stretch/>
        </p:blipFill>
        <p:spPr bwMode="auto">
          <a:xfrm>
            <a:off x="3898448" y="3416331"/>
            <a:ext cx="273792" cy="989788"/>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8" descr="Ensemble de jeunes dirigeants d'entreprises prospères Vecteur gratuit">
            <a:extLst>
              <a:ext uri="{FF2B5EF4-FFF2-40B4-BE49-F238E27FC236}">
                <a16:creationId xmlns:a16="http://schemas.microsoft.com/office/drawing/2014/main" id="{9F42B941-E20D-43CA-B823-82452B2B13CB}"/>
              </a:ext>
            </a:extLst>
          </p:cNvPr>
          <p:cNvPicPr>
            <a:picLocks noChangeAspect="1" noChangeArrowheads="1"/>
          </p:cNvPicPr>
          <p:nvPr/>
        </p:nvPicPr>
        <p:blipFill rotWithShape="1">
          <a:blip r:embed="rId21" cstate="print">
            <a:clrChange>
              <a:clrFrom>
                <a:srgbClr val="FEFEFE"/>
              </a:clrFrom>
              <a:clrTo>
                <a:srgbClr val="FEFEFE">
                  <a:alpha val="0"/>
                </a:srgbClr>
              </a:clrTo>
            </a:clrChange>
            <a:extLst>
              <a:ext uri="{28A0092B-C50C-407E-A947-70E740481C1C}">
                <a14:useLocalDpi xmlns:a14="http://schemas.microsoft.com/office/drawing/2010/main" val="0"/>
              </a:ext>
            </a:extLst>
          </a:blip>
          <a:srcRect l="37478" r="37853"/>
          <a:stretch/>
        </p:blipFill>
        <p:spPr bwMode="auto">
          <a:xfrm>
            <a:off x="4024868" y="3597792"/>
            <a:ext cx="411052" cy="989788"/>
          </a:xfrm>
          <a:prstGeom prst="rect">
            <a:avLst/>
          </a:prstGeom>
          <a:noFill/>
          <a:extLst>
            <a:ext uri="{909E8E84-426E-40DD-AFC4-6F175D3DCCD1}">
              <a14:hiddenFill xmlns:a14="http://schemas.microsoft.com/office/drawing/2010/main">
                <a:solidFill>
                  <a:srgbClr val="FFFFFF"/>
                </a:solidFill>
              </a14:hiddenFill>
            </a:ext>
          </a:extLst>
        </p:spPr>
      </p:pic>
      <p:pic>
        <p:nvPicPr>
          <p:cNvPr id="97" name="Picture 8" descr="Ensemble de jeunes dirigeants d'entreprises prospères Vecteur gratuit">
            <a:extLst>
              <a:ext uri="{FF2B5EF4-FFF2-40B4-BE49-F238E27FC236}">
                <a16:creationId xmlns:a16="http://schemas.microsoft.com/office/drawing/2014/main" id="{677B6755-3ABD-4EF5-B54A-14E9B8679C5A}"/>
              </a:ext>
            </a:extLst>
          </p:cNvPr>
          <p:cNvPicPr>
            <a:picLocks noChangeAspect="1" noChangeArrowheads="1"/>
          </p:cNvPicPr>
          <p:nvPr/>
        </p:nvPicPr>
        <p:blipFill rotWithShape="1">
          <a:blip r:embed="rId22" cstate="print">
            <a:clrChange>
              <a:clrFrom>
                <a:srgbClr val="FEFEFE"/>
              </a:clrFrom>
              <a:clrTo>
                <a:srgbClr val="FEFEFE">
                  <a:alpha val="0"/>
                </a:srgbClr>
              </a:clrTo>
            </a:clrChange>
            <a:extLst>
              <a:ext uri="{28A0092B-C50C-407E-A947-70E740481C1C}">
                <a14:useLocalDpi xmlns:a14="http://schemas.microsoft.com/office/drawing/2010/main" val="0"/>
              </a:ext>
            </a:extLst>
          </a:blip>
          <a:srcRect l="61732" r="19740"/>
          <a:stretch/>
        </p:blipFill>
        <p:spPr bwMode="auto">
          <a:xfrm>
            <a:off x="4345059" y="3523672"/>
            <a:ext cx="317871" cy="1019131"/>
          </a:xfrm>
          <a:prstGeom prst="rect">
            <a:avLst/>
          </a:prstGeom>
          <a:noFill/>
          <a:extLst>
            <a:ext uri="{909E8E84-426E-40DD-AFC4-6F175D3DCCD1}">
              <a14:hiddenFill xmlns:a14="http://schemas.microsoft.com/office/drawing/2010/main">
                <a:solidFill>
                  <a:srgbClr val="FFFFFF"/>
                </a:solidFill>
              </a14:hiddenFill>
            </a:ext>
          </a:extLst>
        </p:spPr>
      </p:pic>
      <p:pic>
        <p:nvPicPr>
          <p:cNvPr id="98" name="Picture 8" descr="Ensemble de jeunes dirigeants d'entreprises prospères Vecteur gratuit">
            <a:extLst>
              <a:ext uri="{FF2B5EF4-FFF2-40B4-BE49-F238E27FC236}">
                <a16:creationId xmlns:a16="http://schemas.microsoft.com/office/drawing/2014/main" id="{A8E7AE3A-C065-4AC3-B54C-6B9533B43A91}"/>
              </a:ext>
            </a:extLst>
          </p:cNvPr>
          <p:cNvPicPr>
            <a:picLocks noChangeAspect="1" noChangeArrowheads="1"/>
          </p:cNvPicPr>
          <p:nvPr/>
        </p:nvPicPr>
        <p:blipFill rotWithShape="1">
          <a:blip r:embed="rId23" cstate="print">
            <a:clrChange>
              <a:clrFrom>
                <a:srgbClr val="FEFEFE"/>
              </a:clrFrom>
              <a:clrTo>
                <a:srgbClr val="FEFEFE">
                  <a:alpha val="0"/>
                </a:srgbClr>
              </a:clrTo>
            </a:clrChange>
            <a:extLst>
              <a:ext uri="{28A0092B-C50C-407E-A947-70E740481C1C}">
                <a14:useLocalDpi xmlns:a14="http://schemas.microsoft.com/office/drawing/2010/main" val="0"/>
              </a:ext>
            </a:extLst>
          </a:blip>
          <a:srcRect l="81363"/>
          <a:stretch/>
        </p:blipFill>
        <p:spPr bwMode="auto">
          <a:xfrm>
            <a:off x="4655394" y="3408465"/>
            <a:ext cx="300341" cy="957293"/>
          </a:xfrm>
          <a:prstGeom prst="rect">
            <a:avLst/>
          </a:prstGeom>
          <a:noFill/>
          <a:extLst>
            <a:ext uri="{909E8E84-426E-40DD-AFC4-6F175D3DCCD1}">
              <a14:hiddenFill xmlns:a14="http://schemas.microsoft.com/office/drawing/2010/main">
                <a:solidFill>
                  <a:srgbClr val="FFFFFF"/>
                </a:solidFill>
              </a14:hiddenFill>
            </a:ext>
          </a:extLst>
        </p:spPr>
      </p:pic>
      <p:pic>
        <p:nvPicPr>
          <p:cNvPr id="99" name="Picture 10" descr="Modèle de personnage de femme d'affaires de dessin animé Vecteur gratuit">
            <a:extLst>
              <a:ext uri="{FF2B5EF4-FFF2-40B4-BE49-F238E27FC236}">
                <a16:creationId xmlns:a16="http://schemas.microsoft.com/office/drawing/2014/main" id="{BE0AE55D-4744-41E1-9735-78FA86ED5182}"/>
              </a:ext>
            </a:extLst>
          </p:cNvPr>
          <p:cNvPicPr>
            <a:picLocks noChangeAspect="1" noChangeArrowheads="1"/>
          </p:cNvPicPr>
          <p:nvPr/>
        </p:nvPicPr>
        <p:blipFill rotWithShape="1">
          <a:blip r:embed="rId24" cstate="print">
            <a:clrChange>
              <a:clrFrom>
                <a:srgbClr val="FFFFFF"/>
              </a:clrFrom>
              <a:clrTo>
                <a:srgbClr val="FFFFFF">
                  <a:alpha val="0"/>
                </a:srgbClr>
              </a:clrTo>
            </a:clrChange>
            <a:extLst>
              <a:ext uri="{28A0092B-C50C-407E-A947-70E740481C1C}">
                <a14:useLocalDpi xmlns:a14="http://schemas.microsoft.com/office/drawing/2010/main" val="0"/>
              </a:ext>
            </a:extLst>
          </a:blip>
          <a:srcRect r="82347" b="32050"/>
          <a:stretch/>
        </p:blipFill>
        <p:spPr bwMode="auto">
          <a:xfrm>
            <a:off x="4125491" y="3530139"/>
            <a:ext cx="249770" cy="952627"/>
          </a:xfrm>
          <a:prstGeom prst="rect">
            <a:avLst/>
          </a:prstGeom>
          <a:noFill/>
          <a:extLst>
            <a:ext uri="{909E8E84-426E-40DD-AFC4-6F175D3DCCD1}">
              <a14:hiddenFill xmlns:a14="http://schemas.microsoft.com/office/drawing/2010/main">
                <a:solidFill>
                  <a:srgbClr val="FFFFFF"/>
                </a:solidFill>
              </a14:hiddenFill>
            </a:ext>
          </a:extLst>
        </p:spPr>
      </p:pic>
      <p:pic>
        <p:nvPicPr>
          <p:cNvPr id="100" name="Picture 12" descr="Set d'étudiants avec différentes postures Vecteur gratuit">
            <a:extLst>
              <a:ext uri="{FF2B5EF4-FFF2-40B4-BE49-F238E27FC236}">
                <a16:creationId xmlns:a16="http://schemas.microsoft.com/office/drawing/2014/main" id="{784D3012-9F5F-445C-99D6-EB006323CEBA}"/>
              </a:ext>
            </a:extLst>
          </p:cNvPr>
          <p:cNvPicPr>
            <a:picLocks noChangeAspect="1" noChangeArrowheads="1"/>
          </p:cNvPicPr>
          <p:nvPr/>
        </p:nvPicPr>
        <p:blipFill rotWithShape="1">
          <a:blip r:embed="rId6">
            <a:clrChange>
              <a:clrFrom>
                <a:srgbClr val="FEFEFE"/>
              </a:clrFrom>
              <a:clrTo>
                <a:srgbClr val="FEFEFE">
                  <a:alpha val="0"/>
                </a:srgbClr>
              </a:clrTo>
            </a:clrChange>
            <a:extLst>
              <a:ext uri="{28A0092B-C50C-407E-A947-70E740481C1C}">
                <a14:useLocalDpi xmlns:a14="http://schemas.microsoft.com/office/drawing/2010/main" val="0"/>
              </a:ext>
            </a:extLst>
          </a:blip>
          <a:srcRect l="24062" t="50000" r="58802" b="8616"/>
          <a:stretch/>
        </p:blipFill>
        <p:spPr bwMode="auto">
          <a:xfrm>
            <a:off x="4736642" y="3568313"/>
            <a:ext cx="421571" cy="1008773"/>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2" descr="Bannière avec divers groupe de gens heureux debout ensemble sur blanc Vecteur gratuit">
            <a:extLst>
              <a:ext uri="{FF2B5EF4-FFF2-40B4-BE49-F238E27FC236}">
                <a16:creationId xmlns:a16="http://schemas.microsoft.com/office/drawing/2014/main" id="{2A957D15-C300-4DD3-898A-598FB391C308}"/>
              </a:ext>
            </a:extLst>
          </p:cNvPr>
          <p:cNvPicPr>
            <a:picLocks noChangeAspect="1" noChangeArrowheads="1"/>
          </p:cNvPicPr>
          <p:nvPr/>
        </p:nvPicPr>
        <p:blipFill rotWithShape="1">
          <a:blip r:embed="rId15">
            <a:clrChange>
              <a:clrFrom>
                <a:srgbClr val="FFFFFF"/>
              </a:clrFrom>
              <a:clrTo>
                <a:srgbClr val="FFFFFF">
                  <a:alpha val="0"/>
                </a:srgbClr>
              </a:clrTo>
            </a:clrChange>
            <a:extLst>
              <a:ext uri="{28A0092B-C50C-407E-A947-70E740481C1C}">
                <a14:useLocalDpi xmlns:a14="http://schemas.microsoft.com/office/drawing/2010/main" val="0"/>
              </a:ext>
            </a:extLst>
          </a:blip>
          <a:srcRect r="43108"/>
          <a:stretch/>
        </p:blipFill>
        <p:spPr bwMode="auto">
          <a:xfrm>
            <a:off x="6969139" y="4050941"/>
            <a:ext cx="1880513" cy="934595"/>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4" descr="Équipe de caractère multinationale d'affaires dans une pose différente divers employés de bureau se tiennent debout Vecteur gratuit">
            <a:extLst>
              <a:ext uri="{FF2B5EF4-FFF2-40B4-BE49-F238E27FC236}">
                <a16:creationId xmlns:a16="http://schemas.microsoft.com/office/drawing/2014/main" id="{69A016FE-765D-4EBD-A25C-539B34F625F7}"/>
              </a:ext>
            </a:extLst>
          </p:cNvPr>
          <p:cNvPicPr>
            <a:picLocks noChangeAspect="1" noChangeArrowheads="1"/>
          </p:cNvPicPr>
          <p:nvPr/>
        </p:nvPicPr>
        <p:blipFill rotWithShape="1">
          <a:blip r:embed="rId2">
            <a:clrChange>
              <a:clrFrom>
                <a:srgbClr val="F1E3D6"/>
              </a:clrFrom>
              <a:clrTo>
                <a:srgbClr val="F1E3D6">
                  <a:alpha val="0"/>
                </a:srgbClr>
              </a:clrTo>
            </a:clrChange>
            <a:extLst>
              <a:ext uri="{28A0092B-C50C-407E-A947-70E740481C1C}">
                <a14:useLocalDpi xmlns:a14="http://schemas.microsoft.com/office/drawing/2010/main" val="0"/>
              </a:ext>
            </a:extLst>
          </a:blip>
          <a:srcRect l="10580" r="79037"/>
          <a:stretch/>
        </p:blipFill>
        <p:spPr bwMode="auto">
          <a:xfrm>
            <a:off x="7800725" y="3855234"/>
            <a:ext cx="356036" cy="1024352"/>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4" descr="Équipe de caractère multinationale d'affaires dans une pose différente divers employés de bureau se tiennent debout Vecteur gratuit">
            <a:extLst>
              <a:ext uri="{FF2B5EF4-FFF2-40B4-BE49-F238E27FC236}">
                <a16:creationId xmlns:a16="http://schemas.microsoft.com/office/drawing/2014/main" id="{16949D98-DE70-408E-AFFC-3937CDEDAFE5}"/>
              </a:ext>
            </a:extLst>
          </p:cNvPr>
          <p:cNvPicPr>
            <a:picLocks noChangeAspect="1" noChangeArrowheads="1"/>
          </p:cNvPicPr>
          <p:nvPr/>
        </p:nvPicPr>
        <p:blipFill rotWithShape="1">
          <a:blip r:embed="rId10">
            <a:extLst>
              <a:ext uri="{BEBA8EAE-BF5A-486C-A8C5-ECC9F3942E4B}">
                <a14:imgProps xmlns:a14="http://schemas.microsoft.com/office/drawing/2010/main">
                  <a14:imgLayer r:embed="rId9">
                    <a14:imgEffect>
                      <a14:backgroundRemoval t="9626" b="94118" l="60224" r="69010">
                        <a14:foregroundMark x1="60703" y1="60428" x2="61022" y2="55615"/>
                        <a14:foregroundMark x1="69329" y1="41176" x2="68211" y2="40642"/>
                        <a14:foregroundMark x1="62780" y1="93583" x2="63099" y2="86096"/>
                        <a14:foregroundMark x1="63099" y1="86096" x2="63259" y2="86096"/>
                        <a14:foregroundMark x1="65016" y1="94118" x2="65815" y2="92513"/>
                      </a14:backgroundRemoval>
                    </a14:imgEffect>
                  </a14:imgLayer>
                </a14:imgProps>
              </a:ext>
              <a:ext uri="{28A0092B-C50C-407E-A947-70E740481C1C}">
                <a14:useLocalDpi xmlns:a14="http://schemas.microsoft.com/office/drawing/2010/main" val="0"/>
              </a:ext>
            </a:extLst>
          </a:blip>
          <a:srcRect l="59257" r="29762"/>
          <a:stretch/>
        </p:blipFill>
        <p:spPr bwMode="auto">
          <a:xfrm>
            <a:off x="8509891" y="3964527"/>
            <a:ext cx="380616" cy="1035444"/>
          </a:xfrm>
          <a:prstGeom prst="rect">
            <a:avLst/>
          </a:prstGeom>
          <a:extLst>
            <a:ext uri="{909E8E84-426E-40DD-AFC4-6F175D3DCCD1}">
              <a14:hiddenFill xmlns:a14="http://schemas.microsoft.com/office/drawing/2010/main">
                <a:solidFill>
                  <a:srgbClr val="FFFFFF"/>
                </a:solidFill>
              </a14:hiddenFill>
            </a:ext>
          </a:extLst>
        </p:spPr>
      </p:pic>
      <p:pic>
        <p:nvPicPr>
          <p:cNvPr id="69" name="Picture 4" descr="Équipe de caractère multinationale d'affaires dans une pose différente divers employés de bureau se tiennent debout Vecteur gratuit">
            <a:extLst>
              <a:ext uri="{FF2B5EF4-FFF2-40B4-BE49-F238E27FC236}">
                <a16:creationId xmlns:a16="http://schemas.microsoft.com/office/drawing/2014/main" id="{9275B172-8674-47AC-8059-CBB95EC30E74}"/>
              </a:ext>
            </a:extLst>
          </p:cNvPr>
          <p:cNvPicPr>
            <a:picLocks noChangeAspect="1" noChangeArrowheads="1"/>
          </p:cNvPicPr>
          <p:nvPr/>
        </p:nvPicPr>
        <p:blipFill rotWithShape="1">
          <a:blip r:embed="rId2">
            <a:clrChange>
              <a:clrFrom>
                <a:srgbClr val="F1E3D6"/>
              </a:clrFrom>
              <a:clrTo>
                <a:srgbClr val="F1E3D6">
                  <a:alpha val="0"/>
                </a:srgbClr>
              </a:clrTo>
            </a:clrChange>
            <a:extLst>
              <a:ext uri="{28A0092B-C50C-407E-A947-70E740481C1C}">
                <a14:useLocalDpi xmlns:a14="http://schemas.microsoft.com/office/drawing/2010/main" val="0"/>
              </a:ext>
            </a:extLst>
          </a:blip>
          <a:srcRect l="69709" r="21140"/>
          <a:stretch/>
        </p:blipFill>
        <p:spPr bwMode="auto">
          <a:xfrm>
            <a:off x="7861656" y="3989029"/>
            <a:ext cx="313795" cy="1024352"/>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4" descr="Équipe de caractère multinationale d'affaires dans une pose différente divers employés de bureau se tiennent debout Vecteur gratuit">
            <a:extLst>
              <a:ext uri="{FF2B5EF4-FFF2-40B4-BE49-F238E27FC236}">
                <a16:creationId xmlns:a16="http://schemas.microsoft.com/office/drawing/2014/main" id="{4F4D9599-8A4A-4581-92DC-BB2534ECF45D}"/>
              </a:ext>
            </a:extLst>
          </p:cNvPr>
          <p:cNvPicPr>
            <a:picLocks noChangeAspect="1" noChangeArrowheads="1"/>
          </p:cNvPicPr>
          <p:nvPr/>
        </p:nvPicPr>
        <p:blipFill rotWithShape="1">
          <a:blip r:embed="rId2">
            <a:clrChange>
              <a:clrFrom>
                <a:srgbClr val="F1E3D6"/>
              </a:clrFrom>
              <a:clrTo>
                <a:srgbClr val="F1E3D6">
                  <a:alpha val="0"/>
                </a:srgbClr>
              </a:clrTo>
            </a:clrChange>
            <a:extLst>
              <a:ext uri="{28A0092B-C50C-407E-A947-70E740481C1C}">
                <a14:useLocalDpi xmlns:a14="http://schemas.microsoft.com/office/drawing/2010/main" val="0"/>
              </a:ext>
            </a:extLst>
          </a:blip>
          <a:srcRect l="1595" r="89078"/>
          <a:stretch/>
        </p:blipFill>
        <p:spPr bwMode="auto">
          <a:xfrm>
            <a:off x="8060217" y="3991095"/>
            <a:ext cx="319829" cy="1024352"/>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6" descr="Groupe de jeunes entrepreneurs masculins et féminins Vecteur gratuit">
            <a:extLst>
              <a:ext uri="{FF2B5EF4-FFF2-40B4-BE49-F238E27FC236}">
                <a16:creationId xmlns:a16="http://schemas.microsoft.com/office/drawing/2014/main" id="{5AF4F003-D0DA-48CF-98C4-4205C69147A5}"/>
              </a:ext>
            </a:extLst>
          </p:cNvPr>
          <p:cNvPicPr>
            <a:picLocks noChangeAspect="1" noChangeArrowheads="1"/>
          </p:cNvPicPr>
          <p:nvPr/>
        </p:nvPicPr>
        <p:blipFill rotWithShape="1">
          <a:blip r:embed="rId16" cstate="print">
            <a:clrChange>
              <a:clrFrom>
                <a:srgbClr val="FFFFFF"/>
              </a:clrFrom>
              <a:clrTo>
                <a:srgbClr val="FFFFFF">
                  <a:alpha val="0"/>
                </a:srgbClr>
              </a:clrTo>
            </a:clrChange>
            <a:extLst>
              <a:ext uri="{28A0092B-C50C-407E-A947-70E740481C1C}">
                <a14:useLocalDpi xmlns:a14="http://schemas.microsoft.com/office/drawing/2010/main" val="0"/>
              </a:ext>
            </a:extLst>
          </a:blip>
          <a:srcRect r="81024"/>
          <a:stretch/>
        </p:blipFill>
        <p:spPr bwMode="auto">
          <a:xfrm>
            <a:off x="7393468" y="3961035"/>
            <a:ext cx="455525" cy="958685"/>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6" descr="Groupe de jeunes entrepreneurs masculins et féminins Vecteur gratuit">
            <a:extLst>
              <a:ext uri="{FF2B5EF4-FFF2-40B4-BE49-F238E27FC236}">
                <a16:creationId xmlns:a16="http://schemas.microsoft.com/office/drawing/2014/main" id="{B3A1EA55-6D29-452C-A274-731DFF5E6AC4}"/>
              </a:ext>
            </a:extLst>
          </p:cNvPr>
          <p:cNvPicPr>
            <a:picLocks noChangeAspect="1" noChangeArrowheads="1"/>
          </p:cNvPicPr>
          <p:nvPr/>
        </p:nvPicPr>
        <p:blipFill rotWithShape="1">
          <a:blip r:embed="rId25" cstate="print">
            <a:clrChange>
              <a:clrFrom>
                <a:srgbClr val="FEFEFE"/>
              </a:clrFrom>
              <a:clrTo>
                <a:srgbClr val="FEFEFE">
                  <a:alpha val="0"/>
                </a:srgbClr>
              </a:clrTo>
            </a:clrChange>
            <a:extLst>
              <a:ext uri="{28A0092B-C50C-407E-A947-70E740481C1C}">
                <a14:useLocalDpi xmlns:a14="http://schemas.microsoft.com/office/drawing/2010/main" val="0"/>
              </a:ext>
            </a:extLst>
          </a:blip>
          <a:srcRect l="20596" r="61574"/>
          <a:stretch/>
        </p:blipFill>
        <p:spPr bwMode="auto">
          <a:xfrm>
            <a:off x="7406206" y="4135558"/>
            <a:ext cx="375013" cy="839975"/>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6" descr="Groupe de jeunes entrepreneurs masculins et féminins Vecteur gratuit">
            <a:extLst>
              <a:ext uri="{FF2B5EF4-FFF2-40B4-BE49-F238E27FC236}">
                <a16:creationId xmlns:a16="http://schemas.microsoft.com/office/drawing/2014/main" id="{30551CAC-567A-4AF8-A652-176B465BFCA5}"/>
              </a:ext>
            </a:extLst>
          </p:cNvPr>
          <p:cNvPicPr>
            <a:picLocks noChangeAspect="1" noChangeArrowheads="1"/>
          </p:cNvPicPr>
          <p:nvPr/>
        </p:nvPicPr>
        <p:blipFill rotWithShape="1">
          <a:blip r:embed="rId16" cstate="print">
            <a:clrChange>
              <a:clrFrom>
                <a:srgbClr val="FEFEFE"/>
              </a:clrFrom>
              <a:clrTo>
                <a:srgbClr val="FEFEFE">
                  <a:alpha val="0"/>
                </a:srgbClr>
              </a:clrTo>
            </a:clrChange>
            <a:extLst>
              <a:ext uri="{28A0092B-C50C-407E-A947-70E740481C1C}">
                <a14:useLocalDpi xmlns:a14="http://schemas.microsoft.com/office/drawing/2010/main" val="0"/>
              </a:ext>
            </a:extLst>
          </a:blip>
          <a:srcRect l="60411" r="23312"/>
          <a:stretch/>
        </p:blipFill>
        <p:spPr bwMode="auto">
          <a:xfrm>
            <a:off x="8183963" y="3949240"/>
            <a:ext cx="384140" cy="942468"/>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8" descr="Ensemble de jeunes dirigeants d'entreprises prospères Vecteur gratuit">
            <a:extLst>
              <a:ext uri="{FF2B5EF4-FFF2-40B4-BE49-F238E27FC236}">
                <a16:creationId xmlns:a16="http://schemas.microsoft.com/office/drawing/2014/main" id="{51394DF8-2CE3-4976-9ECE-5A2BA3FCCCCC}"/>
              </a:ext>
            </a:extLst>
          </p:cNvPr>
          <p:cNvPicPr>
            <a:picLocks noChangeAspect="1" noChangeArrowheads="1"/>
          </p:cNvPicPr>
          <p:nvPr/>
        </p:nvPicPr>
        <p:blipFill rotWithShape="1">
          <a:blip r:embed="rId12" cstate="print">
            <a:clrChange>
              <a:clrFrom>
                <a:srgbClr val="FEFEFE"/>
              </a:clrFrom>
              <a:clrTo>
                <a:srgbClr val="FEFEFE">
                  <a:alpha val="0"/>
                </a:srgbClr>
              </a:clrTo>
            </a:clrChange>
            <a:extLst>
              <a:ext uri="{28A0092B-C50C-407E-A947-70E740481C1C}">
                <a14:useLocalDpi xmlns:a14="http://schemas.microsoft.com/office/drawing/2010/main" val="0"/>
              </a:ext>
            </a:extLst>
          </a:blip>
          <a:srcRect r="78499"/>
          <a:stretch/>
        </p:blipFill>
        <p:spPr bwMode="auto">
          <a:xfrm>
            <a:off x="7145435" y="4054747"/>
            <a:ext cx="507412" cy="942467"/>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8" descr="Ensemble de jeunes dirigeants d'entreprises prospères Vecteur gratuit">
            <a:extLst>
              <a:ext uri="{FF2B5EF4-FFF2-40B4-BE49-F238E27FC236}">
                <a16:creationId xmlns:a16="http://schemas.microsoft.com/office/drawing/2014/main" id="{55777380-B165-4FC8-9FA7-DFF6C7DC85DC}"/>
              </a:ext>
            </a:extLst>
          </p:cNvPr>
          <p:cNvPicPr>
            <a:picLocks noChangeAspect="1" noChangeArrowheads="1"/>
          </p:cNvPicPr>
          <p:nvPr/>
        </p:nvPicPr>
        <p:blipFill rotWithShape="1">
          <a:blip r:embed="rId26" cstate="print">
            <a:clrChange>
              <a:clrFrom>
                <a:srgbClr val="FEFEFE"/>
              </a:clrFrom>
              <a:clrTo>
                <a:srgbClr val="FEFEFE">
                  <a:alpha val="0"/>
                </a:srgbClr>
              </a:clrTo>
            </a:clrChange>
            <a:extLst>
              <a:ext uri="{28A0092B-C50C-407E-A947-70E740481C1C}">
                <a14:useLocalDpi xmlns:a14="http://schemas.microsoft.com/office/drawing/2010/main" val="0"/>
              </a:ext>
            </a:extLst>
          </a:blip>
          <a:srcRect l="37478" r="37853"/>
          <a:stretch/>
        </p:blipFill>
        <p:spPr bwMode="auto">
          <a:xfrm>
            <a:off x="8199741" y="4109322"/>
            <a:ext cx="552285" cy="89406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D5FCCE7-EE50-4953-870F-0EE1CEB34D17}"/>
              </a:ext>
            </a:extLst>
          </p:cNvPr>
          <p:cNvSpPr/>
          <p:nvPr/>
        </p:nvSpPr>
        <p:spPr>
          <a:xfrm>
            <a:off x="9481693" y="4005673"/>
            <a:ext cx="2356142" cy="646331"/>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soit - 1494 mandats pour 2021</a:t>
            </a:r>
          </a:p>
        </p:txBody>
      </p:sp>
      <p:pic>
        <p:nvPicPr>
          <p:cNvPr id="186" name="Picture 8" descr="Ensemble de jeunes dirigeants d'entreprises prospères Vecteur gratuit">
            <a:extLst>
              <a:ext uri="{FF2B5EF4-FFF2-40B4-BE49-F238E27FC236}">
                <a16:creationId xmlns:a16="http://schemas.microsoft.com/office/drawing/2014/main" id="{A5C4B0F8-BB74-4739-93AF-068AACBC5791}"/>
              </a:ext>
            </a:extLst>
          </p:cNvPr>
          <p:cNvPicPr>
            <a:picLocks noChangeAspect="1" noChangeArrowheads="1"/>
          </p:cNvPicPr>
          <p:nvPr/>
        </p:nvPicPr>
        <p:blipFill rotWithShape="1">
          <a:blip r:embed="rId12" cstate="print">
            <a:clrChange>
              <a:clrFrom>
                <a:srgbClr val="FEFEFE"/>
              </a:clrFrom>
              <a:clrTo>
                <a:srgbClr val="FEFEFE">
                  <a:alpha val="0"/>
                </a:srgbClr>
              </a:clrTo>
            </a:clrChange>
            <a:extLst>
              <a:ext uri="{28A0092B-C50C-407E-A947-70E740481C1C}">
                <a14:useLocalDpi xmlns:a14="http://schemas.microsoft.com/office/drawing/2010/main" val="0"/>
              </a:ext>
            </a:extLst>
          </a:blip>
          <a:srcRect r="78499"/>
          <a:stretch/>
        </p:blipFill>
        <p:spPr bwMode="auto">
          <a:xfrm>
            <a:off x="7663555" y="3367583"/>
            <a:ext cx="507412" cy="942467"/>
          </a:xfrm>
          <a:prstGeom prst="rect">
            <a:avLst/>
          </a:prstGeom>
          <a:noFill/>
          <a:extLst>
            <a:ext uri="{909E8E84-426E-40DD-AFC4-6F175D3DCCD1}">
              <a14:hiddenFill xmlns:a14="http://schemas.microsoft.com/office/drawing/2010/main">
                <a:solidFill>
                  <a:srgbClr val="FFFFFF"/>
                </a:solidFill>
              </a14:hiddenFill>
            </a:ext>
          </a:extLst>
        </p:spPr>
      </p:pic>
      <p:pic>
        <p:nvPicPr>
          <p:cNvPr id="187" name="Picture 8" descr="Ensemble de jeunes dirigeants d'entreprises prospères Vecteur gratuit">
            <a:extLst>
              <a:ext uri="{FF2B5EF4-FFF2-40B4-BE49-F238E27FC236}">
                <a16:creationId xmlns:a16="http://schemas.microsoft.com/office/drawing/2014/main" id="{B5281438-674A-408D-A17E-97CF0EB467EA}"/>
              </a:ext>
            </a:extLst>
          </p:cNvPr>
          <p:cNvPicPr>
            <a:picLocks noChangeAspect="1" noChangeArrowheads="1"/>
          </p:cNvPicPr>
          <p:nvPr/>
        </p:nvPicPr>
        <p:blipFill rotWithShape="1">
          <a:blip r:embed="rId26" cstate="print">
            <a:clrChange>
              <a:clrFrom>
                <a:srgbClr val="FEFEFE"/>
              </a:clrFrom>
              <a:clrTo>
                <a:srgbClr val="FEFEFE">
                  <a:alpha val="0"/>
                </a:srgbClr>
              </a:clrTo>
            </a:clrChange>
            <a:extLst>
              <a:ext uri="{28A0092B-C50C-407E-A947-70E740481C1C}">
                <a14:useLocalDpi xmlns:a14="http://schemas.microsoft.com/office/drawing/2010/main" val="0"/>
              </a:ext>
            </a:extLst>
          </a:blip>
          <a:srcRect l="37478" r="37853"/>
          <a:stretch/>
        </p:blipFill>
        <p:spPr bwMode="auto">
          <a:xfrm>
            <a:off x="7218252" y="3383483"/>
            <a:ext cx="552285" cy="894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7941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fade">
                                      <p:cBhvr>
                                        <p:cTn id="10" dur="500"/>
                                        <p:tgtEl>
                                          <p:spTgt spid="2">
                                            <p:txEl>
                                              <p:pRg st="2" end="2"/>
                                            </p:txEl>
                                          </p:spTgt>
                                        </p:tgtEl>
                                      </p:cBhvr>
                                    </p:animEffect>
                                  </p:childTnLst>
                                </p:cTn>
                              </p:par>
                            </p:childTnLst>
                          </p:cTn>
                        </p:par>
                        <p:par>
                          <p:cTn id="11" fill="hold">
                            <p:stCondLst>
                              <p:cond delay="500"/>
                            </p:stCondLst>
                            <p:childTnLst>
                              <p:par>
                                <p:cTn id="12" presetID="2" presetClass="entr" presetSubtype="4" fill="hold" nodeType="afterEffect">
                                  <p:stCondLst>
                                    <p:cond delay="0"/>
                                  </p:stCondLst>
                                  <p:childTnLst>
                                    <p:set>
                                      <p:cBhvr>
                                        <p:cTn id="13" dur="1" fill="hold">
                                          <p:stCondLst>
                                            <p:cond delay="0"/>
                                          </p:stCondLst>
                                        </p:cTn>
                                        <p:tgtEl>
                                          <p:spTgt spid="82"/>
                                        </p:tgtEl>
                                        <p:attrNameLst>
                                          <p:attrName>style.visibility</p:attrName>
                                        </p:attrNameLst>
                                      </p:cBhvr>
                                      <p:to>
                                        <p:strVal val="visible"/>
                                      </p:to>
                                    </p:set>
                                    <p:anim calcmode="lin" valueType="num">
                                      <p:cBhvr additive="base">
                                        <p:cTn id="14" dur="750" fill="hold"/>
                                        <p:tgtEl>
                                          <p:spTgt spid="82"/>
                                        </p:tgtEl>
                                        <p:attrNameLst>
                                          <p:attrName>ppt_x</p:attrName>
                                        </p:attrNameLst>
                                      </p:cBhvr>
                                      <p:tavLst>
                                        <p:tav tm="0">
                                          <p:val>
                                            <p:strVal val="#ppt_x"/>
                                          </p:val>
                                        </p:tav>
                                        <p:tav tm="100000">
                                          <p:val>
                                            <p:strVal val="#ppt_x"/>
                                          </p:val>
                                        </p:tav>
                                      </p:tavLst>
                                    </p:anim>
                                    <p:anim calcmode="lin" valueType="num">
                                      <p:cBhvr additive="base">
                                        <p:cTn id="15" dur="750" fill="hold"/>
                                        <p:tgtEl>
                                          <p:spTgt spid="82"/>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83"/>
                                        </p:tgtEl>
                                        <p:attrNameLst>
                                          <p:attrName>style.visibility</p:attrName>
                                        </p:attrNameLst>
                                      </p:cBhvr>
                                      <p:to>
                                        <p:strVal val="visible"/>
                                      </p:to>
                                    </p:set>
                                    <p:anim calcmode="lin" valueType="num">
                                      <p:cBhvr additive="base">
                                        <p:cTn id="18" dur="750" fill="hold"/>
                                        <p:tgtEl>
                                          <p:spTgt spid="83"/>
                                        </p:tgtEl>
                                        <p:attrNameLst>
                                          <p:attrName>ppt_x</p:attrName>
                                        </p:attrNameLst>
                                      </p:cBhvr>
                                      <p:tavLst>
                                        <p:tav tm="0">
                                          <p:val>
                                            <p:strVal val="#ppt_x"/>
                                          </p:val>
                                        </p:tav>
                                        <p:tav tm="100000">
                                          <p:val>
                                            <p:strVal val="#ppt_x"/>
                                          </p:val>
                                        </p:tav>
                                      </p:tavLst>
                                    </p:anim>
                                    <p:anim calcmode="lin" valueType="num">
                                      <p:cBhvr additive="base">
                                        <p:cTn id="19" dur="750" fill="hold"/>
                                        <p:tgtEl>
                                          <p:spTgt spid="83"/>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84"/>
                                        </p:tgtEl>
                                        <p:attrNameLst>
                                          <p:attrName>style.visibility</p:attrName>
                                        </p:attrNameLst>
                                      </p:cBhvr>
                                      <p:to>
                                        <p:strVal val="visible"/>
                                      </p:to>
                                    </p:set>
                                    <p:anim calcmode="lin" valueType="num">
                                      <p:cBhvr additive="base">
                                        <p:cTn id="22" dur="750" fill="hold"/>
                                        <p:tgtEl>
                                          <p:spTgt spid="84"/>
                                        </p:tgtEl>
                                        <p:attrNameLst>
                                          <p:attrName>ppt_x</p:attrName>
                                        </p:attrNameLst>
                                      </p:cBhvr>
                                      <p:tavLst>
                                        <p:tav tm="0">
                                          <p:val>
                                            <p:strVal val="#ppt_x"/>
                                          </p:val>
                                        </p:tav>
                                        <p:tav tm="100000">
                                          <p:val>
                                            <p:strVal val="#ppt_x"/>
                                          </p:val>
                                        </p:tav>
                                      </p:tavLst>
                                    </p:anim>
                                    <p:anim calcmode="lin" valueType="num">
                                      <p:cBhvr additive="base">
                                        <p:cTn id="23" dur="750" fill="hold"/>
                                        <p:tgtEl>
                                          <p:spTgt spid="84"/>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85"/>
                                        </p:tgtEl>
                                        <p:attrNameLst>
                                          <p:attrName>style.visibility</p:attrName>
                                        </p:attrNameLst>
                                      </p:cBhvr>
                                      <p:to>
                                        <p:strVal val="visible"/>
                                      </p:to>
                                    </p:set>
                                    <p:anim calcmode="lin" valueType="num">
                                      <p:cBhvr additive="base">
                                        <p:cTn id="26" dur="750" fill="hold"/>
                                        <p:tgtEl>
                                          <p:spTgt spid="85"/>
                                        </p:tgtEl>
                                        <p:attrNameLst>
                                          <p:attrName>ppt_x</p:attrName>
                                        </p:attrNameLst>
                                      </p:cBhvr>
                                      <p:tavLst>
                                        <p:tav tm="0">
                                          <p:val>
                                            <p:strVal val="#ppt_x"/>
                                          </p:val>
                                        </p:tav>
                                        <p:tav tm="100000">
                                          <p:val>
                                            <p:strVal val="#ppt_x"/>
                                          </p:val>
                                        </p:tav>
                                      </p:tavLst>
                                    </p:anim>
                                    <p:anim calcmode="lin" valueType="num">
                                      <p:cBhvr additive="base">
                                        <p:cTn id="27" dur="750" fill="hold"/>
                                        <p:tgtEl>
                                          <p:spTgt spid="85"/>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86"/>
                                        </p:tgtEl>
                                        <p:attrNameLst>
                                          <p:attrName>style.visibility</p:attrName>
                                        </p:attrNameLst>
                                      </p:cBhvr>
                                      <p:to>
                                        <p:strVal val="visible"/>
                                      </p:to>
                                    </p:set>
                                    <p:anim calcmode="lin" valueType="num">
                                      <p:cBhvr additive="base">
                                        <p:cTn id="30" dur="750" fill="hold"/>
                                        <p:tgtEl>
                                          <p:spTgt spid="86"/>
                                        </p:tgtEl>
                                        <p:attrNameLst>
                                          <p:attrName>ppt_x</p:attrName>
                                        </p:attrNameLst>
                                      </p:cBhvr>
                                      <p:tavLst>
                                        <p:tav tm="0">
                                          <p:val>
                                            <p:strVal val="#ppt_x"/>
                                          </p:val>
                                        </p:tav>
                                        <p:tav tm="100000">
                                          <p:val>
                                            <p:strVal val="#ppt_x"/>
                                          </p:val>
                                        </p:tav>
                                      </p:tavLst>
                                    </p:anim>
                                    <p:anim calcmode="lin" valueType="num">
                                      <p:cBhvr additive="base">
                                        <p:cTn id="31" dur="750" fill="hold"/>
                                        <p:tgtEl>
                                          <p:spTgt spid="86"/>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87"/>
                                        </p:tgtEl>
                                        <p:attrNameLst>
                                          <p:attrName>style.visibility</p:attrName>
                                        </p:attrNameLst>
                                      </p:cBhvr>
                                      <p:to>
                                        <p:strVal val="visible"/>
                                      </p:to>
                                    </p:set>
                                    <p:anim calcmode="lin" valueType="num">
                                      <p:cBhvr additive="base">
                                        <p:cTn id="34" dur="750" fill="hold"/>
                                        <p:tgtEl>
                                          <p:spTgt spid="87"/>
                                        </p:tgtEl>
                                        <p:attrNameLst>
                                          <p:attrName>ppt_x</p:attrName>
                                        </p:attrNameLst>
                                      </p:cBhvr>
                                      <p:tavLst>
                                        <p:tav tm="0">
                                          <p:val>
                                            <p:strVal val="#ppt_x"/>
                                          </p:val>
                                        </p:tav>
                                        <p:tav tm="100000">
                                          <p:val>
                                            <p:strVal val="#ppt_x"/>
                                          </p:val>
                                        </p:tav>
                                      </p:tavLst>
                                    </p:anim>
                                    <p:anim calcmode="lin" valueType="num">
                                      <p:cBhvr additive="base">
                                        <p:cTn id="35" dur="750" fill="hold"/>
                                        <p:tgtEl>
                                          <p:spTgt spid="87"/>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88"/>
                                        </p:tgtEl>
                                        <p:attrNameLst>
                                          <p:attrName>style.visibility</p:attrName>
                                        </p:attrNameLst>
                                      </p:cBhvr>
                                      <p:to>
                                        <p:strVal val="visible"/>
                                      </p:to>
                                    </p:set>
                                    <p:anim calcmode="lin" valueType="num">
                                      <p:cBhvr additive="base">
                                        <p:cTn id="38" dur="750" fill="hold"/>
                                        <p:tgtEl>
                                          <p:spTgt spid="88"/>
                                        </p:tgtEl>
                                        <p:attrNameLst>
                                          <p:attrName>ppt_x</p:attrName>
                                        </p:attrNameLst>
                                      </p:cBhvr>
                                      <p:tavLst>
                                        <p:tav tm="0">
                                          <p:val>
                                            <p:strVal val="#ppt_x"/>
                                          </p:val>
                                        </p:tav>
                                        <p:tav tm="100000">
                                          <p:val>
                                            <p:strVal val="#ppt_x"/>
                                          </p:val>
                                        </p:tav>
                                      </p:tavLst>
                                    </p:anim>
                                    <p:anim calcmode="lin" valueType="num">
                                      <p:cBhvr additive="base">
                                        <p:cTn id="39" dur="750" fill="hold"/>
                                        <p:tgtEl>
                                          <p:spTgt spid="88"/>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89"/>
                                        </p:tgtEl>
                                        <p:attrNameLst>
                                          <p:attrName>style.visibility</p:attrName>
                                        </p:attrNameLst>
                                      </p:cBhvr>
                                      <p:to>
                                        <p:strVal val="visible"/>
                                      </p:to>
                                    </p:set>
                                    <p:anim calcmode="lin" valueType="num">
                                      <p:cBhvr additive="base">
                                        <p:cTn id="42" dur="750" fill="hold"/>
                                        <p:tgtEl>
                                          <p:spTgt spid="89"/>
                                        </p:tgtEl>
                                        <p:attrNameLst>
                                          <p:attrName>ppt_x</p:attrName>
                                        </p:attrNameLst>
                                      </p:cBhvr>
                                      <p:tavLst>
                                        <p:tav tm="0">
                                          <p:val>
                                            <p:strVal val="#ppt_x"/>
                                          </p:val>
                                        </p:tav>
                                        <p:tav tm="100000">
                                          <p:val>
                                            <p:strVal val="#ppt_x"/>
                                          </p:val>
                                        </p:tav>
                                      </p:tavLst>
                                    </p:anim>
                                    <p:anim calcmode="lin" valueType="num">
                                      <p:cBhvr additive="base">
                                        <p:cTn id="43" dur="750" fill="hold"/>
                                        <p:tgtEl>
                                          <p:spTgt spid="89"/>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90"/>
                                        </p:tgtEl>
                                        <p:attrNameLst>
                                          <p:attrName>style.visibility</p:attrName>
                                        </p:attrNameLst>
                                      </p:cBhvr>
                                      <p:to>
                                        <p:strVal val="visible"/>
                                      </p:to>
                                    </p:set>
                                    <p:anim calcmode="lin" valueType="num">
                                      <p:cBhvr additive="base">
                                        <p:cTn id="46" dur="750" fill="hold"/>
                                        <p:tgtEl>
                                          <p:spTgt spid="90"/>
                                        </p:tgtEl>
                                        <p:attrNameLst>
                                          <p:attrName>ppt_x</p:attrName>
                                        </p:attrNameLst>
                                      </p:cBhvr>
                                      <p:tavLst>
                                        <p:tav tm="0">
                                          <p:val>
                                            <p:strVal val="#ppt_x"/>
                                          </p:val>
                                        </p:tav>
                                        <p:tav tm="100000">
                                          <p:val>
                                            <p:strVal val="#ppt_x"/>
                                          </p:val>
                                        </p:tav>
                                      </p:tavLst>
                                    </p:anim>
                                    <p:anim calcmode="lin" valueType="num">
                                      <p:cBhvr additive="base">
                                        <p:cTn id="47" dur="750" fill="hold"/>
                                        <p:tgtEl>
                                          <p:spTgt spid="90"/>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91"/>
                                        </p:tgtEl>
                                        <p:attrNameLst>
                                          <p:attrName>style.visibility</p:attrName>
                                        </p:attrNameLst>
                                      </p:cBhvr>
                                      <p:to>
                                        <p:strVal val="visible"/>
                                      </p:to>
                                    </p:set>
                                    <p:anim calcmode="lin" valueType="num">
                                      <p:cBhvr additive="base">
                                        <p:cTn id="50" dur="750" fill="hold"/>
                                        <p:tgtEl>
                                          <p:spTgt spid="91"/>
                                        </p:tgtEl>
                                        <p:attrNameLst>
                                          <p:attrName>ppt_x</p:attrName>
                                        </p:attrNameLst>
                                      </p:cBhvr>
                                      <p:tavLst>
                                        <p:tav tm="0">
                                          <p:val>
                                            <p:strVal val="#ppt_x"/>
                                          </p:val>
                                        </p:tav>
                                        <p:tav tm="100000">
                                          <p:val>
                                            <p:strVal val="#ppt_x"/>
                                          </p:val>
                                        </p:tav>
                                      </p:tavLst>
                                    </p:anim>
                                    <p:anim calcmode="lin" valueType="num">
                                      <p:cBhvr additive="base">
                                        <p:cTn id="51" dur="750" fill="hold"/>
                                        <p:tgtEl>
                                          <p:spTgt spid="91"/>
                                        </p:tgtEl>
                                        <p:attrNameLst>
                                          <p:attrName>ppt_y</p:attrName>
                                        </p:attrNameLst>
                                      </p:cBhvr>
                                      <p:tavLst>
                                        <p:tav tm="0">
                                          <p:val>
                                            <p:strVal val="1+#ppt_h/2"/>
                                          </p:val>
                                        </p:tav>
                                        <p:tav tm="100000">
                                          <p:val>
                                            <p:strVal val="#ppt_y"/>
                                          </p:val>
                                        </p:tav>
                                      </p:tavLst>
                                    </p:anim>
                                  </p:childTnLst>
                                </p:cTn>
                              </p:par>
                              <p:par>
                                <p:cTn id="52" presetID="2" presetClass="entr" presetSubtype="4" fill="hold" nodeType="withEffect">
                                  <p:stCondLst>
                                    <p:cond delay="0"/>
                                  </p:stCondLst>
                                  <p:childTnLst>
                                    <p:set>
                                      <p:cBhvr>
                                        <p:cTn id="53" dur="1" fill="hold">
                                          <p:stCondLst>
                                            <p:cond delay="0"/>
                                          </p:stCondLst>
                                        </p:cTn>
                                        <p:tgtEl>
                                          <p:spTgt spid="92"/>
                                        </p:tgtEl>
                                        <p:attrNameLst>
                                          <p:attrName>style.visibility</p:attrName>
                                        </p:attrNameLst>
                                      </p:cBhvr>
                                      <p:to>
                                        <p:strVal val="visible"/>
                                      </p:to>
                                    </p:set>
                                    <p:anim calcmode="lin" valueType="num">
                                      <p:cBhvr additive="base">
                                        <p:cTn id="54" dur="750" fill="hold"/>
                                        <p:tgtEl>
                                          <p:spTgt spid="92"/>
                                        </p:tgtEl>
                                        <p:attrNameLst>
                                          <p:attrName>ppt_x</p:attrName>
                                        </p:attrNameLst>
                                      </p:cBhvr>
                                      <p:tavLst>
                                        <p:tav tm="0">
                                          <p:val>
                                            <p:strVal val="#ppt_x"/>
                                          </p:val>
                                        </p:tav>
                                        <p:tav tm="100000">
                                          <p:val>
                                            <p:strVal val="#ppt_x"/>
                                          </p:val>
                                        </p:tav>
                                      </p:tavLst>
                                    </p:anim>
                                    <p:anim calcmode="lin" valueType="num">
                                      <p:cBhvr additive="base">
                                        <p:cTn id="55" dur="750" fill="hold"/>
                                        <p:tgtEl>
                                          <p:spTgt spid="92"/>
                                        </p:tgtEl>
                                        <p:attrNameLst>
                                          <p:attrName>ppt_y</p:attrName>
                                        </p:attrNameLst>
                                      </p:cBhvr>
                                      <p:tavLst>
                                        <p:tav tm="0">
                                          <p:val>
                                            <p:strVal val="1+#ppt_h/2"/>
                                          </p:val>
                                        </p:tav>
                                        <p:tav tm="100000">
                                          <p:val>
                                            <p:strVal val="#ppt_y"/>
                                          </p:val>
                                        </p:tav>
                                      </p:tavLst>
                                    </p:anim>
                                  </p:childTnLst>
                                </p:cTn>
                              </p:par>
                              <p:par>
                                <p:cTn id="56" presetID="2" presetClass="entr" presetSubtype="4" fill="hold" nodeType="withEffect">
                                  <p:stCondLst>
                                    <p:cond delay="0"/>
                                  </p:stCondLst>
                                  <p:childTnLst>
                                    <p:set>
                                      <p:cBhvr>
                                        <p:cTn id="57" dur="1" fill="hold">
                                          <p:stCondLst>
                                            <p:cond delay="0"/>
                                          </p:stCondLst>
                                        </p:cTn>
                                        <p:tgtEl>
                                          <p:spTgt spid="93"/>
                                        </p:tgtEl>
                                        <p:attrNameLst>
                                          <p:attrName>style.visibility</p:attrName>
                                        </p:attrNameLst>
                                      </p:cBhvr>
                                      <p:to>
                                        <p:strVal val="visible"/>
                                      </p:to>
                                    </p:set>
                                    <p:anim calcmode="lin" valueType="num">
                                      <p:cBhvr additive="base">
                                        <p:cTn id="58" dur="750" fill="hold"/>
                                        <p:tgtEl>
                                          <p:spTgt spid="93"/>
                                        </p:tgtEl>
                                        <p:attrNameLst>
                                          <p:attrName>ppt_x</p:attrName>
                                        </p:attrNameLst>
                                      </p:cBhvr>
                                      <p:tavLst>
                                        <p:tav tm="0">
                                          <p:val>
                                            <p:strVal val="#ppt_x"/>
                                          </p:val>
                                        </p:tav>
                                        <p:tav tm="100000">
                                          <p:val>
                                            <p:strVal val="#ppt_x"/>
                                          </p:val>
                                        </p:tav>
                                      </p:tavLst>
                                    </p:anim>
                                    <p:anim calcmode="lin" valueType="num">
                                      <p:cBhvr additive="base">
                                        <p:cTn id="59" dur="750" fill="hold"/>
                                        <p:tgtEl>
                                          <p:spTgt spid="93"/>
                                        </p:tgtEl>
                                        <p:attrNameLst>
                                          <p:attrName>ppt_y</p:attrName>
                                        </p:attrNameLst>
                                      </p:cBhvr>
                                      <p:tavLst>
                                        <p:tav tm="0">
                                          <p:val>
                                            <p:strVal val="1+#ppt_h/2"/>
                                          </p:val>
                                        </p:tav>
                                        <p:tav tm="100000">
                                          <p:val>
                                            <p:strVal val="#ppt_y"/>
                                          </p:val>
                                        </p:tav>
                                      </p:tavLst>
                                    </p:anim>
                                  </p:childTnLst>
                                </p:cTn>
                              </p:par>
                              <p:par>
                                <p:cTn id="60" presetID="2" presetClass="entr" presetSubtype="4" fill="hold" nodeType="withEffect">
                                  <p:stCondLst>
                                    <p:cond delay="0"/>
                                  </p:stCondLst>
                                  <p:childTnLst>
                                    <p:set>
                                      <p:cBhvr>
                                        <p:cTn id="61" dur="1" fill="hold">
                                          <p:stCondLst>
                                            <p:cond delay="0"/>
                                          </p:stCondLst>
                                        </p:cTn>
                                        <p:tgtEl>
                                          <p:spTgt spid="94"/>
                                        </p:tgtEl>
                                        <p:attrNameLst>
                                          <p:attrName>style.visibility</p:attrName>
                                        </p:attrNameLst>
                                      </p:cBhvr>
                                      <p:to>
                                        <p:strVal val="visible"/>
                                      </p:to>
                                    </p:set>
                                    <p:anim calcmode="lin" valueType="num">
                                      <p:cBhvr additive="base">
                                        <p:cTn id="62" dur="750" fill="hold"/>
                                        <p:tgtEl>
                                          <p:spTgt spid="94"/>
                                        </p:tgtEl>
                                        <p:attrNameLst>
                                          <p:attrName>ppt_x</p:attrName>
                                        </p:attrNameLst>
                                      </p:cBhvr>
                                      <p:tavLst>
                                        <p:tav tm="0">
                                          <p:val>
                                            <p:strVal val="#ppt_x"/>
                                          </p:val>
                                        </p:tav>
                                        <p:tav tm="100000">
                                          <p:val>
                                            <p:strVal val="#ppt_x"/>
                                          </p:val>
                                        </p:tav>
                                      </p:tavLst>
                                    </p:anim>
                                    <p:anim calcmode="lin" valueType="num">
                                      <p:cBhvr additive="base">
                                        <p:cTn id="63" dur="750" fill="hold"/>
                                        <p:tgtEl>
                                          <p:spTgt spid="94"/>
                                        </p:tgtEl>
                                        <p:attrNameLst>
                                          <p:attrName>ppt_y</p:attrName>
                                        </p:attrNameLst>
                                      </p:cBhvr>
                                      <p:tavLst>
                                        <p:tav tm="0">
                                          <p:val>
                                            <p:strVal val="1+#ppt_h/2"/>
                                          </p:val>
                                        </p:tav>
                                        <p:tav tm="100000">
                                          <p:val>
                                            <p:strVal val="#ppt_y"/>
                                          </p:val>
                                        </p:tav>
                                      </p:tavLst>
                                    </p:anim>
                                  </p:childTnLst>
                                </p:cTn>
                              </p:par>
                              <p:par>
                                <p:cTn id="64" presetID="2" presetClass="entr" presetSubtype="4" fill="hold" nodeType="withEffect">
                                  <p:stCondLst>
                                    <p:cond delay="0"/>
                                  </p:stCondLst>
                                  <p:childTnLst>
                                    <p:set>
                                      <p:cBhvr>
                                        <p:cTn id="65" dur="1" fill="hold">
                                          <p:stCondLst>
                                            <p:cond delay="0"/>
                                          </p:stCondLst>
                                        </p:cTn>
                                        <p:tgtEl>
                                          <p:spTgt spid="95"/>
                                        </p:tgtEl>
                                        <p:attrNameLst>
                                          <p:attrName>style.visibility</p:attrName>
                                        </p:attrNameLst>
                                      </p:cBhvr>
                                      <p:to>
                                        <p:strVal val="visible"/>
                                      </p:to>
                                    </p:set>
                                    <p:anim calcmode="lin" valueType="num">
                                      <p:cBhvr additive="base">
                                        <p:cTn id="66" dur="750" fill="hold"/>
                                        <p:tgtEl>
                                          <p:spTgt spid="95"/>
                                        </p:tgtEl>
                                        <p:attrNameLst>
                                          <p:attrName>ppt_x</p:attrName>
                                        </p:attrNameLst>
                                      </p:cBhvr>
                                      <p:tavLst>
                                        <p:tav tm="0">
                                          <p:val>
                                            <p:strVal val="#ppt_x"/>
                                          </p:val>
                                        </p:tav>
                                        <p:tav tm="100000">
                                          <p:val>
                                            <p:strVal val="#ppt_x"/>
                                          </p:val>
                                        </p:tav>
                                      </p:tavLst>
                                    </p:anim>
                                    <p:anim calcmode="lin" valueType="num">
                                      <p:cBhvr additive="base">
                                        <p:cTn id="67" dur="750" fill="hold"/>
                                        <p:tgtEl>
                                          <p:spTgt spid="95"/>
                                        </p:tgtEl>
                                        <p:attrNameLst>
                                          <p:attrName>ppt_y</p:attrName>
                                        </p:attrNameLst>
                                      </p:cBhvr>
                                      <p:tavLst>
                                        <p:tav tm="0">
                                          <p:val>
                                            <p:strVal val="1+#ppt_h/2"/>
                                          </p:val>
                                        </p:tav>
                                        <p:tav tm="100000">
                                          <p:val>
                                            <p:strVal val="#ppt_y"/>
                                          </p:val>
                                        </p:tav>
                                      </p:tavLst>
                                    </p:anim>
                                  </p:childTnLst>
                                </p:cTn>
                              </p:par>
                              <p:par>
                                <p:cTn id="68" presetID="2" presetClass="entr" presetSubtype="4" fill="hold" nodeType="withEffect">
                                  <p:stCondLst>
                                    <p:cond delay="0"/>
                                  </p:stCondLst>
                                  <p:childTnLst>
                                    <p:set>
                                      <p:cBhvr>
                                        <p:cTn id="69" dur="1" fill="hold">
                                          <p:stCondLst>
                                            <p:cond delay="0"/>
                                          </p:stCondLst>
                                        </p:cTn>
                                        <p:tgtEl>
                                          <p:spTgt spid="96"/>
                                        </p:tgtEl>
                                        <p:attrNameLst>
                                          <p:attrName>style.visibility</p:attrName>
                                        </p:attrNameLst>
                                      </p:cBhvr>
                                      <p:to>
                                        <p:strVal val="visible"/>
                                      </p:to>
                                    </p:set>
                                    <p:anim calcmode="lin" valueType="num">
                                      <p:cBhvr additive="base">
                                        <p:cTn id="70" dur="750" fill="hold"/>
                                        <p:tgtEl>
                                          <p:spTgt spid="96"/>
                                        </p:tgtEl>
                                        <p:attrNameLst>
                                          <p:attrName>ppt_x</p:attrName>
                                        </p:attrNameLst>
                                      </p:cBhvr>
                                      <p:tavLst>
                                        <p:tav tm="0">
                                          <p:val>
                                            <p:strVal val="#ppt_x"/>
                                          </p:val>
                                        </p:tav>
                                        <p:tav tm="100000">
                                          <p:val>
                                            <p:strVal val="#ppt_x"/>
                                          </p:val>
                                        </p:tav>
                                      </p:tavLst>
                                    </p:anim>
                                    <p:anim calcmode="lin" valueType="num">
                                      <p:cBhvr additive="base">
                                        <p:cTn id="71" dur="750" fill="hold"/>
                                        <p:tgtEl>
                                          <p:spTgt spid="96"/>
                                        </p:tgtEl>
                                        <p:attrNameLst>
                                          <p:attrName>ppt_y</p:attrName>
                                        </p:attrNameLst>
                                      </p:cBhvr>
                                      <p:tavLst>
                                        <p:tav tm="0">
                                          <p:val>
                                            <p:strVal val="1+#ppt_h/2"/>
                                          </p:val>
                                        </p:tav>
                                        <p:tav tm="100000">
                                          <p:val>
                                            <p:strVal val="#ppt_y"/>
                                          </p:val>
                                        </p:tav>
                                      </p:tavLst>
                                    </p:anim>
                                  </p:childTnLst>
                                </p:cTn>
                              </p:par>
                              <p:par>
                                <p:cTn id="72" presetID="2" presetClass="entr" presetSubtype="4" fill="hold" nodeType="withEffect">
                                  <p:stCondLst>
                                    <p:cond delay="0"/>
                                  </p:stCondLst>
                                  <p:childTnLst>
                                    <p:set>
                                      <p:cBhvr>
                                        <p:cTn id="73" dur="1" fill="hold">
                                          <p:stCondLst>
                                            <p:cond delay="0"/>
                                          </p:stCondLst>
                                        </p:cTn>
                                        <p:tgtEl>
                                          <p:spTgt spid="97"/>
                                        </p:tgtEl>
                                        <p:attrNameLst>
                                          <p:attrName>style.visibility</p:attrName>
                                        </p:attrNameLst>
                                      </p:cBhvr>
                                      <p:to>
                                        <p:strVal val="visible"/>
                                      </p:to>
                                    </p:set>
                                    <p:anim calcmode="lin" valueType="num">
                                      <p:cBhvr additive="base">
                                        <p:cTn id="74" dur="750" fill="hold"/>
                                        <p:tgtEl>
                                          <p:spTgt spid="97"/>
                                        </p:tgtEl>
                                        <p:attrNameLst>
                                          <p:attrName>ppt_x</p:attrName>
                                        </p:attrNameLst>
                                      </p:cBhvr>
                                      <p:tavLst>
                                        <p:tav tm="0">
                                          <p:val>
                                            <p:strVal val="#ppt_x"/>
                                          </p:val>
                                        </p:tav>
                                        <p:tav tm="100000">
                                          <p:val>
                                            <p:strVal val="#ppt_x"/>
                                          </p:val>
                                        </p:tav>
                                      </p:tavLst>
                                    </p:anim>
                                    <p:anim calcmode="lin" valueType="num">
                                      <p:cBhvr additive="base">
                                        <p:cTn id="75" dur="750" fill="hold"/>
                                        <p:tgtEl>
                                          <p:spTgt spid="97"/>
                                        </p:tgtEl>
                                        <p:attrNameLst>
                                          <p:attrName>ppt_y</p:attrName>
                                        </p:attrNameLst>
                                      </p:cBhvr>
                                      <p:tavLst>
                                        <p:tav tm="0">
                                          <p:val>
                                            <p:strVal val="1+#ppt_h/2"/>
                                          </p:val>
                                        </p:tav>
                                        <p:tav tm="100000">
                                          <p:val>
                                            <p:strVal val="#ppt_y"/>
                                          </p:val>
                                        </p:tav>
                                      </p:tavLst>
                                    </p:anim>
                                  </p:childTnLst>
                                </p:cTn>
                              </p:par>
                              <p:par>
                                <p:cTn id="76" presetID="2" presetClass="entr" presetSubtype="4" fill="hold" nodeType="withEffect">
                                  <p:stCondLst>
                                    <p:cond delay="0"/>
                                  </p:stCondLst>
                                  <p:childTnLst>
                                    <p:set>
                                      <p:cBhvr>
                                        <p:cTn id="77" dur="1" fill="hold">
                                          <p:stCondLst>
                                            <p:cond delay="0"/>
                                          </p:stCondLst>
                                        </p:cTn>
                                        <p:tgtEl>
                                          <p:spTgt spid="98"/>
                                        </p:tgtEl>
                                        <p:attrNameLst>
                                          <p:attrName>style.visibility</p:attrName>
                                        </p:attrNameLst>
                                      </p:cBhvr>
                                      <p:to>
                                        <p:strVal val="visible"/>
                                      </p:to>
                                    </p:set>
                                    <p:anim calcmode="lin" valueType="num">
                                      <p:cBhvr additive="base">
                                        <p:cTn id="78" dur="750" fill="hold"/>
                                        <p:tgtEl>
                                          <p:spTgt spid="98"/>
                                        </p:tgtEl>
                                        <p:attrNameLst>
                                          <p:attrName>ppt_x</p:attrName>
                                        </p:attrNameLst>
                                      </p:cBhvr>
                                      <p:tavLst>
                                        <p:tav tm="0">
                                          <p:val>
                                            <p:strVal val="#ppt_x"/>
                                          </p:val>
                                        </p:tav>
                                        <p:tav tm="100000">
                                          <p:val>
                                            <p:strVal val="#ppt_x"/>
                                          </p:val>
                                        </p:tav>
                                      </p:tavLst>
                                    </p:anim>
                                    <p:anim calcmode="lin" valueType="num">
                                      <p:cBhvr additive="base">
                                        <p:cTn id="79" dur="750" fill="hold"/>
                                        <p:tgtEl>
                                          <p:spTgt spid="98"/>
                                        </p:tgtEl>
                                        <p:attrNameLst>
                                          <p:attrName>ppt_y</p:attrName>
                                        </p:attrNameLst>
                                      </p:cBhvr>
                                      <p:tavLst>
                                        <p:tav tm="0">
                                          <p:val>
                                            <p:strVal val="1+#ppt_h/2"/>
                                          </p:val>
                                        </p:tav>
                                        <p:tav tm="100000">
                                          <p:val>
                                            <p:strVal val="#ppt_y"/>
                                          </p:val>
                                        </p:tav>
                                      </p:tavLst>
                                    </p:anim>
                                  </p:childTnLst>
                                </p:cTn>
                              </p:par>
                              <p:par>
                                <p:cTn id="80" presetID="2" presetClass="entr" presetSubtype="4" fill="hold" nodeType="withEffect">
                                  <p:stCondLst>
                                    <p:cond delay="0"/>
                                  </p:stCondLst>
                                  <p:childTnLst>
                                    <p:set>
                                      <p:cBhvr>
                                        <p:cTn id="81" dur="1" fill="hold">
                                          <p:stCondLst>
                                            <p:cond delay="0"/>
                                          </p:stCondLst>
                                        </p:cTn>
                                        <p:tgtEl>
                                          <p:spTgt spid="99"/>
                                        </p:tgtEl>
                                        <p:attrNameLst>
                                          <p:attrName>style.visibility</p:attrName>
                                        </p:attrNameLst>
                                      </p:cBhvr>
                                      <p:to>
                                        <p:strVal val="visible"/>
                                      </p:to>
                                    </p:set>
                                    <p:anim calcmode="lin" valueType="num">
                                      <p:cBhvr additive="base">
                                        <p:cTn id="82" dur="750" fill="hold"/>
                                        <p:tgtEl>
                                          <p:spTgt spid="99"/>
                                        </p:tgtEl>
                                        <p:attrNameLst>
                                          <p:attrName>ppt_x</p:attrName>
                                        </p:attrNameLst>
                                      </p:cBhvr>
                                      <p:tavLst>
                                        <p:tav tm="0">
                                          <p:val>
                                            <p:strVal val="#ppt_x"/>
                                          </p:val>
                                        </p:tav>
                                        <p:tav tm="100000">
                                          <p:val>
                                            <p:strVal val="#ppt_x"/>
                                          </p:val>
                                        </p:tav>
                                      </p:tavLst>
                                    </p:anim>
                                    <p:anim calcmode="lin" valueType="num">
                                      <p:cBhvr additive="base">
                                        <p:cTn id="83" dur="750" fill="hold"/>
                                        <p:tgtEl>
                                          <p:spTgt spid="99"/>
                                        </p:tgtEl>
                                        <p:attrNameLst>
                                          <p:attrName>ppt_y</p:attrName>
                                        </p:attrNameLst>
                                      </p:cBhvr>
                                      <p:tavLst>
                                        <p:tav tm="0">
                                          <p:val>
                                            <p:strVal val="1+#ppt_h/2"/>
                                          </p:val>
                                        </p:tav>
                                        <p:tav tm="100000">
                                          <p:val>
                                            <p:strVal val="#ppt_y"/>
                                          </p:val>
                                        </p:tav>
                                      </p:tavLst>
                                    </p:anim>
                                  </p:childTnLst>
                                </p:cTn>
                              </p:par>
                              <p:par>
                                <p:cTn id="84" presetID="2" presetClass="entr" presetSubtype="4" fill="hold" nodeType="withEffect">
                                  <p:stCondLst>
                                    <p:cond delay="0"/>
                                  </p:stCondLst>
                                  <p:childTnLst>
                                    <p:set>
                                      <p:cBhvr>
                                        <p:cTn id="85" dur="1" fill="hold">
                                          <p:stCondLst>
                                            <p:cond delay="0"/>
                                          </p:stCondLst>
                                        </p:cTn>
                                        <p:tgtEl>
                                          <p:spTgt spid="100"/>
                                        </p:tgtEl>
                                        <p:attrNameLst>
                                          <p:attrName>style.visibility</p:attrName>
                                        </p:attrNameLst>
                                      </p:cBhvr>
                                      <p:to>
                                        <p:strVal val="visible"/>
                                      </p:to>
                                    </p:set>
                                    <p:anim calcmode="lin" valueType="num">
                                      <p:cBhvr additive="base">
                                        <p:cTn id="86" dur="750" fill="hold"/>
                                        <p:tgtEl>
                                          <p:spTgt spid="100"/>
                                        </p:tgtEl>
                                        <p:attrNameLst>
                                          <p:attrName>ppt_x</p:attrName>
                                        </p:attrNameLst>
                                      </p:cBhvr>
                                      <p:tavLst>
                                        <p:tav tm="0">
                                          <p:val>
                                            <p:strVal val="#ppt_x"/>
                                          </p:val>
                                        </p:tav>
                                        <p:tav tm="100000">
                                          <p:val>
                                            <p:strVal val="#ppt_x"/>
                                          </p:val>
                                        </p:tav>
                                      </p:tavLst>
                                    </p:anim>
                                    <p:anim calcmode="lin" valueType="num">
                                      <p:cBhvr additive="base">
                                        <p:cTn id="87" dur="750" fill="hold"/>
                                        <p:tgtEl>
                                          <p:spTgt spid="100"/>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42"/>
                                        </p:tgtEl>
                                        <p:attrNameLst>
                                          <p:attrName>style.visibility</p:attrName>
                                        </p:attrNameLst>
                                      </p:cBhvr>
                                      <p:to>
                                        <p:strVal val="visible"/>
                                      </p:to>
                                    </p:set>
                                    <p:anim calcmode="lin" valueType="num">
                                      <p:cBhvr additive="base">
                                        <p:cTn id="90" dur="500" fill="hold"/>
                                        <p:tgtEl>
                                          <p:spTgt spid="42"/>
                                        </p:tgtEl>
                                        <p:attrNameLst>
                                          <p:attrName>ppt_x</p:attrName>
                                        </p:attrNameLst>
                                      </p:cBhvr>
                                      <p:tavLst>
                                        <p:tav tm="0">
                                          <p:val>
                                            <p:strVal val="#ppt_x"/>
                                          </p:val>
                                        </p:tav>
                                        <p:tav tm="100000">
                                          <p:val>
                                            <p:strVal val="#ppt_x"/>
                                          </p:val>
                                        </p:tav>
                                      </p:tavLst>
                                    </p:anim>
                                    <p:anim calcmode="lin" valueType="num">
                                      <p:cBhvr additive="base">
                                        <p:cTn id="91" dur="500" fill="hold"/>
                                        <p:tgtEl>
                                          <p:spTgt spid="42"/>
                                        </p:tgtEl>
                                        <p:attrNameLst>
                                          <p:attrName>ppt_y</p:attrName>
                                        </p:attrNameLst>
                                      </p:cBhvr>
                                      <p:tavLst>
                                        <p:tav tm="0">
                                          <p:val>
                                            <p:strVal val="1+#ppt_h/2"/>
                                          </p:val>
                                        </p:tav>
                                        <p:tav tm="100000">
                                          <p:val>
                                            <p:strVal val="#ppt_y"/>
                                          </p:val>
                                        </p:tav>
                                      </p:tavLst>
                                    </p:anim>
                                  </p:childTnLst>
                                </p:cTn>
                              </p:par>
                            </p:childTnLst>
                          </p:cTn>
                        </p:par>
                        <p:par>
                          <p:cTn id="92" fill="hold">
                            <p:stCondLst>
                              <p:cond delay="1250"/>
                            </p:stCondLst>
                            <p:childTnLst>
                              <p:par>
                                <p:cTn id="93" presetID="2" presetClass="entr" presetSubtype="1" fill="hold" nodeType="afterEffect">
                                  <p:stCondLst>
                                    <p:cond delay="0"/>
                                  </p:stCondLst>
                                  <p:childTnLst>
                                    <p:set>
                                      <p:cBhvr>
                                        <p:cTn id="94" dur="1" fill="hold">
                                          <p:stCondLst>
                                            <p:cond delay="0"/>
                                          </p:stCondLst>
                                        </p:cTn>
                                        <p:tgtEl>
                                          <p:spTgt spid="78"/>
                                        </p:tgtEl>
                                        <p:attrNameLst>
                                          <p:attrName>style.visibility</p:attrName>
                                        </p:attrNameLst>
                                      </p:cBhvr>
                                      <p:to>
                                        <p:strVal val="visible"/>
                                      </p:to>
                                    </p:set>
                                    <p:anim calcmode="lin" valueType="num">
                                      <p:cBhvr additive="base">
                                        <p:cTn id="95" dur="2250" fill="hold"/>
                                        <p:tgtEl>
                                          <p:spTgt spid="78"/>
                                        </p:tgtEl>
                                        <p:attrNameLst>
                                          <p:attrName>ppt_x</p:attrName>
                                        </p:attrNameLst>
                                      </p:cBhvr>
                                      <p:tavLst>
                                        <p:tav tm="0">
                                          <p:val>
                                            <p:strVal val="#ppt_x"/>
                                          </p:val>
                                        </p:tav>
                                        <p:tav tm="100000">
                                          <p:val>
                                            <p:strVal val="#ppt_x"/>
                                          </p:val>
                                        </p:tav>
                                      </p:tavLst>
                                    </p:anim>
                                    <p:anim calcmode="lin" valueType="num">
                                      <p:cBhvr additive="base">
                                        <p:cTn id="96" dur="2250" fill="hold"/>
                                        <p:tgtEl>
                                          <p:spTgt spid="78"/>
                                        </p:tgtEl>
                                        <p:attrNameLst>
                                          <p:attrName>ppt_y</p:attrName>
                                        </p:attrNameLst>
                                      </p:cBhvr>
                                      <p:tavLst>
                                        <p:tav tm="0">
                                          <p:val>
                                            <p:strVal val="0-#ppt_h/2"/>
                                          </p:val>
                                        </p:tav>
                                        <p:tav tm="100000">
                                          <p:val>
                                            <p:strVal val="#ppt_y"/>
                                          </p:val>
                                        </p:tav>
                                      </p:tavLst>
                                    </p:anim>
                                  </p:childTnLst>
                                </p:cTn>
                              </p:par>
                              <p:par>
                                <p:cTn id="97" presetID="2" presetClass="entr" presetSubtype="1" fill="hold" nodeType="withEffect">
                                  <p:stCondLst>
                                    <p:cond delay="0"/>
                                  </p:stCondLst>
                                  <p:childTnLst>
                                    <p:set>
                                      <p:cBhvr>
                                        <p:cTn id="98" dur="1" fill="hold">
                                          <p:stCondLst>
                                            <p:cond delay="0"/>
                                          </p:stCondLst>
                                        </p:cTn>
                                        <p:tgtEl>
                                          <p:spTgt spid="73"/>
                                        </p:tgtEl>
                                        <p:attrNameLst>
                                          <p:attrName>style.visibility</p:attrName>
                                        </p:attrNameLst>
                                      </p:cBhvr>
                                      <p:to>
                                        <p:strVal val="visible"/>
                                      </p:to>
                                    </p:set>
                                    <p:anim calcmode="lin" valueType="num">
                                      <p:cBhvr additive="base">
                                        <p:cTn id="99" dur="500" fill="hold"/>
                                        <p:tgtEl>
                                          <p:spTgt spid="73"/>
                                        </p:tgtEl>
                                        <p:attrNameLst>
                                          <p:attrName>ppt_x</p:attrName>
                                        </p:attrNameLst>
                                      </p:cBhvr>
                                      <p:tavLst>
                                        <p:tav tm="0">
                                          <p:val>
                                            <p:strVal val="#ppt_x"/>
                                          </p:val>
                                        </p:tav>
                                        <p:tav tm="100000">
                                          <p:val>
                                            <p:strVal val="#ppt_x"/>
                                          </p:val>
                                        </p:tav>
                                      </p:tavLst>
                                    </p:anim>
                                    <p:anim calcmode="lin" valueType="num">
                                      <p:cBhvr additive="base">
                                        <p:cTn id="100" dur="500" fill="hold"/>
                                        <p:tgtEl>
                                          <p:spTgt spid="73"/>
                                        </p:tgtEl>
                                        <p:attrNameLst>
                                          <p:attrName>ppt_y</p:attrName>
                                        </p:attrNameLst>
                                      </p:cBhvr>
                                      <p:tavLst>
                                        <p:tav tm="0">
                                          <p:val>
                                            <p:strVal val="0-#ppt_h/2"/>
                                          </p:val>
                                        </p:tav>
                                        <p:tav tm="100000">
                                          <p:val>
                                            <p:strVal val="#ppt_y"/>
                                          </p:val>
                                        </p:tav>
                                      </p:tavLst>
                                    </p:anim>
                                  </p:childTnLst>
                                </p:cTn>
                              </p:par>
                              <p:par>
                                <p:cTn id="101" presetID="2" presetClass="entr" presetSubtype="1" fill="hold" nodeType="withEffect">
                                  <p:stCondLst>
                                    <p:cond delay="0"/>
                                  </p:stCondLst>
                                  <p:childTnLst>
                                    <p:set>
                                      <p:cBhvr>
                                        <p:cTn id="102" dur="1" fill="hold">
                                          <p:stCondLst>
                                            <p:cond delay="0"/>
                                          </p:stCondLst>
                                        </p:cTn>
                                        <p:tgtEl>
                                          <p:spTgt spid="67"/>
                                        </p:tgtEl>
                                        <p:attrNameLst>
                                          <p:attrName>style.visibility</p:attrName>
                                        </p:attrNameLst>
                                      </p:cBhvr>
                                      <p:to>
                                        <p:strVal val="visible"/>
                                      </p:to>
                                    </p:set>
                                    <p:anim calcmode="lin" valueType="num">
                                      <p:cBhvr additive="base">
                                        <p:cTn id="103" dur="500" fill="hold"/>
                                        <p:tgtEl>
                                          <p:spTgt spid="67"/>
                                        </p:tgtEl>
                                        <p:attrNameLst>
                                          <p:attrName>ppt_x</p:attrName>
                                        </p:attrNameLst>
                                      </p:cBhvr>
                                      <p:tavLst>
                                        <p:tav tm="0">
                                          <p:val>
                                            <p:strVal val="#ppt_x"/>
                                          </p:val>
                                        </p:tav>
                                        <p:tav tm="100000">
                                          <p:val>
                                            <p:strVal val="#ppt_x"/>
                                          </p:val>
                                        </p:tav>
                                      </p:tavLst>
                                    </p:anim>
                                    <p:anim calcmode="lin" valueType="num">
                                      <p:cBhvr additive="base">
                                        <p:cTn id="104" dur="500" fill="hold"/>
                                        <p:tgtEl>
                                          <p:spTgt spid="67"/>
                                        </p:tgtEl>
                                        <p:attrNameLst>
                                          <p:attrName>ppt_y</p:attrName>
                                        </p:attrNameLst>
                                      </p:cBhvr>
                                      <p:tavLst>
                                        <p:tav tm="0">
                                          <p:val>
                                            <p:strVal val="0-#ppt_h/2"/>
                                          </p:val>
                                        </p:tav>
                                        <p:tav tm="100000">
                                          <p:val>
                                            <p:strVal val="#ppt_y"/>
                                          </p:val>
                                        </p:tav>
                                      </p:tavLst>
                                    </p:anim>
                                  </p:childTnLst>
                                </p:cTn>
                              </p:par>
                              <p:par>
                                <p:cTn id="105" presetID="2" presetClass="entr" presetSubtype="1" fill="hold" nodeType="withEffect">
                                  <p:stCondLst>
                                    <p:cond delay="0"/>
                                  </p:stCondLst>
                                  <p:childTnLst>
                                    <p:set>
                                      <p:cBhvr>
                                        <p:cTn id="106" dur="1" fill="hold">
                                          <p:stCondLst>
                                            <p:cond delay="0"/>
                                          </p:stCondLst>
                                        </p:cTn>
                                        <p:tgtEl>
                                          <p:spTgt spid="76"/>
                                        </p:tgtEl>
                                        <p:attrNameLst>
                                          <p:attrName>style.visibility</p:attrName>
                                        </p:attrNameLst>
                                      </p:cBhvr>
                                      <p:to>
                                        <p:strVal val="visible"/>
                                      </p:to>
                                    </p:set>
                                    <p:anim calcmode="lin" valueType="num">
                                      <p:cBhvr additive="base">
                                        <p:cTn id="107" dur="500" fill="hold"/>
                                        <p:tgtEl>
                                          <p:spTgt spid="76"/>
                                        </p:tgtEl>
                                        <p:attrNameLst>
                                          <p:attrName>ppt_x</p:attrName>
                                        </p:attrNameLst>
                                      </p:cBhvr>
                                      <p:tavLst>
                                        <p:tav tm="0">
                                          <p:val>
                                            <p:strVal val="#ppt_x"/>
                                          </p:val>
                                        </p:tav>
                                        <p:tav tm="100000">
                                          <p:val>
                                            <p:strVal val="#ppt_x"/>
                                          </p:val>
                                        </p:tav>
                                      </p:tavLst>
                                    </p:anim>
                                    <p:anim calcmode="lin" valueType="num">
                                      <p:cBhvr additive="base">
                                        <p:cTn id="108" dur="500" fill="hold"/>
                                        <p:tgtEl>
                                          <p:spTgt spid="76"/>
                                        </p:tgtEl>
                                        <p:attrNameLst>
                                          <p:attrName>ppt_y</p:attrName>
                                        </p:attrNameLst>
                                      </p:cBhvr>
                                      <p:tavLst>
                                        <p:tav tm="0">
                                          <p:val>
                                            <p:strVal val="0-#ppt_h/2"/>
                                          </p:val>
                                        </p:tav>
                                        <p:tav tm="100000">
                                          <p:val>
                                            <p:strVal val="#ppt_y"/>
                                          </p:val>
                                        </p:tav>
                                      </p:tavLst>
                                    </p:anim>
                                  </p:childTnLst>
                                </p:cTn>
                              </p:par>
                              <p:par>
                                <p:cTn id="109" presetID="2" presetClass="entr" presetSubtype="1" fill="hold" nodeType="withEffect">
                                  <p:stCondLst>
                                    <p:cond delay="0"/>
                                  </p:stCondLst>
                                  <p:childTnLst>
                                    <p:set>
                                      <p:cBhvr>
                                        <p:cTn id="110" dur="1" fill="hold">
                                          <p:stCondLst>
                                            <p:cond delay="0"/>
                                          </p:stCondLst>
                                        </p:cTn>
                                        <p:tgtEl>
                                          <p:spTgt spid="72"/>
                                        </p:tgtEl>
                                        <p:attrNameLst>
                                          <p:attrName>style.visibility</p:attrName>
                                        </p:attrNameLst>
                                      </p:cBhvr>
                                      <p:to>
                                        <p:strVal val="visible"/>
                                      </p:to>
                                    </p:set>
                                    <p:anim calcmode="lin" valueType="num">
                                      <p:cBhvr additive="base">
                                        <p:cTn id="111" dur="500" fill="hold"/>
                                        <p:tgtEl>
                                          <p:spTgt spid="72"/>
                                        </p:tgtEl>
                                        <p:attrNameLst>
                                          <p:attrName>ppt_x</p:attrName>
                                        </p:attrNameLst>
                                      </p:cBhvr>
                                      <p:tavLst>
                                        <p:tav tm="0">
                                          <p:val>
                                            <p:strVal val="#ppt_x"/>
                                          </p:val>
                                        </p:tav>
                                        <p:tav tm="100000">
                                          <p:val>
                                            <p:strVal val="#ppt_x"/>
                                          </p:val>
                                        </p:tav>
                                      </p:tavLst>
                                    </p:anim>
                                    <p:anim calcmode="lin" valueType="num">
                                      <p:cBhvr additive="base">
                                        <p:cTn id="112" dur="500" fill="hold"/>
                                        <p:tgtEl>
                                          <p:spTgt spid="72"/>
                                        </p:tgtEl>
                                        <p:attrNameLst>
                                          <p:attrName>ppt_y</p:attrName>
                                        </p:attrNameLst>
                                      </p:cBhvr>
                                      <p:tavLst>
                                        <p:tav tm="0">
                                          <p:val>
                                            <p:strVal val="0-#ppt_h/2"/>
                                          </p:val>
                                        </p:tav>
                                        <p:tav tm="100000">
                                          <p:val>
                                            <p:strVal val="#ppt_y"/>
                                          </p:val>
                                        </p:tav>
                                      </p:tavLst>
                                    </p:anim>
                                  </p:childTnLst>
                                </p:cTn>
                              </p:par>
                              <p:par>
                                <p:cTn id="113" presetID="2" presetClass="entr" presetSubtype="1" fill="hold" nodeType="withEffect">
                                  <p:stCondLst>
                                    <p:cond delay="0"/>
                                  </p:stCondLst>
                                  <p:childTnLst>
                                    <p:set>
                                      <p:cBhvr>
                                        <p:cTn id="114" dur="1" fill="hold">
                                          <p:stCondLst>
                                            <p:cond delay="0"/>
                                          </p:stCondLst>
                                        </p:cTn>
                                        <p:tgtEl>
                                          <p:spTgt spid="74"/>
                                        </p:tgtEl>
                                        <p:attrNameLst>
                                          <p:attrName>style.visibility</p:attrName>
                                        </p:attrNameLst>
                                      </p:cBhvr>
                                      <p:to>
                                        <p:strVal val="visible"/>
                                      </p:to>
                                    </p:set>
                                    <p:anim calcmode="lin" valueType="num">
                                      <p:cBhvr additive="base">
                                        <p:cTn id="115" dur="500" fill="hold"/>
                                        <p:tgtEl>
                                          <p:spTgt spid="74"/>
                                        </p:tgtEl>
                                        <p:attrNameLst>
                                          <p:attrName>ppt_x</p:attrName>
                                        </p:attrNameLst>
                                      </p:cBhvr>
                                      <p:tavLst>
                                        <p:tav tm="0">
                                          <p:val>
                                            <p:strVal val="#ppt_x"/>
                                          </p:val>
                                        </p:tav>
                                        <p:tav tm="100000">
                                          <p:val>
                                            <p:strVal val="#ppt_x"/>
                                          </p:val>
                                        </p:tav>
                                      </p:tavLst>
                                    </p:anim>
                                    <p:anim calcmode="lin" valueType="num">
                                      <p:cBhvr additive="base">
                                        <p:cTn id="116" dur="500" fill="hold"/>
                                        <p:tgtEl>
                                          <p:spTgt spid="74"/>
                                        </p:tgtEl>
                                        <p:attrNameLst>
                                          <p:attrName>ppt_y</p:attrName>
                                        </p:attrNameLst>
                                      </p:cBhvr>
                                      <p:tavLst>
                                        <p:tav tm="0">
                                          <p:val>
                                            <p:strVal val="0-#ppt_h/2"/>
                                          </p:val>
                                        </p:tav>
                                        <p:tav tm="100000">
                                          <p:val>
                                            <p:strVal val="#ppt_y"/>
                                          </p:val>
                                        </p:tav>
                                      </p:tavLst>
                                    </p:anim>
                                  </p:childTnLst>
                                </p:cTn>
                              </p:par>
                              <p:par>
                                <p:cTn id="117" presetID="2" presetClass="entr" presetSubtype="1" fill="hold" nodeType="withEffect">
                                  <p:stCondLst>
                                    <p:cond delay="0"/>
                                  </p:stCondLst>
                                  <p:childTnLst>
                                    <p:set>
                                      <p:cBhvr>
                                        <p:cTn id="118" dur="1" fill="hold">
                                          <p:stCondLst>
                                            <p:cond delay="0"/>
                                          </p:stCondLst>
                                        </p:cTn>
                                        <p:tgtEl>
                                          <p:spTgt spid="75"/>
                                        </p:tgtEl>
                                        <p:attrNameLst>
                                          <p:attrName>style.visibility</p:attrName>
                                        </p:attrNameLst>
                                      </p:cBhvr>
                                      <p:to>
                                        <p:strVal val="visible"/>
                                      </p:to>
                                    </p:set>
                                    <p:anim calcmode="lin" valueType="num">
                                      <p:cBhvr additive="base">
                                        <p:cTn id="119" dur="500" fill="hold"/>
                                        <p:tgtEl>
                                          <p:spTgt spid="75"/>
                                        </p:tgtEl>
                                        <p:attrNameLst>
                                          <p:attrName>ppt_x</p:attrName>
                                        </p:attrNameLst>
                                      </p:cBhvr>
                                      <p:tavLst>
                                        <p:tav tm="0">
                                          <p:val>
                                            <p:strVal val="#ppt_x"/>
                                          </p:val>
                                        </p:tav>
                                        <p:tav tm="100000">
                                          <p:val>
                                            <p:strVal val="#ppt_x"/>
                                          </p:val>
                                        </p:tav>
                                      </p:tavLst>
                                    </p:anim>
                                    <p:anim calcmode="lin" valueType="num">
                                      <p:cBhvr additive="base">
                                        <p:cTn id="120" dur="500" fill="hold"/>
                                        <p:tgtEl>
                                          <p:spTgt spid="75"/>
                                        </p:tgtEl>
                                        <p:attrNameLst>
                                          <p:attrName>ppt_y</p:attrName>
                                        </p:attrNameLst>
                                      </p:cBhvr>
                                      <p:tavLst>
                                        <p:tav tm="0">
                                          <p:val>
                                            <p:strVal val="0-#ppt_h/2"/>
                                          </p:val>
                                        </p:tav>
                                        <p:tav tm="100000">
                                          <p:val>
                                            <p:strVal val="#ppt_y"/>
                                          </p:val>
                                        </p:tav>
                                      </p:tavLst>
                                    </p:anim>
                                  </p:childTnLst>
                                </p:cTn>
                              </p:par>
                              <p:par>
                                <p:cTn id="121" presetID="2" presetClass="entr" presetSubtype="1" fill="hold" nodeType="withEffect">
                                  <p:stCondLst>
                                    <p:cond delay="0"/>
                                  </p:stCondLst>
                                  <p:childTnLst>
                                    <p:set>
                                      <p:cBhvr>
                                        <p:cTn id="122" dur="1" fill="hold">
                                          <p:stCondLst>
                                            <p:cond delay="0"/>
                                          </p:stCondLst>
                                        </p:cTn>
                                        <p:tgtEl>
                                          <p:spTgt spid="71"/>
                                        </p:tgtEl>
                                        <p:attrNameLst>
                                          <p:attrName>style.visibility</p:attrName>
                                        </p:attrNameLst>
                                      </p:cBhvr>
                                      <p:to>
                                        <p:strVal val="visible"/>
                                      </p:to>
                                    </p:set>
                                    <p:anim calcmode="lin" valueType="num">
                                      <p:cBhvr additive="base">
                                        <p:cTn id="123" dur="500" fill="hold"/>
                                        <p:tgtEl>
                                          <p:spTgt spid="71"/>
                                        </p:tgtEl>
                                        <p:attrNameLst>
                                          <p:attrName>ppt_x</p:attrName>
                                        </p:attrNameLst>
                                      </p:cBhvr>
                                      <p:tavLst>
                                        <p:tav tm="0">
                                          <p:val>
                                            <p:strVal val="#ppt_x"/>
                                          </p:val>
                                        </p:tav>
                                        <p:tav tm="100000">
                                          <p:val>
                                            <p:strVal val="#ppt_x"/>
                                          </p:val>
                                        </p:tav>
                                      </p:tavLst>
                                    </p:anim>
                                    <p:anim calcmode="lin" valueType="num">
                                      <p:cBhvr additive="base">
                                        <p:cTn id="124" dur="500" fill="hold"/>
                                        <p:tgtEl>
                                          <p:spTgt spid="71"/>
                                        </p:tgtEl>
                                        <p:attrNameLst>
                                          <p:attrName>ppt_y</p:attrName>
                                        </p:attrNameLst>
                                      </p:cBhvr>
                                      <p:tavLst>
                                        <p:tav tm="0">
                                          <p:val>
                                            <p:strVal val="0-#ppt_h/2"/>
                                          </p:val>
                                        </p:tav>
                                        <p:tav tm="100000">
                                          <p:val>
                                            <p:strVal val="#ppt_y"/>
                                          </p:val>
                                        </p:tav>
                                      </p:tavLst>
                                    </p:anim>
                                  </p:childTnLst>
                                </p:cTn>
                              </p:par>
                              <p:par>
                                <p:cTn id="125" presetID="2" presetClass="entr" presetSubtype="1" fill="hold" nodeType="withEffect">
                                  <p:stCondLst>
                                    <p:cond delay="0"/>
                                  </p:stCondLst>
                                  <p:childTnLst>
                                    <p:set>
                                      <p:cBhvr>
                                        <p:cTn id="126" dur="1" fill="hold">
                                          <p:stCondLst>
                                            <p:cond delay="0"/>
                                          </p:stCondLst>
                                        </p:cTn>
                                        <p:tgtEl>
                                          <p:spTgt spid="70"/>
                                        </p:tgtEl>
                                        <p:attrNameLst>
                                          <p:attrName>style.visibility</p:attrName>
                                        </p:attrNameLst>
                                      </p:cBhvr>
                                      <p:to>
                                        <p:strVal val="visible"/>
                                      </p:to>
                                    </p:set>
                                    <p:anim calcmode="lin" valueType="num">
                                      <p:cBhvr additive="base">
                                        <p:cTn id="127" dur="500" fill="hold"/>
                                        <p:tgtEl>
                                          <p:spTgt spid="70"/>
                                        </p:tgtEl>
                                        <p:attrNameLst>
                                          <p:attrName>ppt_x</p:attrName>
                                        </p:attrNameLst>
                                      </p:cBhvr>
                                      <p:tavLst>
                                        <p:tav tm="0">
                                          <p:val>
                                            <p:strVal val="#ppt_x"/>
                                          </p:val>
                                        </p:tav>
                                        <p:tav tm="100000">
                                          <p:val>
                                            <p:strVal val="#ppt_x"/>
                                          </p:val>
                                        </p:tav>
                                      </p:tavLst>
                                    </p:anim>
                                    <p:anim calcmode="lin" valueType="num">
                                      <p:cBhvr additive="base">
                                        <p:cTn id="128" dur="500" fill="hold"/>
                                        <p:tgtEl>
                                          <p:spTgt spid="70"/>
                                        </p:tgtEl>
                                        <p:attrNameLst>
                                          <p:attrName>ppt_y</p:attrName>
                                        </p:attrNameLst>
                                      </p:cBhvr>
                                      <p:tavLst>
                                        <p:tav tm="0">
                                          <p:val>
                                            <p:strVal val="0-#ppt_h/2"/>
                                          </p:val>
                                        </p:tav>
                                        <p:tav tm="100000">
                                          <p:val>
                                            <p:strVal val="#ppt_y"/>
                                          </p:val>
                                        </p:tav>
                                      </p:tavLst>
                                    </p:anim>
                                  </p:childTnLst>
                                </p:cTn>
                              </p:par>
                              <p:par>
                                <p:cTn id="129" presetID="2" presetClass="entr" presetSubtype="1" fill="hold" nodeType="withEffect">
                                  <p:stCondLst>
                                    <p:cond delay="0"/>
                                  </p:stCondLst>
                                  <p:childTnLst>
                                    <p:set>
                                      <p:cBhvr>
                                        <p:cTn id="130" dur="1" fill="hold">
                                          <p:stCondLst>
                                            <p:cond delay="0"/>
                                          </p:stCondLst>
                                        </p:cTn>
                                        <p:tgtEl>
                                          <p:spTgt spid="77"/>
                                        </p:tgtEl>
                                        <p:attrNameLst>
                                          <p:attrName>style.visibility</p:attrName>
                                        </p:attrNameLst>
                                      </p:cBhvr>
                                      <p:to>
                                        <p:strVal val="visible"/>
                                      </p:to>
                                    </p:set>
                                    <p:anim calcmode="lin" valueType="num">
                                      <p:cBhvr additive="base">
                                        <p:cTn id="131" dur="500" fill="hold"/>
                                        <p:tgtEl>
                                          <p:spTgt spid="77"/>
                                        </p:tgtEl>
                                        <p:attrNameLst>
                                          <p:attrName>ppt_x</p:attrName>
                                        </p:attrNameLst>
                                      </p:cBhvr>
                                      <p:tavLst>
                                        <p:tav tm="0">
                                          <p:val>
                                            <p:strVal val="#ppt_x"/>
                                          </p:val>
                                        </p:tav>
                                        <p:tav tm="100000">
                                          <p:val>
                                            <p:strVal val="#ppt_x"/>
                                          </p:val>
                                        </p:tav>
                                      </p:tavLst>
                                    </p:anim>
                                    <p:anim calcmode="lin" valueType="num">
                                      <p:cBhvr additive="base">
                                        <p:cTn id="132" dur="500" fill="hold"/>
                                        <p:tgtEl>
                                          <p:spTgt spid="77"/>
                                        </p:tgtEl>
                                        <p:attrNameLst>
                                          <p:attrName>ppt_y</p:attrName>
                                        </p:attrNameLst>
                                      </p:cBhvr>
                                      <p:tavLst>
                                        <p:tav tm="0">
                                          <p:val>
                                            <p:strVal val="0-#ppt_h/2"/>
                                          </p:val>
                                        </p:tav>
                                        <p:tav tm="100000">
                                          <p:val>
                                            <p:strVal val="#ppt_y"/>
                                          </p:val>
                                        </p:tav>
                                      </p:tavLst>
                                    </p:anim>
                                  </p:childTnLst>
                                </p:cTn>
                              </p:par>
                              <p:par>
                                <p:cTn id="133" presetID="2" presetClass="entr" presetSubtype="1" fill="hold" nodeType="withEffect">
                                  <p:stCondLst>
                                    <p:cond delay="0"/>
                                  </p:stCondLst>
                                  <p:childTnLst>
                                    <p:set>
                                      <p:cBhvr>
                                        <p:cTn id="134" dur="1" fill="hold">
                                          <p:stCondLst>
                                            <p:cond delay="0"/>
                                          </p:stCondLst>
                                        </p:cTn>
                                        <p:tgtEl>
                                          <p:spTgt spid="68"/>
                                        </p:tgtEl>
                                        <p:attrNameLst>
                                          <p:attrName>style.visibility</p:attrName>
                                        </p:attrNameLst>
                                      </p:cBhvr>
                                      <p:to>
                                        <p:strVal val="visible"/>
                                      </p:to>
                                    </p:set>
                                    <p:anim calcmode="lin" valueType="num">
                                      <p:cBhvr additive="base">
                                        <p:cTn id="135" dur="500" fill="hold"/>
                                        <p:tgtEl>
                                          <p:spTgt spid="68"/>
                                        </p:tgtEl>
                                        <p:attrNameLst>
                                          <p:attrName>ppt_x</p:attrName>
                                        </p:attrNameLst>
                                      </p:cBhvr>
                                      <p:tavLst>
                                        <p:tav tm="0">
                                          <p:val>
                                            <p:strVal val="#ppt_x"/>
                                          </p:val>
                                        </p:tav>
                                        <p:tav tm="100000">
                                          <p:val>
                                            <p:strVal val="#ppt_x"/>
                                          </p:val>
                                        </p:tav>
                                      </p:tavLst>
                                    </p:anim>
                                    <p:anim calcmode="lin" valueType="num">
                                      <p:cBhvr additive="base">
                                        <p:cTn id="136" dur="500" fill="hold"/>
                                        <p:tgtEl>
                                          <p:spTgt spid="68"/>
                                        </p:tgtEl>
                                        <p:attrNameLst>
                                          <p:attrName>ppt_y</p:attrName>
                                        </p:attrNameLst>
                                      </p:cBhvr>
                                      <p:tavLst>
                                        <p:tav tm="0">
                                          <p:val>
                                            <p:strVal val="0-#ppt_h/2"/>
                                          </p:val>
                                        </p:tav>
                                        <p:tav tm="100000">
                                          <p:val>
                                            <p:strVal val="#ppt_y"/>
                                          </p:val>
                                        </p:tav>
                                      </p:tavLst>
                                    </p:anim>
                                  </p:childTnLst>
                                </p:cTn>
                              </p:par>
                              <p:par>
                                <p:cTn id="137" presetID="2" presetClass="entr" presetSubtype="1" fill="hold" nodeType="withEffect">
                                  <p:stCondLst>
                                    <p:cond delay="0"/>
                                  </p:stCondLst>
                                  <p:childTnLst>
                                    <p:set>
                                      <p:cBhvr>
                                        <p:cTn id="138" dur="1" fill="hold">
                                          <p:stCondLst>
                                            <p:cond delay="0"/>
                                          </p:stCondLst>
                                        </p:cTn>
                                        <p:tgtEl>
                                          <p:spTgt spid="69"/>
                                        </p:tgtEl>
                                        <p:attrNameLst>
                                          <p:attrName>style.visibility</p:attrName>
                                        </p:attrNameLst>
                                      </p:cBhvr>
                                      <p:to>
                                        <p:strVal val="visible"/>
                                      </p:to>
                                    </p:set>
                                    <p:anim calcmode="lin" valueType="num">
                                      <p:cBhvr additive="base">
                                        <p:cTn id="139" dur="500" fill="hold"/>
                                        <p:tgtEl>
                                          <p:spTgt spid="69"/>
                                        </p:tgtEl>
                                        <p:attrNameLst>
                                          <p:attrName>ppt_x</p:attrName>
                                        </p:attrNameLst>
                                      </p:cBhvr>
                                      <p:tavLst>
                                        <p:tav tm="0">
                                          <p:val>
                                            <p:strVal val="#ppt_x"/>
                                          </p:val>
                                        </p:tav>
                                        <p:tav tm="100000">
                                          <p:val>
                                            <p:strVal val="#ppt_x"/>
                                          </p:val>
                                        </p:tav>
                                      </p:tavLst>
                                    </p:anim>
                                    <p:anim calcmode="lin" valueType="num">
                                      <p:cBhvr additive="base">
                                        <p:cTn id="140" dur="500" fill="hold"/>
                                        <p:tgtEl>
                                          <p:spTgt spid="69"/>
                                        </p:tgtEl>
                                        <p:attrNameLst>
                                          <p:attrName>ppt_y</p:attrName>
                                        </p:attrNameLst>
                                      </p:cBhvr>
                                      <p:tavLst>
                                        <p:tav tm="0">
                                          <p:val>
                                            <p:strVal val="0-#ppt_h/2"/>
                                          </p:val>
                                        </p:tav>
                                        <p:tav tm="100000">
                                          <p:val>
                                            <p:strVal val="#ppt_y"/>
                                          </p:val>
                                        </p:tav>
                                      </p:tavLst>
                                    </p:anim>
                                  </p:childTnLst>
                                </p:cTn>
                              </p:par>
                              <p:par>
                                <p:cTn id="141" presetID="2" presetClass="entr" presetSubtype="1" fill="hold" nodeType="withEffect">
                                  <p:stCondLst>
                                    <p:cond delay="0"/>
                                  </p:stCondLst>
                                  <p:childTnLst>
                                    <p:set>
                                      <p:cBhvr>
                                        <p:cTn id="142" dur="1" fill="hold">
                                          <p:stCondLst>
                                            <p:cond delay="0"/>
                                          </p:stCondLst>
                                        </p:cTn>
                                        <p:tgtEl>
                                          <p:spTgt spid="143"/>
                                        </p:tgtEl>
                                        <p:attrNameLst>
                                          <p:attrName>style.visibility</p:attrName>
                                        </p:attrNameLst>
                                      </p:cBhvr>
                                      <p:to>
                                        <p:strVal val="visible"/>
                                      </p:to>
                                    </p:set>
                                    <p:anim calcmode="lin" valueType="num">
                                      <p:cBhvr additive="base">
                                        <p:cTn id="143" dur="500" fill="hold"/>
                                        <p:tgtEl>
                                          <p:spTgt spid="143"/>
                                        </p:tgtEl>
                                        <p:attrNameLst>
                                          <p:attrName>ppt_x</p:attrName>
                                        </p:attrNameLst>
                                      </p:cBhvr>
                                      <p:tavLst>
                                        <p:tav tm="0">
                                          <p:val>
                                            <p:strVal val="#ppt_x"/>
                                          </p:val>
                                        </p:tav>
                                        <p:tav tm="100000">
                                          <p:val>
                                            <p:strVal val="#ppt_x"/>
                                          </p:val>
                                        </p:tav>
                                      </p:tavLst>
                                    </p:anim>
                                    <p:anim calcmode="lin" valueType="num">
                                      <p:cBhvr additive="base">
                                        <p:cTn id="144" dur="500" fill="hold"/>
                                        <p:tgtEl>
                                          <p:spTgt spid="143"/>
                                        </p:tgtEl>
                                        <p:attrNameLst>
                                          <p:attrName>ppt_y</p:attrName>
                                        </p:attrNameLst>
                                      </p:cBhvr>
                                      <p:tavLst>
                                        <p:tav tm="0">
                                          <p:val>
                                            <p:strVal val="0-#ppt_h/2"/>
                                          </p:val>
                                        </p:tav>
                                        <p:tav tm="100000">
                                          <p:val>
                                            <p:strVal val="#ppt_y"/>
                                          </p:val>
                                        </p:tav>
                                      </p:tavLst>
                                    </p:anim>
                                  </p:childTnLst>
                                </p:cTn>
                              </p:par>
                              <p:par>
                                <p:cTn id="145" presetID="2" presetClass="entr" presetSubtype="1" fill="hold" nodeType="withEffect">
                                  <p:stCondLst>
                                    <p:cond delay="0"/>
                                  </p:stCondLst>
                                  <p:childTnLst>
                                    <p:set>
                                      <p:cBhvr>
                                        <p:cTn id="146" dur="1" fill="hold">
                                          <p:stCondLst>
                                            <p:cond delay="0"/>
                                          </p:stCondLst>
                                        </p:cTn>
                                        <p:tgtEl>
                                          <p:spTgt spid="140"/>
                                        </p:tgtEl>
                                        <p:attrNameLst>
                                          <p:attrName>style.visibility</p:attrName>
                                        </p:attrNameLst>
                                      </p:cBhvr>
                                      <p:to>
                                        <p:strVal val="visible"/>
                                      </p:to>
                                    </p:set>
                                    <p:anim calcmode="lin" valueType="num">
                                      <p:cBhvr additive="base">
                                        <p:cTn id="147" dur="500" fill="hold"/>
                                        <p:tgtEl>
                                          <p:spTgt spid="140"/>
                                        </p:tgtEl>
                                        <p:attrNameLst>
                                          <p:attrName>ppt_x</p:attrName>
                                        </p:attrNameLst>
                                      </p:cBhvr>
                                      <p:tavLst>
                                        <p:tav tm="0">
                                          <p:val>
                                            <p:strVal val="#ppt_x"/>
                                          </p:val>
                                        </p:tav>
                                        <p:tav tm="100000">
                                          <p:val>
                                            <p:strVal val="#ppt_x"/>
                                          </p:val>
                                        </p:tav>
                                      </p:tavLst>
                                    </p:anim>
                                    <p:anim calcmode="lin" valueType="num">
                                      <p:cBhvr additive="base">
                                        <p:cTn id="148" dur="500" fill="hold"/>
                                        <p:tgtEl>
                                          <p:spTgt spid="140"/>
                                        </p:tgtEl>
                                        <p:attrNameLst>
                                          <p:attrName>ppt_y</p:attrName>
                                        </p:attrNameLst>
                                      </p:cBhvr>
                                      <p:tavLst>
                                        <p:tav tm="0">
                                          <p:val>
                                            <p:strVal val="0-#ppt_h/2"/>
                                          </p:val>
                                        </p:tav>
                                        <p:tav tm="100000">
                                          <p:val>
                                            <p:strVal val="#ppt_y"/>
                                          </p:val>
                                        </p:tav>
                                      </p:tavLst>
                                    </p:anim>
                                  </p:childTnLst>
                                </p:cTn>
                              </p:par>
                              <p:par>
                                <p:cTn id="149" presetID="2" presetClass="entr" presetSubtype="1" fill="hold" nodeType="withEffect">
                                  <p:stCondLst>
                                    <p:cond delay="0"/>
                                  </p:stCondLst>
                                  <p:childTnLst>
                                    <p:set>
                                      <p:cBhvr>
                                        <p:cTn id="150" dur="1" fill="hold">
                                          <p:stCondLst>
                                            <p:cond delay="0"/>
                                          </p:stCondLst>
                                        </p:cTn>
                                        <p:tgtEl>
                                          <p:spTgt spid="141"/>
                                        </p:tgtEl>
                                        <p:attrNameLst>
                                          <p:attrName>style.visibility</p:attrName>
                                        </p:attrNameLst>
                                      </p:cBhvr>
                                      <p:to>
                                        <p:strVal val="visible"/>
                                      </p:to>
                                    </p:set>
                                    <p:anim calcmode="lin" valueType="num">
                                      <p:cBhvr additive="base">
                                        <p:cTn id="151" dur="500" fill="hold"/>
                                        <p:tgtEl>
                                          <p:spTgt spid="141"/>
                                        </p:tgtEl>
                                        <p:attrNameLst>
                                          <p:attrName>ppt_x</p:attrName>
                                        </p:attrNameLst>
                                      </p:cBhvr>
                                      <p:tavLst>
                                        <p:tav tm="0">
                                          <p:val>
                                            <p:strVal val="#ppt_x"/>
                                          </p:val>
                                        </p:tav>
                                        <p:tav tm="100000">
                                          <p:val>
                                            <p:strVal val="#ppt_x"/>
                                          </p:val>
                                        </p:tav>
                                      </p:tavLst>
                                    </p:anim>
                                    <p:anim calcmode="lin" valueType="num">
                                      <p:cBhvr additive="base">
                                        <p:cTn id="152" dur="500" fill="hold"/>
                                        <p:tgtEl>
                                          <p:spTgt spid="141"/>
                                        </p:tgtEl>
                                        <p:attrNameLst>
                                          <p:attrName>ppt_y</p:attrName>
                                        </p:attrNameLst>
                                      </p:cBhvr>
                                      <p:tavLst>
                                        <p:tav tm="0">
                                          <p:val>
                                            <p:strVal val="0-#ppt_h/2"/>
                                          </p:val>
                                        </p:tav>
                                        <p:tav tm="100000">
                                          <p:val>
                                            <p:strVal val="#ppt_y"/>
                                          </p:val>
                                        </p:tav>
                                      </p:tavLst>
                                    </p:anim>
                                  </p:childTnLst>
                                </p:cTn>
                              </p:par>
                              <p:par>
                                <p:cTn id="153" presetID="2" presetClass="entr" presetSubtype="1" fill="hold" nodeType="withEffect">
                                  <p:stCondLst>
                                    <p:cond delay="0"/>
                                  </p:stCondLst>
                                  <p:childTnLst>
                                    <p:set>
                                      <p:cBhvr>
                                        <p:cTn id="154" dur="1" fill="hold">
                                          <p:stCondLst>
                                            <p:cond delay="0"/>
                                          </p:stCondLst>
                                        </p:cTn>
                                        <p:tgtEl>
                                          <p:spTgt spid="139"/>
                                        </p:tgtEl>
                                        <p:attrNameLst>
                                          <p:attrName>style.visibility</p:attrName>
                                        </p:attrNameLst>
                                      </p:cBhvr>
                                      <p:to>
                                        <p:strVal val="visible"/>
                                      </p:to>
                                    </p:set>
                                    <p:anim calcmode="lin" valueType="num">
                                      <p:cBhvr additive="base">
                                        <p:cTn id="155" dur="500" fill="hold"/>
                                        <p:tgtEl>
                                          <p:spTgt spid="139"/>
                                        </p:tgtEl>
                                        <p:attrNameLst>
                                          <p:attrName>ppt_x</p:attrName>
                                        </p:attrNameLst>
                                      </p:cBhvr>
                                      <p:tavLst>
                                        <p:tav tm="0">
                                          <p:val>
                                            <p:strVal val="#ppt_x"/>
                                          </p:val>
                                        </p:tav>
                                        <p:tav tm="100000">
                                          <p:val>
                                            <p:strVal val="#ppt_x"/>
                                          </p:val>
                                        </p:tav>
                                      </p:tavLst>
                                    </p:anim>
                                    <p:anim calcmode="lin" valueType="num">
                                      <p:cBhvr additive="base">
                                        <p:cTn id="156" dur="500" fill="hold"/>
                                        <p:tgtEl>
                                          <p:spTgt spid="139"/>
                                        </p:tgtEl>
                                        <p:attrNameLst>
                                          <p:attrName>ppt_y</p:attrName>
                                        </p:attrNameLst>
                                      </p:cBhvr>
                                      <p:tavLst>
                                        <p:tav tm="0">
                                          <p:val>
                                            <p:strVal val="0-#ppt_h/2"/>
                                          </p:val>
                                        </p:tav>
                                        <p:tav tm="100000">
                                          <p:val>
                                            <p:strVal val="#ppt_y"/>
                                          </p:val>
                                        </p:tav>
                                      </p:tavLst>
                                    </p:anim>
                                  </p:childTnLst>
                                </p:cTn>
                              </p:par>
                              <p:par>
                                <p:cTn id="157" presetID="2" presetClass="entr" presetSubtype="1" fill="hold" nodeType="withEffect">
                                  <p:stCondLst>
                                    <p:cond delay="0"/>
                                  </p:stCondLst>
                                  <p:childTnLst>
                                    <p:set>
                                      <p:cBhvr>
                                        <p:cTn id="158" dur="1" fill="hold">
                                          <p:stCondLst>
                                            <p:cond delay="0"/>
                                          </p:stCondLst>
                                        </p:cTn>
                                        <p:tgtEl>
                                          <p:spTgt spid="138"/>
                                        </p:tgtEl>
                                        <p:attrNameLst>
                                          <p:attrName>style.visibility</p:attrName>
                                        </p:attrNameLst>
                                      </p:cBhvr>
                                      <p:to>
                                        <p:strVal val="visible"/>
                                      </p:to>
                                    </p:set>
                                    <p:anim calcmode="lin" valueType="num">
                                      <p:cBhvr additive="base">
                                        <p:cTn id="159" dur="500" fill="hold"/>
                                        <p:tgtEl>
                                          <p:spTgt spid="138"/>
                                        </p:tgtEl>
                                        <p:attrNameLst>
                                          <p:attrName>ppt_x</p:attrName>
                                        </p:attrNameLst>
                                      </p:cBhvr>
                                      <p:tavLst>
                                        <p:tav tm="0">
                                          <p:val>
                                            <p:strVal val="#ppt_x"/>
                                          </p:val>
                                        </p:tav>
                                        <p:tav tm="100000">
                                          <p:val>
                                            <p:strVal val="#ppt_x"/>
                                          </p:val>
                                        </p:tav>
                                      </p:tavLst>
                                    </p:anim>
                                    <p:anim calcmode="lin" valueType="num">
                                      <p:cBhvr additive="base">
                                        <p:cTn id="160" dur="500" fill="hold"/>
                                        <p:tgtEl>
                                          <p:spTgt spid="138"/>
                                        </p:tgtEl>
                                        <p:attrNameLst>
                                          <p:attrName>ppt_y</p:attrName>
                                        </p:attrNameLst>
                                      </p:cBhvr>
                                      <p:tavLst>
                                        <p:tav tm="0">
                                          <p:val>
                                            <p:strVal val="0-#ppt_h/2"/>
                                          </p:val>
                                        </p:tav>
                                        <p:tav tm="100000">
                                          <p:val>
                                            <p:strVal val="#ppt_y"/>
                                          </p:val>
                                        </p:tav>
                                      </p:tavLst>
                                    </p:anim>
                                  </p:childTnLst>
                                </p:cTn>
                              </p:par>
                              <p:par>
                                <p:cTn id="161" presetID="2" presetClass="entr" presetSubtype="1" fill="hold" nodeType="withEffect">
                                  <p:stCondLst>
                                    <p:cond delay="0"/>
                                  </p:stCondLst>
                                  <p:childTnLst>
                                    <p:set>
                                      <p:cBhvr>
                                        <p:cTn id="162" dur="1" fill="hold">
                                          <p:stCondLst>
                                            <p:cond delay="0"/>
                                          </p:stCondLst>
                                        </p:cTn>
                                        <p:tgtEl>
                                          <p:spTgt spid="142"/>
                                        </p:tgtEl>
                                        <p:attrNameLst>
                                          <p:attrName>style.visibility</p:attrName>
                                        </p:attrNameLst>
                                      </p:cBhvr>
                                      <p:to>
                                        <p:strVal val="visible"/>
                                      </p:to>
                                    </p:set>
                                    <p:anim calcmode="lin" valueType="num">
                                      <p:cBhvr additive="base">
                                        <p:cTn id="163" dur="500" fill="hold"/>
                                        <p:tgtEl>
                                          <p:spTgt spid="142"/>
                                        </p:tgtEl>
                                        <p:attrNameLst>
                                          <p:attrName>ppt_x</p:attrName>
                                        </p:attrNameLst>
                                      </p:cBhvr>
                                      <p:tavLst>
                                        <p:tav tm="0">
                                          <p:val>
                                            <p:strVal val="#ppt_x"/>
                                          </p:val>
                                        </p:tav>
                                        <p:tav tm="100000">
                                          <p:val>
                                            <p:strVal val="#ppt_x"/>
                                          </p:val>
                                        </p:tav>
                                      </p:tavLst>
                                    </p:anim>
                                    <p:anim calcmode="lin" valueType="num">
                                      <p:cBhvr additive="base">
                                        <p:cTn id="164" dur="500" fill="hold"/>
                                        <p:tgtEl>
                                          <p:spTgt spid="142"/>
                                        </p:tgtEl>
                                        <p:attrNameLst>
                                          <p:attrName>ppt_y</p:attrName>
                                        </p:attrNameLst>
                                      </p:cBhvr>
                                      <p:tavLst>
                                        <p:tav tm="0">
                                          <p:val>
                                            <p:strVal val="0-#ppt_h/2"/>
                                          </p:val>
                                        </p:tav>
                                        <p:tav tm="100000">
                                          <p:val>
                                            <p:strVal val="#ppt_y"/>
                                          </p:val>
                                        </p:tav>
                                      </p:tavLst>
                                    </p:anim>
                                  </p:childTnLst>
                                </p:cTn>
                              </p:par>
                              <p:par>
                                <p:cTn id="165" presetID="2" presetClass="entr" presetSubtype="1" fill="hold" nodeType="withEffect">
                                  <p:stCondLst>
                                    <p:cond delay="0"/>
                                  </p:stCondLst>
                                  <p:childTnLst>
                                    <p:set>
                                      <p:cBhvr>
                                        <p:cTn id="166" dur="1" fill="hold">
                                          <p:stCondLst>
                                            <p:cond delay="0"/>
                                          </p:stCondLst>
                                        </p:cTn>
                                        <p:tgtEl>
                                          <p:spTgt spid="79"/>
                                        </p:tgtEl>
                                        <p:attrNameLst>
                                          <p:attrName>style.visibility</p:attrName>
                                        </p:attrNameLst>
                                      </p:cBhvr>
                                      <p:to>
                                        <p:strVal val="visible"/>
                                      </p:to>
                                    </p:set>
                                    <p:anim calcmode="lin" valueType="num">
                                      <p:cBhvr additive="base">
                                        <p:cTn id="167" dur="500" fill="hold"/>
                                        <p:tgtEl>
                                          <p:spTgt spid="79"/>
                                        </p:tgtEl>
                                        <p:attrNameLst>
                                          <p:attrName>ppt_x</p:attrName>
                                        </p:attrNameLst>
                                      </p:cBhvr>
                                      <p:tavLst>
                                        <p:tav tm="0">
                                          <p:val>
                                            <p:strVal val="#ppt_x"/>
                                          </p:val>
                                        </p:tav>
                                        <p:tav tm="100000">
                                          <p:val>
                                            <p:strVal val="#ppt_x"/>
                                          </p:val>
                                        </p:tav>
                                      </p:tavLst>
                                    </p:anim>
                                    <p:anim calcmode="lin" valueType="num">
                                      <p:cBhvr additive="base">
                                        <p:cTn id="168" dur="500" fill="hold"/>
                                        <p:tgtEl>
                                          <p:spTgt spid="79"/>
                                        </p:tgtEl>
                                        <p:attrNameLst>
                                          <p:attrName>ppt_y</p:attrName>
                                        </p:attrNameLst>
                                      </p:cBhvr>
                                      <p:tavLst>
                                        <p:tav tm="0">
                                          <p:val>
                                            <p:strVal val="0-#ppt_h/2"/>
                                          </p:val>
                                        </p:tav>
                                        <p:tav tm="100000">
                                          <p:val>
                                            <p:strVal val="#ppt_y"/>
                                          </p:val>
                                        </p:tav>
                                      </p:tavLst>
                                    </p:anim>
                                  </p:childTnLst>
                                </p:cTn>
                              </p:par>
                              <p:par>
                                <p:cTn id="169" presetID="2" presetClass="entr" presetSubtype="1" fill="hold" nodeType="withEffect">
                                  <p:stCondLst>
                                    <p:cond delay="0"/>
                                  </p:stCondLst>
                                  <p:childTnLst>
                                    <p:set>
                                      <p:cBhvr>
                                        <p:cTn id="170" dur="1" fill="hold">
                                          <p:stCondLst>
                                            <p:cond delay="0"/>
                                          </p:stCondLst>
                                        </p:cTn>
                                        <p:tgtEl>
                                          <p:spTgt spid="80"/>
                                        </p:tgtEl>
                                        <p:attrNameLst>
                                          <p:attrName>style.visibility</p:attrName>
                                        </p:attrNameLst>
                                      </p:cBhvr>
                                      <p:to>
                                        <p:strVal val="visible"/>
                                      </p:to>
                                    </p:set>
                                    <p:anim calcmode="lin" valueType="num">
                                      <p:cBhvr additive="base">
                                        <p:cTn id="171" dur="500" fill="hold"/>
                                        <p:tgtEl>
                                          <p:spTgt spid="80"/>
                                        </p:tgtEl>
                                        <p:attrNameLst>
                                          <p:attrName>ppt_x</p:attrName>
                                        </p:attrNameLst>
                                      </p:cBhvr>
                                      <p:tavLst>
                                        <p:tav tm="0">
                                          <p:val>
                                            <p:strVal val="#ppt_x"/>
                                          </p:val>
                                        </p:tav>
                                        <p:tav tm="100000">
                                          <p:val>
                                            <p:strVal val="#ppt_x"/>
                                          </p:val>
                                        </p:tav>
                                      </p:tavLst>
                                    </p:anim>
                                    <p:anim calcmode="lin" valueType="num">
                                      <p:cBhvr additive="base">
                                        <p:cTn id="172" dur="500" fill="hold"/>
                                        <p:tgtEl>
                                          <p:spTgt spid="80"/>
                                        </p:tgtEl>
                                        <p:attrNameLst>
                                          <p:attrName>ppt_y</p:attrName>
                                        </p:attrNameLst>
                                      </p:cBhvr>
                                      <p:tavLst>
                                        <p:tav tm="0">
                                          <p:val>
                                            <p:strVal val="0-#ppt_h/2"/>
                                          </p:val>
                                        </p:tav>
                                        <p:tav tm="100000">
                                          <p:val>
                                            <p:strVal val="#ppt_y"/>
                                          </p:val>
                                        </p:tav>
                                      </p:tavLst>
                                    </p:anim>
                                  </p:childTnLst>
                                </p:cTn>
                              </p:par>
                              <p:par>
                                <p:cTn id="173" presetID="2" presetClass="entr" presetSubtype="1" fill="hold" nodeType="withEffect">
                                  <p:stCondLst>
                                    <p:cond delay="0"/>
                                  </p:stCondLst>
                                  <p:childTnLst>
                                    <p:set>
                                      <p:cBhvr>
                                        <p:cTn id="174" dur="1" fill="hold">
                                          <p:stCondLst>
                                            <p:cond delay="0"/>
                                          </p:stCondLst>
                                        </p:cTn>
                                        <p:tgtEl>
                                          <p:spTgt spid="81"/>
                                        </p:tgtEl>
                                        <p:attrNameLst>
                                          <p:attrName>style.visibility</p:attrName>
                                        </p:attrNameLst>
                                      </p:cBhvr>
                                      <p:to>
                                        <p:strVal val="visible"/>
                                      </p:to>
                                    </p:set>
                                    <p:anim calcmode="lin" valueType="num">
                                      <p:cBhvr additive="base">
                                        <p:cTn id="175" dur="500" fill="hold"/>
                                        <p:tgtEl>
                                          <p:spTgt spid="81"/>
                                        </p:tgtEl>
                                        <p:attrNameLst>
                                          <p:attrName>ppt_x</p:attrName>
                                        </p:attrNameLst>
                                      </p:cBhvr>
                                      <p:tavLst>
                                        <p:tav tm="0">
                                          <p:val>
                                            <p:strVal val="#ppt_x"/>
                                          </p:val>
                                        </p:tav>
                                        <p:tav tm="100000">
                                          <p:val>
                                            <p:strVal val="#ppt_x"/>
                                          </p:val>
                                        </p:tav>
                                      </p:tavLst>
                                    </p:anim>
                                    <p:anim calcmode="lin" valueType="num">
                                      <p:cBhvr additive="base">
                                        <p:cTn id="176" dur="500" fill="hold"/>
                                        <p:tgtEl>
                                          <p:spTgt spid="81"/>
                                        </p:tgtEl>
                                        <p:attrNameLst>
                                          <p:attrName>ppt_y</p:attrName>
                                        </p:attrNameLst>
                                      </p:cBhvr>
                                      <p:tavLst>
                                        <p:tav tm="0">
                                          <p:val>
                                            <p:strVal val="0-#ppt_h/2"/>
                                          </p:val>
                                        </p:tav>
                                        <p:tav tm="100000">
                                          <p:val>
                                            <p:strVal val="#ppt_y"/>
                                          </p:val>
                                        </p:tav>
                                      </p:tavLst>
                                    </p:anim>
                                  </p:childTnLst>
                                </p:cTn>
                              </p:par>
                              <p:par>
                                <p:cTn id="177" presetID="2" presetClass="entr" presetSubtype="1" fill="hold" nodeType="withEffect">
                                  <p:stCondLst>
                                    <p:cond delay="0"/>
                                  </p:stCondLst>
                                  <p:childTnLst>
                                    <p:set>
                                      <p:cBhvr>
                                        <p:cTn id="178" dur="1" fill="hold">
                                          <p:stCondLst>
                                            <p:cond delay="0"/>
                                          </p:stCondLst>
                                        </p:cTn>
                                        <p:tgtEl>
                                          <p:spTgt spid="136"/>
                                        </p:tgtEl>
                                        <p:attrNameLst>
                                          <p:attrName>style.visibility</p:attrName>
                                        </p:attrNameLst>
                                      </p:cBhvr>
                                      <p:to>
                                        <p:strVal val="visible"/>
                                      </p:to>
                                    </p:set>
                                    <p:anim calcmode="lin" valueType="num">
                                      <p:cBhvr additive="base">
                                        <p:cTn id="179" dur="500" fill="hold"/>
                                        <p:tgtEl>
                                          <p:spTgt spid="136"/>
                                        </p:tgtEl>
                                        <p:attrNameLst>
                                          <p:attrName>ppt_x</p:attrName>
                                        </p:attrNameLst>
                                      </p:cBhvr>
                                      <p:tavLst>
                                        <p:tav tm="0">
                                          <p:val>
                                            <p:strVal val="#ppt_x"/>
                                          </p:val>
                                        </p:tav>
                                        <p:tav tm="100000">
                                          <p:val>
                                            <p:strVal val="#ppt_x"/>
                                          </p:val>
                                        </p:tav>
                                      </p:tavLst>
                                    </p:anim>
                                    <p:anim calcmode="lin" valueType="num">
                                      <p:cBhvr additive="base">
                                        <p:cTn id="180" dur="500" fill="hold"/>
                                        <p:tgtEl>
                                          <p:spTgt spid="136"/>
                                        </p:tgtEl>
                                        <p:attrNameLst>
                                          <p:attrName>ppt_y</p:attrName>
                                        </p:attrNameLst>
                                      </p:cBhvr>
                                      <p:tavLst>
                                        <p:tav tm="0">
                                          <p:val>
                                            <p:strVal val="0-#ppt_h/2"/>
                                          </p:val>
                                        </p:tav>
                                        <p:tav tm="100000">
                                          <p:val>
                                            <p:strVal val="#ppt_y"/>
                                          </p:val>
                                        </p:tav>
                                      </p:tavLst>
                                    </p:anim>
                                  </p:childTnLst>
                                </p:cTn>
                              </p:par>
                              <p:par>
                                <p:cTn id="181" presetID="2" presetClass="entr" presetSubtype="1" fill="hold" nodeType="withEffect">
                                  <p:stCondLst>
                                    <p:cond delay="0"/>
                                  </p:stCondLst>
                                  <p:childTnLst>
                                    <p:set>
                                      <p:cBhvr>
                                        <p:cTn id="182" dur="1" fill="hold">
                                          <p:stCondLst>
                                            <p:cond delay="0"/>
                                          </p:stCondLst>
                                        </p:cTn>
                                        <p:tgtEl>
                                          <p:spTgt spid="66"/>
                                        </p:tgtEl>
                                        <p:attrNameLst>
                                          <p:attrName>style.visibility</p:attrName>
                                        </p:attrNameLst>
                                      </p:cBhvr>
                                      <p:to>
                                        <p:strVal val="visible"/>
                                      </p:to>
                                    </p:set>
                                    <p:anim calcmode="lin" valueType="num">
                                      <p:cBhvr additive="base">
                                        <p:cTn id="183" dur="500" fill="hold"/>
                                        <p:tgtEl>
                                          <p:spTgt spid="66"/>
                                        </p:tgtEl>
                                        <p:attrNameLst>
                                          <p:attrName>ppt_x</p:attrName>
                                        </p:attrNameLst>
                                      </p:cBhvr>
                                      <p:tavLst>
                                        <p:tav tm="0">
                                          <p:val>
                                            <p:strVal val="#ppt_x"/>
                                          </p:val>
                                        </p:tav>
                                        <p:tav tm="100000">
                                          <p:val>
                                            <p:strVal val="#ppt_x"/>
                                          </p:val>
                                        </p:tav>
                                      </p:tavLst>
                                    </p:anim>
                                    <p:anim calcmode="lin" valueType="num">
                                      <p:cBhvr additive="base">
                                        <p:cTn id="184" dur="500" fill="hold"/>
                                        <p:tgtEl>
                                          <p:spTgt spid="66"/>
                                        </p:tgtEl>
                                        <p:attrNameLst>
                                          <p:attrName>ppt_y</p:attrName>
                                        </p:attrNameLst>
                                      </p:cBhvr>
                                      <p:tavLst>
                                        <p:tav tm="0">
                                          <p:val>
                                            <p:strVal val="0-#ppt_h/2"/>
                                          </p:val>
                                        </p:tav>
                                        <p:tav tm="100000">
                                          <p:val>
                                            <p:strVal val="#ppt_y"/>
                                          </p:val>
                                        </p:tav>
                                      </p:tavLst>
                                    </p:anim>
                                  </p:childTnLst>
                                </p:cTn>
                              </p:par>
                              <p:par>
                                <p:cTn id="185" presetID="2" presetClass="entr" presetSubtype="1" fill="hold" nodeType="withEffect">
                                  <p:stCondLst>
                                    <p:cond delay="0"/>
                                  </p:stCondLst>
                                  <p:childTnLst>
                                    <p:set>
                                      <p:cBhvr>
                                        <p:cTn id="186" dur="1" fill="hold">
                                          <p:stCondLst>
                                            <p:cond delay="0"/>
                                          </p:stCondLst>
                                        </p:cTn>
                                        <p:tgtEl>
                                          <p:spTgt spid="137"/>
                                        </p:tgtEl>
                                        <p:attrNameLst>
                                          <p:attrName>style.visibility</p:attrName>
                                        </p:attrNameLst>
                                      </p:cBhvr>
                                      <p:to>
                                        <p:strVal val="visible"/>
                                      </p:to>
                                    </p:set>
                                    <p:anim calcmode="lin" valueType="num">
                                      <p:cBhvr additive="base">
                                        <p:cTn id="187" dur="500" fill="hold"/>
                                        <p:tgtEl>
                                          <p:spTgt spid="137"/>
                                        </p:tgtEl>
                                        <p:attrNameLst>
                                          <p:attrName>ppt_x</p:attrName>
                                        </p:attrNameLst>
                                      </p:cBhvr>
                                      <p:tavLst>
                                        <p:tav tm="0">
                                          <p:val>
                                            <p:strVal val="#ppt_x"/>
                                          </p:val>
                                        </p:tav>
                                        <p:tav tm="100000">
                                          <p:val>
                                            <p:strVal val="#ppt_x"/>
                                          </p:val>
                                        </p:tav>
                                      </p:tavLst>
                                    </p:anim>
                                    <p:anim calcmode="lin" valueType="num">
                                      <p:cBhvr additive="base">
                                        <p:cTn id="188" dur="500" fill="hold"/>
                                        <p:tgtEl>
                                          <p:spTgt spid="137"/>
                                        </p:tgtEl>
                                        <p:attrNameLst>
                                          <p:attrName>ppt_y</p:attrName>
                                        </p:attrNameLst>
                                      </p:cBhvr>
                                      <p:tavLst>
                                        <p:tav tm="0">
                                          <p:val>
                                            <p:strVal val="0-#ppt_h/2"/>
                                          </p:val>
                                        </p:tav>
                                        <p:tav tm="100000">
                                          <p:val>
                                            <p:strVal val="#ppt_y"/>
                                          </p:val>
                                        </p:tav>
                                      </p:tavLst>
                                    </p:anim>
                                  </p:childTnLst>
                                </p:cTn>
                              </p:par>
                              <p:par>
                                <p:cTn id="189" presetID="2" presetClass="entr" presetSubtype="4" fill="hold" grpId="0" nodeType="withEffect">
                                  <p:stCondLst>
                                    <p:cond delay="0"/>
                                  </p:stCondLst>
                                  <p:childTnLst>
                                    <p:set>
                                      <p:cBhvr>
                                        <p:cTn id="190" dur="1" fill="hold">
                                          <p:stCondLst>
                                            <p:cond delay="0"/>
                                          </p:stCondLst>
                                        </p:cTn>
                                        <p:tgtEl>
                                          <p:spTgt spid="43"/>
                                        </p:tgtEl>
                                        <p:attrNameLst>
                                          <p:attrName>style.visibility</p:attrName>
                                        </p:attrNameLst>
                                      </p:cBhvr>
                                      <p:to>
                                        <p:strVal val="visible"/>
                                      </p:to>
                                    </p:set>
                                    <p:anim calcmode="lin" valueType="num">
                                      <p:cBhvr additive="base">
                                        <p:cTn id="191" dur="500" fill="hold"/>
                                        <p:tgtEl>
                                          <p:spTgt spid="43"/>
                                        </p:tgtEl>
                                        <p:attrNameLst>
                                          <p:attrName>ppt_x</p:attrName>
                                        </p:attrNameLst>
                                      </p:cBhvr>
                                      <p:tavLst>
                                        <p:tav tm="0">
                                          <p:val>
                                            <p:strVal val="#ppt_x"/>
                                          </p:val>
                                        </p:tav>
                                        <p:tav tm="100000">
                                          <p:val>
                                            <p:strVal val="#ppt_x"/>
                                          </p:val>
                                        </p:tav>
                                      </p:tavLst>
                                    </p:anim>
                                    <p:anim calcmode="lin" valueType="num">
                                      <p:cBhvr additive="base">
                                        <p:cTn id="192" dur="500" fill="hold"/>
                                        <p:tgtEl>
                                          <p:spTgt spid="43"/>
                                        </p:tgtEl>
                                        <p:attrNameLst>
                                          <p:attrName>ppt_y</p:attrName>
                                        </p:attrNameLst>
                                      </p:cBhvr>
                                      <p:tavLst>
                                        <p:tav tm="0">
                                          <p:val>
                                            <p:strVal val="1+#ppt_h/2"/>
                                          </p:val>
                                        </p:tav>
                                        <p:tav tm="100000">
                                          <p:val>
                                            <p:strVal val="#ppt_y"/>
                                          </p:val>
                                        </p:tav>
                                      </p:tavLst>
                                    </p:anim>
                                  </p:childTnLst>
                                </p:cTn>
                              </p:par>
                            </p:childTnLst>
                          </p:cTn>
                        </p:par>
                        <p:par>
                          <p:cTn id="193" fill="hold">
                            <p:stCondLst>
                              <p:cond delay="3500"/>
                            </p:stCondLst>
                            <p:childTnLst>
                              <p:par>
                                <p:cTn id="194" presetID="26" presetClass="entr" presetSubtype="0" fill="hold" grpId="0" nodeType="afterEffect">
                                  <p:stCondLst>
                                    <p:cond delay="0"/>
                                  </p:stCondLst>
                                  <p:childTnLst>
                                    <p:set>
                                      <p:cBhvr>
                                        <p:cTn id="195" dur="1" fill="hold">
                                          <p:stCondLst>
                                            <p:cond delay="0"/>
                                          </p:stCondLst>
                                        </p:cTn>
                                        <p:tgtEl>
                                          <p:spTgt spid="5"/>
                                        </p:tgtEl>
                                        <p:attrNameLst>
                                          <p:attrName>style.visibility</p:attrName>
                                        </p:attrNameLst>
                                      </p:cBhvr>
                                      <p:to>
                                        <p:strVal val="visible"/>
                                      </p:to>
                                    </p:set>
                                    <p:animEffect transition="in" filter="wipe(down)">
                                      <p:cBhvr>
                                        <p:cTn id="196" dur="580">
                                          <p:stCondLst>
                                            <p:cond delay="0"/>
                                          </p:stCondLst>
                                        </p:cTn>
                                        <p:tgtEl>
                                          <p:spTgt spid="5"/>
                                        </p:tgtEl>
                                      </p:cBhvr>
                                    </p:animEffect>
                                    <p:anim calcmode="lin" valueType="num">
                                      <p:cBhvr>
                                        <p:cTn id="197"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98"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99"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00"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01"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02" dur="26">
                                          <p:stCondLst>
                                            <p:cond delay="650"/>
                                          </p:stCondLst>
                                        </p:cTn>
                                        <p:tgtEl>
                                          <p:spTgt spid="5"/>
                                        </p:tgtEl>
                                      </p:cBhvr>
                                      <p:to x="100000" y="60000"/>
                                    </p:animScale>
                                    <p:animScale>
                                      <p:cBhvr>
                                        <p:cTn id="203" dur="166" decel="50000">
                                          <p:stCondLst>
                                            <p:cond delay="676"/>
                                          </p:stCondLst>
                                        </p:cTn>
                                        <p:tgtEl>
                                          <p:spTgt spid="5"/>
                                        </p:tgtEl>
                                      </p:cBhvr>
                                      <p:to x="100000" y="100000"/>
                                    </p:animScale>
                                    <p:animScale>
                                      <p:cBhvr>
                                        <p:cTn id="204" dur="26">
                                          <p:stCondLst>
                                            <p:cond delay="1312"/>
                                          </p:stCondLst>
                                        </p:cTn>
                                        <p:tgtEl>
                                          <p:spTgt spid="5"/>
                                        </p:tgtEl>
                                      </p:cBhvr>
                                      <p:to x="100000" y="80000"/>
                                    </p:animScale>
                                    <p:animScale>
                                      <p:cBhvr>
                                        <p:cTn id="205" dur="166" decel="50000">
                                          <p:stCondLst>
                                            <p:cond delay="1338"/>
                                          </p:stCondLst>
                                        </p:cTn>
                                        <p:tgtEl>
                                          <p:spTgt spid="5"/>
                                        </p:tgtEl>
                                      </p:cBhvr>
                                      <p:to x="100000" y="100000"/>
                                    </p:animScale>
                                    <p:animScale>
                                      <p:cBhvr>
                                        <p:cTn id="206" dur="26">
                                          <p:stCondLst>
                                            <p:cond delay="1642"/>
                                          </p:stCondLst>
                                        </p:cTn>
                                        <p:tgtEl>
                                          <p:spTgt spid="5"/>
                                        </p:tgtEl>
                                      </p:cBhvr>
                                      <p:to x="100000" y="90000"/>
                                    </p:animScale>
                                    <p:animScale>
                                      <p:cBhvr>
                                        <p:cTn id="207" dur="166" decel="50000">
                                          <p:stCondLst>
                                            <p:cond delay="1668"/>
                                          </p:stCondLst>
                                        </p:cTn>
                                        <p:tgtEl>
                                          <p:spTgt spid="5"/>
                                        </p:tgtEl>
                                      </p:cBhvr>
                                      <p:to x="100000" y="100000"/>
                                    </p:animScale>
                                    <p:animScale>
                                      <p:cBhvr>
                                        <p:cTn id="208" dur="26">
                                          <p:stCondLst>
                                            <p:cond delay="1808"/>
                                          </p:stCondLst>
                                        </p:cTn>
                                        <p:tgtEl>
                                          <p:spTgt spid="5"/>
                                        </p:tgtEl>
                                      </p:cBhvr>
                                      <p:to x="100000" y="95000"/>
                                    </p:animScale>
                                    <p:animScale>
                                      <p:cBhvr>
                                        <p:cTn id="209" dur="166" decel="50000">
                                          <p:stCondLst>
                                            <p:cond delay="1834"/>
                                          </p:stCondLst>
                                        </p:cTn>
                                        <p:tgtEl>
                                          <p:spTgt spid="5"/>
                                        </p:tgtEl>
                                      </p:cBhvr>
                                      <p:to x="100000" y="100000"/>
                                    </p:animScale>
                                  </p:childTnLst>
                                </p:cTn>
                              </p:par>
                              <p:par>
                                <p:cTn id="210" presetID="2" presetClass="entr" presetSubtype="1" fill="hold" nodeType="withEffect">
                                  <p:stCondLst>
                                    <p:cond delay="0"/>
                                  </p:stCondLst>
                                  <p:childTnLst>
                                    <p:set>
                                      <p:cBhvr>
                                        <p:cTn id="211" dur="1" fill="hold">
                                          <p:stCondLst>
                                            <p:cond delay="0"/>
                                          </p:stCondLst>
                                        </p:cTn>
                                        <p:tgtEl>
                                          <p:spTgt spid="185"/>
                                        </p:tgtEl>
                                        <p:attrNameLst>
                                          <p:attrName>style.visibility</p:attrName>
                                        </p:attrNameLst>
                                      </p:cBhvr>
                                      <p:to>
                                        <p:strVal val="visible"/>
                                      </p:to>
                                    </p:set>
                                    <p:anim calcmode="lin" valueType="num">
                                      <p:cBhvr additive="base">
                                        <p:cTn id="212" dur="500" fill="hold"/>
                                        <p:tgtEl>
                                          <p:spTgt spid="185"/>
                                        </p:tgtEl>
                                        <p:attrNameLst>
                                          <p:attrName>ppt_x</p:attrName>
                                        </p:attrNameLst>
                                      </p:cBhvr>
                                      <p:tavLst>
                                        <p:tav tm="0">
                                          <p:val>
                                            <p:strVal val="#ppt_x"/>
                                          </p:val>
                                        </p:tav>
                                        <p:tav tm="100000">
                                          <p:val>
                                            <p:strVal val="#ppt_x"/>
                                          </p:val>
                                        </p:tav>
                                      </p:tavLst>
                                    </p:anim>
                                    <p:anim calcmode="lin" valueType="num">
                                      <p:cBhvr additive="base">
                                        <p:cTn id="213" dur="500" fill="hold"/>
                                        <p:tgtEl>
                                          <p:spTgt spid="185"/>
                                        </p:tgtEl>
                                        <p:attrNameLst>
                                          <p:attrName>ppt_y</p:attrName>
                                        </p:attrNameLst>
                                      </p:cBhvr>
                                      <p:tavLst>
                                        <p:tav tm="0">
                                          <p:val>
                                            <p:strVal val="0-#ppt_h/2"/>
                                          </p:val>
                                        </p:tav>
                                        <p:tav tm="100000">
                                          <p:val>
                                            <p:strVal val="#ppt_y"/>
                                          </p:val>
                                        </p:tav>
                                      </p:tavLst>
                                    </p:anim>
                                  </p:childTnLst>
                                </p:cTn>
                              </p:par>
                              <p:par>
                                <p:cTn id="214" presetID="2" presetClass="entr" presetSubtype="1" fill="hold" nodeType="withEffect">
                                  <p:stCondLst>
                                    <p:cond delay="0"/>
                                  </p:stCondLst>
                                  <p:childTnLst>
                                    <p:set>
                                      <p:cBhvr>
                                        <p:cTn id="215" dur="1" fill="hold">
                                          <p:stCondLst>
                                            <p:cond delay="0"/>
                                          </p:stCondLst>
                                        </p:cTn>
                                        <p:tgtEl>
                                          <p:spTgt spid="186"/>
                                        </p:tgtEl>
                                        <p:attrNameLst>
                                          <p:attrName>style.visibility</p:attrName>
                                        </p:attrNameLst>
                                      </p:cBhvr>
                                      <p:to>
                                        <p:strVal val="visible"/>
                                      </p:to>
                                    </p:set>
                                    <p:anim calcmode="lin" valueType="num">
                                      <p:cBhvr additive="base">
                                        <p:cTn id="216" dur="500" fill="hold"/>
                                        <p:tgtEl>
                                          <p:spTgt spid="186"/>
                                        </p:tgtEl>
                                        <p:attrNameLst>
                                          <p:attrName>ppt_x</p:attrName>
                                        </p:attrNameLst>
                                      </p:cBhvr>
                                      <p:tavLst>
                                        <p:tav tm="0">
                                          <p:val>
                                            <p:strVal val="#ppt_x"/>
                                          </p:val>
                                        </p:tav>
                                        <p:tav tm="100000">
                                          <p:val>
                                            <p:strVal val="#ppt_x"/>
                                          </p:val>
                                        </p:tav>
                                      </p:tavLst>
                                    </p:anim>
                                    <p:anim calcmode="lin" valueType="num">
                                      <p:cBhvr additive="base">
                                        <p:cTn id="217" dur="500" fill="hold"/>
                                        <p:tgtEl>
                                          <p:spTgt spid="186"/>
                                        </p:tgtEl>
                                        <p:attrNameLst>
                                          <p:attrName>ppt_y</p:attrName>
                                        </p:attrNameLst>
                                      </p:cBhvr>
                                      <p:tavLst>
                                        <p:tav tm="0">
                                          <p:val>
                                            <p:strVal val="0-#ppt_h/2"/>
                                          </p:val>
                                        </p:tav>
                                        <p:tav tm="100000">
                                          <p:val>
                                            <p:strVal val="#ppt_y"/>
                                          </p:val>
                                        </p:tav>
                                      </p:tavLst>
                                    </p:anim>
                                  </p:childTnLst>
                                </p:cTn>
                              </p:par>
                              <p:par>
                                <p:cTn id="218" presetID="2" presetClass="entr" presetSubtype="1" fill="hold" nodeType="withEffect">
                                  <p:stCondLst>
                                    <p:cond delay="0"/>
                                  </p:stCondLst>
                                  <p:childTnLst>
                                    <p:set>
                                      <p:cBhvr>
                                        <p:cTn id="219" dur="1" fill="hold">
                                          <p:stCondLst>
                                            <p:cond delay="0"/>
                                          </p:stCondLst>
                                        </p:cTn>
                                        <p:tgtEl>
                                          <p:spTgt spid="187"/>
                                        </p:tgtEl>
                                        <p:attrNameLst>
                                          <p:attrName>style.visibility</p:attrName>
                                        </p:attrNameLst>
                                      </p:cBhvr>
                                      <p:to>
                                        <p:strVal val="visible"/>
                                      </p:to>
                                    </p:set>
                                    <p:anim calcmode="lin" valueType="num">
                                      <p:cBhvr additive="base">
                                        <p:cTn id="220" dur="500" fill="hold"/>
                                        <p:tgtEl>
                                          <p:spTgt spid="187"/>
                                        </p:tgtEl>
                                        <p:attrNameLst>
                                          <p:attrName>ppt_x</p:attrName>
                                        </p:attrNameLst>
                                      </p:cBhvr>
                                      <p:tavLst>
                                        <p:tav tm="0">
                                          <p:val>
                                            <p:strVal val="#ppt_x"/>
                                          </p:val>
                                        </p:tav>
                                        <p:tav tm="100000">
                                          <p:val>
                                            <p:strVal val="#ppt_x"/>
                                          </p:val>
                                        </p:tav>
                                      </p:tavLst>
                                    </p:anim>
                                    <p:anim calcmode="lin" valueType="num">
                                      <p:cBhvr additive="base">
                                        <p:cTn id="221" dur="500" fill="hold"/>
                                        <p:tgtEl>
                                          <p:spTgt spid="18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42" grpId="0" animBg="1"/>
      <p:bldP spid="43"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Picture 37" descr="Échelles, design plat, illustration vectorielle. Vecteur Premium">
            <a:extLst>
              <a:ext uri="{FF2B5EF4-FFF2-40B4-BE49-F238E27FC236}">
                <a16:creationId xmlns:a16="http://schemas.microsoft.com/office/drawing/2014/main" id="{69888871-503D-4C54-B3EE-456FB16CB1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7693" t="57100" r="5356" b="15125"/>
          <a:stretch>
            <a:fillRect/>
          </a:stretch>
        </p:blipFill>
        <p:spPr bwMode="auto">
          <a:xfrm>
            <a:off x="3674207" y="4481120"/>
            <a:ext cx="519217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Espace réservé du contenu 1">
            <a:extLst>
              <a:ext uri="{FF2B5EF4-FFF2-40B4-BE49-F238E27FC236}">
                <a16:creationId xmlns:a16="http://schemas.microsoft.com/office/drawing/2014/main" id="{1D73B050-D024-4DBD-9DB5-A2E8883FA165}"/>
              </a:ext>
            </a:extLst>
          </p:cNvPr>
          <p:cNvSpPr>
            <a:spLocks noGrp="1"/>
          </p:cNvSpPr>
          <p:nvPr>
            <p:ph idx="1"/>
          </p:nvPr>
        </p:nvSpPr>
        <p:spPr/>
        <p:txBody>
          <a:bodyPr/>
          <a:lstStyle/>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sz="400" dirty="0"/>
          </a:p>
          <a:p>
            <a:endParaRPr lang="fr-FR" dirty="0"/>
          </a:p>
        </p:txBody>
      </p:sp>
      <p:sp>
        <p:nvSpPr>
          <p:cNvPr id="3" name="Espace réservé du texte 2">
            <a:extLst>
              <a:ext uri="{FF2B5EF4-FFF2-40B4-BE49-F238E27FC236}">
                <a16:creationId xmlns:a16="http://schemas.microsoft.com/office/drawing/2014/main" id="{42451174-F2B6-485B-8033-70A9BE4FA6E4}"/>
              </a:ext>
            </a:extLst>
          </p:cNvPr>
          <p:cNvSpPr>
            <a:spLocks noGrp="1"/>
          </p:cNvSpPr>
          <p:nvPr>
            <p:ph type="body" sz="quarter" idx="12"/>
          </p:nvPr>
        </p:nvSpPr>
        <p:spPr/>
        <p:txBody>
          <a:bodyPr/>
          <a:lstStyle/>
          <a:p>
            <a:r>
              <a:rPr lang="fr-FR" dirty="0"/>
              <a:t>La Mobilité Bancaire Sortante est un sujet à prendre en considération pour passer en solde net positif et conserver notre fonds de commerce</a:t>
            </a:r>
          </a:p>
        </p:txBody>
      </p:sp>
      <p:sp>
        <p:nvSpPr>
          <p:cNvPr id="4" name="Espace réservé du texte 6">
            <a:extLst>
              <a:ext uri="{FF2B5EF4-FFF2-40B4-BE49-F238E27FC236}">
                <a16:creationId xmlns:a16="http://schemas.microsoft.com/office/drawing/2014/main" id="{F966F014-B3FA-4E91-A4A3-C62C1ADE3E0D}"/>
              </a:ext>
            </a:extLst>
          </p:cNvPr>
          <p:cNvSpPr txBox="1">
            <a:spLocks/>
          </p:cNvSpPr>
          <p:nvPr/>
        </p:nvSpPr>
        <p:spPr>
          <a:xfrm>
            <a:off x="4376738" y="136525"/>
            <a:ext cx="7299325" cy="231775"/>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a:solidFill>
                  <a:schemeClr val="bg1">
                    <a:lumMod val="50000"/>
                  </a:schemeClr>
                </a:solidFill>
                <a:latin typeface="Arial Black" panose="020B0A04020102020204" pitchFamily="34" charset="0"/>
              </a:rPr>
              <a:t>La Mobilité Bancaire</a:t>
            </a:r>
            <a:endParaRPr lang="fr-FR" sz="1200" dirty="0">
              <a:solidFill>
                <a:schemeClr val="bg1">
                  <a:lumMod val="50000"/>
                </a:schemeClr>
              </a:solidFill>
              <a:latin typeface="Arial Black" panose="020B0A04020102020204" pitchFamily="34" charset="0"/>
            </a:endParaRPr>
          </a:p>
        </p:txBody>
      </p:sp>
      <p:sp>
        <p:nvSpPr>
          <p:cNvPr id="42" name="ZoneTexte 41">
            <a:extLst>
              <a:ext uri="{FF2B5EF4-FFF2-40B4-BE49-F238E27FC236}">
                <a16:creationId xmlns:a16="http://schemas.microsoft.com/office/drawing/2014/main" id="{2D80EA45-C227-4B7E-856A-96601BDEF369}"/>
              </a:ext>
            </a:extLst>
          </p:cNvPr>
          <p:cNvSpPr txBox="1"/>
          <p:nvPr/>
        </p:nvSpPr>
        <p:spPr>
          <a:xfrm>
            <a:off x="3886602" y="5535541"/>
            <a:ext cx="1245870" cy="646331"/>
          </a:xfrm>
          <a:prstGeom prst="rect">
            <a:avLst/>
          </a:prstGeom>
          <a:solidFill>
            <a:srgbClr val="7EB040"/>
          </a:solidFill>
          <a:ln>
            <a:solidFill>
              <a:schemeClr val="bg1"/>
            </a:solidFill>
          </a:ln>
        </p:spPr>
        <p:txBody>
          <a:bodyPr wrap="square" rtlCol="0">
            <a:spAutoFit/>
          </a:bodyPr>
          <a:lstStyle/>
          <a:p>
            <a:pPr algn="ctr"/>
            <a:r>
              <a:rPr lang="fr-FR" dirty="0">
                <a:solidFill>
                  <a:schemeClr val="bg1"/>
                </a:solidFill>
              </a:rPr>
              <a:t>Arrivées</a:t>
            </a:r>
          </a:p>
          <a:p>
            <a:pPr algn="ctr"/>
            <a:r>
              <a:rPr lang="fr-FR" dirty="0">
                <a:solidFill>
                  <a:schemeClr val="bg1"/>
                </a:solidFill>
              </a:rPr>
              <a:t>+ 12 795</a:t>
            </a:r>
          </a:p>
        </p:txBody>
      </p:sp>
      <p:pic>
        <p:nvPicPr>
          <p:cNvPr id="57" name="Picture 4" descr="Équipe de caractère multinationale d'affaires dans une pose différente divers employés de bureau se tiennent debout Vecteur gratuit">
            <a:extLst>
              <a:ext uri="{FF2B5EF4-FFF2-40B4-BE49-F238E27FC236}">
                <a16:creationId xmlns:a16="http://schemas.microsoft.com/office/drawing/2014/main" id="{3C6660E5-7042-4380-B32E-1F684A3D9DBD}"/>
              </a:ext>
            </a:extLst>
          </p:cNvPr>
          <p:cNvPicPr>
            <a:picLocks noChangeAspect="1" noChangeArrowheads="1"/>
          </p:cNvPicPr>
          <p:nvPr/>
        </p:nvPicPr>
        <p:blipFill rotWithShape="1">
          <a:blip r:embed="rId3">
            <a:clrChange>
              <a:clrFrom>
                <a:srgbClr val="F1E3D6"/>
              </a:clrFrom>
              <a:clrTo>
                <a:srgbClr val="F1E3D6">
                  <a:alpha val="0"/>
                </a:srgbClr>
              </a:clrTo>
            </a:clrChange>
            <a:extLst>
              <a:ext uri="{28A0092B-C50C-407E-A947-70E740481C1C}">
                <a14:useLocalDpi xmlns:a14="http://schemas.microsoft.com/office/drawing/2010/main" val="0"/>
              </a:ext>
            </a:extLst>
          </a:blip>
          <a:srcRect l="33810" r="57039"/>
          <a:stretch/>
        </p:blipFill>
        <p:spPr bwMode="auto">
          <a:xfrm>
            <a:off x="4536090" y="3659441"/>
            <a:ext cx="233550" cy="1134027"/>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4" descr="Équipe de caractère multinationale d'affaires dans une pose différente divers employés de bureau se tiennent debout Vecteur gratuit">
            <a:extLst>
              <a:ext uri="{FF2B5EF4-FFF2-40B4-BE49-F238E27FC236}">
                <a16:creationId xmlns:a16="http://schemas.microsoft.com/office/drawing/2014/main" id="{E850524A-20C4-453A-8832-E2B6288FF637}"/>
              </a:ext>
            </a:extLst>
          </p:cNvPr>
          <p:cNvPicPr>
            <a:picLocks noChangeAspect="1" noChangeArrowheads="1"/>
          </p:cNvPicPr>
          <p:nvPr/>
        </p:nvPicPr>
        <p:blipFill rotWithShape="1">
          <a:blip r:embed="rId4">
            <a:clrChange>
              <a:clrFrom>
                <a:srgbClr val="F1E3D8"/>
              </a:clrFrom>
              <a:clrTo>
                <a:srgbClr val="F1E3D8">
                  <a:alpha val="0"/>
                </a:srgbClr>
              </a:clrTo>
            </a:clrChange>
            <a:extLst>
              <a:ext uri="{BEBA8EAE-BF5A-486C-A8C5-ECC9F3942E4B}">
                <a14:imgProps xmlns:a14="http://schemas.microsoft.com/office/drawing/2010/main">
                  <a14:imgLayer r:embed="rId5">
                    <a14:imgEffect>
                      <a14:backgroundRemoval t="9626" b="94118" l="50639" r="59105">
                        <a14:foregroundMark x1="50639" y1="31551" x2="51278" y2="38503"/>
                        <a14:foregroundMark x1="59265" y1="47059" x2="57348" y2="38503"/>
                        <a14:foregroundMark x1="56390" y1="94118" x2="56869" y2="87166"/>
                      </a14:backgroundRemoval>
                    </a14:imgEffect>
                  </a14:imgLayer>
                </a14:imgProps>
              </a:ext>
              <a:ext uri="{28A0092B-C50C-407E-A947-70E740481C1C}">
                <a14:useLocalDpi xmlns:a14="http://schemas.microsoft.com/office/drawing/2010/main" val="0"/>
              </a:ext>
            </a:extLst>
          </a:blip>
          <a:srcRect l="50000" r="40302"/>
          <a:stretch/>
        </p:blipFill>
        <p:spPr bwMode="auto">
          <a:xfrm>
            <a:off x="4947984" y="3649603"/>
            <a:ext cx="252866" cy="1158586"/>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4" descr="Équipe de caractère multinationale d'affaires dans une pose différente divers employés de bureau se tiennent debout Vecteur gratuit">
            <a:extLst>
              <a:ext uri="{FF2B5EF4-FFF2-40B4-BE49-F238E27FC236}">
                <a16:creationId xmlns:a16="http://schemas.microsoft.com/office/drawing/2014/main" id="{C412409F-2266-4A10-A42B-B72A60FD97E3}"/>
              </a:ext>
            </a:extLst>
          </p:cNvPr>
          <p:cNvPicPr>
            <a:picLocks noChangeAspect="1" noChangeArrowheads="1"/>
          </p:cNvPicPr>
          <p:nvPr/>
        </p:nvPicPr>
        <p:blipFill rotWithShape="1">
          <a:blip r:embed="rId6">
            <a:extLst>
              <a:ext uri="{BEBA8EAE-BF5A-486C-A8C5-ECC9F3942E4B}">
                <a14:imgProps xmlns:a14="http://schemas.microsoft.com/office/drawing/2010/main">
                  <a14:imgLayer r:embed="rId5">
                    <a14:imgEffect>
                      <a14:backgroundRemoval t="9626" b="94118" l="60224" r="69010">
                        <a14:foregroundMark x1="60703" y1="60428" x2="61022" y2="55615"/>
                        <a14:foregroundMark x1="69329" y1="41176" x2="68211" y2="40642"/>
                        <a14:foregroundMark x1="62780" y1="93583" x2="63099" y2="86096"/>
                        <a14:foregroundMark x1="63099" y1="86096" x2="63259" y2="86096"/>
                        <a14:foregroundMark x1="65016" y1="94118" x2="65815" y2="92513"/>
                      </a14:backgroundRemoval>
                    </a14:imgEffect>
                  </a14:imgLayer>
                </a14:imgProps>
              </a:ext>
              <a:ext uri="{28A0092B-C50C-407E-A947-70E740481C1C}">
                <a14:useLocalDpi xmlns:a14="http://schemas.microsoft.com/office/drawing/2010/main" val="0"/>
              </a:ext>
            </a:extLst>
          </a:blip>
          <a:srcRect l="59257" r="29762"/>
          <a:stretch/>
        </p:blipFill>
        <p:spPr bwMode="auto">
          <a:xfrm>
            <a:off x="4991001" y="3664594"/>
            <a:ext cx="283283" cy="1146306"/>
          </a:xfrm>
          <a:prstGeom prst="rect">
            <a:avLst/>
          </a:prstGeom>
          <a:extLst>
            <a:ext uri="{909E8E84-426E-40DD-AFC4-6F175D3DCCD1}">
              <a14:hiddenFill xmlns:a14="http://schemas.microsoft.com/office/drawing/2010/main">
                <a:solidFill>
                  <a:srgbClr val="FFFFFF"/>
                </a:solidFill>
              </a14:hiddenFill>
            </a:ext>
          </a:extLst>
        </p:spPr>
      </p:pic>
      <p:pic>
        <p:nvPicPr>
          <p:cNvPr id="60" name="Picture 4" descr="Équipe de caractère multinationale d'affaires dans une pose différente divers employés de bureau se tiennent debout Vecteur gratuit">
            <a:extLst>
              <a:ext uri="{FF2B5EF4-FFF2-40B4-BE49-F238E27FC236}">
                <a16:creationId xmlns:a16="http://schemas.microsoft.com/office/drawing/2014/main" id="{5D2B9BC5-0723-4525-B2EA-AC9E48BA8F71}"/>
              </a:ext>
            </a:extLst>
          </p:cNvPr>
          <p:cNvPicPr>
            <a:picLocks noChangeAspect="1" noChangeArrowheads="1"/>
          </p:cNvPicPr>
          <p:nvPr/>
        </p:nvPicPr>
        <p:blipFill rotWithShape="1">
          <a:blip r:embed="rId3">
            <a:clrChange>
              <a:clrFrom>
                <a:srgbClr val="F1E3D6"/>
              </a:clrFrom>
              <a:clrTo>
                <a:srgbClr val="F1E3D6">
                  <a:alpha val="0"/>
                </a:srgbClr>
              </a:clrTo>
            </a:clrChange>
            <a:extLst>
              <a:ext uri="{28A0092B-C50C-407E-A947-70E740481C1C}">
                <a14:useLocalDpi xmlns:a14="http://schemas.microsoft.com/office/drawing/2010/main" val="0"/>
              </a:ext>
            </a:extLst>
          </a:blip>
          <a:srcRect l="1595" r="89078"/>
          <a:stretch/>
        </p:blipFill>
        <p:spPr bwMode="auto">
          <a:xfrm>
            <a:off x="4510020" y="3680576"/>
            <a:ext cx="238041" cy="1134027"/>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6" descr="Groupe de jeunes entrepreneurs masculins et féminins Vecteur gratuit">
            <a:extLst>
              <a:ext uri="{FF2B5EF4-FFF2-40B4-BE49-F238E27FC236}">
                <a16:creationId xmlns:a16="http://schemas.microsoft.com/office/drawing/2014/main" id="{1324C731-D540-417D-8AB7-8F46C88B25CF}"/>
              </a:ext>
            </a:extLst>
          </p:cNvPr>
          <p:cNvPicPr>
            <a:picLocks noChangeAspect="1" noChangeArrowheads="1"/>
          </p:cNvPicPr>
          <p:nvPr/>
        </p:nvPicPr>
        <p:blipFill rotWithShape="1">
          <a:blip r:embed="rId7" cstate="print">
            <a:clrChange>
              <a:clrFrom>
                <a:srgbClr val="FEFEFE"/>
              </a:clrFrom>
              <a:clrTo>
                <a:srgbClr val="FEFEFE">
                  <a:alpha val="0"/>
                </a:srgbClr>
              </a:clrTo>
            </a:clrChange>
            <a:extLst>
              <a:ext uri="{28A0092B-C50C-407E-A947-70E740481C1C}">
                <a14:useLocalDpi xmlns:a14="http://schemas.microsoft.com/office/drawing/2010/main" val="0"/>
              </a:ext>
            </a:extLst>
          </a:blip>
          <a:srcRect l="40809" r="41361"/>
          <a:stretch/>
        </p:blipFill>
        <p:spPr bwMode="auto">
          <a:xfrm>
            <a:off x="4762916" y="3745724"/>
            <a:ext cx="308773" cy="1038877"/>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6" descr="Groupe de jeunes entrepreneurs masculins et féminins Vecteur gratuit">
            <a:extLst>
              <a:ext uri="{FF2B5EF4-FFF2-40B4-BE49-F238E27FC236}">
                <a16:creationId xmlns:a16="http://schemas.microsoft.com/office/drawing/2014/main" id="{FB5E2700-4CEA-4F84-8D43-6093269D8F04}"/>
              </a:ext>
            </a:extLst>
          </p:cNvPr>
          <p:cNvPicPr>
            <a:picLocks noChangeAspect="1" noChangeArrowheads="1"/>
          </p:cNvPicPr>
          <p:nvPr/>
        </p:nvPicPr>
        <p:blipFill rotWithShape="1">
          <a:blip r:embed="rId8">
            <a:clrChange>
              <a:clrFrom>
                <a:srgbClr val="FEFEFE"/>
              </a:clrFrom>
              <a:clrTo>
                <a:srgbClr val="FEFEFE">
                  <a:alpha val="0"/>
                </a:srgbClr>
              </a:clrTo>
            </a:clrChange>
            <a:extLst>
              <a:ext uri="{28A0092B-C50C-407E-A947-70E740481C1C}">
                <a14:useLocalDpi xmlns:a14="http://schemas.microsoft.com/office/drawing/2010/main" val="0"/>
              </a:ext>
            </a:extLst>
          </a:blip>
          <a:srcRect l="60411" r="23312"/>
          <a:stretch/>
        </p:blipFill>
        <p:spPr bwMode="auto">
          <a:xfrm>
            <a:off x="3927234" y="3763745"/>
            <a:ext cx="285906" cy="1043375"/>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6" descr="Groupe de jeunes entrepreneurs masculins et féminins Vecteur gratuit">
            <a:extLst>
              <a:ext uri="{FF2B5EF4-FFF2-40B4-BE49-F238E27FC236}">
                <a16:creationId xmlns:a16="http://schemas.microsoft.com/office/drawing/2014/main" id="{A0B708F1-3E40-4C3C-997A-894CA2962B38}"/>
              </a:ext>
            </a:extLst>
          </p:cNvPr>
          <p:cNvPicPr>
            <a:picLocks noChangeAspect="1" noChangeArrowheads="1"/>
          </p:cNvPicPr>
          <p:nvPr/>
        </p:nvPicPr>
        <p:blipFill rotWithShape="1">
          <a:blip r:embed="rId9" cstate="print">
            <a:clrChange>
              <a:clrFrom>
                <a:srgbClr val="FEFEFE"/>
              </a:clrFrom>
              <a:clrTo>
                <a:srgbClr val="FEFEFE">
                  <a:alpha val="0"/>
                </a:srgbClr>
              </a:clrTo>
            </a:clrChange>
            <a:extLst>
              <a:ext uri="{28A0092B-C50C-407E-A947-70E740481C1C}">
                <a14:useLocalDpi xmlns:a14="http://schemas.microsoft.com/office/drawing/2010/main" val="0"/>
              </a:ext>
            </a:extLst>
          </a:blip>
          <a:srcRect l="78308"/>
          <a:stretch/>
        </p:blipFill>
        <p:spPr bwMode="auto">
          <a:xfrm>
            <a:off x="4365024" y="3702559"/>
            <a:ext cx="344973" cy="944698"/>
          </a:xfrm>
          <a:prstGeom prst="rect">
            <a:avLst/>
          </a:prstGeom>
          <a:noFill/>
          <a:extLst>
            <a:ext uri="{909E8E84-426E-40DD-AFC4-6F175D3DCCD1}">
              <a14:hiddenFill xmlns:a14="http://schemas.microsoft.com/office/drawing/2010/main">
                <a:solidFill>
                  <a:srgbClr val="FFFFFF"/>
                </a:solidFill>
              </a14:hiddenFill>
            </a:ext>
          </a:extLst>
        </p:spPr>
      </p:pic>
      <p:pic>
        <p:nvPicPr>
          <p:cNvPr id="101" name="Picture 8" descr="Ensemble de jeunes dirigeants d'entreprises prospères Vecteur gratuit">
            <a:extLst>
              <a:ext uri="{FF2B5EF4-FFF2-40B4-BE49-F238E27FC236}">
                <a16:creationId xmlns:a16="http://schemas.microsoft.com/office/drawing/2014/main" id="{65EFEC13-64E9-46E2-A640-E9F7803784AF}"/>
              </a:ext>
            </a:extLst>
          </p:cNvPr>
          <p:cNvPicPr>
            <a:picLocks noChangeAspect="1" noChangeArrowheads="1"/>
          </p:cNvPicPr>
          <p:nvPr/>
        </p:nvPicPr>
        <p:blipFill rotWithShape="1">
          <a:blip r:embed="rId10">
            <a:clrChange>
              <a:clrFrom>
                <a:srgbClr val="FEFEFE"/>
              </a:clrFrom>
              <a:clrTo>
                <a:srgbClr val="FEFEFE">
                  <a:alpha val="0"/>
                </a:srgbClr>
              </a:clrTo>
            </a:clrChange>
            <a:extLst>
              <a:ext uri="{28A0092B-C50C-407E-A947-70E740481C1C}">
                <a14:useLocalDpi xmlns:a14="http://schemas.microsoft.com/office/drawing/2010/main" val="0"/>
              </a:ext>
            </a:extLst>
          </a:blip>
          <a:srcRect r="78499"/>
          <a:stretch/>
        </p:blipFill>
        <p:spPr bwMode="auto">
          <a:xfrm>
            <a:off x="4173574" y="3770345"/>
            <a:ext cx="377654" cy="1043375"/>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8" descr="Ensemble de jeunes dirigeants d'entreprises prospères Vecteur gratuit">
            <a:extLst>
              <a:ext uri="{FF2B5EF4-FFF2-40B4-BE49-F238E27FC236}">
                <a16:creationId xmlns:a16="http://schemas.microsoft.com/office/drawing/2014/main" id="{693B42A2-BFC0-405D-92EC-C5AAD05A2571}"/>
              </a:ext>
            </a:extLst>
          </p:cNvPr>
          <p:cNvPicPr>
            <a:picLocks noChangeAspect="1" noChangeArrowheads="1"/>
          </p:cNvPicPr>
          <p:nvPr/>
        </p:nvPicPr>
        <p:blipFill rotWithShape="1">
          <a:blip r:embed="rId11" cstate="print">
            <a:clrChange>
              <a:clrFrom>
                <a:srgbClr val="FEFEFE"/>
              </a:clrFrom>
              <a:clrTo>
                <a:srgbClr val="FEFEFE">
                  <a:alpha val="0"/>
                </a:srgbClr>
              </a:clrTo>
            </a:clrChange>
            <a:extLst>
              <a:ext uri="{28A0092B-C50C-407E-A947-70E740481C1C}">
                <a14:useLocalDpi xmlns:a14="http://schemas.microsoft.com/office/drawing/2010/main" val="0"/>
              </a:ext>
            </a:extLst>
          </a:blip>
          <a:srcRect l="37478" r="37853"/>
          <a:stretch/>
        </p:blipFill>
        <p:spPr bwMode="auto">
          <a:xfrm>
            <a:off x="4024868" y="3838930"/>
            <a:ext cx="411052" cy="989788"/>
          </a:xfrm>
          <a:prstGeom prst="rect">
            <a:avLst/>
          </a:prstGeom>
          <a:noFill/>
          <a:extLst>
            <a:ext uri="{909E8E84-426E-40DD-AFC4-6F175D3DCCD1}">
              <a14:hiddenFill xmlns:a14="http://schemas.microsoft.com/office/drawing/2010/main">
                <a:solidFill>
                  <a:srgbClr val="FFFFFF"/>
                </a:solidFill>
              </a14:hiddenFill>
            </a:ext>
          </a:extLst>
        </p:spPr>
      </p:pic>
      <p:pic>
        <p:nvPicPr>
          <p:cNvPr id="106" name="Picture 10" descr="Modèle de personnage de femme d'affaires de dessin animé Vecteur gratuit">
            <a:extLst>
              <a:ext uri="{FF2B5EF4-FFF2-40B4-BE49-F238E27FC236}">
                <a16:creationId xmlns:a16="http://schemas.microsoft.com/office/drawing/2014/main" id="{D4A87842-C782-4A60-990C-B658E2C34F54}"/>
              </a:ext>
            </a:extLst>
          </p:cNvPr>
          <p:cNvPicPr>
            <a:picLocks noChangeAspect="1" noChangeArrowheads="1"/>
          </p:cNvPicPr>
          <p:nvPr/>
        </p:nvPicPr>
        <p:blipFill rotWithShape="1">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r="82347" b="32050"/>
          <a:stretch/>
        </p:blipFill>
        <p:spPr bwMode="auto">
          <a:xfrm>
            <a:off x="4125491" y="3771277"/>
            <a:ext cx="249770" cy="9526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69748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1D73B050-D024-4DBD-9DB5-A2E8883FA165}"/>
              </a:ext>
            </a:extLst>
          </p:cNvPr>
          <p:cNvSpPr>
            <a:spLocks noGrp="1"/>
          </p:cNvSpPr>
          <p:nvPr>
            <p:ph idx="1"/>
          </p:nvPr>
        </p:nvSpPr>
        <p:spPr>
          <a:xfrm>
            <a:off x="695325" y="1388669"/>
            <a:ext cx="10980738" cy="1920588"/>
          </a:xfrm>
        </p:spPr>
        <p:txBody>
          <a:bodyPr/>
          <a:lstStyle/>
          <a:p>
            <a:endParaRPr lang="fr-FR" dirty="0"/>
          </a:p>
          <a:p>
            <a:r>
              <a:rPr lang="fr-FR" dirty="0"/>
              <a:t>Notre solde de mobilité bancaire net est négatif en 2021 et a doublé par rapport à 2020</a:t>
            </a:r>
          </a:p>
          <a:p>
            <a:pPr lvl="1"/>
            <a:r>
              <a:rPr lang="fr-FR" dirty="0"/>
              <a:t>- 1 494 mandats en 2021 (contre - 525 en 2020)</a:t>
            </a:r>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sz="400" dirty="0"/>
          </a:p>
          <a:p>
            <a:endParaRPr lang="fr-FR" dirty="0"/>
          </a:p>
        </p:txBody>
      </p:sp>
      <p:sp>
        <p:nvSpPr>
          <p:cNvPr id="3" name="Espace réservé du texte 2">
            <a:extLst>
              <a:ext uri="{FF2B5EF4-FFF2-40B4-BE49-F238E27FC236}">
                <a16:creationId xmlns:a16="http://schemas.microsoft.com/office/drawing/2014/main" id="{42451174-F2B6-485B-8033-70A9BE4FA6E4}"/>
              </a:ext>
            </a:extLst>
          </p:cNvPr>
          <p:cNvSpPr>
            <a:spLocks noGrp="1"/>
          </p:cNvSpPr>
          <p:nvPr>
            <p:ph type="body" sz="quarter" idx="12"/>
          </p:nvPr>
        </p:nvSpPr>
        <p:spPr/>
        <p:txBody>
          <a:bodyPr/>
          <a:lstStyle/>
          <a:p>
            <a:r>
              <a:rPr lang="fr-FR" dirty="0"/>
              <a:t>La Mobilité Bancaire Sortante est un sujet à prendre en considération pour passer en solde net positif et conserver </a:t>
            </a:r>
            <a:r>
              <a:rPr lang="fr-FR"/>
              <a:t>notre fonds </a:t>
            </a:r>
            <a:r>
              <a:rPr lang="fr-FR" dirty="0"/>
              <a:t>de commerce</a:t>
            </a:r>
          </a:p>
        </p:txBody>
      </p:sp>
      <p:sp>
        <p:nvSpPr>
          <p:cNvPr id="4" name="Espace réservé du texte 6">
            <a:extLst>
              <a:ext uri="{FF2B5EF4-FFF2-40B4-BE49-F238E27FC236}">
                <a16:creationId xmlns:a16="http://schemas.microsoft.com/office/drawing/2014/main" id="{F966F014-B3FA-4E91-A4A3-C62C1ADE3E0D}"/>
              </a:ext>
            </a:extLst>
          </p:cNvPr>
          <p:cNvSpPr txBox="1">
            <a:spLocks/>
          </p:cNvSpPr>
          <p:nvPr/>
        </p:nvSpPr>
        <p:spPr>
          <a:xfrm>
            <a:off x="4376738" y="136525"/>
            <a:ext cx="7299325" cy="231775"/>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a:solidFill>
                  <a:schemeClr val="bg1">
                    <a:lumMod val="50000"/>
                  </a:schemeClr>
                </a:solidFill>
                <a:latin typeface="Arial Black" panose="020B0A04020102020204" pitchFamily="34" charset="0"/>
              </a:rPr>
              <a:t>La Mobilité Bancaire</a:t>
            </a:r>
            <a:endParaRPr lang="fr-FR" sz="1200" dirty="0">
              <a:solidFill>
                <a:schemeClr val="bg1">
                  <a:lumMod val="50000"/>
                </a:schemeClr>
              </a:solidFill>
              <a:latin typeface="Arial Black" panose="020B0A04020102020204" pitchFamily="34" charset="0"/>
            </a:endParaRPr>
          </a:p>
        </p:txBody>
      </p:sp>
      <p:sp>
        <p:nvSpPr>
          <p:cNvPr id="42" name="ZoneTexte 41">
            <a:extLst>
              <a:ext uri="{FF2B5EF4-FFF2-40B4-BE49-F238E27FC236}">
                <a16:creationId xmlns:a16="http://schemas.microsoft.com/office/drawing/2014/main" id="{2D80EA45-C227-4B7E-856A-96601BDEF369}"/>
              </a:ext>
            </a:extLst>
          </p:cNvPr>
          <p:cNvSpPr txBox="1"/>
          <p:nvPr/>
        </p:nvSpPr>
        <p:spPr>
          <a:xfrm>
            <a:off x="3886602" y="5535541"/>
            <a:ext cx="1245870" cy="769441"/>
          </a:xfrm>
          <a:prstGeom prst="rect">
            <a:avLst/>
          </a:prstGeom>
          <a:solidFill>
            <a:srgbClr val="7EB040"/>
          </a:solidFill>
          <a:ln>
            <a:solidFill>
              <a:schemeClr val="bg1"/>
            </a:solidFill>
          </a:ln>
        </p:spPr>
        <p:txBody>
          <a:bodyPr wrap="square" rtlCol="0">
            <a:spAutoFit/>
          </a:bodyPr>
          <a:lstStyle/>
          <a:p>
            <a:pPr algn="ctr"/>
            <a:r>
              <a:rPr lang="fr-FR" sz="800" dirty="0">
                <a:solidFill>
                  <a:schemeClr val="bg1"/>
                </a:solidFill>
              </a:rPr>
              <a:t>Mobilité Entrante</a:t>
            </a:r>
          </a:p>
          <a:p>
            <a:pPr algn="ctr"/>
            <a:r>
              <a:rPr lang="fr-FR" dirty="0">
                <a:solidFill>
                  <a:schemeClr val="bg1"/>
                </a:solidFill>
              </a:rPr>
              <a:t>Arrivées</a:t>
            </a:r>
          </a:p>
          <a:p>
            <a:pPr algn="ctr"/>
            <a:r>
              <a:rPr lang="fr-FR" dirty="0">
                <a:solidFill>
                  <a:schemeClr val="bg1"/>
                </a:solidFill>
              </a:rPr>
              <a:t>+ 12 795</a:t>
            </a:r>
          </a:p>
        </p:txBody>
      </p:sp>
      <p:pic>
        <p:nvPicPr>
          <p:cNvPr id="57" name="Picture 4" descr="Équipe de caractère multinationale d'affaires dans une pose différente divers employés de bureau se tiennent debout Vecteur gratuit">
            <a:extLst>
              <a:ext uri="{FF2B5EF4-FFF2-40B4-BE49-F238E27FC236}">
                <a16:creationId xmlns:a16="http://schemas.microsoft.com/office/drawing/2014/main" id="{3C6660E5-7042-4380-B32E-1F684A3D9DBD}"/>
              </a:ext>
            </a:extLst>
          </p:cNvPr>
          <p:cNvPicPr>
            <a:picLocks noChangeAspect="1" noChangeArrowheads="1"/>
          </p:cNvPicPr>
          <p:nvPr/>
        </p:nvPicPr>
        <p:blipFill rotWithShape="1">
          <a:blip r:embed="rId2">
            <a:clrChange>
              <a:clrFrom>
                <a:srgbClr val="F1E3D6"/>
              </a:clrFrom>
              <a:clrTo>
                <a:srgbClr val="F1E3D6">
                  <a:alpha val="0"/>
                </a:srgbClr>
              </a:clrTo>
            </a:clrChange>
            <a:extLst>
              <a:ext uri="{28A0092B-C50C-407E-A947-70E740481C1C}">
                <a14:useLocalDpi xmlns:a14="http://schemas.microsoft.com/office/drawing/2010/main" val="0"/>
              </a:ext>
            </a:extLst>
          </a:blip>
          <a:srcRect l="33810" r="57039"/>
          <a:stretch/>
        </p:blipFill>
        <p:spPr bwMode="auto">
          <a:xfrm>
            <a:off x="4536090" y="3424301"/>
            <a:ext cx="233550" cy="1134027"/>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4" descr="Équipe de caractère multinationale d'affaires dans une pose différente divers employés de bureau se tiennent debout Vecteur gratuit">
            <a:extLst>
              <a:ext uri="{FF2B5EF4-FFF2-40B4-BE49-F238E27FC236}">
                <a16:creationId xmlns:a16="http://schemas.microsoft.com/office/drawing/2014/main" id="{E850524A-20C4-453A-8832-E2B6288FF637}"/>
              </a:ext>
            </a:extLst>
          </p:cNvPr>
          <p:cNvPicPr>
            <a:picLocks noChangeAspect="1" noChangeArrowheads="1"/>
          </p:cNvPicPr>
          <p:nvPr/>
        </p:nvPicPr>
        <p:blipFill rotWithShape="1">
          <a:blip r:embed="rId3">
            <a:clrChange>
              <a:clrFrom>
                <a:srgbClr val="F1E3D8"/>
              </a:clrFrom>
              <a:clrTo>
                <a:srgbClr val="F1E3D8">
                  <a:alpha val="0"/>
                </a:srgbClr>
              </a:clrTo>
            </a:clrChange>
            <a:extLst>
              <a:ext uri="{BEBA8EAE-BF5A-486C-A8C5-ECC9F3942E4B}">
                <a14:imgProps xmlns:a14="http://schemas.microsoft.com/office/drawing/2010/main">
                  <a14:imgLayer r:embed="rId4">
                    <a14:imgEffect>
                      <a14:backgroundRemoval t="9626" b="94118" l="50639" r="59105">
                        <a14:foregroundMark x1="50639" y1="31551" x2="51278" y2="38503"/>
                        <a14:foregroundMark x1="59265" y1="47059" x2="57348" y2="38503"/>
                        <a14:foregroundMark x1="56390" y1="94118" x2="56869" y2="87166"/>
                      </a14:backgroundRemoval>
                    </a14:imgEffect>
                  </a14:imgLayer>
                </a14:imgProps>
              </a:ext>
              <a:ext uri="{28A0092B-C50C-407E-A947-70E740481C1C}">
                <a14:useLocalDpi xmlns:a14="http://schemas.microsoft.com/office/drawing/2010/main" val="0"/>
              </a:ext>
            </a:extLst>
          </a:blip>
          <a:srcRect l="50000" r="40302"/>
          <a:stretch/>
        </p:blipFill>
        <p:spPr bwMode="auto">
          <a:xfrm>
            <a:off x="4947984" y="3414463"/>
            <a:ext cx="252866" cy="1158586"/>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4" descr="Équipe de caractère multinationale d'affaires dans une pose différente divers employés de bureau se tiennent debout Vecteur gratuit">
            <a:extLst>
              <a:ext uri="{FF2B5EF4-FFF2-40B4-BE49-F238E27FC236}">
                <a16:creationId xmlns:a16="http://schemas.microsoft.com/office/drawing/2014/main" id="{C412409F-2266-4A10-A42B-B72A60FD97E3}"/>
              </a:ext>
            </a:extLst>
          </p:cNvPr>
          <p:cNvPicPr>
            <a:picLocks noChangeAspect="1" noChangeArrowheads="1"/>
          </p:cNvPicPr>
          <p:nvPr/>
        </p:nvPicPr>
        <p:blipFill rotWithShape="1">
          <a:blip r:embed="rId5">
            <a:extLst>
              <a:ext uri="{BEBA8EAE-BF5A-486C-A8C5-ECC9F3942E4B}">
                <a14:imgProps xmlns:a14="http://schemas.microsoft.com/office/drawing/2010/main">
                  <a14:imgLayer r:embed="rId4">
                    <a14:imgEffect>
                      <a14:backgroundRemoval t="9626" b="94118" l="60224" r="69010">
                        <a14:foregroundMark x1="60703" y1="60428" x2="61022" y2="55615"/>
                        <a14:foregroundMark x1="69329" y1="41176" x2="68211" y2="40642"/>
                        <a14:foregroundMark x1="62780" y1="93583" x2="63099" y2="86096"/>
                        <a14:foregroundMark x1="63099" y1="86096" x2="63259" y2="86096"/>
                        <a14:foregroundMark x1="65016" y1="94118" x2="65815" y2="92513"/>
                      </a14:backgroundRemoval>
                    </a14:imgEffect>
                  </a14:imgLayer>
                </a14:imgProps>
              </a:ext>
              <a:ext uri="{28A0092B-C50C-407E-A947-70E740481C1C}">
                <a14:useLocalDpi xmlns:a14="http://schemas.microsoft.com/office/drawing/2010/main" val="0"/>
              </a:ext>
            </a:extLst>
          </a:blip>
          <a:srcRect l="59257" r="29762"/>
          <a:stretch/>
        </p:blipFill>
        <p:spPr bwMode="auto">
          <a:xfrm>
            <a:off x="4991001" y="3429454"/>
            <a:ext cx="283283" cy="1146306"/>
          </a:xfrm>
          <a:prstGeom prst="rect">
            <a:avLst/>
          </a:prstGeom>
          <a:extLst>
            <a:ext uri="{909E8E84-426E-40DD-AFC4-6F175D3DCCD1}">
              <a14:hiddenFill xmlns:a14="http://schemas.microsoft.com/office/drawing/2010/main">
                <a:solidFill>
                  <a:srgbClr val="FFFFFF"/>
                </a:solidFill>
              </a14:hiddenFill>
            </a:ext>
          </a:extLst>
        </p:spPr>
      </p:pic>
      <p:pic>
        <p:nvPicPr>
          <p:cNvPr id="60" name="Picture 4" descr="Équipe de caractère multinationale d'affaires dans une pose différente divers employés de bureau se tiennent debout Vecteur gratuit">
            <a:extLst>
              <a:ext uri="{FF2B5EF4-FFF2-40B4-BE49-F238E27FC236}">
                <a16:creationId xmlns:a16="http://schemas.microsoft.com/office/drawing/2014/main" id="{5D2B9BC5-0723-4525-B2EA-AC9E48BA8F71}"/>
              </a:ext>
            </a:extLst>
          </p:cNvPr>
          <p:cNvPicPr>
            <a:picLocks noChangeAspect="1" noChangeArrowheads="1"/>
          </p:cNvPicPr>
          <p:nvPr/>
        </p:nvPicPr>
        <p:blipFill rotWithShape="1">
          <a:blip r:embed="rId2">
            <a:clrChange>
              <a:clrFrom>
                <a:srgbClr val="F1E3D6"/>
              </a:clrFrom>
              <a:clrTo>
                <a:srgbClr val="F1E3D6">
                  <a:alpha val="0"/>
                </a:srgbClr>
              </a:clrTo>
            </a:clrChange>
            <a:extLst>
              <a:ext uri="{28A0092B-C50C-407E-A947-70E740481C1C}">
                <a14:useLocalDpi xmlns:a14="http://schemas.microsoft.com/office/drawing/2010/main" val="0"/>
              </a:ext>
            </a:extLst>
          </a:blip>
          <a:srcRect l="1595" r="89078"/>
          <a:stretch/>
        </p:blipFill>
        <p:spPr bwMode="auto">
          <a:xfrm>
            <a:off x="4510020" y="3445436"/>
            <a:ext cx="238041" cy="1134027"/>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6" descr="Groupe de jeunes entrepreneurs masculins et féminins Vecteur gratuit">
            <a:extLst>
              <a:ext uri="{FF2B5EF4-FFF2-40B4-BE49-F238E27FC236}">
                <a16:creationId xmlns:a16="http://schemas.microsoft.com/office/drawing/2014/main" id="{1324C731-D540-417D-8AB7-8F46C88B25CF}"/>
              </a:ext>
            </a:extLst>
          </p:cNvPr>
          <p:cNvPicPr>
            <a:picLocks noChangeAspect="1" noChangeArrowheads="1"/>
          </p:cNvPicPr>
          <p:nvPr/>
        </p:nvPicPr>
        <p:blipFill rotWithShape="1">
          <a:blip r:embed="rId6" cstate="print">
            <a:clrChange>
              <a:clrFrom>
                <a:srgbClr val="FEFEFE"/>
              </a:clrFrom>
              <a:clrTo>
                <a:srgbClr val="FEFEFE">
                  <a:alpha val="0"/>
                </a:srgbClr>
              </a:clrTo>
            </a:clrChange>
            <a:extLst>
              <a:ext uri="{28A0092B-C50C-407E-A947-70E740481C1C}">
                <a14:useLocalDpi xmlns:a14="http://schemas.microsoft.com/office/drawing/2010/main" val="0"/>
              </a:ext>
            </a:extLst>
          </a:blip>
          <a:srcRect l="40809" r="41361"/>
          <a:stretch/>
        </p:blipFill>
        <p:spPr bwMode="auto">
          <a:xfrm>
            <a:off x="4762916" y="3510584"/>
            <a:ext cx="308773" cy="1038877"/>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6" descr="Groupe de jeunes entrepreneurs masculins et féminins Vecteur gratuit">
            <a:extLst>
              <a:ext uri="{FF2B5EF4-FFF2-40B4-BE49-F238E27FC236}">
                <a16:creationId xmlns:a16="http://schemas.microsoft.com/office/drawing/2014/main" id="{FB5E2700-4CEA-4F84-8D43-6093269D8F04}"/>
              </a:ext>
            </a:extLst>
          </p:cNvPr>
          <p:cNvPicPr>
            <a:picLocks noChangeAspect="1" noChangeArrowheads="1"/>
          </p:cNvPicPr>
          <p:nvPr/>
        </p:nvPicPr>
        <p:blipFill rotWithShape="1">
          <a:blip r:embed="rId7">
            <a:clrChange>
              <a:clrFrom>
                <a:srgbClr val="FEFEFE"/>
              </a:clrFrom>
              <a:clrTo>
                <a:srgbClr val="FEFEFE">
                  <a:alpha val="0"/>
                </a:srgbClr>
              </a:clrTo>
            </a:clrChange>
            <a:extLst>
              <a:ext uri="{28A0092B-C50C-407E-A947-70E740481C1C}">
                <a14:useLocalDpi xmlns:a14="http://schemas.microsoft.com/office/drawing/2010/main" val="0"/>
              </a:ext>
            </a:extLst>
          </a:blip>
          <a:srcRect l="60411" r="23312"/>
          <a:stretch/>
        </p:blipFill>
        <p:spPr bwMode="auto">
          <a:xfrm>
            <a:off x="3927234" y="3528605"/>
            <a:ext cx="285906" cy="1043375"/>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6" descr="Groupe de jeunes entrepreneurs masculins et féminins Vecteur gratuit">
            <a:extLst>
              <a:ext uri="{FF2B5EF4-FFF2-40B4-BE49-F238E27FC236}">
                <a16:creationId xmlns:a16="http://schemas.microsoft.com/office/drawing/2014/main" id="{A0B708F1-3E40-4C3C-997A-894CA2962B38}"/>
              </a:ext>
            </a:extLst>
          </p:cNvPr>
          <p:cNvPicPr>
            <a:picLocks noChangeAspect="1" noChangeArrowheads="1"/>
          </p:cNvPicPr>
          <p:nvPr/>
        </p:nvPicPr>
        <p:blipFill rotWithShape="1">
          <a:blip r:embed="rId8" cstate="print">
            <a:clrChange>
              <a:clrFrom>
                <a:srgbClr val="FEFEFE"/>
              </a:clrFrom>
              <a:clrTo>
                <a:srgbClr val="FEFEFE">
                  <a:alpha val="0"/>
                </a:srgbClr>
              </a:clrTo>
            </a:clrChange>
            <a:extLst>
              <a:ext uri="{28A0092B-C50C-407E-A947-70E740481C1C}">
                <a14:useLocalDpi xmlns:a14="http://schemas.microsoft.com/office/drawing/2010/main" val="0"/>
              </a:ext>
            </a:extLst>
          </a:blip>
          <a:srcRect l="78308"/>
          <a:stretch/>
        </p:blipFill>
        <p:spPr bwMode="auto">
          <a:xfrm>
            <a:off x="4365024" y="3467419"/>
            <a:ext cx="344973" cy="944698"/>
          </a:xfrm>
          <a:prstGeom prst="rect">
            <a:avLst/>
          </a:prstGeom>
          <a:noFill/>
          <a:extLst>
            <a:ext uri="{909E8E84-426E-40DD-AFC4-6F175D3DCCD1}">
              <a14:hiddenFill xmlns:a14="http://schemas.microsoft.com/office/drawing/2010/main">
                <a:solidFill>
                  <a:srgbClr val="FFFFFF"/>
                </a:solidFill>
              </a14:hiddenFill>
            </a:ext>
          </a:extLst>
        </p:spPr>
      </p:pic>
      <p:pic>
        <p:nvPicPr>
          <p:cNvPr id="101" name="Picture 8" descr="Ensemble de jeunes dirigeants d'entreprises prospères Vecteur gratuit">
            <a:extLst>
              <a:ext uri="{FF2B5EF4-FFF2-40B4-BE49-F238E27FC236}">
                <a16:creationId xmlns:a16="http://schemas.microsoft.com/office/drawing/2014/main" id="{65EFEC13-64E9-46E2-A640-E9F7803784AF}"/>
              </a:ext>
            </a:extLst>
          </p:cNvPr>
          <p:cNvPicPr>
            <a:picLocks noChangeAspect="1" noChangeArrowheads="1"/>
          </p:cNvPicPr>
          <p:nvPr/>
        </p:nvPicPr>
        <p:blipFill rotWithShape="1">
          <a:blip r:embed="rId9">
            <a:clrChange>
              <a:clrFrom>
                <a:srgbClr val="FEFEFE"/>
              </a:clrFrom>
              <a:clrTo>
                <a:srgbClr val="FEFEFE">
                  <a:alpha val="0"/>
                </a:srgbClr>
              </a:clrTo>
            </a:clrChange>
            <a:extLst>
              <a:ext uri="{28A0092B-C50C-407E-A947-70E740481C1C}">
                <a14:useLocalDpi xmlns:a14="http://schemas.microsoft.com/office/drawing/2010/main" val="0"/>
              </a:ext>
            </a:extLst>
          </a:blip>
          <a:srcRect r="78499"/>
          <a:stretch/>
        </p:blipFill>
        <p:spPr bwMode="auto">
          <a:xfrm>
            <a:off x="4173574" y="3535205"/>
            <a:ext cx="377654" cy="1043375"/>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8" descr="Ensemble de jeunes dirigeants d'entreprises prospères Vecteur gratuit">
            <a:extLst>
              <a:ext uri="{FF2B5EF4-FFF2-40B4-BE49-F238E27FC236}">
                <a16:creationId xmlns:a16="http://schemas.microsoft.com/office/drawing/2014/main" id="{693B42A2-BFC0-405D-92EC-C5AAD05A2571}"/>
              </a:ext>
            </a:extLst>
          </p:cNvPr>
          <p:cNvPicPr>
            <a:picLocks noChangeAspect="1" noChangeArrowheads="1"/>
          </p:cNvPicPr>
          <p:nvPr/>
        </p:nvPicPr>
        <p:blipFill rotWithShape="1">
          <a:blip r:embed="rId10" cstate="print">
            <a:clrChange>
              <a:clrFrom>
                <a:srgbClr val="FEFEFE"/>
              </a:clrFrom>
              <a:clrTo>
                <a:srgbClr val="FEFEFE">
                  <a:alpha val="0"/>
                </a:srgbClr>
              </a:clrTo>
            </a:clrChange>
            <a:extLst>
              <a:ext uri="{28A0092B-C50C-407E-A947-70E740481C1C}">
                <a14:useLocalDpi xmlns:a14="http://schemas.microsoft.com/office/drawing/2010/main" val="0"/>
              </a:ext>
            </a:extLst>
          </a:blip>
          <a:srcRect l="37478" r="37853"/>
          <a:stretch/>
        </p:blipFill>
        <p:spPr bwMode="auto">
          <a:xfrm>
            <a:off x="4024868" y="3603790"/>
            <a:ext cx="411052" cy="989788"/>
          </a:xfrm>
          <a:prstGeom prst="rect">
            <a:avLst/>
          </a:prstGeom>
          <a:noFill/>
          <a:extLst>
            <a:ext uri="{909E8E84-426E-40DD-AFC4-6F175D3DCCD1}">
              <a14:hiddenFill xmlns:a14="http://schemas.microsoft.com/office/drawing/2010/main">
                <a:solidFill>
                  <a:srgbClr val="FFFFFF"/>
                </a:solidFill>
              </a14:hiddenFill>
            </a:ext>
          </a:extLst>
        </p:spPr>
      </p:pic>
      <p:pic>
        <p:nvPicPr>
          <p:cNvPr id="106" name="Picture 10" descr="Modèle de personnage de femme d'affaires de dessin animé Vecteur gratuit">
            <a:extLst>
              <a:ext uri="{FF2B5EF4-FFF2-40B4-BE49-F238E27FC236}">
                <a16:creationId xmlns:a16="http://schemas.microsoft.com/office/drawing/2014/main" id="{D4A87842-C782-4A60-990C-B658E2C34F54}"/>
              </a:ext>
            </a:extLst>
          </p:cNvPr>
          <p:cNvPicPr>
            <a:picLocks noChangeAspect="1" noChangeArrowheads="1"/>
          </p:cNvPicPr>
          <p:nvPr/>
        </p:nvPicPr>
        <p:blipFill rotWithShape="1">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r="82347" b="32050"/>
          <a:stretch/>
        </p:blipFill>
        <p:spPr bwMode="auto">
          <a:xfrm>
            <a:off x="4125491" y="3536137"/>
            <a:ext cx="249770" cy="95262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37" descr="Échelles, design plat, illustration vectorielle. Vecteur Premium">
            <a:extLst>
              <a:ext uri="{FF2B5EF4-FFF2-40B4-BE49-F238E27FC236}">
                <a16:creationId xmlns:a16="http://schemas.microsoft.com/office/drawing/2014/main" id="{32063484-0EF0-40F8-B919-7BE5B98BF8CB}"/>
              </a:ext>
            </a:extLst>
          </p:cNvPr>
          <p:cNvPicPr>
            <a:picLocks noChangeAspect="1" noChangeArrowheads="1"/>
          </p:cNvPicPr>
          <p:nvPr/>
        </p:nvPicPr>
        <p:blipFill>
          <a:blip r:embed="rId12">
            <a:clrChange>
              <a:clrFrom>
                <a:srgbClr val="FEFEFE"/>
              </a:clrFrom>
              <a:clrTo>
                <a:srgbClr val="FEFEFE">
                  <a:alpha val="0"/>
                </a:srgbClr>
              </a:clrTo>
            </a:clrChange>
            <a:extLst>
              <a:ext uri="{28A0092B-C50C-407E-A947-70E740481C1C}">
                <a14:useLocalDpi xmlns:a14="http://schemas.microsoft.com/office/drawing/2010/main" val="0"/>
              </a:ext>
            </a:extLst>
          </a:blip>
          <a:srcRect l="7834" t="16179" r="7631" b="57253"/>
          <a:stretch>
            <a:fillRect/>
          </a:stretch>
        </p:blipFill>
        <p:spPr bwMode="auto">
          <a:xfrm flipH="1">
            <a:off x="3674207" y="4423024"/>
            <a:ext cx="5176837"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4" descr="Équipe de caractère multinationale d'affaires dans une pose différente divers employés de bureau se tiennent debout Vecteur gratuit">
            <a:extLst>
              <a:ext uri="{FF2B5EF4-FFF2-40B4-BE49-F238E27FC236}">
                <a16:creationId xmlns:a16="http://schemas.microsoft.com/office/drawing/2014/main" id="{9C60D3A5-1696-4F90-ACB4-F2DC87155575}"/>
              </a:ext>
            </a:extLst>
          </p:cNvPr>
          <p:cNvPicPr>
            <a:picLocks noChangeAspect="1" noChangeArrowheads="1"/>
          </p:cNvPicPr>
          <p:nvPr/>
        </p:nvPicPr>
        <p:blipFill rotWithShape="1">
          <a:blip r:embed="rId2">
            <a:clrChange>
              <a:clrFrom>
                <a:srgbClr val="F1E3D6"/>
              </a:clrFrom>
              <a:clrTo>
                <a:srgbClr val="F1E3D6">
                  <a:alpha val="0"/>
                </a:srgbClr>
              </a:clrTo>
            </a:clrChange>
            <a:extLst>
              <a:ext uri="{28A0092B-C50C-407E-A947-70E740481C1C}">
                <a14:useLocalDpi xmlns:a14="http://schemas.microsoft.com/office/drawing/2010/main" val="0"/>
              </a:ext>
            </a:extLst>
          </a:blip>
          <a:srcRect l="33810" r="57039"/>
          <a:stretch/>
        </p:blipFill>
        <p:spPr bwMode="auto">
          <a:xfrm flipH="1">
            <a:off x="7013200" y="3586989"/>
            <a:ext cx="289142" cy="943873"/>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descr="Groupe de jeunes entrepreneurs masculins et féminins Vecteur gratuit">
            <a:extLst>
              <a:ext uri="{FF2B5EF4-FFF2-40B4-BE49-F238E27FC236}">
                <a16:creationId xmlns:a16="http://schemas.microsoft.com/office/drawing/2014/main" id="{B28AF3C6-EF06-43C9-9F13-E006E15A41E9}"/>
              </a:ext>
            </a:extLst>
          </p:cNvPr>
          <p:cNvPicPr>
            <a:picLocks noChangeAspect="1" noChangeArrowheads="1"/>
          </p:cNvPicPr>
          <p:nvPr/>
        </p:nvPicPr>
        <p:blipFill rotWithShape="1">
          <a:blip r:embed="rId13" cstate="print">
            <a:clrChange>
              <a:clrFrom>
                <a:srgbClr val="FEFEFE"/>
              </a:clrFrom>
              <a:clrTo>
                <a:srgbClr val="FEFEFE">
                  <a:alpha val="0"/>
                </a:srgbClr>
              </a:clrTo>
            </a:clrChange>
            <a:extLst>
              <a:ext uri="{28A0092B-C50C-407E-A947-70E740481C1C}">
                <a14:useLocalDpi xmlns:a14="http://schemas.microsoft.com/office/drawing/2010/main" val="0"/>
              </a:ext>
            </a:extLst>
          </a:blip>
          <a:srcRect l="20596" r="61574"/>
          <a:stretch/>
        </p:blipFill>
        <p:spPr bwMode="auto">
          <a:xfrm flipH="1">
            <a:off x="7159315" y="3628342"/>
            <a:ext cx="345550" cy="77398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8" descr="Ensemble de jeunes dirigeants d'entreprises prospères Vecteur gratuit">
            <a:extLst>
              <a:ext uri="{FF2B5EF4-FFF2-40B4-BE49-F238E27FC236}">
                <a16:creationId xmlns:a16="http://schemas.microsoft.com/office/drawing/2014/main" id="{D6BF5935-6431-4C8E-BF53-BB74D803B515}"/>
              </a:ext>
            </a:extLst>
          </p:cNvPr>
          <p:cNvPicPr>
            <a:picLocks noChangeAspect="1" noChangeArrowheads="1"/>
          </p:cNvPicPr>
          <p:nvPr/>
        </p:nvPicPr>
        <p:blipFill rotWithShape="1">
          <a:blip r:embed="rId14" cstate="print">
            <a:clrChange>
              <a:clrFrom>
                <a:srgbClr val="FEFEFE"/>
              </a:clrFrom>
              <a:clrTo>
                <a:srgbClr val="FEFEFE">
                  <a:alpha val="0"/>
                </a:srgbClr>
              </a:clrTo>
            </a:clrChange>
            <a:extLst>
              <a:ext uri="{28A0092B-C50C-407E-A947-70E740481C1C}">
                <a14:useLocalDpi xmlns:a14="http://schemas.microsoft.com/office/drawing/2010/main" val="0"/>
              </a:ext>
            </a:extLst>
          </a:blip>
          <a:srcRect l="81363"/>
          <a:stretch/>
        </p:blipFill>
        <p:spPr bwMode="auto">
          <a:xfrm flipH="1">
            <a:off x="7219070" y="3683188"/>
            <a:ext cx="371830" cy="796772"/>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0" descr="Modèle de personnage de femme d'affaires de dessin animé Vecteur gratuit">
            <a:extLst>
              <a:ext uri="{FF2B5EF4-FFF2-40B4-BE49-F238E27FC236}">
                <a16:creationId xmlns:a16="http://schemas.microsoft.com/office/drawing/2014/main" id="{D7E6970D-946A-44E6-8539-E148422D65FD}"/>
              </a:ext>
            </a:extLst>
          </p:cNvPr>
          <p:cNvPicPr>
            <a:picLocks noChangeAspect="1" noChangeArrowheads="1"/>
          </p:cNvPicPr>
          <p:nvPr/>
        </p:nvPicPr>
        <p:blipFill rotWithShape="1">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rcRect r="82347" b="32050"/>
          <a:stretch/>
        </p:blipFill>
        <p:spPr bwMode="auto">
          <a:xfrm>
            <a:off x="7113872" y="4057796"/>
            <a:ext cx="335588" cy="86049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4" descr="Équipe de caractère multinationale d'affaires dans une pose différente divers employés de bureau se tiennent debout Vecteur gratuit">
            <a:extLst>
              <a:ext uri="{FF2B5EF4-FFF2-40B4-BE49-F238E27FC236}">
                <a16:creationId xmlns:a16="http://schemas.microsoft.com/office/drawing/2014/main" id="{A8BF8453-F22F-4C10-8BE9-1D351702EC2C}"/>
              </a:ext>
            </a:extLst>
          </p:cNvPr>
          <p:cNvPicPr>
            <a:picLocks noChangeAspect="1" noChangeArrowheads="1"/>
          </p:cNvPicPr>
          <p:nvPr/>
        </p:nvPicPr>
        <p:blipFill rotWithShape="1">
          <a:blip r:embed="rId3">
            <a:clrChange>
              <a:clrFrom>
                <a:srgbClr val="F1E3D8"/>
              </a:clrFrom>
              <a:clrTo>
                <a:srgbClr val="F1E3D8">
                  <a:alpha val="0"/>
                </a:srgbClr>
              </a:clrTo>
            </a:clrChange>
            <a:extLst>
              <a:ext uri="{BEBA8EAE-BF5A-486C-A8C5-ECC9F3942E4B}">
                <a14:imgProps xmlns:a14="http://schemas.microsoft.com/office/drawing/2010/main">
                  <a14:imgLayer r:embed="rId4">
                    <a14:imgEffect>
                      <a14:backgroundRemoval t="9626" b="94118" l="50639" r="59105">
                        <a14:foregroundMark x1="50639" y1="31551" x2="51278" y2="38503"/>
                        <a14:foregroundMark x1="59265" y1="47059" x2="57348" y2="38503"/>
                        <a14:foregroundMark x1="56390" y1="94118" x2="56869" y2="87166"/>
                      </a14:backgroundRemoval>
                    </a14:imgEffect>
                  </a14:imgLayer>
                </a14:imgProps>
              </a:ext>
              <a:ext uri="{28A0092B-C50C-407E-A947-70E740481C1C}">
                <a14:useLocalDpi xmlns:a14="http://schemas.microsoft.com/office/drawing/2010/main" val="0"/>
              </a:ext>
            </a:extLst>
          </a:blip>
          <a:srcRect l="50000" r="40302"/>
          <a:stretch/>
        </p:blipFill>
        <p:spPr bwMode="auto">
          <a:xfrm flipH="1">
            <a:off x="8365491" y="3536891"/>
            <a:ext cx="313055" cy="96431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6" descr="Groupe de jeunes entrepreneurs masculins et féminins Vecteur gratuit">
            <a:extLst>
              <a:ext uri="{FF2B5EF4-FFF2-40B4-BE49-F238E27FC236}">
                <a16:creationId xmlns:a16="http://schemas.microsoft.com/office/drawing/2014/main" id="{6987D4DB-C2B0-47B6-A230-5DCA3A4F1E9A}"/>
              </a:ext>
            </a:extLst>
          </p:cNvPr>
          <p:cNvPicPr>
            <a:picLocks noChangeAspect="1" noChangeArrowheads="1"/>
          </p:cNvPicPr>
          <p:nvPr/>
        </p:nvPicPr>
        <p:blipFill rotWithShape="1">
          <a:blip r:embed="rId16" cstate="print">
            <a:clrChange>
              <a:clrFrom>
                <a:srgbClr val="FEFEFE"/>
              </a:clrFrom>
              <a:clrTo>
                <a:srgbClr val="FEFEFE">
                  <a:alpha val="0"/>
                </a:srgbClr>
              </a:clrTo>
            </a:clrChange>
            <a:extLst>
              <a:ext uri="{28A0092B-C50C-407E-A947-70E740481C1C}">
                <a14:useLocalDpi xmlns:a14="http://schemas.microsoft.com/office/drawing/2010/main" val="0"/>
              </a:ext>
            </a:extLst>
          </a:blip>
          <a:srcRect l="78308"/>
          <a:stretch/>
        </p:blipFill>
        <p:spPr bwMode="auto">
          <a:xfrm flipH="1">
            <a:off x="8400134" y="3861306"/>
            <a:ext cx="427086" cy="786291"/>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8" descr="Ensemble de jeunes dirigeants d'entreprises prospères Vecteur gratuit">
            <a:extLst>
              <a:ext uri="{FF2B5EF4-FFF2-40B4-BE49-F238E27FC236}">
                <a16:creationId xmlns:a16="http://schemas.microsoft.com/office/drawing/2014/main" id="{8F58A076-A693-4D13-B098-AB3220522A32}"/>
              </a:ext>
            </a:extLst>
          </p:cNvPr>
          <p:cNvPicPr>
            <a:picLocks noChangeAspect="1" noChangeArrowheads="1"/>
          </p:cNvPicPr>
          <p:nvPr/>
        </p:nvPicPr>
        <p:blipFill rotWithShape="1">
          <a:blip r:embed="rId9" cstate="print">
            <a:clrChange>
              <a:clrFrom>
                <a:srgbClr val="FEFEFE"/>
              </a:clrFrom>
              <a:clrTo>
                <a:srgbClr val="FEFEFE">
                  <a:alpha val="0"/>
                </a:srgbClr>
              </a:clrTo>
            </a:clrChange>
            <a:extLst>
              <a:ext uri="{28A0092B-C50C-407E-A947-70E740481C1C}">
                <a14:useLocalDpi xmlns:a14="http://schemas.microsoft.com/office/drawing/2010/main" val="0"/>
              </a:ext>
            </a:extLst>
          </a:blip>
          <a:srcRect l="61732" r="19740"/>
          <a:stretch/>
        </p:blipFill>
        <p:spPr bwMode="auto">
          <a:xfrm>
            <a:off x="7957326" y="3875416"/>
            <a:ext cx="427087" cy="92056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8" descr="Ensemble de jeunes dirigeants d'entreprises prospères Vecteur gratuit">
            <a:extLst>
              <a:ext uri="{FF2B5EF4-FFF2-40B4-BE49-F238E27FC236}">
                <a16:creationId xmlns:a16="http://schemas.microsoft.com/office/drawing/2014/main" id="{55E73536-A7AF-49C5-8F60-7EA5FD4C6785}"/>
              </a:ext>
            </a:extLst>
          </p:cNvPr>
          <p:cNvPicPr>
            <a:picLocks noChangeAspect="1" noChangeArrowheads="1"/>
          </p:cNvPicPr>
          <p:nvPr/>
        </p:nvPicPr>
        <p:blipFill rotWithShape="1">
          <a:blip r:embed="rId17" cstate="print">
            <a:clrChange>
              <a:clrFrom>
                <a:srgbClr val="FEFEFE"/>
              </a:clrFrom>
              <a:clrTo>
                <a:srgbClr val="FEFEFE">
                  <a:alpha val="0"/>
                </a:srgbClr>
              </a:clrTo>
            </a:clrChange>
            <a:extLst>
              <a:ext uri="{28A0092B-C50C-407E-A947-70E740481C1C}">
                <a14:useLocalDpi xmlns:a14="http://schemas.microsoft.com/office/drawing/2010/main" val="0"/>
              </a:ext>
            </a:extLst>
          </a:blip>
          <a:srcRect l="81363"/>
          <a:stretch/>
        </p:blipFill>
        <p:spPr bwMode="auto">
          <a:xfrm>
            <a:off x="7383060" y="3883769"/>
            <a:ext cx="403535" cy="864710"/>
          </a:xfrm>
          <a:prstGeom prst="rect">
            <a:avLst/>
          </a:prstGeom>
          <a:noFill/>
          <a:extLst>
            <a:ext uri="{909E8E84-426E-40DD-AFC4-6F175D3DCCD1}">
              <a14:hiddenFill xmlns:a14="http://schemas.microsoft.com/office/drawing/2010/main">
                <a:solidFill>
                  <a:srgbClr val="FFFFFF"/>
                </a:solidFill>
              </a14:hiddenFill>
            </a:ext>
          </a:extLst>
        </p:spPr>
      </p:pic>
      <p:sp>
        <p:nvSpPr>
          <p:cNvPr id="34" name="ZoneTexte 33">
            <a:extLst>
              <a:ext uri="{FF2B5EF4-FFF2-40B4-BE49-F238E27FC236}">
                <a16:creationId xmlns:a16="http://schemas.microsoft.com/office/drawing/2014/main" id="{F4519B85-47C0-4344-A33F-071C0BE1DCD4}"/>
              </a:ext>
            </a:extLst>
          </p:cNvPr>
          <p:cNvSpPr txBox="1"/>
          <p:nvPr/>
        </p:nvSpPr>
        <p:spPr>
          <a:xfrm>
            <a:off x="7384011" y="5583699"/>
            <a:ext cx="1316188" cy="769441"/>
          </a:xfrm>
          <a:prstGeom prst="rect">
            <a:avLst/>
          </a:prstGeom>
          <a:solidFill>
            <a:schemeClr val="accent4">
              <a:lumMod val="75000"/>
            </a:schemeClr>
          </a:solidFill>
        </p:spPr>
        <p:txBody>
          <a:bodyPr wrap="square" rtlCol="0">
            <a:spAutoFit/>
          </a:bodyPr>
          <a:lstStyle/>
          <a:p>
            <a:pPr algn="ctr"/>
            <a:r>
              <a:rPr lang="fr-FR" sz="800" dirty="0">
                <a:solidFill>
                  <a:schemeClr val="bg1"/>
                </a:solidFill>
              </a:rPr>
              <a:t>Mobilité Sortante</a:t>
            </a:r>
          </a:p>
          <a:p>
            <a:pPr algn="ctr"/>
            <a:r>
              <a:rPr lang="fr-FR" dirty="0">
                <a:solidFill>
                  <a:schemeClr val="bg1"/>
                </a:solidFill>
              </a:rPr>
              <a:t>Départs</a:t>
            </a:r>
          </a:p>
          <a:p>
            <a:pPr algn="ctr"/>
            <a:r>
              <a:rPr lang="fr-FR" dirty="0">
                <a:solidFill>
                  <a:schemeClr val="bg1"/>
                </a:solidFill>
              </a:rPr>
              <a:t>-14 289</a:t>
            </a:r>
          </a:p>
        </p:txBody>
      </p:sp>
      <p:pic>
        <p:nvPicPr>
          <p:cNvPr id="35" name="Picture 2" descr="Bannière avec divers groupe de gens heureux debout ensemble sur blanc Vecteur gratuit">
            <a:extLst>
              <a:ext uri="{FF2B5EF4-FFF2-40B4-BE49-F238E27FC236}">
                <a16:creationId xmlns:a16="http://schemas.microsoft.com/office/drawing/2014/main" id="{97485F26-F0E0-450F-9A2A-7E13125D08CA}"/>
              </a:ext>
            </a:extLst>
          </p:cNvPr>
          <p:cNvPicPr>
            <a:picLocks noChangeAspect="1" noChangeArrowheads="1"/>
          </p:cNvPicPr>
          <p:nvPr/>
        </p:nvPicPr>
        <p:blipFill rotWithShape="1">
          <a:blip r:embed="rId18">
            <a:clrChange>
              <a:clrFrom>
                <a:srgbClr val="FFFFFF"/>
              </a:clrFrom>
              <a:clrTo>
                <a:srgbClr val="FFFFFF">
                  <a:alpha val="0"/>
                </a:srgbClr>
              </a:clrTo>
            </a:clrChange>
            <a:extLst>
              <a:ext uri="{28A0092B-C50C-407E-A947-70E740481C1C}">
                <a14:useLocalDpi xmlns:a14="http://schemas.microsoft.com/office/drawing/2010/main" val="0"/>
              </a:ext>
            </a:extLst>
          </a:blip>
          <a:srcRect r="43108"/>
          <a:stretch/>
        </p:blipFill>
        <p:spPr bwMode="auto">
          <a:xfrm>
            <a:off x="6969139" y="4050941"/>
            <a:ext cx="1880513" cy="934595"/>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 descr="Équipe de caractère multinationale d'affaires dans une pose différente divers employés de bureau se tiennent debout Vecteur gratuit">
            <a:extLst>
              <a:ext uri="{FF2B5EF4-FFF2-40B4-BE49-F238E27FC236}">
                <a16:creationId xmlns:a16="http://schemas.microsoft.com/office/drawing/2014/main" id="{A1B86146-A5FA-4A47-9A16-AD1F0819500A}"/>
              </a:ext>
            </a:extLst>
          </p:cNvPr>
          <p:cNvPicPr>
            <a:picLocks noChangeAspect="1" noChangeArrowheads="1"/>
          </p:cNvPicPr>
          <p:nvPr/>
        </p:nvPicPr>
        <p:blipFill rotWithShape="1">
          <a:blip r:embed="rId2">
            <a:clrChange>
              <a:clrFrom>
                <a:srgbClr val="F1E3D6"/>
              </a:clrFrom>
              <a:clrTo>
                <a:srgbClr val="F1E3D6">
                  <a:alpha val="0"/>
                </a:srgbClr>
              </a:clrTo>
            </a:clrChange>
            <a:extLst>
              <a:ext uri="{28A0092B-C50C-407E-A947-70E740481C1C}">
                <a14:useLocalDpi xmlns:a14="http://schemas.microsoft.com/office/drawing/2010/main" val="0"/>
              </a:ext>
            </a:extLst>
          </a:blip>
          <a:srcRect l="10580" r="79037"/>
          <a:stretch/>
        </p:blipFill>
        <p:spPr bwMode="auto">
          <a:xfrm>
            <a:off x="7800725" y="3855234"/>
            <a:ext cx="356036" cy="1024352"/>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descr="Équipe de caractère multinationale d'affaires dans une pose différente divers employés de bureau se tiennent debout Vecteur gratuit">
            <a:extLst>
              <a:ext uri="{FF2B5EF4-FFF2-40B4-BE49-F238E27FC236}">
                <a16:creationId xmlns:a16="http://schemas.microsoft.com/office/drawing/2014/main" id="{15408418-29F9-4116-BB9B-D7D6C5072987}"/>
              </a:ext>
            </a:extLst>
          </p:cNvPr>
          <p:cNvPicPr>
            <a:picLocks noChangeAspect="1" noChangeArrowheads="1"/>
          </p:cNvPicPr>
          <p:nvPr/>
        </p:nvPicPr>
        <p:blipFill rotWithShape="1">
          <a:blip r:embed="rId5">
            <a:extLst>
              <a:ext uri="{BEBA8EAE-BF5A-486C-A8C5-ECC9F3942E4B}">
                <a14:imgProps xmlns:a14="http://schemas.microsoft.com/office/drawing/2010/main">
                  <a14:imgLayer r:embed="rId4">
                    <a14:imgEffect>
                      <a14:backgroundRemoval t="9626" b="94118" l="60224" r="69010">
                        <a14:foregroundMark x1="60703" y1="60428" x2="61022" y2="55615"/>
                        <a14:foregroundMark x1="69329" y1="41176" x2="68211" y2="40642"/>
                        <a14:foregroundMark x1="62780" y1="93583" x2="63099" y2="86096"/>
                        <a14:foregroundMark x1="63099" y1="86096" x2="63259" y2="86096"/>
                        <a14:foregroundMark x1="65016" y1="94118" x2="65815" y2="92513"/>
                      </a14:backgroundRemoval>
                    </a14:imgEffect>
                  </a14:imgLayer>
                </a14:imgProps>
              </a:ext>
              <a:ext uri="{28A0092B-C50C-407E-A947-70E740481C1C}">
                <a14:useLocalDpi xmlns:a14="http://schemas.microsoft.com/office/drawing/2010/main" val="0"/>
              </a:ext>
            </a:extLst>
          </a:blip>
          <a:srcRect l="59257" r="29762"/>
          <a:stretch/>
        </p:blipFill>
        <p:spPr bwMode="auto">
          <a:xfrm>
            <a:off x="8509891" y="3964527"/>
            <a:ext cx="380616" cy="1035444"/>
          </a:xfrm>
          <a:prstGeom prst="rect">
            <a:avLst/>
          </a:prstGeom>
          <a:extLst>
            <a:ext uri="{909E8E84-426E-40DD-AFC4-6F175D3DCCD1}">
              <a14:hiddenFill xmlns:a14="http://schemas.microsoft.com/office/drawing/2010/main">
                <a:solidFill>
                  <a:srgbClr val="FFFFFF"/>
                </a:solidFill>
              </a14:hiddenFill>
            </a:ext>
          </a:extLst>
        </p:spPr>
      </p:pic>
      <p:pic>
        <p:nvPicPr>
          <p:cNvPr id="38" name="Picture 4" descr="Équipe de caractère multinationale d'affaires dans une pose différente divers employés de bureau se tiennent debout Vecteur gratuit">
            <a:extLst>
              <a:ext uri="{FF2B5EF4-FFF2-40B4-BE49-F238E27FC236}">
                <a16:creationId xmlns:a16="http://schemas.microsoft.com/office/drawing/2014/main" id="{2604395C-7A3D-4B65-AFA8-A6259D24EF5F}"/>
              </a:ext>
            </a:extLst>
          </p:cNvPr>
          <p:cNvPicPr>
            <a:picLocks noChangeAspect="1" noChangeArrowheads="1"/>
          </p:cNvPicPr>
          <p:nvPr/>
        </p:nvPicPr>
        <p:blipFill rotWithShape="1">
          <a:blip r:embed="rId2">
            <a:clrChange>
              <a:clrFrom>
                <a:srgbClr val="F1E3D6"/>
              </a:clrFrom>
              <a:clrTo>
                <a:srgbClr val="F1E3D6">
                  <a:alpha val="0"/>
                </a:srgbClr>
              </a:clrTo>
            </a:clrChange>
            <a:extLst>
              <a:ext uri="{28A0092B-C50C-407E-A947-70E740481C1C}">
                <a14:useLocalDpi xmlns:a14="http://schemas.microsoft.com/office/drawing/2010/main" val="0"/>
              </a:ext>
            </a:extLst>
          </a:blip>
          <a:srcRect l="69709" r="21140"/>
          <a:stretch/>
        </p:blipFill>
        <p:spPr bwMode="auto">
          <a:xfrm>
            <a:off x="7861656" y="3989029"/>
            <a:ext cx="313795" cy="1024352"/>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descr="Équipe de caractère multinationale d'affaires dans une pose différente divers employés de bureau se tiennent debout Vecteur gratuit">
            <a:extLst>
              <a:ext uri="{FF2B5EF4-FFF2-40B4-BE49-F238E27FC236}">
                <a16:creationId xmlns:a16="http://schemas.microsoft.com/office/drawing/2014/main" id="{D0459406-860D-45C2-88C6-9E066D2DBE03}"/>
              </a:ext>
            </a:extLst>
          </p:cNvPr>
          <p:cNvPicPr>
            <a:picLocks noChangeAspect="1" noChangeArrowheads="1"/>
          </p:cNvPicPr>
          <p:nvPr/>
        </p:nvPicPr>
        <p:blipFill rotWithShape="1">
          <a:blip r:embed="rId2">
            <a:clrChange>
              <a:clrFrom>
                <a:srgbClr val="F1E3D6"/>
              </a:clrFrom>
              <a:clrTo>
                <a:srgbClr val="F1E3D6">
                  <a:alpha val="0"/>
                </a:srgbClr>
              </a:clrTo>
            </a:clrChange>
            <a:extLst>
              <a:ext uri="{28A0092B-C50C-407E-A947-70E740481C1C}">
                <a14:useLocalDpi xmlns:a14="http://schemas.microsoft.com/office/drawing/2010/main" val="0"/>
              </a:ext>
            </a:extLst>
          </a:blip>
          <a:srcRect l="1595" r="89078"/>
          <a:stretch/>
        </p:blipFill>
        <p:spPr bwMode="auto">
          <a:xfrm>
            <a:off x="8060217" y="3991095"/>
            <a:ext cx="319829" cy="1024352"/>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6" descr="Groupe de jeunes entrepreneurs masculins et féminins Vecteur gratuit">
            <a:extLst>
              <a:ext uri="{FF2B5EF4-FFF2-40B4-BE49-F238E27FC236}">
                <a16:creationId xmlns:a16="http://schemas.microsoft.com/office/drawing/2014/main" id="{D71621EC-954B-42D1-B0D1-9CED857B0FFE}"/>
              </a:ext>
            </a:extLst>
          </p:cNvPr>
          <p:cNvPicPr>
            <a:picLocks noChangeAspect="1" noChangeArrowheads="1"/>
          </p:cNvPicPr>
          <p:nvPr/>
        </p:nvPicPr>
        <p:blipFill rotWithShape="1">
          <a:blip r:embed="rId19" cstate="print">
            <a:clrChange>
              <a:clrFrom>
                <a:srgbClr val="FEFEFE"/>
              </a:clrFrom>
              <a:clrTo>
                <a:srgbClr val="FEFEFE">
                  <a:alpha val="0"/>
                </a:srgbClr>
              </a:clrTo>
            </a:clrChange>
            <a:extLst>
              <a:ext uri="{28A0092B-C50C-407E-A947-70E740481C1C}">
                <a14:useLocalDpi xmlns:a14="http://schemas.microsoft.com/office/drawing/2010/main" val="0"/>
              </a:ext>
            </a:extLst>
          </a:blip>
          <a:srcRect l="20596" r="61574"/>
          <a:stretch/>
        </p:blipFill>
        <p:spPr bwMode="auto">
          <a:xfrm>
            <a:off x="7406206" y="4135558"/>
            <a:ext cx="375013" cy="839975"/>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6" descr="Groupe de jeunes entrepreneurs masculins et féminins Vecteur gratuit">
            <a:extLst>
              <a:ext uri="{FF2B5EF4-FFF2-40B4-BE49-F238E27FC236}">
                <a16:creationId xmlns:a16="http://schemas.microsoft.com/office/drawing/2014/main" id="{A368C20D-72F1-4C94-9D1D-804B3B7E76C2}"/>
              </a:ext>
            </a:extLst>
          </p:cNvPr>
          <p:cNvPicPr>
            <a:picLocks noChangeAspect="1" noChangeArrowheads="1"/>
          </p:cNvPicPr>
          <p:nvPr/>
        </p:nvPicPr>
        <p:blipFill rotWithShape="1">
          <a:blip r:embed="rId7" cstate="print">
            <a:clrChange>
              <a:clrFrom>
                <a:srgbClr val="FEFEFE"/>
              </a:clrFrom>
              <a:clrTo>
                <a:srgbClr val="FEFEFE">
                  <a:alpha val="0"/>
                </a:srgbClr>
              </a:clrTo>
            </a:clrChange>
            <a:extLst>
              <a:ext uri="{28A0092B-C50C-407E-A947-70E740481C1C}">
                <a14:useLocalDpi xmlns:a14="http://schemas.microsoft.com/office/drawing/2010/main" val="0"/>
              </a:ext>
            </a:extLst>
          </a:blip>
          <a:srcRect l="60411" r="23312"/>
          <a:stretch/>
        </p:blipFill>
        <p:spPr bwMode="auto">
          <a:xfrm>
            <a:off x="8183963" y="3949240"/>
            <a:ext cx="384140" cy="942468"/>
          </a:xfrm>
          <a:prstGeom prst="rect">
            <a:avLst/>
          </a:prstGeom>
          <a:noFill/>
          <a:extLst>
            <a:ext uri="{909E8E84-426E-40DD-AFC4-6F175D3DCCD1}">
              <a14:hiddenFill xmlns:a14="http://schemas.microsoft.com/office/drawing/2010/main">
                <a:solidFill>
                  <a:srgbClr val="FFFFFF"/>
                </a:solidFill>
              </a14:hiddenFill>
            </a:ext>
          </a:extLst>
        </p:spPr>
      </p:pic>
      <p:sp>
        <p:nvSpPr>
          <p:cNvPr id="46" name="Rectangle 45">
            <a:extLst>
              <a:ext uri="{FF2B5EF4-FFF2-40B4-BE49-F238E27FC236}">
                <a16:creationId xmlns:a16="http://schemas.microsoft.com/office/drawing/2014/main" id="{F2F26577-9485-4035-B369-9C53F1AD7721}"/>
              </a:ext>
            </a:extLst>
          </p:cNvPr>
          <p:cNvSpPr/>
          <p:nvPr/>
        </p:nvSpPr>
        <p:spPr>
          <a:xfrm>
            <a:off x="9481693" y="4005673"/>
            <a:ext cx="2356142" cy="646331"/>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soit - 1494 mandats pour 2021</a:t>
            </a:r>
          </a:p>
        </p:txBody>
      </p:sp>
    </p:spTree>
    <p:extLst>
      <p:ext uri="{BB962C8B-B14F-4D97-AF65-F5344CB8AC3E}">
        <p14:creationId xmlns:p14="http://schemas.microsoft.com/office/powerpoint/2010/main" val="4101156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animEffect transition="in" filter="fade">
                                      <p:cBhvr>
                                        <p:cTn id="11"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1D73B050-D024-4DBD-9DB5-A2E8883FA165}"/>
              </a:ext>
            </a:extLst>
          </p:cNvPr>
          <p:cNvSpPr>
            <a:spLocks noGrp="1"/>
          </p:cNvSpPr>
          <p:nvPr>
            <p:ph idx="1"/>
          </p:nvPr>
        </p:nvSpPr>
        <p:spPr>
          <a:xfrm>
            <a:off x="695325" y="1459627"/>
            <a:ext cx="10980738" cy="4848620"/>
          </a:xfrm>
        </p:spPr>
        <p:txBody>
          <a:bodyPr/>
          <a:lstStyle/>
          <a:p>
            <a:endParaRPr lang="fr-FR" sz="400" dirty="0"/>
          </a:p>
          <a:p>
            <a:endParaRPr lang="fr-FR" dirty="0"/>
          </a:p>
          <a:p>
            <a:endParaRPr lang="fr-FR" dirty="0"/>
          </a:p>
          <a:p>
            <a:endParaRPr lang="fr-FR" sz="400" dirty="0"/>
          </a:p>
        </p:txBody>
      </p:sp>
      <p:sp>
        <p:nvSpPr>
          <p:cNvPr id="3" name="Espace réservé du texte 2">
            <a:extLst>
              <a:ext uri="{FF2B5EF4-FFF2-40B4-BE49-F238E27FC236}">
                <a16:creationId xmlns:a16="http://schemas.microsoft.com/office/drawing/2014/main" id="{42451174-F2B6-485B-8033-70A9BE4FA6E4}"/>
              </a:ext>
            </a:extLst>
          </p:cNvPr>
          <p:cNvSpPr>
            <a:spLocks noGrp="1"/>
          </p:cNvSpPr>
          <p:nvPr>
            <p:ph type="body" sz="quarter" idx="12"/>
          </p:nvPr>
        </p:nvSpPr>
        <p:spPr/>
        <p:txBody>
          <a:bodyPr>
            <a:normAutofit fontScale="92500"/>
          </a:bodyPr>
          <a:lstStyle/>
          <a:p>
            <a:r>
              <a:rPr lang="fr-FR" dirty="0"/>
              <a:t>Nous présentons actuellement un risque de conformité sur le traitement des demandes de clôtures de comptes présentes dans les mandats de Mobilité Bancaire Sortante.</a:t>
            </a:r>
          </a:p>
        </p:txBody>
      </p:sp>
      <p:sp>
        <p:nvSpPr>
          <p:cNvPr id="4" name="Espace réservé du texte 6">
            <a:extLst>
              <a:ext uri="{FF2B5EF4-FFF2-40B4-BE49-F238E27FC236}">
                <a16:creationId xmlns:a16="http://schemas.microsoft.com/office/drawing/2014/main" id="{F966F014-B3FA-4E91-A4A3-C62C1ADE3E0D}"/>
              </a:ext>
            </a:extLst>
          </p:cNvPr>
          <p:cNvSpPr txBox="1">
            <a:spLocks/>
          </p:cNvSpPr>
          <p:nvPr/>
        </p:nvSpPr>
        <p:spPr>
          <a:xfrm>
            <a:off x="4376738" y="136525"/>
            <a:ext cx="7299325" cy="231775"/>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a:solidFill>
                  <a:schemeClr val="bg1">
                    <a:lumMod val="50000"/>
                  </a:schemeClr>
                </a:solidFill>
                <a:latin typeface="Arial Black" panose="020B0A04020102020204" pitchFamily="34" charset="0"/>
              </a:rPr>
              <a:t>La Mobilité Bancaire</a:t>
            </a:r>
            <a:endParaRPr lang="fr-FR" sz="1200" dirty="0">
              <a:solidFill>
                <a:schemeClr val="bg1">
                  <a:lumMod val="50000"/>
                </a:schemeClr>
              </a:solidFill>
              <a:latin typeface="Arial Black" panose="020B0A04020102020204" pitchFamily="34" charset="0"/>
            </a:endParaRPr>
          </a:p>
        </p:txBody>
      </p:sp>
      <p:sp>
        <p:nvSpPr>
          <p:cNvPr id="5" name="Espace réservé du contenu 1">
            <a:extLst>
              <a:ext uri="{FF2B5EF4-FFF2-40B4-BE49-F238E27FC236}">
                <a16:creationId xmlns:a16="http://schemas.microsoft.com/office/drawing/2014/main" id="{97243E3B-BE90-472F-9FB1-2C12303CB048}"/>
              </a:ext>
            </a:extLst>
          </p:cNvPr>
          <p:cNvSpPr txBox="1">
            <a:spLocks/>
          </p:cNvSpPr>
          <p:nvPr/>
        </p:nvSpPr>
        <p:spPr>
          <a:xfrm>
            <a:off x="695325" y="1388669"/>
            <a:ext cx="10980738" cy="4848620"/>
          </a:xfrm>
          <a:prstGeom prst="rect">
            <a:avLst/>
          </a:prstGeom>
        </p:spPr>
        <p:txBody>
          <a:bodyPr numCol="2"/>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Nous traitons moins de la moitié des clôtures de   comptes demandées par les clients via les            mandats de mobilité reçus.</a:t>
            </a:r>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sz="400" dirty="0"/>
          </a:p>
          <a:p>
            <a:r>
              <a:rPr lang="fr-FR" dirty="0"/>
              <a:t>Notre nombre de jours d’écart moyen entre la date de clôture de compte demandée par notre client et la date de clôture effective est trop important d’un point de vue réglementaire (57 jours au lieu de 0).</a:t>
            </a:r>
          </a:p>
          <a:p>
            <a:endParaRPr lang="fr-FR" dirty="0"/>
          </a:p>
          <a:p>
            <a:endParaRPr lang="fr-FR" dirty="0"/>
          </a:p>
          <a:p>
            <a:endParaRPr lang="fr-FR" dirty="0"/>
          </a:p>
          <a:p>
            <a:r>
              <a:rPr lang="fr-FR" dirty="0"/>
              <a:t>Suite à ces constats, nous pouvons déterminer 2 axes d’amélioration : </a:t>
            </a:r>
          </a:p>
          <a:p>
            <a:endParaRPr lang="fr-FR" dirty="0"/>
          </a:p>
          <a:p>
            <a:pPr marL="810900" lvl="1" indent="-342900">
              <a:buFont typeface="+mj-lt"/>
              <a:buAutoNum type="arabicPeriod"/>
            </a:pPr>
            <a:r>
              <a:rPr lang="fr-FR" dirty="0"/>
              <a:t>Agir commercialement dès la réception d’une alerte client désirant nous quitter</a:t>
            </a:r>
          </a:p>
          <a:p>
            <a:pPr marL="810900" lvl="1" indent="-342900">
              <a:buFont typeface="+mj-lt"/>
              <a:buAutoNum type="arabicPeriod"/>
            </a:pPr>
            <a:r>
              <a:rPr lang="fr-FR" dirty="0"/>
              <a:t>Donner bonne suite aux demandes de clôtures de compte dans le délai demandé par le client et répondant à nos obligations</a:t>
            </a:r>
          </a:p>
          <a:p>
            <a:endParaRPr lang="fr-FR" dirty="0"/>
          </a:p>
        </p:txBody>
      </p:sp>
      <p:sp>
        <p:nvSpPr>
          <p:cNvPr id="7" name="Rectangle 6">
            <a:extLst>
              <a:ext uri="{FF2B5EF4-FFF2-40B4-BE49-F238E27FC236}">
                <a16:creationId xmlns:a16="http://schemas.microsoft.com/office/drawing/2014/main" id="{33261B18-6C63-47D0-BABA-9C23A937688B}"/>
              </a:ext>
            </a:extLst>
          </p:cNvPr>
          <p:cNvSpPr/>
          <p:nvPr/>
        </p:nvSpPr>
        <p:spPr>
          <a:xfrm>
            <a:off x="907614" y="2465577"/>
            <a:ext cx="861118" cy="43055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effectLst>
                  <a:outerShdw blurRad="38100" dist="38100" dir="2700000" algn="tl">
                    <a:srgbClr val="000000">
                      <a:alpha val="43137"/>
                    </a:srgbClr>
                  </a:outerShdw>
                </a:effectLst>
              </a:rPr>
              <a:t>7 822</a:t>
            </a:r>
          </a:p>
        </p:txBody>
      </p:sp>
      <p:sp>
        <p:nvSpPr>
          <p:cNvPr id="8" name="Flèche : bas 7">
            <a:extLst>
              <a:ext uri="{FF2B5EF4-FFF2-40B4-BE49-F238E27FC236}">
                <a16:creationId xmlns:a16="http://schemas.microsoft.com/office/drawing/2014/main" id="{7937AFC6-2DFC-47C0-9247-20FE6569CF01}"/>
              </a:ext>
            </a:extLst>
          </p:cNvPr>
          <p:cNvSpPr/>
          <p:nvPr/>
        </p:nvSpPr>
        <p:spPr>
          <a:xfrm>
            <a:off x="2926079" y="3163455"/>
            <a:ext cx="182879" cy="430544"/>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1">
            <a:extLst>
              <a:ext uri="{FF2B5EF4-FFF2-40B4-BE49-F238E27FC236}">
                <a16:creationId xmlns:a16="http://schemas.microsoft.com/office/drawing/2014/main" id="{C10231FC-50DD-4CA2-9F66-4755E3A2C77D}"/>
              </a:ext>
            </a:extLst>
          </p:cNvPr>
          <p:cNvSpPr txBox="1">
            <a:spLocks/>
          </p:cNvSpPr>
          <p:nvPr/>
        </p:nvSpPr>
        <p:spPr>
          <a:xfrm>
            <a:off x="2035885" y="5835288"/>
            <a:ext cx="1067865" cy="430544"/>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ctr">
              <a:buFont typeface="Arial" panose="020B0604020202020204" pitchFamily="34" charset="0"/>
              <a:buNone/>
            </a:pPr>
            <a:r>
              <a:rPr lang="fr-FR" sz="1400" b="1" dirty="0">
                <a:solidFill>
                  <a:schemeClr val="accent6"/>
                </a:solidFill>
                <a:latin typeface="Calibri" panose="020F0502020204030204" pitchFamily="34" charset="0"/>
                <a:ea typeface="Times New Roman" panose="02020603050405020304" pitchFamily="18" charset="0"/>
              </a:rPr>
              <a:t>Clôturés</a:t>
            </a:r>
            <a:endParaRPr lang="fr-FR" b="1" dirty="0">
              <a:solidFill>
                <a:schemeClr val="accent6"/>
              </a:solidFill>
              <a:latin typeface="Calibri" panose="020F0502020204030204" pitchFamily="34" charset="0"/>
              <a:ea typeface="Times New Roman" panose="02020603050405020304" pitchFamily="18" charset="0"/>
            </a:endParaRPr>
          </a:p>
        </p:txBody>
      </p:sp>
      <p:sp>
        <p:nvSpPr>
          <p:cNvPr id="10" name="Espace réservé du contenu 1">
            <a:extLst>
              <a:ext uri="{FF2B5EF4-FFF2-40B4-BE49-F238E27FC236}">
                <a16:creationId xmlns:a16="http://schemas.microsoft.com/office/drawing/2014/main" id="{AD6B7B1F-27AC-4DDC-A0C3-A12198174E2B}"/>
              </a:ext>
            </a:extLst>
          </p:cNvPr>
          <p:cNvSpPr txBox="1">
            <a:spLocks/>
          </p:cNvSpPr>
          <p:nvPr/>
        </p:nvSpPr>
        <p:spPr>
          <a:xfrm>
            <a:off x="2693504" y="5841356"/>
            <a:ext cx="1500787" cy="430544"/>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ctr">
              <a:buFont typeface="Arial" panose="020B0604020202020204" pitchFamily="34" charset="0"/>
              <a:buNone/>
            </a:pPr>
            <a:r>
              <a:rPr lang="fr-FR" sz="1400" b="1" dirty="0">
                <a:solidFill>
                  <a:schemeClr val="accent1"/>
                </a:solidFill>
                <a:latin typeface="Calibri" panose="020F0502020204030204" pitchFamily="34" charset="0"/>
                <a:ea typeface="Times New Roman" panose="02020603050405020304" pitchFamily="18" charset="0"/>
              </a:rPr>
              <a:t>Non clôturés</a:t>
            </a:r>
          </a:p>
        </p:txBody>
      </p:sp>
      <p:graphicFrame>
        <p:nvGraphicFramePr>
          <p:cNvPr id="11" name="Graphique 10">
            <a:extLst>
              <a:ext uri="{FF2B5EF4-FFF2-40B4-BE49-F238E27FC236}">
                <a16:creationId xmlns:a16="http://schemas.microsoft.com/office/drawing/2014/main" id="{F4DF7714-FBE3-444E-92D3-B4DDF8ABC71A}"/>
              </a:ext>
            </a:extLst>
          </p:cNvPr>
          <p:cNvGraphicFramePr/>
          <p:nvPr>
            <p:extLst>
              <p:ext uri="{D42A27DB-BD31-4B8C-83A1-F6EECF244321}">
                <p14:modId xmlns:p14="http://schemas.microsoft.com/office/powerpoint/2010/main" val="504793031"/>
              </p:ext>
            </p:extLst>
          </p:nvPr>
        </p:nvGraphicFramePr>
        <p:xfrm>
          <a:off x="1430995" y="3559814"/>
          <a:ext cx="3173046" cy="2303592"/>
        </p:xfrm>
        <a:graphic>
          <a:graphicData uri="http://schemas.openxmlformats.org/drawingml/2006/chart">
            <c:chart xmlns:c="http://schemas.openxmlformats.org/drawingml/2006/chart" xmlns:r="http://schemas.openxmlformats.org/officeDocument/2006/relationships" r:id="rId2"/>
          </a:graphicData>
        </a:graphic>
      </p:graphicFrame>
      <p:sp>
        <p:nvSpPr>
          <p:cNvPr id="12" name="Espace réservé du contenu 1">
            <a:extLst>
              <a:ext uri="{FF2B5EF4-FFF2-40B4-BE49-F238E27FC236}">
                <a16:creationId xmlns:a16="http://schemas.microsoft.com/office/drawing/2014/main" id="{6B630B5F-F740-4831-951D-CD200C6F8A3C}"/>
              </a:ext>
            </a:extLst>
          </p:cNvPr>
          <p:cNvSpPr txBox="1">
            <a:spLocks/>
          </p:cNvSpPr>
          <p:nvPr/>
        </p:nvSpPr>
        <p:spPr>
          <a:xfrm>
            <a:off x="2306131" y="4778793"/>
            <a:ext cx="619948" cy="430544"/>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ctr">
              <a:buFont typeface="Arial" panose="020B0604020202020204" pitchFamily="34" charset="0"/>
              <a:buNone/>
            </a:pPr>
            <a:r>
              <a:rPr lang="fr-FR" b="1" dirty="0">
                <a:latin typeface="Calibri" panose="020F0502020204030204" pitchFamily="34" charset="0"/>
                <a:ea typeface="Times New Roman" panose="02020603050405020304" pitchFamily="18" charset="0"/>
              </a:rPr>
              <a:t>45%</a:t>
            </a:r>
            <a:endParaRPr lang="fr-FR" b="1" dirty="0">
              <a:solidFill>
                <a:srgbClr val="C00000"/>
              </a:solidFill>
              <a:latin typeface="Calibri" panose="020F0502020204030204" pitchFamily="34" charset="0"/>
              <a:ea typeface="Times New Roman" panose="02020603050405020304" pitchFamily="18" charset="0"/>
            </a:endParaRPr>
          </a:p>
        </p:txBody>
      </p:sp>
      <p:sp>
        <p:nvSpPr>
          <p:cNvPr id="13" name="Espace réservé du contenu 1">
            <a:extLst>
              <a:ext uri="{FF2B5EF4-FFF2-40B4-BE49-F238E27FC236}">
                <a16:creationId xmlns:a16="http://schemas.microsoft.com/office/drawing/2014/main" id="{FA5B1F82-407C-4BFC-9B9E-4D0184B0BBD5}"/>
              </a:ext>
            </a:extLst>
          </p:cNvPr>
          <p:cNvSpPr txBox="1">
            <a:spLocks/>
          </p:cNvSpPr>
          <p:nvPr/>
        </p:nvSpPr>
        <p:spPr>
          <a:xfrm>
            <a:off x="3103750" y="4563521"/>
            <a:ext cx="619948" cy="430544"/>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ctr">
              <a:buFont typeface="Arial" panose="020B0604020202020204" pitchFamily="34" charset="0"/>
              <a:buNone/>
            </a:pPr>
            <a:r>
              <a:rPr lang="fr-FR" b="1" dirty="0">
                <a:latin typeface="Calibri" panose="020F0502020204030204" pitchFamily="34" charset="0"/>
                <a:ea typeface="Times New Roman" panose="02020603050405020304" pitchFamily="18" charset="0"/>
              </a:rPr>
              <a:t>55%</a:t>
            </a:r>
            <a:endParaRPr lang="fr-FR" b="1" dirty="0">
              <a:solidFill>
                <a:srgbClr val="C00000"/>
              </a:solidFill>
              <a:latin typeface="Calibri" panose="020F0502020204030204" pitchFamily="34" charset="0"/>
              <a:ea typeface="Times New Roman" panose="02020603050405020304" pitchFamily="18" charset="0"/>
            </a:endParaRPr>
          </a:p>
        </p:txBody>
      </p:sp>
      <p:sp>
        <p:nvSpPr>
          <p:cNvPr id="14" name="Espace réservé du contenu 1">
            <a:extLst>
              <a:ext uri="{FF2B5EF4-FFF2-40B4-BE49-F238E27FC236}">
                <a16:creationId xmlns:a16="http://schemas.microsoft.com/office/drawing/2014/main" id="{4938B2D9-74B7-435E-99BA-C96AE5647F64}"/>
              </a:ext>
            </a:extLst>
          </p:cNvPr>
          <p:cNvSpPr txBox="1">
            <a:spLocks/>
          </p:cNvSpPr>
          <p:nvPr/>
        </p:nvSpPr>
        <p:spPr>
          <a:xfrm>
            <a:off x="1768732" y="2530059"/>
            <a:ext cx="3980009" cy="430544"/>
          </a:xfrm>
          <a:prstGeom prst="rect">
            <a:avLst/>
          </a:prstGeom>
        </p:spPr>
        <p:txBody>
          <a:bodyPr vert="horz" lIns="91440" tIns="45720" rIns="91440" bIns="45720" rtlCol="0">
            <a:normAutofit fontScale="85000" lnSpcReduction="10000"/>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buFont typeface="Arial" panose="020B0604020202020204" pitchFamily="34" charset="0"/>
              <a:buNone/>
            </a:pPr>
            <a:r>
              <a:rPr lang="fr-FR" b="1" dirty="0">
                <a:latin typeface="Calibri" panose="020F0502020204030204" pitchFamily="34" charset="0"/>
                <a:ea typeface="Times New Roman" panose="02020603050405020304" pitchFamily="18" charset="0"/>
              </a:rPr>
              <a:t>comptes avec demande de clôture reçus en 2021</a:t>
            </a:r>
            <a:endParaRPr lang="fr-FR" b="1" dirty="0">
              <a:solidFill>
                <a:srgbClr val="C00000"/>
              </a:solidFill>
              <a:latin typeface="Calibri" panose="020F0502020204030204" pitchFamily="34" charset="0"/>
              <a:ea typeface="Times New Roman" panose="02020603050405020304" pitchFamily="18" charset="0"/>
            </a:endParaRPr>
          </a:p>
        </p:txBody>
      </p:sp>
      <p:cxnSp>
        <p:nvCxnSpPr>
          <p:cNvPr id="18" name="Connecteur droit 17">
            <a:extLst>
              <a:ext uri="{FF2B5EF4-FFF2-40B4-BE49-F238E27FC236}">
                <a16:creationId xmlns:a16="http://schemas.microsoft.com/office/drawing/2014/main" id="{CAD1731F-39A9-4B26-934B-2BA1D344CE27}"/>
              </a:ext>
            </a:extLst>
          </p:cNvPr>
          <p:cNvCxnSpPr>
            <a:cxnSpLocks/>
          </p:cNvCxnSpPr>
          <p:nvPr/>
        </p:nvCxnSpPr>
        <p:spPr>
          <a:xfrm>
            <a:off x="6096000" y="1459627"/>
            <a:ext cx="0" cy="4680597"/>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25335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
            <a:extLst>
              <a:ext uri="{FF2B5EF4-FFF2-40B4-BE49-F238E27FC236}">
                <a16:creationId xmlns:a16="http://schemas.microsoft.com/office/drawing/2014/main" id="{53BBDDFD-2A2D-48AC-BE33-5CFF72185978}"/>
              </a:ext>
            </a:extLst>
          </p:cNvPr>
          <p:cNvSpPr>
            <a:spLocks noGrp="1"/>
          </p:cNvSpPr>
          <p:nvPr>
            <p:ph idx="1"/>
          </p:nvPr>
        </p:nvSpPr>
        <p:spPr>
          <a:xfrm>
            <a:off x="695325" y="1389063"/>
            <a:ext cx="10980738" cy="4848225"/>
          </a:xfrm>
        </p:spPr>
        <p:txBody>
          <a:bodyPr/>
          <a:lstStyle/>
          <a:p>
            <a:pPr marL="342900" indent="-342900">
              <a:buFont typeface="+mj-lt"/>
              <a:buAutoNum type="arabicPeriod"/>
            </a:pPr>
            <a:r>
              <a:rPr lang="fr-FR" b="1" dirty="0"/>
              <a:t>Agir commercialement dès la réception d’une alerte client désirant nous quitter</a:t>
            </a:r>
          </a:p>
          <a:p>
            <a:r>
              <a:rPr lang="fr-FR" b="1" dirty="0"/>
              <a:t>Des événements GERC prioritaires sont à votre disposition pour vous donner l’alerte d’un départ client en cours :</a:t>
            </a:r>
          </a:p>
          <a:p>
            <a:pPr lvl="1">
              <a:spcBef>
                <a:spcPts val="300"/>
              </a:spcBef>
              <a:spcAft>
                <a:spcPts val="300"/>
              </a:spcAft>
            </a:pPr>
            <a:r>
              <a:rPr lang="fr-FR" b="1" dirty="0">
                <a:solidFill>
                  <a:schemeClr val="accent4">
                    <a:lumMod val="75000"/>
                  </a:schemeClr>
                </a:solidFill>
              </a:rPr>
              <a:t>« Mob départ – Flux en instance de départ » : une action de votre part est attendue immédiatement !</a:t>
            </a:r>
          </a:p>
          <a:p>
            <a:pPr lvl="2">
              <a:spcBef>
                <a:spcPts val="300"/>
              </a:spcBef>
              <a:spcAft>
                <a:spcPts val="300"/>
              </a:spcAft>
            </a:pPr>
            <a:r>
              <a:rPr lang="fr-FR" b="1" dirty="0"/>
              <a:t>Vous avez 5 jours pour contacter votre client, connaître les raisons de son souhait de départ, réaliser une contre proposition en fonction de la situation rencontrée et lui faire signer un mandat de révocation si il change d’avis.</a:t>
            </a:r>
          </a:p>
          <a:p>
            <a:pPr lvl="2">
              <a:spcBef>
                <a:spcPts val="300"/>
              </a:spcBef>
              <a:spcAft>
                <a:spcPts val="300"/>
              </a:spcAft>
            </a:pPr>
            <a:r>
              <a:rPr lang="fr-FR" b="1" dirty="0"/>
              <a:t>Au-delà des 5 jours, il sera nécessaire de lancer un mandat de mobilité bancaire entrante si le client souhaite revenir sur sa décision.</a:t>
            </a:r>
          </a:p>
          <a:p>
            <a:pPr lvl="1">
              <a:spcAft>
                <a:spcPts val="600"/>
              </a:spcAft>
            </a:pPr>
            <a:r>
              <a:rPr lang="fr-FR" dirty="0"/>
              <a:t>« Mob départ – </a:t>
            </a:r>
            <a:r>
              <a:rPr lang="fr-FR" dirty="0" err="1"/>
              <a:t>opérat</a:t>
            </a:r>
            <a:r>
              <a:rPr lang="fr-FR" dirty="0"/>
              <a:t>. Refusées : c’est une information. Le client souhaite partir mais son dossier comporte une erreur, il a été refusé. La banque à l’initiative du mandat est informée du refus émis par nos soins, les opérations bancaires ne sont pas communiquées. </a:t>
            </a:r>
            <a:r>
              <a:rPr lang="fr-FR" b="1" dirty="0"/>
              <a:t>Contactez votre client afin de connaitre les raisons de son départ et réaliser une contre-proposition.</a:t>
            </a:r>
          </a:p>
          <a:p>
            <a:pPr lvl="1">
              <a:spcAft>
                <a:spcPts val="600"/>
              </a:spcAft>
            </a:pPr>
            <a:endParaRPr lang="fr-FR" sz="400" b="1" dirty="0"/>
          </a:p>
          <a:p>
            <a:pPr>
              <a:spcAft>
                <a:spcPts val="600"/>
              </a:spcAft>
            </a:pPr>
            <a:r>
              <a:rPr lang="fr-FR" b="1" dirty="0"/>
              <a:t>Comment faire signer le mandat de révocation si votre client renonce à la mobilité sortante dans les 5 jours ET compléter le dossier de mobilité pour enregistrer votre acte ?</a:t>
            </a:r>
          </a:p>
          <a:p>
            <a:pPr lvl="1">
              <a:spcBef>
                <a:spcPts val="300"/>
              </a:spcBef>
              <a:spcAft>
                <a:spcPts val="300"/>
              </a:spcAft>
            </a:pPr>
            <a:r>
              <a:rPr lang="fr-FR" dirty="0"/>
              <a:t>Dans </a:t>
            </a:r>
            <a:r>
              <a:rPr lang="fr-FR" dirty="0" err="1"/>
              <a:t>Mysys</a:t>
            </a:r>
            <a:r>
              <a:rPr lang="fr-FR" dirty="0"/>
              <a:t>                                                           , saisissez « Gérer la mobilité bancaire – banque de départ »</a:t>
            </a:r>
            <a:endParaRPr lang="fr-FR" sz="200" dirty="0"/>
          </a:p>
          <a:p>
            <a:pPr lvl="1">
              <a:spcBef>
                <a:spcPts val="300"/>
              </a:spcBef>
              <a:spcAft>
                <a:spcPts val="300"/>
              </a:spcAft>
            </a:pPr>
            <a:r>
              <a:rPr lang="fr-FR" dirty="0"/>
              <a:t>Après avoir recherché votre client, « rejeter » le dossier de mobilité en indiquant le motif (ex : vu avec client mandat révoqué). Si vous êtes à moins de 5 jours, le mandat de révocation est édité. Reste à le faire signer par le client et l’archiver dans Classeur Client – collecte manuelle – Services Divers – avenant </a:t>
            </a:r>
            <a:r>
              <a:rPr lang="fr-FR" dirty="0" err="1"/>
              <a:t>Domilis</a:t>
            </a:r>
            <a:r>
              <a:rPr lang="fr-FR" dirty="0"/>
              <a:t>. </a:t>
            </a:r>
          </a:p>
          <a:p>
            <a:pPr lvl="1">
              <a:spcBef>
                <a:spcPts val="300"/>
              </a:spcBef>
              <a:spcAft>
                <a:spcPts val="300"/>
              </a:spcAft>
            </a:pPr>
            <a:r>
              <a:rPr lang="fr-FR" dirty="0"/>
              <a:t>Le compte rendu servira à traiter votre évènement GERC.</a:t>
            </a:r>
          </a:p>
        </p:txBody>
      </p:sp>
      <p:sp>
        <p:nvSpPr>
          <p:cNvPr id="3" name="Espace réservé du texte 2">
            <a:extLst>
              <a:ext uri="{FF2B5EF4-FFF2-40B4-BE49-F238E27FC236}">
                <a16:creationId xmlns:a16="http://schemas.microsoft.com/office/drawing/2014/main" id="{42451174-F2B6-485B-8033-70A9BE4FA6E4}"/>
              </a:ext>
            </a:extLst>
          </p:cNvPr>
          <p:cNvSpPr>
            <a:spLocks noGrp="1"/>
          </p:cNvSpPr>
          <p:nvPr>
            <p:ph type="body" sz="quarter" idx="12"/>
          </p:nvPr>
        </p:nvSpPr>
        <p:spPr/>
        <p:txBody>
          <a:bodyPr/>
          <a:lstStyle/>
          <a:p>
            <a:r>
              <a:rPr lang="fr-FR" dirty="0"/>
              <a:t>Deux axes d’amélioration nous permettront de mettre en évidence notre professionnalisme auprès des clients et des organes de contrôles. (1/2)</a:t>
            </a:r>
          </a:p>
        </p:txBody>
      </p:sp>
      <p:grpSp>
        <p:nvGrpSpPr>
          <p:cNvPr id="10" name="Groupe 9">
            <a:extLst>
              <a:ext uri="{FF2B5EF4-FFF2-40B4-BE49-F238E27FC236}">
                <a16:creationId xmlns:a16="http://schemas.microsoft.com/office/drawing/2014/main" id="{53A3DFA0-9CD5-45BA-BF1F-F1D90158B6EE}"/>
              </a:ext>
            </a:extLst>
          </p:cNvPr>
          <p:cNvGrpSpPr/>
          <p:nvPr/>
        </p:nvGrpSpPr>
        <p:grpSpPr>
          <a:xfrm>
            <a:off x="2557279" y="4857094"/>
            <a:ext cx="2710360" cy="339882"/>
            <a:chOff x="2558326" y="5034766"/>
            <a:chExt cx="2710360" cy="339882"/>
          </a:xfrm>
        </p:grpSpPr>
        <p:pic>
          <p:nvPicPr>
            <p:cNvPr id="5" name="Image 4">
              <a:extLst>
                <a:ext uri="{FF2B5EF4-FFF2-40B4-BE49-F238E27FC236}">
                  <a16:creationId xmlns:a16="http://schemas.microsoft.com/office/drawing/2014/main" id="{390F673C-B4F7-4675-8302-B4E7E89C9CFF}"/>
                </a:ext>
              </a:extLst>
            </p:cNvPr>
            <p:cNvPicPr/>
            <p:nvPr/>
          </p:nvPicPr>
          <p:blipFill rotWithShape="1">
            <a:blip r:embed="rId2"/>
            <a:srcRect t="20931" r="80493" b="65324"/>
            <a:stretch/>
          </p:blipFill>
          <p:spPr bwMode="auto">
            <a:xfrm>
              <a:off x="2558326" y="5034766"/>
              <a:ext cx="2710360" cy="339882"/>
            </a:xfrm>
            <a:prstGeom prst="rect">
              <a:avLst/>
            </a:prstGeom>
            <a:ln>
              <a:noFill/>
            </a:ln>
            <a:extLst>
              <a:ext uri="{53640926-AAD7-44D8-BBD7-CCE9431645EC}">
                <a14:shadowObscured xmlns:a14="http://schemas.microsoft.com/office/drawing/2010/main"/>
              </a:ext>
            </a:extLst>
          </p:spPr>
        </p:pic>
        <p:sp>
          <p:nvSpPr>
            <p:cNvPr id="6" name="Rectangle 5">
              <a:extLst>
                <a:ext uri="{FF2B5EF4-FFF2-40B4-BE49-F238E27FC236}">
                  <a16:creationId xmlns:a16="http://schemas.microsoft.com/office/drawing/2014/main" id="{C93067A8-0CA2-404B-A579-478ABBED9E49}"/>
                </a:ext>
              </a:extLst>
            </p:cNvPr>
            <p:cNvSpPr/>
            <p:nvPr/>
          </p:nvSpPr>
          <p:spPr>
            <a:xfrm>
              <a:off x="2558327" y="5179649"/>
              <a:ext cx="2318474" cy="132580"/>
            </a:xfrm>
            <a:prstGeom prst="rect">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7" name="Espace réservé du texte 6">
            <a:extLst>
              <a:ext uri="{FF2B5EF4-FFF2-40B4-BE49-F238E27FC236}">
                <a16:creationId xmlns:a16="http://schemas.microsoft.com/office/drawing/2014/main" id="{E772D870-A3AD-46D7-BAAA-3D3B37EB5CA1}"/>
              </a:ext>
            </a:extLst>
          </p:cNvPr>
          <p:cNvSpPr txBox="1">
            <a:spLocks/>
          </p:cNvSpPr>
          <p:nvPr/>
        </p:nvSpPr>
        <p:spPr>
          <a:xfrm>
            <a:off x="4376738" y="136525"/>
            <a:ext cx="7299325" cy="231775"/>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a:solidFill>
                  <a:schemeClr val="bg1">
                    <a:lumMod val="50000"/>
                  </a:schemeClr>
                </a:solidFill>
                <a:latin typeface="Arial Black" panose="020B0A04020102020204" pitchFamily="34" charset="0"/>
              </a:rPr>
              <a:t>La Mobilité Bancaire</a:t>
            </a:r>
            <a:endParaRPr lang="fr-FR" sz="1200" dirty="0">
              <a:solidFill>
                <a:schemeClr val="bg1">
                  <a:lumMod val="50000"/>
                </a:schemeClr>
              </a:solidFill>
              <a:latin typeface="Arial Black" panose="020B0A04020102020204" pitchFamily="34" charset="0"/>
            </a:endParaRPr>
          </a:p>
        </p:txBody>
      </p:sp>
      <p:sp>
        <p:nvSpPr>
          <p:cNvPr id="4" name="ZoneTexte 3">
            <a:extLst>
              <a:ext uri="{FF2B5EF4-FFF2-40B4-BE49-F238E27FC236}">
                <a16:creationId xmlns:a16="http://schemas.microsoft.com/office/drawing/2014/main" id="{3651AC26-8C8C-4EC1-8D94-E2A559C92A14}"/>
              </a:ext>
            </a:extLst>
          </p:cNvPr>
          <p:cNvSpPr txBox="1"/>
          <p:nvPr/>
        </p:nvSpPr>
        <p:spPr>
          <a:xfrm>
            <a:off x="6348548" y="2869474"/>
            <a:ext cx="914400" cy="914400"/>
          </a:xfrm>
          <a:prstGeom prst="rect">
            <a:avLst/>
          </a:prstGeom>
          <a:noFill/>
        </p:spPr>
        <p:txBody>
          <a:bodyPr wrap="square" rtlCol="0">
            <a:spAutoFit/>
          </a:bodyPr>
          <a:lstStyle/>
          <a:p>
            <a:endParaRPr lang="fr-FR" dirty="0"/>
          </a:p>
        </p:txBody>
      </p:sp>
    </p:spTree>
    <p:extLst>
      <p:ext uri="{BB962C8B-B14F-4D97-AF65-F5344CB8AC3E}">
        <p14:creationId xmlns:p14="http://schemas.microsoft.com/office/powerpoint/2010/main" val="1471538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1D73B050-D024-4DBD-9DB5-A2E8883FA165}"/>
              </a:ext>
            </a:extLst>
          </p:cNvPr>
          <p:cNvSpPr>
            <a:spLocks noGrp="1"/>
          </p:cNvSpPr>
          <p:nvPr>
            <p:ph idx="1"/>
          </p:nvPr>
        </p:nvSpPr>
        <p:spPr>
          <a:xfrm>
            <a:off x="695325" y="1249187"/>
            <a:ext cx="10980738" cy="4848620"/>
          </a:xfrm>
        </p:spPr>
        <p:txBody>
          <a:bodyPr/>
          <a:lstStyle/>
          <a:p>
            <a:pPr marL="342900" indent="-342900">
              <a:buFont typeface="Arial" panose="020B0604020202020204" pitchFamily="34" charset="0"/>
              <a:buAutoNum type="arabicPeriod" startAt="2"/>
            </a:pPr>
            <a:r>
              <a:rPr lang="fr-FR" sz="1800" b="1" dirty="0"/>
              <a:t>Si la démarche commerciale précédente n’a pas fonctionné, il est nécessaire de donner bonne suite aux demandes de clôtures de compte dans le délai demandé par le client et répondant à nos obligations</a:t>
            </a:r>
            <a:endParaRPr lang="fr-FR" b="1" dirty="0"/>
          </a:p>
          <a:p>
            <a:r>
              <a:rPr lang="fr-FR" dirty="0"/>
              <a:t>L’exigence réglementaire nous impose de clôturer le compte à la date exacte indiquée dans le mandat de mobilité.</a:t>
            </a:r>
          </a:p>
          <a:p>
            <a:pPr lvl="1"/>
            <a:r>
              <a:rPr lang="fr-FR" dirty="0"/>
              <a:t>Au-delà d’une obligation réglementaire, nous valorisons notre professionnalisme auprès des clients et organismes de défenses de consommateurs.</a:t>
            </a:r>
            <a:endParaRPr lang="fr-FR" sz="400" dirty="0"/>
          </a:p>
          <a:p>
            <a:r>
              <a:rPr lang="fr-FR" dirty="0"/>
              <a:t>Une alerte GERC est générée le jour du traitement attendu « Mob – clôture cdd à traiter » dans                                 « Ma journée - Mes opportunités prioritaires ».</a:t>
            </a:r>
          </a:p>
          <a:p>
            <a:endParaRPr lang="fr-FR" sz="400" dirty="0"/>
          </a:p>
          <a:p>
            <a:r>
              <a:rPr lang="fr-FR" dirty="0"/>
              <a:t>Il vous appartient de procéder à la clôture du compte, sans délai, en régularisant des éventuels éléments bloquants à la clôture immédiate (compte débiteur, frais en instance, saisie sur compte, …).</a:t>
            </a:r>
          </a:p>
          <a:p>
            <a:endParaRPr lang="fr-FR" sz="400" dirty="0"/>
          </a:p>
          <a:p>
            <a:r>
              <a:rPr lang="fr-FR" dirty="0"/>
              <a:t>Après avoir clôturé le compte, il convient de clôturer le dossier de Mobilité :</a:t>
            </a:r>
          </a:p>
          <a:p>
            <a:pPr lvl="1">
              <a:spcAft>
                <a:spcPts val="600"/>
              </a:spcAft>
            </a:pPr>
            <a:r>
              <a:rPr lang="fr-FR" dirty="0"/>
              <a:t>Rendez vous dans </a:t>
            </a:r>
            <a:r>
              <a:rPr lang="fr-FR" dirty="0" err="1"/>
              <a:t>Mysys</a:t>
            </a:r>
            <a:r>
              <a:rPr lang="fr-FR" dirty="0"/>
              <a:t>                                                         , saisissez « Gérer la mobilité bancaire – banque de départ »</a:t>
            </a:r>
          </a:p>
          <a:p>
            <a:pPr lvl="1">
              <a:spcAft>
                <a:spcPts val="600"/>
              </a:spcAft>
            </a:pPr>
            <a:r>
              <a:rPr lang="fr-FR" dirty="0"/>
              <a:t>Après avoir recherché votre client, « clôturer » le dossier de mobilité.</a:t>
            </a:r>
          </a:p>
          <a:p>
            <a:pPr lvl="1">
              <a:spcAft>
                <a:spcPts val="600"/>
              </a:spcAft>
            </a:pPr>
            <a:r>
              <a:rPr lang="fr-FR" dirty="0"/>
              <a:t>La saisie d’un commentaire dans l’outil Mobilité servira à confirmer la clôture ou indiquer l’accord du client à conserver le compte. Le compte rendu servira à traiter votre évènement GERC.</a:t>
            </a:r>
          </a:p>
          <a:p>
            <a:endParaRPr lang="fr-FR" sz="300" dirty="0"/>
          </a:p>
          <a:p>
            <a:endParaRPr lang="fr-FR" dirty="0"/>
          </a:p>
          <a:p>
            <a:pPr marL="969750" lvl="1" indent="-285750"/>
            <a:endParaRPr lang="fr-FR" b="1" dirty="0"/>
          </a:p>
        </p:txBody>
      </p:sp>
      <p:sp>
        <p:nvSpPr>
          <p:cNvPr id="3" name="Espace réservé du texte 2">
            <a:extLst>
              <a:ext uri="{FF2B5EF4-FFF2-40B4-BE49-F238E27FC236}">
                <a16:creationId xmlns:a16="http://schemas.microsoft.com/office/drawing/2014/main" id="{42451174-F2B6-485B-8033-70A9BE4FA6E4}"/>
              </a:ext>
            </a:extLst>
          </p:cNvPr>
          <p:cNvSpPr>
            <a:spLocks noGrp="1"/>
          </p:cNvSpPr>
          <p:nvPr>
            <p:ph type="body" sz="quarter" idx="12"/>
          </p:nvPr>
        </p:nvSpPr>
        <p:spPr/>
        <p:txBody>
          <a:bodyPr/>
          <a:lstStyle/>
          <a:p>
            <a:r>
              <a:rPr lang="fr-FR" dirty="0"/>
              <a:t>Deux axes d’amélioration nous permettront de mettre en évidence notre professionnalisme auprès des clients et des organes de contrôles. (2/2)</a:t>
            </a:r>
          </a:p>
        </p:txBody>
      </p:sp>
      <p:sp>
        <p:nvSpPr>
          <p:cNvPr id="9" name="Espace réservé du texte 6">
            <a:extLst>
              <a:ext uri="{FF2B5EF4-FFF2-40B4-BE49-F238E27FC236}">
                <a16:creationId xmlns:a16="http://schemas.microsoft.com/office/drawing/2014/main" id="{B95E4673-DE0B-4A9F-B171-81C53E3F8CD5}"/>
              </a:ext>
            </a:extLst>
          </p:cNvPr>
          <p:cNvSpPr txBox="1">
            <a:spLocks/>
          </p:cNvSpPr>
          <p:nvPr/>
        </p:nvSpPr>
        <p:spPr>
          <a:xfrm>
            <a:off x="4376738" y="136525"/>
            <a:ext cx="7299325" cy="231775"/>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a:solidFill>
                  <a:schemeClr val="bg1">
                    <a:lumMod val="50000"/>
                  </a:schemeClr>
                </a:solidFill>
                <a:latin typeface="Arial Black" panose="020B0A04020102020204" pitchFamily="34" charset="0"/>
              </a:rPr>
              <a:t>La Mobilité Bancaire</a:t>
            </a:r>
            <a:endParaRPr lang="fr-FR" sz="1200" dirty="0">
              <a:solidFill>
                <a:schemeClr val="bg1">
                  <a:lumMod val="50000"/>
                </a:schemeClr>
              </a:solidFill>
              <a:latin typeface="Arial Black" panose="020B0A04020102020204" pitchFamily="34" charset="0"/>
            </a:endParaRPr>
          </a:p>
        </p:txBody>
      </p:sp>
      <p:pic>
        <p:nvPicPr>
          <p:cNvPr id="4" name="Image 3">
            <a:extLst>
              <a:ext uri="{FF2B5EF4-FFF2-40B4-BE49-F238E27FC236}">
                <a16:creationId xmlns:a16="http://schemas.microsoft.com/office/drawing/2014/main" id="{E16A010A-6321-4D6C-B860-611F490E269E}"/>
              </a:ext>
            </a:extLst>
          </p:cNvPr>
          <p:cNvPicPr>
            <a:picLocks noChangeAspect="1"/>
          </p:cNvPicPr>
          <p:nvPr/>
        </p:nvPicPr>
        <p:blipFill>
          <a:blip r:embed="rId2"/>
          <a:stretch>
            <a:fillRect/>
          </a:stretch>
        </p:blipFill>
        <p:spPr>
          <a:xfrm>
            <a:off x="9667028" y="3095666"/>
            <a:ext cx="1641724" cy="655325"/>
          </a:xfrm>
          <a:prstGeom prst="rect">
            <a:avLst/>
          </a:prstGeom>
        </p:spPr>
      </p:pic>
      <p:grpSp>
        <p:nvGrpSpPr>
          <p:cNvPr id="11" name="Groupe 10">
            <a:extLst>
              <a:ext uri="{FF2B5EF4-FFF2-40B4-BE49-F238E27FC236}">
                <a16:creationId xmlns:a16="http://schemas.microsoft.com/office/drawing/2014/main" id="{DA55805A-A5C1-465C-9041-D34CB573D197}"/>
              </a:ext>
            </a:extLst>
          </p:cNvPr>
          <p:cNvGrpSpPr/>
          <p:nvPr/>
        </p:nvGrpSpPr>
        <p:grpSpPr>
          <a:xfrm>
            <a:off x="3583821" y="4858270"/>
            <a:ext cx="2710360" cy="339882"/>
            <a:chOff x="2558326" y="5034766"/>
            <a:chExt cx="2710360" cy="339882"/>
          </a:xfrm>
        </p:grpSpPr>
        <p:pic>
          <p:nvPicPr>
            <p:cNvPr id="12" name="Image 11">
              <a:extLst>
                <a:ext uri="{FF2B5EF4-FFF2-40B4-BE49-F238E27FC236}">
                  <a16:creationId xmlns:a16="http://schemas.microsoft.com/office/drawing/2014/main" id="{175A07E3-7217-46A4-8C4B-04A3CFE4ED09}"/>
                </a:ext>
              </a:extLst>
            </p:cNvPr>
            <p:cNvPicPr/>
            <p:nvPr/>
          </p:nvPicPr>
          <p:blipFill rotWithShape="1">
            <a:blip r:embed="rId3"/>
            <a:srcRect t="20931" r="80493" b="65324"/>
            <a:stretch/>
          </p:blipFill>
          <p:spPr bwMode="auto">
            <a:xfrm>
              <a:off x="2558326" y="5034766"/>
              <a:ext cx="2710360" cy="339882"/>
            </a:xfrm>
            <a:prstGeom prst="rect">
              <a:avLst/>
            </a:prstGeom>
            <a:ln>
              <a:noFill/>
            </a:ln>
            <a:extLst>
              <a:ext uri="{53640926-AAD7-44D8-BBD7-CCE9431645EC}">
                <a14:shadowObscured xmlns:a14="http://schemas.microsoft.com/office/drawing/2010/main"/>
              </a:ext>
            </a:extLst>
          </p:spPr>
        </p:pic>
        <p:sp>
          <p:nvSpPr>
            <p:cNvPr id="13" name="Rectangle 12">
              <a:extLst>
                <a:ext uri="{FF2B5EF4-FFF2-40B4-BE49-F238E27FC236}">
                  <a16:creationId xmlns:a16="http://schemas.microsoft.com/office/drawing/2014/main" id="{0CA2C14D-6284-4858-92FC-107F144B51A4}"/>
                </a:ext>
              </a:extLst>
            </p:cNvPr>
            <p:cNvSpPr/>
            <p:nvPr/>
          </p:nvSpPr>
          <p:spPr>
            <a:xfrm>
              <a:off x="2558327" y="5179649"/>
              <a:ext cx="2318474" cy="132580"/>
            </a:xfrm>
            <a:prstGeom prst="rect">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2605984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AFD21963-4DC4-4D01-B6E8-067D129CDAD2}"/>
              </a:ext>
            </a:extLst>
          </p:cNvPr>
          <p:cNvSpPr>
            <a:spLocks noGrp="1"/>
          </p:cNvSpPr>
          <p:nvPr>
            <p:ph idx="1"/>
          </p:nvPr>
        </p:nvSpPr>
        <p:spPr>
          <a:xfrm>
            <a:off x="695325" y="1388669"/>
            <a:ext cx="7410722" cy="4848620"/>
          </a:xfrm>
        </p:spPr>
        <p:txBody>
          <a:bodyPr/>
          <a:lstStyle/>
          <a:p>
            <a:r>
              <a:rPr lang="fr-FR" dirty="0"/>
              <a:t>Cibles GERC générées à la réception du mandat sortant</a:t>
            </a:r>
          </a:p>
          <a:p>
            <a:pPr lvl="1" algn="just">
              <a:spcAft>
                <a:spcPts val="600"/>
              </a:spcAft>
            </a:pPr>
            <a:r>
              <a:rPr lang="fr-FR" dirty="0"/>
              <a:t>« Mob départ – </a:t>
            </a:r>
            <a:r>
              <a:rPr lang="fr-FR" dirty="0" err="1"/>
              <a:t>opérat</a:t>
            </a:r>
            <a:r>
              <a:rPr lang="fr-FR" dirty="0"/>
              <a:t>. Refusées ». Réception d’un mandat sortant mais il comporte une erreur (</a:t>
            </a:r>
            <a:r>
              <a:rPr lang="fr-FR" dirty="0" err="1"/>
              <a:t>cf</a:t>
            </a:r>
            <a:r>
              <a:rPr lang="fr-FR" dirty="0"/>
              <a:t> actions à réaliser slides 13 et 14). </a:t>
            </a:r>
          </a:p>
          <a:p>
            <a:pPr lvl="1" algn="just">
              <a:spcAft>
                <a:spcPts val="600"/>
              </a:spcAft>
            </a:pPr>
            <a:r>
              <a:rPr lang="fr-FR" dirty="0"/>
              <a:t>« Mob départ – </a:t>
            </a:r>
            <a:r>
              <a:rPr lang="fr-FR" dirty="0" err="1"/>
              <a:t>opérat</a:t>
            </a:r>
            <a:r>
              <a:rPr lang="fr-FR" dirty="0"/>
              <a:t>. Flux en instance de départ  ». La banque concurrente reçoit les informations (virement/prélèvements du client) sous un délai de 5 jours ouvrés ; sauf si vous faites signer un mandat de renonciation dans ce même délai.</a:t>
            </a:r>
          </a:p>
          <a:p>
            <a:pPr lvl="1" algn="just">
              <a:spcAft>
                <a:spcPts val="600"/>
              </a:spcAft>
            </a:pPr>
            <a:r>
              <a:rPr lang="fr-FR" dirty="0"/>
              <a:t>« Mob départ – clôture cdd à traiter ». Lors de la signature de son mandat de mobilité, le client a opté pour la clôture de son compte. Le compte est donc à clore le jour de l’événement GERC.</a:t>
            </a:r>
          </a:p>
          <a:p>
            <a:endParaRPr lang="fr-FR" dirty="0"/>
          </a:p>
          <a:p>
            <a:r>
              <a:rPr lang="fr-FR" dirty="0"/>
              <a:t>Transaction </a:t>
            </a:r>
            <a:r>
              <a:rPr lang="fr-FR" dirty="0" err="1"/>
              <a:t>MySys</a:t>
            </a:r>
            <a:r>
              <a:rPr lang="fr-FR" dirty="0"/>
              <a:t> : Gérer la Mobilité Bancaire – Banque de départ</a:t>
            </a:r>
          </a:p>
          <a:p>
            <a:pPr lvl="1" algn="just"/>
            <a:r>
              <a:rPr lang="fr-FR" dirty="0"/>
              <a:t>Vous pouvez y suivre la liste des dossiers de vos clients ayant fait l’objet d’une mobilité bancaire sortante avec indication sur la date de clôture du compte (dernière colonne).</a:t>
            </a:r>
          </a:p>
          <a:p>
            <a:pPr lvl="1" algn="just"/>
            <a:r>
              <a:rPr lang="fr-FR" dirty="0"/>
              <a:t>Le RIB de la banque d’arrivée est présent dans « informations sur compte » puis cliquez sur        pour dérouler le pavé. Il vous servira à virer les fonds présents sur le compte.</a:t>
            </a:r>
            <a:endParaRPr lang="fr-FR" b="1" dirty="0"/>
          </a:p>
          <a:p>
            <a:endParaRPr lang="fr-FR" dirty="0"/>
          </a:p>
        </p:txBody>
      </p:sp>
      <p:sp>
        <p:nvSpPr>
          <p:cNvPr id="3" name="Espace réservé du texte 2">
            <a:extLst>
              <a:ext uri="{FF2B5EF4-FFF2-40B4-BE49-F238E27FC236}">
                <a16:creationId xmlns:a16="http://schemas.microsoft.com/office/drawing/2014/main" id="{263D420B-97A1-439B-9373-0EFB4DB2BC8E}"/>
              </a:ext>
            </a:extLst>
          </p:cNvPr>
          <p:cNvSpPr>
            <a:spLocks noGrp="1"/>
          </p:cNvSpPr>
          <p:nvPr>
            <p:ph type="body" sz="quarter" idx="12"/>
          </p:nvPr>
        </p:nvSpPr>
        <p:spPr/>
        <p:txBody>
          <a:bodyPr/>
          <a:lstStyle/>
          <a:p>
            <a:r>
              <a:rPr lang="fr-FR" dirty="0"/>
              <a:t>Des outils sont à votre disposition pour suivre l’activité sur la Mobilité bancaire sortante.</a:t>
            </a:r>
          </a:p>
        </p:txBody>
      </p:sp>
      <p:sp>
        <p:nvSpPr>
          <p:cNvPr id="5" name="Espace réservé du texte 6">
            <a:extLst>
              <a:ext uri="{FF2B5EF4-FFF2-40B4-BE49-F238E27FC236}">
                <a16:creationId xmlns:a16="http://schemas.microsoft.com/office/drawing/2014/main" id="{0B834E89-79D2-4380-B530-97263C385B5B}"/>
              </a:ext>
            </a:extLst>
          </p:cNvPr>
          <p:cNvSpPr txBox="1">
            <a:spLocks/>
          </p:cNvSpPr>
          <p:nvPr/>
        </p:nvSpPr>
        <p:spPr>
          <a:xfrm>
            <a:off x="4376738" y="136525"/>
            <a:ext cx="7299325" cy="231775"/>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a:solidFill>
                  <a:schemeClr val="bg1">
                    <a:lumMod val="50000"/>
                  </a:schemeClr>
                </a:solidFill>
                <a:latin typeface="Arial Black" panose="020B0A04020102020204" pitchFamily="34" charset="0"/>
              </a:rPr>
              <a:t>La Mobilité Bancaire</a:t>
            </a:r>
            <a:endParaRPr lang="fr-FR" sz="1200" dirty="0">
              <a:solidFill>
                <a:schemeClr val="bg1">
                  <a:lumMod val="50000"/>
                </a:schemeClr>
              </a:solidFill>
              <a:latin typeface="Arial Black" panose="020B0A04020102020204" pitchFamily="34" charset="0"/>
            </a:endParaRPr>
          </a:p>
        </p:txBody>
      </p:sp>
      <p:pic>
        <p:nvPicPr>
          <p:cNvPr id="2050" name="Picture 2" descr="Illustration vectorielle de gestion du temps concept abstrait. outil de suivi du temps, logiciel de gestion, planification efficace, productivité au travail, horloge, système de contrôle, métaphore abstraite du calendrier de projet. Vecteur gratuit">
            <a:extLst>
              <a:ext uri="{FF2B5EF4-FFF2-40B4-BE49-F238E27FC236}">
                <a16:creationId xmlns:a16="http://schemas.microsoft.com/office/drawing/2014/main" id="{47982105-1FE1-457D-A452-C4FABA090357}"/>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106047" y="2846661"/>
            <a:ext cx="3390628" cy="3390628"/>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A9465BB7-A081-4394-83D1-35744F3384AD}"/>
              </a:ext>
            </a:extLst>
          </p:cNvPr>
          <p:cNvPicPr>
            <a:picLocks noChangeAspect="1"/>
          </p:cNvPicPr>
          <p:nvPr/>
        </p:nvPicPr>
        <p:blipFill>
          <a:blip r:embed="rId3">
            <a:clrChange>
              <a:clrFrom>
                <a:srgbClr val="EEEEEE"/>
              </a:clrFrom>
              <a:clrTo>
                <a:srgbClr val="EEEEEE">
                  <a:alpha val="0"/>
                </a:srgbClr>
              </a:clrTo>
            </a:clrChange>
          </a:blip>
          <a:stretch>
            <a:fillRect/>
          </a:stretch>
        </p:blipFill>
        <p:spPr>
          <a:xfrm>
            <a:off x="2362608" y="5619067"/>
            <a:ext cx="302215" cy="276495"/>
          </a:xfrm>
          <a:prstGeom prst="rect">
            <a:avLst/>
          </a:prstGeom>
        </p:spPr>
      </p:pic>
    </p:spTree>
    <p:extLst>
      <p:ext uri="{BB962C8B-B14F-4D97-AF65-F5344CB8AC3E}">
        <p14:creationId xmlns:p14="http://schemas.microsoft.com/office/powerpoint/2010/main" val="7603578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1">
            <a:extLst>
              <a:ext uri="{FF2B5EF4-FFF2-40B4-BE49-F238E27FC236}">
                <a16:creationId xmlns:a16="http://schemas.microsoft.com/office/drawing/2014/main" id="{29788533-7311-44B3-905A-71D6871B21DD}"/>
              </a:ext>
            </a:extLst>
          </p:cNvPr>
          <p:cNvSpPr>
            <a:spLocks noGrp="1"/>
          </p:cNvSpPr>
          <p:nvPr>
            <p:ph type="body" sz="quarter" idx="13"/>
          </p:nvPr>
        </p:nvSpPr>
        <p:spPr>
          <a:xfrm>
            <a:off x="3716337" y="1779588"/>
            <a:ext cx="7752851" cy="4022725"/>
          </a:xfrm>
        </p:spPr>
        <p:txBody>
          <a:bodyPr/>
          <a:lstStyle/>
          <a:p>
            <a:r>
              <a:rPr lang="fr-FR" dirty="0"/>
              <a:t>La domiciliation des flux est le pilier de la relation bancaire</a:t>
            </a:r>
          </a:p>
          <a:p>
            <a:r>
              <a:rPr lang="fr-FR" dirty="0"/>
              <a:t>La Mobilité bancaire entrante et sortante, 2021 en quelques chiffres</a:t>
            </a:r>
          </a:p>
          <a:p>
            <a:r>
              <a:rPr lang="fr-FR" dirty="0"/>
              <a:t>Rappels sur la Mobilité bancaire entrante</a:t>
            </a:r>
          </a:p>
          <a:p>
            <a:r>
              <a:rPr lang="fr-FR" dirty="0"/>
              <a:t>Gérer la Mobilité bancaire sortante et les demandes de clôtures de comptes</a:t>
            </a:r>
          </a:p>
          <a:p>
            <a:r>
              <a:rPr lang="fr-FR" b="1" dirty="0"/>
              <a:t>Quizz</a:t>
            </a:r>
          </a:p>
          <a:p>
            <a:r>
              <a:rPr lang="fr-FR" dirty="0"/>
              <a:t>Les infos à disposition du réseau dans la Rubrique des Commerciaux</a:t>
            </a:r>
          </a:p>
          <a:p>
            <a:endParaRPr lang="fr-FR" b="1" dirty="0"/>
          </a:p>
        </p:txBody>
      </p:sp>
    </p:spTree>
    <p:extLst>
      <p:ext uri="{BB962C8B-B14F-4D97-AF65-F5344CB8AC3E}">
        <p14:creationId xmlns:p14="http://schemas.microsoft.com/office/powerpoint/2010/main" val="18469464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1D73B050-D024-4DBD-9DB5-A2E8883FA165}"/>
              </a:ext>
            </a:extLst>
          </p:cNvPr>
          <p:cNvSpPr>
            <a:spLocks noGrp="1"/>
          </p:cNvSpPr>
          <p:nvPr>
            <p:ph idx="1"/>
          </p:nvPr>
        </p:nvSpPr>
        <p:spPr/>
        <p:txBody>
          <a:bodyPr/>
          <a:lstStyle/>
          <a:p>
            <a:r>
              <a:rPr lang="fr-FR" dirty="0"/>
              <a:t>Dans quel cas la Mobilité Bancaire Réglementée peut être lancée :</a:t>
            </a:r>
          </a:p>
          <a:p>
            <a:pPr lvl="1">
              <a:spcAft>
                <a:spcPts val="600"/>
              </a:spcAft>
            </a:pPr>
            <a:r>
              <a:rPr lang="fr-FR" dirty="0"/>
              <a:t>Le client détient actuellement un compte joint et souhaite ouvrir un compte personnel</a:t>
            </a:r>
          </a:p>
          <a:p>
            <a:pPr lvl="1">
              <a:spcAft>
                <a:spcPts val="600"/>
              </a:spcAft>
            </a:pPr>
            <a:r>
              <a:rPr lang="fr-FR" dirty="0"/>
              <a:t>Le client détient un compte personnel et souhaite ouvrir un compte personnel en CEGEE</a:t>
            </a:r>
          </a:p>
          <a:p>
            <a:pPr lvl="1">
              <a:spcAft>
                <a:spcPts val="600"/>
              </a:spcAft>
            </a:pPr>
            <a:r>
              <a:rPr lang="fr-FR" dirty="0"/>
              <a:t>Le client détient un compte personnel et ouvre un compte joint en CEGEE</a:t>
            </a:r>
          </a:p>
          <a:p>
            <a:r>
              <a:rPr lang="fr-FR" dirty="0"/>
              <a:t>Si le client ne peut pas bénéficier d’une Mobilité Bancaire Réglementée, que dois je faire ?</a:t>
            </a:r>
          </a:p>
          <a:p>
            <a:pPr lvl="1">
              <a:spcAft>
                <a:spcPts val="600"/>
              </a:spcAft>
            </a:pPr>
            <a:r>
              <a:rPr lang="fr-FR" dirty="0"/>
              <a:t>Je lui dis de prévenir les organismes préleveurs et verseurs de son propre chef</a:t>
            </a:r>
          </a:p>
          <a:p>
            <a:pPr lvl="1">
              <a:spcAft>
                <a:spcPts val="600"/>
              </a:spcAft>
            </a:pPr>
            <a:r>
              <a:rPr lang="fr-FR" dirty="0"/>
              <a:t>Je mets en place un mandat de Mobilité sous l’outil </a:t>
            </a:r>
            <a:r>
              <a:rPr lang="fr-FR" dirty="0" err="1"/>
              <a:t>Domilis</a:t>
            </a:r>
            <a:r>
              <a:rPr lang="fr-FR" dirty="0"/>
              <a:t> (via Mon espace métier), je complète quelques organismes et le client finalise son dossier sur son DEI</a:t>
            </a:r>
          </a:p>
          <a:p>
            <a:pPr lvl="1">
              <a:spcAft>
                <a:spcPts val="600"/>
              </a:spcAft>
            </a:pPr>
            <a:r>
              <a:rPr lang="fr-FR" dirty="0"/>
              <a:t>Je ne créé pas de dossier, le client peut prévenir les organismes directement sur DEI dans la rubrique « Mes démarches en cours ».</a:t>
            </a:r>
          </a:p>
          <a:p>
            <a:r>
              <a:rPr lang="fr-FR" dirty="0"/>
              <a:t>Le client refuse de bénéficier du mandat de mobilité bancaire</a:t>
            </a:r>
          </a:p>
          <a:p>
            <a:pPr lvl="1">
              <a:spcAft>
                <a:spcPts val="600"/>
              </a:spcAft>
            </a:pPr>
            <a:r>
              <a:rPr lang="fr-FR" dirty="0"/>
              <a:t>J’accepte sa décision et ne fais rien de plus</a:t>
            </a:r>
          </a:p>
          <a:p>
            <a:pPr lvl="1">
              <a:spcAft>
                <a:spcPts val="600"/>
              </a:spcAft>
            </a:pPr>
            <a:r>
              <a:rPr lang="fr-FR" dirty="0"/>
              <a:t>J’accepte sa décision, je crée tout de même le service </a:t>
            </a:r>
            <a:r>
              <a:rPr lang="fr-FR" dirty="0" err="1"/>
              <a:t>Domilis</a:t>
            </a:r>
            <a:r>
              <a:rPr lang="fr-FR" dirty="0"/>
              <a:t> lors de l’ouverture / avenant MySys et je coche « refus </a:t>
            </a:r>
            <a:r>
              <a:rPr lang="fr-FR" dirty="0" err="1"/>
              <a:t>Domilis</a:t>
            </a:r>
            <a:r>
              <a:rPr lang="fr-FR" dirty="0"/>
              <a:t> »</a:t>
            </a:r>
          </a:p>
          <a:p>
            <a:pPr lvl="1">
              <a:spcAft>
                <a:spcPts val="600"/>
              </a:spcAft>
            </a:pPr>
            <a:r>
              <a:rPr lang="fr-FR" dirty="0"/>
              <a:t>Je refuse sa décision et lance tout de même la mandat de mobilité bancaire</a:t>
            </a:r>
          </a:p>
        </p:txBody>
      </p:sp>
      <p:sp>
        <p:nvSpPr>
          <p:cNvPr id="3" name="Espace réservé du texte 2">
            <a:extLst>
              <a:ext uri="{FF2B5EF4-FFF2-40B4-BE49-F238E27FC236}">
                <a16:creationId xmlns:a16="http://schemas.microsoft.com/office/drawing/2014/main" id="{42451174-F2B6-485B-8033-70A9BE4FA6E4}"/>
              </a:ext>
            </a:extLst>
          </p:cNvPr>
          <p:cNvSpPr>
            <a:spLocks noGrp="1"/>
          </p:cNvSpPr>
          <p:nvPr>
            <p:ph type="body" sz="quarter" idx="12"/>
          </p:nvPr>
        </p:nvSpPr>
        <p:spPr/>
        <p:txBody>
          <a:bodyPr/>
          <a:lstStyle/>
          <a:p>
            <a:r>
              <a:rPr lang="fr-FR" dirty="0"/>
              <a:t>Pour finir, testez vos connaissances au travers d’un quizz.</a:t>
            </a:r>
          </a:p>
        </p:txBody>
      </p:sp>
      <p:sp>
        <p:nvSpPr>
          <p:cNvPr id="4" name="Espace réservé du texte 6">
            <a:extLst>
              <a:ext uri="{FF2B5EF4-FFF2-40B4-BE49-F238E27FC236}">
                <a16:creationId xmlns:a16="http://schemas.microsoft.com/office/drawing/2014/main" id="{DC1CE2EB-064E-4C5B-AD01-708979C1BA81}"/>
              </a:ext>
            </a:extLst>
          </p:cNvPr>
          <p:cNvSpPr txBox="1">
            <a:spLocks/>
          </p:cNvSpPr>
          <p:nvPr/>
        </p:nvSpPr>
        <p:spPr>
          <a:xfrm>
            <a:off x="4376738" y="136525"/>
            <a:ext cx="7299325" cy="231775"/>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a:solidFill>
                  <a:schemeClr val="bg1">
                    <a:lumMod val="50000"/>
                  </a:schemeClr>
                </a:solidFill>
                <a:latin typeface="Arial Black" panose="020B0A04020102020204" pitchFamily="34" charset="0"/>
              </a:rPr>
              <a:t>La Mobilité Bancaire</a:t>
            </a:r>
            <a:endParaRPr lang="fr-FR" sz="1200" dirty="0">
              <a:solidFill>
                <a:schemeClr val="bg1">
                  <a:lumMod val="50000"/>
                </a:schemeClr>
              </a:solidFill>
              <a:latin typeface="Arial Black" panose="020B0A04020102020204" pitchFamily="34" charset="0"/>
            </a:endParaRPr>
          </a:p>
        </p:txBody>
      </p:sp>
    </p:spTree>
    <p:extLst>
      <p:ext uri="{BB962C8B-B14F-4D97-AF65-F5344CB8AC3E}">
        <p14:creationId xmlns:p14="http://schemas.microsoft.com/office/powerpoint/2010/main" val="3947102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9" presetClass="emph" presetSubtype="0" fill="hold" nodeType="clickEffect">
                                  <p:stCondLst>
                                    <p:cond delay="0"/>
                                  </p:stCondLst>
                                  <p:childTnLst>
                                    <p:animClr clrSpc="rgb" dir="cw">
                                      <p:cBhvr override="childStyle">
                                        <p:cTn id="16" dur="500" fill="hold"/>
                                        <p:tgtEl>
                                          <p:spTgt spid="2">
                                            <p:txEl>
                                              <p:pRg st="2" end="2"/>
                                            </p:txEl>
                                          </p:spTgt>
                                        </p:tgtEl>
                                        <p:attrNameLst>
                                          <p:attrName>style.color</p:attrName>
                                        </p:attrNameLst>
                                      </p:cBhvr>
                                      <p:to>
                                        <a:srgbClr val="7EB040"/>
                                      </p:to>
                                    </p:animClr>
                                    <p:animClr clrSpc="rgb" dir="cw">
                                      <p:cBhvr>
                                        <p:cTn id="17" dur="500" fill="hold"/>
                                        <p:tgtEl>
                                          <p:spTgt spid="2">
                                            <p:txEl>
                                              <p:pRg st="2" end="2"/>
                                            </p:txEl>
                                          </p:spTgt>
                                        </p:tgtEl>
                                        <p:attrNameLst>
                                          <p:attrName>fillcolor</p:attrName>
                                        </p:attrNameLst>
                                      </p:cBhvr>
                                      <p:to>
                                        <a:srgbClr val="7EB040"/>
                                      </p:to>
                                    </p:animClr>
                                    <p:set>
                                      <p:cBhvr>
                                        <p:cTn id="18" dur="500" fill="hold"/>
                                        <p:tgtEl>
                                          <p:spTgt spid="2">
                                            <p:txEl>
                                              <p:pRg st="2" end="2"/>
                                            </p:txEl>
                                          </p:spTgt>
                                        </p:tgtEl>
                                        <p:attrNameLst>
                                          <p:attrName>fill.type</p:attrName>
                                        </p:attrNameLst>
                                      </p:cBhvr>
                                      <p:to>
                                        <p:strVal val="solid"/>
                                      </p:to>
                                    </p:set>
                                    <p:set>
                                      <p:cBhvr>
                                        <p:cTn id="19" dur="500" fill="hold"/>
                                        <p:tgtEl>
                                          <p:spTgt spid="2">
                                            <p:txEl>
                                              <p:pRg st="2" end="2"/>
                                            </p:txEl>
                                          </p:spTgt>
                                        </p:tgtEl>
                                        <p:attrNameLst>
                                          <p:attrName>fill.on</p:attrName>
                                        </p:attrNameLst>
                                      </p:cBhvr>
                                      <p:to>
                                        <p:strVal val="true"/>
                                      </p:to>
                                    </p:set>
                                  </p:childTnLst>
                                </p:cTn>
                              </p:par>
                              <p:par>
                                <p:cTn id="20" presetID="19" presetClass="emph" presetSubtype="0" fill="hold" nodeType="withEffect">
                                  <p:stCondLst>
                                    <p:cond delay="0"/>
                                  </p:stCondLst>
                                  <p:childTnLst>
                                    <p:animClr clrSpc="rgb" dir="cw">
                                      <p:cBhvr override="childStyle">
                                        <p:cTn id="21" dur="500" fill="hold"/>
                                        <p:tgtEl>
                                          <p:spTgt spid="2">
                                            <p:txEl>
                                              <p:pRg st="3" end="3"/>
                                            </p:txEl>
                                          </p:spTgt>
                                        </p:tgtEl>
                                        <p:attrNameLst>
                                          <p:attrName>style.color</p:attrName>
                                        </p:attrNameLst>
                                      </p:cBhvr>
                                      <p:to>
                                        <a:srgbClr val="7EB040"/>
                                      </p:to>
                                    </p:animClr>
                                    <p:animClr clrSpc="rgb" dir="cw">
                                      <p:cBhvr>
                                        <p:cTn id="22" dur="500" fill="hold"/>
                                        <p:tgtEl>
                                          <p:spTgt spid="2">
                                            <p:txEl>
                                              <p:pRg st="3" end="3"/>
                                            </p:txEl>
                                          </p:spTgt>
                                        </p:tgtEl>
                                        <p:attrNameLst>
                                          <p:attrName>fillcolor</p:attrName>
                                        </p:attrNameLst>
                                      </p:cBhvr>
                                      <p:to>
                                        <a:srgbClr val="7EB040"/>
                                      </p:to>
                                    </p:animClr>
                                    <p:set>
                                      <p:cBhvr>
                                        <p:cTn id="23" dur="500" fill="hold"/>
                                        <p:tgtEl>
                                          <p:spTgt spid="2">
                                            <p:txEl>
                                              <p:pRg st="3" end="3"/>
                                            </p:txEl>
                                          </p:spTgt>
                                        </p:tgtEl>
                                        <p:attrNameLst>
                                          <p:attrName>fill.type</p:attrName>
                                        </p:attrNameLst>
                                      </p:cBhvr>
                                      <p:to>
                                        <p:strVal val="solid"/>
                                      </p:to>
                                    </p:set>
                                    <p:set>
                                      <p:cBhvr>
                                        <p:cTn id="24" dur="500" fill="hold"/>
                                        <p:tgtEl>
                                          <p:spTgt spid="2">
                                            <p:txEl>
                                              <p:pRg st="3" end="3"/>
                                            </p:txEl>
                                          </p:spTgt>
                                        </p:tgtEl>
                                        <p:attrNameLst>
                                          <p:attrName>fill.on</p:attrName>
                                        </p:attrNameLst>
                                      </p:cBhvr>
                                      <p:to>
                                        <p:strVal val="tru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9" presetClass="emph" presetSubtype="0" fill="hold" nodeType="clickEffect">
                                  <p:stCondLst>
                                    <p:cond delay="0"/>
                                  </p:stCondLst>
                                  <p:childTnLst>
                                    <p:animClr clrSpc="rgb" dir="cw">
                                      <p:cBhvr override="childStyle">
                                        <p:cTn id="38" dur="500" fill="hold"/>
                                        <p:tgtEl>
                                          <p:spTgt spid="2">
                                            <p:txEl>
                                              <p:pRg st="6" end="6"/>
                                            </p:txEl>
                                          </p:spTgt>
                                        </p:tgtEl>
                                        <p:attrNameLst>
                                          <p:attrName>style.color</p:attrName>
                                        </p:attrNameLst>
                                      </p:cBhvr>
                                      <p:to>
                                        <a:srgbClr val="7EB040"/>
                                      </p:to>
                                    </p:animClr>
                                    <p:animClr clrSpc="rgb" dir="cw">
                                      <p:cBhvr>
                                        <p:cTn id="39" dur="500" fill="hold"/>
                                        <p:tgtEl>
                                          <p:spTgt spid="2">
                                            <p:txEl>
                                              <p:pRg st="6" end="6"/>
                                            </p:txEl>
                                          </p:spTgt>
                                        </p:tgtEl>
                                        <p:attrNameLst>
                                          <p:attrName>fillcolor</p:attrName>
                                        </p:attrNameLst>
                                      </p:cBhvr>
                                      <p:to>
                                        <a:srgbClr val="7EB040"/>
                                      </p:to>
                                    </p:animClr>
                                    <p:set>
                                      <p:cBhvr>
                                        <p:cTn id="40" dur="500" fill="hold"/>
                                        <p:tgtEl>
                                          <p:spTgt spid="2">
                                            <p:txEl>
                                              <p:pRg st="6" end="6"/>
                                            </p:txEl>
                                          </p:spTgt>
                                        </p:tgtEl>
                                        <p:attrNameLst>
                                          <p:attrName>fill.type</p:attrName>
                                        </p:attrNameLst>
                                      </p:cBhvr>
                                      <p:to>
                                        <p:strVal val="solid"/>
                                      </p:to>
                                    </p:set>
                                    <p:set>
                                      <p:cBhvr>
                                        <p:cTn id="41" dur="500" fill="hold"/>
                                        <p:tgtEl>
                                          <p:spTgt spid="2">
                                            <p:txEl>
                                              <p:pRg st="6" end="6"/>
                                            </p:txEl>
                                          </p:spTgt>
                                        </p:tgtEl>
                                        <p:attrNameLst>
                                          <p:attrName>fill.on</p:attrName>
                                        </p:attrNameLst>
                                      </p:cBhvr>
                                      <p:to>
                                        <p:strVal val="tru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2">
                                            <p:txEl>
                                              <p:pRg st="8" end="8"/>
                                            </p:txEl>
                                          </p:spTgt>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2">
                                            <p:txEl>
                                              <p:pRg st="9" end="9"/>
                                            </p:txEl>
                                          </p:spTgt>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2">
                                            <p:txEl>
                                              <p:pRg st="10" end="10"/>
                                            </p:txEl>
                                          </p:spTgt>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9" presetClass="emph" presetSubtype="0" fill="hold" nodeType="clickEffect">
                                  <p:stCondLst>
                                    <p:cond delay="0"/>
                                  </p:stCondLst>
                                  <p:childTnLst>
                                    <p:animClr clrSpc="rgb" dir="cw">
                                      <p:cBhvr override="childStyle">
                                        <p:cTn id="55" dur="500" fill="hold"/>
                                        <p:tgtEl>
                                          <p:spTgt spid="2">
                                            <p:txEl>
                                              <p:pRg st="10" end="10"/>
                                            </p:txEl>
                                          </p:spTgt>
                                        </p:tgtEl>
                                        <p:attrNameLst>
                                          <p:attrName>style.color</p:attrName>
                                        </p:attrNameLst>
                                      </p:cBhvr>
                                      <p:to>
                                        <a:srgbClr val="7EB040"/>
                                      </p:to>
                                    </p:animClr>
                                    <p:animClr clrSpc="rgb" dir="cw">
                                      <p:cBhvr>
                                        <p:cTn id="56" dur="500" fill="hold"/>
                                        <p:tgtEl>
                                          <p:spTgt spid="2">
                                            <p:txEl>
                                              <p:pRg st="10" end="10"/>
                                            </p:txEl>
                                          </p:spTgt>
                                        </p:tgtEl>
                                        <p:attrNameLst>
                                          <p:attrName>fillcolor</p:attrName>
                                        </p:attrNameLst>
                                      </p:cBhvr>
                                      <p:to>
                                        <a:srgbClr val="7EB040"/>
                                      </p:to>
                                    </p:animClr>
                                    <p:set>
                                      <p:cBhvr>
                                        <p:cTn id="57" dur="500" fill="hold"/>
                                        <p:tgtEl>
                                          <p:spTgt spid="2">
                                            <p:txEl>
                                              <p:pRg st="10" end="10"/>
                                            </p:txEl>
                                          </p:spTgt>
                                        </p:tgtEl>
                                        <p:attrNameLst>
                                          <p:attrName>fill.type</p:attrName>
                                        </p:attrNameLst>
                                      </p:cBhvr>
                                      <p:to>
                                        <p:strVal val="solid"/>
                                      </p:to>
                                    </p:set>
                                    <p:set>
                                      <p:cBhvr>
                                        <p:cTn id="58" dur="500" fill="hold"/>
                                        <p:tgtEl>
                                          <p:spTgt spid="2">
                                            <p:txEl>
                                              <p:pRg st="10" end="10"/>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53D5EF78-6C23-44B2-ADC3-266DAA26B544}"/>
              </a:ext>
            </a:extLst>
          </p:cNvPr>
          <p:cNvSpPr>
            <a:spLocks noGrp="1"/>
          </p:cNvSpPr>
          <p:nvPr>
            <p:ph idx="1"/>
          </p:nvPr>
        </p:nvSpPr>
        <p:spPr>
          <a:xfrm>
            <a:off x="695325" y="1205789"/>
            <a:ext cx="10980738" cy="4848620"/>
          </a:xfrm>
        </p:spPr>
        <p:txBody>
          <a:bodyPr/>
          <a:lstStyle/>
          <a:p>
            <a:r>
              <a:rPr lang="fr-FR" dirty="0"/>
              <a:t>J’ai lancé un mandat de mobilité bancaire entrante et la banque de départ envoie un refus de communication des opérations bancaires. Que s’est-il passé, que dois-je faire ?</a:t>
            </a:r>
          </a:p>
          <a:p>
            <a:pPr lvl="1">
              <a:spcAft>
                <a:spcPts val="600"/>
              </a:spcAft>
            </a:pPr>
            <a:r>
              <a:rPr lang="fr-FR" dirty="0"/>
              <a:t>Je trouve l’information dans le rapport ORCA « Mobilité bancaire Entrante » avec le filtre « anomalie ». En parallèle, le client a reçu un mail.</a:t>
            </a:r>
          </a:p>
          <a:p>
            <a:pPr lvl="1">
              <a:spcAft>
                <a:spcPts val="600"/>
              </a:spcAft>
            </a:pPr>
            <a:r>
              <a:rPr lang="fr-FR" dirty="0"/>
              <a:t>Si le motif « destinataire non reconnu » est avancé, cela signifie que les données client sont justes et que la banque de départ refuse la clôture du compte.</a:t>
            </a:r>
          </a:p>
          <a:p>
            <a:pPr lvl="1">
              <a:spcAft>
                <a:spcPts val="600"/>
              </a:spcAft>
            </a:pPr>
            <a:r>
              <a:rPr lang="fr-FR" dirty="0"/>
              <a:t>Je révoque le mandat refusé puis relance un nouveau mandat après correction de l’anomalie mise en avant par la banque de départ, afin que ce dernier soit conforme.</a:t>
            </a:r>
          </a:p>
          <a:p>
            <a:r>
              <a:rPr lang="fr-FR" dirty="0"/>
              <a:t>Le client nous fait part de sa demande de clôture de compte au travers du mandat de mobilité bancaire, que fais je ?</a:t>
            </a:r>
          </a:p>
          <a:p>
            <a:pPr lvl="1">
              <a:spcAft>
                <a:spcPts val="600"/>
              </a:spcAft>
            </a:pPr>
            <a:r>
              <a:rPr lang="fr-FR" dirty="0"/>
              <a:t>Je suis alerté par un événement GERC prioritaire et le traite à J.</a:t>
            </a:r>
          </a:p>
          <a:p>
            <a:pPr lvl="1">
              <a:spcAft>
                <a:spcPts val="600"/>
              </a:spcAft>
            </a:pPr>
            <a:r>
              <a:rPr lang="fr-FR" dirty="0"/>
              <a:t>Je n'ai rien à faire, tout est traité par l'établissement d'arrivée.</a:t>
            </a:r>
          </a:p>
          <a:p>
            <a:pPr lvl="1">
              <a:spcAft>
                <a:spcPts val="600"/>
              </a:spcAft>
            </a:pPr>
            <a:r>
              <a:rPr lang="fr-FR" dirty="0"/>
              <a:t>J’attends que le client me relance directement sur sa demande de clôture.</a:t>
            </a:r>
          </a:p>
          <a:p>
            <a:r>
              <a:rPr lang="fr-FR" dirty="0"/>
              <a:t>J’utilise l’outil de mobilité bancaire sortante                                                    quand :</a:t>
            </a:r>
          </a:p>
          <a:p>
            <a:pPr lvl="1">
              <a:spcAft>
                <a:spcPts val="600"/>
              </a:spcAft>
            </a:pPr>
            <a:r>
              <a:rPr lang="fr-FR" dirty="0"/>
              <a:t>Je parviens à faire révoquer le client dans les 5 jours ouvrés suivant la réception du mandat de mobilité </a:t>
            </a:r>
          </a:p>
          <a:p>
            <a:pPr lvl="1">
              <a:spcAft>
                <a:spcPts val="600"/>
              </a:spcAft>
            </a:pPr>
            <a:r>
              <a:rPr lang="fr-FR" dirty="0"/>
              <a:t>Je n’ai pas pu clôturer le compte objet de la demande de clôture et que le client est d’accord pour conserver ce compte.</a:t>
            </a:r>
          </a:p>
          <a:p>
            <a:pPr lvl="1">
              <a:spcAft>
                <a:spcPts val="600"/>
              </a:spcAft>
            </a:pPr>
            <a:r>
              <a:rPr lang="fr-FR" dirty="0"/>
              <a:t>J’ai donné bonne suite à la clôture du compte</a:t>
            </a:r>
          </a:p>
          <a:p>
            <a:pPr lvl="1"/>
            <a:endParaRPr lang="fr-FR" dirty="0"/>
          </a:p>
        </p:txBody>
      </p:sp>
      <p:sp>
        <p:nvSpPr>
          <p:cNvPr id="4" name="Espace réservé du texte 2">
            <a:extLst>
              <a:ext uri="{FF2B5EF4-FFF2-40B4-BE49-F238E27FC236}">
                <a16:creationId xmlns:a16="http://schemas.microsoft.com/office/drawing/2014/main" id="{85B574EA-63F3-455F-BD21-445F7510DC2D}"/>
              </a:ext>
            </a:extLst>
          </p:cNvPr>
          <p:cNvSpPr txBox="1">
            <a:spLocks/>
          </p:cNvSpPr>
          <p:nvPr/>
        </p:nvSpPr>
        <p:spPr>
          <a:xfrm>
            <a:off x="695325" y="455439"/>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Pour finir, testez vos connaissances au travers d’un quizz.</a:t>
            </a:r>
          </a:p>
        </p:txBody>
      </p:sp>
      <p:sp>
        <p:nvSpPr>
          <p:cNvPr id="7" name="Espace réservé du texte 6">
            <a:extLst>
              <a:ext uri="{FF2B5EF4-FFF2-40B4-BE49-F238E27FC236}">
                <a16:creationId xmlns:a16="http://schemas.microsoft.com/office/drawing/2014/main" id="{C716255B-6197-469B-9A53-AFBE8A913714}"/>
              </a:ext>
            </a:extLst>
          </p:cNvPr>
          <p:cNvSpPr txBox="1">
            <a:spLocks/>
          </p:cNvSpPr>
          <p:nvPr/>
        </p:nvSpPr>
        <p:spPr>
          <a:xfrm>
            <a:off x="4376738" y="136525"/>
            <a:ext cx="7299325" cy="231775"/>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a:solidFill>
                  <a:schemeClr val="bg1">
                    <a:lumMod val="50000"/>
                  </a:schemeClr>
                </a:solidFill>
                <a:latin typeface="Arial Black" panose="020B0A04020102020204" pitchFamily="34" charset="0"/>
              </a:rPr>
              <a:t>La Mobilité Bancaire</a:t>
            </a:r>
            <a:endParaRPr lang="fr-FR" sz="1200" dirty="0">
              <a:solidFill>
                <a:schemeClr val="bg1">
                  <a:lumMod val="50000"/>
                </a:schemeClr>
              </a:solidFill>
              <a:latin typeface="Arial Black" panose="020B0A04020102020204" pitchFamily="34" charset="0"/>
            </a:endParaRPr>
          </a:p>
        </p:txBody>
      </p:sp>
      <p:grpSp>
        <p:nvGrpSpPr>
          <p:cNvPr id="5" name="Groupe 4">
            <a:extLst>
              <a:ext uri="{FF2B5EF4-FFF2-40B4-BE49-F238E27FC236}">
                <a16:creationId xmlns:a16="http://schemas.microsoft.com/office/drawing/2014/main" id="{5CB54267-4C6B-4DD0-B694-2AFB1E5ECF48}"/>
              </a:ext>
            </a:extLst>
          </p:cNvPr>
          <p:cNvGrpSpPr/>
          <p:nvPr/>
        </p:nvGrpSpPr>
        <p:grpSpPr>
          <a:xfrm>
            <a:off x="4963945" y="4899891"/>
            <a:ext cx="2710360" cy="339882"/>
            <a:chOff x="2558326" y="5034766"/>
            <a:chExt cx="2710360" cy="339882"/>
          </a:xfrm>
        </p:grpSpPr>
        <p:pic>
          <p:nvPicPr>
            <p:cNvPr id="6" name="Image 5">
              <a:extLst>
                <a:ext uri="{FF2B5EF4-FFF2-40B4-BE49-F238E27FC236}">
                  <a16:creationId xmlns:a16="http://schemas.microsoft.com/office/drawing/2014/main" id="{BC99F9A9-2F74-40C5-AB4F-A739C475BF19}"/>
                </a:ext>
              </a:extLst>
            </p:cNvPr>
            <p:cNvPicPr/>
            <p:nvPr/>
          </p:nvPicPr>
          <p:blipFill rotWithShape="1">
            <a:blip r:embed="rId2"/>
            <a:srcRect t="20931" r="80493" b="65324"/>
            <a:stretch/>
          </p:blipFill>
          <p:spPr bwMode="auto">
            <a:xfrm>
              <a:off x="2558326" y="5034766"/>
              <a:ext cx="2710360" cy="339882"/>
            </a:xfrm>
            <a:prstGeom prst="rect">
              <a:avLst/>
            </a:prstGeom>
            <a:ln>
              <a:noFill/>
            </a:ln>
            <a:extLst>
              <a:ext uri="{53640926-AAD7-44D8-BBD7-CCE9431645EC}">
                <a14:shadowObscured xmlns:a14="http://schemas.microsoft.com/office/drawing/2010/main"/>
              </a:ext>
            </a:extLst>
          </p:spPr>
        </p:pic>
        <p:sp>
          <p:nvSpPr>
            <p:cNvPr id="8" name="Rectangle 7">
              <a:extLst>
                <a:ext uri="{FF2B5EF4-FFF2-40B4-BE49-F238E27FC236}">
                  <a16:creationId xmlns:a16="http://schemas.microsoft.com/office/drawing/2014/main" id="{C7AF718B-F957-4E5A-B6E0-C1EA76600C72}"/>
                </a:ext>
              </a:extLst>
            </p:cNvPr>
            <p:cNvSpPr/>
            <p:nvPr/>
          </p:nvSpPr>
          <p:spPr>
            <a:xfrm>
              <a:off x="2558327" y="5179649"/>
              <a:ext cx="2318474" cy="132580"/>
            </a:xfrm>
            <a:prstGeom prst="rect">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3170875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9" presetClass="emph" presetSubtype="0" fill="hold" nodeType="clickEffect">
                                  <p:stCondLst>
                                    <p:cond delay="0"/>
                                  </p:stCondLst>
                                  <p:childTnLst>
                                    <p:animClr clrSpc="rgb" dir="cw">
                                      <p:cBhvr override="childStyle">
                                        <p:cTn id="16" dur="500" fill="hold"/>
                                        <p:tgtEl>
                                          <p:spTgt spid="2">
                                            <p:txEl>
                                              <p:pRg st="1" end="1"/>
                                            </p:txEl>
                                          </p:spTgt>
                                        </p:tgtEl>
                                        <p:attrNameLst>
                                          <p:attrName>style.color</p:attrName>
                                        </p:attrNameLst>
                                      </p:cBhvr>
                                      <p:to>
                                        <a:srgbClr val="7EB040"/>
                                      </p:to>
                                    </p:animClr>
                                    <p:animClr clrSpc="rgb" dir="cw">
                                      <p:cBhvr>
                                        <p:cTn id="17" dur="500" fill="hold"/>
                                        <p:tgtEl>
                                          <p:spTgt spid="2">
                                            <p:txEl>
                                              <p:pRg st="1" end="1"/>
                                            </p:txEl>
                                          </p:spTgt>
                                        </p:tgtEl>
                                        <p:attrNameLst>
                                          <p:attrName>fillcolor</p:attrName>
                                        </p:attrNameLst>
                                      </p:cBhvr>
                                      <p:to>
                                        <a:srgbClr val="7EB040"/>
                                      </p:to>
                                    </p:animClr>
                                    <p:set>
                                      <p:cBhvr>
                                        <p:cTn id="18" dur="500" fill="hold"/>
                                        <p:tgtEl>
                                          <p:spTgt spid="2">
                                            <p:txEl>
                                              <p:pRg st="1" end="1"/>
                                            </p:txEl>
                                          </p:spTgt>
                                        </p:tgtEl>
                                        <p:attrNameLst>
                                          <p:attrName>fill.type</p:attrName>
                                        </p:attrNameLst>
                                      </p:cBhvr>
                                      <p:to>
                                        <p:strVal val="solid"/>
                                      </p:to>
                                    </p:set>
                                    <p:set>
                                      <p:cBhvr>
                                        <p:cTn id="19" dur="500" fill="hold"/>
                                        <p:tgtEl>
                                          <p:spTgt spid="2">
                                            <p:txEl>
                                              <p:pRg st="1" end="1"/>
                                            </p:txEl>
                                          </p:spTgt>
                                        </p:tgtEl>
                                        <p:attrNameLst>
                                          <p:attrName>fill.on</p:attrName>
                                        </p:attrNameLst>
                                      </p:cBhvr>
                                      <p:to>
                                        <p:strVal val="true"/>
                                      </p:to>
                                    </p:set>
                                  </p:childTnLst>
                                </p:cTn>
                              </p:par>
                            </p:childTnLst>
                          </p:cTn>
                        </p:par>
                      </p:childTnLst>
                    </p:cTn>
                  </p:par>
                  <p:par>
                    <p:cTn id="20" fill="hold">
                      <p:stCondLst>
                        <p:cond delay="indefinite"/>
                      </p:stCondLst>
                      <p:childTnLst>
                        <p:par>
                          <p:cTn id="21" fill="hold">
                            <p:stCondLst>
                              <p:cond delay="0"/>
                            </p:stCondLst>
                            <p:childTnLst>
                              <p:par>
                                <p:cTn id="22" presetID="19" presetClass="emph" presetSubtype="0" fill="hold" nodeType="clickEffect">
                                  <p:stCondLst>
                                    <p:cond delay="0"/>
                                  </p:stCondLst>
                                  <p:childTnLst>
                                    <p:animClr clrSpc="rgb" dir="cw">
                                      <p:cBhvr override="childStyle">
                                        <p:cTn id="23" dur="500" fill="hold"/>
                                        <p:tgtEl>
                                          <p:spTgt spid="2">
                                            <p:txEl>
                                              <p:pRg st="3" end="3"/>
                                            </p:txEl>
                                          </p:spTgt>
                                        </p:tgtEl>
                                        <p:attrNameLst>
                                          <p:attrName>style.color</p:attrName>
                                        </p:attrNameLst>
                                      </p:cBhvr>
                                      <p:to>
                                        <a:srgbClr val="7EB040"/>
                                      </p:to>
                                    </p:animClr>
                                    <p:animClr clrSpc="rgb" dir="cw">
                                      <p:cBhvr>
                                        <p:cTn id="24" dur="500" fill="hold"/>
                                        <p:tgtEl>
                                          <p:spTgt spid="2">
                                            <p:txEl>
                                              <p:pRg st="3" end="3"/>
                                            </p:txEl>
                                          </p:spTgt>
                                        </p:tgtEl>
                                        <p:attrNameLst>
                                          <p:attrName>fillcolor</p:attrName>
                                        </p:attrNameLst>
                                      </p:cBhvr>
                                      <p:to>
                                        <a:srgbClr val="7EB040"/>
                                      </p:to>
                                    </p:animClr>
                                    <p:set>
                                      <p:cBhvr>
                                        <p:cTn id="25" dur="500" fill="hold"/>
                                        <p:tgtEl>
                                          <p:spTgt spid="2">
                                            <p:txEl>
                                              <p:pRg st="3" end="3"/>
                                            </p:txEl>
                                          </p:spTgt>
                                        </p:tgtEl>
                                        <p:attrNameLst>
                                          <p:attrName>fill.type</p:attrName>
                                        </p:attrNameLst>
                                      </p:cBhvr>
                                      <p:to>
                                        <p:strVal val="solid"/>
                                      </p:to>
                                    </p:set>
                                    <p:set>
                                      <p:cBhvr>
                                        <p:cTn id="26" dur="500" fill="hold"/>
                                        <p:tgtEl>
                                          <p:spTgt spid="2">
                                            <p:txEl>
                                              <p:pRg st="3" end="3"/>
                                            </p:txEl>
                                          </p:spTgt>
                                        </p:tgtEl>
                                        <p:attrNameLst>
                                          <p:attrName>fill.on</p:attrName>
                                        </p:attrNameLst>
                                      </p:cBhvr>
                                      <p:to>
                                        <p:strVal val="tru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
                                            <p:txEl>
                                              <p:pRg st="5" end="5"/>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9" presetClass="emph" presetSubtype="0" fill="hold" nodeType="clickEffect">
                                  <p:stCondLst>
                                    <p:cond delay="0"/>
                                  </p:stCondLst>
                                  <p:childTnLst>
                                    <p:animClr clrSpc="rgb" dir="cw">
                                      <p:cBhvr override="childStyle">
                                        <p:cTn id="40" dur="500" fill="hold"/>
                                        <p:tgtEl>
                                          <p:spTgt spid="2">
                                            <p:txEl>
                                              <p:pRg st="5" end="5"/>
                                            </p:txEl>
                                          </p:spTgt>
                                        </p:tgtEl>
                                        <p:attrNameLst>
                                          <p:attrName>style.color</p:attrName>
                                        </p:attrNameLst>
                                      </p:cBhvr>
                                      <p:to>
                                        <a:srgbClr val="7EB040"/>
                                      </p:to>
                                    </p:animClr>
                                    <p:animClr clrSpc="rgb" dir="cw">
                                      <p:cBhvr>
                                        <p:cTn id="41" dur="500" fill="hold"/>
                                        <p:tgtEl>
                                          <p:spTgt spid="2">
                                            <p:txEl>
                                              <p:pRg st="5" end="5"/>
                                            </p:txEl>
                                          </p:spTgt>
                                        </p:tgtEl>
                                        <p:attrNameLst>
                                          <p:attrName>fillcolor</p:attrName>
                                        </p:attrNameLst>
                                      </p:cBhvr>
                                      <p:to>
                                        <a:srgbClr val="7EB040"/>
                                      </p:to>
                                    </p:animClr>
                                    <p:set>
                                      <p:cBhvr>
                                        <p:cTn id="42" dur="500" fill="hold"/>
                                        <p:tgtEl>
                                          <p:spTgt spid="2">
                                            <p:txEl>
                                              <p:pRg st="5" end="5"/>
                                            </p:txEl>
                                          </p:spTgt>
                                        </p:tgtEl>
                                        <p:attrNameLst>
                                          <p:attrName>fill.type</p:attrName>
                                        </p:attrNameLst>
                                      </p:cBhvr>
                                      <p:to>
                                        <p:strVal val="solid"/>
                                      </p:to>
                                    </p:set>
                                    <p:set>
                                      <p:cBhvr>
                                        <p:cTn id="43" dur="500" fill="hold"/>
                                        <p:tgtEl>
                                          <p:spTgt spid="2">
                                            <p:txEl>
                                              <p:pRg st="5" end="5"/>
                                            </p:txEl>
                                          </p:spTgt>
                                        </p:tgtEl>
                                        <p:attrNameLst>
                                          <p:attrName>fill.on</p:attrName>
                                        </p:attrNameLst>
                                      </p:cBhvr>
                                      <p:to>
                                        <p:strVal val="tru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2">
                                            <p:txEl>
                                              <p:pRg st="8" end="8"/>
                                            </p:txEl>
                                          </p:spTgt>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2">
                                            <p:txEl>
                                              <p:pRg st="9" end="9"/>
                                            </p:txEl>
                                          </p:spTgt>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2">
                                            <p:txEl>
                                              <p:pRg st="10" end="10"/>
                                            </p:txEl>
                                          </p:spTgt>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2">
                                            <p:txEl>
                                              <p:pRg st="11" end="11"/>
                                            </p:txEl>
                                          </p:spTgt>
                                        </p:tgtEl>
                                        <p:attrNameLst>
                                          <p:attrName>style.visibility</p:attrName>
                                        </p:attrNameLst>
                                      </p:cBhvr>
                                      <p:to>
                                        <p:strVal val="visible"/>
                                      </p:to>
                                    </p:set>
                                  </p:childTnLst>
                                </p:cTn>
                              </p:par>
                              <p:par>
                                <p:cTn id="54" presetID="10" presetClass="entr" presetSubtype="0" fill="hold" nodeType="with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fade">
                                      <p:cBhvr>
                                        <p:cTn id="56" dur="500"/>
                                        <p:tgtEl>
                                          <p:spTgt spid="5"/>
                                        </p:tgtEl>
                                      </p:cBhvr>
                                    </p:animEffect>
                                  </p:childTnLst>
                                </p:cTn>
                              </p:par>
                            </p:childTnLst>
                          </p:cTn>
                        </p:par>
                      </p:childTnLst>
                    </p:cTn>
                  </p:par>
                  <p:par>
                    <p:cTn id="57" fill="hold">
                      <p:stCondLst>
                        <p:cond delay="indefinite"/>
                      </p:stCondLst>
                      <p:childTnLst>
                        <p:par>
                          <p:cTn id="58" fill="hold">
                            <p:stCondLst>
                              <p:cond delay="0"/>
                            </p:stCondLst>
                            <p:childTnLst>
                              <p:par>
                                <p:cTn id="59" presetID="19" presetClass="emph" presetSubtype="0" fill="hold" nodeType="clickEffect">
                                  <p:stCondLst>
                                    <p:cond delay="0"/>
                                  </p:stCondLst>
                                  <p:childTnLst>
                                    <p:animClr clrSpc="rgb" dir="cw">
                                      <p:cBhvr override="childStyle">
                                        <p:cTn id="60" dur="500" fill="hold"/>
                                        <p:tgtEl>
                                          <p:spTgt spid="2">
                                            <p:txEl>
                                              <p:pRg st="9" end="9"/>
                                            </p:txEl>
                                          </p:spTgt>
                                        </p:tgtEl>
                                        <p:attrNameLst>
                                          <p:attrName>style.color</p:attrName>
                                        </p:attrNameLst>
                                      </p:cBhvr>
                                      <p:to>
                                        <a:srgbClr val="7EB040"/>
                                      </p:to>
                                    </p:animClr>
                                    <p:animClr clrSpc="rgb" dir="cw">
                                      <p:cBhvr>
                                        <p:cTn id="61" dur="500" fill="hold"/>
                                        <p:tgtEl>
                                          <p:spTgt spid="2">
                                            <p:txEl>
                                              <p:pRg st="9" end="9"/>
                                            </p:txEl>
                                          </p:spTgt>
                                        </p:tgtEl>
                                        <p:attrNameLst>
                                          <p:attrName>fillcolor</p:attrName>
                                        </p:attrNameLst>
                                      </p:cBhvr>
                                      <p:to>
                                        <a:srgbClr val="7EB040"/>
                                      </p:to>
                                    </p:animClr>
                                    <p:set>
                                      <p:cBhvr>
                                        <p:cTn id="62" dur="500" fill="hold"/>
                                        <p:tgtEl>
                                          <p:spTgt spid="2">
                                            <p:txEl>
                                              <p:pRg st="9" end="9"/>
                                            </p:txEl>
                                          </p:spTgt>
                                        </p:tgtEl>
                                        <p:attrNameLst>
                                          <p:attrName>fill.type</p:attrName>
                                        </p:attrNameLst>
                                      </p:cBhvr>
                                      <p:to>
                                        <p:strVal val="solid"/>
                                      </p:to>
                                    </p:set>
                                    <p:set>
                                      <p:cBhvr>
                                        <p:cTn id="63" dur="500" fill="hold"/>
                                        <p:tgtEl>
                                          <p:spTgt spid="2">
                                            <p:txEl>
                                              <p:pRg st="9" end="9"/>
                                            </p:txEl>
                                          </p:spTgt>
                                        </p:tgtEl>
                                        <p:attrNameLst>
                                          <p:attrName>fill.on</p:attrName>
                                        </p:attrNameLst>
                                      </p:cBhvr>
                                      <p:to>
                                        <p:strVal val="true"/>
                                      </p:to>
                                    </p:set>
                                  </p:childTnLst>
                                </p:cTn>
                              </p:par>
                              <p:par>
                                <p:cTn id="64" presetID="19" presetClass="emph" presetSubtype="0" fill="hold" nodeType="withEffect">
                                  <p:stCondLst>
                                    <p:cond delay="0"/>
                                  </p:stCondLst>
                                  <p:childTnLst>
                                    <p:animClr clrSpc="rgb" dir="cw">
                                      <p:cBhvr override="childStyle">
                                        <p:cTn id="65" dur="500" fill="hold"/>
                                        <p:tgtEl>
                                          <p:spTgt spid="2">
                                            <p:txEl>
                                              <p:pRg st="10" end="10"/>
                                            </p:txEl>
                                          </p:spTgt>
                                        </p:tgtEl>
                                        <p:attrNameLst>
                                          <p:attrName>style.color</p:attrName>
                                        </p:attrNameLst>
                                      </p:cBhvr>
                                      <p:to>
                                        <a:srgbClr val="7EB040"/>
                                      </p:to>
                                    </p:animClr>
                                    <p:animClr clrSpc="rgb" dir="cw">
                                      <p:cBhvr>
                                        <p:cTn id="66" dur="500" fill="hold"/>
                                        <p:tgtEl>
                                          <p:spTgt spid="2">
                                            <p:txEl>
                                              <p:pRg st="10" end="10"/>
                                            </p:txEl>
                                          </p:spTgt>
                                        </p:tgtEl>
                                        <p:attrNameLst>
                                          <p:attrName>fillcolor</p:attrName>
                                        </p:attrNameLst>
                                      </p:cBhvr>
                                      <p:to>
                                        <a:srgbClr val="7EB040"/>
                                      </p:to>
                                    </p:animClr>
                                    <p:set>
                                      <p:cBhvr>
                                        <p:cTn id="67" dur="500" fill="hold"/>
                                        <p:tgtEl>
                                          <p:spTgt spid="2">
                                            <p:txEl>
                                              <p:pRg st="10" end="10"/>
                                            </p:txEl>
                                          </p:spTgt>
                                        </p:tgtEl>
                                        <p:attrNameLst>
                                          <p:attrName>fill.type</p:attrName>
                                        </p:attrNameLst>
                                      </p:cBhvr>
                                      <p:to>
                                        <p:strVal val="solid"/>
                                      </p:to>
                                    </p:set>
                                    <p:set>
                                      <p:cBhvr>
                                        <p:cTn id="68" dur="500" fill="hold"/>
                                        <p:tgtEl>
                                          <p:spTgt spid="2">
                                            <p:txEl>
                                              <p:pRg st="10" end="10"/>
                                            </p:txEl>
                                          </p:spTgt>
                                        </p:tgtEl>
                                        <p:attrNameLst>
                                          <p:attrName>fill.on</p:attrName>
                                        </p:attrNameLst>
                                      </p:cBhvr>
                                      <p:to>
                                        <p:strVal val="true"/>
                                      </p:to>
                                    </p:set>
                                  </p:childTnLst>
                                </p:cTn>
                              </p:par>
                              <p:par>
                                <p:cTn id="69" presetID="19" presetClass="emph" presetSubtype="0" fill="hold" nodeType="withEffect">
                                  <p:stCondLst>
                                    <p:cond delay="0"/>
                                  </p:stCondLst>
                                  <p:childTnLst>
                                    <p:animClr clrSpc="rgb" dir="cw">
                                      <p:cBhvr override="childStyle">
                                        <p:cTn id="70" dur="500" fill="hold"/>
                                        <p:tgtEl>
                                          <p:spTgt spid="2">
                                            <p:txEl>
                                              <p:pRg st="11" end="11"/>
                                            </p:txEl>
                                          </p:spTgt>
                                        </p:tgtEl>
                                        <p:attrNameLst>
                                          <p:attrName>style.color</p:attrName>
                                        </p:attrNameLst>
                                      </p:cBhvr>
                                      <p:to>
                                        <a:srgbClr val="7EB040"/>
                                      </p:to>
                                    </p:animClr>
                                    <p:animClr clrSpc="rgb" dir="cw">
                                      <p:cBhvr>
                                        <p:cTn id="71" dur="500" fill="hold"/>
                                        <p:tgtEl>
                                          <p:spTgt spid="2">
                                            <p:txEl>
                                              <p:pRg st="11" end="11"/>
                                            </p:txEl>
                                          </p:spTgt>
                                        </p:tgtEl>
                                        <p:attrNameLst>
                                          <p:attrName>fillcolor</p:attrName>
                                        </p:attrNameLst>
                                      </p:cBhvr>
                                      <p:to>
                                        <a:srgbClr val="7EB040"/>
                                      </p:to>
                                    </p:animClr>
                                    <p:set>
                                      <p:cBhvr>
                                        <p:cTn id="72" dur="500" fill="hold"/>
                                        <p:tgtEl>
                                          <p:spTgt spid="2">
                                            <p:txEl>
                                              <p:pRg st="11" end="11"/>
                                            </p:txEl>
                                          </p:spTgt>
                                        </p:tgtEl>
                                        <p:attrNameLst>
                                          <p:attrName>fill.type</p:attrName>
                                        </p:attrNameLst>
                                      </p:cBhvr>
                                      <p:to>
                                        <p:strVal val="solid"/>
                                      </p:to>
                                    </p:set>
                                    <p:set>
                                      <p:cBhvr>
                                        <p:cTn id="73" dur="500" fill="hold"/>
                                        <p:tgtEl>
                                          <p:spTgt spid="2">
                                            <p:txEl>
                                              <p:pRg st="11" end="11"/>
                                            </p:txEl>
                                          </p:spTgt>
                                        </p:tgtEl>
                                        <p:attrNameLst>
                                          <p:attrName>fill.on</p:attrName>
                                        </p:attrNameLst>
                                      </p:cBhvr>
                                      <p:to>
                                        <p:strVal val="true"/>
                                      </p:to>
                                    </p:set>
                                  </p:childTnLst>
                                </p:cTn>
                              </p:par>
                              <p:par>
                                <p:cTn id="74" presetID="1" presetClass="entr" presetSubtype="0" fill="hold" nodeType="withEffect">
                                  <p:stCondLst>
                                    <p:cond delay="0"/>
                                  </p:stCondLst>
                                  <p:childTnLst>
                                    <p:set>
                                      <p:cBhvr>
                                        <p:cTn id="7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1">
            <a:extLst>
              <a:ext uri="{FF2B5EF4-FFF2-40B4-BE49-F238E27FC236}">
                <a16:creationId xmlns:a16="http://schemas.microsoft.com/office/drawing/2014/main" id="{29788533-7311-44B3-905A-71D6871B21DD}"/>
              </a:ext>
            </a:extLst>
          </p:cNvPr>
          <p:cNvSpPr>
            <a:spLocks noGrp="1"/>
          </p:cNvSpPr>
          <p:nvPr>
            <p:ph type="body" sz="quarter" idx="13"/>
          </p:nvPr>
        </p:nvSpPr>
        <p:spPr>
          <a:xfrm>
            <a:off x="3716337" y="1779588"/>
            <a:ext cx="8292783" cy="4022725"/>
          </a:xfrm>
        </p:spPr>
        <p:txBody>
          <a:bodyPr/>
          <a:lstStyle/>
          <a:p>
            <a:r>
              <a:rPr lang="fr-FR" dirty="0"/>
              <a:t>La domiciliation des flux est le pilier de la relation bancaire</a:t>
            </a:r>
          </a:p>
          <a:p>
            <a:r>
              <a:rPr lang="fr-FR" dirty="0"/>
              <a:t>La Mobilité bancaire entrante et sortante, 2021 en quelques chiffres</a:t>
            </a:r>
          </a:p>
          <a:p>
            <a:r>
              <a:rPr lang="fr-FR" dirty="0"/>
              <a:t>Rappels sur la Mobilité bancaire entrante</a:t>
            </a:r>
          </a:p>
          <a:p>
            <a:r>
              <a:rPr lang="fr-FR" dirty="0"/>
              <a:t>Gérer la Mobilité bancaire sortante et les demandes de clôtures de comptes</a:t>
            </a:r>
          </a:p>
          <a:p>
            <a:r>
              <a:rPr lang="fr-FR" dirty="0"/>
              <a:t>Quizz</a:t>
            </a:r>
          </a:p>
          <a:p>
            <a:r>
              <a:rPr lang="fr-FR" b="1" dirty="0"/>
              <a:t>Les infos à disposition du réseau dans la Rubrique des Commerciaux</a:t>
            </a:r>
          </a:p>
        </p:txBody>
      </p:sp>
    </p:spTree>
    <p:extLst>
      <p:ext uri="{BB962C8B-B14F-4D97-AF65-F5344CB8AC3E}">
        <p14:creationId xmlns:p14="http://schemas.microsoft.com/office/powerpoint/2010/main" val="17360258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43EA612E-07C3-472E-B3ED-A8800CE0C591}"/>
              </a:ext>
            </a:extLst>
          </p:cNvPr>
          <p:cNvSpPr>
            <a:spLocks noGrp="1"/>
          </p:cNvSpPr>
          <p:nvPr>
            <p:ph idx="1"/>
          </p:nvPr>
        </p:nvSpPr>
        <p:spPr>
          <a:xfrm>
            <a:off x="695325" y="1388669"/>
            <a:ext cx="8129958" cy="4848620"/>
          </a:xfrm>
        </p:spPr>
        <p:txBody>
          <a:bodyPr/>
          <a:lstStyle/>
          <a:p>
            <a:r>
              <a:rPr lang="fr-FR" dirty="0"/>
              <a:t>Dans                            , une rubrique spéciale est réservée à la Mobilité Bancaire.</a:t>
            </a:r>
            <a:endParaRPr lang="fr-FR" sz="1200" dirty="0"/>
          </a:p>
          <a:p>
            <a:r>
              <a:rPr lang="fr-FR" dirty="0"/>
              <a:t>Pour remettre de l’information à vos clients : </a:t>
            </a:r>
          </a:p>
          <a:p>
            <a:pPr lvl="1">
              <a:spcAft>
                <a:spcPts val="600"/>
              </a:spcAft>
            </a:pPr>
            <a:r>
              <a:rPr lang="fr-FR" dirty="0"/>
              <a:t>Fiche Produit </a:t>
            </a:r>
            <a:r>
              <a:rPr lang="fr-FR" dirty="0">
                <a:hlinkClick r:id="rId2"/>
              </a:rPr>
              <a:t>cliquez ici</a:t>
            </a:r>
            <a:endParaRPr lang="fr-FR" dirty="0"/>
          </a:p>
          <a:p>
            <a:pPr lvl="1">
              <a:spcAft>
                <a:spcPts val="600"/>
              </a:spcAft>
            </a:pPr>
            <a:r>
              <a:rPr lang="fr-FR" dirty="0"/>
              <a:t>Si le client </a:t>
            </a:r>
            <a:r>
              <a:rPr lang="fr-FR" u="sng" dirty="0"/>
              <a:t>refuse la mise en place de la mobilité</a:t>
            </a:r>
            <a:r>
              <a:rPr lang="fr-FR" dirty="0"/>
              <a:t> et vous demande un modèle de courrier à envoyer à sa banque.</a:t>
            </a:r>
          </a:p>
          <a:p>
            <a:pPr lvl="2"/>
            <a:r>
              <a:rPr lang="fr-FR" dirty="0"/>
              <a:t>Pour l’arrêt des prélèvements / virements </a:t>
            </a:r>
            <a:r>
              <a:rPr lang="fr-FR" dirty="0">
                <a:hlinkClick r:id="rId3"/>
              </a:rPr>
              <a:t>cliquez ici</a:t>
            </a:r>
            <a:endParaRPr lang="fr-FR" dirty="0"/>
          </a:p>
          <a:p>
            <a:pPr lvl="2"/>
            <a:r>
              <a:rPr lang="fr-FR" dirty="0"/>
              <a:t>Pour obtenir la liste des opérations sur les 13 derniers mois </a:t>
            </a:r>
            <a:r>
              <a:rPr lang="fr-FR" dirty="0">
                <a:hlinkClick r:id="rId4"/>
              </a:rPr>
              <a:t>cliquez ici</a:t>
            </a:r>
            <a:endParaRPr lang="fr-FR" dirty="0"/>
          </a:p>
          <a:p>
            <a:pPr lvl="2"/>
            <a:r>
              <a:rPr lang="fr-FR" dirty="0"/>
              <a:t>Pour prévenir manuellement des organismes émetteurs </a:t>
            </a:r>
            <a:r>
              <a:rPr lang="fr-FR" dirty="0">
                <a:hlinkClick r:id="rId5"/>
              </a:rPr>
              <a:t>cliquez ici</a:t>
            </a:r>
            <a:endParaRPr lang="fr-FR" dirty="0"/>
          </a:p>
          <a:p>
            <a:r>
              <a:rPr lang="fr-FR" dirty="0"/>
              <a:t>Pour trouver les réponses aux questions – documents internes :</a:t>
            </a:r>
          </a:p>
          <a:p>
            <a:pPr lvl="1">
              <a:spcAft>
                <a:spcPts val="600"/>
              </a:spcAft>
            </a:pPr>
            <a:r>
              <a:rPr lang="fr-FR" dirty="0"/>
              <a:t>Tuto vidéo – créer un mandat </a:t>
            </a:r>
            <a:r>
              <a:rPr lang="fr-FR" dirty="0">
                <a:hlinkClick r:id="rId6"/>
              </a:rPr>
              <a:t>cliquez ici</a:t>
            </a:r>
            <a:endParaRPr lang="fr-FR" dirty="0"/>
          </a:p>
          <a:p>
            <a:pPr lvl="1">
              <a:spcAft>
                <a:spcPts val="600"/>
              </a:spcAft>
            </a:pPr>
            <a:r>
              <a:rPr lang="fr-FR" dirty="0"/>
              <a:t>Foire aux questions </a:t>
            </a:r>
            <a:r>
              <a:rPr lang="fr-FR" dirty="0">
                <a:hlinkClick r:id="rId7"/>
              </a:rPr>
              <a:t>cliquez ici</a:t>
            </a:r>
            <a:endParaRPr lang="fr-FR" dirty="0"/>
          </a:p>
          <a:p>
            <a:pPr lvl="1">
              <a:spcAft>
                <a:spcPts val="600"/>
              </a:spcAft>
            </a:pPr>
            <a:r>
              <a:rPr lang="fr-FR" dirty="0"/>
              <a:t>Fiche pratique </a:t>
            </a:r>
            <a:r>
              <a:rPr lang="fr-FR" dirty="0">
                <a:hlinkClick r:id="rId8"/>
              </a:rPr>
              <a:t>cliquez ici</a:t>
            </a:r>
            <a:endParaRPr lang="fr-FR" dirty="0"/>
          </a:p>
          <a:p>
            <a:pPr lvl="1"/>
            <a:r>
              <a:rPr lang="fr-FR" dirty="0"/>
              <a:t>Modes opératoires en lien dans ce support (</a:t>
            </a:r>
            <a:r>
              <a:rPr lang="fr-FR" dirty="0">
                <a:hlinkClick r:id="rId9" action="ppaction://hlinksldjump"/>
              </a:rPr>
              <a:t>slide 10</a:t>
            </a:r>
            <a:r>
              <a:rPr lang="fr-FR" dirty="0"/>
              <a:t>)</a:t>
            </a:r>
          </a:p>
        </p:txBody>
      </p:sp>
      <p:sp>
        <p:nvSpPr>
          <p:cNvPr id="3" name="Espace réservé du texte 2">
            <a:extLst>
              <a:ext uri="{FF2B5EF4-FFF2-40B4-BE49-F238E27FC236}">
                <a16:creationId xmlns:a16="http://schemas.microsoft.com/office/drawing/2014/main" id="{404744CB-51C1-418F-AD2E-888E2EEB9553}"/>
              </a:ext>
            </a:extLst>
          </p:cNvPr>
          <p:cNvSpPr>
            <a:spLocks noGrp="1"/>
          </p:cNvSpPr>
          <p:nvPr>
            <p:ph type="body" sz="quarter" idx="12"/>
          </p:nvPr>
        </p:nvSpPr>
        <p:spPr/>
        <p:txBody>
          <a:bodyPr/>
          <a:lstStyle/>
          <a:p>
            <a:r>
              <a:rPr lang="fr-FR" dirty="0"/>
              <a:t>Récapitulatif des informations à disposition dans la Rubrique des Commerciaux</a:t>
            </a:r>
          </a:p>
        </p:txBody>
      </p:sp>
      <p:pic>
        <p:nvPicPr>
          <p:cNvPr id="4" name="Image 3">
            <a:hlinkClick r:id="rId10"/>
            <a:extLst>
              <a:ext uri="{FF2B5EF4-FFF2-40B4-BE49-F238E27FC236}">
                <a16:creationId xmlns:a16="http://schemas.microsoft.com/office/drawing/2014/main" id="{7C41C08D-4558-4FFE-B0CB-E0CA8A4F9C8F}"/>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542855" y="1427102"/>
            <a:ext cx="1479020" cy="280117"/>
          </a:xfrm>
          <a:prstGeom prst="rect">
            <a:avLst/>
          </a:prstGeom>
        </p:spPr>
      </p:pic>
      <p:pic>
        <p:nvPicPr>
          <p:cNvPr id="5" name="Image 4">
            <a:hlinkClick r:id="rId12"/>
            <a:extLst>
              <a:ext uri="{FF2B5EF4-FFF2-40B4-BE49-F238E27FC236}">
                <a16:creationId xmlns:a16="http://schemas.microsoft.com/office/drawing/2014/main" id="{F10B3D0E-7604-440B-8849-2A238232BDD8}"/>
              </a:ext>
            </a:extLst>
          </p:cNvPr>
          <p:cNvPicPr>
            <a:picLocks noChangeAspect="1"/>
          </p:cNvPicPr>
          <p:nvPr/>
        </p:nvPicPr>
        <p:blipFill>
          <a:blip r:embed="rId13"/>
          <a:stretch>
            <a:fillRect/>
          </a:stretch>
        </p:blipFill>
        <p:spPr>
          <a:xfrm>
            <a:off x="8825283" y="1707219"/>
            <a:ext cx="2966124" cy="4132763"/>
          </a:xfrm>
          <a:prstGeom prst="rect">
            <a:avLst/>
          </a:prstGeom>
          <a:ln w="28575">
            <a:solidFill>
              <a:schemeClr val="tx1">
                <a:lumMod val="75000"/>
                <a:lumOff val="25000"/>
              </a:schemeClr>
            </a:solidFill>
          </a:ln>
        </p:spPr>
      </p:pic>
      <p:sp>
        <p:nvSpPr>
          <p:cNvPr id="6" name="Ellipse 5">
            <a:extLst>
              <a:ext uri="{FF2B5EF4-FFF2-40B4-BE49-F238E27FC236}">
                <a16:creationId xmlns:a16="http://schemas.microsoft.com/office/drawing/2014/main" id="{6E530A1F-B7DA-441C-93F3-BFA9F2AE3408}"/>
              </a:ext>
            </a:extLst>
          </p:cNvPr>
          <p:cNvSpPr/>
          <p:nvPr/>
        </p:nvSpPr>
        <p:spPr>
          <a:xfrm>
            <a:off x="8791244" y="4141866"/>
            <a:ext cx="2060431" cy="653143"/>
          </a:xfrm>
          <a:prstGeom prst="ellipse">
            <a:avLst/>
          </a:prstGeom>
          <a:noFill/>
          <a:ln w="762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7242C295-366D-4411-967D-BE95E8086176}"/>
              </a:ext>
            </a:extLst>
          </p:cNvPr>
          <p:cNvSpPr/>
          <p:nvPr/>
        </p:nvSpPr>
        <p:spPr>
          <a:xfrm>
            <a:off x="6656862" y="3048001"/>
            <a:ext cx="2086556" cy="9905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t>Même si le client refuse le service </a:t>
            </a:r>
            <a:r>
              <a:rPr lang="fr-FR" sz="1100" dirty="0" err="1"/>
              <a:t>Domilis</a:t>
            </a:r>
            <a:r>
              <a:rPr lang="fr-FR" sz="1100" dirty="0"/>
              <a:t>, nous avons l’obligation réglementaire de lui proposer la mise à disposition de ces courriers.</a:t>
            </a:r>
          </a:p>
        </p:txBody>
      </p:sp>
      <p:pic>
        <p:nvPicPr>
          <p:cNvPr id="8" name="Image 7">
            <a:extLst>
              <a:ext uri="{FF2B5EF4-FFF2-40B4-BE49-F238E27FC236}">
                <a16:creationId xmlns:a16="http://schemas.microsoft.com/office/drawing/2014/main" id="{404EBD88-115C-47FF-BEFA-A47841B65D77}"/>
              </a:ext>
            </a:extLst>
          </p:cNvPr>
          <p:cNvPicPr>
            <a:picLocks noChangeAspect="1"/>
          </p:cNvPicPr>
          <p:nvPr/>
        </p:nvPicPr>
        <p:blipFill>
          <a:blip r:embed="rId14">
            <a:duotone>
              <a:prstClr val="black"/>
              <a:schemeClr val="accent2">
                <a:tint val="45000"/>
                <a:satMod val="400000"/>
              </a:schemeClr>
            </a:duotone>
          </a:blip>
          <a:stretch>
            <a:fillRect/>
          </a:stretch>
        </p:blipFill>
        <p:spPr>
          <a:xfrm rot="5400000" flipH="1" flipV="1">
            <a:off x="10798677" y="4743641"/>
            <a:ext cx="711666" cy="684330"/>
          </a:xfrm>
          <a:prstGeom prst="rect">
            <a:avLst/>
          </a:prstGeom>
          <a:noFill/>
        </p:spPr>
      </p:pic>
      <p:cxnSp>
        <p:nvCxnSpPr>
          <p:cNvPr id="10" name="Connecteur droit 9">
            <a:extLst>
              <a:ext uri="{FF2B5EF4-FFF2-40B4-BE49-F238E27FC236}">
                <a16:creationId xmlns:a16="http://schemas.microsoft.com/office/drawing/2014/main" id="{561ECB50-AD9C-4653-9B65-8DE7319BF8E1}"/>
              </a:ext>
            </a:extLst>
          </p:cNvPr>
          <p:cNvCxnSpPr/>
          <p:nvPr/>
        </p:nvCxnSpPr>
        <p:spPr>
          <a:xfrm>
            <a:off x="6183096" y="3082835"/>
            <a:ext cx="499890" cy="513805"/>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91EA6453-F489-4FE7-A119-025629BF54DB}"/>
              </a:ext>
            </a:extLst>
          </p:cNvPr>
          <p:cNvCxnSpPr>
            <a:cxnSpLocks/>
          </p:cNvCxnSpPr>
          <p:nvPr/>
        </p:nvCxnSpPr>
        <p:spPr>
          <a:xfrm flipV="1">
            <a:off x="6199716" y="3524795"/>
            <a:ext cx="499890" cy="51380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5434676"/>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haredContentType xmlns="Microsoft.SharePoint.Taxonomy.ContentTypeSync" SourceId="c52eb4dc-0ef3-4aa8-8e03-025dbf6c8637" ContentTypeId="0x0101" PreviousValue="false"/>
</file>

<file path=customXml/item4.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1515AA-57AE-4459-BE05-37022DA03708}">
  <ds:schemaRefs>
    <ds:schemaRef ds:uri="http://purl.org/dc/elements/1.1/"/>
    <ds:schemaRef ds:uri="http://schemas.microsoft.com/office/2006/metadata/properties"/>
    <ds:schemaRef ds:uri="http://schemas.microsoft.com/office/infopath/2007/PartnerControls"/>
    <ds:schemaRef ds:uri="http://purl.org/dc/terms/"/>
    <ds:schemaRef ds:uri="http://schemas.openxmlformats.org/package/2006/metadata/core-properties"/>
    <ds:schemaRef ds:uri="http://schemas.microsoft.com/office/2006/documentManagement/types"/>
    <ds:schemaRef ds:uri="402bd0e2-1d78-4f7d-9dde-91cd55d66e87"/>
    <ds:schemaRef ds:uri="http://www.w3.org/XML/1998/namespace"/>
    <ds:schemaRef ds:uri="http://purl.org/dc/dcmitype/"/>
  </ds:schemaRefs>
</ds:datastoreItem>
</file>

<file path=customXml/itemProps2.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3.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4.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10104</TotalTime>
  <Words>4192</Words>
  <Application>Microsoft Office PowerPoint</Application>
  <PresentationFormat>Grand écran</PresentationFormat>
  <Paragraphs>417</Paragraphs>
  <Slides>29</Slides>
  <Notes>0</Notes>
  <HiddenSlides>1</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29</vt:i4>
      </vt:variant>
    </vt:vector>
  </HeadingPairs>
  <TitlesOfParts>
    <vt:vector size="36" baseType="lpstr">
      <vt:lpstr>Arial</vt:lpstr>
      <vt:lpstr>Arial Black</vt:lpstr>
      <vt:lpstr>Arial Narrow</vt:lpstr>
      <vt:lpstr>Calibri</vt:lpstr>
      <vt:lpstr>Montserrat Black</vt:lpstr>
      <vt:lpstr>Wingdings</vt:lpstr>
      <vt:lpstr>Thème Office</vt:lpstr>
      <vt:lpstr>La Mobilité Bancaire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LAROQUE-FALANTIN Loriane [CEGEE]</cp:lastModifiedBy>
  <cp:revision>441</cp:revision>
  <cp:lastPrinted>2022-03-21T14:52:13Z</cp:lastPrinted>
  <dcterms:created xsi:type="dcterms:W3CDTF">2020-06-24T09:20:11Z</dcterms:created>
  <dcterms:modified xsi:type="dcterms:W3CDTF">2022-03-24T07:03:57Z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lucie.jung@cegee.caisse-epargne.fr</vt:lpwstr>
  </property>
  <property fmtid="{D5CDD505-2E9C-101B-9397-08002B2CF9AE}" pid="5" name="MSIP_Label_48a19f0c-bea1-442e-a475-ed109d9ec508_SetDate">
    <vt:lpwstr>2020-06-24T09:46:25.2776735Z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0x0101008B0DE9E3EEC639499EC5C362D51B0CB3</vt:lpwstr>
  </property>
</Properties>
</file>