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handoutMasterIdLst>
    <p:handoutMasterId r:id="rId31"/>
  </p:handoutMasterIdLst>
  <p:sldIdLst>
    <p:sldId id="256" r:id="rId6"/>
    <p:sldId id="618" r:id="rId7"/>
    <p:sldId id="642" r:id="rId8"/>
    <p:sldId id="365" r:id="rId9"/>
    <p:sldId id="263" r:id="rId10"/>
    <p:sldId id="623" r:id="rId11"/>
    <p:sldId id="576" r:id="rId12"/>
    <p:sldId id="624" r:id="rId13"/>
    <p:sldId id="625" r:id="rId14"/>
    <p:sldId id="595" r:id="rId15"/>
    <p:sldId id="598" r:id="rId16"/>
    <p:sldId id="627" r:id="rId17"/>
    <p:sldId id="631" r:id="rId18"/>
    <p:sldId id="638" r:id="rId19"/>
    <p:sldId id="628" r:id="rId20"/>
    <p:sldId id="632" r:id="rId21"/>
    <p:sldId id="633" r:id="rId22"/>
    <p:sldId id="634" r:id="rId23"/>
    <p:sldId id="635" r:id="rId24"/>
    <p:sldId id="602" r:id="rId25"/>
    <p:sldId id="622" r:id="rId26"/>
    <p:sldId id="636" r:id="rId27"/>
    <p:sldId id="644" r:id="rId28"/>
    <p:sldId id="645" r:id="rId29"/>
    <p:sldId id="646" r:id="rId30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LINGREY Stephanie [CEGEE]" initials="MS[" lastIdx="1" clrIdx="0">
    <p:extLst>
      <p:ext uri="{19B8F6BF-5375-455C-9EA6-DF929625EA0E}">
        <p15:presenceInfo xmlns:p15="http://schemas.microsoft.com/office/powerpoint/2012/main" userId="S::stephanie.malingrey@cegee.caisse-epargne.fr::29ebc3fd-2e55-4cdc-8300-33e3f91228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DCDD"/>
    <a:srgbClr val="EC1B24"/>
    <a:srgbClr val="000000"/>
    <a:srgbClr val="C31632"/>
    <a:srgbClr val="E7302A"/>
    <a:srgbClr val="F5F5F5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76" autoAdjust="0"/>
    <p:restoredTop sz="96265" autoAdjust="0"/>
  </p:normalViewPr>
  <p:slideViewPr>
    <p:cSldViewPr snapToGrid="0">
      <p:cViewPr varScale="1">
        <p:scale>
          <a:sx n="68" d="100"/>
          <a:sy n="68" d="100"/>
        </p:scale>
        <p:origin x="6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3024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/>
              <a:t>TS-I Traitement de la réclamation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25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Feuil1!$C$9:$C$12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Feuil1!$D$9:$D$12</c:f>
              <c:numCache>
                <c:formatCode>General</c:formatCode>
                <c:ptCount val="4"/>
                <c:pt idx="0">
                  <c:v>-33</c:v>
                </c:pt>
                <c:pt idx="1">
                  <c:v>-37</c:v>
                </c:pt>
                <c:pt idx="2">
                  <c:v>-23</c:v>
                </c:pt>
                <c:pt idx="3">
                  <c:v>-11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F9-47BF-9311-C9694C1EDD2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01695064"/>
        <c:axId val="801695720"/>
      </c:lineChart>
      <c:catAx>
        <c:axId val="801695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01695720"/>
        <c:crosses val="autoZero"/>
        <c:auto val="1"/>
        <c:lblAlgn val="ctr"/>
        <c:lblOffset val="100"/>
        <c:noMultiLvlLbl val="0"/>
      </c:catAx>
      <c:valAx>
        <c:axId val="80169572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801695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>
      <cs:styleClr val="auto"/>
    </cs:fillRef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mediateur-cegee.fr/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mediateur-cegee.fr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CFC65B-B575-494F-8851-C9569CF7AF30}" type="doc">
      <dgm:prSet loTypeId="urn:microsoft.com/office/officeart/2005/8/layout/gear1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D0211CD-93FC-414A-97E3-A8AF7E9F2BC6}">
      <dgm:prSet phldrT="[Texte]"/>
      <dgm:spPr/>
      <dgm:t>
        <a:bodyPr/>
        <a:lstStyle/>
        <a:p>
          <a:r>
            <a:rPr lang="fr-FR" dirty="0">
              <a:hlinkClick xmlns:r="http://schemas.openxmlformats.org/officeDocument/2006/relationships" r:id="rId1"/>
            </a:rPr>
            <a:t>Le Médiateur</a:t>
          </a:r>
          <a:endParaRPr lang="fr-FR" dirty="0"/>
        </a:p>
      </dgm:t>
    </dgm:pt>
    <dgm:pt modelId="{1E837AF1-5DF3-40C0-9C3D-0D2EB559F380}" type="parTrans" cxnId="{7BC86E61-F7E6-4612-9D3D-2260CA3961CD}">
      <dgm:prSet/>
      <dgm:spPr/>
      <dgm:t>
        <a:bodyPr/>
        <a:lstStyle/>
        <a:p>
          <a:endParaRPr lang="fr-FR"/>
        </a:p>
      </dgm:t>
    </dgm:pt>
    <dgm:pt modelId="{4F1E2485-0F3B-4FAC-A0D6-3C1F5F7CD70C}" type="sibTrans" cxnId="{7BC86E61-F7E6-4612-9D3D-2260CA3961CD}">
      <dgm:prSet/>
      <dgm:spPr/>
      <dgm:t>
        <a:bodyPr/>
        <a:lstStyle/>
        <a:p>
          <a:endParaRPr lang="fr-FR"/>
        </a:p>
      </dgm:t>
    </dgm:pt>
    <dgm:pt modelId="{3FAC996B-FA8B-4767-A3FD-A27220309B25}">
      <dgm:prSet phldrT="[Texte]" custT="1"/>
      <dgm:spPr>
        <a:gradFill rotWithShape="0">
          <a:gsLst>
            <a:gs pos="0">
              <a:schemeClr val="accent1">
                <a:lumMod val="40000"/>
                <a:lumOff val="6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</a:gradFill>
      </dgm:spPr>
      <dgm:t>
        <a:bodyPr/>
        <a:lstStyle/>
        <a:p>
          <a:r>
            <a:rPr lang="fr-FR" sz="1800" b="1" dirty="0"/>
            <a:t>Le Service </a:t>
          </a:r>
          <a:r>
            <a:rPr lang="fr-FR" sz="1200" b="1" dirty="0"/>
            <a:t>Réclamation</a:t>
          </a:r>
        </a:p>
      </dgm:t>
    </dgm:pt>
    <dgm:pt modelId="{28FA751D-6739-4AB1-98BB-B113E23C12CB}" type="parTrans" cxnId="{5AEF3E1B-2D81-4CEE-B244-2BFBF7F30845}">
      <dgm:prSet/>
      <dgm:spPr/>
      <dgm:t>
        <a:bodyPr/>
        <a:lstStyle/>
        <a:p>
          <a:endParaRPr lang="fr-FR"/>
        </a:p>
      </dgm:t>
    </dgm:pt>
    <dgm:pt modelId="{74C93130-24E8-46E0-AE8E-E9C8265F4A21}" type="sibTrans" cxnId="{5AEF3E1B-2D81-4CEE-B244-2BFBF7F30845}">
      <dgm:prSet/>
      <dgm:spPr/>
      <dgm:t>
        <a:bodyPr/>
        <a:lstStyle/>
        <a:p>
          <a:endParaRPr lang="fr-FR"/>
        </a:p>
      </dgm:t>
    </dgm:pt>
    <dgm:pt modelId="{AD9E1F9A-D144-4D73-977C-E9C4AF0AC1B2}">
      <dgm:prSet phldrT="[Texte]" custT="1"/>
      <dgm:spPr>
        <a:gradFill rotWithShape="0">
          <a:gsLst>
            <a:gs pos="0">
              <a:schemeClr val="accent1">
                <a:lumMod val="20000"/>
                <a:lumOff val="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</a:gradFill>
      </dgm:spPr>
      <dgm:t>
        <a:bodyPr/>
        <a:lstStyle/>
        <a:p>
          <a:r>
            <a:rPr lang="fr-FR" sz="2000" b="1" dirty="0"/>
            <a:t>L’agence</a:t>
          </a:r>
          <a:endParaRPr lang="fr-FR" sz="1300" b="1" dirty="0"/>
        </a:p>
      </dgm:t>
    </dgm:pt>
    <dgm:pt modelId="{B52FB57E-9C25-45DA-8A2A-37CEE3D48295}" type="parTrans" cxnId="{CDC6F9EC-7904-4F45-8B02-40C0F94B4D12}">
      <dgm:prSet/>
      <dgm:spPr/>
      <dgm:t>
        <a:bodyPr/>
        <a:lstStyle/>
        <a:p>
          <a:endParaRPr lang="fr-FR"/>
        </a:p>
      </dgm:t>
    </dgm:pt>
    <dgm:pt modelId="{A8F19F10-399B-4705-AF25-CFDF3512C6DA}" type="sibTrans" cxnId="{CDC6F9EC-7904-4F45-8B02-40C0F94B4D12}">
      <dgm:prSet/>
      <dgm:spPr/>
      <dgm:t>
        <a:bodyPr/>
        <a:lstStyle/>
        <a:p>
          <a:endParaRPr lang="fr-FR"/>
        </a:p>
      </dgm:t>
    </dgm:pt>
    <dgm:pt modelId="{AF29243F-572E-4441-882F-26E36F221C41}">
      <dgm:prSet/>
      <dgm:spPr/>
      <dgm:t>
        <a:bodyPr/>
        <a:lstStyle/>
        <a:p>
          <a:endParaRPr lang="fr-FR"/>
        </a:p>
      </dgm:t>
    </dgm:pt>
    <dgm:pt modelId="{4BC1284B-86B3-42FA-ACAD-D591E44613E5}" type="parTrans" cxnId="{5506D284-9F6B-4DE3-821E-4EB1C378F466}">
      <dgm:prSet/>
      <dgm:spPr/>
      <dgm:t>
        <a:bodyPr/>
        <a:lstStyle/>
        <a:p>
          <a:endParaRPr lang="fr-FR"/>
        </a:p>
      </dgm:t>
    </dgm:pt>
    <dgm:pt modelId="{3ED19C19-DBCB-483E-958F-0F03C516173C}" type="sibTrans" cxnId="{5506D284-9F6B-4DE3-821E-4EB1C378F466}">
      <dgm:prSet/>
      <dgm:spPr/>
      <dgm:t>
        <a:bodyPr/>
        <a:lstStyle/>
        <a:p>
          <a:endParaRPr lang="fr-FR"/>
        </a:p>
      </dgm:t>
    </dgm:pt>
    <dgm:pt modelId="{ECCBB20D-9675-4BDA-97DD-E19CBF38BFDD}" type="pres">
      <dgm:prSet presAssocID="{24CFC65B-B575-494F-8851-C9569CF7AF30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5B5FD28B-F8F3-49E1-BEBA-47C60BC72E5D}" type="pres">
      <dgm:prSet presAssocID="{7D0211CD-93FC-414A-97E3-A8AF7E9F2BC6}" presName="gear1" presStyleLbl="node1" presStyleIdx="0" presStyleCnt="3" custScaleX="57320" custScaleY="55437" custLinFactNeighborX="-2347" custLinFactNeighborY="-12553">
        <dgm:presLayoutVars>
          <dgm:chMax val="1"/>
          <dgm:bulletEnabled val="1"/>
        </dgm:presLayoutVars>
      </dgm:prSet>
      <dgm:spPr/>
    </dgm:pt>
    <dgm:pt modelId="{7C4EE1F8-FED5-43BA-AB0E-A7C81B090154}" type="pres">
      <dgm:prSet presAssocID="{7D0211CD-93FC-414A-97E3-A8AF7E9F2BC6}" presName="gear1srcNode" presStyleLbl="node1" presStyleIdx="0" presStyleCnt="3"/>
      <dgm:spPr/>
    </dgm:pt>
    <dgm:pt modelId="{703821E9-6C9B-48FC-816E-5C0ACAC01088}" type="pres">
      <dgm:prSet presAssocID="{7D0211CD-93FC-414A-97E3-A8AF7E9F2BC6}" presName="gear1dstNode" presStyleLbl="node1" presStyleIdx="0" presStyleCnt="3"/>
      <dgm:spPr/>
    </dgm:pt>
    <dgm:pt modelId="{70B767C9-E5F4-4CD5-80C9-5CE8E4AF66AD}" type="pres">
      <dgm:prSet presAssocID="{3FAC996B-FA8B-4767-A3FD-A27220309B25}" presName="gear2" presStyleLbl="node1" presStyleIdx="1" presStyleCnt="3" custScaleX="95497" custLinFactNeighborX="-7266" custLinFactNeighborY="16264">
        <dgm:presLayoutVars>
          <dgm:chMax val="1"/>
          <dgm:bulletEnabled val="1"/>
        </dgm:presLayoutVars>
      </dgm:prSet>
      <dgm:spPr/>
    </dgm:pt>
    <dgm:pt modelId="{F10A05C6-D60E-4637-8D22-EDD327690893}" type="pres">
      <dgm:prSet presAssocID="{3FAC996B-FA8B-4767-A3FD-A27220309B25}" presName="gear2srcNode" presStyleLbl="node1" presStyleIdx="1" presStyleCnt="3"/>
      <dgm:spPr/>
    </dgm:pt>
    <dgm:pt modelId="{19001F95-2B09-441D-98D5-3C9E8520409F}" type="pres">
      <dgm:prSet presAssocID="{3FAC996B-FA8B-4767-A3FD-A27220309B25}" presName="gear2dstNode" presStyleLbl="node1" presStyleIdx="1" presStyleCnt="3"/>
      <dgm:spPr/>
    </dgm:pt>
    <dgm:pt modelId="{AF545685-6FC7-4EB1-AE44-F71131A69D5C}" type="pres">
      <dgm:prSet presAssocID="{AD9E1F9A-D144-4D73-977C-E9C4AF0AC1B2}" presName="gear3" presStyleLbl="node1" presStyleIdx="2" presStyleCnt="3" custScaleX="141949" custScaleY="137025" custLinFactNeighborX="8297" custLinFactNeighborY="-2362"/>
      <dgm:spPr/>
    </dgm:pt>
    <dgm:pt modelId="{A20E9E46-EEC3-4E1D-9919-535E35E03CD5}" type="pres">
      <dgm:prSet presAssocID="{AD9E1F9A-D144-4D73-977C-E9C4AF0AC1B2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6100331F-2010-4DE1-B5B1-61B388E81BEC}" type="pres">
      <dgm:prSet presAssocID="{AD9E1F9A-D144-4D73-977C-E9C4AF0AC1B2}" presName="gear3srcNode" presStyleLbl="node1" presStyleIdx="2" presStyleCnt="3"/>
      <dgm:spPr/>
    </dgm:pt>
    <dgm:pt modelId="{40C8A004-508B-476E-8CD8-3A13C59583D2}" type="pres">
      <dgm:prSet presAssocID="{AD9E1F9A-D144-4D73-977C-E9C4AF0AC1B2}" presName="gear3dstNode" presStyleLbl="node1" presStyleIdx="2" presStyleCnt="3"/>
      <dgm:spPr/>
    </dgm:pt>
    <dgm:pt modelId="{B4D4D25A-2EBB-42CF-BE19-9227F4982008}" type="pres">
      <dgm:prSet presAssocID="{4F1E2485-0F3B-4FAC-A0D6-3C1F5F7CD70C}" presName="connector1" presStyleLbl="sibTrans2D1" presStyleIdx="0" presStyleCnt="3" custAng="716218" custScaleX="45177" custScaleY="45562" custLinFactNeighborX="8682" custLinFactNeighborY="-8135"/>
      <dgm:spPr/>
    </dgm:pt>
    <dgm:pt modelId="{41452BB6-87DC-480B-A878-4FC159C07BC9}" type="pres">
      <dgm:prSet presAssocID="{74C93130-24E8-46E0-AE8E-E9C8265F4A21}" presName="connector2" presStyleLbl="sibTrans2D1" presStyleIdx="1" presStyleCnt="3" custLinFactNeighborX="-1688" custLinFactNeighborY="14148"/>
      <dgm:spPr/>
    </dgm:pt>
    <dgm:pt modelId="{2B816EE7-61CA-4AA6-8A48-AB0A1474869A}" type="pres">
      <dgm:prSet presAssocID="{A8F19F10-399B-4705-AF25-CFDF3512C6DA}" presName="connector3" presStyleLbl="sibTrans2D1" presStyleIdx="2" presStyleCnt="3" custAng="314593" custLinFactNeighborX="-4694" custLinFactNeighborY="-8293"/>
      <dgm:spPr/>
    </dgm:pt>
  </dgm:ptLst>
  <dgm:cxnLst>
    <dgm:cxn modelId="{762B5903-65AD-4CA4-B22F-09E44D2A2563}" type="presOf" srcId="{AD9E1F9A-D144-4D73-977C-E9C4AF0AC1B2}" destId="{A20E9E46-EEC3-4E1D-9919-535E35E03CD5}" srcOrd="1" destOrd="0" presId="urn:microsoft.com/office/officeart/2005/8/layout/gear1"/>
    <dgm:cxn modelId="{5AEF3E1B-2D81-4CEE-B244-2BFBF7F30845}" srcId="{24CFC65B-B575-494F-8851-C9569CF7AF30}" destId="{3FAC996B-FA8B-4767-A3FD-A27220309B25}" srcOrd="1" destOrd="0" parTransId="{28FA751D-6739-4AB1-98BB-B113E23C12CB}" sibTransId="{74C93130-24E8-46E0-AE8E-E9C8265F4A21}"/>
    <dgm:cxn modelId="{4A367B2F-5DCA-43FE-A3E0-2D0C07DA5EE7}" type="presOf" srcId="{AD9E1F9A-D144-4D73-977C-E9C4AF0AC1B2}" destId="{AF545685-6FC7-4EB1-AE44-F71131A69D5C}" srcOrd="0" destOrd="0" presId="urn:microsoft.com/office/officeart/2005/8/layout/gear1"/>
    <dgm:cxn modelId="{1B82BA32-0A98-4A5E-93AC-1D48ADA4154D}" type="presOf" srcId="{7D0211CD-93FC-414A-97E3-A8AF7E9F2BC6}" destId="{5B5FD28B-F8F3-49E1-BEBA-47C60BC72E5D}" srcOrd="0" destOrd="0" presId="urn:microsoft.com/office/officeart/2005/8/layout/gear1"/>
    <dgm:cxn modelId="{8D757339-4917-4D3B-A3B7-7581649F27C4}" type="presOf" srcId="{3FAC996B-FA8B-4767-A3FD-A27220309B25}" destId="{F10A05C6-D60E-4637-8D22-EDD327690893}" srcOrd="1" destOrd="0" presId="urn:microsoft.com/office/officeart/2005/8/layout/gear1"/>
    <dgm:cxn modelId="{95724E40-186D-405C-B9CB-E914742D322C}" type="presOf" srcId="{AD9E1F9A-D144-4D73-977C-E9C4AF0AC1B2}" destId="{6100331F-2010-4DE1-B5B1-61B388E81BEC}" srcOrd="2" destOrd="0" presId="urn:microsoft.com/office/officeart/2005/8/layout/gear1"/>
    <dgm:cxn modelId="{7BC86E61-F7E6-4612-9D3D-2260CA3961CD}" srcId="{24CFC65B-B575-494F-8851-C9569CF7AF30}" destId="{7D0211CD-93FC-414A-97E3-A8AF7E9F2BC6}" srcOrd="0" destOrd="0" parTransId="{1E837AF1-5DF3-40C0-9C3D-0D2EB559F380}" sibTransId="{4F1E2485-0F3B-4FAC-A0D6-3C1F5F7CD70C}"/>
    <dgm:cxn modelId="{1E806066-BD5C-443F-9A21-4E06D1B38F13}" type="presOf" srcId="{4F1E2485-0F3B-4FAC-A0D6-3C1F5F7CD70C}" destId="{B4D4D25A-2EBB-42CF-BE19-9227F4982008}" srcOrd="0" destOrd="0" presId="urn:microsoft.com/office/officeart/2005/8/layout/gear1"/>
    <dgm:cxn modelId="{9AAF246F-3F63-4285-8426-6EB014E9A091}" type="presOf" srcId="{3FAC996B-FA8B-4767-A3FD-A27220309B25}" destId="{70B767C9-E5F4-4CD5-80C9-5CE8E4AF66AD}" srcOrd="0" destOrd="0" presId="urn:microsoft.com/office/officeart/2005/8/layout/gear1"/>
    <dgm:cxn modelId="{5506D284-9F6B-4DE3-821E-4EB1C378F466}" srcId="{24CFC65B-B575-494F-8851-C9569CF7AF30}" destId="{AF29243F-572E-4441-882F-26E36F221C41}" srcOrd="3" destOrd="0" parTransId="{4BC1284B-86B3-42FA-ACAD-D591E44613E5}" sibTransId="{3ED19C19-DBCB-483E-958F-0F03C516173C}"/>
    <dgm:cxn modelId="{FF02538B-081D-4125-BD86-11F54701180E}" type="presOf" srcId="{74C93130-24E8-46E0-AE8E-E9C8265F4A21}" destId="{41452BB6-87DC-480B-A878-4FC159C07BC9}" srcOrd="0" destOrd="0" presId="urn:microsoft.com/office/officeart/2005/8/layout/gear1"/>
    <dgm:cxn modelId="{8E5A98A0-802F-499F-848F-C91871B4E638}" type="presOf" srcId="{AD9E1F9A-D144-4D73-977C-E9C4AF0AC1B2}" destId="{40C8A004-508B-476E-8CD8-3A13C59583D2}" srcOrd="3" destOrd="0" presId="urn:microsoft.com/office/officeart/2005/8/layout/gear1"/>
    <dgm:cxn modelId="{569465B6-76E6-441C-A1FE-2B626318BCAB}" type="presOf" srcId="{A8F19F10-399B-4705-AF25-CFDF3512C6DA}" destId="{2B816EE7-61CA-4AA6-8A48-AB0A1474869A}" srcOrd="0" destOrd="0" presId="urn:microsoft.com/office/officeart/2005/8/layout/gear1"/>
    <dgm:cxn modelId="{C9AB6FBD-D8EF-402F-AD17-9EA4D28DBE48}" type="presOf" srcId="{24CFC65B-B575-494F-8851-C9569CF7AF30}" destId="{ECCBB20D-9675-4BDA-97DD-E19CBF38BFDD}" srcOrd="0" destOrd="0" presId="urn:microsoft.com/office/officeart/2005/8/layout/gear1"/>
    <dgm:cxn modelId="{AFDFFDDA-48EB-4E1D-835E-5EDBEFC679EA}" type="presOf" srcId="{7D0211CD-93FC-414A-97E3-A8AF7E9F2BC6}" destId="{7C4EE1F8-FED5-43BA-AB0E-A7C81B090154}" srcOrd="1" destOrd="0" presId="urn:microsoft.com/office/officeart/2005/8/layout/gear1"/>
    <dgm:cxn modelId="{7C64B5DD-D422-41B6-A320-6E273BA9C8D4}" type="presOf" srcId="{3FAC996B-FA8B-4767-A3FD-A27220309B25}" destId="{19001F95-2B09-441D-98D5-3C9E8520409F}" srcOrd="2" destOrd="0" presId="urn:microsoft.com/office/officeart/2005/8/layout/gear1"/>
    <dgm:cxn modelId="{CDC6F9EC-7904-4F45-8B02-40C0F94B4D12}" srcId="{24CFC65B-B575-494F-8851-C9569CF7AF30}" destId="{AD9E1F9A-D144-4D73-977C-E9C4AF0AC1B2}" srcOrd="2" destOrd="0" parTransId="{B52FB57E-9C25-45DA-8A2A-37CEE3D48295}" sibTransId="{A8F19F10-399B-4705-AF25-CFDF3512C6DA}"/>
    <dgm:cxn modelId="{E222DAFF-1E53-49B3-A1B0-5644B171386C}" type="presOf" srcId="{7D0211CD-93FC-414A-97E3-A8AF7E9F2BC6}" destId="{703821E9-6C9B-48FC-816E-5C0ACAC01088}" srcOrd="2" destOrd="0" presId="urn:microsoft.com/office/officeart/2005/8/layout/gear1"/>
    <dgm:cxn modelId="{3714C34E-4E7A-44A3-A3C4-EE13CC42FC59}" type="presParOf" srcId="{ECCBB20D-9675-4BDA-97DD-E19CBF38BFDD}" destId="{5B5FD28B-F8F3-49E1-BEBA-47C60BC72E5D}" srcOrd="0" destOrd="0" presId="urn:microsoft.com/office/officeart/2005/8/layout/gear1"/>
    <dgm:cxn modelId="{8BD63684-67F3-4D02-A7AD-0A0DB6D8F082}" type="presParOf" srcId="{ECCBB20D-9675-4BDA-97DD-E19CBF38BFDD}" destId="{7C4EE1F8-FED5-43BA-AB0E-A7C81B090154}" srcOrd="1" destOrd="0" presId="urn:microsoft.com/office/officeart/2005/8/layout/gear1"/>
    <dgm:cxn modelId="{F3115513-17AB-4149-AF7C-AEDA23FBF1D5}" type="presParOf" srcId="{ECCBB20D-9675-4BDA-97DD-E19CBF38BFDD}" destId="{703821E9-6C9B-48FC-816E-5C0ACAC01088}" srcOrd="2" destOrd="0" presId="urn:microsoft.com/office/officeart/2005/8/layout/gear1"/>
    <dgm:cxn modelId="{421CB17D-E23A-4DC0-A849-F3D3E67E2140}" type="presParOf" srcId="{ECCBB20D-9675-4BDA-97DD-E19CBF38BFDD}" destId="{70B767C9-E5F4-4CD5-80C9-5CE8E4AF66AD}" srcOrd="3" destOrd="0" presId="urn:microsoft.com/office/officeart/2005/8/layout/gear1"/>
    <dgm:cxn modelId="{9FA1E82F-BDD2-4F06-9782-120DDF975CF3}" type="presParOf" srcId="{ECCBB20D-9675-4BDA-97DD-E19CBF38BFDD}" destId="{F10A05C6-D60E-4637-8D22-EDD327690893}" srcOrd="4" destOrd="0" presId="urn:microsoft.com/office/officeart/2005/8/layout/gear1"/>
    <dgm:cxn modelId="{BBA7F69D-67B5-4BD0-AC81-7FC49C6DE49C}" type="presParOf" srcId="{ECCBB20D-9675-4BDA-97DD-E19CBF38BFDD}" destId="{19001F95-2B09-441D-98D5-3C9E8520409F}" srcOrd="5" destOrd="0" presId="urn:microsoft.com/office/officeart/2005/8/layout/gear1"/>
    <dgm:cxn modelId="{27E04F11-8D24-4469-B112-E60D06FF6FB1}" type="presParOf" srcId="{ECCBB20D-9675-4BDA-97DD-E19CBF38BFDD}" destId="{AF545685-6FC7-4EB1-AE44-F71131A69D5C}" srcOrd="6" destOrd="0" presId="urn:microsoft.com/office/officeart/2005/8/layout/gear1"/>
    <dgm:cxn modelId="{20FECB2F-932C-4D97-B9D1-EBE7760B3239}" type="presParOf" srcId="{ECCBB20D-9675-4BDA-97DD-E19CBF38BFDD}" destId="{A20E9E46-EEC3-4E1D-9919-535E35E03CD5}" srcOrd="7" destOrd="0" presId="urn:microsoft.com/office/officeart/2005/8/layout/gear1"/>
    <dgm:cxn modelId="{D6FB3FAF-61C1-41E8-A1D2-24F7F604867B}" type="presParOf" srcId="{ECCBB20D-9675-4BDA-97DD-E19CBF38BFDD}" destId="{6100331F-2010-4DE1-B5B1-61B388E81BEC}" srcOrd="8" destOrd="0" presId="urn:microsoft.com/office/officeart/2005/8/layout/gear1"/>
    <dgm:cxn modelId="{3E275C3E-09ED-41D0-A028-0594581D2A2F}" type="presParOf" srcId="{ECCBB20D-9675-4BDA-97DD-E19CBF38BFDD}" destId="{40C8A004-508B-476E-8CD8-3A13C59583D2}" srcOrd="9" destOrd="0" presId="urn:microsoft.com/office/officeart/2005/8/layout/gear1"/>
    <dgm:cxn modelId="{DC14F4F5-5DAA-43DA-8DE5-C890A2FC034D}" type="presParOf" srcId="{ECCBB20D-9675-4BDA-97DD-E19CBF38BFDD}" destId="{B4D4D25A-2EBB-42CF-BE19-9227F4982008}" srcOrd="10" destOrd="0" presId="urn:microsoft.com/office/officeart/2005/8/layout/gear1"/>
    <dgm:cxn modelId="{D50AC6C9-9B97-4FBC-A0FF-D17ADF4EFBAA}" type="presParOf" srcId="{ECCBB20D-9675-4BDA-97DD-E19CBF38BFDD}" destId="{41452BB6-87DC-480B-A878-4FC159C07BC9}" srcOrd="11" destOrd="0" presId="urn:microsoft.com/office/officeart/2005/8/layout/gear1"/>
    <dgm:cxn modelId="{FD9A1A9D-E8B8-4183-993B-2AD6DC5B2258}" type="presParOf" srcId="{ECCBB20D-9675-4BDA-97DD-E19CBF38BFDD}" destId="{2B816EE7-61CA-4AA6-8A48-AB0A1474869A}" srcOrd="12" destOrd="0" presId="urn:microsoft.com/office/officeart/2005/8/layout/gear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5FD28B-F8F3-49E1-BEBA-47C60BC72E5D}">
      <dsp:nvSpPr>
        <dsp:cNvPr id="0" name=""/>
        <dsp:cNvSpPr/>
      </dsp:nvSpPr>
      <dsp:spPr>
        <a:xfrm>
          <a:off x="4306429" y="3010517"/>
          <a:ext cx="1666449" cy="1611705"/>
        </a:xfrm>
        <a:prstGeom prst="gear9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>
              <a:hlinkClick xmlns:r="http://schemas.openxmlformats.org/officeDocument/2006/relationships" r:id="rId1"/>
            </a:rPr>
            <a:t>Le Médiateur</a:t>
          </a:r>
          <a:endParaRPr lang="fr-FR" sz="1700" kern="1200" dirty="0"/>
        </a:p>
      </dsp:txBody>
      <dsp:txXfrm>
        <a:off x="4637368" y="3388051"/>
        <a:ext cx="1004571" cy="828450"/>
      </dsp:txXfrm>
    </dsp:sp>
    <dsp:sp modelId="{70B767C9-E5F4-4CD5-80C9-5CE8E4AF66AD}">
      <dsp:nvSpPr>
        <dsp:cNvPr id="0" name=""/>
        <dsp:cNvSpPr/>
      </dsp:nvSpPr>
      <dsp:spPr>
        <a:xfrm>
          <a:off x="1956719" y="2384392"/>
          <a:ext cx="2019170" cy="2114381"/>
        </a:xfrm>
        <a:prstGeom prst="gear6">
          <a:avLst/>
        </a:prstGeom>
        <a:gradFill rotWithShape="0">
          <a:gsLst>
            <a:gs pos="0">
              <a:schemeClr val="accent1">
                <a:lumMod val="40000"/>
                <a:lumOff val="6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/>
            <a:t>Le Service </a:t>
          </a:r>
          <a:r>
            <a:rPr lang="fr-FR" sz="1200" b="1" kern="1200" dirty="0"/>
            <a:t>Réclamation</a:t>
          </a:r>
        </a:p>
      </dsp:txBody>
      <dsp:txXfrm>
        <a:off x="2465051" y="2909843"/>
        <a:ext cx="1002506" cy="1063479"/>
      </dsp:txXfrm>
    </dsp:sp>
    <dsp:sp modelId="{AF545685-6FC7-4EB1-AE44-F71131A69D5C}">
      <dsp:nvSpPr>
        <dsp:cNvPr id="0" name=""/>
        <dsp:cNvSpPr/>
      </dsp:nvSpPr>
      <dsp:spPr>
        <a:xfrm rot="20700000">
          <a:off x="3004341" y="216953"/>
          <a:ext cx="2978041" cy="2801357"/>
        </a:xfrm>
        <a:prstGeom prst="gear6">
          <a:avLst/>
        </a:prstGeom>
        <a:gradFill rotWithShape="0">
          <a:gsLst>
            <a:gs pos="0">
              <a:schemeClr val="accent1">
                <a:lumMod val="20000"/>
                <a:lumOff val="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/>
            <a:t>L’agence</a:t>
          </a:r>
          <a:endParaRPr lang="fr-FR" sz="1300" b="1" kern="1200" dirty="0"/>
        </a:p>
      </dsp:txBody>
      <dsp:txXfrm rot="-20700000">
        <a:off x="3667993" y="820894"/>
        <a:ext cx="1650738" cy="1593477"/>
      </dsp:txXfrm>
    </dsp:sp>
    <dsp:sp modelId="{B4D4D25A-2EBB-42CF-BE19-9227F4982008}">
      <dsp:nvSpPr>
        <dsp:cNvPr id="0" name=""/>
        <dsp:cNvSpPr/>
      </dsp:nvSpPr>
      <dsp:spPr>
        <a:xfrm rot="716218">
          <a:off x="4886022" y="2992200"/>
          <a:ext cx="1681176" cy="1695503"/>
        </a:xfrm>
        <a:prstGeom prst="circularArrow">
          <a:avLst>
            <a:gd name="adj1" fmla="val 4687"/>
            <a:gd name="adj2" fmla="val 299029"/>
            <a:gd name="adj3" fmla="val 2537259"/>
            <a:gd name="adj4" fmla="val 15816564"/>
            <a:gd name="adj5" fmla="val 5469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1452BB6-87DC-480B-A878-4FC159C07BC9}">
      <dsp:nvSpPr>
        <dsp:cNvPr id="0" name=""/>
        <dsp:cNvSpPr/>
      </dsp:nvSpPr>
      <dsp:spPr>
        <a:xfrm>
          <a:off x="1642653" y="1950520"/>
          <a:ext cx="2703765" cy="2703765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B816EE7-61CA-4AA6-8A48-AB0A1474869A}">
      <dsp:nvSpPr>
        <dsp:cNvPr id="0" name=""/>
        <dsp:cNvSpPr/>
      </dsp:nvSpPr>
      <dsp:spPr>
        <a:xfrm rot="314593">
          <a:off x="2630978" y="-118413"/>
          <a:ext cx="2915203" cy="291520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35110155-0DBB-4035-9A63-9C9712AA0F4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5276FFA-46DE-402C-BF56-99EA239CE3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0E817-C35C-4C3E-94ED-40925533B2D8}" type="datetimeFigureOut">
              <a:rPr lang="fr-FR" smtClean="0"/>
              <a:t>07/04/2022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1EF8E91-326A-4C9C-9239-A9953EA388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6C7A4CB-CDB5-40F0-835F-B8712C11F8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3FF1CC-8262-404B-8720-0259A1C334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131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621AF8E-2873-4597-A13A-4971132CEDEF}"/>
              </a:ext>
            </a:extLst>
          </p:cNvPr>
          <p:cNvSpPr/>
          <p:nvPr userDrawn="1"/>
        </p:nvSpPr>
        <p:spPr>
          <a:xfrm>
            <a:off x="515938" y="0"/>
            <a:ext cx="406717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F514FF-C147-4B32-AD9F-9028C71E0CCB}"/>
              </a:ext>
            </a:extLst>
          </p:cNvPr>
          <p:cNvSpPr/>
          <p:nvPr userDrawn="1"/>
        </p:nvSpPr>
        <p:spPr>
          <a:xfrm>
            <a:off x="682625" y="5054600"/>
            <a:ext cx="887413" cy="10001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0A6577-BAC7-4820-917A-64401E17D731}"/>
              </a:ext>
            </a:extLst>
          </p:cNvPr>
          <p:cNvSpPr/>
          <p:nvPr userDrawn="1"/>
        </p:nvSpPr>
        <p:spPr>
          <a:xfrm>
            <a:off x="4230688" y="649288"/>
            <a:ext cx="1069975" cy="80803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3AD4B4-C134-4AAB-A1EE-8D55ED8BF2ED}"/>
              </a:ext>
            </a:extLst>
          </p:cNvPr>
          <p:cNvSpPr/>
          <p:nvPr userDrawn="1"/>
        </p:nvSpPr>
        <p:spPr>
          <a:xfrm>
            <a:off x="4230688" y="-19050"/>
            <a:ext cx="1069975" cy="68738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682332" y="2125363"/>
            <a:ext cx="3622687" cy="2928552"/>
          </a:xfrm>
          <a:solidFill>
            <a:schemeClr val="bg1">
              <a:lumMod val="95000"/>
            </a:schemeClr>
          </a:solidFill>
        </p:spPr>
        <p:txBody>
          <a:bodyPr anchor="b">
            <a:noAutofit/>
          </a:bodyPr>
          <a:lstStyle>
            <a:lvl1pPr marL="0" indent="0" algn="l">
              <a:buNone/>
              <a:defRPr sz="20000" b="1" i="0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5634681" y="2189250"/>
            <a:ext cx="5686462" cy="3613491"/>
          </a:xfrm>
        </p:spPr>
        <p:txBody>
          <a:bodyPr/>
          <a:lstStyle>
            <a:lvl1pPr marL="514350" indent="-514350"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7400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app.klaxoon.com/join/ACDQKYX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1.xml"/><Relationship Id="rId7" Type="http://schemas.openxmlformats.org/officeDocument/2006/relationships/hyperlink" Target="https://www.mediateur-cegee.fr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pxhere.com/en/photo/1570335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service-cegee-sps/sites/qualite/Obj_Quali/_layouts/15/WopiFrame.aspx?sourcedoc=/sites/qualite/Obj_Quali/Dysfonctionnements/Comment%20saisir%20une%20r%C3%A9clamation%20sur%20Aquarel.pptx&amp;action=default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service-cegee-sps/sites/qualite/Obj_Quali/BDD/Forms/AllItems.aspx?RootFolder=%2Fsites%2Fqualite%2FObj%5FQuali%2FBDD%2FSAE%2FR%C3%A9sultats%2F2022&amp;FolderCTID=0x012000549A1825CC86B445AB8DB45A0172167C&amp;View=%7BF1302EDA%2D87F1%2D47B7%2DA844%2DF2B53BEA6DA0%7D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qhd.fr/" TargetMode="External"/><Relationship Id="rId7" Type="http://schemas.openxmlformats.org/officeDocument/2006/relationships/image" Target="../media/image2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24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groupebpce.sharepoint.com/sites/Cahierderecettes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hyperlink" Target="https://www.youtube.com/watch?v=5V4nMGE2of8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qhd.fr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eb.yammer.com/main/groups/eyJfdHlwZSI6Ikdyb3VwIiwiaWQiOiIxMjg0NTQ2NiJ9/all" TargetMode="External"/><Relationship Id="rId3" Type="http://schemas.openxmlformats.org/officeDocument/2006/relationships/image" Target="../media/image32.png"/><Relationship Id="rId7" Type="http://schemas.openxmlformats.org/officeDocument/2006/relationships/hyperlink" Target="mailto:vincent.hansmaennel@cegee.caisse-epargne.fr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stephanie.frankinet@cegee.caisse-epargne.fr" TargetMode="External"/><Relationship Id="rId5" Type="http://schemas.openxmlformats.org/officeDocument/2006/relationships/hyperlink" Target="mailto:dominique.frering@cegee.caisse-epargne.fr" TargetMode="External"/><Relationship Id="rId4" Type="http://schemas.openxmlformats.org/officeDocument/2006/relationships/hyperlink" Target="mailto:elisabeth.luck@cegee.caisse-epargne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78F50DCC-E42C-40D8-8981-865A9932BE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3264" y="2469397"/>
            <a:ext cx="9124034" cy="181448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Traiter l’insatisfaction :</a:t>
            </a:r>
            <a:br>
              <a:rPr lang="fr-FR" sz="3600" dirty="0">
                <a:solidFill>
                  <a:srgbClr val="C00000"/>
                </a:solidFill>
              </a:rPr>
            </a:br>
            <a:r>
              <a:rPr lang="fr-FR" sz="3600" dirty="0">
                <a:solidFill>
                  <a:srgbClr val="C00000"/>
                </a:solidFill>
              </a:rPr>
              <a:t>	</a:t>
            </a:r>
            <a:br>
              <a:rPr lang="fr-FR" sz="3600" dirty="0"/>
            </a:br>
            <a:endParaRPr lang="fr-FR" sz="3600" b="0" dirty="0">
              <a:latin typeface="Brush Script MT" panose="03060802040406070304" pitchFamily="66" charset="0"/>
              <a:ea typeface="STXingkai" panose="020B0503020204020204" pitchFamily="2" charset="-122"/>
            </a:endParaRPr>
          </a:p>
        </p:txBody>
      </p:sp>
      <p:sp>
        <p:nvSpPr>
          <p:cNvPr id="6" name="Sous-titre 1">
            <a:extLst>
              <a:ext uri="{FF2B5EF4-FFF2-40B4-BE49-F238E27FC236}">
                <a16:creationId xmlns:a16="http://schemas.microsoft.com/office/drawing/2014/main" id="{A959C593-1557-45B0-8F90-8032DD6A2A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7015" y="5702192"/>
            <a:ext cx="7893050" cy="282575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Clr>
                <a:schemeClr val="accent4"/>
              </a:buClr>
              <a:defRPr/>
            </a:pPr>
            <a:r>
              <a:rPr lang="fr-FR" dirty="0"/>
              <a:t>Heure du Jeudi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1B60C24-A26D-4D95-A949-8DAA900F64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34968" y="5397392"/>
            <a:ext cx="7893050" cy="3048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4"/>
              </a:buClr>
              <a:defRPr/>
            </a:pPr>
            <a:r>
              <a:rPr lang="fr-FR" dirty="0"/>
              <a:t>    07 AVRIL 2022</a:t>
            </a:r>
          </a:p>
        </p:txBody>
      </p:sp>
      <p:pic>
        <p:nvPicPr>
          <p:cNvPr id="9" name="Image 11">
            <a:extLst>
              <a:ext uri="{FF2B5EF4-FFF2-40B4-BE49-F238E27FC236}">
                <a16:creationId xmlns:a16="http://schemas.microsoft.com/office/drawing/2014/main" id="{B78216B1-26D6-49D4-A0DE-0A450BF04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056"/>
            <a:ext cx="1405920" cy="13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EB2065-A8EC-49D8-96B6-988173154513}"/>
              </a:ext>
            </a:extLst>
          </p:cNvPr>
          <p:cNvSpPr/>
          <p:nvPr/>
        </p:nvSpPr>
        <p:spPr>
          <a:xfrm>
            <a:off x="1663264" y="3145805"/>
            <a:ext cx="97014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  <a:ea typeface="STXingkai" panose="020B0503020204020204" pitchFamily="2" charset="-122"/>
              </a:rPr>
              <a:t>Un </a:t>
            </a:r>
            <a:r>
              <a:rPr lang="fr-FR" sz="2400" dirty="0">
                <a:solidFill>
                  <a:srgbClr val="C00000"/>
                </a:solidFill>
                <a:latin typeface="Montserrat Black" panose="00000A00000000000000" pitchFamily="2" charset="0"/>
                <a:ea typeface="STXingkai" panose="020B0503020204020204" pitchFamily="2" charset="-122"/>
              </a:rPr>
              <a:t>levier d’amélioration </a:t>
            </a: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  <a:ea typeface="STXingkai" panose="020B0503020204020204" pitchFamily="2" charset="-122"/>
              </a:rPr>
              <a:t>de la Satisfaction clients</a:t>
            </a:r>
            <a:endParaRPr lang="fr-FR" sz="2400" dirty="0">
              <a:solidFill>
                <a:schemeClr val="tx1">
                  <a:lumMod val="65000"/>
                  <a:lumOff val="35000"/>
                </a:schemeClr>
              </a:solidFill>
              <a:latin typeface="Montserrat Black" panose="00000A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build="p"/>
      <p:bldP spid="7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C2A4566-9D77-4784-95C9-3968C5AB5FFF}"/>
              </a:ext>
            </a:extLst>
          </p:cNvPr>
          <p:cNvSpPr txBox="1"/>
          <p:nvPr/>
        </p:nvSpPr>
        <p:spPr>
          <a:xfrm>
            <a:off x="6916271" y="1923438"/>
            <a:ext cx="3805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 en flashant le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QR CODE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B66A3B-C3CE-40A8-AF12-4927FC51CF43}"/>
              </a:ext>
            </a:extLst>
          </p:cNvPr>
          <p:cNvSpPr/>
          <p:nvPr/>
        </p:nvSpPr>
        <p:spPr>
          <a:xfrm>
            <a:off x="507158" y="527681"/>
            <a:ext cx="88056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Un quiz pour</a:t>
            </a:r>
            <a:r>
              <a:rPr lang="fr-FR" sz="2400" b="1" dirty="0">
                <a:solidFill>
                  <a:srgbClr val="C00000"/>
                </a:solidFill>
                <a:latin typeface="Montserrat Black" panose="00000A00000000000000" pitchFamily="2" charset="0"/>
              </a:rPr>
              <a:t> tester 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nos connaissances : 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hlinkClick r:id="rId2"/>
              </a:rPr>
              <a:t>cliquer </a:t>
            </a:r>
            <a:r>
              <a:rPr lang="fr-FR" sz="2400" b="1" dirty="0">
                <a:solidFill>
                  <a:srgbClr val="C00000"/>
                </a:solidFill>
                <a:latin typeface="Montserrat Black" panose="00000A00000000000000" pitchFamily="2" charset="0"/>
                <a:hlinkClick r:id="rId2"/>
              </a:rPr>
              <a:t>ICI 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!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A395DA9-8206-4F0A-91FD-CBCF04F2C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158" y="1014133"/>
            <a:ext cx="962142" cy="294839"/>
          </a:xfrm>
          <a:prstGeom prst="rect">
            <a:avLst/>
          </a:prstGeom>
        </p:spPr>
      </p:pic>
      <p:pic>
        <p:nvPicPr>
          <p:cNvPr id="14" name="Image 13">
            <a:hlinkClick r:id="rId2"/>
            <a:extLst>
              <a:ext uri="{FF2B5EF4-FFF2-40B4-BE49-F238E27FC236}">
                <a16:creationId xmlns:a16="http://schemas.microsoft.com/office/drawing/2014/main" id="{C320ABDC-0CB5-45A8-A3A1-1389EB6524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198" y="2772572"/>
            <a:ext cx="3065263" cy="17652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6F7DB6AE-1FAF-4F2A-9E21-6629314645D0}"/>
              </a:ext>
            </a:extLst>
          </p:cNvPr>
          <p:cNvCxnSpPr>
            <a:cxnSpLocks/>
          </p:cNvCxnSpPr>
          <p:nvPr/>
        </p:nvCxnSpPr>
        <p:spPr>
          <a:xfrm>
            <a:off x="5275730" y="1299574"/>
            <a:ext cx="0" cy="47112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1BC68B7D-4415-4451-916E-22528DCEF3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5421" y="2674905"/>
            <a:ext cx="2621624" cy="264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7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6207CB37-33B7-4836-B5B7-778ECF5D83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65193" y="953374"/>
            <a:ext cx="6907212" cy="3899162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fr-FR" altLang="fr-FR" b="1" dirty="0">
                <a:solidFill>
                  <a:srgbClr val="C00000"/>
                </a:solidFill>
                <a:cs typeface="Arial" panose="020B0604020202020204" pitchFamily="34" charset="0"/>
              </a:rPr>
              <a:t>1. </a:t>
            </a:r>
            <a:r>
              <a:rPr lang="fr-FR" altLang="fr-FR" b="1" dirty="0">
                <a:cs typeface="Arial" panose="020B0604020202020204" pitchFamily="34" charset="0"/>
              </a:rPr>
              <a:t>Traiter une réclamation </a:t>
            </a:r>
          </a:p>
          <a:p>
            <a:pPr marL="800100" lvl="1" indent="-342900">
              <a:buFont typeface="+mj-lt"/>
              <a:buAutoNum type="alphaLcPeriod"/>
              <a:defRPr/>
            </a:pPr>
            <a:r>
              <a:rPr lang="fr-FR" altLang="fr-FR" sz="1400" dirty="0">
                <a:cs typeface="Arial" panose="020B0604020202020204" pitchFamily="34" charset="0"/>
              </a:rPr>
              <a:t>Quels sont les enjeux ?</a:t>
            </a:r>
          </a:p>
          <a:p>
            <a:pPr marL="800100" lvl="1" indent="-342900">
              <a:buFont typeface="+mj-lt"/>
              <a:buAutoNum type="alphaLcPeriod"/>
              <a:defRPr/>
            </a:pPr>
            <a:r>
              <a:rPr lang="fr-FR" sz="1400" dirty="0"/>
              <a:t>Comment  identifier une réclamation ?</a:t>
            </a:r>
          </a:p>
          <a:p>
            <a:pPr marL="800100" lvl="1" indent="-342900">
              <a:buFont typeface="+mj-lt"/>
              <a:buAutoNum type="alphaLcPeriod"/>
              <a:defRPr/>
            </a:pPr>
            <a:r>
              <a:rPr lang="fr-FR" sz="1400" dirty="0"/>
              <a:t>Qui fait quoi ?</a:t>
            </a:r>
          </a:p>
          <a:p>
            <a:pPr marL="800100" lvl="1" indent="-342900">
              <a:buFont typeface="+mj-lt"/>
              <a:buAutoNum type="alphaLcPeriod"/>
              <a:defRPr/>
            </a:pPr>
            <a:r>
              <a:rPr lang="fr-FR" sz="1400" dirty="0"/>
              <a:t>Comment traiter une réclamation ?</a:t>
            </a:r>
          </a:p>
          <a:p>
            <a:pPr marL="800100" lvl="1" indent="-342900">
              <a:buFont typeface="+mj-lt"/>
              <a:buAutoNum type="alphaLcPeriod"/>
              <a:defRPr/>
            </a:pPr>
            <a:r>
              <a:rPr lang="fr-FR" sz="1400" dirty="0"/>
              <a:t>Comment suivre l’insatisfaction ?</a:t>
            </a:r>
          </a:p>
          <a:p>
            <a:pPr marL="0" indent="0" eaLnBrk="1" hangingPunct="1">
              <a:buNone/>
              <a:defRPr/>
            </a:pPr>
            <a:endParaRPr lang="fr-FR" altLang="fr-FR" b="1" dirty="0"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fr-FR" sz="1800" b="1" dirty="0">
                <a:solidFill>
                  <a:srgbClr val="C00000"/>
                </a:solidFill>
              </a:rPr>
              <a:t>2. </a:t>
            </a:r>
            <a:r>
              <a:rPr lang="fr-FR" sz="1800" b="1" dirty="0"/>
              <a:t>Être à l’écoute grâce aux levées d’anonymat</a:t>
            </a:r>
            <a:endParaRPr lang="fr-FR" sz="1800" dirty="0"/>
          </a:p>
          <a:p>
            <a:pPr marL="800100" lvl="1" indent="-342900">
              <a:buFont typeface="+mj-lt"/>
              <a:buAutoNum type="alphaLcPeriod"/>
              <a:defRPr/>
            </a:pPr>
            <a:r>
              <a:rPr lang="fr-FR" sz="1400" dirty="0"/>
              <a:t>Faire de la satisfaction un élément différenciant</a:t>
            </a:r>
          </a:p>
          <a:p>
            <a:pPr marL="800100" lvl="1" indent="-342900">
              <a:buFont typeface="+mj-lt"/>
              <a:buAutoNum type="alphaLcPeriod"/>
              <a:defRPr/>
            </a:pPr>
            <a:r>
              <a:rPr lang="fr-FR" sz="1400" dirty="0"/>
              <a:t>L’outil de traitement des levées d’anonymat </a:t>
            </a:r>
          </a:p>
          <a:p>
            <a:pPr marL="800100" lvl="1" indent="-342900">
              <a:buFont typeface="+mj-lt"/>
              <a:buAutoNum type="alphaLcPeriod"/>
              <a:defRPr/>
            </a:pPr>
            <a:r>
              <a:rPr lang="fr-FR" sz="1400" dirty="0"/>
              <a:t>Comment traiter les levées positives ?</a:t>
            </a:r>
          </a:p>
          <a:p>
            <a:pPr marL="800100" lvl="1" indent="-342900">
              <a:buFont typeface="+mj-lt"/>
              <a:buAutoNum type="alphaLcPeriod"/>
              <a:defRPr/>
            </a:pPr>
            <a:r>
              <a:rPr lang="fr-FR" sz="1400" dirty="0"/>
              <a:t>Comment traiter les levées négatives ?</a:t>
            </a:r>
          </a:p>
          <a:p>
            <a:pPr marL="800100" lvl="1" indent="-342900">
              <a:buFont typeface="+mj-lt"/>
              <a:buAutoNum type="alphaLcPeriod"/>
              <a:defRPr/>
            </a:pPr>
            <a:r>
              <a:rPr lang="fr-FR" sz="1400" dirty="0"/>
              <a:t>Comment saisir le traitement sur l’outil ? </a:t>
            </a:r>
          </a:p>
          <a:p>
            <a:pPr marL="800100" lvl="1" indent="-342900">
              <a:buFont typeface="+mj-lt"/>
              <a:buAutoNum type="arabicPeriod"/>
              <a:defRPr/>
            </a:pPr>
            <a:endParaRPr lang="fr-FR" sz="1800" dirty="0"/>
          </a:p>
          <a:p>
            <a:pPr marL="0" indent="0" eaLnBrk="1" hangingPunct="1">
              <a:buNone/>
              <a:defRPr/>
            </a:pPr>
            <a:r>
              <a:rPr lang="fr-FR" b="1" dirty="0">
                <a:solidFill>
                  <a:srgbClr val="C00000"/>
                </a:solidFill>
              </a:rPr>
              <a:t>3. </a:t>
            </a:r>
            <a:r>
              <a:rPr lang="fr-FR" b="1" dirty="0"/>
              <a:t>Atelier en équipe  </a:t>
            </a:r>
          </a:p>
          <a:p>
            <a:pPr eaLnBrk="1" hangingPunct="1">
              <a:buAutoNum type="romanUcPeriod"/>
              <a:defRPr/>
            </a:pPr>
            <a:endParaRPr lang="fr-FR" sz="2000" dirty="0"/>
          </a:p>
          <a:p>
            <a:pPr>
              <a:buAutoNum type="romanUcPeriod"/>
              <a:defRPr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15412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F80BC91-AF55-4586-80D9-B87187BE7CF4}"/>
              </a:ext>
            </a:extLst>
          </p:cNvPr>
          <p:cNvSpPr/>
          <p:nvPr/>
        </p:nvSpPr>
        <p:spPr>
          <a:xfrm>
            <a:off x="5413668" y="2850975"/>
            <a:ext cx="5607424" cy="3496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BDCDD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4046260-C1AC-4996-94A8-D125AAB70F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CEC6A5-8472-4D72-9FAB-BF8565E08731}"/>
              </a:ext>
            </a:extLst>
          </p:cNvPr>
          <p:cNvSpPr txBox="1"/>
          <p:nvPr/>
        </p:nvSpPr>
        <p:spPr>
          <a:xfrm>
            <a:off x="5518771" y="2850975"/>
            <a:ext cx="5846515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buNone/>
              <a:defRPr/>
            </a:pPr>
            <a:r>
              <a:rPr lang="fr-FR" altLang="fr-FR" b="1" dirty="0">
                <a:cs typeface="Arial" panose="020B0604020202020204" pitchFamily="34" charset="0"/>
              </a:rPr>
              <a:t>Traiter une réclamation </a:t>
            </a:r>
          </a:p>
          <a:p>
            <a:pPr marL="0" indent="0" eaLnBrk="1" hangingPunct="1">
              <a:buNone/>
              <a:defRPr/>
            </a:pPr>
            <a:endParaRPr lang="fr-FR" altLang="fr-FR" b="1" dirty="0">
              <a:cs typeface="Arial" panose="020B0604020202020204" pitchFamily="34" charset="0"/>
            </a:endParaRPr>
          </a:p>
          <a:p>
            <a:pPr marL="800100" lvl="1" indent="-342900">
              <a:buFont typeface="+mj-lt"/>
              <a:buAutoNum type="alphaLcPeriod"/>
              <a:defRPr/>
            </a:pPr>
            <a:r>
              <a:rPr lang="fr-FR" altLang="fr-FR" sz="1600" dirty="0">
                <a:cs typeface="Arial" panose="020B0604020202020204" pitchFamily="34" charset="0"/>
              </a:rPr>
              <a:t>Quels sont les enjeux ?</a:t>
            </a:r>
          </a:p>
          <a:p>
            <a:pPr marL="800100" lvl="1" indent="-342900">
              <a:buFont typeface="+mj-lt"/>
              <a:buAutoNum type="alphaLcPeriod"/>
              <a:defRPr/>
            </a:pPr>
            <a:r>
              <a:rPr lang="fr-FR" sz="1600" dirty="0"/>
              <a:t>Comment  identifier une réclamation ?</a:t>
            </a:r>
          </a:p>
          <a:p>
            <a:pPr marL="800100" lvl="1" indent="-342900">
              <a:buFont typeface="+mj-lt"/>
              <a:buAutoNum type="alphaLcPeriod"/>
              <a:defRPr/>
            </a:pPr>
            <a:r>
              <a:rPr lang="fr-FR" sz="1600" dirty="0"/>
              <a:t>Qui fait quoi ?</a:t>
            </a:r>
          </a:p>
          <a:p>
            <a:pPr marL="800100" lvl="1" indent="-342900">
              <a:buFont typeface="+mj-lt"/>
              <a:buAutoNum type="alphaLcPeriod"/>
              <a:defRPr/>
            </a:pPr>
            <a:r>
              <a:rPr lang="fr-FR" sz="1600" dirty="0"/>
              <a:t>Comment traiter une réclamation ?</a:t>
            </a:r>
          </a:p>
          <a:p>
            <a:pPr marL="800100" lvl="1" indent="-342900">
              <a:buFont typeface="+mj-lt"/>
              <a:buAutoNum type="alphaLcPeriod"/>
              <a:defRPr/>
            </a:pPr>
            <a:r>
              <a:rPr lang="fr-FR" sz="1600" dirty="0"/>
              <a:t>Comment suivre l’insatisfaction 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C970B047-8EED-4FD2-911E-7C556492DC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92090" y="42040"/>
            <a:ext cx="3431564" cy="369332"/>
          </a:xfrm>
        </p:spPr>
        <p:txBody>
          <a:bodyPr>
            <a:normAutofit/>
          </a:bodyPr>
          <a:lstStyle/>
          <a:p>
            <a:pPr algn="r"/>
            <a:r>
              <a:rPr lang="fr-FR" sz="1600" dirty="0"/>
              <a:t>a. Quels sont les enjeux ?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8655ACA6-A5AC-4A77-AE50-942AD7E2B225}"/>
              </a:ext>
            </a:extLst>
          </p:cNvPr>
          <p:cNvCxnSpPr>
            <a:cxnSpLocks/>
          </p:cNvCxnSpPr>
          <p:nvPr/>
        </p:nvCxnSpPr>
        <p:spPr>
          <a:xfrm>
            <a:off x="7676844" y="1537371"/>
            <a:ext cx="0" cy="4809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DA551382-9829-497B-8411-06EA6DEA5489}"/>
              </a:ext>
            </a:extLst>
          </p:cNvPr>
          <p:cNvSpPr/>
          <p:nvPr/>
        </p:nvSpPr>
        <p:spPr>
          <a:xfrm>
            <a:off x="7759888" y="1537371"/>
            <a:ext cx="4221746" cy="1015330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Une progression forte </a:t>
            </a:r>
            <a:br>
              <a:rPr lang="fr-FR" b="1" dirty="0">
                <a:solidFill>
                  <a:schemeClr val="bg1"/>
                </a:solidFill>
              </a:rPr>
            </a:br>
            <a:r>
              <a:rPr lang="fr-FR" b="1" dirty="0">
                <a:solidFill>
                  <a:schemeClr val="bg1"/>
                </a:solidFill>
              </a:rPr>
              <a:t>en 2021 et 2022 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</a:rPr>
              <a:t>(</a:t>
            </a:r>
            <a:r>
              <a:rPr lang="fr-FR" sz="1200" b="1" i="1" dirty="0">
                <a:solidFill>
                  <a:schemeClr val="bg1"/>
                </a:solidFill>
              </a:rPr>
              <a:t>Source SAE</a:t>
            </a:r>
            <a:r>
              <a:rPr lang="fr-FR" sz="14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33A6336-1C84-49D4-A422-864C8E258F8F}"/>
              </a:ext>
            </a:extLst>
          </p:cNvPr>
          <p:cNvSpPr txBox="1"/>
          <p:nvPr/>
        </p:nvSpPr>
        <p:spPr>
          <a:xfrm>
            <a:off x="544129" y="564714"/>
            <a:ext cx="112954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traitement de la réclamation est un </a:t>
            </a:r>
            <a:r>
              <a:rPr lang="fr-FR" b="1" dirty="0">
                <a:solidFill>
                  <a:srgbClr val="C00000"/>
                </a:solidFill>
              </a:rPr>
              <a:t>levier fort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</a:t>
            </a:r>
            <a:r>
              <a:rPr lang="fr-FR" b="1" dirty="0">
                <a:solidFill>
                  <a:srgbClr val="C00000"/>
                </a:solidFill>
              </a:rPr>
              <a:t>améliorer la satisfaction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nos clients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015AF2-80C2-4E73-A9CE-4679E75B65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486"/>
          <a:stretch/>
        </p:blipFill>
        <p:spPr>
          <a:xfrm>
            <a:off x="1983482" y="1851824"/>
            <a:ext cx="3638976" cy="399594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FC0E515-28A0-4883-B543-616348A965EA}"/>
              </a:ext>
            </a:extLst>
          </p:cNvPr>
          <p:cNvSpPr txBox="1"/>
          <p:nvPr/>
        </p:nvSpPr>
        <p:spPr>
          <a:xfrm>
            <a:off x="5036930" y="2289589"/>
            <a:ext cx="2288897" cy="78483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1500" b="1" dirty="0">
                <a:solidFill>
                  <a:srgbClr val="C00000"/>
                </a:solidFill>
              </a:rPr>
              <a:t>Améliorer</a:t>
            </a:r>
            <a:r>
              <a:rPr lang="fr-FR" sz="15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l’expérience client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85E759-5472-4560-85C3-BCB418530DC2}"/>
              </a:ext>
            </a:extLst>
          </p:cNvPr>
          <p:cNvSpPr txBox="1"/>
          <p:nvPr/>
        </p:nvSpPr>
        <p:spPr>
          <a:xfrm>
            <a:off x="5221413" y="4379363"/>
            <a:ext cx="2288897" cy="78483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5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 démarquer dans un environnement très </a:t>
            </a:r>
            <a:r>
              <a:rPr lang="fr-FR" sz="1500" b="1" dirty="0">
                <a:solidFill>
                  <a:srgbClr val="C00000"/>
                </a:solidFill>
              </a:rPr>
              <a:t>concurrentiel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F77E417-F6FF-4FFA-A652-FEC77C304301}"/>
              </a:ext>
            </a:extLst>
          </p:cNvPr>
          <p:cNvSpPr txBox="1"/>
          <p:nvPr/>
        </p:nvSpPr>
        <p:spPr>
          <a:xfrm>
            <a:off x="146297" y="2345040"/>
            <a:ext cx="2033301" cy="78483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5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Répondre aux </a:t>
            </a:r>
            <a:r>
              <a:rPr lang="fr-FR" sz="1500" b="1" dirty="0">
                <a:solidFill>
                  <a:srgbClr val="C00000"/>
                </a:solidFill>
              </a:rPr>
              <a:t>attentes</a:t>
            </a:r>
            <a:r>
              <a:rPr lang="fr-FR" sz="15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 nos clients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988B08E-C39D-4E27-B0B9-13893207055C}"/>
              </a:ext>
            </a:extLst>
          </p:cNvPr>
          <p:cNvSpPr txBox="1"/>
          <p:nvPr/>
        </p:nvSpPr>
        <p:spPr>
          <a:xfrm>
            <a:off x="126874" y="4916066"/>
            <a:ext cx="2992542" cy="78483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fr-FR" sz="15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Transformer le pépin en pépite…et </a:t>
            </a:r>
            <a:r>
              <a:rPr lang="fr-FR" sz="1500" b="1" dirty="0">
                <a:solidFill>
                  <a:srgbClr val="C00000"/>
                </a:solidFill>
              </a:rPr>
              <a:t>renouer</a:t>
            </a:r>
            <a:r>
              <a:rPr lang="fr-FR" sz="15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le lien avec nos clients</a:t>
            </a:r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7" name="Graphique 16">
            <a:extLst>
              <a:ext uri="{FF2B5EF4-FFF2-40B4-BE49-F238E27FC236}">
                <a16:creationId xmlns:a16="http://schemas.microsoft.com/office/drawing/2014/main" id="{864330C2-B9C8-4855-909F-A4C66189EC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6244401"/>
              </p:ext>
            </p:extLst>
          </p:nvPr>
        </p:nvGraphicFramePr>
        <p:xfrm>
          <a:off x="7811668" y="2862807"/>
          <a:ext cx="4118186" cy="2724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4994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5" grpId="0" animBg="1"/>
      <p:bldP spid="16" grpId="0" animBg="1"/>
      <p:bldP spid="18" grpId="0" animBg="1"/>
      <p:bldGraphic spid="17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BA2A9B0B-497E-4DA1-AA5A-D930C5D689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25746" y="31801"/>
            <a:ext cx="5007378" cy="385216"/>
          </a:xfrm>
        </p:spPr>
        <p:txBody>
          <a:bodyPr>
            <a:normAutofit/>
          </a:bodyPr>
          <a:lstStyle/>
          <a:p>
            <a:pPr algn="r"/>
            <a:r>
              <a:rPr lang="fr-FR" sz="1600" dirty="0"/>
              <a:t>b. Comment identifier une réclamation ?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1A83B8-4259-4F1A-AED0-480790646C26}"/>
              </a:ext>
            </a:extLst>
          </p:cNvPr>
          <p:cNvSpPr/>
          <p:nvPr/>
        </p:nvSpPr>
        <p:spPr>
          <a:xfrm>
            <a:off x="431886" y="1221193"/>
            <a:ext cx="11328227" cy="110799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endParaRPr lang="fr-FR" sz="16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Une </a:t>
            </a:r>
            <a:r>
              <a:rPr lang="fr-FR" sz="1600" b="1" u="sng" dirty="0">
                <a:solidFill>
                  <a:srgbClr val="C00000"/>
                </a:solidFill>
              </a:rPr>
              <a:t>demande de service</a:t>
            </a:r>
            <a:r>
              <a:rPr lang="fr-FR" sz="1600" b="1" dirty="0">
                <a:solidFill>
                  <a:srgbClr val="C00000"/>
                </a:solidFill>
              </a:rPr>
              <a:t>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 de prestation (clôture de comptes, demande de remboursement de frais, demande d'information, de clarification)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n’est à l’origine pas une réclamation. </a:t>
            </a:r>
          </a:p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fr-FR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BF5E8DA-735E-47AB-AC06-25FF74945B8C}"/>
              </a:ext>
            </a:extLst>
          </p:cNvPr>
          <p:cNvSpPr txBox="1"/>
          <p:nvPr/>
        </p:nvSpPr>
        <p:spPr>
          <a:xfrm>
            <a:off x="542403" y="2934480"/>
            <a:ext cx="11260928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fr-FR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Une </a:t>
            </a:r>
            <a:r>
              <a:rPr lang="fr-FR" sz="1600" b="1" i="0" u="sng" dirty="0">
                <a:solidFill>
                  <a:srgbClr val="C00000"/>
                </a:solidFill>
                <a:effectLst/>
              </a:rPr>
              <a:t>réclamation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600" dirty="0"/>
              <a:t>est une déclaration actant le mécontentement d’un client envers un professionnel ou un dysfonctionnement de l’Entreprise</a:t>
            </a: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61F85E5-AE83-4D88-875D-174E8BF842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56"/>
          <a:stretch/>
        </p:blipFill>
        <p:spPr>
          <a:xfrm>
            <a:off x="1090614" y="2110121"/>
            <a:ext cx="494341" cy="4783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5B1EDD4F-51AE-4206-B371-2C4C791119B5}"/>
              </a:ext>
            </a:extLst>
          </p:cNvPr>
          <p:cNvSpPr txBox="1">
            <a:spLocks/>
          </p:cNvSpPr>
          <p:nvPr/>
        </p:nvSpPr>
        <p:spPr>
          <a:xfrm>
            <a:off x="589219" y="600644"/>
            <a:ext cx="5007378" cy="38521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i="1" dirty="0">
                <a:solidFill>
                  <a:schemeClr val="bg1"/>
                </a:solidFill>
              </a:rPr>
              <a:t>en</a:t>
            </a: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906FA78-55FB-4E45-B029-81DCE1AE0221}"/>
              </a:ext>
            </a:extLst>
          </p:cNvPr>
          <p:cNvSpPr txBox="1"/>
          <p:nvPr/>
        </p:nvSpPr>
        <p:spPr>
          <a:xfrm>
            <a:off x="589219" y="623378"/>
            <a:ext cx="112141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Quelle est la différence entre une </a:t>
            </a:r>
            <a:r>
              <a:rPr lang="fr-FR" sz="1600" b="1" dirty="0">
                <a:solidFill>
                  <a:srgbClr val="C00000"/>
                </a:solidFill>
                <a:latin typeface="Montserrat Black" panose="00000A00000000000000" pitchFamily="2" charset="0"/>
              </a:rPr>
              <a:t>demande de service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et une </a:t>
            </a:r>
            <a:r>
              <a:rPr lang="fr-FR" sz="1600" b="1" dirty="0">
                <a:solidFill>
                  <a:srgbClr val="C00000"/>
                </a:solidFill>
                <a:latin typeface="Montserrat Black" panose="00000A00000000000000" pitchFamily="2" charset="0"/>
              </a:rPr>
              <a:t>réclamation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 ? </a:t>
            </a: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F83C756-1FD7-4848-8E52-56BB30E9460B}"/>
              </a:ext>
            </a:extLst>
          </p:cNvPr>
          <p:cNvSpPr txBox="1"/>
          <p:nvPr/>
        </p:nvSpPr>
        <p:spPr>
          <a:xfrm>
            <a:off x="1584955" y="2164619"/>
            <a:ext cx="96321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fr-FR" b="1" dirty="0">
                <a:solidFill>
                  <a:srgbClr val="C00000"/>
                </a:solidFill>
              </a:rPr>
              <a:t>Cependant, une demande non traitée peut rapidement se transformer en réclamation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A727815-38D1-4ECF-A5B6-9A4C00DD7972}"/>
              </a:ext>
            </a:extLst>
          </p:cNvPr>
          <p:cNvSpPr txBox="1"/>
          <p:nvPr/>
        </p:nvSpPr>
        <p:spPr>
          <a:xfrm>
            <a:off x="895350" y="3743325"/>
            <a:ext cx="10864764" cy="25083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fr-FR" sz="1400" b="1" i="1" dirty="0">
                <a:solidFill>
                  <a:srgbClr val="C00000"/>
                </a:solidFill>
              </a:rPr>
              <a:t>Quelques questions à se poser </a:t>
            </a:r>
          </a:p>
          <a:p>
            <a:pPr marL="171450" lvl="0" indent="-1714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i="1" dirty="0"/>
              <a:t>La demande/question est-elle liée à la relation commerciale (question sur tarification ou remise de frais, calculs d’intérêts livrets….) ?</a:t>
            </a:r>
            <a:endParaRPr lang="fr-FR" sz="1400" dirty="0"/>
          </a:p>
          <a:p>
            <a:pPr lvl="1"/>
            <a:r>
              <a:rPr lang="fr-FR" sz="1400" b="1" i="1" dirty="0">
                <a:sym typeface="Wingdings" panose="05000000000000000000" pitchFamily="2" charset="2"/>
              </a:rPr>
              <a:t> </a:t>
            </a:r>
            <a:r>
              <a:rPr lang="fr-FR" sz="1400" b="1" i="1" dirty="0"/>
              <a:t>Si oui : son traitement est du ressort du réseau</a:t>
            </a:r>
            <a:endParaRPr lang="fr-FR" sz="1400" i="1" dirty="0"/>
          </a:p>
          <a:p>
            <a:pPr marL="171450" indent="-1714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i="1" dirty="0"/>
              <a:t>La demande/question est-elle liée à une erreur de l’agence/service qui entraine un préjudice pour le client ? </a:t>
            </a:r>
            <a:endParaRPr lang="fr-FR" sz="1400" dirty="0"/>
          </a:p>
          <a:p>
            <a:pPr lvl="1"/>
            <a:r>
              <a:rPr lang="fr-FR" sz="1400" b="1" i="1" dirty="0">
                <a:sym typeface="Wingdings" panose="05000000000000000000" pitchFamily="2" charset="2"/>
              </a:rPr>
              <a:t> </a:t>
            </a:r>
            <a:r>
              <a:rPr lang="fr-FR" sz="1400" b="1" i="1" dirty="0"/>
              <a:t>Si oui : cela relève du Service Réclamations </a:t>
            </a:r>
            <a:endParaRPr lang="fr-FR" sz="1400" dirty="0"/>
          </a:p>
          <a:p>
            <a:pPr marL="171450" indent="-1714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Toutes les démarches utiles au traitement de l’insatisfaction du client ont-elles été effectuées par le service/ l’agence ? (envoi d’un </a:t>
            </a:r>
            <a:r>
              <a:rPr lang="fr-FR" sz="1400" dirty="0" err="1"/>
              <a:t>Myflow</a:t>
            </a:r>
            <a:r>
              <a:rPr lang="fr-FR" sz="1400" dirty="0"/>
              <a:t>, appel à l’ assistance…)</a:t>
            </a:r>
          </a:p>
          <a:p>
            <a:pPr lvl="1"/>
            <a:r>
              <a:rPr lang="fr-FR" sz="1400" b="1" i="1" dirty="0">
                <a:sym typeface="Wingdings" panose="05000000000000000000" pitchFamily="2" charset="2"/>
              </a:rPr>
              <a:t> </a:t>
            </a:r>
            <a:r>
              <a:rPr lang="fr-FR" sz="1400" b="1" i="1" dirty="0"/>
              <a:t>Si oui : cela relève du Service Réclamations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61265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5" grpId="0" animBg="1"/>
      <p:bldP spid="15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Espace réservé du contenu 14">
            <a:extLst>
              <a:ext uri="{FF2B5EF4-FFF2-40B4-BE49-F238E27FC236}">
                <a16:creationId xmlns:a16="http://schemas.microsoft.com/office/drawing/2014/main" id="{6DF0DF92-B4E3-4F91-83A9-753B488312FC}"/>
              </a:ext>
            </a:extLst>
          </p:cNvPr>
          <p:cNvSpPr txBox="1">
            <a:spLocks/>
          </p:cNvSpPr>
          <p:nvPr/>
        </p:nvSpPr>
        <p:spPr>
          <a:xfrm>
            <a:off x="8337090" y="1030936"/>
            <a:ext cx="2752372" cy="4765916"/>
          </a:xfrm>
          <a:prstGeom prst="rect">
            <a:avLst/>
          </a:prstGeo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000" indent="-34290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2000" dirty="0"/>
          </a:p>
          <a:p>
            <a:pPr marL="900000" indent="-34290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2000" dirty="0"/>
              <a:t>En face à face</a:t>
            </a:r>
          </a:p>
          <a:p>
            <a:pPr marL="900000" indent="-34290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2000" dirty="0"/>
          </a:p>
          <a:p>
            <a:pPr marL="900000" indent="-34290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2000" dirty="0"/>
              <a:t>Par téléphone</a:t>
            </a:r>
          </a:p>
          <a:p>
            <a:pPr marL="900000" indent="-34290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2000" dirty="0"/>
          </a:p>
          <a:p>
            <a:pPr marL="900000" indent="-34290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2000" dirty="0"/>
              <a:t>Par e-mail</a:t>
            </a:r>
          </a:p>
          <a:p>
            <a:pPr marL="900000" indent="-34290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2000" dirty="0"/>
          </a:p>
          <a:p>
            <a:pPr marL="900000" indent="-34290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2000" dirty="0"/>
              <a:t>Par courrier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1800" dirty="0"/>
          </a:p>
          <a:p>
            <a:endParaRPr lang="fr-FR" sz="1800" dirty="0"/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1C74F457-ABA8-4B0C-B1F9-7E9858CB1880}"/>
              </a:ext>
            </a:extLst>
          </p:cNvPr>
          <p:cNvCxnSpPr>
            <a:cxnSpLocks/>
          </p:cNvCxnSpPr>
          <p:nvPr/>
        </p:nvCxnSpPr>
        <p:spPr>
          <a:xfrm>
            <a:off x="6826485" y="580941"/>
            <a:ext cx="0" cy="56337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Graphique 325">
            <a:extLst>
              <a:ext uri="{FF2B5EF4-FFF2-40B4-BE49-F238E27FC236}">
                <a16:creationId xmlns:a16="http://schemas.microsoft.com/office/drawing/2014/main" id="{A3D54BC4-09D4-472B-9454-42725BF5AD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3410" y="2542385"/>
            <a:ext cx="637337" cy="656172"/>
          </a:xfrm>
          <a:prstGeom prst="rect">
            <a:avLst/>
          </a:prstGeom>
        </p:spPr>
      </p:pic>
      <p:grpSp>
        <p:nvGrpSpPr>
          <p:cNvPr id="36" name="Groupe 35">
            <a:extLst>
              <a:ext uri="{FF2B5EF4-FFF2-40B4-BE49-F238E27FC236}">
                <a16:creationId xmlns:a16="http://schemas.microsoft.com/office/drawing/2014/main" id="{194BADEF-BAF7-43F9-A361-2ED32C961E5C}"/>
              </a:ext>
            </a:extLst>
          </p:cNvPr>
          <p:cNvGrpSpPr/>
          <p:nvPr/>
        </p:nvGrpSpPr>
        <p:grpSpPr>
          <a:xfrm>
            <a:off x="7939176" y="1521971"/>
            <a:ext cx="587482" cy="422955"/>
            <a:chOff x="4729163" y="3941763"/>
            <a:chExt cx="1201738" cy="865188"/>
          </a:xfrm>
          <a:solidFill>
            <a:srgbClr val="333333"/>
          </a:solidFill>
        </p:grpSpPr>
        <p:sp>
          <p:nvSpPr>
            <p:cNvPr id="37" name="Freeform 42">
              <a:extLst>
                <a:ext uri="{FF2B5EF4-FFF2-40B4-BE49-F238E27FC236}">
                  <a16:creationId xmlns:a16="http://schemas.microsoft.com/office/drawing/2014/main" id="{084D40F7-CF02-4B66-A97B-66A104E73A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29163" y="4475163"/>
              <a:ext cx="1201738" cy="153988"/>
            </a:xfrm>
            <a:custGeom>
              <a:avLst/>
              <a:gdLst>
                <a:gd name="T0" fmla="*/ 295 w 298"/>
                <a:gd name="T1" fmla="*/ 38 h 38"/>
                <a:gd name="T2" fmla="*/ 292 w 298"/>
                <a:gd name="T3" fmla="*/ 35 h 38"/>
                <a:gd name="T4" fmla="*/ 237 w 298"/>
                <a:gd name="T5" fmla="*/ 6 h 38"/>
                <a:gd name="T6" fmla="*/ 182 w 298"/>
                <a:gd name="T7" fmla="*/ 35 h 38"/>
                <a:gd name="T8" fmla="*/ 179 w 298"/>
                <a:gd name="T9" fmla="*/ 38 h 38"/>
                <a:gd name="T10" fmla="*/ 176 w 298"/>
                <a:gd name="T11" fmla="*/ 35 h 38"/>
                <a:gd name="T12" fmla="*/ 237 w 298"/>
                <a:gd name="T13" fmla="*/ 0 h 38"/>
                <a:gd name="T14" fmla="*/ 298 w 298"/>
                <a:gd name="T15" fmla="*/ 35 h 38"/>
                <a:gd name="T16" fmla="*/ 295 w 298"/>
                <a:gd name="T17" fmla="*/ 38 h 38"/>
                <a:gd name="T18" fmla="*/ 119 w 298"/>
                <a:gd name="T19" fmla="*/ 38 h 38"/>
                <a:gd name="T20" fmla="*/ 116 w 298"/>
                <a:gd name="T21" fmla="*/ 35 h 38"/>
                <a:gd name="T22" fmla="*/ 61 w 298"/>
                <a:gd name="T23" fmla="*/ 6 h 38"/>
                <a:gd name="T24" fmla="*/ 6 w 298"/>
                <a:gd name="T25" fmla="*/ 35 h 38"/>
                <a:gd name="T26" fmla="*/ 3 w 298"/>
                <a:gd name="T27" fmla="*/ 38 h 38"/>
                <a:gd name="T28" fmla="*/ 0 w 298"/>
                <a:gd name="T29" fmla="*/ 35 h 38"/>
                <a:gd name="T30" fmla="*/ 61 w 298"/>
                <a:gd name="T31" fmla="*/ 0 h 38"/>
                <a:gd name="T32" fmla="*/ 122 w 298"/>
                <a:gd name="T33" fmla="*/ 35 h 38"/>
                <a:gd name="T34" fmla="*/ 119 w 298"/>
                <a:gd name="T3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8" h="38">
                  <a:moveTo>
                    <a:pt x="295" y="38"/>
                  </a:moveTo>
                  <a:cubicBezTo>
                    <a:pt x="293" y="38"/>
                    <a:pt x="292" y="37"/>
                    <a:pt x="292" y="35"/>
                  </a:cubicBezTo>
                  <a:cubicBezTo>
                    <a:pt x="292" y="19"/>
                    <a:pt x="267" y="6"/>
                    <a:pt x="237" y="6"/>
                  </a:cubicBezTo>
                  <a:cubicBezTo>
                    <a:pt x="207" y="6"/>
                    <a:pt x="182" y="19"/>
                    <a:pt x="182" y="35"/>
                  </a:cubicBezTo>
                  <a:cubicBezTo>
                    <a:pt x="182" y="37"/>
                    <a:pt x="181" y="38"/>
                    <a:pt x="179" y="38"/>
                  </a:cubicBezTo>
                  <a:cubicBezTo>
                    <a:pt x="177" y="38"/>
                    <a:pt x="176" y="37"/>
                    <a:pt x="176" y="35"/>
                  </a:cubicBezTo>
                  <a:cubicBezTo>
                    <a:pt x="176" y="15"/>
                    <a:pt x="203" y="0"/>
                    <a:pt x="237" y="0"/>
                  </a:cubicBezTo>
                  <a:cubicBezTo>
                    <a:pt x="271" y="0"/>
                    <a:pt x="298" y="15"/>
                    <a:pt x="298" y="35"/>
                  </a:cubicBezTo>
                  <a:cubicBezTo>
                    <a:pt x="298" y="37"/>
                    <a:pt x="297" y="38"/>
                    <a:pt x="295" y="38"/>
                  </a:cubicBezTo>
                  <a:close/>
                  <a:moveTo>
                    <a:pt x="119" y="38"/>
                  </a:moveTo>
                  <a:cubicBezTo>
                    <a:pt x="117" y="38"/>
                    <a:pt x="116" y="37"/>
                    <a:pt x="116" y="35"/>
                  </a:cubicBezTo>
                  <a:cubicBezTo>
                    <a:pt x="116" y="19"/>
                    <a:pt x="91" y="6"/>
                    <a:pt x="61" y="6"/>
                  </a:cubicBezTo>
                  <a:cubicBezTo>
                    <a:pt x="31" y="6"/>
                    <a:pt x="6" y="19"/>
                    <a:pt x="6" y="35"/>
                  </a:cubicBezTo>
                  <a:cubicBezTo>
                    <a:pt x="6" y="37"/>
                    <a:pt x="5" y="38"/>
                    <a:pt x="3" y="38"/>
                  </a:cubicBezTo>
                  <a:cubicBezTo>
                    <a:pt x="1" y="38"/>
                    <a:pt x="0" y="37"/>
                    <a:pt x="0" y="35"/>
                  </a:cubicBezTo>
                  <a:cubicBezTo>
                    <a:pt x="0" y="15"/>
                    <a:pt x="27" y="0"/>
                    <a:pt x="61" y="0"/>
                  </a:cubicBezTo>
                  <a:cubicBezTo>
                    <a:pt x="95" y="0"/>
                    <a:pt x="122" y="15"/>
                    <a:pt x="122" y="35"/>
                  </a:cubicBezTo>
                  <a:cubicBezTo>
                    <a:pt x="122" y="37"/>
                    <a:pt x="121" y="38"/>
                    <a:pt x="119" y="38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38" name="Freeform 43">
              <a:extLst>
                <a:ext uri="{FF2B5EF4-FFF2-40B4-BE49-F238E27FC236}">
                  <a16:creationId xmlns:a16="http://schemas.microsoft.com/office/drawing/2014/main" id="{806B5B4B-4957-4852-A22D-D24D0D62CC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1876" y="4135438"/>
              <a:ext cx="282575" cy="282575"/>
            </a:xfrm>
            <a:custGeom>
              <a:avLst/>
              <a:gdLst>
                <a:gd name="T0" fmla="*/ 35 w 70"/>
                <a:gd name="T1" fmla="*/ 70 h 70"/>
                <a:gd name="T2" fmla="*/ 0 w 70"/>
                <a:gd name="T3" fmla="*/ 35 h 70"/>
                <a:gd name="T4" fmla="*/ 35 w 70"/>
                <a:gd name="T5" fmla="*/ 0 h 70"/>
                <a:gd name="T6" fmla="*/ 70 w 70"/>
                <a:gd name="T7" fmla="*/ 35 h 70"/>
                <a:gd name="T8" fmla="*/ 35 w 70"/>
                <a:gd name="T9" fmla="*/ 70 h 70"/>
                <a:gd name="T10" fmla="*/ 35 w 70"/>
                <a:gd name="T11" fmla="*/ 6 h 70"/>
                <a:gd name="T12" fmla="*/ 6 w 70"/>
                <a:gd name="T13" fmla="*/ 35 h 70"/>
                <a:gd name="T14" fmla="*/ 35 w 70"/>
                <a:gd name="T15" fmla="*/ 64 h 70"/>
                <a:gd name="T16" fmla="*/ 64 w 70"/>
                <a:gd name="T17" fmla="*/ 35 h 70"/>
                <a:gd name="T18" fmla="*/ 35 w 70"/>
                <a:gd name="T19" fmla="*/ 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35" y="70"/>
                  </a:moveTo>
                  <a:cubicBezTo>
                    <a:pt x="16" y="70"/>
                    <a:pt x="0" y="54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4" y="0"/>
                    <a:pt x="70" y="15"/>
                    <a:pt x="70" y="35"/>
                  </a:cubicBezTo>
                  <a:cubicBezTo>
                    <a:pt x="70" y="54"/>
                    <a:pt x="54" y="70"/>
                    <a:pt x="35" y="70"/>
                  </a:cubicBezTo>
                  <a:close/>
                  <a:moveTo>
                    <a:pt x="35" y="6"/>
                  </a:moveTo>
                  <a:cubicBezTo>
                    <a:pt x="19" y="6"/>
                    <a:pt x="6" y="19"/>
                    <a:pt x="6" y="35"/>
                  </a:cubicBezTo>
                  <a:cubicBezTo>
                    <a:pt x="6" y="51"/>
                    <a:pt x="19" y="64"/>
                    <a:pt x="35" y="64"/>
                  </a:cubicBezTo>
                  <a:cubicBezTo>
                    <a:pt x="51" y="64"/>
                    <a:pt x="64" y="51"/>
                    <a:pt x="64" y="35"/>
                  </a:cubicBezTo>
                  <a:cubicBezTo>
                    <a:pt x="64" y="19"/>
                    <a:pt x="51" y="6"/>
                    <a:pt x="35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39" name="Freeform 44">
              <a:extLst>
                <a:ext uri="{FF2B5EF4-FFF2-40B4-BE49-F238E27FC236}">
                  <a16:creationId xmlns:a16="http://schemas.microsoft.com/office/drawing/2014/main" id="{352F20B2-953C-4774-82AC-2F5D5EEFA3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5613" y="4135438"/>
              <a:ext cx="282575" cy="282575"/>
            </a:xfrm>
            <a:custGeom>
              <a:avLst/>
              <a:gdLst>
                <a:gd name="T0" fmla="*/ 35 w 70"/>
                <a:gd name="T1" fmla="*/ 70 h 70"/>
                <a:gd name="T2" fmla="*/ 0 w 70"/>
                <a:gd name="T3" fmla="*/ 35 h 70"/>
                <a:gd name="T4" fmla="*/ 35 w 70"/>
                <a:gd name="T5" fmla="*/ 0 h 70"/>
                <a:gd name="T6" fmla="*/ 70 w 70"/>
                <a:gd name="T7" fmla="*/ 35 h 70"/>
                <a:gd name="T8" fmla="*/ 35 w 70"/>
                <a:gd name="T9" fmla="*/ 70 h 70"/>
                <a:gd name="T10" fmla="*/ 35 w 70"/>
                <a:gd name="T11" fmla="*/ 6 h 70"/>
                <a:gd name="T12" fmla="*/ 6 w 70"/>
                <a:gd name="T13" fmla="*/ 35 h 70"/>
                <a:gd name="T14" fmla="*/ 35 w 70"/>
                <a:gd name="T15" fmla="*/ 64 h 70"/>
                <a:gd name="T16" fmla="*/ 64 w 70"/>
                <a:gd name="T17" fmla="*/ 35 h 70"/>
                <a:gd name="T18" fmla="*/ 35 w 70"/>
                <a:gd name="T19" fmla="*/ 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35" y="70"/>
                  </a:moveTo>
                  <a:cubicBezTo>
                    <a:pt x="16" y="70"/>
                    <a:pt x="0" y="54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4" y="0"/>
                    <a:pt x="70" y="15"/>
                    <a:pt x="70" y="35"/>
                  </a:cubicBezTo>
                  <a:cubicBezTo>
                    <a:pt x="70" y="54"/>
                    <a:pt x="54" y="70"/>
                    <a:pt x="35" y="70"/>
                  </a:cubicBezTo>
                  <a:close/>
                  <a:moveTo>
                    <a:pt x="35" y="6"/>
                  </a:moveTo>
                  <a:cubicBezTo>
                    <a:pt x="19" y="6"/>
                    <a:pt x="6" y="19"/>
                    <a:pt x="6" y="35"/>
                  </a:cubicBezTo>
                  <a:cubicBezTo>
                    <a:pt x="6" y="51"/>
                    <a:pt x="19" y="64"/>
                    <a:pt x="35" y="64"/>
                  </a:cubicBezTo>
                  <a:cubicBezTo>
                    <a:pt x="51" y="64"/>
                    <a:pt x="64" y="51"/>
                    <a:pt x="64" y="35"/>
                  </a:cubicBezTo>
                  <a:cubicBezTo>
                    <a:pt x="64" y="19"/>
                    <a:pt x="51" y="6"/>
                    <a:pt x="35" y="6"/>
                  </a:cubicBez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40" name="Freeform 45">
              <a:extLst>
                <a:ext uri="{FF2B5EF4-FFF2-40B4-BE49-F238E27FC236}">
                  <a16:creationId xmlns:a16="http://schemas.microsoft.com/office/drawing/2014/main" id="{7BE52788-C6DA-482B-B54E-A0D7A0D1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426" y="3941763"/>
              <a:ext cx="23813" cy="865188"/>
            </a:xfrm>
            <a:custGeom>
              <a:avLst/>
              <a:gdLst>
                <a:gd name="T0" fmla="*/ 3 w 6"/>
                <a:gd name="T1" fmla="*/ 214 h 214"/>
                <a:gd name="T2" fmla="*/ 0 w 6"/>
                <a:gd name="T3" fmla="*/ 211 h 214"/>
                <a:gd name="T4" fmla="*/ 0 w 6"/>
                <a:gd name="T5" fmla="*/ 3 h 214"/>
                <a:gd name="T6" fmla="*/ 3 w 6"/>
                <a:gd name="T7" fmla="*/ 0 h 214"/>
                <a:gd name="T8" fmla="*/ 6 w 6"/>
                <a:gd name="T9" fmla="*/ 3 h 214"/>
                <a:gd name="T10" fmla="*/ 6 w 6"/>
                <a:gd name="T11" fmla="*/ 211 h 214"/>
                <a:gd name="T12" fmla="*/ 3 w 6"/>
                <a:gd name="T1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14">
                  <a:moveTo>
                    <a:pt x="3" y="214"/>
                  </a:moveTo>
                  <a:cubicBezTo>
                    <a:pt x="2" y="214"/>
                    <a:pt x="0" y="213"/>
                    <a:pt x="0" y="21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211"/>
                    <a:pt x="6" y="211"/>
                    <a:pt x="6" y="211"/>
                  </a:cubicBezTo>
                  <a:cubicBezTo>
                    <a:pt x="6" y="213"/>
                    <a:pt x="5" y="214"/>
                    <a:pt x="3" y="21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17551BA0-17AC-4007-9C9F-F96382DF4622}"/>
              </a:ext>
            </a:extLst>
          </p:cNvPr>
          <p:cNvGrpSpPr/>
          <p:nvPr/>
        </p:nvGrpSpPr>
        <p:grpSpPr>
          <a:xfrm>
            <a:off x="8047546" y="4791847"/>
            <a:ext cx="463879" cy="415511"/>
            <a:chOff x="1257301" y="3937001"/>
            <a:chExt cx="739775" cy="711200"/>
          </a:xfrm>
          <a:solidFill>
            <a:srgbClr val="333333"/>
          </a:solidFill>
        </p:grpSpPr>
        <p:sp>
          <p:nvSpPr>
            <p:cNvPr id="42" name="Freeform 143">
              <a:extLst>
                <a:ext uri="{FF2B5EF4-FFF2-40B4-BE49-F238E27FC236}">
                  <a16:creationId xmlns:a16="http://schemas.microsoft.com/office/drawing/2014/main" id="{7046EA03-03D2-4090-B462-6040F4B0E2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7301" y="3937001"/>
              <a:ext cx="739775" cy="711200"/>
            </a:xfrm>
            <a:custGeom>
              <a:avLst/>
              <a:gdLst>
                <a:gd name="T0" fmla="*/ 168 w 183"/>
                <a:gd name="T1" fmla="*/ 176 h 176"/>
                <a:gd name="T2" fmla="*/ 16 w 183"/>
                <a:gd name="T3" fmla="*/ 176 h 176"/>
                <a:gd name="T4" fmla="*/ 0 w 183"/>
                <a:gd name="T5" fmla="*/ 161 h 176"/>
                <a:gd name="T6" fmla="*/ 0 w 183"/>
                <a:gd name="T7" fmla="*/ 60 h 176"/>
                <a:gd name="T8" fmla="*/ 10 w 183"/>
                <a:gd name="T9" fmla="*/ 43 h 176"/>
                <a:gd name="T10" fmla="*/ 10 w 183"/>
                <a:gd name="T11" fmla="*/ 43 h 176"/>
                <a:gd name="T12" fmla="*/ 80 w 183"/>
                <a:gd name="T13" fmla="*/ 4 h 176"/>
                <a:gd name="T14" fmla="*/ 103 w 183"/>
                <a:gd name="T15" fmla="*/ 4 h 176"/>
                <a:gd name="T16" fmla="*/ 173 w 183"/>
                <a:gd name="T17" fmla="*/ 43 h 176"/>
                <a:gd name="T18" fmla="*/ 183 w 183"/>
                <a:gd name="T19" fmla="*/ 60 h 176"/>
                <a:gd name="T20" fmla="*/ 183 w 183"/>
                <a:gd name="T21" fmla="*/ 161 h 176"/>
                <a:gd name="T22" fmla="*/ 168 w 183"/>
                <a:gd name="T23" fmla="*/ 176 h 176"/>
                <a:gd name="T24" fmla="*/ 13 w 183"/>
                <a:gd name="T25" fmla="*/ 49 h 176"/>
                <a:gd name="T26" fmla="*/ 7 w 183"/>
                <a:gd name="T27" fmla="*/ 60 h 176"/>
                <a:gd name="T28" fmla="*/ 7 w 183"/>
                <a:gd name="T29" fmla="*/ 161 h 176"/>
                <a:gd name="T30" fmla="*/ 16 w 183"/>
                <a:gd name="T31" fmla="*/ 170 h 176"/>
                <a:gd name="T32" fmla="*/ 168 w 183"/>
                <a:gd name="T33" fmla="*/ 170 h 176"/>
                <a:gd name="T34" fmla="*/ 176 w 183"/>
                <a:gd name="T35" fmla="*/ 161 h 176"/>
                <a:gd name="T36" fmla="*/ 176 w 183"/>
                <a:gd name="T37" fmla="*/ 60 h 176"/>
                <a:gd name="T38" fmla="*/ 170 w 183"/>
                <a:gd name="T39" fmla="*/ 49 h 176"/>
                <a:gd name="T40" fmla="*/ 100 w 183"/>
                <a:gd name="T41" fmla="*/ 9 h 176"/>
                <a:gd name="T42" fmla="*/ 83 w 183"/>
                <a:gd name="T43" fmla="*/ 9 h 176"/>
                <a:gd name="T44" fmla="*/ 13 w 183"/>
                <a:gd name="T45" fmla="*/ 4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3" h="176">
                  <a:moveTo>
                    <a:pt x="168" y="176"/>
                  </a:moveTo>
                  <a:cubicBezTo>
                    <a:pt x="16" y="176"/>
                    <a:pt x="16" y="176"/>
                    <a:pt x="16" y="176"/>
                  </a:cubicBezTo>
                  <a:cubicBezTo>
                    <a:pt x="7" y="176"/>
                    <a:pt x="0" y="169"/>
                    <a:pt x="0" y="161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3"/>
                    <a:pt x="4" y="47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7" y="0"/>
                    <a:pt x="96" y="0"/>
                    <a:pt x="103" y="4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9" y="47"/>
                    <a:pt x="183" y="53"/>
                    <a:pt x="183" y="60"/>
                  </a:cubicBezTo>
                  <a:cubicBezTo>
                    <a:pt x="183" y="161"/>
                    <a:pt x="183" y="161"/>
                    <a:pt x="183" y="161"/>
                  </a:cubicBezTo>
                  <a:cubicBezTo>
                    <a:pt x="183" y="169"/>
                    <a:pt x="176" y="176"/>
                    <a:pt x="168" y="176"/>
                  </a:cubicBezTo>
                  <a:close/>
                  <a:moveTo>
                    <a:pt x="13" y="49"/>
                  </a:moveTo>
                  <a:cubicBezTo>
                    <a:pt x="9" y="51"/>
                    <a:pt x="7" y="55"/>
                    <a:pt x="7" y="60"/>
                  </a:cubicBezTo>
                  <a:cubicBezTo>
                    <a:pt x="7" y="161"/>
                    <a:pt x="7" y="161"/>
                    <a:pt x="7" y="161"/>
                  </a:cubicBezTo>
                  <a:cubicBezTo>
                    <a:pt x="7" y="166"/>
                    <a:pt x="11" y="170"/>
                    <a:pt x="16" y="170"/>
                  </a:cubicBezTo>
                  <a:cubicBezTo>
                    <a:pt x="168" y="170"/>
                    <a:pt x="168" y="170"/>
                    <a:pt x="168" y="170"/>
                  </a:cubicBezTo>
                  <a:cubicBezTo>
                    <a:pt x="173" y="170"/>
                    <a:pt x="176" y="166"/>
                    <a:pt x="176" y="161"/>
                  </a:cubicBezTo>
                  <a:cubicBezTo>
                    <a:pt x="176" y="60"/>
                    <a:pt x="176" y="60"/>
                    <a:pt x="176" y="60"/>
                  </a:cubicBezTo>
                  <a:cubicBezTo>
                    <a:pt x="176" y="55"/>
                    <a:pt x="174" y="51"/>
                    <a:pt x="170" y="4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95" y="6"/>
                    <a:pt x="88" y="6"/>
                    <a:pt x="83" y="9"/>
                  </a:cubicBezTo>
                  <a:lnTo>
                    <a:pt x="13" y="49"/>
                  </a:lnTo>
                  <a:close/>
                </a:path>
              </a:pathLst>
            </a:custGeom>
            <a:solidFill>
              <a:srgbClr val="D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  <p:sp>
          <p:nvSpPr>
            <p:cNvPr id="43" name="Freeform 144">
              <a:extLst>
                <a:ext uri="{FF2B5EF4-FFF2-40B4-BE49-F238E27FC236}">
                  <a16:creationId xmlns:a16="http://schemas.microsoft.com/office/drawing/2014/main" id="{E8E56F01-6C63-46C7-818E-1463D3383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8263" y="4216401"/>
              <a:ext cx="577850" cy="149225"/>
            </a:xfrm>
            <a:custGeom>
              <a:avLst/>
              <a:gdLst>
                <a:gd name="T0" fmla="*/ 70 w 143"/>
                <a:gd name="T1" fmla="*/ 37 h 37"/>
                <a:gd name="T2" fmla="*/ 2 w 143"/>
                <a:gd name="T3" fmla="*/ 7 h 37"/>
                <a:gd name="T4" fmla="*/ 1 w 143"/>
                <a:gd name="T5" fmla="*/ 3 h 37"/>
                <a:gd name="T6" fmla="*/ 5 w 143"/>
                <a:gd name="T7" fmla="*/ 1 h 37"/>
                <a:gd name="T8" fmla="*/ 70 w 143"/>
                <a:gd name="T9" fmla="*/ 30 h 37"/>
                <a:gd name="T10" fmla="*/ 139 w 143"/>
                <a:gd name="T11" fmla="*/ 5 h 37"/>
                <a:gd name="T12" fmla="*/ 143 w 143"/>
                <a:gd name="T13" fmla="*/ 7 h 37"/>
                <a:gd name="T14" fmla="*/ 141 w 143"/>
                <a:gd name="T15" fmla="*/ 11 h 37"/>
                <a:gd name="T16" fmla="*/ 70 w 143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37">
                  <a:moveTo>
                    <a:pt x="70" y="3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1" y="6"/>
                    <a:pt x="0" y="4"/>
                    <a:pt x="1" y="3"/>
                  </a:cubicBezTo>
                  <a:cubicBezTo>
                    <a:pt x="1" y="1"/>
                    <a:pt x="3" y="0"/>
                    <a:pt x="5" y="1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139" y="5"/>
                    <a:pt x="139" y="5"/>
                    <a:pt x="139" y="5"/>
                  </a:cubicBezTo>
                  <a:cubicBezTo>
                    <a:pt x="140" y="4"/>
                    <a:pt x="142" y="5"/>
                    <a:pt x="143" y="7"/>
                  </a:cubicBezTo>
                  <a:cubicBezTo>
                    <a:pt x="143" y="8"/>
                    <a:pt x="142" y="10"/>
                    <a:pt x="141" y="11"/>
                  </a:cubicBezTo>
                  <a:lnTo>
                    <a:pt x="70" y="37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cs typeface="Arial" pitchFamily="34" charset="0"/>
              </a:endParaRPr>
            </a:p>
          </p:txBody>
        </p:sp>
      </p:grpSp>
      <p:pic>
        <p:nvPicPr>
          <p:cNvPr id="44" name="Graphique 271">
            <a:extLst>
              <a:ext uri="{FF2B5EF4-FFF2-40B4-BE49-F238E27FC236}">
                <a16:creationId xmlns:a16="http://schemas.microsoft.com/office/drawing/2014/main" id="{54CFEDE2-2767-4583-9AAF-0C74D7B779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0172" y="3623544"/>
            <a:ext cx="639781" cy="63978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19C055A-C2B5-40DC-A0D8-35D8BBC8E880}"/>
              </a:ext>
            </a:extLst>
          </p:cNvPr>
          <p:cNvSpPr txBox="1"/>
          <p:nvPr/>
        </p:nvSpPr>
        <p:spPr>
          <a:xfrm>
            <a:off x="619127" y="1521971"/>
            <a:ext cx="587194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C00000"/>
                </a:solidFill>
              </a:rPr>
              <a:t>LA TARIFICATION</a:t>
            </a:r>
          </a:p>
          <a:p>
            <a:pPr lvl="1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Incompréhension sur la tarification appliquée</a:t>
            </a:r>
          </a:p>
          <a:p>
            <a:pPr lvl="1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Frais sur incidents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16000" lvl="0" indent="-216000">
              <a:spcBef>
                <a:spcPts val="600"/>
              </a:spcBef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fr-FR" sz="1400" b="1" dirty="0">
                <a:solidFill>
                  <a:srgbClr val="C00000"/>
                </a:solidFill>
              </a:rPr>
              <a:t>LA CONTESTATION D’OPÉRATIONS OU DE CONDITIONS</a:t>
            </a:r>
          </a:p>
          <a:p>
            <a:pPr marL="684000" lvl="1" indent="-216000">
              <a:spcBef>
                <a:spcPts val="600"/>
              </a:spcBef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ü"/>
              <a:defRPr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Délais de traitement (règlement succession, remboursement fraude, transfert, …)</a:t>
            </a:r>
          </a:p>
          <a:p>
            <a:pPr marL="684000" lvl="1" indent="-216000">
              <a:spcBef>
                <a:spcPts val="600"/>
              </a:spcBef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ü"/>
              <a:defRPr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Crédits 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immo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(montage, déblocage, assurance…)</a:t>
            </a:r>
          </a:p>
          <a:p>
            <a:pPr marL="684000" lvl="1" indent="-216000">
              <a:spcBef>
                <a:spcPts val="600"/>
              </a:spcBef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ü"/>
              <a:defRPr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Prélèvement (nature, rejet…)</a:t>
            </a:r>
          </a:p>
          <a:p>
            <a:pPr marL="684000" lvl="1" indent="-216000">
              <a:spcBef>
                <a:spcPts val="600"/>
              </a:spcBef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ü"/>
              <a:defRPr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Réserve automatique sur chèque</a:t>
            </a:r>
          </a:p>
          <a:p>
            <a:pPr marL="684000" lvl="1" indent="-216000">
              <a:spcBef>
                <a:spcPts val="600"/>
              </a:spcBef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ü"/>
              <a:defRPr/>
            </a:pPr>
            <a:endParaRPr lang="fr-FR" sz="14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216000" indent="-216000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C00000"/>
                </a:solidFill>
              </a:rPr>
              <a:t>LA RELATION COMMERCIALE </a:t>
            </a:r>
          </a:p>
          <a:p>
            <a:pPr marL="684000" lvl="1" indent="-216000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Absence de rappel ou difficultés à joindre son conseiller</a:t>
            </a:r>
          </a:p>
          <a:p>
            <a:pPr marL="684000" lvl="1" indent="-216000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Dégradation de la relation</a:t>
            </a:r>
          </a:p>
          <a:p>
            <a:pPr marL="684000" lvl="1" indent="-216000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Non réponse à une demande</a:t>
            </a:r>
          </a:p>
          <a:p>
            <a:pPr marL="684000" lvl="1" indent="-216000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Pression concurrentielle 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74E456-0C91-4F60-A1FF-8EEEB0C32C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91437" y="35203"/>
            <a:ext cx="5100563" cy="380324"/>
          </a:xfrm>
        </p:spPr>
        <p:txBody>
          <a:bodyPr>
            <a:normAutofit/>
          </a:bodyPr>
          <a:lstStyle/>
          <a:p>
            <a:pPr algn="r"/>
            <a:r>
              <a:rPr lang="fr-FR" sz="1600" dirty="0"/>
              <a:t>b. Comment identifier une réclamation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0C4390E-757F-4411-9948-CB3764D656E8}"/>
              </a:ext>
            </a:extLst>
          </p:cNvPr>
          <p:cNvSpPr txBox="1"/>
          <p:nvPr/>
        </p:nvSpPr>
        <p:spPr>
          <a:xfrm>
            <a:off x="7534376" y="583753"/>
            <a:ext cx="40099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Par canal de communication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4757FFD-973F-49DA-99FF-ADDDD785E91E}"/>
              </a:ext>
            </a:extLst>
          </p:cNvPr>
          <p:cNvSpPr txBox="1"/>
          <p:nvPr/>
        </p:nvSpPr>
        <p:spPr>
          <a:xfrm>
            <a:off x="544100" y="580941"/>
            <a:ext cx="5699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Selon les </a:t>
            </a:r>
            <a:r>
              <a:rPr lang="fr-FR" sz="1600" dirty="0">
                <a:solidFill>
                  <a:srgbClr val="C00000"/>
                </a:solidFill>
                <a:latin typeface="Montserrat Black" panose="00000A00000000000000" pitchFamily="2" charset="0"/>
              </a:rPr>
              <a:t>principaux sujets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de réclamation</a:t>
            </a:r>
          </a:p>
        </p:txBody>
      </p:sp>
    </p:spTree>
    <p:extLst>
      <p:ext uri="{BB962C8B-B14F-4D97-AF65-F5344CB8AC3E}">
        <p14:creationId xmlns:p14="http://schemas.microsoft.com/office/powerpoint/2010/main" val="79181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9C226712-4ADF-41BB-B43C-EC004730EC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7871741"/>
              </p:ext>
            </p:extLst>
          </p:nvPr>
        </p:nvGraphicFramePr>
        <p:xfrm>
          <a:off x="1789566" y="1103438"/>
          <a:ext cx="7931378" cy="5285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6E9A5512-7B28-4516-9253-0EED91EF1FEF}"/>
              </a:ext>
            </a:extLst>
          </p:cNvPr>
          <p:cNvSpPr txBox="1">
            <a:spLocks/>
          </p:cNvSpPr>
          <p:nvPr/>
        </p:nvSpPr>
        <p:spPr>
          <a:xfrm>
            <a:off x="8917079" y="3419"/>
            <a:ext cx="3083995" cy="423149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600" dirty="0">
                <a:latin typeface="Montserrat Black" panose="00000A00000000000000" pitchFamily="2" charset="0"/>
              </a:rPr>
              <a:t>c. Qui fait quoi 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ACE675C-C666-49AB-B254-54ED0038B535}"/>
              </a:ext>
            </a:extLst>
          </p:cNvPr>
          <p:cNvSpPr txBox="1"/>
          <p:nvPr/>
        </p:nvSpPr>
        <p:spPr>
          <a:xfrm>
            <a:off x="7686238" y="987502"/>
            <a:ext cx="451299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NIVEAU 1 : </a:t>
            </a:r>
            <a:r>
              <a:rPr lang="fr-FR" sz="1600" b="1" dirty="0">
                <a:solidFill>
                  <a:srgbClr val="C00000"/>
                </a:solidFill>
              </a:rPr>
              <a:t>L’agence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traite la réclamation simple</a:t>
            </a:r>
          </a:p>
          <a:p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B06AAFD-D7AE-4398-BF52-DA3CB272C620}"/>
              </a:ext>
            </a:extLst>
          </p:cNvPr>
          <p:cNvSpPr txBox="1"/>
          <p:nvPr/>
        </p:nvSpPr>
        <p:spPr>
          <a:xfrm>
            <a:off x="747847" y="2811546"/>
            <a:ext cx="34464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NIVEAU 2 :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</a:t>
            </a:r>
            <a:r>
              <a:rPr lang="fr-FR" sz="1600" b="1" dirty="0">
                <a:solidFill>
                  <a:srgbClr val="C00000"/>
                </a:solidFill>
              </a:rPr>
              <a:t>Service Réclamations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traite la réclamation complexe </a:t>
            </a:r>
          </a:p>
          <a:p>
            <a:endParaRPr lang="fr-FR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43C72D3-64CD-4415-996A-3548B904AC4A}"/>
              </a:ext>
            </a:extLst>
          </p:cNvPr>
          <p:cNvSpPr txBox="1"/>
          <p:nvPr/>
        </p:nvSpPr>
        <p:spPr>
          <a:xfrm>
            <a:off x="9179154" y="4284021"/>
            <a:ext cx="28219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NIVEAU 3 </a:t>
            </a:r>
            <a:r>
              <a:rPr lang="fr-FR" sz="1600" b="1" dirty="0">
                <a:solidFill>
                  <a:srgbClr val="C00000"/>
                </a:solidFill>
              </a:rPr>
              <a:t>: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Uniquement à l’initiative du client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085A41-E983-4E4B-9F75-F4859D83293B}"/>
              </a:ext>
            </a:extLst>
          </p:cNvPr>
          <p:cNvSpPr/>
          <p:nvPr/>
        </p:nvSpPr>
        <p:spPr>
          <a:xfrm>
            <a:off x="7335746" y="1839682"/>
            <a:ext cx="48035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6900" indent="-342900">
              <a:buFont typeface="Arial" panose="020B0604020202020204" pitchFamily="34" charset="0"/>
              <a:buChar char="•"/>
            </a:pPr>
            <a:r>
              <a:rPr lang="fr-FR" sz="1400" dirty="0"/>
              <a:t>Une demande de service ou de prestation (clôture de comptes, demande de remboursement de frais),</a:t>
            </a:r>
          </a:p>
          <a:p>
            <a:pPr marL="486900" indent="-342900">
              <a:buFont typeface="Arial" panose="020B0604020202020204" pitchFamily="34" charset="0"/>
              <a:buChar char="•"/>
            </a:pPr>
            <a:r>
              <a:rPr lang="fr-FR" sz="1400" dirty="0"/>
              <a:t>Une demande d’information ou de de clarification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3D5EB8-B9DB-481A-974C-5664DED12EDF}"/>
              </a:ext>
            </a:extLst>
          </p:cNvPr>
          <p:cNvSpPr/>
          <p:nvPr/>
        </p:nvSpPr>
        <p:spPr>
          <a:xfrm>
            <a:off x="231651" y="3806967"/>
            <a:ext cx="344641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Peut avoir un impact sur l’image ou engage la CEGEE (ex : NATIXIS)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Les indemnisations liées à un préjudice ou à un dysfonctionnement.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Je transmets au département Réclamation via </a:t>
            </a:r>
            <a:r>
              <a:rPr lang="fr-FR" sz="1400" dirty="0">
                <a:solidFill>
                  <a:srgbClr val="C00000"/>
                </a:solidFill>
              </a:rPr>
              <a:t>AQUAREL, </a:t>
            </a:r>
            <a:r>
              <a:rPr lang="fr-FR" sz="1400" dirty="0"/>
              <a:t>sous 3 jours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C52F43-6C1D-4268-B0F6-4C48C53C527B}"/>
              </a:ext>
            </a:extLst>
          </p:cNvPr>
          <p:cNvSpPr/>
          <p:nvPr/>
        </p:nvSpPr>
        <p:spPr>
          <a:xfrm>
            <a:off x="8946243" y="4838019"/>
            <a:ext cx="321922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Si les échanges avec l’ Agence et le Service Réclamation n'ont pu aboutir à une solution qui convienne au client</a:t>
            </a:r>
          </a:p>
        </p:txBody>
      </p:sp>
      <p:pic>
        <p:nvPicPr>
          <p:cNvPr id="20" name="Picture 12" descr="Curseur de main avec bouton de clic. cliquez ici. Vecteur Premium">
            <a:hlinkClick r:id="rId7"/>
            <a:extLst>
              <a:ext uri="{FF2B5EF4-FFF2-40B4-BE49-F238E27FC236}">
                <a16:creationId xmlns:a16="http://schemas.microsoft.com/office/drawing/2014/main" id="{E205FC88-4E83-40EE-BB2A-E74C2342F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3" t="42813" r="73866" b="34229"/>
          <a:stretch>
            <a:fillRect/>
          </a:stretch>
        </p:blipFill>
        <p:spPr bwMode="auto">
          <a:xfrm rot="16637971">
            <a:off x="7489514" y="4911640"/>
            <a:ext cx="620712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9F7A4C-C23D-4F7A-9A66-8BE5D05A36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631" y="886847"/>
            <a:ext cx="962142" cy="320714"/>
          </a:xfrm>
          <a:prstGeom prst="rect">
            <a:avLst/>
          </a:prstGeom>
        </p:spPr>
      </p:pic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2AC773D5-2069-4047-98EF-D6D4037FDE89}"/>
              </a:ext>
            </a:extLst>
          </p:cNvPr>
          <p:cNvSpPr/>
          <p:nvPr/>
        </p:nvSpPr>
        <p:spPr>
          <a:xfrm>
            <a:off x="8887778" y="4350008"/>
            <a:ext cx="221793" cy="23601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Organigramme : Connecteur 21">
            <a:extLst>
              <a:ext uri="{FF2B5EF4-FFF2-40B4-BE49-F238E27FC236}">
                <a16:creationId xmlns:a16="http://schemas.microsoft.com/office/drawing/2014/main" id="{856A41FA-C4E0-424C-A64B-2A2410856571}"/>
              </a:ext>
            </a:extLst>
          </p:cNvPr>
          <p:cNvSpPr/>
          <p:nvPr/>
        </p:nvSpPr>
        <p:spPr>
          <a:xfrm>
            <a:off x="415157" y="2955240"/>
            <a:ext cx="221793" cy="23601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Organigramme : Connecteur 22">
            <a:extLst>
              <a:ext uri="{FF2B5EF4-FFF2-40B4-BE49-F238E27FC236}">
                <a16:creationId xmlns:a16="http://schemas.microsoft.com/office/drawing/2014/main" id="{D27B54E7-2E45-44C2-92E6-E74C4985C447}"/>
              </a:ext>
            </a:extLst>
          </p:cNvPr>
          <p:cNvSpPr/>
          <p:nvPr/>
        </p:nvSpPr>
        <p:spPr>
          <a:xfrm>
            <a:off x="7333924" y="1132338"/>
            <a:ext cx="221793" cy="23601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8380D6-DA29-475D-B6D6-7610DAA739FC}"/>
              </a:ext>
            </a:extLst>
          </p:cNvPr>
          <p:cNvSpPr txBox="1"/>
          <p:nvPr/>
        </p:nvSpPr>
        <p:spPr>
          <a:xfrm>
            <a:off x="540949" y="535306"/>
            <a:ext cx="7107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Une </a:t>
            </a:r>
            <a:r>
              <a:rPr lang="fr-FR" dirty="0">
                <a:solidFill>
                  <a:srgbClr val="C00000"/>
                </a:solidFill>
                <a:latin typeface="Montserrat Black" panose="00000A00000000000000" pitchFamily="2" charset="0"/>
              </a:rPr>
              <a:t>organisation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 en 3 niveaux, au service du client</a:t>
            </a:r>
          </a:p>
        </p:txBody>
      </p:sp>
    </p:spTree>
    <p:extLst>
      <p:ext uri="{BB962C8B-B14F-4D97-AF65-F5344CB8AC3E}">
        <p14:creationId xmlns:p14="http://schemas.microsoft.com/office/powerpoint/2010/main" val="399218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1DDAF6E6-CED7-46E6-9B79-90AB14E2CCD1}"/>
              </a:ext>
            </a:extLst>
          </p:cNvPr>
          <p:cNvSpPr txBox="1">
            <a:spLocks/>
          </p:cNvSpPr>
          <p:nvPr/>
        </p:nvSpPr>
        <p:spPr>
          <a:xfrm>
            <a:off x="496576" y="504826"/>
            <a:ext cx="6960722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Black" panose="00000A00000000000000" pitchFamily="2" charset="0"/>
              </a:rPr>
              <a:t>Par une démarche </a:t>
            </a:r>
            <a:r>
              <a:rPr kumimoji="0" lang="fr-FR" sz="18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 Black" panose="00000A00000000000000" pitchFamily="2" charset="0"/>
              </a:rPr>
              <a:t>positive </a:t>
            </a:r>
            <a:r>
              <a:rPr kumimoji="0" lang="fr-FR" sz="18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 Black" panose="00000A00000000000000" pitchFamily="2" charset="0"/>
              </a:rPr>
              <a:t>autour de : </a:t>
            </a:r>
          </a:p>
          <a:p>
            <a:pPr marL="14400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4400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429750" indent="-28575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fr-FR" sz="1600" dirty="0"/>
          </a:p>
          <a:p>
            <a:pPr marL="429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1600" dirty="0"/>
          </a:p>
          <a:p>
            <a:pPr>
              <a:buClr>
                <a:srgbClr val="C00000"/>
              </a:buClr>
            </a:pPr>
            <a:endParaRPr lang="fr-FR" sz="1600" dirty="0"/>
          </a:p>
          <a:p>
            <a:pPr marL="429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kumimoji="0" lang="fr-FR" sz="1600" b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tabLst/>
              <a:defRPr/>
            </a:pPr>
            <a:endParaRPr lang="fr-FR" sz="1600" dirty="0">
              <a:solidFill>
                <a:sysClr val="windowText" lastClr="000000"/>
              </a:solidFill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tabLst/>
              <a:defRPr/>
            </a:pPr>
            <a:endParaRPr kumimoji="0" lang="fr-FR" sz="1800" b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440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endParaRPr kumimoji="0" lang="fr-FR" sz="2000" b="0" i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1440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1440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  <a:p>
            <a:pPr marL="1440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154ED02-2C5C-4AD1-8A1A-0F467C5FD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75" y="882884"/>
            <a:ext cx="962142" cy="294839"/>
          </a:xfrm>
          <a:prstGeom prst="rect">
            <a:avLst/>
          </a:prstGeom>
        </p:spPr>
      </p:pic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FC679643-9339-4B7B-8BD5-673841750AE0}"/>
              </a:ext>
            </a:extLst>
          </p:cNvPr>
          <p:cNvSpPr txBox="1">
            <a:spLocks/>
          </p:cNvSpPr>
          <p:nvPr/>
        </p:nvSpPr>
        <p:spPr>
          <a:xfrm>
            <a:off x="4794449" y="-4924"/>
            <a:ext cx="7196184" cy="457200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600" dirty="0">
                <a:latin typeface="Montserrat Black" panose="00000A00000000000000" pitchFamily="2" charset="0"/>
              </a:rPr>
              <a:t>d. Comment traiter une réclamation en agence 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91BDCE0-7A13-48A9-A116-9B7AAECAD0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6738" y="2777794"/>
            <a:ext cx="2597568" cy="1638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5F28AD9-076E-47F2-A0D1-D01D6A53E526}"/>
              </a:ext>
            </a:extLst>
          </p:cNvPr>
          <p:cNvSpPr txBox="1"/>
          <p:nvPr/>
        </p:nvSpPr>
        <p:spPr>
          <a:xfrm>
            <a:off x="649030" y="2583785"/>
            <a:ext cx="31792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9750" indent="-28575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fr-FR" sz="1800" b="1" dirty="0">
                <a:solidFill>
                  <a:srgbClr val="C00000"/>
                </a:solidFill>
              </a:rPr>
              <a:t>La réactivité </a:t>
            </a:r>
            <a:r>
              <a:rPr lang="fr-FR" sz="1800" dirty="0"/>
              <a:t>: Le client apprécie une prise en charge rapide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FE20908-3BD2-43E7-88B2-4D5F62439B02}"/>
              </a:ext>
            </a:extLst>
          </p:cNvPr>
          <p:cNvSpPr txBox="1"/>
          <p:nvPr/>
        </p:nvSpPr>
        <p:spPr>
          <a:xfrm>
            <a:off x="7522717" y="2521560"/>
            <a:ext cx="3179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9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800" b="1" dirty="0">
                <a:solidFill>
                  <a:srgbClr val="C00000"/>
                </a:solidFill>
              </a:rPr>
              <a:t>La convivialité </a:t>
            </a:r>
            <a:r>
              <a:rPr lang="fr-FR" sz="1800" dirty="0"/>
              <a:t>: Sourire, garder son calme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147EEAD-D188-4247-8239-6F0B2D0D9EE7}"/>
              </a:ext>
            </a:extLst>
          </p:cNvPr>
          <p:cNvSpPr txBox="1"/>
          <p:nvPr/>
        </p:nvSpPr>
        <p:spPr>
          <a:xfrm>
            <a:off x="4806714" y="5198362"/>
            <a:ext cx="3938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9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800" b="1" dirty="0">
                <a:solidFill>
                  <a:srgbClr val="C00000"/>
                </a:solidFill>
              </a:rPr>
              <a:t>La posture </a:t>
            </a:r>
            <a:r>
              <a:rPr lang="fr-FR" sz="1800" dirty="0"/>
              <a:t>: Parler moins fort oblige le client à naturellement baisser le ton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AB0329-2B40-4C73-B091-7EC421422258}"/>
              </a:ext>
            </a:extLst>
          </p:cNvPr>
          <p:cNvSpPr txBox="1"/>
          <p:nvPr/>
        </p:nvSpPr>
        <p:spPr>
          <a:xfrm>
            <a:off x="7457298" y="3950159"/>
            <a:ext cx="3938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9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1800" b="1" dirty="0">
                <a:solidFill>
                  <a:srgbClr val="C00000"/>
                </a:solidFill>
              </a:rPr>
              <a:t>Le lieu </a:t>
            </a:r>
            <a:r>
              <a:rPr lang="fr-FR" sz="1800" dirty="0"/>
              <a:t>: Le client souhaite être considéré et reçu dans une zone confidentielle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84D0F0A-4ADB-44C0-A53B-4EA213768692}"/>
              </a:ext>
            </a:extLst>
          </p:cNvPr>
          <p:cNvSpPr txBox="1"/>
          <p:nvPr/>
        </p:nvSpPr>
        <p:spPr>
          <a:xfrm>
            <a:off x="3904561" y="1463330"/>
            <a:ext cx="4382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9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L’</a:t>
            </a:r>
            <a:r>
              <a:rPr lang="fr-FR" sz="1800" b="1" dirty="0">
                <a:solidFill>
                  <a:srgbClr val="C00000"/>
                </a:solidFill>
              </a:rPr>
              <a:t>é</a:t>
            </a:r>
            <a:r>
              <a:rPr kumimoji="0" lang="fr-FR" sz="18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coute </a:t>
            </a:r>
            <a:r>
              <a:rPr kumimoji="0" lang="fr-FR" sz="1800" b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: Le client a besoin d’exprimer son mécontentement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79C0426-0CEA-4D5C-8AD3-B079A950F937}"/>
              </a:ext>
            </a:extLst>
          </p:cNvPr>
          <p:cNvSpPr txBox="1"/>
          <p:nvPr/>
        </p:nvSpPr>
        <p:spPr>
          <a:xfrm>
            <a:off x="1136146" y="4598197"/>
            <a:ext cx="34144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9750" indent="-28575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18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La reconnaissance </a:t>
            </a:r>
            <a:r>
              <a:rPr kumimoji="0" lang="fr-FR" sz="1800" b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lang="fr-FR" sz="1800" dirty="0"/>
              <a:t>Eviter de mettre en doute les propos du client</a:t>
            </a:r>
            <a:endParaRPr kumimoji="0" lang="fr-FR" sz="1800" b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7518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5">
            <a:extLst>
              <a:ext uri="{FF2B5EF4-FFF2-40B4-BE49-F238E27FC236}">
                <a16:creationId xmlns:a16="http://schemas.microsoft.com/office/drawing/2014/main" id="{6E5FD27B-3474-46EE-BF7C-821746E1A53C}"/>
              </a:ext>
            </a:extLst>
          </p:cNvPr>
          <p:cNvSpPr txBox="1">
            <a:spLocks/>
          </p:cNvSpPr>
          <p:nvPr/>
        </p:nvSpPr>
        <p:spPr>
          <a:xfrm>
            <a:off x="4740524" y="8638"/>
            <a:ext cx="7240894" cy="42596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r"/>
            <a:r>
              <a:rPr lang="fr-FR" sz="1600" dirty="0"/>
              <a:t>d. Comment traiter une réclamation en agence ?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B09408E6-B915-4523-9EB4-5763C87DF036}"/>
              </a:ext>
            </a:extLst>
          </p:cNvPr>
          <p:cNvSpPr txBox="1">
            <a:spLocks/>
          </p:cNvSpPr>
          <p:nvPr/>
        </p:nvSpPr>
        <p:spPr>
          <a:xfrm>
            <a:off x="665878" y="2129686"/>
            <a:ext cx="7876459" cy="46085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fr-FR" sz="14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1500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1500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1500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1500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1500" dirty="0">
              <a:solidFill>
                <a:schemeClr val="tx1"/>
              </a:solidFill>
            </a:endParaRPr>
          </a:p>
          <a:p>
            <a:endParaRPr lang="fr-FR" sz="1500" dirty="0">
              <a:solidFill>
                <a:schemeClr val="bg1">
                  <a:lumMod val="50000"/>
                </a:schemeClr>
              </a:solidFill>
            </a:endParaRPr>
          </a:p>
          <a:p>
            <a:endParaRPr lang="fr-FR" sz="1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ACA211C-FAB9-420F-A168-345FE40DC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158" y="1004735"/>
            <a:ext cx="962142" cy="29483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98A03C2-8DB7-421D-8997-F819EBBB2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64" y="2563056"/>
            <a:ext cx="2926535" cy="1848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1AA22DD-8D65-4D9B-A6B6-53A82702C9D9}"/>
              </a:ext>
            </a:extLst>
          </p:cNvPr>
          <p:cNvSpPr txBox="1"/>
          <p:nvPr/>
        </p:nvSpPr>
        <p:spPr>
          <a:xfrm>
            <a:off x="507158" y="613927"/>
            <a:ext cx="74734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rPr>
              <a:t>Par une </a:t>
            </a:r>
            <a:r>
              <a:rPr lang="fr-FR" sz="1800" b="1" dirty="0">
                <a:solidFill>
                  <a:srgbClr val="C00000"/>
                </a:solidFill>
                <a:latin typeface="Montserrat Black" panose="00000A00000000000000" pitchFamily="2" charset="0"/>
              </a:rPr>
              <a:t>écoute active : </a:t>
            </a:r>
            <a:endParaRPr lang="fr-FR" sz="1800" dirty="0">
              <a:latin typeface="Montserrat Black" panose="00000A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99A59C9-DA1E-4AC8-BC11-6F2D5A3767D6}"/>
              </a:ext>
            </a:extLst>
          </p:cNvPr>
          <p:cNvSpPr txBox="1"/>
          <p:nvPr/>
        </p:nvSpPr>
        <p:spPr>
          <a:xfrm>
            <a:off x="4171256" y="1375453"/>
            <a:ext cx="3938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1800" b="1" dirty="0">
                <a:solidFill>
                  <a:srgbClr val="C00000"/>
                </a:solidFill>
              </a:rPr>
              <a:t>J’identifie</a:t>
            </a:r>
            <a:r>
              <a:rPr lang="fr-FR" sz="1800" dirty="0">
                <a:solidFill>
                  <a:schemeClr val="tx1"/>
                </a:solidFill>
              </a:rPr>
              <a:t> le motif d’insatisfaction et je reformule l’attente du client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7ABFFC5-107F-4486-9C57-F7F2E2ED29AC}"/>
              </a:ext>
            </a:extLst>
          </p:cNvPr>
          <p:cNvSpPr txBox="1"/>
          <p:nvPr/>
        </p:nvSpPr>
        <p:spPr>
          <a:xfrm>
            <a:off x="7992488" y="4109132"/>
            <a:ext cx="34043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chemeClr val="tx1"/>
                </a:solidFill>
              </a:rPr>
              <a:t>J’apporte </a:t>
            </a:r>
            <a:r>
              <a:rPr lang="fr-FR" sz="1800" b="1" dirty="0">
                <a:solidFill>
                  <a:srgbClr val="C00000"/>
                </a:solidFill>
              </a:rPr>
              <a:t>la réponse </a:t>
            </a:r>
            <a:r>
              <a:rPr lang="fr-FR" sz="1800" dirty="0">
                <a:solidFill>
                  <a:schemeClr val="tx1"/>
                </a:solidFill>
              </a:rPr>
              <a:t>oralement et immédiatement si possible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82E644B-4D28-428D-94DE-EFC81EB3F628}"/>
              </a:ext>
            </a:extLst>
          </p:cNvPr>
          <p:cNvSpPr txBox="1"/>
          <p:nvPr/>
        </p:nvSpPr>
        <p:spPr>
          <a:xfrm>
            <a:off x="8406661" y="2261431"/>
            <a:ext cx="2765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800" b="1" dirty="0">
                <a:solidFill>
                  <a:srgbClr val="C00000"/>
                </a:solidFill>
              </a:rPr>
              <a:t>J’explique</a:t>
            </a:r>
            <a:r>
              <a:rPr lang="fr-FR" sz="1800" dirty="0">
                <a:solidFill>
                  <a:schemeClr val="tx1"/>
                </a:solidFill>
              </a:rPr>
              <a:t> la situation et j’argumente avec des termes simples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47B39BE-5E57-43A9-932F-F33E4C7AB2B3}"/>
              </a:ext>
            </a:extLst>
          </p:cNvPr>
          <p:cNvSpPr txBox="1"/>
          <p:nvPr/>
        </p:nvSpPr>
        <p:spPr>
          <a:xfrm>
            <a:off x="519026" y="2361956"/>
            <a:ext cx="35560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chemeClr val="tx1"/>
                </a:solidFill>
              </a:rPr>
              <a:t>Je cherche des </a:t>
            </a:r>
            <a:r>
              <a:rPr lang="fr-FR" sz="1800" b="1" dirty="0">
                <a:solidFill>
                  <a:srgbClr val="C00000"/>
                </a:solidFill>
              </a:rPr>
              <a:t>solutions</a:t>
            </a:r>
            <a:r>
              <a:rPr lang="fr-FR" sz="1800" dirty="0">
                <a:solidFill>
                  <a:schemeClr val="tx1"/>
                </a:solidFill>
              </a:rPr>
              <a:t> avec le client pour que la situation ne se reproduise plus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63721D3-5757-4163-8AC7-33B1ACF557CA}"/>
              </a:ext>
            </a:extLst>
          </p:cNvPr>
          <p:cNvSpPr txBox="1"/>
          <p:nvPr/>
        </p:nvSpPr>
        <p:spPr>
          <a:xfrm>
            <a:off x="665878" y="4247189"/>
            <a:ext cx="37552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chemeClr val="tx1"/>
                </a:solidFill>
              </a:rPr>
              <a:t>Je m’assure que le client a bien </a:t>
            </a:r>
            <a:r>
              <a:rPr lang="fr-FR" sz="1800" b="1" dirty="0">
                <a:solidFill>
                  <a:srgbClr val="C00000"/>
                </a:solidFill>
              </a:rPr>
              <a:t>compris</a:t>
            </a:r>
            <a:r>
              <a:rPr lang="fr-FR" sz="1800" dirty="0">
                <a:solidFill>
                  <a:schemeClr val="tx1"/>
                </a:solidFill>
              </a:rPr>
              <a:t> et qu’il est satisfait de la solution proposée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F7101DC-8821-4B26-AB18-453C1AC2BE28}"/>
              </a:ext>
            </a:extLst>
          </p:cNvPr>
          <p:cNvSpPr txBox="1"/>
          <p:nvPr/>
        </p:nvSpPr>
        <p:spPr>
          <a:xfrm>
            <a:off x="3787501" y="5447518"/>
            <a:ext cx="72485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chemeClr val="tx1"/>
                </a:solidFill>
              </a:rPr>
              <a:t>Après le départ du client, la saisie d’un </a:t>
            </a:r>
            <a:r>
              <a:rPr lang="fr-FR" sz="1800" b="1" dirty="0">
                <a:solidFill>
                  <a:srgbClr val="C00000"/>
                </a:solidFill>
              </a:rPr>
              <a:t>CRE</a:t>
            </a:r>
            <a:r>
              <a:rPr lang="fr-FR" sz="1800" dirty="0">
                <a:solidFill>
                  <a:schemeClr val="tx1"/>
                </a:solidFill>
              </a:rPr>
              <a:t> permet de conserver une trace de la réclamation (motif, produit) et de la suite qui y a été réservée (explication donnée, geste commercial consenti…..) </a:t>
            </a:r>
          </a:p>
        </p:txBody>
      </p:sp>
    </p:spTree>
    <p:extLst>
      <p:ext uri="{BB962C8B-B14F-4D97-AF65-F5344CB8AC3E}">
        <p14:creationId xmlns:p14="http://schemas.microsoft.com/office/powerpoint/2010/main" val="963461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804A4C4-9569-4B1E-9DB6-A496C3A88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617" y="1029446"/>
            <a:ext cx="962142" cy="29483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E391BA3-11CA-454A-852D-2BE5451D3EB8}"/>
              </a:ext>
            </a:extLst>
          </p:cNvPr>
          <p:cNvSpPr/>
          <p:nvPr/>
        </p:nvSpPr>
        <p:spPr>
          <a:xfrm>
            <a:off x="6376466" y="40463"/>
            <a:ext cx="5604418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d. Comment traiter une réclamation en agence 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4155E8-7098-41DE-8833-1DBD43A9A092}"/>
              </a:ext>
            </a:extLst>
          </p:cNvPr>
          <p:cNvSpPr/>
          <p:nvPr/>
        </p:nvSpPr>
        <p:spPr>
          <a:xfrm>
            <a:off x="7164678" y="1754215"/>
            <a:ext cx="1411941" cy="10777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06250F-92ED-4DD6-859F-462A1CDF0375}"/>
              </a:ext>
            </a:extLst>
          </p:cNvPr>
          <p:cNvSpPr/>
          <p:nvPr/>
        </p:nvSpPr>
        <p:spPr>
          <a:xfrm>
            <a:off x="9077105" y="4834869"/>
            <a:ext cx="1239312" cy="10705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5371B2-7FC3-4F14-994F-D48FE6990B9F}"/>
              </a:ext>
            </a:extLst>
          </p:cNvPr>
          <p:cNvSpPr/>
          <p:nvPr/>
        </p:nvSpPr>
        <p:spPr>
          <a:xfrm>
            <a:off x="3599150" y="3791108"/>
            <a:ext cx="1205317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8A8C89-ACBF-4DFC-99F5-5A17EF8F9880}"/>
              </a:ext>
            </a:extLst>
          </p:cNvPr>
          <p:cNvSpPr/>
          <p:nvPr/>
        </p:nvSpPr>
        <p:spPr>
          <a:xfrm>
            <a:off x="5631971" y="2831981"/>
            <a:ext cx="54374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rPr>
              <a:t>Une réclamation bien traitée peut faire basculer un client de « pas du tout satisfait » à « </a:t>
            </a:r>
            <a:r>
              <a:rPr lang="fr-FR" sz="1600" b="1" dirty="0">
                <a:solidFill>
                  <a:srgbClr val="C00000"/>
                </a:solidFill>
                <a:latin typeface="Montserrat Black" panose="00000A00000000000000" pitchFamily="2" charset="0"/>
              </a:rPr>
              <a:t>très satisfait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rPr>
              <a:t>»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3" name="Image 22" descr="Une image contenant texte, carte de visite, cadre&#10;&#10;Description générée automatiquement">
            <a:extLst>
              <a:ext uri="{FF2B5EF4-FFF2-40B4-BE49-F238E27FC236}">
                <a16:creationId xmlns:a16="http://schemas.microsoft.com/office/drawing/2014/main" id="{B40B85F0-76BA-47B6-B67F-EEBD66628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7387" t="1925" r="22989" b="1"/>
          <a:stretch/>
        </p:blipFill>
        <p:spPr>
          <a:xfrm>
            <a:off x="1489233" y="1866091"/>
            <a:ext cx="3272728" cy="31258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3137349A-E61D-4FF4-8B47-6D32DE555B2C}"/>
              </a:ext>
            </a:extLst>
          </p:cNvPr>
          <p:cNvSpPr txBox="1"/>
          <p:nvPr/>
        </p:nvSpPr>
        <p:spPr>
          <a:xfrm>
            <a:off x="610938" y="666609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Démontrer notre </a:t>
            </a:r>
            <a:r>
              <a:rPr lang="fr-FR" sz="1800" b="1" dirty="0">
                <a:solidFill>
                  <a:srgbClr val="C00000"/>
                </a:solidFill>
                <a:latin typeface="Montserrat Black" panose="00000A00000000000000" pitchFamily="2" charset="0"/>
              </a:rPr>
              <a:t>réactivité</a:t>
            </a:r>
            <a:endParaRPr lang="fr-FR" dirty="0">
              <a:solidFill>
                <a:srgbClr val="C00000"/>
              </a:solidFill>
              <a:latin typeface="Montserrat Black" panose="00000A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262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5">
            <a:extLst>
              <a:ext uri="{FF2B5EF4-FFF2-40B4-BE49-F238E27FC236}">
                <a16:creationId xmlns:a16="http://schemas.microsoft.com/office/drawing/2014/main" id="{6E5FD27B-3474-46EE-BF7C-821746E1A53C}"/>
              </a:ext>
            </a:extLst>
          </p:cNvPr>
          <p:cNvSpPr txBox="1">
            <a:spLocks/>
          </p:cNvSpPr>
          <p:nvPr/>
        </p:nvSpPr>
        <p:spPr>
          <a:xfrm>
            <a:off x="5591193" y="61106"/>
            <a:ext cx="6436994" cy="31274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r"/>
            <a:r>
              <a:rPr lang="fr-FR" sz="1600" dirty="0"/>
              <a:t>d. Comment traiter une réclamation ?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B09408E6-B915-4523-9EB4-5763C87DF036}"/>
              </a:ext>
            </a:extLst>
          </p:cNvPr>
          <p:cNvSpPr txBox="1">
            <a:spLocks/>
          </p:cNvSpPr>
          <p:nvPr/>
        </p:nvSpPr>
        <p:spPr>
          <a:xfrm>
            <a:off x="3643565" y="1407326"/>
            <a:ext cx="8461350" cy="46085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  <a:p>
            <a:pPr algn="just"/>
            <a:endParaRPr lang="fr-FR" sz="1400" dirty="0"/>
          </a:p>
          <a:p>
            <a:pPr algn="just"/>
            <a:endParaRPr lang="fr-FR" sz="15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5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500" dirty="0"/>
          </a:p>
          <a:p>
            <a:endParaRPr lang="fr-FR" sz="15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ACA211C-FAB9-420F-A168-345FE40DC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158" y="1004735"/>
            <a:ext cx="962142" cy="29483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4D49874-6BE5-478C-B0D5-B526C75325FD}"/>
              </a:ext>
            </a:extLst>
          </p:cNvPr>
          <p:cNvSpPr txBox="1"/>
          <p:nvPr/>
        </p:nvSpPr>
        <p:spPr>
          <a:xfrm>
            <a:off x="3669342" y="5250996"/>
            <a:ext cx="8223196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Je transmets au Département Réclamations via </a:t>
            </a:r>
            <a:r>
              <a:rPr lang="fr-FR" b="1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AQUAREL</a:t>
            </a:r>
            <a:r>
              <a:rPr lang="fr-FR" b="1" dirty="0">
                <a:solidFill>
                  <a:schemeClr val="bg1"/>
                </a:solidFill>
              </a:rPr>
              <a:t>, sous 3 jours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2FFFEC70-9CC3-4E1C-AACF-1A908537544D}"/>
              </a:ext>
            </a:extLst>
          </p:cNvPr>
          <p:cNvCxnSpPr>
            <a:cxnSpLocks/>
          </p:cNvCxnSpPr>
          <p:nvPr/>
        </p:nvCxnSpPr>
        <p:spPr>
          <a:xfrm>
            <a:off x="3331518" y="1299574"/>
            <a:ext cx="0" cy="45941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0FA3BA3D-AD17-4592-99C1-FFB8C55380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170" y="2634507"/>
            <a:ext cx="2170649" cy="1536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7F9F980-F105-49ED-9A30-109DB5AE7FC8}"/>
              </a:ext>
            </a:extLst>
          </p:cNvPr>
          <p:cNvSpPr txBox="1"/>
          <p:nvPr/>
        </p:nvSpPr>
        <p:spPr>
          <a:xfrm>
            <a:off x="507157" y="657495"/>
            <a:ext cx="10973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rPr>
              <a:t>Lorsque les échanges entre l’agence et le client n’ont finalement pas </a:t>
            </a:r>
            <a:r>
              <a:rPr lang="fr-FR" b="1" dirty="0">
                <a:solidFill>
                  <a:srgbClr val="C00000"/>
                </a:solidFill>
                <a:latin typeface="Montserrat Black" panose="00000A00000000000000" pitchFamily="2" charset="0"/>
              </a:rPr>
              <a:t>abouti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rPr>
              <a:t>: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ABE2082-6786-4B14-B1D5-1965214083F8}"/>
              </a:ext>
            </a:extLst>
          </p:cNvPr>
          <p:cNvSpPr txBox="1"/>
          <p:nvPr/>
        </p:nvSpPr>
        <p:spPr>
          <a:xfrm>
            <a:off x="3924438" y="1428812"/>
            <a:ext cx="739913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motif d’insatisfaction </a:t>
            </a: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peut engager la </a:t>
            </a:r>
            <a:r>
              <a:rPr lang="fr-FR" sz="1800" b="1" dirty="0">
                <a:solidFill>
                  <a:srgbClr val="C00000"/>
                </a:solidFill>
              </a:rPr>
              <a:t>responsabilité juridique </a:t>
            </a: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l’établissement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peut y avoir un impact sur </a:t>
            </a:r>
            <a:r>
              <a:rPr lang="fr-FR" b="1" dirty="0">
                <a:solidFill>
                  <a:srgbClr val="C00000"/>
                </a:solidFill>
              </a:rPr>
              <a:t>l’image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la CEGEE (ex: NATIXIS)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</a:t>
            </a:r>
            <a:r>
              <a:rPr lang="fr-FR" b="1" dirty="0">
                <a:solidFill>
                  <a:srgbClr val="C00000"/>
                </a:solidFill>
              </a:rPr>
              <a:t>indemnisation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 liée à un préjudice ou à un dysfonctionnement de la CEGEE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fr-FR" b="1" dirty="0"/>
              <a:t>Il s’agit d’une réclamation complexe qui nécessite </a:t>
            </a:r>
            <a:br>
              <a:rPr lang="fr-FR" b="1" dirty="0"/>
            </a:br>
            <a:r>
              <a:rPr lang="fr-FR" b="1" dirty="0"/>
              <a:t>l’intervention du </a:t>
            </a:r>
            <a:r>
              <a:rPr lang="fr-FR" b="1" dirty="0">
                <a:solidFill>
                  <a:srgbClr val="C00000"/>
                </a:solidFill>
              </a:rPr>
              <a:t>département réclamations </a:t>
            </a:r>
            <a:r>
              <a:rPr lang="fr-FR" dirty="0"/>
              <a:t>:</a:t>
            </a:r>
          </a:p>
        </p:txBody>
      </p:sp>
      <p:sp>
        <p:nvSpPr>
          <p:cNvPr id="27" name="Flèche : bas 26">
            <a:extLst>
              <a:ext uri="{FF2B5EF4-FFF2-40B4-BE49-F238E27FC236}">
                <a16:creationId xmlns:a16="http://schemas.microsoft.com/office/drawing/2014/main" id="{F8161336-52F4-4FA3-AD42-A6D4ACD33F8F}"/>
              </a:ext>
            </a:extLst>
          </p:cNvPr>
          <p:cNvSpPr/>
          <p:nvPr/>
        </p:nvSpPr>
        <p:spPr>
          <a:xfrm>
            <a:off x="7332268" y="4616982"/>
            <a:ext cx="583474" cy="5138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Picture 12" descr="Curseur de main avec bouton de clic. cliquez ici. Vecteur Premium">
            <a:hlinkClick r:id="rId3"/>
            <a:extLst>
              <a:ext uri="{FF2B5EF4-FFF2-40B4-BE49-F238E27FC236}">
                <a16:creationId xmlns:a16="http://schemas.microsoft.com/office/drawing/2014/main" id="{2FEA004D-37B0-4EA7-97A7-E7DB49964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3" t="42813" r="73866" b="34229"/>
          <a:stretch>
            <a:fillRect/>
          </a:stretch>
        </p:blipFill>
        <p:spPr bwMode="auto">
          <a:xfrm rot="16637971">
            <a:off x="9620008" y="5606784"/>
            <a:ext cx="620712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85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C0804C68-9B36-47D0-BC7F-55BCBB5173B6}"/>
              </a:ext>
            </a:extLst>
          </p:cNvPr>
          <p:cNvSpPr/>
          <p:nvPr/>
        </p:nvSpPr>
        <p:spPr bwMode="auto">
          <a:xfrm>
            <a:off x="543207" y="552878"/>
            <a:ext cx="11477696" cy="623248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Au travers de </a:t>
            </a:r>
            <a:r>
              <a:rPr lang="fr-FR" dirty="0">
                <a:solidFill>
                  <a:srgbClr val="C00000"/>
                </a:solidFill>
                <a:latin typeface="Montserrat Black" panose="00000A00000000000000" pitchFamily="2" charset="0"/>
              </a:rPr>
              <a:t>l’enquête SAE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, nos clients s’expriment chaque année sur le traitement de la réclamation :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C7821D4-6252-4E49-A5F4-934EE10BD805}"/>
              </a:ext>
            </a:extLst>
          </p:cNvPr>
          <p:cNvSpPr txBox="1"/>
          <p:nvPr/>
        </p:nvSpPr>
        <p:spPr>
          <a:xfrm>
            <a:off x="5933275" y="1050547"/>
            <a:ext cx="56018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5"/>
            <a:r>
              <a:rPr lang="fr-FR" sz="1600" dirty="0"/>
              <a:t>Suivi SAE : </a:t>
            </a:r>
            <a:r>
              <a:rPr lang="fr-FR" sz="1600" dirty="0">
                <a:hlinkClick r:id="rId2"/>
              </a:rPr>
              <a:t>Cliquez ICI</a:t>
            </a:r>
            <a:endParaRPr lang="fr-FR" sz="1600" dirty="0"/>
          </a:p>
          <a:p>
            <a:pPr lvl="1"/>
            <a:endParaRPr lang="fr-FR" sz="1400" b="1" i="1" dirty="0"/>
          </a:p>
          <a:p>
            <a:pPr lvl="1"/>
            <a:r>
              <a:rPr lang="fr-FR" sz="1100" b="1" i="1" dirty="0"/>
              <a:t>    [Mes accès métiers – Satisfaction Clients – SAE – Résultats – 2022]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ACA211C-FAB9-420F-A168-345FE40DC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728" y="1125040"/>
            <a:ext cx="962142" cy="29483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4B14E3A-66E0-4FB8-AC79-F0969D91B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6331" y="1976723"/>
            <a:ext cx="4857905" cy="465938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F329B6D4-65DA-4866-95FE-76F5EDD8F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70" y="2355735"/>
            <a:ext cx="1178200" cy="15144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0CE951A7-76A2-434D-AA8C-EF915E8240F4}"/>
              </a:ext>
            </a:extLst>
          </p:cNvPr>
          <p:cNvSpPr/>
          <p:nvPr/>
        </p:nvSpPr>
        <p:spPr>
          <a:xfrm>
            <a:off x="11594994" y="6064011"/>
            <a:ext cx="484094" cy="5109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Titre 5">
            <a:extLst>
              <a:ext uri="{FF2B5EF4-FFF2-40B4-BE49-F238E27FC236}">
                <a16:creationId xmlns:a16="http://schemas.microsoft.com/office/drawing/2014/main" id="{56A6BF30-8AAA-4348-8912-E5D7CF57F0DB}"/>
              </a:ext>
            </a:extLst>
          </p:cNvPr>
          <p:cNvSpPr txBox="1">
            <a:spLocks/>
          </p:cNvSpPr>
          <p:nvPr/>
        </p:nvSpPr>
        <p:spPr>
          <a:xfrm>
            <a:off x="7136593" y="6763"/>
            <a:ext cx="4942495" cy="40501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r"/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600" dirty="0"/>
              <a:t>e. Comment suivre l’insatisfaction ? </a:t>
            </a:r>
            <a:endParaRPr lang="fr-FR" sz="1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768269-3663-4D33-90C5-F68EE8B82FAF}"/>
              </a:ext>
            </a:extLst>
          </p:cNvPr>
          <p:cNvSpPr txBox="1"/>
          <p:nvPr/>
        </p:nvSpPr>
        <p:spPr>
          <a:xfrm>
            <a:off x="2229393" y="6505303"/>
            <a:ext cx="5077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TS-I : % des très satisfaits – % des insatisfaits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A89F1E4-444B-4093-8F77-3FBDB0AB53FF}"/>
              </a:ext>
            </a:extLst>
          </p:cNvPr>
          <p:cNvSpPr txBox="1"/>
          <p:nvPr/>
        </p:nvSpPr>
        <p:spPr>
          <a:xfrm>
            <a:off x="1659290" y="2261252"/>
            <a:ext cx="4599468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fr-FR" sz="1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Que l’issue ait été favorable ou non, votre réclamation a-t-elle été traitée ? »</a:t>
            </a:r>
          </a:p>
          <a:p>
            <a:pPr marL="285750" indent="-28575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fr-FR" sz="1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Quelle est votre satisfaction sur la façon dont a été traitée cette réclamation par la CE ? »</a:t>
            </a:r>
          </a:p>
          <a:p>
            <a:endParaRPr lang="fr-FR" sz="1600" b="1" i="1" dirty="0">
              <a:solidFill>
                <a:srgbClr val="C00000"/>
              </a:solidFill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F39F65EA-A538-477A-BB22-2589EB9557D3}"/>
              </a:ext>
            </a:extLst>
          </p:cNvPr>
          <p:cNvSpPr/>
          <p:nvPr/>
        </p:nvSpPr>
        <p:spPr>
          <a:xfrm rot="10800000">
            <a:off x="7439655" y="949607"/>
            <a:ext cx="484094" cy="5109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50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 animBg="1"/>
      <p:bldP spid="5" grpId="0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2EEE18C-40AE-40B0-9D5C-7FC5E49687A9}"/>
              </a:ext>
            </a:extLst>
          </p:cNvPr>
          <p:cNvSpPr/>
          <p:nvPr/>
        </p:nvSpPr>
        <p:spPr>
          <a:xfrm>
            <a:off x="5107578" y="2681056"/>
            <a:ext cx="5590014" cy="3348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BDCDD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A26C453-1138-4E7E-8EB3-56A0C5EE96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271DC4-AF68-4F50-95F9-C0EB9B7697A3}"/>
              </a:ext>
            </a:extLst>
          </p:cNvPr>
          <p:cNvSpPr txBox="1"/>
          <p:nvPr/>
        </p:nvSpPr>
        <p:spPr>
          <a:xfrm>
            <a:off x="5107578" y="2681056"/>
            <a:ext cx="647482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fr-FR" b="1" dirty="0"/>
              <a:t>2</a:t>
            </a:r>
            <a:r>
              <a:rPr lang="fr-FR" sz="1800" b="1" dirty="0"/>
              <a:t>. Une écoute active grâce aux levées d’anonymat</a:t>
            </a:r>
          </a:p>
          <a:p>
            <a:pPr marL="0" indent="0">
              <a:buNone/>
              <a:defRPr/>
            </a:pPr>
            <a:endParaRPr lang="fr-FR" sz="1800" dirty="0"/>
          </a:p>
          <a:p>
            <a:pPr marL="800100" lvl="1" indent="-342900">
              <a:buFont typeface="+mj-lt"/>
              <a:buAutoNum type="alphaLcPeriod"/>
              <a:defRPr/>
            </a:pPr>
            <a:r>
              <a:rPr lang="fr-FR" sz="1800" dirty="0"/>
              <a:t>Faire de la satisfaction un élément différenciant</a:t>
            </a:r>
          </a:p>
          <a:p>
            <a:pPr marL="800100" lvl="1" indent="-342900">
              <a:buFont typeface="+mj-lt"/>
              <a:buAutoNum type="alphaLcPeriod"/>
              <a:defRPr/>
            </a:pPr>
            <a:r>
              <a:rPr lang="fr-FR" sz="1800" dirty="0"/>
              <a:t>L’outil de traitement des levées d’anonymat </a:t>
            </a:r>
          </a:p>
          <a:p>
            <a:pPr marL="800100" lvl="1" indent="-342900">
              <a:buFont typeface="+mj-lt"/>
              <a:buAutoNum type="alphaLcPeriod"/>
              <a:defRPr/>
            </a:pPr>
            <a:r>
              <a:rPr lang="fr-FR" dirty="0"/>
              <a:t>Comment traiter les levées positives ?</a:t>
            </a:r>
          </a:p>
          <a:p>
            <a:pPr marL="800100" lvl="1" indent="-342900">
              <a:buFont typeface="+mj-lt"/>
              <a:buAutoNum type="alphaLcPeriod"/>
              <a:defRPr/>
            </a:pPr>
            <a:r>
              <a:rPr lang="fr-FR" dirty="0"/>
              <a:t>Comment traiter les levées négatives ?</a:t>
            </a:r>
          </a:p>
          <a:p>
            <a:pPr marL="800100" lvl="1" indent="-342900">
              <a:buFont typeface="+mj-lt"/>
              <a:buAutoNum type="alphaLcPeriod"/>
              <a:defRPr/>
            </a:pPr>
            <a:r>
              <a:rPr lang="fr-FR" dirty="0"/>
              <a:t>Comment saisir le traitement sur l’outil ? </a:t>
            </a:r>
          </a:p>
          <a:p>
            <a:pPr marL="800100" lvl="1" indent="-342900">
              <a:buFont typeface="+mj-lt"/>
              <a:buAutoNum type="alphaLcPeriod"/>
              <a:defRPr/>
            </a:pPr>
            <a:endParaRPr lang="fr-FR" dirty="0"/>
          </a:p>
          <a:p>
            <a:pPr marL="800100" lvl="1" indent="-342900">
              <a:buFont typeface="+mj-lt"/>
              <a:buAutoNum type="alphaLcPeriod"/>
              <a:defRPr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672880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5">
            <a:extLst>
              <a:ext uri="{FF2B5EF4-FFF2-40B4-BE49-F238E27FC236}">
                <a16:creationId xmlns:a16="http://schemas.microsoft.com/office/drawing/2014/main" id="{6E5FD27B-3474-46EE-BF7C-821746E1A53C}"/>
              </a:ext>
            </a:extLst>
          </p:cNvPr>
          <p:cNvSpPr txBox="1">
            <a:spLocks/>
          </p:cNvSpPr>
          <p:nvPr/>
        </p:nvSpPr>
        <p:spPr>
          <a:xfrm>
            <a:off x="453643" y="595976"/>
            <a:ext cx="7755734" cy="50824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</a:t>
            </a:r>
            <a:r>
              <a:rPr lang="fr-FR" sz="2000" dirty="0">
                <a:solidFill>
                  <a:srgbClr val="C00000"/>
                </a:solidFill>
              </a:rPr>
              <a:t>levées d’anonymat</a:t>
            </a:r>
            <a:r>
              <a:rPr lang="fr-FR" sz="2000" dirty="0"/>
              <a:t>, un bon moyen :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ACA211C-FAB9-420F-A168-345FE40DC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158" y="1004735"/>
            <a:ext cx="962142" cy="29483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4875C2A-1902-41F3-A228-A41925AE9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904" y="1813784"/>
            <a:ext cx="3193606" cy="356719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56AAD25-9FF2-45BF-8A00-C6025941EB07}"/>
              </a:ext>
            </a:extLst>
          </p:cNvPr>
          <p:cNvSpPr txBox="1"/>
          <p:nvPr/>
        </p:nvSpPr>
        <p:spPr>
          <a:xfrm>
            <a:off x="4112265" y="1909339"/>
            <a:ext cx="5373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rgbClr val="C00000"/>
                </a:solidFill>
              </a:rPr>
              <a:t>D’interagir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au quotidien avec le client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A4AAAAC-96D0-4881-9F7B-A40ABBA6E046}"/>
              </a:ext>
            </a:extLst>
          </p:cNvPr>
          <p:cNvSpPr txBox="1"/>
          <p:nvPr/>
        </p:nvSpPr>
        <p:spPr>
          <a:xfrm>
            <a:off x="5368451" y="27430"/>
            <a:ext cx="660644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 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a. Faire de la satisfaction un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élément différenciant 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2452EA8-1028-4484-8AD0-1C85EA49FFEB}"/>
              </a:ext>
            </a:extLst>
          </p:cNvPr>
          <p:cNvSpPr txBox="1"/>
          <p:nvPr/>
        </p:nvSpPr>
        <p:spPr>
          <a:xfrm>
            <a:off x="4471879" y="2687822"/>
            <a:ext cx="660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</a:t>
            </a:r>
            <a:r>
              <a:rPr lang="fr-FR" b="1" dirty="0">
                <a:solidFill>
                  <a:srgbClr val="C00000"/>
                </a:solidFill>
              </a:rPr>
              <a:t>détecter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de </a:t>
            </a:r>
            <a:r>
              <a:rPr lang="fr-FR" b="1" dirty="0">
                <a:solidFill>
                  <a:srgbClr val="C00000"/>
                </a:solidFill>
              </a:rPr>
              <a:t>solutionner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les sources d’insatisfaction  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50D1BEA-F288-4A04-922F-27DC7C4D6873}"/>
              </a:ext>
            </a:extLst>
          </p:cNvPr>
          <p:cNvSpPr txBox="1"/>
          <p:nvPr/>
        </p:nvSpPr>
        <p:spPr>
          <a:xfrm>
            <a:off x="4690157" y="3597383"/>
            <a:ext cx="5373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</a:t>
            </a:r>
            <a:r>
              <a:rPr lang="fr-FR" b="1" dirty="0">
                <a:solidFill>
                  <a:srgbClr val="C00000"/>
                </a:solidFill>
              </a:rPr>
              <a:t>remercier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de </a:t>
            </a:r>
            <a:r>
              <a:rPr lang="fr-FR" b="1" dirty="0">
                <a:solidFill>
                  <a:srgbClr val="C00000"/>
                </a:solidFill>
              </a:rPr>
              <a:t>valoriser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son client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CBB2DF3-EA38-4665-8056-5246987BC880}"/>
              </a:ext>
            </a:extLst>
          </p:cNvPr>
          <p:cNvSpPr txBox="1"/>
          <p:nvPr/>
        </p:nvSpPr>
        <p:spPr>
          <a:xfrm>
            <a:off x="4671400" y="4534196"/>
            <a:ext cx="5373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faire de la </a:t>
            </a:r>
            <a:r>
              <a:rPr lang="fr-FR" b="1" dirty="0">
                <a:solidFill>
                  <a:srgbClr val="C00000"/>
                </a:solidFill>
              </a:rPr>
              <a:t>recommandation active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693004A-FD5C-4097-B9A4-C5C8B8AE1AA4}"/>
              </a:ext>
            </a:extLst>
          </p:cNvPr>
          <p:cNvSpPr txBox="1"/>
          <p:nvPr/>
        </p:nvSpPr>
        <p:spPr>
          <a:xfrm>
            <a:off x="4112265" y="5443757"/>
            <a:ext cx="5373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faire de la satisfaction un outil de </a:t>
            </a:r>
            <a:r>
              <a:rPr lang="fr-FR" b="1" dirty="0">
                <a:solidFill>
                  <a:srgbClr val="C00000"/>
                </a:solidFill>
              </a:rPr>
              <a:t>conquête</a:t>
            </a:r>
          </a:p>
        </p:txBody>
      </p:sp>
    </p:spTree>
    <p:extLst>
      <p:ext uri="{BB962C8B-B14F-4D97-AF65-F5344CB8AC3E}">
        <p14:creationId xmlns:p14="http://schemas.microsoft.com/office/powerpoint/2010/main" val="1728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7" grpId="0"/>
      <p:bldP spid="18" grpId="0"/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éflexions -&gt; Actions – Sophie Jabot">
            <a:extLst>
              <a:ext uri="{FF2B5EF4-FFF2-40B4-BE49-F238E27FC236}">
                <a16:creationId xmlns:a16="http://schemas.microsoft.com/office/drawing/2014/main" id="{E4EFF272-4498-4586-A9D8-DC4FE7B02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475" y="4966565"/>
            <a:ext cx="1471317" cy="1358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156C810-82DF-40A7-B83E-0A363BDCE6F7}"/>
              </a:ext>
            </a:extLst>
          </p:cNvPr>
          <p:cNvSpPr txBox="1"/>
          <p:nvPr/>
        </p:nvSpPr>
        <p:spPr>
          <a:xfrm>
            <a:off x="-1407421" y="587124"/>
            <a:ext cx="63329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fr-FR" sz="22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rId3"/>
              </a:rPr>
              <a:t>NOS CLIENTS ONLINE </a:t>
            </a:r>
            <a:endParaRPr kumimoji="0" lang="fr-FR" sz="2200" b="1" i="0" u="sng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ACA211C-FAB9-420F-A168-345FE40DC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158" y="1004735"/>
            <a:ext cx="962142" cy="29483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20A723-DC52-4C7B-9EDD-0246EED02D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494" t="16899" r="33437" b="24208"/>
          <a:stretch/>
        </p:blipFill>
        <p:spPr>
          <a:xfrm>
            <a:off x="800594" y="1857128"/>
            <a:ext cx="2797520" cy="27379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2" descr="Curseur de main avec bouton de clic. cliquez ici. Vecteur Premium">
            <a:hlinkClick r:id="rId3"/>
            <a:extLst>
              <a:ext uri="{FF2B5EF4-FFF2-40B4-BE49-F238E27FC236}">
                <a16:creationId xmlns:a16="http://schemas.microsoft.com/office/drawing/2014/main" id="{BA850CC7-BACB-423C-8AC8-F2030DD66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3" t="42813" r="73866" b="34229"/>
          <a:stretch>
            <a:fillRect/>
          </a:stretch>
        </p:blipFill>
        <p:spPr bwMode="auto">
          <a:xfrm rot="16637971">
            <a:off x="2779624" y="721563"/>
            <a:ext cx="620712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16573B-DF45-4165-B0C5-58A642CE55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4808" y="1945905"/>
            <a:ext cx="5903991" cy="29566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5605ECD-8B40-436E-B28D-7A34DEBFB756}"/>
              </a:ext>
            </a:extLst>
          </p:cNvPr>
          <p:cNvSpPr txBox="1"/>
          <p:nvPr/>
        </p:nvSpPr>
        <p:spPr>
          <a:xfrm>
            <a:off x="5972693" y="909358"/>
            <a:ext cx="5704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</a:t>
            </a:r>
            <a:r>
              <a:rPr lang="fr-FR" b="1" dirty="0">
                <a:solidFill>
                  <a:srgbClr val="C00000"/>
                </a:solidFill>
              </a:rPr>
              <a:t>nouvelles levées d’anonymat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SAE et QHD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arrivent tous les jours !</a:t>
            </a:r>
          </a:p>
        </p:txBody>
      </p:sp>
      <p:sp>
        <p:nvSpPr>
          <p:cNvPr id="11" name="Titre 5">
            <a:extLst>
              <a:ext uri="{FF2B5EF4-FFF2-40B4-BE49-F238E27FC236}">
                <a16:creationId xmlns:a16="http://schemas.microsoft.com/office/drawing/2014/main" id="{FB326756-B481-4214-B756-750A5F590098}"/>
              </a:ext>
            </a:extLst>
          </p:cNvPr>
          <p:cNvSpPr txBox="1">
            <a:spLocks/>
          </p:cNvSpPr>
          <p:nvPr/>
        </p:nvSpPr>
        <p:spPr>
          <a:xfrm>
            <a:off x="5294579" y="-13241"/>
            <a:ext cx="6730359" cy="45037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r"/>
            <a:r>
              <a:rPr lang="fr-FR" sz="1600" dirty="0"/>
              <a:t>b. L’outil de traitement des levées d’anonymat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2E01B9D-B4F0-46BC-82D3-81D6FE0858A4}"/>
              </a:ext>
            </a:extLst>
          </p:cNvPr>
          <p:cNvSpPr txBox="1"/>
          <p:nvPr/>
        </p:nvSpPr>
        <p:spPr>
          <a:xfrm>
            <a:off x="4279038" y="1857128"/>
            <a:ext cx="1064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Enquête à chaud QHD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F32179A-71B5-47EA-A329-71270906E4A6}"/>
              </a:ext>
            </a:extLst>
          </p:cNvPr>
          <p:cNvSpPr txBox="1"/>
          <p:nvPr/>
        </p:nvSpPr>
        <p:spPr>
          <a:xfrm>
            <a:off x="4321041" y="4018044"/>
            <a:ext cx="1064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Enquête à froid SAE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513108AB-E6A2-4393-A7B0-8EA6DD547513}"/>
              </a:ext>
            </a:extLst>
          </p:cNvPr>
          <p:cNvSpPr/>
          <p:nvPr/>
        </p:nvSpPr>
        <p:spPr>
          <a:xfrm>
            <a:off x="5457575" y="1958706"/>
            <a:ext cx="841511" cy="2885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10808560-8511-4393-8E76-A27388A248D4}"/>
              </a:ext>
            </a:extLst>
          </p:cNvPr>
          <p:cNvSpPr/>
          <p:nvPr/>
        </p:nvSpPr>
        <p:spPr>
          <a:xfrm>
            <a:off x="5553721" y="4141705"/>
            <a:ext cx="754602" cy="2885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88D5AEA-00FD-4499-8696-F8C85C0E60C3}"/>
              </a:ext>
            </a:extLst>
          </p:cNvPr>
          <p:cNvSpPr txBox="1"/>
          <p:nvPr/>
        </p:nvSpPr>
        <p:spPr>
          <a:xfrm>
            <a:off x="5283200" y="5100126"/>
            <a:ext cx="6908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Les clients attendent notre rappel </a:t>
            </a:r>
          </a:p>
          <a:p>
            <a:pPr algn="ctr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 les agences traitant ces demandes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présentent </a:t>
            </a:r>
            <a:r>
              <a:rPr lang="fr-FR" b="1" dirty="0">
                <a:solidFill>
                  <a:srgbClr val="C00000"/>
                </a:solidFill>
                <a:sym typeface="Wingdings" panose="05000000000000000000" pitchFamily="2" charset="2"/>
              </a:rPr>
              <a:t>une baisse de 30% </a:t>
            </a:r>
            <a:br>
              <a:rPr lang="fr-FR" b="1" dirty="0">
                <a:solidFill>
                  <a:srgbClr val="C00000"/>
                </a:solidFill>
                <a:sym typeface="Wingdings" panose="05000000000000000000" pitchFamily="2" charset="2"/>
              </a:rPr>
            </a:br>
            <a:r>
              <a:rPr lang="fr-FR" b="1" dirty="0">
                <a:solidFill>
                  <a:srgbClr val="C00000"/>
                </a:solidFill>
                <a:sym typeface="Wingdings" panose="05000000000000000000" pitchFamily="2" charset="2"/>
              </a:rPr>
              <a:t>du nombre de levées d’anonymat négatives</a:t>
            </a:r>
            <a:endParaRPr lang="fr-FR" b="1" dirty="0">
              <a:solidFill>
                <a:srgbClr val="C00000"/>
              </a:solidFill>
            </a:endParaRPr>
          </a:p>
          <a:p>
            <a:pPr algn="ctr"/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35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14" grpId="0"/>
      <p:bldP spid="9" grpId="0" animBg="1"/>
      <p:bldP spid="17" grpId="0" animBg="1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5">
            <a:extLst>
              <a:ext uri="{FF2B5EF4-FFF2-40B4-BE49-F238E27FC236}">
                <a16:creationId xmlns:a16="http://schemas.microsoft.com/office/drawing/2014/main" id="{6E5FD27B-3474-46EE-BF7C-821746E1A53C}"/>
              </a:ext>
            </a:extLst>
          </p:cNvPr>
          <p:cNvSpPr txBox="1">
            <a:spLocks/>
          </p:cNvSpPr>
          <p:nvPr/>
        </p:nvSpPr>
        <p:spPr>
          <a:xfrm>
            <a:off x="5455474" y="39385"/>
            <a:ext cx="6685593" cy="33855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r"/>
            <a:r>
              <a:rPr lang="fr-FR" sz="1600" dirty="0"/>
              <a:t>c. Comment traiter les levées d’anonymat positives ?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ACA211C-FAB9-420F-A168-345FE40DC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158" y="1004735"/>
            <a:ext cx="962142" cy="294839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769813C-C2A5-4C4D-A5C0-1D7CCF42F334}"/>
              </a:ext>
            </a:extLst>
          </p:cNvPr>
          <p:cNvCxnSpPr>
            <a:cxnSpLocks/>
          </p:cNvCxnSpPr>
          <p:nvPr/>
        </p:nvCxnSpPr>
        <p:spPr>
          <a:xfrm>
            <a:off x="5997168" y="1025820"/>
            <a:ext cx="0" cy="5092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EAD329F6-6716-4B59-A448-7E56A5E57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73" y="2385079"/>
            <a:ext cx="4891191" cy="339515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157F865-D356-4406-A77C-7FA793E486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1170" y="1294038"/>
            <a:ext cx="962142" cy="912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F49E87E-F381-4365-9EB8-813E9134AB1C}"/>
              </a:ext>
            </a:extLst>
          </p:cNvPr>
          <p:cNvSpPr txBox="1"/>
          <p:nvPr/>
        </p:nvSpPr>
        <p:spPr>
          <a:xfrm>
            <a:off x="507158" y="601396"/>
            <a:ext cx="8811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EA4E55">
                  <a:lumMod val="75000"/>
                </a:srgbClr>
              </a:buClr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  <a:cs typeface="Calibri" panose="020F0502020204030204" pitchFamily="34" charset="0"/>
              </a:rPr>
              <a:t>Le client vient de vous envoyer un message</a:t>
            </a:r>
            <a:r>
              <a:rPr lang="fr-FR" sz="1800" b="1" dirty="0">
                <a:solidFill>
                  <a:srgbClr val="C00000"/>
                </a:solidFill>
                <a:latin typeface="Montserrat Black" panose="00000A00000000000000" pitchFamily="2" charset="0"/>
                <a:cs typeface="Calibri" panose="020F0502020204030204" pitchFamily="34" charset="0"/>
              </a:rPr>
              <a:t> sympathique 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1D41438-6DC0-4B0B-974D-56675ED15F12}"/>
              </a:ext>
            </a:extLst>
          </p:cNvPr>
          <p:cNvSpPr txBox="1"/>
          <p:nvPr/>
        </p:nvSpPr>
        <p:spPr>
          <a:xfrm>
            <a:off x="6194833" y="1294038"/>
            <a:ext cx="5410077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srgbClr val="EA4E55">
                  <a:lumMod val="75000"/>
                </a:srgbClr>
              </a:buClr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client satisfait apprécie :</a:t>
            </a:r>
            <a:endParaRPr lang="fr-F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D’être </a:t>
            </a:r>
            <a:r>
              <a:rPr lang="fr-FR" b="1" dirty="0">
                <a:solidFill>
                  <a:srgbClr val="C00000"/>
                </a:solidFill>
              </a:rPr>
              <a:t>remercié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son commentaire très positif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D’être </a:t>
            </a:r>
            <a:r>
              <a:rPr lang="fr-FR" b="1" dirty="0">
                <a:solidFill>
                  <a:srgbClr val="C00000"/>
                </a:solidFill>
              </a:rPr>
              <a:t>valorisé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 tant que client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D’établir un</a:t>
            </a:r>
            <a:r>
              <a:rPr lang="fr-FR" b="1" dirty="0">
                <a:solidFill>
                  <a:srgbClr val="C00000"/>
                </a:solidFill>
              </a:rPr>
              <a:t> relationnel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qualité avec son conseiller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bénéficier des </a:t>
            </a:r>
            <a:r>
              <a:rPr lang="fr-FR" b="1" dirty="0">
                <a:solidFill>
                  <a:srgbClr val="C00000"/>
                </a:solidFill>
              </a:rPr>
              <a:t>offres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du moment (rebond commercial)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</a:t>
            </a:r>
            <a:r>
              <a:rPr lang="fr-FR" b="1" dirty="0">
                <a:solidFill>
                  <a:srgbClr val="C00000"/>
                </a:solidFill>
              </a:rPr>
              <a:t>partager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avec sa famille, ses amis ou ses collègues, les conseils et les offres dont il a bénéficié (recommandation active)</a:t>
            </a:r>
          </a:p>
          <a:p>
            <a:pPr marL="742950" lvl="1" indent="-285750"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§"/>
            </a:pP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C9D79A6B-3C4F-44E0-88D3-7A289A10B9B9}"/>
              </a:ext>
            </a:extLst>
          </p:cNvPr>
          <p:cNvSpPr/>
          <p:nvPr/>
        </p:nvSpPr>
        <p:spPr>
          <a:xfrm rot="7982725">
            <a:off x="1158089" y="5552869"/>
            <a:ext cx="638659" cy="6007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959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5">
            <a:extLst>
              <a:ext uri="{FF2B5EF4-FFF2-40B4-BE49-F238E27FC236}">
                <a16:creationId xmlns:a16="http://schemas.microsoft.com/office/drawing/2014/main" id="{6E5FD27B-3474-46EE-BF7C-821746E1A53C}"/>
              </a:ext>
            </a:extLst>
          </p:cNvPr>
          <p:cNvSpPr txBox="1">
            <a:spLocks/>
          </p:cNvSpPr>
          <p:nvPr/>
        </p:nvSpPr>
        <p:spPr>
          <a:xfrm>
            <a:off x="3844030" y="38226"/>
            <a:ext cx="8225427" cy="34737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r"/>
            <a:r>
              <a:rPr lang="fr-FR" sz="1600" dirty="0"/>
              <a:t>d. Comment traiter les levées d’anonymat négatives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ACA211C-FAB9-420F-A168-345FE40DC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158" y="1004735"/>
            <a:ext cx="962142" cy="29483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B4FF056-0B26-40E4-8185-D09B4829A6EF}"/>
              </a:ext>
            </a:extLst>
          </p:cNvPr>
          <p:cNvSpPr txBox="1"/>
          <p:nvPr/>
        </p:nvSpPr>
        <p:spPr>
          <a:xfrm>
            <a:off x="6194833" y="1971663"/>
            <a:ext cx="528313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§"/>
            </a:pPr>
            <a:endParaRPr lang="fr-FR" sz="1300" dirty="0"/>
          </a:p>
          <a:p>
            <a:pPr>
              <a:buClr>
                <a:srgbClr val="EA4E55">
                  <a:lumMod val="75000"/>
                </a:srgbClr>
              </a:buClr>
            </a:pPr>
            <a:endParaRPr lang="fr-FR" sz="1600" b="1" dirty="0">
              <a:solidFill>
                <a:srgbClr val="C00000"/>
              </a:solidFill>
              <a:cs typeface="Calibri" panose="020F0502020204030204" pitchFamily="34" charset="0"/>
            </a:endParaRPr>
          </a:p>
          <a:p>
            <a:pPr>
              <a:buClr>
                <a:srgbClr val="EA4E55">
                  <a:lumMod val="75000"/>
                </a:srgbClr>
              </a:buClr>
            </a:pPr>
            <a:endParaRPr lang="fr-FR" sz="1600" b="1" dirty="0">
              <a:solidFill>
                <a:srgbClr val="C00000"/>
              </a:solidFill>
              <a:cs typeface="Calibri" panose="020F0502020204030204" pitchFamily="34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0001A36-1EEA-4A47-BB0F-58496196180F}"/>
              </a:ext>
            </a:extLst>
          </p:cNvPr>
          <p:cNvCxnSpPr>
            <a:cxnSpLocks/>
          </p:cNvCxnSpPr>
          <p:nvPr/>
        </p:nvCxnSpPr>
        <p:spPr>
          <a:xfrm>
            <a:off x="5997168" y="1025820"/>
            <a:ext cx="0" cy="5092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5B8CEE01-2386-41D1-8006-5B16E176A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023" y="1458151"/>
            <a:ext cx="962141" cy="937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3CAEFA-086A-43F9-9291-D6C804AB5E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1" r="1717"/>
          <a:stretch/>
        </p:blipFill>
        <p:spPr>
          <a:xfrm>
            <a:off x="319862" y="2630658"/>
            <a:ext cx="5477348" cy="27955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4716448-DFB3-4654-8822-10F89342C316}"/>
              </a:ext>
            </a:extLst>
          </p:cNvPr>
          <p:cNvSpPr txBox="1"/>
          <p:nvPr/>
        </p:nvSpPr>
        <p:spPr>
          <a:xfrm>
            <a:off x="507158" y="598973"/>
            <a:ext cx="7243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EA4E55">
                  <a:lumMod val="75000"/>
                </a:srgbClr>
              </a:buClr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  <a:cs typeface="Calibri" panose="020F0502020204030204" pitchFamily="34" charset="0"/>
              </a:rPr>
              <a:t>Le client vient de vous faire part d’une </a:t>
            </a:r>
            <a:r>
              <a:rPr lang="fr-FR" sz="1800" b="1" dirty="0">
                <a:solidFill>
                  <a:srgbClr val="C00000"/>
                </a:solidFill>
                <a:latin typeface="Montserrat Black" panose="00000A00000000000000" pitchFamily="2" charset="0"/>
                <a:cs typeface="Calibri" panose="020F0502020204030204" pitchFamily="34" charset="0"/>
              </a:rPr>
              <a:t>insatisfaction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  <a:cs typeface="Calibri" panose="020F0502020204030204" pitchFamily="34" charset="0"/>
              </a:rPr>
              <a:t> 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24683A-BD6C-49F2-852B-084F2B943706}"/>
              </a:ext>
            </a:extLst>
          </p:cNvPr>
          <p:cNvSpPr txBox="1"/>
          <p:nvPr/>
        </p:nvSpPr>
        <p:spPr>
          <a:xfrm>
            <a:off x="6398029" y="1458151"/>
            <a:ext cx="528313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srgbClr val="EA4E55">
                  <a:lumMod val="75000"/>
                </a:srgbClr>
              </a:buClr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client insatisfait attend ;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D’être </a:t>
            </a:r>
            <a:r>
              <a:rPr lang="fr-FR" b="1" dirty="0">
                <a:solidFill>
                  <a:srgbClr val="C00000"/>
                </a:solidFill>
              </a:rPr>
              <a:t>rappelé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immédiatement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pouvoir </a:t>
            </a:r>
            <a:r>
              <a:rPr lang="fr-FR" b="1" dirty="0">
                <a:solidFill>
                  <a:srgbClr val="C00000"/>
                </a:solidFill>
              </a:rPr>
              <a:t>exprimer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son mécontentement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D’être </a:t>
            </a:r>
            <a:r>
              <a:rPr lang="fr-FR" b="1" dirty="0">
                <a:solidFill>
                  <a:srgbClr val="C00000"/>
                </a:solidFill>
              </a:rPr>
              <a:t>écouté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D’obtenir des </a:t>
            </a:r>
            <a:r>
              <a:rPr lang="fr-FR" b="1" dirty="0">
                <a:solidFill>
                  <a:srgbClr val="C00000"/>
                </a:solidFill>
              </a:rPr>
              <a:t>explications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détaillées et des excuses le cas échéant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des </a:t>
            </a:r>
            <a:r>
              <a:rPr lang="fr-FR" b="1" dirty="0">
                <a:solidFill>
                  <a:srgbClr val="C00000"/>
                </a:solidFill>
              </a:rPr>
              <a:t>solutions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soient proposées 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</a:t>
            </a:r>
            <a:r>
              <a:rPr lang="fr-FR" b="1" dirty="0">
                <a:solidFill>
                  <a:srgbClr val="C00000"/>
                </a:solidFill>
              </a:rPr>
              <a:t>renouer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des relations de confiance</a:t>
            </a:r>
          </a:p>
          <a:p>
            <a:pPr marL="285750" indent="-285750">
              <a:buClr>
                <a:srgbClr val="EA4E55">
                  <a:lumMod val="75000"/>
                </a:srgbClr>
              </a:buClr>
              <a:buFont typeface="Wingdings" panose="05000000000000000000" pitchFamily="2" charset="2"/>
              <a:buChar char="§"/>
            </a:pP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buClr>
                <a:srgbClr val="EA4E55">
                  <a:lumMod val="75000"/>
                </a:srgbClr>
              </a:buClr>
            </a:pP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C1947F31-04B0-4845-A11F-E930782A340D}"/>
              </a:ext>
            </a:extLst>
          </p:cNvPr>
          <p:cNvSpPr/>
          <p:nvPr/>
        </p:nvSpPr>
        <p:spPr>
          <a:xfrm rot="7982725">
            <a:off x="634324" y="5256991"/>
            <a:ext cx="638659" cy="6007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825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ACA211C-FAB9-420F-A168-345FE40DC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158" y="1004735"/>
            <a:ext cx="962142" cy="294839"/>
          </a:xfrm>
          <a:prstGeom prst="rect">
            <a:avLst/>
          </a:prstGeom>
        </p:spPr>
      </p:pic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008E89B2-42BF-4E50-BC85-8ECD6E5A77C4}"/>
              </a:ext>
            </a:extLst>
          </p:cNvPr>
          <p:cNvSpPr/>
          <p:nvPr/>
        </p:nvSpPr>
        <p:spPr>
          <a:xfrm>
            <a:off x="3096092" y="2530259"/>
            <a:ext cx="582316" cy="5859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7E6476-BC22-4C5B-A45A-3F3A3545E873}"/>
              </a:ext>
            </a:extLst>
          </p:cNvPr>
          <p:cNvSpPr/>
          <p:nvPr/>
        </p:nvSpPr>
        <p:spPr>
          <a:xfrm>
            <a:off x="-13257" y="628213"/>
            <a:ext cx="8015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68000" lvl="1">
              <a:buClr>
                <a:srgbClr val="EA4E55">
                  <a:lumMod val="75000"/>
                </a:srgbClr>
              </a:buClr>
            </a:pP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rPr>
              <a:t>Pour </a:t>
            </a:r>
            <a:r>
              <a:rPr lang="fr-FR" b="1" dirty="0">
                <a:solidFill>
                  <a:srgbClr val="C00000"/>
                </a:solidFill>
                <a:latin typeface="Montserrat Black" panose="00000A00000000000000" pitchFamily="2" charset="0"/>
              </a:rPr>
              <a:t>matérialiser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rPr>
              <a:t>l’échange avec l’outil Nos Clients Online 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D8AF99-372E-48C2-A8FA-9037B1CE8F4E}"/>
              </a:ext>
            </a:extLst>
          </p:cNvPr>
          <p:cNvSpPr/>
          <p:nvPr/>
        </p:nvSpPr>
        <p:spPr>
          <a:xfrm>
            <a:off x="2918011" y="2245659"/>
            <a:ext cx="1546412" cy="2017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Titre 5">
            <a:extLst>
              <a:ext uri="{FF2B5EF4-FFF2-40B4-BE49-F238E27FC236}">
                <a16:creationId xmlns:a16="http://schemas.microsoft.com/office/drawing/2014/main" id="{A5E1FB3D-28EE-4DA5-A236-1067F2B4BBDB}"/>
              </a:ext>
            </a:extLst>
          </p:cNvPr>
          <p:cNvSpPr txBox="1">
            <a:spLocks/>
          </p:cNvSpPr>
          <p:nvPr/>
        </p:nvSpPr>
        <p:spPr>
          <a:xfrm>
            <a:off x="5963791" y="63556"/>
            <a:ext cx="5938577" cy="29968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ea typeface="+mj-ea"/>
                <a:cs typeface="+mj-cs"/>
              </a:defRPr>
            </a:lvl1pPr>
          </a:lstStyle>
          <a:p>
            <a:pPr algn="r"/>
            <a:r>
              <a:rPr lang="fr-FR" sz="1600" dirty="0"/>
              <a:t>e. Comment saisir le traitement sur l’outil 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495C38-5019-4F7C-95EA-EB3C1BE4340E}"/>
              </a:ext>
            </a:extLst>
          </p:cNvPr>
          <p:cNvSpPr/>
          <p:nvPr/>
        </p:nvSpPr>
        <p:spPr>
          <a:xfrm>
            <a:off x="4120594" y="3528744"/>
            <a:ext cx="1716485" cy="2017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DB32E96-5B43-4618-934D-18C0BA5DE327}"/>
              </a:ext>
            </a:extLst>
          </p:cNvPr>
          <p:cNvSpPr txBox="1"/>
          <p:nvPr/>
        </p:nvSpPr>
        <p:spPr>
          <a:xfrm>
            <a:off x="735627" y="2693521"/>
            <a:ext cx="22553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</a:t>
            </a:r>
            <a:r>
              <a:rPr lang="fr-FR" sz="1200" b="1" dirty="0">
                <a:solidFill>
                  <a:srgbClr val="C00000"/>
                </a:solidFill>
              </a:rPr>
              <a:t>précise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l’issue de l’appel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745A42-2F23-4E85-8B5C-09C1666DD4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638" t="19833" r="8993" b="26984"/>
          <a:stretch/>
        </p:blipFill>
        <p:spPr>
          <a:xfrm>
            <a:off x="3922420" y="1410095"/>
            <a:ext cx="4738419" cy="4379163"/>
          </a:xfrm>
          <a:prstGeom prst="rect">
            <a:avLst/>
          </a:prstGeom>
        </p:spPr>
      </p:pic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04F469AD-0DCC-4BCD-B76B-86AE805BF860}"/>
              </a:ext>
            </a:extLst>
          </p:cNvPr>
          <p:cNvSpPr/>
          <p:nvPr/>
        </p:nvSpPr>
        <p:spPr>
          <a:xfrm rot="16200000">
            <a:off x="6664970" y="4617220"/>
            <a:ext cx="582316" cy="5859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836C616-B6B2-4246-A7D8-E6B08D381F5C}"/>
              </a:ext>
            </a:extLst>
          </p:cNvPr>
          <p:cNvSpPr txBox="1"/>
          <p:nvPr/>
        </p:nvSpPr>
        <p:spPr>
          <a:xfrm>
            <a:off x="5740893" y="5758916"/>
            <a:ext cx="2678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change le statut de la fiche en « </a:t>
            </a:r>
            <a:r>
              <a:rPr lang="fr-FR" sz="1200" b="1" dirty="0">
                <a:solidFill>
                  <a:srgbClr val="C00000"/>
                </a:solidFill>
              </a:rPr>
              <a:t>Traité</a:t>
            </a:r>
            <a:r>
              <a:rPr lang="fr-FR" sz="1200" dirty="0">
                <a:solidFill>
                  <a:srgbClr val="C00000"/>
                </a:solidFill>
              </a:rPr>
              <a:t> 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 et j’enregistre</a:t>
            </a:r>
          </a:p>
        </p:txBody>
      </p:sp>
    </p:spTree>
    <p:extLst>
      <p:ext uri="{BB962C8B-B14F-4D97-AF65-F5344CB8AC3E}">
        <p14:creationId xmlns:p14="http://schemas.microsoft.com/office/powerpoint/2010/main" val="294571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8" grpId="0"/>
      <p:bldP spid="17" grpId="0" animBg="1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2C069C-9894-41B7-B699-C89F993907E9}"/>
              </a:ext>
            </a:extLst>
          </p:cNvPr>
          <p:cNvSpPr/>
          <p:nvPr/>
        </p:nvSpPr>
        <p:spPr>
          <a:xfrm>
            <a:off x="5559577" y="2670226"/>
            <a:ext cx="4654812" cy="3496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BDCDD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D206B897-A5AB-457D-86F8-423DD71F73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286921-D61B-4686-800B-9423CDA1F498}"/>
              </a:ext>
            </a:extLst>
          </p:cNvPr>
          <p:cNvSpPr/>
          <p:nvPr/>
        </p:nvSpPr>
        <p:spPr>
          <a:xfrm>
            <a:off x="5632744" y="2651938"/>
            <a:ext cx="3980642" cy="15388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C00000"/>
              </a:buClr>
              <a:defRPr/>
            </a:pPr>
            <a:r>
              <a:rPr lang="fr-FR" sz="2000" b="1" dirty="0">
                <a:solidFill>
                  <a:srgbClr val="C00000"/>
                </a:solidFill>
              </a:rPr>
              <a:t>3. </a:t>
            </a:r>
            <a:r>
              <a:rPr lang="fr-FR" sz="2000" b="1" dirty="0"/>
              <a:t>Atelier en équipe </a:t>
            </a:r>
            <a:endParaRPr lang="fr-FR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C00000"/>
              </a:buClr>
              <a:defRPr/>
            </a:pPr>
            <a:endParaRPr lang="fr-FR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defRPr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Temps d’échanges avec l’équipe</a:t>
            </a:r>
          </a:p>
          <a:p>
            <a:pPr lvl="1">
              <a:defRPr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 bonnes pratiques </a:t>
            </a:r>
            <a:endParaRPr lang="fr-FR" b="1" dirty="0"/>
          </a:p>
          <a:p>
            <a:pPr>
              <a:defRPr/>
            </a:pPr>
            <a:r>
              <a:rPr lang="fr-FR" b="1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472695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D4EC00CE-9CED-49CB-A9F3-EB206FF33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629" y="870265"/>
            <a:ext cx="962142" cy="29483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F076F3C-8030-4FDD-A82E-A5CA6488CEE5}"/>
              </a:ext>
            </a:extLst>
          </p:cNvPr>
          <p:cNvSpPr txBox="1"/>
          <p:nvPr/>
        </p:nvSpPr>
        <p:spPr>
          <a:xfrm>
            <a:off x="5990095" y="39184"/>
            <a:ext cx="6098344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1" algn="r">
              <a:defRPr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 Temps d’échanges avec l’équipe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61E29E6-467B-42FF-87CC-882C1AA87460}"/>
              </a:ext>
            </a:extLst>
          </p:cNvPr>
          <p:cNvSpPr txBox="1"/>
          <p:nvPr/>
        </p:nvSpPr>
        <p:spPr>
          <a:xfrm>
            <a:off x="641629" y="500933"/>
            <a:ext cx="84257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Partage autour de la </a:t>
            </a:r>
            <a:r>
              <a:rPr lang="fr-FR" sz="1800" b="1" dirty="0">
                <a:solidFill>
                  <a:srgbClr val="C00000"/>
                </a:solidFill>
                <a:latin typeface="Montserrat Black" panose="00000A00000000000000" pitchFamily="2" charset="0"/>
              </a:rPr>
              <a:t>vidéo</a:t>
            </a: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 du </a:t>
            </a: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hlinkClick r:id="rId3"/>
              </a:rPr>
              <a:t>cahier de recette </a:t>
            </a:r>
            <a:r>
              <a:rPr lang="fr-FR" sz="1800" b="1" dirty="0"/>
              <a:t>:</a:t>
            </a:r>
          </a:p>
        </p:txBody>
      </p:sp>
      <p:pic>
        <p:nvPicPr>
          <p:cNvPr id="3" name="Image 2">
            <a:hlinkClick r:id="rId4"/>
            <a:extLst>
              <a:ext uri="{FF2B5EF4-FFF2-40B4-BE49-F238E27FC236}">
                <a16:creationId xmlns:a16="http://schemas.microsoft.com/office/drawing/2014/main" id="{46352978-6169-4C62-92A7-C132DC4BFA8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264" t="16989" r="28149" b="16933"/>
          <a:stretch/>
        </p:blipFill>
        <p:spPr>
          <a:xfrm>
            <a:off x="2250973" y="1650408"/>
            <a:ext cx="7478244" cy="41743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14257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3">
            <a:extLst>
              <a:ext uri="{FF2B5EF4-FFF2-40B4-BE49-F238E27FC236}">
                <a16:creationId xmlns:a16="http://schemas.microsoft.com/office/drawing/2014/main" id="{32F81262-2875-4CF1-87D1-A894A7D77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25" y="590056"/>
            <a:ext cx="8741283" cy="338554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</a:rPr>
              <a:t>Quelles sont les bonnes pratiques pour traiter </a:t>
            </a:r>
            <a:r>
              <a:rPr lang="fr-FR" altLang="fr-FR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</a:rPr>
              <a:t>les réclamations </a:t>
            </a:r>
            <a:r>
              <a:rPr lang="fr-FR" altLang="fr-F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</a:rPr>
              <a:t>que je retiens :</a:t>
            </a:r>
          </a:p>
        </p:txBody>
      </p:sp>
      <p:graphicFrame>
        <p:nvGraphicFramePr>
          <p:cNvPr id="8" name="Tableau 9">
            <a:extLst>
              <a:ext uri="{FF2B5EF4-FFF2-40B4-BE49-F238E27FC236}">
                <a16:creationId xmlns:a16="http://schemas.microsoft.com/office/drawing/2014/main" id="{930E1AA2-87C9-4104-BFA5-61ADA44AC106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641629" y="1978545"/>
          <a:ext cx="10980738" cy="317061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016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63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9811">
                <a:tc>
                  <a:txBody>
                    <a:bodyPr/>
                    <a:lstStyle/>
                    <a:p>
                      <a:pPr algn="ctr"/>
                      <a:r>
                        <a:rPr lang="fr-FR" sz="1600" b="1" i="0" dirty="0">
                          <a:solidFill>
                            <a:schemeClr val="bg1"/>
                          </a:solidFill>
                          <a:highlight>
                            <a:srgbClr val="C31632"/>
                          </a:highlight>
                        </a:rPr>
                        <a:t> 1</a:t>
                      </a:r>
                      <a:r>
                        <a:rPr lang="fr-FR" sz="1600" b="1" i="0" dirty="0">
                          <a:solidFill>
                            <a:srgbClr val="C00000"/>
                          </a:solidFill>
                          <a:highlight>
                            <a:srgbClr val="C31632"/>
                          </a:highlight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1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>
                          <a:solidFill>
                            <a:schemeClr val="bg1"/>
                          </a:solidFill>
                          <a:highlight>
                            <a:srgbClr val="C31632"/>
                          </a:highlight>
                        </a:rPr>
                        <a:t> 2</a:t>
                      </a:r>
                      <a:r>
                        <a:rPr lang="fr-FR" sz="1600" b="1" i="0" dirty="0">
                          <a:solidFill>
                            <a:srgbClr val="C00000"/>
                          </a:solidFill>
                          <a:highlight>
                            <a:srgbClr val="C31632"/>
                          </a:highlight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1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>
                          <a:solidFill>
                            <a:schemeClr val="bg1"/>
                          </a:solidFill>
                          <a:highlight>
                            <a:srgbClr val="C31632"/>
                          </a:highlight>
                        </a:rPr>
                        <a:t> 3</a:t>
                      </a:r>
                      <a:r>
                        <a:rPr lang="fr-FR" sz="1600" b="1" i="0" dirty="0">
                          <a:solidFill>
                            <a:srgbClr val="C00000"/>
                          </a:solidFill>
                          <a:highlight>
                            <a:srgbClr val="C31632"/>
                          </a:highlight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5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>
                          <a:solidFill>
                            <a:schemeClr val="bg1"/>
                          </a:solidFill>
                          <a:highlight>
                            <a:srgbClr val="C31632"/>
                          </a:highlight>
                        </a:rPr>
                        <a:t> 4</a:t>
                      </a:r>
                      <a:r>
                        <a:rPr lang="fr-FR" sz="1600" b="1" i="0" dirty="0">
                          <a:solidFill>
                            <a:srgbClr val="C00000"/>
                          </a:solidFill>
                          <a:highlight>
                            <a:srgbClr val="C31632"/>
                          </a:highlight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8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>
                          <a:solidFill>
                            <a:schemeClr val="bg1"/>
                          </a:solidFill>
                          <a:highlight>
                            <a:srgbClr val="C31632"/>
                          </a:highlight>
                        </a:rPr>
                        <a:t> 5</a:t>
                      </a:r>
                      <a:r>
                        <a:rPr lang="fr-FR" sz="1600" b="1" i="0" dirty="0">
                          <a:solidFill>
                            <a:srgbClr val="C00000"/>
                          </a:solidFill>
                          <a:highlight>
                            <a:srgbClr val="C31632"/>
                          </a:highlight>
                        </a:rPr>
                        <a:t>-</a:t>
                      </a:r>
                      <a:r>
                        <a:rPr lang="fr-FR" sz="1600" b="1" i="0" dirty="0">
                          <a:solidFill>
                            <a:schemeClr val="bg1"/>
                          </a:solidFill>
                          <a:highlight>
                            <a:srgbClr val="C31632"/>
                          </a:highlight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7FB84D67-EF61-497E-B831-E9DB1EDB5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1078865"/>
            <a:ext cx="950595" cy="2913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019F019-BC06-4582-8CCA-CA31FA50B8CD}"/>
              </a:ext>
            </a:extLst>
          </p:cNvPr>
          <p:cNvSpPr/>
          <p:nvPr/>
        </p:nvSpPr>
        <p:spPr>
          <a:xfrm>
            <a:off x="8649708" y="44390"/>
            <a:ext cx="3034805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1" algn="r">
              <a:defRPr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Les bonnes pratiques</a:t>
            </a:r>
          </a:p>
        </p:txBody>
      </p:sp>
    </p:spTree>
    <p:extLst>
      <p:ext uri="{BB962C8B-B14F-4D97-AF65-F5344CB8AC3E}">
        <p14:creationId xmlns:p14="http://schemas.microsoft.com/office/powerpoint/2010/main" val="3130947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88ACE165-19B4-4C79-847E-8D3D78161547}"/>
              </a:ext>
            </a:extLst>
          </p:cNvPr>
          <p:cNvSpPr txBox="1">
            <a:spLocks/>
          </p:cNvSpPr>
          <p:nvPr/>
        </p:nvSpPr>
        <p:spPr>
          <a:xfrm>
            <a:off x="1036813" y="1799451"/>
            <a:ext cx="5145075" cy="344830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4900" dirty="0"/>
          </a:p>
          <a:p>
            <a:pPr algn="just"/>
            <a:endParaRPr lang="fr-FR" sz="2600" dirty="0"/>
          </a:p>
          <a:p>
            <a:pPr marL="900000" indent="-34290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2600" dirty="0"/>
              <a:t>Positives</a:t>
            </a:r>
          </a:p>
          <a:p>
            <a:pPr marL="900000" indent="-34290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sz="2600" dirty="0"/>
              <a:t>Négatives </a:t>
            </a:r>
          </a:p>
          <a:p>
            <a:pPr marL="900000" indent="-34290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fr-FR" sz="4900" dirty="0"/>
          </a:p>
          <a:p>
            <a:pPr algn="just"/>
            <a:endParaRPr lang="fr-FR" sz="1600" dirty="0"/>
          </a:p>
          <a:p>
            <a:pPr algn="just"/>
            <a:endParaRPr lang="fr-FR" sz="1600" dirty="0"/>
          </a:p>
          <a:p>
            <a:pPr algn="just"/>
            <a:endParaRPr lang="fr-FR" dirty="0"/>
          </a:p>
          <a:p>
            <a:pPr algn="just"/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4EC00CE-9CED-49CB-A9F3-EB206FF33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629" y="870265"/>
            <a:ext cx="962142" cy="29483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2D3F2EB-ACD9-43F7-98E6-E58BE4ADE7D6}"/>
              </a:ext>
            </a:extLst>
          </p:cNvPr>
          <p:cNvSpPr/>
          <p:nvPr/>
        </p:nvSpPr>
        <p:spPr>
          <a:xfrm>
            <a:off x="7584503" y="52550"/>
            <a:ext cx="4419801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1" algn="r">
              <a:defRPr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Temps d’échanges avec l’équipe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0F5114A2-ABE9-45D0-96CA-C4E7F3E3BBFE}"/>
              </a:ext>
            </a:extLst>
          </p:cNvPr>
          <p:cNvCxnSpPr/>
          <p:nvPr/>
        </p:nvCxnSpPr>
        <p:spPr>
          <a:xfrm>
            <a:off x="6096000" y="1667435"/>
            <a:ext cx="0" cy="41685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2D731F9-6F7A-4E1C-AB51-C481A8516434}"/>
              </a:ext>
            </a:extLst>
          </p:cNvPr>
          <p:cNvSpPr/>
          <p:nvPr/>
        </p:nvSpPr>
        <p:spPr>
          <a:xfrm>
            <a:off x="6228466" y="1622613"/>
            <a:ext cx="563878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/>
              <a:t>Comment cette démarche a-t-elle été accueillie par les clients ?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/>
              <a:t>A votre sens, quelle est l’utilité de traiter aussi bien les levées positives que négatives ?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/>
              <a:t>Comment avez-vous abordé le sujet de la « recommandation » avec les clients qui ont répondu positivement ?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/>
              <a:t>Dans le cadre du traitement d’une levée négative, comment ont réagi les clients lors de votre appel ?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/>
              <a:t>Quelle(s) solution(s) a pu être trouvée pour lever l’insatisfaction ?  </a:t>
            </a:r>
          </a:p>
          <a:p>
            <a:pPr algn="just"/>
            <a:endParaRPr lang="fr-FR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9EFAEFF-7C54-4BF7-A6FA-00A62D791737}"/>
              </a:ext>
            </a:extLst>
          </p:cNvPr>
          <p:cNvSpPr txBox="1"/>
          <p:nvPr/>
        </p:nvSpPr>
        <p:spPr>
          <a:xfrm>
            <a:off x="641629" y="533307"/>
            <a:ext cx="9213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Retour d’ expériences sur les dernières </a:t>
            </a:r>
            <a:r>
              <a:rPr lang="fr-FR" sz="1800" b="1" dirty="0">
                <a:solidFill>
                  <a:srgbClr val="C00000"/>
                </a:solidFill>
                <a:latin typeface="Montserrat Black" panose="00000A00000000000000" pitchFamily="2" charset="0"/>
              </a:rPr>
              <a:t>levées d’anonymats </a:t>
            </a: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traitées :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2777D90-ED17-45E1-AEF3-8C81C1513FB9}"/>
              </a:ext>
            </a:extLst>
          </p:cNvPr>
          <p:cNvSpPr txBox="1"/>
          <p:nvPr/>
        </p:nvSpPr>
        <p:spPr>
          <a:xfrm>
            <a:off x="-547885" y="1910345"/>
            <a:ext cx="63329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fr-FR" sz="22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rId3"/>
              </a:rPr>
              <a:t>NOS CLIENTS ONLINE </a:t>
            </a:r>
            <a:endParaRPr kumimoji="0" lang="fr-FR" sz="2200" b="1" i="0" u="sng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14" name="Picture 12" descr="Curseur de main avec bouton de clic. cliquez ici. Vecteur Premium">
            <a:hlinkClick r:id="rId3"/>
            <a:extLst>
              <a:ext uri="{FF2B5EF4-FFF2-40B4-BE49-F238E27FC236}">
                <a16:creationId xmlns:a16="http://schemas.microsoft.com/office/drawing/2014/main" id="{C4AF9CD4-28B3-4101-9A52-B33F01965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3" t="42813" r="73866" b="34229"/>
          <a:stretch>
            <a:fillRect/>
          </a:stretch>
        </p:blipFill>
        <p:spPr bwMode="auto">
          <a:xfrm rot="16637971">
            <a:off x="3703168" y="2057356"/>
            <a:ext cx="620712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28678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3">
            <a:extLst>
              <a:ext uri="{FF2B5EF4-FFF2-40B4-BE49-F238E27FC236}">
                <a16:creationId xmlns:a16="http://schemas.microsoft.com/office/drawing/2014/main" id="{32F81262-2875-4CF1-87D1-A894A7D77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629" y="711155"/>
            <a:ext cx="10504907" cy="338554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</a:rPr>
              <a:t>Quelles sont les bonnes pratiques pour traiter </a:t>
            </a:r>
            <a:r>
              <a:rPr lang="fr-FR" altLang="fr-FR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</a:rPr>
              <a:t>les levées d’anonymat </a:t>
            </a:r>
            <a:r>
              <a:rPr lang="fr-FR" altLang="fr-F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ExtraBold" panose="00000900000000000000" pitchFamily="2" charset="0"/>
              </a:rPr>
              <a:t>au sein de mon agence :</a:t>
            </a:r>
          </a:p>
        </p:txBody>
      </p:sp>
      <p:graphicFrame>
        <p:nvGraphicFramePr>
          <p:cNvPr id="8" name="Tableau 9">
            <a:extLst>
              <a:ext uri="{FF2B5EF4-FFF2-40B4-BE49-F238E27FC236}">
                <a16:creationId xmlns:a16="http://schemas.microsoft.com/office/drawing/2014/main" id="{930E1AA2-87C9-4104-BFA5-61ADA44AC106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734318860"/>
              </p:ext>
            </p:extLst>
          </p:nvPr>
        </p:nvGraphicFramePr>
        <p:xfrm>
          <a:off x="641629" y="2096714"/>
          <a:ext cx="10980738" cy="317061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016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63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9811">
                <a:tc>
                  <a:txBody>
                    <a:bodyPr/>
                    <a:lstStyle/>
                    <a:p>
                      <a:pPr algn="ctr"/>
                      <a:r>
                        <a:rPr lang="fr-FR" sz="1600" b="1" i="0" dirty="0">
                          <a:solidFill>
                            <a:schemeClr val="bg1"/>
                          </a:solidFill>
                          <a:highlight>
                            <a:srgbClr val="C31632"/>
                          </a:highlight>
                        </a:rPr>
                        <a:t> 1</a:t>
                      </a:r>
                      <a:r>
                        <a:rPr lang="fr-FR" sz="1600" b="1" i="0" dirty="0">
                          <a:solidFill>
                            <a:srgbClr val="C00000"/>
                          </a:solidFill>
                          <a:highlight>
                            <a:srgbClr val="C31632"/>
                          </a:highlight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1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>
                          <a:solidFill>
                            <a:schemeClr val="bg1"/>
                          </a:solidFill>
                          <a:highlight>
                            <a:srgbClr val="C31632"/>
                          </a:highlight>
                        </a:rPr>
                        <a:t> 2</a:t>
                      </a:r>
                      <a:r>
                        <a:rPr lang="fr-FR" sz="1600" b="1" i="0" dirty="0">
                          <a:solidFill>
                            <a:srgbClr val="C00000"/>
                          </a:solidFill>
                          <a:highlight>
                            <a:srgbClr val="C31632"/>
                          </a:highlight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1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>
                          <a:solidFill>
                            <a:schemeClr val="bg1"/>
                          </a:solidFill>
                          <a:highlight>
                            <a:srgbClr val="C31632"/>
                          </a:highlight>
                        </a:rPr>
                        <a:t> 3</a:t>
                      </a:r>
                      <a:r>
                        <a:rPr lang="fr-FR" sz="1600" b="1" i="0" dirty="0">
                          <a:solidFill>
                            <a:srgbClr val="C00000"/>
                          </a:solidFill>
                          <a:highlight>
                            <a:srgbClr val="C31632"/>
                          </a:highlight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5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>
                          <a:solidFill>
                            <a:schemeClr val="bg1"/>
                          </a:solidFill>
                          <a:highlight>
                            <a:srgbClr val="C31632"/>
                          </a:highlight>
                        </a:rPr>
                        <a:t> 4</a:t>
                      </a:r>
                      <a:r>
                        <a:rPr lang="fr-FR" sz="1600" b="1" i="0" dirty="0">
                          <a:solidFill>
                            <a:srgbClr val="C00000"/>
                          </a:solidFill>
                          <a:highlight>
                            <a:srgbClr val="C31632"/>
                          </a:highlight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8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>
                          <a:solidFill>
                            <a:schemeClr val="bg1"/>
                          </a:solidFill>
                          <a:highlight>
                            <a:srgbClr val="C31632"/>
                          </a:highlight>
                        </a:rPr>
                        <a:t> 5</a:t>
                      </a:r>
                      <a:r>
                        <a:rPr lang="fr-FR" sz="1600" b="1" i="0" dirty="0">
                          <a:solidFill>
                            <a:srgbClr val="C00000"/>
                          </a:solidFill>
                          <a:highlight>
                            <a:srgbClr val="C31632"/>
                          </a:highlight>
                        </a:rPr>
                        <a:t>-</a:t>
                      </a:r>
                      <a:r>
                        <a:rPr lang="fr-FR" sz="1600" b="1" i="0" dirty="0">
                          <a:solidFill>
                            <a:schemeClr val="bg1"/>
                          </a:solidFill>
                          <a:highlight>
                            <a:srgbClr val="C31632"/>
                          </a:highlight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7FB84D67-EF61-497E-B831-E9DB1EDB5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629" y="1160546"/>
            <a:ext cx="962142" cy="29483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019F019-BC06-4582-8CCA-CA31FA50B8CD}"/>
              </a:ext>
            </a:extLst>
          </p:cNvPr>
          <p:cNvSpPr/>
          <p:nvPr/>
        </p:nvSpPr>
        <p:spPr>
          <a:xfrm>
            <a:off x="8844538" y="42040"/>
            <a:ext cx="3034805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1" algn="r">
              <a:defRPr/>
            </a:pP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Les bonnes pratiques</a:t>
            </a:r>
          </a:p>
        </p:txBody>
      </p:sp>
    </p:spTree>
    <p:extLst>
      <p:ext uri="{BB962C8B-B14F-4D97-AF65-F5344CB8AC3E}">
        <p14:creationId xmlns:p14="http://schemas.microsoft.com/office/powerpoint/2010/main" val="11800722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D4EC00CE-9CED-49CB-A9F3-EB206FF33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629" y="870265"/>
            <a:ext cx="962142" cy="29483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2D3F2EB-ACD9-43F7-98E6-E58BE4ADE7D6}"/>
              </a:ext>
            </a:extLst>
          </p:cNvPr>
          <p:cNvSpPr/>
          <p:nvPr/>
        </p:nvSpPr>
        <p:spPr>
          <a:xfrm>
            <a:off x="106336" y="534787"/>
            <a:ext cx="2727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defRPr/>
            </a:pP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Une </a:t>
            </a:r>
            <a:r>
              <a:rPr lang="fr-FR" sz="2000" b="1" dirty="0">
                <a:solidFill>
                  <a:srgbClr val="C00000"/>
                </a:solidFill>
                <a:latin typeface="Montserrat Black" panose="00000A00000000000000" pitchFamily="2" charset="0"/>
              </a:rPr>
              <a:t>question</a:t>
            </a: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533915-9ECC-482C-A1B8-DD0E9DB10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509" y="1250760"/>
            <a:ext cx="4962525" cy="32670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943658-191A-485C-B42E-1BCC5892BBAC}"/>
              </a:ext>
            </a:extLst>
          </p:cNvPr>
          <p:cNvSpPr txBox="1"/>
          <p:nvPr/>
        </p:nvSpPr>
        <p:spPr>
          <a:xfrm>
            <a:off x="6818811" y="1405862"/>
            <a:ext cx="5164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L’équipe </a:t>
            </a:r>
            <a:r>
              <a:rPr lang="fr-FR" dirty="0">
                <a:solidFill>
                  <a:srgbClr val="C00000"/>
                </a:solidFill>
              </a:rPr>
              <a:t>Qualité </a:t>
            </a:r>
            <a:r>
              <a:rPr lang="fr-FR" dirty="0"/>
              <a:t>à votre écoute !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85F2F1E-6714-452D-B731-947FCA3A6599}"/>
              </a:ext>
            </a:extLst>
          </p:cNvPr>
          <p:cNvSpPr txBox="1"/>
          <p:nvPr/>
        </p:nvSpPr>
        <p:spPr>
          <a:xfrm flipH="1">
            <a:off x="6780302" y="2345689"/>
            <a:ext cx="537318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§"/>
            </a:pPr>
            <a:r>
              <a:rPr lang="fr-FR" sz="1600" dirty="0"/>
              <a:t>Elisabeth LUCK Directrice de la Satisfaction Clients  </a:t>
            </a:r>
            <a:r>
              <a:rPr lang="fr-FR" sz="1600" dirty="0">
                <a:hlinkClick r:id="rId4"/>
              </a:rPr>
              <a:t>elisabeth.luck@cegee.caisse-epargne.fr</a:t>
            </a:r>
            <a:endParaRPr lang="fr-FR" sz="1600" dirty="0"/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§"/>
            </a:pPr>
            <a:r>
              <a:rPr lang="fr-FR" sz="1600" dirty="0"/>
              <a:t>Dominique FRERING Chargé d’études Qualité  </a:t>
            </a:r>
            <a:r>
              <a:rPr lang="fr-FR" sz="1600" dirty="0">
                <a:hlinkClick r:id="rId5"/>
              </a:rPr>
              <a:t>dominique.frering@cegee.caisse-epargne.fr</a:t>
            </a:r>
            <a:r>
              <a:rPr lang="fr-FR" sz="1600" dirty="0"/>
              <a:t>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§"/>
            </a:pPr>
            <a:r>
              <a:rPr lang="fr-FR" sz="1600" dirty="0"/>
              <a:t>Stéphanie FRANKINET Chargée d’études Qualité </a:t>
            </a:r>
            <a:r>
              <a:rPr lang="fr-FR" sz="1600" dirty="0" err="1">
                <a:hlinkClick r:id="rId6"/>
              </a:rPr>
              <a:t>stephanie.frankinet@cegee.caisse-epargne.f</a:t>
            </a:r>
            <a:endParaRPr lang="fr-FR" sz="1600" dirty="0"/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§"/>
            </a:pPr>
            <a:r>
              <a:rPr lang="fr-FR" sz="1600" dirty="0"/>
              <a:t>Vincent HANSMAENNEL Chef de Projets Qualité </a:t>
            </a:r>
            <a:r>
              <a:rPr lang="fr-FR" sz="1600" dirty="0">
                <a:hlinkClick r:id="rId7"/>
              </a:rPr>
              <a:t>vincent.hansmaennel@cegee.caisse-epargne.fr</a:t>
            </a:r>
            <a:endParaRPr lang="fr-FR" sz="1600" dirty="0"/>
          </a:p>
          <a:p>
            <a:endParaRPr lang="fr-FR" sz="1600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B1381CC9-05EB-48A5-A2F1-6E998245B8F3}"/>
              </a:ext>
            </a:extLst>
          </p:cNvPr>
          <p:cNvCxnSpPr>
            <a:cxnSpLocks/>
          </p:cNvCxnSpPr>
          <p:nvPr/>
        </p:nvCxnSpPr>
        <p:spPr>
          <a:xfrm>
            <a:off x="6322422" y="1244924"/>
            <a:ext cx="0" cy="47558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3EA0D016-70D8-4002-8C75-F273298B074E}"/>
              </a:ext>
            </a:extLst>
          </p:cNvPr>
          <p:cNvSpPr txBox="1"/>
          <p:nvPr/>
        </p:nvSpPr>
        <p:spPr>
          <a:xfrm>
            <a:off x="1794646" y="5149562"/>
            <a:ext cx="310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Sur </a:t>
            </a:r>
            <a:r>
              <a:rPr lang="fr-FR" dirty="0" err="1"/>
              <a:t>yammer</a:t>
            </a:r>
            <a:r>
              <a:rPr lang="fr-FR" dirty="0"/>
              <a:t> en cliquant : </a:t>
            </a:r>
            <a:r>
              <a:rPr lang="fr-FR" dirty="0">
                <a:hlinkClick r:id="rId8"/>
              </a:rPr>
              <a:t>ICI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577064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8858</TotalTime>
  <Words>1614</Words>
  <Application>Microsoft Office PowerPoint</Application>
  <PresentationFormat>Grand écran</PresentationFormat>
  <Paragraphs>242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5" baseType="lpstr">
      <vt:lpstr>Arial</vt:lpstr>
      <vt:lpstr>Arial Black</vt:lpstr>
      <vt:lpstr>Arial Narrow</vt:lpstr>
      <vt:lpstr>Brush Script MT</vt:lpstr>
      <vt:lpstr>Calibri</vt:lpstr>
      <vt:lpstr>Montserrat Black</vt:lpstr>
      <vt:lpstr>Montserrat ExtraBold</vt:lpstr>
      <vt:lpstr>ubuntu</vt:lpstr>
      <vt:lpstr>Wingdings</vt:lpstr>
      <vt:lpstr>Thème Office</vt:lpstr>
      <vt:lpstr>Traiter l’insatisfaction :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VALENTIN Valerie [CEGEE]</cp:lastModifiedBy>
  <cp:revision>484</cp:revision>
  <cp:lastPrinted>2022-03-17T15:32:44Z</cp:lastPrinted>
  <dcterms:created xsi:type="dcterms:W3CDTF">2020-06-24T09:20:11Z</dcterms:created>
  <dcterms:modified xsi:type="dcterms:W3CDTF">2022-04-07T07:44:10Z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