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84" r:id="rId6"/>
    <p:sldMasterId id="2147483712" r:id="rId7"/>
  </p:sldMasterIdLst>
  <p:notesMasterIdLst>
    <p:notesMasterId r:id="rId21"/>
  </p:notesMasterIdLst>
  <p:sldIdLst>
    <p:sldId id="256" r:id="rId8"/>
    <p:sldId id="257" r:id="rId9"/>
    <p:sldId id="262" r:id="rId10"/>
    <p:sldId id="267" r:id="rId11"/>
    <p:sldId id="584" r:id="rId12"/>
    <p:sldId id="587" r:id="rId13"/>
    <p:sldId id="589" r:id="rId14"/>
    <p:sldId id="593" r:id="rId15"/>
    <p:sldId id="592" r:id="rId16"/>
    <p:sldId id="594" r:id="rId17"/>
    <p:sldId id="595" r:id="rId18"/>
    <p:sldId id="591" r:id="rId19"/>
    <p:sldId id="266" r:id="rId20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E48198AA-BA72-4CEA-B309-CE0A527EC06E}">
          <p14:sldIdLst>
            <p14:sldId id="256"/>
            <p14:sldId id="257"/>
            <p14:sldId id="262"/>
            <p14:sldId id="267"/>
            <p14:sldId id="584"/>
            <p14:sldId id="587"/>
            <p14:sldId id="589"/>
            <p14:sldId id="593"/>
            <p14:sldId id="592"/>
            <p14:sldId id="594"/>
            <p14:sldId id="595"/>
            <p14:sldId id="591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302A"/>
    <a:srgbClr val="000000"/>
    <a:srgbClr val="FBDCDD"/>
    <a:srgbClr val="C31632"/>
    <a:srgbClr val="EC1B24"/>
    <a:srgbClr val="F5F5F5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06" d="100"/>
          <a:sy n="106" d="100"/>
        </p:scale>
        <p:origin x="11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7FD04-BB17-43B7-862A-2AFBFB84096D}" type="datetimeFigureOut">
              <a:rPr lang="fr-FR" smtClean="0"/>
              <a:t>11/04/2022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BDEE9-20C9-4692-8FEF-C16611A9AF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198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11 avril 2022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06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11 avril 2022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045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C30929-D1FC-49C8-8B75-F3B110F1A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6BAFE5A-B1AF-4F22-A31E-DEF80F786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pPr/>
              <a:t>11 avril 2022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B47D3BF-D3E6-4DE2-A254-91B81609F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E879032-9E2D-4632-B7B7-EEE9D8544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7716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11 avril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935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11 avril 2022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1448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11 avril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05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11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9676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11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47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11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657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0EB237-CA7B-42CD-90A0-F4ADF2A85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463B17B-08BC-49BC-9C22-94763D42F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pPr/>
              <a:t>11 avril 2022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005BDB-C9F2-45E4-8970-E6C3E10F3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3C8FC8F-8F9E-49DA-9A4D-7F8462C7F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14928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0EB237-CA7B-42CD-90A0-F4ADF2A85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463B17B-08BC-49BC-9C22-94763D42F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pPr/>
              <a:t>11 avril 2022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005BDB-C9F2-45E4-8970-E6C3E10F3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3C8FC8F-8F9E-49DA-9A4D-7F8462C7F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64593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11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13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11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3054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11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23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11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3840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11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7981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11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8507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301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596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017723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59335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6709453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11 avril 2022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2870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1196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7554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8D76C-272C-4F29-B4BB-3E692FB0C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942003-E2E4-4C0D-954E-35971A4A5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975E7B-6459-4E8E-88DB-53E301D96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A1CDE-E14D-4496-BC7A-06DFCD07A9FA}" type="datetimeFigureOut">
              <a:rPr lang="fr-FR" smtClean="0"/>
              <a:t>11/04/2022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CCCD07-0229-48DD-AB6A-1B21C00BA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405EA4-72C9-433F-BD38-884C018BF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013A1-A21E-4DA8-BCF9-385C4FCE97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14894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11 avril 2022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679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11 avril 2022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93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C30929-D1FC-49C8-8B75-F3B110F1A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6BAFE5A-B1AF-4F22-A31E-DEF80F786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pPr/>
              <a:t>11 avril 2022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B47D3BF-D3E6-4DE2-A254-91B81609F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E879032-9E2D-4632-B7B7-EEE9D8544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25625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11 avril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5705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11 avril 2022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1171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11 avril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1621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11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6062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11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6332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11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9385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0EB237-CA7B-42CD-90A0-F4ADF2A85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463B17B-08BC-49BC-9C22-94763D42F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pPr/>
              <a:t>11 avril 2022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005BDB-C9F2-45E4-8970-E6C3E10F3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3C8FC8F-8F9E-49DA-9A4D-7F8462C7F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89994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0EB237-CA7B-42CD-90A0-F4ADF2A85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463B17B-08BC-49BC-9C22-94763D42F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pPr/>
              <a:t>11 avril 2022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005BDB-C9F2-45E4-8970-E6C3E10F3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3C8FC8F-8F9E-49DA-9A4D-7F8462C7F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72815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11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1302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11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5354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11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07703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11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6913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11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6842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434481"/>
            <a:ext cx="12192000" cy="5656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BEBF933-6134-4EC9-B863-781878820B2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 dirty="0"/>
              <a:t>4 février 2022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8079DC-6E24-4700-8C3F-F48569ABFD0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3544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11 avril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0860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1724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4078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694748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6417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0865263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11 avril 2022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9251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40486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95052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8D76C-272C-4F29-B4BB-3E692FB0C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942003-E2E4-4C0D-954E-35971A4A5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975E7B-6459-4E8E-88DB-53E301D96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A1CDE-E14D-4496-BC7A-06DFCD07A9FA}" type="datetimeFigureOut">
              <a:rPr lang="fr-FR" smtClean="0"/>
              <a:t>11/04/2022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CCCD07-0229-48DD-AB6A-1B21C00BA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405EA4-72C9-433F-BD38-884C018BF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013A1-A21E-4DA8-BCF9-385C4FCE97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5031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8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32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20" Type="http://schemas.openxmlformats.org/officeDocument/2006/relationships/slideLayout" Target="../slideLayouts/slideLayout27.xml"/><Relationship Id="rId29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2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30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26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9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11 avril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50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2" r:id="rId17"/>
    <p:sldLayoutId id="2147483703" r:id="rId18"/>
    <p:sldLayoutId id="2147483704" r:id="rId19"/>
    <p:sldLayoutId id="2147483705" r:id="rId20"/>
    <p:sldLayoutId id="2147483706" r:id="rId21"/>
    <p:sldLayoutId id="2147483707" r:id="rId22"/>
    <p:sldLayoutId id="2147483708" r:id="rId23"/>
    <p:sldLayoutId id="2147483709" r:id="rId24"/>
    <p:sldLayoutId id="2147483710" r:id="rId25"/>
    <p:sldLayoutId id="2147483711" r:id="rId2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11 avril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094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  <p:sldLayoutId id="2147483731" r:id="rId19"/>
    <p:sldLayoutId id="2147483732" r:id="rId20"/>
    <p:sldLayoutId id="2147483733" r:id="rId21"/>
    <p:sldLayoutId id="2147483734" r:id="rId22"/>
    <p:sldLayoutId id="2147483735" r:id="rId23"/>
    <p:sldLayoutId id="2147483736" r:id="rId24"/>
    <p:sldLayoutId id="2147483737" r:id="rId25"/>
    <p:sldLayoutId id="2147483738" r:id="rId26"/>
    <p:sldLayoutId id="2147483739" r:id="rId2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package" Target="../embeddings/Microsoft_Excel_Worksheet.xlsx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2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png"/><Relationship Id="rId4" Type="http://schemas.openxmlformats.org/officeDocument/2006/relationships/image" Target="../media/image39.em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://service-cegee-sps/sites/refdoc/mydocs/Documents%20partages/MO-A-0363.pdf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://service-cegee-sps/sites/refdoc/mydocs/_layouts/15/WopiFrame.aspx?sourcedoc=/sites/refdoc/mydocs/Documents%20partages/PR-A-0188.pdf&amp;action=default&amp;DefaultItemOpen=1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L’optimisation des dossiers de prescription pour la satisfaction de nos clients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2230015" y="5205396"/>
            <a:ext cx="7893700" cy="304887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14 avril 2022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Heure du Jeudi </a:t>
            </a:r>
            <a:br>
              <a:rPr lang="fr-FR" dirty="0"/>
            </a:br>
            <a:r>
              <a:rPr lang="fr-FR" dirty="0"/>
              <a:t>Parcours digital courtiers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BDD</a:t>
            </a:r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Contexte </a:t>
            </a:r>
          </a:p>
          <a:p>
            <a:r>
              <a:rPr lang="fr-FR" dirty="0"/>
              <a:t>Fonctionnement du parcours digital courtiers</a:t>
            </a:r>
          </a:p>
          <a:p>
            <a:r>
              <a:rPr lang="fr-FR" dirty="0"/>
              <a:t>La simplicité du process</a:t>
            </a:r>
          </a:p>
          <a:p>
            <a:r>
              <a:rPr lang="fr-FR" dirty="0"/>
              <a:t>Mes missions et contrôles en agence</a:t>
            </a:r>
          </a:p>
          <a:p>
            <a:r>
              <a:rPr lang="fr-FR" dirty="0"/>
              <a:t>Simplicité et efficacité pour la satisfaction de mon client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4902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12" name="Rectangle à coins arrondis 2">
            <a:extLst>
              <a:ext uri="{FF2B5EF4-FFF2-40B4-BE49-F238E27FC236}">
                <a16:creationId xmlns:a16="http://schemas.microsoft.com/office/drawing/2014/main" id="{57CD6FEC-77DB-424E-B139-BB45CD9E5D1B}"/>
              </a:ext>
            </a:extLst>
          </p:cNvPr>
          <p:cNvSpPr/>
          <p:nvPr/>
        </p:nvSpPr>
        <p:spPr>
          <a:xfrm>
            <a:off x="9080136" y="1374692"/>
            <a:ext cx="2488399" cy="720000"/>
          </a:xfrm>
          <a:prstGeom prst="roundRect">
            <a:avLst/>
          </a:prstGeom>
          <a:solidFill>
            <a:srgbClr val="C00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52% de la production totale des crédits soit 1,3Mds €</a:t>
            </a:r>
          </a:p>
        </p:txBody>
      </p:sp>
      <p:sp>
        <p:nvSpPr>
          <p:cNvPr id="14" name="Rectangle à coins arrondis 14">
            <a:extLst>
              <a:ext uri="{FF2B5EF4-FFF2-40B4-BE49-F238E27FC236}">
                <a16:creationId xmlns:a16="http://schemas.microsoft.com/office/drawing/2014/main" id="{A63FE3B7-55A4-45D5-BF5B-B9E6FE70362B}"/>
              </a:ext>
            </a:extLst>
          </p:cNvPr>
          <p:cNvSpPr/>
          <p:nvPr/>
        </p:nvSpPr>
        <p:spPr>
          <a:xfrm>
            <a:off x="502022" y="1347112"/>
            <a:ext cx="2456526" cy="720000"/>
          </a:xfrm>
          <a:prstGeom prst="roundRect">
            <a:avLst/>
          </a:prstGeom>
          <a:solidFill>
            <a:srgbClr val="C00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 240 Prescripteurs</a:t>
            </a:r>
          </a:p>
        </p:txBody>
      </p:sp>
      <p:sp>
        <p:nvSpPr>
          <p:cNvPr id="15" name="Rectangle à coins arrondis 2">
            <a:extLst>
              <a:ext uri="{FF2B5EF4-FFF2-40B4-BE49-F238E27FC236}">
                <a16:creationId xmlns:a16="http://schemas.microsoft.com/office/drawing/2014/main" id="{C4BC61DC-881F-4C54-98F7-1717C00A1ECE}"/>
              </a:ext>
            </a:extLst>
          </p:cNvPr>
          <p:cNvSpPr/>
          <p:nvPr/>
        </p:nvSpPr>
        <p:spPr>
          <a:xfrm>
            <a:off x="6259415" y="1347112"/>
            <a:ext cx="2340576" cy="720000"/>
          </a:xfrm>
          <a:prstGeom prst="roundRect">
            <a:avLst/>
          </a:prstGeom>
          <a:solidFill>
            <a:srgbClr val="C00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8 000 dossiers de crédits / an</a:t>
            </a:r>
          </a:p>
        </p:txBody>
      </p:sp>
      <p:sp>
        <p:nvSpPr>
          <p:cNvPr id="16" name="Rectangle à coins arrondis 2">
            <a:extLst>
              <a:ext uri="{FF2B5EF4-FFF2-40B4-BE49-F238E27FC236}">
                <a16:creationId xmlns:a16="http://schemas.microsoft.com/office/drawing/2014/main" id="{8B492113-3807-457C-81CB-029B293E5F76}"/>
              </a:ext>
            </a:extLst>
          </p:cNvPr>
          <p:cNvSpPr/>
          <p:nvPr/>
        </p:nvSpPr>
        <p:spPr>
          <a:xfrm>
            <a:off x="3438694" y="1347112"/>
            <a:ext cx="2340576" cy="720000"/>
          </a:xfrm>
          <a:prstGeom prst="roundRect">
            <a:avLst/>
          </a:prstGeom>
          <a:solidFill>
            <a:srgbClr val="C00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18 000 propositions de crédits / an</a:t>
            </a:r>
          </a:p>
        </p:txBody>
      </p:sp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DD30CCCF-4D8A-478D-B185-951E66A276D2}"/>
              </a:ext>
            </a:extLst>
          </p:cNvPr>
          <p:cNvSpPr txBox="1">
            <a:spLocks/>
          </p:cNvSpPr>
          <p:nvPr/>
        </p:nvSpPr>
        <p:spPr>
          <a:xfrm>
            <a:off x="804436" y="2337594"/>
            <a:ext cx="10909957" cy="3321997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600" dirty="0"/>
              <a:t>Le processus actuel de traitement des dossiers prescrits comporte </a:t>
            </a:r>
            <a:r>
              <a:rPr lang="fr-FR" sz="1600" b="1" dirty="0"/>
              <a:t>des tâches sans valeur ajoutée  </a:t>
            </a:r>
          </a:p>
          <a:p>
            <a:pPr marL="901800" lvl="1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600" dirty="0"/>
              <a:t>Saisie de la connaissance client issue de la carcasse partenaire dans le Système d’information</a:t>
            </a:r>
          </a:p>
          <a:p>
            <a:pPr marL="901800" lvl="1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600" dirty="0"/>
              <a:t>Saisie du dossier dans Mycredimmo</a:t>
            </a:r>
          </a:p>
          <a:p>
            <a:pPr marL="901800" lvl="1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600" dirty="0"/>
              <a:t>Collecte et intégration des documents au Dossier Numérique Crédit</a:t>
            </a:r>
          </a:p>
          <a:p>
            <a:pPr>
              <a:buClr>
                <a:schemeClr val="accent4">
                  <a:lumMod val="75000"/>
                </a:schemeClr>
              </a:buClr>
              <a:defRPr/>
            </a:pPr>
            <a:endParaRPr lang="fr-FR" sz="1600" dirty="0"/>
          </a:p>
          <a:p>
            <a:pPr marL="216000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600" dirty="0"/>
              <a:t>Dès le 25 avril, déploiement progressif du </a:t>
            </a:r>
            <a:r>
              <a:rPr lang="fr-FR" sz="1600" b="1" dirty="0"/>
              <a:t>parcours digital courtiers </a:t>
            </a:r>
          </a:p>
          <a:p>
            <a:pPr>
              <a:buClr>
                <a:schemeClr val="accent4">
                  <a:lumMod val="75000"/>
                </a:schemeClr>
              </a:buClr>
              <a:defRPr/>
            </a:pPr>
            <a:endParaRPr lang="fr-FR" sz="800" b="1" dirty="0"/>
          </a:p>
          <a:p>
            <a:pPr marL="216000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600" dirty="0"/>
              <a:t>Ce parcours permet aux courtiers de </a:t>
            </a:r>
            <a:r>
              <a:rPr lang="fr-FR" sz="1600" b="1" dirty="0"/>
              <a:t>transmettre automatiquement vers Mycredimmo </a:t>
            </a:r>
            <a:r>
              <a:rPr lang="fr-FR" sz="1600" dirty="0"/>
              <a:t>les données et documents des dossiers immobiliers ainsi que le plan de financement : </a:t>
            </a:r>
            <a:r>
              <a:rPr lang="fr-FR" sz="1600" b="1" dirty="0"/>
              <a:t>plus besoin de saisir ni de charger les documents</a:t>
            </a:r>
          </a:p>
          <a:p>
            <a:pPr marL="216000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endParaRPr lang="fr-FR" sz="800" dirty="0"/>
          </a:p>
          <a:p>
            <a:pPr marL="216000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600" dirty="0"/>
              <a:t>Le courtier pourra </a:t>
            </a:r>
            <a:r>
              <a:rPr lang="fr-FR" sz="1600" b="1" dirty="0"/>
              <a:t>suivre en temps réel </a:t>
            </a:r>
            <a:r>
              <a:rPr lang="fr-FR" sz="1600" dirty="0"/>
              <a:t>le statut de son dossier jusqu’à l’instruction</a:t>
            </a:r>
          </a:p>
          <a:p>
            <a:pPr marL="431800">
              <a:lnSpc>
                <a:spcPct val="150000"/>
              </a:lnSpc>
              <a:spcBef>
                <a:spcPts val="0"/>
              </a:spcBef>
              <a:buClr>
                <a:srgbClr val="F49D63"/>
              </a:buClr>
              <a:defRPr/>
            </a:pPr>
            <a:r>
              <a:rPr lang="fr-FR" sz="1400" dirty="0"/>
              <a:t>       </a:t>
            </a:r>
          </a:p>
          <a:p>
            <a:pPr marL="7175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9D63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8" name="Picture 29" descr="Expression d'une jeune femme qui était en colère en croisant ses mains sur sa poitrine Vecteur Premium">
            <a:extLst>
              <a:ext uri="{FF2B5EF4-FFF2-40B4-BE49-F238E27FC236}">
                <a16:creationId xmlns:a16="http://schemas.microsoft.com/office/drawing/2014/main" id="{86CBBE7A-C412-48DE-AB7D-5A5CF8874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1758" y="2315922"/>
            <a:ext cx="1226777" cy="1226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irl idea icon">
            <a:extLst>
              <a:ext uri="{FF2B5EF4-FFF2-40B4-BE49-F238E27FC236}">
                <a16:creationId xmlns:a16="http://schemas.microsoft.com/office/drawing/2014/main" id="{5F43CB68-F31C-4D1F-A1A2-C1415E68E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0793" y="4954555"/>
            <a:ext cx="892614" cy="892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9A64D75A-CC90-4B2A-A70A-48BD8689D1FC}"/>
              </a:ext>
            </a:extLst>
          </p:cNvPr>
          <p:cNvSpPr txBox="1">
            <a:spLocks/>
          </p:cNvSpPr>
          <p:nvPr/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400" dirty="0"/>
              <a:t>BDD</a:t>
            </a:r>
          </a:p>
        </p:txBody>
      </p:sp>
    </p:spTree>
    <p:extLst>
      <p:ext uri="{BB962C8B-B14F-4D97-AF65-F5344CB8AC3E}">
        <p14:creationId xmlns:p14="http://schemas.microsoft.com/office/powerpoint/2010/main" val="1664219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07B606-3C2A-4EC4-B84A-22C2DBF64D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1275" y="510152"/>
            <a:ext cx="10980738" cy="903253"/>
          </a:xfrm>
        </p:spPr>
        <p:txBody>
          <a:bodyPr>
            <a:normAutofit/>
          </a:bodyPr>
          <a:lstStyle/>
          <a:p>
            <a:r>
              <a:rPr lang="fr-FR" dirty="0"/>
              <a:t>Fonctionnement du parcours</a:t>
            </a:r>
            <a:endParaRPr lang="fr-FR" dirty="0">
              <a:solidFill>
                <a:srgbClr val="FF0000"/>
              </a:solidFill>
            </a:endParaRPr>
          </a:p>
          <a:p>
            <a:r>
              <a:rPr lang="fr-FR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4" name="Flèche : pentagone 3">
            <a:extLst>
              <a:ext uri="{FF2B5EF4-FFF2-40B4-BE49-F238E27FC236}">
                <a16:creationId xmlns:a16="http://schemas.microsoft.com/office/drawing/2014/main" id="{54214C2E-28D8-48B9-8FEA-0874BFBEBA99}"/>
              </a:ext>
            </a:extLst>
          </p:cNvPr>
          <p:cNvSpPr/>
          <p:nvPr/>
        </p:nvSpPr>
        <p:spPr>
          <a:xfrm>
            <a:off x="8186854" y="2050289"/>
            <a:ext cx="2177915" cy="523712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Courtier</a:t>
            </a:r>
          </a:p>
        </p:txBody>
      </p:sp>
      <p:sp>
        <p:nvSpPr>
          <p:cNvPr id="6" name="Flèche : pentagone 5">
            <a:extLst>
              <a:ext uri="{FF2B5EF4-FFF2-40B4-BE49-F238E27FC236}">
                <a16:creationId xmlns:a16="http://schemas.microsoft.com/office/drawing/2014/main" id="{0EBEAA7B-7D42-44A4-9079-2B4ABA916195}"/>
              </a:ext>
            </a:extLst>
          </p:cNvPr>
          <p:cNvSpPr/>
          <p:nvPr/>
        </p:nvSpPr>
        <p:spPr>
          <a:xfrm>
            <a:off x="6027613" y="2051054"/>
            <a:ext cx="2424679" cy="521889"/>
          </a:xfrm>
          <a:prstGeom prst="homePlate">
            <a:avLst/>
          </a:prstGeom>
          <a:solidFill>
            <a:srgbClr val="C0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Agence</a:t>
            </a:r>
          </a:p>
        </p:txBody>
      </p:sp>
      <p:sp>
        <p:nvSpPr>
          <p:cNvPr id="7" name="Flèche : pentagone 6">
            <a:extLst>
              <a:ext uri="{FF2B5EF4-FFF2-40B4-BE49-F238E27FC236}">
                <a16:creationId xmlns:a16="http://schemas.microsoft.com/office/drawing/2014/main" id="{686D3906-E17B-40E0-8F9F-9B3C0494283C}"/>
              </a:ext>
            </a:extLst>
          </p:cNvPr>
          <p:cNvSpPr/>
          <p:nvPr/>
        </p:nvSpPr>
        <p:spPr>
          <a:xfrm>
            <a:off x="3954023" y="2049093"/>
            <a:ext cx="2368219" cy="523712"/>
          </a:xfrm>
          <a:prstGeom prst="homePlate">
            <a:avLst/>
          </a:prstGeom>
          <a:solidFill>
            <a:schemeClr val="accent6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Transfert</a:t>
            </a:r>
          </a:p>
        </p:txBody>
      </p:sp>
      <p:sp>
        <p:nvSpPr>
          <p:cNvPr id="8" name="Rectangle à coins arrondis 28">
            <a:extLst>
              <a:ext uri="{FF2B5EF4-FFF2-40B4-BE49-F238E27FC236}">
                <a16:creationId xmlns:a16="http://schemas.microsoft.com/office/drawing/2014/main" id="{28D3C49A-9A23-4E74-8083-62A954E3DE30}"/>
              </a:ext>
            </a:extLst>
          </p:cNvPr>
          <p:cNvSpPr/>
          <p:nvPr/>
        </p:nvSpPr>
        <p:spPr>
          <a:xfrm>
            <a:off x="6210441" y="2760591"/>
            <a:ext cx="2004777" cy="3248844"/>
          </a:xfrm>
          <a:prstGeom prst="roundRect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Rectangle à coins arrondis 27">
            <a:extLst>
              <a:ext uri="{FF2B5EF4-FFF2-40B4-BE49-F238E27FC236}">
                <a16:creationId xmlns:a16="http://schemas.microsoft.com/office/drawing/2014/main" id="{6F103BC8-1EDD-4258-B63D-0B6DA5F44655}"/>
              </a:ext>
            </a:extLst>
          </p:cNvPr>
          <p:cNvSpPr/>
          <p:nvPr/>
        </p:nvSpPr>
        <p:spPr>
          <a:xfrm>
            <a:off x="4087554" y="2760590"/>
            <a:ext cx="2004777" cy="3248845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Rectangle à coins arrondis 2">
            <a:extLst>
              <a:ext uri="{FF2B5EF4-FFF2-40B4-BE49-F238E27FC236}">
                <a16:creationId xmlns:a16="http://schemas.microsoft.com/office/drawing/2014/main" id="{63BA0281-95C9-4EA4-BE6E-DADEE77809D1}"/>
              </a:ext>
            </a:extLst>
          </p:cNvPr>
          <p:cNvSpPr/>
          <p:nvPr/>
        </p:nvSpPr>
        <p:spPr>
          <a:xfrm>
            <a:off x="1864298" y="2741501"/>
            <a:ext cx="1998122" cy="3248845"/>
          </a:xfrm>
          <a:prstGeom prst="roundRect">
            <a:avLst/>
          </a:prstGeom>
          <a:solidFill>
            <a:schemeClr val="bg1">
              <a:lumMod val="50000"/>
              <a:alpha val="50000"/>
            </a:schemeClr>
          </a:solidFill>
          <a:ln>
            <a:solidFill>
              <a:srgbClr val="00206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Forme libre 19">
            <a:extLst>
              <a:ext uri="{FF2B5EF4-FFF2-40B4-BE49-F238E27FC236}">
                <a16:creationId xmlns:a16="http://schemas.microsoft.com/office/drawing/2014/main" id="{0899AB87-EC7E-427F-9A46-C142348B2988}"/>
              </a:ext>
            </a:extLst>
          </p:cNvPr>
          <p:cNvSpPr/>
          <p:nvPr/>
        </p:nvSpPr>
        <p:spPr>
          <a:xfrm>
            <a:off x="1969785" y="3064463"/>
            <a:ext cx="1823946" cy="2683478"/>
          </a:xfrm>
          <a:custGeom>
            <a:avLst/>
            <a:gdLst>
              <a:gd name="connsiteX0" fmla="*/ 0 w 2176009"/>
              <a:gd name="connsiteY0" fmla="*/ 0 h 1215361"/>
              <a:gd name="connsiteX1" fmla="*/ 2176009 w 2176009"/>
              <a:gd name="connsiteY1" fmla="*/ 0 h 1215361"/>
              <a:gd name="connsiteX2" fmla="*/ 2176009 w 2176009"/>
              <a:gd name="connsiteY2" fmla="*/ 1215361 h 1215361"/>
              <a:gd name="connsiteX3" fmla="*/ 0 w 2176009"/>
              <a:gd name="connsiteY3" fmla="*/ 1215361 h 1215361"/>
              <a:gd name="connsiteX4" fmla="*/ 0 w 2176009"/>
              <a:gd name="connsiteY4" fmla="*/ 0 h 1215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6009" h="1215361">
                <a:moveTo>
                  <a:pt x="0" y="0"/>
                </a:moveTo>
                <a:lnTo>
                  <a:pt x="2176009" y="0"/>
                </a:lnTo>
                <a:lnTo>
                  <a:pt x="2176009" y="1215361"/>
                </a:lnTo>
                <a:lnTo>
                  <a:pt x="0" y="121536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Saisie des données et du projet dans leur outil d’instruction</a:t>
            </a:r>
          </a:p>
        </p:txBody>
      </p:sp>
      <p:sp>
        <p:nvSpPr>
          <p:cNvPr id="18" name="Forme libre 24">
            <a:extLst>
              <a:ext uri="{FF2B5EF4-FFF2-40B4-BE49-F238E27FC236}">
                <a16:creationId xmlns:a16="http://schemas.microsoft.com/office/drawing/2014/main" id="{DBC7F58B-CDD5-497E-BF83-FBBBD6574B4D}"/>
              </a:ext>
            </a:extLst>
          </p:cNvPr>
          <p:cNvSpPr/>
          <p:nvPr/>
        </p:nvSpPr>
        <p:spPr>
          <a:xfrm>
            <a:off x="4168863" y="3095091"/>
            <a:ext cx="1858750" cy="2683479"/>
          </a:xfrm>
          <a:custGeom>
            <a:avLst/>
            <a:gdLst>
              <a:gd name="connsiteX0" fmla="*/ 0 w 2176009"/>
              <a:gd name="connsiteY0" fmla="*/ 0 h 1138165"/>
              <a:gd name="connsiteX1" fmla="*/ 2176009 w 2176009"/>
              <a:gd name="connsiteY1" fmla="*/ 0 h 1138165"/>
              <a:gd name="connsiteX2" fmla="*/ 2176009 w 2176009"/>
              <a:gd name="connsiteY2" fmla="*/ 1138165 h 1138165"/>
              <a:gd name="connsiteX3" fmla="*/ 0 w 2176009"/>
              <a:gd name="connsiteY3" fmla="*/ 1138165 h 1138165"/>
              <a:gd name="connsiteX4" fmla="*/ 0 w 2176009"/>
              <a:gd name="connsiteY4" fmla="*/ 0 h 113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6009" h="1138165">
                <a:moveTo>
                  <a:pt x="0" y="0"/>
                </a:moveTo>
                <a:lnTo>
                  <a:pt x="2176009" y="0"/>
                </a:lnTo>
                <a:lnTo>
                  <a:pt x="2176009" y="1138165"/>
                </a:lnTo>
                <a:lnTo>
                  <a:pt x="0" y="113816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Tahoma"/>
                <a:sym typeface="Arial" charset="0"/>
              </a:rPr>
              <a:t>Transmission  automatique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Tahoma"/>
                <a:sym typeface="Arial" charset="0"/>
              </a:rPr>
              <a:t>des données et des documents dans le SI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Tahoma"/>
              <a:sym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Tahoma"/>
              <a:sym typeface="Arial" charset="0"/>
            </a:endParaRPr>
          </a:p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Forme libre 25">
            <a:extLst>
              <a:ext uri="{FF2B5EF4-FFF2-40B4-BE49-F238E27FC236}">
                <a16:creationId xmlns:a16="http://schemas.microsoft.com/office/drawing/2014/main" id="{2B32E6DA-1E4D-43BA-A211-C883E82B1BF4}"/>
              </a:ext>
            </a:extLst>
          </p:cNvPr>
          <p:cNvSpPr/>
          <p:nvPr/>
        </p:nvSpPr>
        <p:spPr>
          <a:xfrm>
            <a:off x="6306009" y="3101296"/>
            <a:ext cx="1813639" cy="2677273"/>
          </a:xfrm>
          <a:custGeom>
            <a:avLst/>
            <a:gdLst>
              <a:gd name="connsiteX0" fmla="*/ 0 w 2176009"/>
              <a:gd name="connsiteY0" fmla="*/ 0 h 1112392"/>
              <a:gd name="connsiteX1" fmla="*/ 2176009 w 2176009"/>
              <a:gd name="connsiteY1" fmla="*/ 0 h 1112392"/>
              <a:gd name="connsiteX2" fmla="*/ 2176009 w 2176009"/>
              <a:gd name="connsiteY2" fmla="*/ 1112392 h 1112392"/>
              <a:gd name="connsiteX3" fmla="*/ 0 w 2176009"/>
              <a:gd name="connsiteY3" fmla="*/ 1112392 h 1112392"/>
              <a:gd name="connsiteX4" fmla="*/ 0 w 2176009"/>
              <a:gd name="connsiteY4" fmla="*/ 0 h 1112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6009" h="1112392">
                <a:moveTo>
                  <a:pt x="0" y="0"/>
                </a:moveTo>
                <a:lnTo>
                  <a:pt x="2176009" y="0"/>
                </a:lnTo>
                <a:lnTo>
                  <a:pt x="2176009" y="1112392"/>
                </a:lnTo>
                <a:lnTo>
                  <a:pt x="0" y="11123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Récupération des données et des documents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533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533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 à coins arrondis 27">
            <a:extLst>
              <a:ext uri="{FF2B5EF4-FFF2-40B4-BE49-F238E27FC236}">
                <a16:creationId xmlns:a16="http://schemas.microsoft.com/office/drawing/2014/main" id="{9FEEA226-248A-42F9-8B49-91E39B09D805}"/>
              </a:ext>
            </a:extLst>
          </p:cNvPr>
          <p:cNvSpPr/>
          <p:nvPr/>
        </p:nvSpPr>
        <p:spPr>
          <a:xfrm>
            <a:off x="8329957" y="2760590"/>
            <a:ext cx="2004777" cy="3248845"/>
          </a:xfrm>
          <a:prstGeom prst="round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Forme libre 25">
            <a:extLst>
              <a:ext uri="{FF2B5EF4-FFF2-40B4-BE49-F238E27FC236}">
                <a16:creationId xmlns:a16="http://schemas.microsoft.com/office/drawing/2014/main" id="{CCF98FE9-49B9-4577-AC75-5C3D1DE2B586}"/>
              </a:ext>
            </a:extLst>
          </p:cNvPr>
          <p:cNvSpPr/>
          <p:nvPr/>
        </p:nvSpPr>
        <p:spPr>
          <a:xfrm>
            <a:off x="8420177" y="3095091"/>
            <a:ext cx="1813639" cy="2683478"/>
          </a:xfrm>
          <a:custGeom>
            <a:avLst/>
            <a:gdLst>
              <a:gd name="connsiteX0" fmla="*/ 0 w 2176009"/>
              <a:gd name="connsiteY0" fmla="*/ 0 h 1112392"/>
              <a:gd name="connsiteX1" fmla="*/ 2176009 w 2176009"/>
              <a:gd name="connsiteY1" fmla="*/ 0 h 1112392"/>
              <a:gd name="connsiteX2" fmla="*/ 2176009 w 2176009"/>
              <a:gd name="connsiteY2" fmla="*/ 1112392 h 1112392"/>
              <a:gd name="connsiteX3" fmla="*/ 0 w 2176009"/>
              <a:gd name="connsiteY3" fmla="*/ 1112392 h 1112392"/>
              <a:gd name="connsiteX4" fmla="*/ 0 w 2176009"/>
              <a:gd name="connsiteY4" fmla="*/ 0 h 1112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6009" h="1112392">
                <a:moveTo>
                  <a:pt x="0" y="0"/>
                </a:moveTo>
                <a:lnTo>
                  <a:pt x="2176009" y="0"/>
                </a:lnTo>
                <a:lnTo>
                  <a:pt x="2176009" y="1112392"/>
                </a:lnTo>
                <a:lnTo>
                  <a:pt x="0" y="111239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Suivi du dossier</a:t>
            </a:r>
          </a:p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</a:t>
            </a:r>
          </a:p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Liste des Pièces actualisées</a:t>
            </a:r>
          </a:p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Flèche : pentagone 21">
            <a:extLst>
              <a:ext uri="{FF2B5EF4-FFF2-40B4-BE49-F238E27FC236}">
                <a16:creationId xmlns:a16="http://schemas.microsoft.com/office/drawing/2014/main" id="{D288B828-111B-4E97-8204-78990BA93BB9}"/>
              </a:ext>
            </a:extLst>
          </p:cNvPr>
          <p:cNvSpPr/>
          <p:nvPr/>
        </p:nvSpPr>
        <p:spPr>
          <a:xfrm>
            <a:off x="1665314" y="2049252"/>
            <a:ext cx="2556107" cy="523553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Courtier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BA1A36CD-5069-44F8-B64E-36604F61B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809" y="3301938"/>
            <a:ext cx="1592886" cy="578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54AC54-83D5-44D0-8944-666F51AC9F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18" t="15391" r="-1118" b="12225"/>
          <a:stretch/>
        </p:blipFill>
        <p:spPr>
          <a:xfrm>
            <a:off x="8544528" y="3454934"/>
            <a:ext cx="1577788" cy="355451"/>
          </a:xfrm>
          <a:prstGeom prst="rect">
            <a:avLst/>
          </a:prstGeom>
        </p:spPr>
      </p:pic>
      <p:sp>
        <p:nvSpPr>
          <p:cNvPr id="25" name="Forme libre 13">
            <a:extLst>
              <a:ext uri="{FF2B5EF4-FFF2-40B4-BE49-F238E27FC236}">
                <a16:creationId xmlns:a16="http://schemas.microsoft.com/office/drawing/2014/main" id="{956454CD-0C3A-43C3-89AB-54361A7998B6}"/>
              </a:ext>
            </a:extLst>
          </p:cNvPr>
          <p:cNvSpPr/>
          <p:nvPr/>
        </p:nvSpPr>
        <p:spPr>
          <a:xfrm>
            <a:off x="3870549" y="5006596"/>
            <a:ext cx="131233" cy="79864"/>
          </a:xfrm>
          <a:custGeom>
            <a:avLst/>
            <a:gdLst>
              <a:gd name="connsiteX0" fmla="*/ 0 w 435201"/>
              <a:gd name="connsiteY0" fmla="*/ 45720 h 91440"/>
              <a:gd name="connsiteX1" fmla="*/ 435201 w 435201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5201" h="91440">
                <a:moveTo>
                  <a:pt x="0" y="45720"/>
                </a:moveTo>
                <a:lnTo>
                  <a:pt x="435201" y="45720"/>
                </a:lnTo>
              </a:path>
            </a:pathLst>
          </a:custGeom>
          <a:noFill/>
          <a:ln w="285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9421" tIns="34840" rIns="219420" bIns="34840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500" b="0" i="0" u="none" strike="noStrike" kern="1200" cap="none" spc="0" normalizeH="0" baseline="0" noProof="0">
              <a:ln>
                <a:noFill/>
              </a:ln>
              <a:solidFill>
                <a:srgbClr val="3E454A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Forme libre 13">
            <a:extLst>
              <a:ext uri="{FF2B5EF4-FFF2-40B4-BE49-F238E27FC236}">
                <a16:creationId xmlns:a16="http://schemas.microsoft.com/office/drawing/2014/main" id="{9C3F565E-52B1-464C-A708-94E2547067F0}"/>
              </a:ext>
            </a:extLst>
          </p:cNvPr>
          <p:cNvSpPr/>
          <p:nvPr/>
        </p:nvSpPr>
        <p:spPr>
          <a:xfrm>
            <a:off x="3945633" y="5016571"/>
            <a:ext cx="131760" cy="69890"/>
          </a:xfrm>
          <a:custGeom>
            <a:avLst/>
            <a:gdLst>
              <a:gd name="connsiteX0" fmla="*/ 0 w 435201"/>
              <a:gd name="connsiteY0" fmla="*/ 45720 h 91440"/>
              <a:gd name="connsiteX1" fmla="*/ 435201 w 435201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5201" h="91440">
                <a:moveTo>
                  <a:pt x="0" y="45720"/>
                </a:moveTo>
                <a:lnTo>
                  <a:pt x="435201" y="45720"/>
                </a:lnTo>
              </a:path>
            </a:pathLst>
          </a:custGeom>
          <a:noFill/>
          <a:ln w="285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9421" tIns="34840" rIns="219420" bIns="34840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500" b="0" i="0" u="none" strike="noStrike" kern="1200" cap="none" spc="0" normalizeH="0" baseline="0" noProof="0">
              <a:ln>
                <a:noFill/>
              </a:ln>
              <a:solidFill>
                <a:srgbClr val="3E454A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Forme libre 13">
            <a:extLst>
              <a:ext uri="{FF2B5EF4-FFF2-40B4-BE49-F238E27FC236}">
                <a16:creationId xmlns:a16="http://schemas.microsoft.com/office/drawing/2014/main" id="{67829FB1-04C1-4B69-8AE4-51C10CFCDAA1}"/>
              </a:ext>
            </a:extLst>
          </p:cNvPr>
          <p:cNvSpPr/>
          <p:nvPr/>
        </p:nvSpPr>
        <p:spPr>
          <a:xfrm>
            <a:off x="6092331" y="3660811"/>
            <a:ext cx="124505" cy="51106"/>
          </a:xfrm>
          <a:custGeom>
            <a:avLst/>
            <a:gdLst>
              <a:gd name="connsiteX0" fmla="*/ 0 w 435201"/>
              <a:gd name="connsiteY0" fmla="*/ 45720 h 91440"/>
              <a:gd name="connsiteX1" fmla="*/ 435201 w 435201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5201" h="91440">
                <a:moveTo>
                  <a:pt x="0" y="45720"/>
                </a:moveTo>
                <a:lnTo>
                  <a:pt x="435201" y="45720"/>
                </a:lnTo>
              </a:path>
            </a:pathLst>
          </a:custGeom>
          <a:noFill/>
          <a:ln w="285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9421" tIns="34840" rIns="219420" bIns="34840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500" b="0" i="0" u="none" strike="noStrike" kern="1200" cap="none" spc="0" normalizeH="0" baseline="0" noProof="0">
              <a:ln>
                <a:noFill/>
              </a:ln>
              <a:solidFill>
                <a:srgbClr val="3E454A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Forme libre 13">
            <a:extLst>
              <a:ext uri="{FF2B5EF4-FFF2-40B4-BE49-F238E27FC236}">
                <a16:creationId xmlns:a16="http://schemas.microsoft.com/office/drawing/2014/main" id="{AC328081-EA00-4D28-87CD-D213D5DED6EE}"/>
              </a:ext>
            </a:extLst>
          </p:cNvPr>
          <p:cNvSpPr/>
          <p:nvPr/>
        </p:nvSpPr>
        <p:spPr>
          <a:xfrm>
            <a:off x="6088199" y="5039423"/>
            <a:ext cx="126890" cy="84723"/>
          </a:xfrm>
          <a:custGeom>
            <a:avLst/>
            <a:gdLst>
              <a:gd name="connsiteX0" fmla="*/ 0 w 435201"/>
              <a:gd name="connsiteY0" fmla="*/ 45720 h 91440"/>
              <a:gd name="connsiteX1" fmla="*/ 435201 w 435201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5201" h="91440">
                <a:moveTo>
                  <a:pt x="0" y="45720"/>
                </a:moveTo>
                <a:lnTo>
                  <a:pt x="435201" y="45720"/>
                </a:lnTo>
              </a:path>
            </a:pathLst>
          </a:custGeom>
          <a:noFill/>
          <a:ln w="285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9421" tIns="34840" rIns="219420" bIns="34840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500" b="0" i="0" u="none" strike="noStrike" kern="1200" cap="none" spc="0" normalizeH="0" baseline="0" noProof="0">
              <a:ln>
                <a:noFill/>
              </a:ln>
              <a:solidFill>
                <a:srgbClr val="3E454A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9" name="Graphique 11">
            <a:extLst>
              <a:ext uri="{FF2B5EF4-FFF2-40B4-BE49-F238E27FC236}">
                <a16:creationId xmlns:a16="http://schemas.microsoft.com/office/drawing/2014/main" id="{154DC056-90A9-4522-B5D9-A3227F0340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85221" y="3169289"/>
            <a:ext cx="531738" cy="571289"/>
          </a:xfrm>
          <a:prstGeom prst="rect">
            <a:avLst/>
          </a:prstGeom>
        </p:spPr>
      </p:pic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E16016A7-A1D3-4885-8C5D-6BC375B02EF6}"/>
              </a:ext>
            </a:extLst>
          </p:cNvPr>
          <p:cNvSpPr txBox="1">
            <a:spLocks/>
          </p:cNvSpPr>
          <p:nvPr/>
        </p:nvSpPr>
        <p:spPr>
          <a:xfrm>
            <a:off x="6391647" y="4781385"/>
            <a:ext cx="1638689" cy="43242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chemeClr val="tx1">
                    <a:tint val="75000"/>
                  </a:schemeClr>
                </a:solidFill>
                <a:latin typeface="Tahoma"/>
                <a:ea typeface="Arial"/>
                <a:cs typeface="Tahoma"/>
                <a:sym typeface="Arial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Tahoma"/>
                <a:sym typeface="Arial" charset="0"/>
              </a:rPr>
              <a:t>Pré-analyse de la demande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Tahoma"/>
                <a:sym typeface="Arial" charset="0"/>
              </a:rPr>
              <a:t>de financement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17256375-395F-482A-93E1-2114E811B301}"/>
              </a:ext>
            </a:extLst>
          </p:cNvPr>
          <p:cNvGrpSpPr/>
          <p:nvPr/>
        </p:nvGrpSpPr>
        <p:grpSpPr>
          <a:xfrm>
            <a:off x="6760929" y="5360749"/>
            <a:ext cx="900124" cy="238375"/>
            <a:chOff x="6158372" y="3136571"/>
            <a:chExt cx="1319510" cy="360248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315C6FB3-C1C3-4AC5-B12B-56298D9EB7CB}"/>
                </a:ext>
              </a:extLst>
            </p:cNvPr>
            <p:cNvSpPr txBox="1"/>
            <p:nvPr/>
          </p:nvSpPr>
          <p:spPr>
            <a:xfrm>
              <a:off x="6158372" y="3136571"/>
              <a:ext cx="326253" cy="356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&gt;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BACF0863-8AC8-4ECD-9788-26AD8872D24D}"/>
                </a:ext>
              </a:extLst>
            </p:cNvPr>
            <p:cNvSpPr txBox="1"/>
            <p:nvPr/>
          </p:nvSpPr>
          <p:spPr>
            <a:xfrm>
              <a:off x="7151629" y="3136571"/>
              <a:ext cx="326253" cy="356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&gt;</a:t>
              </a:r>
            </a:p>
          </p:txBody>
        </p:sp>
        <p:sp>
          <p:nvSpPr>
            <p:cNvPr id="37" name="Forme libre : forme 48">
              <a:extLst>
                <a:ext uri="{FF2B5EF4-FFF2-40B4-BE49-F238E27FC236}">
                  <a16:creationId xmlns:a16="http://schemas.microsoft.com/office/drawing/2014/main" id="{2448631B-AFBC-4795-975D-CDA32E719508}"/>
                </a:ext>
              </a:extLst>
            </p:cNvPr>
            <p:cNvSpPr/>
            <p:nvPr/>
          </p:nvSpPr>
          <p:spPr>
            <a:xfrm>
              <a:off x="7052887" y="3301412"/>
              <a:ext cx="190680" cy="195407"/>
            </a:xfrm>
            <a:custGeom>
              <a:avLst/>
              <a:gdLst>
                <a:gd name="connsiteX0" fmla="*/ 146434 w 168827"/>
                <a:gd name="connsiteY0" fmla="*/ 168784 h 168783"/>
                <a:gd name="connsiteX1" fmla="*/ 22350 w 168827"/>
                <a:gd name="connsiteY1" fmla="*/ 168784 h 168783"/>
                <a:gd name="connsiteX2" fmla="*/ 0 w 168827"/>
                <a:gd name="connsiteY2" fmla="*/ 146434 h 168783"/>
                <a:gd name="connsiteX3" fmla="*/ 0 w 168827"/>
                <a:gd name="connsiteY3" fmla="*/ 22350 h 168783"/>
                <a:gd name="connsiteX4" fmla="*/ 22350 w 168827"/>
                <a:gd name="connsiteY4" fmla="*/ 0 h 168783"/>
                <a:gd name="connsiteX5" fmla="*/ 146478 w 168827"/>
                <a:gd name="connsiteY5" fmla="*/ 0 h 168783"/>
                <a:gd name="connsiteX6" fmla="*/ 168828 w 168827"/>
                <a:gd name="connsiteY6" fmla="*/ 22350 h 168783"/>
                <a:gd name="connsiteX7" fmla="*/ 168828 w 168827"/>
                <a:gd name="connsiteY7" fmla="*/ 146478 h 168783"/>
                <a:gd name="connsiteX8" fmla="*/ 146434 w 168827"/>
                <a:gd name="connsiteY8" fmla="*/ 168784 h 16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827" h="168783">
                  <a:moveTo>
                    <a:pt x="146434" y="168784"/>
                  </a:moveTo>
                  <a:lnTo>
                    <a:pt x="22350" y="168784"/>
                  </a:lnTo>
                  <a:cubicBezTo>
                    <a:pt x="10016" y="168784"/>
                    <a:pt x="0" y="158768"/>
                    <a:pt x="0" y="146434"/>
                  </a:cubicBezTo>
                  <a:lnTo>
                    <a:pt x="0" y="22350"/>
                  </a:lnTo>
                  <a:cubicBezTo>
                    <a:pt x="0" y="10016"/>
                    <a:pt x="10016" y="0"/>
                    <a:pt x="22350" y="0"/>
                  </a:cubicBezTo>
                  <a:lnTo>
                    <a:pt x="146478" y="0"/>
                  </a:lnTo>
                  <a:cubicBezTo>
                    <a:pt x="158812" y="0"/>
                    <a:pt x="168828" y="10016"/>
                    <a:pt x="168828" y="22350"/>
                  </a:cubicBezTo>
                  <a:lnTo>
                    <a:pt x="168828" y="146478"/>
                  </a:lnTo>
                  <a:cubicBezTo>
                    <a:pt x="168784" y="158768"/>
                    <a:pt x="158768" y="168784"/>
                    <a:pt x="146434" y="168784"/>
                  </a:cubicBezTo>
                  <a:close/>
                </a:path>
              </a:pathLst>
            </a:custGeom>
            <a:solidFill>
              <a:srgbClr val="DE5C5C"/>
            </a:solidFill>
            <a:ln w="43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Forme libre : forme 49">
              <a:extLst>
                <a:ext uri="{FF2B5EF4-FFF2-40B4-BE49-F238E27FC236}">
                  <a16:creationId xmlns:a16="http://schemas.microsoft.com/office/drawing/2014/main" id="{BD3022AD-33F5-46DC-A99F-B8AE9C60D6A9}"/>
                </a:ext>
              </a:extLst>
            </p:cNvPr>
            <p:cNvSpPr/>
            <p:nvPr/>
          </p:nvSpPr>
          <p:spPr>
            <a:xfrm>
              <a:off x="6786641" y="3301412"/>
              <a:ext cx="190680" cy="195407"/>
            </a:xfrm>
            <a:custGeom>
              <a:avLst/>
              <a:gdLst>
                <a:gd name="connsiteX0" fmla="*/ 146478 w 168827"/>
                <a:gd name="connsiteY0" fmla="*/ 168784 h 168783"/>
                <a:gd name="connsiteX1" fmla="*/ 22350 w 168827"/>
                <a:gd name="connsiteY1" fmla="*/ 168784 h 168783"/>
                <a:gd name="connsiteX2" fmla="*/ 0 w 168827"/>
                <a:gd name="connsiteY2" fmla="*/ 146434 h 168783"/>
                <a:gd name="connsiteX3" fmla="*/ 0 w 168827"/>
                <a:gd name="connsiteY3" fmla="*/ 22350 h 168783"/>
                <a:gd name="connsiteX4" fmla="*/ 22350 w 168827"/>
                <a:gd name="connsiteY4" fmla="*/ 0 h 168783"/>
                <a:gd name="connsiteX5" fmla="*/ 146478 w 168827"/>
                <a:gd name="connsiteY5" fmla="*/ 0 h 168783"/>
                <a:gd name="connsiteX6" fmla="*/ 168828 w 168827"/>
                <a:gd name="connsiteY6" fmla="*/ 22350 h 168783"/>
                <a:gd name="connsiteX7" fmla="*/ 168828 w 168827"/>
                <a:gd name="connsiteY7" fmla="*/ 146478 h 168783"/>
                <a:gd name="connsiteX8" fmla="*/ 146478 w 168827"/>
                <a:gd name="connsiteY8" fmla="*/ 168784 h 16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827" h="168783">
                  <a:moveTo>
                    <a:pt x="146478" y="168784"/>
                  </a:moveTo>
                  <a:lnTo>
                    <a:pt x="22350" y="168784"/>
                  </a:lnTo>
                  <a:cubicBezTo>
                    <a:pt x="10016" y="168784"/>
                    <a:pt x="0" y="158768"/>
                    <a:pt x="0" y="146434"/>
                  </a:cubicBezTo>
                  <a:lnTo>
                    <a:pt x="0" y="22350"/>
                  </a:lnTo>
                  <a:cubicBezTo>
                    <a:pt x="0" y="10016"/>
                    <a:pt x="10016" y="0"/>
                    <a:pt x="22350" y="0"/>
                  </a:cubicBezTo>
                  <a:lnTo>
                    <a:pt x="146478" y="0"/>
                  </a:lnTo>
                  <a:cubicBezTo>
                    <a:pt x="158812" y="0"/>
                    <a:pt x="168828" y="10016"/>
                    <a:pt x="168828" y="22350"/>
                  </a:cubicBezTo>
                  <a:lnTo>
                    <a:pt x="168828" y="146478"/>
                  </a:lnTo>
                  <a:cubicBezTo>
                    <a:pt x="168828" y="158768"/>
                    <a:pt x="158812" y="168784"/>
                    <a:pt x="146478" y="168784"/>
                  </a:cubicBezTo>
                  <a:close/>
                </a:path>
              </a:pathLst>
            </a:custGeom>
            <a:solidFill>
              <a:srgbClr val="ECC034"/>
            </a:solidFill>
            <a:ln w="43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Forme libre : forme 52">
              <a:extLst>
                <a:ext uri="{FF2B5EF4-FFF2-40B4-BE49-F238E27FC236}">
                  <a16:creationId xmlns:a16="http://schemas.microsoft.com/office/drawing/2014/main" id="{6D6B33A4-7F42-444F-8268-2DB81F7C20AF}"/>
                </a:ext>
              </a:extLst>
            </p:cNvPr>
            <p:cNvSpPr/>
            <p:nvPr/>
          </p:nvSpPr>
          <p:spPr>
            <a:xfrm>
              <a:off x="6520399" y="3301412"/>
              <a:ext cx="190680" cy="195407"/>
            </a:xfrm>
            <a:custGeom>
              <a:avLst/>
              <a:gdLst>
                <a:gd name="connsiteX0" fmla="*/ 146478 w 168827"/>
                <a:gd name="connsiteY0" fmla="*/ 168784 h 168783"/>
                <a:gd name="connsiteX1" fmla="*/ 22350 w 168827"/>
                <a:gd name="connsiteY1" fmla="*/ 168784 h 168783"/>
                <a:gd name="connsiteX2" fmla="*/ 0 w 168827"/>
                <a:gd name="connsiteY2" fmla="*/ 146434 h 168783"/>
                <a:gd name="connsiteX3" fmla="*/ 0 w 168827"/>
                <a:gd name="connsiteY3" fmla="*/ 22350 h 168783"/>
                <a:gd name="connsiteX4" fmla="*/ 22350 w 168827"/>
                <a:gd name="connsiteY4" fmla="*/ 0 h 168783"/>
                <a:gd name="connsiteX5" fmla="*/ 146478 w 168827"/>
                <a:gd name="connsiteY5" fmla="*/ 0 h 168783"/>
                <a:gd name="connsiteX6" fmla="*/ 168828 w 168827"/>
                <a:gd name="connsiteY6" fmla="*/ 22350 h 168783"/>
                <a:gd name="connsiteX7" fmla="*/ 168828 w 168827"/>
                <a:gd name="connsiteY7" fmla="*/ 146478 h 168783"/>
                <a:gd name="connsiteX8" fmla="*/ 146478 w 168827"/>
                <a:gd name="connsiteY8" fmla="*/ 168784 h 16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827" h="168783">
                  <a:moveTo>
                    <a:pt x="146478" y="168784"/>
                  </a:moveTo>
                  <a:lnTo>
                    <a:pt x="22350" y="168784"/>
                  </a:lnTo>
                  <a:cubicBezTo>
                    <a:pt x="10016" y="168784"/>
                    <a:pt x="0" y="158768"/>
                    <a:pt x="0" y="146434"/>
                  </a:cubicBezTo>
                  <a:lnTo>
                    <a:pt x="0" y="22350"/>
                  </a:lnTo>
                  <a:cubicBezTo>
                    <a:pt x="0" y="10016"/>
                    <a:pt x="10016" y="0"/>
                    <a:pt x="22350" y="0"/>
                  </a:cubicBezTo>
                  <a:lnTo>
                    <a:pt x="146478" y="0"/>
                  </a:lnTo>
                  <a:cubicBezTo>
                    <a:pt x="158812" y="0"/>
                    <a:pt x="168828" y="10016"/>
                    <a:pt x="168828" y="22350"/>
                  </a:cubicBezTo>
                  <a:lnTo>
                    <a:pt x="168828" y="146478"/>
                  </a:lnTo>
                  <a:cubicBezTo>
                    <a:pt x="168828" y="158768"/>
                    <a:pt x="158812" y="168784"/>
                    <a:pt x="146478" y="168784"/>
                  </a:cubicBezTo>
                  <a:close/>
                </a:path>
              </a:pathLst>
            </a:custGeom>
            <a:solidFill>
              <a:srgbClr val="90AA30"/>
            </a:solidFill>
            <a:ln w="43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0" name="Espace réservé du texte 2">
            <a:extLst>
              <a:ext uri="{FF2B5EF4-FFF2-40B4-BE49-F238E27FC236}">
                <a16:creationId xmlns:a16="http://schemas.microsoft.com/office/drawing/2014/main" id="{F261D206-457F-468E-82CD-893E5E64C642}"/>
              </a:ext>
            </a:extLst>
          </p:cNvPr>
          <p:cNvSpPr txBox="1">
            <a:spLocks/>
          </p:cNvSpPr>
          <p:nvPr/>
        </p:nvSpPr>
        <p:spPr>
          <a:xfrm>
            <a:off x="6465596" y="4506838"/>
            <a:ext cx="1512099" cy="22429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chemeClr val="tx1">
                    <a:tint val="75000"/>
                  </a:schemeClr>
                </a:solidFill>
                <a:latin typeface="Tahoma"/>
                <a:ea typeface="Arial"/>
                <a:cs typeface="Tahoma"/>
                <a:sym typeface="Arial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Black" panose="020B0A04020102020204" pitchFamily="34" charset="0"/>
                <a:cs typeface="Tahoma"/>
                <a:sym typeface="Arial" charset="0"/>
              </a:rPr>
              <a:t>Pré-Score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 Black" panose="020B0A04020102020204" pitchFamily="34" charset="0"/>
              <a:cs typeface="Tahoma"/>
              <a:sym typeface="Arial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DDAD08F-EFAF-46A7-B2A9-C4991ABA8523}"/>
              </a:ext>
            </a:extLst>
          </p:cNvPr>
          <p:cNvSpPr/>
          <p:nvPr/>
        </p:nvSpPr>
        <p:spPr>
          <a:xfrm>
            <a:off x="3029357" y="5147892"/>
            <a:ext cx="802938" cy="2860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Courtiers</a:t>
            </a: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C001822-9F5A-4769-80B8-1A211423A0A9}"/>
              </a:ext>
            </a:extLst>
          </p:cNvPr>
          <p:cNvGrpSpPr/>
          <p:nvPr/>
        </p:nvGrpSpPr>
        <p:grpSpPr>
          <a:xfrm>
            <a:off x="3112113" y="4802302"/>
            <a:ext cx="651655" cy="659479"/>
            <a:chOff x="-17306" y="2050892"/>
            <a:chExt cx="666383" cy="698222"/>
          </a:xfrm>
        </p:grpSpPr>
        <p:pic>
          <p:nvPicPr>
            <p:cNvPr id="43" name="Graphique 8">
              <a:extLst>
                <a:ext uri="{FF2B5EF4-FFF2-40B4-BE49-F238E27FC236}">
                  <a16:creationId xmlns:a16="http://schemas.microsoft.com/office/drawing/2014/main" id="{6C476C68-CD9C-4755-AA14-BE3E45E9C6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1" r="-7721" b="34008"/>
            <a:stretch/>
          </p:blipFill>
          <p:spPr>
            <a:xfrm>
              <a:off x="64683" y="2252217"/>
              <a:ext cx="502403" cy="295570"/>
            </a:xfrm>
            <a:prstGeom prst="rect">
              <a:avLst/>
            </a:prstGeom>
          </p:spPr>
        </p:pic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D72CB7F4-7FF8-4278-888D-46FCF048A8A1}"/>
                </a:ext>
              </a:extLst>
            </p:cNvPr>
            <p:cNvSpPr/>
            <p:nvPr/>
          </p:nvSpPr>
          <p:spPr>
            <a:xfrm>
              <a:off x="-17306" y="2050892"/>
              <a:ext cx="666383" cy="698222"/>
            </a:xfrm>
            <a:prstGeom prst="ellipse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47" name="Forme libre 13">
            <a:extLst>
              <a:ext uri="{FF2B5EF4-FFF2-40B4-BE49-F238E27FC236}">
                <a16:creationId xmlns:a16="http://schemas.microsoft.com/office/drawing/2014/main" id="{1CAB26AF-8D34-4A5B-B655-A46254FF0B21}"/>
              </a:ext>
            </a:extLst>
          </p:cNvPr>
          <p:cNvSpPr/>
          <p:nvPr/>
        </p:nvSpPr>
        <p:spPr>
          <a:xfrm>
            <a:off x="8208821" y="4328802"/>
            <a:ext cx="110438" cy="96315"/>
          </a:xfrm>
          <a:custGeom>
            <a:avLst/>
            <a:gdLst>
              <a:gd name="connsiteX0" fmla="*/ 0 w 435201"/>
              <a:gd name="connsiteY0" fmla="*/ 45720 h 91440"/>
              <a:gd name="connsiteX1" fmla="*/ 435201 w 435201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5201" h="91440">
                <a:moveTo>
                  <a:pt x="0" y="45720"/>
                </a:moveTo>
                <a:lnTo>
                  <a:pt x="435201" y="45720"/>
                </a:lnTo>
              </a:path>
            </a:pathLst>
          </a:custGeom>
          <a:noFill/>
          <a:ln w="285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9421" tIns="34840" rIns="219420" bIns="34840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500" b="0" i="0" u="none" strike="noStrike" kern="1200" cap="none" spc="0" normalizeH="0" baseline="0" noProof="0">
              <a:ln>
                <a:noFill/>
              </a:ln>
              <a:solidFill>
                <a:srgbClr val="3E454A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08295B10-82CE-4617-A146-79EE4BBD9AE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9712" b="30549"/>
          <a:stretch/>
        </p:blipFill>
        <p:spPr>
          <a:xfrm>
            <a:off x="2965481" y="3721155"/>
            <a:ext cx="625697" cy="248643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3844E938-905A-4D50-B635-466687D5AFD9}"/>
              </a:ext>
            </a:extLst>
          </p:cNvPr>
          <p:cNvSpPr txBox="1"/>
          <p:nvPr/>
        </p:nvSpPr>
        <p:spPr>
          <a:xfrm>
            <a:off x="641397" y="1175923"/>
            <a:ext cx="11138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dirty="0">
              <a:solidFill>
                <a:srgbClr val="3E454A"/>
              </a:solidFill>
              <a:latin typeface="Arial" panose="020B0604020202020204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3E454A"/>
                </a:solidFill>
                <a:latin typeface="Arial" panose="020B0604020202020204"/>
              </a:rPr>
              <a:t>Suivez le chemin automatisé du dossier du courtier vers l’agence et découvrez ci-dessous les missions de chaque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</a:rPr>
              <a:t>acteur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dirty="0">
              <a:solidFill>
                <a:srgbClr val="3E454A"/>
              </a:solidFill>
              <a:latin typeface="Arial" panose="020B0604020202020204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AE52079-E4ED-4380-A9CC-6B7668FE50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28790" y="2742382"/>
            <a:ext cx="368592" cy="380111"/>
          </a:xfrm>
          <a:prstGeom prst="rect">
            <a:avLst/>
          </a:prstGeom>
        </p:spPr>
      </p:pic>
      <p:pic>
        <p:nvPicPr>
          <p:cNvPr id="55" name="Image 2">
            <a:extLst>
              <a:ext uri="{FF2B5EF4-FFF2-40B4-BE49-F238E27FC236}">
                <a16:creationId xmlns:a16="http://schemas.microsoft.com/office/drawing/2014/main" id="{55825D47-2BFD-47A3-9801-BF949DE18D4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902" y="4634076"/>
            <a:ext cx="1264944" cy="100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Espace réservé du texte 10">
            <a:extLst>
              <a:ext uri="{FF2B5EF4-FFF2-40B4-BE49-F238E27FC236}">
                <a16:creationId xmlns:a16="http://schemas.microsoft.com/office/drawing/2014/main" id="{63055B24-446A-45FC-A6EF-D23ACA8FC094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400" dirty="0">
                <a:latin typeface="+mj-lt"/>
              </a:rPr>
              <a:t>BDD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4079BFA-FF41-400E-8D4E-8EC4CFFCA8E0}"/>
              </a:ext>
            </a:extLst>
          </p:cNvPr>
          <p:cNvSpPr txBox="1"/>
          <p:nvPr/>
        </p:nvSpPr>
        <p:spPr>
          <a:xfrm>
            <a:off x="2042680" y="3163447"/>
            <a:ext cx="1748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C00000"/>
                </a:solidFill>
              </a:rPr>
              <a:t>Dès le 25/04</a:t>
            </a:r>
            <a:r>
              <a:rPr lang="fr-FR" sz="1100" dirty="0"/>
              <a:t>, déploiement du parcours digital pour l’ensemble des agences</a:t>
            </a:r>
            <a:endParaRPr lang="fr-FR" dirty="0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C62FD5B5-150B-46FF-9708-F3B60F21EE14}"/>
              </a:ext>
            </a:extLst>
          </p:cNvPr>
          <p:cNvSpPr txBox="1"/>
          <p:nvPr/>
        </p:nvSpPr>
        <p:spPr>
          <a:xfrm>
            <a:off x="1969786" y="4706514"/>
            <a:ext cx="12240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C00000"/>
                </a:solidFill>
              </a:rPr>
              <a:t>A compter du 05/06, ouverture pour 60 courtiers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D7DAA619-6A92-4681-9CC8-08347B13754D}"/>
              </a:ext>
            </a:extLst>
          </p:cNvPr>
          <p:cNvSpPr txBox="1"/>
          <p:nvPr/>
        </p:nvSpPr>
        <p:spPr>
          <a:xfrm>
            <a:off x="5260635" y="3291479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E58714A-E5CC-4D80-B141-FA8C52F1C361}"/>
              </a:ext>
            </a:extLst>
          </p:cNvPr>
          <p:cNvSpPr/>
          <p:nvPr/>
        </p:nvSpPr>
        <p:spPr>
          <a:xfrm>
            <a:off x="1659293" y="6158990"/>
            <a:ext cx="11043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3E454A"/>
                </a:solidFill>
              </a:rPr>
              <a:t>*</a:t>
            </a:r>
            <a:r>
              <a:rPr lang="fr-FR" sz="1100" dirty="0">
                <a:solidFill>
                  <a:srgbClr val="3E454A"/>
                </a:solidFill>
              </a:rPr>
              <a:t>API : solution informatique qui permet à des applications de communiquer entre elles et de s'échanger mutuellement des services ou des données</a:t>
            </a:r>
            <a:endParaRPr lang="fr-FR" sz="1100" dirty="0"/>
          </a:p>
        </p:txBody>
      </p:sp>
      <p:sp>
        <p:nvSpPr>
          <p:cNvPr id="58" name="Accolade fermante 57">
            <a:extLst>
              <a:ext uri="{FF2B5EF4-FFF2-40B4-BE49-F238E27FC236}">
                <a16:creationId xmlns:a16="http://schemas.microsoft.com/office/drawing/2014/main" id="{733DE658-6D7D-43B5-A1DB-90237D23D7A5}"/>
              </a:ext>
            </a:extLst>
          </p:cNvPr>
          <p:cNvSpPr/>
          <p:nvPr/>
        </p:nvSpPr>
        <p:spPr>
          <a:xfrm>
            <a:off x="1588869" y="2850449"/>
            <a:ext cx="93383" cy="3087232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042DE8FA-F2A1-40A2-8618-FC822CD91744}"/>
              </a:ext>
            </a:extLst>
          </p:cNvPr>
          <p:cNvSpPr txBox="1"/>
          <p:nvPr/>
        </p:nvSpPr>
        <p:spPr>
          <a:xfrm>
            <a:off x="265473" y="3658948"/>
            <a:ext cx="13807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C00000"/>
                </a:solidFill>
              </a:rPr>
              <a:t>de la production prescrite éligible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737B65-1522-4DF2-9C06-D1120EE4EEE6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9382" y="3016781"/>
            <a:ext cx="967534" cy="737354"/>
          </a:xfrm>
          <a:prstGeom prst="rect">
            <a:avLst/>
          </a:prstGeom>
        </p:spPr>
      </p:pic>
      <p:graphicFrame>
        <p:nvGraphicFramePr>
          <p:cNvPr id="30" name="Objet 29">
            <a:extLst>
              <a:ext uri="{FF2B5EF4-FFF2-40B4-BE49-F238E27FC236}">
                <a16:creationId xmlns:a16="http://schemas.microsoft.com/office/drawing/2014/main" id="{0CFA6A06-DDD2-4D58-BDAF-148D4B10B8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2769131"/>
              </p:ext>
            </p:extLst>
          </p:nvPr>
        </p:nvGraphicFramePr>
        <p:xfrm>
          <a:off x="2641708" y="538626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Worksheet" showAsIcon="1" r:id="rId13" imgW="914400" imgH="771525" progId="Excel.Sheet.12">
                  <p:embed/>
                </p:oleObj>
              </mc:Choice>
              <mc:Fallback>
                <p:oleObj name="Worksheet" showAsIcon="1" r:id="rId13" imgW="914400" imgH="7715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641708" y="538626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5861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2DEFC50-2D7D-4D73-8716-A1176865E4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4737" y="423902"/>
            <a:ext cx="10980738" cy="720000"/>
          </a:xfrm>
        </p:spPr>
        <p:txBody>
          <a:bodyPr/>
          <a:lstStyle/>
          <a:p>
            <a:r>
              <a:rPr lang="fr-FR" dirty="0"/>
              <a:t>Lors de la transmission d’un dossier, une notification par mail arrive sur la boîte générique de mon agence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C314F4-47E4-448C-A179-E770D034B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37" y="1429535"/>
            <a:ext cx="8291279" cy="49564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5896B1C-DBAC-47F9-B9A5-2D7C929895A0}"/>
              </a:ext>
            </a:extLst>
          </p:cNvPr>
          <p:cNvSpPr txBox="1"/>
          <p:nvPr/>
        </p:nvSpPr>
        <p:spPr>
          <a:xfrm>
            <a:off x="9649633" y="1184148"/>
            <a:ext cx="2187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rgbClr val="C00000"/>
                </a:solidFill>
              </a:rPr>
              <a:t>Je relève la boite générique 2 fois par jour, matin et après-midi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5DB1985-F1F1-4CE9-8F5F-1D7764B504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</a:extLst>
          </a:blip>
          <a:srcRect l="32425" t="29746" r="17980"/>
          <a:stretch/>
        </p:blipFill>
        <p:spPr>
          <a:xfrm>
            <a:off x="8463043" y="3943350"/>
            <a:ext cx="3435947" cy="2602392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59771B7E-31A9-45DD-AC6F-CF10008B1048}"/>
              </a:ext>
            </a:extLst>
          </p:cNvPr>
          <p:cNvSpPr/>
          <p:nvPr/>
        </p:nvSpPr>
        <p:spPr>
          <a:xfrm>
            <a:off x="10926148" y="3732245"/>
            <a:ext cx="1249810" cy="89573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Phylactère : pensées 2">
            <a:extLst>
              <a:ext uri="{FF2B5EF4-FFF2-40B4-BE49-F238E27FC236}">
                <a16:creationId xmlns:a16="http://schemas.microsoft.com/office/drawing/2014/main" id="{6A2A0E1A-6DAB-474E-B25F-DB707F5EC1F7}"/>
              </a:ext>
            </a:extLst>
          </p:cNvPr>
          <p:cNvSpPr/>
          <p:nvPr/>
        </p:nvSpPr>
        <p:spPr>
          <a:xfrm>
            <a:off x="9301920" y="854229"/>
            <a:ext cx="2534743" cy="1848309"/>
          </a:xfrm>
          <a:prstGeom prst="cloudCallout">
            <a:avLst>
              <a:gd name="adj1" fmla="val -35189"/>
              <a:gd name="adj2" fmla="val 9985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2310F24-6BC3-49D5-9971-891763D601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642" y="802843"/>
            <a:ext cx="541981" cy="54033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C382FE1B-3F21-431D-8733-E49FB3811C2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400" dirty="0">
                <a:latin typeface="+mj-lt"/>
              </a:rPr>
              <a:t>BDD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3C3F6F-B652-4D29-8752-BA0667F6F538}"/>
              </a:ext>
            </a:extLst>
          </p:cNvPr>
          <p:cNvSpPr/>
          <p:nvPr/>
        </p:nvSpPr>
        <p:spPr>
          <a:xfrm>
            <a:off x="194737" y="3907774"/>
            <a:ext cx="8291279" cy="95858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F54858-316F-4892-B08B-561B1274116D}"/>
              </a:ext>
            </a:extLst>
          </p:cNvPr>
          <p:cNvSpPr/>
          <p:nvPr/>
        </p:nvSpPr>
        <p:spPr>
          <a:xfrm>
            <a:off x="5992367" y="2950226"/>
            <a:ext cx="2432115" cy="8770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Une pré-analyse succincte pour votre information</a:t>
            </a:r>
          </a:p>
        </p:txBody>
      </p:sp>
      <p:pic>
        <p:nvPicPr>
          <p:cNvPr id="12" name="Picture 6" descr="fleche-rouge - Tous Perfect">
            <a:extLst>
              <a:ext uri="{FF2B5EF4-FFF2-40B4-BE49-F238E27FC236}">
                <a16:creationId xmlns:a16="http://schemas.microsoft.com/office/drawing/2014/main" id="{C0B2EE28-9E51-4D75-9CCD-0A277D7D2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266514" flipH="1">
            <a:off x="5492140" y="3234901"/>
            <a:ext cx="588050" cy="553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3069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F2097D1-083B-448D-9575-3F92213468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3517" y="-35101"/>
            <a:ext cx="10980738" cy="720000"/>
          </a:xfrm>
        </p:spPr>
        <p:txBody>
          <a:bodyPr/>
          <a:lstStyle/>
          <a:p>
            <a:r>
              <a:rPr lang="fr-FR" sz="1600" dirty="0"/>
              <a:t>Trois clics suffisent pour importer le dossier, les données et les documents sur MYC !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AE6B1BD0-288C-492B-92E7-48A787E69058}"/>
              </a:ext>
            </a:extLst>
          </p:cNvPr>
          <p:cNvCxnSpPr>
            <a:cxnSpLocks/>
          </p:cNvCxnSpPr>
          <p:nvPr/>
        </p:nvCxnSpPr>
        <p:spPr>
          <a:xfrm flipH="1" flipV="1">
            <a:off x="5370219" y="2051254"/>
            <a:ext cx="2" cy="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à coins arrondis 11">
            <a:extLst>
              <a:ext uri="{FF2B5EF4-FFF2-40B4-BE49-F238E27FC236}">
                <a16:creationId xmlns:a16="http://schemas.microsoft.com/office/drawing/2014/main" id="{095CF731-D402-4527-B8BE-7B1397002C2D}"/>
              </a:ext>
            </a:extLst>
          </p:cNvPr>
          <p:cNvSpPr/>
          <p:nvPr/>
        </p:nvSpPr>
        <p:spPr>
          <a:xfrm>
            <a:off x="76322" y="4984858"/>
            <a:ext cx="2431677" cy="2974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Pour ouvrir le dossier </a:t>
            </a:r>
          </a:p>
        </p:txBody>
      </p:sp>
      <p:sp>
        <p:nvSpPr>
          <p:cNvPr id="15" name="Rectangle à coins arrondis 16">
            <a:extLst>
              <a:ext uri="{FF2B5EF4-FFF2-40B4-BE49-F238E27FC236}">
                <a16:creationId xmlns:a16="http://schemas.microsoft.com/office/drawing/2014/main" id="{ABBAF952-7CD0-471B-A746-4D2136B119C6}"/>
              </a:ext>
            </a:extLst>
          </p:cNvPr>
          <p:cNvSpPr/>
          <p:nvPr/>
        </p:nvSpPr>
        <p:spPr>
          <a:xfrm>
            <a:off x="76322" y="2381224"/>
            <a:ext cx="2431679" cy="2974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Indication origine du dossier </a:t>
            </a:r>
          </a:p>
        </p:txBody>
      </p:sp>
      <p:sp>
        <p:nvSpPr>
          <p:cNvPr id="16" name="Rectangle à coins arrondis 16">
            <a:extLst>
              <a:ext uri="{FF2B5EF4-FFF2-40B4-BE49-F238E27FC236}">
                <a16:creationId xmlns:a16="http://schemas.microsoft.com/office/drawing/2014/main" id="{01FCE4DD-42B5-4613-B875-080AFB3174A6}"/>
              </a:ext>
            </a:extLst>
          </p:cNvPr>
          <p:cNvSpPr/>
          <p:nvPr/>
        </p:nvSpPr>
        <p:spPr>
          <a:xfrm>
            <a:off x="76320" y="1010916"/>
            <a:ext cx="2431679" cy="297404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Recherche par Nom et date</a:t>
            </a:r>
          </a:p>
        </p:txBody>
      </p:sp>
      <p:pic>
        <p:nvPicPr>
          <p:cNvPr id="17" name="Espace réservé du contenu 27">
            <a:extLst>
              <a:ext uri="{FF2B5EF4-FFF2-40B4-BE49-F238E27FC236}">
                <a16:creationId xmlns:a16="http://schemas.microsoft.com/office/drawing/2014/main" id="{8D143421-55EC-4E7C-8740-5D46EE72C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050" y="503053"/>
            <a:ext cx="9304684" cy="5953363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A35C1685-C9DF-465A-9E93-12C56ADCBE68}"/>
              </a:ext>
            </a:extLst>
          </p:cNvPr>
          <p:cNvCxnSpPr>
            <a:cxnSpLocks/>
          </p:cNvCxnSpPr>
          <p:nvPr/>
        </p:nvCxnSpPr>
        <p:spPr>
          <a:xfrm>
            <a:off x="2508001" y="2699491"/>
            <a:ext cx="4146296" cy="15898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473A5990-1D99-4DEA-A5F0-3F93F9CE7070}"/>
              </a:ext>
            </a:extLst>
          </p:cNvPr>
          <p:cNvSpPr/>
          <p:nvPr/>
        </p:nvSpPr>
        <p:spPr>
          <a:xfrm>
            <a:off x="2725304" y="1158240"/>
            <a:ext cx="2290836" cy="463251"/>
          </a:xfrm>
          <a:prstGeom prst="round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9533A3F1-5796-40D2-BB8C-82F679A92947}"/>
              </a:ext>
            </a:extLst>
          </p:cNvPr>
          <p:cNvSpPr/>
          <p:nvPr/>
        </p:nvSpPr>
        <p:spPr>
          <a:xfrm>
            <a:off x="7387629" y="780143"/>
            <a:ext cx="1249378" cy="463251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72D9906D-5068-46CA-81F3-B0954BB23CA4}"/>
              </a:ext>
            </a:extLst>
          </p:cNvPr>
          <p:cNvSpPr/>
          <p:nvPr/>
        </p:nvSpPr>
        <p:spPr>
          <a:xfrm>
            <a:off x="10383186" y="6088748"/>
            <a:ext cx="1540229" cy="463251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BD46FFA3-BD67-40D1-AB33-20827562EAEE}"/>
              </a:ext>
            </a:extLst>
          </p:cNvPr>
          <p:cNvSpPr/>
          <p:nvPr/>
        </p:nvSpPr>
        <p:spPr>
          <a:xfrm>
            <a:off x="6308746" y="4310231"/>
            <a:ext cx="900284" cy="271603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8560147D-60D8-4AC6-B65D-0FD007FC3A7A}"/>
              </a:ext>
            </a:extLst>
          </p:cNvPr>
          <p:cNvCxnSpPr>
            <a:cxnSpLocks/>
          </p:cNvCxnSpPr>
          <p:nvPr/>
        </p:nvCxnSpPr>
        <p:spPr>
          <a:xfrm>
            <a:off x="2507999" y="5303125"/>
            <a:ext cx="8100748" cy="8534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9">
            <a:extLst>
              <a:ext uri="{FF2B5EF4-FFF2-40B4-BE49-F238E27FC236}">
                <a16:creationId xmlns:a16="http://schemas.microsoft.com/office/drawing/2014/main" id="{E661FFC0-9FB2-4F95-B9E8-2C3E457A932A}"/>
              </a:ext>
            </a:extLst>
          </p:cNvPr>
          <p:cNvSpPr txBox="1">
            <a:spLocks/>
          </p:cNvSpPr>
          <p:nvPr/>
        </p:nvSpPr>
        <p:spPr>
          <a:xfrm>
            <a:off x="7904318" y="672143"/>
            <a:ext cx="241306" cy="22359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</a:t>
            </a:r>
          </a:p>
        </p:txBody>
      </p:sp>
      <p:sp>
        <p:nvSpPr>
          <p:cNvPr id="25" name="Espace réservé du texte 9">
            <a:extLst>
              <a:ext uri="{FF2B5EF4-FFF2-40B4-BE49-F238E27FC236}">
                <a16:creationId xmlns:a16="http://schemas.microsoft.com/office/drawing/2014/main" id="{DA5A400E-1055-4234-9227-8CC47E5D8D37}"/>
              </a:ext>
            </a:extLst>
          </p:cNvPr>
          <p:cNvSpPr txBox="1">
            <a:spLocks/>
          </p:cNvSpPr>
          <p:nvPr/>
        </p:nvSpPr>
        <p:spPr>
          <a:xfrm>
            <a:off x="3762722" y="1007053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</a:t>
            </a:r>
          </a:p>
        </p:txBody>
      </p:sp>
      <p:sp>
        <p:nvSpPr>
          <p:cNvPr id="26" name="Espace réservé du texte 9">
            <a:extLst>
              <a:ext uri="{FF2B5EF4-FFF2-40B4-BE49-F238E27FC236}">
                <a16:creationId xmlns:a16="http://schemas.microsoft.com/office/drawing/2014/main" id="{F3870E83-7373-42AF-ACC7-FA191D01BBD2}"/>
              </a:ext>
            </a:extLst>
          </p:cNvPr>
          <p:cNvSpPr txBox="1">
            <a:spLocks/>
          </p:cNvSpPr>
          <p:nvPr/>
        </p:nvSpPr>
        <p:spPr>
          <a:xfrm>
            <a:off x="11045300" y="5919272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43621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A9EBCD-D32E-4DD8-A5E3-A0C2C1809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70E23E0-53EA-4B0B-88A0-01C7B7CF5D9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387" y="3487"/>
            <a:ext cx="10980738" cy="640667"/>
          </a:xfrm>
        </p:spPr>
        <p:txBody>
          <a:bodyPr/>
          <a:lstStyle/>
          <a:p>
            <a:r>
              <a:rPr lang="fr-FR" dirty="0"/>
              <a:t>Visibilité de l’avancement des dossiers chez le courtier sur connect’Immo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B0977B-6E50-4A29-9E47-7AC0595034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77000"/>
            <a:ext cx="720725" cy="25241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F013A1-A21E-4DA8-BCF9-385C4FCE97AD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0753525-8603-4A15-909E-56235A314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7347"/>
            <a:ext cx="10775638" cy="521253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66C03A8-19B6-4A79-BF9E-BF7AC8FCD4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473" t="1515" r="22829"/>
          <a:stretch/>
        </p:blipFill>
        <p:spPr>
          <a:xfrm>
            <a:off x="9827991" y="3081289"/>
            <a:ext cx="2228704" cy="26387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C48B20A-D258-479C-AA57-563779BA4F75}"/>
              </a:ext>
            </a:extLst>
          </p:cNvPr>
          <p:cNvSpPr/>
          <p:nvPr/>
        </p:nvSpPr>
        <p:spPr>
          <a:xfrm>
            <a:off x="3946849" y="2724539"/>
            <a:ext cx="1418253" cy="32657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17838440-B740-4EB0-A2E5-9445520C3278}"/>
              </a:ext>
            </a:extLst>
          </p:cNvPr>
          <p:cNvSpPr/>
          <p:nvPr/>
        </p:nvSpPr>
        <p:spPr>
          <a:xfrm rot="2543059">
            <a:off x="5081432" y="2292639"/>
            <a:ext cx="177283" cy="3843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2CA64E1-A3E7-42EF-B102-2378119F04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8709" y="1073891"/>
            <a:ext cx="2696379" cy="176547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D3AC029-CB8E-4440-A0A7-FCF58511B00D}"/>
              </a:ext>
            </a:extLst>
          </p:cNvPr>
          <p:cNvSpPr/>
          <p:nvPr/>
        </p:nvSpPr>
        <p:spPr>
          <a:xfrm>
            <a:off x="6096000" y="1771521"/>
            <a:ext cx="15400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000" b="1" dirty="0">
                <a:solidFill>
                  <a:srgbClr val="C00000"/>
                </a:solidFill>
              </a:rPr>
              <a:t>Le courtier a la possibilité de suivre l’avancement du dossier en temps réel</a:t>
            </a:r>
          </a:p>
        </p:txBody>
      </p:sp>
      <p:pic>
        <p:nvPicPr>
          <p:cNvPr id="13" name="Image 3">
            <a:extLst>
              <a:ext uri="{FF2B5EF4-FFF2-40B4-BE49-F238E27FC236}">
                <a16:creationId xmlns:a16="http://schemas.microsoft.com/office/drawing/2014/main" id="{0F5C047B-0D9F-411C-BD58-C520D21900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651" y="850771"/>
            <a:ext cx="920750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Espace réservé du texte 10">
            <a:extLst>
              <a:ext uri="{FF2B5EF4-FFF2-40B4-BE49-F238E27FC236}">
                <a16:creationId xmlns:a16="http://schemas.microsoft.com/office/drawing/2014/main" id="{CB2633F3-0A8B-4FF3-8716-6F3DDE29A2A9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400" dirty="0">
                <a:latin typeface="+mj-lt"/>
              </a:rPr>
              <a:t>BDD</a:t>
            </a: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7208169B-D432-4D5D-9099-4980D91B6284}"/>
              </a:ext>
            </a:extLst>
          </p:cNvPr>
          <p:cNvSpPr/>
          <p:nvPr/>
        </p:nvSpPr>
        <p:spPr>
          <a:xfrm rot="17291745" flipH="1">
            <a:off x="9325913" y="1454380"/>
            <a:ext cx="61807" cy="24675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4630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36ECC9-EC5E-4837-B025-E7B6F64E35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Je décide de faire une proposition, pour être efficace…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A4FEC60A-650D-4F1A-98B9-126139B5AA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780" b="94797" l="9361" r="89991">
                        <a14:foregroundMark x1="50788" y1="17724" x2="70158" y2="22276"/>
                        <a14:foregroundMark x1="70158" y1="22276" x2="64690" y2="20163"/>
                        <a14:foregroundMark x1="64690" y1="20163" x2="53475" y2="23415"/>
                        <a14:foregroundMark x1="53475" y1="23415" x2="58017" y2="21138"/>
                        <a14:foregroundMark x1="58017" y1="21138" x2="66821" y2="22276"/>
                        <a14:foregroundMark x1="53753" y1="28455" x2="63763" y2="28780"/>
                        <a14:foregroundMark x1="63763" y1="28780" x2="69323" y2="28618"/>
                        <a14:foregroundMark x1="69323" y1="28618" x2="64782" y2="33333"/>
                        <a14:foregroundMark x1="64782" y1="33333" x2="54866" y2="33333"/>
                        <a14:foregroundMark x1="54866" y1="33333" x2="65987" y2="30569"/>
                        <a14:foregroundMark x1="65987" y1="30569" x2="70899" y2="30732"/>
                        <a14:foregroundMark x1="70899" y1="30732" x2="72104" y2="31707"/>
                        <a14:foregroundMark x1="35589" y1="19024" x2="38925" y2="39512"/>
                        <a14:foregroundMark x1="40964" y1="26179" x2="40964" y2="26179"/>
                        <a14:foregroundMark x1="43837" y1="63415" x2="43281" y2="55285"/>
                        <a14:foregroundMark x1="43281" y1="55285" x2="43652" y2="53984"/>
                        <a14:foregroundMark x1="31233" y1="63252" x2="32901" y2="57398"/>
                        <a14:foregroundMark x1="35218" y1="94959" x2="36515" y2="89106"/>
                        <a14:foregroundMark x1="40408" y1="94959" x2="41798" y2="89919"/>
                        <a14:foregroundMark x1="23262" y1="94634" x2="20575" y2="92520"/>
                        <a14:foregroundMark x1="19555" y1="94472" x2="17238" y2="91707"/>
                        <a14:foregroundMark x1="18258" y1="68618" x2="18165" y2="92033"/>
                        <a14:foregroundMark x1="23540" y1="66667" x2="17609" y2="66667"/>
                        <a14:foregroundMark x1="22150" y1="20813" x2="19277" y2="21301"/>
                        <a14:foregroundMark x1="17887" y1="24390" x2="16775" y2="25366"/>
                        <a14:foregroundMark x1="20019" y1="33171" x2="19370" y2="38211"/>
                        <a14:foregroundMark x1="24652" y1="55122" x2="24282" y2="38049"/>
                        <a14:foregroundMark x1="14458" y1="38699" x2="19370" y2="35610"/>
                        <a14:foregroundMark x1="14829" y1="50569" x2="12882" y2="42927"/>
                        <a14:foregroundMark x1="12882" y1="42927" x2="14736" y2="39024"/>
                        <a14:foregroundMark x1="16589" y1="36098" x2="12975" y2="42114"/>
                        <a14:foregroundMark x1="12975" y1="42114" x2="13994" y2="49431"/>
                        <a14:foregroundMark x1="37071" y1="34309" x2="34847" y2="40000"/>
                        <a14:foregroundMark x1="32067" y1="56911" x2="31789" y2="60813"/>
                        <a14:foregroundMark x1="33086" y1="57724" x2="32530" y2="60976"/>
                        <a14:foregroundMark x1="84708" y1="86504" x2="79518" y2="86992"/>
                        <a14:foregroundMark x1="79518" y1="86992" x2="75162" y2="83740"/>
                        <a14:foregroundMark x1="75162" y1="83740" x2="74328" y2="66829"/>
                        <a14:foregroundMark x1="74328" y1="66829" x2="77665" y2="60325"/>
                        <a14:foregroundMark x1="77665" y1="60325" x2="82576" y2="60163"/>
                        <a14:foregroundMark x1="82576" y1="60163" x2="84708" y2="67480"/>
                        <a14:foregroundMark x1="84708" y1="67480" x2="84523" y2="85203"/>
                        <a14:foregroundMark x1="84523" y1="85203" x2="83781" y2="85366"/>
                        <a14:foregroundMark x1="75255" y1="60976" x2="62465" y2="60813"/>
                        <a14:foregroundMark x1="70343" y1="44553" x2="75811" y2="49431"/>
                        <a14:foregroundMark x1="75811" y1="49431" x2="78684" y2="54309"/>
                        <a14:foregroundMark x1="57461" y1="44878" x2="55792" y2="46341"/>
                        <a14:foregroundMark x1="58202" y1="48130" x2="55607" y2="48130"/>
                        <a14:foregroundMark x1="57183" y1="46992" x2="56812" y2="56585"/>
                        <a14:foregroundMark x1="59314" y1="60976" x2="52549" y2="60976"/>
                        <a14:foregroundMark x1="20482" y1="74797" x2="20482" y2="74797"/>
                        <a14:foregroundMark x1="19092" y1="73496" x2="19092" y2="73496"/>
                        <a14:foregroundMark x1="15570" y1="68293" x2="15570" y2="68293"/>
                        <a14:foregroundMark x1="13809" y1="65203" x2="13809" y2="65203"/>
                        <a14:foregroundMark x1="12419" y1="62439" x2="12419" y2="62439"/>
                        <a14:foregroundMark x1="11399" y1="58699" x2="11399" y2="58699"/>
                        <a14:foregroundMark x1="10751" y1="55447" x2="10751" y2="55447"/>
                        <a14:foregroundMark x1="9917" y1="51545" x2="9917" y2="51545"/>
                        <a14:foregroundMark x1="9546" y1="47480" x2="9546" y2="47480"/>
                        <a14:foregroundMark x1="9453" y1="44065" x2="9453" y2="44065"/>
                        <a14:foregroundMark x1="9546" y1="40650" x2="9546" y2="40650"/>
                        <a14:foregroundMark x1="9824" y1="36748" x2="9824" y2="36748"/>
                        <a14:foregroundMark x1="10473" y1="32358" x2="10473" y2="32358"/>
                        <a14:foregroundMark x1="11214" y1="29106" x2="11214" y2="29106"/>
                        <a14:foregroundMark x1="12141" y1="25528" x2="12141" y2="25528"/>
                        <a14:foregroundMark x1="13531" y1="21951" x2="13531" y2="21951"/>
                        <a14:foregroundMark x1="15014" y1="19187" x2="15014" y2="19187"/>
                        <a14:foregroundMark x1="16311" y1="17236" x2="16311" y2="17236"/>
                        <a14:foregroundMark x1="18258" y1="14146" x2="18258" y2="14146"/>
                        <a14:foregroundMark x1="20389" y1="12358" x2="20389" y2="12358"/>
                        <a14:foregroundMark x1="21965" y1="11220" x2="21965" y2="11220"/>
                        <a14:foregroundMark x1="24652" y1="9268" x2="24652" y2="9268"/>
                        <a14:foregroundMark x1="26321" y1="8780" x2="26321" y2="8780"/>
                        <a14:foregroundMark x1="28638" y1="8780" x2="28638" y2="8780"/>
                        <a14:foregroundMark x1="30769" y1="8780" x2="30769" y2="8780"/>
                        <a14:foregroundMark x1="33272" y1="8943" x2="33272" y2="8943"/>
                        <a14:foregroundMark x1="35218" y1="9431" x2="35218" y2="9431"/>
                        <a14:foregroundMark x1="37071" y1="10894" x2="37071" y2="10894"/>
                        <a14:foregroundMark x1="39110" y1="13008" x2="39110" y2="13008"/>
                        <a14:foregroundMark x1="41057" y1="14959" x2="41057" y2="14959"/>
                        <a14:foregroundMark x1="42725" y1="17236" x2="42725" y2="17236"/>
                        <a14:foregroundMark x1="44115" y1="20650" x2="44115" y2="20650"/>
                        <a14:foregroundMark x1="45690" y1="22602" x2="45690" y2="22602"/>
                        <a14:foregroundMark x1="46988" y1="26504" x2="46988" y2="26504"/>
                        <a14:foregroundMark x1="47729" y1="29106" x2="47729" y2="29106"/>
                        <a14:foregroundMark x1="48378" y1="33333" x2="48378" y2="33333"/>
                        <a14:foregroundMark x1="49212" y1="36911" x2="49212" y2="36911"/>
                        <a14:foregroundMark x1="49490" y1="40813" x2="49490" y2="40813"/>
                        <a14:foregroundMark x1="49490" y1="44390" x2="49490" y2="44390"/>
                        <a14:foregroundMark x1="49027" y1="48943" x2="49027" y2="48943"/>
                        <a14:foregroundMark x1="48842" y1="52520" x2="48842" y2="52520"/>
                        <a14:foregroundMark x1="48100" y1="55935" x2="48100" y2="55935"/>
                        <a14:foregroundMark x1="47173" y1="59187" x2="47173" y2="59187"/>
                        <a14:foregroundMark x1="46247" y1="63252" x2="46247" y2="63252"/>
                        <a14:foregroundMark x1="44671" y1="66016" x2="44671" y2="66016"/>
                        <a14:foregroundMark x1="43188" y1="69106" x2="43188" y2="69106"/>
                        <a14:foregroundMark x1="41891" y1="71707" x2="41891" y2="71707"/>
                        <a14:foregroundMark x1="39388" y1="73659" x2="39388" y2="73659"/>
                        <a14:foregroundMark x1="37720" y1="75610" x2="37720" y2="75610"/>
                        <a14:foregroundMark x1="33642" y1="77886" x2="33642" y2="77886"/>
                        <a14:foregroundMark x1="31233" y1="78537" x2="31233" y2="78537"/>
                        <a14:foregroundMark x1="28916" y1="78699" x2="28916" y2="78699"/>
                        <a14:foregroundMark x1="27155" y1="78537" x2="27155" y2="78537"/>
                        <a14:foregroundMark x1="24838" y1="77561" x2="24838" y2="77561"/>
                        <a14:foregroundMark x1="23077" y1="76423" x2="23077" y2="76423"/>
                        <a14:foregroundMark x1="16960" y1="70894" x2="16960" y2="70894"/>
                        <a14:foregroundMark x1="35125" y1="39837" x2="33086" y2="58049"/>
                        <a14:foregroundMark x1="40964" y1="86992" x2="41149" y2="60650"/>
                        <a14:foregroundMark x1="63855" y1="86667" x2="63485" y2="70081"/>
                        <a14:foregroundMark x1="68026" y1="86829" x2="68026" y2="86829"/>
                        <a14:foregroundMark x1="68397" y1="84553" x2="68397" y2="84553"/>
                        <a14:foregroundMark x1="63855" y1="86829" x2="54032" y2="85691"/>
                        <a14:backgroundMark x1="16311" y1="43577" x2="16311" y2="43577"/>
                        <a14:backgroundMark x1="20297" y1="69919" x2="20853" y2="72846"/>
                        <a14:backgroundMark x1="20297" y1="76098" x2="19833" y2="87642"/>
                        <a14:backgroundMark x1="17146" y1="41951" x2="16404" y2="43415"/>
                      </a14:backgroundRemoval>
                    </a14:imgEffect>
                  </a14:imgLayer>
                </a14:imgProps>
              </a:ext>
            </a:extLst>
          </a:blip>
          <a:srcRect r="49890"/>
          <a:stretch/>
        </p:blipFill>
        <p:spPr>
          <a:xfrm>
            <a:off x="3665309" y="2372087"/>
            <a:ext cx="3715017" cy="422560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89F34A9-7B4E-4F44-B212-579D56C75CD1}"/>
              </a:ext>
            </a:extLst>
          </p:cNvPr>
          <p:cNvSpPr/>
          <p:nvPr/>
        </p:nvSpPr>
        <p:spPr>
          <a:xfrm>
            <a:off x="7647256" y="3216264"/>
            <a:ext cx="40288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renseigne le patrimoine et surtout l’épargne externe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704A3EB-70F6-4F74-8185-F1545B63420E}"/>
              </a:ext>
            </a:extLst>
          </p:cNvPr>
          <p:cNvSpPr txBox="1"/>
          <p:nvPr/>
        </p:nvSpPr>
        <p:spPr>
          <a:xfrm>
            <a:off x="695325" y="2275513"/>
            <a:ext cx="3779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peux contacter et bénéficier d’un premier avis de la CEGC au 09 69 36 06 82 en amont d’envoi du dossier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B94E405-6052-42DB-B771-8226CFCD7177}"/>
              </a:ext>
            </a:extLst>
          </p:cNvPr>
          <p:cNvSpPr txBox="1"/>
          <p:nvPr/>
        </p:nvSpPr>
        <p:spPr>
          <a:xfrm>
            <a:off x="7647256" y="4295851"/>
            <a:ext cx="3634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complète la saisie du courtier sur la connaissance client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503B573-221D-450C-BA65-497FF7D93333}"/>
              </a:ext>
            </a:extLst>
          </p:cNvPr>
          <p:cNvSpPr txBox="1"/>
          <p:nvPr/>
        </p:nvSpPr>
        <p:spPr>
          <a:xfrm>
            <a:off x="6279681" y="1993805"/>
            <a:ext cx="4922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recense les éléments manquants au dossier pour préparer mon échange avec le courtier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F92F893-9696-442F-8B02-0FA8E1FB7688}"/>
              </a:ext>
            </a:extLst>
          </p:cNvPr>
          <p:cNvSpPr txBox="1"/>
          <p:nvPr/>
        </p:nvSpPr>
        <p:spPr>
          <a:xfrm>
            <a:off x="900709" y="4402604"/>
            <a:ext cx="2901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J’anticipe l’éligibilité à la SED en vérifiant les numéros de tel et mails des clients.</a:t>
            </a:r>
          </a:p>
        </p:txBody>
      </p:sp>
    </p:spTree>
    <p:extLst>
      <p:ext uri="{BB962C8B-B14F-4D97-AF65-F5344CB8AC3E}">
        <p14:creationId xmlns:p14="http://schemas.microsoft.com/office/powerpoint/2010/main" val="3216260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35D340-8735-4557-A933-9BFD8B6A54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4" y="464148"/>
            <a:ext cx="10980738" cy="720000"/>
          </a:xfrm>
        </p:spPr>
        <p:txBody>
          <a:bodyPr/>
          <a:lstStyle/>
          <a:p>
            <a:r>
              <a:rPr lang="fr-FR" dirty="0"/>
              <a:t>Posture commerciale vis-à-vis du courtier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F7DF2AD5-4A0E-4BF1-BFD5-378C90B1AE8E}"/>
              </a:ext>
            </a:extLst>
          </p:cNvPr>
          <p:cNvSpPr txBox="1"/>
          <p:nvPr/>
        </p:nvSpPr>
        <p:spPr>
          <a:xfrm>
            <a:off x="531412" y="5286100"/>
            <a:ext cx="41481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E7302A"/>
                </a:solidFill>
                <a:hlinkClick r:id="rId2"/>
              </a:rPr>
              <a:t>Cliquer ici pour accéder au mode opératoire</a:t>
            </a:r>
            <a:endParaRPr lang="fr-FR" sz="1400" b="1" dirty="0">
              <a:solidFill>
                <a:srgbClr val="E7302A"/>
              </a:solidFill>
            </a:endParaRPr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0349F572-F8D3-4BD8-990C-1E144F7B6297}"/>
              </a:ext>
            </a:extLst>
          </p:cNvPr>
          <p:cNvSpPr txBox="1">
            <a:spLocks/>
          </p:cNvSpPr>
          <p:nvPr/>
        </p:nvSpPr>
        <p:spPr>
          <a:xfrm>
            <a:off x="321373" y="1418011"/>
            <a:ext cx="11205307" cy="3233236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400" dirty="0"/>
              <a:t>Je relève matin et après-midi la boite générique de l’agence</a:t>
            </a:r>
          </a:p>
          <a:p>
            <a:pPr marL="216000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400" dirty="0"/>
              <a:t>J’appelle le courtier :</a:t>
            </a:r>
          </a:p>
          <a:p>
            <a:pPr marL="901800" lvl="1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400" dirty="0"/>
              <a:t>pour accuser bonne réception, </a:t>
            </a:r>
          </a:p>
          <a:p>
            <a:pPr marL="901800" lvl="1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400" dirty="0"/>
              <a:t>échanger sur le dossier et clarifier les points en suspens</a:t>
            </a:r>
          </a:p>
          <a:p>
            <a:pPr marL="901800" lvl="1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400" dirty="0"/>
              <a:t>J’en profite pour négocier les conditions</a:t>
            </a:r>
          </a:p>
          <a:p>
            <a:pPr marL="216000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400" dirty="0"/>
              <a:t>Sous 48 heures, je réalise une proposition commerciale ou signifie le refus </a:t>
            </a:r>
          </a:p>
          <a:p>
            <a:pPr marL="901800" lvl="1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400" dirty="0"/>
              <a:t>j’utilise la bibliothèque de mails</a:t>
            </a:r>
          </a:p>
          <a:p>
            <a:pPr marL="7175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9D63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E0BB945-CDC5-4576-8741-CA0FBE900D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192" t="13487" b="11309"/>
          <a:stretch/>
        </p:blipFill>
        <p:spPr>
          <a:xfrm>
            <a:off x="10043205" y="570456"/>
            <a:ext cx="1175657" cy="110490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07627BE-9497-4105-B7F6-747251DC68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2391" y="3634265"/>
            <a:ext cx="5220761" cy="291820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0850EB82-C26E-4C2A-97F6-0C84FA496D34}"/>
              </a:ext>
            </a:extLst>
          </p:cNvPr>
          <p:cNvSpPr/>
          <p:nvPr/>
        </p:nvSpPr>
        <p:spPr>
          <a:xfrm flipH="1">
            <a:off x="4646645" y="3905357"/>
            <a:ext cx="519101" cy="554676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915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35D340-8735-4557-A933-9BFD8B6A54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confiance et la bonne relation avec mon courtier n’excluent pas le contrôle</a:t>
            </a:r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0349F572-F8D3-4BD8-990C-1E144F7B6297}"/>
              </a:ext>
            </a:extLst>
          </p:cNvPr>
          <p:cNvSpPr txBox="1">
            <a:spLocks/>
          </p:cNvSpPr>
          <p:nvPr/>
        </p:nvSpPr>
        <p:spPr>
          <a:xfrm>
            <a:off x="695325" y="1184148"/>
            <a:ext cx="6918771" cy="3303728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600" dirty="0"/>
              <a:t>Je reste le garant des contrôles de mon dossier </a:t>
            </a:r>
          </a:p>
          <a:p>
            <a:pPr>
              <a:buClr>
                <a:schemeClr val="accent4">
                  <a:lumMod val="75000"/>
                </a:schemeClr>
              </a:buClr>
              <a:defRPr/>
            </a:pPr>
            <a:endParaRPr lang="fr-FR" sz="1600" dirty="0"/>
          </a:p>
          <a:p>
            <a:pPr marL="901800" lvl="1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400" dirty="0"/>
              <a:t>FCC / FICP des emprunteurs et cautions</a:t>
            </a:r>
          </a:p>
          <a:p>
            <a:pPr marL="901800" lvl="1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400" dirty="0"/>
              <a:t>Je vérifie le schéma délégataire </a:t>
            </a:r>
          </a:p>
          <a:p>
            <a:pPr marL="901800" lvl="1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400" dirty="0"/>
              <a:t>Je vérifie le barème tarifaire</a:t>
            </a:r>
          </a:p>
          <a:p>
            <a:pPr marL="901800" lvl="1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400" dirty="0"/>
              <a:t>J’utilise </a:t>
            </a:r>
            <a:r>
              <a:rPr lang="fr-FR" sz="1400" dirty="0" err="1"/>
              <a:t>Vialink</a:t>
            </a:r>
            <a:r>
              <a:rPr lang="fr-FR" sz="1400" dirty="0"/>
              <a:t> pour vérifier les pièces d’identité  =&gt; </a:t>
            </a:r>
            <a:r>
              <a:rPr lang="fr-FR" sz="1400" dirty="0">
                <a:hlinkClick r:id="rId2"/>
              </a:rPr>
              <a:t>Lien vers procédure</a:t>
            </a:r>
            <a:endParaRPr lang="fr-FR" sz="1400" dirty="0"/>
          </a:p>
          <a:p>
            <a:pPr marL="901800" lvl="1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400" dirty="0"/>
              <a:t>Je corrige si nécessaire les revenus et les charges de manière précise pas d’arrondis, ni à la hausse, ni à la baisse</a:t>
            </a:r>
          </a:p>
          <a:p>
            <a:pPr marL="901800" lvl="1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400" dirty="0"/>
              <a:t>Je procède à l’analyse risque et détermine la faisabilité (ou non !) du dossier</a:t>
            </a:r>
          </a:p>
          <a:p>
            <a:pPr marL="1359000" lvl="2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400" dirty="0"/>
              <a:t>Taux d’effort </a:t>
            </a:r>
          </a:p>
          <a:p>
            <a:pPr marL="1359000" lvl="2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400" dirty="0"/>
              <a:t>Loan to Value (LTV) : Taux d’apport personnel</a:t>
            </a:r>
          </a:p>
          <a:p>
            <a:pPr marL="1359000" lvl="2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400" dirty="0" err="1"/>
              <a:t>Debt</a:t>
            </a:r>
            <a:r>
              <a:rPr lang="fr-FR" sz="1400" dirty="0"/>
              <a:t> to </a:t>
            </a:r>
            <a:r>
              <a:rPr lang="fr-FR" sz="1400" dirty="0" err="1"/>
              <a:t>Income</a:t>
            </a:r>
            <a:r>
              <a:rPr lang="fr-FR" sz="1400" dirty="0"/>
              <a:t> (DTI) : Ratio de dettes sur le revenu </a:t>
            </a:r>
          </a:p>
          <a:p>
            <a:pPr marL="1359000" lvl="2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400" dirty="0"/>
              <a:t>Reste à Vivre</a:t>
            </a:r>
          </a:p>
          <a:p>
            <a:pPr marL="1359000" lvl="2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400" dirty="0"/>
              <a:t>Epargne résiduelle</a:t>
            </a:r>
          </a:p>
          <a:p>
            <a:pPr marL="901800" lvl="1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altLang="fr-FR" sz="1400" dirty="0"/>
              <a:t>Si le client présente un score de vigilance LCB-FT élevé (= score rouge), je sollicite l’accord du SLAB avant toute instruction de la demande de crédit</a:t>
            </a:r>
          </a:p>
          <a:p>
            <a:pPr marL="901800" lvl="1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endParaRPr lang="fr-FR" sz="1600" dirty="0"/>
          </a:p>
          <a:p>
            <a:pPr marL="216000" indent="-21600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endParaRPr lang="fr-F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/>
          </a:p>
          <a:p>
            <a:pPr marL="7175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9D63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C568AEF-3C9B-40E4-96B7-14421510A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6271" y="1982923"/>
            <a:ext cx="4382112" cy="3162741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C577E6C1-556D-4931-9787-E2D061484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275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871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36ECC9-EC5E-4837-B025-E7B6F64E35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Finalisation de la proposition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24261D6-A1E8-4EFB-A4A7-1741B08A0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631" y="1371737"/>
            <a:ext cx="10980738" cy="4848620"/>
          </a:xfrm>
        </p:spPr>
        <p:txBody>
          <a:bodyPr/>
          <a:lstStyle/>
          <a:p>
            <a:r>
              <a:rPr lang="fr-FR" dirty="0"/>
              <a:t>Le premier RDV se fait </a:t>
            </a:r>
            <a:r>
              <a:rPr lang="fr-FR" u="sng" dirty="0"/>
              <a:t>physiquement</a:t>
            </a:r>
            <a:r>
              <a:rPr lang="fr-FR" dirty="0"/>
              <a:t>, en agence, avec les clients, avant instruction du crédit </a:t>
            </a:r>
          </a:p>
          <a:p>
            <a:r>
              <a:rPr lang="fr-FR" dirty="0"/>
              <a:t>Lors du RDV, l’authenticité des pièces transmises par le courtier doit être vérifiée à l’aide des originaux du client</a:t>
            </a:r>
          </a:p>
          <a:p>
            <a:r>
              <a:rPr lang="fr-FR" dirty="0"/>
              <a:t>Les pièces sont contrôlées et validées dans le DNC</a:t>
            </a:r>
          </a:p>
          <a:p>
            <a:r>
              <a:rPr lang="fr-FR" dirty="0"/>
              <a:t>Une vigilance particulière doit être portée sur la fraude documentaire : il revient à l’agence d’effectuer les contrôles de cohérence entre les différents documents transmis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86CE340-E59E-4046-98D1-FD4493F353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42"/>
          <a:stretch/>
        </p:blipFill>
        <p:spPr>
          <a:xfrm>
            <a:off x="3707509" y="3076668"/>
            <a:ext cx="4128852" cy="314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06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2108A18-7E36-4C84-99DB-A7A8E55972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1461" y="322427"/>
            <a:ext cx="11367640" cy="720000"/>
          </a:xfrm>
        </p:spPr>
        <p:txBody>
          <a:bodyPr/>
          <a:lstStyle/>
          <a:p>
            <a:r>
              <a:rPr lang="fr-FR" dirty="0"/>
              <a:t>En résumé, du courtier à l’édition des offres , mes missions en agence pour la satisfaction de mon client</a:t>
            </a:r>
          </a:p>
        </p:txBody>
      </p:sp>
      <p:sp>
        <p:nvSpPr>
          <p:cNvPr id="7" name="Espace réservé du texte 12">
            <a:extLst>
              <a:ext uri="{FF2B5EF4-FFF2-40B4-BE49-F238E27FC236}">
                <a16:creationId xmlns:a16="http://schemas.microsoft.com/office/drawing/2014/main" id="{89B1F5CF-DFBB-45B8-9B73-9847EE78C266}"/>
              </a:ext>
            </a:extLst>
          </p:cNvPr>
          <p:cNvSpPr txBox="1">
            <a:spLocks/>
          </p:cNvSpPr>
          <p:nvPr/>
        </p:nvSpPr>
        <p:spPr>
          <a:xfrm>
            <a:off x="431908" y="1558867"/>
            <a:ext cx="10525143" cy="4726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Font typeface="Wingdings 2" panose="05020102010507070707" pitchFamily="18" charset="2"/>
              <a:buNone/>
            </a:pPr>
            <a:endParaRPr lang="fr-FR" sz="2000" dirty="0"/>
          </a:p>
        </p:txBody>
      </p:sp>
      <p:sp>
        <p:nvSpPr>
          <p:cNvPr id="11" name="Rectangle à coins arrondis 9">
            <a:extLst>
              <a:ext uri="{FF2B5EF4-FFF2-40B4-BE49-F238E27FC236}">
                <a16:creationId xmlns:a16="http://schemas.microsoft.com/office/drawing/2014/main" id="{14CF2A0B-677B-4590-BC7E-7EE8DF0C1917}"/>
              </a:ext>
            </a:extLst>
          </p:cNvPr>
          <p:cNvSpPr/>
          <p:nvPr/>
        </p:nvSpPr>
        <p:spPr>
          <a:xfrm>
            <a:off x="9360295" y="2992504"/>
            <a:ext cx="2382366" cy="1161381"/>
          </a:xfrm>
          <a:prstGeom prst="roundRect">
            <a:avLst/>
          </a:prstGeom>
          <a:solidFill>
            <a:srgbClr val="C00000"/>
          </a:solidFill>
          <a:ln w="5397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600" i="0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Je donne ma réponse au courtier en 48h   </a:t>
            </a:r>
            <a:endParaRPr kumimoji="0" lang="fr-FR" sz="1600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à coins arrondis 9">
            <a:extLst>
              <a:ext uri="{FF2B5EF4-FFF2-40B4-BE49-F238E27FC236}">
                <a16:creationId xmlns:a16="http://schemas.microsoft.com/office/drawing/2014/main" id="{DF5D8B44-764B-44F0-9B25-8A7CAF0E5CF8}"/>
              </a:ext>
            </a:extLst>
          </p:cNvPr>
          <p:cNvSpPr/>
          <p:nvPr/>
        </p:nvSpPr>
        <p:spPr>
          <a:xfrm>
            <a:off x="3311175" y="3016213"/>
            <a:ext cx="2351273" cy="1143739"/>
          </a:xfrm>
          <a:prstGeom prst="roundRect">
            <a:avLst/>
          </a:prstGeom>
          <a:solidFill>
            <a:srgbClr val="C00000"/>
          </a:solidFill>
          <a:ln w="5397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60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J’échange avec le courtier</a:t>
            </a:r>
          </a:p>
        </p:txBody>
      </p:sp>
      <p:sp>
        <p:nvSpPr>
          <p:cNvPr id="15" name="Rectangle à coins arrondis 9">
            <a:extLst>
              <a:ext uri="{FF2B5EF4-FFF2-40B4-BE49-F238E27FC236}">
                <a16:creationId xmlns:a16="http://schemas.microsoft.com/office/drawing/2014/main" id="{C8DF09EF-B03E-4960-8696-D95A7FBF5452}"/>
              </a:ext>
            </a:extLst>
          </p:cNvPr>
          <p:cNvSpPr/>
          <p:nvPr/>
        </p:nvSpPr>
        <p:spPr>
          <a:xfrm>
            <a:off x="293784" y="2992505"/>
            <a:ext cx="2444187" cy="1167449"/>
          </a:xfrm>
          <a:prstGeom prst="roundRect">
            <a:avLst/>
          </a:prstGeom>
          <a:solidFill>
            <a:srgbClr val="C00000"/>
          </a:solidFill>
          <a:ln w="5397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600" i="0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J’accuse bonne réception du dossier au courtier</a:t>
            </a:r>
            <a:endParaRPr kumimoji="0" lang="fr-FR" sz="1600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aphique 1786">
            <a:extLst>
              <a:ext uri="{FF2B5EF4-FFF2-40B4-BE49-F238E27FC236}">
                <a16:creationId xmlns:a16="http://schemas.microsoft.com/office/drawing/2014/main" id="{71624C6D-95F0-4378-8B57-25A5990638B0}"/>
              </a:ext>
            </a:extLst>
          </p:cNvPr>
          <p:cNvGrpSpPr/>
          <p:nvPr/>
        </p:nvGrpSpPr>
        <p:grpSpPr>
          <a:xfrm>
            <a:off x="7066164" y="1681930"/>
            <a:ext cx="822385" cy="998273"/>
            <a:chOff x="10020297" y="1304925"/>
            <a:chExt cx="337565" cy="404241"/>
          </a:xfrm>
          <a:noFill/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C42C675E-19F4-4955-BCA0-FB765FE9C2D3}"/>
                </a:ext>
              </a:extLst>
            </p:cNvPr>
            <p:cNvSpPr/>
            <p:nvPr/>
          </p:nvSpPr>
          <p:spPr>
            <a:xfrm>
              <a:off x="10117928" y="1627759"/>
              <a:ext cx="226980" cy="27208"/>
            </a:xfrm>
            <a:custGeom>
              <a:avLst/>
              <a:gdLst>
                <a:gd name="connsiteX0" fmla="*/ 29623 w 226980"/>
                <a:gd name="connsiteY0" fmla="*/ 158 h 27208"/>
                <a:gd name="connsiteX1" fmla="*/ 13907 w 226980"/>
                <a:gd name="connsiteY1" fmla="*/ 7683 h 27208"/>
                <a:gd name="connsiteX2" fmla="*/ 0 w 226980"/>
                <a:gd name="connsiteY2" fmla="*/ 27209 h 27208"/>
                <a:gd name="connsiteX3" fmla="*/ 195453 w 226980"/>
                <a:gd name="connsiteY3" fmla="*/ 25304 h 27208"/>
                <a:gd name="connsiteX4" fmla="*/ 226981 w 226980"/>
                <a:gd name="connsiteY4" fmla="*/ 1301 h 27208"/>
                <a:gd name="connsiteX5" fmla="*/ 29623 w 226980"/>
                <a:gd name="connsiteY5" fmla="*/ 158 h 27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980" h="27208">
                  <a:moveTo>
                    <a:pt x="29623" y="158"/>
                  </a:moveTo>
                  <a:cubicBezTo>
                    <a:pt x="29623" y="158"/>
                    <a:pt x="16383" y="-1747"/>
                    <a:pt x="13907" y="7683"/>
                  </a:cubicBezTo>
                  <a:cubicBezTo>
                    <a:pt x="11430" y="17112"/>
                    <a:pt x="0" y="27209"/>
                    <a:pt x="0" y="27209"/>
                  </a:cubicBezTo>
                  <a:lnTo>
                    <a:pt x="195453" y="25304"/>
                  </a:lnTo>
                  <a:cubicBezTo>
                    <a:pt x="195453" y="25304"/>
                    <a:pt x="225743" y="27780"/>
                    <a:pt x="226981" y="1301"/>
                  </a:cubicBezTo>
                  <a:lnTo>
                    <a:pt x="29623" y="158"/>
                  </a:lnTo>
                  <a:close/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4D85C6D9-B2B0-4F4E-A3B0-1F034C23AB49}"/>
                </a:ext>
              </a:extLst>
            </p:cNvPr>
            <p:cNvSpPr/>
            <p:nvPr/>
          </p:nvSpPr>
          <p:spPr>
            <a:xfrm>
              <a:off x="10025613" y="1369601"/>
              <a:ext cx="51452" cy="28002"/>
            </a:xfrm>
            <a:custGeom>
              <a:avLst/>
              <a:gdLst>
                <a:gd name="connsiteX0" fmla="*/ 9066 w 51452"/>
                <a:gd name="connsiteY0" fmla="*/ 27526 h 28002"/>
                <a:gd name="connsiteX1" fmla="*/ 2780 w 51452"/>
                <a:gd name="connsiteY1" fmla="*/ 15524 h 28002"/>
                <a:gd name="connsiteX2" fmla="*/ 30212 w 51452"/>
                <a:gd name="connsiteY2" fmla="*/ 1046 h 28002"/>
                <a:gd name="connsiteX3" fmla="*/ 46881 w 51452"/>
                <a:gd name="connsiteY3" fmla="*/ 13619 h 28002"/>
                <a:gd name="connsiteX4" fmla="*/ 51453 w 51452"/>
                <a:gd name="connsiteY4" fmla="*/ 28002 h 28002"/>
                <a:gd name="connsiteX5" fmla="*/ 9066 w 51452"/>
                <a:gd name="connsiteY5" fmla="*/ 27526 h 2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452" h="28002">
                  <a:moveTo>
                    <a:pt x="9066" y="27526"/>
                  </a:moveTo>
                  <a:cubicBezTo>
                    <a:pt x="9066" y="27526"/>
                    <a:pt x="-6078" y="31336"/>
                    <a:pt x="2780" y="15524"/>
                  </a:cubicBezTo>
                  <a:cubicBezTo>
                    <a:pt x="11638" y="-287"/>
                    <a:pt x="22306" y="-1525"/>
                    <a:pt x="30212" y="1046"/>
                  </a:cubicBezTo>
                  <a:cubicBezTo>
                    <a:pt x="38118" y="3523"/>
                    <a:pt x="46309" y="11143"/>
                    <a:pt x="46881" y="13619"/>
                  </a:cubicBezTo>
                  <a:cubicBezTo>
                    <a:pt x="47547" y="16096"/>
                    <a:pt x="51453" y="28002"/>
                    <a:pt x="51453" y="28002"/>
                  </a:cubicBezTo>
                  <a:lnTo>
                    <a:pt x="9066" y="27526"/>
                  </a:lnTo>
                  <a:close/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4F2F6B6-AFC6-40A0-B075-0E14258A2650}"/>
                </a:ext>
              </a:extLst>
            </p:cNvPr>
            <p:cNvSpPr/>
            <p:nvPr/>
          </p:nvSpPr>
          <p:spPr>
            <a:xfrm>
              <a:off x="10020297" y="130492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AD94052-956C-41C3-B7AE-33FD329FC822}"/>
                </a:ext>
              </a:extLst>
            </p:cNvPr>
            <p:cNvSpPr/>
            <p:nvPr/>
          </p:nvSpPr>
          <p:spPr>
            <a:xfrm>
              <a:off x="10055825" y="1370647"/>
              <a:ext cx="183165" cy="9525"/>
            </a:xfrm>
            <a:custGeom>
              <a:avLst/>
              <a:gdLst>
                <a:gd name="connsiteX0" fmla="*/ 183166 w 183165"/>
                <a:gd name="connsiteY0" fmla="*/ 0 h 9525"/>
                <a:gd name="connsiteX1" fmla="*/ 0 w 18316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3165" h="9525">
                  <a:moveTo>
                    <a:pt x="183166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77C515CC-3605-4886-9BE6-6386B3608E1D}"/>
                </a:ext>
              </a:extLst>
            </p:cNvPr>
            <p:cNvSpPr/>
            <p:nvPr/>
          </p:nvSpPr>
          <p:spPr>
            <a:xfrm>
              <a:off x="10293092" y="1504378"/>
              <a:ext cx="190" cy="123920"/>
            </a:xfrm>
            <a:custGeom>
              <a:avLst/>
              <a:gdLst>
                <a:gd name="connsiteX0" fmla="*/ 191 w 190"/>
                <a:gd name="connsiteY0" fmla="*/ 123920 h 123920"/>
                <a:gd name="connsiteX1" fmla="*/ 0 w 190"/>
                <a:gd name="connsiteY1" fmla="*/ 116967 h 123920"/>
                <a:gd name="connsiteX2" fmla="*/ 0 w 190"/>
                <a:gd name="connsiteY2" fmla="*/ 0 h 123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" h="123920">
                  <a:moveTo>
                    <a:pt x="191" y="123920"/>
                  </a:moveTo>
                  <a:lnTo>
                    <a:pt x="0" y="116967"/>
                  </a:ln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88B2B6F9-EF8C-462A-8ACF-9487D871C1C7}"/>
                </a:ext>
              </a:extLst>
            </p:cNvPr>
            <p:cNvSpPr/>
            <p:nvPr/>
          </p:nvSpPr>
          <p:spPr>
            <a:xfrm>
              <a:off x="10023154" y="1370647"/>
              <a:ext cx="323945" cy="284606"/>
            </a:xfrm>
            <a:custGeom>
              <a:avLst/>
              <a:gdLst>
                <a:gd name="connsiteX0" fmla="*/ 50483 w 323945"/>
                <a:gd name="connsiteY0" fmla="*/ 26956 h 284606"/>
                <a:gd name="connsiteX1" fmla="*/ 0 w 323945"/>
                <a:gd name="connsiteY1" fmla="*/ 26956 h 284606"/>
                <a:gd name="connsiteX2" fmla="*/ 26956 w 323945"/>
                <a:gd name="connsiteY2" fmla="*/ 0 h 284606"/>
                <a:gd name="connsiteX3" fmla="*/ 53912 w 323945"/>
                <a:gd name="connsiteY3" fmla="*/ 26956 h 284606"/>
                <a:gd name="connsiteX4" fmla="*/ 53912 w 323945"/>
                <a:gd name="connsiteY4" fmla="*/ 250698 h 284606"/>
                <a:gd name="connsiteX5" fmla="*/ 54102 w 323945"/>
                <a:gd name="connsiteY5" fmla="*/ 257651 h 284606"/>
                <a:gd name="connsiteX6" fmla="*/ 81058 w 323945"/>
                <a:gd name="connsiteY6" fmla="*/ 284607 h 284606"/>
                <a:gd name="connsiteX7" fmla="*/ 108014 w 323945"/>
                <a:gd name="connsiteY7" fmla="*/ 257651 h 284606"/>
                <a:gd name="connsiteX8" fmla="*/ 323945 w 323945"/>
                <a:gd name="connsiteY8" fmla="*/ 257651 h 284606"/>
                <a:gd name="connsiteX9" fmla="*/ 296990 w 323945"/>
                <a:gd name="connsiteY9" fmla="*/ 284607 h 284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3945" h="284606">
                  <a:moveTo>
                    <a:pt x="50483" y="26956"/>
                  </a:moveTo>
                  <a:lnTo>
                    <a:pt x="0" y="26956"/>
                  </a:lnTo>
                  <a:cubicBezTo>
                    <a:pt x="0" y="12001"/>
                    <a:pt x="12097" y="0"/>
                    <a:pt x="26956" y="0"/>
                  </a:cubicBezTo>
                  <a:cubicBezTo>
                    <a:pt x="41815" y="0"/>
                    <a:pt x="53912" y="12097"/>
                    <a:pt x="53912" y="26956"/>
                  </a:cubicBezTo>
                  <a:lnTo>
                    <a:pt x="53912" y="250698"/>
                  </a:lnTo>
                  <a:lnTo>
                    <a:pt x="54102" y="257651"/>
                  </a:lnTo>
                  <a:cubicBezTo>
                    <a:pt x="54102" y="272606"/>
                    <a:pt x="66199" y="284607"/>
                    <a:pt x="81058" y="284607"/>
                  </a:cubicBezTo>
                  <a:cubicBezTo>
                    <a:pt x="95917" y="284607"/>
                    <a:pt x="108014" y="272510"/>
                    <a:pt x="108014" y="257651"/>
                  </a:cubicBezTo>
                  <a:lnTo>
                    <a:pt x="323945" y="257651"/>
                  </a:lnTo>
                  <a:cubicBezTo>
                    <a:pt x="323945" y="272606"/>
                    <a:pt x="311849" y="284607"/>
                    <a:pt x="296990" y="284607"/>
                  </a:cubicBez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D680DF75-71B1-41E5-84B8-119D0B1F4908}"/>
                </a:ext>
              </a:extLst>
            </p:cNvPr>
            <p:cNvSpPr/>
            <p:nvPr/>
          </p:nvSpPr>
          <p:spPr>
            <a:xfrm>
              <a:off x="10104307" y="1655254"/>
              <a:ext cx="215931" cy="9525"/>
            </a:xfrm>
            <a:custGeom>
              <a:avLst/>
              <a:gdLst>
                <a:gd name="connsiteX0" fmla="*/ 215932 w 215931"/>
                <a:gd name="connsiteY0" fmla="*/ 0 h 9525"/>
                <a:gd name="connsiteX1" fmla="*/ 0 w 215931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5931" h="9525">
                  <a:moveTo>
                    <a:pt x="215932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1D08A59B-F4FB-47D1-A9BA-978344D90E2F}"/>
                </a:ext>
              </a:extLst>
            </p:cNvPr>
            <p:cNvSpPr/>
            <p:nvPr/>
          </p:nvSpPr>
          <p:spPr>
            <a:xfrm>
              <a:off x="10139645" y="1420368"/>
              <a:ext cx="88773" cy="9525"/>
            </a:xfrm>
            <a:custGeom>
              <a:avLst/>
              <a:gdLst>
                <a:gd name="connsiteX0" fmla="*/ 0 w 88773"/>
                <a:gd name="connsiteY0" fmla="*/ 0 h 9525"/>
                <a:gd name="connsiteX1" fmla="*/ 88773 w 8877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73" h="9525">
                  <a:moveTo>
                    <a:pt x="0" y="0"/>
                  </a:moveTo>
                  <a:lnTo>
                    <a:pt x="88773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4C4E6434-86CA-4598-AB2A-5F65B579DF88}"/>
                </a:ext>
              </a:extLst>
            </p:cNvPr>
            <p:cNvSpPr/>
            <p:nvPr/>
          </p:nvSpPr>
          <p:spPr>
            <a:xfrm>
              <a:off x="10103736" y="1453038"/>
              <a:ext cx="137350" cy="9525"/>
            </a:xfrm>
            <a:custGeom>
              <a:avLst/>
              <a:gdLst>
                <a:gd name="connsiteX0" fmla="*/ 0 w 137350"/>
                <a:gd name="connsiteY0" fmla="*/ 0 h 9525"/>
                <a:gd name="connsiteX1" fmla="*/ 137351 w 1373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350" h="9525">
                  <a:moveTo>
                    <a:pt x="0" y="0"/>
                  </a:moveTo>
                  <a:lnTo>
                    <a:pt x="137351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D1A1543A-F8BC-40DB-9F6D-8DF526E1B0D8}"/>
                </a:ext>
              </a:extLst>
            </p:cNvPr>
            <p:cNvSpPr/>
            <p:nvPr/>
          </p:nvSpPr>
          <p:spPr>
            <a:xfrm>
              <a:off x="10103736" y="1478280"/>
              <a:ext cx="133159" cy="9525"/>
            </a:xfrm>
            <a:custGeom>
              <a:avLst/>
              <a:gdLst>
                <a:gd name="connsiteX0" fmla="*/ 0 w 133159"/>
                <a:gd name="connsiteY0" fmla="*/ 0 h 9525"/>
                <a:gd name="connsiteX1" fmla="*/ 133160 w 13315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159" h="9525">
                  <a:moveTo>
                    <a:pt x="0" y="0"/>
                  </a:moveTo>
                  <a:lnTo>
                    <a:pt x="133160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84016E4A-6AD4-4C95-BD45-DC10F7069FE0}"/>
                </a:ext>
              </a:extLst>
            </p:cNvPr>
            <p:cNvSpPr/>
            <p:nvPr/>
          </p:nvSpPr>
          <p:spPr>
            <a:xfrm>
              <a:off x="10103736" y="1554575"/>
              <a:ext cx="135445" cy="9525"/>
            </a:xfrm>
            <a:custGeom>
              <a:avLst/>
              <a:gdLst>
                <a:gd name="connsiteX0" fmla="*/ 0 w 135445"/>
                <a:gd name="connsiteY0" fmla="*/ 0 h 9525"/>
                <a:gd name="connsiteX1" fmla="*/ 135446 w 13544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5445" h="9525">
                  <a:moveTo>
                    <a:pt x="0" y="0"/>
                  </a:moveTo>
                  <a:lnTo>
                    <a:pt x="135446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D01F013F-51C2-4EA1-B0C9-203415C7B551}"/>
                </a:ext>
              </a:extLst>
            </p:cNvPr>
            <p:cNvSpPr/>
            <p:nvPr/>
          </p:nvSpPr>
          <p:spPr>
            <a:xfrm>
              <a:off x="10103736" y="1579816"/>
              <a:ext cx="76771" cy="9525"/>
            </a:xfrm>
            <a:custGeom>
              <a:avLst/>
              <a:gdLst>
                <a:gd name="connsiteX0" fmla="*/ 0 w 76771"/>
                <a:gd name="connsiteY0" fmla="*/ 0 h 9525"/>
                <a:gd name="connsiteX1" fmla="*/ 76772 w 76771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771" h="9525">
                  <a:moveTo>
                    <a:pt x="0" y="0"/>
                  </a:moveTo>
                  <a:lnTo>
                    <a:pt x="76772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139AC846-9C5A-49AF-90C0-4DBACB258AD6}"/>
                </a:ext>
              </a:extLst>
            </p:cNvPr>
            <p:cNvSpPr/>
            <p:nvPr/>
          </p:nvSpPr>
          <p:spPr>
            <a:xfrm>
              <a:off x="10103738" y="1503902"/>
              <a:ext cx="138017" cy="9525"/>
            </a:xfrm>
            <a:custGeom>
              <a:avLst/>
              <a:gdLst>
                <a:gd name="connsiteX0" fmla="*/ 0 w 138017"/>
                <a:gd name="connsiteY0" fmla="*/ 0 h 9525"/>
                <a:gd name="connsiteX1" fmla="*/ 138017 w 13801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8017" h="9525">
                  <a:moveTo>
                    <a:pt x="0" y="0"/>
                  </a:moveTo>
                  <a:lnTo>
                    <a:pt x="138017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 dirty="0"/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769D006F-E70D-489B-A4E9-0A388AAE897B}"/>
                </a:ext>
              </a:extLst>
            </p:cNvPr>
            <p:cNvSpPr/>
            <p:nvPr/>
          </p:nvSpPr>
          <p:spPr>
            <a:xfrm>
              <a:off x="10103736" y="1529048"/>
              <a:ext cx="160496" cy="9525"/>
            </a:xfrm>
            <a:custGeom>
              <a:avLst/>
              <a:gdLst>
                <a:gd name="connsiteX0" fmla="*/ 0 w 160496"/>
                <a:gd name="connsiteY0" fmla="*/ 0 h 9525"/>
                <a:gd name="connsiteX1" fmla="*/ 160496 w 160496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496" h="9525">
                  <a:moveTo>
                    <a:pt x="0" y="0"/>
                  </a:moveTo>
                  <a:lnTo>
                    <a:pt x="160496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31" name="Graphique 1786">
              <a:extLst>
                <a:ext uri="{FF2B5EF4-FFF2-40B4-BE49-F238E27FC236}">
                  <a16:creationId xmlns:a16="http://schemas.microsoft.com/office/drawing/2014/main" id="{8FE65E54-4B75-4B42-B508-7240C6EF577E}"/>
                </a:ext>
              </a:extLst>
            </p:cNvPr>
            <p:cNvGrpSpPr/>
            <p:nvPr/>
          </p:nvGrpSpPr>
          <p:grpSpPr>
            <a:xfrm>
              <a:off x="10226894" y="1307782"/>
              <a:ext cx="130968" cy="197548"/>
              <a:chOff x="10226894" y="1307782"/>
              <a:chExt cx="130968" cy="197548"/>
            </a:xfrm>
            <a:grpFill/>
          </p:grpSpPr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62991E1B-F676-4227-A1C8-4B2B85DF4E30}"/>
                  </a:ext>
                </a:extLst>
              </p:cNvPr>
              <p:cNvSpPr/>
              <p:nvPr/>
            </p:nvSpPr>
            <p:spPr>
              <a:xfrm>
                <a:off x="10259183" y="1420082"/>
                <a:ext cx="66294" cy="85248"/>
              </a:xfrm>
              <a:custGeom>
                <a:avLst/>
                <a:gdLst>
                  <a:gd name="connsiteX0" fmla="*/ 0 w 66294"/>
                  <a:gd name="connsiteY0" fmla="*/ 0 h 85248"/>
                  <a:gd name="connsiteX1" fmla="*/ 0 w 66294"/>
                  <a:gd name="connsiteY1" fmla="*/ 84868 h 85248"/>
                  <a:gd name="connsiteX2" fmla="*/ 25813 w 66294"/>
                  <a:gd name="connsiteY2" fmla="*/ 69342 h 85248"/>
                  <a:gd name="connsiteX3" fmla="*/ 40577 w 66294"/>
                  <a:gd name="connsiteY3" fmla="*/ 69437 h 85248"/>
                  <a:gd name="connsiteX4" fmla="*/ 66294 w 66294"/>
                  <a:gd name="connsiteY4" fmla="*/ 85249 h 85248"/>
                  <a:gd name="connsiteX5" fmla="*/ 66294 w 66294"/>
                  <a:gd name="connsiteY5" fmla="*/ 4858 h 85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294" h="85248">
                    <a:moveTo>
                      <a:pt x="0" y="0"/>
                    </a:moveTo>
                    <a:lnTo>
                      <a:pt x="0" y="84868"/>
                    </a:lnTo>
                    <a:lnTo>
                      <a:pt x="25813" y="69342"/>
                    </a:lnTo>
                    <a:cubicBezTo>
                      <a:pt x="30385" y="66580"/>
                      <a:pt x="36005" y="66675"/>
                      <a:pt x="40577" y="69437"/>
                    </a:cubicBezTo>
                    <a:lnTo>
                      <a:pt x="66294" y="85249"/>
                    </a:lnTo>
                    <a:lnTo>
                      <a:pt x="66294" y="4858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A4F72C6C-E2B7-4E76-93B8-A324DBB6E0B8}"/>
                  </a:ext>
                </a:extLst>
              </p:cNvPr>
              <p:cNvSpPr/>
              <p:nvPr/>
            </p:nvSpPr>
            <p:spPr>
              <a:xfrm>
                <a:off x="10226894" y="1307782"/>
                <a:ext cx="130968" cy="127730"/>
              </a:xfrm>
              <a:custGeom>
                <a:avLst/>
                <a:gdLst>
                  <a:gd name="connsiteX0" fmla="*/ 130969 w 130968"/>
                  <a:gd name="connsiteY0" fmla="*/ 82201 h 127730"/>
                  <a:gd name="connsiteX1" fmla="*/ 102203 w 130968"/>
                  <a:gd name="connsiteY1" fmla="*/ 96583 h 127730"/>
                  <a:gd name="connsiteX2" fmla="*/ 94583 w 130968"/>
                  <a:gd name="connsiteY2" fmla="*/ 127730 h 127730"/>
                  <a:gd name="connsiteX3" fmla="*/ 65437 w 130968"/>
                  <a:gd name="connsiteY3" fmla="*/ 114205 h 127730"/>
                  <a:gd name="connsiteX4" fmla="*/ 36195 w 130968"/>
                  <a:gd name="connsiteY4" fmla="*/ 127635 h 127730"/>
                  <a:gd name="connsiteX5" fmla="*/ 28670 w 130968"/>
                  <a:gd name="connsiteY5" fmla="*/ 96393 h 127730"/>
                  <a:gd name="connsiteX6" fmla="*/ 0 w 130968"/>
                  <a:gd name="connsiteY6" fmla="*/ 82010 h 127730"/>
                  <a:gd name="connsiteX7" fmla="*/ 19717 w 130968"/>
                  <a:gd name="connsiteY7" fmla="*/ 56674 h 127730"/>
                  <a:gd name="connsiteX8" fmla="*/ 13049 w 130968"/>
                  <a:gd name="connsiteY8" fmla="*/ 25241 h 127730"/>
                  <a:gd name="connsiteX9" fmla="*/ 45148 w 130968"/>
                  <a:gd name="connsiteY9" fmla="*/ 24860 h 127730"/>
                  <a:gd name="connsiteX10" fmla="*/ 65627 w 130968"/>
                  <a:gd name="connsiteY10" fmla="*/ 0 h 127730"/>
                  <a:gd name="connsiteX11" fmla="*/ 85915 w 130968"/>
                  <a:gd name="connsiteY11" fmla="*/ 24860 h 127730"/>
                  <a:gd name="connsiteX12" fmla="*/ 118110 w 130968"/>
                  <a:gd name="connsiteY12" fmla="*/ 25337 h 127730"/>
                  <a:gd name="connsiteX13" fmla="*/ 111347 w 130968"/>
                  <a:gd name="connsiteY13" fmla="*/ 56769 h 127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0968" h="127730">
                    <a:moveTo>
                      <a:pt x="130969" y="82201"/>
                    </a:moveTo>
                    <a:lnTo>
                      <a:pt x="102203" y="96583"/>
                    </a:lnTo>
                    <a:lnTo>
                      <a:pt x="94583" y="127730"/>
                    </a:lnTo>
                    <a:lnTo>
                      <a:pt x="65437" y="114205"/>
                    </a:lnTo>
                    <a:lnTo>
                      <a:pt x="36195" y="127635"/>
                    </a:lnTo>
                    <a:lnTo>
                      <a:pt x="28670" y="96393"/>
                    </a:lnTo>
                    <a:lnTo>
                      <a:pt x="0" y="82010"/>
                    </a:lnTo>
                    <a:lnTo>
                      <a:pt x="19717" y="56674"/>
                    </a:lnTo>
                    <a:lnTo>
                      <a:pt x="13049" y="25241"/>
                    </a:lnTo>
                    <a:lnTo>
                      <a:pt x="45148" y="24860"/>
                    </a:lnTo>
                    <a:lnTo>
                      <a:pt x="65627" y="0"/>
                    </a:lnTo>
                    <a:lnTo>
                      <a:pt x="85915" y="24860"/>
                    </a:lnTo>
                    <a:lnTo>
                      <a:pt x="118110" y="25337"/>
                    </a:lnTo>
                    <a:lnTo>
                      <a:pt x="111347" y="56769"/>
                    </a:ln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013403E5-95F0-4C9D-AC74-235431B7867E}"/>
                </a:ext>
              </a:extLst>
            </p:cNvPr>
            <p:cNvSpPr/>
            <p:nvPr/>
          </p:nvSpPr>
          <p:spPr>
            <a:xfrm>
              <a:off x="10110403" y="1699641"/>
              <a:ext cx="127158" cy="9525"/>
            </a:xfrm>
            <a:custGeom>
              <a:avLst/>
              <a:gdLst>
                <a:gd name="connsiteX0" fmla="*/ 0 w 127158"/>
                <a:gd name="connsiteY0" fmla="*/ 0 h 9525"/>
                <a:gd name="connsiteX1" fmla="*/ 127159 w 127158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7158" h="9525">
                  <a:moveTo>
                    <a:pt x="0" y="0"/>
                  </a:moveTo>
                  <a:lnTo>
                    <a:pt x="127159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391AA189-6E69-4254-8AFD-B03F8CF69B7E}"/>
                </a:ext>
              </a:extLst>
            </p:cNvPr>
            <p:cNvSpPr/>
            <p:nvPr/>
          </p:nvSpPr>
          <p:spPr>
            <a:xfrm>
              <a:off x="10255850" y="1698974"/>
              <a:ext cx="16859" cy="9525"/>
            </a:xfrm>
            <a:custGeom>
              <a:avLst/>
              <a:gdLst>
                <a:gd name="connsiteX0" fmla="*/ 0 w 16859"/>
                <a:gd name="connsiteY0" fmla="*/ 0 h 9525"/>
                <a:gd name="connsiteX1" fmla="*/ 16859 w 1685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59" h="9525">
                  <a:moveTo>
                    <a:pt x="0" y="0"/>
                  </a:moveTo>
                  <a:lnTo>
                    <a:pt x="16859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5C4ABB12-BC27-455C-930F-8A0F28939432}"/>
                </a:ext>
              </a:extLst>
            </p:cNvPr>
            <p:cNvSpPr/>
            <p:nvPr/>
          </p:nvSpPr>
          <p:spPr>
            <a:xfrm>
              <a:off x="10254993" y="1346168"/>
              <a:ext cx="2571" cy="8953"/>
            </a:xfrm>
            <a:custGeom>
              <a:avLst/>
              <a:gdLst>
                <a:gd name="connsiteX0" fmla="*/ 0 w 2571"/>
                <a:gd name="connsiteY0" fmla="*/ 0 h 8953"/>
                <a:gd name="connsiteX1" fmla="*/ 2572 w 2571"/>
                <a:gd name="connsiteY1" fmla="*/ 8954 h 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71" h="8953">
                  <a:moveTo>
                    <a:pt x="0" y="0"/>
                  </a:moveTo>
                  <a:lnTo>
                    <a:pt x="2572" y="8954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EF38BE5F-0A6C-49E7-BC87-71D302F9DC5F}"/>
                </a:ext>
              </a:extLst>
            </p:cNvPr>
            <p:cNvSpPr/>
            <p:nvPr/>
          </p:nvSpPr>
          <p:spPr>
            <a:xfrm>
              <a:off x="10285473" y="1326642"/>
              <a:ext cx="5810" cy="6858"/>
            </a:xfrm>
            <a:custGeom>
              <a:avLst/>
              <a:gdLst>
                <a:gd name="connsiteX0" fmla="*/ 5810 w 5810"/>
                <a:gd name="connsiteY0" fmla="*/ 0 h 6858"/>
                <a:gd name="connsiteX1" fmla="*/ 0 w 5810"/>
                <a:gd name="connsiteY1" fmla="*/ 6858 h 6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10" h="6858">
                  <a:moveTo>
                    <a:pt x="5810" y="0"/>
                  </a:moveTo>
                  <a:lnTo>
                    <a:pt x="0" y="6858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4C29CF6C-358E-4704-BD66-0435D790D7E3}"/>
                </a:ext>
              </a:extLst>
            </p:cNvPr>
            <p:cNvSpPr/>
            <p:nvPr/>
          </p:nvSpPr>
          <p:spPr>
            <a:xfrm>
              <a:off x="10268613" y="1408366"/>
              <a:ext cx="1619" cy="6762"/>
            </a:xfrm>
            <a:custGeom>
              <a:avLst/>
              <a:gdLst>
                <a:gd name="connsiteX0" fmla="*/ 0 w 1619"/>
                <a:gd name="connsiteY0" fmla="*/ 0 h 6762"/>
                <a:gd name="connsiteX1" fmla="*/ 1619 w 1619"/>
                <a:gd name="connsiteY1" fmla="*/ 6763 h 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" h="6762">
                  <a:moveTo>
                    <a:pt x="0" y="0"/>
                  </a:moveTo>
                  <a:lnTo>
                    <a:pt x="1619" y="6763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224" name="Graphique 46">
            <a:extLst>
              <a:ext uri="{FF2B5EF4-FFF2-40B4-BE49-F238E27FC236}">
                <a16:creationId xmlns:a16="http://schemas.microsoft.com/office/drawing/2014/main" id="{58C82E87-2EC2-4433-BDF8-DD5CEFF0D101}"/>
              </a:ext>
            </a:extLst>
          </p:cNvPr>
          <p:cNvGrpSpPr/>
          <p:nvPr/>
        </p:nvGrpSpPr>
        <p:grpSpPr>
          <a:xfrm>
            <a:off x="1045056" y="1816709"/>
            <a:ext cx="794965" cy="694615"/>
            <a:chOff x="5937479" y="1480351"/>
            <a:chExt cx="488646" cy="523989"/>
          </a:xfrm>
          <a:noFill/>
        </p:grpSpPr>
        <p:sp>
          <p:nvSpPr>
            <p:cNvPr id="225" name="Forme libre : forme 311">
              <a:extLst>
                <a:ext uri="{FF2B5EF4-FFF2-40B4-BE49-F238E27FC236}">
                  <a16:creationId xmlns:a16="http://schemas.microsoft.com/office/drawing/2014/main" id="{47EEC08B-268F-48FB-A8E7-5A010AA10454}"/>
                </a:ext>
              </a:extLst>
            </p:cNvPr>
            <p:cNvSpPr/>
            <p:nvPr/>
          </p:nvSpPr>
          <p:spPr>
            <a:xfrm>
              <a:off x="6426126" y="1768359"/>
              <a:ext cx="16047" cy="51993"/>
            </a:xfrm>
            <a:custGeom>
              <a:avLst/>
              <a:gdLst>
                <a:gd name="connsiteX0" fmla="*/ 0 w 16047"/>
                <a:gd name="connsiteY0" fmla="*/ 0 h 51993"/>
                <a:gd name="connsiteX1" fmla="*/ 0 w 16047"/>
                <a:gd name="connsiteY1" fmla="*/ 51994 h 51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47" h="51993">
                  <a:moveTo>
                    <a:pt x="0" y="0"/>
                  </a:moveTo>
                  <a:cubicBezTo>
                    <a:pt x="0" y="17331"/>
                    <a:pt x="0" y="34663"/>
                    <a:pt x="0" y="51994"/>
                  </a:cubicBezTo>
                </a:path>
              </a:pathLst>
            </a:custGeom>
            <a:noFill/>
            <a:ln w="9586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6" name="Forme libre : forme 312">
              <a:extLst>
                <a:ext uri="{FF2B5EF4-FFF2-40B4-BE49-F238E27FC236}">
                  <a16:creationId xmlns:a16="http://schemas.microsoft.com/office/drawing/2014/main" id="{BD8ACE99-B7A2-43BE-9FC3-6D1A8CC6FD60}"/>
                </a:ext>
              </a:extLst>
            </p:cNvPr>
            <p:cNvSpPr/>
            <p:nvPr/>
          </p:nvSpPr>
          <p:spPr>
            <a:xfrm>
              <a:off x="5937479" y="1480351"/>
              <a:ext cx="488646" cy="523989"/>
            </a:xfrm>
            <a:custGeom>
              <a:avLst/>
              <a:gdLst>
                <a:gd name="connsiteX0" fmla="*/ 488647 w 488646"/>
                <a:gd name="connsiteY0" fmla="*/ 373541 h 523989"/>
                <a:gd name="connsiteX1" fmla="*/ 481105 w 488646"/>
                <a:gd name="connsiteY1" fmla="*/ 383170 h 523989"/>
                <a:gd name="connsiteX2" fmla="*/ 436653 w 488646"/>
                <a:gd name="connsiteY2" fmla="*/ 383330 h 523989"/>
                <a:gd name="connsiteX3" fmla="*/ 436653 w 488646"/>
                <a:gd name="connsiteY3" fmla="*/ 372418 h 523989"/>
                <a:gd name="connsiteX4" fmla="*/ 436332 w 488646"/>
                <a:gd name="connsiteY4" fmla="*/ 201993 h 523989"/>
                <a:gd name="connsiteX5" fmla="*/ 265426 w 488646"/>
                <a:gd name="connsiteY5" fmla="*/ 18249 h 523989"/>
                <a:gd name="connsiteX6" fmla="*/ 55364 w 488646"/>
                <a:gd name="connsiteY6" fmla="*/ 173589 h 523989"/>
                <a:gd name="connsiteX7" fmla="*/ 52315 w 488646"/>
                <a:gd name="connsiteY7" fmla="*/ 209375 h 523989"/>
                <a:gd name="connsiteX8" fmla="*/ 52154 w 488646"/>
                <a:gd name="connsiteY8" fmla="*/ 375467 h 523989"/>
                <a:gd name="connsiteX9" fmla="*/ 147156 w 488646"/>
                <a:gd name="connsiteY9" fmla="*/ 487800 h 523989"/>
                <a:gd name="connsiteX10" fmla="*/ 163685 w 488646"/>
                <a:gd name="connsiteY10" fmla="*/ 481862 h 523989"/>
                <a:gd name="connsiteX11" fmla="*/ 220172 w 488646"/>
                <a:gd name="connsiteY11" fmla="*/ 480899 h 523989"/>
                <a:gd name="connsiteX12" fmla="*/ 205569 w 488646"/>
                <a:gd name="connsiteY12" fmla="*/ 522783 h 523989"/>
                <a:gd name="connsiteX13" fmla="*/ 178448 w 488646"/>
                <a:gd name="connsiteY13" fmla="*/ 522302 h 523989"/>
                <a:gd name="connsiteX14" fmla="*/ 160957 w 488646"/>
                <a:gd name="connsiteY14" fmla="*/ 510106 h 523989"/>
                <a:gd name="connsiteX15" fmla="*/ 152933 w 488646"/>
                <a:gd name="connsiteY15" fmla="*/ 505131 h 523989"/>
                <a:gd name="connsiteX16" fmla="*/ 36588 w 488646"/>
                <a:gd name="connsiteY16" fmla="*/ 392638 h 523989"/>
                <a:gd name="connsiteX17" fmla="*/ 34984 w 488646"/>
                <a:gd name="connsiteY17" fmla="*/ 383330 h 523989"/>
                <a:gd name="connsiteX18" fmla="*/ 10912 w 488646"/>
                <a:gd name="connsiteY18" fmla="*/ 383330 h 523989"/>
                <a:gd name="connsiteX19" fmla="*/ 0 w 488646"/>
                <a:gd name="connsiteY19" fmla="*/ 372418 h 523989"/>
                <a:gd name="connsiteX20" fmla="*/ 160 w 488646"/>
                <a:gd name="connsiteY20" fmla="*/ 221732 h 523989"/>
                <a:gd name="connsiteX21" fmla="*/ 12838 w 488646"/>
                <a:gd name="connsiteY21" fmla="*/ 209857 h 523989"/>
                <a:gd name="connsiteX22" fmla="*/ 33379 w 488646"/>
                <a:gd name="connsiteY22" fmla="*/ 208091 h 523989"/>
                <a:gd name="connsiteX23" fmla="*/ 36107 w 488646"/>
                <a:gd name="connsiteY23" fmla="*/ 188674 h 523989"/>
                <a:gd name="connsiteX24" fmla="*/ 214555 w 488646"/>
                <a:gd name="connsiteY24" fmla="*/ 2202 h 523989"/>
                <a:gd name="connsiteX25" fmla="*/ 449170 w 488646"/>
                <a:gd name="connsiteY25" fmla="*/ 167973 h 523989"/>
                <a:gd name="connsiteX26" fmla="*/ 452861 w 488646"/>
                <a:gd name="connsiteY26" fmla="*/ 201833 h 523989"/>
                <a:gd name="connsiteX27" fmla="*/ 461366 w 488646"/>
                <a:gd name="connsiteY27" fmla="*/ 210017 h 523989"/>
                <a:gd name="connsiteX28" fmla="*/ 477574 w 488646"/>
                <a:gd name="connsiteY28" fmla="*/ 209857 h 523989"/>
                <a:gd name="connsiteX29" fmla="*/ 488326 w 488646"/>
                <a:gd name="connsiteY29" fmla="*/ 220287 h 523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88646" h="523989">
                  <a:moveTo>
                    <a:pt x="488647" y="373541"/>
                  </a:moveTo>
                  <a:cubicBezTo>
                    <a:pt x="488647" y="378516"/>
                    <a:pt x="486721" y="383009"/>
                    <a:pt x="481105" y="383170"/>
                  </a:cubicBezTo>
                  <a:cubicBezTo>
                    <a:pt x="466662" y="383491"/>
                    <a:pt x="452219" y="383330"/>
                    <a:pt x="436653" y="383330"/>
                  </a:cubicBezTo>
                  <a:cubicBezTo>
                    <a:pt x="436653" y="378997"/>
                    <a:pt x="436653" y="375627"/>
                    <a:pt x="436653" y="372418"/>
                  </a:cubicBezTo>
                  <a:cubicBezTo>
                    <a:pt x="436653" y="315610"/>
                    <a:pt x="437455" y="258802"/>
                    <a:pt x="436332" y="201993"/>
                  </a:cubicBezTo>
                  <a:cubicBezTo>
                    <a:pt x="434406" y="107794"/>
                    <a:pt x="359143" y="27396"/>
                    <a:pt x="265426" y="18249"/>
                  </a:cubicBezTo>
                  <a:cubicBezTo>
                    <a:pt x="164006" y="8139"/>
                    <a:pt x="74781" y="74095"/>
                    <a:pt x="55364" y="173589"/>
                  </a:cubicBezTo>
                  <a:cubicBezTo>
                    <a:pt x="53117" y="185304"/>
                    <a:pt x="52315" y="197340"/>
                    <a:pt x="52315" y="209375"/>
                  </a:cubicBezTo>
                  <a:cubicBezTo>
                    <a:pt x="51994" y="264739"/>
                    <a:pt x="52154" y="320103"/>
                    <a:pt x="52154" y="375467"/>
                  </a:cubicBezTo>
                  <a:cubicBezTo>
                    <a:pt x="52315" y="431312"/>
                    <a:pt x="92273" y="478492"/>
                    <a:pt x="147156" y="487800"/>
                  </a:cubicBezTo>
                  <a:cubicBezTo>
                    <a:pt x="153735" y="488923"/>
                    <a:pt x="158870" y="488923"/>
                    <a:pt x="163685" y="481862"/>
                  </a:cubicBezTo>
                  <a:cubicBezTo>
                    <a:pt x="173474" y="467580"/>
                    <a:pt x="208939" y="467580"/>
                    <a:pt x="220172" y="480899"/>
                  </a:cubicBezTo>
                  <a:cubicBezTo>
                    <a:pt x="233010" y="495984"/>
                    <a:pt x="225307" y="519413"/>
                    <a:pt x="205569" y="522783"/>
                  </a:cubicBezTo>
                  <a:cubicBezTo>
                    <a:pt x="196743" y="524388"/>
                    <a:pt x="186954" y="524548"/>
                    <a:pt x="178448" y="522302"/>
                  </a:cubicBezTo>
                  <a:cubicBezTo>
                    <a:pt x="172029" y="520697"/>
                    <a:pt x="166734" y="514278"/>
                    <a:pt x="160957" y="510106"/>
                  </a:cubicBezTo>
                  <a:cubicBezTo>
                    <a:pt x="158389" y="508340"/>
                    <a:pt x="155821" y="505452"/>
                    <a:pt x="152933" y="505131"/>
                  </a:cubicBezTo>
                  <a:cubicBezTo>
                    <a:pt x="90508" y="496947"/>
                    <a:pt x="46859" y="455063"/>
                    <a:pt x="36588" y="392638"/>
                  </a:cubicBezTo>
                  <a:cubicBezTo>
                    <a:pt x="36107" y="389910"/>
                    <a:pt x="35625" y="387182"/>
                    <a:pt x="34984" y="383330"/>
                  </a:cubicBezTo>
                  <a:cubicBezTo>
                    <a:pt x="26799" y="383330"/>
                    <a:pt x="18936" y="383170"/>
                    <a:pt x="10912" y="383330"/>
                  </a:cubicBezTo>
                  <a:cubicBezTo>
                    <a:pt x="3210" y="383651"/>
                    <a:pt x="0" y="379800"/>
                    <a:pt x="0" y="372418"/>
                  </a:cubicBezTo>
                  <a:cubicBezTo>
                    <a:pt x="0" y="322189"/>
                    <a:pt x="0" y="271960"/>
                    <a:pt x="160" y="221732"/>
                  </a:cubicBezTo>
                  <a:cubicBezTo>
                    <a:pt x="160" y="212424"/>
                    <a:pt x="2889" y="210178"/>
                    <a:pt x="12838" y="209857"/>
                  </a:cubicBezTo>
                  <a:cubicBezTo>
                    <a:pt x="19899" y="209696"/>
                    <a:pt x="28886" y="211622"/>
                    <a:pt x="33379" y="208091"/>
                  </a:cubicBezTo>
                  <a:cubicBezTo>
                    <a:pt x="37070" y="205203"/>
                    <a:pt x="35305" y="195414"/>
                    <a:pt x="36107" y="188674"/>
                  </a:cubicBezTo>
                  <a:cubicBezTo>
                    <a:pt x="46698" y="92228"/>
                    <a:pt x="119233" y="16324"/>
                    <a:pt x="214555" y="2202"/>
                  </a:cubicBezTo>
                  <a:cubicBezTo>
                    <a:pt x="323357" y="-13846"/>
                    <a:pt x="427345" y="59491"/>
                    <a:pt x="449170" y="167973"/>
                  </a:cubicBezTo>
                  <a:cubicBezTo>
                    <a:pt x="451417" y="179045"/>
                    <a:pt x="452379" y="190600"/>
                    <a:pt x="452861" y="201833"/>
                  </a:cubicBezTo>
                  <a:cubicBezTo>
                    <a:pt x="453182" y="208252"/>
                    <a:pt x="455268" y="210498"/>
                    <a:pt x="461366" y="210017"/>
                  </a:cubicBezTo>
                  <a:cubicBezTo>
                    <a:pt x="466822" y="209536"/>
                    <a:pt x="472278" y="210017"/>
                    <a:pt x="477574" y="209857"/>
                  </a:cubicBezTo>
                  <a:cubicBezTo>
                    <a:pt x="484475" y="209857"/>
                    <a:pt x="488326" y="213066"/>
                    <a:pt x="488326" y="220287"/>
                  </a:cubicBezTo>
                </a:path>
              </a:pathLst>
            </a:custGeom>
            <a:noFill/>
            <a:ln w="9586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7" name="Forme libre : forme 313">
              <a:extLst>
                <a:ext uri="{FF2B5EF4-FFF2-40B4-BE49-F238E27FC236}">
                  <a16:creationId xmlns:a16="http://schemas.microsoft.com/office/drawing/2014/main" id="{4D12620B-6C9C-442A-B2BA-C4A4191E7F3D}"/>
                </a:ext>
              </a:extLst>
            </p:cNvPr>
            <p:cNvSpPr/>
            <p:nvPr/>
          </p:nvSpPr>
          <p:spPr>
            <a:xfrm>
              <a:off x="6007606" y="1672644"/>
              <a:ext cx="51672" cy="208849"/>
            </a:xfrm>
            <a:custGeom>
              <a:avLst/>
              <a:gdLst>
                <a:gd name="connsiteX0" fmla="*/ 51513 w 51672"/>
                <a:gd name="connsiteY0" fmla="*/ 105504 h 208849"/>
                <a:gd name="connsiteX1" fmla="*/ 51513 w 51672"/>
                <a:gd name="connsiteY1" fmla="*/ 195370 h 208849"/>
                <a:gd name="connsiteX2" fmla="*/ 38033 w 51672"/>
                <a:gd name="connsiteY2" fmla="*/ 208849 h 208849"/>
                <a:gd name="connsiteX3" fmla="*/ 11554 w 51672"/>
                <a:gd name="connsiteY3" fmla="*/ 208849 h 208849"/>
                <a:gd name="connsiteX4" fmla="*/ 0 w 51672"/>
                <a:gd name="connsiteY4" fmla="*/ 197616 h 208849"/>
                <a:gd name="connsiteX5" fmla="*/ 0 w 51672"/>
                <a:gd name="connsiteY5" fmla="*/ 10984 h 208849"/>
                <a:gd name="connsiteX6" fmla="*/ 11073 w 51672"/>
                <a:gd name="connsiteY6" fmla="*/ 71 h 208849"/>
                <a:gd name="connsiteX7" fmla="*/ 39316 w 51672"/>
                <a:gd name="connsiteY7" fmla="*/ 71 h 208849"/>
                <a:gd name="connsiteX8" fmla="*/ 51673 w 51672"/>
                <a:gd name="connsiteY8" fmla="*/ 12267 h 208849"/>
                <a:gd name="connsiteX9" fmla="*/ 51513 w 51672"/>
                <a:gd name="connsiteY9" fmla="*/ 105504 h 208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672" h="208849">
                  <a:moveTo>
                    <a:pt x="51513" y="105504"/>
                  </a:moveTo>
                  <a:cubicBezTo>
                    <a:pt x="51513" y="135512"/>
                    <a:pt x="51513" y="165361"/>
                    <a:pt x="51513" y="195370"/>
                  </a:cubicBezTo>
                  <a:cubicBezTo>
                    <a:pt x="51513" y="206924"/>
                    <a:pt x="49587" y="208689"/>
                    <a:pt x="38033" y="208849"/>
                  </a:cubicBezTo>
                  <a:cubicBezTo>
                    <a:pt x="29206" y="208849"/>
                    <a:pt x="20380" y="208849"/>
                    <a:pt x="11554" y="208849"/>
                  </a:cubicBezTo>
                  <a:cubicBezTo>
                    <a:pt x="3851" y="208849"/>
                    <a:pt x="0" y="205640"/>
                    <a:pt x="0" y="197616"/>
                  </a:cubicBezTo>
                  <a:cubicBezTo>
                    <a:pt x="160" y="135352"/>
                    <a:pt x="0" y="73248"/>
                    <a:pt x="0" y="10984"/>
                  </a:cubicBezTo>
                  <a:cubicBezTo>
                    <a:pt x="0" y="3441"/>
                    <a:pt x="3691" y="71"/>
                    <a:pt x="11073" y="71"/>
                  </a:cubicBezTo>
                  <a:cubicBezTo>
                    <a:pt x="20541" y="71"/>
                    <a:pt x="29848" y="-89"/>
                    <a:pt x="39316" y="71"/>
                  </a:cubicBezTo>
                  <a:cubicBezTo>
                    <a:pt x="48945" y="232"/>
                    <a:pt x="51513" y="2639"/>
                    <a:pt x="51673" y="12267"/>
                  </a:cubicBezTo>
                  <a:cubicBezTo>
                    <a:pt x="51513" y="43239"/>
                    <a:pt x="51513" y="74371"/>
                    <a:pt x="51513" y="105504"/>
                  </a:cubicBezTo>
                  <a:close/>
                </a:path>
              </a:pathLst>
            </a:custGeom>
            <a:noFill/>
            <a:ln w="9586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8" name="Forme libre : forme 314">
              <a:extLst>
                <a:ext uri="{FF2B5EF4-FFF2-40B4-BE49-F238E27FC236}">
                  <a16:creationId xmlns:a16="http://schemas.microsoft.com/office/drawing/2014/main" id="{A9E460A9-12D1-4322-B2E3-006D4BF4AFA2}"/>
                </a:ext>
              </a:extLst>
            </p:cNvPr>
            <p:cNvSpPr/>
            <p:nvPr/>
          </p:nvSpPr>
          <p:spPr>
            <a:xfrm>
              <a:off x="6304610" y="1672473"/>
              <a:ext cx="51708" cy="208931"/>
            </a:xfrm>
            <a:custGeom>
              <a:avLst/>
              <a:gdLst>
                <a:gd name="connsiteX0" fmla="*/ 51548 w 51708"/>
                <a:gd name="connsiteY0" fmla="*/ 104712 h 208931"/>
                <a:gd name="connsiteX1" fmla="*/ 51548 w 51708"/>
                <a:gd name="connsiteY1" fmla="*/ 195380 h 208931"/>
                <a:gd name="connsiteX2" fmla="*/ 38069 w 51708"/>
                <a:gd name="connsiteY2" fmla="*/ 208860 h 208931"/>
                <a:gd name="connsiteX3" fmla="*/ 14960 w 51708"/>
                <a:gd name="connsiteY3" fmla="*/ 208860 h 208931"/>
                <a:gd name="connsiteX4" fmla="*/ 36 w 51708"/>
                <a:gd name="connsiteY4" fmla="*/ 194257 h 208931"/>
                <a:gd name="connsiteX5" fmla="*/ 36 w 51708"/>
                <a:gd name="connsiteY5" fmla="*/ 25598 h 208931"/>
                <a:gd name="connsiteX6" fmla="*/ 25552 w 51708"/>
                <a:gd name="connsiteY6" fmla="*/ 82 h 208931"/>
                <a:gd name="connsiteX7" fmla="*/ 37587 w 51708"/>
                <a:gd name="connsiteY7" fmla="*/ 82 h 208931"/>
                <a:gd name="connsiteX8" fmla="*/ 51709 w 51708"/>
                <a:gd name="connsiteY8" fmla="*/ 14043 h 208931"/>
                <a:gd name="connsiteX9" fmla="*/ 51548 w 51708"/>
                <a:gd name="connsiteY9" fmla="*/ 104712 h 208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708" h="208931">
                  <a:moveTo>
                    <a:pt x="51548" y="104712"/>
                  </a:moveTo>
                  <a:cubicBezTo>
                    <a:pt x="51548" y="135042"/>
                    <a:pt x="51548" y="165211"/>
                    <a:pt x="51548" y="195380"/>
                  </a:cubicBezTo>
                  <a:cubicBezTo>
                    <a:pt x="51548" y="206774"/>
                    <a:pt x="49623" y="208700"/>
                    <a:pt x="38069" y="208860"/>
                  </a:cubicBezTo>
                  <a:cubicBezTo>
                    <a:pt x="30366" y="208860"/>
                    <a:pt x="22663" y="209021"/>
                    <a:pt x="14960" y="208860"/>
                  </a:cubicBezTo>
                  <a:cubicBezTo>
                    <a:pt x="1480" y="208700"/>
                    <a:pt x="196" y="207416"/>
                    <a:pt x="36" y="194257"/>
                  </a:cubicBezTo>
                  <a:cubicBezTo>
                    <a:pt x="36" y="138091"/>
                    <a:pt x="36" y="81764"/>
                    <a:pt x="36" y="25598"/>
                  </a:cubicBezTo>
                  <a:cubicBezTo>
                    <a:pt x="36" y="-881"/>
                    <a:pt x="-2050" y="-239"/>
                    <a:pt x="25552" y="82"/>
                  </a:cubicBezTo>
                  <a:cubicBezTo>
                    <a:pt x="29563" y="82"/>
                    <a:pt x="33575" y="82"/>
                    <a:pt x="37587" y="82"/>
                  </a:cubicBezTo>
                  <a:cubicBezTo>
                    <a:pt x="49302" y="82"/>
                    <a:pt x="51709" y="2489"/>
                    <a:pt x="51709" y="14043"/>
                  </a:cubicBezTo>
                  <a:cubicBezTo>
                    <a:pt x="51548" y="44213"/>
                    <a:pt x="51548" y="74542"/>
                    <a:pt x="51548" y="104712"/>
                  </a:cubicBezTo>
                  <a:close/>
                </a:path>
              </a:pathLst>
            </a:custGeom>
            <a:noFill/>
            <a:ln w="9586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229" name="Graphique 238">
            <a:extLst>
              <a:ext uri="{FF2B5EF4-FFF2-40B4-BE49-F238E27FC236}">
                <a16:creationId xmlns:a16="http://schemas.microsoft.com/office/drawing/2014/main" id="{55EE2ED2-661F-4123-A4F0-4BD0C4B4CEC3}"/>
              </a:ext>
            </a:extLst>
          </p:cNvPr>
          <p:cNvGrpSpPr>
            <a:grpSpLocks noChangeAspect="1"/>
          </p:cNvGrpSpPr>
          <p:nvPr/>
        </p:nvGrpSpPr>
        <p:grpSpPr>
          <a:xfrm>
            <a:off x="4215238" y="1735010"/>
            <a:ext cx="587324" cy="797084"/>
            <a:chOff x="3599273" y="5528662"/>
            <a:chExt cx="336883" cy="457199"/>
          </a:xfrm>
          <a:solidFill>
            <a:srgbClr val="E52A29"/>
          </a:solidFill>
        </p:grpSpPr>
        <p:sp>
          <p:nvSpPr>
            <p:cNvPr id="230" name="Forme libre : forme 229">
              <a:extLst>
                <a:ext uri="{FF2B5EF4-FFF2-40B4-BE49-F238E27FC236}">
                  <a16:creationId xmlns:a16="http://schemas.microsoft.com/office/drawing/2014/main" id="{3DF597C8-E5C1-4A30-A235-FD248E2FAD0F}"/>
                </a:ext>
              </a:extLst>
            </p:cNvPr>
            <p:cNvSpPr/>
            <p:nvPr/>
          </p:nvSpPr>
          <p:spPr>
            <a:xfrm>
              <a:off x="3802807" y="5528662"/>
              <a:ext cx="133349" cy="457199"/>
            </a:xfrm>
            <a:custGeom>
              <a:avLst/>
              <a:gdLst>
                <a:gd name="connsiteX0" fmla="*/ 7411 w 133349"/>
                <a:gd name="connsiteY0" fmla="*/ 7667 h 457199"/>
                <a:gd name="connsiteX1" fmla="*/ 43399 w 133349"/>
                <a:gd name="connsiteY1" fmla="*/ 7580 h 457199"/>
                <a:gd name="connsiteX2" fmla="*/ 133350 w 133349"/>
                <a:gd name="connsiteY2" fmla="*/ 228947 h 457199"/>
                <a:gd name="connsiteX3" fmla="*/ 44141 w 133349"/>
                <a:gd name="connsiteY3" fmla="*/ 449557 h 457199"/>
                <a:gd name="connsiteX4" fmla="*/ 8153 w 133349"/>
                <a:gd name="connsiteY4" fmla="*/ 449596 h 457199"/>
                <a:gd name="connsiteX5" fmla="*/ 8114 w 133349"/>
                <a:gd name="connsiteY5" fmla="*/ 412789 h 457199"/>
                <a:gd name="connsiteX6" fmla="*/ 82455 w 133349"/>
                <a:gd name="connsiteY6" fmla="*/ 228947 h 457199"/>
                <a:gd name="connsiteX7" fmla="*/ 7495 w 133349"/>
                <a:gd name="connsiteY7" fmla="*/ 44474 h 457199"/>
                <a:gd name="connsiteX8" fmla="*/ 7411 w 133349"/>
                <a:gd name="connsiteY8" fmla="*/ 7667 h 457199"/>
                <a:gd name="connsiteX9" fmla="*/ 17510 w 133349"/>
                <a:gd name="connsiteY9" fmla="*/ 19246 h 457199"/>
                <a:gd name="connsiteX10" fmla="*/ 18368 w 133349"/>
                <a:gd name="connsiteY10" fmla="*/ 33794 h 457199"/>
                <a:gd name="connsiteX11" fmla="*/ 97695 w 133349"/>
                <a:gd name="connsiteY11" fmla="*/ 228947 h 457199"/>
                <a:gd name="connsiteX12" fmla="*/ 19023 w 133349"/>
                <a:gd name="connsiteY12" fmla="*/ 423431 h 457199"/>
                <a:gd name="connsiteX13" fmla="*/ 19038 w 133349"/>
                <a:gd name="connsiteY13" fmla="*/ 438931 h 457199"/>
                <a:gd name="connsiteX14" fmla="*/ 33233 w 133349"/>
                <a:gd name="connsiteY14" fmla="*/ 438915 h 457199"/>
                <a:gd name="connsiteX15" fmla="*/ 118110 w 133349"/>
                <a:gd name="connsiteY15" fmla="*/ 228947 h 457199"/>
                <a:gd name="connsiteX16" fmla="*/ 32527 w 133349"/>
                <a:gd name="connsiteY16" fmla="*/ 18259 h 457199"/>
                <a:gd name="connsiteX17" fmla="*/ 19214 w 133349"/>
                <a:gd name="connsiteY17" fmla="*/ 17487 h 457199"/>
                <a:gd name="connsiteX18" fmla="*/ 18333 w 133349"/>
                <a:gd name="connsiteY18" fmla="*/ 18295 h 457199"/>
                <a:gd name="connsiteX19" fmla="*/ 17510 w 133349"/>
                <a:gd name="connsiteY19" fmla="*/ 19246 h 457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3349" h="457199">
                  <a:moveTo>
                    <a:pt x="7411" y="7667"/>
                  </a:moveTo>
                  <a:cubicBezTo>
                    <a:pt x="17326" y="-2521"/>
                    <a:pt x="33437" y="-2560"/>
                    <a:pt x="43399" y="7580"/>
                  </a:cubicBezTo>
                  <a:cubicBezTo>
                    <a:pt x="100590" y="65799"/>
                    <a:pt x="133350" y="144751"/>
                    <a:pt x="133350" y="228947"/>
                  </a:cubicBezTo>
                  <a:cubicBezTo>
                    <a:pt x="133350" y="312768"/>
                    <a:pt x="100882" y="391399"/>
                    <a:pt x="44141" y="449557"/>
                  </a:cubicBezTo>
                  <a:cubicBezTo>
                    <a:pt x="34214" y="459733"/>
                    <a:pt x="18101" y="459750"/>
                    <a:pt x="8153" y="449596"/>
                  </a:cubicBezTo>
                  <a:cubicBezTo>
                    <a:pt x="-1796" y="439443"/>
                    <a:pt x="-1813" y="422963"/>
                    <a:pt x="8114" y="412789"/>
                  </a:cubicBezTo>
                  <a:cubicBezTo>
                    <a:pt x="55429" y="364293"/>
                    <a:pt x="82455" y="298841"/>
                    <a:pt x="82455" y="228947"/>
                  </a:cubicBezTo>
                  <a:cubicBezTo>
                    <a:pt x="82455" y="158742"/>
                    <a:pt x="55186" y="93021"/>
                    <a:pt x="7495" y="44474"/>
                  </a:cubicBezTo>
                  <a:cubicBezTo>
                    <a:pt x="-2465" y="34334"/>
                    <a:pt x="-2503" y="17854"/>
                    <a:pt x="7411" y="7667"/>
                  </a:cubicBezTo>
                  <a:close/>
                  <a:moveTo>
                    <a:pt x="17510" y="19246"/>
                  </a:moveTo>
                  <a:cubicBezTo>
                    <a:pt x="14219" y="23535"/>
                    <a:pt x="14508" y="29865"/>
                    <a:pt x="18368" y="33794"/>
                  </a:cubicBezTo>
                  <a:cubicBezTo>
                    <a:pt x="69214" y="85555"/>
                    <a:pt x="97695" y="155258"/>
                    <a:pt x="97695" y="228947"/>
                  </a:cubicBezTo>
                  <a:cubicBezTo>
                    <a:pt x="97695" y="302309"/>
                    <a:pt x="69469" y="371725"/>
                    <a:pt x="19023" y="423431"/>
                  </a:cubicBezTo>
                  <a:cubicBezTo>
                    <a:pt x="14880" y="427678"/>
                    <a:pt x="14887" y="434693"/>
                    <a:pt x="19038" y="438931"/>
                  </a:cubicBezTo>
                  <a:cubicBezTo>
                    <a:pt x="23002" y="442976"/>
                    <a:pt x="29277" y="442969"/>
                    <a:pt x="33233" y="438915"/>
                  </a:cubicBezTo>
                  <a:cubicBezTo>
                    <a:pt x="87619" y="383170"/>
                    <a:pt x="118110" y="308185"/>
                    <a:pt x="118110" y="228947"/>
                  </a:cubicBezTo>
                  <a:cubicBezTo>
                    <a:pt x="118110" y="149357"/>
                    <a:pt x="87345" y="74063"/>
                    <a:pt x="32527" y="18259"/>
                  </a:cubicBezTo>
                  <a:cubicBezTo>
                    <a:pt x="28842" y="14508"/>
                    <a:pt x="23168" y="14253"/>
                    <a:pt x="19214" y="17487"/>
                  </a:cubicBezTo>
                  <a:lnTo>
                    <a:pt x="18333" y="18295"/>
                  </a:lnTo>
                  <a:lnTo>
                    <a:pt x="17510" y="192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>
                <a:solidFill>
                  <a:srgbClr val="E50051"/>
                </a:solidFill>
              </a:endParaRPr>
            </a:p>
          </p:txBody>
        </p:sp>
        <p:sp>
          <p:nvSpPr>
            <p:cNvPr id="231" name="Forme libre : forme 230">
              <a:extLst>
                <a:ext uri="{FF2B5EF4-FFF2-40B4-BE49-F238E27FC236}">
                  <a16:creationId xmlns:a16="http://schemas.microsoft.com/office/drawing/2014/main" id="{2965B589-D0EF-41E2-B6CB-73E5169B7425}"/>
                </a:ext>
              </a:extLst>
            </p:cNvPr>
            <p:cNvSpPr/>
            <p:nvPr/>
          </p:nvSpPr>
          <p:spPr>
            <a:xfrm>
              <a:off x="3736132" y="5595336"/>
              <a:ext cx="104774" cy="333374"/>
            </a:xfrm>
            <a:custGeom>
              <a:avLst/>
              <a:gdLst>
                <a:gd name="connsiteX0" fmla="*/ 7283 w 104774"/>
                <a:gd name="connsiteY0" fmla="*/ 7604 h 333374"/>
                <a:gd name="connsiteX1" fmla="*/ 42253 w 104774"/>
                <a:gd name="connsiteY1" fmla="*/ 7638 h 333374"/>
                <a:gd name="connsiteX2" fmla="*/ 104775 w 104774"/>
                <a:gd name="connsiteY2" fmla="*/ 166675 h 333374"/>
                <a:gd name="connsiteX3" fmla="*/ 42226 w 104774"/>
                <a:gd name="connsiteY3" fmla="*/ 325741 h 333374"/>
                <a:gd name="connsiteX4" fmla="*/ 7256 w 104774"/>
                <a:gd name="connsiteY4" fmla="*/ 325768 h 333374"/>
                <a:gd name="connsiteX5" fmla="*/ 7229 w 104774"/>
                <a:gd name="connsiteY5" fmla="*/ 288971 h 333374"/>
                <a:gd name="connsiteX6" fmla="*/ 55320 w 104774"/>
                <a:gd name="connsiteY6" fmla="*/ 166675 h 333374"/>
                <a:gd name="connsiteX7" fmla="*/ 7250 w 104774"/>
                <a:gd name="connsiteY7" fmla="*/ 44401 h 333374"/>
                <a:gd name="connsiteX8" fmla="*/ 7283 w 104774"/>
                <a:gd name="connsiteY8" fmla="*/ 7604 h 333374"/>
                <a:gd name="connsiteX9" fmla="*/ 17510 w 104774"/>
                <a:gd name="connsiteY9" fmla="*/ 19072 h 333374"/>
                <a:gd name="connsiteX10" fmla="*/ 18307 w 104774"/>
                <a:gd name="connsiteY10" fmla="*/ 33912 h 333374"/>
                <a:gd name="connsiteX11" fmla="*/ 70560 w 104774"/>
                <a:gd name="connsiteY11" fmla="*/ 166675 h 333374"/>
                <a:gd name="connsiteX12" fmla="*/ 18284 w 104774"/>
                <a:gd name="connsiteY12" fmla="*/ 299461 h 333374"/>
                <a:gd name="connsiteX13" fmla="*/ 18295 w 104774"/>
                <a:gd name="connsiteY13" fmla="*/ 315261 h 333374"/>
                <a:gd name="connsiteX14" fmla="*/ 31170 w 104774"/>
                <a:gd name="connsiteY14" fmla="*/ 315250 h 333374"/>
                <a:gd name="connsiteX15" fmla="*/ 89535 w 104774"/>
                <a:gd name="connsiteY15" fmla="*/ 166675 h 333374"/>
                <a:gd name="connsiteX16" fmla="*/ 31196 w 104774"/>
                <a:gd name="connsiteY16" fmla="*/ 18126 h 333374"/>
                <a:gd name="connsiteX17" fmla="*/ 19195 w 104774"/>
                <a:gd name="connsiteY17" fmla="*/ 17296 h 333374"/>
                <a:gd name="connsiteX18" fmla="*/ 18320 w 104774"/>
                <a:gd name="connsiteY18" fmla="*/ 18113 h 333374"/>
                <a:gd name="connsiteX19" fmla="*/ 17510 w 104774"/>
                <a:gd name="connsiteY19" fmla="*/ 19072 h 333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4774" h="333374">
                  <a:moveTo>
                    <a:pt x="7283" y="7604"/>
                  </a:moveTo>
                  <a:cubicBezTo>
                    <a:pt x="16949" y="-2548"/>
                    <a:pt x="32605" y="-2533"/>
                    <a:pt x="42253" y="7638"/>
                  </a:cubicBezTo>
                  <a:cubicBezTo>
                    <a:pt x="82015" y="49555"/>
                    <a:pt x="104775" y="106252"/>
                    <a:pt x="104775" y="166675"/>
                  </a:cubicBezTo>
                  <a:cubicBezTo>
                    <a:pt x="104775" y="227111"/>
                    <a:pt x="82004" y="283821"/>
                    <a:pt x="42226" y="325741"/>
                  </a:cubicBezTo>
                  <a:cubicBezTo>
                    <a:pt x="32576" y="335909"/>
                    <a:pt x="16919" y="335921"/>
                    <a:pt x="7256" y="325768"/>
                  </a:cubicBezTo>
                  <a:cubicBezTo>
                    <a:pt x="-2408" y="315615"/>
                    <a:pt x="-2420" y="299140"/>
                    <a:pt x="7229" y="288971"/>
                  </a:cubicBezTo>
                  <a:cubicBezTo>
                    <a:pt x="37841" y="256712"/>
                    <a:pt x="55320" y="213182"/>
                    <a:pt x="55320" y="166675"/>
                  </a:cubicBezTo>
                  <a:cubicBezTo>
                    <a:pt x="55320" y="120179"/>
                    <a:pt x="37849" y="76658"/>
                    <a:pt x="7250" y="44401"/>
                  </a:cubicBezTo>
                  <a:cubicBezTo>
                    <a:pt x="-2398" y="34230"/>
                    <a:pt x="-2383" y="17756"/>
                    <a:pt x="7283" y="7604"/>
                  </a:cubicBezTo>
                  <a:close/>
                  <a:moveTo>
                    <a:pt x="17510" y="19072"/>
                  </a:moveTo>
                  <a:cubicBezTo>
                    <a:pt x="14270" y="23406"/>
                    <a:pt x="14534" y="29935"/>
                    <a:pt x="18307" y="33912"/>
                  </a:cubicBezTo>
                  <a:cubicBezTo>
                    <a:pt x="51832" y="69254"/>
                    <a:pt x="70560" y="116630"/>
                    <a:pt x="70560" y="166675"/>
                  </a:cubicBezTo>
                  <a:cubicBezTo>
                    <a:pt x="70560" y="216732"/>
                    <a:pt x="51824" y="264118"/>
                    <a:pt x="18284" y="299461"/>
                  </a:cubicBezTo>
                  <a:cubicBezTo>
                    <a:pt x="14221" y="303744"/>
                    <a:pt x="14225" y="310987"/>
                    <a:pt x="18295" y="315261"/>
                  </a:cubicBezTo>
                  <a:cubicBezTo>
                    <a:pt x="21946" y="319097"/>
                    <a:pt x="27524" y="319092"/>
                    <a:pt x="31170" y="315250"/>
                  </a:cubicBezTo>
                  <a:cubicBezTo>
                    <a:pt x="68548" y="275861"/>
                    <a:pt x="89535" y="222785"/>
                    <a:pt x="89535" y="166675"/>
                  </a:cubicBezTo>
                  <a:cubicBezTo>
                    <a:pt x="89535" y="110578"/>
                    <a:pt x="68558" y="57513"/>
                    <a:pt x="31196" y="18126"/>
                  </a:cubicBezTo>
                  <a:cubicBezTo>
                    <a:pt x="27831" y="14579"/>
                    <a:pt x="22818" y="14301"/>
                    <a:pt x="19195" y="17296"/>
                  </a:cubicBezTo>
                  <a:lnTo>
                    <a:pt x="18320" y="18113"/>
                  </a:lnTo>
                  <a:lnTo>
                    <a:pt x="17510" y="190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>
                <a:solidFill>
                  <a:srgbClr val="E50051"/>
                </a:solidFill>
              </a:endParaRPr>
            </a:p>
          </p:txBody>
        </p:sp>
        <p:sp>
          <p:nvSpPr>
            <p:cNvPr id="232" name="Forme libre : forme 231">
              <a:extLst>
                <a:ext uri="{FF2B5EF4-FFF2-40B4-BE49-F238E27FC236}">
                  <a16:creationId xmlns:a16="http://schemas.microsoft.com/office/drawing/2014/main" id="{4B437D62-CF2F-4EF5-A740-076F5A44640C}"/>
                </a:ext>
              </a:extLst>
            </p:cNvPr>
            <p:cNvSpPr/>
            <p:nvPr/>
          </p:nvSpPr>
          <p:spPr>
            <a:xfrm>
              <a:off x="3599273" y="5662012"/>
              <a:ext cx="146383" cy="200025"/>
            </a:xfrm>
            <a:custGeom>
              <a:avLst/>
              <a:gdLst>
                <a:gd name="connsiteX0" fmla="*/ 68434 w 146383"/>
                <a:gd name="connsiteY0" fmla="*/ 7215 h 200025"/>
                <a:gd name="connsiteX1" fmla="*/ 105714 w 146383"/>
                <a:gd name="connsiteY1" fmla="*/ 7316 h 200025"/>
                <a:gd name="connsiteX2" fmla="*/ 146384 w 146383"/>
                <a:gd name="connsiteY2" fmla="*/ 100085 h 200025"/>
                <a:gd name="connsiteX3" fmla="*/ 105902 w 146383"/>
                <a:gd name="connsiteY3" fmla="*/ 192676 h 200025"/>
                <a:gd name="connsiteX4" fmla="*/ 68621 w 146383"/>
                <a:gd name="connsiteY4" fmla="*/ 192843 h 200025"/>
                <a:gd name="connsiteX5" fmla="*/ 68443 w 146383"/>
                <a:gd name="connsiteY5" fmla="*/ 157764 h 200025"/>
                <a:gd name="connsiteX6" fmla="*/ 93661 w 146383"/>
                <a:gd name="connsiteY6" fmla="*/ 100085 h 200025"/>
                <a:gd name="connsiteX7" fmla="*/ 68326 w 146383"/>
                <a:gd name="connsiteY7" fmla="*/ 42295 h 200025"/>
                <a:gd name="connsiteX8" fmla="*/ 68434 w 146383"/>
                <a:gd name="connsiteY8" fmla="*/ 7215 h 200025"/>
                <a:gd name="connsiteX9" fmla="*/ 78846 w 146383"/>
                <a:gd name="connsiteY9" fmla="*/ 18344 h 200025"/>
                <a:gd name="connsiteX10" fmla="*/ 78802 w 146383"/>
                <a:gd name="connsiteY10" fmla="*/ 31226 h 200025"/>
                <a:gd name="connsiteX11" fmla="*/ 108901 w 146383"/>
                <a:gd name="connsiteY11" fmla="*/ 100085 h 200025"/>
                <a:gd name="connsiteX12" fmla="*/ 78939 w 146383"/>
                <a:gd name="connsiteY12" fmla="*/ 168813 h 200025"/>
                <a:gd name="connsiteX13" fmla="*/ 79012 w 146383"/>
                <a:gd name="connsiteY13" fmla="*/ 181695 h 200025"/>
                <a:gd name="connsiteX14" fmla="*/ 95405 w 146383"/>
                <a:gd name="connsiteY14" fmla="*/ 181627 h 200025"/>
                <a:gd name="connsiteX15" fmla="*/ 131144 w 146383"/>
                <a:gd name="connsiteY15" fmla="*/ 100085 h 200025"/>
                <a:gd name="connsiteX16" fmla="*/ 95238 w 146383"/>
                <a:gd name="connsiteY16" fmla="*/ 18385 h 200025"/>
                <a:gd name="connsiteX17" fmla="*/ 78846 w 146383"/>
                <a:gd name="connsiteY17" fmla="*/ 18344 h 200025"/>
                <a:gd name="connsiteX18" fmla="*/ 8445 w 146383"/>
                <a:gd name="connsiteY18" fmla="*/ 61083 h 200025"/>
                <a:gd name="connsiteX19" fmla="*/ 43741 w 146383"/>
                <a:gd name="connsiteY19" fmla="*/ 64673 h 200025"/>
                <a:gd name="connsiteX20" fmla="*/ 57501 w 146383"/>
                <a:gd name="connsiteY20" fmla="*/ 100012 h 200025"/>
                <a:gd name="connsiteX21" fmla="*/ 43582 w 146383"/>
                <a:gd name="connsiteY21" fmla="*/ 135435 h 200025"/>
                <a:gd name="connsiteX22" fmla="*/ 9471 w 146383"/>
                <a:gd name="connsiteY22" fmla="*/ 139615 h 200025"/>
                <a:gd name="connsiteX23" fmla="*/ 7877 w 146383"/>
                <a:gd name="connsiteY23" fmla="*/ 100012 h 200025"/>
                <a:gd name="connsiteX24" fmla="*/ 8445 w 146383"/>
                <a:gd name="connsiteY24" fmla="*/ 61083 h 200025"/>
                <a:gd name="connsiteX25" fmla="*/ 16029 w 146383"/>
                <a:gd name="connsiteY25" fmla="*/ 77871 h 200025"/>
                <a:gd name="connsiteX26" fmla="*/ 16153 w 146383"/>
                <a:gd name="connsiteY26" fmla="*/ 78027 h 200025"/>
                <a:gd name="connsiteX27" fmla="*/ 18894 w 146383"/>
                <a:gd name="connsiteY27" fmla="*/ 83170 h 200025"/>
                <a:gd name="connsiteX28" fmla="*/ 23116 w 146383"/>
                <a:gd name="connsiteY28" fmla="*/ 100156 h 200025"/>
                <a:gd name="connsiteX29" fmla="*/ 18732 w 146383"/>
                <a:gd name="connsiteY29" fmla="*/ 117478 h 200025"/>
                <a:gd name="connsiteX30" fmla="*/ 16191 w 146383"/>
                <a:gd name="connsiteY30" fmla="*/ 122614 h 200025"/>
                <a:gd name="connsiteX31" fmla="*/ 15353 w 146383"/>
                <a:gd name="connsiteY31" fmla="*/ 124434 h 200025"/>
                <a:gd name="connsiteX32" fmla="*/ 17558 w 146383"/>
                <a:gd name="connsiteY32" fmla="*/ 126563 h 200025"/>
                <a:gd name="connsiteX33" fmla="*/ 19215 w 146383"/>
                <a:gd name="connsiteY33" fmla="*/ 127896 h 200025"/>
                <a:gd name="connsiteX34" fmla="*/ 32723 w 146383"/>
                <a:gd name="connsiteY34" fmla="*/ 124741 h 200025"/>
                <a:gd name="connsiteX35" fmla="*/ 42261 w 146383"/>
                <a:gd name="connsiteY35" fmla="*/ 100012 h 200025"/>
                <a:gd name="connsiteX36" fmla="*/ 32834 w 146383"/>
                <a:gd name="connsiteY36" fmla="*/ 75317 h 200025"/>
                <a:gd name="connsiteX37" fmla="*/ 20491 w 146383"/>
                <a:gd name="connsiteY37" fmla="*/ 70417 h 200025"/>
                <a:gd name="connsiteX38" fmla="*/ 16029 w 146383"/>
                <a:gd name="connsiteY38" fmla="*/ 77871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46383" h="200025">
                  <a:moveTo>
                    <a:pt x="68434" y="7215"/>
                  </a:moveTo>
                  <a:cubicBezTo>
                    <a:pt x="78758" y="-2444"/>
                    <a:pt x="95449" y="-2399"/>
                    <a:pt x="105714" y="7316"/>
                  </a:cubicBezTo>
                  <a:cubicBezTo>
                    <a:pt x="131578" y="31793"/>
                    <a:pt x="146384" y="64868"/>
                    <a:pt x="146384" y="100085"/>
                  </a:cubicBezTo>
                  <a:cubicBezTo>
                    <a:pt x="146384" y="135213"/>
                    <a:pt x="131652" y="168213"/>
                    <a:pt x="105902" y="192676"/>
                  </a:cubicBezTo>
                  <a:cubicBezTo>
                    <a:pt x="95656" y="202409"/>
                    <a:pt x="78965" y="202484"/>
                    <a:pt x="68621" y="192843"/>
                  </a:cubicBezTo>
                  <a:cubicBezTo>
                    <a:pt x="58278" y="183202"/>
                    <a:pt x="58198" y="167497"/>
                    <a:pt x="68443" y="157764"/>
                  </a:cubicBezTo>
                  <a:cubicBezTo>
                    <a:pt x="84511" y="142499"/>
                    <a:pt x="93661" y="122004"/>
                    <a:pt x="93661" y="100085"/>
                  </a:cubicBezTo>
                  <a:cubicBezTo>
                    <a:pt x="93661" y="78111"/>
                    <a:pt x="84466" y="57569"/>
                    <a:pt x="68326" y="42295"/>
                  </a:cubicBezTo>
                  <a:cubicBezTo>
                    <a:pt x="58061" y="32580"/>
                    <a:pt x="58109" y="16874"/>
                    <a:pt x="68434" y="7215"/>
                  </a:cubicBezTo>
                  <a:close/>
                  <a:moveTo>
                    <a:pt x="78846" y="18344"/>
                  </a:moveTo>
                  <a:cubicBezTo>
                    <a:pt x="74932" y="22005"/>
                    <a:pt x="74916" y="27548"/>
                    <a:pt x="78802" y="31226"/>
                  </a:cubicBezTo>
                  <a:cubicBezTo>
                    <a:pt x="98068" y="49459"/>
                    <a:pt x="108901" y="74033"/>
                    <a:pt x="108901" y="100085"/>
                  </a:cubicBezTo>
                  <a:cubicBezTo>
                    <a:pt x="108901" y="126071"/>
                    <a:pt x="98123" y="150589"/>
                    <a:pt x="78939" y="168813"/>
                  </a:cubicBezTo>
                  <a:cubicBezTo>
                    <a:pt x="75062" y="172497"/>
                    <a:pt x="75090" y="178039"/>
                    <a:pt x="79012" y="181695"/>
                  </a:cubicBezTo>
                  <a:cubicBezTo>
                    <a:pt x="83463" y="185843"/>
                    <a:pt x="91002" y="185809"/>
                    <a:pt x="95405" y="181627"/>
                  </a:cubicBezTo>
                  <a:cubicBezTo>
                    <a:pt x="118353" y="159827"/>
                    <a:pt x="131144" y="130733"/>
                    <a:pt x="131144" y="100085"/>
                  </a:cubicBezTo>
                  <a:cubicBezTo>
                    <a:pt x="131144" y="69361"/>
                    <a:pt x="118289" y="40199"/>
                    <a:pt x="95238" y="18385"/>
                  </a:cubicBezTo>
                  <a:cubicBezTo>
                    <a:pt x="90826" y="14208"/>
                    <a:pt x="83287" y="14188"/>
                    <a:pt x="78846" y="18344"/>
                  </a:cubicBezTo>
                  <a:close/>
                  <a:moveTo>
                    <a:pt x="8445" y="61083"/>
                  </a:moveTo>
                  <a:cubicBezTo>
                    <a:pt x="16750" y="50364"/>
                    <a:pt x="35312" y="56035"/>
                    <a:pt x="43741" y="64673"/>
                  </a:cubicBezTo>
                  <a:cubicBezTo>
                    <a:pt x="52814" y="73971"/>
                    <a:pt x="57501" y="86623"/>
                    <a:pt x="57501" y="100012"/>
                  </a:cubicBezTo>
                  <a:cubicBezTo>
                    <a:pt x="57501" y="113483"/>
                    <a:pt x="52751" y="126124"/>
                    <a:pt x="43582" y="135435"/>
                  </a:cubicBezTo>
                  <a:cubicBezTo>
                    <a:pt x="35460" y="143682"/>
                    <a:pt x="18366" y="147011"/>
                    <a:pt x="9471" y="139615"/>
                  </a:cubicBezTo>
                  <a:cubicBezTo>
                    <a:pt x="-10785" y="122772"/>
                    <a:pt x="7729" y="115609"/>
                    <a:pt x="7877" y="100012"/>
                  </a:cubicBezTo>
                  <a:cubicBezTo>
                    <a:pt x="8017" y="85116"/>
                    <a:pt x="-8552" y="83015"/>
                    <a:pt x="8445" y="61083"/>
                  </a:cubicBezTo>
                  <a:close/>
                  <a:moveTo>
                    <a:pt x="16029" y="77871"/>
                  </a:moveTo>
                  <a:lnTo>
                    <a:pt x="16153" y="78027"/>
                  </a:lnTo>
                  <a:lnTo>
                    <a:pt x="18894" y="83170"/>
                  </a:lnTo>
                  <a:cubicBezTo>
                    <a:pt x="21811" y="88952"/>
                    <a:pt x="23178" y="93619"/>
                    <a:pt x="23116" y="100156"/>
                  </a:cubicBezTo>
                  <a:cubicBezTo>
                    <a:pt x="23056" y="106532"/>
                    <a:pt x="21669" y="111269"/>
                    <a:pt x="18732" y="117478"/>
                  </a:cubicBezTo>
                  <a:lnTo>
                    <a:pt x="16191" y="122614"/>
                  </a:lnTo>
                  <a:lnTo>
                    <a:pt x="15353" y="124434"/>
                  </a:lnTo>
                  <a:cubicBezTo>
                    <a:pt x="15076" y="124968"/>
                    <a:pt x="15247" y="124775"/>
                    <a:pt x="17558" y="126563"/>
                  </a:cubicBezTo>
                  <a:lnTo>
                    <a:pt x="19215" y="127896"/>
                  </a:lnTo>
                  <a:cubicBezTo>
                    <a:pt x="21060" y="129430"/>
                    <a:pt x="29295" y="128223"/>
                    <a:pt x="32723" y="124741"/>
                  </a:cubicBezTo>
                  <a:cubicBezTo>
                    <a:pt x="38879" y="118491"/>
                    <a:pt x="42261" y="109783"/>
                    <a:pt x="42261" y="100012"/>
                  </a:cubicBezTo>
                  <a:cubicBezTo>
                    <a:pt x="42261" y="90269"/>
                    <a:pt x="38905" y="81539"/>
                    <a:pt x="32834" y="75317"/>
                  </a:cubicBezTo>
                  <a:cubicBezTo>
                    <a:pt x="28581" y="70959"/>
                    <a:pt x="21072" y="69668"/>
                    <a:pt x="20491" y="70417"/>
                  </a:cubicBezTo>
                  <a:cubicBezTo>
                    <a:pt x="17302" y="74532"/>
                    <a:pt x="16132" y="76944"/>
                    <a:pt x="16029" y="77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>
                <a:solidFill>
                  <a:srgbClr val="E50051"/>
                </a:solidFill>
              </a:endParaRPr>
            </a:p>
          </p:txBody>
        </p:sp>
      </p:grpSp>
      <p:sp>
        <p:nvSpPr>
          <p:cNvPr id="233" name="Rectangle à coins arrondis 9">
            <a:extLst>
              <a:ext uri="{FF2B5EF4-FFF2-40B4-BE49-F238E27FC236}">
                <a16:creationId xmlns:a16="http://schemas.microsoft.com/office/drawing/2014/main" id="{095EB733-9F98-4D6A-9790-FFCE1663D5E5}"/>
              </a:ext>
            </a:extLst>
          </p:cNvPr>
          <p:cNvSpPr/>
          <p:nvPr/>
        </p:nvSpPr>
        <p:spPr>
          <a:xfrm>
            <a:off x="6375740" y="2998568"/>
            <a:ext cx="2351273" cy="1161384"/>
          </a:xfrm>
          <a:prstGeom prst="roundRect">
            <a:avLst/>
          </a:prstGeom>
          <a:solidFill>
            <a:srgbClr val="C00000"/>
          </a:solidFill>
          <a:ln w="5397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6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contrôle les données du client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600" i="0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Le plan de financement et les pièces numérisées</a:t>
            </a:r>
            <a:endParaRPr kumimoji="0" lang="fr-FR" sz="1600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34" name="Graphique 1805">
            <a:extLst>
              <a:ext uri="{FF2B5EF4-FFF2-40B4-BE49-F238E27FC236}">
                <a16:creationId xmlns:a16="http://schemas.microsoft.com/office/drawing/2014/main" id="{14F93B66-1BBD-4A16-93FA-DCC2B5B30F95}"/>
              </a:ext>
            </a:extLst>
          </p:cNvPr>
          <p:cNvGrpSpPr/>
          <p:nvPr/>
        </p:nvGrpSpPr>
        <p:grpSpPr>
          <a:xfrm>
            <a:off x="10188394" y="1791636"/>
            <a:ext cx="711376" cy="719688"/>
            <a:chOff x="9578553" y="2203130"/>
            <a:chExt cx="331378" cy="331283"/>
          </a:xfrm>
          <a:noFill/>
        </p:grpSpPr>
        <p:grpSp>
          <p:nvGrpSpPr>
            <p:cNvPr id="235" name="Graphique 1805">
              <a:extLst>
                <a:ext uri="{FF2B5EF4-FFF2-40B4-BE49-F238E27FC236}">
                  <a16:creationId xmlns:a16="http://schemas.microsoft.com/office/drawing/2014/main" id="{E723B898-D745-4AB8-B732-FE4BC283B8A4}"/>
                </a:ext>
              </a:extLst>
            </p:cNvPr>
            <p:cNvGrpSpPr/>
            <p:nvPr/>
          </p:nvGrpSpPr>
          <p:grpSpPr>
            <a:xfrm>
              <a:off x="9578553" y="2203130"/>
              <a:ext cx="331378" cy="331283"/>
              <a:chOff x="9578553" y="2203130"/>
              <a:chExt cx="331378" cy="331283"/>
            </a:xfrm>
            <a:grpFill/>
          </p:grpSpPr>
          <p:sp>
            <p:nvSpPr>
              <p:cNvPr id="254" name="Forme libre : forme 253">
                <a:extLst>
                  <a:ext uri="{FF2B5EF4-FFF2-40B4-BE49-F238E27FC236}">
                    <a16:creationId xmlns:a16="http://schemas.microsoft.com/office/drawing/2014/main" id="{EB49F396-F4A3-46E1-A378-BB10F035E20F}"/>
                  </a:ext>
                </a:extLst>
              </p:cNvPr>
              <p:cNvSpPr/>
              <p:nvPr/>
            </p:nvSpPr>
            <p:spPr>
              <a:xfrm>
                <a:off x="9578553" y="2203130"/>
                <a:ext cx="331378" cy="331283"/>
              </a:xfrm>
              <a:custGeom>
                <a:avLst/>
                <a:gdLst>
                  <a:gd name="connsiteX0" fmla="*/ 106111 w 331378"/>
                  <a:gd name="connsiteY0" fmla="*/ 11050 h 331283"/>
                  <a:gd name="connsiteX1" fmla="*/ 164975 w 331378"/>
                  <a:gd name="connsiteY1" fmla="*/ 1 h 331283"/>
                  <a:gd name="connsiteX2" fmla="*/ 331377 w 331378"/>
                  <a:gd name="connsiteY2" fmla="*/ 164879 h 331283"/>
                  <a:gd name="connsiteX3" fmla="*/ 166499 w 331378"/>
                  <a:gd name="connsiteY3" fmla="*/ 331281 h 331283"/>
                  <a:gd name="connsiteX4" fmla="*/ 2 w 331378"/>
                  <a:gd name="connsiteY4" fmla="*/ 166403 h 331283"/>
                  <a:gd name="connsiteX5" fmla="*/ 29435 w 331378"/>
                  <a:gd name="connsiteY5" fmla="*/ 71344 h 331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1378" h="331283">
                    <a:moveTo>
                      <a:pt x="106111" y="11050"/>
                    </a:moveTo>
                    <a:cubicBezTo>
                      <a:pt x="124399" y="4002"/>
                      <a:pt x="144211" y="97"/>
                      <a:pt x="164975" y="1"/>
                    </a:cubicBezTo>
                    <a:cubicBezTo>
                      <a:pt x="256511" y="-380"/>
                      <a:pt x="330996" y="73439"/>
                      <a:pt x="331377" y="164879"/>
                    </a:cubicBezTo>
                    <a:cubicBezTo>
                      <a:pt x="331758" y="256414"/>
                      <a:pt x="257939" y="330900"/>
                      <a:pt x="166499" y="331281"/>
                    </a:cubicBezTo>
                    <a:cubicBezTo>
                      <a:pt x="74964" y="331757"/>
                      <a:pt x="383" y="257938"/>
                      <a:pt x="2" y="166403"/>
                    </a:cubicBezTo>
                    <a:cubicBezTo>
                      <a:pt x="-188" y="131065"/>
                      <a:pt x="10766" y="98299"/>
                      <a:pt x="29435" y="71344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55" name="Forme libre : forme 254">
                <a:extLst>
                  <a:ext uri="{FF2B5EF4-FFF2-40B4-BE49-F238E27FC236}">
                    <a16:creationId xmlns:a16="http://schemas.microsoft.com/office/drawing/2014/main" id="{7D2D7B7E-2921-4AF5-927E-2E42732370B1}"/>
                  </a:ext>
                </a:extLst>
              </p:cNvPr>
              <p:cNvSpPr/>
              <p:nvPr/>
            </p:nvSpPr>
            <p:spPr>
              <a:xfrm>
                <a:off x="9666947" y="2214085"/>
                <a:ext cx="17716" cy="8096"/>
              </a:xfrm>
              <a:custGeom>
                <a:avLst/>
                <a:gdLst>
                  <a:gd name="connsiteX0" fmla="*/ 0 w 17716"/>
                  <a:gd name="connsiteY0" fmla="*/ 8096 h 8096"/>
                  <a:gd name="connsiteX1" fmla="*/ 17716 w 17716"/>
                  <a:gd name="connsiteY1" fmla="*/ 0 h 8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716" h="8096">
                    <a:moveTo>
                      <a:pt x="0" y="8096"/>
                    </a:moveTo>
                    <a:cubicBezTo>
                      <a:pt x="5715" y="5048"/>
                      <a:pt x="11621" y="2381"/>
                      <a:pt x="17716" y="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56" name="Forme libre : forme 255">
                <a:extLst>
                  <a:ext uri="{FF2B5EF4-FFF2-40B4-BE49-F238E27FC236}">
                    <a16:creationId xmlns:a16="http://schemas.microsoft.com/office/drawing/2014/main" id="{C40267C2-A261-4760-BBB7-240E4AEB255D}"/>
                  </a:ext>
                </a:extLst>
              </p:cNvPr>
              <p:cNvSpPr/>
              <p:nvPr/>
            </p:nvSpPr>
            <p:spPr>
              <a:xfrm>
                <a:off x="9621322" y="2237897"/>
                <a:ext cx="21431" cy="19812"/>
              </a:xfrm>
              <a:custGeom>
                <a:avLst/>
                <a:gdLst>
                  <a:gd name="connsiteX0" fmla="*/ 0 w 21431"/>
                  <a:gd name="connsiteY0" fmla="*/ 19812 h 19812"/>
                  <a:gd name="connsiteX1" fmla="*/ 21431 w 21431"/>
                  <a:gd name="connsiteY1" fmla="*/ 0 h 19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31" h="19812">
                    <a:moveTo>
                      <a:pt x="0" y="19812"/>
                    </a:moveTo>
                    <a:cubicBezTo>
                      <a:pt x="6572" y="12573"/>
                      <a:pt x="13716" y="5906"/>
                      <a:pt x="21431" y="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236" name="Forme libre : forme 235">
              <a:extLst>
                <a:ext uri="{FF2B5EF4-FFF2-40B4-BE49-F238E27FC236}">
                  <a16:creationId xmlns:a16="http://schemas.microsoft.com/office/drawing/2014/main" id="{B5303350-FA79-47DC-B0AF-8D7437CB0C2F}"/>
                </a:ext>
              </a:extLst>
            </p:cNvPr>
            <p:cNvSpPr/>
            <p:nvPr/>
          </p:nvSpPr>
          <p:spPr>
            <a:xfrm>
              <a:off x="9600747" y="2225323"/>
              <a:ext cx="286896" cy="286896"/>
            </a:xfrm>
            <a:custGeom>
              <a:avLst/>
              <a:gdLst>
                <a:gd name="connsiteX0" fmla="*/ 222315 w 286896"/>
                <a:gd name="connsiteY0" fmla="*/ 263368 h 286896"/>
                <a:gd name="connsiteX1" fmla="*/ 144115 w 286896"/>
                <a:gd name="connsiteY1" fmla="*/ 286895 h 286896"/>
                <a:gd name="connsiteX2" fmla="*/ 2 w 286896"/>
                <a:gd name="connsiteY2" fmla="*/ 144115 h 286896"/>
                <a:gd name="connsiteX3" fmla="*/ 142781 w 286896"/>
                <a:gd name="connsiteY3" fmla="*/ 2 h 286896"/>
                <a:gd name="connsiteX4" fmla="*/ 286895 w 286896"/>
                <a:gd name="connsiteY4" fmla="*/ 142781 h 286896"/>
                <a:gd name="connsiteX5" fmla="*/ 246890 w 286896"/>
                <a:gd name="connsiteY5" fmla="*/ 242794 h 28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6896" h="286896">
                  <a:moveTo>
                    <a:pt x="222315" y="263368"/>
                  </a:moveTo>
                  <a:cubicBezTo>
                    <a:pt x="199836" y="278132"/>
                    <a:pt x="173071" y="286799"/>
                    <a:pt x="144115" y="286895"/>
                  </a:cubicBezTo>
                  <a:cubicBezTo>
                    <a:pt x="64867" y="287276"/>
                    <a:pt x="383" y="223363"/>
                    <a:pt x="2" y="144115"/>
                  </a:cubicBezTo>
                  <a:cubicBezTo>
                    <a:pt x="-379" y="64867"/>
                    <a:pt x="63629" y="383"/>
                    <a:pt x="142781" y="2"/>
                  </a:cubicBezTo>
                  <a:cubicBezTo>
                    <a:pt x="222029" y="-379"/>
                    <a:pt x="286514" y="63629"/>
                    <a:pt x="286895" y="142781"/>
                  </a:cubicBezTo>
                  <a:cubicBezTo>
                    <a:pt x="287085" y="181548"/>
                    <a:pt x="271845" y="216886"/>
                    <a:pt x="246890" y="242794"/>
                  </a:cubicBez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237" name="Graphique 1805">
              <a:extLst>
                <a:ext uri="{FF2B5EF4-FFF2-40B4-BE49-F238E27FC236}">
                  <a16:creationId xmlns:a16="http://schemas.microsoft.com/office/drawing/2014/main" id="{990F98C6-3002-4130-AAF7-6BD065B2C060}"/>
                </a:ext>
              </a:extLst>
            </p:cNvPr>
            <p:cNvGrpSpPr/>
            <p:nvPr/>
          </p:nvGrpSpPr>
          <p:grpSpPr>
            <a:xfrm>
              <a:off x="9703523" y="2266568"/>
              <a:ext cx="51149" cy="169068"/>
              <a:chOff x="9703523" y="2266568"/>
              <a:chExt cx="51149" cy="169068"/>
            </a:xfrm>
            <a:grpFill/>
          </p:grpSpPr>
          <p:sp>
            <p:nvSpPr>
              <p:cNvPr id="251" name="Forme libre : forme 250">
                <a:extLst>
                  <a:ext uri="{FF2B5EF4-FFF2-40B4-BE49-F238E27FC236}">
                    <a16:creationId xmlns:a16="http://schemas.microsoft.com/office/drawing/2014/main" id="{44D8A187-CB0E-437B-82BB-09CB86AE52BD}"/>
                  </a:ext>
                </a:extLst>
              </p:cNvPr>
              <p:cNvSpPr/>
              <p:nvPr/>
            </p:nvSpPr>
            <p:spPr>
              <a:xfrm>
                <a:off x="9740290" y="2266568"/>
                <a:ext cx="380" cy="89534"/>
              </a:xfrm>
              <a:custGeom>
                <a:avLst/>
                <a:gdLst>
                  <a:gd name="connsiteX0" fmla="*/ 0 w 380"/>
                  <a:gd name="connsiteY0" fmla="*/ 0 h 89534"/>
                  <a:gd name="connsiteX1" fmla="*/ 381 w 380"/>
                  <a:gd name="connsiteY1" fmla="*/ 89535 h 89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0" h="89534">
                    <a:moveTo>
                      <a:pt x="0" y="0"/>
                    </a:moveTo>
                    <a:lnTo>
                      <a:pt x="381" y="89535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52" name="Forme libre : forme 251">
                <a:extLst>
                  <a:ext uri="{FF2B5EF4-FFF2-40B4-BE49-F238E27FC236}">
                    <a16:creationId xmlns:a16="http://schemas.microsoft.com/office/drawing/2014/main" id="{27290128-D3C8-4AF5-9AB5-D28B9E0224FB}"/>
                  </a:ext>
                </a:extLst>
              </p:cNvPr>
              <p:cNvSpPr/>
              <p:nvPr/>
            </p:nvSpPr>
            <p:spPr>
              <a:xfrm>
                <a:off x="9703523" y="2382392"/>
                <a:ext cx="31908" cy="53244"/>
              </a:xfrm>
              <a:custGeom>
                <a:avLst/>
                <a:gdLst>
                  <a:gd name="connsiteX0" fmla="*/ 31909 w 31908"/>
                  <a:gd name="connsiteY0" fmla="*/ 0 h 53244"/>
                  <a:gd name="connsiteX1" fmla="*/ 0 w 31908"/>
                  <a:gd name="connsiteY1" fmla="*/ 53245 h 53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908" h="53244">
                    <a:moveTo>
                      <a:pt x="31909" y="0"/>
                    </a:moveTo>
                    <a:lnTo>
                      <a:pt x="0" y="53245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53" name="Forme libre : forme 252">
                <a:extLst>
                  <a:ext uri="{FF2B5EF4-FFF2-40B4-BE49-F238E27FC236}">
                    <a16:creationId xmlns:a16="http://schemas.microsoft.com/office/drawing/2014/main" id="{7173CF61-5390-478F-A96D-4F0F71D64700}"/>
                  </a:ext>
                </a:extLst>
              </p:cNvPr>
              <p:cNvSpPr/>
              <p:nvPr/>
            </p:nvSpPr>
            <p:spPr>
              <a:xfrm>
                <a:off x="9728955" y="2356674"/>
                <a:ext cx="25717" cy="25717"/>
              </a:xfrm>
              <a:custGeom>
                <a:avLst/>
                <a:gdLst>
                  <a:gd name="connsiteX0" fmla="*/ 25718 w 25717"/>
                  <a:gd name="connsiteY0" fmla="*/ 12859 h 25717"/>
                  <a:gd name="connsiteX1" fmla="*/ 12859 w 25717"/>
                  <a:gd name="connsiteY1" fmla="*/ 25718 h 25717"/>
                  <a:gd name="connsiteX2" fmla="*/ 0 w 25717"/>
                  <a:gd name="connsiteY2" fmla="*/ 12859 h 25717"/>
                  <a:gd name="connsiteX3" fmla="*/ 12859 w 25717"/>
                  <a:gd name="connsiteY3" fmla="*/ 0 h 25717"/>
                  <a:gd name="connsiteX4" fmla="*/ 25718 w 25717"/>
                  <a:gd name="connsiteY4" fmla="*/ 12859 h 25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" h="25717">
                    <a:moveTo>
                      <a:pt x="25718" y="12859"/>
                    </a:moveTo>
                    <a:cubicBezTo>
                      <a:pt x="25718" y="19960"/>
                      <a:pt x="19960" y="25718"/>
                      <a:pt x="12859" y="25718"/>
                    </a:cubicBezTo>
                    <a:cubicBezTo>
                      <a:pt x="5757" y="25718"/>
                      <a:pt x="0" y="19960"/>
                      <a:pt x="0" y="12859"/>
                    </a:cubicBezTo>
                    <a:cubicBezTo>
                      <a:pt x="0" y="5757"/>
                      <a:pt x="5757" y="0"/>
                      <a:pt x="12859" y="0"/>
                    </a:cubicBezTo>
                    <a:cubicBezTo>
                      <a:pt x="19960" y="0"/>
                      <a:pt x="25718" y="5757"/>
                      <a:pt x="25718" y="12859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grpSp>
          <p:nvGrpSpPr>
            <p:cNvPr id="238" name="Graphique 1805">
              <a:extLst>
                <a:ext uri="{FF2B5EF4-FFF2-40B4-BE49-F238E27FC236}">
                  <a16:creationId xmlns:a16="http://schemas.microsoft.com/office/drawing/2014/main" id="{23F2BBEC-75E7-4AFD-89EF-53916D65EDDF}"/>
                </a:ext>
              </a:extLst>
            </p:cNvPr>
            <p:cNvGrpSpPr/>
            <p:nvPr/>
          </p:nvGrpSpPr>
          <p:grpSpPr>
            <a:xfrm>
              <a:off x="9617703" y="2240279"/>
              <a:ext cx="253079" cy="256984"/>
              <a:chOff x="9617703" y="2240279"/>
              <a:chExt cx="253079" cy="256984"/>
            </a:xfrm>
            <a:grpFill/>
          </p:grpSpPr>
          <p:sp>
            <p:nvSpPr>
              <p:cNvPr id="239" name="Forme libre : forme 238">
                <a:extLst>
                  <a:ext uri="{FF2B5EF4-FFF2-40B4-BE49-F238E27FC236}">
                    <a16:creationId xmlns:a16="http://schemas.microsoft.com/office/drawing/2014/main" id="{871E54CA-40A2-411E-80F9-9609856B7785}"/>
                  </a:ext>
                </a:extLst>
              </p:cNvPr>
              <p:cNvSpPr/>
              <p:nvPr/>
            </p:nvSpPr>
            <p:spPr>
              <a:xfrm>
                <a:off x="9741909" y="2240279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40" name="Forme libre : forme 239">
                <a:extLst>
                  <a:ext uri="{FF2B5EF4-FFF2-40B4-BE49-F238E27FC236}">
                    <a16:creationId xmlns:a16="http://schemas.microsoft.com/office/drawing/2014/main" id="{14381BAD-9A3D-4041-AFA1-41EA2F3FCE51}"/>
                  </a:ext>
                </a:extLst>
              </p:cNvPr>
              <p:cNvSpPr/>
              <p:nvPr/>
            </p:nvSpPr>
            <p:spPr>
              <a:xfrm>
                <a:off x="9802393" y="2264282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41" name="Forme libre : forme 240">
                <a:extLst>
                  <a:ext uri="{FF2B5EF4-FFF2-40B4-BE49-F238E27FC236}">
                    <a16:creationId xmlns:a16="http://schemas.microsoft.com/office/drawing/2014/main" id="{539F0B06-EFB7-4698-AC76-44CFDE34DA26}"/>
                  </a:ext>
                </a:extLst>
              </p:cNvPr>
              <p:cNvSpPr/>
              <p:nvPr/>
            </p:nvSpPr>
            <p:spPr>
              <a:xfrm>
                <a:off x="9844017" y="2305525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42" name="Forme libre : forme 241">
                <a:extLst>
                  <a:ext uri="{FF2B5EF4-FFF2-40B4-BE49-F238E27FC236}">
                    <a16:creationId xmlns:a16="http://schemas.microsoft.com/office/drawing/2014/main" id="{EFE2267C-2D4B-4E01-BBE4-D160F8F40A02}"/>
                  </a:ext>
                </a:extLst>
              </p:cNvPr>
              <p:cNvSpPr/>
              <p:nvPr/>
            </p:nvSpPr>
            <p:spPr>
              <a:xfrm>
                <a:off x="9870687" y="2362294"/>
                <a:ext cx="95" cy="6191"/>
              </a:xfrm>
              <a:custGeom>
                <a:avLst/>
                <a:gdLst>
                  <a:gd name="connsiteX0" fmla="*/ 0 w 95"/>
                  <a:gd name="connsiteY0" fmla="*/ 0 h 6191"/>
                  <a:gd name="connsiteX1" fmla="*/ 95 w 9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" h="6191">
                    <a:moveTo>
                      <a:pt x="0" y="0"/>
                    </a:moveTo>
                    <a:lnTo>
                      <a:pt x="95" y="6191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43" name="Forme libre : forme 242">
                <a:extLst>
                  <a:ext uri="{FF2B5EF4-FFF2-40B4-BE49-F238E27FC236}">
                    <a16:creationId xmlns:a16="http://schemas.microsoft.com/office/drawing/2014/main" id="{420E8FB7-F5C3-49BA-BC6A-5F2DF19CCE22}"/>
                  </a:ext>
                </a:extLst>
              </p:cNvPr>
              <p:cNvSpPr/>
              <p:nvPr/>
            </p:nvSpPr>
            <p:spPr>
              <a:xfrm>
                <a:off x="9844112" y="2421920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44" name="Forme libre : forme 243">
                <a:extLst>
                  <a:ext uri="{FF2B5EF4-FFF2-40B4-BE49-F238E27FC236}">
                    <a16:creationId xmlns:a16="http://schemas.microsoft.com/office/drawing/2014/main" id="{6652AEE7-6E2E-402A-A3D2-E295AF7629D7}"/>
                  </a:ext>
                </a:extLst>
              </p:cNvPr>
              <p:cNvSpPr/>
              <p:nvPr/>
            </p:nvSpPr>
            <p:spPr>
              <a:xfrm>
                <a:off x="9802012" y="2464402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45" name="Forme libre : forme 244">
                <a:extLst>
                  <a:ext uri="{FF2B5EF4-FFF2-40B4-BE49-F238E27FC236}">
                    <a16:creationId xmlns:a16="http://schemas.microsoft.com/office/drawing/2014/main" id="{2ECADC20-1A9C-4A20-B2D4-42BCF9F2609C}"/>
                  </a:ext>
                </a:extLst>
              </p:cNvPr>
              <p:cNvSpPr/>
              <p:nvPr/>
            </p:nvSpPr>
            <p:spPr>
              <a:xfrm>
                <a:off x="9745243" y="2491167"/>
                <a:ext cx="9525" cy="6096"/>
              </a:xfrm>
              <a:custGeom>
                <a:avLst/>
                <a:gdLst>
                  <a:gd name="connsiteX0" fmla="*/ 0 w 9525"/>
                  <a:gd name="connsiteY0" fmla="*/ 0 h 6096"/>
                  <a:gd name="connsiteX1" fmla="*/ 0 w 9525"/>
                  <a:gd name="connsiteY1" fmla="*/ 6096 h 6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096">
                    <a:moveTo>
                      <a:pt x="0" y="0"/>
                    </a:moveTo>
                    <a:lnTo>
                      <a:pt x="0" y="6096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46" name="Forme libre : forme 245">
                <a:extLst>
                  <a:ext uri="{FF2B5EF4-FFF2-40B4-BE49-F238E27FC236}">
                    <a16:creationId xmlns:a16="http://schemas.microsoft.com/office/drawing/2014/main" id="{0EB442DB-53F9-4776-ADF5-2C87CA356000}"/>
                  </a:ext>
                </a:extLst>
              </p:cNvPr>
              <p:cNvSpPr/>
              <p:nvPr/>
            </p:nvSpPr>
            <p:spPr>
              <a:xfrm>
                <a:off x="9685997" y="2464497"/>
                <a:ext cx="95" cy="6191"/>
              </a:xfrm>
              <a:custGeom>
                <a:avLst/>
                <a:gdLst>
                  <a:gd name="connsiteX0" fmla="*/ 0 w 95"/>
                  <a:gd name="connsiteY0" fmla="*/ 0 h 6191"/>
                  <a:gd name="connsiteX1" fmla="*/ 95 w 9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" h="6191">
                    <a:moveTo>
                      <a:pt x="0" y="0"/>
                    </a:moveTo>
                    <a:lnTo>
                      <a:pt x="95" y="6191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47" name="Forme libre : forme 246">
                <a:extLst>
                  <a:ext uri="{FF2B5EF4-FFF2-40B4-BE49-F238E27FC236}">
                    <a16:creationId xmlns:a16="http://schemas.microsoft.com/office/drawing/2014/main" id="{3E96EBFE-174F-40A5-86AA-4C967B7DB4D1}"/>
                  </a:ext>
                </a:extLst>
              </p:cNvPr>
              <p:cNvSpPr/>
              <p:nvPr/>
            </p:nvSpPr>
            <p:spPr>
              <a:xfrm>
                <a:off x="9642658" y="2422397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48" name="Forme libre : forme 247">
                <a:extLst>
                  <a:ext uri="{FF2B5EF4-FFF2-40B4-BE49-F238E27FC236}">
                    <a16:creationId xmlns:a16="http://schemas.microsoft.com/office/drawing/2014/main" id="{C95D4F04-8BF2-4DC6-AB93-73AAEC7C9D40}"/>
                  </a:ext>
                </a:extLst>
              </p:cNvPr>
              <p:cNvSpPr/>
              <p:nvPr/>
            </p:nvSpPr>
            <p:spPr>
              <a:xfrm>
                <a:off x="9617703" y="2364770"/>
                <a:ext cx="9525" cy="6096"/>
              </a:xfrm>
              <a:custGeom>
                <a:avLst/>
                <a:gdLst>
                  <a:gd name="connsiteX0" fmla="*/ 0 w 9525"/>
                  <a:gd name="connsiteY0" fmla="*/ 0 h 6096"/>
                  <a:gd name="connsiteX1" fmla="*/ 0 w 9525"/>
                  <a:gd name="connsiteY1" fmla="*/ 6096 h 6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096">
                    <a:moveTo>
                      <a:pt x="0" y="0"/>
                    </a:moveTo>
                    <a:lnTo>
                      <a:pt x="0" y="6096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49" name="Forme libre : forme 248">
                <a:extLst>
                  <a:ext uri="{FF2B5EF4-FFF2-40B4-BE49-F238E27FC236}">
                    <a16:creationId xmlns:a16="http://schemas.microsoft.com/office/drawing/2014/main" id="{90AC18B5-D250-4D48-85F0-B701BC432161}"/>
                  </a:ext>
                </a:extLst>
              </p:cNvPr>
              <p:cNvSpPr/>
              <p:nvPr/>
            </p:nvSpPr>
            <p:spPr>
              <a:xfrm>
                <a:off x="9645230" y="2306382"/>
                <a:ext cx="9525" cy="6191"/>
              </a:xfrm>
              <a:custGeom>
                <a:avLst/>
                <a:gdLst>
                  <a:gd name="connsiteX0" fmla="*/ 0 w 9525"/>
                  <a:gd name="connsiteY0" fmla="*/ 0 h 6191"/>
                  <a:gd name="connsiteX1" fmla="*/ 0 w 952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191">
                    <a:moveTo>
                      <a:pt x="0" y="0"/>
                    </a:moveTo>
                    <a:lnTo>
                      <a:pt x="0" y="6191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50" name="Forme libre : forme 249">
                <a:extLst>
                  <a:ext uri="{FF2B5EF4-FFF2-40B4-BE49-F238E27FC236}">
                    <a16:creationId xmlns:a16="http://schemas.microsoft.com/office/drawing/2014/main" id="{1CE45537-23DC-4F1B-BD9F-0AB0356CD917}"/>
                  </a:ext>
                </a:extLst>
              </p:cNvPr>
              <p:cNvSpPr/>
              <p:nvPr/>
            </p:nvSpPr>
            <p:spPr>
              <a:xfrm>
                <a:off x="9685521" y="2263901"/>
                <a:ext cx="95" cy="6191"/>
              </a:xfrm>
              <a:custGeom>
                <a:avLst/>
                <a:gdLst>
                  <a:gd name="connsiteX0" fmla="*/ 0 w 95"/>
                  <a:gd name="connsiteY0" fmla="*/ 0 h 6191"/>
                  <a:gd name="connsiteX1" fmla="*/ 95 w 95"/>
                  <a:gd name="connsiteY1" fmla="*/ 6191 h 6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" h="6191">
                    <a:moveTo>
                      <a:pt x="0" y="0"/>
                    </a:moveTo>
                    <a:lnTo>
                      <a:pt x="95" y="6191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</p:grpSp>
      <p:cxnSp>
        <p:nvCxnSpPr>
          <p:cNvPr id="258" name="Connecteur droit avec flèche 257">
            <a:extLst>
              <a:ext uri="{FF2B5EF4-FFF2-40B4-BE49-F238E27FC236}">
                <a16:creationId xmlns:a16="http://schemas.microsoft.com/office/drawing/2014/main" id="{71EF23CD-B5DB-4294-BEAA-9B79707C4EFB}"/>
              </a:ext>
            </a:extLst>
          </p:cNvPr>
          <p:cNvCxnSpPr>
            <a:cxnSpLocks/>
          </p:cNvCxnSpPr>
          <p:nvPr/>
        </p:nvCxnSpPr>
        <p:spPr>
          <a:xfrm>
            <a:off x="498506" y="4534677"/>
            <a:ext cx="1124415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Rectangle à coins arrondis 9">
            <a:extLst>
              <a:ext uri="{FF2B5EF4-FFF2-40B4-BE49-F238E27FC236}">
                <a16:creationId xmlns:a16="http://schemas.microsoft.com/office/drawing/2014/main" id="{82472AF1-9ADB-4EED-864F-A51648364757}"/>
              </a:ext>
            </a:extLst>
          </p:cNvPr>
          <p:cNvSpPr/>
          <p:nvPr/>
        </p:nvSpPr>
        <p:spPr>
          <a:xfrm>
            <a:off x="286666" y="4786496"/>
            <a:ext cx="2444187" cy="1336325"/>
          </a:xfrm>
          <a:prstGeom prst="roundRect">
            <a:avLst/>
          </a:prstGeom>
          <a:solidFill>
            <a:srgbClr val="C00000"/>
          </a:solidFill>
          <a:ln w="5397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60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Si l’emprunteur est déjà client seule l’actualisation de la connaissance client suffit</a:t>
            </a:r>
          </a:p>
        </p:txBody>
      </p:sp>
      <p:sp>
        <p:nvSpPr>
          <p:cNvPr id="264" name="Rectangle à coins arrondis 9">
            <a:extLst>
              <a:ext uri="{FF2B5EF4-FFF2-40B4-BE49-F238E27FC236}">
                <a16:creationId xmlns:a16="http://schemas.microsoft.com/office/drawing/2014/main" id="{A615F28D-0014-4DB0-BD3D-C098DCDEFF87}"/>
              </a:ext>
            </a:extLst>
          </p:cNvPr>
          <p:cNvSpPr/>
          <p:nvPr/>
        </p:nvSpPr>
        <p:spPr>
          <a:xfrm>
            <a:off x="3310035" y="4780846"/>
            <a:ext cx="2397731" cy="1336315"/>
          </a:xfrm>
          <a:prstGeom prst="roundRect">
            <a:avLst/>
          </a:prstGeom>
          <a:solidFill>
            <a:srgbClr val="C00000"/>
          </a:solidFill>
          <a:ln w="5397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600" i="0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Je vérifie l’existence d’un éventuel doublon de dossier </a:t>
            </a:r>
            <a:endParaRPr kumimoji="0" lang="fr-FR" sz="1600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5" name="Rectangle à coins arrondis 9">
            <a:extLst>
              <a:ext uri="{FF2B5EF4-FFF2-40B4-BE49-F238E27FC236}">
                <a16:creationId xmlns:a16="http://schemas.microsoft.com/office/drawing/2014/main" id="{03BF92EC-F8AF-4673-8320-0238980908DA}"/>
              </a:ext>
            </a:extLst>
          </p:cNvPr>
          <p:cNvSpPr/>
          <p:nvPr/>
        </p:nvSpPr>
        <p:spPr>
          <a:xfrm>
            <a:off x="6375740" y="4792346"/>
            <a:ext cx="2444187" cy="1336315"/>
          </a:xfrm>
          <a:prstGeom prst="roundRect">
            <a:avLst/>
          </a:prstGeom>
          <a:solidFill>
            <a:srgbClr val="C00000"/>
          </a:solidFill>
          <a:ln w="5397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60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En cas de refus je classe le dossier sans suite </a:t>
            </a:r>
          </a:p>
        </p:txBody>
      </p:sp>
      <p:sp>
        <p:nvSpPr>
          <p:cNvPr id="266" name="Rectangle à coins arrondis 9">
            <a:extLst>
              <a:ext uri="{FF2B5EF4-FFF2-40B4-BE49-F238E27FC236}">
                <a16:creationId xmlns:a16="http://schemas.microsoft.com/office/drawing/2014/main" id="{9BADFD03-BF41-400D-AC8A-F2D6FF7AB38B}"/>
              </a:ext>
            </a:extLst>
          </p:cNvPr>
          <p:cNvSpPr/>
          <p:nvPr/>
        </p:nvSpPr>
        <p:spPr>
          <a:xfrm>
            <a:off x="9360294" y="4829511"/>
            <a:ext cx="2382367" cy="1287649"/>
          </a:xfrm>
          <a:prstGeom prst="roundRect">
            <a:avLst/>
          </a:prstGeom>
          <a:solidFill>
            <a:srgbClr val="C00000"/>
          </a:solidFill>
          <a:ln w="5397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600" i="0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600" i="0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kumimoji="0" lang="fr-FR" sz="160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cas de </a:t>
            </a:r>
            <a:r>
              <a:rPr lang="fr-FR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questions,</a:t>
            </a:r>
            <a:r>
              <a:rPr kumimoji="0" lang="fr-FR" sz="160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je m’adresse à mon DPE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600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Espace réservé du texte 10">
            <a:extLst>
              <a:ext uri="{FF2B5EF4-FFF2-40B4-BE49-F238E27FC236}">
                <a16:creationId xmlns:a16="http://schemas.microsoft.com/office/drawing/2014/main" id="{3F2BC370-39EB-442D-9D73-A2C39B89738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400" dirty="0">
                <a:latin typeface="+mj-lt"/>
              </a:rPr>
              <a:t>BDD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7DE1A91-923A-4472-A099-72895EF379B8}"/>
              </a:ext>
            </a:extLst>
          </p:cNvPr>
          <p:cNvCxnSpPr/>
          <p:nvPr/>
        </p:nvCxnSpPr>
        <p:spPr>
          <a:xfrm>
            <a:off x="2995126" y="1839849"/>
            <a:ext cx="0" cy="4570282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1610695C-96BC-49F4-B9BD-A0D407824378}"/>
              </a:ext>
            </a:extLst>
          </p:cNvPr>
          <p:cNvCxnSpPr/>
          <p:nvPr/>
        </p:nvCxnSpPr>
        <p:spPr>
          <a:xfrm>
            <a:off x="6030685" y="1783780"/>
            <a:ext cx="0" cy="4570282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D68E9728-38B7-48E8-AD40-954175CAF904}"/>
              </a:ext>
            </a:extLst>
          </p:cNvPr>
          <p:cNvCxnSpPr/>
          <p:nvPr/>
        </p:nvCxnSpPr>
        <p:spPr>
          <a:xfrm>
            <a:off x="9056913" y="1777332"/>
            <a:ext cx="0" cy="4570282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7930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115C76-D449-4580-9C40-0687748BE0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Simplicité et efficacité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3C696A-37B5-4AA2-8C86-94940F906862}"/>
              </a:ext>
            </a:extLst>
          </p:cNvPr>
          <p:cNvSpPr/>
          <p:nvPr/>
        </p:nvSpPr>
        <p:spPr>
          <a:xfrm rot="5400000">
            <a:off x="6444283" y="3640717"/>
            <a:ext cx="828000" cy="28800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  <a:latin typeface="Arial Black" panose="020B0A04020102020204" pitchFamily="34" charset="0"/>
              </a:rPr>
              <a:t>Développement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4512F5-7AB8-4168-BD91-53194C80DC03}"/>
              </a:ext>
            </a:extLst>
          </p:cNvPr>
          <p:cNvSpPr/>
          <p:nvPr/>
        </p:nvSpPr>
        <p:spPr>
          <a:xfrm rot="5400000">
            <a:off x="4509704" y="2293699"/>
            <a:ext cx="828000" cy="28800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4000" b="1" dirty="0">
                <a:solidFill>
                  <a:srgbClr val="C0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Simplification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B656D4-6D1B-4C1E-8BC5-77B3B1E70DFF}"/>
              </a:ext>
            </a:extLst>
          </p:cNvPr>
          <p:cNvSpPr/>
          <p:nvPr/>
        </p:nvSpPr>
        <p:spPr>
          <a:xfrm rot="5400000">
            <a:off x="5238948" y="3025921"/>
            <a:ext cx="828000" cy="28800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Satisfaction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09A69F-C08A-44A4-BE3D-4E8AAF8FD545}"/>
              </a:ext>
            </a:extLst>
          </p:cNvPr>
          <p:cNvSpPr txBox="1"/>
          <p:nvPr/>
        </p:nvSpPr>
        <p:spPr>
          <a:xfrm>
            <a:off x="6858283" y="5553949"/>
            <a:ext cx="1854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ernard MT Condensed" panose="02050806060905020404" pitchFamily="18" charset="0"/>
              </a:rPr>
              <a:t>Suivi en temps réel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D3FA782-62E8-4AE7-900C-4856487B60E4}"/>
              </a:ext>
            </a:extLst>
          </p:cNvPr>
          <p:cNvSpPr txBox="1"/>
          <p:nvPr/>
        </p:nvSpPr>
        <p:spPr>
          <a:xfrm>
            <a:off x="8970233" y="4187259"/>
            <a:ext cx="16662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man Old Style" panose="02050604050505020204" pitchFamily="18" charset="0"/>
              </a:rPr>
              <a:t>Sécurisation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man Old Style" panose="02050604050505020204" pitchFamily="18" charset="0"/>
              </a:rPr>
              <a:t>des échanges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F5FDDCB-0A61-4691-8B87-85962C7CAB7C}"/>
              </a:ext>
            </a:extLst>
          </p:cNvPr>
          <p:cNvSpPr txBox="1"/>
          <p:nvPr/>
        </p:nvSpPr>
        <p:spPr>
          <a:xfrm>
            <a:off x="8428963" y="5184617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badi" panose="020B0604020202020204" pitchFamily="34" charset="0"/>
              </a:rPr>
              <a:t>Echanges fluides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79E3B04-B1F1-44A2-B4CE-3B58FC8D4522}"/>
              </a:ext>
            </a:extLst>
          </p:cNvPr>
          <p:cNvSpPr txBox="1"/>
          <p:nvPr/>
        </p:nvSpPr>
        <p:spPr>
          <a:xfrm>
            <a:off x="6979560" y="3791027"/>
            <a:ext cx="1990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roadway" panose="04040905080B02020502" pitchFamily="82" charset="0"/>
              </a:rPr>
              <a:t>Gain de temps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7DBD564-630B-4D62-9625-E9B41B03FDC4}"/>
              </a:ext>
            </a:extLst>
          </p:cNvPr>
          <p:cNvSpPr txBox="1"/>
          <p:nvPr/>
        </p:nvSpPr>
        <p:spPr>
          <a:xfrm>
            <a:off x="4081567" y="5294104"/>
            <a:ext cx="1917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Délais optimisés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8176F27-10D5-492F-A0FD-BCC08AFE07A8}"/>
              </a:ext>
            </a:extLst>
          </p:cNvPr>
          <p:cNvSpPr txBox="1"/>
          <p:nvPr/>
        </p:nvSpPr>
        <p:spPr>
          <a:xfrm>
            <a:off x="1532843" y="5478770"/>
            <a:ext cx="269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ejaVu Sans" panose="020B0603030804020204" pitchFamily="34" charset="0"/>
                <a:ea typeface="DejaVu Sans" panose="020B0603030804020204" pitchFamily="34" charset="0"/>
                <a:cs typeface="DejaVu Sans" panose="020B0603030804020204" pitchFamily="34" charset="0"/>
              </a:rPr>
              <a:t>Satisfaction Client,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ejaVu Sans" panose="020B0603030804020204" pitchFamily="34" charset="0"/>
                <a:ea typeface="DejaVu Sans" panose="020B0603030804020204" pitchFamily="34" charset="0"/>
                <a:cs typeface="DejaVu Sans" panose="020B0603030804020204" pitchFamily="34" charset="0"/>
              </a:rPr>
              <a:t>Partenaire, CEGEE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465F80D-26C9-4E02-9E66-070C3DE65867}"/>
              </a:ext>
            </a:extLst>
          </p:cNvPr>
          <p:cNvSpPr txBox="1"/>
          <p:nvPr/>
        </p:nvSpPr>
        <p:spPr>
          <a:xfrm>
            <a:off x="1314461" y="3842364"/>
            <a:ext cx="1945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Script" panose="030B0504020000000003" pitchFamily="66" charset="0"/>
              </a:rPr>
              <a:t>Accélérateur de business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2C2BF56-D3F8-4A6B-A71B-0F28CD6868D7}"/>
              </a:ext>
            </a:extLst>
          </p:cNvPr>
          <p:cNvSpPr txBox="1"/>
          <p:nvPr/>
        </p:nvSpPr>
        <p:spPr>
          <a:xfrm>
            <a:off x="2650585" y="4494484"/>
            <a:ext cx="1666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Elephant" panose="02020904090505020303" pitchFamily="18" charset="0"/>
              </a:rPr>
              <a:t>Process vertueux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792DA5A-2AB9-489D-BE0A-2660A8E24CDC}"/>
              </a:ext>
            </a:extLst>
          </p:cNvPr>
          <p:cNvSpPr txBox="1"/>
          <p:nvPr/>
        </p:nvSpPr>
        <p:spPr>
          <a:xfrm>
            <a:off x="695325" y="1209054"/>
            <a:ext cx="1098073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dirty="0">
              <a:solidFill>
                <a:srgbClr val="3E454A"/>
              </a:solidFill>
              <a:latin typeface="Arial" panose="020B0604020202020204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3E454A"/>
                </a:solidFill>
                <a:latin typeface="Arial" panose="020B0604020202020204"/>
              </a:rPr>
              <a:t>Ce nouveau parcours a pour ambition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</a:p>
          <a:p>
            <a:pPr marL="901800" lvl="1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d’améliorer la qualité de service aux partenaires et aux clients</a:t>
            </a:r>
          </a:p>
          <a:p>
            <a:pPr marL="901800" lvl="1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réduire les délais d’instruction des dossiers</a:t>
            </a:r>
          </a:p>
          <a:p>
            <a:pPr marL="901800" lvl="1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r>
              <a:rPr lang="fr-FR" sz="1600">
                <a:solidFill>
                  <a:schemeClr val="tx1">
                    <a:lumMod val="75000"/>
                    <a:lumOff val="25000"/>
                  </a:schemeClr>
                </a:solidFill>
              </a:rPr>
              <a:t>d’installer une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relation « gagnant-gagnant » pour tous les acteurs du dossier et principalement pour le </a:t>
            </a:r>
            <a:r>
              <a:rPr lang="fr-FR" sz="1600" b="1" dirty="0">
                <a:solidFill>
                  <a:srgbClr val="C00000"/>
                </a:solidFill>
              </a:rPr>
              <a:t>client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901800" lvl="1" indent="-2160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6604FE95-337F-4305-A558-EA4B5CF4509B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400" dirty="0">
                <a:latin typeface="+mj-lt"/>
              </a:rPr>
              <a:t>BDD</a:t>
            </a:r>
          </a:p>
        </p:txBody>
      </p:sp>
    </p:spTree>
    <p:extLst>
      <p:ext uri="{BB962C8B-B14F-4D97-AF65-F5344CB8AC3E}">
        <p14:creationId xmlns:p14="http://schemas.microsoft.com/office/powerpoint/2010/main" val="9241411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1_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5578</TotalTime>
  <Words>930</Words>
  <Application>Microsoft Office PowerPoint</Application>
  <PresentationFormat>Grand écran</PresentationFormat>
  <Paragraphs>141</Paragraphs>
  <Slides>13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16</vt:i4>
      </vt:variant>
      <vt:variant>
        <vt:lpstr>Thème</vt:lpstr>
      </vt:variant>
      <vt:variant>
        <vt:i4>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33" baseType="lpstr">
      <vt:lpstr>Abadi</vt:lpstr>
      <vt:lpstr>Adobe Devanagari</vt:lpstr>
      <vt:lpstr>Aharoni</vt:lpstr>
      <vt:lpstr>Arial</vt:lpstr>
      <vt:lpstr>Arial Black</vt:lpstr>
      <vt:lpstr>Bernard MT Condensed</vt:lpstr>
      <vt:lpstr>Bookman Old Style</vt:lpstr>
      <vt:lpstr>Broadway</vt:lpstr>
      <vt:lpstr>Calibri</vt:lpstr>
      <vt:lpstr>Comic Sans MS</vt:lpstr>
      <vt:lpstr>DejaVu Sans</vt:lpstr>
      <vt:lpstr>Elephant</vt:lpstr>
      <vt:lpstr>Montserrat Black</vt:lpstr>
      <vt:lpstr>Segoe Script</vt:lpstr>
      <vt:lpstr>Wingdings</vt:lpstr>
      <vt:lpstr>Wingdings 2</vt:lpstr>
      <vt:lpstr>Thème Office</vt:lpstr>
      <vt:lpstr>Caisse d'Epargne</vt:lpstr>
      <vt:lpstr>1_Caisse d'Epargne</vt:lpstr>
      <vt:lpstr>Feuille de calcul Microsoft Excel</vt:lpstr>
      <vt:lpstr>Heure du Jeudi  Parcours digital courtiers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HAESSLER Jean-Christophe [CEGEE]</cp:lastModifiedBy>
  <cp:revision>392</cp:revision>
  <cp:lastPrinted>2022-03-18T10:50:52Z</cp:lastPrinted>
  <dcterms:created xsi:type="dcterms:W3CDTF">2020-06-24T09:20:11Z</dcterms:created>
  <dcterms:modified xsi:type="dcterms:W3CDTF">2022-04-11T16:02:07Z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