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sldIdLst>
    <p:sldId id="256" r:id="rId6"/>
    <p:sldId id="257" r:id="rId7"/>
    <p:sldId id="272" r:id="rId8"/>
    <p:sldId id="285" r:id="rId9"/>
    <p:sldId id="282" r:id="rId10"/>
    <p:sldId id="273" r:id="rId11"/>
    <p:sldId id="289" r:id="rId12"/>
    <p:sldId id="294" r:id="rId13"/>
    <p:sldId id="295" r:id="rId14"/>
    <p:sldId id="291" r:id="rId15"/>
    <p:sldId id="290" r:id="rId16"/>
    <p:sldId id="299" r:id="rId17"/>
    <p:sldId id="304" r:id="rId18"/>
    <p:sldId id="286" r:id="rId19"/>
    <p:sldId id="298" r:id="rId20"/>
    <p:sldId id="274" r:id="rId21"/>
    <p:sldId id="293" r:id="rId22"/>
    <p:sldId id="268" r:id="rId23"/>
    <p:sldId id="301" r:id="rId24"/>
    <p:sldId id="302" r:id="rId25"/>
    <p:sldId id="303" r:id="rId26"/>
    <p:sldId id="281" r:id="rId2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02A"/>
    <a:srgbClr val="C31632"/>
    <a:srgbClr val="D11921"/>
    <a:srgbClr val="EC1B24"/>
    <a:srgbClr val="E3322C"/>
    <a:srgbClr val="000000"/>
    <a:srgbClr val="FBDCDD"/>
    <a:srgbClr val="F5F5F5"/>
    <a:srgbClr val="FF0000"/>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3372" autoAdjust="0"/>
  </p:normalViewPr>
  <p:slideViewPr>
    <p:cSldViewPr snapToGrid="0">
      <p:cViewPr varScale="1">
        <p:scale>
          <a:sx n="110" d="100"/>
          <a:sy n="110" d="100"/>
        </p:scale>
        <p:origin x="690" y="10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5" d="100"/>
          <a:sy n="75" d="100"/>
        </p:scale>
        <p:origin x="4026"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A54E77B-881D-4843-AFFD-7C4846762D6D}" type="datetimeFigureOut">
              <a:rPr lang="fr-FR" smtClean="0"/>
              <a:t>20/04/2022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4D8BEE1-50E0-44F8-9CFC-73FC6B715DC5}" type="slidenum">
              <a:rPr lang="fr-FR" smtClean="0"/>
              <a:t>‹N°›</a:t>
            </a:fld>
            <a:endParaRPr lang="fr-FR"/>
          </a:p>
        </p:txBody>
      </p:sp>
    </p:spTree>
    <p:extLst>
      <p:ext uri="{BB962C8B-B14F-4D97-AF65-F5344CB8AC3E}">
        <p14:creationId xmlns:p14="http://schemas.microsoft.com/office/powerpoint/2010/main" val="2003276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1</a:t>
            </a:fld>
            <a:endParaRPr lang="fr-FR"/>
          </a:p>
        </p:txBody>
      </p:sp>
    </p:spTree>
    <p:extLst>
      <p:ext uri="{BB962C8B-B14F-4D97-AF65-F5344CB8AC3E}">
        <p14:creationId xmlns:p14="http://schemas.microsoft.com/office/powerpoint/2010/main" val="1991208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2</a:t>
            </a:fld>
            <a:endParaRPr lang="fr-FR"/>
          </a:p>
        </p:txBody>
      </p:sp>
    </p:spTree>
    <p:extLst>
      <p:ext uri="{BB962C8B-B14F-4D97-AF65-F5344CB8AC3E}">
        <p14:creationId xmlns:p14="http://schemas.microsoft.com/office/powerpoint/2010/main" val="3677045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3</a:t>
            </a:fld>
            <a:endParaRPr lang="fr-FR"/>
          </a:p>
        </p:txBody>
      </p:sp>
    </p:spTree>
    <p:extLst>
      <p:ext uri="{BB962C8B-B14F-4D97-AF65-F5344CB8AC3E}">
        <p14:creationId xmlns:p14="http://schemas.microsoft.com/office/powerpoint/2010/main" val="1955290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solidFill>
                <a:srgbClr val="FFFF00"/>
              </a:solidFill>
            </a:endParaRPr>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4</a:t>
            </a:fld>
            <a:endParaRPr lang="fr-FR"/>
          </a:p>
        </p:txBody>
      </p:sp>
    </p:spTree>
    <p:extLst>
      <p:ext uri="{BB962C8B-B14F-4D97-AF65-F5344CB8AC3E}">
        <p14:creationId xmlns:p14="http://schemas.microsoft.com/office/powerpoint/2010/main" val="832481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solidFill>
                <a:srgbClr val="FFFF00"/>
              </a:solidFill>
            </a:endParaRPr>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5</a:t>
            </a:fld>
            <a:endParaRPr lang="fr-FR"/>
          </a:p>
        </p:txBody>
      </p:sp>
    </p:spTree>
    <p:extLst>
      <p:ext uri="{BB962C8B-B14F-4D97-AF65-F5344CB8AC3E}">
        <p14:creationId xmlns:p14="http://schemas.microsoft.com/office/powerpoint/2010/main" val="3324945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6</a:t>
            </a:fld>
            <a:endParaRPr lang="fr-FR"/>
          </a:p>
        </p:txBody>
      </p:sp>
    </p:spTree>
    <p:extLst>
      <p:ext uri="{BB962C8B-B14F-4D97-AF65-F5344CB8AC3E}">
        <p14:creationId xmlns:p14="http://schemas.microsoft.com/office/powerpoint/2010/main" val="1535903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7</a:t>
            </a:fld>
            <a:endParaRPr lang="fr-FR"/>
          </a:p>
        </p:txBody>
      </p:sp>
    </p:spTree>
    <p:extLst>
      <p:ext uri="{BB962C8B-B14F-4D97-AF65-F5344CB8AC3E}">
        <p14:creationId xmlns:p14="http://schemas.microsoft.com/office/powerpoint/2010/main" val="3513557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8</a:t>
            </a:fld>
            <a:endParaRPr lang="fr-FR"/>
          </a:p>
        </p:txBody>
      </p:sp>
    </p:spTree>
    <p:extLst>
      <p:ext uri="{BB962C8B-B14F-4D97-AF65-F5344CB8AC3E}">
        <p14:creationId xmlns:p14="http://schemas.microsoft.com/office/powerpoint/2010/main" val="1880055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9</a:t>
            </a:fld>
            <a:endParaRPr lang="fr-FR"/>
          </a:p>
        </p:txBody>
      </p:sp>
    </p:spTree>
    <p:extLst>
      <p:ext uri="{BB962C8B-B14F-4D97-AF65-F5344CB8AC3E}">
        <p14:creationId xmlns:p14="http://schemas.microsoft.com/office/powerpoint/2010/main" val="7253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10</a:t>
            </a:fld>
            <a:endParaRPr lang="fr-FR"/>
          </a:p>
        </p:txBody>
      </p:sp>
    </p:spTree>
    <p:extLst>
      <p:ext uri="{BB962C8B-B14F-4D97-AF65-F5344CB8AC3E}">
        <p14:creationId xmlns:p14="http://schemas.microsoft.com/office/powerpoint/2010/main" val="3477103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0688" y="1241425"/>
            <a:ext cx="6070600" cy="3414713"/>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11</a:t>
            </a:fld>
            <a:endParaRPr lang="fr-FR"/>
          </a:p>
        </p:txBody>
      </p:sp>
    </p:spTree>
    <p:extLst>
      <p:ext uri="{BB962C8B-B14F-4D97-AF65-F5344CB8AC3E}">
        <p14:creationId xmlns:p14="http://schemas.microsoft.com/office/powerpoint/2010/main" val="1135030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0688" y="1241425"/>
            <a:ext cx="6070600" cy="3414713"/>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12</a:t>
            </a:fld>
            <a:endParaRPr lang="fr-FR"/>
          </a:p>
        </p:txBody>
      </p:sp>
    </p:spTree>
    <p:extLst>
      <p:ext uri="{BB962C8B-B14F-4D97-AF65-F5344CB8AC3E}">
        <p14:creationId xmlns:p14="http://schemas.microsoft.com/office/powerpoint/2010/main" val="104178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0688" y="1241425"/>
            <a:ext cx="6070600" cy="3414713"/>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13</a:t>
            </a:fld>
            <a:endParaRPr lang="fr-FR"/>
          </a:p>
        </p:txBody>
      </p:sp>
    </p:spTree>
    <p:extLst>
      <p:ext uri="{BB962C8B-B14F-4D97-AF65-F5344CB8AC3E}">
        <p14:creationId xmlns:p14="http://schemas.microsoft.com/office/powerpoint/2010/main" val="1492479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14</a:t>
            </a:fld>
            <a:endParaRPr lang="fr-FR"/>
          </a:p>
        </p:txBody>
      </p:sp>
    </p:spTree>
    <p:extLst>
      <p:ext uri="{BB962C8B-B14F-4D97-AF65-F5344CB8AC3E}">
        <p14:creationId xmlns:p14="http://schemas.microsoft.com/office/powerpoint/2010/main" val="2085651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15</a:t>
            </a:fld>
            <a:endParaRPr lang="fr-FR"/>
          </a:p>
        </p:txBody>
      </p:sp>
    </p:spTree>
    <p:extLst>
      <p:ext uri="{BB962C8B-B14F-4D97-AF65-F5344CB8AC3E}">
        <p14:creationId xmlns:p14="http://schemas.microsoft.com/office/powerpoint/2010/main" val="4245006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18</a:t>
            </a:fld>
            <a:endParaRPr lang="fr-FR"/>
          </a:p>
        </p:txBody>
      </p:sp>
    </p:spTree>
    <p:extLst>
      <p:ext uri="{BB962C8B-B14F-4D97-AF65-F5344CB8AC3E}">
        <p14:creationId xmlns:p14="http://schemas.microsoft.com/office/powerpoint/2010/main" val="2461777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19</a:t>
            </a:fld>
            <a:endParaRPr lang="fr-FR"/>
          </a:p>
        </p:txBody>
      </p:sp>
    </p:spTree>
    <p:extLst>
      <p:ext uri="{BB962C8B-B14F-4D97-AF65-F5344CB8AC3E}">
        <p14:creationId xmlns:p14="http://schemas.microsoft.com/office/powerpoint/2010/main" val="1500043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20</a:t>
            </a:fld>
            <a:endParaRPr lang="fr-FR"/>
          </a:p>
        </p:txBody>
      </p:sp>
    </p:spTree>
    <p:extLst>
      <p:ext uri="{BB962C8B-B14F-4D97-AF65-F5344CB8AC3E}">
        <p14:creationId xmlns:p14="http://schemas.microsoft.com/office/powerpoint/2010/main" val="396020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D8BEE1-50E0-44F8-9CFC-73FC6B715DC5}" type="slidenum">
              <a:rPr lang="fr-FR" smtClean="0"/>
              <a:t>22</a:t>
            </a:fld>
            <a:endParaRPr lang="fr-FR"/>
          </a:p>
        </p:txBody>
      </p:sp>
    </p:spTree>
    <p:extLst>
      <p:ext uri="{BB962C8B-B14F-4D97-AF65-F5344CB8AC3E}">
        <p14:creationId xmlns:p14="http://schemas.microsoft.com/office/powerpoint/2010/main" val="2572143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a:t>01</a:t>
            </a:r>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71850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commerciaux.celca.caisse-epargne.fr/download/1449/referentiel-des-derogations-commerciales/25937/referentiel-des-derogations-commerciales.pdf"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jpe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hyperlink" Target="http://commerciaux.celca.caisse-epargne.fr/download/1873/2021/24749/hdj-du-16-decembre-la-defense-de-notre-tarification-2.ppt" TargetMode="External"/><Relationship Id="rId4" Type="http://schemas.openxmlformats.org/officeDocument/2006/relationships/hyperlink" Target="http://commerciaux.celca.caisse-epargne.fr/download/1028/documents-hors-arbo-1/26271/mode-op-myderog.pptx"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wnsgprw1.cegee.caisse-epargne.fr/app/my-derog" TargetMode="External"/><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hyperlink" Target="mailto:marketing@cegee.caisse-epargne.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a:xfrm>
            <a:off x="2230015" y="5448132"/>
            <a:ext cx="7893700" cy="304887"/>
          </a:xfrm>
        </p:spPr>
        <p:txBody>
          <a:bodyPr>
            <a:normAutofit fontScale="92500" lnSpcReduction="10000"/>
          </a:bodyPr>
          <a:lstStyle/>
          <a:p>
            <a:r>
              <a:rPr lang="fr-FR" dirty="0"/>
              <a:t>21/04/2022</a:t>
            </a:r>
          </a:p>
        </p:txBody>
      </p:sp>
      <p:sp>
        <p:nvSpPr>
          <p:cNvPr id="4" name="Titre 3"/>
          <p:cNvSpPr>
            <a:spLocks noGrp="1"/>
          </p:cNvSpPr>
          <p:nvPr>
            <p:ph type="ctrTitle"/>
          </p:nvPr>
        </p:nvSpPr>
        <p:spPr/>
        <p:txBody>
          <a:bodyPr>
            <a:normAutofit/>
          </a:bodyPr>
          <a:lstStyle/>
          <a:p>
            <a:r>
              <a:rPr lang="fr-FR" dirty="0"/>
              <a:t>Présentation de </a:t>
            </a:r>
            <a:r>
              <a:rPr lang="fr-FR" dirty="0">
                <a:solidFill>
                  <a:srgbClr val="C00000"/>
                </a:solidFill>
              </a:rPr>
              <a:t>MyDerog</a:t>
            </a:r>
          </a:p>
        </p:txBody>
      </p:sp>
      <p:sp>
        <p:nvSpPr>
          <p:cNvPr id="5" name="Espace réservé du texte 4"/>
          <p:cNvSpPr>
            <a:spLocks noGrp="1"/>
          </p:cNvSpPr>
          <p:nvPr>
            <p:ph type="body" sz="quarter" idx="11"/>
          </p:nvPr>
        </p:nvSpPr>
        <p:spPr/>
        <p:txBody>
          <a:bodyPr/>
          <a:lstStyle/>
          <a:p>
            <a:r>
              <a:rPr lang="fr-FR" dirty="0"/>
              <a:t>BDD – Direction du développement - Marché Grand Public</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7620201" cy="6858000"/>
          </a:xfrm>
        </p:spPr>
        <p:txBody>
          <a:bodyPr anchor="ctr"/>
          <a:lstStyle/>
          <a:p>
            <a:r>
              <a:rPr lang="fr-FR" sz="2400" dirty="0"/>
              <a:t>Contexte</a:t>
            </a:r>
          </a:p>
          <a:p>
            <a:endParaRPr lang="fr-FR" sz="2400" dirty="0"/>
          </a:p>
          <a:p>
            <a:r>
              <a:rPr lang="fr-FR" sz="2400" dirty="0"/>
              <a:t>Présentation de l’outil</a:t>
            </a:r>
          </a:p>
          <a:p>
            <a:endParaRPr lang="fr-FR" sz="2400" dirty="0"/>
          </a:p>
          <a:p>
            <a:r>
              <a:rPr lang="fr-FR" sz="2400" dirty="0"/>
              <a:t>Boite à outils MyDerog</a:t>
            </a:r>
          </a:p>
          <a:p>
            <a:endParaRPr lang="fr-FR" sz="2400" dirty="0"/>
          </a:p>
          <a:p>
            <a:r>
              <a:rPr lang="fr-FR" sz="2400" dirty="0"/>
              <a:t>Accès à l’outil</a:t>
            </a:r>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01</a:t>
            </a:r>
          </a:p>
          <a:p>
            <a:r>
              <a:rPr lang="fr-FR" sz="4000" dirty="0"/>
              <a:t>Contexte</a:t>
            </a:r>
          </a:p>
        </p:txBody>
      </p:sp>
      <p:sp>
        <p:nvSpPr>
          <p:cNvPr id="10" name="Rectangle 9">
            <a:extLst>
              <a:ext uri="{FF2B5EF4-FFF2-40B4-BE49-F238E27FC236}">
                <a16:creationId xmlns:a16="http://schemas.microsoft.com/office/drawing/2014/main" id="{517671FA-2325-4612-B752-C655F97BD59C}"/>
              </a:ext>
            </a:extLst>
          </p:cNvPr>
          <p:cNvSpPr/>
          <p:nvPr/>
        </p:nvSpPr>
        <p:spPr>
          <a:xfrm>
            <a:off x="5321148" y="2310029"/>
            <a:ext cx="6188520" cy="2554545"/>
          </a:xfrm>
          <a:prstGeom prst="rect">
            <a:avLst/>
          </a:prstGeom>
        </p:spPr>
        <p:txBody>
          <a:bodyPr wrap="square">
            <a:spAutoFit/>
          </a:bodyPr>
          <a:lstStyle/>
          <a:p>
            <a:pPr marL="514350" indent="-514350" algn="just">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La création d’un outil de gestion des dérogations va permettre à la fois, de structurer et d’homogénéiser les pratiques, et de sécuriser les demandes</a:t>
            </a:r>
          </a:p>
          <a:p>
            <a:pPr marL="51435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a:p>
            <a:pPr marL="514350" indent="-514350">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Le périmètre de l’outil englobe toutes les composantes du Marché Grand Public</a:t>
            </a:r>
          </a:p>
        </p:txBody>
      </p:sp>
    </p:spTree>
    <p:extLst>
      <p:ext uri="{BB962C8B-B14F-4D97-AF65-F5344CB8AC3E}">
        <p14:creationId xmlns:p14="http://schemas.microsoft.com/office/powerpoint/2010/main" val="186748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Multiethnic group of people. society, multicultural community portrait and citizens. young, adult and elder people  illustration Premium Vector">
            <a:extLst>
              <a:ext uri="{FF2B5EF4-FFF2-40B4-BE49-F238E27FC236}">
                <a16:creationId xmlns:a16="http://schemas.microsoft.com/office/drawing/2014/main" id="{527856E7-7A46-4B1C-BE62-4E36DC771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157" b="8119"/>
          <a:stretch>
            <a:fillRect/>
          </a:stretch>
        </p:blipFill>
        <p:spPr bwMode="auto">
          <a:xfrm>
            <a:off x="7654835" y="5255317"/>
            <a:ext cx="4537166" cy="119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texte 2"/>
          <p:cNvSpPr>
            <a:spLocks noGrp="1"/>
          </p:cNvSpPr>
          <p:nvPr>
            <p:ph type="body" sz="quarter" idx="12"/>
          </p:nvPr>
        </p:nvSpPr>
        <p:spPr>
          <a:xfrm>
            <a:off x="695324" y="464147"/>
            <a:ext cx="11351363" cy="720000"/>
          </a:xfrm>
        </p:spPr>
        <p:txBody>
          <a:bodyPr/>
          <a:lstStyle/>
          <a:p>
            <a:r>
              <a:rPr lang="fr-FR" dirty="0"/>
              <a:t>La création d’un outil de gestion des dérogations va permettre à la fois, de structurer et d’homogénéiser les pratiques, et de sécuriser les demandes</a:t>
            </a:r>
          </a:p>
        </p:txBody>
      </p:sp>
      <p:sp>
        <p:nvSpPr>
          <p:cNvPr id="4" name="Espace réservé du texte 3"/>
          <p:cNvSpPr>
            <a:spLocks noGrp="1"/>
          </p:cNvSpPr>
          <p:nvPr>
            <p:ph type="body" sz="quarter" idx="14"/>
          </p:nvPr>
        </p:nvSpPr>
        <p:spPr/>
        <p:txBody>
          <a:bodyPr/>
          <a:lstStyle/>
          <a:p>
            <a:r>
              <a:rPr lang="fr-FR" dirty="0"/>
              <a:t>Contexte </a:t>
            </a:r>
          </a:p>
        </p:txBody>
      </p:sp>
      <p:sp>
        <p:nvSpPr>
          <p:cNvPr id="10" name="Espace réservé du contenu 2"/>
          <p:cNvSpPr txBox="1">
            <a:spLocks/>
          </p:cNvSpPr>
          <p:nvPr/>
        </p:nvSpPr>
        <p:spPr>
          <a:xfrm>
            <a:off x="695324" y="1451334"/>
            <a:ext cx="10980739" cy="446011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a:t>Les dérogations commerciales sont détaillées au travers du référentiel des dérogations commerciales, accessible dans la                          . </a:t>
            </a:r>
            <a:r>
              <a:rPr lang="fr-FR" b="1" dirty="0">
                <a:solidFill>
                  <a:srgbClr val="C00000"/>
                </a:solidFill>
              </a:rPr>
              <a:t>Dès aujourd’hui, elles seront gérées dans le nouvel outil « MyDerog ».</a:t>
            </a:r>
            <a:endParaRPr lang="fr-FR" dirty="0">
              <a:solidFill>
                <a:srgbClr val="C00000"/>
              </a:solidFill>
            </a:endParaRPr>
          </a:p>
          <a:p>
            <a:endParaRPr lang="fr-FR" b="1" dirty="0"/>
          </a:p>
          <a:p>
            <a:pPr>
              <a:spcAft>
                <a:spcPts val="700"/>
              </a:spcAft>
            </a:pPr>
            <a:r>
              <a:rPr lang="fr-FR" b="1" dirty="0"/>
              <a:t>La construction d’un nouvel outil permettra :</a:t>
            </a:r>
          </a:p>
          <a:p>
            <a:pPr lvl="1"/>
            <a:r>
              <a:rPr lang="fr-FR" sz="1500" b="1" dirty="0"/>
              <a:t>Pour le réseau commercial </a:t>
            </a:r>
          </a:p>
          <a:p>
            <a:pPr lvl="2"/>
            <a:r>
              <a:rPr lang="fr-FR" sz="1400" dirty="0"/>
              <a:t>De gagner du temps avec l’utilisation d’un outil simple et intuitif, alimenté automatiquement par </a:t>
            </a:r>
            <a:r>
              <a:rPr lang="fr-FR" sz="1400" dirty="0" err="1"/>
              <a:t>Mysys</a:t>
            </a:r>
            <a:r>
              <a:rPr lang="fr-FR" sz="1400" dirty="0"/>
              <a:t> ;</a:t>
            </a:r>
          </a:p>
          <a:p>
            <a:pPr lvl="2"/>
            <a:r>
              <a:rPr lang="fr-FR" sz="1400" dirty="0"/>
              <a:t>De s’assurer du respect des délégations, de sécuriser et archiver les demandes ;</a:t>
            </a:r>
          </a:p>
          <a:p>
            <a:pPr lvl="2"/>
            <a:r>
              <a:rPr lang="fr-FR" sz="1400" dirty="0"/>
              <a:t>De disposer d’un outil et process unique de saisie des demandes de dérogations commerciales ;</a:t>
            </a:r>
          </a:p>
          <a:p>
            <a:pPr lvl="2"/>
            <a:r>
              <a:rPr lang="fr-FR" sz="1400" dirty="0"/>
              <a:t>D’apporter une vision PNB à toute demande et de disposer d’indicateurs financiers ;</a:t>
            </a:r>
          </a:p>
          <a:p>
            <a:pPr lvl="1"/>
            <a:r>
              <a:rPr lang="fr-FR" sz="1500" b="1" dirty="0"/>
              <a:t>Pour la CEGEE </a:t>
            </a:r>
          </a:p>
          <a:p>
            <a:pPr lvl="2"/>
            <a:r>
              <a:rPr lang="fr-FR" sz="1400" dirty="0"/>
              <a:t>De pouvoir maitriser et piloter l’utilisation des dérogations commerciales ;</a:t>
            </a:r>
          </a:p>
          <a:p>
            <a:pPr lvl="2"/>
            <a:r>
              <a:rPr lang="fr-FR" sz="1400" dirty="0"/>
              <a:t>D’intégrer toutes les composantes du référentiel des dérogations </a:t>
            </a:r>
            <a:r>
              <a:rPr lang="fr-FR" sz="1300" dirty="0"/>
              <a:t>(tarifications, crédits, assurance vie et gestes commerciaux)</a:t>
            </a:r>
            <a:r>
              <a:rPr lang="fr-FR" sz="1400" dirty="0"/>
              <a:t> ;</a:t>
            </a:r>
          </a:p>
          <a:p>
            <a:pPr lvl="2">
              <a:spcAft>
                <a:spcPts val="700"/>
              </a:spcAft>
            </a:pPr>
            <a:r>
              <a:rPr lang="fr-FR" sz="1400" dirty="0"/>
              <a:t>De pouvoir gérer les habilitations, et de paramétrer les barèmes et conditions tarifaires.</a:t>
            </a:r>
          </a:p>
          <a:p>
            <a:pPr marL="468000" lvl="1" indent="0">
              <a:buNone/>
            </a:pPr>
            <a:endParaRPr lang="fr-FR" sz="1200" dirty="0"/>
          </a:p>
        </p:txBody>
      </p:sp>
      <p:sp>
        <p:nvSpPr>
          <p:cNvPr id="20" name="Espace réservé du texte 4">
            <a:extLst>
              <a:ext uri="{FF2B5EF4-FFF2-40B4-BE49-F238E27FC236}">
                <a16:creationId xmlns:a16="http://schemas.microsoft.com/office/drawing/2014/main" id="{F2C82BED-A8B9-4620-9B88-1966F397B60D}"/>
              </a:ext>
            </a:extLst>
          </p:cNvPr>
          <p:cNvSpPr>
            <a:spLocks noGrp="1"/>
          </p:cNvSpPr>
          <p:nvPr>
            <p:ph type="body" sz="quarter" idx="16"/>
          </p:nvPr>
        </p:nvSpPr>
        <p:spPr>
          <a:xfrm>
            <a:off x="334912" y="716147"/>
            <a:ext cx="216000" cy="216000"/>
          </a:xfrm>
        </p:spPr>
        <p:txBody>
          <a:bodyPr/>
          <a:lstStyle/>
          <a:p>
            <a:r>
              <a:rPr lang="fr-FR" dirty="0"/>
              <a:t>1</a:t>
            </a:r>
          </a:p>
        </p:txBody>
      </p:sp>
      <p:pic>
        <p:nvPicPr>
          <p:cNvPr id="9" name="Image 8">
            <a:hlinkClick r:id="rId4"/>
            <a:extLst>
              <a:ext uri="{FF2B5EF4-FFF2-40B4-BE49-F238E27FC236}">
                <a16:creationId xmlns:a16="http://schemas.microsoft.com/office/drawing/2014/main" id="{B31355AA-3079-4993-AC59-B350A8E00D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1905" y="1741336"/>
            <a:ext cx="1164118" cy="220476"/>
          </a:xfrm>
          <a:prstGeom prst="rect">
            <a:avLst/>
          </a:prstGeom>
        </p:spPr>
      </p:pic>
      <p:pic>
        <p:nvPicPr>
          <p:cNvPr id="11" name="Image 10">
            <a:hlinkClick r:id="rId4"/>
            <a:extLst>
              <a:ext uri="{FF2B5EF4-FFF2-40B4-BE49-F238E27FC236}">
                <a16:creationId xmlns:a16="http://schemas.microsoft.com/office/drawing/2014/main" id="{0109AABF-73DF-40BF-A216-1DEE2598A420}"/>
              </a:ext>
            </a:extLst>
          </p:cNvPr>
          <p:cNvPicPr>
            <a:picLocks noChangeAspect="1"/>
          </p:cNvPicPr>
          <p:nvPr/>
        </p:nvPicPr>
        <p:blipFill>
          <a:blip r:embed="rId6">
            <a:duotone>
              <a:prstClr val="black"/>
              <a:schemeClr val="accent5">
                <a:tint val="45000"/>
                <a:satMod val="400000"/>
              </a:schemeClr>
            </a:duotone>
          </a:blip>
          <a:stretch>
            <a:fillRect/>
          </a:stretch>
        </p:blipFill>
        <p:spPr>
          <a:xfrm rot="5578229" flipH="1" flipV="1">
            <a:off x="3994218" y="1673456"/>
            <a:ext cx="338143" cy="35623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935136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ompany concept illustration Free Vector">
            <a:extLst>
              <a:ext uri="{FF2B5EF4-FFF2-40B4-BE49-F238E27FC236}">
                <a16:creationId xmlns:a16="http://schemas.microsoft.com/office/drawing/2014/main" id="{C108D1EC-A997-4227-B75B-CEFFE7624F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8347" y="3956175"/>
            <a:ext cx="1892133" cy="162075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a:t>Le périmètre de l’outil englobe toutes les composantes du Marché Grand Public</a:t>
            </a:r>
          </a:p>
        </p:txBody>
      </p:sp>
      <p:sp>
        <p:nvSpPr>
          <p:cNvPr id="4" name="Espace réservé du texte 3"/>
          <p:cNvSpPr>
            <a:spLocks noGrp="1"/>
          </p:cNvSpPr>
          <p:nvPr>
            <p:ph type="body" sz="quarter" idx="14"/>
          </p:nvPr>
        </p:nvSpPr>
        <p:spPr/>
        <p:txBody>
          <a:bodyPr/>
          <a:lstStyle/>
          <a:p>
            <a:r>
              <a:rPr lang="fr-FR" dirty="0"/>
              <a:t>Contexte </a:t>
            </a:r>
          </a:p>
        </p:txBody>
      </p:sp>
      <p:sp>
        <p:nvSpPr>
          <p:cNvPr id="10" name="Espace réservé du contenu 2"/>
          <p:cNvSpPr txBox="1">
            <a:spLocks/>
          </p:cNvSpPr>
          <p:nvPr/>
        </p:nvSpPr>
        <p:spPr>
          <a:xfrm>
            <a:off x="6920898" y="2608788"/>
            <a:ext cx="3873142" cy="229419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La gamme </a:t>
            </a:r>
            <a:r>
              <a:rPr lang="fr-FR" dirty="0" err="1"/>
              <a:t>Teora</a:t>
            </a:r>
            <a:r>
              <a:rPr lang="fr-FR" dirty="0"/>
              <a:t> du Marché Premium, et les clientèles des </a:t>
            </a:r>
            <a:r>
              <a:rPr lang="fr-FR" b="1" dirty="0"/>
              <a:t>Marchés</a:t>
            </a:r>
            <a:r>
              <a:rPr lang="fr-FR" dirty="0"/>
              <a:t> </a:t>
            </a:r>
            <a:r>
              <a:rPr lang="fr-FR" b="1" dirty="0"/>
              <a:t>Pro</a:t>
            </a:r>
            <a:r>
              <a:rPr lang="fr-FR" dirty="0"/>
              <a:t> et </a:t>
            </a:r>
            <a:r>
              <a:rPr lang="fr-FR" b="1" dirty="0"/>
              <a:t>BDR</a:t>
            </a:r>
            <a:r>
              <a:rPr lang="fr-FR" dirty="0"/>
              <a:t>.</a:t>
            </a:r>
            <a:endParaRPr lang="fr-FR" b="1" dirty="0"/>
          </a:p>
          <a:p>
            <a:pPr algn="just"/>
            <a:endParaRPr lang="fr-FR" dirty="0">
              <a:solidFill>
                <a:schemeClr val="tx1">
                  <a:lumMod val="50000"/>
                  <a:lumOff val="50000"/>
                </a:schemeClr>
              </a:solidFill>
            </a:endParaRPr>
          </a:p>
          <a:p>
            <a:pPr algn="just"/>
            <a:endParaRPr lang="fr-FR" dirty="0">
              <a:solidFill>
                <a:schemeClr val="tx1">
                  <a:lumMod val="50000"/>
                  <a:lumOff val="50000"/>
                </a:schemeClr>
              </a:solidFill>
            </a:endParaRPr>
          </a:p>
          <a:p>
            <a:pPr algn="just"/>
            <a:endParaRPr lang="fr-FR" dirty="0">
              <a:solidFill>
                <a:schemeClr val="tx1">
                  <a:lumMod val="50000"/>
                  <a:lumOff val="50000"/>
                </a:schemeClr>
              </a:solidFill>
            </a:endParaRPr>
          </a:p>
        </p:txBody>
      </p:sp>
      <p:grpSp>
        <p:nvGrpSpPr>
          <p:cNvPr id="6" name="Groupe 5">
            <a:extLst>
              <a:ext uri="{FF2B5EF4-FFF2-40B4-BE49-F238E27FC236}">
                <a16:creationId xmlns:a16="http://schemas.microsoft.com/office/drawing/2014/main" id="{942FB90B-02C3-479E-9812-58546FB095AD}"/>
              </a:ext>
            </a:extLst>
          </p:cNvPr>
          <p:cNvGrpSpPr/>
          <p:nvPr/>
        </p:nvGrpSpPr>
        <p:grpSpPr>
          <a:xfrm>
            <a:off x="1336780" y="2230207"/>
            <a:ext cx="4328158" cy="3134894"/>
            <a:chOff x="457843" y="1925434"/>
            <a:chExt cx="3421432" cy="4164497"/>
          </a:xfrm>
        </p:grpSpPr>
        <p:sp>
          <p:nvSpPr>
            <p:cNvPr id="7" name="Espace réservé du contenu 1">
              <a:extLst>
                <a:ext uri="{FF2B5EF4-FFF2-40B4-BE49-F238E27FC236}">
                  <a16:creationId xmlns:a16="http://schemas.microsoft.com/office/drawing/2014/main" id="{4E412C6B-F7EB-4261-B155-1B574FAFE36E}"/>
                </a:ext>
              </a:extLst>
            </p:cNvPr>
            <p:cNvSpPr txBox="1">
              <a:spLocks/>
            </p:cNvSpPr>
            <p:nvPr/>
          </p:nvSpPr>
          <p:spPr>
            <a:xfrm>
              <a:off x="538408" y="2539144"/>
              <a:ext cx="3260300" cy="3340856"/>
            </a:xfrm>
            <a:prstGeom prst="rect">
              <a:avLst/>
            </a:prstGeom>
            <a:ln>
              <a:noFill/>
            </a:ln>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Cet outil est à destination de l’ensemble de la </a:t>
              </a:r>
              <a:r>
                <a:rPr lang="fr-FR" b="1" dirty="0"/>
                <a:t>clientèle des particuliers</a:t>
              </a:r>
            </a:p>
            <a:p>
              <a:pPr marL="432000" lvl="1" indent="0">
                <a:buNone/>
              </a:pPr>
              <a:endParaRPr lang="fr-FR" sz="1600" b="1" dirty="0"/>
            </a:p>
          </p:txBody>
        </p:sp>
        <p:sp>
          <p:nvSpPr>
            <p:cNvPr id="8" name="Rectangle à coins arrondis 14">
              <a:extLst>
                <a:ext uri="{FF2B5EF4-FFF2-40B4-BE49-F238E27FC236}">
                  <a16:creationId xmlns:a16="http://schemas.microsoft.com/office/drawing/2014/main" id="{D2845846-FA86-4831-8FB6-F8C4343BE5EC}"/>
                </a:ext>
              </a:extLst>
            </p:cNvPr>
            <p:cNvSpPr/>
            <p:nvPr/>
          </p:nvSpPr>
          <p:spPr>
            <a:xfrm>
              <a:off x="457843" y="1925434"/>
              <a:ext cx="3421432" cy="4164497"/>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Rectangle à coins arrondis 22">
            <a:extLst>
              <a:ext uri="{FF2B5EF4-FFF2-40B4-BE49-F238E27FC236}">
                <a16:creationId xmlns:a16="http://schemas.microsoft.com/office/drawing/2014/main" id="{3313CEEF-70AF-4495-8140-1D0AA22596A0}"/>
              </a:ext>
            </a:extLst>
          </p:cNvPr>
          <p:cNvSpPr/>
          <p:nvPr/>
        </p:nvSpPr>
        <p:spPr>
          <a:xfrm>
            <a:off x="6693390" y="2230207"/>
            <a:ext cx="4328158" cy="3134894"/>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6596C4F3-81AC-41E8-B627-1914C9EA2A40}"/>
              </a:ext>
            </a:extLst>
          </p:cNvPr>
          <p:cNvSpPr/>
          <p:nvPr/>
        </p:nvSpPr>
        <p:spPr>
          <a:xfrm>
            <a:off x="2422526" y="1907041"/>
            <a:ext cx="2197157" cy="646331"/>
          </a:xfrm>
          <a:prstGeom prst="rect">
            <a:avLst/>
          </a:prstGeom>
          <a:solidFill>
            <a:schemeClr val="bg1"/>
          </a:solidFill>
          <a:ln>
            <a:solidFill>
              <a:schemeClr val="bg1">
                <a:lumMod val="50000"/>
              </a:schemeClr>
            </a:solidFill>
          </a:ln>
          <a:effectLst>
            <a:softEdge rad="63500"/>
          </a:effectLst>
        </p:spPr>
        <p:txBody>
          <a:bodyPr wrap="square">
            <a:spAutoFit/>
          </a:bodyPr>
          <a:lstStyle/>
          <a:p>
            <a:pPr lvl="0" algn="ctr"/>
            <a:r>
              <a:rPr lang="fr-FR" b="1" dirty="0"/>
              <a:t>Périmètre  concerné</a:t>
            </a:r>
          </a:p>
        </p:txBody>
      </p:sp>
      <p:sp>
        <p:nvSpPr>
          <p:cNvPr id="16" name="Rectangle 15">
            <a:extLst>
              <a:ext uri="{FF2B5EF4-FFF2-40B4-BE49-F238E27FC236}">
                <a16:creationId xmlns:a16="http://schemas.microsoft.com/office/drawing/2014/main" id="{3A8C28D4-470D-440D-A18F-A78F93EDCF2D}"/>
              </a:ext>
            </a:extLst>
          </p:cNvPr>
          <p:cNvSpPr/>
          <p:nvPr/>
        </p:nvSpPr>
        <p:spPr>
          <a:xfrm>
            <a:off x="7832707" y="1925513"/>
            <a:ext cx="2197157" cy="646331"/>
          </a:xfrm>
          <a:prstGeom prst="rect">
            <a:avLst/>
          </a:prstGeom>
          <a:solidFill>
            <a:schemeClr val="bg1"/>
          </a:solidFill>
          <a:ln>
            <a:solidFill>
              <a:schemeClr val="bg1">
                <a:lumMod val="50000"/>
              </a:schemeClr>
            </a:solidFill>
          </a:ln>
          <a:effectLst>
            <a:softEdge rad="63500"/>
          </a:effectLst>
        </p:spPr>
        <p:txBody>
          <a:bodyPr wrap="square">
            <a:spAutoFit/>
          </a:bodyPr>
          <a:lstStyle/>
          <a:p>
            <a:pPr lvl="0" algn="ctr"/>
            <a:r>
              <a:rPr lang="fr-FR" b="1" dirty="0"/>
              <a:t>Périmètre non concerné</a:t>
            </a:r>
          </a:p>
        </p:txBody>
      </p:sp>
      <p:sp>
        <p:nvSpPr>
          <p:cNvPr id="23" name="Espace réservé du texte 4">
            <a:extLst>
              <a:ext uri="{FF2B5EF4-FFF2-40B4-BE49-F238E27FC236}">
                <a16:creationId xmlns:a16="http://schemas.microsoft.com/office/drawing/2014/main" id="{C148830A-3AC9-4B8B-9C96-5618054708FF}"/>
              </a:ext>
            </a:extLst>
          </p:cNvPr>
          <p:cNvSpPr>
            <a:spLocks noGrp="1"/>
          </p:cNvSpPr>
          <p:nvPr>
            <p:ph type="body" sz="quarter" idx="16"/>
          </p:nvPr>
        </p:nvSpPr>
        <p:spPr>
          <a:xfrm>
            <a:off x="334912" y="716147"/>
            <a:ext cx="216000" cy="216000"/>
          </a:xfrm>
        </p:spPr>
        <p:txBody>
          <a:bodyPr/>
          <a:lstStyle/>
          <a:p>
            <a:r>
              <a:rPr lang="fr-FR" dirty="0"/>
              <a:t>2</a:t>
            </a:r>
          </a:p>
        </p:txBody>
      </p:sp>
      <p:pic>
        <p:nvPicPr>
          <p:cNvPr id="1026" name="Picture 2" descr="Technician, builders, engineers and mechanics Premium Vector">
            <a:extLst>
              <a:ext uri="{FF2B5EF4-FFF2-40B4-BE49-F238E27FC236}">
                <a16:creationId xmlns:a16="http://schemas.microsoft.com/office/drawing/2014/main" id="{38B48ADB-945E-43BC-A629-36DB8CCBDE4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3327"/>
          <a:stretch/>
        </p:blipFill>
        <p:spPr bwMode="auto">
          <a:xfrm>
            <a:off x="7108735" y="4075787"/>
            <a:ext cx="1447944" cy="12549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verse crowd of people of different ages and races Free Vector">
            <a:extLst>
              <a:ext uri="{FF2B5EF4-FFF2-40B4-BE49-F238E27FC236}">
                <a16:creationId xmlns:a16="http://schemas.microsoft.com/office/drawing/2014/main" id="{21167F05-1ED7-4CC4-A3D3-B5EEF65492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41" t="18091" r="3668" b="17666"/>
          <a:stretch/>
        </p:blipFill>
        <p:spPr bwMode="auto">
          <a:xfrm>
            <a:off x="1669214" y="3638517"/>
            <a:ext cx="3703783" cy="16086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ssurance vie - Natixis Wealth Management">
            <a:extLst>
              <a:ext uri="{FF2B5EF4-FFF2-40B4-BE49-F238E27FC236}">
                <a16:creationId xmlns:a16="http://schemas.microsoft.com/office/drawing/2014/main" id="{6F1C9401-CD52-48C6-B817-03CC37B7F66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64938" y="3559496"/>
            <a:ext cx="1525697" cy="39668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Round check mark and cross symbols buttons Free Vector">
            <a:extLst>
              <a:ext uri="{FF2B5EF4-FFF2-40B4-BE49-F238E27FC236}">
                <a16:creationId xmlns:a16="http://schemas.microsoft.com/office/drawing/2014/main" id="{3F95CE7E-4B33-4D49-AF9D-63C6043E9A6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8188" t="8190" r="16494" b="47179"/>
          <a:stretch/>
        </p:blipFill>
        <p:spPr bwMode="auto">
          <a:xfrm>
            <a:off x="8488376" y="1246207"/>
            <a:ext cx="738186" cy="7465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ound check mark and cross symbols buttons Free Vector">
            <a:extLst>
              <a:ext uri="{FF2B5EF4-FFF2-40B4-BE49-F238E27FC236}">
                <a16:creationId xmlns:a16="http://schemas.microsoft.com/office/drawing/2014/main" id="{DD87E2D4-B7AE-44C6-AE12-1F8C50E1111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946" t="7776" r="53736" b="49469"/>
          <a:stretch/>
        </p:blipFill>
        <p:spPr bwMode="auto">
          <a:xfrm>
            <a:off x="3115570" y="1231555"/>
            <a:ext cx="770575" cy="746571"/>
          </a:xfrm>
          <a:prstGeom prst="rect">
            <a:avLst/>
          </a:prstGeom>
          <a:noFill/>
          <a:extLst>
            <a:ext uri="{909E8E84-426E-40DD-AFC4-6F175D3DCCD1}">
              <a14:hiddenFill xmlns:a14="http://schemas.microsoft.com/office/drawing/2010/main">
                <a:solidFill>
                  <a:srgbClr val="FFFFFF"/>
                </a:solidFill>
              </a14:hiddenFill>
            </a:ext>
          </a:extLst>
        </p:spPr>
      </p:pic>
      <p:sp>
        <p:nvSpPr>
          <p:cNvPr id="19" name="Espace réservé du contenu 2">
            <a:extLst>
              <a:ext uri="{FF2B5EF4-FFF2-40B4-BE49-F238E27FC236}">
                <a16:creationId xmlns:a16="http://schemas.microsoft.com/office/drawing/2014/main" id="{B65B1D1F-D398-4FD7-9180-EE66407369D5}"/>
              </a:ext>
            </a:extLst>
          </p:cNvPr>
          <p:cNvSpPr txBox="1">
            <a:spLocks/>
          </p:cNvSpPr>
          <p:nvPr/>
        </p:nvSpPr>
        <p:spPr>
          <a:xfrm>
            <a:off x="662486" y="5746441"/>
            <a:ext cx="10867027" cy="606571"/>
          </a:xfrm>
          <a:prstGeom prst="rect">
            <a:avLst/>
          </a:prstGeom>
        </p:spPr>
        <p:txBody>
          <a:bodyPr vert="horz" lIns="91440" tIns="45720" rIns="91440" bIns="45720" rtlCol="0">
            <a:normAutofit lnSpcReduction="1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dirty="0"/>
              <a:t>L’outil MyDerog est un outil de gestion des dérogations commerciales. </a:t>
            </a:r>
          </a:p>
          <a:p>
            <a:pPr marL="36000" indent="0" algn="ctr">
              <a:buNone/>
            </a:pPr>
            <a:r>
              <a:rPr lang="fr-FR" b="1" dirty="0">
                <a:solidFill>
                  <a:srgbClr val="C00000"/>
                </a:solidFill>
              </a:rPr>
              <a:t>Les accords qui y sont donnés ne concernent pas les dérogations risques et conformité.</a:t>
            </a:r>
          </a:p>
        </p:txBody>
      </p:sp>
    </p:spTree>
    <p:extLst>
      <p:ext uri="{BB962C8B-B14F-4D97-AF65-F5344CB8AC3E}">
        <p14:creationId xmlns:p14="http://schemas.microsoft.com/office/powerpoint/2010/main" val="645029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02</a:t>
            </a:r>
          </a:p>
          <a:p>
            <a:r>
              <a:rPr lang="fr-FR" sz="4000" dirty="0">
                <a:solidFill>
                  <a:prstClr val="black">
                    <a:lumMod val="75000"/>
                    <a:lumOff val="25000"/>
                  </a:prstClr>
                </a:solidFill>
              </a:rPr>
              <a:t>Présentation de l’outil</a:t>
            </a:r>
          </a:p>
        </p:txBody>
      </p:sp>
      <p:sp>
        <p:nvSpPr>
          <p:cNvPr id="6" name="Rectangle 5">
            <a:extLst>
              <a:ext uri="{FF2B5EF4-FFF2-40B4-BE49-F238E27FC236}">
                <a16:creationId xmlns:a16="http://schemas.microsoft.com/office/drawing/2014/main" id="{872C6D6C-86DC-40D8-A226-79799B5F535A}"/>
              </a:ext>
            </a:extLst>
          </p:cNvPr>
          <p:cNvSpPr/>
          <p:nvPr/>
        </p:nvSpPr>
        <p:spPr>
          <a:xfrm>
            <a:off x="5563518" y="305068"/>
            <a:ext cx="6628482" cy="5324535"/>
          </a:xfrm>
          <a:prstGeom prst="rect">
            <a:avLst/>
          </a:prstGeom>
        </p:spPr>
        <p:txBody>
          <a:bodyPr wrap="square">
            <a:spAutoFit/>
          </a:bodyPr>
          <a:lstStyle/>
          <a:p>
            <a:pPr marL="51435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a:p>
            <a:pPr marL="514350" indent="-514350">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Les onglets généraux</a:t>
            </a:r>
          </a:p>
          <a:p>
            <a:pPr marL="514350" lvl="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a:p>
            <a:pPr marL="514350" lvl="0" indent="-514350">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La synthèse client </a:t>
            </a:r>
          </a:p>
          <a:p>
            <a:pPr marL="514350" lvl="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a:p>
            <a:pPr marL="514350" indent="-514350">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Les 4 grands domaines pour effectuer une demande de dérogation </a:t>
            </a:r>
          </a:p>
          <a:p>
            <a:pPr marL="514350" lvl="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a:p>
            <a:pPr marL="514350" lvl="0" indent="-514350">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Le parcours de la demande</a:t>
            </a:r>
          </a:p>
          <a:p>
            <a:pPr marL="514350" lvl="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a:p>
            <a:pPr marL="514350" lvl="0" indent="-514350">
              <a:spcBef>
                <a:spcPts val="600"/>
              </a:spcBef>
              <a:spcAft>
                <a:spcPts val="600"/>
              </a:spcAft>
              <a:buClr>
                <a:srgbClr val="EA4E55"/>
              </a:buClr>
              <a:buFont typeface="Arial" panose="020B0604020202020204" pitchFamily="34" charset="0"/>
              <a:buAutoNum type="arabicPeriod"/>
            </a:pPr>
            <a:r>
              <a:rPr lang="fr-FR" sz="2000" dirty="0">
                <a:solidFill>
                  <a:schemeClr val="tx1">
                    <a:lumMod val="75000"/>
                    <a:lumOff val="25000"/>
                  </a:schemeClr>
                </a:solidFill>
              </a:rPr>
              <a:t>Les différents indicateurs de PNB</a:t>
            </a:r>
          </a:p>
          <a:p>
            <a:pPr marL="514350" lvl="0" indent="-514350">
              <a:spcBef>
                <a:spcPts val="600"/>
              </a:spcBef>
              <a:spcAft>
                <a:spcPts val="600"/>
              </a:spcAft>
              <a:buClr>
                <a:srgbClr val="EA4E55"/>
              </a:buClr>
              <a:buFont typeface="Arial" panose="020B0604020202020204" pitchFamily="34" charset="0"/>
              <a:buAutoNum type="arabicPeriod"/>
            </a:pPr>
            <a:endParaRPr lang="fr-FR" sz="2000" dirty="0">
              <a:solidFill>
                <a:schemeClr val="tx1">
                  <a:lumMod val="75000"/>
                  <a:lumOff val="25000"/>
                </a:schemeClr>
              </a:solidFill>
            </a:endParaRPr>
          </a:p>
        </p:txBody>
      </p:sp>
    </p:spTree>
    <p:extLst>
      <p:ext uri="{BB962C8B-B14F-4D97-AF65-F5344CB8AC3E}">
        <p14:creationId xmlns:p14="http://schemas.microsoft.com/office/powerpoint/2010/main" val="268722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rtnership concept illustration Free Vector">
            <a:extLst>
              <a:ext uri="{FF2B5EF4-FFF2-40B4-BE49-F238E27FC236}">
                <a16:creationId xmlns:a16="http://schemas.microsoft.com/office/drawing/2014/main" id="{2033966B-7DFB-40B2-8502-50881953D3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3373" y="4563231"/>
            <a:ext cx="2699376" cy="179814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a:t>Les onglets généraux (vue GC)</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7" name="Espace réservé du contenu 2">
            <a:extLst>
              <a:ext uri="{FF2B5EF4-FFF2-40B4-BE49-F238E27FC236}">
                <a16:creationId xmlns:a16="http://schemas.microsoft.com/office/drawing/2014/main" id="{A9625816-3266-4B2A-9D89-FE7ADB2C477E}"/>
              </a:ext>
            </a:extLst>
          </p:cNvPr>
          <p:cNvSpPr txBox="1">
            <a:spLocks/>
          </p:cNvSpPr>
          <p:nvPr/>
        </p:nvSpPr>
        <p:spPr>
          <a:xfrm>
            <a:off x="5030100" y="2825022"/>
            <a:ext cx="6477159" cy="969825"/>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de consulter l’ensemble des demandes de dérogations </a:t>
            </a:r>
            <a:r>
              <a:rPr lang="fr-FR" b="1" dirty="0"/>
              <a:t>réalisées dans mon point de vente </a:t>
            </a:r>
            <a:r>
              <a:rPr lang="fr-FR" dirty="0"/>
              <a:t>par mes collègues et moi-même</a:t>
            </a:r>
            <a:endParaRPr lang="fr-FR" dirty="0">
              <a:solidFill>
                <a:schemeClr val="tx1">
                  <a:lumMod val="50000"/>
                  <a:lumOff val="50000"/>
                </a:schemeClr>
              </a:solidFill>
            </a:endParaRPr>
          </a:p>
        </p:txBody>
      </p:sp>
      <p:cxnSp>
        <p:nvCxnSpPr>
          <p:cNvPr id="13" name="Connecteur droit 12">
            <a:extLst>
              <a:ext uri="{FF2B5EF4-FFF2-40B4-BE49-F238E27FC236}">
                <a16:creationId xmlns:a16="http://schemas.microsoft.com/office/drawing/2014/main" id="{96F1192F-6F24-4B59-89A1-73F68C19254B}"/>
              </a:ext>
            </a:extLst>
          </p:cNvPr>
          <p:cNvCxnSpPr>
            <a:cxnSpLocks/>
          </p:cNvCxnSpPr>
          <p:nvPr/>
        </p:nvCxnSpPr>
        <p:spPr>
          <a:xfrm flipV="1">
            <a:off x="3213100" y="3000553"/>
            <a:ext cx="1817001" cy="315587"/>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93A15C13-FE54-4824-8277-41E7E8AB0F4F}"/>
              </a:ext>
            </a:extLst>
          </p:cNvPr>
          <p:cNvCxnSpPr>
            <a:cxnSpLocks/>
          </p:cNvCxnSpPr>
          <p:nvPr/>
        </p:nvCxnSpPr>
        <p:spPr>
          <a:xfrm>
            <a:off x="3213100" y="3646340"/>
            <a:ext cx="1818633" cy="160338"/>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CA10774-A1A8-4483-8277-1739507E5D1E}"/>
              </a:ext>
            </a:extLst>
          </p:cNvPr>
          <p:cNvCxnSpPr>
            <a:cxnSpLocks/>
          </p:cNvCxnSpPr>
          <p:nvPr/>
        </p:nvCxnSpPr>
        <p:spPr>
          <a:xfrm>
            <a:off x="3162300" y="3982890"/>
            <a:ext cx="1869433" cy="390291"/>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BACAFBAE-1C20-49A2-897E-3D4D3B12FBC8}"/>
              </a:ext>
            </a:extLst>
          </p:cNvPr>
          <p:cNvPicPr>
            <a:picLocks noChangeAspect="1"/>
          </p:cNvPicPr>
          <p:nvPr/>
        </p:nvPicPr>
        <p:blipFill rotWithShape="1">
          <a:blip r:embed="rId4"/>
          <a:srcRect t="2436" r="2888" b="1"/>
          <a:stretch/>
        </p:blipFill>
        <p:spPr>
          <a:xfrm>
            <a:off x="695325" y="2884397"/>
            <a:ext cx="2562225" cy="1423275"/>
          </a:xfrm>
          <a:prstGeom prst="rect">
            <a:avLst/>
          </a:prstGeom>
        </p:spPr>
      </p:pic>
      <p:sp>
        <p:nvSpPr>
          <p:cNvPr id="31" name="Espace réservé du texte 4">
            <a:extLst>
              <a:ext uri="{FF2B5EF4-FFF2-40B4-BE49-F238E27FC236}">
                <a16:creationId xmlns:a16="http://schemas.microsoft.com/office/drawing/2014/main" id="{7AC9D5F2-09EC-4465-BA54-9AB35E7C1D38}"/>
              </a:ext>
            </a:extLst>
          </p:cNvPr>
          <p:cNvSpPr>
            <a:spLocks noGrp="1"/>
          </p:cNvSpPr>
          <p:nvPr>
            <p:ph type="body" sz="quarter" idx="16"/>
          </p:nvPr>
        </p:nvSpPr>
        <p:spPr>
          <a:xfrm>
            <a:off x="334912" y="716147"/>
            <a:ext cx="216000" cy="216000"/>
          </a:xfrm>
        </p:spPr>
        <p:txBody>
          <a:bodyPr/>
          <a:lstStyle/>
          <a:p>
            <a:r>
              <a:rPr lang="fr-FR" dirty="0"/>
              <a:t>1</a:t>
            </a:r>
          </a:p>
        </p:txBody>
      </p:sp>
      <p:sp>
        <p:nvSpPr>
          <p:cNvPr id="11" name="Espace réservé du contenu 2">
            <a:extLst>
              <a:ext uri="{FF2B5EF4-FFF2-40B4-BE49-F238E27FC236}">
                <a16:creationId xmlns:a16="http://schemas.microsoft.com/office/drawing/2014/main" id="{8C395A4E-6C08-4333-97AF-24C2B164EC62}"/>
              </a:ext>
            </a:extLst>
          </p:cNvPr>
          <p:cNvSpPr txBox="1">
            <a:spLocks/>
          </p:cNvSpPr>
          <p:nvPr/>
        </p:nvSpPr>
        <p:spPr>
          <a:xfrm>
            <a:off x="5030100" y="4217613"/>
            <a:ext cx="6477159" cy="77522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de faire une demande de dérogation </a:t>
            </a:r>
            <a:r>
              <a:rPr lang="fr-FR" b="1" dirty="0"/>
              <a:t>pour un prospect </a:t>
            </a:r>
            <a:r>
              <a:rPr lang="fr-FR" dirty="0"/>
              <a:t>(uniquement pour les domaines crédit et/ou assurance vie)</a:t>
            </a:r>
            <a:endParaRPr lang="fr-FR" b="1" dirty="0"/>
          </a:p>
          <a:p>
            <a:pPr algn="just"/>
            <a:endParaRPr lang="fr-FR" dirty="0">
              <a:solidFill>
                <a:schemeClr val="tx1">
                  <a:lumMod val="50000"/>
                  <a:lumOff val="50000"/>
                </a:schemeClr>
              </a:solidFill>
            </a:endParaRPr>
          </a:p>
        </p:txBody>
      </p:sp>
      <p:sp>
        <p:nvSpPr>
          <p:cNvPr id="12" name="Espace réservé du contenu 2">
            <a:extLst>
              <a:ext uri="{FF2B5EF4-FFF2-40B4-BE49-F238E27FC236}">
                <a16:creationId xmlns:a16="http://schemas.microsoft.com/office/drawing/2014/main" id="{57D2B6A1-E427-4CEE-8FAE-918DB796D8C4}"/>
              </a:ext>
            </a:extLst>
          </p:cNvPr>
          <p:cNvSpPr txBox="1">
            <a:spLocks/>
          </p:cNvSpPr>
          <p:nvPr/>
        </p:nvSpPr>
        <p:spPr>
          <a:xfrm>
            <a:off x="5030101" y="3648634"/>
            <a:ext cx="6477159" cy="624097"/>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de faire une nouvelle demande de dérogation </a:t>
            </a:r>
            <a:r>
              <a:rPr lang="fr-FR" b="1" dirty="0"/>
              <a:t>pour un client</a:t>
            </a:r>
            <a:endParaRPr lang="fr-FR" dirty="0">
              <a:solidFill>
                <a:schemeClr val="tx1">
                  <a:lumMod val="50000"/>
                  <a:lumOff val="50000"/>
                </a:schemeClr>
              </a:solidFill>
            </a:endParaRPr>
          </a:p>
        </p:txBody>
      </p:sp>
      <p:sp>
        <p:nvSpPr>
          <p:cNvPr id="14" name="Espace réservé du contenu 2">
            <a:extLst>
              <a:ext uri="{FF2B5EF4-FFF2-40B4-BE49-F238E27FC236}">
                <a16:creationId xmlns:a16="http://schemas.microsoft.com/office/drawing/2014/main" id="{6A970A80-536B-4FED-9F72-7FB56F2D4441}"/>
              </a:ext>
            </a:extLst>
          </p:cNvPr>
          <p:cNvSpPr txBox="1">
            <a:spLocks/>
          </p:cNvSpPr>
          <p:nvPr/>
        </p:nvSpPr>
        <p:spPr>
          <a:xfrm>
            <a:off x="695325" y="1910525"/>
            <a:ext cx="6477159" cy="53835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b="1" dirty="0">
                <a:solidFill>
                  <a:srgbClr val="C00000"/>
                </a:solidFill>
              </a:rPr>
              <a:t>Vue d’accueil de l’outil pour un GC</a:t>
            </a:r>
            <a:endParaRPr lang="fr-FR" dirty="0">
              <a:solidFill>
                <a:schemeClr val="tx1">
                  <a:lumMod val="50000"/>
                  <a:lumOff val="50000"/>
                </a:schemeClr>
              </a:solidFill>
            </a:endParaRPr>
          </a:p>
        </p:txBody>
      </p:sp>
    </p:spTree>
    <p:extLst>
      <p:ext uri="{BB962C8B-B14F-4D97-AF65-F5344CB8AC3E}">
        <p14:creationId xmlns:p14="http://schemas.microsoft.com/office/powerpoint/2010/main" val="230925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nager giving document to female boss for signing. leader, male assistant, agreement. cartoon illustration Free Vector">
            <a:extLst>
              <a:ext uri="{FF2B5EF4-FFF2-40B4-BE49-F238E27FC236}">
                <a16:creationId xmlns:a16="http://schemas.microsoft.com/office/drawing/2014/main" id="{60DB535D-38F2-48BF-ABF1-D64222E52E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89065" y="4441642"/>
            <a:ext cx="2005012" cy="200501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a:t>Les onglets généraux (vue délégataire)</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8" name="Espace réservé du contenu 2">
            <a:extLst>
              <a:ext uri="{FF2B5EF4-FFF2-40B4-BE49-F238E27FC236}">
                <a16:creationId xmlns:a16="http://schemas.microsoft.com/office/drawing/2014/main" id="{D87A922F-DCC7-450C-9E49-CC47EE6FC1C8}"/>
              </a:ext>
            </a:extLst>
          </p:cNvPr>
          <p:cNvSpPr txBox="1">
            <a:spLocks/>
          </p:cNvSpPr>
          <p:nvPr/>
        </p:nvSpPr>
        <p:spPr>
          <a:xfrm>
            <a:off x="5028614" y="2620275"/>
            <a:ext cx="6614893" cy="87132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de consulter l’ensemble des demandes de dérogations </a:t>
            </a:r>
            <a:r>
              <a:rPr lang="fr-FR" b="1" dirty="0"/>
              <a:t>réalisées dans mon entité, </a:t>
            </a:r>
            <a:r>
              <a:rPr lang="fr-FR" dirty="0"/>
              <a:t>agence (incluant site rattaché le cas échéant), territoire, région ou marché</a:t>
            </a:r>
          </a:p>
        </p:txBody>
      </p:sp>
      <p:cxnSp>
        <p:nvCxnSpPr>
          <p:cNvPr id="17" name="Connecteur droit 16">
            <a:extLst>
              <a:ext uri="{FF2B5EF4-FFF2-40B4-BE49-F238E27FC236}">
                <a16:creationId xmlns:a16="http://schemas.microsoft.com/office/drawing/2014/main" id="{358B1BF6-5DA3-42A9-BA10-5A2F2E7884F5}"/>
              </a:ext>
            </a:extLst>
          </p:cNvPr>
          <p:cNvCxnSpPr>
            <a:cxnSpLocks/>
          </p:cNvCxnSpPr>
          <p:nvPr/>
        </p:nvCxnSpPr>
        <p:spPr>
          <a:xfrm flipV="1">
            <a:off x="3119439" y="2769508"/>
            <a:ext cx="1910798" cy="628064"/>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BDCA9336-E840-4EF8-A661-2B5771F742C5}"/>
              </a:ext>
            </a:extLst>
          </p:cNvPr>
          <p:cNvCxnSpPr>
            <a:cxnSpLocks/>
          </p:cNvCxnSpPr>
          <p:nvPr/>
        </p:nvCxnSpPr>
        <p:spPr>
          <a:xfrm>
            <a:off x="3026569" y="3702368"/>
            <a:ext cx="2002045" cy="23149"/>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877E94BB-DE3B-4C82-BBD5-7DAC3F7695F7}"/>
              </a:ext>
            </a:extLst>
          </p:cNvPr>
          <p:cNvCxnSpPr>
            <a:cxnSpLocks/>
          </p:cNvCxnSpPr>
          <p:nvPr/>
        </p:nvCxnSpPr>
        <p:spPr>
          <a:xfrm>
            <a:off x="3167063" y="4038124"/>
            <a:ext cx="1861549" cy="418488"/>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7C5B51D7-4BFD-4BF2-93A7-579897F85331}"/>
              </a:ext>
            </a:extLst>
          </p:cNvPr>
          <p:cNvCxnSpPr>
            <a:cxnSpLocks/>
          </p:cNvCxnSpPr>
          <p:nvPr/>
        </p:nvCxnSpPr>
        <p:spPr>
          <a:xfrm>
            <a:off x="3167063" y="4347686"/>
            <a:ext cx="1862137" cy="601504"/>
          </a:xfrm>
          <a:prstGeom prst="line">
            <a:avLst/>
          </a:prstGeom>
          <a:ln w="95250">
            <a:solidFill>
              <a:srgbClr val="D11921"/>
            </a:solidFill>
          </a:ln>
        </p:spPr>
        <p:style>
          <a:lnRef idx="1">
            <a:schemeClr val="accent1"/>
          </a:lnRef>
          <a:fillRef idx="0">
            <a:schemeClr val="accent1"/>
          </a:fillRef>
          <a:effectRef idx="0">
            <a:schemeClr val="accent1"/>
          </a:effectRef>
          <a:fontRef idx="minor">
            <a:schemeClr val="tx1"/>
          </a:fontRef>
        </p:style>
      </p:cxnSp>
      <p:pic>
        <p:nvPicPr>
          <p:cNvPr id="26" name="Image 25">
            <a:extLst>
              <a:ext uri="{FF2B5EF4-FFF2-40B4-BE49-F238E27FC236}">
                <a16:creationId xmlns:a16="http://schemas.microsoft.com/office/drawing/2014/main" id="{BE71007A-0AEF-42D6-A568-ED16D33DBCFC}"/>
              </a:ext>
            </a:extLst>
          </p:cNvPr>
          <p:cNvPicPr>
            <a:picLocks noChangeAspect="1"/>
          </p:cNvPicPr>
          <p:nvPr/>
        </p:nvPicPr>
        <p:blipFill rotWithShape="1">
          <a:blip r:embed="rId4"/>
          <a:srcRect r="3249"/>
          <a:stretch/>
        </p:blipFill>
        <p:spPr>
          <a:xfrm>
            <a:off x="695325" y="2934154"/>
            <a:ext cx="2557463" cy="1672636"/>
          </a:xfrm>
          <a:prstGeom prst="rect">
            <a:avLst/>
          </a:prstGeom>
        </p:spPr>
      </p:pic>
      <p:sp>
        <p:nvSpPr>
          <p:cNvPr id="32" name="Espace réservé du texte 4">
            <a:extLst>
              <a:ext uri="{FF2B5EF4-FFF2-40B4-BE49-F238E27FC236}">
                <a16:creationId xmlns:a16="http://schemas.microsoft.com/office/drawing/2014/main" id="{16BCCDB2-8E02-413C-87F7-B1B688513F97}"/>
              </a:ext>
            </a:extLst>
          </p:cNvPr>
          <p:cNvSpPr>
            <a:spLocks noGrp="1"/>
          </p:cNvSpPr>
          <p:nvPr>
            <p:ph type="body" sz="quarter" idx="16"/>
          </p:nvPr>
        </p:nvSpPr>
        <p:spPr>
          <a:xfrm>
            <a:off x="334912" y="716147"/>
            <a:ext cx="216000" cy="216000"/>
          </a:xfrm>
        </p:spPr>
        <p:txBody>
          <a:bodyPr/>
          <a:lstStyle/>
          <a:p>
            <a:r>
              <a:rPr lang="fr-FR" dirty="0"/>
              <a:t>1</a:t>
            </a:r>
          </a:p>
        </p:txBody>
      </p:sp>
      <p:sp>
        <p:nvSpPr>
          <p:cNvPr id="12" name="Espace réservé du contenu 2">
            <a:extLst>
              <a:ext uri="{FF2B5EF4-FFF2-40B4-BE49-F238E27FC236}">
                <a16:creationId xmlns:a16="http://schemas.microsoft.com/office/drawing/2014/main" id="{77D3F5E4-5776-466D-B9BC-466924E62957}"/>
              </a:ext>
            </a:extLst>
          </p:cNvPr>
          <p:cNvSpPr txBox="1">
            <a:spLocks/>
          </p:cNvSpPr>
          <p:nvPr/>
        </p:nvSpPr>
        <p:spPr>
          <a:xfrm>
            <a:off x="5028613" y="3567894"/>
            <a:ext cx="6614893" cy="61959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d’accéder à l’ensemble des dossiers pour lesquels le manager doit se positionner</a:t>
            </a:r>
          </a:p>
        </p:txBody>
      </p:sp>
      <p:sp>
        <p:nvSpPr>
          <p:cNvPr id="13" name="Espace réservé du contenu 2">
            <a:extLst>
              <a:ext uri="{FF2B5EF4-FFF2-40B4-BE49-F238E27FC236}">
                <a16:creationId xmlns:a16="http://schemas.microsoft.com/office/drawing/2014/main" id="{D2F87A15-4997-4996-A055-8C64F14BDD11}"/>
              </a:ext>
            </a:extLst>
          </p:cNvPr>
          <p:cNvSpPr txBox="1">
            <a:spLocks/>
          </p:cNvSpPr>
          <p:nvPr/>
        </p:nvSpPr>
        <p:spPr>
          <a:xfrm>
            <a:off x="5028613" y="4313512"/>
            <a:ext cx="6676757" cy="80907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d’instruire une nouvelle demande de dérogation </a:t>
            </a:r>
            <a:r>
              <a:rPr lang="fr-FR" b="1" dirty="0"/>
              <a:t>pour un client</a:t>
            </a:r>
          </a:p>
        </p:txBody>
      </p:sp>
      <p:sp>
        <p:nvSpPr>
          <p:cNvPr id="14" name="Espace réservé du contenu 2">
            <a:extLst>
              <a:ext uri="{FF2B5EF4-FFF2-40B4-BE49-F238E27FC236}">
                <a16:creationId xmlns:a16="http://schemas.microsoft.com/office/drawing/2014/main" id="{1D496D70-0FA3-4113-A188-8A2D7819281F}"/>
              </a:ext>
            </a:extLst>
          </p:cNvPr>
          <p:cNvSpPr txBox="1">
            <a:spLocks/>
          </p:cNvSpPr>
          <p:nvPr/>
        </p:nvSpPr>
        <p:spPr>
          <a:xfrm>
            <a:off x="5028612" y="4841306"/>
            <a:ext cx="5001944" cy="98472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dirty="0"/>
              <a:t>Permet d’instruire une demande de dérogation </a:t>
            </a:r>
            <a:r>
              <a:rPr lang="fr-FR" b="1" dirty="0"/>
              <a:t>pour un prospect </a:t>
            </a:r>
            <a:r>
              <a:rPr lang="fr-FR" dirty="0"/>
              <a:t>(uniquement pour les domaines crédit et/ou assurance vie)</a:t>
            </a:r>
            <a:endParaRPr lang="fr-FR" b="1" dirty="0"/>
          </a:p>
        </p:txBody>
      </p:sp>
      <p:sp>
        <p:nvSpPr>
          <p:cNvPr id="16" name="Espace réservé du contenu 2">
            <a:extLst>
              <a:ext uri="{FF2B5EF4-FFF2-40B4-BE49-F238E27FC236}">
                <a16:creationId xmlns:a16="http://schemas.microsoft.com/office/drawing/2014/main" id="{3968EE6F-EA6F-46A6-82BC-DF088C2687F4}"/>
              </a:ext>
            </a:extLst>
          </p:cNvPr>
          <p:cNvSpPr txBox="1">
            <a:spLocks/>
          </p:cNvSpPr>
          <p:nvPr/>
        </p:nvSpPr>
        <p:spPr>
          <a:xfrm>
            <a:off x="695325" y="1903781"/>
            <a:ext cx="6614893" cy="38560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b="1" dirty="0">
                <a:solidFill>
                  <a:srgbClr val="C00000"/>
                </a:solidFill>
              </a:rPr>
              <a:t>Vue d’accueil de l’outil pour un délégataire </a:t>
            </a:r>
            <a:r>
              <a:rPr lang="fr-FR" b="1" dirty="0">
                <a:solidFill>
                  <a:schemeClr val="tx1">
                    <a:lumMod val="50000"/>
                    <a:lumOff val="50000"/>
                  </a:schemeClr>
                </a:solidFill>
              </a:rPr>
              <a:t>(DA, DT, DR, DM)</a:t>
            </a:r>
            <a:endParaRPr lang="fr-FR" dirty="0"/>
          </a:p>
        </p:txBody>
      </p:sp>
    </p:spTree>
    <p:extLst>
      <p:ext uri="{BB962C8B-B14F-4D97-AF65-F5344CB8AC3E}">
        <p14:creationId xmlns:p14="http://schemas.microsoft.com/office/powerpoint/2010/main" val="336851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Kyc or know your customer with business verifying the identity of its clients concept at the partners-to-be through a magnifying glass Premium Vector">
            <a:extLst>
              <a:ext uri="{FF2B5EF4-FFF2-40B4-BE49-F238E27FC236}">
                <a16:creationId xmlns:a16="http://schemas.microsoft.com/office/drawing/2014/main" id="{A2BB2E98-D663-4C45-88F8-70A42216E91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03" t="4209" r="5521" b="5402"/>
          <a:stretch/>
        </p:blipFill>
        <p:spPr bwMode="auto">
          <a:xfrm>
            <a:off x="4102313" y="1650140"/>
            <a:ext cx="1985605" cy="1489344"/>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a:t>La synthèse client</a:t>
            </a:r>
          </a:p>
        </p:txBody>
      </p:sp>
      <p:sp>
        <p:nvSpPr>
          <p:cNvPr id="4" name="Espace réservé du texte 3"/>
          <p:cNvSpPr>
            <a:spLocks noGrp="1"/>
          </p:cNvSpPr>
          <p:nvPr>
            <p:ph type="body" sz="quarter" idx="14"/>
          </p:nvPr>
        </p:nvSpPr>
        <p:spPr>
          <a:xfrm>
            <a:off x="8592207" y="137054"/>
            <a:ext cx="3083856" cy="201078"/>
          </a:xfrm>
        </p:spPr>
        <p:txBody>
          <a:bodyPr/>
          <a:lstStyle/>
          <a:p>
            <a:r>
              <a:rPr lang="fr-FR" dirty="0"/>
              <a:t>Présentation de l’outil</a:t>
            </a:r>
          </a:p>
        </p:txBody>
      </p:sp>
      <p:sp>
        <p:nvSpPr>
          <p:cNvPr id="5" name="Espace réservé du texte 4"/>
          <p:cNvSpPr>
            <a:spLocks noGrp="1"/>
          </p:cNvSpPr>
          <p:nvPr>
            <p:ph type="body" sz="quarter" idx="16"/>
          </p:nvPr>
        </p:nvSpPr>
        <p:spPr/>
        <p:txBody>
          <a:bodyPr/>
          <a:lstStyle/>
          <a:p>
            <a:r>
              <a:rPr lang="fr-FR" dirty="0"/>
              <a:t>2</a:t>
            </a:r>
          </a:p>
        </p:txBody>
      </p:sp>
      <p:sp>
        <p:nvSpPr>
          <p:cNvPr id="6" name="Espace réservé du contenu 1"/>
          <p:cNvSpPr txBox="1">
            <a:spLocks/>
          </p:cNvSpPr>
          <p:nvPr/>
        </p:nvSpPr>
        <p:spPr>
          <a:xfrm>
            <a:off x="695325" y="1937273"/>
            <a:ext cx="5545088" cy="149172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Il est composé de 4 pavés</a:t>
            </a:r>
          </a:p>
          <a:p>
            <a:pPr lvl="1" algn="just"/>
            <a:r>
              <a:rPr lang="fr-FR" sz="1200" dirty="0"/>
              <a:t>Informations client </a:t>
            </a:r>
          </a:p>
          <a:p>
            <a:pPr lvl="1" algn="just"/>
            <a:r>
              <a:rPr lang="fr-FR" sz="1200" dirty="0"/>
              <a:t>Informations financières</a:t>
            </a:r>
          </a:p>
          <a:p>
            <a:pPr lvl="1" algn="just"/>
            <a:r>
              <a:rPr lang="fr-FR" sz="1200" dirty="0"/>
              <a:t>Composition de la relation (à déplier)</a:t>
            </a:r>
          </a:p>
          <a:p>
            <a:pPr lvl="1" algn="just"/>
            <a:r>
              <a:rPr lang="fr-FR" sz="1200" dirty="0"/>
              <a:t>Historique des remises et gestes (à déplier)</a:t>
            </a:r>
          </a:p>
        </p:txBody>
      </p:sp>
      <p:pic>
        <p:nvPicPr>
          <p:cNvPr id="11" name="Image 10">
            <a:extLst>
              <a:ext uri="{FF2B5EF4-FFF2-40B4-BE49-F238E27FC236}">
                <a16:creationId xmlns:a16="http://schemas.microsoft.com/office/drawing/2014/main" id="{AEA37539-F636-4C87-89A7-289342934C6C}"/>
              </a:ext>
            </a:extLst>
          </p:cNvPr>
          <p:cNvPicPr>
            <a:picLocks noChangeAspect="1"/>
          </p:cNvPicPr>
          <p:nvPr/>
        </p:nvPicPr>
        <p:blipFill rotWithShape="1">
          <a:blip r:embed="rId4"/>
          <a:srcRect l="52030" t="-1" r="897" b="50690"/>
          <a:stretch/>
        </p:blipFill>
        <p:spPr>
          <a:xfrm>
            <a:off x="9043885" y="1310162"/>
            <a:ext cx="2632177" cy="1484094"/>
          </a:xfrm>
          <a:prstGeom prst="rect">
            <a:avLst/>
          </a:prstGeom>
        </p:spPr>
      </p:pic>
      <p:pic>
        <p:nvPicPr>
          <p:cNvPr id="28" name="Image 27">
            <a:extLst>
              <a:ext uri="{FF2B5EF4-FFF2-40B4-BE49-F238E27FC236}">
                <a16:creationId xmlns:a16="http://schemas.microsoft.com/office/drawing/2014/main" id="{C05EBFF4-61A2-4B32-88F1-FAA662837BB4}"/>
              </a:ext>
            </a:extLst>
          </p:cNvPr>
          <p:cNvPicPr>
            <a:picLocks noChangeAspect="1"/>
          </p:cNvPicPr>
          <p:nvPr/>
        </p:nvPicPr>
        <p:blipFill rotWithShape="1">
          <a:blip r:embed="rId5"/>
          <a:srcRect b="1737"/>
          <a:stretch/>
        </p:blipFill>
        <p:spPr>
          <a:xfrm>
            <a:off x="6295754" y="4283186"/>
            <a:ext cx="5412495" cy="1696974"/>
          </a:xfrm>
          <a:prstGeom prst="rect">
            <a:avLst/>
          </a:prstGeom>
        </p:spPr>
      </p:pic>
      <p:pic>
        <p:nvPicPr>
          <p:cNvPr id="10" name="Image 9">
            <a:extLst>
              <a:ext uri="{FF2B5EF4-FFF2-40B4-BE49-F238E27FC236}">
                <a16:creationId xmlns:a16="http://schemas.microsoft.com/office/drawing/2014/main" id="{D767DA14-E44B-4766-8F3B-62BC1427E20E}"/>
              </a:ext>
            </a:extLst>
          </p:cNvPr>
          <p:cNvPicPr>
            <a:picLocks noChangeAspect="1"/>
          </p:cNvPicPr>
          <p:nvPr/>
        </p:nvPicPr>
        <p:blipFill rotWithShape="1">
          <a:blip r:embed="rId4"/>
          <a:srcRect l="1146" t="52114" r="897" b="1219"/>
          <a:stretch/>
        </p:blipFill>
        <p:spPr>
          <a:xfrm>
            <a:off x="6295754" y="2852142"/>
            <a:ext cx="5383834" cy="1404519"/>
          </a:xfrm>
          <a:prstGeom prst="rect">
            <a:avLst/>
          </a:prstGeom>
        </p:spPr>
      </p:pic>
      <p:sp>
        <p:nvSpPr>
          <p:cNvPr id="12" name="Espace réservé du contenu 1">
            <a:extLst>
              <a:ext uri="{FF2B5EF4-FFF2-40B4-BE49-F238E27FC236}">
                <a16:creationId xmlns:a16="http://schemas.microsoft.com/office/drawing/2014/main" id="{F878F6E0-AE07-426A-BF20-AC30F557D60A}"/>
              </a:ext>
            </a:extLst>
          </p:cNvPr>
          <p:cNvSpPr txBox="1">
            <a:spLocks/>
          </p:cNvSpPr>
          <p:nvPr/>
        </p:nvSpPr>
        <p:spPr>
          <a:xfrm>
            <a:off x="695325" y="1310162"/>
            <a:ext cx="5545088" cy="59401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L’écran de synthèse permet de disposer d’une vue globale pour un client</a:t>
            </a:r>
          </a:p>
        </p:txBody>
      </p:sp>
      <p:sp>
        <p:nvSpPr>
          <p:cNvPr id="13" name="Espace réservé du contenu 1">
            <a:extLst>
              <a:ext uri="{FF2B5EF4-FFF2-40B4-BE49-F238E27FC236}">
                <a16:creationId xmlns:a16="http://schemas.microsoft.com/office/drawing/2014/main" id="{4EAACABF-4388-424E-9330-0B5D69BAF72F}"/>
              </a:ext>
            </a:extLst>
          </p:cNvPr>
          <p:cNvSpPr txBox="1">
            <a:spLocks/>
          </p:cNvSpPr>
          <p:nvPr/>
        </p:nvSpPr>
        <p:spPr>
          <a:xfrm>
            <a:off x="695325" y="3426826"/>
            <a:ext cx="5545088" cy="82766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La jauge de PNB permet de savoir quel est le PNB généré par le client sur les 12 derniers mois, et de le comparer par rapport aux clients de son segment. </a:t>
            </a:r>
            <a:r>
              <a:rPr lang="fr-FR" sz="1400" dirty="0">
                <a:solidFill>
                  <a:srgbClr val="FF0000"/>
                </a:solidFill>
              </a:rPr>
              <a:t>Les informations relatives au PNB des clients sont données à titre d’information et non de décision.</a:t>
            </a:r>
          </a:p>
        </p:txBody>
      </p:sp>
      <p:sp>
        <p:nvSpPr>
          <p:cNvPr id="14" name="Espace réservé du contenu 1">
            <a:extLst>
              <a:ext uri="{FF2B5EF4-FFF2-40B4-BE49-F238E27FC236}">
                <a16:creationId xmlns:a16="http://schemas.microsoft.com/office/drawing/2014/main" id="{A6751232-72C6-4933-B103-85F99E43457B}"/>
              </a:ext>
            </a:extLst>
          </p:cNvPr>
          <p:cNvSpPr txBox="1">
            <a:spLocks/>
          </p:cNvSpPr>
          <p:nvPr/>
        </p:nvSpPr>
        <p:spPr>
          <a:xfrm>
            <a:off x="695325" y="4541961"/>
            <a:ext cx="5545088" cy="113872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La composition de la relation permet de disposer d’une vision complète de l’environnement familial du client.</a:t>
            </a:r>
          </a:p>
        </p:txBody>
      </p:sp>
      <p:sp>
        <p:nvSpPr>
          <p:cNvPr id="15" name="Espace réservé du contenu 1">
            <a:extLst>
              <a:ext uri="{FF2B5EF4-FFF2-40B4-BE49-F238E27FC236}">
                <a16:creationId xmlns:a16="http://schemas.microsoft.com/office/drawing/2014/main" id="{24E0C989-8670-4219-B6D6-264A8DB668C9}"/>
              </a:ext>
            </a:extLst>
          </p:cNvPr>
          <p:cNvSpPr txBox="1">
            <a:spLocks/>
          </p:cNvSpPr>
          <p:nvPr/>
        </p:nvSpPr>
        <p:spPr>
          <a:xfrm>
            <a:off x="695325" y="5170987"/>
            <a:ext cx="5545088" cy="81123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L’historique des remises et gestes contient toutes les demandes (acceptées / refusées / en cours de décision) faites par le client sur les 24 derniers mois. </a:t>
            </a:r>
          </a:p>
        </p:txBody>
      </p:sp>
      <p:sp>
        <p:nvSpPr>
          <p:cNvPr id="16" name="Espace réservé du contenu 1">
            <a:extLst>
              <a:ext uri="{FF2B5EF4-FFF2-40B4-BE49-F238E27FC236}">
                <a16:creationId xmlns:a16="http://schemas.microsoft.com/office/drawing/2014/main" id="{9701BF24-3D64-4BBD-9585-FA7DC5ED0506}"/>
              </a:ext>
            </a:extLst>
          </p:cNvPr>
          <p:cNvSpPr txBox="1">
            <a:spLocks/>
          </p:cNvSpPr>
          <p:nvPr/>
        </p:nvSpPr>
        <p:spPr>
          <a:xfrm>
            <a:off x="695325" y="5996325"/>
            <a:ext cx="6490079" cy="46429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400" dirty="0">
                <a:solidFill>
                  <a:srgbClr val="FF0000"/>
                </a:solidFill>
              </a:rPr>
              <a:t>Attention, seules les demandes saisies dans MyDerog sont historisées</a:t>
            </a:r>
            <a:endParaRPr lang="fr-FR" sz="1400" dirty="0"/>
          </a:p>
        </p:txBody>
      </p:sp>
      <p:pic>
        <p:nvPicPr>
          <p:cNvPr id="7" name="Image 6">
            <a:extLst>
              <a:ext uri="{FF2B5EF4-FFF2-40B4-BE49-F238E27FC236}">
                <a16:creationId xmlns:a16="http://schemas.microsoft.com/office/drawing/2014/main" id="{40ED6DBB-0A23-4E93-A3E3-9C09FADCCE5C}"/>
              </a:ext>
            </a:extLst>
          </p:cNvPr>
          <p:cNvPicPr>
            <a:picLocks noChangeAspect="1"/>
          </p:cNvPicPr>
          <p:nvPr/>
        </p:nvPicPr>
        <p:blipFill>
          <a:blip r:embed="rId6"/>
          <a:stretch>
            <a:fillRect/>
          </a:stretch>
        </p:blipFill>
        <p:spPr>
          <a:xfrm>
            <a:off x="6295754" y="1361471"/>
            <a:ext cx="2692789" cy="1464146"/>
          </a:xfrm>
          <a:prstGeom prst="rect">
            <a:avLst/>
          </a:prstGeom>
        </p:spPr>
      </p:pic>
      <p:sp>
        <p:nvSpPr>
          <p:cNvPr id="9" name="Rectangle 8">
            <a:extLst>
              <a:ext uri="{FF2B5EF4-FFF2-40B4-BE49-F238E27FC236}">
                <a16:creationId xmlns:a16="http://schemas.microsoft.com/office/drawing/2014/main" id="{EB6A2B2E-BBE4-4F91-9301-ADC9709785D7}"/>
              </a:ext>
            </a:extLst>
          </p:cNvPr>
          <p:cNvSpPr/>
          <p:nvPr/>
        </p:nvSpPr>
        <p:spPr>
          <a:xfrm>
            <a:off x="10299032" y="1602015"/>
            <a:ext cx="731520" cy="669548"/>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355574DE-0DFC-459A-B4E0-9FADE4E669AC}"/>
              </a:ext>
            </a:extLst>
          </p:cNvPr>
          <p:cNvSpPr/>
          <p:nvPr/>
        </p:nvSpPr>
        <p:spPr>
          <a:xfrm>
            <a:off x="10890102" y="3129276"/>
            <a:ext cx="708340" cy="1134836"/>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0267A197-F1A0-4A79-9D60-78E3B643A8EE}"/>
              </a:ext>
            </a:extLst>
          </p:cNvPr>
          <p:cNvSpPr/>
          <p:nvPr/>
        </p:nvSpPr>
        <p:spPr>
          <a:xfrm>
            <a:off x="6317412" y="2845354"/>
            <a:ext cx="1199916" cy="323005"/>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5DC18894-3F30-4185-B0D0-BB277D4E00F4}"/>
              </a:ext>
            </a:extLst>
          </p:cNvPr>
          <p:cNvSpPr/>
          <p:nvPr/>
        </p:nvSpPr>
        <p:spPr>
          <a:xfrm>
            <a:off x="6317411" y="4309169"/>
            <a:ext cx="1931439" cy="348120"/>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EAEC775-474C-4734-9865-3FB26C925DD7}"/>
              </a:ext>
            </a:extLst>
          </p:cNvPr>
          <p:cNvSpPr/>
          <p:nvPr/>
        </p:nvSpPr>
        <p:spPr>
          <a:xfrm>
            <a:off x="6295754" y="5322469"/>
            <a:ext cx="740313" cy="220791"/>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0420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0-#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P spid="16" grpId="0"/>
      <p:bldP spid="9" grpId="0" animBg="1"/>
      <p:bldP spid="23" grpId="0" animBg="1"/>
      <p:bldP spid="24" grpId="0" animBg="1"/>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tomer feedback concept illustration Free Vector">
            <a:extLst>
              <a:ext uri="{FF2B5EF4-FFF2-40B4-BE49-F238E27FC236}">
                <a16:creationId xmlns:a16="http://schemas.microsoft.com/office/drawing/2014/main" id="{2781F526-C3EB-41F0-9E64-3AACE9E6AC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98"/>
          <a:stretch/>
        </p:blipFill>
        <p:spPr bwMode="auto">
          <a:xfrm>
            <a:off x="8754890" y="4792553"/>
            <a:ext cx="2914260" cy="164425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a:t>Les 4 grands domaines pour effectuer une demande de dérogation </a:t>
            </a:r>
          </a:p>
        </p:txBody>
      </p:sp>
      <p:sp>
        <p:nvSpPr>
          <p:cNvPr id="4" name="Espace réservé du texte 3"/>
          <p:cNvSpPr>
            <a:spLocks noGrp="1"/>
          </p:cNvSpPr>
          <p:nvPr>
            <p:ph type="body" sz="quarter" idx="14"/>
          </p:nvPr>
        </p:nvSpPr>
        <p:spPr/>
        <p:txBody>
          <a:bodyPr/>
          <a:lstStyle/>
          <a:p>
            <a:r>
              <a:rPr lang="fr-FR" dirty="0"/>
              <a:t>Présentation de l’outil</a:t>
            </a:r>
          </a:p>
        </p:txBody>
      </p:sp>
      <p:pic>
        <p:nvPicPr>
          <p:cNvPr id="2" name="Image 1">
            <a:extLst>
              <a:ext uri="{FF2B5EF4-FFF2-40B4-BE49-F238E27FC236}">
                <a16:creationId xmlns:a16="http://schemas.microsoft.com/office/drawing/2014/main" id="{2E95548B-B20D-4E8E-A374-F23D8ABC8217}"/>
              </a:ext>
            </a:extLst>
          </p:cNvPr>
          <p:cNvPicPr>
            <a:picLocks noChangeAspect="1"/>
          </p:cNvPicPr>
          <p:nvPr/>
        </p:nvPicPr>
        <p:blipFill>
          <a:blip r:embed="rId4"/>
          <a:stretch>
            <a:fillRect/>
          </a:stretch>
        </p:blipFill>
        <p:spPr>
          <a:xfrm>
            <a:off x="695325" y="1477695"/>
            <a:ext cx="10980738" cy="1881192"/>
          </a:xfrm>
          <a:prstGeom prst="rect">
            <a:avLst/>
          </a:prstGeom>
        </p:spPr>
      </p:pic>
      <p:pic>
        <p:nvPicPr>
          <p:cNvPr id="6" name="Image 5">
            <a:extLst>
              <a:ext uri="{FF2B5EF4-FFF2-40B4-BE49-F238E27FC236}">
                <a16:creationId xmlns:a16="http://schemas.microsoft.com/office/drawing/2014/main" id="{E930C623-C884-4C4C-8A6A-881ADA90F740}"/>
              </a:ext>
            </a:extLst>
          </p:cNvPr>
          <p:cNvPicPr>
            <a:picLocks noChangeAspect="1"/>
          </p:cNvPicPr>
          <p:nvPr/>
        </p:nvPicPr>
        <p:blipFill rotWithShape="1">
          <a:blip r:embed="rId5"/>
          <a:srcRect r="71288"/>
          <a:stretch/>
        </p:blipFill>
        <p:spPr>
          <a:xfrm>
            <a:off x="695325" y="3602288"/>
            <a:ext cx="2301263" cy="1433426"/>
          </a:xfrm>
          <a:prstGeom prst="rect">
            <a:avLst/>
          </a:prstGeom>
        </p:spPr>
      </p:pic>
      <p:pic>
        <p:nvPicPr>
          <p:cNvPr id="7" name="Image 6">
            <a:extLst>
              <a:ext uri="{FF2B5EF4-FFF2-40B4-BE49-F238E27FC236}">
                <a16:creationId xmlns:a16="http://schemas.microsoft.com/office/drawing/2014/main" id="{87B7742D-F441-4CD4-92DE-3DC4D0934790}"/>
              </a:ext>
            </a:extLst>
          </p:cNvPr>
          <p:cNvPicPr>
            <a:picLocks noChangeAspect="1"/>
          </p:cNvPicPr>
          <p:nvPr/>
        </p:nvPicPr>
        <p:blipFill rotWithShape="1">
          <a:blip r:embed="rId6"/>
          <a:srcRect r="74254"/>
          <a:stretch/>
        </p:blipFill>
        <p:spPr>
          <a:xfrm>
            <a:off x="3050171" y="3602288"/>
            <a:ext cx="2458263" cy="2525098"/>
          </a:xfrm>
          <a:prstGeom prst="rect">
            <a:avLst/>
          </a:prstGeom>
        </p:spPr>
      </p:pic>
      <p:pic>
        <p:nvPicPr>
          <p:cNvPr id="8" name="Image 7">
            <a:extLst>
              <a:ext uri="{FF2B5EF4-FFF2-40B4-BE49-F238E27FC236}">
                <a16:creationId xmlns:a16="http://schemas.microsoft.com/office/drawing/2014/main" id="{E62C9399-F562-42A0-A875-38E5868C8F7B}"/>
              </a:ext>
            </a:extLst>
          </p:cNvPr>
          <p:cNvPicPr>
            <a:picLocks noChangeAspect="1"/>
          </p:cNvPicPr>
          <p:nvPr/>
        </p:nvPicPr>
        <p:blipFill rotWithShape="1">
          <a:blip r:embed="rId7"/>
          <a:srcRect l="1" r="65095"/>
          <a:stretch/>
        </p:blipFill>
        <p:spPr>
          <a:xfrm>
            <a:off x="5579363" y="3602288"/>
            <a:ext cx="3410401" cy="1342134"/>
          </a:xfrm>
          <a:prstGeom prst="rect">
            <a:avLst/>
          </a:prstGeom>
        </p:spPr>
      </p:pic>
      <p:cxnSp>
        <p:nvCxnSpPr>
          <p:cNvPr id="19" name="Connecteur droit avec flèche 18">
            <a:extLst>
              <a:ext uri="{FF2B5EF4-FFF2-40B4-BE49-F238E27FC236}">
                <a16:creationId xmlns:a16="http://schemas.microsoft.com/office/drawing/2014/main" id="{0FE4BA4C-28B8-446D-9340-69543E72A90D}"/>
              </a:ext>
            </a:extLst>
          </p:cNvPr>
          <p:cNvCxnSpPr>
            <a:cxnSpLocks/>
            <a:stCxn id="35" idx="2"/>
          </p:cNvCxnSpPr>
          <p:nvPr/>
        </p:nvCxnSpPr>
        <p:spPr>
          <a:xfrm flipH="1">
            <a:off x="5605411" y="2325501"/>
            <a:ext cx="703208" cy="12749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E5E2DFBC-C825-43C8-9105-C6CE9782F0AA}"/>
              </a:ext>
            </a:extLst>
          </p:cNvPr>
          <p:cNvCxnSpPr>
            <a:cxnSpLocks/>
            <a:stCxn id="33" idx="2"/>
          </p:cNvCxnSpPr>
          <p:nvPr/>
        </p:nvCxnSpPr>
        <p:spPr>
          <a:xfrm flipH="1">
            <a:off x="3093565" y="2323623"/>
            <a:ext cx="2141697" cy="127489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18C3CC96-D3EC-4E75-9528-3EC55EBAAFD8}"/>
              </a:ext>
            </a:extLst>
          </p:cNvPr>
          <p:cNvCxnSpPr>
            <a:cxnSpLocks/>
            <a:stCxn id="29" idx="2"/>
          </p:cNvCxnSpPr>
          <p:nvPr/>
        </p:nvCxnSpPr>
        <p:spPr>
          <a:xfrm flipH="1">
            <a:off x="695326" y="2323623"/>
            <a:ext cx="3527440" cy="127489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238379C7-72D2-464A-A4F3-28C235B601C6}"/>
              </a:ext>
            </a:extLst>
          </p:cNvPr>
          <p:cNvPicPr>
            <a:picLocks noChangeAspect="1"/>
          </p:cNvPicPr>
          <p:nvPr/>
        </p:nvPicPr>
        <p:blipFill rotWithShape="1">
          <a:blip r:embed="rId8"/>
          <a:srcRect t="3054"/>
          <a:stretch/>
        </p:blipFill>
        <p:spPr>
          <a:xfrm>
            <a:off x="9100523" y="3602288"/>
            <a:ext cx="2575539" cy="1190265"/>
          </a:xfrm>
          <a:prstGeom prst="rect">
            <a:avLst/>
          </a:prstGeom>
        </p:spPr>
      </p:pic>
      <p:sp>
        <p:nvSpPr>
          <p:cNvPr id="29" name="Rectangle 28">
            <a:extLst>
              <a:ext uri="{FF2B5EF4-FFF2-40B4-BE49-F238E27FC236}">
                <a16:creationId xmlns:a16="http://schemas.microsoft.com/office/drawing/2014/main" id="{8F20EA66-7B99-4288-AD55-7FF387271D07}"/>
              </a:ext>
            </a:extLst>
          </p:cNvPr>
          <p:cNvSpPr/>
          <p:nvPr/>
        </p:nvSpPr>
        <p:spPr>
          <a:xfrm>
            <a:off x="3731292" y="2051700"/>
            <a:ext cx="982948" cy="27192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798A00B7-80C2-41DC-A559-577613EC7528}"/>
              </a:ext>
            </a:extLst>
          </p:cNvPr>
          <p:cNvSpPr/>
          <p:nvPr/>
        </p:nvSpPr>
        <p:spPr>
          <a:xfrm>
            <a:off x="4791083" y="2051700"/>
            <a:ext cx="888357" cy="27192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C106D7F8-F621-4482-9045-967BF4D682E9}"/>
              </a:ext>
            </a:extLst>
          </p:cNvPr>
          <p:cNvSpPr/>
          <p:nvPr/>
        </p:nvSpPr>
        <p:spPr>
          <a:xfrm>
            <a:off x="5756282" y="2053578"/>
            <a:ext cx="1104674" cy="27192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DE75948F-E2C1-4E93-A72A-FB16220F6585}"/>
              </a:ext>
            </a:extLst>
          </p:cNvPr>
          <p:cNvSpPr/>
          <p:nvPr/>
        </p:nvSpPr>
        <p:spPr>
          <a:xfrm>
            <a:off x="7355688" y="2051700"/>
            <a:ext cx="1270152" cy="27192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4">
            <a:extLst>
              <a:ext uri="{FF2B5EF4-FFF2-40B4-BE49-F238E27FC236}">
                <a16:creationId xmlns:a16="http://schemas.microsoft.com/office/drawing/2014/main" id="{3967452C-37B9-400B-9F2C-5487E05B118A}"/>
              </a:ext>
            </a:extLst>
          </p:cNvPr>
          <p:cNvSpPr>
            <a:spLocks noGrp="1"/>
          </p:cNvSpPr>
          <p:nvPr>
            <p:ph type="body" sz="quarter" idx="16"/>
          </p:nvPr>
        </p:nvSpPr>
        <p:spPr>
          <a:xfrm>
            <a:off x="334912" y="716147"/>
            <a:ext cx="216000" cy="216000"/>
          </a:xfrm>
        </p:spPr>
        <p:txBody>
          <a:bodyPr/>
          <a:lstStyle/>
          <a:p>
            <a:r>
              <a:rPr lang="fr-FR" dirty="0"/>
              <a:t>3</a:t>
            </a:r>
          </a:p>
        </p:txBody>
      </p:sp>
      <p:pic>
        <p:nvPicPr>
          <p:cNvPr id="5" name="Image 4">
            <a:extLst>
              <a:ext uri="{FF2B5EF4-FFF2-40B4-BE49-F238E27FC236}">
                <a16:creationId xmlns:a16="http://schemas.microsoft.com/office/drawing/2014/main" id="{31A59D54-5099-4E0B-B859-5B5CDA9DD7F8}"/>
              </a:ext>
            </a:extLst>
          </p:cNvPr>
          <p:cNvPicPr>
            <a:picLocks noChangeAspect="1"/>
          </p:cNvPicPr>
          <p:nvPr/>
        </p:nvPicPr>
        <p:blipFill>
          <a:blip r:embed="rId9"/>
          <a:stretch>
            <a:fillRect/>
          </a:stretch>
        </p:blipFill>
        <p:spPr>
          <a:xfrm>
            <a:off x="5989418" y="3045506"/>
            <a:ext cx="3302628" cy="209550"/>
          </a:xfrm>
          <a:prstGeom prst="rect">
            <a:avLst/>
          </a:prstGeom>
        </p:spPr>
      </p:pic>
      <p:cxnSp>
        <p:nvCxnSpPr>
          <p:cNvPr id="22" name="Connecteur droit avec flèche 21">
            <a:extLst>
              <a:ext uri="{FF2B5EF4-FFF2-40B4-BE49-F238E27FC236}">
                <a16:creationId xmlns:a16="http://schemas.microsoft.com/office/drawing/2014/main" id="{2D993463-F5FA-4A26-AA3D-4451536C511B}"/>
              </a:ext>
            </a:extLst>
          </p:cNvPr>
          <p:cNvCxnSpPr>
            <a:cxnSpLocks/>
            <a:stCxn id="37" idx="2"/>
          </p:cNvCxnSpPr>
          <p:nvPr/>
        </p:nvCxnSpPr>
        <p:spPr>
          <a:xfrm>
            <a:off x="7990764" y="2323623"/>
            <a:ext cx="1128232" cy="127489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05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up)">
                                      <p:cBhvr>
                                        <p:cTn id="15" dur="500"/>
                                        <p:tgtEl>
                                          <p:spTgt spid="29"/>
                                        </p:tgtEl>
                                      </p:cBhvr>
                                    </p:animEffec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up)">
                                      <p:cBhvr>
                                        <p:cTn id="19" dur="500"/>
                                        <p:tgtEl>
                                          <p:spTgt spid="36"/>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up)">
                                      <p:cBhvr>
                                        <p:cTn id="28" dur="500"/>
                                        <p:tgtEl>
                                          <p:spTgt spid="33"/>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par>
                          <p:cTn id="42" fill="hold">
                            <p:stCondLst>
                              <p:cond delay="500"/>
                            </p:stCondLst>
                            <p:childTnLst>
                              <p:par>
                                <p:cTn id="43" presetID="22" presetClass="entr" presetSubtype="1"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par>
                          <p:cTn id="46" fill="hold">
                            <p:stCondLst>
                              <p:cond delay="1000"/>
                            </p:stCondLst>
                            <p:childTnLst>
                              <p:par>
                                <p:cTn id="47" presetID="22" presetClass="entr" presetSubtype="1"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up)">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up)">
                                      <p:cBhvr>
                                        <p:cTn id="54" dur="500"/>
                                        <p:tgtEl>
                                          <p:spTgt spid="37"/>
                                        </p:tgtEl>
                                      </p:cBhvr>
                                    </p:animEffect>
                                  </p:childTnLst>
                                </p:cTn>
                              </p:par>
                            </p:childTnLst>
                          </p:cTn>
                        </p:par>
                        <p:par>
                          <p:cTn id="55" fill="hold">
                            <p:stCondLst>
                              <p:cond delay="500"/>
                            </p:stCondLst>
                            <p:childTnLst>
                              <p:par>
                                <p:cTn id="56" presetID="22" presetClass="entr" presetSubtype="1"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up)">
                                      <p:cBhvr>
                                        <p:cTn id="58" dur="500"/>
                                        <p:tgtEl>
                                          <p:spTgt spid="22"/>
                                        </p:tgtEl>
                                      </p:cBhvr>
                                    </p:animEffect>
                                  </p:childTnLst>
                                </p:cTn>
                              </p:par>
                            </p:childTnLst>
                          </p:cTn>
                        </p:par>
                        <p:par>
                          <p:cTn id="59" fill="hold">
                            <p:stCondLst>
                              <p:cond delay="1000"/>
                            </p:stCondLst>
                            <p:childTnLst>
                              <p:par>
                                <p:cTn id="60" presetID="22" presetClass="entr" presetSubtype="1"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up)">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29" grpId="0" animBg="1"/>
      <p:bldP spid="33" grpId="0" animBg="1"/>
      <p:bldP spid="35"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Organic flat people asking questions Free Vector">
            <a:extLst>
              <a:ext uri="{FF2B5EF4-FFF2-40B4-BE49-F238E27FC236}">
                <a16:creationId xmlns:a16="http://schemas.microsoft.com/office/drawing/2014/main" id="{D8BA92D8-19A2-4F04-AE0F-97CB764B27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77525" y="5193499"/>
            <a:ext cx="1514475" cy="12573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690DCCD2-373C-4B31-8CD8-8B9AEC689341}"/>
              </a:ext>
            </a:extLst>
          </p:cNvPr>
          <p:cNvPicPr>
            <a:picLocks noChangeAspect="1"/>
          </p:cNvPicPr>
          <p:nvPr/>
        </p:nvPicPr>
        <p:blipFill>
          <a:blip r:embed="rId4"/>
          <a:stretch>
            <a:fillRect/>
          </a:stretch>
        </p:blipFill>
        <p:spPr>
          <a:xfrm>
            <a:off x="3429000" y="2745399"/>
            <a:ext cx="5334000" cy="638175"/>
          </a:xfrm>
          <a:prstGeom prst="rect">
            <a:avLst/>
          </a:prstGeom>
        </p:spPr>
      </p:pic>
      <p:sp>
        <p:nvSpPr>
          <p:cNvPr id="3" name="Espace réservé du texte 2"/>
          <p:cNvSpPr>
            <a:spLocks noGrp="1"/>
          </p:cNvSpPr>
          <p:nvPr>
            <p:ph type="body" sz="quarter" idx="12"/>
          </p:nvPr>
        </p:nvSpPr>
        <p:spPr/>
        <p:txBody>
          <a:bodyPr/>
          <a:lstStyle/>
          <a:p>
            <a:r>
              <a:rPr lang="fr-FR" dirty="0"/>
              <a:t>Le parcours de la demande – Ecran de saisie</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12" name="Espace réservé du contenu 2">
            <a:extLst>
              <a:ext uri="{FF2B5EF4-FFF2-40B4-BE49-F238E27FC236}">
                <a16:creationId xmlns:a16="http://schemas.microsoft.com/office/drawing/2014/main" id="{54DABE94-0452-49A3-909A-E5E609523484}"/>
              </a:ext>
            </a:extLst>
          </p:cNvPr>
          <p:cNvSpPr txBox="1">
            <a:spLocks/>
          </p:cNvSpPr>
          <p:nvPr/>
        </p:nvSpPr>
        <p:spPr>
          <a:xfrm>
            <a:off x="550912" y="1352567"/>
            <a:ext cx="11125151" cy="720000"/>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A partir de la synthèse du client de MyDerog, l’instructeur choisit le domaine et le type de remise concernée pour sa demande de dérogation.</a:t>
            </a:r>
          </a:p>
          <a:p>
            <a:pPr marL="36000" indent="0" algn="just">
              <a:spcAft>
                <a:spcPts val="200"/>
              </a:spcAft>
              <a:buNone/>
            </a:pPr>
            <a:endParaRPr lang="fr-FR" dirty="0"/>
          </a:p>
          <a:p>
            <a:pPr algn="just"/>
            <a:endParaRPr lang="fr-FR" dirty="0">
              <a:solidFill>
                <a:schemeClr val="tx1">
                  <a:lumMod val="50000"/>
                  <a:lumOff val="50000"/>
                </a:schemeClr>
              </a:solidFill>
            </a:endParaRPr>
          </a:p>
        </p:txBody>
      </p:sp>
      <p:sp>
        <p:nvSpPr>
          <p:cNvPr id="10" name="Espace réservé du texte 4">
            <a:extLst>
              <a:ext uri="{FF2B5EF4-FFF2-40B4-BE49-F238E27FC236}">
                <a16:creationId xmlns:a16="http://schemas.microsoft.com/office/drawing/2014/main" id="{5BAC0735-08B9-4FF3-AD2F-FB4AB5D0C715}"/>
              </a:ext>
            </a:extLst>
          </p:cNvPr>
          <p:cNvSpPr>
            <a:spLocks noGrp="1"/>
          </p:cNvSpPr>
          <p:nvPr>
            <p:ph type="body" sz="quarter" idx="16"/>
          </p:nvPr>
        </p:nvSpPr>
        <p:spPr>
          <a:xfrm>
            <a:off x="334912" y="716147"/>
            <a:ext cx="216000" cy="216000"/>
          </a:xfrm>
        </p:spPr>
        <p:txBody>
          <a:bodyPr/>
          <a:lstStyle/>
          <a:p>
            <a:r>
              <a:rPr lang="fr-FR" dirty="0"/>
              <a:t>4</a:t>
            </a:r>
          </a:p>
        </p:txBody>
      </p:sp>
      <p:sp>
        <p:nvSpPr>
          <p:cNvPr id="8" name="Espace réservé du contenu 2">
            <a:extLst>
              <a:ext uri="{FF2B5EF4-FFF2-40B4-BE49-F238E27FC236}">
                <a16:creationId xmlns:a16="http://schemas.microsoft.com/office/drawing/2014/main" id="{2A468606-30EA-4BE7-9178-C90161BB9AD0}"/>
              </a:ext>
            </a:extLst>
          </p:cNvPr>
          <p:cNvSpPr txBox="1">
            <a:spLocks/>
          </p:cNvSpPr>
          <p:nvPr/>
        </p:nvSpPr>
        <p:spPr>
          <a:xfrm>
            <a:off x="550911" y="2296405"/>
            <a:ext cx="11125151" cy="720000"/>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Une fois la demande saisie, le choix suivant est proposé : </a:t>
            </a:r>
          </a:p>
        </p:txBody>
      </p:sp>
      <p:sp>
        <p:nvSpPr>
          <p:cNvPr id="9" name="Espace réservé du contenu 2">
            <a:extLst>
              <a:ext uri="{FF2B5EF4-FFF2-40B4-BE49-F238E27FC236}">
                <a16:creationId xmlns:a16="http://schemas.microsoft.com/office/drawing/2014/main" id="{88293028-E623-4A0B-B418-ECB3E55B87D2}"/>
              </a:ext>
            </a:extLst>
          </p:cNvPr>
          <p:cNvSpPr txBox="1">
            <a:spLocks/>
          </p:cNvSpPr>
          <p:nvPr/>
        </p:nvSpPr>
        <p:spPr>
          <a:xfrm>
            <a:off x="442912" y="4866820"/>
            <a:ext cx="11125151" cy="48376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Après avoir cliqué sur                           la demande est enregistrée et l’écran de finalisation de la demande s’ouvre. </a:t>
            </a:r>
          </a:p>
        </p:txBody>
      </p:sp>
      <p:cxnSp>
        <p:nvCxnSpPr>
          <p:cNvPr id="11" name="Connecteur droit avec flèche 10">
            <a:extLst>
              <a:ext uri="{FF2B5EF4-FFF2-40B4-BE49-F238E27FC236}">
                <a16:creationId xmlns:a16="http://schemas.microsoft.com/office/drawing/2014/main" id="{31F32E8D-A8FF-4965-AF39-9A260E7F4295}"/>
              </a:ext>
            </a:extLst>
          </p:cNvPr>
          <p:cNvCxnSpPr>
            <a:cxnSpLocks/>
            <a:stCxn id="13" idx="2"/>
            <a:endCxn id="15" idx="0"/>
          </p:cNvCxnSpPr>
          <p:nvPr/>
        </p:nvCxnSpPr>
        <p:spPr>
          <a:xfrm flipH="1">
            <a:off x="3109904" y="3285963"/>
            <a:ext cx="1239235" cy="26228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AD9F8C8-4191-4D59-974E-7A739D1DED4E}"/>
              </a:ext>
            </a:extLst>
          </p:cNvPr>
          <p:cNvSpPr/>
          <p:nvPr/>
        </p:nvSpPr>
        <p:spPr>
          <a:xfrm>
            <a:off x="3451908" y="2838284"/>
            <a:ext cx="1794461" cy="44767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CD6BC988-5E7F-4906-8749-9ECF7CE1CB83}"/>
              </a:ext>
            </a:extLst>
          </p:cNvPr>
          <p:cNvSpPr/>
          <p:nvPr/>
        </p:nvSpPr>
        <p:spPr>
          <a:xfrm>
            <a:off x="1726397" y="3548250"/>
            <a:ext cx="2767013" cy="90083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Permet de revenir sur la synthèse du client sans enregistrer la demande en cours</a:t>
            </a:r>
          </a:p>
        </p:txBody>
      </p:sp>
      <p:sp>
        <p:nvSpPr>
          <p:cNvPr id="24" name="Rectangle 23">
            <a:extLst>
              <a:ext uri="{FF2B5EF4-FFF2-40B4-BE49-F238E27FC236}">
                <a16:creationId xmlns:a16="http://schemas.microsoft.com/office/drawing/2014/main" id="{35223D66-F79E-44AF-A8AB-9DB637540104}"/>
              </a:ext>
            </a:extLst>
          </p:cNvPr>
          <p:cNvSpPr/>
          <p:nvPr/>
        </p:nvSpPr>
        <p:spPr>
          <a:xfrm>
            <a:off x="4885089" y="3548250"/>
            <a:ext cx="2767013" cy="90083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Permet d’ajouter une autre demande de dérogation et ainsi de pouvoir traiter la demande en bloc</a:t>
            </a:r>
          </a:p>
        </p:txBody>
      </p:sp>
      <p:sp>
        <p:nvSpPr>
          <p:cNvPr id="25" name="Rectangle 24">
            <a:extLst>
              <a:ext uri="{FF2B5EF4-FFF2-40B4-BE49-F238E27FC236}">
                <a16:creationId xmlns:a16="http://schemas.microsoft.com/office/drawing/2014/main" id="{EC3F6340-83F1-4EA0-852C-D534380420AA}"/>
              </a:ext>
            </a:extLst>
          </p:cNvPr>
          <p:cNvSpPr/>
          <p:nvPr/>
        </p:nvSpPr>
        <p:spPr>
          <a:xfrm>
            <a:off x="8043781" y="3548250"/>
            <a:ext cx="2767013" cy="90083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Permet d’accéder à l’écran de finalisation</a:t>
            </a:r>
          </a:p>
        </p:txBody>
      </p:sp>
      <p:cxnSp>
        <p:nvCxnSpPr>
          <p:cNvPr id="27" name="Connecteur droit avec flèche 26">
            <a:extLst>
              <a:ext uri="{FF2B5EF4-FFF2-40B4-BE49-F238E27FC236}">
                <a16:creationId xmlns:a16="http://schemas.microsoft.com/office/drawing/2014/main" id="{26E93467-5F20-43E8-BA85-5AB1564B9A67}"/>
              </a:ext>
            </a:extLst>
          </p:cNvPr>
          <p:cNvCxnSpPr>
            <a:cxnSpLocks/>
            <a:stCxn id="28" idx="2"/>
            <a:endCxn id="24" idx="0"/>
          </p:cNvCxnSpPr>
          <p:nvPr/>
        </p:nvCxnSpPr>
        <p:spPr>
          <a:xfrm flipH="1">
            <a:off x="6268596" y="3285963"/>
            <a:ext cx="39860" cy="26228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7E0D18CF-BC1B-4DAC-9B3B-8376C3AA36C6}"/>
              </a:ext>
            </a:extLst>
          </p:cNvPr>
          <p:cNvSpPr/>
          <p:nvPr/>
        </p:nvSpPr>
        <p:spPr>
          <a:xfrm>
            <a:off x="5358861" y="2829217"/>
            <a:ext cx="1899189" cy="45674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 name="Connecteur droit avec flèche 30">
            <a:extLst>
              <a:ext uri="{FF2B5EF4-FFF2-40B4-BE49-F238E27FC236}">
                <a16:creationId xmlns:a16="http://schemas.microsoft.com/office/drawing/2014/main" id="{9E5B8041-D851-4243-9FA1-E7216EAB883A}"/>
              </a:ext>
            </a:extLst>
          </p:cNvPr>
          <p:cNvCxnSpPr>
            <a:cxnSpLocks/>
            <a:stCxn id="32" idx="2"/>
            <a:endCxn id="25" idx="0"/>
          </p:cNvCxnSpPr>
          <p:nvPr/>
        </p:nvCxnSpPr>
        <p:spPr>
          <a:xfrm>
            <a:off x="8050234" y="3285963"/>
            <a:ext cx="1377054" cy="26228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08AF0EA2-2C70-4DA9-B71C-643914165F74}"/>
              </a:ext>
            </a:extLst>
          </p:cNvPr>
          <p:cNvSpPr/>
          <p:nvPr/>
        </p:nvSpPr>
        <p:spPr>
          <a:xfrm>
            <a:off x="7360327" y="2829217"/>
            <a:ext cx="1379814" cy="45674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Image 38">
            <a:extLst>
              <a:ext uri="{FF2B5EF4-FFF2-40B4-BE49-F238E27FC236}">
                <a16:creationId xmlns:a16="http://schemas.microsoft.com/office/drawing/2014/main" id="{566E0237-AD44-44A1-B570-3CAC06F7BFFF}"/>
              </a:ext>
            </a:extLst>
          </p:cNvPr>
          <p:cNvPicPr>
            <a:picLocks noChangeAspect="1"/>
          </p:cNvPicPr>
          <p:nvPr/>
        </p:nvPicPr>
        <p:blipFill rotWithShape="1">
          <a:blip r:embed="rId4"/>
          <a:srcRect l="74253"/>
          <a:stretch/>
        </p:blipFill>
        <p:spPr>
          <a:xfrm>
            <a:off x="2868930" y="4712408"/>
            <a:ext cx="1373346" cy="638175"/>
          </a:xfrm>
          <a:prstGeom prst="rect">
            <a:avLst/>
          </a:prstGeom>
        </p:spPr>
      </p:pic>
    </p:spTree>
    <p:extLst>
      <p:ext uri="{BB962C8B-B14F-4D97-AF65-F5344CB8AC3E}">
        <p14:creationId xmlns:p14="http://schemas.microsoft.com/office/powerpoint/2010/main" val="160833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par>
                          <p:cTn id="44" fill="hold">
                            <p:stCondLst>
                              <p:cond delay="1000"/>
                            </p:stCondLst>
                            <p:childTnLst>
                              <p:par>
                                <p:cTn id="45" presetID="47"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up)">
                                      <p:cBhvr>
                                        <p:cTn id="54" dur="500"/>
                                        <p:tgtEl>
                                          <p:spTgt spid="32"/>
                                        </p:tgtEl>
                                      </p:cBhvr>
                                    </p:animEffect>
                                  </p:childTnLst>
                                </p:cTn>
                              </p:par>
                            </p:childTnLst>
                          </p:cTn>
                        </p:par>
                        <p:par>
                          <p:cTn id="55" fill="hold">
                            <p:stCondLst>
                              <p:cond delay="500"/>
                            </p:stCondLst>
                            <p:childTnLst>
                              <p:par>
                                <p:cTn id="56" presetID="22" presetClass="entr" presetSubtype="1"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up)">
                                      <p:cBhvr>
                                        <p:cTn id="58" dur="500"/>
                                        <p:tgtEl>
                                          <p:spTgt spid="31"/>
                                        </p:tgtEl>
                                      </p:cBhvr>
                                    </p:animEffect>
                                  </p:childTnLst>
                                </p:cTn>
                              </p:par>
                            </p:childTnLst>
                          </p:cTn>
                        </p:par>
                        <p:par>
                          <p:cTn id="59" fill="hold">
                            <p:stCondLst>
                              <p:cond delay="1000"/>
                            </p:stCondLst>
                            <p:childTnLst>
                              <p:par>
                                <p:cTn id="60" presetID="47"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1000"/>
                                        <p:tgtEl>
                                          <p:spTgt spid="9"/>
                                        </p:tgtEl>
                                      </p:cBhvr>
                                    </p:animEffect>
                                    <p:anim calcmode="lin" valueType="num">
                                      <p:cBhvr>
                                        <p:cTn id="70" dur="1000" fill="hold"/>
                                        <p:tgtEl>
                                          <p:spTgt spid="9"/>
                                        </p:tgtEl>
                                        <p:attrNameLst>
                                          <p:attrName>ppt_x</p:attrName>
                                        </p:attrNameLst>
                                      </p:cBhvr>
                                      <p:tavLst>
                                        <p:tav tm="0">
                                          <p:val>
                                            <p:strVal val="#ppt_x"/>
                                          </p:val>
                                        </p:tav>
                                        <p:tav tm="100000">
                                          <p:val>
                                            <p:strVal val="#ppt_x"/>
                                          </p:val>
                                        </p:tav>
                                      </p:tavLst>
                                    </p:anim>
                                    <p:anim calcmode="lin" valueType="num">
                                      <p:cBhvr>
                                        <p:cTn id="71" dur="1000" fill="hold"/>
                                        <p:tgtEl>
                                          <p:spTgt spid="9"/>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anim calcmode="lin" valueType="num">
                                      <p:cBhvr>
                                        <p:cTn id="75" dur="1000" fill="hold"/>
                                        <p:tgtEl>
                                          <p:spTgt spid="39"/>
                                        </p:tgtEl>
                                        <p:attrNameLst>
                                          <p:attrName>ppt_x</p:attrName>
                                        </p:attrNameLst>
                                      </p:cBhvr>
                                      <p:tavLst>
                                        <p:tav tm="0">
                                          <p:val>
                                            <p:strVal val="#ppt_x"/>
                                          </p:val>
                                        </p:tav>
                                        <p:tav tm="100000">
                                          <p:val>
                                            <p:strVal val="#ppt_x"/>
                                          </p:val>
                                        </p:tav>
                                      </p:tavLst>
                                    </p:anim>
                                    <p:anim calcmode="lin" valueType="num">
                                      <p:cBhvr>
                                        <p:cTn id="7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9" grpId="0"/>
      <p:bldP spid="13" grpId="0" animBg="1"/>
      <p:bldP spid="15" grpId="0" animBg="1"/>
      <p:bldP spid="24" grpId="0" animBg="1"/>
      <p:bldP spid="25" grpId="0" animBg="1"/>
      <p:bldP spid="28"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n working on checklist background Free Vector">
            <a:extLst>
              <a:ext uri="{FF2B5EF4-FFF2-40B4-BE49-F238E27FC236}">
                <a16:creationId xmlns:a16="http://schemas.microsoft.com/office/drawing/2014/main" id="{FEE329B9-1B47-40F1-9108-62B9DE00C6F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55" t="12937" b="12683"/>
          <a:stretch/>
        </p:blipFill>
        <p:spPr bwMode="auto">
          <a:xfrm>
            <a:off x="9787801" y="3752038"/>
            <a:ext cx="2065603" cy="1933074"/>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contenu 2">
            <a:extLst>
              <a:ext uri="{FF2B5EF4-FFF2-40B4-BE49-F238E27FC236}">
                <a16:creationId xmlns:a16="http://schemas.microsoft.com/office/drawing/2014/main" id="{54DABE94-0452-49A3-909A-E5E609523484}"/>
              </a:ext>
            </a:extLst>
          </p:cNvPr>
          <p:cNvSpPr txBox="1">
            <a:spLocks/>
          </p:cNvSpPr>
          <p:nvPr/>
        </p:nvSpPr>
        <p:spPr>
          <a:xfrm>
            <a:off x="442912" y="3413346"/>
            <a:ext cx="11125149" cy="499694"/>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Après avoir saisi l’avis motivé, l’instructeur va pouvoir finaliser sa demande en cliquant, en fonction du niveau de délégation, sur l’un des 2 boutons suivants : </a:t>
            </a:r>
          </a:p>
          <a:p>
            <a:pPr marL="36000" indent="0" algn="just">
              <a:buNone/>
            </a:pPr>
            <a:endParaRPr lang="fr-FR" sz="1400" dirty="0"/>
          </a:p>
          <a:p>
            <a:pPr marL="36000" indent="0" algn="just">
              <a:buNone/>
            </a:pPr>
            <a:endParaRPr lang="fr-FR" sz="1400" dirty="0"/>
          </a:p>
          <a:p>
            <a:pPr algn="just"/>
            <a:endParaRPr lang="fr-FR" sz="1400" dirty="0">
              <a:solidFill>
                <a:schemeClr val="tx1">
                  <a:lumMod val="50000"/>
                  <a:lumOff val="50000"/>
                </a:schemeClr>
              </a:solidFill>
            </a:endParaRPr>
          </a:p>
        </p:txBody>
      </p:sp>
      <p:sp>
        <p:nvSpPr>
          <p:cNvPr id="33" name="Espace réservé du contenu 2">
            <a:extLst>
              <a:ext uri="{FF2B5EF4-FFF2-40B4-BE49-F238E27FC236}">
                <a16:creationId xmlns:a16="http://schemas.microsoft.com/office/drawing/2014/main" id="{AFEA383D-0D13-49EA-AC60-C9C463A4C5BF}"/>
              </a:ext>
            </a:extLst>
          </p:cNvPr>
          <p:cNvSpPr txBox="1">
            <a:spLocks/>
          </p:cNvSpPr>
          <p:nvPr/>
        </p:nvSpPr>
        <p:spPr>
          <a:xfrm>
            <a:off x="515937" y="3807317"/>
            <a:ext cx="8986521" cy="1933074"/>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endParaRPr lang="fr-FR" sz="1200" dirty="0"/>
          </a:p>
          <a:p>
            <a:pPr lvl="1" algn="just"/>
            <a:r>
              <a:rPr lang="fr-FR" sz="1000" dirty="0"/>
              <a:t>                                    </a:t>
            </a:r>
            <a:r>
              <a:rPr lang="fr-FR" sz="1200" dirty="0"/>
              <a:t>: Le dossier est dans la délégation de l’instructeur. Après avoir cliqué sur ce bouton, la demande va s’archiver automatiquement. </a:t>
            </a:r>
            <a:r>
              <a:rPr lang="fr-FR" sz="1200" b="1" dirty="0"/>
              <a:t>Il vous reste à finaliser votre opération ou poursuivre l’instruction de votre dossier par le biais des outils habituels. </a:t>
            </a:r>
          </a:p>
          <a:p>
            <a:pPr lvl="1" algn="just"/>
            <a:endParaRPr lang="fr-FR" sz="1200" dirty="0"/>
          </a:p>
          <a:p>
            <a:pPr lvl="1" algn="just"/>
            <a:r>
              <a:rPr lang="fr-FR" sz="1200" dirty="0"/>
              <a:t>                               : Le dossier n’est pas dans la délégation de l’instructeur. Vous devez alors choisir votre N+1 pour lui envoyer la demande. </a:t>
            </a:r>
            <a:r>
              <a:rPr lang="fr-FR" sz="1200" b="1" dirty="0"/>
              <a:t>La validation en bas de page va générer l’envoi d’un mail au délégataire sélectionné.</a:t>
            </a:r>
          </a:p>
        </p:txBody>
      </p:sp>
      <p:sp>
        <p:nvSpPr>
          <p:cNvPr id="3" name="Espace réservé du texte 2"/>
          <p:cNvSpPr>
            <a:spLocks noGrp="1"/>
          </p:cNvSpPr>
          <p:nvPr>
            <p:ph type="body" sz="quarter" idx="12"/>
          </p:nvPr>
        </p:nvSpPr>
        <p:spPr/>
        <p:txBody>
          <a:bodyPr/>
          <a:lstStyle/>
          <a:p>
            <a:r>
              <a:rPr lang="fr-FR" dirty="0"/>
              <a:t>Le parcours de la demande – Ecran de finalisation</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10" name="Espace réservé du texte 4">
            <a:extLst>
              <a:ext uri="{FF2B5EF4-FFF2-40B4-BE49-F238E27FC236}">
                <a16:creationId xmlns:a16="http://schemas.microsoft.com/office/drawing/2014/main" id="{5BAC0735-08B9-4FF3-AD2F-FB4AB5D0C715}"/>
              </a:ext>
            </a:extLst>
          </p:cNvPr>
          <p:cNvSpPr>
            <a:spLocks noGrp="1"/>
          </p:cNvSpPr>
          <p:nvPr>
            <p:ph type="body" sz="quarter" idx="16"/>
          </p:nvPr>
        </p:nvSpPr>
        <p:spPr>
          <a:xfrm>
            <a:off x="334912" y="716147"/>
            <a:ext cx="216000" cy="216000"/>
          </a:xfrm>
        </p:spPr>
        <p:txBody>
          <a:bodyPr/>
          <a:lstStyle/>
          <a:p>
            <a:r>
              <a:rPr lang="fr-FR" dirty="0"/>
              <a:t>4</a:t>
            </a:r>
          </a:p>
        </p:txBody>
      </p:sp>
      <p:pic>
        <p:nvPicPr>
          <p:cNvPr id="5" name="Image 4">
            <a:extLst>
              <a:ext uri="{FF2B5EF4-FFF2-40B4-BE49-F238E27FC236}">
                <a16:creationId xmlns:a16="http://schemas.microsoft.com/office/drawing/2014/main" id="{FFA2A758-E73D-40E4-831A-15AA1281C1D1}"/>
              </a:ext>
            </a:extLst>
          </p:cNvPr>
          <p:cNvPicPr>
            <a:picLocks noChangeAspect="1"/>
          </p:cNvPicPr>
          <p:nvPr/>
        </p:nvPicPr>
        <p:blipFill rotWithShape="1">
          <a:blip r:embed="rId4"/>
          <a:srcRect t="62699" b="10011"/>
          <a:stretch/>
        </p:blipFill>
        <p:spPr>
          <a:xfrm>
            <a:off x="2732263" y="1943248"/>
            <a:ext cx="6727473" cy="293371"/>
          </a:xfrm>
          <a:prstGeom prst="rect">
            <a:avLst/>
          </a:prstGeom>
        </p:spPr>
      </p:pic>
      <p:pic>
        <p:nvPicPr>
          <p:cNvPr id="16" name="Image 15">
            <a:extLst>
              <a:ext uri="{FF2B5EF4-FFF2-40B4-BE49-F238E27FC236}">
                <a16:creationId xmlns:a16="http://schemas.microsoft.com/office/drawing/2014/main" id="{4DF6056D-64ED-4CB1-B181-59D19DEC86B0}"/>
              </a:ext>
            </a:extLst>
          </p:cNvPr>
          <p:cNvPicPr>
            <a:picLocks noChangeAspect="1"/>
          </p:cNvPicPr>
          <p:nvPr/>
        </p:nvPicPr>
        <p:blipFill>
          <a:blip r:embed="rId5"/>
          <a:stretch>
            <a:fillRect/>
          </a:stretch>
        </p:blipFill>
        <p:spPr>
          <a:xfrm>
            <a:off x="2732263" y="2516310"/>
            <a:ext cx="6727473" cy="677960"/>
          </a:xfrm>
          <a:prstGeom prst="rect">
            <a:avLst/>
          </a:prstGeom>
        </p:spPr>
      </p:pic>
      <p:pic>
        <p:nvPicPr>
          <p:cNvPr id="29" name="Image 28">
            <a:extLst>
              <a:ext uri="{FF2B5EF4-FFF2-40B4-BE49-F238E27FC236}">
                <a16:creationId xmlns:a16="http://schemas.microsoft.com/office/drawing/2014/main" id="{827661CC-D40A-4CAF-AC14-8BFDC69EEB72}"/>
              </a:ext>
            </a:extLst>
          </p:cNvPr>
          <p:cNvPicPr>
            <a:picLocks noChangeAspect="1"/>
          </p:cNvPicPr>
          <p:nvPr/>
        </p:nvPicPr>
        <p:blipFill rotWithShape="1">
          <a:blip r:embed="rId6"/>
          <a:srcRect l="89249" t="79365" r="258" b="4774"/>
          <a:stretch/>
        </p:blipFill>
        <p:spPr>
          <a:xfrm>
            <a:off x="1347025" y="4947641"/>
            <a:ext cx="1202710" cy="233941"/>
          </a:xfrm>
          <a:prstGeom prst="rect">
            <a:avLst/>
          </a:prstGeom>
        </p:spPr>
      </p:pic>
      <p:sp>
        <p:nvSpPr>
          <p:cNvPr id="2" name="ZoneTexte 1">
            <a:extLst>
              <a:ext uri="{FF2B5EF4-FFF2-40B4-BE49-F238E27FC236}">
                <a16:creationId xmlns:a16="http://schemas.microsoft.com/office/drawing/2014/main" id="{72CE444C-CADC-4E39-9638-B965C78A8A82}"/>
              </a:ext>
            </a:extLst>
          </p:cNvPr>
          <p:cNvSpPr txBox="1"/>
          <p:nvPr/>
        </p:nvSpPr>
        <p:spPr>
          <a:xfrm>
            <a:off x="2732262" y="2227102"/>
            <a:ext cx="6727473" cy="307777"/>
          </a:xfrm>
          <a:prstGeom prst="rect">
            <a:avLst/>
          </a:prstGeom>
          <a:noFill/>
        </p:spPr>
        <p:txBody>
          <a:bodyPr wrap="square" rtlCol="0">
            <a:spAutoFit/>
          </a:bodyPr>
          <a:lstStyle/>
          <a:p>
            <a:pPr algn="ctr"/>
            <a:r>
              <a:rPr lang="fr-FR" sz="1400" dirty="0">
                <a:solidFill>
                  <a:schemeClr val="tx1">
                    <a:lumMod val="75000"/>
                    <a:lumOff val="25000"/>
                  </a:schemeClr>
                </a:solidFill>
              </a:rPr>
              <a:t>Ou</a:t>
            </a:r>
            <a:endParaRPr lang="fr-FR" dirty="0">
              <a:solidFill>
                <a:schemeClr val="tx1">
                  <a:lumMod val="75000"/>
                  <a:lumOff val="25000"/>
                </a:schemeClr>
              </a:solidFill>
            </a:endParaRPr>
          </a:p>
        </p:txBody>
      </p:sp>
      <p:sp>
        <p:nvSpPr>
          <p:cNvPr id="13" name="Espace réservé du contenu 2">
            <a:extLst>
              <a:ext uri="{FF2B5EF4-FFF2-40B4-BE49-F238E27FC236}">
                <a16:creationId xmlns:a16="http://schemas.microsoft.com/office/drawing/2014/main" id="{38AFD55F-6270-4B66-BCF6-9B2902BD3715}"/>
              </a:ext>
            </a:extLst>
          </p:cNvPr>
          <p:cNvSpPr txBox="1">
            <a:spLocks/>
          </p:cNvSpPr>
          <p:nvPr/>
        </p:nvSpPr>
        <p:spPr>
          <a:xfrm>
            <a:off x="442911" y="1509217"/>
            <a:ext cx="11125149" cy="76724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En fonction de la demande, MyDerog va déterminer le niveau de délégation requis pour passer l’opération : </a:t>
            </a:r>
          </a:p>
        </p:txBody>
      </p:sp>
      <p:sp>
        <p:nvSpPr>
          <p:cNvPr id="14" name="Espace réservé du contenu 2">
            <a:extLst>
              <a:ext uri="{FF2B5EF4-FFF2-40B4-BE49-F238E27FC236}">
                <a16:creationId xmlns:a16="http://schemas.microsoft.com/office/drawing/2014/main" id="{F19FB40C-D898-4673-BCB2-BC6A1A2E6998}"/>
              </a:ext>
            </a:extLst>
          </p:cNvPr>
          <p:cNvSpPr txBox="1">
            <a:spLocks/>
          </p:cNvSpPr>
          <p:nvPr/>
        </p:nvSpPr>
        <p:spPr>
          <a:xfrm>
            <a:off x="334912" y="5795576"/>
            <a:ext cx="11125149" cy="767244"/>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Dans ce dernier cas, les demandes se transmettent par pallier, d’un GC </a:t>
            </a:r>
            <a:r>
              <a:rPr lang="fr-FR" sz="1400" dirty="0">
                <a:sym typeface="Wingdings" panose="05000000000000000000" pitchFamily="2" charset="2"/>
              </a:rPr>
              <a:t> </a:t>
            </a:r>
            <a:r>
              <a:rPr lang="fr-FR" sz="1400" dirty="0"/>
              <a:t>DA ; DA </a:t>
            </a:r>
            <a:r>
              <a:rPr lang="fr-FR" sz="1400" dirty="0">
                <a:sym typeface="Wingdings" panose="05000000000000000000" pitchFamily="2" charset="2"/>
              </a:rPr>
              <a:t></a:t>
            </a:r>
            <a:r>
              <a:rPr lang="fr-FR" sz="1400" dirty="0"/>
              <a:t> DR/DT ; DR/DT </a:t>
            </a:r>
            <a:r>
              <a:rPr lang="fr-FR" sz="1400" dirty="0">
                <a:sym typeface="Wingdings" panose="05000000000000000000" pitchFamily="2" charset="2"/>
              </a:rPr>
              <a:t> Direction de Marché. </a:t>
            </a:r>
            <a:endParaRPr lang="fr-FR" sz="1400" dirty="0">
              <a:solidFill>
                <a:schemeClr val="tx1">
                  <a:lumMod val="50000"/>
                  <a:lumOff val="50000"/>
                </a:schemeClr>
              </a:solidFill>
              <a:sym typeface="Wingdings" panose="05000000000000000000" pitchFamily="2" charset="2"/>
            </a:endParaRPr>
          </a:p>
        </p:txBody>
      </p:sp>
      <p:pic>
        <p:nvPicPr>
          <p:cNvPr id="6" name="Image 5">
            <a:extLst>
              <a:ext uri="{FF2B5EF4-FFF2-40B4-BE49-F238E27FC236}">
                <a16:creationId xmlns:a16="http://schemas.microsoft.com/office/drawing/2014/main" id="{8DD9838E-5684-45C7-A7CE-4A13F616D531}"/>
              </a:ext>
            </a:extLst>
          </p:cNvPr>
          <p:cNvPicPr>
            <a:picLocks noChangeAspect="1"/>
          </p:cNvPicPr>
          <p:nvPr/>
        </p:nvPicPr>
        <p:blipFill>
          <a:blip r:embed="rId7"/>
          <a:stretch>
            <a:fillRect/>
          </a:stretch>
        </p:blipFill>
        <p:spPr>
          <a:xfrm>
            <a:off x="1347025" y="4040061"/>
            <a:ext cx="1160804" cy="277445"/>
          </a:xfrm>
          <a:prstGeom prst="rect">
            <a:avLst/>
          </a:prstGeom>
        </p:spPr>
      </p:pic>
    </p:spTree>
    <p:extLst>
      <p:ext uri="{BB962C8B-B14F-4D97-AF65-F5344CB8AC3E}">
        <p14:creationId xmlns:p14="http://schemas.microsoft.com/office/powerpoint/2010/main" val="294345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childTnLst>
                                </p:cTn>
                              </p:par>
                              <p:par>
                                <p:cTn id="12" presetID="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usinessman holding pencil at big complete checklist with tick marks Free Vector">
            <a:extLst>
              <a:ext uri="{FF2B5EF4-FFF2-40B4-BE49-F238E27FC236}">
                <a16:creationId xmlns:a16="http://schemas.microsoft.com/office/drawing/2014/main" id="{4ACC84A2-C2DD-458F-984B-49A74BF51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8776" y="4508771"/>
            <a:ext cx="2943224" cy="1960582"/>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contenu 2">
            <a:extLst>
              <a:ext uri="{FF2B5EF4-FFF2-40B4-BE49-F238E27FC236}">
                <a16:creationId xmlns:a16="http://schemas.microsoft.com/office/drawing/2014/main" id="{54DABE94-0452-49A3-909A-E5E609523484}"/>
              </a:ext>
            </a:extLst>
          </p:cNvPr>
          <p:cNvSpPr txBox="1">
            <a:spLocks/>
          </p:cNvSpPr>
          <p:nvPr/>
        </p:nvSpPr>
        <p:spPr>
          <a:xfrm>
            <a:off x="550912" y="4950569"/>
            <a:ext cx="8678813" cy="79870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Si le délégataire souhaite réviser la demande ou faire une proposition alternative, il est préconisé de prendre attache (hors outil) avec l’instructeur du dossier. Ce dernier pourra alors retourner sur le dossier, et modifier les conditions en cliquant sur            . </a:t>
            </a:r>
          </a:p>
        </p:txBody>
      </p:sp>
      <p:sp>
        <p:nvSpPr>
          <p:cNvPr id="3" name="Espace réservé du texte 2"/>
          <p:cNvSpPr>
            <a:spLocks noGrp="1"/>
          </p:cNvSpPr>
          <p:nvPr>
            <p:ph type="body" sz="quarter" idx="12"/>
          </p:nvPr>
        </p:nvSpPr>
        <p:spPr/>
        <p:txBody>
          <a:bodyPr/>
          <a:lstStyle/>
          <a:p>
            <a:r>
              <a:rPr lang="fr-FR" dirty="0"/>
              <a:t>Le parcours de la demande – Décision de l’instructeur</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10" name="Espace réservé du texte 4">
            <a:extLst>
              <a:ext uri="{FF2B5EF4-FFF2-40B4-BE49-F238E27FC236}">
                <a16:creationId xmlns:a16="http://schemas.microsoft.com/office/drawing/2014/main" id="{5BAC0735-08B9-4FF3-AD2F-FB4AB5D0C715}"/>
              </a:ext>
            </a:extLst>
          </p:cNvPr>
          <p:cNvSpPr>
            <a:spLocks noGrp="1"/>
          </p:cNvSpPr>
          <p:nvPr>
            <p:ph type="body" sz="quarter" idx="16"/>
          </p:nvPr>
        </p:nvSpPr>
        <p:spPr>
          <a:xfrm>
            <a:off x="334912" y="716147"/>
            <a:ext cx="216000" cy="216000"/>
          </a:xfrm>
        </p:spPr>
        <p:txBody>
          <a:bodyPr/>
          <a:lstStyle/>
          <a:p>
            <a:r>
              <a:rPr lang="fr-FR" dirty="0"/>
              <a:t>4</a:t>
            </a:r>
          </a:p>
        </p:txBody>
      </p:sp>
      <p:sp>
        <p:nvSpPr>
          <p:cNvPr id="13" name="Espace réservé du contenu 2">
            <a:extLst>
              <a:ext uri="{FF2B5EF4-FFF2-40B4-BE49-F238E27FC236}">
                <a16:creationId xmlns:a16="http://schemas.microsoft.com/office/drawing/2014/main" id="{38AFD55F-6270-4B66-BCF6-9B2902BD3715}"/>
              </a:ext>
            </a:extLst>
          </p:cNvPr>
          <p:cNvSpPr txBox="1">
            <a:spLocks/>
          </p:cNvSpPr>
          <p:nvPr/>
        </p:nvSpPr>
        <p:spPr>
          <a:xfrm>
            <a:off x="442911" y="1394917"/>
            <a:ext cx="7272339" cy="583483"/>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Le délégataire sélectionné va ainsi recevoir un email reprenant les caractéristiques de la demande et l’invite à y répondre. </a:t>
            </a:r>
          </a:p>
        </p:txBody>
      </p:sp>
      <p:sp>
        <p:nvSpPr>
          <p:cNvPr id="27" name="Espace réservé du contenu 2">
            <a:extLst>
              <a:ext uri="{FF2B5EF4-FFF2-40B4-BE49-F238E27FC236}">
                <a16:creationId xmlns:a16="http://schemas.microsoft.com/office/drawing/2014/main" id="{DBDB9F20-057E-47EE-BF50-3F67B3AC6FE0}"/>
              </a:ext>
            </a:extLst>
          </p:cNvPr>
          <p:cNvSpPr txBox="1">
            <a:spLocks/>
          </p:cNvSpPr>
          <p:nvPr/>
        </p:nvSpPr>
        <p:spPr>
          <a:xfrm>
            <a:off x="393651" y="2545381"/>
            <a:ext cx="7272339" cy="76724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Une fois le dossier ouvert, il va pouvoir se positionner en l’acceptant ou le refusant.  </a:t>
            </a:r>
          </a:p>
        </p:txBody>
      </p:sp>
      <p:sp>
        <p:nvSpPr>
          <p:cNvPr id="35" name="Espace réservé du contenu 2">
            <a:extLst>
              <a:ext uri="{FF2B5EF4-FFF2-40B4-BE49-F238E27FC236}">
                <a16:creationId xmlns:a16="http://schemas.microsoft.com/office/drawing/2014/main" id="{96B2CEB9-2FDF-4314-B003-955E156309B2}"/>
              </a:ext>
            </a:extLst>
          </p:cNvPr>
          <p:cNvSpPr txBox="1">
            <a:spLocks/>
          </p:cNvSpPr>
          <p:nvPr/>
        </p:nvSpPr>
        <p:spPr>
          <a:xfrm>
            <a:off x="442910" y="1863701"/>
            <a:ext cx="7272339" cy="568953"/>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Pour se faire, il peut soit cliquer sur le lien dans le mail, soit aller directement dans l’outil puis dans l’onglet                       .  </a:t>
            </a:r>
          </a:p>
        </p:txBody>
      </p:sp>
      <p:pic>
        <p:nvPicPr>
          <p:cNvPr id="25" name="Image 24">
            <a:extLst>
              <a:ext uri="{FF2B5EF4-FFF2-40B4-BE49-F238E27FC236}">
                <a16:creationId xmlns:a16="http://schemas.microsoft.com/office/drawing/2014/main" id="{ADBB1203-6CEF-483C-9F11-833B86B3C7A7}"/>
              </a:ext>
            </a:extLst>
          </p:cNvPr>
          <p:cNvPicPr>
            <a:picLocks noChangeAspect="1"/>
          </p:cNvPicPr>
          <p:nvPr/>
        </p:nvPicPr>
        <p:blipFill rotWithShape="1">
          <a:blip r:embed="rId4"/>
          <a:srcRect r="35835" b="19665"/>
          <a:stretch/>
        </p:blipFill>
        <p:spPr>
          <a:xfrm>
            <a:off x="2654439" y="2143542"/>
            <a:ext cx="1081768" cy="183762"/>
          </a:xfrm>
          <a:prstGeom prst="rect">
            <a:avLst/>
          </a:prstGeom>
        </p:spPr>
      </p:pic>
      <p:pic>
        <p:nvPicPr>
          <p:cNvPr id="40" name="Image 39">
            <a:extLst>
              <a:ext uri="{FF2B5EF4-FFF2-40B4-BE49-F238E27FC236}">
                <a16:creationId xmlns:a16="http://schemas.microsoft.com/office/drawing/2014/main" id="{8907F30B-D4BF-47CC-A326-7EAA23B371C3}"/>
              </a:ext>
            </a:extLst>
          </p:cNvPr>
          <p:cNvPicPr>
            <a:picLocks noChangeAspect="1"/>
          </p:cNvPicPr>
          <p:nvPr/>
        </p:nvPicPr>
        <p:blipFill rotWithShape="1">
          <a:blip r:embed="rId5">
            <a:extLst>
              <a:ext uri="{BEBA8EAE-BF5A-486C-A8C5-ECC9F3942E4B}">
                <a14:imgProps xmlns:a14="http://schemas.microsoft.com/office/drawing/2010/main">
                  <a14:imgLayer r:embed="rId6">
                    <a14:imgEffect>
                      <a14:artisticBlur/>
                    </a14:imgEffect>
                  </a14:imgLayer>
                </a14:imgProps>
              </a:ext>
            </a:extLst>
          </a:blip>
          <a:srcRect t="60682" r="90582" b="36168"/>
          <a:stretch/>
        </p:blipFill>
        <p:spPr>
          <a:xfrm>
            <a:off x="12192000" y="456507"/>
            <a:ext cx="561933" cy="172833"/>
          </a:xfrm>
          <a:prstGeom prst="rect">
            <a:avLst/>
          </a:prstGeom>
        </p:spPr>
      </p:pic>
      <p:pic>
        <p:nvPicPr>
          <p:cNvPr id="43" name="Image 42">
            <a:extLst>
              <a:ext uri="{FF2B5EF4-FFF2-40B4-BE49-F238E27FC236}">
                <a16:creationId xmlns:a16="http://schemas.microsoft.com/office/drawing/2014/main" id="{D32158C7-0344-4CA5-9D0D-0AB2A7762C26}"/>
              </a:ext>
            </a:extLst>
          </p:cNvPr>
          <p:cNvPicPr>
            <a:picLocks noChangeAspect="1"/>
          </p:cNvPicPr>
          <p:nvPr/>
        </p:nvPicPr>
        <p:blipFill>
          <a:blip r:embed="rId7"/>
          <a:stretch>
            <a:fillRect/>
          </a:stretch>
        </p:blipFill>
        <p:spPr>
          <a:xfrm>
            <a:off x="8055506" y="1394917"/>
            <a:ext cx="3603068" cy="3263052"/>
          </a:xfrm>
          <a:prstGeom prst="rect">
            <a:avLst/>
          </a:prstGeom>
          <a:ln>
            <a:solidFill>
              <a:schemeClr val="tx1">
                <a:lumMod val="50000"/>
                <a:lumOff val="50000"/>
              </a:schemeClr>
            </a:solidFill>
          </a:ln>
        </p:spPr>
      </p:pic>
      <p:sp>
        <p:nvSpPr>
          <p:cNvPr id="34" name="Rectangle 33">
            <a:extLst>
              <a:ext uri="{FF2B5EF4-FFF2-40B4-BE49-F238E27FC236}">
                <a16:creationId xmlns:a16="http://schemas.microsoft.com/office/drawing/2014/main" id="{868A8995-6898-45EB-A06A-21D76D6CBA6E}"/>
              </a:ext>
            </a:extLst>
          </p:cNvPr>
          <p:cNvSpPr/>
          <p:nvPr/>
        </p:nvSpPr>
        <p:spPr>
          <a:xfrm>
            <a:off x="11439525" y="2525454"/>
            <a:ext cx="236538" cy="239874"/>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Image 44">
            <a:extLst>
              <a:ext uri="{FF2B5EF4-FFF2-40B4-BE49-F238E27FC236}">
                <a16:creationId xmlns:a16="http://schemas.microsoft.com/office/drawing/2014/main" id="{4C1737C0-D13C-4A79-8FD7-7AFFBBF63A58}"/>
              </a:ext>
            </a:extLst>
          </p:cNvPr>
          <p:cNvPicPr>
            <a:picLocks noChangeAspect="1"/>
          </p:cNvPicPr>
          <p:nvPr/>
        </p:nvPicPr>
        <p:blipFill>
          <a:blip r:embed="rId8"/>
          <a:stretch>
            <a:fillRect/>
          </a:stretch>
        </p:blipFill>
        <p:spPr>
          <a:xfrm>
            <a:off x="695325" y="2837981"/>
            <a:ext cx="6996114" cy="2053963"/>
          </a:xfrm>
          <a:prstGeom prst="rect">
            <a:avLst/>
          </a:prstGeom>
        </p:spPr>
      </p:pic>
      <p:sp>
        <p:nvSpPr>
          <p:cNvPr id="31" name="Rectangle 30">
            <a:extLst>
              <a:ext uri="{FF2B5EF4-FFF2-40B4-BE49-F238E27FC236}">
                <a16:creationId xmlns:a16="http://schemas.microsoft.com/office/drawing/2014/main" id="{ECA45994-4C49-444B-B313-AB34C021AFA2}"/>
              </a:ext>
            </a:extLst>
          </p:cNvPr>
          <p:cNvSpPr/>
          <p:nvPr/>
        </p:nvSpPr>
        <p:spPr>
          <a:xfrm>
            <a:off x="6380116" y="4645269"/>
            <a:ext cx="1323974" cy="261461"/>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6" name="Image 45">
            <a:extLst>
              <a:ext uri="{FF2B5EF4-FFF2-40B4-BE49-F238E27FC236}">
                <a16:creationId xmlns:a16="http://schemas.microsoft.com/office/drawing/2014/main" id="{0D199A6E-75D1-474F-90BA-1E7E7DF7E566}"/>
              </a:ext>
            </a:extLst>
          </p:cNvPr>
          <p:cNvPicPr>
            <a:picLocks noChangeAspect="1"/>
          </p:cNvPicPr>
          <p:nvPr/>
        </p:nvPicPr>
        <p:blipFill>
          <a:blip r:embed="rId9"/>
          <a:stretch>
            <a:fillRect/>
          </a:stretch>
        </p:blipFill>
        <p:spPr>
          <a:xfrm>
            <a:off x="4129152" y="5445068"/>
            <a:ext cx="465980" cy="235551"/>
          </a:xfrm>
          <a:prstGeom prst="rect">
            <a:avLst/>
          </a:prstGeom>
        </p:spPr>
      </p:pic>
      <p:sp>
        <p:nvSpPr>
          <p:cNvPr id="49" name="Rectangle 48">
            <a:extLst>
              <a:ext uri="{FF2B5EF4-FFF2-40B4-BE49-F238E27FC236}">
                <a16:creationId xmlns:a16="http://schemas.microsoft.com/office/drawing/2014/main" id="{82ABB62C-1F9D-4C90-AE46-7FE424C3486A}"/>
              </a:ext>
            </a:extLst>
          </p:cNvPr>
          <p:cNvSpPr/>
          <p:nvPr/>
        </p:nvSpPr>
        <p:spPr>
          <a:xfrm>
            <a:off x="4129152" y="5424983"/>
            <a:ext cx="246905" cy="255636"/>
          </a:xfrm>
          <a:prstGeom prst="rect">
            <a:avLst/>
          </a:prstGeom>
          <a:noFill/>
          <a:ln w="38100">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space réservé du contenu 2">
            <a:extLst>
              <a:ext uri="{FF2B5EF4-FFF2-40B4-BE49-F238E27FC236}">
                <a16:creationId xmlns:a16="http://schemas.microsoft.com/office/drawing/2014/main" id="{D68FD536-FA85-4C74-B46E-8C1EB295D715}"/>
              </a:ext>
            </a:extLst>
          </p:cNvPr>
          <p:cNvSpPr txBox="1">
            <a:spLocks/>
          </p:cNvSpPr>
          <p:nvPr/>
        </p:nvSpPr>
        <p:spPr>
          <a:xfrm>
            <a:off x="536689" y="5775765"/>
            <a:ext cx="8678813" cy="79870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a:t>Si le délégataire refuse le dossier, tout en proposant des conditions différentes dans l’avis motivé, l’instructeur recevra un mail l’informant du refus, et il devra alors recréer une nouvelle demande avec les conditions souhaitées.</a:t>
            </a:r>
          </a:p>
        </p:txBody>
      </p:sp>
    </p:spTree>
    <p:extLst>
      <p:ext uri="{BB962C8B-B14F-4D97-AF65-F5344CB8AC3E}">
        <p14:creationId xmlns:p14="http://schemas.microsoft.com/office/powerpoint/2010/main" val="209876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0-#ppt_w/2"/>
                                          </p:val>
                                        </p:tav>
                                        <p:tav tm="100000">
                                          <p:val>
                                            <p:strVal val="#ppt_x"/>
                                          </p:val>
                                        </p:tav>
                                      </p:tavLst>
                                    </p:anim>
                                    <p:anim calcmode="lin" valueType="num">
                                      <p:cBhvr additive="base">
                                        <p:cTn id="56"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7" grpId="0"/>
      <p:bldP spid="35" grpId="0"/>
      <p:bldP spid="34" grpId="0" animBg="1"/>
      <p:bldP spid="31" grpId="0" animBg="1"/>
      <p:bldP spid="49" grpId="0" animBg="1"/>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 coins arrondis 12">
            <a:extLst>
              <a:ext uri="{FF2B5EF4-FFF2-40B4-BE49-F238E27FC236}">
                <a16:creationId xmlns:a16="http://schemas.microsoft.com/office/drawing/2014/main" id="{95A4DBD7-781F-4960-A208-972F6378B2F4}"/>
              </a:ext>
            </a:extLst>
          </p:cNvPr>
          <p:cNvSpPr/>
          <p:nvPr/>
        </p:nvSpPr>
        <p:spPr>
          <a:xfrm>
            <a:off x="827450" y="4578124"/>
            <a:ext cx="2157535" cy="182860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00" b="1" dirty="0">
                <a:solidFill>
                  <a:schemeClr val="tx1">
                    <a:lumMod val="75000"/>
                    <a:lumOff val="25000"/>
                  </a:schemeClr>
                </a:solidFill>
              </a:rPr>
              <a:t>Client BPe avec PNB négatif</a:t>
            </a:r>
          </a:p>
        </p:txBody>
      </p:sp>
      <p:sp>
        <p:nvSpPr>
          <p:cNvPr id="3" name="Espace réservé du texte 2"/>
          <p:cNvSpPr>
            <a:spLocks noGrp="1"/>
          </p:cNvSpPr>
          <p:nvPr>
            <p:ph type="body" sz="quarter" idx="12"/>
          </p:nvPr>
        </p:nvSpPr>
        <p:spPr/>
        <p:txBody>
          <a:bodyPr/>
          <a:lstStyle/>
          <a:p>
            <a:r>
              <a:rPr lang="fr-FR" dirty="0"/>
              <a:t>Les différents indicateurs de PNB – La jauge PNB client</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7" name="Espace réservé du texte 4">
            <a:extLst>
              <a:ext uri="{FF2B5EF4-FFF2-40B4-BE49-F238E27FC236}">
                <a16:creationId xmlns:a16="http://schemas.microsoft.com/office/drawing/2014/main" id="{0517E2C3-D0E3-4397-A00F-32D788FB6F08}"/>
              </a:ext>
            </a:extLst>
          </p:cNvPr>
          <p:cNvSpPr>
            <a:spLocks noGrp="1"/>
          </p:cNvSpPr>
          <p:nvPr>
            <p:ph type="body" sz="quarter" idx="16"/>
          </p:nvPr>
        </p:nvSpPr>
        <p:spPr>
          <a:xfrm>
            <a:off x="334912" y="716147"/>
            <a:ext cx="216000" cy="216000"/>
          </a:xfrm>
        </p:spPr>
        <p:txBody>
          <a:bodyPr/>
          <a:lstStyle/>
          <a:p>
            <a:r>
              <a:rPr lang="fr-FR" dirty="0"/>
              <a:t>5</a:t>
            </a:r>
          </a:p>
        </p:txBody>
      </p:sp>
      <p:sp>
        <p:nvSpPr>
          <p:cNvPr id="14" name="Espace réservé du contenu 2">
            <a:extLst>
              <a:ext uri="{FF2B5EF4-FFF2-40B4-BE49-F238E27FC236}">
                <a16:creationId xmlns:a16="http://schemas.microsoft.com/office/drawing/2014/main" id="{89C8FB94-8962-49E3-AADC-BEBE048AF3E3}"/>
              </a:ext>
            </a:extLst>
          </p:cNvPr>
          <p:cNvSpPr txBox="1">
            <a:spLocks/>
          </p:cNvSpPr>
          <p:nvPr/>
        </p:nvSpPr>
        <p:spPr>
          <a:xfrm>
            <a:off x="550912" y="4154003"/>
            <a:ext cx="4705462" cy="63115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Exemples de jauge PNB clients </a:t>
            </a:r>
          </a:p>
        </p:txBody>
      </p:sp>
      <p:pic>
        <p:nvPicPr>
          <p:cNvPr id="20" name="Image 19">
            <a:extLst>
              <a:ext uri="{FF2B5EF4-FFF2-40B4-BE49-F238E27FC236}">
                <a16:creationId xmlns:a16="http://schemas.microsoft.com/office/drawing/2014/main" id="{E730E3C1-9559-41EC-8E89-7258FC57D268}"/>
              </a:ext>
            </a:extLst>
          </p:cNvPr>
          <p:cNvPicPr>
            <a:picLocks noChangeAspect="1"/>
          </p:cNvPicPr>
          <p:nvPr/>
        </p:nvPicPr>
        <p:blipFill rotWithShape="1">
          <a:blip r:embed="rId3"/>
          <a:srcRect l="55223" t="57266" r="7776" b="17266"/>
          <a:stretch/>
        </p:blipFill>
        <p:spPr>
          <a:xfrm>
            <a:off x="886490" y="5173487"/>
            <a:ext cx="2039453" cy="978266"/>
          </a:xfrm>
          <a:prstGeom prst="rect">
            <a:avLst/>
          </a:prstGeom>
        </p:spPr>
      </p:pic>
      <p:sp>
        <p:nvSpPr>
          <p:cNvPr id="24" name="Rectangle : coins arrondis 23">
            <a:extLst>
              <a:ext uri="{FF2B5EF4-FFF2-40B4-BE49-F238E27FC236}">
                <a16:creationId xmlns:a16="http://schemas.microsoft.com/office/drawing/2014/main" id="{A14CDC0B-EA0F-4479-A616-9387ABE80BCA}"/>
              </a:ext>
            </a:extLst>
          </p:cNvPr>
          <p:cNvSpPr/>
          <p:nvPr/>
        </p:nvSpPr>
        <p:spPr>
          <a:xfrm>
            <a:off x="3035309" y="4576714"/>
            <a:ext cx="2137720" cy="182860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100" b="1" dirty="0">
                <a:solidFill>
                  <a:schemeClr val="tx1">
                    <a:lumMod val="75000"/>
                    <a:lumOff val="25000"/>
                  </a:schemeClr>
                </a:solidFill>
              </a:rPr>
              <a:t>Client </a:t>
            </a:r>
            <a:r>
              <a:rPr lang="fr-FR" sz="1100" b="1" dirty="0" err="1">
                <a:solidFill>
                  <a:schemeClr val="tx1">
                    <a:lumMod val="75000"/>
                    <a:lumOff val="25000"/>
                  </a:schemeClr>
                </a:solidFill>
              </a:rPr>
              <a:t>Dne</a:t>
            </a:r>
            <a:r>
              <a:rPr lang="fr-FR" sz="1100" b="1" dirty="0">
                <a:solidFill>
                  <a:schemeClr val="tx1">
                    <a:lumMod val="75000"/>
                    <a:lumOff val="25000"/>
                  </a:schemeClr>
                </a:solidFill>
              </a:rPr>
              <a:t> avec PNB très inférieur à la moyenne</a:t>
            </a:r>
          </a:p>
        </p:txBody>
      </p:sp>
      <p:pic>
        <p:nvPicPr>
          <p:cNvPr id="29" name="Image 28">
            <a:extLst>
              <a:ext uri="{FF2B5EF4-FFF2-40B4-BE49-F238E27FC236}">
                <a16:creationId xmlns:a16="http://schemas.microsoft.com/office/drawing/2014/main" id="{E4EC40F8-DD10-4982-8C0B-803E7E7A6C83}"/>
              </a:ext>
            </a:extLst>
          </p:cNvPr>
          <p:cNvPicPr>
            <a:picLocks noChangeAspect="1"/>
          </p:cNvPicPr>
          <p:nvPr/>
        </p:nvPicPr>
        <p:blipFill rotWithShape="1">
          <a:blip r:embed="rId4"/>
          <a:srcRect l="40125" t="17201" r="52969" b="74309"/>
          <a:stretch/>
        </p:blipFill>
        <p:spPr>
          <a:xfrm>
            <a:off x="3095906" y="5169921"/>
            <a:ext cx="2016525" cy="1046029"/>
          </a:xfrm>
          <a:prstGeom prst="rect">
            <a:avLst/>
          </a:prstGeom>
        </p:spPr>
      </p:pic>
      <p:sp>
        <p:nvSpPr>
          <p:cNvPr id="26" name="Rectangle : coins arrondis 25">
            <a:extLst>
              <a:ext uri="{FF2B5EF4-FFF2-40B4-BE49-F238E27FC236}">
                <a16:creationId xmlns:a16="http://schemas.microsoft.com/office/drawing/2014/main" id="{61150AA0-E801-4176-9A57-92D8FF94122E}"/>
              </a:ext>
            </a:extLst>
          </p:cNvPr>
          <p:cNvSpPr/>
          <p:nvPr/>
        </p:nvSpPr>
        <p:spPr>
          <a:xfrm>
            <a:off x="5256374" y="4576714"/>
            <a:ext cx="2157535" cy="182860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00" b="1" dirty="0">
                <a:solidFill>
                  <a:schemeClr val="tx1">
                    <a:lumMod val="75000"/>
                    <a:lumOff val="25000"/>
                  </a:schemeClr>
                </a:solidFill>
              </a:rPr>
              <a:t>Client JBPe avec PNB inférieur à la moyenne</a:t>
            </a:r>
          </a:p>
        </p:txBody>
      </p:sp>
      <p:pic>
        <p:nvPicPr>
          <p:cNvPr id="25" name="Image 24">
            <a:extLst>
              <a:ext uri="{FF2B5EF4-FFF2-40B4-BE49-F238E27FC236}">
                <a16:creationId xmlns:a16="http://schemas.microsoft.com/office/drawing/2014/main" id="{387AA3EB-C050-46AE-BFFF-A81C22C69388}"/>
              </a:ext>
            </a:extLst>
          </p:cNvPr>
          <p:cNvPicPr>
            <a:picLocks noChangeAspect="1"/>
          </p:cNvPicPr>
          <p:nvPr/>
        </p:nvPicPr>
        <p:blipFill rotWithShape="1">
          <a:blip r:embed="rId5"/>
          <a:srcRect l="39688" t="16859" r="52968" b="74715"/>
          <a:stretch/>
        </p:blipFill>
        <p:spPr>
          <a:xfrm>
            <a:off x="5334023" y="5173487"/>
            <a:ext cx="2039453" cy="978266"/>
          </a:xfrm>
          <a:prstGeom prst="rect">
            <a:avLst/>
          </a:prstGeom>
        </p:spPr>
      </p:pic>
      <p:sp>
        <p:nvSpPr>
          <p:cNvPr id="30" name="Rectangle : coins arrondis 29">
            <a:extLst>
              <a:ext uri="{FF2B5EF4-FFF2-40B4-BE49-F238E27FC236}">
                <a16:creationId xmlns:a16="http://schemas.microsoft.com/office/drawing/2014/main" id="{AAAF39D9-A0A3-46A0-9615-BE0A20A59525}"/>
              </a:ext>
            </a:extLst>
          </p:cNvPr>
          <p:cNvSpPr/>
          <p:nvPr/>
        </p:nvSpPr>
        <p:spPr>
          <a:xfrm>
            <a:off x="7489513" y="4576714"/>
            <a:ext cx="2137365" cy="1828605"/>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00" b="1" dirty="0">
                <a:solidFill>
                  <a:schemeClr val="tx1">
                    <a:lumMod val="75000"/>
                    <a:lumOff val="25000"/>
                  </a:schemeClr>
                </a:solidFill>
              </a:rPr>
              <a:t>Client BPe avec PNB supérieur à la moyenne</a:t>
            </a:r>
          </a:p>
        </p:txBody>
      </p:sp>
      <p:sp>
        <p:nvSpPr>
          <p:cNvPr id="32" name="Rectangle : coins arrondis 31">
            <a:extLst>
              <a:ext uri="{FF2B5EF4-FFF2-40B4-BE49-F238E27FC236}">
                <a16:creationId xmlns:a16="http://schemas.microsoft.com/office/drawing/2014/main" id="{EE38B848-D932-4C9A-8EC4-A55BA68A68A8}"/>
              </a:ext>
            </a:extLst>
          </p:cNvPr>
          <p:cNvSpPr/>
          <p:nvPr/>
        </p:nvSpPr>
        <p:spPr>
          <a:xfrm>
            <a:off x="9708034" y="4576714"/>
            <a:ext cx="2137365" cy="1828605"/>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100" b="1" dirty="0">
                <a:solidFill>
                  <a:schemeClr val="tx1">
                    <a:lumMod val="75000"/>
                    <a:lumOff val="25000"/>
                  </a:schemeClr>
                </a:solidFill>
              </a:rPr>
              <a:t>Client BPne avec PNB très supérieur à la moyenne</a:t>
            </a:r>
          </a:p>
        </p:txBody>
      </p:sp>
      <p:pic>
        <p:nvPicPr>
          <p:cNvPr id="9" name="Image 8">
            <a:extLst>
              <a:ext uri="{FF2B5EF4-FFF2-40B4-BE49-F238E27FC236}">
                <a16:creationId xmlns:a16="http://schemas.microsoft.com/office/drawing/2014/main" id="{91C9F624-1520-45BC-9586-36EC97B606F7}"/>
              </a:ext>
            </a:extLst>
          </p:cNvPr>
          <p:cNvPicPr>
            <a:picLocks noChangeAspect="1"/>
          </p:cNvPicPr>
          <p:nvPr/>
        </p:nvPicPr>
        <p:blipFill rotWithShape="1">
          <a:blip r:embed="rId6"/>
          <a:srcRect l="67260" t="47775" r="9068" b="36949"/>
          <a:stretch/>
        </p:blipFill>
        <p:spPr>
          <a:xfrm>
            <a:off x="9764474" y="5179391"/>
            <a:ext cx="2043146" cy="958056"/>
          </a:xfrm>
          <a:prstGeom prst="rect">
            <a:avLst/>
          </a:prstGeom>
        </p:spPr>
      </p:pic>
      <p:sp>
        <p:nvSpPr>
          <p:cNvPr id="34" name="Espace réservé du contenu 2">
            <a:extLst>
              <a:ext uri="{FF2B5EF4-FFF2-40B4-BE49-F238E27FC236}">
                <a16:creationId xmlns:a16="http://schemas.microsoft.com/office/drawing/2014/main" id="{FD0C39DA-B3B2-4E44-BEBB-CD43CC7212C8}"/>
              </a:ext>
            </a:extLst>
          </p:cNvPr>
          <p:cNvSpPr txBox="1">
            <a:spLocks/>
          </p:cNvSpPr>
          <p:nvPr/>
        </p:nvSpPr>
        <p:spPr>
          <a:xfrm>
            <a:off x="544962" y="1402717"/>
            <a:ext cx="7481098" cy="2684779"/>
          </a:xfrm>
          <a:prstGeom prst="rect">
            <a:avLst/>
          </a:prstGeom>
        </p:spPr>
        <p:txBody>
          <a:bodyPr vert="horz" lIns="91440" tIns="45720" rIns="91440" bIns="45720" rtlCol="0">
            <a:normAutofit fontScale="475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dirty="0">
              <a:solidFill>
                <a:schemeClr val="tx1">
                  <a:lumMod val="50000"/>
                  <a:lumOff val="50000"/>
                </a:schemeClr>
              </a:solidFill>
            </a:endParaRPr>
          </a:p>
          <a:p>
            <a:pPr algn="just"/>
            <a:r>
              <a:rPr lang="fr-FR" sz="3000" dirty="0"/>
              <a:t>Dans MyDerog, différents indicateurs de PNB sont disponibles. </a:t>
            </a:r>
          </a:p>
          <a:p>
            <a:pPr algn="just"/>
            <a:endParaRPr lang="fr-FR" sz="3000" dirty="0"/>
          </a:p>
          <a:p>
            <a:pPr algn="just"/>
            <a:r>
              <a:rPr lang="fr-FR" sz="3000" b="1" dirty="0"/>
              <a:t>La jauge du PNB client : </a:t>
            </a:r>
          </a:p>
          <a:p>
            <a:pPr algn="just"/>
            <a:endParaRPr lang="fr-FR" sz="2800" b="1" dirty="0"/>
          </a:p>
          <a:p>
            <a:pPr lvl="1" algn="just"/>
            <a:r>
              <a:rPr lang="fr-FR" sz="2800" dirty="0"/>
              <a:t>Le montant indiqué en haut de la jauge correspond au PNB moyen généré sur les 12 derniers mois par les clients du même segment que le client sélectionné.</a:t>
            </a:r>
          </a:p>
          <a:p>
            <a:pPr lvl="1" algn="just"/>
            <a:endParaRPr lang="fr-FR" sz="2800" dirty="0"/>
          </a:p>
          <a:p>
            <a:pPr lvl="1" algn="just"/>
            <a:r>
              <a:rPr lang="fr-FR" sz="2800" dirty="0"/>
              <a:t>Le montant indiqué en gras dans la jauge correspond au PNB généré par le client sur les 12 derniers mois. Cela tient compte des différentes lignes de tarification, des frais de dossiers, des commissions sur assurances…</a:t>
            </a:r>
          </a:p>
        </p:txBody>
      </p:sp>
      <p:pic>
        <p:nvPicPr>
          <p:cNvPr id="1026" name="Picture 2" descr="Businessman make money growth business success financial investment and return on investment roi concept. financial investments, marketing, analysis, security of deposits vector illustration. Free Vector">
            <a:extLst>
              <a:ext uri="{FF2B5EF4-FFF2-40B4-BE49-F238E27FC236}">
                <a16:creationId xmlns:a16="http://schemas.microsoft.com/office/drawing/2014/main" id="{9CF440B8-518D-4CF4-8A7A-424E18AFDB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0656" y="1357787"/>
            <a:ext cx="4187636" cy="279621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D7F4D482-34B6-47AD-8CCA-E53B70A62E11}"/>
              </a:ext>
            </a:extLst>
          </p:cNvPr>
          <p:cNvPicPr>
            <a:picLocks noChangeAspect="1"/>
          </p:cNvPicPr>
          <p:nvPr/>
        </p:nvPicPr>
        <p:blipFill rotWithShape="1">
          <a:blip r:embed="rId8"/>
          <a:srcRect l="36505" t="19659" r="55306" b="66463"/>
          <a:stretch/>
        </p:blipFill>
        <p:spPr>
          <a:xfrm>
            <a:off x="7540789" y="5173487"/>
            <a:ext cx="2034812" cy="969865"/>
          </a:xfrm>
          <a:prstGeom prst="rect">
            <a:avLst/>
          </a:prstGeom>
        </p:spPr>
      </p:pic>
      <p:pic>
        <p:nvPicPr>
          <p:cNvPr id="5" name="Image 4">
            <a:extLst>
              <a:ext uri="{FF2B5EF4-FFF2-40B4-BE49-F238E27FC236}">
                <a16:creationId xmlns:a16="http://schemas.microsoft.com/office/drawing/2014/main" id="{B4F3E2E2-D365-4DE2-8049-5D9C793C69A3}"/>
              </a:ext>
            </a:extLst>
          </p:cNvPr>
          <p:cNvPicPr>
            <a:picLocks noChangeAspect="1"/>
          </p:cNvPicPr>
          <p:nvPr/>
        </p:nvPicPr>
        <p:blipFill>
          <a:blip r:embed="rId9"/>
          <a:stretch>
            <a:fillRect/>
          </a:stretch>
        </p:blipFill>
        <p:spPr>
          <a:xfrm>
            <a:off x="6226869" y="1629101"/>
            <a:ext cx="1187040" cy="870964"/>
          </a:xfrm>
          <a:prstGeom prst="rect">
            <a:avLst/>
          </a:prstGeom>
        </p:spPr>
      </p:pic>
    </p:spTree>
    <p:extLst>
      <p:ext uri="{BB962C8B-B14F-4D97-AF65-F5344CB8AC3E}">
        <p14:creationId xmlns:p14="http://schemas.microsoft.com/office/powerpoint/2010/main" val="11257899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53" presetClass="entr" presetSubtype="16"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par>
                                <p:cTn id="52" presetID="53" presetClass="entr" presetSubtype="16"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par>
                                <p:cTn id="64" presetID="53" presetClass="entr" presetSubtype="16"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24" grpId="0" animBg="1"/>
      <p:bldP spid="26" grpId="0" animBg="1"/>
      <p:bldP spid="30"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Les indicateurs de PNB et de décision</a:t>
            </a:r>
          </a:p>
        </p:txBody>
      </p:sp>
      <p:sp>
        <p:nvSpPr>
          <p:cNvPr id="4" name="Espace réservé du texte 3"/>
          <p:cNvSpPr>
            <a:spLocks noGrp="1"/>
          </p:cNvSpPr>
          <p:nvPr>
            <p:ph type="body" sz="quarter" idx="14"/>
          </p:nvPr>
        </p:nvSpPr>
        <p:spPr/>
        <p:txBody>
          <a:bodyPr/>
          <a:lstStyle/>
          <a:p>
            <a:r>
              <a:rPr lang="fr-FR" dirty="0"/>
              <a:t>Présentation de l’outil</a:t>
            </a:r>
          </a:p>
        </p:txBody>
      </p:sp>
      <p:sp>
        <p:nvSpPr>
          <p:cNvPr id="5" name="Espace réservé du contenu 2">
            <a:extLst>
              <a:ext uri="{FF2B5EF4-FFF2-40B4-BE49-F238E27FC236}">
                <a16:creationId xmlns:a16="http://schemas.microsoft.com/office/drawing/2014/main" id="{25AE57FA-C748-49F5-B9F3-E15012FB3BDD}"/>
              </a:ext>
            </a:extLst>
          </p:cNvPr>
          <p:cNvSpPr txBox="1">
            <a:spLocks/>
          </p:cNvSpPr>
          <p:nvPr/>
        </p:nvSpPr>
        <p:spPr>
          <a:xfrm>
            <a:off x="550912" y="1340648"/>
            <a:ext cx="6149005" cy="281036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300" b="1" dirty="0"/>
              <a:t>Les indicateurs de PNB</a:t>
            </a:r>
          </a:p>
          <a:p>
            <a:pPr lvl="1" algn="just"/>
            <a:endParaRPr lang="fr-FR" sz="1100" dirty="0"/>
          </a:p>
          <a:p>
            <a:pPr lvl="1" algn="just"/>
            <a:endParaRPr lang="fr-FR" sz="1100" dirty="0"/>
          </a:p>
          <a:p>
            <a:pPr lvl="1" algn="just"/>
            <a:endParaRPr lang="fr-FR" sz="1100" dirty="0"/>
          </a:p>
          <a:p>
            <a:pPr lvl="1" algn="just"/>
            <a:endParaRPr lang="fr-FR" sz="1100" dirty="0"/>
          </a:p>
          <a:p>
            <a:pPr marL="36000" indent="0" algn="just">
              <a:buNone/>
            </a:pPr>
            <a:endParaRPr lang="fr-FR" sz="3000" dirty="0"/>
          </a:p>
        </p:txBody>
      </p:sp>
      <p:sp>
        <p:nvSpPr>
          <p:cNvPr id="7" name="Espace réservé du texte 4">
            <a:extLst>
              <a:ext uri="{FF2B5EF4-FFF2-40B4-BE49-F238E27FC236}">
                <a16:creationId xmlns:a16="http://schemas.microsoft.com/office/drawing/2014/main" id="{0517E2C3-D0E3-4397-A00F-32D788FB6F08}"/>
              </a:ext>
            </a:extLst>
          </p:cNvPr>
          <p:cNvSpPr>
            <a:spLocks noGrp="1"/>
          </p:cNvSpPr>
          <p:nvPr>
            <p:ph type="body" sz="quarter" idx="16"/>
          </p:nvPr>
        </p:nvSpPr>
        <p:spPr>
          <a:xfrm>
            <a:off x="334912" y="716147"/>
            <a:ext cx="216000" cy="216000"/>
          </a:xfrm>
        </p:spPr>
        <p:txBody>
          <a:bodyPr/>
          <a:lstStyle/>
          <a:p>
            <a:r>
              <a:rPr lang="fr-FR" dirty="0"/>
              <a:t>5</a:t>
            </a:r>
          </a:p>
        </p:txBody>
      </p:sp>
      <p:pic>
        <p:nvPicPr>
          <p:cNvPr id="35" name="Image 34">
            <a:extLst>
              <a:ext uri="{FF2B5EF4-FFF2-40B4-BE49-F238E27FC236}">
                <a16:creationId xmlns:a16="http://schemas.microsoft.com/office/drawing/2014/main" id="{785DD108-D652-4D23-8F2C-41BC336EBB34}"/>
              </a:ext>
            </a:extLst>
          </p:cNvPr>
          <p:cNvPicPr>
            <a:picLocks noChangeAspect="1"/>
          </p:cNvPicPr>
          <p:nvPr/>
        </p:nvPicPr>
        <p:blipFill rotWithShape="1">
          <a:blip r:embed="rId3"/>
          <a:srcRect t="3521" b="36089"/>
          <a:stretch/>
        </p:blipFill>
        <p:spPr>
          <a:xfrm>
            <a:off x="1760746" y="1964264"/>
            <a:ext cx="4104330" cy="1362397"/>
          </a:xfrm>
          <a:prstGeom prst="rect">
            <a:avLst/>
          </a:prstGeom>
        </p:spPr>
      </p:pic>
      <p:sp>
        <p:nvSpPr>
          <p:cNvPr id="36" name="Espace réservé du contenu 2">
            <a:extLst>
              <a:ext uri="{FF2B5EF4-FFF2-40B4-BE49-F238E27FC236}">
                <a16:creationId xmlns:a16="http://schemas.microsoft.com/office/drawing/2014/main" id="{8D5ED8EE-CB8C-4013-A7E8-536A4697735B}"/>
              </a:ext>
            </a:extLst>
          </p:cNvPr>
          <p:cNvSpPr txBox="1">
            <a:spLocks/>
          </p:cNvSpPr>
          <p:nvPr/>
        </p:nvSpPr>
        <p:spPr>
          <a:xfrm>
            <a:off x="550912" y="5976916"/>
            <a:ext cx="10980738" cy="618790"/>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200" dirty="0">
                <a:solidFill>
                  <a:srgbClr val="C00000"/>
                </a:solidFill>
              </a:rPr>
              <a:t>L’ensemble de ces informations sont données à titre confidentiel et informatif. Elles ne permettent pas à elles seules de se positionner quant à la qualité d’une contrepartie ou d’une demande. </a:t>
            </a:r>
          </a:p>
        </p:txBody>
      </p:sp>
      <p:sp>
        <p:nvSpPr>
          <p:cNvPr id="37" name="ZoneTexte 36">
            <a:extLst>
              <a:ext uri="{FF2B5EF4-FFF2-40B4-BE49-F238E27FC236}">
                <a16:creationId xmlns:a16="http://schemas.microsoft.com/office/drawing/2014/main" id="{FD7FA6FA-B72D-47F1-8397-93B0BA7E7A95}"/>
              </a:ext>
            </a:extLst>
          </p:cNvPr>
          <p:cNvSpPr txBox="1"/>
          <p:nvPr/>
        </p:nvSpPr>
        <p:spPr>
          <a:xfrm>
            <a:off x="1760746" y="1662928"/>
            <a:ext cx="4104329" cy="261610"/>
          </a:xfrm>
          <a:prstGeom prst="rect">
            <a:avLst/>
          </a:prstGeom>
          <a:noFill/>
        </p:spPr>
        <p:txBody>
          <a:bodyPr wrap="square" rtlCol="0">
            <a:spAutoFit/>
          </a:bodyPr>
          <a:lstStyle/>
          <a:p>
            <a:pPr algn="ctr"/>
            <a:r>
              <a:rPr lang="fr-FR" sz="1100" dirty="0">
                <a:solidFill>
                  <a:srgbClr val="C00000"/>
                </a:solidFill>
              </a:rPr>
              <a:t>Exemple d’indicateurs statiques </a:t>
            </a:r>
          </a:p>
        </p:txBody>
      </p:sp>
      <p:sp>
        <p:nvSpPr>
          <p:cNvPr id="38" name="ZoneTexte 37">
            <a:extLst>
              <a:ext uri="{FF2B5EF4-FFF2-40B4-BE49-F238E27FC236}">
                <a16:creationId xmlns:a16="http://schemas.microsoft.com/office/drawing/2014/main" id="{C0774283-9925-41CA-8981-1AA499731E8B}"/>
              </a:ext>
            </a:extLst>
          </p:cNvPr>
          <p:cNvSpPr txBox="1"/>
          <p:nvPr/>
        </p:nvSpPr>
        <p:spPr>
          <a:xfrm>
            <a:off x="6607622" y="1703589"/>
            <a:ext cx="4094589" cy="261610"/>
          </a:xfrm>
          <a:prstGeom prst="rect">
            <a:avLst/>
          </a:prstGeom>
          <a:noFill/>
        </p:spPr>
        <p:txBody>
          <a:bodyPr wrap="square" rtlCol="0">
            <a:spAutoFit/>
          </a:bodyPr>
          <a:lstStyle/>
          <a:p>
            <a:pPr algn="ctr"/>
            <a:r>
              <a:rPr lang="fr-FR" sz="1100" dirty="0">
                <a:solidFill>
                  <a:srgbClr val="C00000"/>
                </a:solidFill>
              </a:rPr>
              <a:t>Exemple d’indicateurs dynamiques </a:t>
            </a:r>
          </a:p>
        </p:txBody>
      </p:sp>
      <p:pic>
        <p:nvPicPr>
          <p:cNvPr id="39" name="Image 38">
            <a:extLst>
              <a:ext uri="{FF2B5EF4-FFF2-40B4-BE49-F238E27FC236}">
                <a16:creationId xmlns:a16="http://schemas.microsoft.com/office/drawing/2014/main" id="{E1AC90DF-BE28-4132-9EE1-AB679338CD0F}"/>
              </a:ext>
            </a:extLst>
          </p:cNvPr>
          <p:cNvPicPr>
            <a:picLocks noChangeAspect="1"/>
          </p:cNvPicPr>
          <p:nvPr/>
        </p:nvPicPr>
        <p:blipFill rotWithShape="1">
          <a:blip r:embed="rId4"/>
          <a:srcRect l="64153" t="16947" r="1133" b="41354"/>
          <a:stretch/>
        </p:blipFill>
        <p:spPr>
          <a:xfrm>
            <a:off x="6607623" y="1964264"/>
            <a:ext cx="4094589" cy="1362397"/>
          </a:xfrm>
          <a:prstGeom prst="rect">
            <a:avLst/>
          </a:prstGeom>
        </p:spPr>
      </p:pic>
      <p:pic>
        <p:nvPicPr>
          <p:cNvPr id="40" name="Image 39">
            <a:extLst>
              <a:ext uri="{FF2B5EF4-FFF2-40B4-BE49-F238E27FC236}">
                <a16:creationId xmlns:a16="http://schemas.microsoft.com/office/drawing/2014/main" id="{0B094F5C-D709-4340-8741-44AE53321284}"/>
              </a:ext>
            </a:extLst>
          </p:cNvPr>
          <p:cNvPicPr>
            <a:picLocks noChangeAspect="1"/>
          </p:cNvPicPr>
          <p:nvPr/>
        </p:nvPicPr>
        <p:blipFill rotWithShape="1">
          <a:blip r:embed="rId3"/>
          <a:srcRect t="67890"/>
          <a:stretch/>
        </p:blipFill>
        <p:spPr>
          <a:xfrm>
            <a:off x="6607623" y="4556322"/>
            <a:ext cx="4065815" cy="1352823"/>
          </a:xfrm>
          <a:prstGeom prst="rect">
            <a:avLst/>
          </a:prstGeom>
        </p:spPr>
      </p:pic>
      <p:pic>
        <p:nvPicPr>
          <p:cNvPr id="2" name="Image 1">
            <a:extLst>
              <a:ext uri="{FF2B5EF4-FFF2-40B4-BE49-F238E27FC236}">
                <a16:creationId xmlns:a16="http://schemas.microsoft.com/office/drawing/2014/main" id="{EE10D126-B47C-4431-852B-1E5AA63F5B5E}"/>
              </a:ext>
            </a:extLst>
          </p:cNvPr>
          <p:cNvPicPr>
            <a:picLocks noChangeAspect="1"/>
          </p:cNvPicPr>
          <p:nvPr/>
        </p:nvPicPr>
        <p:blipFill>
          <a:blip r:embed="rId5"/>
          <a:stretch>
            <a:fillRect/>
          </a:stretch>
        </p:blipFill>
        <p:spPr>
          <a:xfrm>
            <a:off x="1760746" y="4556322"/>
            <a:ext cx="4075494" cy="1352823"/>
          </a:xfrm>
          <a:prstGeom prst="rect">
            <a:avLst/>
          </a:prstGeom>
        </p:spPr>
      </p:pic>
      <p:sp>
        <p:nvSpPr>
          <p:cNvPr id="13" name="Espace réservé du contenu 2">
            <a:extLst>
              <a:ext uri="{FF2B5EF4-FFF2-40B4-BE49-F238E27FC236}">
                <a16:creationId xmlns:a16="http://schemas.microsoft.com/office/drawing/2014/main" id="{586D7733-D4B5-4417-ADA0-E2BB0480220C}"/>
              </a:ext>
            </a:extLst>
          </p:cNvPr>
          <p:cNvSpPr txBox="1">
            <a:spLocks/>
          </p:cNvSpPr>
          <p:nvPr/>
        </p:nvSpPr>
        <p:spPr>
          <a:xfrm>
            <a:off x="550911" y="3793204"/>
            <a:ext cx="6149005" cy="340365"/>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300" b="1" dirty="0"/>
              <a:t>Les indicateurs de décision</a:t>
            </a:r>
          </a:p>
        </p:txBody>
      </p:sp>
      <p:sp>
        <p:nvSpPr>
          <p:cNvPr id="14" name="ZoneTexte 13">
            <a:extLst>
              <a:ext uri="{FF2B5EF4-FFF2-40B4-BE49-F238E27FC236}">
                <a16:creationId xmlns:a16="http://schemas.microsoft.com/office/drawing/2014/main" id="{C7B5CC92-E271-4E3A-9E0E-FD7531571A03}"/>
              </a:ext>
            </a:extLst>
          </p:cNvPr>
          <p:cNvSpPr txBox="1"/>
          <p:nvPr/>
        </p:nvSpPr>
        <p:spPr>
          <a:xfrm>
            <a:off x="6607623" y="3357963"/>
            <a:ext cx="4094589" cy="253916"/>
          </a:xfrm>
          <a:prstGeom prst="rect">
            <a:avLst/>
          </a:prstGeom>
          <a:noFill/>
        </p:spPr>
        <p:txBody>
          <a:bodyPr wrap="square" rtlCol="0">
            <a:spAutoFit/>
          </a:bodyPr>
          <a:lstStyle/>
          <a:p>
            <a:pPr algn="ctr"/>
            <a:r>
              <a:rPr lang="fr-FR" sz="1000" dirty="0">
                <a:solidFill>
                  <a:schemeClr val="tx1">
                    <a:lumMod val="75000"/>
                    <a:lumOff val="25000"/>
                  </a:schemeClr>
                </a:solidFill>
              </a:rPr>
              <a:t>Les éléments chiffrés s’adaptent aux caractéristiques de la demande</a:t>
            </a:r>
          </a:p>
        </p:txBody>
      </p:sp>
      <p:sp>
        <p:nvSpPr>
          <p:cNvPr id="6" name="Ellipse 5">
            <a:extLst>
              <a:ext uri="{FF2B5EF4-FFF2-40B4-BE49-F238E27FC236}">
                <a16:creationId xmlns:a16="http://schemas.microsoft.com/office/drawing/2014/main" id="{466B4AB0-8123-49A3-9654-B2DD29B494BE}"/>
              </a:ext>
            </a:extLst>
          </p:cNvPr>
          <p:cNvSpPr/>
          <p:nvPr/>
        </p:nvSpPr>
        <p:spPr>
          <a:xfrm>
            <a:off x="8957390" y="2806473"/>
            <a:ext cx="457200" cy="2787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857947D3-903A-4058-BDBE-2EB675D2BE01}"/>
              </a:ext>
            </a:extLst>
          </p:cNvPr>
          <p:cNvSpPr/>
          <p:nvPr/>
        </p:nvSpPr>
        <p:spPr>
          <a:xfrm>
            <a:off x="9632304" y="2994917"/>
            <a:ext cx="457200" cy="2787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6BCC0178-2002-42CC-8174-93D934B18BF4}"/>
              </a:ext>
            </a:extLst>
          </p:cNvPr>
          <p:cNvSpPr/>
          <p:nvPr/>
        </p:nvSpPr>
        <p:spPr>
          <a:xfrm>
            <a:off x="3829196" y="3013024"/>
            <a:ext cx="457200" cy="2787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E43CA64B-12C5-4073-BCB6-C4F812C6D591}"/>
              </a:ext>
            </a:extLst>
          </p:cNvPr>
          <p:cNvSpPr/>
          <p:nvPr/>
        </p:nvSpPr>
        <p:spPr>
          <a:xfrm>
            <a:off x="2390191" y="2569120"/>
            <a:ext cx="457200" cy="2787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44E5EF39-1059-4148-89E3-4A5FA7AB382D}"/>
              </a:ext>
            </a:extLst>
          </p:cNvPr>
          <p:cNvSpPr txBox="1"/>
          <p:nvPr/>
        </p:nvSpPr>
        <p:spPr>
          <a:xfrm>
            <a:off x="1765394" y="3326661"/>
            <a:ext cx="4070846" cy="253916"/>
          </a:xfrm>
          <a:prstGeom prst="rect">
            <a:avLst/>
          </a:prstGeom>
          <a:noFill/>
        </p:spPr>
        <p:txBody>
          <a:bodyPr wrap="square" rtlCol="0">
            <a:spAutoFit/>
          </a:bodyPr>
          <a:lstStyle/>
          <a:p>
            <a:pPr algn="ctr"/>
            <a:r>
              <a:rPr lang="fr-FR" sz="1000" dirty="0">
                <a:solidFill>
                  <a:schemeClr val="tx1">
                    <a:lumMod val="75000"/>
                    <a:lumOff val="25000"/>
                  </a:schemeClr>
                </a:solidFill>
              </a:rPr>
              <a:t>Les informations sont les mêmes pour tous les dossiers</a:t>
            </a:r>
          </a:p>
        </p:txBody>
      </p:sp>
      <p:sp>
        <p:nvSpPr>
          <p:cNvPr id="20" name="Espace réservé du contenu 2">
            <a:extLst>
              <a:ext uri="{FF2B5EF4-FFF2-40B4-BE49-F238E27FC236}">
                <a16:creationId xmlns:a16="http://schemas.microsoft.com/office/drawing/2014/main" id="{30E6C95D-2B37-49E4-8467-9CFF9DBFC4B2}"/>
              </a:ext>
            </a:extLst>
          </p:cNvPr>
          <p:cNvSpPr txBox="1">
            <a:spLocks/>
          </p:cNvSpPr>
          <p:nvPr/>
        </p:nvSpPr>
        <p:spPr>
          <a:xfrm>
            <a:off x="1760746" y="4210277"/>
            <a:ext cx="4075494" cy="29660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100" dirty="0">
                <a:solidFill>
                  <a:schemeClr val="accent3"/>
                </a:solidFill>
              </a:rPr>
              <a:t>Exemple pour une remise sur frais d’entrée ASV</a:t>
            </a:r>
          </a:p>
        </p:txBody>
      </p:sp>
      <p:sp>
        <p:nvSpPr>
          <p:cNvPr id="21" name="Espace réservé du contenu 2">
            <a:extLst>
              <a:ext uri="{FF2B5EF4-FFF2-40B4-BE49-F238E27FC236}">
                <a16:creationId xmlns:a16="http://schemas.microsoft.com/office/drawing/2014/main" id="{A789C491-6039-43DC-A7EF-AA4C16296AC9}"/>
              </a:ext>
            </a:extLst>
          </p:cNvPr>
          <p:cNvSpPr txBox="1">
            <a:spLocks/>
          </p:cNvSpPr>
          <p:nvPr/>
        </p:nvSpPr>
        <p:spPr>
          <a:xfrm>
            <a:off x="6607623" y="4279979"/>
            <a:ext cx="4065816" cy="238439"/>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100" dirty="0">
                <a:solidFill>
                  <a:schemeClr val="accent3"/>
                </a:solidFill>
              </a:rPr>
              <a:t>Exemple pour une dérogation de taux pour prêt </a:t>
            </a:r>
            <a:r>
              <a:rPr lang="fr-FR" sz="1100" dirty="0" err="1">
                <a:solidFill>
                  <a:schemeClr val="accent3"/>
                </a:solidFill>
              </a:rPr>
              <a:t>immo</a:t>
            </a:r>
            <a:endParaRPr lang="fr-FR" sz="1100" dirty="0">
              <a:solidFill>
                <a:schemeClr val="accent3"/>
              </a:solidFill>
            </a:endParaRPr>
          </a:p>
        </p:txBody>
      </p:sp>
    </p:spTree>
    <p:extLst>
      <p:ext uri="{BB962C8B-B14F-4D97-AF65-F5344CB8AC3E}">
        <p14:creationId xmlns:p14="http://schemas.microsoft.com/office/powerpoint/2010/main" val="1618120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22" presetClass="entr" presetSubtype="8"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par>
                                <p:cTn id="27" presetID="22" presetClass="entr" presetSubtype="8"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53" presetClass="entr" presetSubtype="16"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par>
                          <p:cTn id="63" fill="hold">
                            <p:stCondLst>
                              <p:cond delay="1500"/>
                            </p:stCondLst>
                            <p:childTnLst>
                              <p:par>
                                <p:cTn id="64" presetID="5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13" grpId="0"/>
      <p:bldP spid="14" grpId="0"/>
      <p:bldP spid="6" grpId="0" animBg="1"/>
      <p:bldP spid="16" grpId="0" animBg="1"/>
      <p:bldP spid="17" grpId="0" animBg="1"/>
      <p:bldP spid="18" grpId="0" animBg="1"/>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682332" y="2125363"/>
            <a:ext cx="3928169" cy="2928552"/>
          </a:xfrm>
        </p:spPr>
        <p:txBody>
          <a:bodyPr/>
          <a:lstStyle/>
          <a:p>
            <a:r>
              <a:rPr lang="fr-FR" dirty="0"/>
              <a:t>03</a:t>
            </a:r>
          </a:p>
          <a:p>
            <a:r>
              <a:rPr lang="fr-FR" sz="3200" dirty="0"/>
              <a:t>Boite à outils MyDerog</a:t>
            </a:r>
          </a:p>
        </p:txBody>
      </p:sp>
      <p:sp>
        <p:nvSpPr>
          <p:cNvPr id="5" name="Rectangle 4">
            <a:extLst>
              <a:ext uri="{FF2B5EF4-FFF2-40B4-BE49-F238E27FC236}">
                <a16:creationId xmlns:a16="http://schemas.microsoft.com/office/drawing/2014/main" id="{50E5671D-2368-497E-ACB0-95BC558BF92D}"/>
              </a:ext>
            </a:extLst>
          </p:cNvPr>
          <p:cNvSpPr/>
          <p:nvPr/>
        </p:nvSpPr>
        <p:spPr>
          <a:xfrm>
            <a:off x="5545081" y="2813447"/>
            <a:ext cx="5894249" cy="1508105"/>
          </a:xfrm>
          <a:prstGeom prst="rect">
            <a:avLst/>
          </a:prstGeom>
        </p:spPr>
        <p:txBody>
          <a:bodyPr wrap="square">
            <a:spAutoFit/>
          </a:bodyPr>
          <a:lstStyle/>
          <a:p>
            <a:pPr marL="514350" lvl="0" indent="-514350">
              <a:spcBef>
                <a:spcPts val="600"/>
              </a:spcBef>
              <a:spcAft>
                <a:spcPts val="600"/>
              </a:spcAft>
              <a:buClr>
                <a:srgbClr val="EA4E55"/>
              </a:buClr>
              <a:buFont typeface="Arial" panose="020B0604020202020204" pitchFamily="34" charset="0"/>
              <a:buAutoNum type="arabicPeriod"/>
            </a:pPr>
            <a:r>
              <a:rPr lang="fr-FR" dirty="0">
                <a:solidFill>
                  <a:prstClr val="black">
                    <a:lumMod val="75000"/>
                    <a:lumOff val="25000"/>
                  </a:prstClr>
                </a:solidFill>
              </a:rPr>
              <a:t>Démarche commerciale de prise en compte de la demande de dérogation </a:t>
            </a:r>
          </a:p>
          <a:p>
            <a:pPr marL="514350" lvl="0" indent="-514350">
              <a:spcBef>
                <a:spcPts val="600"/>
              </a:spcBef>
              <a:spcAft>
                <a:spcPts val="600"/>
              </a:spcAft>
              <a:buClr>
                <a:srgbClr val="EA4E55"/>
              </a:buClr>
              <a:buFont typeface="Arial" panose="020B0604020202020204" pitchFamily="34" charset="0"/>
              <a:buAutoNum type="arabicPeriod"/>
            </a:pPr>
            <a:r>
              <a:rPr lang="fr-FR" dirty="0">
                <a:solidFill>
                  <a:prstClr val="black">
                    <a:lumMod val="75000"/>
                    <a:lumOff val="25000"/>
                  </a:prstClr>
                </a:solidFill>
              </a:rPr>
              <a:t>Supports d’accompagnement</a:t>
            </a:r>
          </a:p>
          <a:p>
            <a:pPr marL="514350" lvl="0" indent="-514350">
              <a:spcBef>
                <a:spcPts val="600"/>
              </a:spcBef>
              <a:spcAft>
                <a:spcPts val="600"/>
              </a:spcAft>
              <a:buClr>
                <a:srgbClr val="EA4E55"/>
              </a:buClr>
              <a:buFont typeface="Arial" panose="020B0604020202020204" pitchFamily="34" charset="0"/>
              <a:buAutoNum type="arabicPeriod"/>
            </a:pPr>
            <a:r>
              <a:rPr lang="fr-FR" dirty="0">
                <a:solidFill>
                  <a:prstClr val="black">
                    <a:lumMod val="75000"/>
                    <a:lumOff val="25000"/>
                  </a:prstClr>
                </a:solidFill>
              </a:rPr>
              <a:t>Foire aux questions</a:t>
            </a:r>
          </a:p>
        </p:txBody>
      </p:sp>
    </p:spTree>
    <p:extLst>
      <p:ext uri="{BB962C8B-B14F-4D97-AF65-F5344CB8AC3E}">
        <p14:creationId xmlns:p14="http://schemas.microsoft.com/office/powerpoint/2010/main" val="242065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Démarche de prise en compte de la demande </a:t>
            </a:r>
          </a:p>
        </p:txBody>
      </p:sp>
      <p:sp>
        <p:nvSpPr>
          <p:cNvPr id="4" name="Espace réservé du texte 3"/>
          <p:cNvSpPr>
            <a:spLocks noGrp="1"/>
          </p:cNvSpPr>
          <p:nvPr>
            <p:ph type="body" sz="quarter" idx="14"/>
          </p:nvPr>
        </p:nvSpPr>
        <p:spPr/>
        <p:txBody>
          <a:bodyPr/>
          <a:lstStyle/>
          <a:p>
            <a:r>
              <a:rPr lang="fr-FR" dirty="0"/>
              <a:t>Boite à outils MyDerog</a:t>
            </a:r>
          </a:p>
        </p:txBody>
      </p:sp>
      <p:sp>
        <p:nvSpPr>
          <p:cNvPr id="24" name="Espace réservé du contenu 1"/>
          <p:cNvSpPr txBox="1">
            <a:spLocks/>
          </p:cNvSpPr>
          <p:nvPr/>
        </p:nvSpPr>
        <p:spPr>
          <a:xfrm>
            <a:off x="770540" y="1310161"/>
            <a:ext cx="11421460" cy="493298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sz="1200" dirty="0"/>
          </a:p>
        </p:txBody>
      </p:sp>
      <p:sp>
        <p:nvSpPr>
          <p:cNvPr id="14" name="Espace réservé du texte 4">
            <a:extLst>
              <a:ext uri="{FF2B5EF4-FFF2-40B4-BE49-F238E27FC236}">
                <a16:creationId xmlns:a16="http://schemas.microsoft.com/office/drawing/2014/main" id="{AF410A55-ABA7-4EA5-B8EC-0E03321E5281}"/>
              </a:ext>
            </a:extLst>
          </p:cNvPr>
          <p:cNvSpPr>
            <a:spLocks noGrp="1"/>
          </p:cNvSpPr>
          <p:nvPr>
            <p:ph type="body" sz="quarter" idx="16"/>
          </p:nvPr>
        </p:nvSpPr>
        <p:spPr>
          <a:xfrm>
            <a:off x="334912" y="716147"/>
            <a:ext cx="216000" cy="216000"/>
          </a:xfrm>
        </p:spPr>
        <p:txBody>
          <a:bodyPr/>
          <a:lstStyle/>
          <a:p>
            <a:r>
              <a:rPr lang="fr-FR" dirty="0"/>
              <a:t>1</a:t>
            </a:r>
          </a:p>
        </p:txBody>
      </p:sp>
      <p:pic>
        <p:nvPicPr>
          <p:cNvPr id="9" name="Image 8">
            <a:extLst>
              <a:ext uri="{FF2B5EF4-FFF2-40B4-BE49-F238E27FC236}">
                <a16:creationId xmlns:a16="http://schemas.microsoft.com/office/drawing/2014/main" id="{D4CF482C-7C5A-4AB6-85C9-A04E2B112D97}"/>
              </a:ext>
            </a:extLst>
          </p:cNvPr>
          <p:cNvPicPr>
            <a:picLocks noChangeAspect="1"/>
          </p:cNvPicPr>
          <p:nvPr/>
        </p:nvPicPr>
        <p:blipFill>
          <a:blip r:embed="rId2"/>
          <a:stretch>
            <a:fillRect/>
          </a:stretch>
        </p:blipFill>
        <p:spPr>
          <a:xfrm>
            <a:off x="10384452" y="4633296"/>
            <a:ext cx="1807548" cy="1735862"/>
          </a:xfrm>
          <a:prstGeom prst="rect">
            <a:avLst/>
          </a:prstGeom>
        </p:spPr>
      </p:pic>
      <p:sp>
        <p:nvSpPr>
          <p:cNvPr id="10" name="Espace réservé du contenu 8">
            <a:extLst>
              <a:ext uri="{FF2B5EF4-FFF2-40B4-BE49-F238E27FC236}">
                <a16:creationId xmlns:a16="http://schemas.microsoft.com/office/drawing/2014/main" id="{B6C034C5-FF51-4DC2-9696-495C82F69B89}"/>
              </a:ext>
            </a:extLst>
          </p:cNvPr>
          <p:cNvSpPr>
            <a:spLocks noGrp="1"/>
          </p:cNvSpPr>
          <p:nvPr>
            <p:ph idx="17"/>
          </p:nvPr>
        </p:nvSpPr>
        <p:spPr>
          <a:xfrm>
            <a:off x="695324" y="1389064"/>
            <a:ext cx="10980738" cy="3449149"/>
          </a:xfrm>
        </p:spPr>
        <p:txBody>
          <a:bodyPr/>
          <a:lstStyle/>
          <a:p>
            <a:pPr>
              <a:defRPr/>
            </a:pPr>
            <a:r>
              <a:rPr lang="fr-FR" altLang="fr-FR" dirty="0"/>
              <a:t>L’écoute du client et la prise en compte de sa demande,</a:t>
            </a:r>
          </a:p>
          <a:p>
            <a:pPr lvl="1">
              <a:defRPr/>
            </a:pPr>
            <a:r>
              <a:rPr lang="fr-FR" altLang="fr-FR" dirty="0"/>
              <a:t>C’est un moment clé dans la relation,</a:t>
            </a:r>
          </a:p>
          <a:p>
            <a:pPr lvl="1">
              <a:defRPr/>
            </a:pPr>
            <a:r>
              <a:rPr lang="fr-FR" altLang="fr-FR" dirty="0"/>
              <a:t>Il est essentiel d’en prendre acte en écoutant et en accueillant sa demande.</a:t>
            </a:r>
          </a:p>
          <a:p>
            <a:pPr>
              <a:defRPr/>
            </a:pPr>
            <a:endParaRPr lang="fr-FR" altLang="fr-FR" dirty="0"/>
          </a:p>
          <a:p>
            <a:pPr>
              <a:defRPr/>
            </a:pPr>
            <a:r>
              <a:rPr lang="fr-FR" altLang="fr-FR" dirty="0"/>
              <a:t>Si la demande ou la réclamation est fondée, il y a lieu de la corriger au plus vite au travers d’une demande de dérogation commerciale. </a:t>
            </a:r>
          </a:p>
          <a:p>
            <a:pPr>
              <a:defRPr/>
            </a:pPr>
            <a:endParaRPr lang="fr-FR" altLang="fr-FR" dirty="0"/>
          </a:p>
          <a:p>
            <a:pPr>
              <a:defRPr/>
            </a:pPr>
            <a:r>
              <a:rPr lang="fr-FR" altLang="fr-FR" dirty="0"/>
              <a:t>Si ce n’est pas le cas, il y a lieu de préserver la qualité de la relation en expliquant et argumentant le principe tarifaire de façon pédagogique :</a:t>
            </a:r>
          </a:p>
          <a:p>
            <a:pPr lvl="1">
              <a:defRPr/>
            </a:pPr>
            <a:r>
              <a:rPr lang="fr-FR" altLang="fr-FR" dirty="0"/>
              <a:t>Son contenu,</a:t>
            </a:r>
          </a:p>
          <a:p>
            <a:pPr lvl="1">
              <a:defRPr/>
            </a:pPr>
            <a:r>
              <a:rPr lang="fr-FR" altLang="fr-FR" dirty="0"/>
              <a:t>L’adaptation à la situation,</a:t>
            </a:r>
          </a:p>
          <a:p>
            <a:pPr lvl="1">
              <a:defRPr/>
            </a:pPr>
            <a:r>
              <a:rPr lang="fr-FR" altLang="fr-FR" dirty="0"/>
              <a:t>Le positionnement par rapport à la concurrence, si nous sommes aussi bien ou mieux placés.</a:t>
            </a:r>
          </a:p>
        </p:txBody>
      </p:sp>
      <p:sp>
        <p:nvSpPr>
          <p:cNvPr id="8" name="Espace réservé du contenu 8">
            <a:extLst>
              <a:ext uri="{FF2B5EF4-FFF2-40B4-BE49-F238E27FC236}">
                <a16:creationId xmlns:a16="http://schemas.microsoft.com/office/drawing/2014/main" id="{E0FBC12D-39D5-409B-AE4C-8D42E262F553}"/>
              </a:ext>
            </a:extLst>
          </p:cNvPr>
          <p:cNvSpPr txBox="1">
            <a:spLocks/>
          </p:cNvSpPr>
          <p:nvPr/>
        </p:nvSpPr>
        <p:spPr>
          <a:xfrm>
            <a:off x="695324" y="5100464"/>
            <a:ext cx="9825783" cy="73694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ltLang="fr-FR" dirty="0"/>
              <a:t>En fonction de l’expression des besoins du client, rebondir en l’orientant vers un autre fonctionnement, plus adapté, et plus de satisfaction.</a:t>
            </a:r>
          </a:p>
        </p:txBody>
      </p:sp>
    </p:spTree>
    <p:extLst>
      <p:ext uri="{BB962C8B-B14F-4D97-AF65-F5344CB8AC3E}">
        <p14:creationId xmlns:p14="http://schemas.microsoft.com/office/powerpoint/2010/main" val="3121128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intenance concept illustration Free Vector">
            <a:extLst>
              <a:ext uri="{FF2B5EF4-FFF2-40B4-BE49-F238E27FC236}">
                <a16:creationId xmlns:a16="http://schemas.microsoft.com/office/drawing/2014/main" id="{059DDC69-A93F-4296-B9A8-E82B9A6D6D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7230" y="3157745"/>
            <a:ext cx="4858041" cy="3236108"/>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a:t>Boite à outils</a:t>
            </a:r>
          </a:p>
        </p:txBody>
      </p:sp>
      <p:sp>
        <p:nvSpPr>
          <p:cNvPr id="4" name="Espace réservé du texte 3"/>
          <p:cNvSpPr>
            <a:spLocks noGrp="1"/>
          </p:cNvSpPr>
          <p:nvPr>
            <p:ph type="body" sz="quarter" idx="14"/>
          </p:nvPr>
        </p:nvSpPr>
        <p:spPr/>
        <p:txBody>
          <a:bodyPr/>
          <a:lstStyle/>
          <a:p>
            <a:r>
              <a:rPr lang="fr-FR" dirty="0"/>
              <a:t>Boite à outils MyDerog</a:t>
            </a:r>
          </a:p>
        </p:txBody>
      </p:sp>
      <p:sp>
        <p:nvSpPr>
          <p:cNvPr id="24" name="Espace réservé du contenu 1"/>
          <p:cNvSpPr txBox="1">
            <a:spLocks/>
          </p:cNvSpPr>
          <p:nvPr/>
        </p:nvSpPr>
        <p:spPr>
          <a:xfrm>
            <a:off x="770540" y="1310162"/>
            <a:ext cx="10731178" cy="90915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200" dirty="0"/>
          </a:p>
        </p:txBody>
      </p:sp>
      <p:sp>
        <p:nvSpPr>
          <p:cNvPr id="5" name="Espace réservé du contenu 2">
            <a:extLst>
              <a:ext uri="{FF2B5EF4-FFF2-40B4-BE49-F238E27FC236}">
                <a16:creationId xmlns:a16="http://schemas.microsoft.com/office/drawing/2014/main" id="{4265AB49-4F8B-440D-9D42-F30456350252}"/>
              </a:ext>
            </a:extLst>
          </p:cNvPr>
          <p:cNvSpPr txBox="1">
            <a:spLocks/>
          </p:cNvSpPr>
          <p:nvPr/>
        </p:nvSpPr>
        <p:spPr>
          <a:xfrm>
            <a:off x="809035" y="1807948"/>
            <a:ext cx="10867027" cy="446011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dirty="0"/>
          </a:p>
          <a:p>
            <a:pPr algn="just"/>
            <a:r>
              <a:rPr lang="fr-FR" sz="2000" dirty="0"/>
              <a:t>Mode opératoire de l’outil : </a:t>
            </a:r>
            <a:r>
              <a:rPr lang="fr-FR" sz="2000" dirty="0">
                <a:hlinkClick r:id="rId4"/>
              </a:rPr>
              <a:t>C’est ici</a:t>
            </a:r>
            <a:endParaRPr lang="fr-FR" sz="2000" dirty="0"/>
          </a:p>
          <a:p>
            <a:pPr algn="just"/>
            <a:endParaRPr lang="fr-FR" sz="2000" dirty="0">
              <a:solidFill>
                <a:schemeClr val="tx1">
                  <a:lumMod val="50000"/>
                  <a:lumOff val="50000"/>
                </a:schemeClr>
              </a:solidFill>
            </a:endParaRPr>
          </a:p>
          <a:p>
            <a:pPr algn="just"/>
            <a:endParaRPr lang="fr-FR" sz="2000" dirty="0">
              <a:solidFill>
                <a:schemeClr val="tx1">
                  <a:lumMod val="50000"/>
                  <a:lumOff val="50000"/>
                </a:schemeClr>
              </a:solidFill>
            </a:endParaRPr>
          </a:p>
          <a:p>
            <a:pPr algn="just"/>
            <a:endParaRPr lang="fr-FR" sz="2000" dirty="0">
              <a:solidFill>
                <a:schemeClr val="tx1">
                  <a:lumMod val="50000"/>
                  <a:lumOff val="50000"/>
                </a:schemeClr>
              </a:solidFill>
            </a:endParaRPr>
          </a:p>
          <a:p>
            <a:pPr algn="just"/>
            <a:endParaRPr lang="fr-FR" sz="2000" dirty="0">
              <a:solidFill>
                <a:schemeClr val="tx1">
                  <a:lumMod val="50000"/>
                  <a:lumOff val="50000"/>
                </a:schemeClr>
              </a:solidFill>
            </a:endParaRPr>
          </a:p>
          <a:p>
            <a:pPr algn="just"/>
            <a:r>
              <a:rPr lang="fr-FR" sz="2000" dirty="0"/>
              <a:t>Lien vers l’HDJ de défense de notre tarification : </a:t>
            </a:r>
            <a:r>
              <a:rPr lang="fr-FR" sz="2000" dirty="0">
                <a:hlinkClick r:id="rId5"/>
              </a:rPr>
              <a:t>Par ici  </a:t>
            </a:r>
            <a:endParaRPr lang="fr-FR" sz="2000" dirty="0"/>
          </a:p>
          <a:p>
            <a:pPr algn="just"/>
            <a:endParaRPr lang="fr-FR" sz="2000" dirty="0"/>
          </a:p>
          <a:p>
            <a:pPr algn="just"/>
            <a:endParaRPr lang="fr-FR" dirty="0">
              <a:solidFill>
                <a:schemeClr val="tx1">
                  <a:lumMod val="50000"/>
                  <a:lumOff val="50000"/>
                </a:schemeClr>
              </a:solidFill>
            </a:endParaRPr>
          </a:p>
        </p:txBody>
      </p:sp>
      <p:pic>
        <p:nvPicPr>
          <p:cNvPr id="6" name="Image 5">
            <a:hlinkClick r:id="rId5"/>
            <a:extLst>
              <a:ext uri="{FF2B5EF4-FFF2-40B4-BE49-F238E27FC236}">
                <a16:creationId xmlns:a16="http://schemas.microsoft.com/office/drawing/2014/main" id="{8BAF6180-E3C5-4699-989F-E6D993C9809F}"/>
              </a:ext>
            </a:extLst>
          </p:cNvPr>
          <p:cNvPicPr>
            <a:picLocks noChangeAspect="1"/>
          </p:cNvPicPr>
          <p:nvPr/>
        </p:nvPicPr>
        <p:blipFill>
          <a:blip r:embed="rId6">
            <a:duotone>
              <a:prstClr val="black"/>
              <a:schemeClr val="accent5">
                <a:tint val="45000"/>
                <a:satMod val="400000"/>
              </a:schemeClr>
            </a:duotone>
          </a:blip>
          <a:stretch>
            <a:fillRect/>
          </a:stretch>
        </p:blipFill>
        <p:spPr>
          <a:xfrm rot="5400000" flipH="1" flipV="1">
            <a:off x="7262090" y="4178054"/>
            <a:ext cx="555474" cy="585193"/>
          </a:xfrm>
          <a:prstGeom prst="rect">
            <a:avLst/>
          </a:prstGeom>
          <a:effectLst>
            <a:outerShdw blurRad="50800" dist="38100" dir="8100000" algn="tr" rotWithShape="0">
              <a:prstClr val="black">
                <a:alpha val="40000"/>
              </a:prstClr>
            </a:outerShdw>
          </a:effectLst>
        </p:spPr>
      </p:pic>
      <p:sp>
        <p:nvSpPr>
          <p:cNvPr id="9" name="Espace réservé du texte 4">
            <a:extLst>
              <a:ext uri="{FF2B5EF4-FFF2-40B4-BE49-F238E27FC236}">
                <a16:creationId xmlns:a16="http://schemas.microsoft.com/office/drawing/2014/main" id="{E6FA05F0-EA86-4697-9D6F-7949327D577F}"/>
              </a:ext>
            </a:extLst>
          </p:cNvPr>
          <p:cNvSpPr>
            <a:spLocks noGrp="1"/>
          </p:cNvSpPr>
          <p:nvPr>
            <p:ph type="body" sz="quarter" idx="16"/>
          </p:nvPr>
        </p:nvSpPr>
        <p:spPr>
          <a:xfrm>
            <a:off x="334912" y="716147"/>
            <a:ext cx="216000" cy="216000"/>
          </a:xfrm>
        </p:spPr>
        <p:txBody>
          <a:bodyPr/>
          <a:lstStyle/>
          <a:p>
            <a:r>
              <a:rPr lang="fr-FR" dirty="0"/>
              <a:t>2</a:t>
            </a:r>
          </a:p>
        </p:txBody>
      </p:sp>
      <p:pic>
        <p:nvPicPr>
          <p:cNvPr id="10" name="Image 9">
            <a:hlinkClick r:id="rId4"/>
            <a:extLst>
              <a:ext uri="{FF2B5EF4-FFF2-40B4-BE49-F238E27FC236}">
                <a16:creationId xmlns:a16="http://schemas.microsoft.com/office/drawing/2014/main" id="{FE998630-2C4A-4CC2-BFB3-54E1A9BE766F}"/>
              </a:ext>
            </a:extLst>
          </p:cNvPr>
          <p:cNvPicPr>
            <a:picLocks noChangeAspect="1"/>
          </p:cNvPicPr>
          <p:nvPr/>
        </p:nvPicPr>
        <p:blipFill>
          <a:blip r:embed="rId6">
            <a:duotone>
              <a:prstClr val="black"/>
              <a:schemeClr val="accent5">
                <a:tint val="45000"/>
                <a:satMod val="400000"/>
              </a:schemeClr>
            </a:duotone>
          </a:blip>
          <a:stretch>
            <a:fillRect/>
          </a:stretch>
        </p:blipFill>
        <p:spPr>
          <a:xfrm rot="5400000" flipH="1" flipV="1">
            <a:off x="5088069" y="2146768"/>
            <a:ext cx="555474" cy="58519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5733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Foire aux questions</a:t>
            </a:r>
          </a:p>
        </p:txBody>
      </p:sp>
      <p:sp>
        <p:nvSpPr>
          <p:cNvPr id="4" name="Espace réservé du texte 3"/>
          <p:cNvSpPr>
            <a:spLocks noGrp="1"/>
          </p:cNvSpPr>
          <p:nvPr>
            <p:ph type="body" sz="quarter" idx="14"/>
          </p:nvPr>
        </p:nvSpPr>
        <p:spPr/>
        <p:txBody>
          <a:bodyPr/>
          <a:lstStyle/>
          <a:p>
            <a:r>
              <a:rPr lang="fr-FR" dirty="0"/>
              <a:t>Boite à outils MyDerog</a:t>
            </a:r>
          </a:p>
        </p:txBody>
      </p:sp>
      <p:sp>
        <p:nvSpPr>
          <p:cNvPr id="20" name="Espace réservé du contenu 2">
            <a:extLst>
              <a:ext uri="{FF2B5EF4-FFF2-40B4-BE49-F238E27FC236}">
                <a16:creationId xmlns:a16="http://schemas.microsoft.com/office/drawing/2014/main" id="{EA77BCEF-C748-475A-AAFC-DF9DEF62955D}"/>
              </a:ext>
            </a:extLst>
          </p:cNvPr>
          <p:cNvSpPr txBox="1">
            <a:spLocks/>
          </p:cNvSpPr>
          <p:nvPr/>
        </p:nvSpPr>
        <p:spPr>
          <a:xfrm>
            <a:off x="695325" y="1436473"/>
            <a:ext cx="5400675" cy="505683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a:t>Pourquoi devoir sélectionner le client bancaire ?</a:t>
            </a:r>
          </a:p>
          <a:p>
            <a:pPr lvl="1" algn="just"/>
            <a:r>
              <a:rPr lang="fr-FR" dirty="0">
                <a:solidFill>
                  <a:schemeClr val="tx1">
                    <a:lumMod val="50000"/>
                    <a:lumOff val="50000"/>
                  </a:schemeClr>
                </a:solidFill>
              </a:rPr>
              <a:t>Le référentiel des dérogations commerciales prévoit, pour certaines lignes, des limites par relation. </a:t>
            </a:r>
          </a:p>
          <a:p>
            <a:pPr lvl="1" algn="just"/>
            <a:endParaRPr lang="fr-FR" dirty="0">
              <a:solidFill>
                <a:schemeClr val="tx1">
                  <a:lumMod val="50000"/>
                  <a:lumOff val="50000"/>
                </a:schemeClr>
              </a:solidFill>
            </a:endParaRPr>
          </a:p>
          <a:p>
            <a:pPr lvl="1" algn="just"/>
            <a:r>
              <a:rPr lang="fr-FR" dirty="0">
                <a:solidFill>
                  <a:schemeClr val="tx1">
                    <a:lumMod val="50000"/>
                    <a:lumOff val="50000"/>
                  </a:schemeClr>
                </a:solidFill>
              </a:rPr>
              <a:t>Ainsi, si un couple de clients est titulaire de 3 comptes courant (1 individuel pour Madame, 1 individuel pour Monsieur et 1 compte joint) le montant de remise maximale de 50€/an pour un GC sur les remises MAD/cotisation cartes &amp; forfaits pour chaque client bancaire s’appliquera à chacun de ces 3 comptes. </a:t>
            </a:r>
          </a:p>
          <a:p>
            <a:pPr lvl="1" algn="just"/>
            <a:endParaRPr lang="fr-FR" dirty="0">
              <a:solidFill>
                <a:schemeClr val="tx1">
                  <a:lumMod val="50000"/>
                  <a:lumOff val="50000"/>
                </a:schemeClr>
              </a:solidFill>
            </a:endParaRPr>
          </a:p>
          <a:p>
            <a:pPr lvl="1" algn="just"/>
            <a:r>
              <a:rPr lang="fr-FR" dirty="0">
                <a:solidFill>
                  <a:schemeClr val="tx1">
                    <a:lumMod val="50000"/>
                    <a:lumOff val="50000"/>
                  </a:schemeClr>
                </a:solidFill>
              </a:rPr>
              <a:t>Ainsi, dans l’outil, après avoir choisi le client bancaire, dans le détail de la demande, vous n’aurez accès qu’aux comptes rattachés au titulaire choisi. A titre d’exemple : </a:t>
            </a:r>
          </a:p>
          <a:p>
            <a:pPr lvl="2" algn="just"/>
            <a:r>
              <a:rPr lang="fr-FR" dirty="0">
                <a:solidFill>
                  <a:schemeClr val="tx1">
                    <a:lumMod val="50000"/>
                    <a:lumOff val="50000"/>
                  </a:schemeClr>
                </a:solidFill>
              </a:rPr>
              <a:t>si vous sélectionnez au départ le client bancaire joint, M et Mme, vous n’aurez pas le détail des 2 comptes individuels. </a:t>
            </a:r>
          </a:p>
          <a:p>
            <a:pPr lvl="2" algn="just"/>
            <a:r>
              <a:rPr lang="fr-FR" dirty="0">
                <a:solidFill>
                  <a:schemeClr val="tx1">
                    <a:lumMod val="50000"/>
                    <a:lumOff val="50000"/>
                  </a:schemeClr>
                </a:solidFill>
              </a:rPr>
              <a:t>A l’inverse, si vous choisissez le client bancaire Mme, vous ne pourrez formuler de demande de remise que sur son compte individuel, et n’aurez pas accès ni au compte joint, ni au compte de M.  </a:t>
            </a:r>
          </a:p>
          <a:p>
            <a:pPr marL="36000" indent="0" algn="just">
              <a:buNone/>
            </a:pPr>
            <a:endParaRPr lang="fr-FR" dirty="0">
              <a:solidFill>
                <a:schemeClr val="tx1">
                  <a:lumMod val="50000"/>
                  <a:lumOff val="50000"/>
                </a:schemeClr>
              </a:solidFill>
            </a:endParaRPr>
          </a:p>
          <a:p>
            <a:pPr marL="36000" indent="0" algn="just">
              <a:buNone/>
            </a:pPr>
            <a:endParaRPr lang="fr-FR" dirty="0">
              <a:solidFill>
                <a:schemeClr val="tx1">
                  <a:lumMod val="50000"/>
                  <a:lumOff val="50000"/>
                </a:schemeClr>
              </a:solidFill>
            </a:endParaRPr>
          </a:p>
        </p:txBody>
      </p:sp>
      <p:sp>
        <p:nvSpPr>
          <p:cNvPr id="11" name="Espace réservé du texte 4">
            <a:extLst>
              <a:ext uri="{FF2B5EF4-FFF2-40B4-BE49-F238E27FC236}">
                <a16:creationId xmlns:a16="http://schemas.microsoft.com/office/drawing/2014/main" id="{5286A5A6-A71F-4246-BC00-1FFA2B82292F}"/>
              </a:ext>
            </a:extLst>
          </p:cNvPr>
          <p:cNvSpPr>
            <a:spLocks noGrp="1"/>
          </p:cNvSpPr>
          <p:nvPr>
            <p:ph type="body" sz="quarter" idx="16"/>
          </p:nvPr>
        </p:nvSpPr>
        <p:spPr>
          <a:xfrm>
            <a:off x="334912" y="716147"/>
            <a:ext cx="216000" cy="216000"/>
          </a:xfrm>
        </p:spPr>
        <p:txBody>
          <a:bodyPr/>
          <a:lstStyle/>
          <a:p>
            <a:r>
              <a:rPr lang="fr-FR" dirty="0"/>
              <a:t>3</a:t>
            </a:r>
          </a:p>
        </p:txBody>
      </p:sp>
      <p:pic>
        <p:nvPicPr>
          <p:cNvPr id="6" name="Image 5">
            <a:extLst>
              <a:ext uri="{FF2B5EF4-FFF2-40B4-BE49-F238E27FC236}">
                <a16:creationId xmlns:a16="http://schemas.microsoft.com/office/drawing/2014/main" id="{E6243D82-0097-4D96-AE79-FE24F67F3404}"/>
              </a:ext>
            </a:extLst>
          </p:cNvPr>
          <p:cNvPicPr>
            <a:picLocks noChangeAspect="1"/>
          </p:cNvPicPr>
          <p:nvPr/>
        </p:nvPicPr>
        <p:blipFill rotWithShape="1">
          <a:blip r:embed="rId3"/>
          <a:srcRect b="9538"/>
          <a:stretch/>
        </p:blipFill>
        <p:spPr>
          <a:xfrm>
            <a:off x="6185694" y="1436473"/>
            <a:ext cx="5767397" cy="1740201"/>
          </a:xfrm>
          <a:prstGeom prst="rect">
            <a:avLst/>
          </a:prstGeom>
        </p:spPr>
      </p:pic>
      <p:pic>
        <p:nvPicPr>
          <p:cNvPr id="7" name="Image 6">
            <a:extLst>
              <a:ext uri="{FF2B5EF4-FFF2-40B4-BE49-F238E27FC236}">
                <a16:creationId xmlns:a16="http://schemas.microsoft.com/office/drawing/2014/main" id="{7F7CC56D-41F1-415E-A185-813A138C1FD3}"/>
              </a:ext>
            </a:extLst>
          </p:cNvPr>
          <p:cNvPicPr>
            <a:picLocks noChangeAspect="1"/>
          </p:cNvPicPr>
          <p:nvPr/>
        </p:nvPicPr>
        <p:blipFill rotWithShape="1">
          <a:blip r:embed="rId4"/>
          <a:srcRect b="13859"/>
          <a:stretch/>
        </p:blipFill>
        <p:spPr>
          <a:xfrm>
            <a:off x="6185694" y="3184164"/>
            <a:ext cx="5767397" cy="2015798"/>
          </a:xfrm>
          <a:prstGeom prst="rect">
            <a:avLst/>
          </a:prstGeom>
        </p:spPr>
      </p:pic>
      <p:pic>
        <p:nvPicPr>
          <p:cNvPr id="8" name="Image 7">
            <a:extLst>
              <a:ext uri="{FF2B5EF4-FFF2-40B4-BE49-F238E27FC236}">
                <a16:creationId xmlns:a16="http://schemas.microsoft.com/office/drawing/2014/main" id="{368DE05E-564A-48F7-AB4C-7BAF9D4A703B}"/>
              </a:ext>
            </a:extLst>
          </p:cNvPr>
          <p:cNvPicPr>
            <a:picLocks noChangeAspect="1"/>
          </p:cNvPicPr>
          <p:nvPr/>
        </p:nvPicPr>
        <p:blipFill rotWithShape="1">
          <a:blip r:embed="rId5"/>
          <a:srcRect b="29606"/>
          <a:stretch/>
        </p:blipFill>
        <p:spPr>
          <a:xfrm>
            <a:off x="7283851" y="5207452"/>
            <a:ext cx="3571082" cy="1186401"/>
          </a:xfrm>
          <a:prstGeom prst="rect">
            <a:avLst/>
          </a:prstGeom>
        </p:spPr>
      </p:pic>
    </p:spTree>
    <p:extLst>
      <p:ext uri="{BB962C8B-B14F-4D97-AF65-F5344CB8AC3E}">
        <p14:creationId xmlns:p14="http://schemas.microsoft.com/office/powerpoint/2010/main" val="1447984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Foire aux questions</a:t>
            </a:r>
          </a:p>
        </p:txBody>
      </p:sp>
      <p:sp>
        <p:nvSpPr>
          <p:cNvPr id="4" name="Espace réservé du texte 3"/>
          <p:cNvSpPr>
            <a:spLocks noGrp="1"/>
          </p:cNvSpPr>
          <p:nvPr>
            <p:ph type="body" sz="quarter" idx="14"/>
          </p:nvPr>
        </p:nvSpPr>
        <p:spPr/>
        <p:txBody>
          <a:bodyPr/>
          <a:lstStyle/>
          <a:p>
            <a:r>
              <a:rPr lang="fr-FR" dirty="0"/>
              <a:t>Boite à outils MyDerog</a:t>
            </a:r>
          </a:p>
        </p:txBody>
      </p:sp>
      <p:sp>
        <p:nvSpPr>
          <p:cNvPr id="20" name="Espace réservé du contenu 2">
            <a:extLst>
              <a:ext uri="{FF2B5EF4-FFF2-40B4-BE49-F238E27FC236}">
                <a16:creationId xmlns:a16="http://schemas.microsoft.com/office/drawing/2014/main" id="{EA77BCEF-C748-475A-AAFC-DF9DEF62955D}"/>
              </a:ext>
            </a:extLst>
          </p:cNvPr>
          <p:cNvSpPr txBox="1">
            <a:spLocks/>
          </p:cNvSpPr>
          <p:nvPr/>
        </p:nvSpPr>
        <p:spPr>
          <a:xfrm>
            <a:off x="695325" y="1436473"/>
            <a:ext cx="6267335" cy="505683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a:t>Pourquoi est-ce que toutes les demandes de dérogation doivent être saisies dans l’outil, même si vous savez que vous êtes dans votre délégation ? </a:t>
            </a:r>
          </a:p>
          <a:p>
            <a:pPr algn="just"/>
            <a:endParaRPr lang="fr-FR" dirty="0">
              <a:solidFill>
                <a:schemeClr val="tx1">
                  <a:lumMod val="50000"/>
                  <a:lumOff val="50000"/>
                </a:schemeClr>
              </a:solidFill>
            </a:endParaRPr>
          </a:p>
          <a:p>
            <a:pPr lvl="1" algn="just"/>
            <a:r>
              <a:rPr lang="fr-FR" dirty="0">
                <a:solidFill>
                  <a:schemeClr val="tx1">
                    <a:lumMod val="50000"/>
                    <a:lumOff val="50000"/>
                  </a:schemeClr>
                </a:solidFill>
              </a:rPr>
              <a:t>Cela permettra de disposer en permanence dans un seul et même outil de l’ensemble des dérogations octroyées ou refusées.   </a:t>
            </a:r>
          </a:p>
          <a:p>
            <a:pPr lvl="1" algn="just"/>
            <a:r>
              <a:rPr lang="fr-FR" dirty="0">
                <a:solidFill>
                  <a:schemeClr val="tx1">
                    <a:lumMod val="50000"/>
                    <a:lumOff val="50000"/>
                  </a:schemeClr>
                </a:solidFill>
              </a:rPr>
              <a:t>Si un client change de conseiller ou de portefeuille de clientèle, le nouveau conseiller disposera d’un historique des dérogations octroyées. </a:t>
            </a:r>
          </a:p>
          <a:p>
            <a:pPr lvl="1" algn="just"/>
            <a:r>
              <a:rPr lang="fr-FR" dirty="0">
                <a:solidFill>
                  <a:schemeClr val="tx1">
                    <a:lumMod val="50000"/>
                    <a:lumOff val="50000"/>
                  </a:schemeClr>
                </a:solidFill>
              </a:rPr>
              <a:t>Enfin, l’outil étant dynamique, les dérogations déjà accordées seront prises en compte dans les demandes futures. </a:t>
            </a:r>
          </a:p>
        </p:txBody>
      </p:sp>
      <p:pic>
        <p:nvPicPr>
          <p:cNvPr id="9" name="Image 8">
            <a:extLst>
              <a:ext uri="{FF2B5EF4-FFF2-40B4-BE49-F238E27FC236}">
                <a16:creationId xmlns:a16="http://schemas.microsoft.com/office/drawing/2014/main" id="{10165F7E-B64C-4275-A00D-3FFD910783EE}"/>
              </a:ext>
            </a:extLst>
          </p:cNvPr>
          <p:cNvPicPr>
            <a:picLocks noChangeAspect="1"/>
          </p:cNvPicPr>
          <p:nvPr/>
        </p:nvPicPr>
        <p:blipFill>
          <a:blip r:embed="rId3"/>
          <a:stretch>
            <a:fillRect/>
          </a:stretch>
        </p:blipFill>
        <p:spPr>
          <a:xfrm>
            <a:off x="8817758" y="3741008"/>
            <a:ext cx="3064288" cy="1250370"/>
          </a:xfrm>
          <a:prstGeom prst="rect">
            <a:avLst/>
          </a:prstGeom>
        </p:spPr>
      </p:pic>
      <p:pic>
        <p:nvPicPr>
          <p:cNvPr id="2" name="Image 1">
            <a:extLst>
              <a:ext uri="{FF2B5EF4-FFF2-40B4-BE49-F238E27FC236}">
                <a16:creationId xmlns:a16="http://schemas.microsoft.com/office/drawing/2014/main" id="{C2EDE663-7BF0-4A63-9CF1-05F87B9D70C8}"/>
              </a:ext>
            </a:extLst>
          </p:cNvPr>
          <p:cNvPicPr>
            <a:picLocks noChangeAspect="1"/>
          </p:cNvPicPr>
          <p:nvPr/>
        </p:nvPicPr>
        <p:blipFill rotWithShape="1">
          <a:blip r:embed="rId4"/>
          <a:srcRect l="26714" t="32968" r="59753" b="39472"/>
          <a:stretch/>
        </p:blipFill>
        <p:spPr>
          <a:xfrm>
            <a:off x="9746769" y="5169587"/>
            <a:ext cx="2183017" cy="1250370"/>
          </a:xfrm>
          <a:prstGeom prst="rect">
            <a:avLst/>
          </a:prstGeom>
        </p:spPr>
      </p:pic>
      <p:sp>
        <p:nvSpPr>
          <p:cNvPr id="5" name="Rectangle 4">
            <a:extLst>
              <a:ext uri="{FF2B5EF4-FFF2-40B4-BE49-F238E27FC236}">
                <a16:creationId xmlns:a16="http://schemas.microsoft.com/office/drawing/2014/main" id="{518C7C1F-58BF-48C8-9597-8909E34BE994}"/>
              </a:ext>
            </a:extLst>
          </p:cNvPr>
          <p:cNvSpPr/>
          <p:nvPr/>
        </p:nvSpPr>
        <p:spPr>
          <a:xfrm>
            <a:off x="9942641" y="5939167"/>
            <a:ext cx="1817818" cy="1634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contenu 2">
            <a:extLst>
              <a:ext uri="{FF2B5EF4-FFF2-40B4-BE49-F238E27FC236}">
                <a16:creationId xmlns:a16="http://schemas.microsoft.com/office/drawing/2014/main" id="{86C36257-35F6-4848-83D3-51DE3C2096AE}"/>
              </a:ext>
            </a:extLst>
          </p:cNvPr>
          <p:cNvSpPr txBox="1">
            <a:spLocks/>
          </p:cNvSpPr>
          <p:nvPr/>
        </p:nvSpPr>
        <p:spPr>
          <a:xfrm>
            <a:off x="695326" y="5610962"/>
            <a:ext cx="8958813" cy="655433"/>
          </a:xfrm>
          <a:prstGeom prst="rect">
            <a:avLst/>
          </a:prstGeom>
        </p:spPr>
        <p:txBody>
          <a:bodyPr vert="horz" lIns="91440" tIns="45720" rIns="91440" bIns="45720" rtlCol="0">
            <a:normAutofit fontScale="925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solidFill>
                  <a:schemeClr val="tx1">
                    <a:lumMod val="50000"/>
                    <a:lumOff val="50000"/>
                  </a:schemeClr>
                </a:solidFill>
              </a:rPr>
              <a:t>Pour les prêts </a:t>
            </a:r>
            <a:r>
              <a:rPr lang="fr-FR" dirty="0" err="1">
                <a:solidFill>
                  <a:schemeClr val="tx1">
                    <a:lumMod val="50000"/>
                    <a:lumOff val="50000"/>
                  </a:schemeClr>
                </a:solidFill>
              </a:rPr>
              <a:t>immo</a:t>
            </a:r>
            <a:r>
              <a:rPr lang="fr-FR" dirty="0">
                <a:solidFill>
                  <a:schemeClr val="tx1">
                    <a:lumMod val="50000"/>
                    <a:lumOff val="50000"/>
                  </a:schemeClr>
                </a:solidFill>
              </a:rPr>
              <a:t>, vous pourrez imprimer en </a:t>
            </a:r>
            <a:r>
              <a:rPr lang="fr-FR" dirty="0" err="1">
                <a:solidFill>
                  <a:schemeClr val="tx1">
                    <a:lumMod val="50000"/>
                    <a:lumOff val="50000"/>
                  </a:schemeClr>
                </a:solidFill>
              </a:rPr>
              <a:t>pdf</a:t>
            </a:r>
            <a:r>
              <a:rPr lang="fr-FR" dirty="0">
                <a:solidFill>
                  <a:schemeClr val="tx1">
                    <a:lumMod val="50000"/>
                    <a:lumOff val="50000"/>
                  </a:schemeClr>
                </a:solidFill>
              </a:rPr>
              <a:t> la synthèse de la demande pour le montage du dossier en faisant un clic droit dans la synthèse puis imprimer (ou le raccourci CTRL + P)</a:t>
            </a:r>
          </a:p>
        </p:txBody>
      </p:sp>
      <p:sp>
        <p:nvSpPr>
          <p:cNvPr id="12" name="Espace réservé du contenu 2">
            <a:extLst>
              <a:ext uri="{FF2B5EF4-FFF2-40B4-BE49-F238E27FC236}">
                <a16:creationId xmlns:a16="http://schemas.microsoft.com/office/drawing/2014/main" id="{62709BCF-D217-4374-9462-787D6EC4EC48}"/>
              </a:ext>
            </a:extLst>
          </p:cNvPr>
          <p:cNvSpPr txBox="1">
            <a:spLocks/>
          </p:cNvSpPr>
          <p:nvPr/>
        </p:nvSpPr>
        <p:spPr>
          <a:xfrm>
            <a:off x="550911" y="4290262"/>
            <a:ext cx="8266845" cy="109378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lgn="just"/>
            <a:r>
              <a:rPr lang="fr-FR" dirty="0">
                <a:solidFill>
                  <a:schemeClr val="tx1">
                    <a:lumMod val="50000"/>
                    <a:lumOff val="50000"/>
                  </a:schemeClr>
                </a:solidFill>
              </a:rPr>
              <a:t>En effet, à titre d’exemple, si un client a bénéficié depuis le début de l’année de 3 remises de 15€ pour sa Formule Famille, le GC instructeur des opérations est toujours dans sa délégation. </a:t>
            </a:r>
          </a:p>
          <a:p>
            <a:pPr lvl="2" algn="just"/>
            <a:r>
              <a:rPr lang="fr-FR" dirty="0">
                <a:solidFill>
                  <a:schemeClr val="tx1">
                    <a:lumMod val="50000"/>
                    <a:lumOff val="50000"/>
                  </a:schemeClr>
                </a:solidFill>
              </a:rPr>
              <a:t>Cependant, si il souhaite remiser une 4</a:t>
            </a:r>
            <a:r>
              <a:rPr lang="fr-FR" baseline="30000" dirty="0">
                <a:solidFill>
                  <a:schemeClr val="tx1">
                    <a:lumMod val="50000"/>
                    <a:lumOff val="50000"/>
                  </a:schemeClr>
                </a:solidFill>
              </a:rPr>
              <a:t>ème</a:t>
            </a:r>
            <a:r>
              <a:rPr lang="fr-FR" dirty="0">
                <a:solidFill>
                  <a:schemeClr val="tx1">
                    <a:lumMod val="50000"/>
                    <a:lumOff val="50000"/>
                  </a:schemeClr>
                </a:solidFill>
              </a:rPr>
              <a:t> fois cette cotisation de 15€ alors le total dépassera les 50€ autorisés pour sa délégation. L’outil indiquera alors que cette demande est de la délégation du Directeur d’Agence et que son accord est nécessaire pour poursuivre la demande. </a:t>
            </a:r>
          </a:p>
        </p:txBody>
      </p:sp>
      <p:sp>
        <p:nvSpPr>
          <p:cNvPr id="11" name="Espace réservé du texte 4">
            <a:extLst>
              <a:ext uri="{FF2B5EF4-FFF2-40B4-BE49-F238E27FC236}">
                <a16:creationId xmlns:a16="http://schemas.microsoft.com/office/drawing/2014/main" id="{5286A5A6-A71F-4246-BC00-1FFA2B82292F}"/>
              </a:ext>
            </a:extLst>
          </p:cNvPr>
          <p:cNvSpPr>
            <a:spLocks noGrp="1"/>
          </p:cNvSpPr>
          <p:nvPr>
            <p:ph type="body" sz="quarter" idx="16"/>
          </p:nvPr>
        </p:nvSpPr>
        <p:spPr>
          <a:xfrm>
            <a:off x="334912" y="716147"/>
            <a:ext cx="216000" cy="216000"/>
          </a:xfrm>
        </p:spPr>
        <p:txBody>
          <a:bodyPr/>
          <a:lstStyle/>
          <a:p>
            <a:r>
              <a:rPr lang="fr-FR" dirty="0"/>
              <a:t>3</a:t>
            </a:r>
          </a:p>
        </p:txBody>
      </p:sp>
      <p:sp>
        <p:nvSpPr>
          <p:cNvPr id="13" name="Rectangle 12">
            <a:extLst>
              <a:ext uri="{FF2B5EF4-FFF2-40B4-BE49-F238E27FC236}">
                <a16:creationId xmlns:a16="http://schemas.microsoft.com/office/drawing/2014/main" id="{8FC063A0-1248-444B-ADB5-9F45AC0C61C5}"/>
              </a:ext>
            </a:extLst>
          </p:cNvPr>
          <p:cNvSpPr/>
          <p:nvPr/>
        </p:nvSpPr>
        <p:spPr>
          <a:xfrm>
            <a:off x="10673500" y="4614558"/>
            <a:ext cx="1208545" cy="36580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DEEA0B66-16B5-44FA-89FA-5C1785293B54}"/>
              </a:ext>
            </a:extLst>
          </p:cNvPr>
          <p:cNvPicPr>
            <a:picLocks noChangeAspect="1"/>
          </p:cNvPicPr>
          <p:nvPr/>
        </p:nvPicPr>
        <p:blipFill>
          <a:blip r:embed="rId5"/>
          <a:stretch>
            <a:fillRect/>
          </a:stretch>
        </p:blipFill>
        <p:spPr>
          <a:xfrm>
            <a:off x="7107073" y="1523937"/>
            <a:ext cx="4822713" cy="1939705"/>
          </a:xfrm>
          <a:prstGeom prst="rect">
            <a:avLst/>
          </a:prstGeom>
        </p:spPr>
      </p:pic>
    </p:spTree>
    <p:extLst>
      <p:ext uri="{BB962C8B-B14F-4D97-AF65-F5344CB8AC3E}">
        <p14:creationId xmlns:p14="http://schemas.microsoft.com/office/powerpoint/2010/main" val="1890597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682332" y="2125363"/>
            <a:ext cx="3928169" cy="2928552"/>
          </a:xfrm>
        </p:spPr>
        <p:txBody>
          <a:bodyPr/>
          <a:lstStyle/>
          <a:p>
            <a:r>
              <a:rPr lang="fr-FR" dirty="0"/>
              <a:t>04</a:t>
            </a:r>
          </a:p>
          <a:p>
            <a:r>
              <a:rPr lang="fr-FR" sz="3200" dirty="0"/>
              <a:t>Accès à l’outil </a:t>
            </a:r>
          </a:p>
        </p:txBody>
      </p:sp>
      <p:sp>
        <p:nvSpPr>
          <p:cNvPr id="6" name="Rectangle 5">
            <a:extLst>
              <a:ext uri="{FF2B5EF4-FFF2-40B4-BE49-F238E27FC236}">
                <a16:creationId xmlns:a16="http://schemas.microsoft.com/office/drawing/2014/main" id="{2985247E-FAF7-45DD-A1FA-8ED0E1D6C379}"/>
              </a:ext>
            </a:extLst>
          </p:cNvPr>
          <p:cNvSpPr/>
          <p:nvPr/>
        </p:nvSpPr>
        <p:spPr>
          <a:xfrm>
            <a:off x="5719922" y="3429000"/>
            <a:ext cx="5894249" cy="369332"/>
          </a:xfrm>
          <a:prstGeom prst="rect">
            <a:avLst/>
          </a:prstGeom>
        </p:spPr>
        <p:txBody>
          <a:bodyPr wrap="square">
            <a:spAutoFit/>
          </a:bodyPr>
          <a:lstStyle/>
          <a:p>
            <a:pPr marL="514350" lvl="0" indent="-514350">
              <a:spcBef>
                <a:spcPts val="600"/>
              </a:spcBef>
              <a:spcAft>
                <a:spcPts val="600"/>
              </a:spcAft>
              <a:buClr>
                <a:srgbClr val="EA4E55"/>
              </a:buClr>
              <a:buFont typeface="Arial" panose="020B0604020202020204" pitchFamily="34" charset="0"/>
              <a:buAutoNum type="arabicPeriod"/>
            </a:pPr>
            <a:r>
              <a:rPr lang="fr-FR" dirty="0">
                <a:solidFill>
                  <a:prstClr val="black">
                    <a:lumMod val="75000"/>
                    <a:lumOff val="25000"/>
                  </a:prstClr>
                </a:solidFill>
              </a:rPr>
              <a:t>Lien vers MyDerog</a:t>
            </a:r>
          </a:p>
        </p:txBody>
      </p:sp>
    </p:spTree>
    <p:extLst>
      <p:ext uri="{BB962C8B-B14F-4D97-AF65-F5344CB8AC3E}">
        <p14:creationId xmlns:p14="http://schemas.microsoft.com/office/powerpoint/2010/main" val="2524573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Accès à l’outil</a:t>
            </a:r>
          </a:p>
        </p:txBody>
      </p:sp>
      <p:sp>
        <p:nvSpPr>
          <p:cNvPr id="4" name="Espace réservé du texte 3"/>
          <p:cNvSpPr>
            <a:spLocks noGrp="1"/>
          </p:cNvSpPr>
          <p:nvPr>
            <p:ph type="body" sz="quarter" idx="14"/>
          </p:nvPr>
        </p:nvSpPr>
        <p:spPr/>
        <p:txBody>
          <a:bodyPr/>
          <a:lstStyle/>
          <a:p>
            <a:r>
              <a:rPr lang="fr-FR" dirty="0"/>
              <a:t>Lien vers l’outil</a:t>
            </a:r>
          </a:p>
        </p:txBody>
      </p:sp>
      <p:sp>
        <p:nvSpPr>
          <p:cNvPr id="6" name="Espace réservé du contenu 1"/>
          <p:cNvSpPr txBox="1">
            <a:spLocks/>
          </p:cNvSpPr>
          <p:nvPr/>
        </p:nvSpPr>
        <p:spPr>
          <a:xfrm>
            <a:off x="638175" y="2599511"/>
            <a:ext cx="10731178" cy="72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400" dirty="0">
                <a:hlinkClick r:id="rId3" tooltip="http://wnsgprw1.cegee.caisse-epargne.fr/app/my-derog"/>
              </a:rPr>
              <a:t>http://wnsgprw1.cegee.caisse-epargne.fr/app/my-derog</a:t>
            </a:r>
            <a:endParaRPr lang="fr-FR" sz="2400" dirty="0"/>
          </a:p>
        </p:txBody>
      </p:sp>
      <p:sp>
        <p:nvSpPr>
          <p:cNvPr id="11" name="ZoneTexte 10"/>
          <p:cNvSpPr txBox="1"/>
          <p:nvPr/>
        </p:nvSpPr>
        <p:spPr>
          <a:xfrm>
            <a:off x="2245961" y="1825409"/>
            <a:ext cx="7535916" cy="461665"/>
          </a:xfrm>
          <a:prstGeom prst="rect">
            <a:avLst/>
          </a:prstGeom>
          <a:noFill/>
        </p:spPr>
        <p:txBody>
          <a:bodyPr wrap="square" rtlCol="0">
            <a:spAutoFit/>
          </a:bodyPr>
          <a:lstStyle/>
          <a:p>
            <a:pPr algn="ctr"/>
            <a:r>
              <a:rPr lang="fr-FR" sz="2400" dirty="0">
                <a:solidFill>
                  <a:schemeClr val="tx1">
                    <a:lumMod val="75000"/>
                    <a:lumOff val="25000"/>
                  </a:schemeClr>
                </a:solidFill>
                <a:latin typeface="Arial" panose="020B0604020202020204" pitchFamily="34" charset="0"/>
                <a:cs typeface="Arial" panose="020B0604020202020204" pitchFamily="34" charset="0"/>
              </a:rPr>
              <a:t>Accès MyDerog : </a:t>
            </a:r>
          </a:p>
        </p:txBody>
      </p:sp>
      <p:sp>
        <p:nvSpPr>
          <p:cNvPr id="7" name="Espace réservé du texte 4">
            <a:extLst>
              <a:ext uri="{FF2B5EF4-FFF2-40B4-BE49-F238E27FC236}">
                <a16:creationId xmlns:a16="http://schemas.microsoft.com/office/drawing/2014/main" id="{BF5C0506-80A1-40E0-BFD8-D1C65B2E8016}"/>
              </a:ext>
            </a:extLst>
          </p:cNvPr>
          <p:cNvSpPr>
            <a:spLocks noGrp="1"/>
          </p:cNvSpPr>
          <p:nvPr>
            <p:ph type="body" sz="quarter" idx="16"/>
          </p:nvPr>
        </p:nvSpPr>
        <p:spPr>
          <a:xfrm>
            <a:off x="334912" y="716147"/>
            <a:ext cx="216000" cy="216000"/>
          </a:xfrm>
        </p:spPr>
        <p:txBody>
          <a:bodyPr/>
          <a:lstStyle/>
          <a:p>
            <a:r>
              <a:rPr lang="fr-FR" dirty="0"/>
              <a:t>1</a:t>
            </a:r>
          </a:p>
        </p:txBody>
      </p:sp>
      <p:sp>
        <p:nvSpPr>
          <p:cNvPr id="9" name="Espace réservé du contenu 8">
            <a:extLst>
              <a:ext uri="{FF2B5EF4-FFF2-40B4-BE49-F238E27FC236}">
                <a16:creationId xmlns:a16="http://schemas.microsoft.com/office/drawing/2014/main" id="{D3E06CB2-B548-47C6-90A8-C99B8D9C3EDB}"/>
              </a:ext>
            </a:extLst>
          </p:cNvPr>
          <p:cNvSpPr>
            <a:spLocks noGrp="1"/>
          </p:cNvSpPr>
          <p:nvPr>
            <p:ph idx="17"/>
          </p:nvPr>
        </p:nvSpPr>
        <p:spPr>
          <a:xfrm>
            <a:off x="638175" y="4412378"/>
            <a:ext cx="9237345" cy="1426447"/>
          </a:xfrm>
        </p:spPr>
        <p:txBody>
          <a:bodyPr/>
          <a:lstStyle/>
          <a:p>
            <a:r>
              <a:rPr lang="fr-FR" sz="1400" dirty="0">
                <a:latin typeface="Arial" panose="020B0604020202020204" pitchFamily="34" charset="0"/>
                <a:cs typeface="Arial" panose="020B0604020202020204" pitchFamily="34" charset="0"/>
              </a:rPr>
              <a:t>Vous pouvez d’ores et déjà ajouter cet outil à vos favoris. </a:t>
            </a:r>
          </a:p>
          <a:p>
            <a:endParaRPr lang="fr-FR" sz="1400" dirty="0">
              <a:latin typeface="Arial" panose="020B0604020202020204" pitchFamily="34" charset="0"/>
              <a:cs typeface="Arial" panose="020B0604020202020204" pitchFamily="34" charset="0"/>
            </a:endParaRPr>
          </a:p>
          <a:p>
            <a:r>
              <a:rPr lang="fr-FR" sz="1400" dirty="0">
                <a:latin typeface="Arial" panose="020B0604020202020204" pitchFamily="34" charset="0"/>
                <a:cs typeface="Arial" panose="020B0604020202020204" pitchFamily="34" charset="0"/>
              </a:rPr>
              <a:t>Ce lien est disponible via la                      et via </a:t>
            </a:r>
            <a:r>
              <a:rPr lang="fr-FR" sz="1400" dirty="0"/>
              <a:t>                       / Aide à la vente / Simulations et applications</a:t>
            </a: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r>
              <a:rPr lang="fr-FR" sz="1400" dirty="0">
                <a:latin typeface="Arial" panose="020B0604020202020204" pitchFamily="34" charset="0"/>
                <a:cs typeface="Arial" panose="020B0604020202020204" pitchFamily="34" charset="0"/>
              </a:rPr>
              <a:t>Pour toute question, vous pouvez écrire à la boite suivante : </a:t>
            </a:r>
            <a:r>
              <a:rPr lang="en-US" sz="1400" dirty="0">
                <a:latin typeface="Arial" panose="020B0604020202020204" pitchFamily="34" charset="0"/>
                <a:cs typeface="Arial" panose="020B0604020202020204" pitchFamily="34" charset="0"/>
                <a:hlinkClick r:id="rId4"/>
              </a:rPr>
              <a:t>marketing@cegee.caisse-epargne.fr</a:t>
            </a:r>
            <a:endParaRPr lang="en-US" sz="1400" dirty="0">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DFBFE44D-EF7E-45EA-9637-AA7F31C83A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3619" y="5079025"/>
            <a:ext cx="918114" cy="147439"/>
          </a:xfrm>
          <a:prstGeom prst="rect">
            <a:avLst/>
          </a:prstGeom>
        </p:spPr>
      </p:pic>
      <p:pic>
        <p:nvPicPr>
          <p:cNvPr id="2" name="Image 1">
            <a:extLst>
              <a:ext uri="{FF2B5EF4-FFF2-40B4-BE49-F238E27FC236}">
                <a16:creationId xmlns:a16="http://schemas.microsoft.com/office/drawing/2014/main" id="{4399BF79-2817-461F-B603-FDC1C12099C9}"/>
              </a:ext>
            </a:extLst>
          </p:cNvPr>
          <p:cNvPicPr>
            <a:picLocks noChangeAspect="1"/>
          </p:cNvPicPr>
          <p:nvPr/>
        </p:nvPicPr>
        <p:blipFill>
          <a:blip r:embed="rId6"/>
          <a:stretch>
            <a:fillRect/>
          </a:stretch>
        </p:blipFill>
        <p:spPr>
          <a:xfrm>
            <a:off x="4593414" y="4943889"/>
            <a:ext cx="1101986" cy="359982"/>
          </a:xfrm>
          <a:prstGeom prst="rect">
            <a:avLst/>
          </a:prstGeom>
        </p:spPr>
      </p:pic>
      <p:pic>
        <p:nvPicPr>
          <p:cNvPr id="5" name="Image 4">
            <a:extLst>
              <a:ext uri="{FF2B5EF4-FFF2-40B4-BE49-F238E27FC236}">
                <a16:creationId xmlns:a16="http://schemas.microsoft.com/office/drawing/2014/main" id="{D333741A-5AE5-46FB-A203-3234F15872C3}"/>
              </a:ext>
            </a:extLst>
          </p:cNvPr>
          <p:cNvPicPr>
            <a:picLocks noChangeAspect="1"/>
          </p:cNvPicPr>
          <p:nvPr/>
        </p:nvPicPr>
        <p:blipFill>
          <a:blip r:embed="rId7"/>
          <a:stretch>
            <a:fillRect/>
          </a:stretch>
        </p:blipFill>
        <p:spPr>
          <a:xfrm>
            <a:off x="9654498" y="3829025"/>
            <a:ext cx="2092373" cy="2346901"/>
          </a:xfrm>
          <a:prstGeom prst="rect">
            <a:avLst/>
          </a:prstGeom>
        </p:spPr>
      </p:pic>
      <p:sp>
        <p:nvSpPr>
          <p:cNvPr id="12" name="Rectangle 11">
            <a:extLst>
              <a:ext uri="{FF2B5EF4-FFF2-40B4-BE49-F238E27FC236}">
                <a16:creationId xmlns:a16="http://schemas.microsoft.com/office/drawing/2014/main" id="{19B903F4-3E6A-4655-995E-7A87ABF8ACEC}"/>
              </a:ext>
            </a:extLst>
          </p:cNvPr>
          <p:cNvSpPr/>
          <p:nvPr/>
        </p:nvSpPr>
        <p:spPr>
          <a:xfrm>
            <a:off x="10805188" y="5266046"/>
            <a:ext cx="682925" cy="4612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43538013"/>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12730</TotalTime>
  <Words>2061</Words>
  <Application>Microsoft Office PowerPoint</Application>
  <PresentationFormat>Grand écran</PresentationFormat>
  <Paragraphs>229</Paragraphs>
  <Slides>22</Slides>
  <Notes>19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Arial</vt:lpstr>
      <vt:lpstr>Arial Black</vt:lpstr>
      <vt:lpstr>Calibri</vt:lpstr>
      <vt:lpstr>Montserrat Black</vt:lpstr>
      <vt:lpstr>Wingdings</vt:lpstr>
      <vt:lpstr>Thème Office</vt:lpstr>
      <vt:lpstr>Présentation de MyDerog</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612</cp:revision>
  <cp:lastPrinted>2021-09-10T07:41:43Z</cp:lastPrinted>
  <dcterms:created xsi:type="dcterms:W3CDTF">2020-06-24T09:20:11Z</dcterms:created>
  <dcterms:modified xsi:type="dcterms:W3CDTF">2022-04-20T15:12:22Z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