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75" r:id="rId6"/>
    <p:sldId id="261" r:id="rId7"/>
    <p:sldId id="262" r:id="rId8"/>
    <p:sldId id="263" r:id="rId9"/>
    <p:sldId id="264" r:id="rId10"/>
    <p:sldId id="276" r:id="rId11"/>
    <p:sldId id="265" r:id="rId12"/>
    <p:sldId id="266" r:id="rId13"/>
    <p:sldId id="267" r:id="rId14"/>
    <p:sldId id="270" r:id="rId15"/>
    <p:sldId id="273" r:id="rId16"/>
    <p:sldId id="272" r:id="rId17"/>
    <p:sldId id="274" r:id="rId18"/>
    <p:sldId id="277" r:id="rId19"/>
    <p:sldId id="278" r:id="rId20"/>
    <p:sldId id="28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9" r:id="rId30"/>
    <p:sldId id="290" r:id="rId31"/>
    <p:sldId id="296" r:id="rId32"/>
    <p:sldId id="297" r:id="rId33"/>
    <p:sldId id="298" r:id="rId34"/>
    <p:sldId id="291" r:id="rId35"/>
    <p:sldId id="292" r:id="rId36"/>
    <p:sldId id="293" r:id="rId37"/>
    <p:sldId id="294" r:id="rId38"/>
    <p:sldId id="295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000000"/>
    <a:srgbClr val="FBDCDD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06" d="100"/>
          <a:sy n="106" d="100"/>
        </p:scale>
        <p:origin x="11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43F81E19-982D-449E-B5EF-0806AF9035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0438" y="4618038"/>
            <a:ext cx="7893050" cy="282575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chemeClr val="accent4"/>
              </a:buClr>
              <a:defRPr/>
            </a:pPr>
            <a:r>
              <a:rPr lang="fr-FR" dirty="0"/>
              <a:t>Heure du Jeudi du 13 Janvier 2022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3AD84F7-D2B3-4611-85D6-A073247A0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438" y="1882775"/>
            <a:ext cx="7893050" cy="18176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Part Variable BDD 2022</a:t>
            </a:r>
          </a:p>
        </p:txBody>
      </p:sp>
      <p:sp>
        <p:nvSpPr>
          <p:cNvPr id="8196" name="Espace réservé du texte 4">
            <a:extLst>
              <a:ext uri="{FF2B5EF4-FFF2-40B4-BE49-F238E27FC236}">
                <a16:creationId xmlns:a16="http://schemas.microsoft.com/office/drawing/2014/main" id="{6CD866CD-1219-4DE9-BF6F-AE59A2D1C77B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 bwMode="auto">
          <a:xfrm>
            <a:off x="1092200" y="73025"/>
            <a:ext cx="10685463" cy="30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/>
              <a:t>BDD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695325" y="1851102"/>
            <a:ext cx="1987490" cy="4386186"/>
          </a:xfrm>
        </p:spPr>
        <p:txBody>
          <a:bodyPr/>
          <a:lstStyle/>
          <a:p>
            <a:r>
              <a:rPr lang="fr-FR" dirty="0"/>
              <a:t>Rappel de la Part Variable 2021 pour un GC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mécanique 2022 de la Part Variable conserve les principes de la Part Variable 2021 avec une Part sur objectif et une part relative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159" y="1588093"/>
            <a:ext cx="7999290" cy="483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46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695325" y="1851102"/>
            <a:ext cx="10980738" cy="4386186"/>
          </a:xfrm>
        </p:spPr>
        <p:txBody>
          <a:bodyPr>
            <a:normAutofit/>
          </a:bodyPr>
          <a:lstStyle/>
          <a:p>
            <a:pPr algn="just"/>
            <a:r>
              <a:rPr lang="fr-FR" sz="1400" b="1" dirty="0"/>
              <a:t> Elle porte une ambition de </a:t>
            </a:r>
            <a:r>
              <a:rPr lang="fr-FR" sz="1400" b="1" dirty="0">
                <a:solidFill>
                  <a:srgbClr val="C00000"/>
                </a:solidFill>
              </a:rPr>
              <a:t>croissance pérenne </a:t>
            </a:r>
            <a:r>
              <a:rPr lang="fr-FR" sz="1400" b="1" dirty="0"/>
              <a:t>de notre entreprise en optimisant notre PNB dans le strict respect des règles de </a:t>
            </a:r>
            <a:r>
              <a:rPr lang="fr-FR" sz="1400" b="1" dirty="0">
                <a:solidFill>
                  <a:srgbClr val="C00000"/>
                </a:solidFill>
              </a:rPr>
              <a:t>risque et de conformité</a:t>
            </a:r>
            <a:r>
              <a:rPr lang="fr-FR" sz="1400" b="1" dirty="0"/>
              <a:t>, en assurant la </a:t>
            </a:r>
            <a:r>
              <a:rPr lang="fr-FR" sz="1400" b="1" dirty="0">
                <a:solidFill>
                  <a:srgbClr val="C00000"/>
                </a:solidFill>
              </a:rPr>
              <a:t>primauté des intérêts clients </a:t>
            </a:r>
            <a:r>
              <a:rPr lang="fr-FR" sz="1400" b="1" dirty="0"/>
              <a:t>et en contribuant à </a:t>
            </a:r>
            <a:r>
              <a:rPr lang="fr-FR" sz="1400" b="1" dirty="0">
                <a:solidFill>
                  <a:srgbClr val="C00000"/>
                </a:solidFill>
              </a:rPr>
              <a:t>l’engagement des équipes.</a:t>
            </a:r>
          </a:p>
          <a:p>
            <a:pPr algn="just"/>
            <a:endParaRPr lang="fr-FR" sz="1400" dirty="0"/>
          </a:p>
          <a:p>
            <a:pPr algn="just"/>
            <a:r>
              <a:rPr lang="fr-FR" sz="1400" dirty="0"/>
              <a:t>La Part Variable 2022 traduit </a:t>
            </a:r>
            <a:r>
              <a:rPr lang="fr-FR" sz="1400" dirty="0">
                <a:solidFill>
                  <a:schemeClr val="tx1"/>
                </a:solidFill>
              </a:rPr>
              <a:t>le socle de notre politique commerciale </a:t>
            </a:r>
            <a:r>
              <a:rPr lang="fr-FR" sz="1400" dirty="0"/>
              <a:t>au travers de </a:t>
            </a:r>
            <a:r>
              <a:rPr lang="fr-FR" sz="1400" dirty="0">
                <a:solidFill>
                  <a:srgbClr val="C00000"/>
                </a:solidFill>
              </a:rPr>
              <a:t>nos enjeux majeurs 2022 </a:t>
            </a:r>
            <a:r>
              <a:rPr lang="fr-FR" sz="1400" dirty="0"/>
              <a:t>que sont </a:t>
            </a:r>
            <a:r>
              <a:rPr lang="fr-FR" sz="1400" dirty="0">
                <a:solidFill>
                  <a:srgbClr val="C00000"/>
                </a:solidFill>
              </a:rPr>
              <a:t>la Conquête </a:t>
            </a:r>
            <a:r>
              <a:rPr lang="fr-FR" sz="1400" dirty="0"/>
              <a:t>pour développer notre fonds de commerce et </a:t>
            </a:r>
            <a:r>
              <a:rPr lang="fr-FR" sz="1400" dirty="0">
                <a:solidFill>
                  <a:srgbClr val="C00000"/>
                </a:solidFill>
              </a:rPr>
              <a:t>la</a:t>
            </a:r>
            <a:r>
              <a:rPr lang="fr-FR" sz="1400" dirty="0"/>
              <a:t> </a:t>
            </a:r>
            <a:r>
              <a:rPr lang="fr-FR" sz="1400" dirty="0">
                <a:solidFill>
                  <a:srgbClr val="C00000"/>
                </a:solidFill>
              </a:rPr>
              <a:t>Satisfaction</a:t>
            </a:r>
            <a:r>
              <a:rPr lang="fr-FR" sz="1400" dirty="0"/>
              <a:t> pour réduire l’attrition.</a:t>
            </a:r>
          </a:p>
          <a:p>
            <a:pPr algn="just"/>
            <a:r>
              <a:rPr lang="fr-FR" sz="1400" dirty="0">
                <a:solidFill>
                  <a:schemeClr val="tx1"/>
                </a:solidFill>
              </a:rPr>
              <a:t>Elle présente nos ambitions 2022 portées par nos réussites 2021 </a:t>
            </a:r>
            <a:r>
              <a:rPr lang="fr-FR" sz="1400" dirty="0"/>
              <a:t>: </a:t>
            </a:r>
            <a:r>
              <a:rPr lang="fr-FR" sz="1400" dirty="0">
                <a:solidFill>
                  <a:srgbClr val="C00000"/>
                </a:solidFill>
              </a:rPr>
              <a:t>l’IARD, la Bancarisation, le Crédit Conso et MLT Pro.</a:t>
            </a:r>
          </a:p>
          <a:p>
            <a:pPr algn="just"/>
            <a:r>
              <a:rPr lang="fr-FR" sz="1400" dirty="0"/>
              <a:t>Elle affirme notre volonté d’un développement plus marqué sur </a:t>
            </a:r>
            <a:r>
              <a:rPr lang="fr-FR" sz="1400" dirty="0">
                <a:solidFill>
                  <a:srgbClr val="C31632"/>
                </a:solidFill>
              </a:rPr>
              <a:t>l’épargne et la collecte Assurance Vie </a:t>
            </a:r>
            <a:r>
              <a:rPr lang="fr-FR" sz="1400" dirty="0"/>
              <a:t>pour être en RDV de la collecte nette et de la promotion du </a:t>
            </a:r>
            <a:r>
              <a:rPr lang="fr-FR" sz="1400" dirty="0" err="1"/>
              <a:t>PERi</a:t>
            </a:r>
            <a:r>
              <a:rPr lang="fr-FR" sz="1400" dirty="0"/>
              <a:t> en apportant un conseil client et une proposition de vente en fonction de ses besoins et respect du profil financier.</a:t>
            </a:r>
          </a:p>
          <a:p>
            <a:pPr algn="just"/>
            <a:endParaRPr lang="fr-FR" sz="1400" dirty="0">
              <a:solidFill>
                <a:srgbClr val="C00000"/>
              </a:solidFill>
            </a:endParaRPr>
          </a:p>
          <a:p>
            <a:pPr algn="just"/>
            <a:r>
              <a:rPr lang="fr-FR" sz="1400" dirty="0">
                <a:solidFill>
                  <a:srgbClr val="C00000"/>
                </a:solidFill>
              </a:rPr>
              <a:t>Le collectif </a:t>
            </a:r>
            <a:r>
              <a:rPr lang="fr-FR" sz="1400" dirty="0"/>
              <a:t>reste au cœur du dispositif avec </a:t>
            </a:r>
            <a:r>
              <a:rPr lang="fr-FR" sz="1400" dirty="0">
                <a:solidFill>
                  <a:srgbClr val="C00000"/>
                </a:solidFill>
              </a:rPr>
              <a:t>des synergies inter-marchés plus marquées pour porter davantage nos performances Pros et Premium </a:t>
            </a:r>
            <a:r>
              <a:rPr lang="fr-FR" sz="1400" dirty="0"/>
              <a:t>et le maintien d’une mécanique </a:t>
            </a:r>
            <a:r>
              <a:rPr lang="fr-FR" sz="1400" dirty="0">
                <a:solidFill>
                  <a:schemeClr val="tx1"/>
                </a:solidFill>
              </a:rPr>
              <a:t>de Part Variable sur objectifs et de part Variable relative toutes deux collectives.</a:t>
            </a:r>
          </a:p>
          <a:p>
            <a:pPr algn="just"/>
            <a:endParaRPr lang="fr-FR" sz="1400" dirty="0"/>
          </a:p>
          <a:p>
            <a:pPr algn="just"/>
            <a:r>
              <a:rPr lang="fr-FR" sz="1400" dirty="0"/>
              <a:t>La part variable relative reste centrée sur les </a:t>
            </a:r>
            <a:r>
              <a:rPr lang="fr-FR" sz="1400" dirty="0">
                <a:solidFill>
                  <a:srgbClr val="C00000"/>
                </a:solidFill>
              </a:rPr>
              <a:t>ventes nettes pondérées selon la création de valeur, qualitatives et rentables.</a:t>
            </a:r>
          </a:p>
          <a:p>
            <a:pPr algn="just"/>
            <a:r>
              <a:rPr lang="fr-FR" sz="1400" dirty="0"/>
              <a:t>Elle introduit des ajustements suite aux échanges avec les équipes pour </a:t>
            </a:r>
            <a:r>
              <a:rPr lang="fr-FR" sz="1400" dirty="0">
                <a:solidFill>
                  <a:srgbClr val="C31632"/>
                </a:solidFill>
              </a:rPr>
              <a:t>améliorer l’équité</a:t>
            </a:r>
            <a:r>
              <a:rPr lang="fr-FR" sz="1400" dirty="0"/>
              <a:t> indispensable dans un système ambitieux et motivant.</a:t>
            </a:r>
            <a:endParaRPr lang="fr-FR" sz="1400" dirty="0">
              <a:solidFill>
                <a:srgbClr val="C00000"/>
              </a:solidFill>
            </a:endParaRPr>
          </a:p>
          <a:p>
            <a:endParaRPr lang="fr-FR" sz="1400" dirty="0"/>
          </a:p>
          <a:p>
            <a:endParaRPr lang="fr-FR" sz="1400" dirty="0"/>
          </a:p>
          <a:p>
            <a:endParaRPr lang="fr-FR" sz="1400" dirty="0"/>
          </a:p>
          <a:p>
            <a:endParaRPr lang="fr-FR" sz="1400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La Part Variable 2022</a:t>
            </a:r>
            <a:r>
              <a:rPr lang="fr-FR" dirty="0"/>
              <a:t>, à l’instar de 2021, doit être la boussole de </a:t>
            </a:r>
            <a:r>
              <a:rPr lang="fr-FR" dirty="0">
                <a:solidFill>
                  <a:srgbClr val="C00000"/>
                </a:solidFill>
              </a:rPr>
              <a:t>nos ambitions fortes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0402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695325" y="1851102"/>
            <a:ext cx="10980738" cy="4386186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Les évolutions des ETP</a:t>
            </a:r>
          </a:p>
          <a:p>
            <a:pPr lvl="1"/>
            <a:r>
              <a:rPr lang="fr-FR" dirty="0"/>
              <a:t>ETP Grand Public en tenant compte des nouveaux entrants et de la part managériale</a:t>
            </a:r>
          </a:p>
          <a:p>
            <a:pPr lvl="1"/>
            <a:r>
              <a:rPr lang="fr-FR" dirty="0"/>
              <a:t>Modification des pondérations des ETP Pros </a:t>
            </a:r>
          </a:p>
          <a:p>
            <a:pPr lvl="1"/>
            <a:r>
              <a:rPr lang="fr-FR" dirty="0"/>
              <a:t>Modification des pondérations des ETP Premium avec l’intégration du métier de GC qui porte des clients PREMIUM </a:t>
            </a:r>
          </a:p>
          <a:p>
            <a:endParaRPr lang="fr-FR" dirty="0"/>
          </a:p>
          <a:p>
            <a:r>
              <a:rPr lang="fr-FR" b="1" dirty="0">
                <a:solidFill>
                  <a:srgbClr val="C00000"/>
                </a:solidFill>
              </a:rPr>
              <a:t>Risque et conformité</a:t>
            </a:r>
          </a:p>
          <a:p>
            <a:pPr lvl="1"/>
            <a:r>
              <a:rPr lang="fr-FR" dirty="0"/>
              <a:t>Intégration d’un « Critère Chapeau » Risques et Conformité dans la Part variable de nos métiers Grand Public et Pros</a:t>
            </a:r>
          </a:p>
          <a:p>
            <a:pPr lvl="1"/>
            <a:r>
              <a:rPr lang="fr-FR" dirty="0"/>
              <a:t>Une exigence renforcée sur la mise à jour du KYC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rgbClr val="C00000"/>
                </a:solidFill>
              </a:rPr>
              <a:t>Les règles de gestion</a:t>
            </a:r>
          </a:p>
          <a:p>
            <a:pPr lvl="1"/>
            <a:r>
              <a:rPr lang="fr-FR" dirty="0"/>
              <a:t>Intégration des produits pros dans le Grand Public pour reconnaitre les synergies</a:t>
            </a:r>
          </a:p>
          <a:p>
            <a:pPr lvl="1"/>
            <a:r>
              <a:rPr lang="fr-FR" dirty="0"/>
              <a:t>Augmentation des pondérations des Marchés Spécialisés dans le Baromètre pour intensifier les synergies</a:t>
            </a:r>
          </a:p>
          <a:p>
            <a:pPr lvl="1"/>
            <a:r>
              <a:rPr lang="fr-FR" dirty="0"/>
              <a:t>Intégration d’un indicateur NPS QHD Recommandations dans les Part variable des marchés spécialisés pour ancrer encore davantage la Satisfaction au cœur de notre dispositif</a:t>
            </a:r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La Part Variable 2022 évolue</a:t>
            </a:r>
            <a:r>
              <a:rPr lang="fr-FR" dirty="0"/>
              <a:t> en intégrant des modifications pour </a:t>
            </a:r>
            <a:r>
              <a:rPr lang="fr-FR" dirty="0">
                <a:solidFill>
                  <a:srgbClr val="C00000"/>
                </a:solidFill>
              </a:rPr>
              <a:t>améliorer son appropriation</a:t>
            </a:r>
            <a:r>
              <a:rPr lang="fr-FR" dirty="0"/>
              <a:t>, sa mise en œuvre et sa simplification pour les équipes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5846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Part Variable des métiers Grand Public - Réseau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F664D32-1B0F-4414-AD2F-24FCD60F2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08" y="597529"/>
            <a:ext cx="11873388" cy="552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62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Part Variable des métiers Grand Public - Réseau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25676F-FFC6-4681-8586-51556ABF5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48" y="508789"/>
            <a:ext cx="10870304" cy="584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53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Part Variable des métiers Pros - Réseau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866098-8F66-4961-95E6-9C6A82310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4840"/>
            <a:ext cx="12192000" cy="504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88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Part Variable des métiers Premium - Réseau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659E3B-5E0B-464F-9575-E63163739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2294"/>
            <a:ext cx="12192000" cy="553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595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Part Variable du CRC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F268DC-DA50-4815-B025-C53657FB5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892" y="554627"/>
            <a:ext cx="10796588" cy="579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66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prise en compte des ETP au plus proche de nos ambitions et de notre réalité terrain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Nos mécaniques ETP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94E5F6-DD4D-4860-94C9-A47DFC8CB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47862"/>
            <a:ext cx="11582400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45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695325" y="1851102"/>
            <a:ext cx="10980738" cy="4386186"/>
          </a:xfrm>
        </p:spPr>
        <p:txBody>
          <a:bodyPr>
            <a:normAutofit fontScale="92500" lnSpcReduction="10000"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Risque de crédit : 50bp</a:t>
            </a:r>
          </a:p>
          <a:p>
            <a:pPr marL="810900" lvl="1" indent="-342900">
              <a:buFont typeface="+mj-lt"/>
              <a:buAutoNum type="arabicPeriod"/>
            </a:pPr>
            <a:r>
              <a:rPr lang="fr-FR" b="1" dirty="0"/>
              <a:t>Taux de comptes irréguliers (impact 25bp)</a:t>
            </a:r>
          </a:p>
          <a:p>
            <a:pPr lvl="2"/>
            <a:r>
              <a:rPr lang="fr-FR" dirty="0"/>
              <a:t>taux de comptes irréguliers</a:t>
            </a:r>
          </a:p>
          <a:p>
            <a:pPr lvl="3"/>
            <a:r>
              <a:rPr lang="fr-FR" dirty="0"/>
              <a:t>objectif fixé à 2,70 % au 31 décembre 2022</a:t>
            </a:r>
          </a:p>
          <a:p>
            <a:pPr lvl="2"/>
            <a:r>
              <a:rPr lang="fr-FR" dirty="0"/>
              <a:t>La méthode de calcul reposera, pour chacune des structures, sur un arrêté mensuel de l’indicateur moyenné sur 12 mois</a:t>
            </a:r>
          </a:p>
          <a:p>
            <a:pPr lvl="2"/>
            <a:r>
              <a:rPr lang="fr-FR" dirty="0"/>
              <a:t>Toutes les structures dont le taux moyen mensuel de comptes irréguliers, au 31 décembre 2022, sera &gt;2.70% </a:t>
            </a:r>
            <a:r>
              <a:rPr lang="fr-FR" b="1" dirty="0">
                <a:solidFill>
                  <a:srgbClr val="C00000"/>
                </a:solidFill>
              </a:rPr>
              <a:t>ne seront pas éligibles au bonus de 25bp</a:t>
            </a:r>
          </a:p>
          <a:p>
            <a:pPr marL="810900" lvl="1" indent="-342900">
              <a:buFont typeface="+mj-lt"/>
              <a:buAutoNum type="arabicPeriod"/>
            </a:pPr>
            <a:r>
              <a:rPr lang="fr-FR" b="1" dirty="0"/>
              <a:t>Évolution du taux de comptes irréguliers (impact 25bp)</a:t>
            </a:r>
          </a:p>
          <a:p>
            <a:pPr lvl="2"/>
            <a:r>
              <a:rPr lang="fr-FR" dirty="0"/>
              <a:t>Si le taux moyen mensuel 2022 de comptes irréguliers  est &gt; ou = à 10% à la situation arrêtée au 31/12/2021 : </a:t>
            </a:r>
            <a:r>
              <a:rPr lang="fr-FR" b="1" dirty="0">
                <a:solidFill>
                  <a:srgbClr val="C00000"/>
                </a:solidFill>
              </a:rPr>
              <a:t>l’agence intègre un malus de 25bp</a:t>
            </a:r>
          </a:p>
          <a:p>
            <a:pPr lvl="2"/>
            <a:r>
              <a:rPr lang="fr-FR" dirty="0"/>
              <a:t>Si le taux moyen mensuel 2022 de comptes irréguliers &lt; ou = à 10% à la situation arrêtée au 31/12/2021 alors</a:t>
            </a:r>
            <a:r>
              <a:rPr lang="fr-FR" dirty="0">
                <a:solidFill>
                  <a:srgbClr val="C00000"/>
                </a:solidFill>
              </a:rPr>
              <a:t>  </a:t>
            </a:r>
            <a:r>
              <a:rPr lang="fr-FR" b="1" dirty="0">
                <a:solidFill>
                  <a:srgbClr val="C00000"/>
                </a:solidFill>
              </a:rPr>
              <a:t>l’agence déclenche le bonus de 25bp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>
                <a:solidFill>
                  <a:srgbClr val="C00000"/>
                </a:solidFill>
              </a:rPr>
              <a:t>Risque de conformité : 50bp</a:t>
            </a:r>
          </a:p>
          <a:p>
            <a:pPr lvl="1"/>
            <a:r>
              <a:rPr lang="fr-FR" dirty="0"/>
              <a:t>Objectif poursuivi : traiter et actualiser les </a:t>
            </a:r>
            <a:r>
              <a:rPr lang="fr-FR" b="1" dirty="0"/>
              <a:t>TOP CC non VERT</a:t>
            </a:r>
          </a:p>
          <a:p>
            <a:pPr lvl="1"/>
            <a:r>
              <a:rPr lang="fr-FR" dirty="0"/>
              <a:t>Objectif retenu : actualisation de 100 TOP CC/collaborateur/agence</a:t>
            </a:r>
          </a:p>
          <a:p>
            <a:pPr lvl="1"/>
            <a:r>
              <a:rPr lang="fr-FR" dirty="0"/>
              <a:t>Base de déclenchement :</a:t>
            </a:r>
          </a:p>
          <a:p>
            <a:pPr lvl="2"/>
            <a:r>
              <a:rPr lang="fr-FR" dirty="0"/>
              <a:t>100% de l’objectif agence atteint, plafonné à 120% (gradation)</a:t>
            </a:r>
          </a:p>
          <a:p>
            <a:pPr lvl="1"/>
            <a:r>
              <a:rPr lang="fr-FR" dirty="0"/>
              <a:t>En cas de constatation, suite contrôles spécifiques menés, de déclarations abusives avérées, l’agence ne sera pas éligible au bonus et cela même si les objectifs sont atteints </a:t>
            </a:r>
          </a:p>
          <a:p>
            <a:pPr marL="0" indent="0">
              <a:buNone/>
            </a:pPr>
            <a:endParaRPr lang="fr-FR" dirty="0"/>
          </a:p>
          <a:p>
            <a:endParaRPr lang="fr-FR" sz="1400" dirty="0"/>
          </a:p>
          <a:p>
            <a:endParaRPr lang="fr-FR" sz="1400" dirty="0"/>
          </a:p>
          <a:p>
            <a:endParaRPr lang="fr-FR" sz="1400" dirty="0"/>
          </a:p>
          <a:p>
            <a:endParaRPr lang="fr-FR" sz="1400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1800" dirty="0">
                <a:solidFill>
                  <a:srgbClr val="C00000"/>
                </a:solidFill>
              </a:rPr>
              <a:t>Intégration d’un « Critère Chapeau » R&amp;C </a:t>
            </a:r>
            <a:r>
              <a:rPr lang="fr-FR" sz="1800" dirty="0"/>
              <a:t>dans la Part variable de nos métiers Grand Public et Pros</a:t>
            </a:r>
          </a:p>
          <a:p>
            <a:r>
              <a:rPr lang="fr-FR" sz="1800" dirty="0">
                <a:solidFill>
                  <a:srgbClr val="C00000"/>
                </a:solidFill>
              </a:rPr>
              <a:t>Des critères qui s’inscrivent dans le prolongement de nos actions déjà en cours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Critère Chapeau Risques et Conformité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7592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55277" y="1756212"/>
            <a:ext cx="11835440" cy="438618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</a:rPr>
              <a:t>CRITERES MARCHE DES PROFESSIONNELS et VITI</a:t>
            </a:r>
          </a:p>
          <a:p>
            <a:pPr marL="0" indent="0">
              <a:buNone/>
            </a:pPr>
            <a:endParaRPr lang="fr-FR" sz="100" b="1" dirty="0">
              <a:solidFill>
                <a:srgbClr val="C00000"/>
              </a:solidFill>
            </a:endParaRPr>
          </a:p>
          <a:p>
            <a:r>
              <a:rPr lang="fr-FR" b="1" dirty="0">
                <a:solidFill>
                  <a:srgbClr val="C00000"/>
                </a:solidFill>
              </a:rPr>
              <a:t>Risque de crédit : 50bp </a:t>
            </a:r>
          </a:p>
          <a:p>
            <a:pPr marL="0" indent="0">
              <a:buNone/>
            </a:pPr>
            <a:endParaRPr lang="fr-FR" sz="100" b="1" dirty="0">
              <a:solidFill>
                <a:srgbClr val="C00000"/>
              </a:solidFill>
            </a:endParaRPr>
          </a:p>
          <a:p>
            <a:pPr marL="468000" lvl="1" indent="0">
              <a:buNone/>
            </a:pPr>
            <a:r>
              <a:rPr lang="fr-FR" b="1" dirty="0"/>
              <a:t>Taux de révisions (à adapter en fonction du périmètre d’intervention retenu pour 2022 en lien avec la DRCCP)</a:t>
            </a:r>
          </a:p>
          <a:p>
            <a:pPr marL="468000" lvl="1" indent="0">
              <a:buNone/>
            </a:pPr>
            <a:endParaRPr lang="fr-FR" sz="100" b="1" dirty="0"/>
          </a:p>
          <a:p>
            <a:pPr lvl="2"/>
            <a:r>
              <a:rPr lang="fr-FR" sz="1400" dirty="0"/>
              <a:t>Si maintien du cadre/périmètre 2021 (/ Révisions Allégées, / Standard // encours Ct et ou MT, avec seuil de 500 K€ et avec exclusions SCI-Autoentrepreneurs-entreprises/sociétés en création (&gt;18 mois)</a:t>
            </a:r>
          </a:p>
          <a:p>
            <a:pPr lvl="3"/>
            <a:r>
              <a:rPr lang="fr-FR" sz="1400" dirty="0"/>
              <a:t>Déclenchement si taux de réalisation au 31 décembre 2022 &gt; 90% en volume</a:t>
            </a:r>
          </a:p>
          <a:p>
            <a:pPr lvl="3"/>
            <a:r>
              <a:rPr lang="fr-FR" sz="1400" dirty="0"/>
              <a:t>Echelonnement 10bp si 91% de taux de réalisation, 20bp si 92%, 30bp si 93%, 40bp si 94% 50bp si 95% </a:t>
            </a:r>
          </a:p>
          <a:p>
            <a:pPr lvl="3"/>
            <a:r>
              <a:rPr lang="fr-FR" sz="1400" dirty="0"/>
              <a:t>Suivi mensuel réalisé sur la base de l’outil de suivi dédié de la cellule Pilotage Transverse des Risques</a:t>
            </a:r>
          </a:p>
          <a:p>
            <a:pPr lvl="3"/>
            <a:r>
              <a:rPr lang="fr-FR" sz="1400" dirty="0"/>
              <a:t>Si le taux de Révision est &lt; 80%, au 31 décembre 2022, application </a:t>
            </a:r>
            <a:r>
              <a:rPr lang="fr-FR" sz="1400" b="1" dirty="0">
                <a:solidFill>
                  <a:srgbClr val="C00000"/>
                </a:solidFill>
              </a:rPr>
              <a:t> d’un malus de 25bp</a:t>
            </a:r>
            <a:endParaRPr lang="fr-FR" sz="1400" dirty="0"/>
          </a:p>
          <a:p>
            <a:pPr lvl="2"/>
            <a:r>
              <a:rPr lang="fr-FR" sz="1400" dirty="0"/>
              <a:t>Si modification champs/périmètre de suivi suivant déclinaison des évolutions en cours sur PCM/MYWAY (automatisation des remontées, élargissement du périmètre de révision,…) sans recul pertinent à ce stade, nécessité d’adapter les critères en fonction des volumétries générées. Règles à définir début 2022 en collaboration avec la DRCCP</a:t>
            </a:r>
          </a:p>
          <a:p>
            <a:pPr marL="927000" lvl="2" indent="0">
              <a:buNone/>
            </a:pPr>
            <a:endParaRPr lang="fr-FR" sz="100" dirty="0"/>
          </a:p>
          <a:p>
            <a:r>
              <a:rPr lang="fr-FR" b="1" dirty="0">
                <a:solidFill>
                  <a:srgbClr val="C00000"/>
                </a:solidFill>
              </a:rPr>
              <a:t>Risque de conformité : 50bp</a:t>
            </a:r>
          </a:p>
          <a:p>
            <a:pPr marL="0" indent="0">
              <a:buNone/>
            </a:pPr>
            <a:endParaRPr lang="fr-FR" sz="100" b="1" dirty="0">
              <a:solidFill>
                <a:srgbClr val="C00000"/>
              </a:solidFill>
            </a:endParaRPr>
          </a:p>
          <a:p>
            <a:pPr lvl="1"/>
            <a:r>
              <a:rPr lang="fr-FR" dirty="0"/>
              <a:t>Objectif poursuivi : traiter et actualiser les </a:t>
            </a:r>
            <a:r>
              <a:rPr lang="fr-FR" b="1" dirty="0"/>
              <a:t>TOP CC non VERT</a:t>
            </a:r>
          </a:p>
          <a:p>
            <a:pPr lvl="1"/>
            <a:r>
              <a:rPr lang="fr-FR" dirty="0"/>
              <a:t>Objectif retenu : actualisation de X Top CC par Chargé de compte Pro/Agri-</a:t>
            </a:r>
            <a:r>
              <a:rPr lang="fr-FR" dirty="0" err="1"/>
              <a:t>Viti</a:t>
            </a:r>
            <a:r>
              <a:rPr lang="fr-FR" dirty="0"/>
              <a:t> et Association</a:t>
            </a:r>
          </a:p>
          <a:p>
            <a:pPr lvl="1"/>
            <a:r>
              <a:rPr lang="fr-FR" dirty="0"/>
              <a:t>Base de déclenchement :</a:t>
            </a:r>
          </a:p>
          <a:p>
            <a:pPr lvl="3"/>
            <a:r>
              <a:rPr lang="fr-FR" sz="1400" dirty="0"/>
              <a:t>Déclenchement si taux de réalisation des TOP CC Vert/Blanc au 31 décembre 2022 &gt; 87% en nombre</a:t>
            </a:r>
          </a:p>
          <a:p>
            <a:pPr lvl="3"/>
            <a:r>
              <a:rPr lang="fr-FR" sz="1400" dirty="0"/>
              <a:t>Echelonnement 10bp si 88% de taux de réalisation, 20bp si 89%, 30bp si 90%, 40bp si 91% et 50bp si 92% </a:t>
            </a:r>
          </a:p>
          <a:p>
            <a:pPr lvl="3"/>
            <a:r>
              <a:rPr lang="fr-FR" sz="1400" dirty="0"/>
              <a:t>Si le taux de Réalisation est &lt; 84%, au 31 décembre 2022, application </a:t>
            </a:r>
            <a:r>
              <a:rPr lang="fr-FR" sz="1400" b="1" dirty="0">
                <a:solidFill>
                  <a:srgbClr val="C00000"/>
                </a:solidFill>
              </a:rPr>
              <a:t> d’un malus de 25bp</a:t>
            </a:r>
            <a:endParaRPr lang="fr-FR" sz="1400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>
          <a:xfrm>
            <a:off x="695325" y="474453"/>
            <a:ext cx="10980738" cy="846313"/>
          </a:xfrm>
        </p:spPr>
        <p:txBody>
          <a:bodyPr>
            <a:normAutofit fontScale="92500" lnSpcReduction="20000"/>
          </a:bodyPr>
          <a:lstStyle/>
          <a:p>
            <a:r>
              <a:rPr lang="fr-FR" sz="1800" dirty="0">
                <a:solidFill>
                  <a:srgbClr val="C00000"/>
                </a:solidFill>
              </a:rPr>
              <a:t>Intégration d’un « Critère Chapeau » R&amp;C </a:t>
            </a:r>
            <a:r>
              <a:rPr lang="fr-FR" sz="1800" dirty="0"/>
              <a:t>dans la Part variable de nos métiers Grand Public et Pros</a:t>
            </a:r>
          </a:p>
          <a:p>
            <a:r>
              <a:rPr lang="fr-FR" sz="1800" dirty="0">
                <a:solidFill>
                  <a:srgbClr val="C00000"/>
                </a:solidFill>
              </a:rPr>
              <a:t>Des critères qui s’inscrivent dans le prolongement de nos actions déjà en cours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3404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155277" y="1756212"/>
            <a:ext cx="11835440" cy="43861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</a:rPr>
              <a:t>CRITERES MARCHE DES ASSOCIATIONS de Proximité</a:t>
            </a:r>
          </a:p>
          <a:p>
            <a:pPr marL="0" indent="0">
              <a:buNone/>
            </a:pPr>
            <a:endParaRPr lang="fr-FR" sz="100" b="1" dirty="0">
              <a:solidFill>
                <a:srgbClr val="C00000"/>
              </a:solidFill>
            </a:endParaRPr>
          </a:p>
          <a:p>
            <a:r>
              <a:rPr lang="fr-FR" b="1" dirty="0">
                <a:solidFill>
                  <a:srgbClr val="C00000"/>
                </a:solidFill>
              </a:rPr>
              <a:t>Risque de conformité 1 : 50bp </a:t>
            </a:r>
          </a:p>
          <a:p>
            <a:pPr marL="0" indent="0">
              <a:buNone/>
            </a:pPr>
            <a:endParaRPr lang="fr-FR" sz="100" b="1" dirty="0">
              <a:solidFill>
                <a:srgbClr val="C00000"/>
              </a:solidFill>
            </a:endParaRPr>
          </a:p>
          <a:p>
            <a:pPr marL="468000" lvl="1" indent="0">
              <a:buNone/>
            </a:pPr>
            <a:r>
              <a:rPr lang="fr-FR" b="1" dirty="0"/>
              <a:t>Taux de complétude DRC/TOP CC sur les EER 2022</a:t>
            </a:r>
          </a:p>
          <a:p>
            <a:pPr marL="468000" lvl="1" indent="0">
              <a:buNone/>
            </a:pPr>
            <a:endParaRPr lang="fr-FR" sz="100" b="1" dirty="0"/>
          </a:p>
          <a:p>
            <a:pPr lvl="3"/>
            <a:r>
              <a:rPr lang="fr-FR" sz="1400" dirty="0"/>
              <a:t>Déclenchement si taux de réalisation au 31 décembre 2022 &gt; 97% en nombre</a:t>
            </a:r>
          </a:p>
          <a:p>
            <a:pPr lvl="3"/>
            <a:r>
              <a:rPr lang="fr-FR" sz="1400" dirty="0"/>
              <a:t>Echelonnement 25bp si 98% de taux de réalisation, 50bp si 99%</a:t>
            </a:r>
          </a:p>
          <a:p>
            <a:pPr lvl="3"/>
            <a:r>
              <a:rPr lang="fr-FR" sz="1400" dirty="0"/>
              <a:t>Suivi mensuel réalisé sur la base remontée données </a:t>
            </a:r>
          </a:p>
          <a:p>
            <a:pPr lvl="3"/>
            <a:r>
              <a:rPr lang="fr-FR" sz="1400" dirty="0"/>
              <a:t>Si le taux de Révision est &lt; 90 %, au 31 décembre 2022, application </a:t>
            </a:r>
            <a:r>
              <a:rPr lang="fr-FR" sz="1400" b="1" dirty="0">
                <a:solidFill>
                  <a:srgbClr val="C00000"/>
                </a:solidFill>
              </a:rPr>
              <a:t> d’un malus de 25bp</a:t>
            </a:r>
            <a:endParaRPr lang="fr-FR" sz="1400" dirty="0"/>
          </a:p>
          <a:p>
            <a:pPr marL="927000" lvl="2" indent="0">
              <a:buNone/>
            </a:pPr>
            <a:endParaRPr lang="fr-FR" sz="100" dirty="0"/>
          </a:p>
          <a:p>
            <a:r>
              <a:rPr lang="fr-FR" b="1" dirty="0">
                <a:solidFill>
                  <a:srgbClr val="C00000"/>
                </a:solidFill>
              </a:rPr>
              <a:t>Risque de conformité 2 : 50bp</a:t>
            </a:r>
          </a:p>
          <a:p>
            <a:pPr marL="0" indent="0">
              <a:buNone/>
            </a:pPr>
            <a:endParaRPr lang="fr-FR" sz="100" b="1" dirty="0">
              <a:solidFill>
                <a:srgbClr val="C00000"/>
              </a:solidFill>
            </a:endParaRPr>
          </a:p>
          <a:p>
            <a:pPr lvl="1"/>
            <a:r>
              <a:rPr lang="fr-FR" dirty="0"/>
              <a:t>Objectif poursuivi : traiter et actualiser les </a:t>
            </a:r>
            <a:r>
              <a:rPr lang="fr-FR" b="1" dirty="0"/>
              <a:t>TOP CC non VERT</a:t>
            </a:r>
          </a:p>
          <a:p>
            <a:pPr lvl="1"/>
            <a:r>
              <a:rPr lang="fr-FR" dirty="0"/>
              <a:t>Objectif retenu : actualisation de X Top CC par Chargé de compte Pro/Agri-</a:t>
            </a:r>
            <a:r>
              <a:rPr lang="fr-FR" dirty="0" err="1"/>
              <a:t>Viti</a:t>
            </a:r>
            <a:r>
              <a:rPr lang="fr-FR" dirty="0"/>
              <a:t> et Association</a:t>
            </a:r>
          </a:p>
          <a:p>
            <a:pPr lvl="1"/>
            <a:r>
              <a:rPr lang="fr-FR" dirty="0"/>
              <a:t>Base de déclenchement :</a:t>
            </a:r>
          </a:p>
          <a:p>
            <a:pPr lvl="3"/>
            <a:r>
              <a:rPr lang="fr-FR" sz="1400" dirty="0"/>
              <a:t>Déclenchement si taux de réalisation des TOP CC Vert/Blanc au 31 décembre 2022 &gt; 87% en nombre</a:t>
            </a:r>
          </a:p>
          <a:p>
            <a:pPr lvl="3"/>
            <a:r>
              <a:rPr lang="fr-FR" sz="1400" dirty="0"/>
              <a:t>Echelonnement 10bp si 88% de taux de réalisation, 20bp si 89%, 30bp si 90%, 40bp si 91% et 50bp si 92% </a:t>
            </a:r>
          </a:p>
          <a:p>
            <a:pPr lvl="3"/>
            <a:r>
              <a:rPr lang="fr-FR" sz="1400" dirty="0"/>
              <a:t>Si le taux de Réalisation est &lt; 84%, au 31 décembre 2022, application </a:t>
            </a:r>
            <a:r>
              <a:rPr lang="fr-FR" sz="1400" b="1" dirty="0">
                <a:solidFill>
                  <a:srgbClr val="C00000"/>
                </a:solidFill>
              </a:rPr>
              <a:t> d’un malus de 25bp</a:t>
            </a:r>
            <a:endParaRPr lang="fr-FR" sz="1400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>
          <a:xfrm>
            <a:off x="695325" y="474453"/>
            <a:ext cx="11418298" cy="846313"/>
          </a:xfrm>
        </p:spPr>
        <p:txBody>
          <a:bodyPr>
            <a:normAutofit fontScale="25000" lnSpcReduction="20000"/>
          </a:bodyPr>
          <a:lstStyle/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sz="8000" dirty="0">
                <a:solidFill>
                  <a:srgbClr val="C00000"/>
                </a:solidFill>
              </a:rPr>
              <a:t>Intégration d’un « Critère Chapeau » R&amp;C </a:t>
            </a:r>
            <a:r>
              <a:rPr lang="fr-FR" sz="8000" dirty="0"/>
              <a:t>dans la Part variable de nos métiers Grand Public et Pros</a:t>
            </a:r>
          </a:p>
          <a:p>
            <a:r>
              <a:rPr lang="fr-FR" sz="8000" dirty="0">
                <a:solidFill>
                  <a:srgbClr val="C00000"/>
                </a:solidFill>
              </a:rPr>
              <a:t>Des critères qui s’inscrivent dans le prolongement de nos actions déjà en cours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7240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Les pondérations des Baromètres – Grand Public et Premium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C919F5-C6A7-4C23-A5F4-1783441BE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866900"/>
            <a:ext cx="3124200" cy="3124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409985-A34A-44B4-8D6B-18866A174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956" y="1866900"/>
            <a:ext cx="2886075" cy="38195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500983-82FD-425E-A50F-609E6369F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6060" y="1866900"/>
            <a:ext cx="338137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11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Les pondérations des Baromètres - Pros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FF41F0D-729E-4ABD-89D0-DA69C54EF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48" y="1680753"/>
            <a:ext cx="3604967" cy="444055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D675EB-9593-4734-ABD8-B1650F38B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314" y="1718146"/>
            <a:ext cx="3973371" cy="440316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A0EE07-16EC-4BD9-8998-369EEFEE3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6416" y="3429000"/>
            <a:ext cx="3531236" cy="126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53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E5FB99B-5126-401D-AE24-FD194B44DD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Promotion des Risques et Conformité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938FDA-06F9-47D9-BB4A-F25E8A894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37" y="2082982"/>
            <a:ext cx="9991725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92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F2B51C-F455-4118-A544-8079D3E644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Banquier du Dirigeant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A47F06-F951-4513-B2C5-92C1F9525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259" y="1892458"/>
            <a:ext cx="957262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832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6A63BD6-917B-4F70-849E-72722577D9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PREMIUM - Successions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C49678-578A-43F6-BF22-E16939AD8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8898"/>
            <a:ext cx="12192000" cy="250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87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47B6366-A450-4190-A8DF-E90925FD32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Premium – Pole Expertise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E0389B-9526-48C5-8ADD-E12652E4E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1546680"/>
            <a:ext cx="11811000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31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3B4B26F-B31F-4817-B5D7-D46DE2503C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Marchés des Pros – Agri-Viti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3FF69B-392C-40C5-AF81-1F5181013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2097150"/>
            <a:ext cx="962025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506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917B48A-8A0C-4F31-ADCF-8781F4D7DA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Marchés des Pros – Prescription pro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100F087-3754-4592-844B-D8832FA48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2188581"/>
            <a:ext cx="952500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14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9C19038-7DD0-4ED9-8F37-22CB63DC7A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Marchés des pros – Associations de proximité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D42026-C643-4545-A87B-D2FE856B4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2179622"/>
            <a:ext cx="9525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505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00A6AB5-57E9-466F-BEC1-3FEA0ED42D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Marché des pros – Excellence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AC86F5-337A-43A5-B991-5F5102992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21" y="2229086"/>
            <a:ext cx="9610725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88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CDBF4FD-4478-4D96-BDB9-740A12B6D9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Marchés des pros – Risques Pros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BBED8F-A0F8-4B46-B057-41DAF4B51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2" y="2047875"/>
            <a:ext cx="10506075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39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434B764-7327-4B3D-855E-40718D0182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Banque Digitale - </a:t>
            </a:r>
            <a:r>
              <a:rPr lang="fr-FR" dirty="0" err="1"/>
              <a:t>Mon@gence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6BE29C-2BAC-4988-83D3-4E8BAEEA8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946212"/>
            <a:ext cx="883920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950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CF1B82D-539F-4D57-ACF6-87C127BDDA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Banque Digitale – Expert Direct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CFE3F4-0E87-4C1D-9DAA-F8D8CD637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30" y="1648438"/>
            <a:ext cx="10725150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471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CF1B82D-539F-4D57-ACF6-87C127BDDA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Banque Digitale – Expert Online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6E34E4E-AEA3-4429-BF89-454782EBF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2185987"/>
            <a:ext cx="10458450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8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CF1B82D-539F-4D57-ACF6-87C127BDDA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Banque Digitale – CRC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DF669D-F08D-47ED-96A2-952F95077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480" y="1713485"/>
            <a:ext cx="9463040" cy="468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502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CF1B82D-539F-4D57-ACF6-87C127BDDA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Banque Digitale – Staff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77BA16B-53D8-41D2-A91A-5D518CDFB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404" y="1539773"/>
            <a:ext cx="8811191" cy="501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6920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0113898-E50B-4340-B33A-74045BFA9B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Marché des Personnes Protégées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9BBE4E-15CB-4388-A4BF-3C66A9F0D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1833562"/>
            <a:ext cx="1202055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28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4BEDABA-C829-4FF2-9F05-947FFE981D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Direction Développement et Marché Grand Public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9C403E-618E-4B59-8246-97AF5E499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30" y="1578778"/>
            <a:ext cx="11259493" cy="482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9484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4DB4511-8A8D-45A4-839B-54CF0FAF74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Direction Maitrise des Risques et Conformité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924AE2-9ECB-4841-960A-407B9B87E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7690"/>
            <a:ext cx="12192000" cy="286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016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D580DAF-59EA-41CB-B283-169A788352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Prescription </a:t>
            </a:r>
            <a:r>
              <a:rPr lang="fr-FR" dirty="0" err="1"/>
              <a:t>Immo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12E929-5650-4C1C-8161-B476405B5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13" y="1828563"/>
            <a:ext cx="11410950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406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916337-3251-4870-9758-048F30BDE4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Accession sociale à la Propriété - ASP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5F412BE-D5E2-48E4-8C43-E236E70E4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88" y="1719074"/>
            <a:ext cx="1042035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457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4250</TotalTime>
  <Words>1465</Words>
  <Application>Microsoft Office PowerPoint</Application>
  <PresentationFormat>Grand écran</PresentationFormat>
  <Paragraphs>154</Paragraphs>
  <Slides>34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39" baseType="lpstr">
      <vt:lpstr>Arial</vt:lpstr>
      <vt:lpstr>Arial Black</vt:lpstr>
      <vt:lpstr>Montserrat Black</vt:lpstr>
      <vt:lpstr>Wingdings</vt:lpstr>
      <vt:lpstr>Thème Office</vt:lpstr>
      <vt:lpstr>Part Variable BDD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NIKES Guillaume [CEGEE]</cp:lastModifiedBy>
  <cp:revision>285</cp:revision>
  <dcterms:created xsi:type="dcterms:W3CDTF">2020-06-24T09:20:11Z</dcterms:created>
  <dcterms:modified xsi:type="dcterms:W3CDTF">2022-04-25T14:57:42Z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