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62"/>
  </p:notesMasterIdLst>
  <p:handoutMasterIdLst>
    <p:handoutMasterId r:id="rId63"/>
  </p:handoutMasterIdLst>
  <p:sldIdLst>
    <p:sldId id="256" r:id="rId6"/>
    <p:sldId id="257" r:id="rId7"/>
    <p:sldId id="414" r:id="rId8"/>
    <p:sldId id="415" r:id="rId9"/>
    <p:sldId id="416" r:id="rId10"/>
    <p:sldId id="417" r:id="rId11"/>
    <p:sldId id="418" r:id="rId12"/>
    <p:sldId id="270" r:id="rId13"/>
    <p:sldId id="271" r:id="rId14"/>
    <p:sldId id="268" r:id="rId15"/>
    <p:sldId id="267" r:id="rId16"/>
    <p:sldId id="272" r:id="rId17"/>
    <p:sldId id="419" r:id="rId18"/>
    <p:sldId id="274" r:id="rId19"/>
    <p:sldId id="278" r:id="rId20"/>
    <p:sldId id="309" r:id="rId21"/>
    <p:sldId id="310" r:id="rId22"/>
    <p:sldId id="263" r:id="rId23"/>
    <p:sldId id="373" r:id="rId24"/>
    <p:sldId id="374" r:id="rId25"/>
    <p:sldId id="379" r:id="rId26"/>
    <p:sldId id="376" r:id="rId27"/>
    <p:sldId id="393" r:id="rId28"/>
    <p:sldId id="391" r:id="rId29"/>
    <p:sldId id="380" r:id="rId30"/>
    <p:sldId id="287" r:id="rId31"/>
    <p:sldId id="365" r:id="rId32"/>
    <p:sldId id="394" r:id="rId33"/>
    <p:sldId id="395" r:id="rId34"/>
    <p:sldId id="351" r:id="rId35"/>
    <p:sldId id="392" r:id="rId36"/>
    <p:sldId id="403" r:id="rId37"/>
    <p:sldId id="404" r:id="rId38"/>
    <p:sldId id="397" r:id="rId39"/>
    <p:sldId id="405" r:id="rId40"/>
    <p:sldId id="302" r:id="rId41"/>
    <p:sldId id="381" r:id="rId42"/>
    <p:sldId id="382" r:id="rId43"/>
    <p:sldId id="383" r:id="rId44"/>
    <p:sldId id="384" r:id="rId45"/>
    <p:sldId id="385" r:id="rId46"/>
    <p:sldId id="386" r:id="rId47"/>
    <p:sldId id="387" r:id="rId48"/>
    <p:sldId id="388" r:id="rId49"/>
    <p:sldId id="406" r:id="rId50"/>
    <p:sldId id="407" r:id="rId51"/>
    <p:sldId id="408" r:id="rId52"/>
    <p:sldId id="409" r:id="rId53"/>
    <p:sldId id="410" r:id="rId54"/>
    <p:sldId id="411" r:id="rId55"/>
    <p:sldId id="413" r:id="rId56"/>
    <p:sldId id="389" r:id="rId57"/>
    <p:sldId id="396" r:id="rId58"/>
    <p:sldId id="398" r:id="rId59"/>
    <p:sldId id="400" r:id="rId60"/>
    <p:sldId id="402" r:id="rId6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1BF44"/>
    <a:srgbClr val="F2F2F2"/>
    <a:srgbClr val="0095DA"/>
    <a:srgbClr val="FFC20A"/>
    <a:srgbClr val="7A2C78"/>
    <a:srgbClr val="BFBFBF"/>
    <a:srgbClr val="D11921"/>
    <a:srgbClr val="FDD3CC"/>
    <a:srgbClr val="FEB8B5"/>
    <a:srgbClr val="9D9D9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0B15503-1043-46B7-B073-83C245D24386}" v="2" dt="2022-04-26T16:04:06.776"/>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443" autoAdjust="0"/>
    <p:restoredTop sz="95839" autoAdjust="0"/>
  </p:normalViewPr>
  <p:slideViewPr>
    <p:cSldViewPr snapToGrid="0">
      <p:cViewPr varScale="1">
        <p:scale>
          <a:sx n="106" d="100"/>
          <a:sy n="106" d="100"/>
        </p:scale>
        <p:origin x="594" y="10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handoutMaster" Target="handoutMasters/handoutMaster1.xml"/><Relationship Id="rId68"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309C5E0F-4488-4C1D-8D9A-7B349587856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A568F936-1AF9-4687-8587-8A7402ADB71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2E6800E-3990-4B49-A2AF-D4C604DA8420}" type="datetimeFigureOut">
              <a:rPr lang="fr-FR" smtClean="0"/>
              <a:t>04/05/2022</a:t>
            </a:fld>
            <a:endParaRPr lang="fr-FR"/>
          </a:p>
        </p:txBody>
      </p:sp>
      <p:sp>
        <p:nvSpPr>
          <p:cNvPr id="4" name="Espace réservé du pied de page 3">
            <a:extLst>
              <a:ext uri="{FF2B5EF4-FFF2-40B4-BE49-F238E27FC236}">
                <a16:creationId xmlns:a16="http://schemas.microsoft.com/office/drawing/2014/main" id="{DF98FBB8-2E8A-4E5A-AE22-FB26187AD2F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F23999FF-68AA-4466-BD80-1AA5318ED23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E602BB-ED69-45E4-9A34-279BD443525E}" type="slidenum">
              <a:rPr lang="fr-FR" smtClean="0"/>
              <a:t>‹N°›</a:t>
            </a:fld>
            <a:endParaRPr lang="fr-FR"/>
          </a:p>
        </p:txBody>
      </p:sp>
    </p:spTree>
    <p:extLst>
      <p:ext uri="{BB962C8B-B14F-4D97-AF65-F5344CB8AC3E}">
        <p14:creationId xmlns:p14="http://schemas.microsoft.com/office/powerpoint/2010/main" val="28823482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392873-6EAE-4710-A289-FF51E8B1F17A}" type="datetimeFigureOut">
              <a:rPr lang="fr-FR" smtClean="0"/>
              <a:t>04/05/2022</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0D5CF6-A218-4798-959E-D095F0CC4E64}" type="slidenum">
              <a:rPr lang="fr-FR" smtClean="0"/>
              <a:t>‹N°›</a:t>
            </a:fld>
            <a:endParaRPr lang="fr-FR"/>
          </a:p>
        </p:txBody>
      </p:sp>
    </p:spTree>
    <p:extLst>
      <p:ext uri="{BB962C8B-B14F-4D97-AF65-F5344CB8AC3E}">
        <p14:creationId xmlns:p14="http://schemas.microsoft.com/office/powerpoint/2010/main" val="37935400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B0D5CF6-A218-4798-959E-D095F0CC4E64}" type="slidenum">
              <a:rPr lang="fr-FR" smtClean="0"/>
              <a:t>19</a:t>
            </a:fld>
            <a:endParaRPr lang="fr-FR"/>
          </a:p>
        </p:txBody>
      </p:sp>
    </p:spTree>
    <p:extLst>
      <p:ext uri="{BB962C8B-B14F-4D97-AF65-F5344CB8AC3E}">
        <p14:creationId xmlns:p14="http://schemas.microsoft.com/office/powerpoint/2010/main" val="4078966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B0D5CF6-A218-4798-959E-D095F0CC4E64}" type="slidenum">
              <a:rPr lang="fr-FR" smtClean="0"/>
              <a:t>23</a:t>
            </a:fld>
            <a:endParaRPr lang="fr-FR"/>
          </a:p>
        </p:txBody>
      </p:sp>
    </p:spTree>
    <p:extLst>
      <p:ext uri="{BB962C8B-B14F-4D97-AF65-F5344CB8AC3E}">
        <p14:creationId xmlns:p14="http://schemas.microsoft.com/office/powerpoint/2010/main" val="17217571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A818E9D-BD1F-4F2D-B144-59D8E367FD41}" type="slidenum">
              <a:rPr lang="fr-FR" smtClean="0"/>
              <a:t>24</a:t>
            </a:fld>
            <a:endParaRPr lang="fr-FR"/>
          </a:p>
        </p:txBody>
      </p:sp>
    </p:spTree>
    <p:extLst>
      <p:ext uri="{BB962C8B-B14F-4D97-AF65-F5344CB8AC3E}">
        <p14:creationId xmlns:p14="http://schemas.microsoft.com/office/powerpoint/2010/main" val="17078073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7BB4E47-1ED2-4E64-B762-797DDE7F2BB7}" type="slidenum">
              <a:rPr lang="fr-FR" smtClean="0"/>
              <a:t>27</a:t>
            </a:fld>
            <a:endParaRPr lang="fr-FR"/>
          </a:p>
        </p:txBody>
      </p:sp>
    </p:spTree>
    <p:extLst>
      <p:ext uri="{BB962C8B-B14F-4D97-AF65-F5344CB8AC3E}">
        <p14:creationId xmlns:p14="http://schemas.microsoft.com/office/powerpoint/2010/main" val="16096865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B0D5CF6-A218-4798-959E-D095F0CC4E64}" type="slidenum">
              <a:rPr lang="fr-FR" smtClean="0"/>
              <a:t>29</a:t>
            </a:fld>
            <a:endParaRPr lang="fr-FR"/>
          </a:p>
        </p:txBody>
      </p:sp>
    </p:spTree>
    <p:extLst>
      <p:ext uri="{BB962C8B-B14F-4D97-AF65-F5344CB8AC3E}">
        <p14:creationId xmlns:p14="http://schemas.microsoft.com/office/powerpoint/2010/main" val="957809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B0D5CF6-A218-4798-959E-D095F0CC4E64}" type="slidenum">
              <a:rPr lang="fr-FR" smtClean="0"/>
              <a:t>32</a:t>
            </a:fld>
            <a:endParaRPr lang="fr-FR"/>
          </a:p>
        </p:txBody>
      </p:sp>
    </p:spTree>
    <p:extLst>
      <p:ext uri="{BB962C8B-B14F-4D97-AF65-F5344CB8AC3E}">
        <p14:creationId xmlns:p14="http://schemas.microsoft.com/office/powerpoint/2010/main" val="19521773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2230015" y="4617691"/>
            <a:ext cx="7893700" cy="282887"/>
          </a:xfr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pic>
        <p:nvPicPr>
          <p:cNvPr id="4" name="Imag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65489" y="6249277"/>
            <a:ext cx="410574" cy="410574"/>
          </a:xfrm>
          <a:prstGeom prst="rect">
            <a:avLst/>
          </a:prstGeom>
        </p:spPr>
      </p:pic>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9" name="Rectangle 28"/>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1" hasCustomPrompt="1"/>
          </p:nvPr>
        </p:nvSpPr>
        <p:spPr>
          <a:xfrm>
            <a:off x="1091821" y="72985"/>
            <a:ext cx="10686197" cy="303679"/>
          </a:xfrm>
        </p:spPr>
        <p:txBody>
          <a:bodyPr>
            <a:noAutofit/>
          </a:bodyPr>
          <a:lstStyle>
            <a:lvl1pPr algn="r">
              <a:defRPr sz="1400"/>
            </a:lvl1pPr>
          </a:lstStyle>
          <a:p>
            <a:pPr lvl="0"/>
            <a:r>
              <a:rPr lang="fr-FR" dirty="0"/>
              <a:t>Direction</a:t>
            </a:r>
          </a:p>
        </p:txBody>
      </p:sp>
      <p:pic>
        <p:nvPicPr>
          <p:cNvPr id="11" name="Image 10" descr="logoterritoiredavenir2.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49553" y="6249277"/>
            <a:ext cx="399093" cy="411317"/>
          </a:xfrm>
          <a:prstGeom prst="rect">
            <a:avLst/>
          </a:prstGeom>
        </p:spPr>
      </p:pic>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10" name="Rectangle 9"/>
          <p:cNvSpPr/>
          <p:nvPr userDrawn="1"/>
        </p:nvSpPr>
        <p:spPr>
          <a:xfrm>
            <a:off x="515938" y="0"/>
            <a:ext cx="268019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hasCustomPrompt="1"/>
          </p:nvPr>
        </p:nvSpPr>
        <p:spPr>
          <a:xfrm>
            <a:off x="3716163" y="1779052"/>
            <a:ext cx="7620201" cy="4023689"/>
          </a:xfrm>
        </p:spPr>
        <p:txBody>
          <a:bodyPr/>
          <a:lstStyle>
            <a:lvl1pPr marL="514350" indent="-514350">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solidFill>
            <a:schemeClr val="bg1">
              <a:lumMod val="95000"/>
            </a:schemeClr>
          </a:solidFill>
          <a:ln>
            <a:noFill/>
          </a:ln>
        </p:spPr>
        <p:txBody>
          <a:bodyPr wrap="square" rtlCol="0">
            <a:spAutoFit/>
          </a:bodyPr>
          <a:lstStyle/>
          <a:p>
            <a:pPr algn="l"/>
            <a:r>
              <a:rPr lang="fr-FR" sz="4400" b="1" baseline="0" dirty="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157487" y="4163981"/>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851102"/>
            <a:ext cx="10980738" cy="4386186"/>
          </a:xfrm>
        </p:spPr>
        <p:txBody>
          <a:bodyPr/>
          <a:lstStyle>
            <a:lvl1pPr marL="216000" indent="-216000">
              <a:lnSpc>
                <a:spcPct val="100000"/>
              </a:lnSpc>
              <a:spcBef>
                <a:spcPts val="600"/>
              </a:spcBef>
              <a:spcAft>
                <a:spcPts val="120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7"/>
            <a:ext cx="10980738" cy="856619"/>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partie</a:t>
            </a:r>
          </a:p>
        </p:txBody>
      </p:sp>
      <p:sp>
        <p:nvSpPr>
          <p:cNvPr id="7" name="Rectangle 6"/>
          <p:cNvSpPr/>
          <p:nvPr userDrawn="1"/>
        </p:nvSpPr>
        <p:spPr>
          <a:xfrm>
            <a:off x="695325" y="1416613"/>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851102"/>
            <a:ext cx="10980738" cy="4386186"/>
          </a:xfr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856619"/>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a:t>Titre de la slide</a:t>
            </a:r>
          </a:p>
        </p:txBody>
      </p:sp>
      <p:sp>
        <p:nvSpPr>
          <p:cNvPr id="7" name="Rectangle 6"/>
          <p:cNvSpPr/>
          <p:nvPr userDrawn="1"/>
        </p:nvSpPr>
        <p:spPr>
          <a:xfrm>
            <a:off x="695325" y="1416613"/>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479546" y="669314"/>
            <a:ext cx="216000" cy="216000"/>
          </a:xfrm>
          <a:solidFill>
            <a:schemeClr val="accent4">
              <a:lumMod val="75000"/>
            </a:schemeClr>
          </a:solidFill>
        </p:spPr>
        <p:txBody>
          <a:bodyPr anchor="ctr">
            <a:noAutofit/>
          </a:bodyPr>
          <a:lstStyle>
            <a:lvl1pPr marL="0" indent="0" algn="ctr">
              <a:buNone/>
              <a:defRPr sz="1000" b="1">
                <a:solidFill>
                  <a:schemeClr val="bg1"/>
                </a:solidFill>
              </a:defRPr>
            </a:lvl1pPr>
          </a:lstStyle>
          <a:p>
            <a:pPr lvl="0"/>
            <a:r>
              <a:rPr lang="fr-FR" dirty="0"/>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362037" y="1639229"/>
            <a:ext cx="6314026" cy="4598058"/>
          </a:xfr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32" name="Image 31"/>
          <p:cNvPicPr>
            <a:picLocks noChangeAspect="1"/>
          </p:cNvPicPr>
          <p:nvPr userDrawn="1"/>
        </p:nvPicPr>
        <p:blipFill rotWithShape="1">
          <a:blip r:embed="rId2" cstate="print">
            <a:extLst>
              <a:ext uri="{28A0092B-C50C-407E-A947-70E740481C1C}">
                <a14:useLocalDpi xmlns:a14="http://schemas.microsoft.com/office/drawing/2010/main" val="0"/>
              </a:ext>
            </a:extLst>
          </a:blip>
          <a:srcRect l="-737" t="-5286" r="36598" b="25035"/>
          <a:stretch/>
        </p:blipFill>
        <p:spPr>
          <a:xfrm>
            <a:off x="792259" y="6505883"/>
            <a:ext cx="997009" cy="280555"/>
          </a:xfrm>
          <a:prstGeom prst="rect">
            <a:avLst/>
          </a:prstGeom>
        </p:spPr>
      </p:pic>
      <p:sp>
        <p:nvSpPr>
          <p:cNvPr id="13" name="Espace réservé du texte 4"/>
          <p:cNvSpPr>
            <a:spLocks noGrp="1"/>
          </p:cNvSpPr>
          <p:nvPr>
            <p:ph type="body" sz="quarter" idx="12" hasCustomPrompt="1"/>
          </p:nvPr>
        </p:nvSpPr>
        <p:spPr>
          <a:xfrm>
            <a:off x="5568287" y="464148"/>
            <a:ext cx="6107776" cy="869823"/>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4" name="Espace réservé du texte 2"/>
          <p:cNvSpPr>
            <a:spLocks noGrp="1"/>
          </p:cNvSpPr>
          <p:nvPr>
            <p:ph type="body" sz="quarter" idx="14" hasCustomPrompt="1"/>
          </p:nvPr>
        </p:nvSpPr>
        <p:spPr>
          <a:xfrm>
            <a:off x="5362037" y="137054"/>
            <a:ext cx="6314026" cy="172178"/>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a:t>Titre de la slide</a:t>
            </a:r>
          </a:p>
        </p:txBody>
      </p:sp>
      <p:sp>
        <p:nvSpPr>
          <p:cNvPr id="16" name="Rectangle 15"/>
          <p:cNvSpPr/>
          <p:nvPr userDrawn="1"/>
        </p:nvSpPr>
        <p:spPr>
          <a:xfrm>
            <a:off x="5362037" y="1413974"/>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352287" y="653286"/>
            <a:ext cx="216000" cy="216000"/>
          </a:xfrm>
          <a:solidFill>
            <a:schemeClr val="accent4">
              <a:lumMod val="75000"/>
            </a:schemeClr>
          </a:solidFill>
        </p:spPr>
        <p:txBody>
          <a:bodyPr anchor="ctr">
            <a:noAutofit/>
          </a:bodyPr>
          <a:lstStyle>
            <a:lvl1pPr marL="0" indent="0" algn="ctr">
              <a:buNone/>
              <a:defRPr sz="1000" b="1">
                <a:solidFill>
                  <a:schemeClr val="bg1"/>
                </a:solidFill>
              </a:defRPr>
            </a:lvl1pPr>
          </a:lstStyle>
          <a:p>
            <a:pPr lvl="0"/>
            <a:r>
              <a:rPr lang="fr-FR" dirty="0"/>
              <a:t>N</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6" name="Espace réservé du texte 2"/>
          <p:cNvSpPr>
            <a:spLocks noGrp="1"/>
          </p:cNvSpPr>
          <p:nvPr>
            <p:ph type="body" sz="quarter" idx="14" hasCustomPrompt="1"/>
          </p:nvPr>
        </p:nvSpPr>
        <p:spPr>
          <a:xfrm>
            <a:off x="4376057" y="137054"/>
            <a:ext cx="7300006" cy="163547"/>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a:t>Titre de la slide</a:t>
            </a:r>
          </a:p>
        </p:txBody>
      </p:sp>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2531"/>
            </a:lvl1pPr>
          </a:lstStyle>
          <a:p>
            <a:r>
              <a:rPr lang="fr-FR"/>
              <a:t>Modifiez le style du titre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1013"/>
            </a:lvl1pPr>
            <a:lvl2pPr marL="192881" indent="0" algn="ctr">
              <a:buNone/>
              <a:defRPr sz="844"/>
            </a:lvl2pPr>
            <a:lvl3pPr marL="385763" indent="0" algn="ctr">
              <a:buNone/>
              <a:defRPr sz="759"/>
            </a:lvl3pPr>
            <a:lvl4pPr marL="578644" indent="0" algn="ctr">
              <a:buNone/>
              <a:defRPr sz="675"/>
            </a:lvl4pPr>
            <a:lvl5pPr marL="771525" indent="0" algn="ctr">
              <a:buNone/>
              <a:defRPr sz="675"/>
            </a:lvl5pPr>
            <a:lvl6pPr marL="964406" indent="0" algn="ctr">
              <a:buNone/>
              <a:defRPr sz="675"/>
            </a:lvl6pPr>
            <a:lvl7pPr marL="1157288" indent="0" algn="ctr">
              <a:buNone/>
              <a:defRPr sz="675"/>
            </a:lvl7pPr>
            <a:lvl8pPr marL="1350169" indent="0" algn="ctr">
              <a:buNone/>
              <a:defRPr sz="675"/>
            </a:lvl8pPr>
            <a:lvl9pPr marL="1543050" indent="0" algn="ctr">
              <a:buNone/>
              <a:defRPr sz="675"/>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95D59F7D-B161-4D8E-941F-59FA5CEBDAB8}" type="datetimeFigureOut">
              <a:rPr lang="fr-FR" smtClean="0"/>
              <a:t>04/05/2022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98B8E38-A256-41F9-B7EA-D9DC1EDA7EEE}" type="slidenum">
              <a:rPr lang="fr-FR" smtClean="0"/>
              <a:t>‹N°›</a:t>
            </a:fld>
            <a:endParaRPr lang="fr-FR"/>
          </a:p>
        </p:txBody>
      </p:sp>
    </p:spTree>
    <p:extLst>
      <p:ext uri="{BB962C8B-B14F-4D97-AF65-F5344CB8AC3E}">
        <p14:creationId xmlns:p14="http://schemas.microsoft.com/office/powerpoint/2010/main" val="2590085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pic>
        <p:nvPicPr>
          <p:cNvPr id="11" name="Image 10">
            <a:extLst>
              <a:ext uri="{FF2B5EF4-FFF2-40B4-BE49-F238E27FC236}">
                <a16:creationId xmlns:a16="http://schemas.microsoft.com/office/drawing/2014/main" id="{6D97322C-70BA-4392-A796-D977D3CE56EB}"/>
              </a:ext>
            </a:extLst>
          </p:cNvPr>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78452" y="6453188"/>
            <a:ext cx="1391170" cy="351828"/>
          </a:xfrm>
          <a:prstGeom prst="rect">
            <a:avLst/>
          </a:prstGeom>
          <a:noFill/>
          <a:ln>
            <a:noFill/>
          </a:ln>
        </p:spPr>
      </p:pic>
    </p:spTree>
    <p:extLst>
      <p:ext uri="{BB962C8B-B14F-4D97-AF65-F5344CB8AC3E}">
        <p14:creationId xmlns:p14="http://schemas.microsoft.com/office/powerpoint/2010/main" val="2702436977"/>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689434" y="1484313"/>
            <a:ext cx="10972270" cy="4752975"/>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
                <a:srgbClr val="EA4E55">
                  <a:lumMod val="75000"/>
                </a:srgbClr>
              </a:buClr>
              <a:buSzTx/>
              <a:buFont typeface="Arial" panose="020B0604020202020204" pitchFamily="34" charset="0"/>
              <a:buChar char="■"/>
              <a:tabLst/>
              <a:defRPr/>
            </a:pPr>
            <a:r>
              <a:rPr kumimoji="0" lang="fr-FR" sz="2200" b="0" i="0" u="none" strike="noStrike" kern="1200" cap="none" spc="0" normalizeH="0" baseline="0" noProof="0" dirty="0">
                <a:ln>
                  <a:noFill/>
                </a:ln>
                <a:solidFill>
                  <a:prstClr val="black"/>
                </a:solidFill>
                <a:effectLst/>
                <a:uLnTx/>
                <a:uFillTx/>
                <a:latin typeface="+mn-lt"/>
                <a:ea typeface="+mn-ea"/>
                <a:cs typeface="+mn-cs"/>
              </a:rPr>
              <a:t>Modifier le texte</a:t>
            </a:r>
          </a:p>
          <a:p>
            <a:pPr marL="685800" marR="0" lvl="1"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2000" b="0" i="0" u="none" strike="noStrike" kern="1200" cap="none" spc="0" normalizeH="0" baseline="0" noProof="0" dirty="0">
                <a:ln>
                  <a:noFill/>
                </a:ln>
                <a:solidFill>
                  <a:prstClr val="black"/>
                </a:solidFill>
                <a:effectLst/>
                <a:uLnTx/>
                <a:uFillTx/>
                <a:latin typeface="+mn-lt"/>
                <a:ea typeface="+mn-ea"/>
                <a:cs typeface="+mn-cs"/>
              </a:rPr>
              <a:t>Deuxième niveau </a:t>
            </a:r>
          </a:p>
          <a:p>
            <a:pPr marL="1143000" marR="0" lvl="2" indent="-228600" algn="l" defTabSz="914400" rtl="0" eaLnBrk="1" fontAlgn="auto" latinLnBrk="0" hangingPunct="1">
              <a:lnSpc>
                <a:spcPct val="90000"/>
              </a:lnSpc>
              <a:spcBef>
                <a:spcPts val="500"/>
              </a:spcBef>
              <a:spcAft>
                <a:spcPts val="0"/>
              </a:spcAft>
              <a:buClr>
                <a:srgbClr val="EA4E55">
                  <a:lumMod val="75000"/>
                </a:srgbClr>
              </a:buClr>
              <a:buSzTx/>
              <a:buFont typeface="Wingdings" panose="05000000000000000000" pitchFamily="2" charset="2"/>
              <a:buChar char="§"/>
              <a:tabLst/>
              <a:defRPr/>
            </a:pPr>
            <a:r>
              <a:rPr kumimoji="0" lang="fr-FR" sz="1800" b="0" i="0" u="none" strike="noStrike" kern="1200" cap="none" spc="0" normalizeH="0" baseline="0" noProof="0" dirty="0">
                <a:ln>
                  <a:noFill/>
                </a:ln>
                <a:solidFill>
                  <a:prstClr val="black"/>
                </a:solidFill>
                <a:effectLst/>
                <a:uLnTx/>
                <a:uFillTx/>
                <a:latin typeface="+mn-lt"/>
                <a:ea typeface="+mn-ea"/>
                <a:cs typeface="+mn-cs"/>
              </a:rPr>
              <a:t>Troisième niveau </a:t>
            </a:r>
          </a:p>
          <a:p>
            <a:pPr marL="1600200" marR="0" lvl="3"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1600" b="0" i="0" u="none" strike="noStrike" kern="1200" cap="none" spc="0" normalizeH="0" baseline="0" noProof="0" dirty="0">
                <a:ln>
                  <a:noFill/>
                </a:ln>
                <a:solidFill>
                  <a:prstClr val="black"/>
                </a:solidFill>
                <a:effectLst/>
                <a:uLnTx/>
                <a:uFillTx/>
                <a:latin typeface="+mn-lt"/>
                <a:ea typeface="+mn-ea"/>
                <a:cs typeface="+mn-cs"/>
              </a:rPr>
              <a:t>Quatrième niveau </a:t>
            </a:r>
          </a:p>
          <a:p>
            <a:pPr marL="2057400" marR="0" lvl="4"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1500" b="0" i="0" u="none" strike="noStrike" kern="1200" cap="none" spc="0" normalizeH="0" baseline="0" noProof="0" dirty="0">
                <a:ln>
                  <a:noFill/>
                </a:ln>
                <a:solidFill>
                  <a:prstClr val="black"/>
                </a:solidFill>
                <a:effectLst/>
                <a:uLnTx/>
                <a:uFillTx/>
                <a:latin typeface="+mn-lt"/>
                <a:ea typeface="+mn-ea"/>
                <a:cs typeface="+mn-cs"/>
              </a:rPr>
              <a:t>Cinquième niveau </a:t>
            </a:r>
          </a:p>
        </p:txBody>
      </p:sp>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4" name="Image 3"/>
          <p:cNvPicPr>
            <a:picLocks noChangeAspect="1"/>
          </p:cNvPicPr>
          <p:nvPr userDrawn="1"/>
        </p:nvPicPr>
        <p:blipFill rotWithShape="1">
          <a:blip r:embed="rId11" cstate="print">
            <a:extLst>
              <a:ext uri="{28A0092B-C50C-407E-A947-70E740481C1C}">
                <a14:useLocalDpi xmlns:a14="http://schemas.microsoft.com/office/drawing/2010/main" val="0"/>
              </a:ext>
            </a:extLst>
          </a:blip>
          <a:srcRect l="-737" t="-5286" r="36598" b="25035"/>
          <a:stretch/>
        </p:blipFill>
        <p:spPr>
          <a:xfrm>
            <a:off x="792259" y="6505883"/>
            <a:ext cx="997009" cy="280555"/>
          </a:xfrm>
          <a:prstGeom prst="rect">
            <a:avLst/>
          </a:prstGeom>
        </p:spPr>
      </p:pic>
      <p:pic>
        <p:nvPicPr>
          <p:cNvPr id="6" name="Image 5" descr="logoterritoiredavenir2.png"/>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 id="2147483685" r:id="rId8"/>
    <p:sldLayoutId id="2147483686" r:id="rId9"/>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4.xml"/><Relationship Id="rId6" Type="http://schemas.openxmlformats.org/officeDocument/2006/relationships/image" Target="../media/image19.png"/><Relationship Id="rId5" Type="http://schemas.microsoft.com/office/2007/relationships/hdphoto" Target="../media/hdphoto2.wdp"/><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jpeg"/><Relationship Id="rId1" Type="http://schemas.openxmlformats.org/officeDocument/2006/relationships/slideLayout" Target="../slideLayouts/slideLayout4.xml"/><Relationship Id="rId6" Type="http://schemas.microsoft.com/office/2007/relationships/hdphoto" Target="../media/hdphoto2.wdp"/><Relationship Id="rId5" Type="http://schemas.openxmlformats.org/officeDocument/2006/relationships/image" Target="../media/image18.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19.png"/><Relationship Id="rId3" Type="http://schemas.openxmlformats.org/officeDocument/2006/relationships/hyperlink" Target="http://commerciaux.celca.caisse-epargne.fr/download/1302/les-cibles-ponctuelles/15993/book-des-campagnes-gerc-1er-trimestre-2020.pdf" TargetMode="External"/><Relationship Id="rId7" Type="http://schemas.openxmlformats.org/officeDocument/2006/relationships/image" Target="../media/image21.png"/><Relationship Id="rId12" Type="http://schemas.microsoft.com/office/2007/relationships/hdphoto" Target="../media/hdphoto3.wdp"/><Relationship Id="rId17" Type="http://schemas.openxmlformats.org/officeDocument/2006/relationships/image" Target="../media/image28.png"/><Relationship Id="rId2" Type="http://schemas.openxmlformats.org/officeDocument/2006/relationships/slide" Target="slide53.xml"/><Relationship Id="rId16" Type="http://schemas.openxmlformats.org/officeDocument/2006/relationships/hyperlink" Target="http://commerciaux.celca.caisse-epargne.fr/download/1760/panorama-des-ventes-a-distance/17604/panorama_vendre-et-servir-a-distance.xlsx" TargetMode="External"/><Relationship Id="rId1" Type="http://schemas.openxmlformats.org/officeDocument/2006/relationships/slideLayout" Target="../slideLayouts/slideLayout4.xml"/><Relationship Id="rId6" Type="http://schemas.openxmlformats.org/officeDocument/2006/relationships/slide" Target="slide37.xml"/><Relationship Id="rId11" Type="http://schemas.openxmlformats.org/officeDocument/2006/relationships/image" Target="../media/image25.png"/><Relationship Id="rId5" Type="http://schemas.openxmlformats.org/officeDocument/2006/relationships/hyperlink" Target="http://commerciaux.celca.caisse-epargne.fr/download/341/tarification/18447/offres-promos-en-cours.pdf" TargetMode="External"/><Relationship Id="rId15" Type="http://schemas.openxmlformats.org/officeDocument/2006/relationships/image" Target="../media/image27.png"/><Relationship Id="rId10" Type="http://schemas.openxmlformats.org/officeDocument/2006/relationships/image" Target="../media/image24.png"/><Relationship Id="rId4" Type="http://schemas.openxmlformats.org/officeDocument/2006/relationships/hyperlink" Target="https://php-gephp.cegee.mycloud.intrabpce.fr/orca" TargetMode="External"/><Relationship Id="rId9" Type="http://schemas.openxmlformats.org/officeDocument/2006/relationships/image" Target="../media/image23.png"/><Relationship Id="rId14" Type="http://schemas.openxmlformats.org/officeDocument/2006/relationships/image" Target="../media/image26.png"/></Relationships>
</file>

<file path=ppt/slides/_rels/slide19.xml.rels><?xml version="1.0" encoding="UTF-8" standalone="yes"?>
<Relationships xmlns="http://schemas.openxmlformats.org/package/2006/relationships"><Relationship Id="rId8" Type="http://schemas.openxmlformats.org/officeDocument/2006/relationships/slide" Target="slide54.xml"/><Relationship Id="rId13" Type="http://schemas.openxmlformats.org/officeDocument/2006/relationships/image" Target="../media/image27.png"/><Relationship Id="rId18" Type="http://schemas.openxmlformats.org/officeDocument/2006/relationships/image" Target="../media/image21.png"/><Relationship Id="rId3" Type="http://schemas.openxmlformats.org/officeDocument/2006/relationships/image" Target="../media/image22.png"/><Relationship Id="rId7" Type="http://schemas.microsoft.com/office/2007/relationships/hdphoto" Target="../media/hdphoto3.wdp"/><Relationship Id="rId12" Type="http://schemas.openxmlformats.org/officeDocument/2006/relationships/image" Target="../media/image30.png"/><Relationship Id="rId17" Type="http://schemas.openxmlformats.org/officeDocument/2006/relationships/slide" Target="slide37.xml"/><Relationship Id="rId2" Type="http://schemas.openxmlformats.org/officeDocument/2006/relationships/notesSlide" Target="../notesSlides/notesSlide1.xml"/><Relationship Id="rId16" Type="http://schemas.openxmlformats.org/officeDocument/2006/relationships/hyperlink" Target="http://commerciaux.celca.caisse-epargne.fr/download/341/tarification/18447/offres-promos-en-cours.pdf" TargetMode="External"/><Relationship Id="rId20" Type="http://schemas.openxmlformats.org/officeDocument/2006/relationships/image" Target="../media/image31.png"/><Relationship Id="rId1" Type="http://schemas.openxmlformats.org/officeDocument/2006/relationships/slideLayout" Target="../slideLayouts/slideLayout4.xml"/><Relationship Id="rId6" Type="http://schemas.openxmlformats.org/officeDocument/2006/relationships/image" Target="../media/image25.png"/><Relationship Id="rId11" Type="http://schemas.openxmlformats.org/officeDocument/2006/relationships/image" Target="../media/image29.jpeg"/><Relationship Id="rId5" Type="http://schemas.openxmlformats.org/officeDocument/2006/relationships/image" Target="../media/image24.png"/><Relationship Id="rId15" Type="http://schemas.openxmlformats.org/officeDocument/2006/relationships/hyperlink" Target="https://php-gephp.cegee.mycloud.intrabpce.fr/orca" TargetMode="External"/><Relationship Id="rId10" Type="http://schemas.openxmlformats.org/officeDocument/2006/relationships/image" Target="../media/image26.png"/><Relationship Id="rId19" Type="http://schemas.openxmlformats.org/officeDocument/2006/relationships/hyperlink" Target="http://commerciaux.celca.caisse-epargne.fr/download/1760/panorama-des-ventes-a-distance/17604/panorama_vendre-et-servir-a-distance.xlsx" TargetMode="External"/><Relationship Id="rId4" Type="http://schemas.openxmlformats.org/officeDocument/2006/relationships/image" Target="../media/image23.png"/><Relationship Id="rId9" Type="http://schemas.openxmlformats.org/officeDocument/2006/relationships/image" Target="../media/image19.png"/><Relationship Id="rId14" Type="http://schemas.openxmlformats.org/officeDocument/2006/relationships/hyperlink" Target="http://commerciaux.celca.caisse-epargne.fr/download/1302/les-cibles-ponctuelles/15993/book-des-campagnes-gerc-1er-trimestre-2020.pdf" TargetMode="External"/></Relationships>
</file>

<file path=ppt/slides/_rels/slide20.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27.png"/><Relationship Id="rId18" Type="http://schemas.openxmlformats.org/officeDocument/2006/relationships/image" Target="../media/image21.png"/><Relationship Id="rId3" Type="http://schemas.openxmlformats.org/officeDocument/2006/relationships/image" Target="../media/image23.png"/><Relationship Id="rId7" Type="http://schemas.openxmlformats.org/officeDocument/2006/relationships/image" Target="../media/image19.png"/><Relationship Id="rId12" Type="http://schemas.openxmlformats.org/officeDocument/2006/relationships/image" Target="../media/image28.png"/><Relationship Id="rId17" Type="http://schemas.openxmlformats.org/officeDocument/2006/relationships/slide" Target="slide37.xml"/><Relationship Id="rId2" Type="http://schemas.openxmlformats.org/officeDocument/2006/relationships/hyperlink" Target="http://commerciaux.celca.caisse-epargne.fr/download/319/assurances-auto-assurance-2-roues/25478/liste-vehicules-cibles-auto_moto-2021-2.xlsx" TargetMode="External"/><Relationship Id="rId16" Type="http://schemas.openxmlformats.org/officeDocument/2006/relationships/hyperlink" Target="http://commerciaux.celca.caisse-epargne.fr/download/341/tarification/18447/offres-promos-en-cours.pdf" TargetMode="External"/><Relationship Id="rId1" Type="http://schemas.openxmlformats.org/officeDocument/2006/relationships/slideLayout" Target="../slideLayouts/slideLayout4.xml"/><Relationship Id="rId6" Type="http://schemas.openxmlformats.org/officeDocument/2006/relationships/slide" Target="slide55.xml"/><Relationship Id="rId11" Type="http://schemas.microsoft.com/office/2007/relationships/hdphoto" Target="../media/hdphoto3.wdp"/><Relationship Id="rId5" Type="http://schemas.openxmlformats.org/officeDocument/2006/relationships/image" Target="../media/image32.jpeg"/><Relationship Id="rId15" Type="http://schemas.openxmlformats.org/officeDocument/2006/relationships/hyperlink" Target="https://php-gephp.cegee.mycloud.intrabpce.fr/orca" TargetMode="External"/><Relationship Id="rId10" Type="http://schemas.openxmlformats.org/officeDocument/2006/relationships/image" Target="../media/image25.png"/><Relationship Id="rId19" Type="http://schemas.openxmlformats.org/officeDocument/2006/relationships/hyperlink" Target="http://commerciaux.celca.caisse-epargne.fr/download/1760/panorama-des-ventes-a-distance/17604/panorama_vendre-et-servir-a-distance.xlsx" TargetMode="External"/><Relationship Id="rId4" Type="http://schemas.openxmlformats.org/officeDocument/2006/relationships/image" Target="../media/image24.png"/><Relationship Id="rId9" Type="http://schemas.openxmlformats.org/officeDocument/2006/relationships/image" Target="../media/image22.png"/><Relationship Id="rId14" Type="http://schemas.openxmlformats.org/officeDocument/2006/relationships/hyperlink" Target="http://commerciaux.celca.caisse-epargne.fr/download/1302/les-cibles-ponctuelles/15993/book-des-campagnes-gerc-1er-trimestre-2020.pdf" TargetMode="External"/></Relationships>
</file>

<file path=ppt/slides/_rels/slide21.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hyperlink" Target="https://www.caisse-epargne.fr/grand-est-europe/epargner/livret-de-developpement-durable-et-solidaire/" TargetMode="External"/><Relationship Id="rId18" Type="http://schemas.openxmlformats.org/officeDocument/2006/relationships/hyperlink" Target="http://commerciaux.celca.caisse-epargne.fr/download/341/tarification/18447/offres-promos-en-cours.pdf" TargetMode="External"/><Relationship Id="rId3" Type="http://schemas.openxmlformats.org/officeDocument/2006/relationships/image" Target="../media/image24.png"/><Relationship Id="rId21" Type="http://schemas.openxmlformats.org/officeDocument/2006/relationships/hyperlink" Target="http://commerciaux.celca.caisse-epargne.fr/download/1760/panorama-des-ventes-a-distance/17604/panorama_vendre-et-servir-a-distance.xlsx" TargetMode="External"/><Relationship Id="rId7" Type="http://schemas.microsoft.com/office/2007/relationships/hdphoto" Target="../media/hdphoto2.wdp"/><Relationship Id="rId12" Type="http://schemas.openxmlformats.org/officeDocument/2006/relationships/image" Target="../media/image26.png"/><Relationship Id="rId17" Type="http://schemas.openxmlformats.org/officeDocument/2006/relationships/hyperlink" Target="https://php-gephp.cegee.mycloud.intrabpce.fr/orca" TargetMode="External"/><Relationship Id="rId2" Type="http://schemas.openxmlformats.org/officeDocument/2006/relationships/image" Target="../media/image23.png"/><Relationship Id="rId16" Type="http://schemas.openxmlformats.org/officeDocument/2006/relationships/hyperlink" Target="http://commerciaux.celca.caisse-epargne.fr/download/1302/les-cibles-ponctuelles/15993/book-des-campagnes-gerc-1er-trimestre-2020.pdf" TargetMode="External"/><Relationship Id="rId20" Type="http://schemas.openxmlformats.org/officeDocument/2006/relationships/image" Target="../media/image21.png"/><Relationship Id="rId1" Type="http://schemas.openxmlformats.org/officeDocument/2006/relationships/slideLayout" Target="../slideLayouts/slideLayout4.xml"/><Relationship Id="rId6" Type="http://schemas.openxmlformats.org/officeDocument/2006/relationships/image" Target="../media/image18.png"/><Relationship Id="rId11" Type="http://schemas.openxmlformats.org/officeDocument/2006/relationships/image" Target="../media/image19.png"/><Relationship Id="rId5" Type="http://schemas.openxmlformats.org/officeDocument/2006/relationships/image" Target="../media/image17.png"/><Relationship Id="rId15" Type="http://schemas.openxmlformats.org/officeDocument/2006/relationships/image" Target="../media/image27.png"/><Relationship Id="rId10" Type="http://schemas.openxmlformats.org/officeDocument/2006/relationships/slide" Target="slide56.xml"/><Relationship Id="rId19" Type="http://schemas.openxmlformats.org/officeDocument/2006/relationships/slide" Target="slide37.xml"/><Relationship Id="rId4" Type="http://schemas.openxmlformats.org/officeDocument/2006/relationships/image" Target="../media/image22.png"/><Relationship Id="rId9" Type="http://schemas.microsoft.com/office/2007/relationships/hdphoto" Target="../media/hdphoto3.wdp"/><Relationship Id="rId14" Type="http://schemas.openxmlformats.org/officeDocument/2006/relationships/image" Target="../media/image33.jpe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m2.neo.caisse-epargne.fr/nl/jsp/m.jsp?c=%40dUAu5zfRoekMPXdeRaNcsZqhlI0A7VeiUpHwpPW31LQ%3D#cid=emailing-crm;10;2;OP132026;false;1747982040" TargetMode="External"/><Relationship Id="rId1" Type="http://schemas.openxmlformats.org/officeDocument/2006/relationships/slideLayout" Target="../slideLayouts/slideLayout4.xml"/><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38.png"/><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3" Type="http://schemas.openxmlformats.org/officeDocument/2006/relationships/hyperlink" Target="http://t.neo.caisse-epargne.fr/r/?id=h248185c1,683016d8,683016f7&amp;p1=10&amp;p2=2&amp;p3=OP132026&amp;p4=false&amp;p5=1747982040" TargetMode="External"/><Relationship Id="rId7" Type="http://schemas.microsoft.com/office/2007/relationships/hdphoto" Target="../media/hdphoto4.wdp"/><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42.png"/><Relationship Id="rId7" Type="http://schemas.openxmlformats.org/officeDocument/2006/relationships/hyperlink" Target="http://service-portail-intranet-cegee.sigce.caisse-epargne.fr/Intranet/intranetcegee_prod/Orca/" TargetMode="External"/><Relationship Id="rId2"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hyperlink" Target="http://commerciaux.celca.caisse-epargne.fr/download/1028/documents-hors-arbo-1/22145/manuel-utilisateur-orca-2.pdf" TargetMode="External"/><Relationship Id="rId5" Type="http://schemas.openxmlformats.org/officeDocument/2006/relationships/hyperlink" Target="https://app.powerbi.com/groups/63c3fc08-21b3-48e6-a729-861738a5fb66/reports/fd6ef5bc-c686-466a-9d75-35a0b20c4f0d?ctid=d5bb6d35-8a82-4329-b49a-5030bd6497ab" TargetMode="External"/><Relationship Id="rId4" Type="http://schemas.openxmlformats.org/officeDocument/2006/relationships/hyperlink" Target="http://commerciaux.celca.caisse-epargne.fr/download/1838/mon-portfolio/19304/guide-utilisateur-mon-portfolio.docx"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image" Target="../media/image46.png"/><Relationship Id="rId5" Type="http://schemas.openxmlformats.org/officeDocument/2006/relationships/image" Target="../media/image28.png"/><Relationship Id="rId4" Type="http://schemas.openxmlformats.org/officeDocument/2006/relationships/image" Target="../media/image45.jpeg"/></Relationships>
</file>

<file path=ppt/slides/_rels/slide28.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1.png"/><Relationship Id="rId3" Type="http://schemas.microsoft.com/office/2007/relationships/hdphoto" Target="../media/hdphoto3.wdp"/><Relationship Id="rId7" Type="http://schemas.openxmlformats.org/officeDocument/2006/relationships/image" Target="../media/image27.png"/><Relationship Id="rId12" Type="http://schemas.openxmlformats.org/officeDocument/2006/relationships/slide" Target="slide37.xml"/><Relationship Id="rId2" Type="http://schemas.openxmlformats.org/officeDocument/2006/relationships/image" Target="../media/image25.png"/><Relationship Id="rId16" Type="http://schemas.microsoft.com/office/2007/relationships/hdphoto" Target="../media/hdphoto5.wdp"/><Relationship Id="rId1" Type="http://schemas.openxmlformats.org/officeDocument/2006/relationships/slideLayout" Target="../slideLayouts/slideLayout4.xml"/><Relationship Id="rId6" Type="http://schemas.openxmlformats.org/officeDocument/2006/relationships/image" Target="../media/image33.jpeg"/><Relationship Id="rId11" Type="http://schemas.openxmlformats.org/officeDocument/2006/relationships/hyperlink" Target="http://commerciaux.celca.caisse-epargne.fr/download/341/tarification/18447/offres-promos-en-cours.pdf" TargetMode="External"/><Relationship Id="rId5" Type="http://schemas.openxmlformats.org/officeDocument/2006/relationships/image" Target="../media/image26.png"/><Relationship Id="rId15" Type="http://schemas.openxmlformats.org/officeDocument/2006/relationships/image" Target="../media/image47.png"/><Relationship Id="rId10" Type="http://schemas.openxmlformats.org/officeDocument/2006/relationships/hyperlink" Target="http://service-portail-intranet-cegee.sigce.caisse-epargne.fr/Intranet/intranetcegee_prod/Orca/" TargetMode="External"/><Relationship Id="rId4" Type="http://schemas.openxmlformats.org/officeDocument/2006/relationships/slide" Target="slide56.xml"/><Relationship Id="rId9" Type="http://schemas.openxmlformats.org/officeDocument/2006/relationships/hyperlink" Target="http://commerciaux.celca.caisse-epargne.fr/download/1302/les-cibles-ponctuelles/15993/book-des-campagnes-gerc-1er-trimestre-2020.pdf" TargetMode="External"/><Relationship Id="rId14" Type="http://schemas.openxmlformats.org/officeDocument/2006/relationships/hyperlink" Target="http://commerciaux.celca.caisse-epargne.fr/download/1760/panorama-des-ventes-a-distance/17604/panorama_vendre-et-servir-a-distance.xlsx" TargetMode="External"/></Relationships>
</file>

<file path=ppt/slides/_rels/slide29.xml.rels><?xml version="1.0" encoding="UTF-8" standalone="yes"?>
<Relationships xmlns="http://schemas.openxmlformats.org/package/2006/relationships"><Relationship Id="rId8" Type="http://schemas.openxmlformats.org/officeDocument/2006/relationships/slide" Target="slide53.xml"/><Relationship Id="rId13" Type="http://schemas.openxmlformats.org/officeDocument/2006/relationships/hyperlink" Target="http://commerciaux.celca.caisse-epargne.fr/download/1302/les-cibles-ponctuelles/15993/book-des-campagnes-gerc-1er-trimestre-2020.pdf" TargetMode="External"/><Relationship Id="rId18" Type="http://schemas.openxmlformats.org/officeDocument/2006/relationships/hyperlink" Target="http://commerciaux.celca.caisse-epargne.fr/download/1760/panorama-des-ventes-a-distance/17604/panorama_vendre-et-servir-a-distance.xlsx" TargetMode="External"/><Relationship Id="rId3" Type="http://schemas.openxmlformats.org/officeDocument/2006/relationships/image" Target="../media/image22.png"/><Relationship Id="rId7" Type="http://schemas.microsoft.com/office/2007/relationships/hdphoto" Target="../media/hdphoto3.wdp"/><Relationship Id="rId12" Type="http://schemas.openxmlformats.org/officeDocument/2006/relationships/image" Target="../media/image27.png"/><Relationship Id="rId17" Type="http://schemas.openxmlformats.org/officeDocument/2006/relationships/image" Target="../media/image21.png"/><Relationship Id="rId2" Type="http://schemas.openxmlformats.org/officeDocument/2006/relationships/notesSlide" Target="../notesSlides/notesSlide5.xml"/><Relationship Id="rId16" Type="http://schemas.openxmlformats.org/officeDocument/2006/relationships/slide" Target="slide37.xml"/><Relationship Id="rId1" Type="http://schemas.openxmlformats.org/officeDocument/2006/relationships/slideLayout" Target="../slideLayouts/slideLayout4.xml"/><Relationship Id="rId6" Type="http://schemas.openxmlformats.org/officeDocument/2006/relationships/image" Target="../media/image25.png"/><Relationship Id="rId11" Type="http://schemas.openxmlformats.org/officeDocument/2006/relationships/image" Target="../media/image29.jpeg"/><Relationship Id="rId5" Type="http://schemas.openxmlformats.org/officeDocument/2006/relationships/image" Target="../media/image24.png"/><Relationship Id="rId15" Type="http://schemas.openxmlformats.org/officeDocument/2006/relationships/hyperlink" Target="http://commerciaux.celca.caisse-epargne.fr/download/341/tarification/18447/offres-promos-en-cours.pdf" TargetMode="External"/><Relationship Id="rId10" Type="http://schemas.openxmlformats.org/officeDocument/2006/relationships/image" Target="../media/image26.png"/><Relationship Id="rId19" Type="http://schemas.openxmlformats.org/officeDocument/2006/relationships/image" Target="../media/image31.png"/><Relationship Id="rId4" Type="http://schemas.openxmlformats.org/officeDocument/2006/relationships/image" Target="../media/image23.png"/><Relationship Id="rId9" Type="http://schemas.openxmlformats.org/officeDocument/2006/relationships/image" Target="../media/image19.png"/><Relationship Id="rId14" Type="http://schemas.openxmlformats.org/officeDocument/2006/relationships/hyperlink" Target="http://service-portail-intranet-cegee.sigce.caisse-epargne.fr/Intranet/intranetcegee_prod/Orca/"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23.png"/><Relationship Id="rId7" Type="http://schemas.microsoft.com/office/2007/relationships/hdphoto" Target="../media/hdphoto3.wdp"/><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25.png"/><Relationship Id="rId11" Type="http://schemas.openxmlformats.org/officeDocument/2006/relationships/image" Target="../media/image21.png"/><Relationship Id="rId5" Type="http://schemas.openxmlformats.org/officeDocument/2006/relationships/image" Target="../media/image22.png"/><Relationship Id="rId10" Type="http://schemas.openxmlformats.org/officeDocument/2006/relationships/slide" Target="slide16.xml"/><Relationship Id="rId4" Type="http://schemas.openxmlformats.org/officeDocument/2006/relationships/image" Target="../media/image27.png"/><Relationship Id="rId9" Type="http://schemas.openxmlformats.org/officeDocument/2006/relationships/hyperlink" Target="http://commerciaux.celca.caisse-epargne.fr/download/341/tarification/18447/offres-promos-en-cours.pdf" TargetMode="External"/></Relationships>
</file>

<file path=ppt/slides/_rels/slide33.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49.png"/><Relationship Id="rId7" Type="http://schemas.openxmlformats.org/officeDocument/2006/relationships/image" Target="../media/image22.png"/><Relationship Id="rId12" Type="http://schemas.openxmlformats.org/officeDocument/2006/relationships/image" Target="../media/image21.png"/><Relationship Id="rId2" Type="http://schemas.openxmlformats.org/officeDocument/2006/relationships/image" Target="../media/image23.png"/><Relationship Id="rId1" Type="http://schemas.openxmlformats.org/officeDocument/2006/relationships/slideLayout" Target="../slideLayouts/slideLayout4.xml"/><Relationship Id="rId6" Type="http://schemas.openxmlformats.org/officeDocument/2006/relationships/image" Target="../media/image28.png"/><Relationship Id="rId11" Type="http://schemas.openxmlformats.org/officeDocument/2006/relationships/slide" Target="slide16.xml"/><Relationship Id="rId5" Type="http://schemas.microsoft.com/office/2007/relationships/hdphoto" Target="../media/hdphoto3.wdp"/><Relationship Id="rId10" Type="http://schemas.openxmlformats.org/officeDocument/2006/relationships/hyperlink" Target="http://commerciaux.celca.caisse-epargne.fr/download/341/tarification/18447/offres-promos-en-cours.pdf" TargetMode="External"/><Relationship Id="rId4" Type="http://schemas.openxmlformats.org/officeDocument/2006/relationships/image" Target="../media/image25.png"/><Relationship Id="rId9" Type="http://schemas.openxmlformats.org/officeDocument/2006/relationships/image" Target="../media/image27.png"/></Relationships>
</file>

<file path=ppt/slides/_rels/slide34.xml.rels><?xml version="1.0" encoding="UTF-8" standalone="yes"?>
<Relationships xmlns="http://schemas.openxmlformats.org/package/2006/relationships"><Relationship Id="rId8" Type="http://schemas.openxmlformats.org/officeDocument/2006/relationships/hyperlink" Target="http://commerciaux.celca.caisse-epargne.fr/download/341/tarification/18447/offres-promos-en-cours.pdf" TargetMode="External"/><Relationship Id="rId3" Type="http://schemas.openxmlformats.org/officeDocument/2006/relationships/image" Target="../media/image27.png"/><Relationship Id="rId7" Type="http://schemas.openxmlformats.org/officeDocument/2006/relationships/image" Target="../media/image50.png"/><Relationship Id="rId2" Type="http://schemas.openxmlformats.org/officeDocument/2006/relationships/image" Target="../media/image23.png"/><Relationship Id="rId1" Type="http://schemas.openxmlformats.org/officeDocument/2006/relationships/slideLayout" Target="../slideLayouts/slideLayout4.xml"/><Relationship Id="rId6" Type="http://schemas.openxmlformats.org/officeDocument/2006/relationships/image" Target="../media/image22.png"/><Relationship Id="rId5" Type="http://schemas.microsoft.com/office/2007/relationships/hdphoto" Target="../media/hdphoto3.wdp"/><Relationship Id="rId10" Type="http://schemas.openxmlformats.org/officeDocument/2006/relationships/image" Target="../media/image21.png"/><Relationship Id="rId4" Type="http://schemas.openxmlformats.org/officeDocument/2006/relationships/image" Target="../media/image25.png"/><Relationship Id="rId9" Type="http://schemas.openxmlformats.org/officeDocument/2006/relationships/slide" Target="slide16.xml"/></Relationships>
</file>

<file path=ppt/slides/_rels/slide35.xml.rels><?xml version="1.0" encoding="UTF-8" standalone="yes"?>
<Relationships xmlns="http://schemas.openxmlformats.org/package/2006/relationships"><Relationship Id="rId8" Type="http://schemas.openxmlformats.org/officeDocument/2006/relationships/slide" Target="slide16.xml"/><Relationship Id="rId3" Type="http://schemas.openxmlformats.org/officeDocument/2006/relationships/image" Target="../media/image25.png"/><Relationship Id="rId7" Type="http://schemas.openxmlformats.org/officeDocument/2006/relationships/hyperlink" Target="http://commerciaux.celca.caisse-epargne.fr/download/341/tarification/18447/offres-promos-en-cours.pdf" TargetMode="External"/><Relationship Id="rId2" Type="http://schemas.openxmlformats.org/officeDocument/2006/relationships/image" Target="../media/image23.png"/><Relationship Id="rId1" Type="http://schemas.openxmlformats.org/officeDocument/2006/relationships/slideLayout" Target="../slideLayouts/slideLayout4.xml"/><Relationship Id="rId6" Type="http://schemas.openxmlformats.org/officeDocument/2006/relationships/image" Target="../media/image27.png"/><Relationship Id="rId5" Type="http://schemas.openxmlformats.org/officeDocument/2006/relationships/image" Target="../media/image22.png"/><Relationship Id="rId4" Type="http://schemas.microsoft.com/office/2007/relationships/hdphoto" Target="../media/hdphoto3.wdp"/><Relationship Id="rId9" Type="http://schemas.openxmlformats.org/officeDocument/2006/relationships/image" Target="../media/image2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hyperlink" Target="https://bpce.invisionapp.com/console/share/XA34BRBH4U" TargetMode="External"/><Relationship Id="rId3" Type="http://schemas.openxmlformats.org/officeDocument/2006/relationships/image" Target="../media/image52.png"/><Relationship Id="rId7" Type="http://schemas.openxmlformats.org/officeDocument/2006/relationships/hyperlink" Target="https://www.caisse-epargne.fr/particuliers/au-quotidien/services-banque-a-distance" TargetMode="External"/><Relationship Id="rId2" Type="http://schemas.openxmlformats.org/officeDocument/2006/relationships/image" Target="../media/image51.png"/><Relationship Id="rId1" Type="http://schemas.openxmlformats.org/officeDocument/2006/relationships/slideLayout" Target="../slideLayouts/slideLayout4.xml"/><Relationship Id="rId6" Type="http://schemas.openxmlformats.org/officeDocument/2006/relationships/hyperlink" Target="http://commerciaux.celca.caisse-epargne.fr/download/1660/les-fonctionalites-selfcare-par-canal/14482/les-fonctionnalites-selfcare-par-canal-recapitulatif.pdf" TargetMode="External"/><Relationship Id="rId5" Type="http://schemas.openxmlformats.org/officeDocument/2006/relationships/hyperlink" Target="http://commerciaux.celca.caisse-epargne.fr/global-bdd/experience-client/vente-a-distance/modes-operatoires-par-produit/" TargetMode="External"/><Relationship Id="rId4" Type="http://schemas.openxmlformats.org/officeDocument/2006/relationships/hyperlink" Target="http://commerciaux.celca.caisse-epargne.fr/download/1760/panorama-des-ventes-a-distance/17604/panorama_vendre-et-servir-a-distance.xlsx" TargetMode="External"/></Relationships>
</file>

<file path=ppt/slides/_rels/slide38.xml.rels><?xml version="1.0" encoding="UTF-8" standalone="yes"?>
<Relationships xmlns="http://schemas.openxmlformats.org/package/2006/relationships"><Relationship Id="rId8" Type="http://schemas.openxmlformats.org/officeDocument/2006/relationships/hyperlink" Target="http://commerciaux.celca.caisse-epargne.fr/particuliers/bancarisation-particuliers/cartes-bancaires/gamme-carte-bancaire/" TargetMode="External"/><Relationship Id="rId13" Type="http://schemas.openxmlformats.org/officeDocument/2006/relationships/hyperlink" Target="http://commerciaux.celca.caisse-epargne.fr/particuliers/bancarisation-des-mineurs-2/" TargetMode="External"/><Relationship Id="rId3" Type="http://schemas.openxmlformats.org/officeDocument/2006/relationships/image" Target="../media/image52.png"/><Relationship Id="rId7" Type="http://schemas.openxmlformats.org/officeDocument/2006/relationships/hyperlink" Target="http://commerciaux.celca.caisse-epargne.fr/particuliers/bancarisation-particuliers/les-formules/" TargetMode="External"/><Relationship Id="rId12" Type="http://schemas.openxmlformats.org/officeDocument/2006/relationships/hyperlink" Target="http://commerciaux.celca.caisse-epargne.fr/particuliers/bancarisation-particuliers/cartes-bancaires/izicarte/izicarte/" TargetMode="External"/><Relationship Id="rId2" Type="http://schemas.openxmlformats.org/officeDocument/2006/relationships/image" Target="../media/image51.png"/><Relationship Id="rId1" Type="http://schemas.openxmlformats.org/officeDocument/2006/relationships/slideLayout" Target="../slideLayouts/slideLayout4.xml"/><Relationship Id="rId6" Type="http://schemas.openxmlformats.org/officeDocument/2006/relationships/hyperlink" Target="http://commerciaux.celca.caisse-epargne.fr/download/1688/oav/15197/fiche-pratique-les-formules.pdf" TargetMode="External"/><Relationship Id="rId11" Type="http://schemas.openxmlformats.org/officeDocument/2006/relationships/hyperlink" Target="http://commerciaux.celca.caisse-epargne.fr/download/2039/2022/26064/hdj-du-24-mars-mobilite-bancaire-2.pptx" TargetMode="External"/><Relationship Id="rId5" Type="http://schemas.openxmlformats.org/officeDocument/2006/relationships/hyperlink" Target="http://commerciaux.celca.caisse-epargne.fr/download/1688/oav/15192/tutoriels-les-formules.html" TargetMode="External"/><Relationship Id="rId10" Type="http://schemas.openxmlformats.org/officeDocument/2006/relationships/hyperlink" Target="http://commerciaux.celca.caisse-epargne.fr/download/236/oav/16261/fiche-pratique-mobilite-bancaire-012020.pdf" TargetMode="External"/><Relationship Id="rId4" Type="http://schemas.openxmlformats.org/officeDocument/2006/relationships/hyperlink" Target="http://commerciaux.celca.caisse-epargne.fr/download/198/bancarisation/24891/book-bancarisation-cegee-022022.ppt" TargetMode="External"/><Relationship Id="rId9" Type="http://schemas.openxmlformats.org/officeDocument/2006/relationships/hyperlink" Target="http://commerciaux.celca.caisse-epargne.fr/particuliers/1-an-avec-ma-visa/" TargetMode="External"/></Relationships>
</file>

<file path=ppt/slides/_rels/slide39.xml.rels><?xml version="1.0" encoding="UTF-8" standalone="yes"?>
<Relationships xmlns="http://schemas.openxmlformats.org/package/2006/relationships"><Relationship Id="rId8" Type="http://schemas.openxmlformats.org/officeDocument/2006/relationships/hyperlink" Target="http://commerciaux.celca.caisse-epargne.fr/particuliers/iard-et-prevoyance-3/assurances-parabancaires/assurances-parabancaires/" TargetMode="External"/><Relationship Id="rId13" Type="http://schemas.openxmlformats.org/officeDocument/2006/relationships/hyperlink" Target="https://www.img.caisse-epargne.fr/app/uploads/sites/10/2022/03/17174016/7735-edep-brochurescartes-dontassurances-2022-cegee-visa-premier-izicarte.pdf" TargetMode="External"/><Relationship Id="rId3" Type="http://schemas.openxmlformats.org/officeDocument/2006/relationships/image" Target="../media/image52.png"/><Relationship Id="rId7" Type="http://schemas.openxmlformats.org/officeDocument/2006/relationships/hyperlink" Target="https://bookassurance-nonvie.com/produits/?item=3&amp;slug=cartes-bancaires" TargetMode="External"/><Relationship Id="rId12" Type="http://schemas.openxmlformats.org/officeDocument/2006/relationships/hyperlink" Target="https://www.img.caisse-epargne.fr/app/uploads/sites/10/2022/03/17173122/7735-edep-brochurescartes-dontassurances-2022-cegee-visa-premier.pdf" TargetMode="External"/><Relationship Id="rId17" Type="http://schemas.openxmlformats.org/officeDocument/2006/relationships/hyperlink" Target="https://www.img.caisse-epargne.fr/app/uploads/sites/10/2022/03/17174501/7735-edep-brochurescartes-dontassurances-2022-cegee-visa-electron.pdf" TargetMode="External"/><Relationship Id="rId2" Type="http://schemas.openxmlformats.org/officeDocument/2006/relationships/image" Target="../media/image51.png"/><Relationship Id="rId16" Type="http://schemas.openxmlformats.org/officeDocument/2006/relationships/hyperlink" Target="https://www.img.caisse-epargne.fr/app/uploads/sites/10/2022/03/17173529/7735-edep-brochurescartes-dontassurances-2022-cegee-visa-infinite.pdf" TargetMode="External"/><Relationship Id="rId1" Type="http://schemas.openxmlformats.org/officeDocument/2006/relationships/slideLayout" Target="../slideLayouts/slideLayout4.xml"/><Relationship Id="rId6" Type="http://schemas.openxmlformats.org/officeDocument/2006/relationships/hyperlink" Target="https://bookassurance-nonvie.com/produits/?item=7&amp;slug=surepargne" TargetMode="External"/><Relationship Id="rId11" Type="http://schemas.openxmlformats.org/officeDocument/2006/relationships/hyperlink" Target="https://www.img.caisse-epargne.fr/app/uploads/sites/10/2022/03/17173611/7735-edep-brochurescartes-dontassurances-2022-cegee-visa-classic-izicarte.pdf" TargetMode="External"/><Relationship Id="rId5" Type="http://schemas.openxmlformats.org/officeDocument/2006/relationships/hyperlink" Target="file:///C:\Users\A5700447\Downloads\fiche-produit-assurance-sur-compte.pdf" TargetMode="External"/><Relationship Id="rId15" Type="http://schemas.openxmlformats.org/officeDocument/2006/relationships/hyperlink" Target="https://www.img.caisse-epargne.fr/app/uploads/sites/10/2022/03/18091828/7735-edep-brochurescartes-dontassurances-2022-cegee-visa-platinum-izicarte.pdf" TargetMode="External"/><Relationship Id="rId10" Type="http://schemas.openxmlformats.org/officeDocument/2006/relationships/hyperlink" Target="https://www.img.caisse-epargne.fr/app/uploads/sites/10/2022/03/17173021/7735-edep-brochurescartes-dontassurances-2022-cegee-visa-classic.pdf" TargetMode="External"/><Relationship Id="rId4" Type="http://schemas.openxmlformats.org/officeDocument/2006/relationships/hyperlink" Target="http://commerciaux.celca.caisse-epargne.fr/particuliers/iard-et-prevoyance-3/assurances-iard/secur-media/securmedia/" TargetMode="External"/><Relationship Id="rId9" Type="http://schemas.openxmlformats.org/officeDocument/2006/relationships/hyperlink" Target="http://assurances.caisse-epargne.fr/static/admin/moxiemanager/data/files/Pages%20de%20Book%20CE%20Natixis_CB.pdf" TargetMode="External"/><Relationship Id="rId14" Type="http://schemas.openxmlformats.org/officeDocument/2006/relationships/hyperlink" Target="https://www.img.caisse-epargne.fr/app/uploads/sites/10/2022/03/17173313/7735-edep-brochurescartes-dontassurances-2022-cegee-visa-platinum.pdf" TargetMode="External"/></Relationships>
</file>

<file path=ppt/slides/_rels/slide40.xml.rels><?xml version="1.0" encoding="UTF-8" standalone="yes"?>
<Relationships xmlns="http://schemas.openxmlformats.org/package/2006/relationships"><Relationship Id="rId8" Type="http://schemas.openxmlformats.org/officeDocument/2006/relationships/hyperlink" Target="http://commerciaux.celca.caisse-epargne.fr/download/1885/vehicules/12826/pret-auto-prime-a-la-conversion-oav.pdf" TargetMode="External"/><Relationship Id="rId3" Type="http://schemas.openxmlformats.org/officeDocument/2006/relationships/image" Target="../media/image52.png"/><Relationship Id="rId7" Type="http://schemas.openxmlformats.org/officeDocument/2006/relationships/hyperlink" Target="http://commerciaux.celca.caisse-epargne.fr/download/1083/tout-savoir-sur-le-credit-consommation/22045/offres-equipement-oav.pdf" TargetMode="External"/><Relationship Id="rId2" Type="http://schemas.openxmlformats.org/officeDocument/2006/relationships/image" Target="../media/image51.png"/><Relationship Id="rId1" Type="http://schemas.openxmlformats.org/officeDocument/2006/relationships/slideLayout" Target="../slideLayouts/slideLayout4.xml"/><Relationship Id="rId6" Type="http://schemas.openxmlformats.org/officeDocument/2006/relationships/hyperlink" Target="http://commerciaux.celca.caisse-epargne.fr/download/1083/tout-savoir-sur-le-credit-consommation/25840/offres-green-oav.pdf" TargetMode="External"/><Relationship Id="rId11" Type="http://schemas.openxmlformats.org/officeDocument/2006/relationships/image" Target="../media/image32.jpeg"/><Relationship Id="rId5" Type="http://schemas.openxmlformats.org/officeDocument/2006/relationships/hyperlink" Target="hhttp://commerciaux.celca.caisse-epargne.fr/download/1274/projet/22038/pret-projet-oav.pdf" TargetMode="External"/><Relationship Id="rId10" Type="http://schemas.openxmlformats.org/officeDocument/2006/relationships/hyperlink" Target="http://commerciaux.celca.caisse-epargne.fr/download/1728/la-location-avec-option-dachat/19027/loa-oav.pdf" TargetMode="External"/><Relationship Id="rId4" Type="http://schemas.openxmlformats.org/officeDocument/2006/relationships/hyperlink" Target="http://commerciaux.celca.caisse-epargne.fr/download/1083/tout-savoir-sur-le-credit-consommation/21976/potentiel-conso-oav.pdf" TargetMode="External"/><Relationship Id="rId9" Type="http://schemas.openxmlformats.org/officeDocument/2006/relationships/hyperlink" Target="http://commerciaux.celca.caisse-epargne.fr/download/1885/vehicules/18406/pret-mobilite-urbaine-oav.pptx" TargetMode="External"/></Relationships>
</file>

<file path=ppt/slides/_rels/slide41.xml.rels><?xml version="1.0" encoding="UTF-8" standalone="yes"?>
<Relationships xmlns="http://schemas.openxmlformats.org/package/2006/relationships"><Relationship Id="rId8" Type="http://schemas.openxmlformats.org/officeDocument/2006/relationships/hyperlink" Target="http://commerciaux.celca.caisse-epargne.fr/download/1028/documents-hors-arbo-1/26200/ce_infographie-auto-green_2021.pdf" TargetMode="External"/><Relationship Id="rId13" Type="http://schemas.openxmlformats.org/officeDocument/2006/relationships/hyperlink" Target="http://commerciaux.celca.caisse-epargne.fr/particuliers/complementaire-sante/" TargetMode="External"/><Relationship Id="rId3" Type="http://schemas.openxmlformats.org/officeDocument/2006/relationships/image" Target="../media/image52.png"/><Relationship Id="rId7" Type="http://schemas.openxmlformats.org/officeDocument/2006/relationships/hyperlink" Target="http://commerciaux.celca.caisse-epargne.fr/download/1028/documents-hors-arbo-1/26199/ce_infographie-assurance-habitation-green_2021.pdf" TargetMode="External"/><Relationship Id="rId12" Type="http://schemas.openxmlformats.org/officeDocument/2006/relationships/hyperlink" Target="https://myeav.ecuvie.assurances.d.bbg/upload/docs/application/vnd.ms-excel.sheet.macroenabled.12/2020-07/simul_secur_famille2_ce_2020-06-30_16-29-41_561.xlsm" TargetMode="External"/><Relationship Id="rId2" Type="http://schemas.openxmlformats.org/officeDocument/2006/relationships/image" Target="../media/image51.png"/><Relationship Id="rId1" Type="http://schemas.openxmlformats.org/officeDocument/2006/relationships/slideLayout" Target="../slideLayouts/slideLayout4.xml"/><Relationship Id="rId6" Type="http://schemas.openxmlformats.org/officeDocument/2006/relationships/hyperlink" Target="http://comparateur-assurances.bpcea.caisse-epargne.fr/" TargetMode="External"/><Relationship Id="rId11" Type="http://schemas.openxmlformats.org/officeDocument/2006/relationships/hyperlink" Target="https://myeav.ecuvie.assurances.d.bbg/upload/docs/application/pdf/2020-06/fiche_commerciale_secur-famille2_2020-06-11_16-50-16_268.pdf" TargetMode="External"/><Relationship Id="rId5" Type="http://schemas.openxmlformats.org/officeDocument/2006/relationships/hyperlink" Target="https://bookassurance-nonvie.com/" TargetMode="External"/><Relationship Id="rId10" Type="http://schemas.openxmlformats.org/officeDocument/2006/relationships/hyperlink" Target="http://indispensable-myeav.ecuvie.caisse-epargne.fr/#/landing&amp;page=1" TargetMode="External"/><Relationship Id="rId4" Type="http://schemas.openxmlformats.org/officeDocument/2006/relationships/hyperlink" Target="http://assurances.caisse-epargne.fr/static/admin/moxiemanager/data/files/Book%20CE%20Natixis_BD_pages.pdf" TargetMode="External"/><Relationship Id="rId9" Type="http://schemas.openxmlformats.org/officeDocument/2006/relationships/hyperlink" Target="https://myeav.ecuvie.assurances.d.bbg/jcms/lch_24163/accueil" TargetMode="External"/><Relationship Id="rId14" Type="http://schemas.openxmlformats.org/officeDocument/2006/relationships/image" Target="../media/image32.jpeg"/></Relationships>
</file>

<file path=ppt/slides/_rels/slide42.xml.rels><?xml version="1.0" encoding="UTF-8" standalone="yes"?>
<Relationships xmlns="http://schemas.openxmlformats.org/package/2006/relationships"><Relationship Id="rId8" Type="http://schemas.openxmlformats.org/officeDocument/2006/relationships/hyperlink" Target="https://myeav.ecuvie.assurances.d.bbg/jcms/lch_24163/accueil" TargetMode="External"/><Relationship Id="rId3" Type="http://schemas.openxmlformats.org/officeDocument/2006/relationships/image" Target="../media/image52.png"/><Relationship Id="rId7" Type="http://schemas.openxmlformats.org/officeDocument/2006/relationships/hyperlink" Target="https://espacedefi.fr/saml/login" TargetMode="External"/><Relationship Id="rId2" Type="http://schemas.openxmlformats.org/officeDocument/2006/relationships/image" Target="../media/image51.png"/><Relationship Id="rId1" Type="http://schemas.openxmlformats.org/officeDocument/2006/relationships/slideLayout" Target="../slideLayouts/slideLayout4.xml"/><Relationship Id="rId6" Type="http://schemas.openxmlformats.org/officeDocument/2006/relationships/hyperlink" Target="http://commerciaux.celca.caisse-epargne.fr/gestion-patrimoniale/epargne-4/gestion-deleguee/" TargetMode="External"/><Relationship Id="rId11" Type="http://schemas.openxmlformats.org/officeDocument/2006/relationships/image" Target="../media/image32.jpeg"/><Relationship Id="rId5" Type="http://schemas.openxmlformats.org/officeDocument/2006/relationships/hyperlink" Target="https://cloud.news.im.natixis.com/ce-accompagnement-offre-isr-esg-groupe" TargetMode="External"/><Relationship Id="rId10" Type="http://schemas.openxmlformats.org/officeDocument/2006/relationships/hyperlink" Target="http://commerciaux.celca.caisse-epargne.fr/download/2063/les-ateliers-des-decodeurs-en-video/25996/video-sur-les-marches-financiers-presentation-du-8-fevrier-2022.html" TargetMode="External"/><Relationship Id="rId4" Type="http://schemas.openxmlformats.org/officeDocument/2006/relationships/hyperlink" Target="http://commerciaux.celca.caisse-epargne.fr/download/1028/documents-hors-arbo-1/24465/natixis-im-outils-digitaux-ce-10-2021-3.pdf" TargetMode="External"/><Relationship Id="rId9" Type="http://schemas.openxmlformats.org/officeDocument/2006/relationships/hyperlink" Target="http://commerciaux.celca.caisse-epargne.fr/global-bdd/referentiel-des-delegations-commerciales/"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4.xml"/><Relationship Id="rId4" Type="http://schemas.openxmlformats.org/officeDocument/2006/relationships/hyperlink" Target="http://commerciaux.celca.caisse-epargne.fr/global-bdd/excellence-relationnelle-professionnelle-manageriale/piloter/piloter/"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hyperlink" Target="http://commerciaux.celca.caisse-epargne.fr/global-bdd/experience-client/multicanal/" TargetMode="External"/><Relationship Id="rId1" Type="http://schemas.openxmlformats.org/officeDocument/2006/relationships/slideLayout" Target="../slideLayouts/slideLayout4.xml"/><Relationship Id="rId4" Type="http://schemas.openxmlformats.org/officeDocument/2006/relationships/image" Target="../media/image54.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8" Type="http://schemas.openxmlformats.org/officeDocument/2006/relationships/hyperlink" Target="https://monexpert.d.bbg/" TargetMode="External"/><Relationship Id="rId3" Type="http://schemas.openxmlformats.org/officeDocument/2006/relationships/image" Target="../media/image52.png"/><Relationship Id="rId7" Type="http://schemas.openxmlformats.org/officeDocument/2006/relationships/hyperlink" Target="http://commerciaux.celca.caisse-epargne.fr/download/1836/gamme-tpe/25239/catalogue-tpe-2022-metropole.pdf" TargetMode="External"/><Relationship Id="rId12" Type="http://schemas.openxmlformats.org/officeDocument/2006/relationships/hyperlink" Target="http://commerciaux.celca.caisse-epargne.fr/download/1691/payplug/22314/argumentaires_payplug_valide20200422.pdf" TargetMode="External"/><Relationship Id="rId2" Type="http://schemas.openxmlformats.org/officeDocument/2006/relationships/image" Target="../media/image51.png"/><Relationship Id="rId1" Type="http://schemas.openxmlformats.org/officeDocument/2006/relationships/slideLayout" Target="../slideLayouts/slideLayout4.xml"/><Relationship Id="rId6" Type="http://schemas.openxmlformats.org/officeDocument/2006/relationships/hyperlink" Target="https://www.ce-boost-pay.fr/" TargetMode="External"/><Relationship Id="rId11" Type="http://schemas.openxmlformats.org/officeDocument/2006/relationships/hyperlink" Target="https://www.caisse-epargne.fr/grand-est-europe/professionnels/banque-au-quotidien-et-assurance/payplug" TargetMode="External"/><Relationship Id="rId5" Type="http://schemas.openxmlformats.org/officeDocument/2006/relationships/hyperlink" Target="https://easytpe.d.bbg/" TargetMode="External"/><Relationship Id="rId10" Type="http://schemas.openxmlformats.org/officeDocument/2006/relationships/hyperlink" Target="https://www.spplus.net/jcms/hen_6757/fr/accueil" TargetMode="External"/><Relationship Id="rId4" Type="http://schemas.openxmlformats.org/officeDocument/2006/relationships/hyperlink" Target="http://commerciaux.celca.caisse-epargne.fr/download/371/bancarisation/25176/outil-daccompagnement_eer-prof-2022-01-2.xlsm" TargetMode="External"/><Relationship Id="rId9" Type="http://schemas.openxmlformats.org/officeDocument/2006/relationships/hyperlink" Target="http://commerciaux.celca.caisse-epargne.fr/download/448/simul-easy/24608/simuleasy_agence_cepls_juin_2021.xlsm" TargetMode="External"/></Relationships>
</file>

<file path=ppt/slides/_rels/slide47.xml.rels><?xml version="1.0" encoding="UTF-8" standalone="yes"?>
<Relationships xmlns="http://schemas.openxmlformats.org/package/2006/relationships"><Relationship Id="rId8" Type="http://schemas.openxmlformats.org/officeDocument/2006/relationships/hyperlink" Target="http://commerciaux.celca.caisse-epargne.fr/download/368/prevoyance/21859/presentation-outil-profideo-ce.pptx" TargetMode="External"/><Relationship Id="rId13" Type="http://schemas.openxmlformats.org/officeDocument/2006/relationships/hyperlink" Target="http://commerciaux.celca.caisse-epargne.fr/download/1125/documents-commerciaux/18733/20151126-bpcea-supportentretienmr-vf.pdf" TargetMode="External"/><Relationship Id="rId3" Type="http://schemas.openxmlformats.org/officeDocument/2006/relationships/image" Target="../media/image52.png"/><Relationship Id="rId7" Type="http://schemas.openxmlformats.org/officeDocument/2006/relationships/hyperlink" Target="http://commerciaux.celca.caisse-epargne.fr/download/370/pap/21727/comparatif-me-pro-pap-prev-pro-2021-03-3.pdf" TargetMode="External"/><Relationship Id="rId12" Type="http://schemas.openxmlformats.org/officeDocument/2006/relationships/hyperlink" Target="https://myeav.ecuvie.assurances.d.bbg/jcms/rpn32_170212/millevie-per-adhesion-myassur" TargetMode="External"/><Relationship Id="rId2" Type="http://schemas.openxmlformats.org/officeDocument/2006/relationships/image" Target="../media/image51.png"/><Relationship Id="rId1" Type="http://schemas.openxmlformats.org/officeDocument/2006/relationships/slideLayout" Target="../slideLayouts/slideLayout4.xml"/><Relationship Id="rId6" Type="http://schemas.openxmlformats.org/officeDocument/2006/relationships/hyperlink" Target="http://oora-assurances-pros.bpcea.caisse-epargne.fr/" TargetMode="External"/><Relationship Id="rId11" Type="http://schemas.openxmlformats.org/officeDocument/2006/relationships/hyperlink" Target="https://myeav.ecuvie.assurances.d.bbg/upload/docs/application/pdf/2020-06/oav-per_caisse_epargne2020-06.pdf" TargetMode="External"/><Relationship Id="rId5" Type="http://schemas.openxmlformats.org/officeDocument/2006/relationships/hyperlink" Target="http://commerciaux.celca.caisse-epargne.fr/download/362/iard-pro/21769/oora-mode-demploi-062020.pptx" TargetMode="External"/><Relationship Id="rId10" Type="http://schemas.openxmlformats.org/officeDocument/2006/relationships/hyperlink" Target="https://conseiller-simulateur-retraite-caisse-epargne.harvest.fr/efuturis/efuturis/enter" TargetMode="External"/><Relationship Id="rId4" Type="http://schemas.openxmlformats.org/officeDocument/2006/relationships/hyperlink" Target="http://commerciaux.celca.caisse-epargne.fr/download/362/iard-pro/2930/book-de-lassureur-pro-2017.pdf" TargetMode="External"/><Relationship Id="rId9" Type="http://schemas.openxmlformats.org/officeDocument/2006/relationships/hyperlink" Target="https://myeav.ecuvie.assurances.d.bbg/jcms/rpn32_64533/lancement-du-per-individuel-grand-public/premium?hlText=peri" TargetMode="External"/><Relationship Id="rId14" Type="http://schemas.openxmlformats.org/officeDocument/2006/relationships/hyperlink" Target="http://commerciaux.celca.caisse-epargne.fr/download/365/documents-commerciaux/18202/ce-oav-auto-pro.pdf"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4.xml"/><Relationship Id="rId4" Type="http://schemas.openxmlformats.org/officeDocument/2006/relationships/hyperlink" Target="http://commerciaux.celca.caisse-epargne.fr/professionnels/professionnels/"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55.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hyperlink" Target="http://commerciaux.celca.caisse-epargne.fr/download/166/segmentation-activation/8760/segmentation_cegee.pdf" TargetMode="External"/><Relationship Id="rId2" Type="http://schemas.openxmlformats.org/officeDocument/2006/relationships/hyperlink" Target="http://commerciaux.celca.caisse-epargne.fr/global-bdd/experience-client/multicanal/" TargetMode="External"/><Relationship Id="rId1" Type="http://schemas.openxmlformats.org/officeDocument/2006/relationships/slideLayout" Target="../slideLayouts/slideLayout4.xml"/><Relationship Id="rId4" Type="http://schemas.openxmlformats.org/officeDocument/2006/relationships/image" Target="../media/image56.png"/></Relationships>
</file>

<file path=ppt/slides/_rels/slide5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8.xml"/><Relationship Id="rId4" Type="http://schemas.openxmlformats.org/officeDocument/2006/relationships/image" Target="../media/image60.png"/></Relationships>
</file>

<file path=ppt/slides/_rels/slide5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0"/>
          </p:nvPr>
        </p:nvSpPr>
        <p:spPr/>
        <p:txBody>
          <a:bodyPr>
            <a:normAutofit fontScale="92500" lnSpcReduction="10000"/>
          </a:bodyPr>
          <a:lstStyle/>
          <a:p>
            <a:r>
              <a:rPr lang="fr-FR" dirty="0"/>
              <a:t>Particuliers | Premiums | Professionnels </a:t>
            </a:r>
          </a:p>
        </p:txBody>
      </p:sp>
      <p:sp>
        <p:nvSpPr>
          <p:cNvPr id="4" name="Titre 3"/>
          <p:cNvSpPr>
            <a:spLocks noGrp="1"/>
          </p:cNvSpPr>
          <p:nvPr>
            <p:ph type="ctrTitle"/>
          </p:nvPr>
        </p:nvSpPr>
        <p:spPr/>
        <p:txBody>
          <a:bodyPr>
            <a:noAutofit/>
          </a:bodyPr>
          <a:lstStyle/>
          <a:p>
            <a:r>
              <a:rPr lang="fr-FR" sz="6600" dirty="0">
                <a:solidFill>
                  <a:schemeClr val="accent4">
                    <a:lumMod val="75000"/>
                  </a:schemeClr>
                </a:solidFill>
              </a:rPr>
              <a:t>S’ENGAGER</a:t>
            </a:r>
            <a:br>
              <a:rPr lang="fr-FR" sz="6600" dirty="0"/>
            </a:br>
            <a:r>
              <a:rPr lang="fr-FR" sz="6600" dirty="0">
                <a:solidFill>
                  <a:srgbClr val="6D6E71"/>
                </a:solidFill>
              </a:rPr>
              <a:t>ENSEMBLE</a:t>
            </a:r>
            <a:r>
              <a:rPr lang="fr-FR" sz="6600" dirty="0"/>
              <a:t> </a:t>
            </a:r>
          </a:p>
        </p:txBody>
      </p:sp>
      <p:sp>
        <p:nvSpPr>
          <p:cNvPr id="8" name="Espace réservé du texte 2"/>
          <p:cNvSpPr txBox="1">
            <a:spLocks/>
          </p:cNvSpPr>
          <p:nvPr/>
        </p:nvSpPr>
        <p:spPr>
          <a:xfrm>
            <a:off x="4301299" y="3939348"/>
            <a:ext cx="6495612" cy="423333"/>
          </a:xfrm>
          <a:prstGeom prst="rect">
            <a:avLst/>
          </a:prstGeom>
        </p:spPr>
        <p:txBody>
          <a:bodyPr vert="horz" lIns="91440" tIns="45720" rIns="91440" bIns="45720" rtlCol="0" anchor="ct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600" kern="1200" baseline="0">
                <a:solidFill>
                  <a:schemeClr val="tx1">
                    <a:lumMod val="65000"/>
                    <a:lumOff val="3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p:txBody>
      </p:sp>
      <p:sp>
        <p:nvSpPr>
          <p:cNvPr id="9" name="Sous-titre 8">
            <a:extLst>
              <a:ext uri="{FF2B5EF4-FFF2-40B4-BE49-F238E27FC236}">
                <a16:creationId xmlns:a16="http://schemas.microsoft.com/office/drawing/2014/main" id="{D7915DB7-A739-4646-84E9-8DFFA4516545}"/>
              </a:ext>
            </a:extLst>
          </p:cNvPr>
          <p:cNvSpPr>
            <a:spLocks noGrp="1"/>
          </p:cNvSpPr>
          <p:nvPr>
            <p:ph type="subTitle" idx="1"/>
          </p:nvPr>
        </p:nvSpPr>
        <p:spPr>
          <a:xfrm>
            <a:off x="2230015" y="4595608"/>
            <a:ext cx="7893700" cy="282887"/>
          </a:xfrm>
        </p:spPr>
        <p:txBody>
          <a:bodyPr/>
          <a:lstStyle/>
          <a:p>
            <a:r>
              <a:rPr lang="fr-FR" dirty="0"/>
              <a:t>Du 1</a:t>
            </a:r>
            <a:r>
              <a:rPr lang="fr-FR" baseline="30000" dirty="0"/>
              <a:t>er</a:t>
            </a:r>
            <a:r>
              <a:rPr lang="fr-FR" dirty="0"/>
              <a:t> mai au 31 août 2022</a:t>
            </a:r>
          </a:p>
          <a:p>
            <a:endParaRPr lang="fr-FR" dirty="0"/>
          </a:p>
        </p:txBody>
      </p:sp>
      <p:sp>
        <p:nvSpPr>
          <p:cNvPr id="13" name="Espace réservé du texte 12">
            <a:extLst>
              <a:ext uri="{FF2B5EF4-FFF2-40B4-BE49-F238E27FC236}">
                <a16:creationId xmlns:a16="http://schemas.microsoft.com/office/drawing/2014/main" id="{B5094D31-69B6-4606-BC4A-59155015822D}"/>
              </a:ext>
            </a:extLst>
          </p:cNvPr>
          <p:cNvSpPr>
            <a:spLocks noGrp="1"/>
          </p:cNvSpPr>
          <p:nvPr>
            <p:ph type="body" sz="quarter" idx="11"/>
          </p:nvPr>
        </p:nvSpPr>
        <p:spPr/>
        <p:txBody>
          <a:bodyPr/>
          <a:lstStyle/>
          <a:p>
            <a:r>
              <a:rPr lang="fr-FR" dirty="0"/>
              <a:t>Pôle BDD</a:t>
            </a:r>
          </a:p>
        </p:txBody>
      </p:sp>
      <p:pic>
        <p:nvPicPr>
          <p:cNvPr id="2050" name="Picture 2" descr="Images Equipe | Vecteurs, photos et PSD gratuits">
            <a:extLst>
              <a:ext uri="{FF2B5EF4-FFF2-40B4-BE49-F238E27FC236}">
                <a16:creationId xmlns:a16="http://schemas.microsoft.com/office/drawing/2014/main" id="{9311EF4B-D96E-4AFF-9D7B-05F518BEA592}"/>
              </a:ext>
            </a:extLst>
          </p:cNvPr>
          <p:cNvPicPr>
            <a:picLocks noChangeAspect="1" noChangeArrowheads="1"/>
          </p:cNvPicPr>
          <p:nvPr/>
        </p:nvPicPr>
        <p:blipFill>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9465354" y="3939348"/>
            <a:ext cx="2312664" cy="2312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7399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156155" y="1779051"/>
            <a:ext cx="8519908" cy="39573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p:cNvSpPr>
            <a:spLocks noGrp="1"/>
          </p:cNvSpPr>
          <p:nvPr>
            <p:ph type="body" sz="quarter" idx="13"/>
          </p:nvPr>
        </p:nvSpPr>
        <p:spPr/>
        <p:txBody>
          <a:bodyPr/>
          <a:lstStyle/>
          <a:p>
            <a:r>
              <a:rPr lang="fr-FR" sz="2000" b="1" dirty="0">
                <a:latin typeface="Montserrat Black" panose="00000A00000000000000" pitchFamily="2" charset="0"/>
              </a:rPr>
              <a:t>Point d’étape et Challenge</a:t>
            </a:r>
          </a:p>
          <a:p>
            <a:r>
              <a:rPr lang="fr-FR" sz="2000" b="1" dirty="0">
                <a:latin typeface="Montserrat Black" panose="00000A00000000000000" pitchFamily="2" charset="0"/>
              </a:rPr>
              <a:t>Moyens à votre disposition</a:t>
            </a:r>
          </a:p>
          <a:p>
            <a:r>
              <a:rPr lang="fr-FR" sz="2000" b="1" dirty="0">
                <a:latin typeface="Montserrat Black" panose="00000A00000000000000" pitchFamily="2" charset="0"/>
              </a:rPr>
              <a:t>Boîte à outils</a:t>
            </a:r>
          </a:p>
        </p:txBody>
      </p:sp>
    </p:spTree>
    <p:extLst>
      <p:ext uri="{BB962C8B-B14F-4D97-AF65-F5344CB8AC3E}">
        <p14:creationId xmlns:p14="http://schemas.microsoft.com/office/powerpoint/2010/main" val="31049022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BF19103A-639F-4E39-A537-9DAEC46AFA07}"/>
              </a:ext>
            </a:extLst>
          </p:cNvPr>
          <p:cNvSpPr>
            <a:spLocks noGrp="1"/>
          </p:cNvSpPr>
          <p:nvPr>
            <p:ph idx="1"/>
          </p:nvPr>
        </p:nvSpPr>
        <p:spPr/>
        <p:txBody>
          <a:bodyPr/>
          <a:lstStyle/>
          <a:p>
            <a:r>
              <a:rPr lang="fr-FR" dirty="0"/>
              <a:t>A mi-avril, la CEGEE poursuit son développement grâce à la bancarisation en net et à l’accompagnement des projets Crédit et Assurance Vie de nos clients.</a:t>
            </a:r>
          </a:p>
          <a:p>
            <a:pPr lvl="1"/>
            <a:r>
              <a:rPr lang="fr-FR" dirty="0"/>
              <a:t>L’accompagnement des projets de nos clients se fait dans un contexte de hausse des taux qui sera encore plus marquée dans les semaines à venir, ce qui a pour impact de nous contraindre à une hausse des taux significatives de nos propositions commerciales.</a:t>
            </a:r>
          </a:p>
          <a:p>
            <a:r>
              <a:rPr lang="fr-FR" dirty="0"/>
              <a:t>Certains marqueurs forts de la CEGEE comme l’équipement IARD sont en retraits par rapport à 2021.</a:t>
            </a:r>
          </a:p>
          <a:p>
            <a:endParaRPr lang="fr-FR" dirty="0"/>
          </a:p>
          <a:p>
            <a:endParaRPr lang="fr-FR" dirty="0"/>
          </a:p>
        </p:txBody>
      </p:sp>
      <p:sp>
        <p:nvSpPr>
          <p:cNvPr id="4" name="Espace réservé du texte 3"/>
          <p:cNvSpPr>
            <a:spLocks noGrp="1"/>
          </p:cNvSpPr>
          <p:nvPr>
            <p:ph type="body" sz="quarter" idx="12"/>
          </p:nvPr>
        </p:nvSpPr>
        <p:spPr/>
        <p:txBody>
          <a:bodyPr/>
          <a:lstStyle/>
          <a:p>
            <a:r>
              <a:rPr lang="fr-FR" dirty="0"/>
              <a:t>Notre début d’année s’inscrit dans une dynamique commerciale positive malgré quelques marqueurs forts en léger retrait.</a:t>
            </a:r>
          </a:p>
        </p:txBody>
      </p:sp>
      <p:sp>
        <p:nvSpPr>
          <p:cNvPr id="16" name="Espace réservé du texte 3">
            <a:extLst>
              <a:ext uri="{FF2B5EF4-FFF2-40B4-BE49-F238E27FC236}">
                <a16:creationId xmlns:a16="http://schemas.microsoft.com/office/drawing/2014/main" id="{8426B275-1A66-4BAB-A98C-07D26F2CB7D2}"/>
              </a:ext>
            </a:extLst>
          </p:cNvPr>
          <p:cNvSpPr>
            <a:spLocks noGrp="1"/>
          </p:cNvSpPr>
          <p:nvPr>
            <p:ph type="body" sz="quarter" idx="14"/>
          </p:nvPr>
        </p:nvSpPr>
        <p:spPr/>
        <p:txBody>
          <a:bodyPr/>
          <a:lstStyle/>
          <a:p>
            <a:r>
              <a:rPr lang="fr-FR" dirty="0">
                <a:solidFill>
                  <a:schemeClr val="accent4">
                    <a:lumMod val="75000"/>
                  </a:schemeClr>
                </a:solidFill>
              </a:rPr>
              <a:t>Particuliers 		Premiums		Professionnels</a:t>
            </a:r>
          </a:p>
        </p:txBody>
      </p:sp>
      <p:sp>
        <p:nvSpPr>
          <p:cNvPr id="73" name="Espace réservé du contenu 4"/>
          <p:cNvSpPr txBox="1">
            <a:spLocks/>
          </p:cNvSpPr>
          <p:nvPr/>
        </p:nvSpPr>
        <p:spPr>
          <a:xfrm>
            <a:off x="572239" y="4044195"/>
            <a:ext cx="10332240" cy="4404103"/>
          </a:xfrm>
          <a:prstGeom prst="rect">
            <a:avLst/>
          </a:prstGeom>
        </p:spPr>
        <p:txBody>
          <a:bodyPr>
            <a:no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just">
              <a:buNone/>
            </a:pPr>
            <a:endParaRPr lang="fr-FR" sz="1600" dirty="0"/>
          </a:p>
        </p:txBody>
      </p:sp>
      <p:pic>
        <p:nvPicPr>
          <p:cNvPr id="9" name="Image 8">
            <a:extLst>
              <a:ext uri="{FF2B5EF4-FFF2-40B4-BE49-F238E27FC236}">
                <a16:creationId xmlns:a16="http://schemas.microsoft.com/office/drawing/2014/main" id="{C6E45DC6-D7AD-47FC-A923-91102185986E}"/>
              </a:ext>
            </a:extLst>
          </p:cNvPr>
          <p:cNvPicPr>
            <a:picLocks noChangeAspect="1"/>
          </p:cNvPicPr>
          <p:nvPr/>
        </p:nvPicPr>
        <p:blipFill>
          <a:blip r:embed="rId2"/>
          <a:stretch>
            <a:fillRect/>
          </a:stretch>
        </p:blipFill>
        <p:spPr>
          <a:xfrm>
            <a:off x="3690994" y="3527181"/>
            <a:ext cx="4810012" cy="2756213"/>
          </a:xfrm>
          <a:prstGeom prst="rect">
            <a:avLst/>
          </a:prstGeom>
        </p:spPr>
      </p:pic>
    </p:spTree>
    <p:extLst>
      <p:ext uri="{BB962C8B-B14F-4D97-AF65-F5344CB8AC3E}">
        <p14:creationId xmlns:p14="http://schemas.microsoft.com/office/powerpoint/2010/main" val="4072492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BF19103A-639F-4E39-A537-9DAEC46AFA07}"/>
              </a:ext>
            </a:extLst>
          </p:cNvPr>
          <p:cNvSpPr>
            <a:spLocks noGrp="1"/>
          </p:cNvSpPr>
          <p:nvPr>
            <p:ph idx="1"/>
          </p:nvPr>
        </p:nvSpPr>
        <p:spPr/>
        <p:txBody>
          <a:bodyPr/>
          <a:lstStyle/>
          <a:p>
            <a:r>
              <a:rPr lang="fr-FR" dirty="0"/>
              <a:t>Nos ambitions commerciales sur le Q2 mettent en avant nos enjeux fondamentaux définis en début d’année.</a:t>
            </a:r>
          </a:p>
          <a:p>
            <a:pPr lvl="1"/>
            <a:r>
              <a:rPr lang="fr-FR" dirty="0"/>
              <a:t>La Conquête</a:t>
            </a:r>
          </a:p>
          <a:p>
            <a:pPr lvl="1"/>
            <a:r>
              <a:rPr lang="fr-FR" dirty="0"/>
              <a:t>L’Epargne à travers l’Assurance Vie notamment</a:t>
            </a:r>
          </a:p>
          <a:p>
            <a:pPr lvl="1"/>
            <a:r>
              <a:rPr lang="fr-FR" dirty="0"/>
              <a:t>Le PERI comme produit d’appel sur l’assurance vie pour tous nos clients</a:t>
            </a:r>
          </a:p>
          <a:p>
            <a:pPr lvl="1"/>
            <a:r>
              <a:rPr lang="fr-FR" dirty="0"/>
              <a:t>La CEGEE en « banquier – assureur » de plein exercice avec une implication de tous nos collaborateurs</a:t>
            </a:r>
          </a:p>
          <a:p>
            <a:pPr lvl="1"/>
            <a:r>
              <a:rPr lang="fr-FR" dirty="0"/>
              <a:t>La Fidélisation de nos clients à travers l’équipement</a:t>
            </a:r>
          </a:p>
          <a:p>
            <a:pPr lvl="1"/>
            <a:r>
              <a:rPr lang="fr-FR" dirty="0"/>
              <a:t>L’accompagnement des projets de nos clients via tous nos crédits</a:t>
            </a:r>
          </a:p>
          <a:p>
            <a:pPr lvl="1"/>
            <a:endParaRPr lang="fr-FR" dirty="0"/>
          </a:p>
          <a:p>
            <a:r>
              <a:rPr lang="fr-FR" dirty="0"/>
              <a:t>A noter, la Satisfaction client est un des leviers fondamentaux de notre performance commerciale. Elle s’inscrit dans la durée de la relation client et n’est donc pas repris dans notre Q2 comme axe majeur.</a:t>
            </a:r>
          </a:p>
          <a:p>
            <a:endParaRPr lang="fr-FR" dirty="0"/>
          </a:p>
          <a:p>
            <a:r>
              <a:rPr lang="fr-FR" b="1" dirty="0">
                <a:solidFill>
                  <a:srgbClr val="C00000"/>
                </a:solidFill>
              </a:rPr>
              <a:t>Un Challenge Commercial est organisé sur le Q2 afin d’accompagner la dynamique commerciale.</a:t>
            </a:r>
          </a:p>
          <a:p>
            <a:endParaRPr lang="fr-FR" dirty="0"/>
          </a:p>
        </p:txBody>
      </p:sp>
      <p:sp>
        <p:nvSpPr>
          <p:cNvPr id="4" name="Espace réservé du texte 3"/>
          <p:cNvSpPr>
            <a:spLocks noGrp="1"/>
          </p:cNvSpPr>
          <p:nvPr>
            <p:ph type="body" sz="quarter" idx="12"/>
          </p:nvPr>
        </p:nvSpPr>
        <p:spPr/>
        <p:txBody>
          <a:bodyPr/>
          <a:lstStyle/>
          <a:p>
            <a:r>
              <a:rPr lang="fr-FR" dirty="0"/>
              <a:t>Pour accompagner notre début d’année et accroitre nos développements, notre Q2 s’articule autour de nos objectifs commerciaux prioritaires.</a:t>
            </a:r>
          </a:p>
        </p:txBody>
      </p:sp>
      <p:sp>
        <p:nvSpPr>
          <p:cNvPr id="16" name="Espace réservé du texte 3">
            <a:extLst>
              <a:ext uri="{FF2B5EF4-FFF2-40B4-BE49-F238E27FC236}">
                <a16:creationId xmlns:a16="http://schemas.microsoft.com/office/drawing/2014/main" id="{8426B275-1A66-4BAB-A98C-07D26F2CB7D2}"/>
              </a:ext>
            </a:extLst>
          </p:cNvPr>
          <p:cNvSpPr>
            <a:spLocks noGrp="1"/>
          </p:cNvSpPr>
          <p:nvPr>
            <p:ph type="body" sz="quarter" idx="14"/>
          </p:nvPr>
        </p:nvSpPr>
        <p:spPr/>
        <p:txBody>
          <a:bodyPr/>
          <a:lstStyle/>
          <a:p>
            <a:r>
              <a:rPr lang="fr-FR" dirty="0">
                <a:solidFill>
                  <a:schemeClr val="accent4">
                    <a:lumMod val="75000"/>
                  </a:schemeClr>
                </a:solidFill>
              </a:rPr>
              <a:t>Particuliers 		Premiums		Professionnels</a:t>
            </a:r>
          </a:p>
        </p:txBody>
      </p:sp>
      <p:sp>
        <p:nvSpPr>
          <p:cNvPr id="73" name="Espace réservé du contenu 4"/>
          <p:cNvSpPr txBox="1">
            <a:spLocks/>
          </p:cNvSpPr>
          <p:nvPr/>
        </p:nvSpPr>
        <p:spPr>
          <a:xfrm>
            <a:off x="572239" y="4044195"/>
            <a:ext cx="10332240" cy="4404103"/>
          </a:xfrm>
          <a:prstGeom prst="rect">
            <a:avLst/>
          </a:prstGeom>
        </p:spPr>
        <p:txBody>
          <a:bodyPr>
            <a:no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just">
              <a:buNone/>
            </a:pPr>
            <a:endParaRPr lang="fr-FR" sz="1600" dirty="0"/>
          </a:p>
        </p:txBody>
      </p:sp>
    </p:spTree>
    <p:extLst>
      <p:ext uri="{BB962C8B-B14F-4D97-AF65-F5344CB8AC3E}">
        <p14:creationId xmlns:p14="http://schemas.microsoft.com/office/powerpoint/2010/main" val="56975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BF19103A-639F-4E39-A537-9DAEC46AFA07}"/>
              </a:ext>
            </a:extLst>
          </p:cNvPr>
          <p:cNvSpPr>
            <a:spLocks noGrp="1"/>
          </p:cNvSpPr>
          <p:nvPr>
            <p:ph idx="1"/>
          </p:nvPr>
        </p:nvSpPr>
        <p:spPr/>
        <p:txBody>
          <a:bodyPr/>
          <a:lstStyle/>
          <a:p>
            <a:pPr marL="285750" indent="-285750">
              <a:spcAft>
                <a:spcPts val="600"/>
              </a:spcAft>
            </a:pPr>
            <a:r>
              <a:rPr lang="fr-FR" b="1" dirty="0"/>
              <a:t>Un challenge de 4 mois</a:t>
            </a:r>
            <a:r>
              <a:rPr lang="fr-FR" dirty="0"/>
              <a:t> couvrant l’intégralité du Quadrimestre.</a:t>
            </a:r>
          </a:p>
          <a:p>
            <a:pPr marL="285750" indent="-285750">
              <a:spcAft>
                <a:spcPts val="600"/>
              </a:spcAft>
            </a:pPr>
            <a:endParaRPr lang="fr-FR" dirty="0"/>
          </a:p>
          <a:p>
            <a:pPr marL="285750" indent="-285750">
              <a:spcAft>
                <a:spcPts val="600"/>
              </a:spcAft>
            </a:pPr>
            <a:r>
              <a:rPr lang="fr-FR" b="1" dirty="0"/>
              <a:t>Des objectifs calés avec la Part Variable </a:t>
            </a:r>
            <a:r>
              <a:rPr lang="fr-FR" dirty="0"/>
              <a:t>sur objectif en tenant compte de la saisonnalité du quadrimestre</a:t>
            </a:r>
          </a:p>
          <a:p>
            <a:pPr marL="753750" lvl="1" indent="-285750">
              <a:spcAft>
                <a:spcPts val="600"/>
              </a:spcAft>
            </a:pPr>
            <a:r>
              <a:rPr lang="fr-FR" dirty="0"/>
              <a:t>Objectifs basés sur </a:t>
            </a:r>
            <a:r>
              <a:rPr lang="fr-FR" b="1" dirty="0"/>
              <a:t>les 120%</a:t>
            </a:r>
            <a:r>
              <a:rPr lang="fr-FR" dirty="0"/>
              <a:t> de la PV sur objectif</a:t>
            </a:r>
          </a:p>
          <a:p>
            <a:pPr marL="753750" lvl="1" indent="-285750">
              <a:spcAft>
                <a:spcPts val="600"/>
              </a:spcAft>
            </a:pPr>
            <a:r>
              <a:rPr lang="fr-FR" b="1" dirty="0"/>
              <a:t>Saisonnalité de 28%</a:t>
            </a:r>
            <a:r>
              <a:rPr lang="fr-FR" dirty="0"/>
              <a:t> appliquée à ces objectifs</a:t>
            </a:r>
          </a:p>
          <a:p>
            <a:pPr marL="285750" indent="-285750">
              <a:spcAft>
                <a:spcPts val="600"/>
              </a:spcAft>
            </a:pPr>
            <a:endParaRPr lang="fr-FR" dirty="0"/>
          </a:p>
          <a:p>
            <a:pPr marL="285750" indent="-285750">
              <a:spcAft>
                <a:spcPts val="600"/>
              </a:spcAft>
            </a:pPr>
            <a:r>
              <a:rPr lang="fr-FR" b="1" dirty="0"/>
              <a:t>Toutes les équipes réseau de la BDD</a:t>
            </a:r>
            <a:r>
              <a:rPr lang="fr-FR" dirty="0"/>
              <a:t> mobilisées sur ce Temps Fort</a:t>
            </a:r>
          </a:p>
          <a:p>
            <a:pPr marL="753750" lvl="1" indent="-285750">
              <a:spcAft>
                <a:spcPts val="600"/>
              </a:spcAft>
            </a:pPr>
            <a:r>
              <a:rPr lang="fr-FR" dirty="0"/>
              <a:t>Le marché Grand Public</a:t>
            </a:r>
          </a:p>
          <a:p>
            <a:pPr marL="753750" lvl="1" indent="-285750">
              <a:spcAft>
                <a:spcPts val="600"/>
              </a:spcAft>
            </a:pPr>
            <a:r>
              <a:rPr lang="fr-FR" dirty="0"/>
              <a:t>Le marché des Professionnels y compris l’Agri Viti et les Associations de Proximité</a:t>
            </a:r>
          </a:p>
          <a:p>
            <a:pPr marL="753750" lvl="1" indent="-285750">
              <a:spcAft>
                <a:spcPts val="600"/>
              </a:spcAft>
            </a:pPr>
            <a:r>
              <a:rPr lang="fr-FR" dirty="0"/>
              <a:t>Le marché PREMIUM</a:t>
            </a:r>
          </a:p>
          <a:p>
            <a:pPr marL="753750" lvl="1" indent="-285750">
              <a:spcAft>
                <a:spcPts val="600"/>
              </a:spcAft>
            </a:pPr>
            <a:r>
              <a:rPr lang="fr-FR" dirty="0"/>
              <a:t>La Banque Digitale</a:t>
            </a:r>
          </a:p>
        </p:txBody>
      </p:sp>
      <p:sp>
        <p:nvSpPr>
          <p:cNvPr id="4" name="Espace réservé du texte 3"/>
          <p:cNvSpPr>
            <a:spLocks noGrp="1"/>
          </p:cNvSpPr>
          <p:nvPr>
            <p:ph type="body" sz="quarter" idx="12"/>
          </p:nvPr>
        </p:nvSpPr>
        <p:spPr/>
        <p:txBody>
          <a:bodyPr/>
          <a:lstStyle/>
          <a:p>
            <a:r>
              <a:rPr lang="fr-FR" dirty="0"/>
              <a:t>Une dynamisation collective BDD autour de notre Part Variable pour travailler la régularité est mise en place</a:t>
            </a:r>
          </a:p>
        </p:txBody>
      </p:sp>
      <p:sp>
        <p:nvSpPr>
          <p:cNvPr id="16" name="Espace réservé du texte 3">
            <a:extLst>
              <a:ext uri="{FF2B5EF4-FFF2-40B4-BE49-F238E27FC236}">
                <a16:creationId xmlns:a16="http://schemas.microsoft.com/office/drawing/2014/main" id="{8426B275-1A66-4BAB-A98C-07D26F2CB7D2}"/>
              </a:ext>
            </a:extLst>
          </p:cNvPr>
          <p:cNvSpPr>
            <a:spLocks noGrp="1"/>
          </p:cNvSpPr>
          <p:nvPr>
            <p:ph type="body" sz="quarter" idx="14"/>
          </p:nvPr>
        </p:nvSpPr>
        <p:spPr/>
        <p:txBody>
          <a:bodyPr/>
          <a:lstStyle/>
          <a:p>
            <a:r>
              <a:rPr lang="fr-FR" dirty="0">
                <a:solidFill>
                  <a:schemeClr val="accent4">
                    <a:lumMod val="75000"/>
                  </a:schemeClr>
                </a:solidFill>
              </a:rPr>
              <a:t>Particuliers 		Premiums		Professionnels</a:t>
            </a:r>
          </a:p>
        </p:txBody>
      </p:sp>
      <p:sp>
        <p:nvSpPr>
          <p:cNvPr id="73" name="Espace réservé du contenu 4"/>
          <p:cNvSpPr txBox="1">
            <a:spLocks/>
          </p:cNvSpPr>
          <p:nvPr/>
        </p:nvSpPr>
        <p:spPr>
          <a:xfrm>
            <a:off x="572239" y="4044195"/>
            <a:ext cx="10332240" cy="4404103"/>
          </a:xfrm>
          <a:prstGeom prst="rect">
            <a:avLst/>
          </a:prstGeom>
        </p:spPr>
        <p:txBody>
          <a:bodyPr>
            <a:no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just">
              <a:buNone/>
            </a:pPr>
            <a:endParaRPr lang="fr-FR" sz="1600" dirty="0"/>
          </a:p>
        </p:txBody>
      </p:sp>
    </p:spTree>
    <p:extLst>
      <p:ext uri="{BB962C8B-B14F-4D97-AF65-F5344CB8AC3E}">
        <p14:creationId xmlns:p14="http://schemas.microsoft.com/office/powerpoint/2010/main" val="1121864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2"/>
          </p:nvPr>
        </p:nvSpPr>
        <p:spPr/>
        <p:txBody>
          <a:bodyPr/>
          <a:lstStyle/>
          <a:p>
            <a:r>
              <a:rPr lang="fr-FR" dirty="0"/>
              <a:t>Les objectifs à atteindre et les récompenses du challenge pour le </a:t>
            </a:r>
            <a:r>
              <a:rPr lang="fr-FR" dirty="0">
                <a:solidFill>
                  <a:schemeClr val="accent4">
                    <a:lumMod val="75000"/>
                  </a:schemeClr>
                </a:solidFill>
              </a:rPr>
              <a:t>Grand Public</a:t>
            </a:r>
            <a:r>
              <a:rPr lang="fr-FR" dirty="0"/>
              <a:t>.</a:t>
            </a:r>
            <a:endParaRPr lang="fr-FR" b="0" dirty="0"/>
          </a:p>
        </p:txBody>
      </p:sp>
      <p:sp>
        <p:nvSpPr>
          <p:cNvPr id="16" name="Espace réservé du texte 3">
            <a:extLst>
              <a:ext uri="{FF2B5EF4-FFF2-40B4-BE49-F238E27FC236}">
                <a16:creationId xmlns:a16="http://schemas.microsoft.com/office/drawing/2014/main" id="{8426B275-1A66-4BAB-A98C-07D26F2CB7D2}"/>
              </a:ext>
            </a:extLst>
          </p:cNvPr>
          <p:cNvSpPr>
            <a:spLocks noGrp="1"/>
          </p:cNvSpPr>
          <p:nvPr>
            <p:ph type="body" sz="quarter" idx="14"/>
          </p:nvPr>
        </p:nvSpPr>
        <p:spPr/>
        <p:txBody>
          <a:bodyPr/>
          <a:lstStyle/>
          <a:p>
            <a:r>
              <a:rPr lang="fr-FR" dirty="0">
                <a:solidFill>
                  <a:schemeClr val="accent4">
                    <a:lumMod val="75000"/>
                  </a:schemeClr>
                </a:solidFill>
              </a:rPr>
              <a:t>Particuliers</a:t>
            </a:r>
            <a:r>
              <a:rPr lang="fr-FR" dirty="0"/>
              <a:t> 		Premiums		Professionnels</a:t>
            </a:r>
          </a:p>
        </p:txBody>
      </p:sp>
      <p:sp>
        <p:nvSpPr>
          <p:cNvPr id="73" name="Espace réservé du contenu 4"/>
          <p:cNvSpPr txBox="1">
            <a:spLocks/>
          </p:cNvSpPr>
          <p:nvPr/>
        </p:nvSpPr>
        <p:spPr>
          <a:xfrm>
            <a:off x="572239" y="4044195"/>
            <a:ext cx="10332240" cy="4404103"/>
          </a:xfrm>
          <a:prstGeom prst="rect">
            <a:avLst/>
          </a:prstGeom>
        </p:spPr>
        <p:txBody>
          <a:bodyPr>
            <a:no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just">
              <a:buNone/>
            </a:pPr>
            <a:endParaRPr lang="fr-FR" sz="1600" dirty="0"/>
          </a:p>
        </p:txBody>
      </p:sp>
      <p:pic>
        <p:nvPicPr>
          <p:cNvPr id="7" name="Image 6">
            <a:extLst>
              <a:ext uri="{FF2B5EF4-FFF2-40B4-BE49-F238E27FC236}">
                <a16:creationId xmlns:a16="http://schemas.microsoft.com/office/drawing/2014/main" id="{48592C5E-67A4-47FB-A9A1-3FD02BD068F5}"/>
              </a:ext>
            </a:extLst>
          </p:cNvPr>
          <p:cNvPicPr>
            <a:picLocks noChangeAspect="1"/>
          </p:cNvPicPr>
          <p:nvPr/>
        </p:nvPicPr>
        <p:blipFill>
          <a:blip r:embed="rId2"/>
          <a:stretch>
            <a:fillRect/>
          </a:stretch>
        </p:blipFill>
        <p:spPr>
          <a:xfrm>
            <a:off x="895350" y="1729761"/>
            <a:ext cx="10401300" cy="4038600"/>
          </a:xfrm>
          <a:prstGeom prst="rect">
            <a:avLst/>
          </a:prstGeom>
        </p:spPr>
      </p:pic>
    </p:spTree>
    <p:extLst>
      <p:ext uri="{BB962C8B-B14F-4D97-AF65-F5344CB8AC3E}">
        <p14:creationId xmlns:p14="http://schemas.microsoft.com/office/powerpoint/2010/main" val="315271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lstStyle/>
          <a:p>
            <a:r>
              <a:rPr lang="fr-FR" dirty="0"/>
              <a:t>Les objectifs à atteindre et les récompenses du challenge pour la </a:t>
            </a:r>
            <a:r>
              <a:rPr lang="fr-FR" dirty="0">
                <a:solidFill>
                  <a:schemeClr val="accent4">
                    <a:lumMod val="75000"/>
                  </a:schemeClr>
                </a:solidFill>
              </a:rPr>
              <a:t>Banque Digitale</a:t>
            </a:r>
            <a:r>
              <a:rPr lang="fr-FR" dirty="0"/>
              <a:t>.</a:t>
            </a:r>
            <a:endParaRPr lang="fr-FR" b="0" dirty="0"/>
          </a:p>
        </p:txBody>
      </p:sp>
      <p:pic>
        <p:nvPicPr>
          <p:cNvPr id="2" name="Image 1">
            <a:extLst>
              <a:ext uri="{FF2B5EF4-FFF2-40B4-BE49-F238E27FC236}">
                <a16:creationId xmlns:a16="http://schemas.microsoft.com/office/drawing/2014/main" id="{305FCE5E-217D-47E8-AC79-2AD401F4642E}"/>
              </a:ext>
            </a:extLst>
          </p:cNvPr>
          <p:cNvPicPr>
            <a:picLocks noChangeAspect="1"/>
          </p:cNvPicPr>
          <p:nvPr/>
        </p:nvPicPr>
        <p:blipFill>
          <a:blip r:embed="rId2"/>
          <a:stretch>
            <a:fillRect/>
          </a:stretch>
        </p:blipFill>
        <p:spPr>
          <a:xfrm>
            <a:off x="695325" y="1729100"/>
            <a:ext cx="10639425" cy="3819525"/>
          </a:xfrm>
          <a:prstGeom prst="rect">
            <a:avLst/>
          </a:prstGeom>
        </p:spPr>
      </p:pic>
      <p:sp>
        <p:nvSpPr>
          <p:cNvPr id="10" name="Espace réservé du texte 3">
            <a:extLst>
              <a:ext uri="{FF2B5EF4-FFF2-40B4-BE49-F238E27FC236}">
                <a16:creationId xmlns:a16="http://schemas.microsoft.com/office/drawing/2014/main" id="{10F34A3B-BFDE-4513-974D-BB410F4A2EA0}"/>
              </a:ext>
            </a:extLst>
          </p:cNvPr>
          <p:cNvSpPr>
            <a:spLocks noGrp="1"/>
          </p:cNvSpPr>
          <p:nvPr>
            <p:ph type="body" sz="quarter" idx="14"/>
          </p:nvPr>
        </p:nvSpPr>
        <p:spPr>
          <a:xfrm>
            <a:off x="4376057" y="137054"/>
            <a:ext cx="7300006" cy="231246"/>
          </a:xfrm>
        </p:spPr>
        <p:txBody>
          <a:bodyPr/>
          <a:lstStyle/>
          <a:p>
            <a:r>
              <a:rPr lang="fr-FR" sz="1000" dirty="0">
                <a:solidFill>
                  <a:schemeClr val="accent4">
                    <a:lumMod val="75000"/>
                  </a:schemeClr>
                </a:solidFill>
              </a:rPr>
              <a:t>Particuliers</a:t>
            </a:r>
            <a:r>
              <a:rPr lang="fr-FR" sz="1000" dirty="0"/>
              <a:t> 		</a:t>
            </a:r>
            <a:r>
              <a:rPr lang="fr-FR" sz="1000" dirty="0">
                <a:solidFill>
                  <a:schemeClr val="tx1">
                    <a:lumMod val="75000"/>
                    <a:lumOff val="25000"/>
                  </a:schemeClr>
                </a:solidFill>
              </a:rPr>
              <a:t>Premiums		Professionnels</a:t>
            </a:r>
          </a:p>
        </p:txBody>
      </p:sp>
    </p:spTree>
    <p:extLst>
      <p:ext uri="{BB962C8B-B14F-4D97-AF65-F5344CB8AC3E}">
        <p14:creationId xmlns:p14="http://schemas.microsoft.com/office/powerpoint/2010/main" val="41822117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B3F44CBF-F6CD-4BEB-9A80-1A3C18937191}"/>
              </a:ext>
            </a:extLst>
          </p:cNvPr>
          <p:cNvPicPr>
            <a:picLocks noChangeAspect="1"/>
          </p:cNvPicPr>
          <p:nvPr/>
        </p:nvPicPr>
        <p:blipFill>
          <a:blip r:embed="rId2"/>
          <a:stretch>
            <a:fillRect/>
          </a:stretch>
        </p:blipFill>
        <p:spPr>
          <a:xfrm>
            <a:off x="895350" y="1538287"/>
            <a:ext cx="10401300" cy="3781425"/>
          </a:xfrm>
          <a:prstGeom prst="rect">
            <a:avLst/>
          </a:prstGeom>
        </p:spPr>
      </p:pic>
      <p:sp>
        <p:nvSpPr>
          <p:cNvPr id="10" name="Espace réservé du texte 3">
            <a:extLst>
              <a:ext uri="{FF2B5EF4-FFF2-40B4-BE49-F238E27FC236}">
                <a16:creationId xmlns:a16="http://schemas.microsoft.com/office/drawing/2014/main" id="{395BA571-7A4A-49D5-AA28-D58A153E563E}"/>
              </a:ext>
            </a:extLst>
          </p:cNvPr>
          <p:cNvSpPr>
            <a:spLocks noGrp="1"/>
          </p:cNvSpPr>
          <p:nvPr>
            <p:ph type="body" sz="quarter" idx="14"/>
          </p:nvPr>
        </p:nvSpPr>
        <p:spPr>
          <a:xfrm>
            <a:off x="4376057" y="137054"/>
            <a:ext cx="7300006" cy="231246"/>
          </a:xfrm>
        </p:spPr>
        <p:txBody>
          <a:bodyPr/>
          <a:lstStyle/>
          <a:p>
            <a:r>
              <a:rPr lang="fr-FR" sz="1000" dirty="0">
                <a:solidFill>
                  <a:schemeClr val="accent4">
                    <a:lumMod val="75000"/>
                  </a:schemeClr>
                </a:solidFill>
              </a:rPr>
              <a:t>Particuliers</a:t>
            </a:r>
            <a:r>
              <a:rPr lang="fr-FR" sz="1000" dirty="0"/>
              <a:t> 		</a:t>
            </a:r>
            <a:r>
              <a:rPr lang="fr-FR" sz="1000" dirty="0">
                <a:solidFill>
                  <a:schemeClr val="tx1">
                    <a:lumMod val="75000"/>
                    <a:lumOff val="25000"/>
                  </a:schemeClr>
                </a:solidFill>
              </a:rPr>
              <a:t>Premiums		Professionnels</a:t>
            </a:r>
          </a:p>
        </p:txBody>
      </p:sp>
      <p:sp>
        <p:nvSpPr>
          <p:cNvPr id="14" name="Espace réservé du texte 5">
            <a:extLst>
              <a:ext uri="{FF2B5EF4-FFF2-40B4-BE49-F238E27FC236}">
                <a16:creationId xmlns:a16="http://schemas.microsoft.com/office/drawing/2014/main" id="{3685F38E-DDF3-46E7-950A-97891863F3E8}"/>
              </a:ext>
            </a:extLst>
          </p:cNvPr>
          <p:cNvSpPr>
            <a:spLocks noGrp="1"/>
          </p:cNvSpPr>
          <p:nvPr>
            <p:ph type="body" sz="quarter" idx="12"/>
          </p:nvPr>
        </p:nvSpPr>
        <p:spPr>
          <a:xfrm>
            <a:off x="695325" y="463550"/>
            <a:ext cx="10980738" cy="720725"/>
          </a:xfrm>
        </p:spPr>
        <p:txBody>
          <a:bodyPr/>
          <a:lstStyle/>
          <a:p>
            <a:r>
              <a:rPr lang="fr-FR" dirty="0"/>
              <a:t>Les objectifs à atteindre et les récompenses du challenge pour la </a:t>
            </a:r>
            <a:r>
              <a:rPr lang="fr-FR" dirty="0">
                <a:solidFill>
                  <a:schemeClr val="accent4">
                    <a:lumMod val="75000"/>
                  </a:schemeClr>
                </a:solidFill>
              </a:rPr>
              <a:t>Banque Digitale</a:t>
            </a:r>
            <a:r>
              <a:rPr lang="fr-FR" dirty="0"/>
              <a:t>.</a:t>
            </a:r>
            <a:endParaRPr lang="fr-FR" b="0" dirty="0"/>
          </a:p>
        </p:txBody>
      </p:sp>
    </p:spTree>
    <p:extLst>
      <p:ext uri="{BB962C8B-B14F-4D97-AF65-F5344CB8AC3E}">
        <p14:creationId xmlns:p14="http://schemas.microsoft.com/office/powerpoint/2010/main" val="18027925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24C2D302-E855-46B8-816C-E0B8DDFC49DE}"/>
              </a:ext>
            </a:extLst>
          </p:cNvPr>
          <p:cNvPicPr>
            <a:picLocks noChangeAspect="1"/>
          </p:cNvPicPr>
          <p:nvPr/>
        </p:nvPicPr>
        <p:blipFill>
          <a:blip r:embed="rId2"/>
          <a:stretch>
            <a:fillRect/>
          </a:stretch>
        </p:blipFill>
        <p:spPr>
          <a:xfrm>
            <a:off x="895350" y="1757362"/>
            <a:ext cx="10401300" cy="3343275"/>
          </a:xfrm>
          <a:prstGeom prst="rect">
            <a:avLst/>
          </a:prstGeom>
        </p:spPr>
      </p:pic>
      <p:sp>
        <p:nvSpPr>
          <p:cNvPr id="11" name="Espace réservé du texte 5">
            <a:extLst>
              <a:ext uri="{FF2B5EF4-FFF2-40B4-BE49-F238E27FC236}">
                <a16:creationId xmlns:a16="http://schemas.microsoft.com/office/drawing/2014/main" id="{A3A98AAA-C3BC-4FF2-B365-7CE64044674F}"/>
              </a:ext>
            </a:extLst>
          </p:cNvPr>
          <p:cNvSpPr>
            <a:spLocks noGrp="1"/>
          </p:cNvSpPr>
          <p:nvPr>
            <p:ph type="body" sz="quarter" idx="12"/>
          </p:nvPr>
        </p:nvSpPr>
        <p:spPr>
          <a:xfrm>
            <a:off x="695325" y="463550"/>
            <a:ext cx="10980738" cy="720725"/>
          </a:xfrm>
        </p:spPr>
        <p:txBody>
          <a:bodyPr/>
          <a:lstStyle/>
          <a:p>
            <a:r>
              <a:rPr lang="fr-FR" dirty="0"/>
              <a:t>Les objectifs à atteindre et les récompenses du challenge pour la </a:t>
            </a:r>
            <a:r>
              <a:rPr lang="fr-FR" dirty="0">
                <a:solidFill>
                  <a:schemeClr val="accent4">
                    <a:lumMod val="75000"/>
                  </a:schemeClr>
                </a:solidFill>
              </a:rPr>
              <a:t>Banque Digitale</a:t>
            </a:r>
            <a:r>
              <a:rPr lang="fr-FR" dirty="0"/>
              <a:t>.</a:t>
            </a:r>
            <a:endParaRPr lang="fr-FR" b="0" dirty="0"/>
          </a:p>
        </p:txBody>
      </p:sp>
      <p:sp>
        <p:nvSpPr>
          <p:cNvPr id="13" name="Espace réservé du texte 3">
            <a:extLst>
              <a:ext uri="{FF2B5EF4-FFF2-40B4-BE49-F238E27FC236}">
                <a16:creationId xmlns:a16="http://schemas.microsoft.com/office/drawing/2014/main" id="{96D3974A-BC53-4D0C-AAC5-E89442FEC053}"/>
              </a:ext>
            </a:extLst>
          </p:cNvPr>
          <p:cNvSpPr>
            <a:spLocks noGrp="1"/>
          </p:cNvSpPr>
          <p:nvPr>
            <p:ph type="body" sz="quarter" idx="14"/>
          </p:nvPr>
        </p:nvSpPr>
        <p:spPr>
          <a:xfrm>
            <a:off x="4376057" y="137054"/>
            <a:ext cx="7300006" cy="231246"/>
          </a:xfrm>
        </p:spPr>
        <p:txBody>
          <a:bodyPr/>
          <a:lstStyle/>
          <a:p>
            <a:r>
              <a:rPr lang="fr-FR" sz="1000" dirty="0">
                <a:solidFill>
                  <a:schemeClr val="accent4">
                    <a:lumMod val="75000"/>
                  </a:schemeClr>
                </a:solidFill>
              </a:rPr>
              <a:t>Particuliers</a:t>
            </a:r>
            <a:r>
              <a:rPr lang="fr-FR" sz="1000" dirty="0"/>
              <a:t> 		</a:t>
            </a:r>
            <a:r>
              <a:rPr lang="fr-FR" sz="1000" dirty="0">
                <a:solidFill>
                  <a:schemeClr val="tx1">
                    <a:lumMod val="75000"/>
                    <a:lumOff val="25000"/>
                  </a:schemeClr>
                </a:solidFill>
              </a:rPr>
              <a:t>Premiums		Professionnels</a:t>
            </a:r>
          </a:p>
        </p:txBody>
      </p:sp>
    </p:spTree>
    <p:extLst>
      <p:ext uri="{BB962C8B-B14F-4D97-AF65-F5344CB8AC3E}">
        <p14:creationId xmlns:p14="http://schemas.microsoft.com/office/powerpoint/2010/main" val="12248568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normAutofit/>
          </a:bodyPr>
          <a:lstStyle/>
          <a:p>
            <a:r>
              <a:rPr lang="fr-FR" dirty="0"/>
              <a:t>Les objectifs à atteindre et les récompenses du challenge pour les </a:t>
            </a:r>
            <a:r>
              <a:rPr lang="fr-FR" dirty="0">
                <a:solidFill>
                  <a:schemeClr val="accent4">
                    <a:lumMod val="75000"/>
                  </a:schemeClr>
                </a:solidFill>
              </a:rPr>
              <a:t>Premiums</a:t>
            </a:r>
            <a:r>
              <a:rPr lang="fr-FR" dirty="0"/>
              <a:t>.</a:t>
            </a:r>
            <a:endParaRPr lang="fr-FR" b="0" dirty="0"/>
          </a:p>
        </p:txBody>
      </p:sp>
      <p:sp>
        <p:nvSpPr>
          <p:cNvPr id="12" name="Espace réservé du texte 3">
            <a:extLst>
              <a:ext uri="{FF2B5EF4-FFF2-40B4-BE49-F238E27FC236}">
                <a16:creationId xmlns:a16="http://schemas.microsoft.com/office/drawing/2014/main" id="{A7154E78-E6A2-4513-89DD-84AB8EDA4C63}"/>
              </a:ext>
            </a:extLst>
          </p:cNvPr>
          <p:cNvSpPr>
            <a:spLocks noGrp="1"/>
          </p:cNvSpPr>
          <p:nvPr>
            <p:ph type="body" sz="quarter" idx="14"/>
          </p:nvPr>
        </p:nvSpPr>
        <p:spPr>
          <a:xfrm>
            <a:off x="4376738" y="136525"/>
            <a:ext cx="7299325" cy="231775"/>
          </a:xfrm>
        </p:spPr>
        <p:txBody>
          <a:bodyPr/>
          <a:lstStyle/>
          <a:p>
            <a:r>
              <a:rPr lang="fr-FR" sz="1000" dirty="0">
                <a:solidFill>
                  <a:schemeClr val="tx1">
                    <a:lumMod val="75000"/>
                    <a:lumOff val="25000"/>
                  </a:schemeClr>
                </a:solidFill>
              </a:rPr>
              <a:t>Particuliers</a:t>
            </a:r>
            <a:r>
              <a:rPr lang="fr-FR" sz="1000" dirty="0"/>
              <a:t> 		</a:t>
            </a:r>
            <a:r>
              <a:rPr lang="fr-FR" sz="1000" b="0" dirty="0">
                <a:solidFill>
                  <a:srgbClr val="C00000"/>
                </a:solidFill>
              </a:rPr>
              <a:t>Premiums</a:t>
            </a:r>
            <a:r>
              <a:rPr lang="fr-FR" sz="1000" b="0" dirty="0"/>
              <a:t>		</a:t>
            </a:r>
            <a:r>
              <a:rPr lang="fr-FR" sz="1000" b="0" dirty="0">
                <a:solidFill>
                  <a:schemeClr val="tx1">
                    <a:lumMod val="75000"/>
                    <a:lumOff val="25000"/>
                  </a:schemeClr>
                </a:solidFill>
              </a:rPr>
              <a:t>Professionnels</a:t>
            </a:r>
          </a:p>
        </p:txBody>
      </p:sp>
      <p:pic>
        <p:nvPicPr>
          <p:cNvPr id="5" name="Image 4">
            <a:extLst>
              <a:ext uri="{FF2B5EF4-FFF2-40B4-BE49-F238E27FC236}">
                <a16:creationId xmlns:a16="http://schemas.microsoft.com/office/drawing/2014/main" id="{17312FBD-E750-4DC5-9902-F5C204C6AE6F}"/>
              </a:ext>
            </a:extLst>
          </p:cNvPr>
          <p:cNvPicPr>
            <a:picLocks noChangeAspect="1"/>
          </p:cNvPicPr>
          <p:nvPr/>
        </p:nvPicPr>
        <p:blipFill>
          <a:blip r:embed="rId2"/>
          <a:stretch>
            <a:fillRect/>
          </a:stretch>
        </p:blipFill>
        <p:spPr>
          <a:xfrm>
            <a:off x="695325" y="1734564"/>
            <a:ext cx="10582275" cy="3838575"/>
          </a:xfrm>
          <a:prstGeom prst="rect">
            <a:avLst/>
          </a:prstGeom>
        </p:spPr>
      </p:pic>
    </p:spTree>
    <p:extLst>
      <p:ext uri="{BB962C8B-B14F-4D97-AF65-F5344CB8AC3E}">
        <p14:creationId xmlns:p14="http://schemas.microsoft.com/office/powerpoint/2010/main" val="41782564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normAutofit/>
          </a:bodyPr>
          <a:lstStyle/>
          <a:p>
            <a:r>
              <a:rPr lang="fr-FR" dirty="0"/>
              <a:t>Les objectifs à atteindre et les récompenses du challenge pour les </a:t>
            </a:r>
            <a:r>
              <a:rPr lang="fr-FR" dirty="0">
                <a:solidFill>
                  <a:schemeClr val="accent4">
                    <a:lumMod val="75000"/>
                  </a:schemeClr>
                </a:solidFill>
              </a:rPr>
              <a:t>Professionnels – CA Pros</a:t>
            </a:r>
            <a:r>
              <a:rPr lang="fr-FR" dirty="0"/>
              <a:t>.</a:t>
            </a:r>
            <a:endParaRPr lang="fr-FR" b="0" dirty="0"/>
          </a:p>
        </p:txBody>
      </p:sp>
      <p:pic>
        <p:nvPicPr>
          <p:cNvPr id="2" name="Image 1">
            <a:extLst>
              <a:ext uri="{FF2B5EF4-FFF2-40B4-BE49-F238E27FC236}">
                <a16:creationId xmlns:a16="http://schemas.microsoft.com/office/drawing/2014/main" id="{A95631B6-9A5C-4911-A2A6-13CF332B5903}"/>
              </a:ext>
            </a:extLst>
          </p:cNvPr>
          <p:cNvPicPr>
            <a:picLocks noChangeAspect="1"/>
          </p:cNvPicPr>
          <p:nvPr/>
        </p:nvPicPr>
        <p:blipFill>
          <a:blip r:embed="rId2"/>
          <a:stretch>
            <a:fillRect/>
          </a:stretch>
        </p:blipFill>
        <p:spPr>
          <a:xfrm>
            <a:off x="2509837" y="1923269"/>
            <a:ext cx="7172325" cy="3790950"/>
          </a:xfrm>
          <a:prstGeom prst="rect">
            <a:avLst/>
          </a:prstGeom>
        </p:spPr>
      </p:pic>
      <p:sp>
        <p:nvSpPr>
          <p:cNvPr id="10" name="Espace réservé du texte 3">
            <a:extLst>
              <a:ext uri="{FF2B5EF4-FFF2-40B4-BE49-F238E27FC236}">
                <a16:creationId xmlns:a16="http://schemas.microsoft.com/office/drawing/2014/main" id="{915637B1-EF30-4A91-9EFA-8C0F71C9DED7}"/>
              </a:ext>
            </a:extLst>
          </p:cNvPr>
          <p:cNvSpPr>
            <a:spLocks noGrp="1"/>
          </p:cNvSpPr>
          <p:nvPr>
            <p:ph type="body" sz="quarter" idx="14"/>
          </p:nvPr>
        </p:nvSpPr>
        <p:spPr>
          <a:xfrm>
            <a:off x="4376738" y="136525"/>
            <a:ext cx="7299325" cy="231775"/>
          </a:xfrm>
        </p:spPr>
        <p:txBody>
          <a:bodyPr/>
          <a:lstStyle/>
          <a:p>
            <a:r>
              <a:rPr lang="fr-FR" sz="1000" dirty="0">
                <a:solidFill>
                  <a:schemeClr val="tx1">
                    <a:lumMod val="75000"/>
                    <a:lumOff val="25000"/>
                  </a:schemeClr>
                </a:solidFill>
              </a:rPr>
              <a:t>Particuliers 		</a:t>
            </a:r>
            <a:r>
              <a:rPr lang="fr-FR" sz="1000" b="0" dirty="0">
                <a:solidFill>
                  <a:schemeClr val="tx1">
                    <a:lumMod val="75000"/>
                    <a:lumOff val="25000"/>
                  </a:schemeClr>
                </a:solidFill>
              </a:rPr>
              <a:t>Premiums</a:t>
            </a:r>
            <a:r>
              <a:rPr lang="fr-FR" sz="1000" b="0" dirty="0"/>
              <a:t>		</a:t>
            </a:r>
            <a:r>
              <a:rPr lang="fr-FR" sz="1000" b="0" dirty="0">
                <a:solidFill>
                  <a:srgbClr val="C00000"/>
                </a:solidFill>
              </a:rPr>
              <a:t>Professionnels</a:t>
            </a:r>
          </a:p>
        </p:txBody>
      </p:sp>
    </p:spTree>
    <p:extLst>
      <p:ext uri="{BB962C8B-B14F-4D97-AF65-F5344CB8AC3E}">
        <p14:creationId xmlns:p14="http://schemas.microsoft.com/office/powerpoint/2010/main" val="11497373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normAutofit/>
          </a:bodyPr>
          <a:lstStyle/>
          <a:p>
            <a:r>
              <a:rPr lang="fr-FR" dirty="0"/>
              <a:t>Les objectifs à atteindre et les récompenses du challenge pour les </a:t>
            </a:r>
            <a:r>
              <a:rPr lang="fr-FR" dirty="0">
                <a:solidFill>
                  <a:schemeClr val="accent4">
                    <a:lumMod val="75000"/>
                  </a:schemeClr>
                </a:solidFill>
              </a:rPr>
              <a:t>Professionnels – CA Expert</a:t>
            </a:r>
            <a:r>
              <a:rPr lang="fr-FR" dirty="0"/>
              <a:t>.</a:t>
            </a:r>
            <a:endParaRPr lang="fr-FR" b="0" dirty="0"/>
          </a:p>
        </p:txBody>
      </p:sp>
      <p:pic>
        <p:nvPicPr>
          <p:cNvPr id="3" name="Image 2">
            <a:extLst>
              <a:ext uri="{FF2B5EF4-FFF2-40B4-BE49-F238E27FC236}">
                <a16:creationId xmlns:a16="http://schemas.microsoft.com/office/drawing/2014/main" id="{D936D980-8A79-47E5-A832-EF7138B6CECA}"/>
              </a:ext>
            </a:extLst>
          </p:cNvPr>
          <p:cNvPicPr>
            <a:picLocks noChangeAspect="1"/>
          </p:cNvPicPr>
          <p:nvPr/>
        </p:nvPicPr>
        <p:blipFill>
          <a:blip r:embed="rId2"/>
          <a:stretch>
            <a:fillRect/>
          </a:stretch>
        </p:blipFill>
        <p:spPr>
          <a:xfrm>
            <a:off x="2509837" y="1847850"/>
            <a:ext cx="7172325" cy="3162300"/>
          </a:xfrm>
          <a:prstGeom prst="rect">
            <a:avLst/>
          </a:prstGeom>
        </p:spPr>
      </p:pic>
      <p:sp>
        <p:nvSpPr>
          <p:cNvPr id="12" name="Espace réservé du texte 3">
            <a:extLst>
              <a:ext uri="{FF2B5EF4-FFF2-40B4-BE49-F238E27FC236}">
                <a16:creationId xmlns:a16="http://schemas.microsoft.com/office/drawing/2014/main" id="{1E9CC13E-BFAE-4DA2-B380-98FEAD2FAD01}"/>
              </a:ext>
            </a:extLst>
          </p:cNvPr>
          <p:cNvSpPr>
            <a:spLocks noGrp="1"/>
          </p:cNvSpPr>
          <p:nvPr>
            <p:ph type="body" sz="quarter" idx="14"/>
          </p:nvPr>
        </p:nvSpPr>
        <p:spPr>
          <a:xfrm>
            <a:off x="4376738" y="136525"/>
            <a:ext cx="7299325" cy="231775"/>
          </a:xfrm>
        </p:spPr>
        <p:txBody>
          <a:bodyPr/>
          <a:lstStyle/>
          <a:p>
            <a:r>
              <a:rPr lang="fr-FR" sz="1000" dirty="0">
                <a:solidFill>
                  <a:schemeClr val="tx1">
                    <a:lumMod val="75000"/>
                    <a:lumOff val="25000"/>
                  </a:schemeClr>
                </a:solidFill>
              </a:rPr>
              <a:t>Particuliers 		</a:t>
            </a:r>
            <a:r>
              <a:rPr lang="fr-FR" sz="1000" b="0" dirty="0">
                <a:solidFill>
                  <a:schemeClr val="tx1">
                    <a:lumMod val="75000"/>
                    <a:lumOff val="25000"/>
                  </a:schemeClr>
                </a:solidFill>
              </a:rPr>
              <a:t>Premiums</a:t>
            </a:r>
            <a:r>
              <a:rPr lang="fr-FR" sz="1000" b="0" dirty="0"/>
              <a:t>		</a:t>
            </a:r>
            <a:r>
              <a:rPr lang="fr-FR" sz="1000" b="0" dirty="0">
                <a:solidFill>
                  <a:srgbClr val="C00000"/>
                </a:solidFill>
              </a:rPr>
              <a:t>Professionnels</a:t>
            </a:r>
          </a:p>
        </p:txBody>
      </p:sp>
    </p:spTree>
    <p:extLst>
      <p:ext uri="{BB962C8B-B14F-4D97-AF65-F5344CB8AC3E}">
        <p14:creationId xmlns:p14="http://schemas.microsoft.com/office/powerpoint/2010/main" val="15877833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normAutofit/>
          </a:bodyPr>
          <a:lstStyle/>
          <a:p>
            <a:r>
              <a:rPr lang="fr-FR" dirty="0"/>
              <a:t>Les objectifs à atteindre et les récompenses du challenge pour les </a:t>
            </a:r>
            <a:r>
              <a:rPr lang="fr-FR" dirty="0">
                <a:solidFill>
                  <a:schemeClr val="accent4">
                    <a:lumMod val="75000"/>
                  </a:schemeClr>
                </a:solidFill>
              </a:rPr>
              <a:t>Professionnels – CA Pros Agri Viti</a:t>
            </a:r>
            <a:r>
              <a:rPr lang="fr-FR" dirty="0"/>
              <a:t>.</a:t>
            </a:r>
            <a:endParaRPr lang="fr-FR" b="0" dirty="0"/>
          </a:p>
        </p:txBody>
      </p:sp>
      <p:pic>
        <p:nvPicPr>
          <p:cNvPr id="2" name="Image 1">
            <a:extLst>
              <a:ext uri="{FF2B5EF4-FFF2-40B4-BE49-F238E27FC236}">
                <a16:creationId xmlns:a16="http://schemas.microsoft.com/office/drawing/2014/main" id="{A9F446C8-EDE3-4919-8440-E1A3F05E939B}"/>
              </a:ext>
            </a:extLst>
          </p:cNvPr>
          <p:cNvPicPr>
            <a:picLocks noChangeAspect="1"/>
          </p:cNvPicPr>
          <p:nvPr/>
        </p:nvPicPr>
        <p:blipFill>
          <a:blip r:embed="rId2"/>
          <a:stretch>
            <a:fillRect/>
          </a:stretch>
        </p:blipFill>
        <p:spPr>
          <a:xfrm>
            <a:off x="2509837" y="1847850"/>
            <a:ext cx="7172325" cy="3162300"/>
          </a:xfrm>
          <a:prstGeom prst="rect">
            <a:avLst/>
          </a:prstGeom>
        </p:spPr>
      </p:pic>
      <p:sp>
        <p:nvSpPr>
          <p:cNvPr id="10" name="Espace réservé du texte 3">
            <a:extLst>
              <a:ext uri="{FF2B5EF4-FFF2-40B4-BE49-F238E27FC236}">
                <a16:creationId xmlns:a16="http://schemas.microsoft.com/office/drawing/2014/main" id="{E448A8B0-63B0-4E10-AE94-F256C9261415}"/>
              </a:ext>
            </a:extLst>
          </p:cNvPr>
          <p:cNvSpPr>
            <a:spLocks noGrp="1"/>
          </p:cNvSpPr>
          <p:nvPr>
            <p:ph type="body" sz="quarter" idx="14"/>
          </p:nvPr>
        </p:nvSpPr>
        <p:spPr>
          <a:xfrm>
            <a:off x="4376738" y="136525"/>
            <a:ext cx="7299325" cy="231775"/>
          </a:xfrm>
        </p:spPr>
        <p:txBody>
          <a:bodyPr/>
          <a:lstStyle/>
          <a:p>
            <a:r>
              <a:rPr lang="fr-FR" sz="1000" dirty="0">
                <a:solidFill>
                  <a:schemeClr val="tx1">
                    <a:lumMod val="75000"/>
                    <a:lumOff val="25000"/>
                  </a:schemeClr>
                </a:solidFill>
              </a:rPr>
              <a:t>Particuliers 		</a:t>
            </a:r>
            <a:r>
              <a:rPr lang="fr-FR" sz="1000" b="0" dirty="0">
                <a:solidFill>
                  <a:schemeClr val="tx1">
                    <a:lumMod val="75000"/>
                    <a:lumOff val="25000"/>
                  </a:schemeClr>
                </a:solidFill>
              </a:rPr>
              <a:t>Premiums</a:t>
            </a:r>
            <a:r>
              <a:rPr lang="fr-FR" sz="1000" b="0" dirty="0"/>
              <a:t>		</a:t>
            </a:r>
            <a:r>
              <a:rPr lang="fr-FR" sz="1000" b="0" dirty="0">
                <a:solidFill>
                  <a:srgbClr val="C00000"/>
                </a:solidFill>
              </a:rPr>
              <a:t>Professionnels</a:t>
            </a:r>
          </a:p>
        </p:txBody>
      </p:sp>
    </p:spTree>
    <p:extLst>
      <p:ext uri="{BB962C8B-B14F-4D97-AF65-F5344CB8AC3E}">
        <p14:creationId xmlns:p14="http://schemas.microsoft.com/office/powerpoint/2010/main" val="7480207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normAutofit/>
          </a:bodyPr>
          <a:lstStyle/>
          <a:p>
            <a:r>
              <a:rPr lang="fr-FR" dirty="0"/>
              <a:t>Les objectifs à atteindre et les récompenses du challenge pour les </a:t>
            </a:r>
            <a:r>
              <a:rPr lang="fr-FR" dirty="0">
                <a:solidFill>
                  <a:schemeClr val="accent4">
                    <a:lumMod val="75000"/>
                  </a:schemeClr>
                </a:solidFill>
              </a:rPr>
              <a:t>Professionnels – CA Association de Proximité</a:t>
            </a:r>
            <a:r>
              <a:rPr lang="fr-FR" dirty="0"/>
              <a:t>.</a:t>
            </a:r>
            <a:endParaRPr lang="fr-FR" b="0" dirty="0"/>
          </a:p>
        </p:txBody>
      </p:sp>
      <p:pic>
        <p:nvPicPr>
          <p:cNvPr id="2" name="Image 1">
            <a:extLst>
              <a:ext uri="{FF2B5EF4-FFF2-40B4-BE49-F238E27FC236}">
                <a16:creationId xmlns:a16="http://schemas.microsoft.com/office/drawing/2014/main" id="{50FF154B-B0B7-43A5-80A8-0B89C4864C8C}"/>
              </a:ext>
            </a:extLst>
          </p:cNvPr>
          <p:cNvPicPr>
            <a:picLocks noChangeAspect="1"/>
          </p:cNvPicPr>
          <p:nvPr/>
        </p:nvPicPr>
        <p:blipFill>
          <a:blip r:embed="rId2"/>
          <a:stretch>
            <a:fillRect/>
          </a:stretch>
        </p:blipFill>
        <p:spPr>
          <a:xfrm>
            <a:off x="2509837" y="2043112"/>
            <a:ext cx="7172325" cy="2771775"/>
          </a:xfrm>
          <a:prstGeom prst="rect">
            <a:avLst/>
          </a:prstGeom>
        </p:spPr>
      </p:pic>
      <p:sp>
        <p:nvSpPr>
          <p:cNvPr id="10" name="Espace réservé du texte 3">
            <a:extLst>
              <a:ext uri="{FF2B5EF4-FFF2-40B4-BE49-F238E27FC236}">
                <a16:creationId xmlns:a16="http://schemas.microsoft.com/office/drawing/2014/main" id="{EFECB8A9-9323-4D69-A0FF-8D0F1219D813}"/>
              </a:ext>
            </a:extLst>
          </p:cNvPr>
          <p:cNvSpPr>
            <a:spLocks noGrp="1"/>
          </p:cNvSpPr>
          <p:nvPr>
            <p:ph type="body" sz="quarter" idx="14"/>
          </p:nvPr>
        </p:nvSpPr>
        <p:spPr>
          <a:xfrm>
            <a:off x="4376738" y="136525"/>
            <a:ext cx="7299325" cy="231775"/>
          </a:xfrm>
        </p:spPr>
        <p:txBody>
          <a:bodyPr/>
          <a:lstStyle/>
          <a:p>
            <a:r>
              <a:rPr lang="fr-FR" sz="1000" dirty="0">
                <a:solidFill>
                  <a:schemeClr val="tx1">
                    <a:lumMod val="75000"/>
                    <a:lumOff val="25000"/>
                  </a:schemeClr>
                </a:solidFill>
              </a:rPr>
              <a:t>Particuliers 		</a:t>
            </a:r>
            <a:r>
              <a:rPr lang="fr-FR" sz="1000" b="0" dirty="0">
                <a:solidFill>
                  <a:schemeClr val="tx1">
                    <a:lumMod val="75000"/>
                    <a:lumOff val="25000"/>
                  </a:schemeClr>
                </a:solidFill>
              </a:rPr>
              <a:t>Premiums</a:t>
            </a:r>
            <a:r>
              <a:rPr lang="fr-FR" sz="1000" b="0" dirty="0"/>
              <a:t>		</a:t>
            </a:r>
            <a:r>
              <a:rPr lang="fr-FR" sz="1000" b="0" dirty="0">
                <a:solidFill>
                  <a:srgbClr val="C00000"/>
                </a:solidFill>
              </a:rPr>
              <a:t>Professionnels</a:t>
            </a:r>
          </a:p>
        </p:txBody>
      </p:sp>
    </p:spTree>
    <p:extLst>
      <p:ext uri="{BB962C8B-B14F-4D97-AF65-F5344CB8AC3E}">
        <p14:creationId xmlns:p14="http://schemas.microsoft.com/office/powerpoint/2010/main" val="19635211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156155" y="2121017"/>
            <a:ext cx="8519908" cy="4424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p:cNvSpPr/>
          <p:nvPr/>
        </p:nvSpPr>
        <p:spPr>
          <a:xfrm>
            <a:off x="3156155" y="2507226"/>
            <a:ext cx="8519908" cy="4424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p:cNvSpPr>
            <a:spLocks noGrp="1"/>
          </p:cNvSpPr>
          <p:nvPr>
            <p:ph type="body" sz="quarter" idx="13"/>
          </p:nvPr>
        </p:nvSpPr>
        <p:spPr/>
        <p:txBody>
          <a:bodyPr/>
          <a:lstStyle/>
          <a:p>
            <a:r>
              <a:rPr lang="fr-FR" sz="2000" b="1" dirty="0">
                <a:latin typeface="Montserrat Black" panose="00000A00000000000000" pitchFamily="2" charset="0"/>
              </a:rPr>
              <a:t>Point d’étape et Challenge</a:t>
            </a:r>
          </a:p>
          <a:p>
            <a:r>
              <a:rPr lang="fr-FR" sz="2000" b="1" dirty="0">
                <a:latin typeface="Montserrat Black" panose="00000A00000000000000" pitchFamily="2" charset="0"/>
              </a:rPr>
              <a:t>Moyens à votre disposition</a:t>
            </a:r>
          </a:p>
          <a:p>
            <a:pPr lvl="1"/>
            <a:r>
              <a:rPr lang="fr-FR" dirty="0"/>
              <a:t>Marché des Particuliers</a:t>
            </a:r>
          </a:p>
          <a:p>
            <a:pPr lvl="1"/>
            <a:r>
              <a:rPr lang="fr-FR" dirty="0"/>
              <a:t>Marché des Premiums</a:t>
            </a:r>
          </a:p>
          <a:p>
            <a:pPr lvl="1"/>
            <a:r>
              <a:rPr lang="fr-FR" dirty="0"/>
              <a:t>Marché des Professionnels</a:t>
            </a:r>
            <a:endParaRPr lang="fr-FR" sz="2000" b="1" dirty="0">
              <a:latin typeface="Montserrat Black" panose="00000A00000000000000" pitchFamily="2" charset="0"/>
            </a:endParaRPr>
          </a:p>
          <a:p>
            <a:r>
              <a:rPr lang="fr-FR" sz="2000" b="1" dirty="0">
                <a:latin typeface="Montserrat Black" panose="00000A00000000000000" pitchFamily="2" charset="0"/>
              </a:rPr>
              <a:t>Boîte à outils</a:t>
            </a:r>
          </a:p>
        </p:txBody>
      </p:sp>
    </p:spTree>
    <p:extLst>
      <p:ext uri="{BB962C8B-B14F-4D97-AF65-F5344CB8AC3E}">
        <p14:creationId xmlns:p14="http://schemas.microsoft.com/office/powerpoint/2010/main" val="19553205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BF19103A-639F-4E39-A537-9DAEC46AFA07}"/>
              </a:ext>
            </a:extLst>
          </p:cNvPr>
          <p:cNvSpPr>
            <a:spLocks noGrp="1"/>
          </p:cNvSpPr>
          <p:nvPr>
            <p:ph idx="1"/>
          </p:nvPr>
        </p:nvSpPr>
        <p:spPr>
          <a:xfrm>
            <a:off x="695324" y="1501332"/>
            <a:ext cx="11128501" cy="4954305"/>
          </a:xfrm>
        </p:spPr>
        <p:txBody>
          <a:bodyPr>
            <a:noAutofit/>
          </a:bodyPr>
          <a:lstStyle/>
          <a:p>
            <a:pPr marL="285750" indent="-285750">
              <a:spcAft>
                <a:spcPts val="600"/>
              </a:spcAft>
            </a:pPr>
            <a:r>
              <a:rPr lang="fr-FR" sz="1500" dirty="0"/>
              <a:t>Cette période du 1</a:t>
            </a:r>
            <a:r>
              <a:rPr lang="fr-FR" sz="1500" baseline="30000" dirty="0"/>
              <a:t>er</a:t>
            </a:r>
            <a:r>
              <a:rPr lang="fr-FR" sz="1500" dirty="0"/>
              <a:t> mai au 31 août 2022 a pour objectif de marquer notre engagement commun : Continuer à s’engager dans l’atteinte de nos objectifs, poursuivre notre implication en faveur de la planète en mettant en avant les atouts Green de nos contrats et de nos pratiques, s’engager pour nos clients en tant que banque mutualiste.</a:t>
            </a:r>
          </a:p>
          <a:p>
            <a:pPr marL="285750" indent="-285750">
              <a:spcAft>
                <a:spcPts val="600"/>
              </a:spcAft>
            </a:pPr>
            <a:r>
              <a:rPr lang="fr-FR" sz="1500" dirty="0"/>
              <a:t>Nous pouvons capitaliser sur la Part Variable qui nous anime toute l’année et encore plus dans cette période avec un challenge qui s’appuie sur sa construction.</a:t>
            </a:r>
          </a:p>
          <a:p>
            <a:pPr marL="285750" indent="-285750">
              <a:spcAft>
                <a:spcPts val="600"/>
              </a:spcAft>
            </a:pPr>
            <a:r>
              <a:rPr lang="fr-FR" sz="1500" b="1" dirty="0"/>
              <a:t>Pour vous accompagner, de nombreux moyens sont à votre disposition et notamment, des offres compétitives, des cibles sur mesure qui vous permettront de contacter des clients appétents aux offres prioritaires et des actions de communications percutantes. </a:t>
            </a:r>
          </a:p>
          <a:p>
            <a:pPr marL="285750" indent="-285750">
              <a:spcAft>
                <a:spcPts val="600"/>
              </a:spcAft>
            </a:pPr>
            <a:r>
              <a:rPr lang="fr-FR" sz="1500" dirty="0"/>
              <a:t>Les jeunes qui bénéficient d’un dispositif offensif de conquête sur l’année seront également un levier fort dans la réussite de cette action. </a:t>
            </a:r>
          </a:p>
          <a:p>
            <a:pPr marL="285750" indent="-285750">
              <a:spcAft>
                <a:spcPts val="600"/>
              </a:spcAft>
            </a:pPr>
            <a:r>
              <a:rPr lang="fr-FR" sz="1500" b="1" dirty="0"/>
              <a:t>Pour chaque domaine de produits, découvrez l’ensemble des moyens mis à votre disposition selon la légende suivante : </a:t>
            </a:r>
          </a:p>
          <a:p>
            <a:pPr marL="825750" lvl="1" indent="-285750">
              <a:spcAft>
                <a:spcPts val="600"/>
              </a:spcAft>
            </a:pPr>
            <a:r>
              <a:rPr lang="fr-FR" sz="1500" dirty="0"/>
              <a:t>Les offres, pratiques, avantages Green de nos contrats</a:t>
            </a:r>
          </a:p>
          <a:p>
            <a:pPr marL="825750" lvl="1" indent="-285750">
              <a:spcAft>
                <a:spcPts val="600"/>
              </a:spcAft>
            </a:pPr>
            <a:r>
              <a:rPr lang="fr-FR" sz="1500" dirty="0"/>
              <a:t>Les offres mettant en avant notre responsabilité sociale</a:t>
            </a:r>
          </a:p>
          <a:p>
            <a:pPr marL="825750" lvl="1" indent="-285750">
              <a:spcAft>
                <a:spcPts val="600"/>
              </a:spcAft>
            </a:pPr>
            <a:r>
              <a:rPr lang="fr-FR" sz="1500" dirty="0"/>
              <a:t>Les offres permanentes dédiées aux Jeunes</a:t>
            </a:r>
          </a:p>
        </p:txBody>
      </p:sp>
      <p:sp>
        <p:nvSpPr>
          <p:cNvPr id="4" name="Espace réservé du texte 3"/>
          <p:cNvSpPr>
            <a:spLocks noGrp="1"/>
          </p:cNvSpPr>
          <p:nvPr>
            <p:ph type="body" sz="quarter" idx="12"/>
          </p:nvPr>
        </p:nvSpPr>
        <p:spPr/>
        <p:txBody>
          <a:bodyPr>
            <a:normAutofit/>
          </a:bodyPr>
          <a:lstStyle/>
          <a:p>
            <a:pPr>
              <a:spcBef>
                <a:spcPts val="0"/>
              </a:spcBef>
            </a:pPr>
            <a:r>
              <a:rPr lang="fr-FR" sz="1800" b="1" dirty="0"/>
              <a:t>De nombreux moyens sont à votre disposition</a:t>
            </a:r>
            <a:endParaRPr lang="fr-FR" sz="1800" b="1" dirty="0">
              <a:solidFill>
                <a:srgbClr val="C00000"/>
              </a:solidFill>
            </a:endParaRPr>
          </a:p>
        </p:txBody>
      </p:sp>
      <p:sp>
        <p:nvSpPr>
          <p:cNvPr id="73" name="Espace réservé du contenu 4"/>
          <p:cNvSpPr txBox="1">
            <a:spLocks/>
          </p:cNvSpPr>
          <p:nvPr/>
        </p:nvSpPr>
        <p:spPr>
          <a:xfrm>
            <a:off x="572239" y="4044195"/>
            <a:ext cx="10332240" cy="4404103"/>
          </a:xfrm>
          <a:prstGeom prst="rect">
            <a:avLst/>
          </a:prstGeom>
        </p:spPr>
        <p:txBody>
          <a:bodyPr>
            <a:no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just">
              <a:buNone/>
            </a:pPr>
            <a:endParaRPr lang="fr-FR" sz="1600" dirty="0"/>
          </a:p>
        </p:txBody>
      </p:sp>
      <p:pic>
        <p:nvPicPr>
          <p:cNvPr id="3074" name="Picture 2" descr="Sticker arbre été vert pas cher Etiquette &amp;amp;amp; Autocollant">
            <a:extLst>
              <a:ext uri="{FF2B5EF4-FFF2-40B4-BE49-F238E27FC236}">
                <a16:creationId xmlns:a16="http://schemas.microsoft.com/office/drawing/2014/main" id="{0F70918A-4E11-4BFD-A422-C88633B31D43}"/>
              </a:ext>
            </a:extLst>
          </p:cNvPr>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59574" y="4762761"/>
            <a:ext cx="659448" cy="659448"/>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e 9">
            <a:extLst>
              <a:ext uri="{FF2B5EF4-FFF2-40B4-BE49-F238E27FC236}">
                <a16:creationId xmlns:a16="http://schemas.microsoft.com/office/drawing/2014/main" id="{19171BCB-9E56-445A-A939-4C7E40F63F56}"/>
              </a:ext>
            </a:extLst>
          </p:cNvPr>
          <p:cNvGrpSpPr/>
          <p:nvPr/>
        </p:nvGrpSpPr>
        <p:grpSpPr>
          <a:xfrm>
            <a:off x="6372203" y="5321058"/>
            <a:ext cx="434190" cy="437901"/>
            <a:chOff x="1293925" y="5066479"/>
            <a:chExt cx="434190" cy="437901"/>
          </a:xfrm>
        </p:grpSpPr>
        <p:pic>
          <p:nvPicPr>
            <p:cNvPr id="11" name="Image 10">
              <a:extLst>
                <a:ext uri="{FF2B5EF4-FFF2-40B4-BE49-F238E27FC236}">
                  <a16:creationId xmlns:a16="http://schemas.microsoft.com/office/drawing/2014/main" id="{17A5E51C-53B3-4CED-A514-A38892C52670}"/>
                </a:ext>
              </a:extLst>
            </p:cNvPr>
            <p:cNvPicPr>
              <a:picLocks noChangeAspect="1"/>
            </p:cNvPicPr>
            <p:nvPr/>
          </p:nvPicPr>
          <p:blipFill>
            <a:blip r:embed="rId3">
              <a:clrChange>
                <a:clrFrom>
                  <a:srgbClr val="FAFAFA"/>
                </a:clrFrom>
                <a:clrTo>
                  <a:srgbClr val="FAFAFA">
                    <a:alpha val="0"/>
                  </a:srgbClr>
                </a:clrTo>
              </a:clrChange>
            </a:blip>
            <a:stretch>
              <a:fillRect/>
            </a:stretch>
          </p:blipFill>
          <p:spPr>
            <a:xfrm>
              <a:off x="1293925" y="5066479"/>
              <a:ext cx="434190" cy="437901"/>
            </a:xfrm>
            <a:prstGeom prst="rect">
              <a:avLst/>
            </a:prstGeom>
          </p:spPr>
        </p:pic>
        <p:pic>
          <p:nvPicPr>
            <p:cNvPr id="12" name="Image 11">
              <a:extLst>
                <a:ext uri="{FF2B5EF4-FFF2-40B4-BE49-F238E27FC236}">
                  <a16:creationId xmlns:a16="http://schemas.microsoft.com/office/drawing/2014/main" id="{A7733E8E-96C2-4549-B553-D9F031A9E957}"/>
                </a:ext>
              </a:extLst>
            </p:cNvPr>
            <p:cNvPicPr>
              <a:picLocks noChangeAspect="1"/>
            </p:cNvPicPr>
            <p:nvPr/>
          </p:nvPicPr>
          <p:blipFill>
            <a:blip r:embed="rId4">
              <a:clrChange>
                <a:clrFrom>
                  <a:srgbClr val="FAFAFA"/>
                </a:clrFrom>
                <a:clrTo>
                  <a:srgbClr val="FAFAFA">
                    <a:alpha val="0"/>
                  </a:srgbClr>
                </a:clrTo>
              </a:clrChange>
              <a:duotone>
                <a:prstClr val="black"/>
                <a:srgbClr val="EA4E55">
                  <a:tint val="45000"/>
                  <a:satMod val="400000"/>
                </a:srgbClr>
              </a:duotone>
              <a:extLst>
                <a:ext uri="{BEBA8EAE-BF5A-486C-A8C5-ECC9F3942E4B}">
                  <a14:imgProps xmlns:a14="http://schemas.microsoft.com/office/drawing/2010/main">
                    <a14:imgLayer r:embed="rId5">
                      <a14:imgEffect>
                        <a14:backgroundRemoval t="10000" b="90000" l="10000" r="90000">
                          <a14:foregroundMark x1="47863" y1="29237" x2="41880" y2="41525"/>
                          <a14:foregroundMark x1="46180" y1="40592" x2="55556" y2="38559"/>
                          <a14:foregroundMark x1="55556" y1="38559" x2="59829" y2="25000"/>
                          <a14:foregroundMark x1="59829" y1="25000" x2="47009" y2="27542"/>
                          <a14:foregroundMark x1="49573" y1="43220" x2="49573" y2="43220"/>
                          <a14:foregroundMark x1="48291" y1="43644" x2="52564" y2="41102"/>
                          <a14:backgroundMark x1="52991" y1="50847" x2="52991" y2="50847"/>
                          <a14:backgroundMark x1="59402" y1="50847" x2="59402" y2="50847"/>
                          <a14:backgroundMark x1="41880" y1="41525" x2="42308" y2="42373"/>
                          <a14:backgroundMark x1="44017" y1="53814" x2="44017" y2="53814"/>
                          <a14:backgroundMark x1="47009" y1="50000" x2="47009" y2="50000"/>
                        </a14:backgroundRemoval>
                      </a14:imgEffect>
                      <a14:imgEffect>
                        <a14:colorTemperature colorTemp="7200"/>
                      </a14:imgEffect>
                    </a14:imgLayer>
                  </a14:imgProps>
                </a:ext>
              </a:extLst>
            </a:blip>
            <a:stretch>
              <a:fillRect/>
            </a:stretch>
          </p:blipFill>
          <p:spPr>
            <a:xfrm>
              <a:off x="1301253" y="5071713"/>
              <a:ext cx="420038" cy="423627"/>
            </a:xfrm>
            <a:prstGeom prst="rect">
              <a:avLst/>
            </a:prstGeom>
          </p:spPr>
        </p:pic>
      </p:grpSp>
      <p:pic>
        <p:nvPicPr>
          <p:cNvPr id="3" name="Image 2">
            <a:extLst>
              <a:ext uri="{FF2B5EF4-FFF2-40B4-BE49-F238E27FC236}">
                <a16:creationId xmlns:a16="http://schemas.microsoft.com/office/drawing/2014/main" id="{22152E13-1AE9-4B01-AE72-A981E506C852}"/>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6447756" y="5657808"/>
            <a:ext cx="283083" cy="659448"/>
          </a:xfrm>
          <a:prstGeom prst="rect">
            <a:avLst/>
          </a:prstGeom>
        </p:spPr>
      </p:pic>
      <p:sp>
        <p:nvSpPr>
          <p:cNvPr id="16" name="Espace réservé du texte 3">
            <a:extLst>
              <a:ext uri="{FF2B5EF4-FFF2-40B4-BE49-F238E27FC236}">
                <a16:creationId xmlns:a16="http://schemas.microsoft.com/office/drawing/2014/main" id="{8426B275-1A66-4BAB-A98C-07D26F2CB7D2}"/>
              </a:ext>
            </a:extLst>
          </p:cNvPr>
          <p:cNvSpPr>
            <a:spLocks noGrp="1"/>
          </p:cNvSpPr>
          <p:nvPr>
            <p:ph type="body" sz="quarter" idx="14"/>
          </p:nvPr>
        </p:nvSpPr>
        <p:spPr>
          <a:xfrm>
            <a:off x="4376738" y="136525"/>
            <a:ext cx="7299325" cy="231775"/>
          </a:xfrm>
        </p:spPr>
        <p:txBody>
          <a:bodyPr/>
          <a:lstStyle/>
          <a:p>
            <a:r>
              <a:rPr lang="fr-FR" dirty="0">
                <a:solidFill>
                  <a:schemeClr val="accent4">
                    <a:lumMod val="75000"/>
                  </a:schemeClr>
                </a:solidFill>
              </a:rPr>
              <a:t>Particuliers</a:t>
            </a:r>
            <a:r>
              <a:rPr lang="fr-FR" dirty="0"/>
              <a:t> 		Premiums	</a:t>
            </a:r>
            <a:r>
              <a:rPr lang="fr-FR" b="0" dirty="0"/>
              <a:t>	Professionnels</a:t>
            </a:r>
          </a:p>
        </p:txBody>
      </p:sp>
    </p:spTree>
    <p:extLst>
      <p:ext uri="{BB962C8B-B14F-4D97-AF65-F5344CB8AC3E}">
        <p14:creationId xmlns:p14="http://schemas.microsoft.com/office/powerpoint/2010/main" val="1475702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2"/>
          </p:nvPr>
        </p:nvSpPr>
        <p:spPr/>
        <p:txBody>
          <a:bodyPr>
            <a:normAutofit/>
          </a:bodyPr>
          <a:lstStyle/>
          <a:p>
            <a:pPr>
              <a:spcBef>
                <a:spcPts val="0"/>
              </a:spcBef>
            </a:pPr>
            <a:r>
              <a:rPr lang="fr-FR" sz="1800" b="1" dirty="0"/>
              <a:t>De nombreuses </a:t>
            </a:r>
            <a:r>
              <a:rPr lang="fr-FR" sz="1800" b="1" dirty="0">
                <a:solidFill>
                  <a:srgbClr val="C00000"/>
                </a:solidFill>
              </a:rPr>
              <a:t>offres </a:t>
            </a:r>
            <a:r>
              <a:rPr lang="fr-FR" sz="1800" b="1" dirty="0"/>
              <a:t>sont mises en place pour vous accompagner dans la </a:t>
            </a:r>
            <a:r>
              <a:rPr lang="fr-FR" sz="1800" b="1" dirty="0">
                <a:solidFill>
                  <a:srgbClr val="C00000"/>
                </a:solidFill>
              </a:rPr>
              <a:t>réussite de ce challenge</a:t>
            </a:r>
          </a:p>
        </p:txBody>
      </p:sp>
      <p:graphicFrame>
        <p:nvGraphicFramePr>
          <p:cNvPr id="19" name="Tableau 18">
            <a:extLst>
              <a:ext uri="{FF2B5EF4-FFF2-40B4-BE49-F238E27FC236}">
                <a16:creationId xmlns:a16="http://schemas.microsoft.com/office/drawing/2014/main" id="{66228F19-C875-4C20-A4DD-F8B74D824207}"/>
              </a:ext>
            </a:extLst>
          </p:cNvPr>
          <p:cNvGraphicFramePr>
            <a:graphicFrameLocks noGrp="1"/>
          </p:cNvGraphicFramePr>
          <p:nvPr>
            <p:extLst>
              <p:ext uri="{D42A27DB-BD31-4B8C-83A1-F6EECF244321}">
                <p14:modId xmlns:p14="http://schemas.microsoft.com/office/powerpoint/2010/main" val="3275012354"/>
              </p:ext>
            </p:extLst>
          </p:nvPr>
        </p:nvGraphicFramePr>
        <p:xfrm>
          <a:off x="1056364" y="1514239"/>
          <a:ext cx="10404000" cy="4597930"/>
        </p:xfrm>
        <a:graphic>
          <a:graphicData uri="http://schemas.openxmlformats.org/drawingml/2006/table">
            <a:tbl>
              <a:tblPr firstRow="1" bandRow="1"/>
              <a:tblGrid>
                <a:gridCol w="2448000">
                  <a:extLst>
                    <a:ext uri="{9D8B030D-6E8A-4147-A177-3AD203B41FA5}">
                      <a16:colId xmlns:a16="http://schemas.microsoft.com/office/drawing/2014/main" val="1007629107"/>
                    </a:ext>
                  </a:extLst>
                </a:gridCol>
                <a:gridCol w="3060000">
                  <a:extLst>
                    <a:ext uri="{9D8B030D-6E8A-4147-A177-3AD203B41FA5}">
                      <a16:colId xmlns:a16="http://schemas.microsoft.com/office/drawing/2014/main" val="1465173605"/>
                    </a:ext>
                  </a:extLst>
                </a:gridCol>
                <a:gridCol w="2448000">
                  <a:extLst>
                    <a:ext uri="{9D8B030D-6E8A-4147-A177-3AD203B41FA5}">
                      <a16:colId xmlns:a16="http://schemas.microsoft.com/office/drawing/2014/main" val="295057206"/>
                    </a:ext>
                  </a:extLst>
                </a:gridCol>
                <a:gridCol w="2448000">
                  <a:extLst>
                    <a:ext uri="{9D8B030D-6E8A-4147-A177-3AD203B41FA5}">
                      <a16:colId xmlns:a16="http://schemas.microsoft.com/office/drawing/2014/main" val="2492747305"/>
                    </a:ext>
                  </a:extLst>
                </a:gridCol>
              </a:tblGrid>
              <a:tr h="263055">
                <a:tc gridSpan="4">
                  <a:txBody>
                    <a:bodyPr/>
                    <a:lstStyle>
                      <a:lvl1pPr marL="0" algn="l" defTabSz="914400" rtl="0" eaLnBrk="1" latinLnBrk="0" hangingPunct="1">
                        <a:defRPr sz="1800" b="1" kern="1200">
                          <a:solidFill>
                            <a:schemeClr val="lt1"/>
                          </a:solidFill>
                          <a:latin typeface="Open Sans Light"/>
                        </a:defRPr>
                      </a:lvl1pPr>
                      <a:lvl2pPr marL="457200" algn="l" defTabSz="914400" rtl="0" eaLnBrk="1" latinLnBrk="0" hangingPunct="1">
                        <a:defRPr sz="1800" b="1" kern="1200">
                          <a:solidFill>
                            <a:schemeClr val="lt1"/>
                          </a:solidFill>
                          <a:latin typeface="Open Sans Light"/>
                        </a:defRPr>
                      </a:lvl2pPr>
                      <a:lvl3pPr marL="914400" algn="l" defTabSz="914400" rtl="0" eaLnBrk="1" latinLnBrk="0" hangingPunct="1">
                        <a:defRPr sz="1800" b="1" kern="1200">
                          <a:solidFill>
                            <a:schemeClr val="lt1"/>
                          </a:solidFill>
                          <a:latin typeface="Open Sans Light"/>
                        </a:defRPr>
                      </a:lvl3pPr>
                      <a:lvl4pPr marL="1371600" algn="l" defTabSz="914400" rtl="0" eaLnBrk="1" latinLnBrk="0" hangingPunct="1">
                        <a:defRPr sz="1800" b="1" kern="1200">
                          <a:solidFill>
                            <a:schemeClr val="lt1"/>
                          </a:solidFill>
                          <a:latin typeface="Open Sans Light"/>
                        </a:defRPr>
                      </a:lvl4pPr>
                      <a:lvl5pPr marL="1828800" algn="l" defTabSz="914400" rtl="0" eaLnBrk="1" latinLnBrk="0" hangingPunct="1">
                        <a:defRPr sz="1800" b="1" kern="1200">
                          <a:solidFill>
                            <a:schemeClr val="lt1"/>
                          </a:solidFill>
                          <a:latin typeface="Open Sans Light"/>
                        </a:defRPr>
                      </a:lvl5pPr>
                      <a:lvl6pPr marL="2286000" algn="l" defTabSz="914400" rtl="0" eaLnBrk="1" latinLnBrk="0" hangingPunct="1">
                        <a:defRPr sz="1800" b="1" kern="1200">
                          <a:solidFill>
                            <a:schemeClr val="lt1"/>
                          </a:solidFill>
                          <a:latin typeface="Open Sans Light"/>
                        </a:defRPr>
                      </a:lvl6pPr>
                      <a:lvl7pPr marL="2743200" algn="l" defTabSz="914400" rtl="0" eaLnBrk="1" latinLnBrk="0" hangingPunct="1">
                        <a:defRPr sz="1800" b="1" kern="1200">
                          <a:solidFill>
                            <a:schemeClr val="lt1"/>
                          </a:solidFill>
                          <a:latin typeface="Open Sans Light"/>
                        </a:defRPr>
                      </a:lvl7pPr>
                      <a:lvl8pPr marL="3200400" algn="l" defTabSz="914400" rtl="0" eaLnBrk="1" latinLnBrk="0" hangingPunct="1">
                        <a:defRPr sz="1800" b="1" kern="1200">
                          <a:solidFill>
                            <a:schemeClr val="lt1"/>
                          </a:solidFill>
                          <a:latin typeface="Open Sans Light"/>
                        </a:defRPr>
                      </a:lvl8pPr>
                      <a:lvl9pPr marL="3657600" algn="l" defTabSz="914400" rtl="0" eaLnBrk="1" latinLnBrk="0" hangingPunct="1">
                        <a:defRPr sz="1800" b="1" kern="1200">
                          <a:solidFill>
                            <a:schemeClr val="lt1"/>
                          </a:solidFill>
                          <a:latin typeface="Open Sans Light"/>
                        </a:defRPr>
                      </a:lvl9pPr>
                    </a:lstStyle>
                    <a:p>
                      <a:pPr algn="ctr"/>
                      <a:r>
                        <a:rPr lang="fr-FR" sz="1100" dirty="0">
                          <a:solidFill>
                            <a:schemeClr val="tx1">
                              <a:lumMod val="75000"/>
                              <a:lumOff val="25000"/>
                            </a:schemeClr>
                          </a:solidFill>
                          <a:latin typeface="+mj-lt"/>
                          <a:cs typeface="Segoe UI Light" panose="020B0502040204020203" pitchFamily="34" charset="0"/>
                        </a:rPr>
                        <a:t>2022</a:t>
                      </a:r>
                    </a:p>
                  </a:txBody>
                  <a:tcPr marL="32006" marR="32006" marT="32006" marB="32006"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endParaRPr lang="fr-FR"/>
                    </a:p>
                  </a:txBody>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2783511463"/>
                  </a:ext>
                </a:extLst>
              </a:tr>
              <a:tr h="263055">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1100" b="1" dirty="0">
                          <a:solidFill>
                            <a:schemeClr val="bg1"/>
                          </a:solidFill>
                          <a:latin typeface="+mj-lt"/>
                          <a:cs typeface="Segoe UI Light" panose="020B0502040204020203" pitchFamily="34" charset="0"/>
                        </a:rPr>
                        <a:t>Mai</a:t>
                      </a:r>
                    </a:p>
                  </a:txBody>
                  <a:tcPr marL="32006" marR="32006" marT="32006" marB="32006" anchor="ctr">
                    <a:lnL w="28575"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1100" b="1" dirty="0">
                          <a:solidFill>
                            <a:schemeClr val="bg1"/>
                          </a:solidFill>
                          <a:latin typeface="+mj-lt"/>
                          <a:cs typeface="Segoe UI Light" panose="020B0502040204020203" pitchFamily="34" charset="0"/>
                        </a:rPr>
                        <a:t>Juin</a:t>
                      </a:r>
                    </a:p>
                  </a:txBody>
                  <a:tcPr marL="32006" marR="32006" marT="32006" marB="3200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1100" b="1" dirty="0">
                          <a:solidFill>
                            <a:schemeClr val="bg1"/>
                          </a:solidFill>
                          <a:latin typeface="+mj-lt"/>
                          <a:cs typeface="Segoe UI Light" panose="020B0502040204020203" pitchFamily="34" charset="0"/>
                        </a:rPr>
                        <a:t>Juillet</a:t>
                      </a:r>
                    </a:p>
                  </a:txBody>
                  <a:tcPr marL="32006" marR="32006" marT="32006" marB="3200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tc>
                  <a:txBody>
                    <a:bodyPr/>
                    <a:lstStyle/>
                    <a:p>
                      <a:pPr algn="ctr"/>
                      <a:r>
                        <a:rPr lang="fr-FR" sz="1100" b="1" dirty="0">
                          <a:solidFill>
                            <a:schemeClr val="bg1"/>
                          </a:solidFill>
                          <a:latin typeface="+mj-lt"/>
                          <a:cs typeface="Segoe UI Light" panose="020B0502040204020203" pitchFamily="34" charset="0"/>
                        </a:rPr>
                        <a:t>Août</a:t>
                      </a:r>
                    </a:p>
                  </a:txBody>
                  <a:tcPr marL="32006" marR="32006" marT="32006" marB="32006" anchor="ctr">
                    <a:lnL w="19050"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extLst>
                  <a:ext uri="{0D108BD9-81ED-4DB2-BD59-A6C34878D82A}">
                    <a16:rowId xmlns:a16="http://schemas.microsoft.com/office/drawing/2014/main" val="3261286258"/>
                  </a:ext>
                </a:extLst>
              </a:tr>
              <a:tr h="4071820">
                <a:tc gridSpan="4">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nchor="ctr">
                    <a:lnL w="28575"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85000"/>
                      </a:srgbClr>
                    </a:solidFill>
                  </a:tcPr>
                </a:tc>
                <a:tc hMerge="1">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85000"/>
                      </a:srgbClr>
                    </a:solidFill>
                  </a:tcPr>
                </a:tc>
                <a:tc hMerge="1">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85000"/>
                      </a:srgbClr>
                    </a:solidFill>
                  </a:tcPr>
                </a:tc>
                <a:extLst>
                  <a:ext uri="{0D108BD9-81ED-4DB2-BD59-A6C34878D82A}">
                    <a16:rowId xmlns:a16="http://schemas.microsoft.com/office/drawing/2014/main" val="1897451381"/>
                  </a:ext>
                </a:extLst>
              </a:tr>
            </a:tbl>
          </a:graphicData>
        </a:graphic>
      </p:graphicFrame>
      <p:sp>
        <p:nvSpPr>
          <p:cNvPr id="22" name="Flèche : chevron 21">
            <a:extLst>
              <a:ext uri="{FF2B5EF4-FFF2-40B4-BE49-F238E27FC236}">
                <a16:creationId xmlns:a16="http://schemas.microsoft.com/office/drawing/2014/main" id="{2CD04765-B547-487C-B9D1-C0BDF5C5B72F}"/>
              </a:ext>
            </a:extLst>
          </p:cNvPr>
          <p:cNvSpPr/>
          <p:nvPr/>
        </p:nvSpPr>
        <p:spPr>
          <a:xfrm>
            <a:off x="1171927" y="5040301"/>
            <a:ext cx="10442349" cy="320056"/>
          </a:xfrm>
          <a:prstGeom prst="homePlate">
            <a:avLst/>
          </a:prstGeom>
          <a:gradFill flip="none" rotWithShape="1">
            <a:gsLst>
              <a:gs pos="0">
                <a:srgbClr val="0095DA">
                  <a:tint val="66000"/>
                  <a:satMod val="160000"/>
                </a:srgbClr>
              </a:gs>
              <a:gs pos="50000">
                <a:srgbClr val="0095DA">
                  <a:tint val="44500"/>
                  <a:satMod val="160000"/>
                </a:srgbClr>
              </a:gs>
              <a:gs pos="100000">
                <a:srgbClr val="0095DA">
                  <a:tint val="23500"/>
                  <a:satMod val="160000"/>
                </a:srgbClr>
              </a:gs>
            </a:gsLst>
            <a:lin ang="18900000" scaled="1"/>
            <a:tileRect/>
          </a:gradFill>
          <a:ln w="9525" cap="flat" cmpd="sng" algn="ctr">
            <a:noFill/>
            <a:prstDash val="solid"/>
          </a:ln>
          <a:effectLst/>
        </p:spPr>
        <p:txBody>
          <a:bodyPr lIns="36000" tIns="36000" rIns="36000" bIns="36000" rtlCol="0" anchor="ctr"/>
          <a:lstStyle/>
          <a:p>
            <a:pPr defTabSz="1219170">
              <a:defRPr/>
            </a:pPr>
            <a:r>
              <a:rPr lang="fr-FR" sz="1050" b="1" kern="0" dirty="0">
                <a:solidFill>
                  <a:schemeClr val="tx1">
                    <a:lumMod val="75000"/>
                    <a:lumOff val="25000"/>
                  </a:schemeClr>
                </a:solidFill>
                <a:cs typeface="Segoe UI Light" panose="020B0502040204020203" pitchFamily="34" charset="0"/>
              </a:rPr>
              <a:t>Assurance-Vie et PER : 0% de frais d’entrée avec 40% d’UC                   Livret A &amp; Assurance Vie : 2 x 20 € offerts pour les Jeunes + Livret 10-12 et Jeune à 1,50 %</a:t>
            </a:r>
          </a:p>
        </p:txBody>
      </p:sp>
      <p:sp>
        <p:nvSpPr>
          <p:cNvPr id="27" name="Flèche : chevron 21">
            <a:extLst>
              <a:ext uri="{FF2B5EF4-FFF2-40B4-BE49-F238E27FC236}">
                <a16:creationId xmlns:a16="http://schemas.microsoft.com/office/drawing/2014/main" id="{2CD04765-B547-487C-B9D1-C0BDF5C5B72F}"/>
              </a:ext>
            </a:extLst>
          </p:cNvPr>
          <p:cNvSpPr/>
          <p:nvPr/>
        </p:nvSpPr>
        <p:spPr>
          <a:xfrm>
            <a:off x="1171928" y="5412861"/>
            <a:ext cx="10442348" cy="320056"/>
          </a:xfrm>
          <a:prstGeom prst="homePlate">
            <a:avLst/>
          </a:prstGeom>
          <a:gradFill flip="none" rotWithShape="1">
            <a:gsLst>
              <a:gs pos="0">
                <a:srgbClr val="0095DA">
                  <a:tint val="66000"/>
                  <a:satMod val="160000"/>
                </a:srgbClr>
              </a:gs>
              <a:gs pos="50000">
                <a:srgbClr val="0095DA">
                  <a:tint val="44500"/>
                  <a:satMod val="160000"/>
                </a:srgbClr>
              </a:gs>
              <a:gs pos="100000">
                <a:srgbClr val="0095DA">
                  <a:tint val="23500"/>
                  <a:satMod val="160000"/>
                </a:srgbClr>
              </a:gs>
            </a:gsLst>
            <a:lin ang="18900000" scaled="1"/>
            <a:tileRect/>
          </a:gradFill>
          <a:ln w="9525" cap="flat" cmpd="sng" algn="ctr">
            <a:noFill/>
            <a:prstDash val="solid"/>
          </a:ln>
          <a:effectLst/>
        </p:spPr>
        <p:txBody>
          <a:bodyPr lIns="36000" tIns="36000" rIns="36000" bIns="36000" rtlCol="0" anchor="ctr"/>
          <a:lstStyle/>
          <a:p>
            <a:pPr defTabSz="1219170">
              <a:defRPr/>
            </a:pPr>
            <a:r>
              <a:rPr lang="fr-FR" sz="1050" b="1" kern="0" dirty="0">
                <a:solidFill>
                  <a:schemeClr val="tx1">
                    <a:lumMod val="75000"/>
                    <a:lumOff val="25000"/>
                  </a:schemeClr>
                </a:solidFill>
                <a:cs typeface="Segoe UI Light" panose="020B0502040204020203" pitchFamily="34" charset="0"/>
              </a:rPr>
              <a:t>Switch vers Fonds ISR - ESG dans Léa / Compte sur Livret Vert / Parts Sociales / FCP Avenir Responsable</a:t>
            </a:r>
          </a:p>
        </p:txBody>
      </p:sp>
      <p:sp>
        <p:nvSpPr>
          <p:cNvPr id="31" name="Flèche : chevron 21">
            <a:extLst>
              <a:ext uri="{FF2B5EF4-FFF2-40B4-BE49-F238E27FC236}">
                <a16:creationId xmlns:a16="http://schemas.microsoft.com/office/drawing/2014/main" id="{2CD04765-B547-487C-B9D1-C0BDF5C5B72F}"/>
              </a:ext>
            </a:extLst>
          </p:cNvPr>
          <p:cNvSpPr/>
          <p:nvPr/>
        </p:nvSpPr>
        <p:spPr>
          <a:xfrm>
            <a:off x="1171927" y="2558143"/>
            <a:ext cx="10442350" cy="275488"/>
          </a:xfrm>
          <a:prstGeom prst="homePlate">
            <a:avLst/>
          </a:prstGeom>
          <a:gradFill flip="none" rotWithShape="1">
            <a:gsLst>
              <a:gs pos="0">
                <a:srgbClr val="7A2C78">
                  <a:tint val="66000"/>
                  <a:satMod val="160000"/>
                </a:srgbClr>
              </a:gs>
              <a:gs pos="50000">
                <a:srgbClr val="7A2C78">
                  <a:tint val="44500"/>
                  <a:satMod val="160000"/>
                </a:srgbClr>
              </a:gs>
              <a:gs pos="100000">
                <a:srgbClr val="7A2C78">
                  <a:tint val="23500"/>
                  <a:satMod val="160000"/>
                </a:srgbClr>
              </a:gs>
            </a:gsLst>
            <a:lin ang="18900000" scaled="1"/>
            <a:tileRect/>
          </a:gradFill>
          <a:ln w="9525" cap="flat" cmpd="sng" algn="ctr">
            <a:noFill/>
            <a:prstDash val="solid"/>
          </a:ln>
          <a:effectLst/>
        </p:spPr>
        <p:txBody>
          <a:bodyPr lIns="36000" tIns="36000" rIns="36000" bIns="36000" rtlCol="0" anchor="ctr"/>
          <a:lstStyle/>
          <a:p>
            <a:pPr defTabSz="1219170">
              <a:defRPr/>
            </a:pPr>
            <a:r>
              <a:rPr lang="fr-FR" sz="1050" b="1" kern="0" dirty="0">
                <a:solidFill>
                  <a:schemeClr val="tx1">
                    <a:lumMod val="75000"/>
                    <a:lumOff val="25000"/>
                  </a:schemeClr>
                </a:solidFill>
                <a:cs typeface="Segoe UI Light" panose="020B0502040204020203" pitchFamily="34" charset="0"/>
              </a:rPr>
              <a:t>Formules : - 30% la 1</a:t>
            </a:r>
            <a:r>
              <a:rPr lang="fr-FR" sz="1050" b="1" kern="0" baseline="30000" dirty="0">
                <a:solidFill>
                  <a:schemeClr val="tx1">
                    <a:lumMod val="75000"/>
                    <a:lumOff val="25000"/>
                  </a:schemeClr>
                </a:solidFill>
                <a:cs typeface="Segoe UI Light" panose="020B0502040204020203" pitchFamily="34" charset="0"/>
              </a:rPr>
              <a:t>ère</a:t>
            </a:r>
            <a:r>
              <a:rPr lang="fr-FR" sz="1050" b="1" kern="0" dirty="0">
                <a:solidFill>
                  <a:schemeClr val="tx1">
                    <a:lumMod val="75000"/>
                    <a:lumOff val="25000"/>
                  </a:schemeClr>
                </a:solidFill>
                <a:cs typeface="Segoe UI Light" panose="020B0502040204020203" pitchFamily="34" charset="0"/>
              </a:rPr>
              <a:t> année, Mobilité Bancaire : bons d’achat de 50 €                  Formule gratuite pendant toutes les études pour les jeunes</a:t>
            </a:r>
          </a:p>
        </p:txBody>
      </p:sp>
      <p:sp>
        <p:nvSpPr>
          <p:cNvPr id="36" name="Flèche : chevron 21">
            <a:extLst>
              <a:ext uri="{FF2B5EF4-FFF2-40B4-BE49-F238E27FC236}">
                <a16:creationId xmlns:a16="http://schemas.microsoft.com/office/drawing/2014/main" id="{2CD04765-B547-487C-B9D1-C0BDF5C5B72F}"/>
              </a:ext>
            </a:extLst>
          </p:cNvPr>
          <p:cNvSpPr/>
          <p:nvPr/>
        </p:nvSpPr>
        <p:spPr>
          <a:xfrm>
            <a:off x="1171927" y="2912279"/>
            <a:ext cx="10442348" cy="329398"/>
          </a:xfrm>
          <a:prstGeom prst="homePlate">
            <a:avLst/>
          </a:prstGeom>
          <a:gradFill flip="none" rotWithShape="1">
            <a:gsLst>
              <a:gs pos="0">
                <a:srgbClr val="7A2C78">
                  <a:tint val="66000"/>
                  <a:satMod val="160000"/>
                </a:srgbClr>
              </a:gs>
              <a:gs pos="50000">
                <a:srgbClr val="7A2C78">
                  <a:tint val="44500"/>
                  <a:satMod val="160000"/>
                </a:srgbClr>
              </a:gs>
              <a:gs pos="100000">
                <a:srgbClr val="7A2C78">
                  <a:tint val="23500"/>
                  <a:satMod val="160000"/>
                </a:srgbClr>
              </a:gs>
            </a:gsLst>
            <a:lin ang="18900000" scaled="1"/>
            <a:tileRect/>
          </a:gradFill>
          <a:ln w="9525" cap="flat" cmpd="sng" algn="ctr">
            <a:noFill/>
            <a:prstDash val="solid"/>
          </a:ln>
          <a:effectLst/>
        </p:spPr>
        <p:txBody>
          <a:bodyPr lIns="36000" tIns="36000" rIns="36000" bIns="36000" rtlCol="0" anchor="ctr"/>
          <a:lstStyle/>
          <a:p>
            <a:pPr defTabSz="1219170">
              <a:defRPr/>
            </a:pPr>
            <a:r>
              <a:rPr lang="fr-FR" sz="1050" b="1" kern="0" dirty="0">
                <a:solidFill>
                  <a:schemeClr val="tx1">
                    <a:lumMod val="75000"/>
                    <a:lumOff val="25000"/>
                  </a:schemeClr>
                </a:solidFill>
                <a:cs typeface="Segoe UI Light" panose="020B0502040204020203" pitchFamily="34" charset="0"/>
              </a:rPr>
              <a:t>Mise en avant de la relation à distance (via l’application bancaire, la signature SED, les rendez-vous </a:t>
            </a:r>
            <a:r>
              <a:rPr lang="fr-FR" sz="1050" b="1" kern="0" dirty="0" err="1">
                <a:solidFill>
                  <a:schemeClr val="tx1">
                    <a:lumMod val="75000"/>
                    <a:lumOff val="25000"/>
                  </a:schemeClr>
                </a:solidFill>
                <a:cs typeface="Segoe UI Light" panose="020B0502040204020203" pitchFamily="34" charset="0"/>
              </a:rPr>
              <a:t>visio</a:t>
            </a:r>
            <a:r>
              <a:rPr lang="fr-FR" sz="1050" b="1" kern="0" dirty="0">
                <a:solidFill>
                  <a:schemeClr val="tx1">
                    <a:lumMod val="75000"/>
                    <a:lumOff val="25000"/>
                  </a:schemeClr>
                </a:solidFill>
                <a:cs typeface="Segoe UI Light" panose="020B0502040204020203" pitchFamily="34" charset="0"/>
              </a:rPr>
              <a:t>) et signature SAG </a:t>
            </a:r>
          </a:p>
        </p:txBody>
      </p:sp>
      <p:sp>
        <p:nvSpPr>
          <p:cNvPr id="41" name="Flèche : chevron 21">
            <a:extLst>
              <a:ext uri="{FF2B5EF4-FFF2-40B4-BE49-F238E27FC236}">
                <a16:creationId xmlns:a16="http://schemas.microsoft.com/office/drawing/2014/main" id="{2CD04765-B547-487C-B9D1-C0BDF5C5B72F}"/>
              </a:ext>
            </a:extLst>
          </p:cNvPr>
          <p:cNvSpPr/>
          <p:nvPr/>
        </p:nvSpPr>
        <p:spPr>
          <a:xfrm>
            <a:off x="276868" y="5040301"/>
            <a:ext cx="992638" cy="673338"/>
          </a:xfrm>
          <a:prstGeom prst="homePlate">
            <a:avLst/>
          </a:prstGeom>
          <a:solidFill>
            <a:schemeClr val="bg1"/>
          </a:solidFill>
          <a:ln w="9525" cap="flat" cmpd="sng" algn="ctr">
            <a:solidFill>
              <a:srgbClr val="0095DA"/>
            </a:solidFill>
            <a:prstDash val="solid"/>
          </a:ln>
          <a:effectLst/>
        </p:spPr>
        <p:txBody>
          <a:bodyPr lIns="36000" tIns="36000" rIns="36000" bIns="36000" rtlCol="0" anchor="ctr"/>
          <a:lstStyle/>
          <a:p>
            <a:pPr defTabSz="1219170">
              <a:defRPr/>
            </a:pPr>
            <a:r>
              <a:rPr lang="fr-FR" sz="950" b="1" kern="0" dirty="0">
                <a:solidFill>
                  <a:srgbClr val="0095DA"/>
                </a:solidFill>
                <a:cs typeface="Segoe UI Light" panose="020B0502040204020203" pitchFamily="34" charset="0"/>
              </a:rPr>
              <a:t>EPARGNE</a:t>
            </a:r>
          </a:p>
        </p:txBody>
      </p:sp>
      <p:sp>
        <p:nvSpPr>
          <p:cNvPr id="44" name="Flèche : chevron 21">
            <a:extLst>
              <a:ext uri="{FF2B5EF4-FFF2-40B4-BE49-F238E27FC236}">
                <a16:creationId xmlns:a16="http://schemas.microsoft.com/office/drawing/2014/main" id="{2CD04765-B547-487C-B9D1-C0BDF5C5B72F}"/>
              </a:ext>
            </a:extLst>
          </p:cNvPr>
          <p:cNvSpPr/>
          <p:nvPr/>
        </p:nvSpPr>
        <p:spPr>
          <a:xfrm>
            <a:off x="1171927" y="3357539"/>
            <a:ext cx="10404000" cy="320056"/>
          </a:xfrm>
          <a:prstGeom prst="homePlate">
            <a:avLst/>
          </a:prstGeom>
          <a:gradFill flip="none" rotWithShape="1">
            <a:gsLst>
              <a:gs pos="0">
                <a:srgbClr val="71BF44">
                  <a:tint val="66000"/>
                  <a:satMod val="160000"/>
                </a:srgbClr>
              </a:gs>
              <a:gs pos="50000">
                <a:srgbClr val="71BF44">
                  <a:tint val="44500"/>
                  <a:satMod val="160000"/>
                </a:srgbClr>
              </a:gs>
              <a:gs pos="100000">
                <a:srgbClr val="71BF44">
                  <a:tint val="23500"/>
                  <a:satMod val="160000"/>
                </a:srgbClr>
              </a:gs>
            </a:gsLst>
            <a:lin ang="18900000" scaled="1"/>
            <a:tileRect/>
          </a:gradFill>
          <a:ln w="9525" cap="flat" cmpd="sng" algn="ctr">
            <a:noFill/>
            <a:prstDash val="solid"/>
          </a:ln>
          <a:effectLst/>
        </p:spPr>
        <p:txBody>
          <a:bodyPr lIns="36000" tIns="36000" rIns="36000" bIns="36000" rtlCol="0" anchor="ctr"/>
          <a:lstStyle/>
          <a:p>
            <a:pPr defTabSz="1219170">
              <a:defRPr/>
            </a:pPr>
            <a:r>
              <a:rPr lang="fr-FR" sz="1050" b="1" kern="0" dirty="0">
                <a:solidFill>
                  <a:schemeClr val="tx1">
                    <a:lumMod val="75000"/>
                    <a:lumOff val="25000"/>
                  </a:schemeClr>
                </a:solidFill>
                <a:cs typeface="Segoe UI Light" panose="020B0502040204020203" pitchFamily="34" charset="0"/>
              </a:rPr>
              <a:t>          Prêt étudiants/apprentis à 0,90%, Prêt Etudiant BPI France (jusqu’à épuisement du contingent), Prêt 5.000 € à 0%</a:t>
            </a:r>
          </a:p>
        </p:txBody>
      </p:sp>
      <p:sp>
        <p:nvSpPr>
          <p:cNvPr id="46" name="Flèche : chevron 21">
            <a:extLst>
              <a:ext uri="{FF2B5EF4-FFF2-40B4-BE49-F238E27FC236}">
                <a16:creationId xmlns:a16="http://schemas.microsoft.com/office/drawing/2014/main" id="{2CD04765-B547-487C-B9D1-C0BDF5C5B72F}"/>
              </a:ext>
            </a:extLst>
          </p:cNvPr>
          <p:cNvSpPr/>
          <p:nvPr/>
        </p:nvSpPr>
        <p:spPr>
          <a:xfrm>
            <a:off x="1604136" y="4203735"/>
            <a:ext cx="2273537" cy="320056"/>
          </a:xfrm>
          <a:prstGeom prst="homePlate">
            <a:avLst/>
          </a:prstGeom>
          <a:gradFill flip="none" rotWithShape="1">
            <a:gsLst>
              <a:gs pos="0">
                <a:srgbClr val="FFC20A">
                  <a:tint val="66000"/>
                  <a:satMod val="160000"/>
                </a:srgbClr>
              </a:gs>
              <a:gs pos="50000">
                <a:srgbClr val="FFC20A">
                  <a:tint val="44500"/>
                  <a:satMod val="160000"/>
                </a:srgbClr>
              </a:gs>
              <a:gs pos="100000">
                <a:srgbClr val="FFC20A">
                  <a:tint val="23500"/>
                  <a:satMod val="160000"/>
                </a:srgbClr>
              </a:gs>
            </a:gsLst>
            <a:lin ang="18900000" scaled="1"/>
            <a:tileRect/>
          </a:gradFill>
          <a:ln w="9525" cap="flat" cmpd="sng" algn="ctr">
            <a:noFill/>
            <a:prstDash val="solid"/>
          </a:ln>
          <a:effectLst/>
        </p:spPr>
        <p:txBody>
          <a:bodyPr lIns="36000" tIns="36000" rIns="36000" bIns="36000" rtlCol="0" anchor="ctr"/>
          <a:lstStyle/>
          <a:p>
            <a:pPr defTabSz="1219170">
              <a:defRPr/>
            </a:pPr>
            <a:r>
              <a:rPr lang="fr-FR" sz="1050" b="1" kern="0" dirty="0">
                <a:solidFill>
                  <a:schemeClr val="tx1">
                    <a:lumMod val="75000"/>
                    <a:lumOff val="25000"/>
                  </a:schemeClr>
                </a:solidFill>
                <a:cs typeface="Segoe UI Light" panose="020B0502040204020203" pitchFamily="34" charset="0"/>
              </a:rPr>
              <a:t>MRH : 1 mois / SF : 2 mois offerts</a:t>
            </a:r>
          </a:p>
        </p:txBody>
      </p:sp>
      <p:sp>
        <p:nvSpPr>
          <p:cNvPr id="47" name="Flèche : chevron 21">
            <a:extLst>
              <a:ext uri="{FF2B5EF4-FFF2-40B4-BE49-F238E27FC236}">
                <a16:creationId xmlns:a16="http://schemas.microsoft.com/office/drawing/2014/main" id="{2CD04765-B547-487C-B9D1-C0BDF5C5B72F}"/>
              </a:ext>
            </a:extLst>
          </p:cNvPr>
          <p:cNvSpPr/>
          <p:nvPr/>
        </p:nvSpPr>
        <p:spPr>
          <a:xfrm>
            <a:off x="1171927" y="3735337"/>
            <a:ext cx="10442348" cy="320400"/>
          </a:xfrm>
          <a:prstGeom prst="homePlate">
            <a:avLst/>
          </a:prstGeom>
          <a:gradFill flip="none" rotWithShape="1">
            <a:gsLst>
              <a:gs pos="0">
                <a:srgbClr val="71BF44">
                  <a:tint val="66000"/>
                  <a:satMod val="160000"/>
                </a:srgbClr>
              </a:gs>
              <a:gs pos="50000">
                <a:srgbClr val="71BF44">
                  <a:tint val="44500"/>
                  <a:satMod val="160000"/>
                </a:srgbClr>
              </a:gs>
              <a:gs pos="100000">
                <a:srgbClr val="71BF44">
                  <a:tint val="23500"/>
                  <a:satMod val="160000"/>
                </a:srgbClr>
              </a:gs>
            </a:gsLst>
            <a:lin ang="18900000" scaled="1"/>
            <a:tileRect/>
          </a:gradFill>
          <a:ln w="9525" cap="flat" cmpd="sng" algn="ctr">
            <a:noFill/>
            <a:prstDash val="solid"/>
          </a:ln>
          <a:effectLst/>
        </p:spPr>
        <p:txBody>
          <a:bodyPr lIns="36000" tIns="36000" rIns="36000" bIns="36000" rtlCol="0" anchor="ctr"/>
          <a:lstStyle/>
          <a:p>
            <a:pPr defTabSz="1219170">
              <a:defRPr/>
            </a:pPr>
            <a:r>
              <a:rPr lang="fr-FR" sz="1050" b="1" kern="0" dirty="0">
                <a:solidFill>
                  <a:schemeClr val="tx1">
                    <a:lumMod val="75000"/>
                    <a:lumOff val="25000"/>
                  </a:schemeClr>
                </a:solidFill>
                <a:cs typeface="Segoe UI Light" panose="020B0502040204020203" pitchFamily="34" charset="0"/>
              </a:rPr>
              <a:t>CONSO Mobilité : Prêt véhicule propre, auto prime à la conversion, mobilité urbaine / CONSO Travaux : Prêt rénovation énergétique</a:t>
            </a:r>
          </a:p>
        </p:txBody>
      </p:sp>
      <p:sp>
        <p:nvSpPr>
          <p:cNvPr id="48" name="Flèche : chevron 21">
            <a:extLst>
              <a:ext uri="{FF2B5EF4-FFF2-40B4-BE49-F238E27FC236}">
                <a16:creationId xmlns:a16="http://schemas.microsoft.com/office/drawing/2014/main" id="{2CD04765-B547-487C-B9D1-C0BDF5C5B72F}"/>
              </a:ext>
            </a:extLst>
          </p:cNvPr>
          <p:cNvSpPr/>
          <p:nvPr/>
        </p:nvSpPr>
        <p:spPr>
          <a:xfrm>
            <a:off x="1171927" y="4592604"/>
            <a:ext cx="10442348" cy="320056"/>
          </a:xfrm>
          <a:prstGeom prst="homePlate">
            <a:avLst/>
          </a:prstGeom>
          <a:gradFill flip="none" rotWithShape="1">
            <a:gsLst>
              <a:gs pos="0">
                <a:srgbClr val="FFC20A">
                  <a:tint val="66000"/>
                  <a:satMod val="160000"/>
                </a:srgbClr>
              </a:gs>
              <a:gs pos="50000">
                <a:srgbClr val="FFC20A">
                  <a:tint val="44500"/>
                  <a:satMod val="160000"/>
                </a:srgbClr>
              </a:gs>
              <a:gs pos="100000">
                <a:srgbClr val="FFC20A">
                  <a:tint val="23500"/>
                  <a:satMod val="160000"/>
                </a:srgbClr>
              </a:gs>
            </a:gsLst>
            <a:lin ang="18900000" scaled="1"/>
            <a:tileRect/>
          </a:gradFill>
          <a:ln w="9525" cap="flat" cmpd="sng" algn="ctr">
            <a:noFill/>
            <a:prstDash val="solid"/>
          </a:ln>
          <a:effectLst/>
        </p:spPr>
        <p:txBody>
          <a:bodyPr lIns="36000" tIns="36000" rIns="36000" bIns="36000" rtlCol="0" anchor="ctr"/>
          <a:lstStyle/>
          <a:p>
            <a:pPr defTabSz="1219170">
              <a:defRPr/>
            </a:pPr>
            <a:r>
              <a:rPr lang="fr-FR" sz="1050" b="1" kern="0" dirty="0">
                <a:solidFill>
                  <a:schemeClr val="tx1">
                    <a:lumMod val="75000"/>
                    <a:lumOff val="25000"/>
                  </a:schemeClr>
                </a:solidFill>
                <a:cs typeface="Segoe UI Light" panose="020B0502040204020203" pitchFamily="34" charset="0"/>
              </a:rPr>
              <a:t>AUTO : - 30 % pour les véhicules électriques et - 10 % avec l’option km responsable (-8000km par an) / MRH : équipements de développement durable garantis</a:t>
            </a:r>
          </a:p>
        </p:txBody>
      </p:sp>
      <p:sp>
        <p:nvSpPr>
          <p:cNvPr id="50" name="Flèche : chevron 21">
            <a:extLst>
              <a:ext uri="{FF2B5EF4-FFF2-40B4-BE49-F238E27FC236}">
                <a16:creationId xmlns:a16="http://schemas.microsoft.com/office/drawing/2014/main" id="{2CD04765-B547-487C-B9D1-C0BDF5C5B72F}"/>
              </a:ext>
            </a:extLst>
          </p:cNvPr>
          <p:cNvSpPr/>
          <p:nvPr/>
        </p:nvSpPr>
        <p:spPr>
          <a:xfrm>
            <a:off x="276867" y="2535859"/>
            <a:ext cx="992635" cy="679222"/>
          </a:xfrm>
          <a:prstGeom prst="homePlate">
            <a:avLst/>
          </a:prstGeom>
          <a:solidFill>
            <a:schemeClr val="bg1"/>
          </a:solidFill>
          <a:ln w="9525" cap="flat" cmpd="sng" algn="ctr">
            <a:solidFill>
              <a:srgbClr val="7A2C78"/>
            </a:solidFill>
            <a:prstDash val="solid"/>
          </a:ln>
          <a:effectLst/>
        </p:spPr>
        <p:txBody>
          <a:bodyPr lIns="36000" tIns="36000" rIns="36000" bIns="36000" rtlCol="0" anchor="ctr"/>
          <a:lstStyle/>
          <a:p>
            <a:pPr defTabSz="1219170">
              <a:defRPr/>
            </a:pPr>
            <a:r>
              <a:rPr lang="fr-FR" sz="950" b="1" kern="0" dirty="0">
                <a:solidFill>
                  <a:srgbClr val="7A2C78"/>
                </a:solidFill>
                <a:cs typeface="Segoe UI Light" panose="020B0502040204020203" pitchFamily="34" charset="0"/>
              </a:rPr>
              <a:t>BANCA</a:t>
            </a:r>
          </a:p>
        </p:txBody>
      </p:sp>
      <p:sp>
        <p:nvSpPr>
          <p:cNvPr id="51" name="Flèche : chevron 21">
            <a:extLst>
              <a:ext uri="{FF2B5EF4-FFF2-40B4-BE49-F238E27FC236}">
                <a16:creationId xmlns:a16="http://schemas.microsoft.com/office/drawing/2014/main" id="{2CD04765-B547-487C-B9D1-C0BDF5C5B72F}"/>
              </a:ext>
            </a:extLst>
          </p:cNvPr>
          <p:cNvSpPr/>
          <p:nvPr/>
        </p:nvSpPr>
        <p:spPr>
          <a:xfrm>
            <a:off x="276868" y="3344137"/>
            <a:ext cx="992636" cy="720478"/>
          </a:xfrm>
          <a:prstGeom prst="homePlate">
            <a:avLst/>
          </a:prstGeom>
          <a:solidFill>
            <a:schemeClr val="bg1"/>
          </a:solidFill>
          <a:ln w="9525" cap="flat" cmpd="sng" algn="ctr">
            <a:solidFill>
              <a:srgbClr val="71BF44"/>
            </a:solidFill>
            <a:prstDash val="solid"/>
          </a:ln>
          <a:effectLst/>
        </p:spPr>
        <p:txBody>
          <a:bodyPr lIns="36000" tIns="36000" rIns="36000" bIns="36000" rtlCol="0" anchor="ctr"/>
          <a:lstStyle/>
          <a:p>
            <a:pPr defTabSz="1219170">
              <a:defRPr/>
            </a:pPr>
            <a:r>
              <a:rPr lang="fr-FR" sz="950" b="1" kern="0" dirty="0">
                <a:solidFill>
                  <a:srgbClr val="71BF44"/>
                </a:solidFill>
                <a:cs typeface="Segoe UI Light" panose="020B0502040204020203" pitchFamily="34" charset="0"/>
              </a:rPr>
              <a:t>CREDIT</a:t>
            </a:r>
          </a:p>
        </p:txBody>
      </p:sp>
      <p:sp>
        <p:nvSpPr>
          <p:cNvPr id="52" name="Flèche : chevron 21">
            <a:extLst>
              <a:ext uri="{FF2B5EF4-FFF2-40B4-BE49-F238E27FC236}">
                <a16:creationId xmlns:a16="http://schemas.microsoft.com/office/drawing/2014/main" id="{2CD04765-B547-487C-B9D1-C0BDF5C5B72F}"/>
              </a:ext>
            </a:extLst>
          </p:cNvPr>
          <p:cNvSpPr/>
          <p:nvPr/>
        </p:nvSpPr>
        <p:spPr>
          <a:xfrm>
            <a:off x="276867" y="4203734"/>
            <a:ext cx="992637" cy="708925"/>
          </a:xfrm>
          <a:prstGeom prst="homePlate">
            <a:avLst/>
          </a:prstGeom>
          <a:solidFill>
            <a:schemeClr val="bg1"/>
          </a:solidFill>
          <a:ln w="9525" cap="flat" cmpd="sng" algn="ctr">
            <a:solidFill>
              <a:srgbClr val="FFC20A"/>
            </a:solidFill>
            <a:prstDash val="solid"/>
          </a:ln>
          <a:effectLst/>
        </p:spPr>
        <p:txBody>
          <a:bodyPr lIns="36000" tIns="36000" rIns="36000" bIns="36000" rtlCol="0" anchor="ctr"/>
          <a:lstStyle/>
          <a:p>
            <a:pPr defTabSz="1219170">
              <a:defRPr/>
            </a:pPr>
            <a:r>
              <a:rPr lang="fr-FR" sz="950" b="1" kern="0" dirty="0">
                <a:solidFill>
                  <a:srgbClr val="FFC20A"/>
                </a:solidFill>
                <a:cs typeface="Segoe UI Light" panose="020B0502040204020203" pitchFamily="34" charset="0"/>
              </a:rPr>
              <a:t>IARD / PREV.</a:t>
            </a:r>
          </a:p>
        </p:txBody>
      </p:sp>
      <p:sp>
        <p:nvSpPr>
          <p:cNvPr id="56" name="Flèche : chevron 21">
            <a:extLst>
              <a:ext uri="{FF2B5EF4-FFF2-40B4-BE49-F238E27FC236}">
                <a16:creationId xmlns:a16="http://schemas.microsoft.com/office/drawing/2014/main" id="{2CD04765-B547-487C-B9D1-C0BDF5C5B72F}"/>
              </a:ext>
            </a:extLst>
          </p:cNvPr>
          <p:cNvSpPr/>
          <p:nvPr/>
        </p:nvSpPr>
        <p:spPr>
          <a:xfrm>
            <a:off x="1171927" y="2095101"/>
            <a:ext cx="10442350" cy="320056"/>
          </a:xfrm>
          <a:prstGeom prst="homePlate">
            <a:avLst/>
          </a:prstGeom>
          <a:solidFill>
            <a:srgbClr val="C00000"/>
          </a:solidFill>
          <a:ln w="9525" cap="flat" cmpd="sng" algn="ctr">
            <a:noFill/>
            <a:prstDash val="solid"/>
          </a:ln>
          <a:effectLst/>
        </p:spPr>
        <p:txBody>
          <a:bodyPr lIns="36000" tIns="36000" rIns="36000" bIns="36000" rtlCol="0" anchor="ctr"/>
          <a:lstStyle/>
          <a:p>
            <a:pPr algn="ctr" defTabSz="1219170">
              <a:defRPr/>
            </a:pPr>
            <a:r>
              <a:rPr lang="fr-FR" sz="1050" b="1" kern="0" dirty="0">
                <a:solidFill>
                  <a:srgbClr val="C00000"/>
                </a:solidFill>
                <a:cs typeface="Segoe UI Light" panose="020B0502040204020203" pitchFamily="34" charset="0"/>
              </a:rPr>
              <a:t>Assurance-Vie : </a:t>
            </a:r>
            <a:r>
              <a:rPr lang="fr-FR" sz="1050" b="1" kern="0" dirty="0">
                <a:solidFill>
                  <a:srgbClr val="FFFFFF"/>
                </a:solidFill>
                <a:cs typeface="Segoe UI Light" panose="020B0502040204020203" pitchFamily="34" charset="0"/>
              </a:rPr>
              <a:t>CHALLENGE S’ENGAGER ENSEMBLE</a:t>
            </a:r>
          </a:p>
        </p:txBody>
      </p:sp>
      <p:sp>
        <p:nvSpPr>
          <p:cNvPr id="58" name="Flèche : chevron 21">
            <a:extLst>
              <a:ext uri="{FF2B5EF4-FFF2-40B4-BE49-F238E27FC236}">
                <a16:creationId xmlns:a16="http://schemas.microsoft.com/office/drawing/2014/main" id="{2CD04765-B547-487C-B9D1-C0BDF5C5B72F}"/>
              </a:ext>
            </a:extLst>
          </p:cNvPr>
          <p:cNvSpPr/>
          <p:nvPr/>
        </p:nvSpPr>
        <p:spPr>
          <a:xfrm>
            <a:off x="276867" y="2095101"/>
            <a:ext cx="992635" cy="292760"/>
          </a:xfrm>
          <a:prstGeom prst="homePlate">
            <a:avLst/>
          </a:prstGeom>
          <a:solidFill>
            <a:schemeClr val="bg1"/>
          </a:solidFill>
          <a:ln w="9525" cap="flat" cmpd="sng" algn="ctr">
            <a:solidFill>
              <a:srgbClr val="C00000"/>
            </a:solidFill>
            <a:prstDash val="solid"/>
          </a:ln>
          <a:effectLst/>
        </p:spPr>
        <p:txBody>
          <a:bodyPr lIns="36000" tIns="36000" rIns="36000" bIns="36000" rtlCol="0" anchor="ctr"/>
          <a:lstStyle/>
          <a:p>
            <a:pPr defTabSz="1219170">
              <a:defRPr/>
            </a:pPr>
            <a:r>
              <a:rPr lang="fr-FR" sz="950" b="1" kern="0" dirty="0">
                <a:solidFill>
                  <a:srgbClr val="C00000"/>
                </a:solidFill>
                <a:cs typeface="Segoe UI Light" panose="020B0502040204020203" pitchFamily="34" charset="0"/>
              </a:rPr>
              <a:t>CHALLENGE</a:t>
            </a:r>
          </a:p>
        </p:txBody>
      </p:sp>
      <p:pic>
        <p:nvPicPr>
          <p:cNvPr id="38" name="Picture 2" descr="Sticker arbre été vert pas cher Etiquette &amp;amp;amp; Autocollant">
            <a:extLst>
              <a:ext uri="{FF2B5EF4-FFF2-40B4-BE49-F238E27FC236}">
                <a16:creationId xmlns:a16="http://schemas.microsoft.com/office/drawing/2014/main" id="{1D952DC5-3A83-457E-82D2-712D003C381C}"/>
              </a:ext>
            </a:extLst>
          </p:cNvPr>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003789" y="2868029"/>
            <a:ext cx="421093" cy="421093"/>
          </a:xfrm>
          <a:prstGeom prst="rect">
            <a:avLst/>
          </a:prstGeom>
          <a:noFill/>
          <a:extLst>
            <a:ext uri="{909E8E84-426E-40DD-AFC4-6F175D3DCCD1}">
              <a14:hiddenFill xmlns:a14="http://schemas.microsoft.com/office/drawing/2010/main">
                <a:solidFill>
                  <a:srgbClr val="FFFFFF"/>
                </a:solidFill>
              </a14:hiddenFill>
            </a:ext>
          </a:extLst>
        </p:spPr>
      </p:pic>
      <p:sp>
        <p:nvSpPr>
          <p:cNvPr id="29" name="Espace réservé du texte 3">
            <a:extLst>
              <a:ext uri="{FF2B5EF4-FFF2-40B4-BE49-F238E27FC236}">
                <a16:creationId xmlns:a16="http://schemas.microsoft.com/office/drawing/2014/main" id="{37499CD8-A92A-4E50-AE7D-EF4330C923D3}"/>
              </a:ext>
            </a:extLst>
          </p:cNvPr>
          <p:cNvSpPr>
            <a:spLocks noGrp="1"/>
          </p:cNvSpPr>
          <p:nvPr>
            <p:ph type="body" sz="quarter" idx="14"/>
          </p:nvPr>
        </p:nvSpPr>
        <p:spPr>
          <a:xfrm>
            <a:off x="4376738" y="136525"/>
            <a:ext cx="7299325" cy="231775"/>
          </a:xfrm>
        </p:spPr>
        <p:txBody>
          <a:bodyPr/>
          <a:lstStyle/>
          <a:p>
            <a:r>
              <a:rPr lang="fr-FR" dirty="0">
                <a:solidFill>
                  <a:schemeClr val="accent4">
                    <a:lumMod val="75000"/>
                  </a:schemeClr>
                </a:solidFill>
              </a:rPr>
              <a:t>Particuliers</a:t>
            </a:r>
            <a:r>
              <a:rPr lang="fr-FR" dirty="0"/>
              <a:t> 		</a:t>
            </a:r>
            <a:r>
              <a:rPr lang="fr-FR" b="0" dirty="0"/>
              <a:t>Premiums	 	Professionnels</a:t>
            </a:r>
          </a:p>
        </p:txBody>
      </p:sp>
      <p:sp>
        <p:nvSpPr>
          <p:cNvPr id="23" name="Flèche : chevron 21">
            <a:extLst>
              <a:ext uri="{FF2B5EF4-FFF2-40B4-BE49-F238E27FC236}">
                <a16:creationId xmlns:a16="http://schemas.microsoft.com/office/drawing/2014/main" id="{3FB188A6-B4B7-4200-B035-8BDBB8544066}"/>
              </a:ext>
            </a:extLst>
          </p:cNvPr>
          <p:cNvSpPr/>
          <p:nvPr/>
        </p:nvSpPr>
        <p:spPr>
          <a:xfrm>
            <a:off x="3961769" y="4202352"/>
            <a:ext cx="5501327" cy="320056"/>
          </a:xfrm>
          <a:prstGeom prst="homePlate">
            <a:avLst/>
          </a:prstGeom>
          <a:gradFill flip="none" rotWithShape="1">
            <a:gsLst>
              <a:gs pos="0">
                <a:srgbClr val="FFC20A">
                  <a:tint val="66000"/>
                  <a:satMod val="160000"/>
                </a:srgbClr>
              </a:gs>
              <a:gs pos="50000">
                <a:srgbClr val="FFC20A">
                  <a:tint val="44500"/>
                  <a:satMod val="160000"/>
                </a:srgbClr>
              </a:gs>
              <a:gs pos="100000">
                <a:srgbClr val="FFC20A">
                  <a:tint val="23500"/>
                  <a:satMod val="160000"/>
                </a:srgbClr>
              </a:gs>
            </a:gsLst>
            <a:lin ang="18900000" scaled="1"/>
            <a:tileRect/>
          </a:gradFill>
          <a:ln w="9525" cap="flat" cmpd="sng" algn="ctr">
            <a:noFill/>
            <a:prstDash val="solid"/>
          </a:ln>
          <a:effectLst/>
        </p:spPr>
        <p:txBody>
          <a:bodyPr lIns="36000" tIns="36000" rIns="36000" bIns="36000" rtlCol="0" anchor="ctr"/>
          <a:lstStyle/>
          <a:p>
            <a:pPr defTabSz="1219170">
              <a:defRPr/>
            </a:pPr>
            <a:r>
              <a:rPr lang="fr-FR" sz="1050" b="1" kern="0" dirty="0">
                <a:solidFill>
                  <a:schemeClr val="tx1">
                    <a:lumMod val="75000"/>
                    <a:lumOff val="25000"/>
                  </a:schemeClr>
                </a:solidFill>
                <a:cs typeface="Segoe UI Light" panose="020B0502040204020203" pitchFamily="34" charset="0"/>
              </a:rPr>
              <a:t>            MRH &amp; Santé: 2 mois offerts pour les Jeunes</a:t>
            </a:r>
          </a:p>
        </p:txBody>
      </p:sp>
      <p:sp>
        <p:nvSpPr>
          <p:cNvPr id="24" name="Flèche : chevron 21">
            <a:extLst>
              <a:ext uri="{FF2B5EF4-FFF2-40B4-BE49-F238E27FC236}">
                <a16:creationId xmlns:a16="http://schemas.microsoft.com/office/drawing/2014/main" id="{EFAAB34A-B91B-4309-92E4-3FDFDAAE5627}"/>
              </a:ext>
            </a:extLst>
          </p:cNvPr>
          <p:cNvSpPr/>
          <p:nvPr/>
        </p:nvSpPr>
        <p:spPr>
          <a:xfrm>
            <a:off x="1171927" y="6013475"/>
            <a:ext cx="10442349" cy="320056"/>
          </a:xfrm>
          <a:prstGeom prst="homePlate">
            <a:avLst/>
          </a:prstGeom>
          <a:gradFill flip="none" rotWithShape="1">
            <a:gsLst>
              <a:gs pos="0">
                <a:srgbClr val="BFBFBF">
                  <a:tint val="66000"/>
                  <a:satMod val="160000"/>
                </a:srgbClr>
              </a:gs>
              <a:gs pos="50000">
                <a:srgbClr val="BFBFBF">
                  <a:tint val="44500"/>
                  <a:satMod val="160000"/>
                </a:srgbClr>
              </a:gs>
              <a:gs pos="100000">
                <a:srgbClr val="BFBFBF">
                  <a:tint val="23500"/>
                  <a:satMod val="160000"/>
                </a:srgbClr>
              </a:gs>
            </a:gsLst>
            <a:lin ang="18900000" scaled="1"/>
            <a:tileRect/>
          </a:gradFill>
          <a:ln w="9525" cap="flat" cmpd="sng" algn="ctr">
            <a:noFill/>
            <a:prstDash val="solid"/>
          </a:ln>
          <a:effectLst/>
        </p:spPr>
        <p:txBody>
          <a:bodyPr lIns="36000" tIns="36000" rIns="36000" bIns="36000" rtlCol="0" anchor="ctr"/>
          <a:lstStyle/>
          <a:p>
            <a:pPr defTabSz="1219170">
              <a:defRPr/>
            </a:pPr>
            <a:r>
              <a:rPr lang="fr-FR" sz="1050" b="1" kern="0" dirty="0">
                <a:solidFill>
                  <a:schemeClr val="tx1">
                    <a:lumMod val="75000"/>
                    <a:lumOff val="25000"/>
                  </a:schemeClr>
                </a:solidFill>
                <a:cs typeface="Segoe UI Light" panose="020B0502040204020203" pitchFamily="34" charset="0"/>
              </a:rPr>
              <a:t>   Conquête des salariés des entreprises clientes / Conquête des étudiants avec partenariat des Bureaux des Etudiants / Relance des Partenariats avec les Mairies</a:t>
            </a:r>
          </a:p>
        </p:txBody>
      </p:sp>
      <p:sp>
        <p:nvSpPr>
          <p:cNvPr id="26" name="Flèche : chevron 21">
            <a:extLst>
              <a:ext uri="{FF2B5EF4-FFF2-40B4-BE49-F238E27FC236}">
                <a16:creationId xmlns:a16="http://schemas.microsoft.com/office/drawing/2014/main" id="{321C21A9-36DB-4983-A541-AE5B3B1DE7B9}"/>
              </a:ext>
            </a:extLst>
          </p:cNvPr>
          <p:cNvSpPr/>
          <p:nvPr/>
        </p:nvSpPr>
        <p:spPr>
          <a:xfrm>
            <a:off x="276867" y="5832403"/>
            <a:ext cx="992639" cy="615714"/>
          </a:xfrm>
          <a:prstGeom prst="homePlate">
            <a:avLst/>
          </a:prstGeom>
          <a:solidFill>
            <a:schemeClr val="bg1"/>
          </a:solidFill>
          <a:ln w="9525" cap="flat" cmpd="sng" algn="ctr">
            <a:solidFill>
              <a:srgbClr val="BFBFBF"/>
            </a:solidFill>
            <a:prstDash val="solid"/>
          </a:ln>
          <a:effectLst/>
        </p:spPr>
        <p:txBody>
          <a:bodyPr lIns="36000" tIns="36000" rIns="36000" bIns="36000" rtlCol="0" anchor="ctr"/>
          <a:lstStyle/>
          <a:p>
            <a:pPr defTabSz="1219170">
              <a:defRPr/>
            </a:pPr>
            <a:r>
              <a:rPr lang="fr-FR" sz="950" b="1" kern="0" dirty="0">
                <a:solidFill>
                  <a:srgbClr val="BFBFBF"/>
                </a:solidFill>
                <a:cs typeface="Segoe UI Light" panose="020B0502040204020203" pitchFamily="34" charset="0"/>
              </a:rPr>
              <a:t>FONDS DE COMMERCE</a:t>
            </a:r>
          </a:p>
        </p:txBody>
      </p:sp>
      <p:pic>
        <p:nvPicPr>
          <p:cNvPr id="35" name="Image 34">
            <a:extLst>
              <a:ext uri="{FF2B5EF4-FFF2-40B4-BE49-F238E27FC236}">
                <a16:creationId xmlns:a16="http://schemas.microsoft.com/office/drawing/2014/main" id="{D4BC3663-7832-4A1F-AA60-7539701B952D}"/>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6120361" y="2427875"/>
            <a:ext cx="226466" cy="509511"/>
          </a:xfrm>
          <a:prstGeom prst="rect">
            <a:avLst/>
          </a:prstGeom>
        </p:spPr>
      </p:pic>
      <p:grpSp>
        <p:nvGrpSpPr>
          <p:cNvPr id="49" name="Groupe 48">
            <a:extLst>
              <a:ext uri="{FF2B5EF4-FFF2-40B4-BE49-F238E27FC236}">
                <a16:creationId xmlns:a16="http://schemas.microsoft.com/office/drawing/2014/main" id="{B554A8DF-4BDC-472A-9971-637BAA18E761}"/>
              </a:ext>
            </a:extLst>
          </p:cNvPr>
          <p:cNvGrpSpPr/>
          <p:nvPr/>
        </p:nvGrpSpPr>
        <p:grpSpPr>
          <a:xfrm>
            <a:off x="8465836" y="5410875"/>
            <a:ext cx="303378" cy="320056"/>
            <a:chOff x="1293925" y="5066479"/>
            <a:chExt cx="434190" cy="437901"/>
          </a:xfrm>
        </p:grpSpPr>
        <p:pic>
          <p:nvPicPr>
            <p:cNvPr id="53" name="Image 52">
              <a:extLst>
                <a:ext uri="{FF2B5EF4-FFF2-40B4-BE49-F238E27FC236}">
                  <a16:creationId xmlns:a16="http://schemas.microsoft.com/office/drawing/2014/main" id="{C129EA47-653D-42F9-B6A3-20B78CB9610F}"/>
                </a:ext>
              </a:extLst>
            </p:cNvPr>
            <p:cNvPicPr>
              <a:picLocks noChangeAspect="1"/>
            </p:cNvPicPr>
            <p:nvPr/>
          </p:nvPicPr>
          <p:blipFill>
            <a:blip r:embed="rId4">
              <a:clrChange>
                <a:clrFrom>
                  <a:srgbClr val="FAFAFA"/>
                </a:clrFrom>
                <a:clrTo>
                  <a:srgbClr val="FAFAFA">
                    <a:alpha val="0"/>
                  </a:srgbClr>
                </a:clrTo>
              </a:clrChange>
            </a:blip>
            <a:stretch>
              <a:fillRect/>
            </a:stretch>
          </p:blipFill>
          <p:spPr>
            <a:xfrm>
              <a:off x="1293925" y="5066479"/>
              <a:ext cx="434190" cy="437901"/>
            </a:xfrm>
            <a:prstGeom prst="rect">
              <a:avLst/>
            </a:prstGeom>
          </p:spPr>
        </p:pic>
        <p:pic>
          <p:nvPicPr>
            <p:cNvPr id="54" name="Image 53">
              <a:extLst>
                <a:ext uri="{FF2B5EF4-FFF2-40B4-BE49-F238E27FC236}">
                  <a16:creationId xmlns:a16="http://schemas.microsoft.com/office/drawing/2014/main" id="{15FF88C7-9AF7-47BF-81D2-F9244B6605C2}"/>
                </a:ext>
              </a:extLst>
            </p:cNvPr>
            <p:cNvPicPr>
              <a:picLocks noChangeAspect="1"/>
            </p:cNvPicPr>
            <p:nvPr/>
          </p:nvPicPr>
          <p:blipFill>
            <a:blip r:embed="rId5">
              <a:clrChange>
                <a:clrFrom>
                  <a:srgbClr val="FAFAFA"/>
                </a:clrFrom>
                <a:clrTo>
                  <a:srgbClr val="FAFAFA">
                    <a:alpha val="0"/>
                  </a:srgbClr>
                </a:clrTo>
              </a:clrChange>
              <a:duotone>
                <a:prstClr val="black"/>
                <a:srgbClr val="EA4E55">
                  <a:tint val="45000"/>
                  <a:satMod val="400000"/>
                </a:srgbClr>
              </a:duotone>
              <a:extLst>
                <a:ext uri="{BEBA8EAE-BF5A-486C-A8C5-ECC9F3942E4B}">
                  <a14:imgProps xmlns:a14="http://schemas.microsoft.com/office/drawing/2010/main">
                    <a14:imgLayer r:embed="rId6">
                      <a14:imgEffect>
                        <a14:backgroundRemoval t="10000" b="90000" l="10000" r="90000">
                          <a14:foregroundMark x1="47863" y1="29237" x2="41880" y2="41525"/>
                          <a14:foregroundMark x1="46180" y1="40592" x2="55556" y2="38559"/>
                          <a14:foregroundMark x1="55556" y1="38559" x2="59829" y2="25000"/>
                          <a14:foregroundMark x1="59829" y1="25000" x2="47009" y2="27542"/>
                          <a14:foregroundMark x1="49573" y1="43220" x2="49573" y2="43220"/>
                          <a14:foregroundMark x1="48291" y1="43644" x2="52564" y2="41102"/>
                          <a14:backgroundMark x1="52991" y1="50847" x2="52991" y2="50847"/>
                          <a14:backgroundMark x1="59402" y1="50847" x2="59402" y2="50847"/>
                          <a14:backgroundMark x1="41880" y1="41525" x2="42308" y2="42373"/>
                          <a14:backgroundMark x1="44017" y1="53814" x2="44017" y2="53814"/>
                          <a14:backgroundMark x1="47009" y1="50000" x2="47009" y2="50000"/>
                        </a14:backgroundRemoval>
                      </a14:imgEffect>
                      <a14:imgEffect>
                        <a14:colorTemperature colorTemp="7200"/>
                      </a14:imgEffect>
                    </a14:imgLayer>
                  </a14:imgProps>
                </a:ext>
              </a:extLst>
            </a:blip>
            <a:stretch>
              <a:fillRect/>
            </a:stretch>
          </p:blipFill>
          <p:spPr>
            <a:xfrm>
              <a:off x="1301253" y="5071713"/>
              <a:ext cx="420038" cy="423627"/>
            </a:xfrm>
            <a:prstGeom prst="rect">
              <a:avLst/>
            </a:prstGeom>
          </p:spPr>
        </p:pic>
      </p:grpSp>
      <p:pic>
        <p:nvPicPr>
          <p:cNvPr id="37" name="Image 36">
            <a:extLst>
              <a:ext uri="{FF2B5EF4-FFF2-40B4-BE49-F238E27FC236}">
                <a16:creationId xmlns:a16="http://schemas.microsoft.com/office/drawing/2014/main" id="{8E5D9E17-0E83-4D43-9BBD-9B16C4596501}"/>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271834" y="3240883"/>
            <a:ext cx="226466" cy="509511"/>
          </a:xfrm>
          <a:prstGeom prst="rect">
            <a:avLst/>
          </a:prstGeom>
        </p:spPr>
      </p:pic>
      <p:pic>
        <p:nvPicPr>
          <p:cNvPr id="45" name="Image 44">
            <a:extLst>
              <a:ext uri="{FF2B5EF4-FFF2-40B4-BE49-F238E27FC236}">
                <a16:creationId xmlns:a16="http://schemas.microsoft.com/office/drawing/2014/main" id="{C2F3A48E-36C0-4018-9230-E97D1776C2E7}"/>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4150272" y="4081539"/>
            <a:ext cx="226466" cy="509511"/>
          </a:xfrm>
          <a:prstGeom prst="rect">
            <a:avLst/>
          </a:prstGeom>
        </p:spPr>
      </p:pic>
      <p:pic>
        <p:nvPicPr>
          <p:cNvPr id="55" name="Image 54">
            <a:extLst>
              <a:ext uri="{FF2B5EF4-FFF2-40B4-BE49-F238E27FC236}">
                <a16:creationId xmlns:a16="http://schemas.microsoft.com/office/drawing/2014/main" id="{1891D406-1E21-41B4-A665-43F79BC1B784}"/>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5425302" y="4954804"/>
            <a:ext cx="226466" cy="509511"/>
          </a:xfrm>
          <a:prstGeom prst="rect">
            <a:avLst/>
          </a:prstGeom>
        </p:spPr>
      </p:pic>
      <p:pic>
        <p:nvPicPr>
          <p:cNvPr id="59" name="Image 58">
            <a:extLst>
              <a:ext uri="{FF2B5EF4-FFF2-40B4-BE49-F238E27FC236}">
                <a16:creationId xmlns:a16="http://schemas.microsoft.com/office/drawing/2014/main" id="{3381BD57-A433-4E22-BC04-435EE2D0C1E9}"/>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1510406" y="5938606"/>
            <a:ext cx="226466" cy="509511"/>
          </a:xfrm>
          <a:prstGeom prst="rect">
            <a:avLst/>
          </a:prstGeom>
        </p:spPr>
      </p:pic>
      <p:pic>
        <p:nvPicPr>
          <p:cNvPr id="60" name="Picture 2" descr="Sticker arbre été vert pas cher Etiquette &amp;amp;amp; Autocollant">
            <a:extLst>
              <a:ext uri="{FF2B5EF4-FFF2-40B4-BE49-F238E27FC236}">
                <a16:creationId xmlns:a16="http://schemas.microsoft.com/office/drawing/2014/main" id="{EF63D089-6AB1-4039-B339-30874CD3C0F5}"/>
              </a:ext>
            </a:extLst>
          </p:cNvPr>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554570" y="3690997"/>
            <a:ext cx="421093" cy="421093"/>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2" descr="Sticker arbre été vert pas cher Etiquette &amp;amp;amp; Autocollant">
            <a:extLst>
              <a:ext uri="{FF2B5EF4-FFF2-40B4-BE49-F238E27FC236}">
                <a16:creationId xmlns:a16="http://schemas.microsoft.com/office/drawing/2014/main" id="{89B2E28E-A506-4A03-9B8F-03435E2B2DA2}"/>
              </a:ext>
            </a:extLst>
          </p:cNvPr>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291866" y="4529888"/>
            <a:ext cx="421093" cy="421093"/>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2" descr="Sticker arbre été vert pas cher Etiquette &amp;amp;amp; Autocollant">
            <a:extLst>
              <a:ext uri="{FF2B5EF4-FFF2-40B4-BE49-F238E27FC236}">
                <a16:creationId xmlns:a16="http://schemas.microsoft.com/office/drawing/2014/main" id="{52E531E7-E766-484F-B52B-483FF3FC511A}"/>
              </a:ext>
            </a:extLst>
          </p:cNvPr>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029351" y="5360357"/>
            <a:ext cx="421093" cy="4210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1216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fill="hold"/>
                                        <p:tgtEl>
                                          <p:spTgt spid="58"/>
                                        </p:tgtEl>
                                        <p:attrNameLst>
                                          <p:attrName>ppt_x</p:attrName>
                                        </p:attrNameLst>
                                      </p:cBhvr>
                                      <p:tavLst>
                                        <p:tav tm="0">
                                          <p:val>
                                            <p:strVal val="0-#ppt_w/2"/>
                                          </p:val>
                                        </p:tav>
                                        <p:tav tm="100000">
                                          <p:val>
                                            <p:strVal val="#ppt_x"/>
                                          </p:val>
                                        </p:tav>
                                      </p:tavLst>
                                    </p:anim>
                                    <p:anim calcmode="lin" valueType="num">
                                      <p:cBhvr additive="base">
                                        <p:cTn id="8" dur="500" fill="hold"/>
                                        <p:tgtEl>
                                          <p:spTgt spid="5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6"/>
                                        </p:tgtEl>
                                        <p:attrNameLst>
                                          <p:attrName>style.visibility</p:attrName>
                                        </p:attrNameLst>
                                      </p:cBhvr>
                                      <p:to>
                                        <p:strVal val="visible"/>
                                      </p:to>
                                    </p:set>
                                    <p:anim calcmode="lin" valueType="num">
                                      <p:cBhvr additive="base">
                                        <p:cTn id="11" dur="500" fill="hold"/>
                                        <p:tgtEl>
                                          <p:spTgt spid="56"/>
                                        </p:tgtEl>
                                        <p:attrNameLst>
                                          <p:attrName>ppt_x</p:attrName>
                                        </p:attrNameLst>
                                      </p:cBhvr>
                                      <p:tavLst>
                                        <p:tav tm="0">
                                          <p:val>
                                            <p:strVal val="0-#ppt_w/2"/>
                                          </p:val>
                                        </p:tav>
                                        <p:tav tm="100000">
                                          <p:val>
                                            <p:strVal val="#ppt_x"/>
                                          </p:val>
                                        </p:tav>
                                      </p:tavLst>
                                    </p:anim>
                                    <p:anim calcmode="lin" valueType="num">
                                      <p:cBhvr additive="base">
                                        <p:cTn id="12" dur="500" fill="hold"/>
                                        <p:tgtEl>
                                          <p:spTgt spid="56"/>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cBhvr additive="base">
                                        <p:cTn id="17" dur="500" fill="hold"/>
                                        <p:tgtEl>
                                          <p:spTgt spid="50"/>
                                        </p:tgtEl>
                                        <p:attrNameLst>
                                          <p:attrName>ppt_x</p:attrName>
                                        </p:attrNameLst>
                                      </p:cBhvr>
                                      <p:tavLst>
                                        <p:tav tm="0">
                                          <p:val>
                                            <p:strVal val="0-#ppt_w/2"/>
                                          </p:val>
                                        </p:tav>
                                        <p:tav tm="100000">
                                          <p:val>
                                            <p:strVal val="#ppt_x"/>
                                          </p:val>
                                        </p:tav>
                                      </p:tavLst>
                                    </p:anim>
                                    <p:anim calcmode="lin" valueType="num">
                                      <p:cBhvr additive="base">
                                        <p:cTn id="18" dur="500" fill="hold"/>
                                        <p:tgtEl>
                                          <p:spTgt spid="50"/>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additive="base">
                                        <p:cTn id="21" dur="500" fill="hold"/>
                                        <p:tgtEl>
                                          <p:spTgt spid="31"/>
                                        </p:tgtEl>
                                        <p:attrNameLst>
                                          <p:attrName>ppt_x</p:attrName>
                                        </p:attrNameLst>
                                      </p:cBhvr>
                                      <p:tavLst>
                                        <p:tav tm="0">
                                          <p:val>
                                            <p:strVal val="0-#ppt_w/2"/>
                                          </p:val>
                                        </p:tav>
                                        <p:tav tm="100000">
                                          <p:val>
                                            <p:strVal val="#ppt_x"/>
                                          </p:val>
                                        </p:tav>
                                      </p:tavLst>
                                    </p:anim>
                                    <p:anim calcmode="lin" valueType="num">
                                      <p:cBhvr additive="base">
                                        <p:cTn id="22" dur="500" fill="hold"/>
                                        <p:tgtEl>
                                          <p:spTgt spid="31"/>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additive="base">
                                        <p:cTn id="25" dur="500" fill="hold"/>
                                        <p:tgtEl>
                                          <p:spTgt spid="36"/>
                                        </p:tgtEl>
                                        <p:attrNameLst>
                                          <p:attrName>ppt_x</p:attrName>
                                        </p:attrNameLst>
                                      </p:cBhvr>
                                      <p:tavLst>
                                        <p:tav tm="0">
                                          <p:val>
                                            <p:strVal val="0-#ppt_w/2"/>
                                          </p:val>
                                        </p:tav>
                                        <p:tav tm="100000">
                                          <p:val>
                                            <p:strVal val="#ppt_x"/>
                                          </p:val>
                                        </p:tav>
                                      </p:tavLst>
                                    </p:anim>
                                    <p:anim calcmode="lin" valueType="num">
                                      <p:cBhvr additive="base">
                                        <p:cTn id="26" dur="500" fill="hold"/>
                                        <p:tgtEl>
                                          <p:spTgt spid="36"/>
                                        </p:tgtEl>
                                        <p:attrNameLst>
                                          <p:attrName>ppt_y</p:attrName>
                                        </p:attrNameLst>
                                      </p:cBhvr>
                                      <p:tavLst>
                                        <p:tav tm="0">
                                          <p:val>
                                            <p:strVal val="#ppt_y"/>
                                          </p:val>
                                        </p:tav>
                                        <p:tav tm="100000">
                                          <p:val>
                                            <p:strVal val="#ppt_y"/>
                                          </p:val>
                                        </p:tav>
                                      </p:tavLst>
                                    </p:anim>
                                  </p:childTnLst>
                                </p:cTn>
                              </p:par>
                            </p:childTnLst>
                          </p:cTn>
                        </p:par>
                        <p:par>
                          <p:cTn id="27" fill="hold">
                            <p:stCondLst>
                              <p:cond delay="500"/>
                            </p:stCondLst>
                            <p:childTnLst>
                              <p:par>
                                <p:cTn id="28" presetID="1" presetClass="entr" presetSubtype="0" fill="hold" nodeType="afterEffect">
                                  <p:stCondLst>
                                    <p:cond delay="0"/>
                                  </p:stCondLst>
                                  <p:childTnLst>
                                    <p:set>
                                      <p:cBhvr>
                                        <p:cTn id="29" dur="1" fill="hold">
                                          <p:stCondLst>
                                            <p:cond delay="0"/>
                                          </p:stCondLst>
                                        </p:cTn>
                                        <p:tgtEl>
                                          <p:spTgt spid="35"/>
                                        </p:tgtEl>
                                        <p:attrNameLst>
                                          <p:attrName>style.visibility</p:attrName>
                                        </p:attrNameLst>
                                      </p:cBhvr>
                                      <p:to>
                                        <p:strVal val="visible"/>
                                      </p:to>
                                    </p:set>
                                  </p:childTnLst>
                                </p:cTn>
                              </p:par>
                            </p:childTnLst>
                          </p:cTn>
                        </p:par>
                        <p:par>
                          <p:cTn id="30" fill="hold">
                            <p:stCondLst>
                              <p:cond delay="500"/>
                            </p:stCondLst>
                            <p:childTnLst>
                              <p:par>
                                <p:cTn id="31" presetID="2" presetClass="entr" presetSubtype="8" fill="hold" nodeType="afterEffect">
                                  <p:stCondLst>
                                    <p:cond delay="0"/>
                                  </p:stCondLst>
                                  <p:childTnLst>
                                    <p:set>
                                      <p:cBhvr>
                                        <p:cTn id="32" dur="1" fill="hold">
                                          <p:stCondLst>
                                            <p:cond delay="0"/>
                                          </p:stCondLst>
                                        </p:cTn>
                                        <p:tgtEl>
                                          <p:spTgt spid="38"/>
                                        </p:tgtEl>
                                        <p:attrNameLst>
                                          <p:attrName>style.visibility</p:attrName>
                                        </p:attrNameLst>
                                      </p:cBhvr>
                                      <p:to>
                                        <p:strVal val="visible"/>
                                      </p:to>
                                    </p:set>
                                    <p:anim calcmode="lin" valueType="num">
                                      <p:cBhvr additive="base">
                                        <p:cTn id="33" dur="10" fill="hold"/>
                                        <p:tgtEl>
                                          <p:spTgt spid="38"/>
                                        </p:tgtEl>
                                        <p:attrNameLst>
                                          <p:attrName>ppt_x</p:attrName>
                                        </p:attrNameLst>
                                      </p:cBhvr>
                                      <p:tavLst>
                                        <p:tav tm="0">
                                          <p:val>
                                            <p:strVal val="0-#ppt_w/2"/>
                                          </p:val>
                                        </p:tav>
                                        <p:tav tm="100000">
                                          <p:val>
                                            <p:strVal val="#ppt_x"/>
                                          </p:val>
                                        </p:tav>
                                      </p:tavLst>
                                    </p:anim>
                                    <p:anim calcmode="lin" valueType="num">
                                      <p:cBhvr additive="base">
                                        <p:cTn id="34" dur="10" fill="hold"/>
                                        <p:tgtEl>
                                          <p:spTgt spid="38"/>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additive="base">
                                        <p:cTn id="39" dur="500" fill="hold"/>
                                        <p:tgtEl>
                                          <p:spTgt spid="51"/>
                                        </p:tgtEl>
                                        <p:attrNameLst>
                                          <p:attrName>ppt_x</p:attrName>
                                        </p:attrNameLst>
                                      </p:cBhvr>
                                      <p:tavLst>
                                        <p:tav tm="0">
                                          <p:val>
                                            <p:strVal val="0-#ppt_w/2"/>
                                          </p:val>
                                        </p:tav>
                                        <p:tav tm="100000">
                                          <p:val>
                                            <p:strVal val="#ppt_x"/>
                                          </p:val>
                                        </p:tav>
                                      </p:tavLst>
                                    </p:anim>
                                    <p:anim calcmode="lin" valueType="num">
                                      <p:cBhvr additive="base">
                                        <p:cTn id="40" dur="500" fill="hold"/>
                                        <p:tgtEl>
                                          <p:spTgt spid="51"/>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44"/>
                                        </p:tgtEl>
                                        <p:attrNameLst>
                                          <p:attrName>style.visibility</p:attrName>
                                        </p:attrNameLst>
                                      </p:cBhvr>
                                      <p:to>
                                        <p:strVal val="visible"/>
                                      </p:to>
                                    </p:set>
                                    <p:anim calcmode="lin" valueType="num">
                                      <p:cBhvr additive="base">
                                        <p:cTn id="43" dur="500" fill="hold"/>
                                        <p:tgtEl>
                                          <p:spTgt spid="44"/>
                                        </p:tgtEl>
                                        <p:attrNameLst>
                                          <p:attrName>ppt_x</p:attrName>
                                        </p:attrNameLst>
                                      </p:cBhvr>
                                      <p:tavLst>
                                        <p:tav tm="0">
                                          <p:val>
                                            <p:strVal val="0-#ppt_w/2"/>
                                          </p:val>
                                        </p:tav>
                                        <p:tav tm="100000">
                                          <p:val>
                                            <p:strVal val="#ppt_x"/>
                                          </p:val>
                                        </p:tav>
                                      </p:tavLst>
                                    </p:anim>
                                    <p:anim calcmode="lin" valueType="num">
                                      <p:cBhvr additive="base">
                                        <p:cTn id="44" dur="500" fill="hold"/>
                                        <p:tgtEl>
                                          <p:spTgt spid="44"/>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47"/>
                                        </p:tgtEl>
                                        <p:attrNameLst>
                                          <p:attrName>style.visibility</p:attrName>
                                        </p:attrNameLst>
                                      </p:cBhvr>
                                      <p:to>
                                        <p:strVal val="visible"/>
                                      </p:to>
                                    </p:set>
                                    <p:anim calcmode="lin" valueType="num">
                                      <p:cBhvr additive="base">
                                        <p:cTn id="47" dur="500" fill="hold"/>
                                        <p:tgtEl>
                                          <p:spTgt spid="47"/>
                                        </p:tgtEl>
                                        <p:attrNameLst>
                                          <p:attrName>ppt_x</p:attrName>
                                        </p:attrNameLst>
                                      </p:cBhvr>
                                      <p:tavLst>
                                        <p:tav tm="0">
                                          <p:val>
                                            <p:strVal val="0-#ppt_w/2"/>
                                          </p:val>
                                        </p:tav>
                                        <p:tav tm="100000">
                                          <p:val>
                                            <p:strVal val="#ppt_x"/>
                                          </p:val>
                                        </p:tav>
                                      </p:tavLst>
                                    </p:anim>
                                    <p:anim calcmode="lin" valueType="num">
                                      <p:cBhvr additive="base">
                                        <p:cTn id="48" dur="500" fill="hold"/>
                                        <p:tgtEl>
                                          <p:spTgt spid="47"/>
                                        </p:tgtEl>
                                        <p:attrNameLst>
                                          <p:attrName>ppt_y</p:attrName>
                                        </p:attrNameLst>
                                      </p:cBhvr>
                                      <p:tavLst>
                                        <p:tav tm="0">
                                          <p:val>
                                            <p:strVal val="#ppt_y"/>
                                          </p:val>
                                        </p:tav>
                                        <p:tav tm="100000">
                                          <p:val>
                                            <p:strVal val="#ppt_y"/>
                                          </p:val>
                                        </p:tav>
                                      </p:tavLst>
                                    </p:anim>
                                  </p:childTnLst>
                                </p:cTn>
                              </p:par>
                              <p:par>
                                <p:cTn id="49" presetID="1" presetClass="entr" presetSubtype="0" fill="hold" nodeType="withEffect">
                                  <p:stCondLst>
                                    <p:cond delay="0"/>
                                  </p:stCondLst>
                                  <p:childTnLst>
                                    <p:set>
                                      <p:cBhvr>
                                        <p:cTn id="50" dur="1" fill="hold">
                                          <p:stCondLst>
                                            <p:cond delay="0"/>
                                          </p:stCondLst>
                                        </p:cTn>
                                        <p:tgtEl>
                                          <p:spTgt spid="37"/>
                                        </p:tgtEl>
                                        <p:attrNameLst>
                                          <p:attrName>style.visibility</p:attrName>
                                        </p:attrNameLst>
                                      </p:cBhvr>
                                      <p:to>
                                        <p:strVal val="visible"/>
                                      </p:to>
                                    </p:set>
                                  </p:childTnLst>
                                </p:cTn>
                              </p:par>
                              <p:par>
                                <p:cTn id="51" presetID="2" presetClass="entr" presetSubtype="8" fill="hold" nodeType="withEffect">
                                  <p:stCondLst>
                                    <p:cond delay="0"/>
                                  </p:stCondLst>
                                  <p:childTnLst>
                                    <p:set>
                                      <p:cBhvr>
                                        <p:cTn id="52" dur="1" fill="hold">
                                          <p:stCondLst>
                                            <p:cond delay="0"/>
                                          </p:stCondLst>
                                        </p:cTn>
                                        <p:tgtEl>
                                          <p:spTgt spid="60"/>
                                        </p:tgtEl>
                                        <p:attrNameLst>
                                          <p:attrName>style.visibility</p:attrName>
                                        </p:attrNameLst>
                                      </p:cBhvr>
                                      <p:to>
                                        <p:strVal val="visible"/>
                                      </p:to>
                                    </p:set>
                                    <p:anim calcmode="lin" valueType="num">
                                      <p:cBhvr additive="base">
                                        <p:cTn id="53" dur="10" fill="hold"/>
                                        <p:tgtEl>
                                          <p:spTgt spid="60"/>
                                        </p:tgtEl>
                                        <p:attrNameLst>
                                          <p:attrName>ppt_x</p:attrName>
                                        </p:attrNameLst>
                                      </p:cBhvr>
                                      <p:tavLst>
                                        <p:tav tm="0">
                                          <p:val>
                                            <p:strVal val="0-#ppt_w/2"/>
                                          </p:val>
                                        </p:tav>
                                        <p:tav tm="100000">
                                          <p:val>
                                            <p:strVal val="#ppt_x"/>
                                          </p:val>
                                        </p:tav>
                                      </p:tavLst>
                                    </p:anim>
                                    <p:anim calcmode="lin" valueType="num">
                                      <p:cBhvr additive="base">
                                        <p:cTn id="54" dur="10" fill="hold"/>
                                        <p:tgtEl>
                                          <p:spTgt spid="60"/>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8" fill="hold" grpId="0" nodeType="clickEffect">
                                  <p:stCondLst>
                                    <p:cond delay="0"/>
                                  </p:stCondLst>
                                  <p:childTnLst>
                                    <p:set>
                                      <p:cBhvr>
                                        <p:cTn id="58" dur="1" fill="hold">
                                          <p:stCondLst>
                                            <p:cond delay="0"/>
                                          </p:stCondLst>
                                        </p:cTn>
                                        <p:tgtEl>
                                          <p:spTgt spid="52"/>
                                        </p:tgtEl>
                                        <p:attrNameLst>
                                          <p:attrName>style.visibility</p:attrName>
                                        </p:attrNameLst>
                                      </p:cBhvr>
                                      <p:to>
                                        <p:strVal val="visible"/>
                                      </p:to>
                                    </p:set>
                                    <p:anim calcmode="lin" valueType="num">
                                      <p:cBhvr additive="base">
                                        <p:cTn id="59" dur="500" fill="hold"/>
                                        <p:tgtEl>
                                          <p:spTgt spid="52"/>
                                        </p:tgtEl>
                                        <p:attrNameLst>
                                          <p:attrName>ppt_x</p:attrName>
                                        </p:attrNameLst>
                                      </p:cBhvr>
                                      <p:tavLst>
                                        <p:tav tm="0">
                                          <p:val>
                                            <p:strVal val="0-#ppt_w/2"/>
                                          </p:val>
                                        </p:tav>
                                        <p:tav tm="100000">
                                          <p:val>
                                            <p:strVal val="#ppt_x"/>
                                          </p:val>
                                        </p:tav>
                                      </p:tavLst>
                                    </p:anim>
                                    <p:anim calcmode="lin" valueType="num">
                                      <p:cBhvr additive="base">
                                        <p:cTn id="60" dur="500" fill="hold"/>
                                        <p:tgtEl>
                                          <p:spTgt spid="52"/>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46"/>
                                        </p:tgtEl>
                                        <p:attrNameLst>
                                          <p:attrName>style.visibility</p:attrName>
                                        </p:attrNameLst>
                                      </p:cBhvr>
                                      <p:to>
                                        <p:strVal val="visible"/>
                                      </p:to>
                                    </p:set>
                                    <p:anim calcmode="lin" valueType="num">
                                      <p:cBhvr additive="base">
                                        <p:cTn id="63" dur="500" fill="hold"/>
                                        <p:tgtEl>
                                          <p:spTgt spid="46"/>
                                        </p:tgtEl>
                                        <p:attrNameLst>
                                          <p:attrName>ppt_x</p:attrName>
                                        </p:attrNameLst>
                                      </p:cBhvr>
                                      <p:tavLst>
                                        <p:tav tm="0">
                                          <p:val>
                                            <p:strVal val="0-#ppt_w/2"/>
                                          </p:val>
                                        </p:tav>
                                        <p:tav tm="100000">
                                          <p:val>
                                            <p:strVal val="#ppt_x"/>
                                          </p:val>
                                        </p:tav>
                                      </p:tavLst>
                                    </p:anim>
                                    <p:anim calcmode="lin" valueType="num">
                                      <p:cBhvr additive="base">
                                        <p:cTn id="64" dur="500" fill="hold"/>
                                        <p:tgtEl>
                                          <p:spTgt spid="46"/>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48"/>
                                        </p:tgtEl>
                                        <p:attrNameLst>
                                          <p:attrName>style.visibility</p:attrName>
                                        </p:attrNameLst>
                                      </p:cBhvr>
                                      <p:to>
                                        <p:strVal val="visible"/>
                                      </p:to>
                                    </p:set>
                                    <p:anim calcmode="lin" valueType="num">
                                      <p:cBhvr additive="base">
                                        <p:cTn id="67" dur="500" fill="hold"/>
                                        <p:tgtEl>
                                          <p:spTgt spid="48"/>
                                        </p:tgtEl>
                                        <p:attrNameLst>
                                          <p:attrName>ppt_x</p:attrName>
                                        </p:attrNameLst>
                                      </p:cBhvr>
                                      <p:tavLst>
                                        <p:tav tm="0">
                                          <p:val>
                                            <p:strVal val="0-#ppt_w/2"/>
                                          </p:val>
                                        </p:tav>
                                        <p:tav tm="100000">
                                          <p:val>
                                            <p:strVal val="#ppt_x"/>
                                          </p:val>
                                        </p:tav>
                                      </p:tavLst>
                                    </p:anim>
                                    <p:anim calcmode="lin" valueType="num">
                                      <p:cBhvr additive="base">
                                        <p:cTn id="68" dur="500" fill="hold"/>
                                        <p:tgtEl>
                                          <p:spTgt spid="48"/>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23"/>
                                        </p:tgtEl>
                                        <p:attrNameLst>
                                          <p:attrName>style.visibility</p:attrName>
                                        </p:attrNameLst>
                                      </p:cBhvr>
                                      <p:to>
                                        <p:strVal val="visible"/>
                                      </p:to>
                                    </p:set>
                                    <p:anim calcmode="lin" valueType="num">
                                      <p:cBhvr additive="base">
                                        <p:cTn id="71" dur="500" fill="hold"/>
                                        <p:tgtEl>
                                          <p:spTgt spid="23"/>
                                        </p:tgtEl>
                                        <p:attrNameLst>
                                          <p:attrName>ppt_x</p:attrName>
                                        </p:attrNameLst>
                                      </p:cBhvr>
                                      <p:tavLst>
                                        <p:tav tm="0">
                                          <p:val>
                                            <p:strVal val="0-#ppt_w/2"/>
                                          </p:val>
                                        </p:tav>
                                        <p:tav tm="100000">
                                          <p:val>
                                            <p:strVal val="#ppt_x"/>
                                          </p:val>
                                        </p:tav>
                                      </p:tavLst>
                                    </p:anim>
                                    <p:anim calcmode="lin" valueType="num">
                                      <p:cBhvr additive="base">
                                        <p:cTn id="72" dur="500" fill="hold"/>
                                        <p:tgtEl>
                                          <p:spTgt spid="23"/>
                                        </p:tgtEl>
                                        <p:attrNameLst>
                                          <p:attrName>ppt_y</p:attrName>
                                        </p:attrNameLst>
                                      </p:cBhvr>
                                      <p:tavLst>
                                        <p:tav tm="0">
                                          <p:val>
                                            <p:strVal val="#ppt_y"/>
                                          </p:val>
                                        </p:tav>
                                        <p:tav tm="100000">
                                          <p:val>
                                            <p:strVal val="#ppt_y"/>
                                          </p:val>
                                        </p:tav>
                                      </p:tavLst>
                                    </p:anim>
                                  </p:childTnLst>
                                </p:cTn>
                              </p:par>
                              <p:par>
                                <p:cTn id="73" presetID="1" presetClass="entr" presetSubtype="0" fill="hold" nodeType="withEffect">
                                  <p:stCondLst>
                                    <p:cond delay="0"/>
                                  </p:stCondLst>
                                  <p:childTnLst>
                                    <p:set>
                                      <p:cBhvr>
                                        <p:cTn id="74" dur="1" fill="hold">
                                          <p:stCondLst>
                                            <p:cond delay="0"/>
                                          </p:stCondLst>
                                        </p:cTn>
                                        <p:tgtEl>
                                          <p:spTgt spid="45"/>
                                        </p:tgtEl>
                                        <p:attrNameLst>
                                          <p:attrName>style.visibility</p:attrName>
                                        </p:attrNameLst>
                                      </p:cBhvr>
                                      <p:to>
                                        <p:strVal val="visible"/>
                                      </p:to>
                                    </p:set>
                                  </p:childTnLst>
                                </p:cTn>
                              </p:par>
                              <p:par>
                                <p:cTn id="75" presetID="2" presetClass="entr" presetSubtype="8" fill="hold" nodeType="withEffect">
                                  <p:stCondLst>
                                    <p:cond delay="0"/>
                                  </p:stCondLst>
                                  <p:childTnLst>
                                    <p:set>
                                      <p:cBhvr>
                                        <p:cTn id="76" dur="1" fill="hold">
                                          <p:stCondLst>
                                            <p:cond delay="0"/>
                                          </p:stCondLst>
                                        </p:cTn>
                                        <p:tgtEl>
                                          <p:spTgt spid="61"/>
                                        </p:tgtEl>
                                        <p:attrNameLst>
                                          <p:attrName>style.visibility</p:attrName>
                                        </p:attrNameLst>
                                      </p:cBhvr>
                                      <p:to>
                                        <p:strVal val="visible"/>
                                      </p:to>
                                    </p:set>
                                    <p:anim calcmode="lin" valueType="num">
                                      <p:cBhvr additive="base">
                                        <p:cTn id="77" dur="10" fill="hold"/>
                                        <p:tgtEl>
                                          <p:spTgt spid="61"/>
                                        </p:tgtEl>
                                        <p:attrNameLst>
                                          <p:attrName>ppt_x</p:attrName>
                                        </p:attrNameLst>
                                      </p:cBhvr>
                                      <p:tavLst>
                                        <p:tav tm="0">
                                          <p:val>
                                            <p:strVal val="0-#ppt_w/2"/>
                                          </p:val>
                                        </p:tav>
                                        <p:tav tm="100000">
                                          <p:val>
                                            <p:strVal val="#ppt_x"/>
                                          </p:val>
                                        </p:tav>
                                      </p:tavLst>
                                    </p:anim>
                                    <p:anim calcmode="lin" valueType="num">
                                      <p:cBhvr additive="base">
                                        <p:cTn id="78" dur="10" fill="hold"/>
                                        <p:tgtEl>
                                          <p:spTgt spid="61"/>
                                        </p:tgtEl>
                                        <p:attrNameLst>
                                          <p:attrName>ppt_y</p:attrName>
                                        </p:attrNameLst>
                                      </p:cBhvr>
                                      <p:tavLst>
                                        <p:tav tm="0">
                                          <p:val>
                                            <p:strVal val="#ppt_y"/>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8" fill="hold" grpId="0" nodeType="clickEffect">
                                  <p:stCondLst>
                                    <p:cond delay="0"/>
                                  </p:stCondLst>
                                  <p:childTnLst>
                                    <p:set>
                                      <p:cBhvr>
                                        <p:cTn id="82" dur="1" fill="hold">
                                          <p:stCondLst>
                                            <p:cond delay="0"/>
                                          </p:stCondLst>
                                        </p:cTn>
                                        <p:tgtEl>
                                          <p:spTgt spid="41"/>
                                        </p:tgtEl>
                                        <p:attrNameLst>
                                          <p:attrName>style.visibility</p:attrName>
                                        </p:attrNameLst>
                                      </p:cBhvr>
                                      <p:to>
                                        <p:strVal val="visible"/>
                                      </p:to>
                                    </p:set>
                                    <p:anim calcmode="lin" valueType="num">
                                      <p:cBhvr additive="base">
                                        <p:cTn id="83" dur="500" fill="hold"/>
                                        <p:tgtEl>
                                          <p:spTgt spid="41"/>
                                        </p:tgtEl>
                                        <p:attrNameLst>
                                          <p:attrName>ppt_x</p:attrName>
                                        </p:attrNameLst>
                                      </p:cBhvr>
                                      <p:tavLst>
                                        <p:tav tm="0">
                                          <p:val>
                                            <p:strVal val="0-#ppt_w/2"/>
                                          </p:val>
                                        </p:tav>
                                        <p:tav tm="100000">
                                          <p:val>
                                            <p:strVal val="#ppt_x"/>
                                          </p:val>
                                        </p:tav>
                                      </p:tavLst>
                                    </p:anim>
                                    <p:anim calcmode="lin" valueType="num">
                                      <p:cBhvr additive="base">
                                        <p:cTn id="84" dur="500" fill="hold"/>
                                        <p:tgtEl>
                                          <p:spTgt spid="41"/>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22"/>
                                        </p:tgtEl>
                                        <p:attrNameLst>
                                          <p:attrName>style.visibility</p:attrName>
                                        </p:attrNameLst>
                                      </p:cBhvr>
                                      <p:to>
                                        <p:strVal val="visible"/>
                                      </p:to>
                                    </p:set>
                                    <p:anim calcmode="lin" valueType="num">
                                      <p:cBhvr additive="base">
                                        <p:cTn id="87" dur="500" fill="hold"/>
                                        <p:tgtEl>
                                          <p:spTgt spid="22"/>
                                        </p:tgtEl>
                                        <p:attrNameLst>
                                          <p:attrName>ppt_x</p:attrName>
                                        </p:attrNameLst>
                                      </p:cBhvr>
                                      <p:tavLst>
                                        <p:tav tm="0">
                                          <p:val>
                                            <p:strVal val="0-#ppt_w/2"/>
                                          </p:val>
                                        </p:tav>
                                        <p:tav tm="100000">
                                          <p:val>
                                            <p:strVal val="#ppt_x"/>
                                          </p:val>
                                        </p:tav>
                                      </p:tavLst>
                                    </p:anim>
                                    <p:anim calcmode="lin" valueType="num">
                                      <p:cBhvr additive="base">
                                        <p:cTn id="88" dur="500" fill="hold"/>
                                        <p:tgtEl>
                                          <p:spTgt spid="22"/>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27"/>
                                        </p:tgtEl>
                                        <p:attrNameLst>
                                          <p:attrName>style.visibility</p:attrName>
                                        </p:attrNameLst>
                                      </p:cBhvr>
                                      <p:to>
                                        <p:strVal val="visible"/>
                                      </p:to>
                                    </p:set>
                                    <p:anim calcmode="lin" valueType="num">
                                      <p:cBhvr additive="base">
                                        <p:cTn id="91" dur="500" fill="hold"/>
                                        <p:tgtEl>
                                          <p:spTgt spid="27"/>
                                        </p:tgtEl>
                                        <p:attrNameLst>
                                          <p:attrName>ppt_x</p:attrName>
                                        </p:attrNameLst>
                                      </p:cBhvr>
                                      <p:tavLst>
                                        <p:tav tm="0">
                                          <p:val>
                                            <p:strVal val="0-#ppt_w/2"/>
                                          </p:val>
                                        </p:tav>
                                        <p:tav tm="100000">
                                          <p:val>
                                            <p:strVal val="#ppt_x"/>
                                          </p:val>
                                        </p:tav>
                                      </p:tavLst>
                                    </p:anim>
                                    <p:anim calcmode="lin" valueType="num">
                                      <p:cBhvr additive="base">
                                        <p:cTn id="92" dur="500" fill="hold"/>
                                        <p:tgtEl>
                                          <p:spTgt spid="27"/>
                                        </p:tgtEl>
                                        <p:attrNameLst>
                                          <p:attrName>ppt_y</p:attrName>
                                        </p:attrNameLst>
                                      </p:cBhvr>
                                      <p:tavLst>
                                        <p:tav tm="0">
                                          <p:val>
                                            <p:strVal val="#ppt_y"/>
                                          </p:val>
                                        </p:tav>
                                        <p:tav tm="100000">
                                          <p:val>
                                            <p:strVal val="#ppt_y"/>
                                          </p:val>
                                        </p:tav>
                                      </p:tavLst>
                                    </p:anim>
                                  </p:childTnLst>
                                </p:cTn>
                              </p:par>
                              <p:par>
                                <p:cTn id="93" presetID="1" presetClass="entr" presetSubtype="0" fill="hold" nodeType="withEffect">
                                  <p:stCondLst>
                                    <p:cond delay="0"/>
                                  </p:stCondLst>
                                  <p:childTnLst>
                                    <p:set>
                                      <p:cBhvr>
                                        <p:cTn id="94" dur="1" fill="hold">
                                          <p:stCondLst>
                                            <p:cond delay="0"/>
                                          </p:stCondLst>
                                        </p:cTn>
                                        <p:tgtEl>
                                          <p:spTgt spid="49"/>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55"/>
                                        </p:tgtEl>
                                        <p:attrNameLst>
                                          <p:attrName>style.visibility</p:attrName>
                                        </p:attrNameLst>
                                      </p:cBhvr>
                                      <p:to>
                                        <p:strVal val="visible"/>
                                      </p:to>
                                    </p:set>
                                  </p:childTnLst>
                                </p:cTn>
                              </p:par>
                              <p:par>
                                <p:cTn id="97" presetID="2" presetClass="entr" presetSubtype="8" fill="hold" nodeType="withEffect">
                                  <p:stCondLst>
                                    <p:cond delay="0"/>
                                  </p:stCondLst>
                                  <p:childTnLst>
                                    <p:set>
                                      <p:cBhvr>
                                        <p:cTn id="98" dur="1" fill="hold">
                                          <p:stCondLst>
                                            <p:cond delay="0"/>
                                          </p:stCondLst>
                                        </p:cTn>
                                        <p:tgtEl>
                                          <p:spTgt spid="62"/>
                                        </p:tgtEl>
                                        <p:attrNameLst>
                                          <p:attrName>style.visibility</p:attrName>
                                        </p:attrNameLst>
                                      </p:cBhvr>
                                      <p:to>
                                        <p:strVal val="visible"/>
                                      </p:to>
                                    </p:set>
                                    <p:anim calcmode="lin" valueType="num">
                                      <p:cBhvr additive="base">
                                        <p:cTn id="99" dur="10" fill="hold"/>
                                        <p:tgtEl>
                                          <p:spTgt spid="62"/>
                                        </p:tgtEl>
                                        <p:attrNameLst>
                                          <p:attrName>ppt_x</p:attrName>
                                        </p:attrNameLst>
                                      </p:cBhvr>
                                      <p:tavLst>
                                        <p:tav tm="0">
                                          <p:val>
                                            <p:strVal val="0-#ppt_w/2"/>
                                          </p:val>
                                        </p:tav>
                                        <p:tav tm="100000">
                                          <p:val>
                                            <p:strVal val="#ppt_x"/>
                                          </p:val>
                                        </p:tav>
                                      </p:tavLst>
                                    </p:anim>
                                    <p:anim calcmode="lin" valueType="num">
                                      <p:cBhvr additive="base">
                                        <p:cTn id="100" dur="10" fill="hold"/>
                                        <p:tgtEl>
                                          <p:spTgt spid="62"/>
                                        </p:tgtEl>
                                        <p:attrNameLst>
                                          <p:attrName>ppt_y</p:attrName>
                                        </p:attrNameLst>
                                      </p:cBhvr>
                                      <p:tavLst>
                                        <p:tav tm="0">
                                          <p:val>
                                            <p:strVal val="#ppt_y"/>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2" presetClass="entr" presetSubtype="8" fill="hold" grpId="0" nodeType="clickEffect">
                                  <p:stCondLst>
                                    <p:cond delay="0"/>
                                  </p:stCondLst>
                                  <p:childTnLst>
                                    <p:set>
                                      <p:cBhvr>
                                        <p:cTn id="104" dur="1" fill="hold">
                                          <p:stCondLst>
                                            <p:cond delay="0"/>
                                          </p:stCondLst>
                                        </p:cTn>
                                        <p:tgtEl>
                                          <p:spTgt spid="26"/>
                                        </p:tgtEl>
                                        <p:attrNameLst>
                                          <p:attrName>style.visibility</p:attrName>
                                        </p:attrNameLst>
                                      </p:cBhvr>
                                      <p:to>
                                        <p:strVal val="visible"/>
                                      </p:to>
                                    </p:set>
                                    <p:anim calcmode="lin" valueType="num">
                                      <p:cBhvr additive="base">
                                        <p:cTn id="105" dur="500" fill="hold"/>
                                        <p:tgtEl>
                                          <p:spTgt spid="26"/>
                                        </p:tgtEl>
                                        <p:attrNameLst>
                                          <p:attrName>ppt_x</p:attrName>
                                        </p:attrNameLst>
                                      </p:cBhvr>
                                      <p:tavLst>
                                        <p:tav tm="0">
                                          <p:val>
                                            <p:strVal val="0-#ppt_w/2"/>
                                          </p:val>
                                        </p:tav>
                                        <p:tav tm="100000">
                                          <p:val>
                                            <p:strVal val="#ppt_x"/>
                                          </p:val>
                                        </p:tav>
                                      </p:tavLst>
                                    </p:anim>
                                    <p:anim calcmode="lin" valueType="num">
                                      <p:cBhvr additive="base">
                                        <p:cTn id="106" dur="500" fill="hold"/>
                                        <p:tgtEl>
                                          <p:spTgt spid="26"/>
                                        </p:tgtEl>
                                        <p:attrNameLst>
                                          <p:attrName>ppt_y</p:attrName>
                                        </p:attrNameLst>
                                      </p:cBhvr>
                                      <p:tavLst>
                                        <p:tav tm="0">
                                          <p:val>
                                            <p:strVal val="#ppt_y"/>
                                          </p:val>
                                        </p:tav>
                                        <p:tav tm="100000">
                                          <p:val>
                                            <p:strVal val="#ppt_y"/>
                                          </p:val>
                                        </p:tav>
                                      </p:tavLst>
                                    </p:anim>
                                  </p:childTnLst>
                                </p:cTn>
                              </p:par>
                              <p:par>
                                <p:cTn id="107" presetID="2" presetClass="entr" presetSubtype="8" fill="hold" grpId="0" nodeType="withEffect">
                                  <p:stCondLst>
                                    <p:cond delay="0"/>
                                  </p:stCondLst>
                                  <p:childTnLst>
                                    <p:set>
                                      <p:cBhvr>
                                        <p:cTn id="108" dur="1" fill="hold">
                                          <p:stCondLst>
                                            <p:cond delay="0"/>
                                          </p:stCondLst>
                                        </p:cTn>
                                        <p:tgtEl>
                                          <p:spTgt spid="24"/>
                                        </p:tgtEl>
                                        <p:attrNameLst>
                                          <p:attrName>style.visibility</p:attrName>
                                        </p:attrNameLst>
                                      </p:cBhvr>
                                      <p:to>
                                        <p:strVal val="visible"/>
                                      </p:to>
                                    </p:set>
                                    <p:anim calcmode="lin" valueType="num">
                                      <p:cBhvr additive="base">
                                        <p:cTn id="109" dur="500" fill="hold"/>
                                        <p:tgtEl>
                                          <p:spTgt spid="24"/>
                                        </p:tgtEl>
                                        <p:attrNameLst>
                                          <p:attrName>ppt_x</p:attrName>
                                        </p:attrNameLst>
                                      </p:cBhvr>
                                      <p:tavLst>
                                        <p:tav tm="0">
                                          <p:val>
                                            <p:strVal val="0-#ppt_w/2"/>
                                          </p:val>
                                        </p:tav>
                                        <p:tav tm="100000">
                                          <p:val>
                                            <p:strVal val="#ppt_x"/>
                                          </p:val>
                                        </p:tav>
                                      </p:tavLst>
                                    </p:anim>
                                    <p:anim calcmode="lin" valueType="num">
                                      <p:cBhvr additive="base">
                                        <p:cTn id="110" dur="500" fill="hold"/>
                                        <p:tgtEl>
                                          <p:spTgt spid="24"/>
                                        </p:tgtEl>
                                        <p:attrNameLst>
                                          <p:attrName>ppt_y</p:attrName>
                                        </p:attrNameLst>
                                      </p:cBhvr>
                                      <p:tavLst>
                                        <p:tav tm="0">
                                          <p:val>
                                            <p:strVal val="#ppt_y"/>
                                          </p:val>
                                        </p:tav>
                                        <p:tav tm="100000">
                                          <p:val>
                                            <p:strVal val="#ppt_y"/>
                                          </p:val>
                                        </p:tav>
                                      </p:tavLst>
                                    </p:anim>
                                  </p:childTnLst>
                                </p:cTn>
                              </p:par>
                            </p:childTnLst>
                          </p:cTn>
                        </p:par>
                        <p:par>
                          <p:cTn id="111" fill="hold">
                            <p:stCondLst>
                              <p:cond delay="500"/>
                            </p:stCondLst>
                            <p:childTnLst>
                              <p:par>
                                <p:cTn id="112" presetID="1" presetClass="entr" presetSubtype="0" fill="hold" nodeType="afterEffect">
                                  <p:stCondLst>
                                    <p:cond delay="0"/>
                                  </p:stCondLst>
                                  <p:childTnLst>
                                    <p:set>
                                      <p:cBhvr>
                                        <p:cTn id="113"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7" grpId="0" animBg="1"/>
      <p:bldP spid="31" grpId="0" animBg="1"/>
      <p:bldP spid="36" grpId="0" animBg="1"/>
      <p:bldP spid="41" grpId="0" animBg="1"/>
      <p:bldP spid="44" grpId="0" animBg="1"/>
      <p:bldP spid="46" grpId="0" animBg="1"/>
      <p:bldP spid="47" grpId="0" animBg="1"/>
      <p:bldP spid="48" grpId="0" animBg="1"/>
      <p:bldP spid="50" grpId="0" animBg="1"/>
      <p:bldP spid="51" grpId="0" animBg="1"/>
      <p:bldP spid="52" grpId="0" animBg="1"/>
      <p:bldP spid="56" grpId="0" animBg="1"/>
      <p:bldP spid="58" grpId="0" animBg="1"/>
      <p:bldP spid="23" grpId="0" animBg="1"/>
      <p:bldP spid="24" grpId="0" animBg="1"/>
      <p:bldP spid="2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628626D-327B-4D54-BBCB-673D66FDC3A0}"/>
              </a:ext>
            </a:extLst>
          </p:cNvPr>
          <p:cNvSpPr/>
          <p:nvPr/>
        </p:nvSpPr>
        <p:spPr>
          <a:xfrm>
            <a:off x="695325" y="1320766"/>
            <a:ext cx="1287748" cy="2379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2"/>
          </p:nvPr>
        </p:nvSpPr>
        <p:spPr/>
        <p:txBody>
          <a:bodyPr/>
          <a:lstStyle/>
          <a:p>
            <a:r>
              <a:rPr lang="fr-FR" dirty="0"/>
              <a:t>Univers</a:t>
            </a:r>
            <a:r>
              <a:rPr lang="fr-FR" dirty="0">
                <a:solidFill>
                  <a:srgbClr val="C00000"/>
                </a:solidFill>
              </a:rPr>
              <a:t> </a:t>
            </a:r>
            <a:r>
              <a:rPr lang="fr-FR" dirty="0">
                <a:solidFill>
                  <a:srgbClr val="7A2C78"/>
                </a:solidFill>
              </a:rPr>
              <a:t>Bancarisation</a:t>
            </a:r>
            <a:r>
              <a:rPr lang="fr-FR" dirty="0">
                <a:solidFill>
                  <a:srgbClr val="C00000"/>
                </a:solidFill>
              </a:rPr>
              <a:t> - </a:t>
            </a:r>
            <a:r>
              <a:rPr lang="fr-FR" dirty="0"/>
              <a:t>Les moyens pour atteindre les objectifs</a:t>
            </a:r>
          </a:p>
        </p:txBody>
      </p:sp>
      <p:sp>
        <p:nvSpPr>
          <p:cNvPr id="11" name="Rectangle 10">
            <a:extLst>
              <a:ext uri="{FF2B5EF4-FFF2-40B4-BE49-F238E27FC236}">
                <a16:creationId xmlns:a16="http://schemas.microsoft.com/office/drawing/2014/main" id="{44579368-732F-45B7-BB91-E365B048ABC1}"/>
              </a:ext>
            </a:extLst>
          </p:cNvPr>
          <p:cNvSpPr/>
          <p:nvPr/>
        </p:nvSpPr>
        <p:spPr>
          <a:xfrm>
            <a:off x="169086" y="4014418"/>
            <a:ext cx="7283665" cy="21885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2" name="Groupe 11">
            <a:extLst>
              <a:ext uri="{FF2B5EF4-FFF2-40B4-BE49-F238E27FC236}">
                <a16:creationId xmlns:a16="http://schemas.microsoft.com/office/drawing/2014/main" id="{9DA8115D-0B17-4EFB-82D7-39180694AC9F}"/>
              </a:ext>
            </a:extLst>
          </p:cNvPr>
          <p:cNvGrpSpPr/>
          <p:nvPr/>
        </p:nvGrpSpPr>
        <p:grpSpPr>
          <a:xfrm>
            <a:off x="819198" y="1137080"/>
            <a:ext cx="11296264" cy="5174169"/>
            <a:chOff x="1786504" y="1013871"/>
            <a:chExt cx="9493930" cy="5174169"/>
          </a:xfrm>
        </p:grpSpPr>
        <p:sp>
          <p:nvSpPr>
            <p:cNvPr id="13" name="ZoneTexte 12">
              <a:extLst>
                <a:ext uri="{FF2B5EF4-FFF2-40B4-BE49-F238E27FC236}">
                  <a16:creationId xmlns:a16="http://schemas.microsoft.com/office/drawing/2014/main" id="{63081706-8B62-4931-9670-D27927964C30}"/>
                </a:ext>
              </a:extLst>
            </p:cNvPr>
            <p:cNvSpPr txBox="1"/>
            <p:nvPr/>
          </p:nvSpPr>
          <p:spPr>
            <a:xfrm>
              <a:off x="2966830" y="1013871"/>
              <a:ext cx="4275308" cy="615553"/>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a:solidFill>
                    <a:schemeClr val="tx1">
                      <a:lumMod val="75000"/>
                      <a:lumOff val="25000"/>
                    </a:schemeClr>
                  </a:solidFill>
                </a:rPr>
                <a:t>Ech CB – MEG vers 1</a:t>
              </a:r>
              <a:r>
                <a:rPr lang="fr-FR" sz="1200" b="1" baseline="30000" dirty="0">
                  <a:solidFill>
                    <a:schemeClr val="tx1">
                      <a:lumMod val="75000"/>
                      <a:lumOff val="25000"/>
                    </a:schemeClr>
                  </a:solidFill>
                </a:rPr>
                <a:t>er</a:t>
              </a:r>
              <a:r>
                <a:rPr lang="fr-FR" sz="1200" b="1" dirty="0">
                  <a:solidFill>
                    <a:schemeClr val="tx1">
                      <a:lumMod val="75000"/>
                      <a:lumOff val="25000"/>
                    </a:schemeClr>
                  </a:solidFill>
                </a:rPr>
                <a:t> ou Plat DD </a:t>
              </a:r>
              <a:r>
                <a:rPr lang="fr-FR" sz="1100" dirty="0">
                  <a:solidFill>
                    <a:schemeClr val="tx1">
                      <a:lumMod val="50000"/>
                      <a:lumOff val="50000"/>
                    </a:schemeClr>
                  </a:solidFill>
                </a:rPr>
                <a:t>(cible récurrente)</a:t>
              </a:r>
              <a:endParaRPr lang="fr-FR" sz="1100" dirty="0">
                <a:solidFill>
                  <a:schemeClr val="tx1">
                    <a:lumMod val="50000"/>
                    <a:lumOff val="50000"/>
                  </a:schemeClr>
                </a:solidFill>
                <a:latin typeface="+mj-lt"/>
              </a:endParaRPr>
            </a:p>
            <a:p>
              <a:pPr marL="179388" lvl="1" algn="just"/>
              <a:r>
                <a:rPr lang="fr-FR" sz="1100" dirty="0">
                  <a:solidFill>
                    <a:schemeClr val="tx1">
                      <a:lumMod val="50000"/>
                      <a:lumOff val="50000"/>
                    </a:schemeClr>
                  </a:solidFill>
                  <a:latin typeface="+mj-lt"/>
                  <a:cs typeface="Arial" panose="020B0604020202020204" pitchFamily="34" charset="0"/>
                </a:rPr>
                <a:t>Ces clients détiennent une carte de paiement arrivant bientôt à échéance. L’objectif est de les équiper en carte avec DD avant son renouvellement.</a:t>
              </a:r>
            </a:p>
          </p:txBody>
        </p:sp>
        <p:sp>
          <p:nvSpPr>
            <p:cNvPr id="14" name="ZoneTexte 13">
              <a:extLst>
                <a:ext uri="{FF2B5EF4-FFF2-40B4-BE49-F238E27FC236}">
                  <a16:creationId xmlns:a16="http://schemas.microsoft.com/office/drawing/2014/main" id="{2C2FD729-C38F-4DC5-988E-2E118AF71695}"/>
                </a:ext>
              </a:extLst>
            </p:cNvPr>
            <p:cNvSpPr txBox="1"/>
            <p:nvPr/>
          </p:nvSpPr>
          <p:spPr>
            <a:xfrm>
              <a:off x="7681129" y="1809154"/>
              <a:ext cx="3498779" cy="1566583"/>
            </a:xfrm>
            <a:prstGeom prst="rect">
              <a:avLst/>
            </a:prstGeom>
            <a:solidFill>
              <a:schemeClr val="bg1">
                <a:lumMod val="95000"/>
              </a:schemeClr>
            </a:solidFill>
          </p:spPr>
          <p:txBody>
            <a:bodyPr wrap="square" rtlCol="0">
              <a:spAutoFit/>
            </a:bodyPr>
            <a:lstStyle/>
            <a:p>
              <a:pPr marL="171450" indent="-171450" algn="just">
                <a:spcBef>
                  <a:spcPct val="20000"/>
                </a:spcBef>
                <a:buClr>
                  <a:srgbClr val="C00000"/>
                </a:buClr>
                <a:buFont typeface="Wingdings" panose="05000000000000000000" pitchFamily="2" charset="2"/>
                <a:buChar char="§"/>
              </a:pPr>
              <a:r>
                <a:rPr lang="fr-FR" sz="1200" b="1" dirty="0">
                  <a:solidFill>
                    <a:srgbClr val="C00000"/>
                  </a:solidFill>
                </a:rPr>
                <a:t>FAMILLE : </a:t>
              </a:r>
              <a:r>
                <a:rPr lang="fr-FR" sz="1100" dirty="0">
                  <a:solidFill>
                    <a:schemeClr val="tx1">
                      <a:lumMod val="50000"/>
                      <a:lumOff val="50000"/>
                    </a:schemeClr>
                  </a:solidFill>
                </a:rPr>
                <a:t>Que penseriez-vous de pouvoir bénéficier d’un tarif très avantageux en regroupant vos forfaits de comptes pour toute votre famille ?</a:t>
              </a:r>
            </a:p>
            <a:p>
              <a:pPr marL="171450" indent="-171450" algn="just">
                <a:spcBef>
                  <a:spcPct val="20000"/>
                </a:spcBef>
                <a:buClr>
                  <a:srgbClr val="C00000"/>
                </a:buClr>
                <a:buFont typeface="Wingdings" panose="05000000000000000000" pitchFamily="2" charset="2"/>
                <a:buChar char="§"/>
              </a:pPr>
              <a:r>
                <a:rPr lang="fr-FR" sz="1200" b="1" dirty="0">
                  <a:solidFill>
                    <a:srgbClr val="C00000"/>
                  </a:solidFill>
                </a:rPr>
                <a:t>INDIVIDUEL : </a:t>
              </a:r>
              <a:r>
                <a:rPr lang="fr-FR" sz="1100" dirty="0">
                  <a:solidFill>
                    <a:schemeClr val="tx1">
                      <a:lumMod val="50000"/>
                      <a:lumOff val="50000"/>
                    </a:schemeClr>
                  </a:solidFill>
                </a:rPr>
                <a:t>Pourquoi ne pas profiter de tous les services essentiels pour votre compte au quotidien et profiter de l’appli bancaire la mieux notée ?</a:t>
              </a:r>
            </a:p>
            <a:p>
              <a:pPr marL="171450" indent="-171450" algn="just">
                <a:spcBef>
                  <a:spcPct val="20000"/>
                </a:spcBef>
                <a:buClr>
                  <a:srgbClr val="C00000"/>
                </a:buClr>
                <a:buFont typeface="Wingdings" panose="05000000000000000000" pitchFamily="2" charset="2"/>
                <a:buChar char="§"/>
              </a:pPr>
              <a:r>
                <a:rPr lang="fr-FR" sz="1200" b="1" dirty="0">
                  <a:solidFill>
                    <a:schemeClr val="accent4">
                      <a:lumMod val="75000"/>
                    </a:schemeClr>
                  </a:solidFill>
                </a:rPr>
                <a:t>MOBILITE BANCAIRE : </a:t>
              </a:r>
              <a:r>
                <a:rPr lang="fr-FR" sz="1100" dirty="0">
                  <a:solidFill>
                    <a:schemeClr val="tx1">
                      <a:lumMod val="50000"/>
                      <a:lumOff val="50000"/>
                    </a:schemeClr>
                  </a:solidFill>
                </a:rPr>
                <a:t>vous décidez de changer de banque, je m’occupe de toutes les démarches.</a:t>
              </a:r>
              <a:endParaRPr lang="fr-FR" sz="1000" dirty="0">
                <a:solidFill>
                  <a:schemeClr val="tx1">
                    <a:lumMod val="50000"/>
                    <a:lumOff val="50000"/>
                  </a:schemeClr>
                </a:solidFill>
              </a:endParaRPr>
            </a:p>
          </p:txBody>
        </p:sp>
        <p:sp>
          <p:nvSpPr>
            <p:cNvPr id="15" name="Rectangle 14">
              <a:extLst>
                <a:ext uri="{FF2B5EF4-FFF2-40B4-BE49-F238E27FC236}">
                  <a16:creationId xmlns:a16="http://schemas.microsoft.com/office/drawing/2014/main" id="{92D803C2-E01E-4BDB-B4B6-09ADCE0747BD}"/>
                </a:ext>
              </a:extLst>
            </p:cNvPr>
            <p:cNvSpPr/>
            <p:nvPr/>
          </p:nvSpPr>
          <p:spPr>
            <a:xfrm>
              <a:off x="7996338" y="1335902"/>
              <a:ext cx="2710920" cy="307777"/>
            </a:xfrm>
            <a:prstGeom prst="rect">
              <a:avLst/>
            </a:prstGeom>
          </p:spPr>
          <p:txBody>
            <a:bodyPr wrap="none">
              <a:spAutoFit/>
            </a:bodyPr>
            <a:lstStyle/>
            <a:p>
              <a:pPr>
                <a:spcBef>
                  <a:spcPct val="20000"/>
                </a:spcBef>
              </a:pPr>
              <a:r>
                <a:rPr lang="fr-FR" sz="1400" b="1" dirty="0">
                  <a:solidFill>
                    <a:srgbClr val="C00000"/>
                  </a:solidFill>
                  <a:latin typeface="+mj-lt"/>
                </a:rPr>
                <a:t>Des idées pour lancer la discussion</a:t>
              </a:r>
            </a:p>
          </p:txBody>
        </p:sp>
        <p:cxnSp>
          <p:nvCxnSpPr>
            <p:cNvPr id="16" name="Connecteur droit 15">
              <a:extLst>
                <a:ext uri="{FF2B5EF4-FFF2-40B4-BE49-F238E27FC236}">
                  <a16:creationId xmlns:a16="http://schemas.microsoft.com/office/drawing/2014/main" id="{CD4882C8-2559-40E2-A09D-A99B67827DB4}"/>
                </a:ext>
              </a:extLst>
            </p:cNvPr>
            <p:cNvCxnSpPr/>
            <p:nvPr/>
          </p:nvCxnSpPr>
          <p:spPr>
            <a:xfrm>
              <a:off x="7538765" y="1087501"/>
              <a:ext cx="2447" cy="510053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FC7C86B1-3779-4CE0-8E17-AD104BABBE96}"/>
                </a:ext>
              </a:extLst>
            </p:cNvPr>
            <p:cNvSpPr/>
            <p:nvPr/>
          </p:nvSpPr>
          <p:spPr>
            <a:xfrm>
              <a:off x="1827561" y="1352221"/>
              <a:ext cx="1511575" cy="276999"/>
            </a:xfrm>
            <a:prstGeom prst="rect">
              <a:avLst/>
            </a:prstGeom>
          </p:spPr>
          <p:txBody>
            <a:bodyPr wrap="square">
              <a:spAutoFit/>
            </a:bodyPr>
            <a:lstStyle/>
            <a:p>
              <a:pPr>
                <a:spcBef>
                  <a:spcPct val="20000"/>
                </a:spcBef>
              </a:pPr>
              <a:r>
                <a:rPr lang="fr-FR" sz="1200" b="1" i="1" dirty="0">
                  <a:solidFill>
                    <a:schemeClr val="tx1">
                      <a:lumMod val="75000"/>
                      <a:lumOff val="25000"/>
                    </a:schemeClr>
                  </a:solidFill>
                </a:rPr>
                <a:t>             </a:t>
              </a:r>
            </a:p>
          </p:txBody>
        </p:sp>
        <p:sp>
          <p:nvSpPr>
            <p:cNvPr id="21" name="Rectangle à coins arrondis 62">
              <a:extLst>
                <a:ext uri="{FF2B5EF4-FFF2-40B4-BE49-F238E27FC236}">
                  <a16:creationId xmlns:a16="http://schemas.microsoft.com/office/drawing/2014/main" id="{E33691AF-41C7-4D60-A92B-F085650081D7}"/>
                </a:ext>
              </a:extLst>
            </p:cNvPr>
            <p:cNvSpPr/>
            <p:nvPr/>
          </p:nvSpPr>
          <p:spPr>
            <a:xfrm>
              <a:off x="8293422" y="3530984"/>
              <a:ext cx="2987012" cy="2822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rgbClr val="C00000"/>
                  </a:solidFill>
                  <a:latin typeface="+mj-lt"/>
                  <a:cs typeface="Arial" panose="020B0604020202020204" pitchFamily="34" charset="0"/>
                </a:rPr>
                <a:t>Bon à savoir</a:t>
              </a:r>
            </a:p>
          </p:txBody>
        </p:sp>
        <p:sp>
          <p:nvSpPr>
            <p:cNvPr id="22" name="ZoneTexte 21">
              <a:extLst>
                <a:ext uri="{FF2B5EF4-FFF2-40B4-BE49-F238E27FC236}">
                  <a16:creationId xmlns:a16="http://schemas.microsoft.com/office/drawing/2014/main" id="{E8051FA1-9CCF-4C5E-9452-DEFDADE4F2D9}"/>
                </a:ext>
              </a:extLst>
            </p:cNvPr>
            <p:cNvSpPr txBox="1"/>
            <p:nvPr/>
          </p:nvSpPr>
          <p:spPr>
            <a:xfrm>
              <a:off x="2966830" y="2555205"/>
              <a:ext cx="4405722" cy="784830"/>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a:solidFill>
                    <a:schemeClr val="tx1">
                      <a:lumMod val="75000"/>
                      <a:lumOff val="25000"/>
                    </a:schemeClr>
                  </a:solidFill>
                </a:rPr>
                <a:t>MOBILITE BANCAIRE ENTRANTE</a:t>
              </a:r>
            </a:p>
            <a:p>
              <a:pPr marL="180000"/>
              <a:r>
                <a:rPr lang="fr-FR" sz="1100" dirty="0">
                  <a:solidFill>
                    <a:schemeClr val="tx1">
                      <a:lumMod val="50000"/>
                      <a:lumOff val="50000"/>
                    </a:schemeClr>
                  </a:solidFill>
                  <a:latin typeface="+mj-lt"/>
                  <a:cs typeface="Arial" panose="020B0604020202020204" pitchFamily="34" charset="0"/>
                </a:rPr>
                <a:t>Reprendre les dossiers en attente de signature, chaque semaine, permettront de ne pas perdre une vente et de relancer votre client sur les propositions faites lors du dernier entretien.</a:t>
              </a:r>
            </a:p>
          </p:txBody>
        </p:sp>
        <p:sp>
          <p:nvSpPr>
            <p:cNvPr id="23" name="Rectangle à coins arrondis 65">
              <a:extLst>
                <a:ext uri="{FF2B5EF4-FFF2-40B4-BE49-F238E27FC236}">
                  <a16:creationId xmlns:a16="http://schemas.microsoft.com/office/drawing/2014/main" id="{BE863CD4-79F4-465A-81AF-CA4A0C20E859}"/>
                </a:ext>
              </a:extLst>
            </p:cNvPr>
            <p:cNvSpPr/>
            <p:nvPr/>
          </p:nvSpPr>
          <p:spPr>
            <a:xfrm>
              <a:off x="7469137" y="4150127"/>
              <a:ext cx="3016980" cy="1830041"/>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200" dirty="0">
                <a:solidFill>
                  <a:schemeClr val="tx1">
                    <a:lumMod val="50000"/>
                    <a:lumOff val="50000"/>
                  </a:schemeClr>
                </a:solidFill>
              </a:endParaRPr>
            </a:p>
          </p:txBody>
        </p:sp>
        <p:sp>
          <p:nvSpPr>
            <p:cNvPr id="83" name="Rectangle 82">
              <a:extLst>
                <a:ext uri="{FF2B5EF4-FFF2-40B4-BE49-F238E27FC236}">
                  <a16:creationId xmlns:a16="http://schemas.microsoft.com/office/drawing/2014/main" id="{71222628-0E7F-467F-990D-B34BE04D6358}"/>
                </a:ext>
              </a:extLst>
            </p:cNvPr>
            <p:cNvSpPr/>
            <p:nvPr/>
          </p:nvSpPr>
          <p:spPr>
            <a:xfrm>
              <a:off x="1786504" y="2594939"/>
              <a:ext cx="1511575" cy="276999"/>
            </a:xfrm>
            <a:prstGeom prst="rect">
              <a:avLst/>
            </a:prstGeom>
          </p:spPr>
          <p:txBody>
            <a:bodyPr wrap="square">
              <a:spAutoFit/>
            </a:bodyPr>
            <a:lstStyle/>
            <a:p>
              <a:pPr>
                <a:spcBef>
                  <a:spcPct val="20000"/>
                </a:spcBef>
              </a:pPr>
              <a:endParaRPr lang="fr-FR" sz="1200" i="1" dirty="0">
                <a:solidFill>
                  <a:schemeClr val="tx1">
                    <a:lumMod val="75000"/>
                    <a:lumOff val="25000"/>
                  </a:schemeClr>
                </a:solidFill>
              </a:endParaRPr>
            </a:p>
          </p:txBody>
        </p:sp>
        <p:sp>
          <p:nvSpPr>
            <p:cNvPr id="60" name="Rectangle à coins arrondis 62">
              <a:extLst>
                <a:ext uri="{FF2B5EF4-FFF2-40B4-BE49-F238E27FC236}">
                  <a16:creationId xmlns:a16="http://schemas.microsoft.com/office/drawing/2014/main" id="{BA93ACF3-E946-4392-B868-CE80CF592BB6}"/>
                </a:ext>
              </a:extLst>
            </p:cNvPr>
            <p:cNvSpPr/>
            <p:nvPr/>
          </p:nvSpPr>
          <p:spPr>
            <a:xfrm>
              <a:off x="8308982" y="5890715"/>
              <a:ext cx="2893671" cy="25699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a:solidFill>
                    <a:schemeClr val="tx1">
                      <a:lumMod val="75000"/>
                      <a:lumOff val="25000"/>
                    </a:schemeClr>
                  </a:solidFill>
                  <a:hlinkClick r:id="rId2" action="ppaction://hlinksldjump"/>
                </a:rPr>
                <a:t>Gérer un crédit renouvelable simplement et étaler les dépenses </a:t>
              </a:r>
              <a:r>
                <a:rPr lang="fr-FR" sz="1100" dirty="0">
                  <a:hlinkClick r:id="rId2" action="ppaction://hlinksldjump"/>
                </a:rPr>
                <a:t>sur l’application mobile (NOUVEAU) !</a:t>
              </a:r>
              <a:endParaRPr lang="fr-FR" sz="1400" b="1" dirty="0">
                <a:solidFill>
                  <a:srgbClr val="C00000"/>
                </a:solidFill>
                <a:latin typeface="+mj-lt"/>
                <a:cs typeface="Arial" panose="020B0604020202020204" pitchFamily="34" charset="0"/>
              </a:endParaRPr>
            </a:p>
          </p:txBody>
        </p:sp>
      </p:grpSp>
      <p:sp>
        <p:nvSpPr>
          <p:cNvPr id="24" name="Rectangle 23">
            <a:hlinkClick r:id="rId3"/>
            <a:extLst>
              <a:ext uri="{FF2B5EF4-FFF2-40B4-BE49-F238E27FC236}">
                <a16:creationId xmlns:a16="http://schemas.microsoft.com/office/drawing/2014/main" id="{8802A729-24D1-4DE6-9FC1-9E7CE2B207D2}"/>
              </a:ext>
            </a:extLst>
          </p:cNvPr>
          <p:cNvSpPr/>
          <p:nvPr/>
        </p:nvSpPr>
        <p:spPr>
          <a:xfrm>
            <a:off x="2004639" y="6448561"/>
            <a:ext cx="1349413" cy="305575"/>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Book GERC</a:t>
            </a:r>
          </a:p>
        </p:txBody>
      </p:sp>
      <p:sp>
        <p:nvSpPr>
          <p:cNvPr id="25" name="Rectangle 24">
            <a:hlinkClick r:id="rId4"/>
            <a:extLst>
              <a:ext uri="{FF2B5EF4-FFF2-40B4-BE49-F238E27FC236}">
                <a16:creationId xmlns:a16="http://schemas.microsoft.com/office/drawing/2014/main" id="{20B45B1C-67DC-4249-92D3-0F2AD5B177B3}"/>
              </a:ext>
            </a:extLst>
          </p:cNvPr>
          <p:cNvSpPr/>
          <p:nvPr/>
        </p:nvSpPr>
        <p:spPr>
          <a:xfrm>
            <a:off x="3866759" y="6448561"/>
            <a:ext cx="1349413" cy="305575"/>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ORCA</a:t>
            </a:r>
          </a:p>
        </p:txBody>
      </p:sp>
      <p:sp>
        <p:nvSpPr>
          <p:cNvPr id="26" name="Rectangle 25">
            <a:hlinkClick r:id="rId5"/>
            <a:extLst>
              <a:ext uri="{FF2B5EF4-FFF2-40B4-BE49-F238E27FC236}">
                <a16:creationId xmlns:a16="http://schemas.microsoft.com/office/drawing/2014/main" id="{99CF3A6B-474D-4CD9-899A-D5F27991BBA0}"/>
              </a:ext>
            </a:extLst>
          </p:cNvPr>
          <p:cNvSpPr/>
          <p:nvPr/>
        </p:nvSpPr>
        <p:spPr>
          <a:xfrm>
            <a:off x="5728879" y="6448561"/>
            <a:ext cx="1349413" cy="305575"/>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Offres promo</a:t>
            </a:r>
          </a:p>
        </p:txBody>
      </p:sp>
      <p:sp>
        <p:nvSpPr>
          <p:cNvPr id="27" name="Rectangle 26">
            <a:hlinkClick r:id="rId6" action="ppaction://hlinksldjump"/>
            <a:extLst>
              <a:ext uri="{FF2B5EF4-FFF2-40B4-BE49-F238E27FC236}">
                <a16:creationId xmlns:a16="http://schemas.microsoft.com/office/drawing/2014/main" id="{90853C36-7E2F-4247-AC33-78860516B955}"/>
              </a:ext>
            </a:extLst>
          </p:cNvPr>
          <p:cNvSpPr/>
          <p:nvPr/>
        </p:nvSpPr>
        <p:spPr>
          <a:xfrm>
            <a:off x="7590999" y="6448561"/>
            <a:ext cx="1349413" cy="305575"/>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Boîte à outils</a:t>
            </a:r>
          </a:p>
        </p:txBody>
      </p:sp>
      <p:pic>
        <p:nvPicPr>
          <p:cNvPr id="28" name="Picture 4">
            <a:extLst>
              <a:ext uri="{FF2B5EF4-FFF2-40B4-BE49-F238E27FC236}">
                <a16:creationId xmlns:a16="http://schemas.microsoft.com/office/drawing/2014/main" id="{2108921A-0914-43A9-A424-1C764E11BD49}"/>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8889" t="19753" r="15034" b="23429"/>
          <a:stretch/>
        </p:blipFill>
        <p:spPr bwMode="auto">
          <a:xfrm>
            <a:off x="3141087" y="6448561"/>
            <a:ext cx="296077" cy="50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Picture 4">
            <a:extLst>
              <a:ext uri="{FF2B5EF4-FFF2-40B4-BE49-F238E27FC236}">
                <a16:creationId xmlns:a16="http://schemas.microsoft.com/office/drawing/2014/main" id="{A5930D45-D667-4553-93C3-5134B96B3A8F}"/>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8889" t="19753" r="15034" b="23429"/>
          <a:stretch/>
        </p:blipFill>
        <p:spPr bwMode="auto">
          <a:xfrm>
            <a:off x="5015569" y="6461769"/>
            <a:ext cx="296077" cy="50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 name="Picture 4">
            <a:extLst>
              <a:ext uri="{FF2B5EF4-FFF2-40B4-BE49-F238E27FC236}">
                <a16:creationId xmlns:a16="http://schemas.microsoft.com/office/drawing/2014/main" id="{A5D30D83-B87C-41D8-8205-670A33F4138D}"/>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8889" t="19753" r="15034" b="23429"/>
          <a:stretch/>
        </p:blipFill>
        <p:spPr bwMode="auto">
          <a:xfrm>
            <a:off x="6877684" y="6448561"/>
            <a:ext cx="296077" cy="50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 name="Picture 4">
            <a:extLst>
              <a:ext uri="{FF2B5EF4-FFF2-40B4-BE49-F238E27FC236}">
                <a16:creationId xmlns:a16="http://schemas.microsoft.com/office/drawing/2014/main" id="{244E5D32-72EE-4D57-BBF0-21389DEAF211}"/>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8889" t="19753" r="15034" b="23429"/>
          <a:stretch/>
        </p:blipFill>
        <p:spPr bwMode="auto">
          <a:xfrm>
            <a:off x="8752160" y="6448561"/>
            <a:ext cx="296077" cy="50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3" name="ZoneTexte 52">
            <a:extLst>
              <a:ext uri="{FF2B5EF4-FFF2-40B4-BE49-F238E27FC236}">
                <a16:creationId xmlns:a16="http://schemas.microsoft.com/office/drawing/2014/main" id="{AE20E939-D106-4CE8-9DA3-D26163D5C7B1}"/>
              </a:ext>
            </a:extLst>
          </p:cNvPr>
          <p:cNvSpPr txBox="1"/>
          <p:nvPr/>
        </p:nvSpPr>
        <p:spPr>
          <a:xfrm>
            <a:off x="8561395" y="4006511"/>
            <a:ext cx="3435180" cy="276999"/>
          </a:xfrm>
          <a:prstGeom prst="rect">
            <a:avLst/>
          </a:prstGeom>
          <a:solidFill>
            <a:srgbClr val="F2F2F2"/>
          </a:solidFill>
        </p:spPr>
        <p:txBody>
          <a:bodyPr wrap="square" rtlCol="0">
            <a:spAutoFit/>
          </a:bodyPr>
          <a:lstStyle/>
          <a:p>
            <a:pPr algn="just">
              <a:spcBef>
                <a:spcPct val="20000"/>
              </a:spcBef>
              <a:buClr>
                <a:srgbClr val="C00000"/>
              </a:buClr>
            </a:pPr>
            <a:r>
              <a:rPr lang="fr-FR" sz="1200" b="1" dirty="0">
                <a:solidFill>
                  <a:schemeClr val="tx1">
                    <a:lumMod val="75000"/>
                    <a:lumOff val="25000"/>
                  </a:schemeClr>
                </a:solidFill>
              </a:rPr>
              <a:t>xx</a:t>
            </a:r>
            <a:endParaRPr lang="fr-FR" sz="1200" dirty="0">
              <a:solidFill>
                <a:schemeClr val="tx1">
                  <a:lumMod val="50000"/>
                  <a:lumOff val="50000"/>
                </a:schemeClr>
              </a:solidFill>
            </a:endParaRPr>
          </a:p>
        </p:txBody>
      </p:sp>
      <p:sp>
        <p:nvSpPr>
          <p:cNvPr id="54" name="Rectangle 53">
            <a:extLst>
              <a:ext uri="{FF2B5EF4-FFF2-40B4-BE49-F238E27FC236}">
                <a16:creationId xmlns:a16="http://schemas.microsoft.com/office/drawing/2014/main" id="{2EEF3855-A0A6-488B-8E35-9B632043E004}"/>
              </a:ext>
            </a:extLst>
          </p:cNvPr>
          <p:cNvSpPr/>
          <p:nvPr/>
        </p:nvSpPr>
        <p:spPr>
          <a:xfrm>
            <a:off x="1629671" y="4118226"/>
            <a:ext cx="5768636" cy="954107"/>
          </a:xfrm>
          <a:prstGeom prst="rect">
            <a:avLst/>
          </a:prstGeom>
        </p:spPr>
        <p:txBody>
          <a:bodyPr wrap="square">
            <a:spAutoFit/>
          </a:bodyPr>
          <a:lstStyle/>
          <a:p>
            <a:pPr marL="171450" indent="-171450">
              <a:buFont typeface="Wingdings" panose="05000000000000000000" pitchFamily="2" charset="2"/>
              <a:buChar char="§"/>
            </a:pPr>
            <a:r>
              <a:rPr lang="fr-FR" sz="1200" b="1" dirty="0">
                <a:solidFill>
                  <a:schemeClr val="tx1">
                    <a:lumMod val="75000"/>
                    <a:lumOff val="25000"/>
                  </a:schemeClr>
                </a:solidFill>
              </a:rPr>
              <a:t>Offre de bienvenue sur Formules (ouverture ou montée en gamme) </a:t>
            </a:r>
            <a:r>
              <a:rPr lang="fr-FR" sz="1100" b="1" dirty="0">
                <a:solidFill>
                  <a:schemeClr val="tx1">
                    <a:lumMod val="75000"/>
                    <a:lumOff val="25000"/>
                  </a:schemeClr>
                </a:solidFill>
              </a:rPr>
              <a:t>:</a:t>
            </a:r>
            <a:r>
              <a:rPr lang="fr-FR" sz="1100" dirty="0">
                <a:solidFill>
                  <a:schemeClr val="tx1">
                    <a:lumMod val="75000"/>
                    <a:lumOff val="25000"/>
                  </a:schemeClr>
                </a:solidFill>
              </a:rPr>
              <a:t> </a:t>
            </a:r>
            <a:r>
              <a:rPr lang="fr-FR" sz="1100" b="1" dirty="0">
                <a:solidFill>
                  <a:schemeClr val="accent4">
                    <a:lumMod val="75000"/>
                  </a:schemeClr>
                </a:solidFill>
              </a:rPr>
              <a:t>30 % de remise la 1</a:t>
            </a:r>
            <a:r>
              <a:rPr lang="fr-FR" sz="1100" b="1" baseline="30000" dirty="0">
                <a:solidFill>
                  <a:schemeClr val="accent4">
                    <a:lumMod val="75000"/>
                  </a:schemeClr>
                </a:solidFill>
              </a:rPr>
              <a:t>ère</a:t>
            </a:r>
            <a:r>
              <a:rPr lang="fr-FR" sz="1100" b="1" dirty="0">
                <a:solidFill>
                  <a:schemeClr val="accent4">
                    <a:lumMod val="75000"/>
                  </a:schemeClr>
                </a:solidFill>
              </a:rPr>
              <a:t> année </a:t>
            </a:r>
            <a:r>
              <a:rPr lang="fr-FR" sz="1100" dirty="0">
                <a:solidFill>
                  <a:schemeClr val="tx1">
                    <a:lumMod val="50000"/>
                    <a:lumOff val="50000"/>
                  </a:schemeClr>
                </a:solidFill>
              </a:rPr>
              <a:t>si souscription d’une IZICARTE Premier ou IZICARTE PLATINUM ou VISA INFINITE avec Débit différé (évolution de l’offre à venir)</a:t>
            </a:r>
          </a:p>
          <a:p>
            <a:r>
              <a:rPr lang="fr-FR" sz="1000" dirty="0">
                <a:solidFill>
                  <a:schemeClr val="tx1">
                    <a:lumMod val="50000"/>
                    <a:lumOff val="50000"/>
                  </a:schemeClr>
                </a:solidFill>
              </a:rPr>
              <a:t>	 </a:t>
            </a:r>
          </a:p>
          <a:p>
            <a:pPr marL="171450" indent="-171450">
              <a:buFont typeface="Wingdings" panose="05000000000000000000" pitchFamily="2" charset="2"/>
              <a:buChar char="§"/>
            </a:pPr>
            <a:r>
              <a:rPr lang="fr-FR" sz="1200" b="1" dirty="0">
                <a:solidFill>
                  <a:schemeClr val="tx1">
                    <a:lumMod val="75000"/>
                    <a:lumOff val="25000"/>
                  </a:schemeClr>
                </a:solidFill>
              </a:rPr>
              <a:t>DOMILIS : </a:t>
            </a:r>
            <a:r>
              <a:rPr lang="fr-FR" sz="1100" dirty="0">
                <a:solidFill>
                  <a:schemeClr val="tx1">
                    <a:lumMod val="50000"/>
                    <a:lumOff val="50000"/>
                  </a:schemeClr>
                </a:solidFill>
              </a:rPr>
              <a:t>50€ en bons d’achats ISILIS (avec 3 organismes renseignés)</a:t>
            </a:r>
          </a:p>
        </p:txBody>
      </p:sp>
      <p:sp>
        <p:nvSpPr>
          <p:cNvPr id="55" name="Rectangle 54">
            <a:extLst>
              <a:ext uri="{FF2B5EF4-FFF2-40B4-BE49-F238E27FC236}">
                <a16:creationId xmlns:a16="http://schemas.microsoft.com/office/drawing/2014/main" id="{8EDA302A-C188-4496-A9EE-F316CB35A89D}"/>
              </a:ext>
            </a:extLst>
          </p:cNvPr>
          <p:cNvSpPr/>
          <p:nvPr/>
        </p:nvSpPr>
        <p:spPr>
          <a:xfrm>
            <a:off x="1629670" y="5149509"/>
            <a:ext cx="5768636" cy="954107"/>
          </a:xfrm>
          <a:prstGeom prst="rect">
            <a:avLst/>
          </a:prstGeom>
          <a:noFill/>
        </p:spPr>
        <p:txBody>
          <a:bodyPr wrap="square">
            <a:spAutoFit/>
          </a:bodyPr>
          <a:lstStyle/>
          <a:p>
            <a:pPr marL="171450" indent="-171450">
              <a:buFont typeface="Wingdings" panose="05000000000000000000" pitchFamily="2" charset="2"/>
              <a:buChar char="§"/>
            </a:pPr>
            <a:r>
              <a:rPr lang="fr-FR" sz="1200" b="1" dirty="0">
                <a:solidFill>
                  <a:schemeClr val="tx1">
                    <a:lumMod val="75000"/>
                    <a:lumOff val="25000"/>
                  </a:schemeClr>
                </a:solidFill>
              </a:rPr>
              <a:t>Offre jeune : Formule Initial ou Confort avec une carte </a:t>
            </a:r>
            <a:r>
              <a:rPr lang="fr-FR" sz="1200" b="1" dirty="0" err="1">
                <a:solidFill>
                  <a:schemeClr val="tx1">
                    <a:lumMod val="75000"/>
                    <a:lumOff val="25000"/>
                  </a:schemeClr>
                </a:solidFill>
              </a:rPr>
              <a:t>Classic</a:t>
            </a:r>
            <a:r>
              <a:rPr lang="fr-FR" sz="1200" b="1" dirty="0">
                <a:solidFill>
                  <a:schemeClr val="tx1">
                    <a:lumMod val="75000"/>
                    <a:lumOff val="25000"/>
                  </a:schemeClr>
                </a:solidFill>
              </a:rPr>
              <a:t> :  </a:t>
            </a:r>
            <a:r>
              <a:rPr lang="fr-FR" sz="1100" b="1" dirty="0">
                <a:solidFill>
                  <a:schemeClr val="accent4">
                    <a:lumMod val="75000"/>
                  </a:schemeClr>
                </a:solidFill>
              </a:rPr>
              <a:t>Gratuite 2 ans </a:t>
            </a:r>
            <a:r>
              <a:rPr lang="fr-FR" sz="1100" dirty="0">
                <a:solidFill>
                  <a:schemeClr val="tx1">
                    <a:lumMod val="50000"/>
                    <a:lumOff val="50000"/>
                  </a:schemeClr>
                </a:solidFill>
              </a:rPr>
              <a:t>et aussi longtemps que le client est </a:t>
            </a:r>
            <a:r>
              <a:rPr lang="fr-FR" sz="1100" b="1" dirty="0">
                <a:solidFill>
                  <a:schemeClr val="accent4">
                    <a:lumMod val="75000"/>
                  </a:schemeClr>
                </a:solidFill>
              </a:rPr>
              <a:t>étudiant</a:t>
            </a:r>
          </a:p>
          <a:p>
            <a:pPr marL="171450" indent="-171450">
              <a:buFont typeface="Wingdings" panose="05000000000000000000" pitchFamily="2" charset="2"/>
              <a:buChar char="§"/>
            </a:pPr>
            <a:endParaRPr lang="fr-FR" sz="1000" dirty="0">
              <a:solidFill>
                <a:schemeClr val="tx1">
                  <a:lumMod val="50000"/>
                  <a:lumOff val="50000"/>
                </a:schemeClr>
              </a:solidFill>
            </a:endParaRPr>
          </a:p>
          <a:p>
            <a:pPr marL="171450" indent="-171450">
              <a:buFont typeface="Wingdings" panose="05000000000000000000" pitchFamily="2" charset="2"/>
              <a:buChar char="§"/>
            </a:pPr>
            <a:r>
              <a:rPr lang="fr-FR" sz="1200" b="1" dirty="0">
                <a:solidFill>
                  <a:schemeClr val="tx1">
                    <a:lumMod val="75000"/>
                    <a:lumOff val="25000"/>
                  </a:schemeClr>
                </a:solidFill>
              </a:rPr>
              <a:t>Offre jeune : Formule Confort avec une carte Visa Premier :</a:t>
            </a:r>
            <a:r>
              <a:rPr lang="fr-FR" sz="1200" b="1" dirty="0">
                <a:solidFill>
                  <a:srgbClr val="C00000"/>
                </a:solidFill>
              </a:rPr>
              <a:t> </a:t>
            </a:r>
            <a:r>
              <a:rPr lang="fr-FR" sz="1100" b="1" dirty="0">
                <a:solidFill>
                  <a:schemeClr val="accent4">
                    <a:lumMod val="75000"/>
                  </a:schemeClr>
                </a:solidFill>
              </a:rPr>
              <a:t>1 € par mois pendant 2 ans </a:t>
            </a:r>
            <a:r>
              <a:rPr lang="fr-FR" sz="1100" dirty="0">
                <a:solidFill>
                  <a:schemeClr val="tx1">
                    <a:lumMod val="50000"/>
                    <a:lumOff val="50000"/>
                  </a:schemeClr>
                </a:solidFill>
              </a:rPr>
              <a:t>et aussi longtemps que le client est </a:t>
            </a:r>
            <a:r>
              <a:rPr lang="fr-FR" sz="1100" b="1" dirty="0">
                <a:solidFill>
                  <a:schemeClr val="accent4">
                    <a:lumMod val="75000"/>
                  </a:schemeClr>
                </a:solidFill>
              </a:rPr>
              <a:t>étudiant</a:t>
            </a:r>
          </a:p>
        </p:txBody>
      </p:sp>
      <p:sp>
        <p:nvSpPr>
          <p:cNvPr id="56" name="ZoneTexte 55">
            <a:extLst>
              <a:ext uri="{FF2B5EF4-FFF2-40B4-BE49-F238E27FC236}">
                <a16:creationId xmlns:a16="http://schemas.microsoft.com/office/drawing/2014/main" id="{2A6ED9FD-2411-4CDF-BDCF-B1CB87D7A0B5}"/>
              </a:ext>
            </a:extLst>
          </p:cNvPr>
          <p:cNvSpPr txBox="1"/>
          <p:nvPr/>
        </p:nvSpPr>
        <p:spPr>
          <a:xfrm>
            <a:off x="2223599" y="1686806"/>
            <a:ext cx="5072894" cy="615553"/>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a:solidFill>
                  <a:schemeClr val="tx1">
                    <a:lumMod val="75000"/>
                    <a:lumOff val="25000"/>
                  </a:schemeClr>
                </a:solidFill>
              </a:rPr>
              <a:t>BANCA Equipement </a:t>
            </a:r>
            <a:r>
              <a:rPr lang="fr-FR" sz="1200" b="1" dirty="0" err="1">
                <a:solidFill>
                  <a:schemeClr val="tx1">
                    <a:lumMod val="75000"/>
                    <a:lumOff val="25000"/>
                  </a:schemeClr>
                </a:solidFill>
              </a:rPr>
              <a:t>Izicarte</a:t>
            </a:r>
            <a:r>
              <a:rPr lang="fr-FR" sz="1200" b="1" dirty="0">
                <a:solidFill>
                  <a:schemeClr val="tx1">
                    <a:lumMod val="75000"/>
                    <a:lumOff val="25000"/>
                  </a:schemeClr>
                </a:solidFill>
              </a:rPr>
              <a:t> </a:t>
            </a:r>
            <a:r>
              <a:rPr lang="fr-FR" sz="1100" dirty="0">
                <a:solidFill>
                  <a:schemeClr val="tx1">
                    <a:lumMod val="50000"/>
                    <a:lumOff val="50000"/>
                  </a:schemeClr>
                </a:solidFill>
              </a:rPr>
              <a:t>(potentiel à venir, juin – juillet)</a:t>
            </a:r>
            <a:endParaRPr lang="fr-FR" sz="1100" dirty="0">
              <a:solidFill>
                <a:schemeClr val="tx1">
                  <a:lumMod val="50000"/>
                  <a:lumOff val="50000"/>
                </a:schemeClr>
              </a:solidFill>
              <a:latin typeface="+mj-lt"/>
            </a:endParaRPr>
          </a:p>
          <a:p>
            <a:pPr marL="179388" lvl="1" algn="just"/>
            <a:r>
              <a:rPr lang="fr-FR" sz="1100" dirty="0">
                <a:solidFill>
                  <a:schemeClr val="tx1">
                    <a:lumMod val="50000"/>
                    <a:lumOff val="50000"/>
                  </a:schemeClr>
                </a:solidFill>
                <a:latin typeface="+mj-lt"/>
                <a:cs typeface="Arial" panose="020B0604020202020204" pitchFamily="34" charset="0"/>
              </a:rPr>
              <a:t>Ces clients ont une carte </a:t>
            </a:r>
            <a:r>
              <a:rPr lang="fr-FR" sz="1100" dirty="0" err="1">
                <a:solidFill>
                  <a:schemeClr val="tx1">
                    <a:lumMod val="50000"/>
                    <a:lumOff val="50000"/>
                  </a:schemeClr>
                </a:solidFill>
                <a:latin typeface="+mj-lt"/>
                <a:cs typeface="Arial" panose="020B0604020202020204" pitchFamily="34" charset="0"/>
              </a:rPr>
              <a:t>Classic</a:t>
            </a:r>
            <a:r>
              <a:rPr lang="fr-FR" sz="1100" dirty="0">
                <a:solidFill>
                  <a:schemeClr val="tx1">
                    <a:lumMod val="50000"/>
                    <a:lumOff val="50000"/>
                  </a:schemeClr>
                </a:solidFill>
                <a:latin typeface="+mj-lt"/>
                <a:cs typeface="Arial" panose="020B0604020202020204" pitchFamily="34" charset="0"/>
              </a:rPr>
              <a:t> ou Premier et sont éligibles à l’</a:t>
            </a:r>
            <a:r>
              <a:rPr lang="fr-FR" sz="1100" dirty="0" err="1">
                <a:solidFill>
                  <a:schemeClr val="tx1">
                    <a:lumMod val="50000"/>
                    <a:lumOff val="50000"/>
                  </a:schemeClr>
                </a:solidFill>
                <a:latin typeface="+mj-lt"/>
                <a:cs typeface="Arial" panose="020B0604020202020204" pitchFamily="34" charset="0"/>
              </a:rPr>
              <a:t>Izicarte</a:t>
            </a:r>
            <a:r>
              <a:rPr lang="fr-FR" sz="1100" dirty="0">
                <a:solidFill>
                  <a:schemeClr val="tx1">
                    <a:lumMod val="50000"/>
                    <a:lumOff val="50000"/>
                  </a:schemeClr>
                </a:solidFill>
                <a:latin typeface="+mj-lt"/>
                <a:cs typeface="Arial" panose="020B0604020202020204" pitchFamily="34" charset="0"/>
              </a:rPr>
              <a:t> en terme de revenus et de note </a:t>
            </a:r>
            <a:r>
              <a:rPr lang="fr-FR" sz="1100" dirty="0" err="1">
                <a:solidFill>
                  <a:schemeClr val="tx1">
                    <a:lumMod val="50000"/>
                    <a:lumOff val="50000"/>
                  </a:schemeClr>
                </a:solidFill>
                <a:latin typeface="+mj-lt"/>
                <a:cs typeface="Arial" panose="020B0604020202020204" pitchFamily="34" charset="0"/>
              </a:rPr>
              <a:t>bâle</a:t>
            </a:r>
            <a:r>
              <a:rPr lang="fr-FR" sz="1100" dirty="0">
                <a:solidFill>
                  <a:schemeClr val="tx1">
                    <a:lumMod val="50000"/>
                    <a:lumOff val="50000"/>
                  </a:schemeClr>
                </a:solidFill>
                <a:latin typeface="+mj-lt"/>
                <a:cs typeface="Arial" panose="020B0604020202020204" pitchFamily="34" charset="0"/>
              </a:rPr>
              <a:t> II.</a:t>
            </a:r>
          </a:p>
        </p:txBody>
      </p:sp>
      <p:grpSp>
        <p:nvGrpSpPr>
          <p:cNvPr id="67" name="Groupe 66">
            <a:extLst>
              <a:ext uri="{FF2B5EF4-FFF2-40B4-BE49-F238E27FC236}">
                <a16:creationId xmlns:a16="http://schemas.microsoft.com/office/drawing/2014/main" id="{818E0B5F-8533-4871-A92C-D3CABEF45DCE}"/>
              </a:ext>
            </a:extLst>
          </p:cNvPr>
          <p:cNvGrpSpPr/>
          <p:nvPr/>
        </p:nvGrpSpPr>
        <p:grpSpPr>
          <a:xfrm>
            <a:off x="856601" y="3442062"/>
            <a:ext cx="6541706" cy="446276"/>
            <a:chOff x="868923" y="2887117"/>
            <a:chExt cx="6541706" cy="446276"/>
          </a:xfrm>
        </p:grpSpPr>
        <p:sp>
          <p:nvSpPr>
            <p:cNvPr id="68" name="ZoneTexte 67">
              <a:extLst>
                <a:ext uri="{FF2B5EF4-FFF2-40B4-BE49-F238E27FC236}">
                  <a16:creationId xmlns:a16="http://schemas.microsoft.com/office/drawing/2014/main" id="{F3E8831F-9E00-4F9B-9D6E-3BA1A48D5F6C}"/>
                </a:ext>
              </a:extLst>
            </p:cNvPr>
            <p:cNvSpPr txBox="1"/>
            <p:nvPr/>
          </p:nvSpPr>
          <p:spPr>
            <a:xfrm>
              <a:off x="2255948" y="2887117"/>
              <a:ext cx="5154681" cy="446276"/>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a:solidFill>
                    <a:srgbClr val="C00000"/>
                  </a:solidFill>
                </a:rPr>
                <a:t>Vos clients sans Univers </a:t>
              </a:r>
              <a:r>
                <a:rPr lang="fr-FR" sz="1200" b="1" dirty="0" err="1">
                  <a:solidFill>
                    <a:srgbClr val="C00000"/>
                  </a:solidFill>
                </a:rPr>
                <a:t>Banca</a:t>
              </a:r>
              <a:endParaRPr lang="fr-FR" sz="1200" b="1" dirty="0">
                <a:solidFill>
                  <a:srgbClr val="C00000"/>
                </a:solidFill>
              </a:endParaRPr>
            </a:p>
            <a:p>
              <a:pPr marL="179388"/>
              <a:r>
                <a:rPr lang="fr-FR" sz="1100" dirty="0">
                  <a:solidFill>
                    <a:schemeClr val="tx1">
                      <a:lumMod val="50000"/>
                      <a:lumOff val="50000"/>
                    </a:schemeClr>
                  </a:solidFill>
                  <a:cs typeface="Arial" panose="020B0604020202020204" pitchFamily="34" charset="0"/>
                </a:rPr>
                <a:t>Vous pouvez filtrer et trier vos clients non équipés en Bancarisation.</a:t>
              </a:r>
              <a:endParaRPr lang="fr-FR" sz="1100" dirty="0">
                <a:solidFill>
                  <a:srgbClr val="C00000"/>
                </a:solidFill>
                <a:latin typeface="+mj-lt"/>
                <a:cs typeface="Arial" panose="020B0604020202020204" pitchFamily="34" charset="0"/>
              </a:endParaRPr>
            </a:p>
          </p:txBody>
        </p:sp>
        <p:pic>
          <p:nvPicPr>
            <p:cNvPr id="69" name="Image 68">
              <a:extLst>
                <a:ext uri="{FF2B5EF4-FFF2-40B4-BE49-F238E27FC236}">
                  <a16:creationId xmlns:a16="http://schemas.microsoft.com/office/drawing/2014/main" id="{72CC5324-F4DF-4CA7-B755-A2717BAD50CC}"/>
                </a:ext>
              </a:extLst>
            </p:cNvPr>
            <p:cNvPicPr>
              <a:picLocks noChangeAspect="1"/>
            </p:cNvPicPr>
            <p:nvPr/>
          </p:nvPicPr>
          <p:blipFill rotWithShape="1">
            <a:blip r:embed="rId8"/>
            <a:srcRect b="24945"/>
            <a:stretch/>
          </p:blipFill>
          <p:spPr>
            <a:xfrm>
              <a:off x="868923" y="2931075"/>
              <a:ext cx="1268375" cy="225418"/>
            </a:xfrm>
            <a:prstGeom prst="rect">
              <a:avLst/>
            </a:prstGeom>
          </p:spPr>
        </p:pic>
      </p:grpSp>
      <p:pic>
        <p:nvPicPr>
          <p:cNvPr id="74" name="Image 73">
            <a:extLst>
              <a:ext uri="{FF2B5EF4-FFF2-40B4-BE49-F238E27FC236}">
                <a16:creationId xmlns:a16="http://schemas.microsoft.com/office/drawing/2014/main" id="{7A32AEA6-BAE2-4487-A6AA-1540A72A6A54}"/>
              </a:ext>
            </a:extLst>
          </p:cNvPr>
          <p:cNvPicPr/>
          <p:nvPr/>
        </p:nvPicPr>
        <p:blipFill rotWithShape="1">
          <a:blip r:embed="rId9"/>
          <a:srcRect l="39848" t="44992" r="45767" b="32072"/>
          <a:stretch/>
        </p:blipFill>
        <p:spPr bwMode="auto">
          <a:xfrm>
            <a:off x="1034356" y="4273336"/>
            <a:ext cx="290250" cy="245429"/>
          </a:xfrm>
          <a:prstGeom prst="rect">
            <a:avLst/>
          </a:prstGeom>
          <a:ln>
            <a:noFill/>
          </a:ln>
          <a:extLst>
            <a:ext uri="{53640926-AAD7-44D8-BBD7-CCE9431645EC}">
              <a14:shadowObscured xmlns:a14="http://schemas.microsoft.com/office/drawing/2010/main"/>
            </a:ext>
          </a:extLst>
        </p:spPr>
      </p:pic>
      <p:pic>
        <p:nvPicPr>
          <p:cNvPr id="75" name="Image 74">
            <a:extLst>
              <a:ext uri="{FF2B5EF4-FFF2-40B4-BE49-F238E27FC236}">
                <a16:creationId xmlns:a16="http://schemas.microsoft.com/office/drawing/2014/main" id="{5F426A4E-4038-4DE7-8805-9229F115E413}"/>
              </a:ext>
            </a:extLst>
          </p:cNvPr>
          <p:cNvPicPr/>
          <p:nvPr/>
        </p:nvPicPr>
        <p:blipFill rotWithShape="1">
          <a:blip r:embed="rId9"/>
          <a:srcRect l="39848" t="44992" r="45767" b="32072"/>
          <a:stretch/>
        </p:blipFill>
        <p:spPr bwMode="auto">
          <a:xfrm>
            <a:off x="1032156" y="5255465"/>
            <a:ext cx="290250" cy="245429"/>
          </a:xfrm>
          <a:prstGeom prst="rect">
            <a:avLst/>
          </a:prstGeom>
          <a:ln>
            <a:noFill/>
          </a:ln>
          <a:extLst>
            <a:ext uri="{53640926-AAD7-44D8-BBD7-CCE9431645EC}">
              <a14:shadowObscured xmlns:a14="http://schemas.microsoft.com/office/drawing/2010/main"/>
            </a:ext>
          </a:extLst>
        </p:spPr>
      </p:pic>
      <p:pic>
        <p:nvPicPr>
          <p:cNvPr id="76" name="Image 75">
            <a:extLst>
              <a:ext uri="{FF2B5EF4-FFF2-40B4-BE49-F238E27FC236}">
                <a16:creationId xmlns:a16="http://schemas.microsoft.com/office/drawing/2014/main" id="{CDB257B9-888E-4C28-A62C-E413263D53A9}"/>
              </a:ext>
            </a:extLst>
          </p:cNvPr>
          <p:cNvPicPr/>
          <p:nvPr/>
        </p:nvPicPr>
        <p:blipFill rotWithShape="1">
          <a:blip r:embed="rId9"/>
          <a:srcRect l="39848" t="44992" r="45767" b="32072"/>
          <a:stretch/>
        </p:blipFill>
        <p:spPr bwMode="auto">
          <a:xfrm>
            <a:off x="1025915" y="5750779"/>
            <a:ext cx="290250" cy="245429"/>
          </a:xfrm>
          <a:prstGeom prst="rect">
            <a:avLst/>
          </a:prstGeom>
          <a:ln>
            <a:noFill/>
          </a:ln>
          <a:extLst>
            <a:ext uri="{53640926-AAD7-44D8-BBD7-CCE9431645EC}">
              <a14:shadowObscured xmlns:a14="http://schemas.microsoft.com/office/drawing/2010/main"/>
            </a:ext>
          </a:extLst>
        </p:spPr>
      </p:pic>
      <p:pic>
        <p:nvPicPr>
          <p:cNvPr id="78" name="Image 77">
            <a:extLst>
              <a:ext uri="{FF2B5EF4-FFF2-40B4-BE49-F238E27FC236}">
                <a16:creationId xmlns:a16="http://schemas.microsoft.com/office/drawing/2014/main" id="{50A806ED-D0D5-4B1E-B742-D2BA1CA93721}"/>
              </a:ext>
            </a:extLst>
          </p:cNvPr>
          <p:cNvPicPr/>
          <p:nvPr/>
        </p:nvPicPr>
        <p:blipFill rotWithShape="1">
          <a:blip r:embed="rId9"/>
          <a:srcRect l="39848" t="44992" r="45767" b="32072"/>
          <a:stretch/>
        </p:blipFill>
        <p:spPr bwMode="auto">
          <a:xfrm>
            <a:off x="1034356" y="4830096"/>
            <a:ext cx="290250" cy="245429"/>
          </a:xfrm>
          <a:prstGeom prst="rect">
            <a:avLst/>
          </a:prstGeom>
          <a:ln>
            <a:noFill/>
          </a:ln>
          <a:extLst>
            <a:ext uri="{53640926-AAD7-44D8-BBD7-CCE9431645EC}">
              <a14:shadowObscured xmlns:a14="http://schemas.microsoft.com/office/drawing/2010/main"/>
            </a:ext>
          </a:extLst>
        </p:spPr>
      </p:pic>
      <p:pic>
        <p:nvPicPr>
          <p:cNvPr id="2" name="Image 1">
            <a:extLst>
              <a:ext uri="{FF2B5EF4-FFF2-40B4-BE49-F238E27FC236}">
                <a16:creationId xmlns:a16="http://schemas.microsoft.com/office/drawing/2014/main" id="{27B5A2DD-59DC-4C14-A453-7FD11D61D29A}"/>
              </a:ext>
            </a:extLst>
          </p:cNvPr>
          <p:cNvPicPr>
            <a:picLocks noChangeAspect="1"/>
          </p:cNvPicPr>
          <p:nvPr/>
        </p:nvPicPr>
        <p:blipFill>
          <a:blip r:embed="rId10">
            <a:clrChange>
              <a:clrFrom>
                <a:srgbClr val="E2DFE0"/>
              </a:clrFrom>
              <a:clrTo>
                <a:srgbClr val="E2DFE0">
                  <a:alpha val="0"/>
                </a:srgbClr>
              </a:clrTo>
            </a:clrChange>
          </a:blip>
          <a:stretch>
            <a:fillRect/>
          </a:stretch>
        </p:blipFill>
        <p:spPr>
          <a:xfrm>
            <a:off x="804893" y="2648478"/>
            <a:ext cx="843384" cy="355109"/>
          </a:xfrm>
          <a:prstGeom prst="rect">
            <a:avLst/>
          </a:prstGeom>
        </p:spPr>
      </p:pic>
      <p:sp>
        <p:nvSpPr>
          <p:cNvPr id="105" name="ZoneTexte 104">
            <a:extLst>
              <a:ext uri="{FF2B5EF4-FFF2-40B4-BE49-F238E27FC236}">
                <a16:creationId xmlns:a16="http://schemas.microsoft.com/office/drawing/2014/main" id="{C4A904FA-4284-40EF-B8E7-4C262385EC6B}"/>
              </a:ext>
            </a:extLst>
          </p:cNvPr>
          <p:cNvSpPr txBox="1"/>
          <p:nvPr/>
        </p:nvSpPr>
        <p:spPr>
          <a:xfrm>
            <a:off x="314797" y="1542286"/>
            <a:ext cx="400110" cy="2308324"/>
          </a:xfrm>
          <a:prstGeom prst="rect">
            <a:avLst/>
          </a:prstGeom>
          <a:noFill/>
        </p:spPr>
        <p:txBody>
          <a:bodyPr vert="vert270" wrap="square" rtlCol="0">
            <a:spAutoFit/>
          </a:bodyPr>
          <a:lstStyle/>
          <a:p>
            <a:pPr algn="ctr"/>
            <a:r>
              <a:rPr lang="fr-FR" sz="1400" b="1" dirty="0">
                <a:solidFill>
                  <a:schemeClr val="tx1">
                    <a:lumMod val="75000"/>
                    <a:lumOff val="25000"/>
                  </a:schemeClr>
                </a:solidFill>
              </a:rPr>
              <a:t>QUI CONTACTER ?</a:t>
            </a:r>
          </a:p>
        </p:txBody>
      </p:sp>
      <p:sp>
        <p:nvSpPr>
          <p:cNvPr id="106" name="ZoneTexte 105">
            <a:extLst>
              <a:ext uri="{FF2B5EF4-FFF2-40B4-BE49-F238E27FC236}">
                <a16:creationId xmlns:a16="http://schemas.microsoft.com/office/drawing/2014/main" id="{F2E576DC-DC5B-4F96-972D-154923A6C20A}"/>
              </a:ext>
            </a:extLst>
          </p:cNvPr>
          <p:cNvSpPr txBox="1"/>
          <p:nvPr/>
        </p:nvSpPr>
        <p:spPr>
          <a:xfrm>
            <a:off x="309486" y="4014418"/>
            <a:ext cx="400110" cy="2155595"/>
          </a:xfrm>
          <a:prstGeom prst="rect">
            <a:avLst/>
          </a:prstGeom>
          <a:noFill/>
        </p:spPr>
        <p:txBody>
          <a:bodyPr vert="vert270" wrap="square" rtlCol="0">
            <a:spAutoFit/>
          </a:bodyPr>
          <a:lstStyle/>
          <a:p>
            <a:pPr algn="ctr"/>
            <a:r>
              <a:rPr lang="fr-FR" sz="1400" b="1" dirty="0">
                <a:solidFill>
                  <a:schemeClr val="tx1">
                    <a:lumMod val="75000"/>
                    <a:lumOff val="25000"/>
                  </a:schemeClr>
                </a:solidFill>
              </a:rPr>
              <a:t>LES OFFRES</a:t>
            </a:r>
          </a:p>
        </p:txBody>
      </p:sp>
      <p:sp>
        <p:nvSpPr>
          <p:cNvPr id="59" name="Espace réservé du texte 3">
            <a:extLst>
              <a:ext uri="{FF2B5EF4-FFF2-40B4-BE49-F238E27FC236}">
                <a16:creationId xmlns:a16="http://schemas.microsoft.com/office/drawing/2014/main" id="{AF0D269F-D4D5-436E-8B12-2B9048221514}"/>
              </a:ext>
            </a:extLst>
          </p:cNvPr>
          <p:cNvSpPr>
            <a:spLocks noGrp="1"/>
          </p:cNvSpPr>
          <p:nvPr>
            <p:ph type="body" sz="quarter" idx="14"/>
          </p:nvPr>
        </p:nvSpPr>
        <p:spPr>
          <a:xfrm>
            <a:off x="4376738" y="136525"/>
            <a:ext cx="7299325" cy="231775"/>
          </a:xfrm>
        </p:spPr>
        <p:txBody>
          <a:bodyPr/>
          <a:lstStyle/>
          <a:p>
            <a:r>
              <a:rPr lang="fr-FR" dirty="0">
                <a:solidFill>
                  <a:schemeClr val="accent4">
                    <a:lumMod val="75000"/>
                  </a:schemeClr>
                </a:solidFill>
              </a:rPr>
              <a:t>Particuliers</a:t>
            </a:r>
            <a:r>
              <a:rPr lang="fr-FR" dirty="0"/>
              <a:t> 		</a:t>
            </a:r>
            <a:r>
              <a:rPr lang="fr-FR" b="0" dirty="0"/>
              <a:t>Premiums		Professionnels</a:t>
            </a:r>
          </a:p>
        </p:txBody>
      </p:sp>
      <p:sp>
        <p:nvSpPr>
          <p:cNvPr id="5" name="Rectangle 4">
            <a:extLst>
              <a:ext uri="{FF2B5EF4-FFF2-40B4-BE49-F238E27FC236}">
                <a16:creationId xmlns:a16="http://schemas.microsoft.com/office/drawing/2014/main" id="{99A554A2-B1C5-4C76-88DF-09EE8F473EFC}"/>
              </a:ext>
            </a:extLst>
          </p:cNvPr>
          <p:cNvSpPr/>
          <p:nvPr/>
        </p:nvSpPr>
        <p:spPr>
          <a:xfrm>
            <a:off x="171744" y="1137080"/>
            <a:ext cx="7269105" cy="2796607"/>
          </a:xfrm>
          <a:prstGeom prst="rect">
            <a:avLst/>
          </a:prstGeom>
          <a:noFill/>
          <a:ln w="28575">
            <a:solidFill>
              <a:srgbClr val="F2F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 name="Image 3">
            <a:extLst>
              <a:ext uri="{FF2B5EF4-FFF2-40B4-BE49-F238E27FC236}">
                <a16:creationId xmlns:a16="http://schemas.microsoft.com/office/drawing/2014/main" id="{31E47734-2758-4FBA-BAE6-FC007FFA15B6}"/>
              </a:ext>
            </a:extLst>
          </p:cNvPr>
          <p:cNvPicPr>
            <a:picLocks noChangeAspect="1"/>
          </p:cNvPicPr>
          <p:nvPr/>
        </p:nvPicPr>
        <p:blipFill rotWithShape="1">
          <a:blip r:embed="rId11">
            <a:extLst>
              <a:ext uri="{BEBA8EAE-BF5A-486C-A8C5-ECC9F3942E4B}">
                <a14:imgProps xmlns:a14="http://schemas.microsoft.com/office/drawing/2010/main">
                  <a14:imgLayer r:embed="rId12">
                    <a14:imgEffect>
                      <a14:saturation sat="200000"/>
                    </a14:imgEffect>
                  </a14:imgLayer>
                </a14:imgProps>
              </a:ext>
            </a:extLst>
          </a:blip>
          <a:srcRect l="10161" t="9333" r="8604" b="5095"/>
          <a:stretch/>
        </p:blipFill>
        <p:spPr>
          <a:xfrm>
            <a:off x="857606" y="1283378"/>
            <a:ext cx="478808" cy="268972"/>
          </a:xfrm>
          <a:prstGeom prst="rect">
            <a:avLst/>
          </a:prstGeom>
        </p:spPr>
      </p:pic>
      <p:sp>
        <p:nvSpPr>
          <p:cNvPr id="61" name="ZoneTexte 60">
            <a:extLst>
              <a:ext uri="{FF2B5EF4-FFF2-40B4-BE49-F238E27FC236}">
                <a16:creationId xmlns:a16="http://schemas.microsoft.com/office/drawing/2014/main" id="{FE04D132-DF1E-4C33-B147-1EFD7400DEED}"/>
              </a:ext>
            </a:extLst>
          </p:cNvPr>
          <p:cNvSpPr txBox="1"/>
          <p:nvPr/>
        </p:nvSpPr>
        <p:spPr>
          <a:xfrm>
            <a:off x="2209558" y="2219944"/>
            <a:ext cx="5072894" cy="446276"/>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a:solidFill>
                  <a:schemeClr val="tx1">
                    <a:lumMod val="75000"/>
                    <a:lumOff val="25000"/>
                  </a:schemeClr>
                </a:solidFill>
              </a:rPr>
              <a:t>BANCA Jeunes </a:t>
            </a:r>
            <a:r>
              <a:rPr lang="fr-FR" sz="1100" dirty="0">
                <a:solidFill>
                  <a:schemeClr val="tx1">
                    <a:lumMod val="50000"/>
                    <a:lumOff val="50000"/>
                  </a:schemeClr>
                </a:solidFill>
              </a:rPr>
              <a:t>(potentiel à venir - mai)</a:t>
            </a:r>
            <a:endParaRPr lang="fr-FR" sz="1100" dirty="0">
              <a:solidFill>
                <a:schemeClr val="tx1">
                  <a:lumMod val="50000"/>
                  <a:lumOff val="50000"/>
                </a:schemeClr>
              </a:solidFill>
              <a:latin typeface="+mj-lt"/>
            </a:endParaRPr>
          </a:p>
          <a:p>
            <a:pPr marL="179388" lvl="1" algn="just"/>
            <a:r>
              <a:rPr lang="fr-FR" sz="1100" dirty="0">
                <a:solidFill>
                  <a:schemeClr val="tx1">
                    <a:lumMod val="50000"/>
                    <a:lumOff val="50000"/>
                  </a:schemeClr>
                </a:solidFill>
                <a:latin typeface="+mj-lt"/>
                <a:cs typeface="Arial" panose="020B0604020202020204" pitchFamily="34" charset="0"/>
              </a:rPr>
              <a:t>12 / 17 ans sans CB ou 18 / 28 ans sans CB</a:t>
            </a:r>
          </a:p>
        </p:txBody>
      </p:sp>
      <p:pic>
        <p:nvPicPr>
          <p:cNvPr id="58" name="Image 57">
            <a:extLst>
              <a:ext uri="{FF2B5EF4-FFF2-40B4-BE49-F238E27FC236}">
                <a16:creationId xmlns:a16="http://schemas.microsoft.com/office/drawing/2014/main" id="{1221509E-602A-4610-80E9-DF16B119DC47}"/>
              </a:ext>
            </a:extLst>
          </p:cNvPr>
          <p:cNvPicPr>
            <a:picLocks noChangeAspect="1"/>
          </p:cNvPicPr>
          <p:nvPr/>
        </p:nvPicPr>
        <p:blipFill>
          <a:blip r:embed="rId13">
            <a:clrChange>
              <a:clrFrom>
                <a:srgbClr val="FFFFFF"/>
              </a:clrFrom>
              <a:clrTo>
                <a:srgbClr val="FFFFFF">
                  <a:alpha val="0"/>
                </a:srgbClr>
              </a:clrTo>
            </a:clrChange>
          </a:blip>
          <a:stretch>
            <a:fillRect/>
          </a:stretch>
        </p:blipFill>
        <p:spPr>
          <a:xfrm>
            <a:off x="1415907" y="5045317"/>
            <a:ext cx="226188" cy="590819"/>
          </a:xfrm>
          <a:prstGeom prst="rect">
            <a:avLst/>
          </a:prstGeom>
        </p:spPr>
      </p:pic>
      <p:pic>
        <p:nvPicPr>
          <p:cNvPr id="57" name="Image 56">
            <a:extLst>
              <a:ext uri="{FF2B5EF4-FFF2-40B4-BE49-F238E27FC236}">
                <a16:creationId xmlns:a16="http://schemas.microsoft.com/office/drawing/2014/main" id="{26802BB9-E1DD-4B44-A363-8ADBAB8ADCE9}"/>
              </a:ext>
            </a:extLst>
          </p:cNvPr>
          <p:cNvPicPr>
            <a:picLocks noChangeAspect="1"/>
          </p:cNvPicPr>
          <p:nvPr/>
        </p:nvPicPr>
        <p:blipFill>
          <a:blip r:embed="rId13">
            <a:clrChange>
              <a:clrFrom>
                <a:srgbClr val="FFFFFF"/>
              </a:clrFrom>
              <a:clrTo>
                <a:srgbClr val="FFFFFF">
                  <a:alpha val="0"/>
                </a:srgbClr>
              </a:clrTo>
            </a:clrChange>
          </a:blip>
          <a:stretch>
            <a:fillRect/>
          </a:stretch>
        </p:blipFill>
        <p:spPr>
          <a:xfrm>
            <a:off x="1387356" y="5586328"/>
            <a:ext cx="226188" cy="590819"/>
          </a:xfrm>
          <a:prstGeom prst="rect">
            <a:avLst/>
          </a:prstGeom>
        </p:spPr>
      </p:pic>
      <p:pic>
        <p:nvPicPr>
          <p:cNvPr id="10" name="Image 9">
            <a:extLst>
              <a:ext uri="{FF2B5EF4-FFF2-40B4-BE49-F238E27FC236}">
                <a16:creationId xmlns:a16="http://schemas.microsoft.com/office/drawing/2014/main" id="{562F889F-9531-40BF-A8F7-EDFC041FA1E9}"/>
              </a:ext>
            </a:extLst>
          </p:cNvPr>
          <p:cNvPicPr>
            <a:picLocks noChangeAspect="1"/>
          </p:cNvPicPr>
          <p:nvPr/>
        </p:nvPicPr>
        <p:blipFill>
          <a:blip r:embed="rId14"/>
          <a:stretch>
            <a:fillRect/>
          </a:stretch>
        </p:blipFill>
        <p:spPr>
          <a:xfrm>
            <a:off x="7721002" y="5798877"/>
            <a:ext cx="840393" cy="413878"/>
          </a:xfrm>
          <a:prstGeom prst="rect">
            <a:avLst/>
          </a:prstGeom>
        </p:spPr>
      </p:pic>
      <p:sp>
        <p:nvSpPr>
          <p:cNvPr id="65" name="Rectangle à coins arrondis 62">
            <a:extLst>
              <a:ext uri="{FF2B5EF4-FFF2-40B4-BE49-F238E27FC236}">
                <a16:creationId xmlns:a16="http://schemas.microsoft.com/office/drawing/2014/main" id="{39E6FE7F-C4CA-480F-95BF-9CC141063960}"/>
              </a:ext>
            </a:extLst>
          </p:cNvPr>
          <p:cNvSpPr/>
          <p:nvPr/>
        </p:nvSpPr>
        <p:spPr>
          <a:xfrm>
            <a:off x="8543565" y="4663119"/>
            <a:ext cx="3589725" cy="2822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rgbClr val="C00000"/>
                </a:solidFill>
                <a:latin typeface="+mj-lt"/>
                <a:cs typeface="Arial" panose="020B0604020202020204" pitchFamily="34" charset="0"/>
              </a:rPr>
              <a:t>Profitez du Digital</a:t>
            </a:r>
          </a:p>
        </p:txBody>
      </p:sp>
      <p:sp>
        <p:nvSpPr>
          <p:cNvPr id="66" name="ZoneTexte 65">
            <a:extLst>
              <a:ext uri="{FF2B5EF4-FFF2-40B4-BE49-F238E27FC236}">
                <a16:creationId xmlns:a16="http://schemas.microsoft.com/office/drawing/2014/main" id="{D5B0951C-E452-4046-9651-DD19CFBBFE45}"/>
              </a:ext>
            </a:extLst>
          </p:cNvPr>
          <p:cNvSpPr txBox="1"/>
          <p:nvPr/>
        </p:nvSpPr>
        <p:spPr>
          <a:xfrm>
            <a:off x="8561395" y="4957735"/>
            <a:ext cx="3435180" cy="600164"/>
          </a:xfrm>
          <a:prstGeom prst="rect">
            <a:avLst/>
          </a:prstGeom>
          <a:solidFill>
            <a:srgbClr val="F2F2F2"/>
          </a:solidFill>
        </p:spPr>
        <p:txBody>
          <a:bodyPr wrap="square" rtlCol="0">
            <a:spAutoFit/>
          </a:bodyPr>
          <a:lstStyle/>
          <a:p>
            <a:pPr algn="just">
              <a:spcBef>
                <a:spcPct val="20000"/>
              </a:spcBef>
              <a:buClr>
                <a:srgbClr val="C00000"/>
              </a:buClr>
            </a:pPr>
            <a:r>
              <a:rPr lang="fr-FR" sz="1100" b="1" dirty="0">
                <a:solidFill>
                  <a:schemeClr val="tx1">
                    <a:lumMod val="75000"/>
                    <a:lumOff val="25000"/>
                  </a:schemeClr>
                </a:solidFill>
              </a:rPr>
              <a:t>Sont éligibles à la SED</a:t>
            </a:r>
            <a:r>
              <a:rPr lang="fr-FR" sz="1100" dirty="0">
                <a:solidFill>
                  <a:schemeClr val="tx1">
                    <a:lumMod val="75000"/>
                    <a:lumOff val="25000"/>
                  </a:schemeClr>
                </a:solidFill>
              </a:rPr>
              <a:t>, </a:t>
            </a:r>
            <a:r>
              <a:rPr lang="fr-FR" sz="1100" dirty="0">
                <a:solidFill>
                  <a:schemeClr val="tx1">
                    <a:lumMod val="50000"/>
                    <a:lumOff val="50000"/>
                  </a:schemeClr>
                </a:solidFill>
              </a:rPr>
              <a:t>les</a:t>
            </a:r>
            <a:r>
              <a:rPr lang="fr-FR" sz="1100" dirty="0">
                <a:solidFill>
                  <a:schemeClr val="tx1">
                    <a:lumMod val="75000"/>
                    <a:lumOff val="25000"/>
                  </a:schemeClr>
                </a:solidFill>
              </a:rPr>
              <a:t> </a:t>
            </a:r>
            <a:r>
              <a:rPr lang="fr-FR" sz="1100" dirty="0">
                <a:solidFill>
                  <a:schemeClr val="tx1">
                    <a:lumMod val="50000"/>
                    <a:lumOff val="50000"/>
                  </a:schemeClr>
                </a:solidFill>
              </a:rPr>
              <a:t>souscriptions de Formules, les avenants de cartes pour passer en Débit Différé ou les souscriptions d’ </a:t>
            </a:r>
            <a:r>
              <a:rPr lang="fr-FR" sz="1100" dirty="0" err="1">
                <a:solidFill>
                  <a:schemeClr val="tx1">
                    <a:lumMod val="50000"/>
                    <a:lumOff val="50000"/>
                  </a:schemeClr>
                </a:solidFill>
              </a:rPr>
              <a:t>izicarte</a:t>
            </a:r>
            <a:r>
              <a:rPr lang="fr-FR" sz="1100" dirty="0">
                <a:solidFill>
                  <a:schemeClr val="tx1">
                    <a:lumMod val="50000"/>
                    <a:lumOff val="50000"/>
                  </a:schemeClr>
                </a:solidFill>
              </a:rPr>
              <a:t>, …</a:t>
            </a:r>
          </a:p>
        </p:txBody>
      </p:sp>
      <p:sp>
        <p:nvSpPr>
          <p:cNvPr id="70" name="ZoneTexte 69">
            <a:extLst>
              <a:ext uri="{FF2B5EF4-FFF2-40B4-BE49-F238E27FC236}">
                <a16:creationId xmlns:a16="http://schemas.microsoft.com/office/drawing/2014/main" id="{B9257477-12D5-4E2C-B04C-74F8BF38DA34}"/>
              </a:ext>
            </a:extLst>
          </p:cNvPr>
          <p:cNvSpPr txBox="1"/>
          <p:nvPr/>
        </p:nvSpPr>
        <p:spPr>
          <a:xfrm>
            <a:off x="8561395" y="3981797"/>
            <a:ext cx="3435180" cy="600164"/>
          </a:xfrm>
          <a:prstGeom prst="rect">
            <a:avLst/>
          </a:prstGeom>
          <a:solidFill>
            <a:srgbClr val="F2F2F2"/>
          </a:solidFill>
        </p:spPr>
        <p:txBody>
          <a:bodyPr wrap="square" rtlCol="0">
            <a:spAutoFit/>
          </a:bodyPr>
          <a:lstStyle/>
          <a:p>
            <a:pPr algn="just">
              <a:spcBef>
                <a:spcPct val="20000"/>
              </a:spcBef>
              <a:buClr>
                <a:srgbClr val="C00000"/>
              </a:buClr>
            </a:pPr>
            <a:r>
              <a:rPr lang="fr-FR" sz="1100" b="1" dirty="0">
                <a:solidFill>
                  <a:schemeClr val="tx1">
                    <a:lumMod val="75000"/>
                    <a:lumOff val="25000"/>
                  </a:schemeClr>
                </a:solidFill>
              </a:rPr>
              <a:t>32 %, </a:t>
            </a:r>
            <a:r>
              <a:rPr lang="fr-FR" sz="1100" dirty="0">
                <a:solidFill>
                  <a:schemeClr val="tx1">
                    <a:lumMod val="50000"/>
                    <a:lumOff val="50000"/>
                  </a:schemeClr>
                </a:solidFill>
              </a:rPr>
              <a:t>c’est le taux de </a:t>
            </a:r>
            <a:r>
              <a:rPr lang="fr-FR" sz="1100" b="1" dirty="0">
                <a:solidFill>
                  <a:schemeClr val="tx1">
                    <a:lumMod val="75000"/>
                    <a:lumOff val="25000"/>
                  </a:schemeClr>
                </a:solidFill>
              </a:rPr>
              <a:t>souscription des Formules </a:t>
            </a:r>
            <a:r>
              <a:rPr lang="fr-FR" sz="1100" dirty="0">
                <a:solidFill>
                  <a:schemeClr val="tx1">
                    <a:lumMod val="50000"/>
                    <a:lumOff val="50000"/>
                  </a:schemeClr>
                </a:solidFill>
              </a:rPr>
              <a:t>auprès des </a:t>
            </a:r>
            <a:r>
              <a:rPr lang="fr-FR" sz="1100" b="1" dirty="0">
                <a:solidFill>
                  <a:schemeClr val="tx1">
                    <a:lumMod val="75000"/>
                    <a:lumOff val="25000"/>
                  </a:schemeClr>
                </a:solidFill>
              </a:rPr>
              <a:t>Jeunes</a:t>
            </a:r>
            <a:r>
              <a:rPr lang="fr-FR" sz="1100" dirty="0">
                <a:solidFill>
                  <a:schemeClr val="tx1">
                    <a:lumMod val="50000"/>
                    <a:lumOff val="50000"/>
                  </a:schemeClr>
                </a:solidFill>
              </a:rPr>
              <a:t> en CEGEE, nous construisons notre clientèle de demain.</a:t>
            </a:r>
          </a:p>
        </p:txBody>
      </p:sp>
      <p:grpSp>
        <p:nvGrpSpPr>
          <p:cNvPr id="71" name="Groupe 70">
            <a:extLst>
              <a:ext uri="{FF2B5EF4-FFF2-40B4-BE49-F238E27FC236}">
                <a16:creationId xmlns:a16="http://schemas.microsoft.com/office/drawing/2014/main" id="{79788A4D-9B14-4C59-B66C-CBC42A05AFA5}"/>
              </a:ext>
            </a:extLst>
          </p:cNvPr>
          <p:cNvGrpSpPr/>
          <p:nvPr/>
        </p:nvGrpSpPr>
        <p:grpSpPr>
          <a:xfrm>
            <a:off x="7785412" y="3883154"/>
            <a:ext cx="768157" cy="778024"/>
            <a:chOff x="7785035" y="3650249"/>
            <a:chExt cx="768157" cy="614492"/>
          </a:xfrm>
        </p:grpSpPr>
        <p:pic>
          <p:nvPicPr>
            <p:cNvPr id="73" name="Image 72">
              <a:extLst>
                <a:ext uri="{FF2B5EF4-FFF2-40B4-BE49-F238E27FC236}">
                  <a16:creationId xmlns:a16="http://schemas.microsoft.com/office/drawing/2014/main" id="{92FAA56F-0CB4-48B3-A993-9DD02613310D}"/>
                </a:ext>
              </a:extLst>
            </p:cNvPr>
            <p:cNvPicPr>
              <a:picLocks noChangeAspect="1"/>
            </p:cNvPicPr>
            <p:nvPr/>
          </p:nvPicPr>
          <p:blipFill>
            <a:blip r:embed="rId15">
              <a:clrChange>
                <a:clrFrom>
                  <a:srgbClr val="FFFFFF"/>
                </a:clrFrom>
                <a:clrTo>
                  <a:srgbClr val="FFFFFF">
                    <a:alpha val="0"/>
                  </a:srgbClr>
                </a:clrTo>
              </a:clrChange>
            </a:blip>
            <a:stretch>
              <a:fillRect/>
            </a:stretch>
          </p:blipFill>
          <p:spPr>
            <a:xfrm>
              <a:off x="7785035" y="3650249"/>
              <a:ext cx="755659" cy="614492"/>
            </a:xfrm>
            <a:prstGeom prst="rect">
              <a:avLst/>
            </a:prstGeom>
          </p:spPr>
        </p:pic>
        <p:sp>
          <p:nvSpPr>
            <p:cNvPr id="77" name="Rectangle 76">
              <a:extLst>
                <a:ext uri="{FF2B5EF4-FFF2-40B4-BE49-F238E27FC236}">
                  <a16:creationId xmlns:a16="http://schemas.microsoft.com/office/drawing/2014/main" id="{BC653E13-E137-48D3-BACF-1FA7933AA4F7}"/>
                </a:ext>
              </a:extLst>
            </p:cNvPr>
            <p:cNvSpPr/>
            <p:nvPr/>
          </p:nvSpPr>
          <p:spPr>
            <a:xfrm>
              <a:off x="8459307" y="3932891"/>
              <a:ext cx="93885" cy="2651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79" name="Rectangle à coins arrondis 62">
            <a:extLst>
              <a:ext uri="{FF2B5EF4-FFF2-40B4-BE49-F238E27FC236}">
                <a16:creationId xmlns:a16="http://schemas.microsoft.com/office/drawing/2014/main" id="{7DA10FF8-AE2E-437B-8DD4-18247498D5D1}"/>
              </a:ext>
            </a:extLst>
          </p:cNvPr>
          <p:cNvSpPr/>
          <p:nvPr/>
        </p:nvSpPr>
        <p:spPr>
          <a:xfrm>
            <a:off x="8561394" y="3654193"/>
            <a:ext cx="3554068" cy="2822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rgbClr val="C00000"/>
                </a:solidFill>
                <a:latin typeface="+mj-lt"/>
                <a:cs typeface="Arial" panose="020B0604020202020204" pitchFamily="34" charset="0"/>
              </a:rPr>
              <a:t>Bon à savoir</a:t>
            </a:r>
          </a:p>
        </p:txBody>
      </p:sp>
      <p:pic>
        <p:nvPicPr>
          <p:cNvPr id="82" name="Image 81">
            <a:extLst>
              <a:ext uri="{FF2B5EF4-FFF2-40B4-BE49-F238E27FC236}">
                <a16:creationId xmlns:a16="http://schemas.microsoft.com/office/drawing/2014/main" id="{590B4C9F-6974-4C61-A13B-5B9B755F5A1F}"/>
              </a:ext>
            </a:extLst>
          </p:cNvPr>
          <p:cNvPicPr/>
          <p:nvPr/>
        </p:nvPicPr>
        <p:blipFill rotWithShape="1">
          <a:blip r:embed="rId9"/>
          <a:srcRect l="39848" t="44992" r="45767" b="32072"/>
          <a:stretch/>
        </p:blipFill>
        <p:spPr bwMode="auto">
          <a:xfrm>
            <a:off x="7864151" y="4945496"/>
            <a:ext cx="571878" cy="608946"/>
          </a:xfrm>
          <a:prstGeom prst="rect">
            <a:avLst/>
          </a:prstGeom>
          <a:ln>
            <a:noFill/>
          </a:ln>
          <a:extLst>
            <a:ext uri="{53640926-AAD7-44D8-BBD7-CCE9431645EC}">
              <a14:shadowObscured xmlns:a14="http://schemas.microsoft.com/office/drawing/2010/main"/>
            </a:ext>
          </a:extLst>
        </p:spPr>
      </p:pic>
      <p:sp>
        <p:nvSpPr>
          <p:cNvPr id="84" name="Rectangle 83">
            <a:hlinkClick r:id="rId16"/>
            <a:extLst>
              <a:ext uri="{FF2B5EF4-FFF2-40B4-BE49-F238E27FC236}">
                <a16:creationId xmlns:a16="http://schemas.microsoft.com/office/drawing/2014/main" id="{E3B78C80-606F-4980-84CA-D76875139F3A}"/>
              </a:ext>
            </a:extLst>
          </p:cNvPr>
          <p:cNvSpPr/>
          <p:nvPr/>
        </p:nvSpPr>
        <p:spPr>
          <a:xfrm>
            <a:off x="9453119" y="6466779"/>
            <a:ext cx="1717232" cy="305575"/>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Produits éligibles VAD</a:t>
            </a:r>
          </a:p>
        </p:txBody>
      </p:sp>
      <p:pic>
        <p:nvPicPr>
          <p:cNvPr id="85" name="Picture 4">
            <a:extLst>
              <a:ext uri="{FF2B5EF4-FFF2-40B4-BE49-F238E27FC236}">
                <a16:creationId xmlns:a16="http://schemas.microsoft.com/office/drawing/2014/main" id="{41465AB2-C614-4069-AD55-6981F3090A3B}"/>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8889" t="19753" r="15034" b="23429"/>
          <a:stretch/>
        </p:blipFill>
        <p:spPr bwMode="auto">
          <a:xfrm>
            <a:off x="11046770" y="6452618"/>
            <a:ext cx="296077" cy="50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6" name="Rectangle à coins arrondis 62">
            <a:extLst>
              <a:ext uri="{FF2B5EF4-FFF2-40B4-BE49-F238E27FC236}">
                <a16:creationId xmlns:a16="http://schemas.microsoft.com/office/drawing/2014/main" id="{4100BA6B-F4B9-4337-91FB-5168C4D1682A}"/>
              </a:ext>
            </a:extLst>
          </p:cNvPr>
          <p:cNvSpPr/>
          <p:nvPr/>
        </p:nvSpPr>
        <p:spPr>
          <a:xfrm>
            <a:off x="8561394" y="5659001"/>
            <a:ext cx="3589725" cy="2822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rgbClr val="C00000"/>
                </a:solidFill>
                <a:latin typeface="+mj-lt"/>
                <a:cs typeface="Arial" panose="020B0604020202020204" pitchFamily="34" charset="0"/>
              </a:rPr>
              <a:t>Astuce </a:t>
            </a:r>
            <a:r>
              <a:rPr lang="fr-FR" sz="1400" b="1" dirty="0" err="1">
                <a:solidFill>
                  <a:srgbClr val="C00000"/>
                </a:solidFill>
                <a:latin typeface="+mj-lt"/>
                <a:cs typeface="Arial" panose="020B0604020202020204" pitchFamily="34" charset="0"/>
              </a:rPr>
              <a:t>Selfcare</a:t>
            </a:r>
            <a:endParaRPr lang="fr-FR" sz="1400" b="1" dirty="0">
              <a:solidFill>
                <a:srgbClr val="C00000"/>
              </a:solidFill>
              <a:latin typeface="+mj-lt"/>
              <a:cs typeface="Arial" panose="020B0604020202020204" pitchFamily="34" charset="0"/>
            </a:endParaRPr>
          </a:p>
        </p:txBody>
      </p:sp>
      <p:pic>
        <p:nvPicPr>
          <p:cNvPr id="62" name="Picture 4" descr="New - image for website - Sherrards Law">
            <a:extLst>
              <a:ext uri="{FF2B5EF4-FFF2-40B4-BE49-F238E27FC236}">
                <a16:creationId xmlns:a16="http://schemas.microsoft.com/office/drawing/2014/main" id="{EB2D38A1-3E0D-433A-9FEE-DBF37A6A969E}"/>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1877702" y="1797038"/>
            <a:ext cx="321095" cy="318661"/>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4" descr="New - image for website - Sherrards Law">
            <a:extLst>
              <a:ext uri="{FF2B5EF4-FFF2-40B4-BE49-F238E27FC236}">
                <a16:creationId xmlns:a16="http://schemas.microsoft.com/office/drawing/2014/main" id="{F0052188-B4BE-4268-8484-1994FE2BFCC9}"/>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1880457" y="2303603"/>
            <a:ext cx="321095" cy="3186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99441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Rectangle 63">
            <a:extLst>
              <a:ext uri="{FF2B5EF4-FFF2-40B4-BE49-F238E27FC236}">
                <a16:creationId xmlns:a16="http://schemas.microsoft.com/office/drawing/2014/main" id="{555B2264-6DB2-4AD6-B6BB-77DC4B6A4837}"/>
              </a:ext>
            </a:extLst>
          </p:cNvPr>
          <p:cNvSpPr/>
          <p:nvPr/>
        </p:nvSpPr>
        <p:spPr>
          <a:xfrm>
            <a:off x="695325" y="1320766"/>
            <a:ext cx="1287748" cy="2379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2"/>
          </p:nvPr>
        </p:nvSpPr>
        <p:spPr/>
        <p:txBody>
          <a:bodyPr/>
          <a:lstStyle/>
          <a:p>
            <a:r>
              <a:rPr lang="fr-FR" dirty="0"/>
              <a:t>Univers</a:t>
            </a:r>
            <a:r>
              <a:rPr lang="fr-FR" dirty="0">
                <a:solidFill>
                  <a:srgbClr val="C00000"/>
                </a:solidFill>
              </a:rPr>
              <a:t> </a:t>
            </a:r>
            <a:r>
              <a:rPr lang="fr-FR" dirty="0">
                <a:solidFill>
                  <a:srgbClr val="71BF44"/>
                </a:solidFill>
              </a:rPr>
              <a:t>Crédit</a:t>
            </a:r>
            <a:r>
              <a:rPr lang="fr-FR" dirty="0">
                <a:solidFill>
                  <a:srgbClr val="C00000"/>
                </a:solidFill>
              </a:rPr>
              <a:t> - </a:t>
            </a:r>
            <a:r>
              <a:rPr lang="fr-FR" dirty="0"/>
              <a:t>Les moyens pour atteindre les objectifs</a:t>
            </a:r>
          </a:p>
        </p:txBody>
      </p:sp>
      <p:sp>
        <p:nvSpPr>
          <p:cNvPr id="11" name="Rectangle 10">
            <a:extLst>
              <a:ext uri="{FF2B5EF4-FFF2-40B4-BE49-F238E27FC236}">
                <a16:creationId xmlns:a16="http://schemas.microsoft.com/office/drawing/2014/main" id="{44579368-732F-45B7-BB91-E365B048ABC1}"/>
              </a:ext>
            </a:extLst>
          </p:cNvPr>
          <p:cNvSpPr/>
          <p:nvPr/>
        </p:nvSpPr>
        <p:spPr>
          <a:xfrm>
            <a:off x="171744" y="4014418"/>
            <a:ext cx="7283665" cy="21885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2" name="Groupe 11">
            <a:extLst>
              <a:ext uri="{FF2B5EF4-FFF2-40B4-BE49-F238E27FC236}">
                <a16:creationId xmlns:a16="http://schemas.microsoft.com/office/drawing/2014/main" id="{9DA8115D-0B17-4EFB-82D7-39180694AC9F}"/>
              </a:ext>
            </a:extLst>
          </p:cNvPr>
          <p:cNvGrpSpPr/>
          <p:nvPr/>
        </p:nvGrpSpPr>
        <p:grpSpPr>
          <a:xfrm>
            <a:off x="819198" y="1210710"/>
            <a:ext cx="11176655" cy="5100539"/>
            <a:chOff x="1786504" y="1087501"/>
            <a:chExt cx="9393404" cy="5100539"/>
          </a:xfrm>
        </p:grpSpPr>
        <p:sp>
          <p:nvSpPr>
            <p:cNvPr id="14" name="ZoneTexte 13">
              <a:extLst>
                <a:ext uri="{FF2B5EF4-FFF2-40B4-BE49-F238E27FC236}">
                  <a16:creationId xmlns:a16="http://schemas.microsoft.com/office/drawing/2014/main" id="{2C2FD729-C38F-4DC5-988E-2E118AF71695}"/>
                </a:ext>
              </a:extLst>
            </p:cNvPr>
            <p:cNvSpPr txBox="1"/>
            <p:nvPr/>
          </p:nvSpPr>
          <p:spPr>
            <a:xfrm>
              <a:off x="7681129" y="1809154"/>
              <a:ext cx="3498779" cy="1492716"/>
            </a:xfrm>
            <a:prstGeom prst="rect">
              <a:avLst/>
            </a:prstGeom>
            <a:solidFill>
              <a:schemeClr val="bg1">
                <a:lumMod val="95000"/>
              </a:schemeClr>
            </a:solidFill>
          </p:spPr>
          <p:txBody>
            <a:bodyPr wrap="square" rtlCol="0">
              <a:spAutoFit/>
            </a:bodyPr>
            <a:lstStyle/>
            <a:p>
              <a:pPr marL="171450" indent="-171450" algn="just">
                <a:spcBef>
                  <a:spcPct val="20000"/>
                </a:spcBef>
                <a:buClr>
                  <a:srgbClr val="C00000"/>
                </a:buClr>
                <a:buFont typeface="Wingdings" panose="05000000000000000000" pitchFamily="2" charset="2"/>
                <a:buChar char="§"/>
              </a:pPr>
              <a:r>
                <a:rPr lang="fr-FR" sz="1100" dirty="0">
                  <a:solidFill>
                    <a:schemeClr val="tx1">
                      <a:lumMod val="50000"/>
                      <a:lumOff val="50000"/>
                    </a:schemeClr>
                  </a:solidFill>
                </a:rPr>
                <a:t>Comment avez-vous prévu de préparer vos projets ?  </a:t>
              </a:r>
            </a:p>
            <a:p>
              <a:pPr marL="171450" indent="-171450" algn="just">
                <a:spcBef>
                  <a:spcPct val="20000"/>
                </a:spcBef>
                <a:buClr>
                  <a:srgbClr val="C00000"/>
                </a:buClr>
                <a:buFont typeface="Wingdings" panose="05000000000000000000" pitchFamily="2" charset="2"/>
                <a:buChar char="§"/>
              </a:pPr>
              <a:endParaRPr lang="fr-FR" sz="400" dirty="0">
                <a:solidFill>
                  <a:schemeClr val="tx1">
                    <a:lumMod val="50000"/>
                    <a:lumOff val="50000"/>
                  </a:schemeClr>
                </a:solidFill>
              </a:endParaRPr>
            </a:p>
            <a:p>
              <a:pPr marL="171450" indent="-171450" algn="just">
                <a:spcBef>
                  <a:spcPct val="20000"/>
                </a:spcBef>
                <a:buClr>
                  <a:srgbClr val="C00000"/>
                </a:buClr>
                <a:buFont typeface="Wingdings" panose="05000000000000000000" pitchFamily="2" charset="2"/>
                <a:buChar char="§"/>
              </a:pPr>
              <a:r>
                <a:rPr lang="fr-FR" sz="1100" dirty="0">
                  <a:solidFill>
                    <a:schemeClr val="tx1">
                      <a:lumMod val="50000"/>
                      <a:lumOff val="50000"/>
                    </a:schemeClr>
                  </a:solidFill>
                </a:rPr>
                <a:t>Nous avons prévu des solutions spécifiques pour vous faire économiser sur vos factures de consommations d’énergie.</a:t>
              </a:r>
            </a:p>
            <a:p>
              <a:pPr marL="171450" indent="-171450" algn="just">
                <a:spcBef>
                  <a:spcPct val="20000"/>
                </a:spcBef>
                <a:buClr>
                  <a:srgbClr val="C00000"/>
                </a:buClr>
                <a:buFont typeface="Wingdings" panose="05000000000000000000" pitchFamily="2" charset="2"/>
                <a:buChar char="§"/>
              </a:pPr>
              <a:endParaRPr lang="fr-FR" sz="400" dirty="0">
                <a:solidFill>
                  <a:schemeClr val="tx1">
                    <a:lumMod val="50000"/>
                    <a:lumOff val="50000"/>
                  </a:schemeClr>
                </a:solidFill>
              </a:endParaRPr>
            </a:p>
            <a:p>
              <a:pPr marL="171450" indent="-171450" algn="just">
                <a:spcBef>
                  <a:spcPct val="20000"/>
                </a:spcBef>
                <a:buClr>
                  <a:srgbClr val="C00000"/>
                </a:buClr>
                <a:buFont typeface="Wingdings" panose="05000000000000000000" pitchFamily="2" charset="2"/>
                <a:buChar char="§"/>
              </a:pPr>
              <a:r>
                <a:rPr lang="fr-FR" sz="1100" dirty="0">
                  <a:solidFill>
                    <a:schemeClr val="tx1">
                      <a:lumMod val="50000"/>
                      <a:lumOff val="50000"/>
                    </a:schemeClr>
                  </a:solidFill>
                </a:rPr>
                <a:t>Parce que préserver l’environnement est aussi important pour nous, nous avons mis en place des crédits spécifiques pour vous permettre de vous déplacer de façon éco responsable. </a:t>
              </a:r>
            </a:p>
          </p:txBody>
        </p:sp>
        <p:cxnSp>
          <p:nvCxnSpPr>
            <p:cNvPr id="16" name="Connecteur droit 15">
              <a:extLst>
                <a:ext uri="{FF2B5EF4-FFF2-40B4-BE49-F238E27FC236}">
                  <a16:creationId xmlns:a16="http://schemas.microsoft.com/office/drawing/2014/main" id="{CD4882C8-2559-40E2-A09D-A99B67827DB4}"/>
                </a:ext>
              </a:extLst>
            </p:cNvPr>
            <p:cNvCxnSpPr/>
            <p:nvPr/>
          </p:nvCxnSpPr>
          <p:spPr>
            <a:xfrm>
              <a:off x="7538765" y="1087501"/>
              <a:ext cx="2447" cy="510053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23" name="Rectangle à coins arrondis 65">
              <a:extLst>
                <a:ext uri="{FF2B5EF4-FFF2-40B4-BE49-F238E27FC236}">
                  <a16:creationId xmlns:a16="http://schemas.microsoft.com/office/drawing/2014/main" id="{BE863CD4-79F4-465A-81AF-CA4A0C20E859}"/>
                </a:ext>
              </a:extLst>
            </p:cNvPr>
            <p:cNvSpPr/>
            <p:nvPr/>
          </p:nvSpPr>
          <p:spPr>
            <a:xfrm>
              <a:off x="7469137" y="4150127"/>
              <a:ext cx="3016980" cy="1830041"/>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200" dirty="0">
                <a:solidFill>
                  <a:schemeClr val="tx1">
                    <a:lumMod val="50000"/>
                    <a:lumOff val="50000"/>
                  </a:schemeClr>
                </a:solidFill>
              </a:endParaRPr>
            </a:p>
          </p:txBody>
        </p:sp>
        <p:sp>
          <p:nvSpPr>
            <p:cNvPr id="83" name="Rectangle 82">
              <a:extLst>
                <a:ext uri="{FF2B5EF4-FFF2-40B4-BE49-F238E27FC236}">
                  <a16:creationId xmlns:a16="http://schemas.microsoft.com/office/drawing/2014/main" id="{71222628-0E7F-467F-990D-B34BE04D6358}"/>
                </a:ext>
              </a:extLst>
            </p:cNvPr>
            <p:cNvSpPr/>
            <p:nvPr/>
          </p:nvSpPr>
          <p:spPr>
            <a:xfrm>
              <a:off x="1786504" y="2594939"/>
              <a:ext cx="1511575" cy="276999"/>
            </a:xfrm>
            <a:prstGeom prst="rect">
              <a:avLst/>
            </a:prstGeom>
          </p:spPr>
          <p:txBody>
            <a:bodyPr wrap="square">
              <a:spAutoFit/>
            </a:bodyPr>
            <a:lstStyle/>
            <a:p>
              <a:pPr>
                <a:spcBef>
                  <a:spcPct val="20000"/>
                </a:spcBef>
              </a:pPr>
              <a:endParaRPr lang="fr-FR" sz="1200" i="1" dirty="0">
                <a:solidFill>
                  <a:schemeClr val="tx1">
                    <a:lumMod val="75000"/>
                    <a:lumOff val="25000"/>
                  </a:schemeClr>
                </a:solidFill>
              </a:endParaRPr>
            </a:p>
          </p:txBody>
        </p:sp>
      </p:grpSp>
      <p:pic>
        <p:nvPicPr>
          <p:cNvPr id="69" name="Image 68">
            <a:extLst>
              <a:ext uri="{FF2B5EF4-FFF2-40B4-BE49-F238E27FC236}">
                <a16:creationId xmlns:a16="http://schemas.microsoft.com/office/drawing/2014/main" id="{72CC5324-F4DF-4CA7-B755-A2717BAD50CC}"/>
              </a:ext>
            </a:extLst>
          </p:cNvPr>
          <p:cNvPicPr>
            <a:picLocks noChangeAspect="1"/>
          </p:cNvPicPr>
          <p:nvPr/>
        </p:nvPicPr>
        <p:blipFill rotWithShape="1">
          <a:blip r:embed="rId3"/>
          <a:srcRect b="24945"/>
          <a:stretch/>
        </p:blipFill>
        <p:spPr>
          <a:xfrm>
            <a:off x="828000" y="3384000"/>
            <a:ext cx="1268375" cy="225418"/>
          </a:xfrm>
          <a:prstGeom prst="rect">
            <a:avLst/>
          </a:prstGeom>
        </p:spPr>
      </p:pic>
      <p:pic>
        <p:nvPicPr>
          <p:cNvPr id="74" name="Image 73">
            <a:extLst>
              <a:ext uri="{FF2B5EF4-FFF2-40B4-BE49-F238E27FC236}">
                <a16:creationId xmlns:a16="http://schemas.microsoft.com/office/drawing/2014/main" id="{7A32AEA6-BAE2-4487-A6AA-1540A72A6A54}"/>
              </a:ext>
            </a:extLst>
          </p:cNvPr>
          <p:cNvPicPr/>
          <p:nvPr/>
        </p:nvPicPr>
        <p:blipFill rotWithShape="1">
          <a:blip r:embed="rId4"/>
          <a:srcRect l="39848" t="44992" r="45767" b="32072"/>
          <a:stretch/>
        </p:blipFill>
        <p:spPr bwMode="auto">
          <a:xfrm>
            <a:off x="1034356" y="4174984"/>
            <a:ext cx="290250" cy="245429"/>
          </a:xfrm>
          <a:prstGeom prst="rect">
            <a:avLst/>
          </a:prstGeom>
          <a:ln>
            <a:noFill/>
          </a:ln>
          <a:extLst>
            <a:ext uri="{53640926-AAD7-44D8-BBD7-CCE9431645EC}">
              <a14:shadowObscured xmlns:a14="http://schemas.microsoft.com/office/drawing/2010/main"/>
            </a:ext>
          </a:extLst>
        </p:spPr>
      </p:pic>
      <p:pic>
        <p:nvPicPr>
          <p:cNvPr id="76" name="Image 75">
            <a:extLst>
              <a:ext uri="{FF2B5EF4-FFF2-40B4-BE49-F238E27FC236}">
                <a16:creationId xmlns:a16="http://schemas.microsoft.com/office/drawing/2014/main" id="{CDB257B9-888E-4C28-A62C-E413263D53A9}"/>
              </a:ext>
            </a:extLst>
          </p:cNvPr>
          <p:cNvPicPr/>
          <p:nvPr/>
        </p:nvPicPr>
        <p:blipFill rotWithShape="1">
          <a:blip r:embed="rId4"/>
          <a:srcRect l="39848" t="44992" r="45767" b="32072"/>
          <a:stretch/>
        </p:blipFill>
        <p:spPr bwMode="auto">
          <a:xfrm>
            <a:off x="1025915" y="5750779"/>
            <a:ext cx="290250" cy="245429"/>
          </a:xfrm>
          <a:prstGeom prst="rect">
            <a:avLst/>
          </a:prstGeom>
          <a:ln>
            <a:noFill/>
          </a:ln>
          <a:extLst>
            <a:ext uri="{53640926-AAD7-44D8-BBD7-CCE9431645EC}">
              <a14:shadowObscured xmlns:a14="http://schemas.microsoft.com/office/drawing/2010/main"/>
            </a:ext>
          </a:extLst>
        </p:spPr>
      </p:pic>
      <p:pic>
        <p:nvPicPr>
          <p:cNvPr id="2" name="Image 1">
            <a:extLst>
              <a:ext uri="{FF2B5EF4-FFF2-40B4-BE49-F238E27FC236}">
                <a16:creationId xmlns:a16="http://schemas.microsoft.com/office/drawing/2014/main" id="{27B5A2DD-59DC-4C14-A453-7FD11D61D29A}"/>
              </a:ext>
            </a:extLst>
          </p:cNvPr>
          <p:cNvPicPr>
            <a:picLocks noChangeAspect="1"/>
          </p:cNvPicPr>
          <p:nvPr/>
        </p:nvPicPr>
        <p:blipFill>
          <a:blip r:embed="rId5">
            <a:clrChange>
              <a:clrFrom>
                <a:srgbClr val="E2DFE0"/>
              </a:clrFrom>
              <a:clrTo>
                <a:srgbClr val="E2DFE0">
                  <a:alpha val="0"/>
                </a:srgbClr>
              </a:clrTo>
            </a:clrChange>
          </a:blip>
          <a:stretch>
            <a:fillRect/>
          </a:stretch>
        </p:blipFill>
        <p:spPr>
          <a:xfrm>
            <a:off x="787382" y="2809851"/>
            <a:ext cx="843384" cy="355109"/>
          </a:xfrm>
          <a:prstGeom prst="rect">
            <a:avLst/>
          </a:prstGeom>
        </p:spPr>
      </p:pic>
      <p:sp>
        <p:nvSpPr>
          <p:cNvPr id="52" name="ZoneTexte 51">
            <a:extLst>
              <a:ext uri="{FF2B5EF4-FFF2-40B4-BE49-F238E27FC236}">
                <a16:creationId xmlns:a16="http://schemas.microsoft.com/office/drawing/2014/main" id="{86D11FB5-97DF-4937-9D3C-6E4254F80512}"/>
              </a:ext>
            </a:extLst>
          </p:cNvPr>
          <p:cNvSpPr txBox="1"/>
          <p:nvPr/>
        </p:nvSpPr>
        <p:spPr>
          <a:xfrm>
            <a:off x="314797" y="1542286"/>
            <a:ext cx="400110" cy="2308324"/>
          </a:xfrm>
          <a:prstGeom prst="rect">
            <a:avLst/>
          </a:prstGeom>
          <a:noFill/>
        </p:spPr>
        <p:txBody>
          <a:bodyPr vert="vert270" wrap="square" rtlCol="0">
            <a:spAutoFit/>
          </a:bodyPr>
          <a:lstStyle/>
          <a:p>
            <a:pPr algn="ctr"/>
            <a:r>
              <a:rPr lang="fr-FR" sz="1400" b="1" dirty="0">
                <a:solidFill>
                  <a:schemeClr val="tx1">
                    <a:lumMod val="75000"/>
                    <a:lumOff val="25000"/>
                  </a:schemeClr>
                </a:solidFill>
              </a:rPr>
              <a:t>QUI CONTACTER ?</a:t>
            </a:r>
          </a:p>
        </p:txBody>
      </p:sp>
      <p:pic>
        <p:nvPicPr>
          <p:cNvPr id="51" name="Image 50">
            <a:extLst>
              <a:ext uri="{FF2B5EF4-FFF2-40B4-BE49-F238E27FC236}">
                <a16:creationId xmlns:a16="http://schemas.microsoft.com/office/drawing/2014/main" id="{254E37DA-F42F-4DF4-8605-C236358741CF}"/>
              </a:ext>
            </a:extLst>
          </p:cNvPr>
          <p:cNvPicPr/>
          <p:nvPr/>
        </p:nvPicPr>
        <p:blipFill rotWithShape="1">
          <a:blip r:embed="rId4"/>
          <a:srcRect l="39848" t="44992" r="45767" b="32072"/>
          <a:stretch/>
        </p:blipFill>
        <p:spPr bwMode="auto">
          <a:xfrm>
            <a:off x="1054325" y="4944708"/>
            <a:ext cx="290250" cy="245429"/>
          </a:xfrm>
          <a:prstGeom prst="rect">
            <a:avLst/>
          </a:prstGeom>
          <a:ln>
            <a:noFill/>
          </a:ln>
          <a:extLst>
            <a:ext uri="{53640926-AAD7-44D8-BBD7-CCE9431645EC}">
              <a14:shadowObscured xmlns:a14="http://schemas.microsoft.com/office/drawing/2010/main"/>
            </a:ext>
          </a:extLst>
        </p:spPr>
      </p:pic>
      <p:sp>
        <p:nvSpPr>
          <p:cNvPr id="63" name="Espace réservé du texte 3">
            <a:extLst>
              <a:ext uri="{FF2B5EF4-FFF2-40B4-BE49-F238E27FC236}">
                <a16:creationId xmlns:a16="http://schemas.microsoft.com/office/drawing/2014/main" id="{08377A8D-DE66-42D6-8468-3A72C404CA53}"/>
              </a:ext>
            </a:extLst>
          </p:cNvPr>
          <p:cNvSpPr>
            <a:spLocks noGrp="1"/>
          </p:cNvSpPr>
          <p:nvPr>
            <p:ph type="body" sz="quarter" idx="14"/>
          </p:nvPr>
        </p:nvSpPr>
        <p:spPr>
          <a:xfrm>
            <a:off x="4376738" y="136525"/>
            <a:ext cx="7299325" cy="231775"/>
          </a:xfrm>
        </p:spPr>
        <p:txBody>
          <a:bodyPr/>
          <a:lstStyle/>
          <a:p>
            <a:r>
              <a:rPr lang="fr-FR" dirty="0">
                <a:solidFill>
                  <a:schemeClr val="accent4">
                    <a:lumMod val="75000"/>
                  </a:schemeClr>
                </a:solidFill>
              </a:rPr>
              <a:t>Particuliers</a:t>
            </a:r>
            <a:r>
              <a:rPr lang="fr-FR" dirty="0"/>
              <a:t> 		</a:t>
            </a:r>
            <a:r>
              <a:rPr lang="fr-FR" b="0" dirty="0"/>
              <a:t>Premiums		Professionnels</a:t>
            </a:r>
          </a:p>
        </p:txBody>
      </p:sp>
      <p:sp>
        <p:nvSpPr>
          <p:cNvPr id="65" name="Rectangle 64">
            <a:extLst>
              <a:ext uri="{FF2B5EF4-FFF2-40B4-BE49-F238E27FC236}">
                <a16:creationId xmlns:a16="http://schemas.microsoft.com/office/drawing/2014/main" id="{C525FB5A-8A97-42B2-A33F-8877FB7BBA25}"/>
              </a:ext>
            </a:extLst>
          </p:cNvPr>
          <p:cNvSpPr/>
          <p:nvPr/>
        </p:nvSpPr>
        <p:spPr>
          <a:xfrm>
            <a:off x="171744" y="1137102"/>
            <a:ext cx="7274929" cy="2796607"/>
          </a:xfrm>
          <a:prstGeom prst="rect">
            <a:avLst/>
          </a:prstGeom>
          <a:noFill/>
          <a:ln w="28575">
            <a:solidFill>
              <a:srgbClr val="F2F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66" name="Image 65">
            <a:extLst>
              <a:ext uri="{FF2B5EF4-FFF2-40B4-BE49-F238E27FC236}">
                <a16:creationId xmlns:a16="http://schemas.microsoft.com/office/drawing/2014/main" id="{577EAECE-A0AD-4933-A788-1E68C14EF39B}"/>
              </a:ext>
            </a:extLst>
          </p:cNvPr>
          <p:cNvPicPr>
            <a:picLocks noChangeAspect="1"/>
          </p:cNvPicPr>
          <p:nvPr/>
        </p:nvPicPr>
        <p:blipFill rotWithShape="1">
          <a:blip r:embed="rId6">
            <a:extLst>
              <a:ext uri="{BEBA8EAE-BF5A-486C-A8C5-ECC9F3942E4B}">
                <a14:imgProps xmlns:a14="http://schemas.microsoft.com/office/drawing/2010/main">
                  <a14:imgLayer r:embed="rId7">
                    <a14:imgEffect>
                      <a14:saturation sat="200000"/>
                    </a14:imgEffect>
                  </a14:imgLayer>
                </a14:imgProps>
              </a:ext>
            </a:extLst>
          </a:blip>
          <a:srcRect l="10161" t="9333" r="8604" b="5095"/>
          <a:stretch/>
        </p:blipFill>
        <p:spPr>
          <a:xfrm>
            <a:off x="887202" y="2210116"/>
            <a:ext cx="478808" cy="268972"/>
          </a:xfrm>
          <a:prstGeom prst="rect">
            <a:avLst/>
          </a:prstGeom>
        </p:spPr>
      </p:pic>
      <p:sp>
        <p:nvSpPr>
          <p:cNvPr id="78" name="Rectangle à coins arrondis 62">
            <a:extLst>
              <a:ext uri="{FF2B5EF4-FFF2-40B4-BE49-F238E27FC236}">
                <a16:creationId xmlns:a16="http://schemas.microsoft.com/office/drawing/2014/main" id="{B003767B-C21B-4AD0-A3FC-CDAE9536E530}"/>
              </a:ext>
            </a:extLst>
          </p:cNvPr>
          <p:cNvSpPr/>
          <p:nvPr/>
        </p:nvSpPr>
        <p:spPr>
          <a:xfrm>
            <a:off x="8553569" y="5925177"/>
            <a:ext cx="3442280" cy="25231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100" b="1" dirty="0">
              <a:solidFill>
                <a:srgbClr val="C00000"/>
              </a:solidFill>
              <a:latin typeface="+mj-lt"/>
              <a:cs typeface="Arial" panose="020B0604020202020204" pitchFamily="34" charset="0"/>
            </a:endParaRPr>
          </a:p>
          <a:p>
            <a:pPr>
              <a:defRPr/>
            </a:pPr>
            <a:r>
              <a:rPr lang="fr-FR" sz="1100" dirty="0">
                <a:solidFill>
                  <a:schemeClr val="tx1">
                    <a:lumMod val="75000"/>
                    <a:lumOff val="25000"/>
                  </a:schemeClr>
                </a:solidFill>
                <a:hlinkClick r:id="rId8" action="ppaction://hlinksldjump"/>
              </a:rPr>
              <a:t>Sur l’appli ou DEI, effectuer des simulations en quelques clics seulement ! </a:t>
            </a:r>
            <a:endParaRPr lang="fr-FR" sz="1400" b="1" dirty="0">
              <a:solidFill>
                <a:schemeClr val="tx1">
                  <a:lumMod val="75000"/>
                  <a:lumOff val="25000"/>
                </a:schemeClr>
              </a:solidFill>
              <a:latin typeface="+mj-lt"/>
              <a:cs typeface="Arial" panose="020B0604020202020204" pitchFamily="34" charset="0"/>
            </a:endParaRPr>
          </a:p>
        </p:txBody>
      </p:sp>
      <p:pic>
        <p:nvPicPr>
          <p:cNvPr id="62" name="Image 61">
            <a:extLst>
              <a:ext uri="{FF2B5EF4-FFF2-40B4-BE49-F238E27FC236}">
                <a16:creationId xmlns:a16="http://schemas.microsoft.com/office/drawing/2014/main" id="{A581E24F-3B0B-4658-A180-E67BB445F120}"/>
              </a:ext>
            </a:extLst>
          </p:cNvPr>
          <p:cNvPicPr>
            <a:picLocks noChangeAspect="1"/>
          </p:cNvPicPr>
          <p:nvPr/>
        </p:nvPicPr>
        <p:blipFill>
          <a:blip r:embed="rId9">
            <a:clrChange>
              <a:clrFrom>
                <a:srgbClr val="FFFFFF"/>
              </a:clrFrom>
              <a:clrTo>
                <a:srgbClr val="FFFFFF">
                  <a:alpha val="0"/>
                </a:srgbClr>
              </a:clrTo>
            </a:clrChange>
          </a:blip>
          <a:stretch>
            <a:fillRect/>
          </a:stretch>
        </p:blipFill>
        <p:spPr>
          <a:xfrm>
            <a:off x="1387356" y="5650876"/>
            <a:ext cx="226188" cy="590819"/>
          </a:xfrm>
          <a:prstGeom prst="rect">
            <a:avLst/>
          </a:prstGeom>
        </p:spPr>
      </p:pic>
      <p:pic>
        <p:nvPicPr>
          <p:cNvPr id="77" name="Image 76">
            <a:extLst>
              <a:ext uri="{FF2B5EF4-FFF2-40B4-BE49-F238E27FC236}">
                <a16:creationId xmlns:a16="http://schemas.microsoft.com/office/drawing/2014/main" id="{E039BE68-E99C-4C2F-AA85-90BD6F81491B}"/>
              </a:ext>
            </a:extLst>
          </p:cNvPr>
          <p:cNvPicPr>
            <a:picLocks noChangeAspect="1"/>
          </p:cNvPicPr>
          <p:nvPr/>
        </p:nvPicPr>
        <p:blipFill>
          <a:blip r:embed="rId10"/>
          <a:stretch>
            <a:fillRect/>
          </a:stretch>
        </p:blipFill>
        <p:spPr>
          <a:xfrm>
            <a:off x="7721002" y="5798877"/>
            <a:ext cx="840393" cy="413878"/>
          </a:xfrm>
          <a:prstGeom prst="rect">
            <a:avLst/>
          </a:prstGeom>
        </p:spPr>
      </p:pic>
      <p:sp>
        <p:nvSpPr>
          <p:cNvPr id="79" name="Espace réservé du texte 3">
            <a:extLst>
              <a:ext uri="{FF2B5EF4-FFF2-40B4-BE49-F238E27FC236}">
                <a16:creationId xmlns:a16="http://schemas.microsoft.com/office/drawing/2014/main" id="{F01E46FD-B6ED-4020-8794-D53E15F363E8}"/>
              </a:ext>
            </a:extLst>
          </p:cNvPr>
          <p:cNvSpPr txBox="1">
            <a:spLocks/>
          </p:cNvSpPr>
          <p:nvPr/>
        </p:nvSpPr>
        <p:spPr>
          <a:xfrm>
            <a:off x="4529138" y="288925"/>
            <a:ext cx="7299325" cy="231775"/>
          </a:xfrm>
          <a:prstGeom prst="rect">
            <a:avLst/>
          </a:prstGeom>
        </p:spPr>
        <p:txBody>
          <a:bodyPr vert="horz" lIns="91440" tIns="45720" rIns="91440" bIns="45720" rtlCol="0">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000" b="1" kern="1200">
                <a:solidFill>
                  <a:schemeClr val="tx1">
                    <a:lumMod val="75000"/>
                    <a:lumOff val="25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b="0" dirty="0"/>
          </a:p>
        </p:txBody>
      </p:sp>
      <p:sp>
        <p:nvSpPr>
          <p:cNvPr id="80" name="ZoneTexte 79">
            <a:extLst>
              <a:ext uri="{FF2B5EF4-FFF2-40B4-BE49-F238E27FC236}">
                <a16:creationId xmlns:a16="http://schemas.microsoft.com/office/drawing/2014/main" id="{A92D007A-DD49-4162-B283-A88D890374B5}"/>
              </a:ext>
            </a:extLst>
          </p:cNvPr>
          <p:cNvSpPr txBox="1"/>
          <p:nvPr/>
        </p:nvSpPr>
        <p:spPr>
          <a:xfrm>
            <a:off x="2223598" y="1332000"/>
            <a:ext cx="5174710" cy="615553"/>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a:solidFill>
                  <a:schemeClr val="tx1">
                    <a:lumMod val="75000"/>
                    <a:lumOff val="25000"/>
                  </a:schemeClr>
                </a:solidFill>
              </a:rPr>
              <a:t>Potentiel conso</a:t>
            </a:r>
            <a:endParaRPr lang="fr-FR" sz="1100" dirty="0">
              <a:solidFill>
                <a:schemeClr val="tx1">
                  <a:lumMod val="50000"/>
                  <a:lumOff val="50000"/>
                </a:schemeClr>
              </a:solidFill>
            </a:endParaRPr>
          </a:p>
          <a:p>
            <a:pPr marL="179388" lvl="1" algn="just"/>
            <a:r>
              <a:rPr lang="fr-FR" sz="1100" dirty="0">
                <a:solidFill>
                  <a:schemeClr val="tx1">
                    <a:lumMod val="50000"/>
                    <a:lumOff val="50000"/>
                  </a:schemeClr>
                </a:solidFill>
                <a:cs typeface="Arial" panose="020B0604020202020204" pitchFamily="34" charset="0"/>
              </a:rPr>
              <a:t>Clients pour lesquels a été déterminée une estimation du montant de prêt personnel pouvant lui être proposé</a:t>
            </a:r>
          </a:p>
        </p:txBody>
      </p:sp>
      <p:sp>
        <p:nvSpPr>
          <p:cNvPr id="81" name="Rectangle 80">
            <a:extLst>
              <a:ext uri="{FF2B5EF4-FFF2-40B4-BE49-F238E27FC236}">
                <a16:creationId xmlns:a16="http://schemas.microsoft.com/office/drawing/2014/main" id="{41D0262E-DEC5-47F6-A5E4-ECA4997A323A}"/>
              </a:ext>
            </a:extLst>
          </p:cNvPr>
          <p:cNvSpPr/>
          <p:nvPr/>
        </p:nvSpPr>
        <p:spPr>
          <a:xfrm>
            <a:off x="1629671" y="4118226"/>
            <a:ext cx="5768636" cy="2062103"/>
          </a:xfrm>
          <a:prstGeom prst="rect">
            <a:avLst/>
          </a:prstGeom>
        </p:spPr>
        <p:txBody>
          <a:bodyPr wrap="square">
            <a:spAutoFit/>
          </a:bodyPr>
          <a:lstStyle/>
          <a:p>
            <a:pPr marL="171450" indent="-171450">
              <a:buFont typeface="Wingdings" panose="05000000000000000000" pitchFamily="2" charset="2"/>
              <a:buChar char="§"/>
            </a:pPr>
            <a:r>
              <a:rPr lang="fr-FR" sz="1200" b="1" dirty="0">
                <a:solidFill>
                  <a:schemeClr val="tx1">
                    <a:lumMod val="75000"/>
                    <a:lumOff val="25000"/>
                  </a:schemeClr>
                </a:solidFill>
              </a:rPr>
              <a:t>Véhicule propre : </a:t>
            </a:r>
            <a:r>
              <a:rPr lang="fr-FR" sz="1100" dirty="0">
                <a:solidFill>
                  <a:schemeClr val="tx1">
                    <a:lumMod val="50000"/>
                    <a:lumOff val="50000"/>
                  </a:schemeClr>
                </a:solidFill>
              </a:rPr>
              <a:t>de 6.000 à 75.000 euros, jusqu’à 120 mois, au taux de </a:t>
            </a:r>
            <a:r>
              <a:rPr lang="fr-FR" sz="1100" b="1" dirty="0">
                <a:solidFill>
                  <a:schemeClr val="accent4">
                    <a:lumMod val="75000"/>
                  </a:schemeClr>
                </a:solidFill>
              </a:rPr>
              <a:t>3,25%</a:t>
            </a:r>
            <a:r>
              <a:rPr lang="fr-FR" sz="1100" dirty="0">
                <a:solidFill>
                  <a:schemeClr val="tx1">
                    <a:lumMod val="50000"/>
                    <a:lumOff val="50000"/>
                  </a:schemeClr>
                </a:solidFill>
              </a:rPr>
              <a:t>, avec frais de dossier</a:t>
            </a:r>
          </a:p>
          <a:p>
            <a:pPr marL="171450" indent="-171450">
              <a:buFont typeface="Wingdings" panose="05000000000000000000" pitchFamily="2" charset="2"/>
              <a:buChar char="§"/>
            </a:pPr>
            <a:endParaRPr lang="fr-FR" sz="400" b="1" dirty="0">
              <a:solidFill>
                <a:schemeClr val="tx1">
                  <a:lumMod val="75000"/>
                  <a:lumOff val="25000"/>
                </a:schemeClr>
              </a:solidFill>
            </a:endParaRPr>
          </a:p>
          <a:p>
            <a:pPr marL="171450" indent="-171450">
              <a:buFont typeface="Wingdings" panose="05000000000000000000" pitchFamily="2" charset="2"/>
              <a:buChar char="§"/>
            </a:pPr>
            <a:r>
              <a:rPr lang="fr-FR" sz="1200" b="1" dirty="0">
                <a:solidFill>
                  <a:schemeClr val="tx1">
                    <a:lumMod val="75000"/>
                    <a:lumOff val="25000"/>
                  </a:schemeClr>
                </a:solidFill>
              </a:rPr>
              <a:t>Mobilité urbaine : </a:t>
            </a:r>
            <a:r>
              <a:rPr lang="fr-FR" sz="1100" dirty="0">
                <a:solidFill>
                  <a:schemeClr val="tx1">
                    <a:lumMod val="50000"/>
                    <a:lumOff val="50000"/>
                  </a:schemeClr>
                </a:solidFill>
              </a:rPr>
              <a:t>de 500 à 25.000 euros, jusqu’à 48 mois, au taux de </a:t>
            </a:r>
            <a:r>
              <a:rPr lang="fr-FR" sz="1100" b="1" dirty="0">
                <a:solidFill>
                  <a:schemeClr val="accent4">
                    <a:lumMod val="75000"/>
                  </a:schemeClr>
                </a:solidFill>
              </a:rPr>
              <a:t>1,00%</a:t>
            </a:r>
            <a:r>
              <a:rPr lang="fr-FR" sz="1100" dirty="0">
                <a:solidFill>
                  <a:schemeClr val="tx1">
                    <a:lumMod val="50000"/>
                    <a:lumOff val="50000"/>
                  </a:schemeClr>
                </a:solidFill>
              </a:rPr>
              <a:t>, </a:t>
            </a:r>
            <a:r>
              <a:rPr lang="fr-FR" sz="1100" b="1" dirty="0">
                <a:solidFill>
                  <a:schemeClr val="accent4">
                    <a:lumMod val="75000"/>
                  </a:schemeClr>
                </a:solidFill>
              </a:rPr>
              <a:t>frais de dossier offerts</a:t>
            </a:r>
          </a:p>
          <a:p>
            <a:pPr marL="171450" indent="-171450">
              <a:buFont typeface="Wingdings" panose="05000000000000000000" pitchFamily="2" charset="2"/>
              <a:buChar char="§"/>
            </a:pPr>
            <a:endParaRPr lang="fr-FR" sz="400" b="1" dirty="0">
              <a:solidFill>
                <a:schemeClr val="tx1">
                  <a:lumMod val="75000"/>
                  <a:lumOff val="25000"/>
                </a:schemeClr>
              </a:solidFill>
            </a:endParaRPr>
          </a:p>
          <a:p>
            <a:pPr marL="171450" indent="-171450">
              <a:buFont typeface="Wingdings" panose="05000000000000000000" pitchFamily="2" charset="2"/>
              <a:buChar char="§"/>
            </a:pPr>
            <a:r>
              <a:rPr lang="fr-FR" sz="1200" b="1" dirty="0">
                <a:solidFill>
                  <a:schemeClr val="tx1">
                    <a:lumMod val="75000"/>
                    <a:lumOff val="25000"/>
                  </a:schemeClr>
                </a:solidFill>
              </a:rPr>
              <a:t>Rénovation énergétique </a:t>
            </a:r>
            <a:r>
              <a:rPr lang="fr-FR" sz="1100" b="1" dirty="0">
                <a:solidFill>
                  <a:schemeClr val="tx1">
                    <a:lumMod val="75000"/>
                    <a:lumOff val="25000"/>
                  </a:schemeClr>
                </a:solidFill>
              </a:rPr>
              <a:t>: </a:t>
            </a:r>
            <a:r>
              <a:rPr lang="fr-FR" sz="1100" dirty="0">
                <a:solidFill>
                  <a:schemeClr val="tx1">
                    <a:lumMod val="50000"/>
                    <a:lumOff val="50000"/>
                  </a:schemeClr>
                </a:solidFill>
              </a:rPr>
              <a:t>de 6.000 à 75.000 euros, jusqu’à 120 mois, au taux de </a:t>
            </a:r>
            <a:r>
              <a:rPr lang="fr-FR" sz="1100" b="1" dirty="0">
                <a:solidFill>
                  <a:schemeClr val="accent4">
                    <a:lumMod val="75000"/>
                  </a:schemeClr>
                </a:solidFill>
              </a:rPr>
              <a:t>3,25%</a:t>
            </a:r>
            <a:r>
              <a:rPr lang="fr-FR" sz="1100" dirty="0">
                <a:solidFill>
                  <a:schemeClr val="tx1">
                    <a:lumMod val="75000"/>
                    <a:lumOff val="25000"/>
                  </a:schemeClr>
                </a:solidFill>
              </a:rPr>
              <a:t>,</a:t>
            </a:r>
            <a:r>
              <a:rPr lang="fr-FR" sz="1100" b="1" dirty="0">
                <a:solidFill>
                  <a:schemeClr val="accent4">
                    <a:lumMod val="75000"/>
                  </a:schemeClr>
                </a:solidFill>
              </a:rPr>
              <a:t> </a:t>
            </a:r>
            <a:r>
              <a:rPr lang="fr-FR" sz="1100" dirty="0">
                <a:solidFill>
                  <a:schemeClr val="tx1">
                    <a:lumMod val="50000"/>
                    <a:lumOff val="50000"/>
                  </a:schemeClr>
                </a:solidFill>
              </a:rPr>
              <a:t>avec frais de dossier</a:t>
            </a:r>
            <a:endParaRPr lang="fr-FR" sz="1100" b="1" dirty="0">
              <a:solidFill>
                <a:schemeClr val="tx1">
                  <a:lumMod val="75000"/>
                  <a:lumOff val="25000"/>
                </a:schemeClr>
              </a:solidFill>
            </a:endParaRPr>
          </a:p>
          <a:p>
            <a:pPr marL="171450" indent="-171450">
              <a:buFont typeface="Wingdings" panose="05000000000000000000" pitchFamily="2" charset="2"/>
              <a:buChar char="§"/>
            </a:pPr>
            <a:endParaRPr lang="fr-FR" sz="800" b="1" dirty="0">
              <a:solidFill>
                <a:schemeClr val="tx1">
                  <a:lumMod val="75000"/>
                  <a:lumOff val="25000"/>
                </a:schemeClr>
              </a:solidFill>
            </a:endParaRPr>
          </a:p>
          <a:p>
            <a:pPr marL="171450" indent="-171450">
              <a:buFont typeface="Wingdings" panose="05000000000000000000" pitchFamily="2" charset="2"/>
              <a:buChar char="§"/>
            </a:pPr>
            <a:r>
              <a:rPr lang="fr-FR" sz="1200" b="1" dirty="0">
                <a:solidFill>
                  <a:schemeClr val="tx1">
                    <a:lumMod val="75000"/>
                    <a:lumOff val="25000"/>
                  </a:schemeClr>
                </a:solidFill>
              </a:rPr>
              <a:t>Solutions auto : </a:t>
            </a:r>
            <a:r>
              <a:rPr lang="fr-FR" sz="1100" dirty="0">
                <a:solidFill>
                  <a:schemeClr val="tx1">
                    <a:lumMod val="50000"/>
                    <a:lumOff val="50000"/>
                  </a:schemeClr>
                </a:solidFill>
              </a:rPr>
              <a:t>les offres Location avec Option d’Achat et Location Longue durée</a:t>
            </a:r>
          </a:p>
          <a:p>
            <a:pPr marL="171450" indent="-171450">
              <a:buFont typeface="Wingdings" panose="05000000000000000000" pitchFamily="2" charset="2"/>
              <a:buChar char="§"/>
            </a:pPr>
            <a:endParaRPr lang="fr-FR" sz="800" b="1" dirty="0">
              <a:solidFill>
                <a:schemeClr val="tx1">
                  <a:lumMod val="75000"/>
                  <a:lumOff val="25000"/>
                </a:schemeClr>
              </a:solidFill>
            </a:endParaRPr>
          </a:p>
          <a:p>
            <a:pPr marL="171450" indent="-171450">
              <a:buFont typeface="Wingdings" panose="05000000000000000000" pitchFamily="2" charset="2"/>
              <a:buChar char="§"/>
            </a:pPr>
            <a:r>
              <a:rPr lang="fr-FR" sz="1200" b="1" dirty="0">
                <a:solidFill>
                  <a:schemeClr val="tx1">
                    <a:lumMod val="75000"/>
                    <a:lumOff val="25000"/>
                  </a:schemeClr>
                </a:solidFill>
              </a:rPr>
              <a:t>Offre JEUNES :</a:t>
            </a:r>
            <a:r>
              <a:rPr lang="fr-FR" sz="1200" b="1" dirty="0">
                <a:solidFill>
                  <a:srgbClr val="C00000"/>
                </a:solidFill>
              </a:rPr>
              <a:t> </a:t>
            </a:r>
            <a:r>
              <a:rPr lang="fr-FR" sz="1100" dirty="0">
                <a:solidFill>
                  <a:schemeClr val="tx1">
                    <a:lumMod val="50000"/>
                    <a:lumOff val="50000"/>
                  </a:schemeClr>
                </a:solidFill>
              </a:rPr>
              <a:t>toute une gamme de prêts à </a:t>
            </a:r>
            <a:r>
              <a:rPr lang="fr-FR" sz="1100" b="1" dirty="0">
                <a:solidFill>
                  <a:schemeClr val="accent4">
                    <a:lumMod val="75000"/>
                  </a:schemeClr>
                </a:solidFill>
              </a:rPr>
              <a:t>taux préférentiels </a:t>
            </a:r>
            <a:r>
              <a:rPr lang="fr-FR" sz="1100" dirty="0">
                <a:solidFill>
                  <a:schemeClr val="tx1">
                    <a:lumMod val="50000"/>
                    <a:lumOff val="50000"/>
                  </a:schemeClr>
                </a:solidFill>
              </a:rPr>
              <a:t>pour s’adapter à leurs besoins</a:t>
            </a:r>
          </a:p>
        </p:txBody>
      </p:sp>
      <p:pic>
        <p:nvPicPr>
          <p:cNvPr id="82" name="Image 81">
            <a:extLst>
              <a:ext uri="{FF2B5EF4-FFF2-40B4-BE49-F238E27FC236}">
                <a16:creationId xmlns:a16="http://schemas.microsoft.com/office/drawing/2014/main" id="{64731600-A9F3-4AE7-AF4D-C46632F9A736}"/>
              </a:ext>
            </a:extLst>
          </p:cNvPr>
          <p:cNvPicPr/>
          <p:nvPr/>
        </p:nvPicPr>
        <p:blipFill rotWithShape="1">
          <a:blip r:embed="rId4"/>
          <a:srcRect l="39848" t="44992" r="45767" b="32072"/>
          <a:stretch/>
        </p:blipFill>
        <p:spPr bwMode="auto">
          <a:xfrm>
            <a:off x="1041423" y="4532425"/>
            <a:ext cx="290250" cy="245429"/>
          </a:xfrm>
          <a:prstGeom prst="rect">
            <a:avLst/>
          </a:prstGeom>
          <a:ln>
            <a:noFill/>
          </a:ln>
          <a:extLst>
            <a:ext uri="{53640926-AAD7-44D8-BBD7-CCE9431645EC}">
              <a14:shadowObscured xmlns:a14="http://schemas.microsoft.com/office/drawing/2010/main"/>
            </a:ext>
          </a:extLst>
        </p:spPr>
      </p:pic>
      <p:pic>
        <p:nvPicPr>
          <p:cNvPr id="84" name="Picture 2" descr="Sticker arbre été vert pas cher Etiquette &amp;amp;amp; Autocollant">
            <a:extLst>
              <a:ext uri="{FF2B5EF4-FFF2-40B4-BE49-F238E27FC236}">
                <a16:creationId xmlns:a16="http://schemas.microsoft.com/office/drawing/2014/main" id="{B9CAE06A-FAE8-4C2F-8DA1-8220C5BEF5D5}"/>
              </a:ext>
            </a:extLst>
          </p:cNvPr>
          <p:cNvPicPr>
            <a:picLocks noChangeAspect="1" noChangeArrowheads="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71276" y="4038782"/>
            <a:ext cx="466356" cy="466356"/>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2" descr="Sticker arbre été vert pas cher Etiquette &amp;amp;amp; Autocollant">
            <a:extLst>
              <a:ext uri="{FF2B5EF4-FFF2-40B4-BE49-F238E27FC236}">
                <a16:creationId xmlns:a16="http://schemas.microsoft.com/office/drawing/2014/main" id="{9F806C83-DB03-439E-B16A-098DDF7F72A7}"/>
              </a:ext>
            </a:extLst>
          </p:cNvPr>
          <p:cNvPicPr>
            <a:picLocks noChangeAspect="1" noChangeArrowheads="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61778" y="4431776"/>
            <a:ext cx="466356" cy="466356"/>
          </a:xfrm>
          <a:prstGeom prst="rect">
            <a:avLst/>
          </a:prstGeom>
          <a:noFill/>
          <a:extLst>
            <a:ext uri="{909E8E84-426E-40DD-AFC4-6F175D3DCCD1}">
              <a14:hiddenFill xmlns:a14="http://schemas.microsoft.com/office/drawing/2010/main">
                <a:solidFill>
                  <a:srgbClr val="FFFFFF"/>
                </a:solidFill>
              </a14:hiddenFill>
            </a:ext>
          </a:extLst>
        </p:spPr>
      </p:pic>
      <p:pic>
        <p:nvPicPr>
          <p:cNvPr id="86" name="Picture 2" descr="Sticker arbre été vert pas cher Etiquette &amp;amp;amp; Autocollant">
            <a:extLst>
              <a:ext uri="{FF2B5EF4-FFF2-40B4-BE49-F238E27FC236}">
                <a16:creationId xmlns:a16="http://schemas.microsoft.com/office/drawing/2014/main" id="{96D445AD-1BC1-4CCA-9E7F-1D3822DFE9D5}"/>
              </a:ext>
            </a:extLst>
          </p:cNvPr>
          <p:cNvPicPr>
            <a:picLocks noChangeAspect="1" noChangeArrowheads="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61778" y="4837771"/>
            <a:ext cx="466356" cy="466356"/>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2" descr="Spécialiste du leasing : LLD, LOA, Crédit-bail - BPCE Lease">
            <a:extLst>
              <a:ext uri="{FF2B5EF4-FFF2-40B4-BE49-F238E27FC236}">
                <a16:creationId xmlns:a16="http://schemas.microsoft.com/office/drawing/2014/main" id="{FAB17D2D-B731-42B4-B086-B1965A3AB8C3}"/>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331817" y="5330682"/>
            <a:ext cx="360000" cy="326038"/>
          </a:xfrm>
          <a:prstGeom prst="rect">
            <a:avLst/>
          </a:prstGeom>
          <a:noFill/>
          <a:extLst>
            <a:ext uri="{909E8E84-426E-40DD-AFC4-6F175D3DCCD1}">
              <a14:hiddenFill xmlns:a14="http://schemas.microsoft.com/office/drawing/2010/main">
                <a:solidFill>
                  <a:srgbClr val="FFFFFF"/>
                </a:solidFill>
              </a14:hiddenFill>
            </a:ext>
          </a:extLst>
        </p:spPr>
      </p:pic>
      <p:sp>
        <p:nvSpPr>
          <p:cNvPr id="58" name="Rectangle à coins arrondis 62">
            <a:extLst>
              <a:ext uri="{FF2B5EF4-FFF2-40B4-BE49-F238E27FC236}">
                <a16:creationId xmlns:a16="http://schemas.microsoft.com/office/drawing/2014/main" id="{FA5AAC2B-E34C-4CCC-8C8F-65BEC847BE9E}"/>
              </a:ext>
            </a:extLst>
          </p:cNvPr>
          <p:cNvSpPr/>
          <p:nvPr/>
        </p:nvSpPr>
        <p:spPr>
          <a:xfrm>
            <a:off x="8561394" y="3654193"/>
            <a:ext cx="3554068" cy="2822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rgbClr val="C00000"/>
                </a:solidFill>
                <a:latin typeface="+mj-lt"/>
                <a:cs typeface="Arial" panose="020B0604020202020204" pitchFamily="34" charset="0"/>
              </a:rPr>
              <a:t>Bon à savoir</a:t>
            </a:r>
          </a:p>
        </p:txBody>
      </p:sp>
      <p:sp>
        <p:nvSpPr>
          <p:cNvPr id="68" name="Rectangle à coins arrondis 62">
            <a:extLst>
              <a:ext uri="{FF2B5EF4-FFF2-40B4-BE49-F238E27FC236}">
                <a16:creationId xmlns:a16="http://schemas.microsoft.com/office/drawing/2014/main" id="{67857013-3FA9-4CCF-B4EF-E44D950C0D0B}"/>
              </a:ext>
            </a:extLst>
          </p:cNvPr>
          <p:cNvSpPr/>
          <p:nvPr/>
        </p:nvSpPr>
        <p:spPr>
          <a:xfrm>
            <a:off x="8543565" y="4663119"/>
            <a:ext cx="3589725" cy="2822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rgbClr val="C00000"/>
                </a:solidFill>
                <a:latin typeface="+mj-lt"/>
                <a:cs typeface="Arial" panose="020B0604020202020204" pitchFamily="34" charset="0"/>
              </a:rPr>
              <a:t>Profitez du Digital</a:t>
            </a:r>
          </a:p>
        </p:txBody>
      </p:sp>
      <p:sp>
        <p:nvSpPr>
          <p:cNvPr id="75" name="ZoneTexte 74">
            <a:extLst>
              <a:ext uri="{FF2B5EF4-FFF2-40B4-BE49-F238E27FC236}">
                <a16:creationId xmlns:a16="http://schemas.microsoft.com/office/drawing/2014/main" id="{1F20212C-51BE-44B0-9E80-2D435E40677A}"/>
              </a:ext>
            </a:extLst>
          </p:cNvPr>
          <p:cNvSpPr txBox="1"/>
          <p:nvPr/>
        </p:nvSpPr>
        <p:spPr>
          <a:xfrm>
            <a:off x="8561395" y="5037247"/>
            <a:ext cx="3435180" cy="430887"/>
          </a:xfrm>
          <a:prstGeom prst="rect">
            <a:avLst/>
          </a:prstGeom>
          <a:solidFill>
            <a:srgbClr val="F2F2F2"/>
          </a:solidFill>
        </p:spPr>
        <p:txBody>
          <a:bodyPr wrap="square" rtlCol="0">
            <a:spAutoFit/>
          </a:bodyPr>
          <a:lstStyle/>
          <a:p>
            <a:pPr algn="just">
              <a:spcBef>
                <a:spcPct val="20000"/>
              </a:spcBef>
              <a:buClr>
                <a:srgbClr val="C00000"/>
              </a:buClr>
            </a:pPr>
            <a:r>
              <a:rPr lang="fr-FR" sz="1100" b="1" dirty="0">
                <a:solidFill>
                  <a:schemeClr val="tx1">
                    <a:lumMod val="75000"/>
                    <a:lumOff val="25000"/>
                  </a:schemeClr>
                </a:solidFill>
              </a:rPr>
              <a:t>Sont éligible à la SED</a:t>
            </a:r>
            <a:r>
              <a:rPr lang="fr-FR" sz="1100" dirty="0">
                <a:solidFill>
                  <a:schemeClr val="tx1">
                    <a:lumMod val="50000"/>
                    <a:lumOff val="50000"/>
                  </a:schemeClr>
                </a:solidFill>
              </a:rPr>
              <a:t>, les souscriptions de tous les Crédits Conso sauf avec caution.</a:t>
            </a:r>
          </a:p>
        </p:txBody>
      </p:sp>
      <p:sp>
        <p:nvSpPr>
          <p:cNvPr id="89" name="ZoneTexte 88">
            <a:extLst>
              <a:ext uri="{FF2B5EF4-FFF2-40B4-BE49-F238E27FC236}">
                <a16:creationId xmlns:a16="http://schemas.microsoft.com/office/drawing/2014/main" id="{2DE4807B-AD8B-4B2B-9602-51B65A724524}"/>
              </a:ext>
            </a:extLst>
          </p:cNvPr>
          <p:cNvSpPr txBox="1"/>
          <p:nvPr/>
        </p:nvSpPr>
        <p:spPr>
          <a:xfrm>
            <a:off x="8560669" y="3951941"/>
            <a:ext cx="3435180" cy="600164"/>
          </a:xfrm>
          <a:prstGeom prst="rect">
            <a:avLst/>
          </a:prstGeom>
          <a:solidFill>
            <a:srgbClr val="F2F2F2"/>
          </a:solidFill>
        </p:spPr>
        <p:txBody>
          <a:bodyPr wrap="square" rtlCol="0">
            <a:spAutoFit/>
          </a:bodyPr>
          <a:lstStyle/>
          <a:p>
            <a:pPr algn="just">
              <a:spcBef>
                <a:spcPct val="20000"/>
              </a:spcBef>
              <a:buClr>
                <a:srgbClr val="C00000"/>
              </a:buClr>
            </a:pPr>
            <a:r>
              <a:rPr lang="fr-FR" sz="1100" b="1" dirty="0">
                <a:solidFill>
                  <a:schemeClr val="tx1">
                    <a:lumMod val="75000"/>
                    <a:lumOff val="25000"/>
                  </a:schemeClr>
                </a:solidFill>
              </a:rPr>
              <a:t>1 740 €</a:t>
            </a:r>
            <a:r>
              <a:rPr lang="fr-FR" sz="1100" dirty="0">
                <a:solidFill>
                  <a:schemeClr val="tx1">
                    <a:lumMod val="50000"/>
                    <a:lumOff val="50000"/>
                  </a:schemeClr>
                </a:solidFill>
              </a:rPr>
              <a:t>, c’est notre PNB par dossier Crédit Conso, dopé par </a:t>
            </a:r>
            <a:r>
              <a:rPr lang="fr-FR" sz="1100" b="1" dirty="0">
                <a:solidFill>
                  <a:schemeClr val="tx1">
                    <a:lumMod val="75000"/>
                    <a:lumOff val="25000"/>
                  </a:schemeClr>
                </a:solidFill>
              </a:rPr>
              <a:t>l’assurance emprunteur</a:t>
            </a:r>
            <a:r>
              <a:rPr lang="fr-FR" sz="1100" dirty="0">
                <a:solidFill>
                  <a:schemeClr val="tx1">
                    <a:lumMod val="50000"/>
                    <a:lumOff val="50000"/>
                  </a:schemeClr>
                </a:solidFill>
              </a:rPr>
              <a:t> et la </a:t>
            </a:r>
            <a:r>
              <a:rPr lang="fr-FR" sz="1100" b="1" dirty="0">
                <a:solidFill>
                  <a:schemeClr val="tx1">
                    <a:lumMod val="75000"/>
                    <a:lumOff val="25000"/>
                  </a:schemeClr>
                </a:solidFill>
              </a:rPr>
              <a:t>marge sur taux</a:t>
            </a:r>
            <a:r>
              <a:rPr lang="fr-FR" sz="1100" dirty="0">
                <a:solidFill>
                  <a:schemeClr val="tx1">
                    <a:lumMod val="50000"/>
                    <a:lumOff val="50000"/>
                  </a:schemeClr>
                </a:solidFill>
              </a:rPr>
              <a:t>.</a:t>
            </a:r>
          </a:p>
        </p:txBody>
      </p:sp>
      <p:grpSp>
        <p:nvGrpSpPr>
          <p:cNvPr id="93" name="Groupe 92">
            <a:extLst>
              <a:ext uri="{FF2B5EF4-FFF2-40B4-BE49-F238E27FC236}">
                <a16:creationId xmlns:a16="http://schemas.microsoft.com/office/drawing/2014/main" id="{30561AAE-0018-4FDA-9C39-541D740A9D4C}"/>
              </a:ext>
            </a:extLst>
          </p:cNvPr>
          <p:cNvGrpSpPr/>
          <p:nvPr/>
        </p:nvGrpSpPr>
        <p:grpSpPr>
          <a:xfrm>
            <a:off x="7785412" y="3883154"/>
            <a:ext cx="768157" cy="778024"/>
            <a:chOff x="7785035" y="3650249"/>
            <a:chExt cx="768157" cy="614492"/>
          </a:xfrm>
        </p:grpSpPr>
        <p:pic>
          <p:nvPicPr>
            <p:cNvPr id="94" name="Image 93">
              <a:extLst>
                <a:ext uri="{FF2B5EF4-FFF2-40B4-BE49-F238E27FC236}">
                  <a16:creationId xmlns:a16="http://schemas.microsoft.com/office/drawing/2014/main" id="{D90173CD-A1B4-4940-B68D-C30035F0CD7C}"/>
                </a:ext>
              </a:extLst>
            </p:cNvPr>
            <p:cNvPicPr>
              <a:picLocks noChangeAspect="1"/>
            </p:cNvPicPr>
            <p:nvPr/>
          </p:nvPicPr>
          <p:blipFill>
            <a:blip r:embed="rId13">
              <a:clrChange>
                <a:clrFrom>
                  <a:srgbClr val="FFFFFF"/>
                </a:clrFrom>
                <a:clrTo>
                  <a:srgbClr val="FFFFFF">
                    <a:alpha val="0"/>
                  </a:srgbClr>
                </a:clrTo>
              </a:clrChange>
            </a:blip>
            <a:stretch>
              <a:fillRect/>
            </a:stretch>
          </p:blipFill>
          <p:spPr>
            <a:xfrm>
              <a:off x="7785035" y="3650249"/>
              <a:ext cx="755659" cy="614492"/>
            </a:xfrm>
            <a:prstGeom prst="rect">
              <a:avLst/>
            </a:prstGeom>
          </p:spPr>
        </p:pic>
        <p:sp>
          <p:nvSpPr>
            <p:cNvPr id="95" name="Rectangle 94">
              <a:extLst>
                <a:ext uri="{FF2B5EF4-FFF2-40B4-BE49-F238E27FC236}">
                  <a16:creationId xmlns:a16="http://schemas.microsoft.com/office/drawing/2014/main" id="{10845547-06B5-440D-BFC3-225606CF70B4}"/>
                </a:ext>
              </a:extLst>
            </p:cNvPr>
            <p:cNvSpPr/>
            <p:nvPr/>
          </p:nvSpPr>
          <p:spPr>
            <a:xfrm>
              <a:off x="8459307" y="3932891"/>
              <a:ext cx="93885" cy="2651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96" name="Rectangle à coins arrondis 62">
            <a:extLst>
              <a:ext uri="{FF2B5EF4-FFF2-40B4-BE49-F238E27FC236}">
                <a16:creationId xmlns:a16="http://schemas.microsoft.com/office/drawing/2014/main" id="{A4915DDA-FBEE-4570-9018-F2EE7B35749D}"/>
              </a:ext>
            </a:extLst>
          </p:cNvPr>
          <p:cNvSpPr/>
          <p:nvPr/>
        </p:nvSpPr>
        <p:spPr>
          <a:xfrm>
            <a:off x="8561394" y="3654193"/>
            <a:ext cx="3554068" cy="2822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rgbClr val="C00000"/>
                </a:solidFill>
                <a:latin typeface="+mj-lt"/>
                <a:cs typeface="Arial" panose="020B0604020202020204" pitchFamily="34" charset="0"/>
              </a:rPr>
              <a:t>Bon à savoir</a:t>
            </a:r>
          </a:p>
        </p:txBody>
      </p:sp>
      <p:pic>
        <p:nvPicPr>
          <p:cNvPr id="98" name="Image 97">
            <a:extLst>
              <a:ext uri="{FF2B5EF4-FFF2-40B4-BE49-F238E27FC236}">
                <a16:creationId xmlns:a16="http://schemas.microsoft.com/office/drawing/2014/main" id="{811BF76B-24CB-4AD4-B212-3B31EB82E72C}"/>
              </a:ext>
            </a:extLst>
          </p:cNvPr>
          <p:cNvPicPr/>
          <p:nvPr/>
        </p:nvPicPr>
        <p:blipFill rotWithShape="1">
          <a:blip r:embed="rId4"/>
          <a:srcRect l="39848" t="44992" r="45767" b="32072"/>
          <a:stretch/>
        </p:blipFill>
        <p:spPr bwMode="auto">
          <a:xfrm>
            <a:off x="7864151" y="4945496"/>
            <a:ext cx="571878" cy="608946"/>
          </a:xfrm>
          <a:prstGeom prst="rect">
            <a:avLst/>
          </a:prstGeom>
          <a:ln>
            <a:noFill/>
          </a:ln>
          <a:extLst>
            <a:ext uri="{53640926-AAD7-44D8-BBD7-CCE9431645EC}">
              <a14:shadowObscured xmlns:a14="http://schemas.microsoft.com/office/drawing/2010/main"/>
            </a:ext>
          </a:extLst>
        </p:spPr>
      </p:pic>
      <p:sp>
        <p:nvSpPr>
          <p:cNvPr id="100" name="Rectangle 99">
            <a:hlinkClick r:id="rId14"/>
            <a:extLst>
              <a:ext uri="{FF2B5EF4-FFF2-40B4-BE49-F238E27FC236}">
                <a16:creationId xmlns:a16="http://schemas.microsoft.com/office/drawing/2014/main" id="{76CF79E1-B87E-4529-801A-BE16F4834551}"/>
              </a:ext>
            </a:extLst>
          </p:cNvPr>
          <p:cNvSpPr/>
          <p:nvPr/>
        </p:nvSpPr>
        <p:spPr>
          <a:xfrm>
            <a:off x="2004639" y="6448561"/>
            <a:ext cx="1349413" cy="305575"/>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Book GERC</a:t>
            </a:r>
          </a:p>
        </p:txBody>
      </p:sp>
      <p:sp>
        <p:nvSpPr>
          <p:cNvPr id="101" name="Rectangle 100">
            <a:hlinkClick r:id="rId15"/>
            <a:extLst>
              <a:ext uri="{FF2B5EF4-FFF2-40B4-BE49-F238E27FC236}">
                <a16:creationId xmlns:a16="http://schemas.microsoft.com/office/drawing/2014/main" id="{8BD3C353-AFCF-4415-B9CD-E67E9404AF37}"/>
              </a:ext>
            </a:extLst>
          </p:cNvPr>
          <p:cNvSpPr/>
          <p:nvPr/>
        </p:nvSpPr>
        <p:spPr>
          <a:xfrm>
            <a:off x="3866759" y="6448561"/>
            <a:ext cx="1349413" cy="305575"/>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ORCA</a:t>
            </a:r>
          </a:p>
        </p:txBody>
      </p:sp>
      <p:sp>
        <p:nvSpPr>
          <p:cNvPr id="105" name="Rectangle 104">
            <a:hlinkClick r:id="rId16"/>
            <a:extLst>
              <a:ext uri="{FF2B5EF4-FFF2-40B4-BE49-F238E27FC236}">
                <a16:creationId xmlns:a16="http://schemas.microsoft.com/office/drawing/2014/main" id="{669C8756-E4A3-413C-B323-17AD16A65DD1}"/>
              </a:ext>
            </a:extLst>
          </p:cNvPr>
          <p:cNvSpPr/>
          <p:nvPr/>
        </p:nvSpPr>
        <p:spPr>
          <a:xfrm>
            <a:off x="5728879" y="6448561"/>
            <a:ext cx="1349413" cy="305575"/>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Offres promo</a:t>
            </a:r>
          </a:p>
        </p:txBody>
      </p:sp>
      <p:sp>
        <p:nvSpPr>
          <p:cNvPr id="106" name="Rectangle 105">
            <a:hlinkClick r:id="rId17" action="ppaction://hlinksldjump"/>
            <a:extLst>
              <a:ext uri="{FF2B5EF4-FFF2-40B4-BE49-F238E27FC236}">
                <a16:creationId xmlns:a16="http://schemas.microsoft.com/office/drawing/2014/main" id="{19CCF446-733A-4420-9B64-FD55362CEDDD}"/>
              </a:ext>
            </a:extLst>
          </p:cNvPr>
          <p:cNvSpPr/>
          <p:nvPr/>
        </p:nvSpPr>
        <p:spPr>
          <a:xfrm>
            <a:off x="7590999" y="6448561"/>
            <a:ext cx="1349413" cy="305575"/>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Boîte à outils</a:t>
            </a:r>
          </a:p>
        </p:txBody>
      </p:sp>
      <p:pic>
        <p:nvPicPr>
          <p:cNvPr id="107" name="Picture 4">
            <a:extLst>
              <a:ext uri="{FF2B5EF4-FFF2-40B4-BE49-F238E27FC236}">
                <a16:creationId xmlns:a16="http://schemas.microsoft.com/office/drawing/2014/main" id="{FEBD6B71-BCA3-4D77-8FB9-B7809D21D310}"/>
              </a:ext>
            </a:extLst>
          </p:cNvPr>
          <p:cNvPicPr>
            <a:picLocks noChangeAspect="1" noChangeArrowheads="1"/>
          </p:cNvPicPr>
          <p:nvPr/>
        </p:nvPicPr>
        <p:blipFill rotWithShape="1">
          <a:blip r:embed="rId18">
            <a:extLst>
              <a:ext uri="{28A0092B-C50C-407E-A947-70E740481C1C}">
                <a14:useLocalDpi xmlns:a14="http://schemas.microsoft.com/office/drawing/2010/main" val="0"/>
              </a:ext>
            </a:extLst>
          </a:blip>
          <a:srcRect l="18889" t="19753" r="15034" b="23429"/>
          <a:stretch/>
        </p:blipFill>
        <p:spPr bwMode="auto">
          <a:xfrm>
            <a:off x="3141087" y="6448561"/>
            <a:ext cx="296077" cy="50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8" name="Picture 4">
            <a:extLst>
              <a:ext uri="{FF2B5EF4-FFF2-40B4-BE49-F238E27FC236}">
                <a16:creationId xmlns:a16="http://schemas.microsoft.com/office/drawing/2014/main" id="{DD4A3194-2381-405E-8AA4-AA237743D97C}"/>
              </a:ext>
            </a:extLst>
          </p:cNvPr>
          <p:cNvPicPr>
            <a:picLocks noChangeAspect="1" noChangeArrowheads="1"/>
          </p:cNvPicPr>
          <p:nvPr/>
        </p:nvPicPr>
        <p:blipFill rotWithShape="1">
          <a:blip r:embed="rId18">
            <a:extLst>
              <a:ext uri="{28A0092B-C50C-407E-A947-70E740481C1C}">
                <a14:useLocalDpi xmlns:a14="http://schemas.microsoft.com/office/drawing/2010/main" val="0"/>
              </a:ext>
            </a:extLst>
          </a:blip>
          <a:srcRect l="18889" t="19753" r="15034" b="23429"/>
          <a:stretch/>
        </p:blipFill>
        <p:spPr bwMode="auto">
          <a:xfrm>
            <a:off x="5015569" y="6461769"/>
            <a:ext cx="296077" cy="50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9" name="Picture 4">
            <a:extLst>
              <a:ext uri="{FF2B5EF4-FFF2-40B4-BE49-F238E27FC236}">
                <a16:creationId xmlns:a16="http://schemas.microsoft.com/office/drawing/2014/main" id="{A615AE93-6908-4D4C-BBA4-4E46A3FDEFF0}"/>
              </a:ext>
            </a:extLst>
          </p:cNvPr>
          <p:cNvPicPr>
            <a:picLocks noChangeAspect="1" noChangeArrowheads="1"/>
          </p:cNvPicPr>
          <p:nvPr/>
        </p:nvPicPr>
        <p:blipFill rotWithShape="1">
          <a:blip r:embed="rId18">
            <a:extLst>
              <a:ext uri="{28A0092B-C50C-407E-A947-70E740481C1C}">
                <a14:useLocalDpi xmlns:a14="http://schemas.microsoft.com/office/drawing/2010/main" val="0"/>
              </a:ext>
            </a:extLst>
          </a:blip>
          <a:srcRect l="18889" t="19753" r="15034" b="23429"/>
          <a:stretch/>
        </p:blipFill>
        <p:spPr bwMode="auto">
          <a:xfrm>
            <a:off x="6877684" y="6448561"/>
            <a:ext cx="296077" cy="50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0" name="Picture 4">
            <a:extLst>
              <a:ext uri="{FF2B5EF4-FFF2-40B4-BE49-F238E27FC236}">
                <a16:creationId xmlns:a16="http://schemas.microsoft.com/office/drawing/2014/main" id="{CF81AA0C-6525-4C4F-A3F3-4CBC3EC6E131}"/>
              </a:ext>
            </a:extLst>
          </p:cNvPr>
          <p:cNvPicPr>
            <a:picLocks noChangeAspect="1" noChangeArrowheads="1"/>
          </p:cNvPicPr>
          <p:nvPr/>
        </p:nvPicPr>
        <p:blipFill rotWithShape="1">
          <a:blip r:embed="rId18">
            <a:extLst>
              <a:ext uri="{28A0092B-C50C-407E-A947-70E740481C1C}">
                <a14:useLocalDpi xmlns:a14="http://schemas.microsoft.com/office/drawing/2010/main" val="0"/>
              </a:ext>
            </a:extLst>
          </a:blip>
          <a:srcRect l="18889" t="19753" r="15034" b="23429"/>
          <a:stretch/>
        </p:blipFill>
        <p:spPr bwMode="auto">
          <a:xfrm>
            <a:off x="8752160" y="6448561"/>
            <a:ext cx="296077" cy="50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1" name="Rectangle 110">
            <a:hlinkClick r:id="rId19"/>
            <a:extLst>
              <a:ext uri="{FF2B5EF4-FFF2-40B4-BE49-F238E27FC236}">
                <a16:creationId xmlns:a16="http://schemas.microsoft.com/office/drawing/2014/main" id="{8052033D-8624-472A-A1D7-A24B3DEA896A}"/>
              </a:ext>
            </a:extLst>
          </p:cNvPr>
          <p:cNvSpPr/>
          <p:nvPr/>
        </p:nvSpPr>
        <p:spPr>
          <a:xfrm>
            <a:off x="9453119" y="6466779"/>
            <a:ext cx="1717232" cy="305575"/>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Produits éligibles VAD</a:t>
            </a:r>
          </a:p>
        </p:txBody>
      </p:sp>
      <p:pic>
        <p:nvPicPr>
          <p:cNvPr id="112" name="Picture 4">
            <a:extLst>
              <a:ext uri="{FF2B5EF4-FFF2-40B4-BE49-F238E27FC236}">
                <a16:creationId xmlns:a16="http://schemas.microsoft.com/office/drawing/2014/main" id="{49283D68-0519-4249-A30B-E0EFD90BC5F9}"/>
              </a:ext>
            </a:extLst>
          </p:cNvPr>
          <p:cNvPicPr>
            <a:picLocks noChangeAspect="1" noChangeArrowheads="1"/>
          </p:cNvPicPr>
          <p:nvPr/>
        </p:nvPicPr>
        <p:blipFill rotWithShape="1">
          <a:blip r:embed="rId18">
            <a:extLst>
              <a:ext uri="{28A0092B-C50C-407E-A947-70E740481C1C}">
                <a14:useLocalDpi xmlns:a14="http://schemas.microsoft.com/office/drawing/2010/main" val="0"/>
              </a:ext>
            </a:extLst>
          </a:blip>
          <a:srcRect l="18889" t="19753" r="15034" b="23429"/>
          <a:stretch/>
        </p:blipFill>
        <p:spPr bwMode="auto">
          <a:xfrm>
            <a:off x="11046770" y="6452618"/>
            <a:ext cx="296077" cy="50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3" name="Rectangle à coins arrondis 62">
            <a:extLst>
              <a:ext uri="{FF2B5EF4-FFF2-40B4-BE49-F238E27FC236}">
                <a16:creationId xmlns:a16="http://schemas.microsoft.com/office/drawing/2014/main" id="{89BDD79F-D03E-4E98-B211-CEB9673B1B29}"/>
              </a:ext>
            </a:extLst>
          </p:cNvPr>
          <p:cNvSpPr/>
          <p:nvPr/>
        </p:nvSpPr>
        <p:spPr>
          <a:xfrm>
            <a:off x="8561394" y="5659001"/>
            <a:ext cx="3589725" cy="2822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rgbClr val="C00000"/>
                </a:solidFill>
                <a:latin typeface="+mj-lt"/>
                <a:cs typeface="Arial" panose="020B0604020202020204" pitchFamily="34" charset="0"/>
              </a:rPr>
              <a:t>Astuce </a:t>
            </a:r>
            <a:r>
              <a:rPr lang="fr-FR" sz="1400" b="1" dirty="0" err="1">
                <a:solidFill>
                  <a:srgbClr val="C00000"/>
                </a:solidFill>
                <a:latin typeface="+mj-lt"/>
                <a:cs typeface="Arial" panose="020B0604020202020204" pitchFamily="34" charset="0"/>
              </a:rPr>
              <a:t>Selfcare</a:t>
            </a:r>
            <a:endParaRPr lang="fr-FR" sz="1400" b="1" dirty="0">
              <a:solidFill>
                <a:srgbClr val="C00000"/>
              </a:solidFill>
              <a:latin typeface="+mj-lt"/>
              <a:cs typeface="Arial" panose="020B0604020202020204" pitchFamily="34" charset="0"/>
            </a:endParaRPr>
          </a:p>
        </p:txBody>
      </p:sp>
      <p:sp>
        <p:nvSpPr>
          <p:cNvPr id="59" name="Rectangle 58">
            <a:extLst>
              <a:ext uri="{FF2B5EF4-FFF2-40B4-BE49-F238E27FC236}">
                <a16:creationId xmlns:a16="http://schemas.microsoft.com/office/drawing/2014/main" id="{49A0F09B-12F6-40D8-8BB7-29D301FA1554}"/>
              </a:ext>
            </a:extLst>
          </p:cNvPr>
          <p:cNvSpPr/>
          <p:nvPr/>
        </p:nvSpPr>
        <p:spPr>
          <a:xfrm>
            <a:off x="8207911" y="1459111"/>
            <a:ext cx="3225563" cy="307777"/>
          </a:xfrm>
          <a:prstGeom prst="rect">
            <a:avLst/>
          </a:prstGeom>
        </p:spPr>
        <p:txBody>
          <a:bodyPr wrap="none">
            <a:spAutoFit/>
          </a:bodyPr>
          <a:lstStyle/>
          <a:p>
            <a:pPr>
              <a:spcBef>
                <a:spcPct val="20000"/>
              </a:spcBef>
            </a:pPr>
            <a:r>
              <a:rPr lang="fr-FR" sz="1400" b="1" dirty="0">
                <a:solidFill>
                  <a:srgbClr val="C00000"/>
                </a:solidFill>
                <a:latin typeface="+mj-lt"/>
              </a:rPr>
              <a:t>Des idées pour lancer la discussion</a:t>
            </a:r>
          </a:p>
        </p:txBody>
      </p:sp>
      <p:sp>
        <p:nvSpPr>
          <p:cNvPr id="60" name="ZoneTexte 59">
            <a:extLst>
              <a:ext uri="{FF2B5EF4-FFF2-40B4-BE49-F238E27FC236}">
                <a16:creationId xmlns:a16="http://schemas.microsoft.com/office/drawing/2014/main" id="{93884B78-0656-4C22-93AE-52D34CE38E71}"/>
              </a:ext>
            </a:extLst>
          </p:cNvPr>
          <p:cNvSpPr txBox="1"/>
          <p:nvPr/>
        </p:nvSpPr>
        <p:spPr>
          <a:xfrm>
            <a:off x="309486" y="4014418"/>
            <a:ext cx="400110" cy="2155595"/>
          </a:xfrm>
          <a:prstGeom prst="rect">
            <a:avLst/>
          </a:prstGeom>
          <a:noFill/>
        </p:spPr>
        <p:txBody>
          <a:bodyPr vert="vert270" wrap="square" rtlCol="0">
            <a:spAutoFit/>
          </a:bodyPr>
          <a:lstStyle/>
          <a:p>
            <a:pPr algn="ctr"/>
            <a:r>
              <a:rPr lang="fr-FR" sz="1400" b="1" dirty="0">
                <a:solidFill>
                  <a:schemeClr val="tx1">
                    <a:lumMod val="75000"/>
                    <a:lumOff val="25000"/>
                  </a:schemeClr>
                </a:solidFill>
              </a:rPr>
              <a:t>LES OFFRES</a:t>
            </a:r>
          </a:p>
        </p:txBody>
      </p:sp>
      <p:pic>
        <p:nvPicPr>
          <p:cNvPr id="3" name="Image 2">
            <a:extLst>
              <a:ext uri="{FF2B5EF4-FFF2-40B4-BE49-F238E27FC236}">
                <a16:creationId xmlns:a16="http://schemas.microsoft.com/office/drawing/2014/main" id="{2854E69E-CA71-41BB-A4C9-954B0D43AF4A}"/>
              </a:ext>
            </a:extLst>
          </p:cNvPr>
          <p:cNvPicPr>
            <a:picLocks noChangeAspect="1"/>
          </p:cNvPicPr>
          <p:nvPr/>
        </p:nvPicPr>
        <p:blipFill>
          <a:blip r:embed="rId20">
            <a:clrChange>
              <a:clrFrom>
                <a:srgbClr val="EBF5FC"/>
              </a:clrFrom>
              <a:clrTo>
                <a:srgbClr val="EBF5FC">
                  <a:alpha val="0"/>
                </a:srgbClr>
              </a:clrTo>
            </a:clrChange>
          </a:blip>
          <a:stretch>
            <a:fillRect/>
          </a:stretch>
        </p:blipFill>
        <p:spPr>
          <a:xfrm>
            <a:off x="656791" y="1306193"/>
            <a:ext cx="923864" cy="641360"/>
          </a:xfrm>
          <a:prstGeom prst="rect">
            <a:avLst/>
          </a:prstGeom>
        </p:spPr>
      </p:pic>
      <p:sp>
        <p:nvSpPr>
          <p:cNvPr id="54" name="ZoneTexte 53">
            <a:extLst>
              <a:ext uri="{FF2B5EF4-FFF2-40B4-BE49-F238E27FC236}">
                <a16:creationId xmlns:a16="http://schemas.microsoft.com/office/drawing/2014/main" id="{A4947474-B050-4433-AB41-5C4AF8029CF6}"/>
              </a:ext>
            </a:extLst>
          </p:cNvPr>
          <p:cNvSpPr txBox="1"/>
          <p:nvPr/>
        </p:nvSpPr>
        <p:spPr>
          <a:xfrm>
            <a:off x="2223598" y="3164120"/>
            <a:ext cx="5174710" cy="615553"/>
          </a:xfrm>
          <a:prstGeom prst="rect">
            <a:avLst/>
          </a:prstGeom>
          <a:noFill/>
        </p:spPr>
        <p:txBody>
          <a:bodyPr wrap="square" rtlCol="0">
            <a:spAutoFit/>
          </a:bodyPr>
          <a:lstStyle/>
          <a:p>
            <a:pPr marL="179388" lvl="1" algn="just"/>
            <a:endParaRPr lang="fr-FR" sz="1100" dirty="0">
              <a:solidFill>
                <a:schemeClr val="tx1">
                  <a:lumMod val="50000"/>
                  <a:lumOff val="50000"/>
                </a:schemeClr>
              </a:solidFill>
              <a:cs typeface="Arial" panose="020B0604020202020204" pitchFamily="34" charset="0"/>
            </a:endParaRPr>
          </a:p>
          <a:p>
            <a:pPr marL="171450" indent="-171450">
              <a:buFont typeface="Wingdings" panose="05000000000000000000" pitchFamily="2" charset="2"/>
              <a:buChar char="§"/>
            </a:pPr>
            <a:r>
              <a:rPr lang="fr-FR" sz="1200" b="1" dirty="0">
                <a:solidFill>
                  <a:srgbClr val="C00000"/>
                </a:solidFill>
              </a:rPr>
              <a:t>Vos clients sans Univers Crédit</a:t>
            </a:r>
          </a:p>
          <a:p>
            <a:pPr marL="180000"/>
            <a:r>
              <a:rPr lang="fr-FR" sz="1100" dirty="0">
                <a:solidFill>
                  <a:schemeClr val="tx1">
                    <a:lumMod val="50000"/>
                    <a:lumOff val="50000"/>
                  </a:schemeClr>
                </a:solidFill>
                <a:cs typeface="Arial" panose="020B0604020202020204" pitchFamily="34" charset="0"/>
              </a:rPr>
              <a:t>Possibilité de filtrer et trier vos clients non équipés en crédit</a:t>
            </a:r>
          </a:p>
        </p:txBody>
      </p:sp>
      <p:sp>
        <p:nvSpPr>
          <p:cNvPr id="55" name="ZoneTexte 54">
            <a:extLst>
              <a:ext uri="{FF2B5EF4-FFF2-40B4-BE49-F238E27FC236}">
                <a16:creationId xmlns:a16="http://schemas.microsoft.com/office/drawing/2014/main" id="{6A0CD1BA-F11C-4284-8A2C-4814A56FA5DF}"/>
              </a:ext>
            </a:extLst>
          </p:cNvPr>
          <p:cNvSpPr txBox="1"/>
          <p:nvPr/>
        </p:nvSpPr>
        <p:spPr>
          <a:xfrm>
            <a:off x="2227693" y="2075850"/>
            <a:ext cx="5174710" cy="615553"/>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a:solidFill>
                  <a:schemeClr val="tx1">
                    <a:lumMod val="75000"/>
                    <a:lumOff val="25000"/>
                  </a:schemeClr>
                </a:solidFill>
              </a:rPr>
              <a:t>Crédit conso besoin auto </a:t>
            </a:r>
            <a:r>
              <a:rPr lang="fr-FR" sz="1100" dirty="0">
                <a:solidFill>
                  <a:schemeClr val="tx1">
                    <a:lumMod val="50000"/>
                    <a:lumOff val="50000"/>
                  </a:schemeClr>
                </a:solidFill>
              </a:rPr>
              <a:t>(28.453 clients, mai-juin)</a:t>
            </a:r>
          </a:p>
          <a:p>
            <a:pPr marL="179388" lvl="1" algn="just"/>
            <a:r>
              <a:rPr lang="fr-FR" sz="1100" dirty="0">
                <a:solidFill>
                  <a:schemeClr val="tx1">
                    <a:lumMod val="50000"/>
                    <a:lumOff val="50000"/>
                  </a:schemeClr>
                </a:solidFill>
                <a:cs typeface="Arial" panose="020B0604020202020204" pitchFamily="34" charset="0"/>
              </a:rPr>
              <a:t>Clients non équipés de nos solutions auto avec score d’appétence besoin auto et crédit conso</a:t>
            </a:r>
          </a:p>
        </p:txBody>
      </p:sp>
      <p:sp>
        <p:nvSpPr>
          <p:cNvPr id="56" name="ZoneTexte 55">
            <a:extLst>
              <a:ext uri="{FF2B5EF4-FFF2-40B4-BE49-F238E27FC236}">
                <a16:creationId xmlns:a16="http://schemas.microsoft.com/office/drawing/2014/main" id="{D9817A56-8CBD-4883-8396-C15251A1E0D7}"/>
              </a:ext>
            </a:extLst>
          </p:cNvPr>
          <p:cNvSpPr txBox="1"/>
          <p:nvPr/>
        </p:nvSpPr>
        <p:spPr>
          <a:xfrm>
            <a:off x="2223597" y="2796931"/>
            <a:ext cx="5174710" cy="446276"/>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a:solidFill>
                  <a:schemeClr val="tx1">
                    <a:lumMod val="75000"/>
                    <a:lumOff val="25000"/>
                  </a:schemeClr>
                </a:solidFill>
              </a:rPr>
              <a:t>Atelier des décodeurs ‘primo-accession’ </a:t>
            </a:r>
            <a:r>
              <a:rPr lang="fr-FR" sz="1100" dirty="0">
                <a:solidFill>
                  <a:schemeClr val="tx1">
                    <a:lumMod val="50000"/>
                    <a:lumOff val="50000"/>
                  </a:schemeClr>
                </a:solidFill>
              </a:rPr>
              <a:t>(54.676 clients)</a:t>
            </a:r>
          </a:p>
          <a:p>
            <a:pPr marL="179388" lvl="1" algn="just"/>
            <a:r>
              <a:rPr lang="fr-FR" sz="1100" dirty="0">
                <a:solidFill>
                  <a:schemeClr val="tx1">
                    <a:lumMod val="50000"/>
                    <a:lumOff val="50000"/>
                  </a:schemeClr>
                </a:solidFill>
                <a:cs typeface="Arial" panose="020B0604020202020204" pitchFamily="34" charset="0"/>
              </a:rPr>
              <a:t>Clients locataires ou locataires à titre gratuit</a:t>
            </a:r>
          </a:p>
        </p:txBody>
      </p:sp>
    </p:spTree>
    <p:extLst>
      <p:ext uri="{BB962C8B-B14F-4D97-AF65-F5344CB8AC3E}">
        <p14:creationId xmlns:p14="http://schemas.microsoft.com/office/powerpoint/2010/main" val="9026614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Rectangle 61">
            <a:extLst>
              <a:ext uri="{FF2B5EF4-FFF2-40B4-BE49-F238E27FC236}">
                <a16:creationId xmlns:a16="http://schemas.microsoft.com/office/drawing/2014/main" id="{614F7C21-E0CE-442E-B3E2-A3F908507F8C}"/>
              </a:ext>
            </a:extLst>
          </p:cNvPr>
          <p:cNvSpPr/>
          <p:nvPr/>
        </p:nvSpPr>
        <p:spPr>
          <a:xfrm>
            <a:off x="695325" y="1413080"/>
            <a:ext cx="1287748" cy="2379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2"/>
          </p:nvPr>
        </p:nvSpPr>
        <p:spPr/>
        <p:txBody>
          <a:bodyPr/>
          <a:lstStyle/>
          <a:p>
            <a:r>
              <a:rPr lang="fr-FR" dirty="0"/>
              <a:t>Univers</a:t>
            </a:r>
            <a:r>
              <a:rPr lang="fr-FR" dirty="0">
                <a:solidFill>
                  <a:srgbClr val="C00000"/>
                </a:solidFill>
              </a:rPr>
              <a:t> </a:t>
            </a:r>
            <a:r>
              <a:rPr lang="fr-FR" dirty="0">
                <a:solidFill>
                  <a:srgbClr val="FFC20A"/>
                </a:solidFill>
              </a:rPr>
              <a:t>Assurance &amp; Prévoyance </a:t>
            </a:r>
            <a:r>
              <a:rPr lang="fr-FR" sz="2000" dirty="0">
                <a:solidFill>
                  <a:srgbClr val="C00000"/>
                </a:solidFill>
              </a:rPr>
              <a:t>-</a:t>
            </a:r>
            <a:r>
              <a:rPr lang="fr-FR" dirty="0">
                <a:solidFill>
                  <a:srgbClr val="FFC20A"/>
                </a:solidFill>
              </a:rPr>
              <a:t> </a:t>
            </a:r>
            <a:r>
              <a:rPr lang="fr-FR" dirty="0"/>
              <a:t>Les moyens pour atteindre les objectifs</a:t>
            </a:r>
          </a:p>
        </p:txBody>
      </p:sp>
      <p:sp>
        <p:nvSpPr>
          <p:cNvPr id="11" name="Rectangle 10">
            <a:extLst>
              <a:ext uri="{FF2B5EF4-FFF2-40B4-BE49-F238E27FC236}">
                <a16:creationId xmlns:a16="http://schemas.microsoft.com/office/drawing/2014/main" id="{44579368-732F-45B7-BB91-E365B048ABC1}"/>
              </a:ext>
            </a:extLst>
          </p:cNvPr>
          <p:cNvSpPr/>
          <p:nvPr/>
        </p:nvSpPr>
        <p:spPr>
          <a:xfrm>
            <a:off x="171744" y="4014418"/>
            <a:ext cx="7283665" cy="229683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2" name="Groupe 11">
            <a:extLst>
              <a:ext uri="{FF2B5EF4-FFF2-40B4-BE49-F238E27FC236}">
                <a16:creationId xmlns:a16="http://schemas.microsoft.com/office/drawing/2014/main" id="{9DA8115D-0B17-4EFB-82D7-39180694AC9F}"/>
              </a:ext>
            </a:extLst>
          </p:cNvPr>
          <p:cNvGrpSpPr/>
          <p:nvPr/>
        </p:nvGrpSpPr>
        <p:grpSpPr>
          <a:xfrm>
            <a:off x="819198" y="1210710"/>
            <a:ext cx="11176655" cy="5100539"/>
            <a:chOff x="1786504" y="1087501"/>
            <a:chExt cx="9393404" cy="5100539"/>
          </a:xfrm>
        </p:grpSpPr>
        <p:sp>
          <p:nvSpPr>
            <p:cNvPr id="14" name="ZoneTexte 13">
              <a:extLst>
                <a:ext uri="{FF2B5EF4-FFF2-40B4-BE49-F238E27FC236}">
                  <a16:creationId xmlns:a16="http://schemas.microsoft.com/office/drawing/2014/main" id="{2C2FD729-C38F-4DC5-988E-2E118AF71695}"/>
                </a:ext>
              </a:extLst>
            </p:cNvPr>
            <p:cNvSpPr txBox="1"/>
            <p:nvPr/>
          </p:nvSpPr>
          <p:spPr>
            <a:xfrm>
              <a:off x="7681129" y="1809154"/>
              <a:ext cx="3498779" cy="1514261"/>
            </a:xfrm>
            <a:prstGeom prst="rect">
              <a:avLst/>
            </a:prstGeom>
            <a:solidFill>
              <a:schemeClr val="bg1">
                <a:lumMod val="95000"/>
              </a:schemeClr>
            </a:solidFill>
          </p:spPr>
          <p:txBody>
            <a:bodyPr wrap="square" rtlCol="0">
              <a:spAutoFit/>
            </a:bodyPr>
            <a:lstStyle/>
            <a:p>
              <a:pPr marL="171450" indent="-171450" algn="just">
                <a:spcBef>
                  <a:spcPct val="20000"/>
                </a:spcBef>
                <a:buClr>
                  <a:srgbClr val="C00000"/>
                </a:buClr>
                <a:buFont typeface="Wingdings" panose="05000000000000000000" pitchFamily="2" charset="2"/>
                <a:buChar char="§"/>
              </a:pPr>
              <a:r>
                <a:rPr lang="fr-FR" sz="1100" dirty="0">
                  <a:solidFill>
                    <a:schemeClr val="tx1">
                      <a:lumMod val="50000"/>
                      <a:lumOff val="50000"/>
                    </a:schemeClr>
                  </a:solidFill>
                </a:rPr>
                <a:t>Pour quelle raison avez-vous acheté un véhicule électrique ? Savez-vous qu’il peut aussi vous faire réaliser des économies au niveau de l’assurance ?</a:t>
              </a:r>
            </a:p>
            <a:p>
              <a:pPr marL="171450" indent="-171450" algn="just">
                <a:spcBef>
                  <a:spcPct val="20000"/>
                </a:spcBef>
                <a:buClr>
                  <a:srgbClr val="C00000"/>
                </a:buClr>
                <a:buFont typeface="Wingdings" panose="05000000000000000000" pitchFamily="2" charset="2"/>
                <a:buChar char="§"/>
              </a:pPr>
              <a:r>
                <a:rPr lang="fr-FR" sz="1100" dirty="0">
                  <a:solidFill>
                    <a:schemeClr val="tx1">
                      <a:lumMod val="50000"/>
                      <a:lumOff val="50000"/>
                    </a:schemeClr>
                  </a:solidFill>
                </a:rPr>
                <a:t>Vous avez opté pour la formule Tous Risques pour votre voiture. Est-ce que votre habitation est aussi couverte en Tous Risques? Et vous, êtes-vous assuré en tous risques ?</a:t>
              </a:r>
            </a:p>
            <a:p>
              <a:pPr marL="171450" indent="-171450" algn="just">
                <a:spcBef>
                  <a:spcPct val="20000"/>
                </a:spcBef>
                <a:buClr>
                  <a:srgbClr val="C00000"/>
                </a:buClr>
                <a:buFont typeface="Wingdings" panose="05000000000000000000" pitchFamily="2" charset="2"/>
                <a:buChar char="§"/>
              </a:pPr>
              <a:r>
                <a:rPr lang="fr-FR" sz="1100" dirty="0">
                  <a:solidFill>
                    <a:schemeClr val="tx1">
                      <a:lumMod val="50000"/>
                      <a:lumOff val="50000"/>
                    </a:schemeClr>
                  </a:solidFill>
                </a:rPr>
                <a:t>Vous êtes assuré en cas d’accident de voiture. Et si vous chutez en vélo, comment êtes-vous couvert ? </a:t>
              </a:r>
            </a:p>
          </p:txBody>
        </p:sp>
        <p:cxnSp>
          <p:nvCxnSpPr>
            <p:cNvPr id="16" name="Connecteur droit 15">
              <a:extLst>
                <a:ext uri="{FF2B5EF4-FFF2-40B4-BE49-F238E27FC236}">
                  <a16:creationId xmlns:a16="http://schemas.microsoft.com/office/drawing/2014/main" id="{CD4882C8-2559-40E2-A09D-A99B67827DB4}"/>
                </a:ext>
              </a:extLst>
            </p:cNvPr>
            <p:cNvCxnSpPr/>
            <p:nvPr/>
          </p:nvCxnSpPr>
          <p:spPr>
            <a:xfrm>
              <a:off x="7538765" y="1087501"/>
              <a:ext cx="2447" cy="510053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23" name="Rectangle à coins arrondis 65">
              <a:extLst>
                <a:ext uri="{FF2B5EF4-FFF2-40B4-BE49-F238E27FC236}">
                  <a16:creationId xmlns:a16="http://schemas.microsoft.com/office/drawing/2014/main" id="{BE863CD4-79F4-465A-81AF-CA4A0C20E859}"/>
                </a:ext>
              </a:extLst>
            </p:cNvPr>
            <p:cNvSpPr/>
            <p:nvPr/>
          </p:nvSpPr>
          <p:spPr>
            <a:xfrm>
              <a:off x="7469137" y="4150127"/>
              <a:ext cx="3016980" cy="1830041"/>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200" dirty="0">
                <a:solidFill>
                  <a:schemeClr val="tx1">
                    <a:lumMod val="50000"/>
                    <a:lumOff val="50000"/>
                  </a:schemeClr>
                </a:solidFill>
              </a:endParaRPr>
            </a:p>
          </p:txBody>
        </p:sp>
        <p:sp>
          <p:nvSpPr>
            <p:cNvPr id="83" name="Rectangle 82">
              <a:extLst>
                <a:ext uri="{FF2B5EF4-FFF2-40B4-BE49-F238E27FC236}">
                  <a16:creationId xmlns:a16="http://schemas.microsoft.com/office/drawing/2014/main" id="{71222628-0E7F-467F-990D-B34BE04D6358}"/>
                </a:ext>
              </a:extLst>
            </p:cNvPr>
            <p:cNvSpPr/>
            <p:nvPr/>
          </p:nvSpPr>
          <p:spPr>
            <a:xfrm>
              <a:off x="1786504" y="2594939"/>
              <a:ext cx="1511575" cy="276999"/>
            </a:xfrm>
            <a:prstGeom prst="rect">
              <a:avLst/>
            </a:prstGeom>
          </p:spPr>
          <p:txBody>
            <a:bodyPr wrap="square">
              <a:spAutoFit/>
            </a:bodyPr>
            <a:lstStyle/>
            <a:p>
              <a:pPr>
                <a:spcBef>
                  <a:spcPct val="20000"/>
                </a:spcBef>
              </a:pPr>
              <a:endParaRPr lang="fr-FR" sz="1200" i="1" dirty="0">
                <a:solidFill>
                  <a:schemeClr val="tx1">
                    <a:lumMod val="75000"/>
                    <a:lumOff val="25000"/>
                  </a:schemeClr>
                </a:solidFill>
              </a:endParaRPr>
            </a:p>
          </p:txBody>
        </p:sp>
      </p:grpSp>
      <p:sp>
        <p:nvSpPr>
          <p:cNvPr id="54" name="Rectangle 53">
            <a:extLst>
              <a:ext uri="{FF2B5EF4-FFF2-40B4-BE49-F238E27FC236}">
                <a16:creationId xmlns:a16="http://schemas.microsoft.com/office/drawing/2014/main" id="{2EEF3855-A0A6-488B-8E35-9B632043E004}"/>
              </a:ext>
            </a:extLst>
          </p:cNvPr>
          <p:cNvSpPr/>
          <p:nvPr/>
        </p:nvSpPr>
        <p:spPr>
          <a:xfrm>
            <a:off x="1629671" y="4118226"/>
            <a:ext cx="5768636" cy="1954381"/>
          </a:xfrm>
          <a:prstGeom prst="rect">
            <a:avLst/>
          </a:prstGeom>
        </p:spPr>
        <p:txBody>
          <a:bodyPr wrap="square">
            <a:spAutoFit/>
          </a:bodyPr>
          <a:lstStyle/>
          <a:p>
            <a:pPr marL="171450" indent="-171450">
              <a:buFont typeface="Wingdings" panose="05000000000000000000" pitchFamily="2" charset="2"/>
              <a:buChar char="§"/>
            </a:pPr>
            <a:r>
              <a:rPr lang="fr-FR" sz="1200" b="1" dirty="0">
                <a:solidFill>
                  <a:schemeClr val="tx1">
                    <a:lumMod val="75000"/>
                    <a:lumOff val="25000"/>
                  </a:schemeClr>
                </a:solidFill>
              </a:rPr>
              <a:t>AUTO véhicule électrique </a:t>
            </a:r>
            <a:r>
              <a:rPr lang="fr-FR" sz="1100" b="1" dirty="0">
                <a:solidFill>
                  <a:schemeClr val="tx1">
                    <a:lumMod val="75000"/>
                    <a:lumOff val="25000"/>
                  </a:schemeClr>
                </a:solidFill>
              </a:rPr>
              <a:t>: </a:t>
            </a:r>
            <a:r>
              <a:rPr lang="fr-FR" sz="1100" b="1" dirty="0">
                <a:solidFill>
                  <a:schemeClr val="accent4">
                    <a:lumMod val="75000"/>
                  </a:schemeClr>
                </a:solidFill>
              </a:rPr>
              <a:t>-30 % </a:t>
            </a:r>
            <a:r>
              <a:rPr lang="fr-FR" sz="1100" dirty="0">
                <a:solidFill>
                  <a:schemeClr val="tx1">
                    <a:lumMod val="50000"/>
                    <a:lumOff val="50000"/>
                  </a:schemeClr>
                </a:solidFill>
              </a:rPr>
              <a:t>sur la cotisation annuelle pour l’assurance d’un véhicule électrique.</a:t>
            </a:r>
          </a:p>
          <a:p>
            <a:pPr marL="171450" indent="-171450">
              <a:buFont typeface="Wingdings" panose="05000000000000000000" pitchFamily="2" charset="2"/>
              <a:buChar char="§"/>
            </a:pPr>
            <a:endParaRPr lang="fr-FR" sz="600" dirty="0">
              <a:solidFill>
                <a:schemeClr val="tx1">
                  <a:lumMod val="50000"/>
                  <a:lumOff val="50000"/>
                </a:schemeClr>
              </a:solidFill>
            </a:endParaRPr>
          </a:p>
          <a:p>
            <a:pPr marL="171450" indent="-171450">
              <a:buFont typeface="Wingdings" panose="05000000000000000000" pitchFamily="2" charset="2"/>
              <a:buChar char="§"/>
            </a:pPr>
            <a:r>
              <a:rPr lang="fr-FR" sz="1200" b="1" dirty="0">
                <a:solidFill>
                  <a:schemeClr val="tx1">
                    <a:lumMod val="75000"/>
                    <a:lumOff val="25000"/>
                  </a:schemeClr>
                </a:solidFill>
              </a:rPr>
              <a:t>AUTO véhicules cibles </a:t>
            </a:r>
            <a:r>
              <a:rPr lang="fr-FR" sz="1000" dirty="0">
                <a:solidFill>
                  <a:schemeClr val="tx1">
                    <a:lumMod val="50000"/>
                    <a:lumOff val="50000"/>
                  </a:schemeClr>
                </a:solidFill>
              </a:rPr>
              <a:t>: </a:t>
            </a:r>
            <a:r>
              <a:rPr lang="fr-FR" sz="1100" dirty="0">
                <a:solidFill>
                  <a:schemeClr val="tx1">
                    <a:lumMod val="50000"/>
                    <a:lumOff val="50000"/>
                  </a:schemeClr>
                </a:solidFill>
              </a:rPr>
              <a:t>ces véhicules bénéficient d’un avantage tarifaire de </a:t>
            </a:r>
            <a:r>
              <a:rPr lang="fr-FR" sz="1100" b="1" dirty="0">
                <a:solidFill>
                  <a:schemeClr val="accent4">
                    <a:lumMod val="75000"/>
                  </a:schemeClr>
                </a:solidFill>
              </a:rPr>
              <a:t>10 %</a:t>
            </a:r>
            <a:r>
              <a:rPr lang="fr-FR" sz="1100" dirty="0">
                <a:solidFill>
                  <a:schemeClr val="tx1">
                    <a:lumMod val="50000"/>
                    <a:lumOff val="50000"/>
                  </a:schemeClr>
                </a:solidFill>
              </a:rPr>
              <a:t> sur la cotisation annuelle. Retrouvez la liste des modèles concernés, </a:t>
            </a:r>
            <a:r>
              <a:rPr lang="fr-FR" sz="1100" dirty="0">
                <a:solidFill>
                  <a:schemeClr val="tx1">
                    <a:lumMod val="50000"/>
                    <a:lumOff val="50000"/>
                  </a:schemeClr>
                </a:solidFill>
                <a:hlinkClick r:id="rId2"/>
              </a:rPr>
              <a:t>clic ici</a:t>
            </a:r>
            <a:r>
              <a:rPr lang="fr-FR" sz="1100" dirty="0">
                <a:solidFill>
                  <a:schemeClr val="tx1">
                    <a:lumMod val="50000"/>
                    <a:lumOff val="50000"/>
                  </a:schemeClr>
                </a:solidFill>
              </a:rPr>
              <a:t>.</a:t>
            </a:r>
          </a:p>
          <a:p>
            <a:pPr marL="171450" indent="-171450">
              <a:buFont typeface="Wingdings" panose="05000000000000000000" pitchFamily="2" charset="2"/>
              <a:buChar char="§"/>
            </a:pPr>
            <a:endParaRPr lang="fr-FR" sz="600" dirty="0">
              <a:solidFill>
                <a:schemeClr val="tx1">
                  <a:lumMod val="50000"/>
                  <a:lumOff val="50000"/>
                </a:schemeClr>
              </a:solidFill>
            </a:endParaRPr>
          </a:p>
          <a:p>
            <a:pPr marL="171450" indent="-171450">
              <a:buFont typeface="Wingdings" panose="05000000000000000000" pitchFamily="2" charset="2"/>
              <a:buChar char="§"/>
            </a:pPr>
            <a:r>
              <a:rPr lang="fr-FR" sz="1200" b="1" dirty="0">
                <a:solidFill>
                  <a:schemeClr val="tx1">
                    <a:lumMod val="75000"/>
                    <a:lumOff val="25000"/>
                  </a:schemeClr>
                </a:solidFill>
              </a:rPr>
              <a:t>AUTO stage écoconduite : </a:t>
            </a:r>
            <a:r>
              <a:rPr lang="fr-FR" sz="1100" dirty="0">
                <a:solidFill>
                  <a:schemeClr val="tx1">
                    <a:lumMod val="50000"/>
                    <a:lumOff val="50000"/>
                  </a:schemeClr>
                </a:solidFill>
              </a:rPr>
              <a:t>des stages gratuits pour acquérir les bons gestes et favoriser l’éco conduite.</a:t>
            </a:r>
          </a:p>
          <a:p>
            <a:pPr marL="171450" indent="-171450">
              <a:buFont typeface="Wingdings" panose="05000000000000000000" pitchFamily="2" charset="2"/>
              <a:buChar char="§"/>
            </a:pPr>
            <a:endParaRPr lang="fr-FR" sz="600" dirty="0">
              <a:solidFill>
                <a:schemeClr val="tx1">
                  <a:lumMod val="50000"/>
                  <a:lumOff val="50000"/>
                </a:schemeClr>
              </a:solidFill>
            </a:endParaRPr>
          </a:p>
          <a:p>
            <a:pPr marL="171450" indent="-171450">
              <a:buFont typeface="Wingdings" panose="05000000000000000000" pitchFamily="2" charset="2"/>
              <a:buChar char="§"/>
            </a:pPr>
            <a:r>
              <a:rPr lang="fr-FR" sz="1200" b="1" dirty="0">
                <a:solidFill>
                  <a:schemeClr val="tx1">
                    <a:lumMod val="75000"/>
                    <a:lumOff val="25000"/>
                  </a:schemeClr>
                </a:solidFill>
              </a:rPr>
              <a:t>MRH toutes formules :</a:t>
            </a:r>
            <a:r>
              <a:rPr lang="fr-FR" sz="1200" dirty="0">
                <a:solidFill>
                  <a:schemeClr val="tx1">
                    <a:lumMod val="75000"/>
                    <a:lumOff val="25000"/>
                  </a:schemeClr>
                </a:solidFill>
              </a:rPr>
              <a:t> </a:t>
            </a:r>
            <a:r>
              <a:rPr lang="fr-FR" sz="1100" b="1" dirty="0">
                <a:solidFill>
                  <a:srgbClr val="C00000"/>
                </a:solidFill>
              </a:rPr>
              <a:t>1 mois offert du 14 mai au 18 juin 2022</a:t>
            </a:r>
            <a:r>
              <a:rPr lang="fr-FR" sz="1100" dirty="0">
                <a:solidFill>
                  <a:schemeClr val="tx1">
                    <a:lumMod val="50000"/>
                    <a:lumOff val="50000"/>
                  </a:schemeClr>
                </a:solidFill>
              </a:rPr>
              <a:t>. Les équipements de développement durable sont couverts en inclusion dans nos contrats (éolienne domestique, panneaux ou chauffe eau solaire, récupérateur d’eau de pluie, …)</a:t>
            </a:r>
          </a:p>
        </p:txBody>
      </p:sp>
      <p:sp>
        <p:nvSpPr>
          <p:cNvPr id="55" name="Rectangle 54">
            <a:extLst>
              <a:ext uri="{FF2B5EF4-FFF2-40B4-BE49-F238E27FC236}">
                <a16:creationId xmlns:a16="http://schemas.microsoft.com/office/drawing/2014/main" id="{8EDA302A-C188-4496-A9EE-F316CB35A89D}"/>
              </a:ext>
            </a:extLst>
          </p:cNvPr>
          <p:cNvSpPr/>
          <p:nvPr/>
        </p:nvSpPr>
        <p:spPr>
          <a:xfrm>
            <a:off x="1621911" y="5956646"/>
            <a:ext cx="5875083" cy="276999"/>
          </a:xfrm>
          <a:prstGeom prst="rect">
            <a:avLst/>
          </a:prstGeom>
          <a:noFill/>
        </p:spPr>
        <p:txBody>
          <a:bodyPr wrap="square">
            <a:spAutoFit/>
          </a:bodyPr>
          <a:lstStyle/>
          <a:p>
            <a:pPr marL="171450" indent="-171450">
              <a:buFont typeface="Wingdings" panose="05000000000000000000" pitchFamily="2" charset="2"/>
              <a:buChar char="§"/>
            </a:pPr>
            <a:r>
              <a:rPr lang="fr-FR" sz="1200" b="1" dirty="0">
                <a:solidFill>
                  <a:schemeClr val="tx1">
                    <a:lumMod val="75000"/>
                    <a:lumOff val="25000"/>
                  </a:schemeClr>
                </a:solidFill>
              </a:rPr>
              <a:t>MRH &amp; Santé Jeunes : </a:t>
            </a:r>
            <a:r>
              <a:rPr lang="fr-FR" sz="1100" b="1" dirty="0">
                <a:solidFill>
                  <a:schemeClr val="accent4">
                    <a:lumMod val="75000"/>
                  </a:schemeClr>
                </a:solidFill>
              </a:rPr>
              <a:t>2 mois offerts </a:t>
            </a:r>
            <a:r>
              <a:rPr lang="fr-FR" sz="1100" dirty="0">
                <a:solidFill>
                  <a:schemeClr val="tx1">
                    <a:lumMod val="50000"/>
                    <a:lumOff val="50000"/>
                  </a:schemeClr>
                </a:solidFill>
              </a:rPr>
              <a:t>pour les souscriptions du </a:t>
            </a:r>
            <a:r>
              <a:rPr lang="fr-FR" sz="1100" b="1" dirty="0">
                <a:solidFill>
                  <a:srgbClr val="C00000"/>
                </a:solidFill>
              </a:rPr>
              <a:t>30 mai au 30 juillet</a:t>
            </a:r>
            <a:r>
              <a:rPr lang="fr-FR" sz="1100" dirty="0">
                <a:solidFill>
                  <a:schemeClr val="tx1">
                    <a:lumMod val="50000"/>
                    <a:lumOff val="50000"/>
                  </a:schemeClr>
                </a:solidFill>
              </a:rPr>
              <a:t>.</a:t>
            </a:r>
          </a:p>
        </p:txBody>
      </p:sp>
      <p:pic>
        <p:nvPicPr>
          <p:cNvPr id="74" name="Image 73">
            <a:extLst>
              <a:ext uri="{FF2B5EF4-FFF2-40B4-BE49-F238E27FC236}">
                <a16:creationId xmlns:a16="http://schemas.microsoft.com/office/drawing/2014/main" id="{7A32AEA6-BAE2-4487-A6AA-1540A72A6A54}"/>
              </a:ext>
            </a:extLst>
          </p:cNvPr>
          <p:cNvPicPr/>
          <p:nvPr/>
        </p:nvPicPr>
        <p:blipFill rotWithShape="1">
          <a:blip r:embed="rId3"/>
          <a:srcRect l="39848" t="44992" r="45767" b="32072"/>
          <a:stretch/>
        </p:blipFill>
        <p:spPr bwMode="auto">
          <a:xfrm>
            <a:off x="1021648" y="4138669"/>
            <a:ext cx="290250" cy="245429"/>
          </a:xfrm>
          <a:prstGeom prst="rect">
            <a:avLst/>
          </a:prstGeom>
          <a:ln>
            <a:noFill/>
          </a:ln>
          <a:extLst>
            <a:ext uri="{53640926-AAD7-44D8-BBD7-CCE9431645EC}">
              <a14:shadowObscured xmlns:a14="http://schemas.microsoft.com/office/drawing/2010/main"/>
            </a:ext>
          </a:extLst>
        </p:spPr>
      </p:pic>
      <p:pic>
        <p:nvPicPr>
          <p:cNvPr id="75" name="Image 74">
            <a:extLst>
              <a:ext uri="{FF2B5EF4-FFF2-40B4-BE49-F238E27FC236}">
                <a16:creationId xmlns:a16="http://schemas.microsoft.com/office/drawing/2014/main" id="{5F426A4E-4038-4DE7-8805-9229F115E413}"/>
              </a:ext>
            </a:extLst>
          </p:cNvPr>
          <p:cNvPicPr/>
          <p:nvPr/>
        </p:nvPicPr>
        <p:blipFill rotWithShape="1">
          <a:blip r:embed="rId3"/>
          <a:srcRect l="39848" t="44992" r="45767" b="32072"/>
          <a:stretch/>
        </p:blipFill>
        <p:spPr bwMode="auto">
          <a:xfrm>
            <a:off x="1014641" y="5098967"/>
            <a:ext cx="290250" cy="245429"/>
          </a:xfrm>
          <a:prstGeom prst="rect">
            <a:avLst/>
          </a:prstGeom>
          <a:ln>
            <a:noFill/>
          </a:ln>
          <a:extLst>
            <a:ext uri="{53640926-AAD7-44D8-BBD7-CCE9431645EC}">
              <a14:shadowObscured xmlns:a14="http://schemas.microsoft.com/office/drawing/2010/main"/>
            </a:ext>
          </a:extLst>
        </p:spPr>
      </p:pic>
      <p:pic>
        <p:nvPicPr>
          <p:cNvPr id="76" name="Image 75">
            <a:extLst>
              <a:ext uri="{FF2B5EF4-FFF2-40B4-BE49-F238E27FC236}">
                <a16:creationId xmlns:a16="http://schemas.microsoft.com/office/drawing/2014/main" id="{CDB257B9-888E-4C28-A62C-E413263D53A9}"/>
              </a:ext>
            </a:extLst>
          </p:cNvPr>
          <p:cNvPicPr/>
          <p:nvPr/>
        </p:nvPicPr>
        <p:blipFill rotWithShape="1">
          <a:blip r:embed="rId3"/>
          <a:srcRect l="39848" t="44992" r="45767" b="32072"/>
          <a:stretch/>
        </p:blipFill>
        <p:spPr bwMode="auto">
          <a:xfrm>
            <a:off x="1025915" y="5912145"/>
            <a:ext cx="290250" cy="245429"/>
          </a:xfrm>
          <a:prstGeom prst="rect">
            <a:avLst/>
          </a:prstGeom>
          <a:ln>
            <a:noFill/>
          </a:ln>
          <a:extLst>
            <a:ext uri="{53640926-AAD7-44D8-BBD7-CCE9431645EC}">
              <a14:shadowObscured xmlns:a14="http://schemas.microsoft.com/office/drawing/2010/main"/>
            </a:ext>
          </a:extLst>
        </p:spPr>
      </p:pic>
      <p:pic>
        <p:nvPicPr>
          <p:cNvPr id="2" name="Image 1">
            <a:extLst>
              <a:ext uri="{FF2B5EF4-FFF2-40B4-BE49-F238E27FC236}">
                <a16:creationId xmlns:a16="http://schemas.microsoft.com/office/drawing/2014/main" id="{27B5A2DD-59DC-4C14-A453-7FD11D61D29A}"/>
              </a:ext>
            </a:extLst>
          </p:cNvPr>
          <p:cNvPicPr>
            <a:picLocks noChangeAspect="1"/>
          </p:cNvPicPr>
          <p:nvPr/>
        </p:nvPicPr>
        <p:blipFill>
          <a:blip r:embed="rId4">
            <a:clrChange>
              <a:clrFrom>
                <a:srgbClr val="E2DFE0"/>
              </a:clrFrom>
              <a:clrTo>
                <a:srgbClr val="E2DFE0">
                  <a:alpha val="0"/>
                </a:srgbClr>
              </a:clrTo>
            </a:clrChange>
          </a:blip>
          <a:stretch>
            <a:fillRect/>
          </a:stretch>
        </p:blipFill>
        <p:spPr>
          <a:xfrm>
            <a:off x="804638" y="2813676"/>
            <a:ext cx="843384" cy="355109"/>
          </a:xfrm>
          <a:prstGeom prst="rect">
            <a:avLst/>
          </a:prstGeom>
        </p:spPr>
      </p:pic>
      <p:pic>
        <p:nvPicPr>
          <p:cNvPr id="57" name="Picture 2" descr="Sticker arbre été vert pas cher Etiquette &amp;amp;amp; Autocollant">
            <a:extLst>
              <a:ext uri="{FF2B5EF4-FFF2-40B4-BE49-F238E27FC236}">
                <a16:creationId xmlns:a16="http://schemas.microsoft.com/office/drawing/2014/main" id="{5A9A8B73-E1AA-46F2-8AB9-9D3E7BB9608F}"/>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99428" y="3958204"/>
            <a:ext cx="615553" cy="615553"/>
          </a:xfrm>
          <a:prstGeom prst="rect">
            <a:avLst/>
          </a:prstGeom>
          <a:noFill/>
          <a:extLst>
            <a:ext uri="{909E8E84-426E-40DD-AFC4-6F175D3DCCD1}">
              <a14:hiddenFill xmlns:a14="http://schemas.microsoft.com/office/drawing/2010/main">
                <a:solidFill>
                  <a:srgbClr val="FFFFFF"/>
                </a:solidFill>
              </a14:hiddenFill>
            </a:ext>
          </a:extLst>
        </p:spPr>
      </p:pic>
      <p:pic>
        <p:nvPicPr>
          <p:cNvPr id="52" name="Image 51">
            <a:extLst>
              <a:ext uri="{FF2B5EF4-FFF2-40B4-BE49-F238E27FC236}">
                <a16:creationId xmlns:a16="http://schemas.microsoft.com/office/drawing/2014/main" id="{145DA939-268D-4A77-9322-65B8C1D3A9BD}"/>
              </a:ext>
            </a:extLst>
          </p:cNvPr>
          <p:cNvPicPr/>
          <p:nvPr/>
        </p:nvPicPr>
        <p:blipFill rotWithShape="1">
          <a:blip r:embed="rId3"/>
          <a:srcRect l="39848" t="44992" r="45767" b="32072"/>
          <a:stretch/>
        </p:blipFill>
        <p:spPr bwMode="auto">
          <a:xfrm>
            <a:off x="1017827" y="4604525"/>
            <a:ext cx="290250" cy="245429"/>
          </a:xfrm>
          <a:prstGeom prst="rect">
            <a:avLst/>
          </a:prstGeom>
          <a:ln>
            <a:noFill/>
          </a:ln>
          <a:extLst>
            <a:ext uri="{53640926-AAD7-44D8-BBD7-CCE9431645EC}">
              <a14:shadowObscured xmlns:a14="http://schemas.microsoft.com/office/drawing/2010/main"/>
            </a:ext>
          </a:extLst>
        </p:spPr>
      </p:pic>
      <p:pic>
        <p:nvPicPr>
          <p:cNvPr id="53" name="Picture 2" descr="Sticker arbre été vert pas cher Etiquette &amp;amp;amp; Autocollant">
            <a:extLst>
              <a:ext uri="{FF2B5EF4-FFF2-40B4-BE49-F238E27FC236}">
                <a16:creationId xmlns:a16="http://schemas.microsoft.com/office/drawing/2014/main" id="{52684C25-AD10-4460-AA5F-F8F9F2E7517B}"/>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94244" y="4427398"/>
            <a:ext cx="615553" cy="615553"/>
          </a:xfrm>
          <a:prstGeom prst="rect">
            <a:avLst/>
          </a:prstGeom>
          <a:noFill/>
          <a:extLst>
            <a:ext uri="{909E8E84-426E-40DD-AFC4-6F175D3DCCD1}">
              <a14:hiddenFill xmlns:a14="http://schemas.microsoft.com/office/drawing/2010/main">
                <a:solidFill>
                  <a:srgbClr val="FFFFFF"/>
                </a:solidFill>
              </a14:hiddenFill>
            </a:ext>
          </a:extLst>
        </p:spPr>
      </p:pic>
      <p:sp>
        <p:nvSpPr>
          <p:cNvPr id="59" name="ZoneTexte 58">
            <a:extLst>
              <a:ext uri="{FF2B5EF4-FFF2-40B4-BE49-F238E27FC236}">
                <a16:creationId xmlns:a16="http://schemas.microsoft.com/office/drawing/2014/main" id="{BB499923-7775-49FC-917A-C0A822E991B2}"/>
              </a:ext>
            </a:extLst>
          </p:cNvPr>
          <p:cNvSpPr txBox="1"/>
          <p:nvPr/>
        </p:nvSpPr>
        <p:spPr>
          <a:xfrm>
            <a:off x="314797" y="1542286"/>
            <a:ext cx="400110" cy="2308324"/>
          </a:xfrm>
          <a:prstGeom prst="rect">
            <a:avLst/>
          </a:prstGeom>
          <a:noFill/>
        </p:spPr>
        <p:txBody>
          <a:bodyPr vert="vert270" wrap="square" rtlCol="0">
            <a:spAutoFit/>
          </a:bodyPr>
          <a:lstStyle/>
          <a:p>
            <a:pPr algn="ctr"/>
            <a:r>
              <a:rPr lang="fr-FR" sz="1400" b="1" dirty="0">
                <a:solidFill>
                  <a:schemeClr val="tx1">
                    <a:lumMod val="75000"/>
                    <a:lumOff val="25000"/>
                  </a:schemeClr>
                </a:solidFill>
              </a:rPr>
              <a:t>QUI CONTACTER ?</a:t>
            </a:r>
          </a:p>
        </p:txBody>
      </p:sp>
      <p:sp>
        <p:nvSpPr>
          <p:cNvPr id="63" name="Espace réservé du texte 3">
            <a:extLst>
              <a:ext uri="{FF2B5EF4-FFF2-40B4-BE49-F238E27FC236}">
                <a16:creationId xmlns:a16="http://schemas.microsoft.com/office/drawing/2014/main" id="{8CAE1F3A-A30C-4414-A0D7-C58F30404297}"/>
              </a:ext>
            </a:extLst>
          </p:cNvPr>
          <p:cNvSpPr>
            <a:spLocks noGrp="1"/>
          </p:cNvSpPr>
          <p:nvPr>
            <p:ph type="body" sz="quarter" idx="14"/>
          </p:nvPr>
        </p:nvSpPr>
        <p:spPr>
          <a:xfrm>
            <a:off x="4376738" y="136525"/>
            <a:ext cx="7299325" cy="231775"/>
          </a:xfrm>
        </p:spPr>
        <p:txBody>
          <a:bodyPr/>
          <a:lstStyle/>
          <a:p>
            <a:r>
              <a:rPr lang="fr-FR" dirty="0">
                <a:solidFill>
                  <a:schemeClr val="accent4">
                    <a:lumMod val="75000"/>
                  </a:schemeClr>
                </a:solidFill>
              </a:rPr>
              <a:t>Particuliers</a:t>
            </a:r>
            <a:r>
              <a:rPr lang="fr-FR" dirty="0"/>
              <a:t> 		</a:t>
            </a:r>
            <a:r>
              <a:rPr lang="fr-FR" b="0" dirty="0"/>
              <a:t>Premiums		Professionnels</a:t>
            </a:r>
          </a:p>
        </p:txBody>
      </p:sp>
      <p:sp>
        <p:nvSpPr>
          <p:cNvPr id="64" name="Rectangle 63">
            <a:extLst>
              <a:ext uri="{FF2B5EF4-FFF2-40B4-BE49-F238E27FC236}">
                <a16:creationId xmlns:a16="http://schemas.microsoft.com/office/drawing/2014/main" id="{3425C821-9406-438D-BC5D-08C06882497E}"/>
              </a:ext>
            </a:extLst>
          </p:cNvPr>
          <p:cNvSpPr/>
          <p:nvPr/>
        </p:nvSpPr>
        <p:spPr>
          <a:xfrm>
            <a:off x="171744" y="1137080"/>
            <a:ext cx="7269105" cy="2796607"/>
          </a:xfrm>
          <a:prstGeom prst="rect">
            <a:avLst/>
          </a:prstGeom>
          <a:noFill/>
          <a:ln w="28575">
            <a:solidFill>
              <a:srgbClr val="F2F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7" name="Rectangle à coins arrondis 62">
            <a:extLst>
              <a:ext uri="{FF2B5EF4-FFF2-40B4-BE49-F238E27FC236}">
                <a16:creationId xmlns:a16="http://schemas.microsoft.com/office/drawing/2014/main" id="{4E17F518-75F3-41B0-955E-D59289D2C1C4}"/>
              </a:ext>
            </a:extLst>
          </p:cNvPr>
          <p:cNvSpPr/>
          <p:nvPr/>
        </p:nvSpPr>
        <p:spPr>
          <a:xfrm>
            <a:off x="8581478" y="5863391"/>
            <a:ext cx="3414371" cy="31589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100" b="1" dirty="0">
              <a:solidFill>
                <a:srgbClr val="C00000"/>
              </a:solidFill>
              <a:latin typeface="+mj-lt"/>
              <a:cs typeface="Arial" panose="020B0604020202020204" pitchFamily="34" charset="0"/>
            </a:endParaRPr>
          </a:p>
          <a:p>
            <a:pPr>
              <a:defRPr/>
            </a:pPr>
            <a:r>
              <a:rPr lang="fr-FR" sz="1100" dirty="0">
                <a:solidFill>
                  <a:schemeClr val="tx1">
                    <a:lumMod val="75000"/>
                    <a:lumOff val="25000"/>
                  </a:schemeClr>
                </a:solidFill>
                <a:hlinkClick r:id="rId6" action="ppaction://hlinksldjump"/>
              </a:rPr>
              <a:t>Télécharger des attestations d’assurance en toute autonomie depuis l’appli ou DEI !</a:t>
            </a:r>
            <a:endParaRPr lang="fr-FR" sz="1400" b="1" dirty="0">
              <a:solidFill>
                <a:schemeClr val="tx1">
                  <a:lumMod val="75000"/>
                  <a:lumOff val="25000"/>
                </a:schemeClr>
              </a:solidFill>
              <a:latin typeface="+mj-lt"/>
              <a:cs typeface="Arial" panose="020B0604020202020204" pitchFamily="34" charset="0"/>
            </a:endParaRPr>
          </a:p>
        </p:txBody>
      </p:sp>
      <p:pic>
        <p:nvPicPr>
          <p:cNvPr id="80" name="Image 79">
            <a:extLst>
              <a:ext uri="{FF2B5EF4-FFF2-40B4-BE49-F238E27FC236}">
                <a16:creationId xmlns:a16="http://schemas.microsoft.com/office/drawing/2014/main" id="{A6F68882-EA35-4A10-B791-56D502F390D4}"/>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387356" y="5769214"/>
            <a:ext cx="226188" cy="590819"/>
          </a:xfrm>
          <a:prstGeom prst="rect">
            <a:avLst/>
          </a:prstGeom>
        </p:spPr>
      </p:pic>
      <p:pic>
        <p:nvPicPr>
          <p:cNvPr id="81" name="Image 80">
            <a:extLst>
              <a:ext uri="{FF2B5EF4-FFF2-40B4-BE49-F238E27FC236}">
                <a16:creationId xmlns:a16="http://schemas.microsoft.com/office/drawing/2014/main" id="{0CB450A6-B43F-4D5F-8A78-635909FC7019}"/>
              </a:ext>
            </a:extLst>
          </p:cNvPr>
          <p:cNvPicPr>
            <a:picLocks noChangeAspect="1"/>
          </p:cNvPicPr>
          <p:nvPr/>
        </p:nvPicPr>
        <p:blipFill>
          <a:blip r:embed="rId8"/>
          <a:stretch>
            <a:fillRect/>
          </a:stretch>
        </p:blipFill>
        <p:spPr>
          <a:xfrm>
            <a:off x="7721002" y="5798877"/>
            <a:ext cx="840393" cy="413878"/>
          </a:xfrm>
          <a:prstGeom prst="rect">
            <a:avLst/>
          </a:prstGeom>
        </p:spPr>
      </p:pic>
      <p:sp>
        <p:nvSpPr>
          <p:cNvPr id="78" name="ZoneTexte 77">
            <a:extLst>
              <a:ext uri="{FF2B5EF4-FFF2-40B4-BE49-F238E27FC236}">
                <a16:creationId xmlns:a16="http://schemas.microsoft.com/office/drawing/2014/main" id="{B02C5385-57DA-4EDE-81BD-2D7B24E98DCB}"/>
              </a:ext>
            </a:extLst>
          </p:cNvPr>
          <p:cNvSpPr txBox="1"/>
          <p:nvPr/>
        </p:nvSpPr>
        <p:spPr>
          <a:xfrm>
            <a:off x="2209556" y="1133346"/>
            <a:ext cx="5086936" cy="430887"/>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a:solidFill>
                  <a:schemeClr val="tx1">
                    <a:lumMod val="75000"/>
                    <a:lumOff val="25000"/>
                  </a:schemeClr>
                </a:solidFill>
              </a:rPr>
              <a:t>IARD Action MRH </a:t>
            </a:r>
            <a:r>
              <a:rPr lang="fr-FR" sz="1000" dirty="0">
                <a:solidFill>
                  <a:schemeClr val="tx1">
                    <a:lumMod val="50000"/>
                    <a:lumOff val="50000"/>
                  </a:schemeClr>
                </a:solidFill>
              </a:rPr>
              <a:t>(34 450 clients, mai-juin )</a:t>
            </a:r>
          </a:p>
          <a:p>
            <a:pPr marL="179388" lvl="1" algn="just"/>
            <a:r>
              <a:rPr lang="fr-FR" sz="1000" dirty="0">
                <a:solidFill>
                  <a:schemeClr val="tx1">
                    <a:lumMod val="50000"/>
                    <a:lumOff val="50000"/>
                  </a:schemeClr>
                </a:solidFill>
                <a:cs typeface="Arial" panose="020B0604020202020204" pitchFamily="34" charset="0"/>
              </a:rPr>
              <a:t>Clients détenteurs de Crédit </a:t>
            </a:r>
            <a:r>
              <a:rPr lang="fr-FR" sz="1000" dirty="0" err="1">
                <a:solidFill>
                  <a:schemeClr val="tx1">
                    <a:lumMod val="50000"/>
                    <a:lumOff val="50000"/>
                  </a:schemeClr>
                </a:solidFill>
                <a:cs typeface="Arial" panose="020B0604020202020204" pitchFamily="34" charset="0"/>
              </a:rPr>
              <a:t>immo</a:t>
            </a:r>
            <a:r>
              <a:rPr lang="fr-FR" sz="1000" dirty="0">
                <a:solidFill>
                  <a:schemeClr val="tx1">
                    <a:lumMod val="50000"/>
                    <a:lumOff val="50000"/>
                  </a:schemeClr>
                </a:solidFill>
                <a:cs typeface="Arial" panose="020B0604020202020204" pitchFamily="34" charset="0"/>
              </a:rPr>
              <a:t> / Clients détenteurs IARD sans MRH ou Conso </a:t>
            </a:r>
          </a:p>
        </p:txBody>
      </p:sp>
      <p:sp>
        <p:nvSpPr>
          <p:cNvPr id="82" name="ZoneTexte 81">
            <a:extLst>
              <a:ext uri="{FF2B5EF4-FFF2-40B4-BE49-F238E27FC236}">
                <a16:creationId xmlns:a16="http://schemas.microsoft.com/office/drawing/2014/main" id="{D1038EA3-3593-4823-9B8A-A67EED3616F6}"/>
              </a:ext>
            </a:extLst>
          </p:cNvPr>
          <p:cNvSpPr txBox="1"/>
          <p:nvPr/>
        </p:nvSpPr>
        <p:spPr>
          <a:xfrm>
            <a:off x="2225670" y="2009355"/>
            <a:ext cx="5245853" cy="584775"/>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a:solidFill>
                  <a:schemeClr val="tx1">
                    <a:lumMod val="75000"/>
                    <a:lumOff val="25000"/>
                  </a:schemeClr>
                </a:solidFill>
              </a:rPr>
              <a:t>IARD Jeunes </a:t>
            </a:r>
            <a:r>
              <a:rPr lang="fr-FR" sz="1000" dirty="0">
                <a:solidFill>
                  <a:schemeClr val="tx1">
                    <a:lumMod val="50000"/>
                    <a:lumOff val="50000"/>
                  </a:schemeClr>
                </a:solidFill>
              </a:rPr>
              <a:t>(58 981 clients, mai à août)</a:t>
            </a:r>
          </a:p>
          <a:p>
            <a:pPr marL="180000"/>
            <a:r>
              <a:rPr lang="fr-FR" sz="1000" dirty="0">
                <a:solidFill>
                  <a:schemeClr val="tx1">
                    <a:lumMod val="50000"/>
                    <a:lumOff val="50000"/>
                  </a:schemeClr>
                </a:solidFill>
                <a:cs typeface="Arial" panose="020B0604020202020204" pitchFamily="34" charset="0"/>
              </a:rPr>
              <a:t>Clients de 18/28 ans sans MRH ou Santé. Thématique « Etudes/stages » et  « Installation »</a:t>
            </a:r>
          </a:p>
        </p:txBody>
      </p:sp>
      <p:sp>
        <p:nvSpPr>
          <p:cNvPr id="84" name="ZoneTexte 83">
            <a:extLst>
              <a:ext uri="{FF2B5EF4-FFF2-40B4-BE49-F238E27FC236}">
                <a16:creationId xmlns:a16="http://schemas.microsoft.com/office/drawing/2014/main" id="{89BBB27B-E13C-4802-A9E0-E58B693F2199}"/>
              </a:ext>
            </a:extLst>
          </p:cNvPr>
          <p:cNvSpPr txBox="1"/>
          <p:nvPr/>
        </p:nvSpPr>
        <p:spPr>
          <a:xfrm>
            <a:off x="2206206" y="3500371"/>
            <a:ext cx="5154681" cy="430887"/>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a:solidFill>
                  <a:srgbClr val="C00000"/>
                </a:solidFill>
              </a:rPr>
              <a:t>Vos clients sans Univers Assurance</a:t>
            </a:r>
          </a:p>
          <a:p>
            <a:pPr marL="179388"/>
            <a:r>
              <a:rPr lang="fr-FR" sz="1000" dirty="0">
                <a:solidFill>
                  <a:schemeClr val="tx1">
                    <a:lumMod val="50000"/>
                    <a:lumOff val="50000"/>
                  </a:schemeClr>
                </a:solidFill>
                <a:cs typeface="Arial" panose="020B0604020202020204" pitchFamily="34" charset="0"/>
              </a:rPr>
              <a:t>Vous pouvez filtrer et trier vos clients non équipés en Assurance.</a:t>
            </a:r>
            <a:endParaRPr lang="fr-FR" sz="1000" dirty="0">
              <a:solidFill>
                <a:srgbClr val="C00000"/>
              </a:solidFill>
              <a:latin typeface="+mj-lt"/>
              <a:cs typeface="Arial" panose="020B0604020202020204" pitchFamily="34" charset="0"/>
            </a:endParaRPr>
          </a:p>
        </p:txBody>
      </p:sp>
      <p:pic>
        <p:nvPicPr>
          <p:cNvPr id="85" name="Image 84">
            <a:extLst>
              <a:ext uri="{FF2B5EF4-FFF2-40B4-BE49-F238E27FC236}">
                <a16:creationId xmlns:a16="http://schemas.microsoft.com/office/drawing/2014/main" id="{AAF8ABC4-9BC5-4B89-9ADA-45C02208F924}"/>
              </a:ext>
            </a:extLst>
          </p:cNvPr>
          <p:cNvPicPr>
            <a:picLocks noChangeAspect="1"/>
          </p:cNvPicPr>
          <p:nvPr/>
        </p:nvPicPr>
        <p:blipFill rotWithShape="1">
          <a:blip r:embed="rId9"/>
          <a:srcRect b="24945"/>
          <a:stretch/>
        </p:blipFill>
        <p:spPr>
          <a:xfrm>
            <a:off x="866262" y="3580352"/>
            <a:ext cx="1268375" cy="225418"/>
          </a:xfrm>
          <a:prstGeom prst="rect">
            <a:avLst/>
          </a:prstGeom>
        </p:spPr>
      </p:pic>
      <p:sp>
        <p:nvSpPr>
          <p:cNvPr id="95" name="Rectangle 94">
            <a:extLst>
              <a:ext uri="{FF2B5EF4-FFF2-40B4-BE49-F238E27FC236}">
                <a16:creationId xmlns:a16="http://schemas.microsoft.com/office/drawing/2014/main" id="{EC16E9C7-283B-4342-9A0B-CF50BE7B9CAC}"/>
              </a:ext>
            </a:extLst>
          </p:cNvPr>
          <p:cNvSpPr/>
          <p:nvPr/>
        </p:nvSpPr>
        <p:spPr>
          <a:xfrm>
            <a:off x="171744" y="1137080"/>
            <a:ext cx="7269105" cy="2796607"/>
          </a:xfrm>
          <a:prstGeom prst="rect">
            <a:avLst/>
          </a:prstGeom>
          <a:noFill/>
          <a:ln w="28575">
            <a:solidFill>
              <a:srgbClr val="F2F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96" name="Image 95">
            <a:extLst>
              <a:ext uri="{FF2B5EF4-FFF2-40B4-BE49-F238E27FC236}">
                <a16:creationId xmlns:a16="http://schemas.microsoft.com/office/drawing/2014/main" id="{7E0C2F97-BAB0-4579-B007-78D98FD4F52D}"/>
              </a:ext>
            </a:extLst>
          </p:cNvPr>
          <p:cNvPicPr>
            <a:picLocks noChangeAspect="1"/>
          </p:cNvPicPr>
          <p:nvPr/>
        </p:nvPicPr>
        <p:blipFill rotWithShape="1">
          <a:blip r:embed="rId10">
            <a:extLst>
              <a:ext uri="{BEBA8EAE-BF5A-486C-A8C5-ECC9F3942E4B}">
                <a14:imgProps xmlns:a14="http://schemas.microsoft.com/office/drawing/2010/main">
                  <a14:imgLayer r:embed="rId11">
                    <a14:imgEffect>
                      <a14:saturation sat="200000"/>
                    </a14:imgEffect>
                  </a14:imgLayer>
                </a14:imgProps>
              </a:ext>
            </a:extLst>
          </a:blip>
          <a:srcRect l="10161" t="9333" r="8604" b="5095"/>
          <a:stretch/>
        </p:blipFill>
        <p:spPr>
          <a:xfrm>
            <a:off x="860391" y="1260386"/>
            <a:ext cx="478808" cy="268972"/>
          </a:xfrm>
          <a:prstGeom prst="rect">
            <a:avLst/>
          </a:prstGeom>
        </p:spPr>
      </p:pic>
      <p:sp>
        <p:nvSpPr>
          <p:cNvPr id="97" name="ZoneTexte 96">
            <a:extLst>
              <a:ext uri="{FF2B5EF4-FFF2-40B4-BE49-F238E27FC236}">
                <a16:creationId xmlns:a16="http://schemas.microsoft.com/office/drawing/2014/main" id="{C89B5237-B245-4C31-82A9-15922D987A26}"/>
              </a:ext>
            </a:extLst>
          </p:cNvPr>
          <p:cNvSpPr txBox="1"/>
          <p:nvPr/>
        </p:nvSpPr>
        <p:spPr>
          <a:xfrm>
            <a:off x="2209556" y="2799069"/>
            <a:ext cx="5072894" cy="584775"/>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a:solidFill>
                  <a:schemeClr val="tx1">
                    <a:lumMod val="75000"/>
                    <a:lumOff val="25000"/>
                  </a:schemeClr>
                </a:solidFill>
              </a:rPr>
              <a:t>IARD véhicules cibles </a:t>
            </a:r>
            <a:r>
              <a:rPr lang="fr-FR" sz="1000" dirty="0">
                <a:solidFill>
                  <a:schemeClr val="tx1">
                    <a:lumMod val="50000"/>
                    <a:lumOff val="50000"/>
                  </a:schemeClr>
                </a:solidFill>
              </a:rPr>
              <a:t>(20 395 clients)</a:t>
            </a:r>
          </a:p>
          <a:p>
            <a:pPr marL="179388" lvl="1" algn="just"/>
            <a:r>
              <a:rPr lang="fr-FR" sz="1000" dirty="0">
                <a:solidFill>
                  <a:schemeClr val="tx1">
                    <a:lumMod val="50000"/>
                    <a:lumOff val="50000"/>
                  </a:schemeClr>
                </a:solidFill>
                <a:cs typeface="Arial" panose="020B0604020202020204" pitchFamily="34" charset="0"/>
              </a:rPr>
              <a:t>Clients possédant un véhicule où nos offres AUTO et/ou 2 Roues sont très bien positionnées sur le marché.</a:t>
            </a:r>
          </a:p>
        </p:txBody>
      </p:sp>
      <p:pic>
        <p:nvPicPr>
          <p:cNvPr id="98" name="Picture 4" descr="New - image for website - Sherrards Law">
            <a:extLst>
              <a:ext uri="{FF2B5EF4-FFF2-40B4-BE49-F238E27FC236}">
                <a16:creationId xmlns:a16="http://schemas.microsoft.com/office/drawing/2014/main" id="{524F1044-B0FB-45DA-99FF-0A5DDD520739}"/>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857124" y="1263697"/>
            <a:ext cx="321095" cy="318661"/>
          </a:xfrm>
          <a:prstGeom prst="rect">
            <a:avLst/>
          </a:prstGeom>
          <a:noFill/>
          <a:extLst>
            <a:ext uri="{909E8E84-426E-40DD-AFC4-6F175D3DCCD1}">
              <a14:hiddenFill xmlns:a14="http://schemas.microsoft.com/office/drawing/2010/main">
                <a:solidFill>
                  <a:srgbClr val="FFFFFF"/>
                </a:solidFill>
              </a14:hiddenFill>
            </a:ext>
          </a:extLst>
        </p:spPr>
      </p:pic>
      <p:pic>
        <p:nvPicPr>
          <p:cNvPr id="105" name="Picture 4" descr="New - image for website - Sherrards Law">
            <a:extLst>
              <a:ext uri="{FF2B5EF4-FFF2-40B4-BE49-F238E27FC236}">
                <a16:creationId xmlns:a16="http://schemas.microsoft.com/office/drawing/2014/main" id="{6811E28F-602C-4E29-B45C-8CC189062161}"/>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867356" y="1731772"/>
            <a:ext cx="321095" cy="318661"/>
          </a:xfrm>
          <a:prstGeom prst="rect">
            <a:avLst/>
          </a:prstGeom>
          <a:noFill/>
          <a:extLst>
            <a:ext uri="{909E8E84-426E-40DD-AFC4-6F175D3DCCD1}">
              <a14:hiddenFill xmlns:a14="http://schemas.microsoft.com/office/drawing/2010/main">
                <a:solidFill>
                  <a:srgbClr val="FFFFFF"/>
                </a:solidFill>
              </a14:hiddenFill>
            </a:ext>
          </a:extLst>
        </p:spPr>
      </p:pic>
      <p:pic>
        <p:nvPicPr>
          <p:cNvPr id="106" name="Picture 4" descr="New - image for website - Sherrards Law">
            <a:extLst>
              <a:ext uri="{FF2B5EF4-FFF2-40B4-BE49-F238E27FC236}">
                <a16:creationId xmlns:a16="http://schemas.microsoft.com/office/drawing/2014/main" id="{0ED61662-EA39-4656-951B-F3D504530818}"/>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873901" y="2209988"/>
            <a:ext cx="321095" cy="318661"/>
          </a:xfrm>
          <a:prstGeom prst="rect">
            <a:avLst/>
          </a:prstGeom>
          <a:noFill/>
          <a:extLst>
            <a:ext uri="{909E8E84-426E-40DD-AFC4-6F175D3DCCD1}">
              <a14:hiddenFill xmlns:a14="http://schemas.microsoft.com/office/drawing/2010/main">
                <a:solidFill>
                  <a:srgbClr val="FFFFFF"/>
                </a:solidFill>
              </a14:hiddenFill>
            </a:ext>
          </a:extLst>
        </p:spPr>
      </p:pic>
      <p:pic>
        <p:nvPicPr>
          <p:cNvPr id="107" name="Picture 2" descr="Sticker arbre été vert pas cher Etiquette &amp;amp;amp; Autocollant">
            <a:extLst>
              <a:ext uri="{FF2B5EF4-FFF2-40B4-BE49-F238E27FC236}">
                <a16:creationId xmlns:a16="http://schemas.microsoft.com/office/drawing/2014/main" id="{785BA48A-38A7-443F-BEC7-68C390410EB8}"/>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99428" y="4929526"/>
            <a:ext cx="615553" cy="615553"/>
          </a:xfrm>
          <a:prstGeom prst="rect">
            <a:avLst/>
          </a:prstGeom>
          <a:noFill/>
          <a:extLst>
            <a:ext uri="{909E8E84-426E-40DD-AFC4-6F175D3DCCD1}">
              <a14:hiddenFill xmlns:a14="http://schemas.microsoft.com/office/drawing/2010/main">
                <a:solidFill>
                  <a:srgbClr val="FFFFFF"/>
                </a:solidFill>
              </a14:hiddenFill>
            </a:ext>
          </a:extLst>
        </p:spPr>
      </p:pic>
      <p:sp>
        <p:nvSpPr>
          <p:cNvPr id="116" name="Rectangle à coins arrondis 62">
            <a:extLst>
              <a:ext uri="{FF2B5EF4-FFF2-40B4-BE49-F238E27FC236}">
                <a16:creationId xmlns:a16="http://schemas.microsoft.com/office/drawing/2014/main" id="{8EA8123B-C0C0-4CC0-806F-C5F55AAE57C2}"/>
              </a:ext>
            </a:extLst>
          </p:cNvPr>
          <p:cNvSpPr/>
          <p:nvPr/>
        </p:nvSpPr>
        <p:spPr>
          <a:xfrm>
            <a:off x="8561394" y="3654193"/>
            <a:ext cx="3554068" cy="2822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rgbClr val="C00000"/>
                </a:solidFill>
                <a:latin typeface="+mj-lt"/>
                <a:cs typeface="Arial" panose="020B0604020202020204" pitchFamily="34" charset="0"/>
              </a:rPr>
              <a:t>Bon à savoir</a:t>
            </a:r>
          </a:p>
        </p:txBody>
      </p:sp>
      <p:sp>
        <p:nvSpPr>
          <p:cNvPr id="117" name="Rectangle à coins arrondis 62">
            <a:extLst>
              <a:ext uri="{FF2B5EF4-FFF2-40B4-BE49-F238E27FC236}">
                <a16:creationId xmlns:a16="http://schemas.microsoft.com/office/drawing/2014/main" id="{7177BF5F-6DB3-4DB2-9716-DF9B03FFACCE}"/>
              </a:ext>
            </a:extLst>
          </p:cNvPr>
          <p:cNvSpPr/>
          <p:nvPr/>
        </p:nvSpPr>
        <p:spPr>
          <a:xfrm>
            <a:off x="8543565" y="4738425"/>
            <a:ext cx="3589725" cy="2822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rgbClr val="C00000"/>
                </a:solidFill>
                <a:latin typeface="+mj-lt"/>
                <a:cs typeface="Arial" panose="020B0604020202020204" pitchFamily="34" charset="0"/>
              </a:rPr>
              <a:t>Profitez du Digital</a:t>
            </a:r>
          </a:p>
        </p:txBody>
      </p:sp>
      <p:sp>
        <p:nvSpPr>
          <p:cNvPr id="118" name="ZoneTexte 117">
            <a:extLst>
              <a:ext uri="{FF2B5EF4-FFF2-40B4-BE49-F238E27FC236}">
                <a16:creationId xmlns:a16="http://schemas.microsoft.com/office/drawing/2014/main" id="{792C2F7A-6AFF-4E05-B31C-4A32CC690E2C}"/>
              </a:ext>
            </a:extLst>
          </p:cNvPr>
          <p:cNvSpPr txBox="1"/>
          <p:nvPr/>
        </p:nvSpPr>
        <p:spPr>
          <a:xfrm>
            <a:off x="8561395" y="5033041"/>
            <a:ext cx="3435180" cy="600164"/>
          </a:xfrm>
          <a:prstGeom prst="rect">
            <a:avLst/>
          </a:prstGeom>
          <a:solidFill>
            <a:srgbClr val="F2F2F2"/>
          </a:solidFill>
        </p:spPr>
        <p:txBody>
          <a:bodyPr wrap="square" rtlCol="0">
            <a:spAutoFit/>
          </a:bodyPr>
          <a:lstStyle/>
          <a:p>
            <a:pPr algn="just">
              <a:spcBef>
                <a:spcPct val="20000"/>
              </a:spcBef>
              <a:buClr>
                <a:srgbClr val="C00000"/>
              </a:buClr>
            </a:pPr>
            <a:r>
              <a:rPr lang="fr-FR" sz="1100" b="1" dirty="0">
                <a:solidFill>
                  <a:schemeClr val="tx1">
                    <a:lumMod val="75000"/>
                    <a:lumOff val="25000"/>
                  </a:schemeClr>
                </a:solidFill>
              </a:rPr>
              <a:t>Sont éligibles à la SED</a:t>
            </a:r>
            <a:r>
              <a:rPr lang="fr-FR" sz="1100" dirty="0">
                <a:solidFill>
                  <a:schemeClr val="tx1">
                    <a:lumMod val="50000"/>
                    <a:lumOff val="50000"/>
                  </a:schemeClr>
                </a:solidFill>
              </a:rPr>
              <a:t>, les </a:t>
            </a:r>
            <a:r>
              <a:rPr lang="fr-FR" sz="1100" b="1" dirty="0">
                <a:solidFill>
                  <a:schemeClr val="tx1">
                    <a:lumMod val="50000"/>
                    <a:lumOff val="50000"/>
                  </a:schemeClr>
                </a:solidFill>
              </a:rPr>
              <a:t>s</a:t>
            </a:r>
            <a:r>
              <a:rPr lang="fr-FR" sz="1100" dirty="0">
                <a:solidFill>
                  <a:schemeClr val="tx1">
                    <a:lumMod val="50000"/>
                    <a:lumOff val="50000"/>
                  </a:schemeClr>
                </a:solidFill>
              </a:rPr>
              <a:t>ouscriptions d’assurances Auto, MRH, 2 roues, </a:t>
            </a:r>
            <a:r>
              <a:rPr lang="fr-FR" sz="1100" dirty="0" err="1">
                <a:solidFill>
                  <a:schemeClr val="tx1">
                    <a:lumMod val="50000"/>
                    <a:lumOff val="50000"/>
                  </a:schemeClr>
                </a:solidFill>
              </a:rPr>
              <a:t>Sécur’Famille</a:t>
            </a:r>
            <a:r>
              <a:rPr lang="fr-FR" sz="1100" dirty="0">
                <a:solidFill>
                  <a:schemeClr val="tx1">
                    <a:lumMod val="50000"/>
                    <a:lumOff val="50000"/>
                  </a:schemeClr>
                </a:solidFill>
              </a:rPr>
              <a:t>, ESO, </a:t>
            </a:r>
            <a:r>
              <a:rPr lang="fr-FR" sz="1100" dirty="0" err="1">
                <a:solidFill>
                  <a:schemeClr val="tx1">
                    <a:lumMod val="50000"/>
                    <a:lumOff val="50000"/>
                  </a:schemeClr>
                </a:solidFill>
              </a:rPr>
              <a:t>Sécur’Média</a:t>
            </a:r>
            <a:r>
              <a:rPr lang="fr-FR" sz="1100" dirty="0">
                <a:solidFill>
                  <a:schemeClr val="tx1">
                    <a:lumMod val="50000"/>
                    <a:lumOff val="50000"/>
                  </a:schemeClr>
                </a:solidFill>
              </a:rPr>
              <a:t>.</a:t>
            </a:r>
          </a:p>
        </p:txBody>
      </p:sp>
      <p:sp>
        <p:nvSpPr>
          <p:cNvPr id="119" name="ZoneTexte 118">
            <a:extLst>
              <a:ext uri="{FF2B5EF4-FFF2-40B4-BE49-F238E27FC236}">
                <a16:creationId xmlns:a16="http://schemas.microsoft.com/office/drawing/2014/main" id="{854D2CAC-FB4D-4697-B60C-B15962AAA40E}"/>
              </a:ext>
            </a:extLst>
          </p:cNvPr>
          <p:cNvSpPr txBox="1"/>
          <p:nvPr/>
        </p:nvSpPr>
        <p:spPr>
          <a:xfrm>
            <a:off x="8560669" y="3951941"/>
            <a:ext cx="3435180" cy="769441"/>
          </a:xfrm>
          <a:prstGeom prst="rect">
            <a:avLst/>
          </a:prstGeom>
          <a:solidFill>
            <a:srgbClr val="F2F2F2"/>
          </a:solidFill>
        </p:spPr>
        <p:txBody>
          <a:bodyPr wrap="square" rtlCol="0">
            <a:spAutoFit/>
          </a:bodyPr>
          <a:lstStyle/>
          <a:p>
            <a:pPr algn="just">
              <a:spcBef>
                <a:spcPct val="20000"/>
              </a:spcBef>
              <a:buClr>
                <a:srgbClr val="C00000"/>
              </a:buClr>
            </a:pPr>
            <a:r>
              <a:rPr lang="fr-FR" sz="1100" b="1" dirty="0">
                <a:solidFill>
                  <a:schemeClr val="tx1">
                    <a:lumMod val="75000"/>
                    <a:lumOff val="25000"/>
                  </a:schemeClr>
                </a:solidFill>
              </a:rPr>
              <a:t>22 % </a:t>
            </a:r>
            <a:r>
              <a:rPr lang="fr-FR" sz="1100" dirty="0">
                <a:solidFill>
                  <a:schemeClr val="tx1">
                    <a:lumMod val="50000"/>
                    <a:lumOff val="50000"/>
                  </a:schemeClr>
                </a:solidFill>
              </a:rPr>
              <a:t>de nos clients Bancarisés sont </a:t>
            </a:r>
            <a:r>
              <a:rPr lang="fr-FR" sz="1100" b="1" dirty="0">
                <a:solidFill>
                  <a:schemeClr val="tx1">
                    <a:lumMod val="75000"/>
                    <a:lumOff val="25000"/>
                  </a:schemeClr>
                </a:solidFill>
              </a:rPr>
              <a:t>détenteurs d’un contrat IARD </a:t>
            </a:r>
            <a:r>
              <a:rPr lang="fr-FR" sz="1100" dirty="0">
                <a:solidFill>
                  <a:schemeClr val="tx1">
                    <a:lumMod val="50000"/>
                    <a:lumOff val="50000"/>
                  </a:schemeClr>
                </a:solidFill>
              </a:rPr>
              <a:t>alors que 95 % des Français en détiennent au moins un. Un potentiel fort d’équipement en CEGEE…</a:t>
            </a:r>
          </a:p>
        </p:txBody>
      </p:sp>
      <p:grpSp>
        <p:nvGrpSpPr>
          <p:cNvPr id="120" name="Groupe 119">
            <a:extLst>
              <a:ext uri="{FF2B5EF4-FFF2-40B4-BE49-F238E27FC236}">
                <a16:creationId xmlns:a16="http://schemas.microsoft.com/office/drawing/2014/main" id="{83A9005B-AF5C-4DC9-94C9-9C9DF821CDF4}"/>
              </a:ext>
            </a:extLst>
          </p:cNvPr>
          <p:cNvGrpSpPr/>
          <p:nvPr/>
        </p:nvGrpSpPr>
        <p:grpSpPr>
          <a:xfrm>
            <a:off x="7785412" y="3883154"/>
            <a:ext cx="768157" cy="778024"/>
            <a:chOff x="7785035" y="3650249"/>
            <a:chExt cx="768157" cy="614492"/>
          </a:xfrm>
        </p:grpSpPr>
        <p:pic>
          <p:nvPicPr>
            <p:cNvPr id="121" name="Image 120">
              <a:extLst>
                <a:ext uri="{FF2B5EF4-FFF2-40B4-BE49-F238E27FC236}">
                  <a16:creationId xmlns:a16="http://schemas.microsoft.com/office/drawing/2014/main" id="{8506DD1D-D9B2-4651-A027-75908AF6E2FC}"/>
                </a:ext>
              </a:extLst>
            </p:cNvPr>
            <p:cNvPicPr>
              <a:picLocks noChangeAspect="1"/>
            </p:cNvPicPr>
            <p:nvPr/>
          </p:nvPicPr>
          <p:blipFill>
            <a:blip r:embed="rId13">
              <a:clrChange>
                <a:clrFrom>
                  <a:srgbClr val="FFFFFF"/>
                </a:clrFrom>
                <a:clrTo>
                  <a:srgbClr val="FFFFFF">
                    <a:alpha val="0"/>
                  </a:srgbClr>
                </a:clrTo>
              </a:clrChange>
            </a:blip>
            <a:stretch>
              <a:fillRect/>
            </a:stretch>
          </p:blipFill>
          <p:spPr>
            <a:xfrm>
              <a:off x="7785035" y="3650249"/>
              <a:ext cx="755659" cy="614492"/>
            </a:xfrm>
            <a:prstGeom prst="rect">
              <a:avLst/>
            </a:prstGeom>
          </p:spPr>
        </p:pic>
        <p:sp>
          <p:nvSpPr>
            <p:cNvPr id="122" name="Rectangle 121">
              <a:extLst>
                <a:ext uri="{FF2B5EF4-FFF2-40B4-BE49-F238E27FC236}">
                  <a16:creationId xmlns:a16="http://schemas.microsoft.com/office/drawing/2014/main" id="{1E319D34-126D-49CB-B1BA-CF045430B0D6}"/>
                </a:ext>
              </a:extLst>
            </p:cNvPr>
            <p:cNvSpPr/>
            <p:nvPr/>
          </p:nvSpPr>
          <p:spPr>
            <a:xfrm>
              <a:off x="8459307" y="3932891"/>
              <a:ext cx="93885" cy="2651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23" name="Rectangle à coins arrondis 62">
            <a:extLst>
              <a:ext uri="{FF2B5EF4-FFF2-40B4-BE49-F238E27FC236}">
                <a16:creationId xmlns:a16="http://schemas.microsoft.com/office/drawing/2014/main" id="{8172C6F6-7B57-41EA-A4E4-0017BA9366A3}"/>
              </a:ext>
            </a:extLst>
          </p:cNvPr>
          <p:cNvSpPr/>
          <p:nvPr/>
        </p:nvSpPr>
        <p:spPr>
          <a:xfrm>
            <a:off x="8561394" y="3654193"/>
            <a:ext cx="3554068" cy="2822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rgbClr val="C00000"/>
                </a:solidFill>
                <a:latin typeface="+mj-lt"/>
                <a:cs typeface="Arial" panose="020B0604020202020204" pitchFamily="34" charset="0"/>
              </a:rPr>
              <a:t>Bon à savoir</a:t>
            </a:r>
          </a:p>
        </p:txBody>
      </p:sp>
      <p:pic>
        <p:nvPicPr>
          <p:cNvPr id="124" name="Image 123">
            <a:extLst>
              <a:ext uri="{FF2B5EF4-FFF2-40B4-BE49-F238E27FC236}">
                <a16:creationId xmlns:a16="http://schemas.microsoft.com/office/drawing/2014/main" id="{567FABAD-21F4-47C6-A83B-962806B08B55}"/>
              </a:ext>
            </a:extLst>
          </p:cNvPr>
          <p:cNvPicPr/>
          <p:nvPr/>
        </p:nvPicPr>
        <p:blipFill rotWithShape="1">
          <a:blip r:embed="rId3"/>
          <a:srcRect l="39848" t="44992" r="45767" b="32072"/>
          <a:stretch/>
        </p:blipFill>
        <p:spPr bwMode="auto">
          <a:xfrm>
            <a:off x="7864151" y="5020802"/>
            <a:ext cx="571878" cy="608946"/>
          </a:xfrm>
          <a:prstGeom prst="rect">
            <a:avLst/>
          </a:prstGeom>
          <a:ln>
            <a:noFill/>
          </a:ln>
          <a:extLst>
            <a:ext uri="{53640926-AAD7-44D8-BBD7-CCE9431645EC}">
              <a14:shadowObscured xmlns:a14="http://schemas.microsoft.com/office/drawing/2010/main"/>
            </a:ext>
          </a:extLst>
        </p:spPr>
      </p:pic>
      <p:sp>
        <p:nvSpPr>
          <p:cNvPr id="125" name="Rectangle 124">
            <a:hlinkClick r:id="rId14"/>
            <a:extLst>
              <a:ext uri="{FF2B5EF4-FFF2-40B4-BE49-F238E27FC236}">
                <a16:creationId xmlns:a16="http://schemas.microsoft.com/office/drawing/2014/main" id="{BFF01960-E650-4F08-85E7-584106D0270A}"/>
              </a:ext>
            </a:extLst>
          </p:cNvPr>
          <p:cNvSpPr/>
          <p:nvPr/>
        </p:nvSpPr>
        <p:spPr>
          <a:xfrm>
            <a:off x="2004639" y="6448561"/>
            <a:ext cx="1349413" cy="305575"/>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Book GERC</a:t>
            </a:r>
          </a:p>
        </p:txBody>
      </p:sp>
      <p:sp>
        <p:nvSpPr>
          <p:cNvPr id="126" name="Rectangle 125">
            <a:hlinkClick r:id="rId15"/>
            <a:extLst>
              <a:ext uri="{FF2B5EF4-FFF2-40B4-BE49-F238E27FC236}">
                <a16:creationId xmlns:a16="http://schemas.microsoft.com/office/drawing/2014/main" id="{4A647648-051E-4E8E-9116-DC72F75DEE92}"/>
              </a:ext>
            </a:extLst>
          </p:cNvPr>
          <p:cNvSpPr/>
          <p:nvPr/>
        </p:nvSpPr>
        <p:spPr>
          <a:xfrm>
            <a:off x="3866759" y="6448561"/>
            <a:ext cx="1349413" cy="305575"/>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ORCA</a:t>
            </a:r>
          </a:p>
        </p:txBody>
      </p:sp>
      <p:sp>
        <p:nvSpPr>
          <p:cNvPr id="127" name="Rectangle 126">
            <a:hlinkClick r:id="rId16"/>
            <a:extLst>
              <a:ext uri="{FF2B5EF4-FFF2-40B4-BE49-F238E27FC236}">
                <a16:creationId xmlns:a16="http://schemas.microsoft.com/office/drawing/2014/main" id="{168D3A8E-DC02-4A66-81C8-E4304EDB1F4C}"/>
              </a:ext>
            </a:extLst>
          </p:cNvPr>
          <p:cNvSpPr/>
          <p:nvPr/>
        </p:nvSpPr>
        <p:spPr>
          <a:xfrm>
            <a:off x="5728879" y="6448561"/>
            <a:ext cx="1349413" cy="305575"/>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Offres promo</a:t>
            </a:r>
          </a:p>
        </p:txBody>
      </p:sp>
      <p:sp>
        <p:nvSpPr>
          <p:cNvPr id="128" name="Rectangle 127">
            <a:hlinkClick r:id="rId17" action="ppaction://hlinksldjump"/>
            <a:extLst>
              <a:ext uri="{FF2B5EF4-FFF2-40B4-BE49-F238E27FC236}">
                <a16:creationId xmlns:a16="http://schemas.microsoft.com/office/drawing/2014/main" id="{3A572C17-275A-4A8D-9DA8-64FD07641B50}"/>
              </a:ext>
            </a:extLst>
          </p:cNvPr>
          <p:cNvSpPr/>
          <p:nvPr/>
        </p:nvSpPr>
        <p:spPr>
          <a:xfrm>
            <a:off x="7590999" y="6448561"/>
            <a:ext cx="1349413" cy="305575"/>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Boîte à outils</a:t>
            </a:r>
          </a:p>
        </p:txBody>
      </p:sp>
      <p:pic>
        <p:nvPicPr>
          <p:cNvPr id="129" name="Picture 4">
            <a:extLst>
              <a:ext uri="{FF2B5EF4-FFF2-40B4-BE49-F238E27FC236}">
                <a16:creationId xmlns:a16="http://schemas.microsoft.com/office/drawing/2014/main" id="{47B239B5-CBBD-4172-A2B7-10D78CB29DCF}"/>
              </a:ext>
            </a:extLst>
          </p:cNvPr>
          <p:cNvPicPr>
            <a:picLocks noChangeAspect="1" noChangeArrowheads="1"/>
          </p:cNvPicPr>
          <p:nvPr/>
        </p:nvPicPr>
        <p:blipFill rotWithShape="1">
          <a:blip r:embed="rId18">
            <a:extLst>
              <a:ext uri="{28A0092B-C50C-407E-A947-70E740481C1C}">
                <a14:useLocalDpi xmlns:a14="http://schemas.microsoft.com/office/drawing/2010/main" val="0"/>
              </a:ext>
            </a:extLst>
          </a:blip>
          <a:srcRect l="18889" t="19753" r="15034" b="23429"/>
          <a:stretch/>
        </p:blipFill>
        <p:spPr bwMode="auto">
          <a:xfrm>
            <a:off x="3141087" y="6448561"/>
            <a:ext cx="296077" cy="50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0" name="Picture 4">
            <a:extLst>
              <a:ext uri="{FF2B5EF4-FFF2-40B4-BE49-F238E27FC236}">
                <a16:creationId xmlns:a16="http://schemas.microsoft.com/office/drawing/2014/main" id="{624E1EB0-046A-4BBA-8664-04C4E48F916D}"/>
              </a:ext>
            </a:extLst>
          </p:cNvPr>
          <p:cNvPicPr>
            <a:picLocks noChangeAspect="1" noChangeArrowheads="1"/>
          </p:cNvPicPr>
          <p:nvPr/>
        </p:nvPicPr>
        <p:blipFill rotWithShape="1">
          <a:blip r:embed="rId18">
            <a:extLst>
              <a:ext uri="{28A0092B-C50C-407E-A947-70E740481C1C}">
                <a14:useLocalDpi xmlns:a14="http://schemas.microsoft.com/office/drawing/2010/main" val="0"/>
              </a:ext>
            </a:extLst>
          </a:blip>
          <a:srcRect l="18889" t="19753" r="15034" b="23429"/>
          <a:stretch/>
        </p:blipFill>
        <p:spPr bwMode="auto">
          <a:xfrm>
            <a:off x="5015569" y="6461769"/>
            <a:ext cx="296077" cy="50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1" name="Picture 4">
            <a:extLst>
              <a:ext uri="{FF2B5EF4-FFF2-40B4-BE49-F238E27FC236}">
                <a16:creationId xmlns:a16="http://schemas.microsoft.com/office/drawing/2014/main" id="{3A8E28C5-E6C7-4138-8D57-E7F7CF7CEFBE}"/>
              </a:ext>
            </a:extLst>
          </p:cNvPr>
          <p:cNvPicPr>
            <a:picLocks noChangeAspect="1" noChangeArrowheads="1"/>
          </p:cNvPicPr>
          <p:nvPr/>
        </p:nvPicPr>
        <p:blipFill rotWithShape="1">
          <a:blip r:embed="rId18">
            <a:extLst>
              <a:ext uri="{28A0092B-C50C-407E-A947-70E740481C1C}">
                <a14:useLocalDpi xmlns:a14="http://schemas.microsoft.com/office/drawing/2010/main" val="0"/>
              </a:ext>
            </a:extLst>
          </a:blip>
          <a:srcRect l="18889" t="19753" r="15034" b="23429"/>
          <a:stretch/>
        </p:blipFill>
        <p:spPr bwMode="auto">
          <a:xfrm>
            <a:off x="6877684" y="6448561"/>
            <a:ext cx="296077" cy="50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2" name="Picture 4">
            <a:extLst>
              <a:ext uri="{FF2B5EF4-FFF2-40B4-BE49-F238E27FC236}">
                <a16:creationId xmlns:a16="http://schemas.microsoft.com/office/drawing/2014/main" id="{B327DD6D-5EE1-46BB-81FB-47D856589AA7}"/>
              </a:ext>
            </a:extLst>
          </p:cNvPr>
          <p:cNvPicPr>
            <a:picLocks noChangeAspect="1" noChangeArrowheads="1"/>
          </p:cNvPicPr>
          <p:nvPr/>
        </p:nvPicPr>
        <p:blipFill rotWithShape="1">
          <a:blip r:embed="rId18">
            <a:extLst>
              <a:ext uri="{28A0092B-C50C-407E-A947-70E740481C1C}">
                <a14:useLocalDpi xmlns:a14="http://schemas.microsoft.com/office/drawing/2010/main" val="0"/>
              </a:ext>
            </a:extLst>
          </a:blip>
          <a:srcRect l="18889" t="19753" r="15034" b="23429"/>
          <a:stretch/>
        </p:blipFill>
        <p:spPr bwMode="auto">
          <a:xfrm>
            <a:off x="8752160" y="6448561"/>
            <a:ext cx="296077" cy="50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3" name="Rectangle 132">
            <a:hlinkClick r:id="rId19"/>
            <a:extLst>
              <a:ext uri="{FF2B5EF4-FFF2-40B4-BE49-F238E27FC236}">
                <a16:creationId xmlns:a16="http://schemas.microsoft.com/office/drawing/2014/main" id="{45140F48-EBBF-4FF7-8C5F-E1BCD157485E}"/>
              </a:ext>
            </a:extLst>
          </p:cNvPr>
          <p:cNvSpPr/>
          <p:nvPr/>
        </p:nvSpPr>
        <p:spPr>
          <a:xfrm>
            <a:off x="9453119" y="6466779"/>
            <a:ext cx="1717232" cy="305575"/>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Produits éligibles VAD</a:t>
            </a:r>
          </a:p>
        </p:txBody>
      </p:sp>
      <p:pic>
        <p:nvPicPr>
          <p:cNvPr id="134" name="Picture 4">
            <a:extLst>
              <a:ext uri="{FF2B5EF4-FFF2-40B4-BE49-F238E27FC236}">
                <a16:creationId xmlns:a16="http://schemas.microsoft.com/office/drawing/2014/main" id="{4FF5EFD7-C848-4304-9708-55FCC739EECE}"/>
              </a:ext>
            </a:extLst>
          </p:cNvPr>
          <p:cNvPicPr>
            <a:picLocks noChangeAspect="1" noChangeArrowheads="1"/>
          </p:cNvPicPr>
          <p:nvPr/>
        </p:nvPicPr>
        <p:blipFill rotWithShape="1">
          <a:blip r:embed="rId18">
            <a:extLst>
              <a:ext uri="{28A0092B-C50C-407E-A947-70E740481C1C}">
                <a14:useLocalDpi xmlns:a14="http://schemas.microsoft.com/office/drawing/2010/main" val="0"/>
              </a:ext>
            </a:extLst>
          </a:blip>
          <a:srcRect l="18889" t="19753" r="15034" b="23429"/>
          <a:stretch/>
        </p:blipFill>
        <p:spPr bwMode="auto">
          <a:xfrm>
            <a:off x="11046770" y="6452618"/>
            <a:ext cx="296077" cy="50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5" name="Rectangle à coins arrondis 62">
            <a:extLst>
              <a:ext uri="{FF2B5EF4-FFF2-40B4-BE49-F238E27FC236}">
                <a16:creationId xmlns:a16="http://schemas.microsoft.com/office/drawing/2014/main" id="{8485E12D-29BE-4BB3-A8CC-A14BA91BDBA4}"/>
              </a:ext>
            </a:extLst>
          </p:cNvPr>
          <p:cNvSpPr/>
          <p:nvPr/>
        </p:nvSpPr>
        <p:spPr>
          <a:xfrm>
            <a:off x="8561394" y="5659001"/>
            <a:ext cx="3589725" cy="2822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rgbClr val="C00000"/>
                </a:solidFill>
                <a:latin typeface="+mj-lt"/>
                <a:cs typeface="Arial" panose="020B0604020202020204" pitchFamily="34" charset="0"/>
              </a:rPr>
              <a:t>Astuce </a:t>
            </a:r>
            <a:r>
              <a:rPr lang="fr-FR" sz="1400" b="1" dirty="0" err="1">
                <a:solidFill>
                  <a:srgbClr val="C00000"/>
                </a:solidFill>
                <a:latin typeface="+mj-lt"/>
                <a:cs typeface="Arial" panose="020B0604020202020204" pitchFamily="34" charset="0"/>
              </a:rPr>
              <a:t>Selfcare</a:t>
            </a:r>
            <a:endParaRPr lang="fr-FR" sz="1400" b="1" dirty="0">
              <a:solidFill>
                <a:srgbClr val="C00000"/>
              </a:solidFill>
              <a:latin typeface="+mj-lt"/>
              <a:cs typeface="Arial" panose="020B0604020202020204" pitchFamily="34" charset="0"/>
            </a:endParaRPr>
          </a:p>
        </p:txBody>
      </p:sp>
      <p:sp>
        <p:nvSpPr>
          <p:cNvPr id="110" name="Rectangle 109">
            <a:extLst>
              <a:ext uri="{FF2B5EF4-FFF2-40B4-BE49-F238E27FC236}">
                <a16:creationId xmlns:a16="http://schemas.microsoft.com/office/drawing/2014/main" id="{2990208E-559B-4AB3-8425-92BC6EC7E4B0}"/>
              </a:ext>
            </a:extLst>
          </p:cNvPr>
          <p:cNvSpPr/>
          <p:nvPr/>
        </p:nvSpPr>
        <p:spPr>
          <a:xfrm>
            <a:off x="8207911" y="1459111"/>
            <a:ext cx="3225563" cy="307777"/>
          </a:xfrm>
          <a:prstGeom prst="rect">
            <a:avLst/>
          </a:prstGeom>
        </p:spPr>
        <p:txBody>
          <a:bodyPr wrap="none">
            <a:spAutoFit/>
          </a:bodyPr>
          <a:lstStyle/>
          <a:p>
            <a:pPr>
              <a:spcBef>
                <a:spcPct val="20000"/>
              </a:spcBef>
            </a:pPr>
            <a:r>
              <a:rPr lang="fr-FR" sz="1400" b="1" dirty="0">
                <a:solidFill>
                  <a:srgbClr val="C00000"/>
                </a:solidFill>
                <a:latin typeface="+mj-lt"/>
              </a:rPr>
              <a:t>Des idées pour lancer la discussion</a:t>
            </a:r>
          </a:p>
        </p:txBody>
      </p:sp>
      <p:sp>
        <p:nvSpPr>
          <p:cNvPr id="111" name="ZoneTexte 110">
            <a:extLst>
              <a:ext uri="{FF2B5EF4-FFF2-40B4-BE49-F238E27FC236}">
                <a16:creationId xmlns:a16="http://schemas.microsoft.com/office/drawing/2014/main" id="{09029814-4AFD-475A-AE51-8BD6DD574E24}"/>
              </a:ext>
            </a:extLst>
          </p:cNvPr>
          <p:cNvSpPr txBox="1"/>
          <p:nvPr/>
        </p:nvSpPr>
        <p:spPr>
          <a:xfrm>
            <a:off x="309486" y="4014418"/>
            <a:ext cx="400110" cy="2155595"/>
          </a:xfrm>
          <a:prstGeom prst="rect">
            <a:avLst/>
          </a:prstGeom>
          <a:noFill/>
        </p:spPr>
        <p:txBody>
          <a:bodyPr vert="vert270" wrap="square" rtlCol="0">
            <a:spAutoFit/>
          </a:bodyPr>
          <a:lstStyle/>
          <a:p>
            <a:pPr algn="ctr"/>
            <a:r>
              <a:rPr lang="fr-FR" sz="1400" b="1" dirty="0">
                <a:solidFill>
                  <a:schemeClr val="tx1">
                    <a:lumMod val="75000"/>
                    <a:lumOff val="25000"/>
                  </a:schemeClr>
                </a:solidFill>
              </a:rPr>
              <a:t>LES OFFRES</a:t>
            </a:r>
          </a:p>
        </p:txBody>
      </p:sp>
      <p:sp>
        <p:nvSpPr>
          <p:cNvPr id="70" name="ZoneTexte 69">
            <a:extLst>
              <a:ext uri="{FF2B5EF4-FFF2-40B4-BE49-F238E27FC236}">
                <a16:creationId xmlns:a16="http://schemas.microsoft.com/office/drawing/2014/main" id="{669B48F1-5F9F-4CAE-B7E9-CE055F1C4A4D}"/>
              </a:ext>
            </a:extLst>
          </p:cNvPr>
          <p:cNvSpPr txBox="1"/>
          <p:nvPr/>
        </p:nvSpPr>
        <p:spPr>
          <a:xfrm>
            <a:off x="2225670" y="1573494"/>
            <a:ext cx="5086936" cy="430887"/>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a:solidFill>
                  <a:schemeClr val="tx1">
                    <a:lumMod val="75000"/>
                    <a:lumOff val="25000"/>
                  </a:schemeClr>
                </a:solidFill>
              </a:rPr>
              <a:t>IARD Multi équipement AUTO </a:t>
            </a:r>
            <a:r>
              <a:rPr lang="fr-FR" sz="1000" dirty="0">
                <a:solidFill>
                  <a:schemeClr val="tx1">
                    <a:lumMod val="50000"/>
                    <a:lumOff val="50000"/>
                  </a:schemeClr>
                </a:solidFill>
              </a:rPr>
              <a:t>(2 400 clients, avril à août)</a:t>
            </a:r>
          </a:p>
          <a:p>
            <a:pPr marL="179388" lvl="1" algn="just"/>
            <a:r>
              <a:rPr lang="fr-FR" sz="1000" dirty="0">
                <a:solidFill>
                  <a:schemeClr val="tx1">
                    <a:lumMod val="50000"/>
                    <a:lumOff val="50000"/>
                  </a:schemeClr>
                </a:solidFill>
                <a:cs typeface="Arial" panose="020B0604020202020204" pitchFamily="34" charset="0"/>
              </a:rPr>
              <a:t>Clients détenteur d’un contrat MRH depuis 2 mois et sans contrat AUTO</a:t>
            </a:r>
          </a:p>
        </p:txBody>
      </p:sp>
    </p:spTree>
    <p:extLst>
      <p:ext uri="{BB962C8B-B14F-4D97-AF65-F5344CB8AC3E}">
        <p14:creationId xmlns:p14="http://schemas.microsoft.com/office/powerpoint/2010/main" val="33356481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id="{30D3EE0B-6144-49BF-9BEE-CB8D35E6FF0B}"/>
              </a:ext>
            </a:extLst>
          </p:cNvPr>
          <p:cNvSpPr/>
          <p:nvPr/>
        </p:nvSpPr>
        <p:spPr>
          <a:xfrm>
            <a:off x="695325" y="1320766"/>
            <a:ext cx="1287748" cy="2379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2"/>
          </p:nvPr>
        </p:nvSpPr>
        <p:spPr/>
        <p:txBody>
          <a:bodyPr>
            <a:normAutofit/>
          </a:bodyPr>
          <a:lstStyle/>
          <a:p>
            <a:r>
              <a:rPr lang="fr-FR" sz="1800" dirty="0"/>
              <a:t>Univers</a:t>
            </a:r>
            <a:r>
              <a:rPr lang="fr-FR" sz="1800" dirty="0">
                <a:solidFill>
                  <a:srgbClr val="C00000"/>
                </a:solidFill>
              </a:rPr>
              <a:t> </a:t>
            </a:r>
            <a:r>
              <a:rPr lang="fr-FR" sz="1800" dirty="0">
                <a:solidFill>
                  <a:srgbClr val="0095DA"/>
                </a:solidFill>
              </a:rPr>
              <a:t>Epargne</a:t>
            </a:r>
            <a:r>
              <a:rPr lang="fr-FR" sz="1800" dirty="0">
                <a:solidFill>
                  <a:srgbClr val="C00000"/>
                </a:solidFill>
              </a:rPr>
              <a:t> - </a:t>
            </a:r>
            <a:r>
              <a:rPr lang="fr-FR" sz="1800" dirty="0"/>
              <a:t>Les moyens pour atteindre les objectifs</a:t>
            </a:r>
          </a:p>
        </p:txBody>
      </p:sp>
      <p:sp>
        <p:nvSpPr>
          <p:cNvPr id="11" name="Rectangle 10">
            <a:extLst>
              <a:ext uri="{FF2B5EF4-FFF2-40B4-BE49-F238E27FC236}">
                <a16:creationId xmlns:a16="http://schemas.microsoft.com/office/drawing/2014/main" id="{44579368-732F-45B7-BB91-E365B048ABC1}"/>
              </a:ext>
            </a:extLst>
          </p:cNvPr>
          <p:cNvSpPr/>
          <p:nvPr/>
        </p:nvSpPr>
        <p:spPr>
          <a:xfrm>
            <a:off x="171744" y="4014418"/>
            <a:ext cx="7283665" cy="237095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2" name="Groupe 11">
            <a:extLst>
              <a:ext uri="{FF2B5EF4-FFF2-40B4-BE49-F238E27FC236}">
                <a16:creationId xmlns:a16="http://schemas.microsoft.com/office/drawing/2014/main" id="{9DA8115D-0B17-4EFB-82D7-39180694AC9F}"/>
              </a:ext>
            </a:extLst>
          </p:cNvPr>
          <p:cNvGrpSpPr/>
          <p:nvPr/>
        </p:nvGrpSpPr>
        <p:grpSpPr>
          <a:xfrm>
            <a:off x="819198" y="1195985"/>
            <a:ext cx="11176655" cy="5158296"/>
            <a:chOff x="1786504" y="1029744"/>
            <a:chExt cx="9393404" cy="5158296"/>
          </a:xfrm>
        </p:grpSpPr>
        <p:sp>
          <p:nvSpPr>
            <p:cNvPr id="13" name="ZoneTexte 12">
              <a:extLst>
                <a:ext uri="{FF2B5EF4-FFF2-40B4-BE49-F238E27FC236}">
                  <a16:creationId xmlns:a16="http://schemas.microsoft.com/office/drawing/2014/main" id="{63081706-8B62-4931-9670-D27927964C30}"/>
                </a:ext>
              </a:extLst>
            </p:cNvPr>
            <p:cNvSpPr txBox="1"/>
            <p:nvPr/>
          </p:nvSpPr>
          <p:spPr>
            <a:xfrm>
              <a:off x="2966830" y="1029744"/>
              <a:ext cx="4275308" cy="769441"/>
            </a:xfrm>
            <a:prstGeom prst="rect">
              <a:avLst/>
            </a:prstGeom>
            <a:noFill/>
          </p:spPr>
          <p:txBody>
            <a:bodyPr wrap="square" rtlCol="0">
              <a:spAutoFit/>
            </a:bodyPr>
            <a:lstStyle/>
            <a:p>
              <a:pPr marL="171450" lvl="0" indent="-171450">
                <a:buFont typeface="Wingdings" panose="05000000000000000000" pitchFamily="2" charset="2"/>
                <a:buChar char="§"/>
              </a:pPr>
              <a:r>
                <a:rPr lang="fr-FR" sz="1200" b="1" dirty="0">
                  <a:solidFill>
                    <a:prstClr val="black">
                      <a:lumMod val="75000"/>
                      <a:lumOff val="25000"/>
                    </a:prstClr>
                  </a:solidFill>
                </a:rPr>
                <a:t>EPARGNE Retraite </a:t>
              </a:r>
              <a:r>
                <a:rPr lang="fr-FR" sz="1100" dirty="0">
                  <a:solidFill>
                    <a:prstClr val="black">
                      <a:lumMod val="50000"/>
                      <a:lumOff val="50000"/>
                    </a:prstClr>
                  </a:solidFill>
                </a:rPr>
                <a:t>(7 472 clients - mai)</a:t>
              </a:r>
            </a:p>
            <a:p>
              <a:pPr lvl="0"/>
              <a:r>
                <a:rPr lang="fr-FR" sz="1100" dirty="0">
                  <a:solidFill>
                    <a:prstClr val="black">
                      <a:lumMod val="50000"/>
                      <a:lumOff val="50000"/>
                    </a:prstClr>
                  </a:solidFill>
                </a:rPr>
                <a:t>     Préparer retraite chez les Jeunes Actifs : 30-45 ans avec SF &gt; 30 k€</a:t>
              </a:r>
            </a:p>
            <a:p>
              <a:pPr lvl="0"/>
              <a:endParaRPr lang="fr-FR" sz="1050" dirty="0">
                <a:solidFill>
                  <a:prstClr val="black">
                    <a:lumMod val="50000"/>
                    <a:lumOff val="50000"/>
                  </a:prstClr>
                </a:solidFill>
              </a:endParaRPr>
            </a:p>
            <a:p>
              <a:pPr lvl="0"/>
              <a:endParaRPr lang="fr-FR" sz="1050" dirty="0">
                <a:solidFill>
                  <a:prstClr val="black">
                    <a:lumMod val="50000"/>
                    <a:lumOff val="50000"/>
                  </a:prstClr>
                </a:solidFill>
              </a:endParaRPr>
            </a:p>
          </p:txBody>
        </p:sp>
        <p:sp>
          <p:nvSpPr>
            <p:cNvPr id="14" name="ZoneTexte 13">
              <a:extLst>
                <a:ext uri="{FF2B5EF4-FFF2-40B4-BE49-F238E27FC236}">
                  <a16:creationId xmlns:a16="http://schemas.microsoft.com/office/drawing/2014/main" id="{2C2FD729-C38F-4DC5-988E-2E118AF71695}"/>
                </a:ext>
              </a:extLst>
            </p:cNvPr>
            <p:cNvSpPr txBox="1"/>
            <p:nvPr/>
          </p:nvSpPr>
          <p:spPr>
            <a:xfrm>
              <a:off x="7681129" y="1809154"/>
              <a:ext cx="3498779" cy="1548116"/>
            </a:xfrm>
            <a:prstGeom prst="rect">
              <a:avLst/>
            </a:prstGeom>
            <a:solidFill>
              <a:schemeClr val="bg1">
                <a:lumMod val="95000"/>
              </a:schemeClr>
            </a:solidFill>
          </p:spPr>
          <p:txBody>
            <a:bodyPr wrap="square" rtlCol="0">
              <a:spAutoFit/>
            </a:bodyPr>
            <a:lstStyle/>
            <a:p>
              <a:pPr marL="171450" lvl="0" indent="-171450" algn="just">
                <a:spcBef>
                  <a:spcPct val="20000"/>
                </a:spcBef>
                <a:buClr>
                  <a:srgbClr val="C00000"/>
                </a:buClr>
                <a:buFont typeface="Wingdings" panose="05000000000000000000" pitchFamily="2" charset="2"/>
                <a:buChar char="§"/>
              </a:pPr>
              <a:r>
                <a:rPr lang="fr-FR" sz="1100" dirty="0">
                  <a:solidFill>
                    <a:prstClr val="black">
                      <a:lumMod val="50000"/>
                      <a:lumOff val="50000"/>
                    </a:prstClr>
                  </a:solidFill>
                </a:rPr>
                <a:t>Quelle place accordez-vous à l’orientation retraite dans votre épargne ? </a:t>
              </a:r>
            </a:p>
            <a:p>
              <a:pPr marL="171450" lvl="0" indent="-171450" algn="just">
                <a:spcBef>
                  <a:spcPct val="20000"/>
                </a:spcBef>
                <a:buClr>
                  <a:srgbClr val="C00000"/>
                </a:buClr>
                <a:buFont typeface="Wingdings" panose="05000000000000000000" pitchFamily="2" charset="2"/>
                <a:buChar char="§"/>
              </a:pPr>
              <a:r>
                <a:rPr lang="fr-FR" sz="1100" dirty="0">
                  <a:solidFill>
                    <a:prstClr val="black">
                      <a:lumMod val="50000"/>
                      <a:lumOff val="50000"/>
                    </a:prstClr>
                  </a:solidFill>
                </a:rPr>
                <a:t>Que diriez-vous de mettre 30 € de côté par mois pour votre retraite, tout en bénéficiant à la fois d’une réduction d’impôt ?</a:t>
              </a:r>
            </a:p>
            <a:p>
              <a:pPr marL="171450" lvl="0" indent="-171450" algn="just">
                <a:spcBef>
                  <a:spcPct val="20000"/>
                </a:spcBef>
                <a:buClr>
                  <a:srgbClr val="C00000"/>
                </a:buClr>
                <a:buFont typeface="Wingdings" panose="05000000000000000000" pitchFamily="2" charset="2"/>
                <a:buChar char="§"/>
              </a:pPr>
              <a:r>
                <a:rPr lang="fr-FR" sz="1100" dirty="0">
                  <a:solidFill>
                    <a:prstClr val="black">
                      <a:lumMod val="50000"/>
                      <a:lumOff val="50000"/>
                    </a:prstClr>
                  </a:solidFill>
                </a:rPr>
                <a:t>L’investissement responsable, pensez-vous que cela vous concerne ? </a:t>
              </a:r>
            </a:p>
            <a:p>
              <a:pPr marL="171450" lvl="0" indent="-171450" algn="just">
                <a:spcBef>
                  <a:spcPct val="20000"/>
                </a:spcBef>
                <a:buClr>
                  <a:srgbClr val="C00000"/>
                </a:buClr>
                <a:buFont typeface="Wingdings" panose="05000000000000000000" pitchFamily="2" charset="2"/>
                <a:buChar char="§"/>
              </a:pPr>
              <a:r>
                <a:rPr lang="fr-FR" sz="1100" dirty="0">
                  <a:solidFill>
                    <a:prstClr val="black">
                      <a:lumMod val="50000"/>
                      <a:lumOff val="50000"/>
                    </a:prstClr>
                  </a:solidFill>
                </a:rPr>
                <a:t>Préférez-vous gérer votre portefeuille par vous-même, ou souhaitez vous en confier la gestion à nos experts ? </a:t>
              </a:r>
            </a:p>
          </p:txBody>
        </p:sp>
        <p:cxnSp>
          <p:nvCxnSpPr>
            <p:cNvPr id="16" name="Connecteur droit 15">
              <a:extLst>
                <a:ext uri="{FF2B5EF4-FFF2-40B4-BE49-F238E27FC236}">
                  <a16:creationId xmlns:a16="http://schemas.microsoft.com/office/drawing/2014/main" id="{CD4882C8-2559-40E2-A09D-A99B67827DB4}"/>
                </a:ext>
              </a:extLst>
            </p:cNvPr>
            <p:cNvCxnSpPr/>
            <p:nvPr/>
          </p:nvCxnSpPr>
          <p:spPr>
            <a:xfrm>
              <a:off x="7538765" y="1087501"/>
              <a:ext cx="2447" cy="510053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23" name="Rectangle à coins arrondis 65">
              <a:extLst>
                <a:ext uri="{FF2B5EF4-FFF2-40B4-BE49-F238E27FC236}">
                  <a16:creationId xmlns:a16="http://schemas.microsoft.com/office/drawing/2014/main" id="{BE863CD4-79F4-465A-81AF-CA4A0C20E859}"/>
                </a:ext>
              </a:extLst>
            </p:cNvPr>
            <p:cNvSpPr/>
            <p:nvPr/>
          </p:nvSpPr>
          <p:spPr>
            <a:xfrm>
              <a:off x="7469137" y="4150127"/>
              <a:ext cx="3016980" cy="1830041"/>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200" dirty="0">
                <a:solidFill>
                  <a:schemeClr val="tx1">
                    <a:lumMod val="50000"/>
                    <a:lumOff val="50000"/>
                  </a:schemeClr>
                </a:solidFill>
              </a:endParaRPr>
            </a:p>
          </p:txBody>
        </p:sp>
        <p:sp>
          <p:nvSpPr>
            <p:cNvPr id="83" name="Rectangle 82">
              <a:extLst>
                <a:ext uri="{FF2B5EF4-FFF2-40B4-BE49-F238E27FC236}">
                  <a16:creationId xmlns:a16="http://schemas.microsoft.com/office/drawing/2014/main" id="{71222628-0E7F-467F-990D-B34BE04D6358}"/>
                </a:ext>
              </a:extLst>
            </p:cNvPr>
            <p:cNvSpPr/>
            <p:nvPr/>
          </p:nvSpPr>
          <p:spPr>
            <a:xfrm>
              <a:off x="1786504" y="2594939"/>
              <a:ext cx="1511575" cy="276999"/>
            </a:xfrm>
            <a:prstGeom prst="rect">
              <a:avLst/>
            </a:prstGeom>
          </p:spPr>
          <p:txBody>
            <a:bodyPr wrap="square">
              <a:spAutoFit/>
            </a:bodyPr>
            <a:lstStyle/>
            <a:p>
              <a:pPr>
                <a:spcBef>
                  <a:spcPct val="20000"/>
                </a:spcBef>
              </a:pPr>
              <a:endParaRPr lang="fr-FR" sz="1200" i="1" dirty="0">
                <a:solidFill>
                  <a:schemeClr val="tx1">
                    <a:lumMod val="75000"/>
                    <a:lumOff val="25000"/>
                  </a:schemeClr>
                </a:solidFill>
              </a:endParaRPr>
            </a:p>
          </p:txBody>
        </p:sp>
        <p:sp>
          <p:nvSpPr>
            <p:cNvPr id="67" name="ZoneTexte 66">
              <a:extLst>
                <a:ext uri="{FF2B5EF4-FFF2-40B4-BE49-F238E27FC236}">
                  <a16:creationId xmlns:a16="http://schemas.microsoft.com/office/drawing/2014/main" id="{5DE2DA2D-C50F-4B24-AD55-285A5E275FE8}"/>
                </a:ext>
              </a:extLst>
            </p:cNvPr>
            <p:cNvSpPr txBox="1"/>
            <p:nvPr/>
          </p:nvSpPr>
          <p:spPr>
            <a:xfrm>
              <a:off x="2958702" y="1473000"/>
              <a:ext cx="4275308" cy="830997"/>
            </a:xfrm>
            <a:prstGeom prst="rect">
              <a:avLst/>
            </a:prstGeom>
            <a:noFill/>
          </p:spPr>
          <p:txBody>
            <a:bodyPr wrap="square" rtlCol="0">
              <a:spAutoFit/>
            </a:bodyPr>
            <a:lstStyle/>
            <a:p>
              <a:pPr marL="171450" lvl="0" indent="-171450">
                <a:buFont typeface="Wingdings" panose="05000000000000000000" pitchFamily="2" charset="2"/>
                <a:buChar char="§"/>
              </a:pPr>
              <a:r>
                <a:rPr lang="fr-FR" sz="1200" b="1" dirty="0">
                  <a:solidFill>
                    <a:prstClr val="black">
                      <a:lumMod val="75000"/>
                      <a:lumOff val="25000"/>
                    </a:prstClr>
                  </a:solidFill>
                </a:rPr>
                <a:t>EPARGNE Assurance vie </a:t>
              </a:r>
              <a:r>
                <a:rPr lang="fr-FR" sz="1100" dirty="0">
                  <a:solidFill>
                    <a:prstClr val="black">
                      <a:lumMod val="50000"/>
                      <a:lumOff val="50000"/>
                    </a:prstClr>
                  </a:solidFill>
                </a:rPr>
                <a:t>(10 500 clients - juin)</a:t>
              </a:r>
            </a:p>
            <a:p>
              <a:pPr marL="179388" lvl="0"/>
              <a:r>
                <a:rPr lang="fr-FR" sz="1100" dirty="0">
                  <a:solidFill>
                    <a:prstClr val="black">
                      <a:lumMod val="50000"/>
                      <a:lumOff val="50000"/>
                    </a:prstClr>
                  </a:solidFill>
                  <a:cs typeface="Arial" panose="020B0604020202020204" pitchFamily="34" charset="0"/>
                </a:rPr>
                <a:t>Conquête : clients non détenteurs d’assurance vie, SF liquide &gt; 40K€</a:t>
              </a:r>
            </a:p>
            <a:p>
              <a:pPr marL="179388" lvl="0"/>
              <a:r>
                <a:rPr lang="fr-FR" sz="1100" dirty="0">
                  <a:solidFill>
                    <a:prstClr val="black">
                      <a:lumMod val="50000"/>
                      <a:lumOff val="50000"/>
                    </a:prstClr>
                  </a:solidFill>
                  <a:cs typeface="Arial" panose="020B0604020202020204" pitchFamily="34" charset="0"/>
                </a:rPr>
                <a:t>Activation : clients détenteurs d’assurance vie, SF liquide &gt; 20K€</a:t>
              </a:r>
            </a:p>
            <a:p>
              <a:pPr lvl="0"/>
              <a:endParaRPr lang="fr-FR" sz="1200" dirty="0">
                <a:solidFill>
                  <a:schemeClr val="tx1">
                    <a:lumMod val="50000"/>
                    <a:lumOff val="50000"/>
                  </a:schemeClr>
                </a:solidFill>
                <a:cs typeface="Arial" panose="020B0604020202020204" pitchFamily="34" charset="0"/>
              </a:endParaRPr>
            </a:p>
          </p:txBody>
        </p:sp>
      </p:grpSp>
      <p:pic>
        <p:nvPicPr>
          <p:cNvPr id="74" name="Image 73">
            <a:extLst>
              <a:ext uri="{FF2B5EF4-FFF2-40B4-BE49-F238E27FC236}">
                <a16:creationId xmlns:a16="http://schemas.microsoft.com/office/drawing/2014/main" id="{7A32AEA6-BAE2-4487-A6AA-1540A72A6A54}"/>
              </a:ext>
            </a:extLst>
          </p:cNvPr>
          <p:cNvPicPr/>
          <p:nvPr/>
        </p:nvPicPr>
        <p:blipFill rotWithShape="1">
          <a:blip r:embed="rId2"/>
          <a:srcRect l="39848" t="44992" r="45767" b="32072"/>
          <a:stretch/>
        </p:blipFill>
        <p:spPr bwMode="auto">
          <a:xfrm>
            <a:off x="1030527" y="4107918"/>
            <a:ext cx="290250" cy="245429"/>
          </a:xfrm>
          <a:prstGeom prst="rect">
            <a:avLst/>
          </a:prstGeom>
          <a:ln>
            <a:noFill/>
          </a:ln>
          <a:extLst>
            <a:ext uri="{53640926-AAD7-44D8-BBD7-CCE9431645EC}">
              <a14:shadowObscured xmlns:a14="http://schemas.microsoft.com/office/drawing/2010/main"/>
            </a:ext>
          </a:extLst>
        </p:spPr>
      </p:pic>
      <p:pic>
        <p:nvPicPr>
          <p:cNvPr id="75" name="Image 74">
            <a:extLst>
              <a:ext uri="{FF2B5EF4-FFF2-40B4-BE49-F238E27FC236}">
                <a16:creationId xmlns:a16="http://schemas.microsoft.com/office/drawing/2014/main" id="{5F426A4E-4038-4DE7-8805-9229F115E413}"/>
              </a:ext>
            </a:extLst>
          </p:cNvPr>
          <p:cNvPicPr/>
          <p:nvPr/>
        </p:nvPicPr>
        <p:blipFill rotWithShape="1">
          <a:blip r:embed="rId2"/>
          <a:srcRect l="39848" t="44992" r="45767" b="32072"/>
          <a:stretch/>
        </p:blipFill>
        <p:spPr bwMode="auto">
          <a:xfrm>
            <a:off x="1033674" y="5248365"/>
            <a:ext cx="290250" cy="245429"/>
          </a:xfrm>
          <a:prstGeom prst="rect">
            <a:avLst/>
          </a:prstGeom>
          <a:ln>
            <a:noFill/>
          </a:ln>
          <a:extLst>
            <a:ext uri="{53640926-AAD7-44D8-BBD7-CCE9431645EC}">
              <a14:shadowObscured xmlns:a14="http://schemas.microsoft.com/office/drawing/2010/main"/>
            </a:ext>
          </a:extLst>
        </p:spPr>
      </p:pic>
      <p:pic>
        <p:nvPicPr>
          <p:cNvPr id="76" name="Image 75">
            <a:extLst>
              <a:ext uri="{FF2B5EF4-FFF2-40B4-BE49-F238E27FC236}">
                <a16:creationId xmlns:a16="http://schemas.microsoft.com/office/drawing/2014/main" id="{CDB257B9-888E-4C28-A62C-E413263D53A9}"/>
              </a:ext>
            </a:extLst>
          </p:cNvPr>
          <p:cNvPicPr/>
          <p:nvPr/>
        </p:nvPicPr>
        <p:blipFill rotWithShape="1">
          <a:blip r:embed="rId2"/>
          <a:srcRect l="39848" t="44992" r="45767" b="32072"/>
          <a:stretch/>
        </p:blipFill>
        <p:spPr bwMode="auto">
          <a:xfrm>
            <a:off x="1051925" y="6135990"/>
            <a:ext cx="290250" cy="245429"/>
          </a:xfrm>
          <a:prstGeom prst="rect">
            <a:avLst/>
          </a:prstGeom>
          <a:ln>
            <a:noFill/>
          </a:ln>
          <a:extLst>
            <a:ext uri="{53640926-AAD7-44D8-BBD7-CCE9431645EC}">
              <a14:shadowObscured xmlns:a14="http://schemas.microsoft.com/office/drawing/2010/main"/>
            </a:ext>
          </a:extLst>
        </p:spPr>
      </p:pic>
      <p:pic>
        <p:nvPicPr>
          <p:cNvPr id="2" name="Image 1">
            <a:extLst>
              <a:ext uri="{FF2B5EF4-FFF2-40B4-BE49-F238E27FC236}">
                <a16:creationId xmlns:a16="http://schemas.microsoft.com/office/drawing/2014/main" id="{27B5A2DD-59DC-4C14-A453-7FD11D61D29A}"/>
              </a:ext>
            </a:extLst>
          </p:cNvPr>
          <p:cNvPicPr>
            <a:picLocks noChangeAspect="1"/>
          </p:cNvPicPr>
          <p:nvPr/>
        </p:nvPicPr>
        <p:blipFill>
          <a:blip r:embed="rId3">
            <a:clrChange>
              <a:clrFrom>
                <a:srgbClr val="E2DFE0"/>
              </a:clrFrom>
              <a:clrTo>
                <a:srgbClr val="E2DFE0">
                  <a:alpha val="0"/>
                </a:srgbClr>
              </a:clrTo>
            </a:clrChange>
          </a:blip>
          <a:stretch>
            <a:fillRect/>
          </a:stretch>
        </p:blipFill>
        <p:spPr>
          <a:xfrm>
            <a:off x="822721" y="2411287"/>
            <a:ext cx="843384" cy="355109"/>
          </a:xfrm>
          <a:prstGeom prst="rect">
            <a:avLst/>
          </a:prstGeom>
        </p:spPr>
      </p:pic>
      <p:sp>
        <p:nvSpPr>
          <p:cNvPr id="51" name="ZoneTexte 50">
            <a:extLst>
              <a:ext uri="{FF2B5EF4-FFF2-40B4-BE49-F238E27FC236}">
                <a16:creationId xmlns:a16="http://schemas.microsoft.com/office/drawing/2014/main" id="{481A73C8-5301-42A1-9FF3-61D64864242C}"/>
              </a:ext>
            </a:extLst>
          </p:cNvPr>
          <p:cNvSpPr txBox="1"/>
          <p:nvPr/>
        </p:nvSpPr>
        <p:spPr>
          <a:xfrm>
            <a:off x="2213926" y="2389685"/>
            <a:ext cx="5249769" cy="892552"/>
          </a:xfrm>
          <a:prstGeom prst="rect">
            <a:avLst/>
          </a:prstGeom>
          <a:noFill/>
        </p:spPr>
        <p:txBody>
          <a:bodyPr wrap="square" rtlCol="0">
            <a:spAutoFit/>
          </a:bodyPr>
          <a:lstStyle/>
          <a:p>
            <a:pPr marL="171450" lvl="0" indent="-171450">
              <a:buFont typeface="Wingdings" panose="05000000000000000000" pitchFamily="2" charset="2"/>
              <a:buChar char="§"/>
            </a:pPr>
            <a:r>
              <a:rPr lang="fr-FR" sz="1200" b="1" dirty="0">
                <a:solidFill>
                  <a:prstClr val="black">
                    <a:lumMod val="75000"/>
                    <a:lumOff val="25000"/>
                  </a:prstClr>
                </a:solidFill>
              </a:rPr>
              <a:t>Échéances 2022 </a:t>
            </a:r>
            <a:r>
              <a:rPr lang="fr-FR" sz="1100" dirty="0">
                <a:solidFill>
                  <a:prstClr val="black">
                    <a:lumMod val="50000"/>
                    <a:lumOff val="50000"/>
                  </a:prstClr>
                </a:solidFill>
              </a:rPr>
              <a:t>(11 878 clients)</a:t>
            </a:r>
          </a:p>
          <a:p>
            <a:pPr marL="180000" lvl="0"/>
            <a:r>
              <a:rPr lang="fr-FR" sz="1100" dirty="0">
                <a:solidFill>
                  <a:prstClr val="black">
                    <a:lumMod val="50000"/>
                    <a:lumOff val="50000"/>
                  </a:prstClr>
                </a:solidFill>
              </a:rPr>
              <a:t>Ambition Cop 2027 / EAE 100 Avril et Juillet 2022 / EAE 90 Avril et Juillet 2022</a:t>
            </a:r>
          </a:p>
          <a:p>
            <a:pPr marL="171450" lvl="0" indent="-171450">
              <a:buFont typeface="Wingdings" panose="05000000000000000000" pitchFamily="2" charset="2"/>
              <a:buChar char="§"/>
            </a:pPr>
            <a:endParaRPr lang="fr-FR" sz="600" dirty="0">
              <a:solidFill>
                <a:prstClr val="black">
                  <a:lumMod val="50000"/>
                  <a:lumOff val="50000"/>
                </a:prstClr>
              </a:solidFill>
            </a:endParaRPr>
          </a:p>
          <a:p>
            <a:pPr marL="171450" lvl="0" indent="-171450">
              <a:buFont typeface="Wingdings" panose="05000000000000000000" pitchFamily="2" charset="2"/>
              <a:buChar char="§"/>
            </a:pPr>
            <a:r>
              <a:rPr lang="fr-FR" sz="1200" b="1" dirty="0">
                <a:solidFill>
                  <a:prstClr val="black">
                    <a:lumMod val="75000"/>
                    <a:lumOff val="25000"/>
                  </a:prstClr>
                </a:solidFill>
              </a:rPr>
              <a:t>Stock Assurance vie </a:t>
            </a:r>
            <a:r>
              <a:rPr lang="fr-FR" sz="1100" dirty="0">
                <a:solidFill>
                  <a:prstClr val="black">
                    <a:lumMod val="50000"/>
                    <a:lumOff val="50000"/>
                  </a:prstClr>
                </a:solidFill>
              </a:rPr>
              <a:t>(filtrer sur détenteurs de fonds monétaires après l’avoir exporter sur Excel (35 000 clients)</a:t>
            </a:r>
          </a:p>
        </p:txBody>
      </p:sp>
      <p:pic>
        <p:nvPicPr>
          <p:cNvPr id="52" name="Image 51">
            <a:extLst>
              <a:ext uri="{FF2B5EF4-FFF2-40B4-BE49-F238E27FC236}">
                <a16:creationId xmlns:a16="http://schemas.microsoft.com/office/drawing/2014/main" id="{145DA939-268D-4A77-9322-65B8C1D3A9BD}"/>
              </a:ext>
            </a:extLst>
          </p:cNvPr>
          <p:cNvPicPr/>
          <p:nvPr/>
        </p:nvPicPr>
        <p:blipFill rotWithShape="1">
          <a:blip r:embed="rId2"/>
          <a:srcRect l="39848" t="44992" r="45767" b="32072"/>
          <a:stretch/>
        </p:blipFill>
        <p:spPr bwMode="auto">
          <a:xfrm>
            <a:off x="1016695" y="4462302"/>
            <a:ext cx="290250" cy="245429"/>
          </a:xfrm>
          <a:prstGeom prst="rect">
            <a:avLst/>
          </a:prstGeom>
          <a:ln>
            <a:noFill/>
          </a:ln>
          <a:extLst>
            <a:ext uri="{53640926-AAD7-44D8-BBD7-CCE9431645EC}">
              <a14:shadowObscured xmlns:a14="http://schemas.microsoft.com/office/drawing/2010/main"/>
            </a:ext>
          </a:extLst>
        </p:spPr>
      </p:pic>
      <p:sp>
        <p:nvSpPr>
          <p:cNvPr id="59" name="ZoneTexte 58">
            <a:extLst>
              <a:ext uri="{FF2B5EF4-FFF2-40B4-BE49-F238E27FC236}">
                <a16:creationId xmlns:a16="http://schemas.microsoft.com/office/drawing/2014/main" id="{BB499923-7775-49FC-917A-C0A822E991B2}"/>
              </a:ext>
            </a:extLst>
          </p:cNvPr>
          <p:cNvSpPr txBox="1"/>
          <p:nvPr/>
        </p:nvSpPr>
        <p:spPr>
          <a:xfrm>
            <a:off x="314797" y="1542286"/>
            <a:ext cx="400110" cy="2308324"/>
          </a:xfrm>
          <a:prstGeom prst="rect">
            <a:avLst/>
          </a:prstGeom>
          <a:noFill/>
        </p:spPr>
        <p:txBody>
          <a:bodyPr vert="vert270" wrap="square" rtlCol="0">
            <a:spAutoFit/>
          </a:bodyPr>
          <a:lstStyle/>
          <a:p>
            <a:r>
              <a:rPr lang="fr-FR" sz="1400" b="1" dirty="0">
                <a:solidFill>
                  <a:schemeClr val="tx1">
                    <a:lumMod val="75000"/>
                    <a:lumOff val="25000"/>
                  </a:schemeClr>
                </a:solidFill>
              </a:rPr>
              <a:t>QUI CONTACTER ?</a:t>
            </a:r>
          </a:p>
        </p:txBody>
      </p:sp>
      <p:grpSp>
        <p:nvGrpSpPr>
          <p:cNvPr id="65" name="Groupe 64">
            <a:extLst>
              <a:ext uri="{FF2B5EF4-FFF2-40B4-BE49-F238E27FC236}">
                <a16:creationId xmlns:a16="http://schemas.microsoft.com/office/drawing/2014/main" id="{55CF9CFA-AC13-470D-AA83-36611A53AE1C}"/>
              </a:ext>
            </a:extLst>
          </p:cNvPr>
          <p:cNvGrpSpPr/>
          <p:nvPr/>
        </p:nvGrpSpPr>
        <p:grpSpPr>
          <a:xfrm>
            <a:off x="857960" y="3421052"/>
            <a:ext cx="6541706" cy="438582"/>
            <a:chOff x="868923" y="2887117"/>
            <a:chExt cx="6541706" cy="438582"/>
          </a:xfrm>
        </p:grpSpPr>
        <p:sp>
          <p:nvSpPr>
            <p:cNvPr id="66" name="ZoneTexte 65">
              <a:extLst>
                <a:ext uri="{FF2B5EF4-FFF2-40B4-BE49-F238E27FC236}">
                  <a16:creationId xmlns:a16="http://schemas.microsoft.com/office/drawing/2014/main" id="{C43AB8D1-5835-4163-B53F-E9C5D98D72D4}"/>
                </a:ext>
              </a:extLst>
            </p:cNvPr>
            <p:cNvSpPr txBox="1"/>
            <p:nvPr/>
          </p:nvSpPr>
          <p:spPr>
            <a:xfrm>
              <a:off x="2255948" y="2887117"/>
              <a:ext cx="5154681" cy="438582"/>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a:solidFill>
                    <a:srgbClr val="C00000"/>
                  </a:solidFill>
                </a:rPr>
                <a:t>Vos clients sans Univers Epargne et / ou Placement</a:t>
              </a:r>
            </a:p>
            <a:p>
              <a:pPr marL="179388"/>
              <a:r>
                <a:rPr lang="fr-FR" sz="1050" dirty="0">
                  <a:solidFill>
                    <a:schemeClr val="tx1">
                      <a:lumMod val="50000"/>
                      <a:lumOff val="50000"/>
                    </a:schemeClr>
                  </a:solidFill>
                  <a:cs typeface="Arial" panose="020B0604020202020204" pitchFamily="34" charset="0"/>
                </a:rPr>
                <a:t>Vous pouvez filtrer et trier vos clients non équipés en Epargne et / ou Placement.</a:t>
              </a:r>
              <a:endParaRPr lang="fr-FR" sz="1050" dirty="0">
                <a:solidFill>
                  <a:srgbClr val="C00000"/>
                </a:solidFill>
                <a:latin typeface="+mj-lt"/>
                <a:cs typeface="Arial" panose="020B0604020202020204" pitchFamily="34" charset="0"/>
              </a:endParaRPr>
            </a:p>
          </p:txBody>
        </p:sp>
        <p:pic>
          <p:nvPicPr>
            <p:cNvPr id="70" name="Image 69">
              <a:extLst>
                <a:ext uri="{FF2B5EF4-FFF2-40B4-BE49-F238E27FC236}">
                  <a16:creationId xmlns:a16="http://schemas.microsoft.com/office/drawing/2014/main" id="{12BD769A-B99D-406F-9262-75587D957D98}"/>
                </a:ext>
              </a:extLst>
            </p:cNvPr>
            <p:cNvPicPr>
              <a:picLocks noChangeAspect="1"/>
            </p:cNvPicPr>
            <p:nvPr/>
          </p:nvPicPr>
          <p:blipFill rotWithShape="1">
            <a:blip r:embed="rId4"/>
            <a:srcRect b="24945"/>
            <a:stretch/>
          </p:blipFill>
          <p:spPr>
            <a:xfrm>
              <a:off x="868923" y="2931075"/>
              <a:ext cx="1268375" cy="225418"/>
            </a:xfrm>
            <a:prstGeom prst="rect">
              <a:avLst/>
            </a:prstGeom>
          </p:spPr>
        </p:pic>
      </p:grpSp>
      <p:grpSp>
        <p:nvGrpSpPr>
          <p:cNvPr id="5" name="Groupe 4">
            <a:extLst>
              <a:ext uri="{FF2B5EF4-FFF2-40B4-BE49-F238E27FC236}">
                <a16:creationId xmlns:a16="http://schemas.microsoft.com/office/drawing/2014/main" id="{18801BAB-4BF6-4507-B16C-1BD2E5D4C94C}"/>
              </a:ext>
            </a:extLst>
          </p:cNvPr>
          <p:cNvGrpSpPr/>
          <p:nvPr/>
        </p:nvGrpSpPr>
        <p:grpSpPr>
          <a:xfrm>
            <a:off x="1332979" y="5791167"/>
            <a:ext cx="363727" cy="261920"/>
            <a:chOff x="1293925" y="5066479"/>
            <a:chExt cx="434190" cy="437901"/>
          </a:xfrm>
        </p:grpSpPr>
        <p:pic>
          <p:nvPicPr>
            <p:cNvPr id="62" name="Image 61">
              <a:extLst>
                <a:ext uri="{FF2B5EF4-FFF2-40B4-BE49-F238E27FC236}">
                  <a16:creationId xmlns:a16="http://schemas.microsoft.com/office/drawing/2014/main" id="{678BF01A-2139-49B9-BE62-7B5977CEE206}"/>
                </a:ext>
              </a:extLst>
            </p:cNvPr>
            <p:cNvPicPr>
              <a:picLocks noChangeAspect="1"/>
            </p:cNvPicPr>
            <p:nvPr/>
          </p:nvPicPr>
          <p:blipFill>
            <a:blip r:embed="rId5">
              <a:clrChange>
                <a:clrFrom>
                  <a:srgbClr val="FAFAFA"/>
                </a:clrFrom>
                <a:clrTo>
                  <a:srgbClr val="FAFAFA">
                    <a:alpha val="0"/>
                  </a:srgbClr>
                </a:clrTo>
              </a:clrChange>
            </a:blip>
            <a:stretch>
              <a:fillRect/>
            </a:stretch>
          </p:blipFill>
          <p:spPr>
            <a:xfrm>
              <a:off x="1293925" y="5066479"/>
              <a:ext cx="434190" cy="437901"/>
            </a:xfrm>
            <a:prstGeom prst="rect">
              <a:avLst/>
            </a:prstGeom>
          </p:spPr>
        </p:pic>
        <p:pic>
          <p:nvPicPr>
            <p:cNvPr id="71" name="Image 70">
              <a:extLst>
                <a:ext uri="{FF2B5EF4-FFF2-40B4-BE49-F238E27FC236}">
                  <a16:creationId xmlns:a16="http://schemas.microsoft.com/office/drawing/2014/main" id="{B0181983-D3EC-42FC-AE5A-5EE78087B40C}"/>
                </a:ext>
              </a:extLst>
            </p:cNvPr>
            <p:cNvPicPr>
              <a:picLocks noChangeAspect="1"/>
            </p:cNvPicPr>
            <p:nvPr/>
          </p:nvPicPr>
          <p:blipFill>
            <a:blip r:embed="rId6">
              <a:clrChange>
                <a:clrFrom>
                  <a:srgbClr val="FAFAFA"/>
                </a:clrFrom>
                <a:clrTo>
                  <a:srgbClr val="FAFAFA">
                    <a:alpha val="0"/>
                  </a:srgbClr>
                </a:clrTo>
              </a:clrChange>
              <a:duotone>
                <a:prstClr val="black"/>
                <a:srgbClr val="EA4E55">
                  <a:tint val="45000"/>
                  <a:satMod val="400000"/>
                </a:srgbClr>
              </a:duotone>
              <a:extLst>
                <a:ext uri="{BEBA8EAE-BF5A-486C-A8C5-ECC9F3942E4B}">
                  <a14:imgProps xmlns:a14="http://schemas.microsoft.com/office/drawing/2010/main">
                    <a14:imgLayer r:embed="rId7">
                      <a14:imgEffect>
                        <a14:backgroundRemoval t="10000" b="90000" l="10000" r="90000">
                          <a14:foregroundMark x1="47863" y1="29237" x2="41880" y2="41525"/>
                          <a14:foregroundMark x1="46180" y1="40592" x2="55556" y2="38559"/>
                          <a14:foregroundMark x1="55556" y1="38559" x2="59829" y2="25000"/>
                          <a14:foregroundMark x1="59829" y1="25000" x2="47009" y2="27542"/>
                          <a14:foregroundMark x1="49573" y1="43220" x2="49573" y2="43220"/>
                          <a14:foregroundMark x1="48291" y1="43644" x2="52564" y2="41102"/>
                          <a14:backgroundMark x1="52991" y1="50847" x2="52991" y2="50847"/>
                          <a14:backgroundMark x1="59402" y1="50847" x2="59402" y2="50847"/>
                          <a14:backgroundMark x1="41880" y1="41525" x2="42308" y2="42373"/>
                          <a14:backgroundMark x1="44017" y1="53814" x2="44017" y2="53814"/>
                          <a14:backgroundMark x1="47009" y1="50000" x2="47009" y2="50000"/>
                        </a14:backgroundRemoval>
                      </a14:imgEffect>
                      <a14:imgEffect>
                        <a14:colorTemperature colorTemp="7200"/>
                      </a14:imgEffect>
                    </a14:imgLayer>
                  </a14:imgProps>
                </a:ext>
              </a:extLst>
            </a:blip>
            <a:stretch>
              <a:fillRect/>
            </a:stretch>
          </p:blipFill>
          <p:spPr>
            <a:xfrm>
              <a:off x="1301253" y="5071713"/>
              <a:ext cx="420038" cy="423627"/>
            </a:xfrm>
            <a:prstGeom prst="rect">
              <a:avLst/>
            </a:prstGeom>
          </p:spPr>
        </p:pic>
      </p:grpSp>
      <p:sp>
        <p:nvSpPr>
          <p:cNvPr id="72" name="Espace réservé du texte 3">
            <a:extLst>
              <a:ext uri="{FF2B5EF4-FFF2-40B4-BE49-F238E27FC236}">
                <a16:creationId xmlns:a16="http://schemas.microsoft.com/office/drawing/2014/main" id="{9679D2AA-E2FB-4356-B641-8052A1CEEA21}"/>
              </a:ext>
            </a:extLst>
          </p:cNvPr>
          <p:cNvSpPr>
            <a:spLocks noGrp="1"/>
          </p:cNvSpPr>
          <p:nvPr>
            <p:ph type="body" sz="quarter" idx="14"/>
          </p:nvPr>
        </p:nvSpPr>
        <p:spPr>
          <a:xfrm>
            <a:off x="4376738" y="136525"/>
            <a:ext cx="7299325" cy="231775"/>
          </a:xfrm>
        </p:spPr>
        <p:txBody>
          <a:bodyPr/>
          <a:lstStyle/>
          <a:p>
            <a:r>
              <a:rPr lang="fr-FR" dirty="0">
                <a:solidFill>
                  <a:schemeClr val="accent4">
                    <a:lumMod val="75000"/>
                  </a:schemeClr>
                </a:solidFill>
              </a:rPr>
              <a:t>Particuliers</a:t>
            </a:r>
            <a:r>
              <a:rPr lang="fr-FR" dirty="0"/>
              <a:t> 		</a:t>
            </a:r>
            <a:r>
              <a:rPr lang="fr-FR" b="0" dirty="0"/>
              <a:t>Premiums		Professionnels</a:t>
            </a:r>
          </a:p>
        </p:txBody>
      </p:sp>
      <p:sp>
        <p:nvSpPr>
          <p:cNvPr id="60" name="Rectangle 59">
            <a:extLst>
              <a:ext uri="{FF2B5EF4-FFF2-40B4-BE49-F238E27FC236}">
                <a16:creationId xmlns:a16="http://schemas.microsoft.com/office/drawing/2014/main" id="{FF2FBAC9-E06C-45FF-8A9A-E02553EBFAA6}"/>
              </a:ext>
            </a:extLst>
          </p:cNvPr>
          <p:cNvSpPr/>
          <p:nvPr/>
        </p:nvSpPr>
        <p:spPr>
          <a:xfrm>
            <a:off x="171744" y="1137080"/>
            <a:ext cx="7269105" cy="2796607"/>
          </a:xfrm>
          <a:prstGeom prst="rect">
            <a:avLst/>
          </a:prstGeom>
          <a:noFill/>
          <a:ln w="28575">
            <a:solidFill>
              <a:srgbClr val="F2F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61" name="Image 60">
            <a:extLst>
              <a:ext uri="{FF2B5EF4-FFF2-40B4-BE49-F238E27FC236}">
                <a16:creationId xmlns:a16="http://schemas.microsoft.com/office/drawing/2014/main" id="{304F8B5B-43BF-4B8A-AE8D-279D80931393}"/>
              </a:ext>
            </a:extLst>
          </p:cNvPr>
          <p:cNvPicPr>
            <a:picLocks noChangeAspect="1"/>
          </p:cNvPicPr>
          <p:nvPr/>
        </p:nvPicPr>
        <p:blipFill rotWithShape="1">
          <a:blip r:embed="rId8">
            <a:extLst>
              <a:ext uri="{BEBA8EAE-BF5A-486C-A8C5-ECC9F3942E4B}">
                <a14:imgProps xmlns:a14="http://schemas.microsoft.com/office/drawing/2010/main">
                  <a14:imgLayer r:embed="rId9">
                    <a14:imgEffect>
                      <a14:saturation sat="200000"/>
                    </a14:imgEffect>
                  </a14:imgLayer>
                </a14:imgProps>
              </a:ext>
            </a:extLst>
          </a:blip>
          <a:srcRect l="10161" t="9333" r="8604" b="5095"/>
          <a:stretch/>
        </p:blipFill>
        <p:spPr>
          <a:xfrm>
            <a:off x="907579" y="1305260"/>
            <a:ext cx="478808" cy="268972"/>
          </a:xfrm>
          <a:prstGeom prst="rect">
            <a:avLst/>
          </a:prstGeom>
        </p:spPr>
      </p:pic>
      <p:sp>
        <p:nvSpPr>
          <p:cNvPr id="79" name="Rectangle à coins arrondis 62">
            <a:extLst>
              <a:ext uri="{FF2B5EF4-FFF2-40B4-BE49-F238E27FC236}">
                <a16:creationId xmlns:a16="http://schemas.microsoft.com/office/drawing/2014/main" id="{F1B52EDE-6C98-4496-BCDF-EA89FF23B748}"/>
              </a:ext>
            </a:extLst>
          </p:cNvPr>
          <p:cNvSpPr/>
          <p:nvPr/>
        </p:nvSpPr>
        <p:spPr>
          <a:xfrm>
            <a:off x="8581478" y="5945730"/>
            <a:ext cx="3405639" cy="38576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200" b="1" dirty="0">
              <a:solidFill>
                <a:schemeClr val="tx1">
                  <a:lumMod val="75000"/>
                  <a:lumOff val="25000"/>
                </a:schemeClr>
              </a:solidFill>
              <a:latin typeface="+mj-lt"/>
              <a:cs typeface="Arial" panose="020B0604020202020204" pitchFamily="34" charset="0"/>
              <a:hlinkClick r:id="rId10" action="ppaction://hlinksldjump"/>
            </a:endParaRPr>
          </a:p>
          <a:p>
            <a:pPr>
              <a:spcBef>
                <a:spcPts val="300"/>
              </a:spcBef>
              <a:spcAft>
                <a:spcPts val="300"/>
              </a:spcAft>
              <a:defRPr/>
            </a:pPr>
            <a:r>
              <a:rPr lang="fr-FR" sz="1100" dirty="0">
                <a:solidFill>
                  <a:schemeClr val="tx1">
                    <a:lumMod val="75000"/>
                    <a:lumOff val="25000"/>
                  </a:schemeClr>
                </a:solidFill>
                <a:hlinkClick r:id="rId10" action="ppaction://hlinksldjump"/>
              </a:rPr>
              <a:t>Sur l’appli ou DEI, consultation et gestion de l’épargne simplement et rapidement !</a:t>
            </a:r>
            <a:endParaRPr lang="fr-FR" sz="1400" b="1" dirty="0">
              <a:solidFill>
                <a:schemeClr val="tx1">
                  <a:lumMod val="75000"/>
                  <a:lumOff val="25000"/>
                </a:schemeClr>
              </a:solidFill>
              <a:latin typeface="+mj-lt"/>
              <a:cs typeface="Arial" panose="020B0604020202020204" pitchFamily="34" charset="0"/>
            </a:endParaRPr>
          </a:p>
        </p:txBody>
      </p:sp>
      <p:pic>
        <p:nvPicPr>
          <p:cNvPr id="68" name="Image 67">
            <a:extLst>
              <a:ext uri="{FF2B5EF4-FFF2-40B4-BE49-F238E27FC236}">
                <a16:creationId xmlns:a16="http://schemas.microsoft.com/office/drawing/2014/main" id="{AD2C3A04-8D74-45F3-9271-EB0CC8F6C2F2}"/>
              </a:ext>
            </a:extLst>
          </p:cNvPr>
          <p:cNvPicPr>
            <a:picLocks noChangeAspect="1"/>
          </p:cNvPicPr>
          <p:nvPr/>
        </p:nvPicPr>
        <p:blipFill>
          <a:blip r:embed="rId11">
            <a:clrChange>
              <a:clrFrom>
                <a:srgbClr val="FFFFFF"/>
              </a:clrFrom>
              <a:clrTo>
                <a:srgbClr val="FFFFFF">
                  <a:alpha val="0"/>
                </a:srgbClr>
              </a:clrTo>
            </a:clrChange>
          </a:blip>
          <a:stretch>
            <a:fillRect/>
          </a:stretch>
        </p:blipFill>
        <p:spPr>
          <a:xfrm>
            <a:off x="1387356" y="5979912"/>
            <a:ext cx="226188" cy="590819"/>
          </a:xfrm>
          <a:prstGeom prst="rect">
            <a:avLst/>
          </a:prstGeom>
        </p:spPr>
      </p:pic>
      <p:sp>
        <p:nvSpPr>
          <p:cNvPr id="82" name="Rectangle 81">
            <a:extLst>
              <a:ext uri="{FF2B5EF4-FFF2-40B4-BE49-F238E27FC236}">
                <a16:creationId xmlns:a16="http://schemas.microsoft.com/office/drawing/2014/main" id="{F6648C1C-04A0-4E0F-9026-7FD546EA1D63}"/>
              </a:ext>
            </a:extLst>
          </p:cNvPr>
          <p:cNvSpPr/>
          <p:nvPr/>
        </p:nvSpPr>
        <p:spPr>
          <a:xfrm>
            <a:off x="1637008" y="6129134"/>
            <a:ext cx="5832306" cy="276999"/>
          </a:xfrm>
          <a:prstGeom prst="rect">
            <a:avLst/>
          </a:prstGeom>
          <a:noFill/>
        </p:spPr>
        <p:txBody>
          <a:bodyPr wrap="square">
            <a:spAutoFit/>
          </a:bodyPr>
          <a:lstStyle/>
          <a:p>
            <a:pPr marL="171450" indent="-171450">
              <a:buFont typeface="Wingdings" panose="05000000000000000000" pitchFamily="2" charset="2"/>
              <a:buChar char="§"/>
            </a:pPr>
            <a:r>
              <a:rPr lang="fr-FR" sz="1200" b="1" dirty="0">
                <a:solidFill>
                  <a:schemeClr val="tx1">
                    <a:lumMod val="75000"/>
                    <a:lumOff val="25000"/>
                  </a:schemeClr>
                </a:solidFill>
              </a:rPr>
              <a:t>Livret 10/12 et Livret Jeune à </a:t>
            </a:r>
            <a:r>
              <a:rPr lang="fr-FR" sz="1200" b="1" dirty="0">
                <a:solidFill>
                  <a:schemeClr val="accent4">
                    <a:lumMod val="75000"/>
                  </a:schemeClr>
                </a:solidFill>
              </a:rPr>
              <a:t>1,50 %</a:t>
            </a:r>
            <a:endParaRPr lang="fr-FR" sz="1000" b="1" dirty="0">
              <a:solidFill>
                <a:schemeClr val="accent4">
                  <a:lumMod val="75000"/>
                </a:schemeClr>
              </a:solidFill>
            </a:endParaRPr>
          </a:p>
        </p:txBody>
      </p:sp>
      <p:pic>
        <p:nvPicPr>
          <p:cNvPr id="85" name="Image 84">
            <a:extLst>
              <a:ext uri="{FF2B5EF4-FFF2-40B4-BE49-F238E27FC236}">
                <a16:creationId xmlns:a16="http://schemas.microsoft.com/office/drawing/2014/main" id="{5A31069B-9CF6-412B-BC41-585215006EB4}"/>
              </a:ext>
            </a:extLst>
          </p:cNvPr>
          <p:cNvPicPr>
            <a:picLocks noChangeAspect="1"/>
          </p:cNvPicPr>
          <p:nvPr/>
        </p:nvPicPr>
        <p:blipFill>
          <a:blip r:embed="rId12"/>
          <a:stretch>
            <a:fillRect/>
          </a:stretch>
        </p:blipFill>
        <p:spPr>
          <a:xfrm>
            <a:off x="7721002" y="5852667"/>
            <a:ext cx="840393" cy="413878"/>
          </a:xfrm>
          <a:prstGeom prst="rect">
            <a:avLst/>
          </a:prstGeom>
        </p:spPr>
      </p:pic>
      <p:sp>
        <p:nvSpPr>
          <p:cNvPr id="80" name="Rectangle 79">
            <a:extLst>
              <a:ext uri="{FF2B5EF4-FFF2-40B4-BE49-F238E27FC236}">
                <a16:creationId xmlns:a16="http://schemas.microsoft.com/office/drawing/2014/main" id="{4C84AE5E-0366-44A4-A5C4-FBB7971128F8}"/>
              </a:ext>
            </a:extLst>
          </p:cNvPr>
          <p:cNvSpPr/>
          <p:nvPr/>
        </p:nvSpPr>
        <p:spPr>
          <a:xfrm>
            <a:off x="1637958" y="4090556"/>
            <a:ext cx="5825738" cy="2031325"/>
          </a:xfrm>
          <a:prstGeom prst="rect">
            <a:avLst/>
          </a:prstGeom>
        </p:spPr>
        <p:txBody>
          <a:bodyPr wrap="square">
            <a:spAutoFit/>
          </a:bodyPr>
          <a:lstStyle/>
          <a:p>
            <a:pPr marL="171450" indent="-171450">
              <a:buFont typeface="Wingdings" panose="05000000000000000000" pitchFamily="2" charset="2"/>
              <a:buChar char="§"/>
            </a:pPr>
            <a:r>
              <a:rPr lang="fr-FR" sz="1200" b="1" dirty="0">
                <a:solidFill>
                  <a:schemeClr val="tx1">
                    <a:lumMod val="75000"/>
                    <a:lumOff val="25000"/>
                  </a:schemeClr>
                </a:solidFill>
              </a:rPr>
              <a:t>Assurance-Vie et PER : </a:t>
            </a:r>
            <a:r>
              <a:rPr lang="fr-FR" sz="1100" b="1" dirty="0">
                <a:solidFill>
                  <a:schemeClr val="accent4">
                    <a:lumMod val="75000"/>
                  </a:schemeClr>
                </a:solidFill>
              </a:rPr>
              <a:t>0% de frais d’entrée </a:t>
            </a:r>
            <a:r>
              <a:rPr lang="fr-FR" sz="1100" dirty="0">
                <a:solidFill>
                  <a:schemeClr val="tx1">
                    <a:lumMod val="50000"/>
                    <a:lumOff val="50000"/>
                  </a:schemeClr>
                </a:solidFill>
              </a:rPr>
              <a:t>avec 40% d’UC</a:t>
            </a:r>
          </a:p>
          <a:p>
            <a:pPr marL="171450" indent="-171450">
              <a:buFont typeface="Wingdings" panose="05000000000000000000" pitchFamily="2" charset="2"/>
              <a:buChar char="§"/>
            </a:pPr>
            <a:endParaRPr lang="fr-FR" sz="200" dirty="0">
              <a:solidFill>
                <a:schemeClr val="tx1">
                  <a:lumMod val="50000"/>
                  <a:lumOff val="50000"/>
                </a:schemeClr>
              </a:solidFill>
            </a:endParaRPr>
          </a:p>
          <a:p>
            <a:pPr marL="171450" indent="-171450">
              <a:buFont typeface="Wingdings" panose="05000000000000000000" pitchFamily="2" charset="2"/>
              <a:buChar char="§"/>
            </a:pPr>
            <a:r>
              <a:rPr lang="fr-FR" sz="1200" b="1" dirty="0">
                <a:solidFill>
                  <a:schemeClr val="tx1">
                    <a:lumMod val="75000"/>
                    <a:lumOff val="25000"/>
                  </a:schemeClr>
                </a:solidFill>
              </a:rPr>
              <a:t>Switch vers fonds ISR ESG </a:t>
            </a:r>
            <a:r>
              <a:rPr lang="fr-FR" sz="1100" b="1" dirty="0">
                <a:solidFill>
                  <a:schemeClr val="tx1">
                    <a:lumMod val="75000"/>
                    <a:lumOff val="25000"/>
                  </a:schemeClr>
                </a:solidFill>
              </a:rPr>
              <a:t>: </a:t>
            </a:r>
            <a:r>
              <a:rPr lang="fr-FR" sz="1100" dirty="0">
                <a:solidFill>
                  <a:schemeClr val="tx1">
                    <a:lumMod val="50000"/>
                    <a:lumOff val="50000"/>
                  </a:schemeClr>
                </a:solidFill>
              </a:rPr>
              <a:t>Possibilité de donner une orientation totalement responsable à l’investissement de nos clients grâce à un switch des fonds du portefeuille modèle vers des valeurs ISR/ESG</a:t>
            </a:r>
          </a:p>
          <a:p>
            <a:pPr marL="171450" indent="-171450">
              <a:buFont typeface="Wingdings" panose="05000000000000000000" pitchFamily="2" charset="2"/>
              <a:buChar char="§"/>
            </a:pPr>
            <a:endParaRPr lang="fr-FR" sz="200" dirty="0">
              <a:solidFill>
                <a:schemeClr val="tx1">
                  <a:lumMod val="50000"/>
                  <a:lumOff val="50000"/>
                </a:schemeClr>
              </a:solidFill>
            </a:endParaRPr>
          </a:p>
          <a:p>
            <a:pPr marL="171450" indent="-171450">
              <a:buFont typeface="Wingdings" panose="05000000000000000000" pitchFamily="2" charset="2"/>
              <a:buChar char="§"/>
            </a:pPr>
            <a:r>
              <a:rPr lang="fr-FR" sz="1200" b="1" dirty="0">
                <a:solidFill>
                  <a:schemeClr val="tx1">
                    <a:lumMod val="75000"/>
                    <a:lumOff val="25000"/>
                  </a:schemeClr>
                </a:solidFill>
              </a:rPr>
              <a:t>Compte sur Livret Vert :</a:t>
            </a:r>
            <a:r>
              <a:rPr lang="fr-FR" sz="1200" b="1" dirty="0">
                <a:solidFill>
                  <a:srgbClr val="C00000"/>
                </a:solidFill>
              </a:rPr>
              <a:t> </a:t>
            </a:r>
            <a:r>
              <a:rPr lang="fr-FR" sz="1100" dirty="0">
                <a:solidFill>
                  <a:schemeClr val="tx1">
                    <a:lumMod val="50000"/>
                    <a:lumOff val="50000"/>
                  </a:schemeClr>
                </a:solidFill>
              </a:rPr>
              <a:t>Traçabilité de l’épargne investie dans les crédits verts. </a:t>
            </a:r>
          </a:p>
          <a:p>
            <a:pPr marL="171450" indent="-171450">
              <a:buFont typeface="Wingdings" panose="05000000000000000000" pitchFamily="2" charset="2"/>
              <a:buChar char="§"/>
            </a:pPr>
            <a:endParaRPr lang="fr-FR" sz="200" dirty="0">
              <a:solidFill>
                <a:schemeClr val="tx1">
                  <a:lumMod val="50000"/>
                  <a:lumOff val="50000"/>
                </a:schemeClr>
              </a:solidFill>
            </a:endParaRPr>
          </a:p>
          <a:p>
            <a:pPr marL="171450" indent="-171450">
              <a:buFont typeface="Wingdings" panose="05000000000000000000" pitchFamily="2" charset="2"/>
              <a:buChar char="§"/>
            </a:pPr>
            <a:r>
              <a:rPr lang="fr-FR" sz="1200" b="1" dirty="0">
                <a:solidFill>
                  <a:schemeClr val="tx1">
                    <a:lumMod val="75000"/>
                    <a:lumOff val="25000"/>
                  </a:schemeClr>
                </a:solidFill>
              </a:rPr>
              <a:t>FCP Avenir Responsable </a:t>
            </a:r>
            <a:r>
              <a:rPr lang="fr-FR" sz="1000" dirty="0">
                <a:solidFill>
                  <a:schemeClr val="tx1">
                    <a:lumMod val="50000"/>
                    <a:lumOff val="50000"/>
                  </a:schemeClr>
                </a:solidFill>
              </a:rPr>
              <a:t>: </a:t>
            </a:r>
            <a:r>
              <a:rPr lang="fr-FR" sz="1100" dirty="0">
                <a:solidFill>
                  <a:schemeClr val="tx1">
                    <a:lumMod val="50000"/>
                    <a:lumOff val="50000"/>
                  </a:schemeClr>
                </a:solidFill>
              </a:rPr>
              <a:t>du 7 avril au 4 août 2022</a:t>
            </a:r>
          </a:p>
          <a:p>
            <a:pPr marL="171450" indent="-171450">
              <a:buFont typeface="Wingdings" panose="05000000000000000000" pitchFamily="2" charset="2"/>
              <a:buChar char="§"/>
            </a:pPr>
            <a:endParaRPr lang="fr-FR" sz="800" b="1" dirty="0">
              <a:solidFill>
                <a:schemeClr val="tx1">
                  <a:lumMod val="75000"/>
                  <a:lumOff val="25000"/>
                </a:schemeClr>
              </a:solidFill>
            </a:endParaRPr>
          </a:p>
          <a:p>
            <a:pPr marL="171450" indent="-171450">
              <a:buFont typeface="Wingdings" panose="05000000000000000000" pitchFamily="2" charset="2"/>
              <a:buChar char="§"/>
            </a:pPr>
            <a:r>
              <a:rPr lang="fr-FR" sz="1200" b="1" dirty="0">
                <a:solidFill>
                  <a:schemeClr val="tx1">
                    <a:lumMod val="75000"/>
                    <a:lumOff val="25000"/>
                  </a:schemeClr>
                </a:solidFill>
              </a:rPr>
              <a:t>LDDS : </a:t>
            </a:r>
            <a:r>
              <a:rPr lang="fr-FR" sz="1100" dirty="0">
                <a:solidFill>
                  <a:schemeClr val="tx1">
                    <a:lumMod val="50000"/>
                    <a:lumOff val="50000"/>
                  </a:schemeClr>
                </a:solidFill>
              </a:rPr>
              <a:t>possibilité d’effectuer un don déductible à des associations sélectionnées, reconnues d’utilité publique </a:t>
            </a:r>
            <a:r>
              <a:rPr lang="fr-FR" sz="1100" dirty="0">
                <a:solidFill>
                  <a:schemeClr val="tx1">
                    <a:lumMod val="50000"/>
                    <a:lumOff val="50000"/>
                  </a:schemeClr>
                </a:solidFill>
                <a:hlinkClick r:id="rId13"/>
              </a:rPr>
              <a:t>Lien</a:t>
            </a:r>
            <a:endParaRPr lang="fr-FR" sz="1100" dirty="0">
              <a:solidFill>
                <a:schemeClr val="tx1">
                  <a:lumMod val="50000"/>
                  <a:lumOff val="50000"/>
                </a:schemeClr>
              </a:solidFill>
            </a:endParaRPr>
          </a:p>
          <a:p>
            <a:pPr marL="171450" indent="-171450">
              <a:buFont typeface="Wingdings" panose="05000000000000000000" pitchFamily="2" charset="2"/>
              <a:buChar char="§"/>
            </a:pPr>
            <a:endParaRPr lang="fr-FR" sz="800" dirty="0">
              <a:solidFill>
                <a:schemeClr val="tx1">
                  <a:lumMod val="50000"/>
                  <a:lumOff val="50000"/>
                </a:schemeClr>
              </a:solidFill>
            </a:endParaRPr>
          </a:p>
          <a:p>
            <a:pPr marL="171450" indent="-171450">
              <a:buFont typeface="Wingdings" panose="05000000000000000000" pitchFamily="2" charset="2"/>
              <a:buChar char="§"/>
            </a:pPr>
            <a:r>
              <a:rPr lang="fr-FR" sz="1200" b="1" dirty="0">
                <a:solidFill>
                  <a:schemeClr val="tx1">
                    <a:lumMod val="75000"/>
                    <a:lumOff val="25000"/>
                  </a:schemeClr>
                </a:solidFill>
              </a:rPr>
              <a:t>Parts Sociales</a:t>
            </a:r>
          </a:p>
        </p:txBody>
      </p:sp>
      <p:pic>
        <p:nvPicPr>
          <p:cNvPr id="81" name="Image 80">
            <a:extLst>
              <a:ext uri="{FF2B5EF4-FFF2-40B4-BE49-F238E27FC236}">
                <a16:creationId xmlns:a16="http://schemas.microsoft.com/office/drawing/2014/main" id="{9B0BD5A9-A9E1-4DFA-89D5-4B08748423B0}"/>
              </a:ext>
            </a:extLst>
          </p:cNvPr>
          <p:cNvPicPr/>
          <p:nvPr/>
        </p:nvPicPr>
        <p:blipFill rotWithShape="1">
          <a:blip r:embed="rId2"/>
          <a:srcRect l="39848" t="44992" r="45767" b="32072"/>
          <a:stretch/>
        </p:blipFill>
        <p:spPr bwMode="auto">
          <a:xfrm>
            <a:off x="1033674" y="5586647"/>
            <a:ext cx="290250" cy="245429"/>
          </a:xfrm>
          <a:prstGeom prst="rect">
            <a:avLst/>
          </a:prstGeom>
          <a:ln>
            <a:noFill/>
          </a:ln>
          <a:extLst>
            <a:ext uri="{53640926-AAD7-44D8-BBD7-CCE9431645EC}">
              <a14:shadowObscured xmlns:a14="http://schemas.microsoft.com/office/drawing/2010/main"/>
            </a:ext>
          </a:extLst>
        </p:spPr>
      </p:pic>
      <p:pic>
        <p:nvPicPr>
          <p:cNvPr id="84" name="Image 83">
            <a:extLst>
              <a:ext uri="{FF2B5EF4-FFF2-40B4-BE49-F238E27FC236}">
                <a16:creationId xmlns:a16="http://schemas.microsoft.com/office/drawing/2014/main" id="{AAD08E2A-4C5C-4A35-A50C-E9F85E01F104}"/>
              </a:ext>
            </a:extLst>
          </p:cNvPr>
          <p:cNvPicPr/>
          <p:nvPr/>
        </p:nvPicPr>
        <p:blipFill rotWithShape="1">
          <a:blip r:embed="rId2"/>
          <a:srcRect l="39848" t="44992" r="45767" b="32072"/>
          <a:stretch/>
        </p:blipFill>
        <p:spPr bwMode="auto">
          <a:xfrm>
            <a:off x="1033674" y="4833631"/>
            <a:ext cx="290250" cy="245429"/>
          </a:xfrm>
          <a:prstGeom prst="rect">
            <a:avLst/>
          </a:prstGeom>
          <a:ln>
            <a:noFill/>
          </a:ln>
          <a:extLst>
            <a:ext uri="{53640926-AAD7-44D8-BBD7-CCE9431645EC}">
              <a14:shadowObscured xmlns:a14="http://schemas.microsoft.com/office/drawing/2010/main"/>
            </a:ext>
          </a:extLst>
        </p:spPr>
      </p:pic>
      <p:pic>
        <p:nvPicPr>
          <p:cNvPr id="88" name="Picture 2" descr="Sticker arbre été vert pas cher Etiquette &amp;amp;amp; Autocollant">
            <a:extLst>
              <a:ext uri="{FF2B5EF4-FFF2-40B4-BE49-F238E27FC236}">
                <a16:creationId xmlns:a16="http://schemas.microsoft.com/office/drawing/2014/main" id="{92EE2778-6E81-4203-BC31-192B0C75D113}"/>
              </a:ext>
            </a:extLst>
          </p:cNvPr>
          <p:cNvPicPr>
            <a:picLocks noChangeAspect="1" noChangeArrowheads="1"/>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328744" y="4017286"/>
            <a:ext cx="366215" cy="366215"/>
          </a:xfrm>
          <a:prstGeom prst="rect">
            <a:avLst/>
          </a:prstGeom>
          <a:noFill/>
          <a:extLst>
            <a:ext uri="{909E8E84-426E-40DD-AFC4-6F175D3DCCD1}">
              <a14:hiddenFill xmlns:a14="http://schemas.microsoft.com/office/drawing/2010/main">
                <a:solidFill>
                  <a:srgbClr val="FFFFFF"/>
                </a:solidFill>
              </a14:hiddenFill>
            </a:ext>
          </a:extLst>
        </p:spPr>
      </p:pic>
      <p:grpSp>
        <p:nvGrpSpPr>
          <p:cNvPr id="89" name="Groupe 88">
            <a:extLst>
              <a:ext uri="{FF2B5EF4-FFF2-40B4-BE49-F238E27FC236}">
                <a16:creationId xmlns:a16="http://schemas.microsoft.com/office/drawing/2014/main" id="{342DF678-3244-4A60-803D-C5B9E98E005E}"/>
              </a:ext>
            </a:extLst>
          </p:cNvPr>
          <p:cNvGrpSpPr/>
          <p:nvPr/>
        </p:nvGrpSpPr>
        <p:grpSpPr>
          <a:xfrm>
            <a:off x="1320111" y="5443096"/>
            <a:ext cx="363727" cy="261920"/>
            <a:chOff x="1293925" y="5066479"/>
            <a:chExt cx="434190" cy="437901"/>
          </a:xfrm>
        </p:grpSpPr>
        <p:pic>
          <p:nvPicPr>
            <p:cNvPr id="93" name="Image 92">
              <a:extLst>
                <a:ext uri="{FF2B5EF4-FFF2-40B4-BE49-F238E27FC236}">
                  <a16:creationId xmlns:a16="http://schemas.microsoft.com/office/drawing/2014/main" id="{0F9A2D61-14DC-401E-AD84-840886304048}"/>
                </a:ext>
              </a:extLst>
            </p:cNvPr>
            <p:cNvPicPr>
              <a:picLocks noChangeAspect="1"/>
            </p:cNvPicPr>
            <p:nvPr/>
          </p:nvPicPr>
          <p:blipFill>
            <a:blip r:embed="rId5">
              <a:clrChange>
                <a:clrFrom>
                  <a:srgbClr val="FAFAFA"/>
                </a:clrFrom>
                <a:clrTo>
                  <a:srgbClr val="FAFAFA">
                    <a:alpha val="0"/>
                  </a:srgbClr>
                </a:clrTo>
              </a:clrChange>
            </a:blip>
            <a:stretch>
              <a:fillRect/>
            </a:stretch>
          </p:blipFill>
          <p:spPr>
            <a:xfrm>
              <a:off x="1293925" y="5066479"/>
              <a:ext cx="434190" cy="437901"/>
            </a:xfrm>
            <a:prstGeom prst="rect">
              <a:avLst/>
            </a:prstGeom>
          </p:spPr>
        </p:pic>
        <p:pic>
          <p:nvPicPr>
            <p:cNvPr id="94" name="Image 93">
              <a:extLst>
                <a:ext uri="{FF2B5EF4-FFF2-40B4-BE49-F238E27FC236}">
                  <a16:creationId xmlns:a16="http://schemas.microsoft.com/office/drawing/2014/main" id="{D9F9A5F3-093D-4BB5-BD98-6CBEFFCF1142}"/>
                </a:ext>
              </a:extLst>
            </p:cNvPr>
            <p:cNvPicPr>
              <a:picLocks noChangeAspect="1"/>
            </p:cNvPicPr>
            <p:nvPr/>
          </p:nvPicPr>
          <p:blipFill>
            <a:blip r:embed="rId6">
              <a:clrChange>
                <a:clrFrom>
                  <a:srgbClr val="FAFAFA"/>
                </a:clrFrom>
                <a:clrTo>
                  <a:srgbClr val="FAFAFA">
                    <a:alpha val="0"/>
                  </a:srgbClr>
                </a:clrTo>
              </a:clrChange>
              <a:duotone>
                <a:prstClr val="black"/>
                <a:srgbClr val="EA4E55">
                  <a:tint val="45000"/>
                  <a:satMod val="400000"/>
                </a:srgbClr>
              </a:duotone>
              <a:extLst>
                <a:ext uri="{BEBA8EAE-BF5A-486C-A8C5-ECC9F3942E4B}">
                  <a14:imgProps xmlns:a14="http://schemas.microsoft.com/office/drawing/2010/main">
                    <a14:imgLayer r:embed="rId7">
                      <a14:imgEffect>
                        <a14:backgroundRemoval t="10000" b="90000" l="10000" r="90000">
                          <a14:foregroundMark x1="47863" y1="29237" x2="41880" y2="41525"/>
                          <a14:foregroundMark x1="46180" y1="40592" x2="55556" y2="38559"/>
                          <a14:foregroundMark x1="55556" y1="38559" x2="59829" y2="25000"/>
                          <a14:foregroundMark x1="59829" y1="25000" x2="47009" y2="27542"/>
                          <a14:foregroundMark x1="49573" y1="43220" x2="49573" y2="43220"/>
                          <a14:foregroundMark x1="48291" y1="43644" x2="52564" y2="41102"/>
                          <a14:backgroundMark x1="52991" y1="50847" x2="52991" y2="50847"/>
                          <a14:backgroundMark x1="59402" y1="50847" x2="59402" y2="50847"/>
                          <a14:backgroundMark x1="41880" y1="41525" x2="42308" y2="42373"/>
                          <a14:backgroundMark x1="44017" y1="53814" x2="44017" y2="53814"/>
                          <a14:backgroundMark x1="47009" y1="50000" x2="47009" y2="50000"/>
                        </a14:backgroundRemoval>
                      </a14:imgEffect>
                      <a14:imgEffect>
                        <a14:colorTemperature colorTemp="7200"/>
                      </a14:imgEffect>
                    </a14:imgLayer>
                  </a14:imgProps>
                </a:ext>
              </a:extLst>
            </a:blip>
            <a:stretch>
              <a:fillRect/>
            </a:stretch>
          </p:blipFill>
          <p:spPr>
            <a:xfrm>
              <a:off x="1301253" y="5071713"/>
              <a:ext cx="420038" cy="423627"/>
            </a:xfrm>
            <a:prstGeom prst="rect">
              <a:avLst/>
            </a:prstGeom>
          </p:spPr>
        </p:pic>
      </p:grpSp>
      <p:pic>
        <p:nvPicPr>
          <p:cNvPr id="96" name="Picture 2" descr="Sticker arbre été vert pas cher Etiquette &amp;amp;amp; Autocollant">
            <a:extLst>
              <a:ext uri="{FF2B5EF4-FFF2-40B4-BE49-F238E27FC236}">
                <a16:creationId xmlns:a16="http://schemas.microsoft.com/office/drawing/2014/main" id="{9B385687-9641-41F6-956D-6F3C344BBEF7}"/>
              </a:ext>
            </a:extLst>
          </p:cNvPr>
          <p:cNvPicPr>
            <a:picLocks noChangeAspect="1" noChangeArrowheads="1"/>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336297" y="4406764"/>
            <a:ext cx="366215" cy="366215"/>
          </a:xfrm>
          <a:prstGeom prst="rect">
            <a:avLst/>
          </a:prstGeom>
          <a:noFill/>
          <a:extLst>
            <a:ext uri="{909E8E84-426E-40DD-AFC4-6F175D3DCCD1}">
              <a14:hiddenFill xmlns:a14="http://schemas.microsoft.com/office/drawing/2010/main">
                <a:solidFill>
                  <a:srgbClr val="FFFFFF"/>
                </a:solidFill>
              </a14:hiddenFill>
            </a:ext>
          </a:extLst>
        </p:spPr>
      </p:pic>
      <p:pic>
        <p:nvPicPr>
          <p:cNvPr id="97" name="Picture 2" descr="Sticker arbre été vert pas cher Etiquette &amp;amp;amp; Autocollant">
            <a:extLst>
              <a:ext uri="{FF2B5EF4-FFF2-40B4-BE49-F238E27FC236}">
                <a16:creationId xmlns:a16="http://schemas.microsoft.com/office/drawing/2014/main" id="{4078E67E-313B-4F77-B677-8E10AA09792C}"/>
              </a:ext>
            </a:extLst>
          </p:cNvPr>
          <p:cNvPicPr>
            <a:picLocks noChangeAspect="1" noChangeArrowheads="1"/>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343850" y="4771528"/>
            <a:ext cx="366215" cy="366215"/>
          </a:xfrm>
          <a:prstGeom prst="rect">
            <a:avLst/>
          </a:prstGeom>
          <a:noFill/>
          <a:extLst>
            <a:ext uri="{909E8E84-426E-40DD-AFC4-6F175D3DCCD1}">
              <a14:hiddenFill xmlns:a14="http://schemas.microsoft.com/office/drawing/2010/main">
                <a:solidFill>
                  <a:srgbClr val="FFFFFF"/>
                </a:solidFill>
              </a14:hiddenFill>
            </a:ext>
          </a:extLst>
        </p:spPr>
      </p:pic>
      <p:pic>
        <p:nvPicPr>
          <p:cNvPr id="98" name="Picture 2" descr="Sticker arbre été vert pas cher Etiquette &amp;amp;amp; Autocollant">
            <a:extLst>
              <a:ext uri="{FF2B5EF4-FFF2-40B4-BE49-F238E27FC236}">
                <a16:creationId xmlns:a16="http://schemas.microsoft.com/office/drawing/2014/main" id="{D0DDAD0A-A5F1-4B1D-81B5-6C15C503E0CB}"/>
              </a:ext>
            </a:extLst>
          </p:cNvPr>
          <p:cNvPicPr>
            <a:picLocks noChangeAspect="1" noChangeArrowheads="1"/>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351403" y="5074505"/>
            <a:ext cx="366215" cy="366215"/>
          </a:xfrm>
          <a:prstGeom prst="rect">
            <a:avLst/>
          </a:prstGeom>
          <a:noFill/>
          <a:extLst>
            <a:ext uri="{909E8E84-426E-40DD-AFC4-6F175D3DCCD1}">
              <a14:hiddenFill xmlns:a14="http://schemas.microsoft.com/office/drawing/2010/main">
                <a:solidFill>
                  <a:srgbClr val="FFFFFF"/>
                </a:solidFill>
              </a14:hiddenFill>
            </a:ext>
          </a:extLst>
        </p:spPr>
      </p:pic>
      <p:sp>
        <p:nvSpPr>
          <p:cNvPr id="95" name="ZoneTexte 94">
            <a:extLst>
              <a:ext uri="{FF2B5EF4-FFF2-40B4-BE49-F238E27FC236}">
                <a16:creationId xmlns:a16="http://schemas.microsoft.com/office/drawing/2014/main" id="{9519959D-59B6-4000-AE62-3530374C073E}"/>
              </a:ext>
            </a:extLst>
          </p:cNvPr>
          <p:cNvSpPr txBox="1"/>
          <p:nvPr/>
        </p:nvSpPr>
        <p:spPr>
          <a:xfrm>
            <a:off x="8561395" y="3981797"/>
            <a:ext cx="3435180" cy="600164"/>
          </a:xfrm>
          <a:prstGeom prst="rect">
            <a:avLst/>
          </a:prstGeom>
          <a:solidFill>
            <a:srgbClr val="F2F2F2"/>
          </a:solidFill>
        </p:spPr>
        <p:txBody>
          <a:bodyPr wrap="square" rtlCol="0">
            <a:spAutoFit/>
          </a:bodyPr>
          <a:lstStyle/>
          <a:p>
            <a:pPr algn="just">
              <a:spcBef>
                <a:spcPct val="20000"/>
              </a:spcBef>
              <a:buClr>
                <a:srgbClr val="C00000"/>
              </a:buClr>
            </a:pPr>
            <a:r>
              <a:rPr lang="fr-FR" sz="1100" b="1" dirty="0">
                <a:solidFill>
                  <a:schemeClr val="tx1">
                    <a:lumMod val="75000"/>
                    <a:lumOff val="25000"/>
                  </a:schemeClr>
                </a:solidFill>
              </a:rPr>
              <a:t>+ 55 %, </a:t>
            </a:r>
            <a:r>
              <a:rPr lang="fr-FR" sz="1100" dirty="0">
                <a:solidFill>
                  <a:schemeClr val="tx1">
                    <a:lumMod val="50000"/>
                    <a:lumOff val="50000"/>
                  </a:schemeClr>
                </a:solidFill>
              </a:rPr>
              <a:t>c’est l’augmentation de l’intérêt des Français dans </a:t>
            </a:r>
            <a:r>
              <a:rPr lang="fr-FR" sz="1100" b="1" dirty="0">
                <a:solidFill>
                  <a:schemeClr val="tx1">
                    <a:lumMod val="75000"/>
                    <a:lumOff val="25000"/>
                  </a:schemeClr>
                </a:solidFill>
              </a:rPr>
              <a:t>l’investissement responsable de leur épargne </a:t>
            </a:r>
            <a:r>
              <a:rPr lang="fr-FR" sz="1100" dirty="0">
                <a:solidFill>
                  <a:schemeClr val="tx1">
                    <a:lumMod val="50000"/>
                    <a:lumOff val="50000"/>
                  </a:schemeClr>
                </a:solidFill>
              </a:rPr>
              <a:t>depuis la COVID (19% auparavant)</a:t>
            </a:r>
          </a:p>
        </p:txBody>
      </p:sp>
      <p:grpSp>
        <p:nvGrpSpPr>
          <p:cNvPr id="100" name="Groupe 99">
            <a:extLst>
              <a:ext uri="{FF2B5EF4-FFF2-40B4-BE49-F238E27FC236}">
                <a16:creationId xmlns:a16="http://schemas.microsoft.com/office/drawing/2014/main" id="{1246C388-07B5-42E6-A001-D167E87A39EF}"/>
              </a:ext>
            </a:extLst>
          </p:cNvPr>
          <p:cNvGrpSpPr/>
          <p:nvPr/>
        </p:nvGrpSpPr>
        <p:grpSpPr>
          <a:xfrm>
            <a:off x="7785412" y="3883154"/>
            <a:ext cx="768157" cy="778024"/>
            <a:chOff x="7785035" y="3650249"/>
            <a:chExt cx="768157" cy="614492"/>
          </a:xfrm>
        </p:grpSpPr>
        <p:pic>
          <p:nvPicPr>
            <p:cNvPr id="101" name="Image 100">
              <a:extLst>
                <a:ext uri="{FF2B5EF4-FFF2-40B4-BE49-F238E27FC236}">
                  <a16:creationId xmlns:a16="http://schemas.microsoft.com/office/drawing/2014/main" id="{0ED9D2FD-BE12-4A45-924E-B0030749ED89}"/>
                </a:ext>
              </a:extLst>
            </p:cNvPr>
            <p:cNvPicPr>
              <a:picLocks noChangeAspect="1"/>
            </p:cNvPicPr>
            <p:nvPr/>
          </p:nvPicPr>
          <p:blipFill>
            <a:blip r:embed="rId15">
              <a:clrChange>
                <a:clrFrom>
                  <a:srgbClr val="FFFFFF"/>
                </a:clrFrom>
                <a:clrTo>
                  <a:srgbClr val="FFFFFF">
                    <a:alpha val="0"/>
                  </a:srgbClr>
                </a:clrTo>
              </a:clrChange>
            </a:blip>
            <a:stretch>
              <a:fillRect/>
            </a:stretch>
          </p:blipFill>
          <p:spPr>
            <a:xfrm>
              <a:off x="7785035" y="3650249"/>
              <a:ext cx="755659" cy="614492"/>
            </a:xfrm>
            <a:prstGeom prst="rect">
              <a:avLst/>
            </a:prstGeom>
          </p:spPr>
        </p:pic>
        <p:sp>
          <p:nvSpPr>
            <p:cNvPr id="105" name="Rectangle 104">
              <a:extLst>
                <a:ext uri="{FF2B5EF4-FFF2-40B4-BE49-F238E27FC236}">
                  <a16:creationId xmlns:a16="http://schemas.microsoft.com/office/drawing/2014/main" id="{4AF293DE-06C1-445A-A8A9-AB526FE24D61}"/>
                </a:ext>
              </a:extLst>
            </p:cNvPr>
            <p:cNvSpPr/>
            <p:nvPr/>
          </p:nvSpPr>
          <p:spPr>
            <a:xfrm>
              <a:off x="8459307" y="3932891"/>
              <a:ext cx="93885" cy="2651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06" name="Rectangle à coins arrondis 62">
            <a:extLst>
              <a:ext uri="{FF2B5EF4-FFF2-40B4-BE49-F238E27FC236}">
                <a16:creationId xmlns:a16="http://schemas.microsoft.com/office/drawing/2014/main" id="{9AF4D244-6408-405A-B869-788CBA5D55E6}"/>
              </a:ext>
            </a:extLst>
          </p:cNvPr>
          <p:cNvSpPr/>
          <p:nvPr/>
        </p:nvSpPr>
        <p:spPr>
          <a:xfrm>
            <a:off x="8561394" y="3654193"/>
            <a:ext cx="3554068" cy="2822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rgbClr val="C00000"/>
                </a:solidFill>
                <a:latin typeface="+mj-lt"/>
                <a:cs typeface="Arial" panose="020B0604020202020204" pitchFamily="34" charset="0"/>
              </a:rPr>
              <a:t>Bon à savoir</a:t>
            </a:r>
          </a:p>
        </p:txBody>
      </p:sp>
      <p:sp>
        <p:nvSpPr>
          <p:cNvPr id="107" name="Rectangle à coins arrondis 62">
            <a:extLst>
              <a:ext uri="{FF2B5EF4-FFF2-40B4-BE49-F238E27FC236}">
                <a16:creationId xmlns:a16="http://schemas.microsoft.com/office/drawing/2014/main" id="{5A10B787-3932-4317-9954-3BE8145C6C0E}"/>
              </a:ext>
            </a:extLst>
          </p:cNvPr>
          <p:cNvSpPr/>
          <p:nvPr/>
        </p:nvSpPr>
        <p:spPr>
          <a:xfrm>
            <a:off x="8543565" y="4663119"/>
            <a:ext cx="3589725" cy="2822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rgbClr val="C00000"/>
                </a:solidFill>
                <a:latin typeface="+mj-lt"/>
                <a:cs typeface="Arial" panose="020B0604020202020204" pitchFamily="34" charset="0"/>
              </a:rPr>
              <a:t>Profitez du Digital</a:t>
            </a:r>
          </a:p>
        </p:txBody>
      </p:sp>
      <p:sp>
        <p:nvSpPr>
          <p:cNvPr id="108" name="ZoneTexte 107">
            <a:extLst>
              <a:ext uri="{FF2B5EF4-FFF2-40B4-BE49-F238E27FC236}">
                <a16:creationId xmlns:a16="http://schemas.microsoft.com/office/drawing/2014/main" id="{F732C1FA-3F95-494D-89A0-94392E3C87E2}"/>
              </a:ext>
            </a:extLst>
          </p:cNvPr>
          <p:cNvSpPr txBox="1"/>
          <p:nvPr/>
        </p:nvSpPr>
        <p:spPr>
          <a:xfrm>
            <a:off x="8561395" y="4957735"/>
            <a:ext cx="3435180" cy="769441"/>
          </a:xfrm>
          <a:prstGeom prst="rect">
            <a:avLst/>
          </a:prstGeom>
          <a:solidFill>
            <a:srgbClr val="F2F2F2"/>
          </a:solidFill>
        </p:spPr>
        <p:txBody>
          <a:bodyPr wrap="square" rtlCol="0">
            <a:spAutoFit/>
          </a:bodyPr>
          <a:lstStyle/>
          <a:p>
            <a:pPr algn="just">
              <a:spcBef>
                <a:spcPct val="20000"/>
              </a:spcBef>
              <a:buClr>
                <a:srgbClr val="C00000"/>
              </a:buClr>
            </a:pPr>
            <a:r>
              <a:rPr lang="fr-FR" sz="1100" b="1" dirty="0">
                <a:solidFill>
                  <a:schemeClr val="tx1">
                    <a:lumMod val="75000"/>
                    <a:lumOff val="25000"/>
                  </a:schemeClr>
                </a:solidFill>
              </a:rPr>
              <a:t>Sont éligibles à la SED</a:t>
            </a:r>
            <a:r>
              <a:rPr lang="fr-FR" sz="1100" dirty="0">
                <a:solidFill>
                  <a:schemeClr val="tx1">
                    <a:lumMod val="50000"/>
                    <a:lumOff val="50000"/>
                  </a:schemeClr>
                </a:solidFill>
              </a:rPr>
              <a:t>, les souscriptions de Liv 10-12 / Liv Jeune / Liv A / PEL / Parts Sociales / </a:t>
            </a:r>
            <a:r>
              <a:rPr lang="fr-FR" sz="1100" dirty="0" err="1">
                <a:solidFill>
                  <a:schemeClr val="tx1">
                    <a:lumMod val="50000"/>
                    <a:lumOff val="50000"/>
                  </a:schemeClr>
                </a:solidFill>
              </a:rPr>
              <a:t>Millevie</a:t>
            </a:r>
            <a:r>
              <a:rPr lang="fr-FR" sz="1100" dirty="0">
                <a:solidFill>
                  <a:schemeClr val="tx1">
                    <a:lumMod val="50000"/>
                    <a:lumOff val="50000"/>
                  </a:schemeClr>
                </a:solidFill>
              </a:rPr>
              <a:t> PER / Gamme BPCE Vie et les versements Nuance 3D ou Plus</a:t>
            </a:r>
          </a:p>
        </p:txBody>
      </p:sp>
      <p:pic>
        <p:nvPicPr>
          <p:cNvPr id="109" name="Image 108">
            <a:extLst>
              <a:ext uri="{FF2B5EF4-FFF2-40B4-BE49-F238E27FC236}">
                <a16:creationId xmlns:a16="http://schemas.microsoft.com/office/drawing/2014/main" id="{27FBEE7A-C23E-4D6D-9379-A8F010BFAC83}"/>
              </a:ext>
            </a:extLst>
          </p:cNvPr>
          <p:cNvPicPr/>
          <p:nvPr/>
        </p:nvPicPr>
        <p:blipFill rotWithShape="1">
          <a:blip r:embed="rId2"/>
          <a:srcRect l="39848" t="44992" r="45767" b="32072"/>
          <a:stretch/>
        </p:blipFill>
        <p:spPr bwMode="auto">
          <a:xfrm>
            <a:off x="7864151" y="4945496"/>
            <a:ext cx="571878" cy="608946"/>
          </a:xfrm>
          <a:prstGeom prst="rect">
            <a:avLst/>
          </a:prstGeom>
          <a:ln>
            <a:noFill/>
          </a:ln>
          <a:extLst>
            <a:ext uri="{53640926-AAD7-44D8-BBD7-CCE9431645EC}">
              <a14:shadowObscured xmlns:a14="http://schemas.microsoft.com/office/drawing/2010/main"/>
            </a:ext>
          </a:extLst>
        </p:spPr>
      </p:pic>
      <p:sp>
        <p:nvSpPr>
          <p:cNvPr id="110" name="Rectangle 109">
            <a:hlinkClick r:id="rId16"/>
            <a:extLst>
              <a:ext uri="{FF2B5EF4-FFF2-40B4-BE49-F238E27FC236}">
                <a16:creationId xmlns:a16="http://schemas.microsoft.com/office/drawing/2014/main" id="{02E853A6-6127-486E-B536-504696B282E9}"/>
              </a:ext>
            </a:extLst>
          </p:cNvPr>
          <p:cNvSpPr/>
          <p:nvPr/>
        </p:nvSpPr>
        <p:spPr>
          <a:xfrm>
            <a:off x="2004639" y="6448561"/>
            <a:ext cx="1349413" cy="305575"/>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Book GERC</a:t>
            </a:r>
          </a:p>
        </p:txBody>
      </p:sp>
      <p:sp>
        <p:nvSpPr>
          <p:cNvPr id="111" name="Rectangle 110">
            <a:hlinkClick r:id="rId17"/>
            <a:extLst>
              <a:ext uri="{FF2B5EF4-FFF2-40B4-BE49-F238E27FC236}">
                <a16:creationId xmlns:a16="http://schemas.microsoft.com/office/drawing/2014/main" id="{DECB6001-6378-47BD-8B45-9BE96198BE2D}"/>
              </a:ext>
            </a:extLst>
          </p:cNvPr>
          <p:cNvSpPr/>
          <p:nvPr/>
        </p:nvSpPr>
        <p:spPr>
          <a:xfrm>
            <a:off x="3866759" y="6448561"/>
            <a:ext cx="1349413" cy="305575"/>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ORCA</a:t>
            </a:r>
          </a:p>
        </p:txBody>
      </p:sp>
      <p:sp>
        <p:nvSpPr>
          <p:cNvPr id="112" name="Rectangle 111">
            <a:hlinkClick r:id="rId18"/>
            <a:extLst>
              <a:ext uri="{FF2B5EF4-FFF2-40B4-BE49-F238E27FC236}">
                <a16:creationId xmlns:a16="http://schemas.microsoft.com/office/drawing/2014/main" id="{FBF83BFD-AD90-4C00-8773-69229EAC6D70}"/>
              </a:ext>
            </a:extLst>
          </p:cNvPr>
          <p:cNvSpPr/>
          <p:nvPr/>
        </p:nvSpPr>
        <p:spPr>
          <a:xfrm>
            <a:off x="5728879" y="6448561"/>
            <a:ext cx="1349413" cy="305575"/>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Offres promo</a:t>
            </a:r>
          </a:p>
        </p:txBody>
      </p:sp>
      <p:sp>
        <p:nvSpPr>
          <p:cNvPr id="113" name="Rectangle 112">
            <a:hlinkClick r:id="rId19" action="ppaction://hlinksldjump"/>
            <a:extLst>
              <a:ext uri="{FF2B5EF4-FFF2-40B4-BE49-F238E27FC236}">
                <a16:creationId xmlns:a16="http://schemas.microsoft.com/office/drawing/2014/main" id="{CA53CB00-A5CE-4A1E-83D3-20C3E1153D47}"/>
              </a:ext>
            </a:extLst>
          </p:cNvPr>
          <p:cNvSpPr/>
          <p:nvPr/>
        </p:nvSpPr>
        <p:spPr>
          <a:xfrm>
            <a:off x="7590999" y="6448561"/>
            <a:ext cx="1349413" cy="305575"/>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Boîte à outils</a:t>
            </a:r>
          </a:p>
        </p:txBody>
      </p:sp>
      <p:pic>
        <p:nvPicPr>
          <p:cNvPr id="114" name="Picture 4">
            <a:extLst>
              <a:ext uri="{FF2B5EF4-FFF2-40B4-BE49-F238E27FC236}">
                <a16:creationId xmlns:a16="http://schemas.microsoft.com/office/drawing/2014/main" id="{2CF90938-7ABF-4336-96B6-638554D8C9B2}"/>
              </a:ext>
            </a:extLst>
          </p:cNvPr>
          <p:cNvPicPr>
            <a:picLocks noChangeAspect="1" noChangeArrowheads="1"/>
          </p:cNvPicPr>
          <p:nvPr/>
        </p:nvPicPr>
        <p:blipFill rotWithShape="1">
          <a:blip r:embed="rId20">
            <a:extLst>
              <a:ext uri="{28A0092B-C50C-407E-A947-70E740481C1C}">
                <a14:useLocalDpi xmlns:a14="http://schemas.microsoft.com/office/drawing/2010/main" val="0"/>
              </a:ext>
            </a:extLst>
          </a:blip>
          <a:srcRect l="18889" t="19753" r="15034" b="23429"/>
          <a:stretch/>
        </p:blipFill>
        <p:spPr bwMode="auto">
          <a:xfrm>
            <a:off x="3141087" y="6448561"/>
            <a:ext cx="296077" cy="50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5" name="Picture 4">
            <a:extLst>
              <a:ext uri="{FF2B5EF4-FFF2-40B4-BE49-F238E27FC236}">
                <a16:creationId xmlns:a16="http://schemas.microsoft.com/office/drawing/2014/main" id="{67FF6C33-64DC-4B60-BFBD-BF45BE8BE240}"/>
              </a:ext>
            </a:extLst>
          </p:cNvPr>
          <p:cNvPicPr>
            <a:picLocks noChangeAspect="1" noChangeArrowheads="1"/>
          </p:cNvPicPr>
          <p:nvPr/>
        </p:nvPicPr>
        <p:blipFill rotWithShape="1">
          <a:blip r:embed="rId20">
            <a:extLst>
              <a:ext uri="{28A0092B-C50C-407E-A947-70E740481C1C}">
                <a14:useLocalDpi xmlns:a14="http://schemas.microsoft.com/office/drawing/2010/main" val="0"/>
              </a:ext>
            </a:extLst>
          </a:blip>
          <a:srcRect l="18889" t="19753" r="15034" b="23429"/>
          <a:stretch/>
        </p:blipFill>
        <p:spPr bwMode="auto">
          <a:xfrm>
            <a:off x="5015569" y="6461769"/>
            <a:ext cx="296077" cy="50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6" name="Picture 4">
            <a:extLst>
              <a:ext uri="{FF2B5EF4-FFF2-40B4-BE49-F238E27FC236}">
                <a16:creationId xmlns:a16="http://schemas.microsoft.com/office/drawing/2014/main" id="{AC4B7E6F-9AB6-4200-8585-9EE2BC728E77}"/>
              </a:ext>
            </a:extLst>
          </p:cNvPr>
          <p:cNvPicPr>
            <a:picLocks noChangeAspect="1" noChangeArrowheads="1"/>
          </p:cNvPicPr>
          <p:nvPr/>
        </p:nvPicPr>
        <p:blipFill rotWithShape="1">
          <a:blip r:embed="rId20">
            <a:extLst>
              <a:ext uri="{28A0092B-C50C-407E-A947-70E740481C1C}">
                <a14:useLocalDpi xmlns:a14="http://schemas.microsoft.com/office/drawing/2010/main" val="0"/>
              </a:ext>
            </a:extLst>
          </a:blip>
          <a:srcRect l="18889" t="19753" r="15034" b="23429"/>
          <a:stretch/>
        </p:blipFill>
        <p:spPr bwMode="auto">
          <a:xfrm>
            <a:off x="6836617" y="6470411"/>
            <a:ext cx="296077" cy="50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7" name="Picture 4">
            <a:extLst>
              <a:ext uri="{FF2B5EF4-FFF2-40B4-BE49-F238E27FC236}">
                <a16:creationId xmlns:a16="http://schemas.microsoft.com/office/drawing/2014/main" id="{6F60C18A-86AC-4CEC-AA2E-C82014484BE9}"/>
              </a:ext>
            </a:extLst>
          </p:cNvPr>
          <p:cNvPicPr>
            <a:picLocks noChangeAspect="1" noChangeArrowheads="1"/>
          </p:cNvPicPr>
          <p:nvPr/>
        </p:nvPicPr>
        <p:blipFill rotWithShape="1">
          <a:blip r:embed="rId20">
            <a:extLst>
              <a:ext uri="{28A0092B-C50C-407E-A947-70E740481C1C}">
                <a14:useLocalDpi xmlns:a14="http://schemas.microsoft.com/office/drawing/2010/main" val="0"/>
              </a:ext>
            </a:extLst>
          </a:blip>
          <a:srcRect l="18889" t="19753" r="15034" b="23429"/>
          <a:stretch/>
        </p:blipFill>
        <p:spPr bwMode="auto">
          <a:xfrm>
            <a:off x="8752160" y="6448561"/>
            <a:ext cx="296077" cy="50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8" name="Rectangle 117">
            <a:hlinkClick r:id="rId21"/>
            <a:extLst>
              <a:ext uri="{FF2B5EF4-FFF2-40B4-BE49-F238E27FC236}">
                <a16:creationId xmlns:a16="http://schemas.microsoft.com/office/drawing/2014/main" id="{141F18C5-04E9-4D05-828C-5498DACEAA6E}"/>
              </a:ext>
            </a:extLst>
          </p:cNvPr>
          <p:cNvSpPr/>
          <p:nvPr/>
        </p:nvSpPr>
        <p:spPr>
          <a:xfrm>
            <a:off x="9453119" y="6466779"/>
            <a:ext cx="1717232" cy="305575"/>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Produits éligibles VAD</a:t>
            </a:r>
          </a:p>
        </p:txBody>
      </p:sp>
      <p:pic>
        <p:nvPicPr>
          <p:cNvPr id="119" name="Picture 4">
            <a:extLst>
              <a:ext uri="{FF2B5EF4-FFF2-40B4-BE49-F238E27FC236}">
                <a16:creationId xmlns:a16="http://schemas.microsoft.com/office/drawing/2014/main" id="{F91119D5-0232-482C-B87B-D8D543A1FAFF}"/>
              </a:ext>
            </a:extLst>
          </p:cNvPr>
          <p:cNvPicPr>
            <a:picLocks noChangeAspect="1" noChangeArrowheads="1"/>
          </p:cNvPicPr>
          <p:nvPr/>
        </p:nvPicPr>
        <p:blipFill rotWithShape="1">
          <a:blip r:embed="rId20">
            <a:extLst>
              <a:ext uri="{28A0092B-C50C-407E-A947-70E740481C1C}">
                <a14:useLocalDpi xmlns:a14="http://schemas.microsoft.com/office/drawing/2010/main" val="0"/>
              </a:ext>
            </a:extLst>
          </a:blip>
          <a:srcRect l="18889" t="19753" r="15034" b="23429"/>
          <a:stretch/>
        </p:blipFill>
        <p:spPr bwMode="auto">
          <a:xfrm>
            <a:off x="11046770" y="6452618"/>
            <a:ext cx="296077" cy="50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0" name="Rectangle à coins arrondis 62">
            <a:extLst>
              <a:ext uri="{FF2B5EF4-FFF2-40B4-BE49-F238E27FC236}">
                <a16:creationId xmlns:a16="http://schemas.microsoft.com/office/drawing/2014/main" id="{A8E2825C-051A-4E40-AAB4-8EAD82EDEB62}"/>
              </a:ext>
            </a:extLst>
          </p:cNvPr>
          <p:cNvSpPr/>
          <p:nvPr/>
        </p:nvSpPr>
        <p:spPr>
          <a:xfrm>
            <a:off x="8561394" y="5712791"/>
            <a:ext cx="3589725" cy="2822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rgbClr val="C00000"/>
                </a:solidFill>
                <a:latin typeface="+mj-lt"/>
                <a:cs typeface="Arial" panose="020B0604020202020204" pitchFamily="34" charset="0"/>
              </a:rPr>
              <a:t>Astuce </a:t>
            </a:r>
            <a:r>
              <a:rPr lang="fr-FR" sz="1400" b="1" dirty="0" err="1">
                <a:solidFill>
                  <a:srgbClr val="C00000"/>
                </a:solidFill>
                <a:latin typeface="+mj-lt"/>
                <a:cs typeface="Arial" panose="020B0604020202020204" pitchFamily="34" charset="0"/>
              </a:rPr>
              <a:t>Selfcare</a:t>
            </a:r>
            <a:endParaRPr lang="fr-FR" sz="1400" b="1" dirty="0">
              <a:solidFill>
                <a:srgbClr val="C00000"/>
              </a:solidFill>
              <a:latin typeface="+mj-lt"/>
              <a:cs typeface="Arial" panose="020B0604020202020204" pitchFamily="34" charset="0"/>
            </a:endParaRPr>
          </a:p>
        </p:txBody>
      </p:sp>
      <p:sp>
        <p:nvSpPr>
          <p:cNvPr id="73" name="Rectangle 72">
            <a:extLst>
              <a:ext uri="{FF2B5EF4-FFF2-40B4-BE49-F238E27FC236}">
                <a16:creationId xmlns:a16="http://schemas.microsoft.com/office/drawing/2014/main" id="{8CD3411B-9C74-4B10-8124-D060AAFC952E}"/>
              </a:ext>
            </a:extLst>
          </p:cNvPr>
          <p:cNvSpPr/>
          <p:nvPr/>
        </p:nvSpPr>
        <p:spPr>
          <a:xfrm>
            <a:off x="8207911" y="1459111"/>
            <a:ext cx="3225563" cy="307777"/>
          </a:xfrm>
          <a:prstGeom prst="rect">
            <a:avLst/>
          </a:prstGeom>
        </p:spPr>
        <p:txBody>
          <a:bodyPr wrap="none">
            <a:spAutoFit/>
          </a:bodyPr>
          <a:lstStyle/>
          <a:p>
            <a:pPr>
              <a:spcBef>
                <a:spcPct val="20000"/>
              </a:spcBef>
            </a:pPr>
            <a:r>
              <a:rPr lang="fr-FR" sz="1400" b="1" dirty="0">
                <a:solidFill>
                  <a:srgbClr val="C00000"/>
                </a:solidFill>
                <a:latin typeface="+mj-lt"/>
              </a:rPr>
              <a:t>Des idées pour lancer la discussion</a:t>
            </a:r>
          </a:p>
        </p:txBody>
      </p:sp>
      <p:sp>
        <p:nvSpPr>
          <p:cNvPr id="77" name="ZoneTexte 76">
            <a:extLst>
              <a:ext uri="{FF2B5EF4-FFF2-40B4-BE49-F238E27FC236}">
                <a16:creationId xmlns:a16="http://schemas.microsoft.com/office/drawing/2014/main" id="{64B66259-5388-4658-A649-81CE40091CEF}"/>
              </a:ext>
            </a:extLst>
          </p:cNvPr>
          <p:cNvSpPr txBox="1"/>
          <p:nvPr/>
        </p:nvSpPr>
        <p:spPr>
          <a:xfrm>
            <a:off x="309486" y="4014418"/>
            <a:ext cx="400110" cy="2155595"/>
          </a:xfrm>
          <a:prstGeom prst="rect">
            <a:avLst/>
          </a:prstGeom>
          <a:noFill/>
        </p:spPr>
        <p:txBody>
          <a:bodyPr vert="vert270" wrap="square" rtlCol="0">
            <a:spAutoFit/>
          </a:bodyPr>
          <a:lstStyle/>
          <a:p>
            <a:pPr algn="ctr"/>
            <a:r>
              <a:rPr lang="fr-FR" sz="1400" b="1" dirty="0">
                <a:solidFill>
                  <a:schemeClr val="tx1">
                    <a:lumMod val="75000"/>
                    <a:lumOff val="25000"/>
                  </a:schemeClr>
                </a:solidFill>
              </a:rPr>
              <a:t>LES OFFRES</a:t>
            </a:r>
          </a:p>
        </p:txBody>
      </p:sp>
    </p:spTree>
    <p:extLst>
      <p:ext uri="{BB962C8B-B14F-4D97-AF65-F5344CB8AC3E}">
        <p14:creationId xmlns:p14="http://schemas.microsoft.com/office/powerpoint/2010/main" val="20465988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3" name="Tableau 62">
            <a:extLst>
              <a:ext uri="{FF2B5EF4-FFF2-40B4-BE49-F238E27FC236}">
                <a16:creationId xmlns:a16="http://schemas.microsoft.com/office/drawing/2014/main" id="{C54C72D9-D20E-46FD-B8AE-A706B33E8D43}"/>
              </a:ext>
            </a:extLst>
          </p:cNvPr>
          <p:cNvGraphicFramePr>
            <a:graphicFrameLocks noGrp="1"/>
          </p:cNvGraphicFramePr>
          <p:nvPr>
            <p:extLst>
              <p:ext uri="{D42A27DB-BD31-4B8C-83A1-F6EECF244321}">
                <p14:modId xmlns:p14="http://schemas.microsoft.com/office/powerpoint/2010/main" val="2124650117"/>
              </p:ext>
            </p:extLst>
          </p:nvPr>
        </p:nvGraphicFramePr>
        <p:xfrm>
          <a:off x="695325" y="2014462"/>
          <a:ext cx="11408520" cy="4374250"/>
        </p:xfrm>
        <a:graphic>
          <a:graphicData uri="http://schemas.openxmlformats.org/drawingml/2006/table">
            <a:tbl>
              <a:tblPr/>
              <a:tblGrid>
                <a:gridCol w="1002413">
                  <a:extLst>
                    <a:ext uri="{9D8B030D-6E8A-4147-A177-3AD203B41FA5}">
                      <a16:colId xmlns:a16="http://schemas.microsoft.com/office/drawing/2014/main" val="820929263"/>
                    </a:ext>
                  </a:extLst>
                </a:gridCol>
                <a:gridCol w="3039414">
                  <a:extLst>
                    <a:ext uri="{9D8B030D-6E8A-4147-A177-3AD203B41FA5}">
                      <a16:colId xmlns:a16="http://schemas.microsoft.com/office/drawing/2014/main" val="589079546"/>
                    </a:ext>
                  </a:extLst>
                </a:gridCol>
                <a:gridCol w="5144999">
                  <a:extLst>
                    <a:ext uri="{9D8B030D-6E8A-4147-A177-3AD203B41FA5}">
                      <a16:colId xmlns:a16="http://schemas.microsoft.com/office/drawing/2014/main" val="476932331"/>
                    </a:ext>
                  </a:extLst>
                </a:gridCol>
                <a:gridCol w="579422">
                  <a:extLst>
                    <a:ext uri="{9D8B030D-6E8A-4147-A177-3AD203B41FA5}">
                      <a16:colId xmlns:a16="http://schemas.microsoft.com/office/drawing/2014/main" val="951385606"/>
                    </a:ext>
                  </a:extLst>
                </a:gridCol>
                <a:gridCol w="597529">
                  <a:extLst>
                    <a:ext uri="{9D8B030D-6E8A-4147-A177-3AD203B41FA5}">
                      <a16:colId xmlns:a16="http://schemas.microsoft.com/office/drawing/2014/main" val="3777127790"/>
                    </a:ext>
                  </a:extLst>
                </a:gridCol>
                <a:gridCol w="1044743">
                  <a:extLst>
                    <a:ext uri="{9D8B030D-6E8A-4147-A177-3AD203B41FA5}">
                      <a16:colId xmlns:a16="http://schemas.microsoft.com/office/drawing/2014/main" val="3703222120"/>
                    </a:ext>
                  </a:extLst>
                </a:gridCol>
              </a:tblGrid>
              <a:tr h="43465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200" b="1" i="0" u="none" strike="noStrike" dirty="0">
                          <a:solidFill>
                            <a:srgbClr val="FFFFFF"/>
                          </a:solidFill>
                          <a:effectLst/>
                          <a:latin typeface="Arial" panose="020B0604020202020204" pitchFamily="34" charset="0"/>
                        </a:rPr>
                        <a:t>Domaine</a:t>
                      </a:r>
                    </a:p>
                  </a:txBody>
                  <a:tcPr marL="8753" marR="8753" marT="8753" marB="0" anchor="ctr">
                    <a:lnL>
                      <a:noFill/>
                    </a:lnL>
                    <a:lnR w="1270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200" b="1" i="0" u="none" strike="noStrike" dirty="0">
                          <a:solidFill>
                            <a:srgbClr val="FFFFFF"/>
                          </a:solidFill>
                          <a:effectLst/>
                          <a:latin typeface="Arial" panose="020B0604020202020204" pitchFamily="34" charset="0"/>
                        </a:rPr>
                        <a:t>Action</a:t>
                      </a:r>
                    </a:p>
                  </a:txBody>
                  <a:tcPr marL="8753" marR="8753" marT="875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200" b="1" i="0" u="none" strike="noStrike" dirty="0">
                          <a:solidFill>
                            <a:srgbClr val="FFFFFF"/>
                          </a:solidFill>
                          <a:effectLst/>
                          <a:latin typeface="Arial" panose="020B0604020202020204" pitchFamily="34" charset="0"/>
                        </a:rPr>
                        <a:t>Cible</a:t>
                      </a:r>
                    </a:p>
                  </a:txBody>
                  <a:tcPr marL="8753" marR="8753" marT="875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200" b="1" i="0" u="none" strike="noStrike" dirty="0">
                          <a:solidFill>
                            <a:srgbClr val="FFFFFF"/>
                          </a:solidFill>
                          <a:effectLst/>
                          <a:latin typeface="Arial" panose="020B0604020202020204" pitchFamily="34" charset="0"/>
                        </a:rPr>
                        <a:t>Date</a:t>
                      </a:r>
                    </a:p>
                  </a:txBody>
                  <a:tcPr marL="8753" marR="8753" marT="875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200" b="1" i="0" u="none" strike="noStrike" dirty="0">
                          <a:solidFill>
                            <a:srgbClr val="FFFFFF"/>
                          </a:solidFill>
                          <a:effectLst/>
                          <a:latin typeface="Arial" panose="020B0604020202020204" pitchFamily="34" charset="0"/>
                        </a:rPr>
                        <a:t>Volume</a:t>
                      </a:r>
                    </a:p>
                  </a:txBody>
                  <a:tcPr marL="8753" marR="8753" marT="875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200" b="1" i="0" u="none" strike="noStrike" dirty="0">
                          <a:solidFill>
                            <a:srgbClr val="FFFFFF"/>
                          </a:solidFill>
                          <a:effectLst/>
                          <a:latin typeface="Arial" panose="020B0604020202020204" pitchFamily="34" charset="0"/>
                        </a:rPr>
                        <a:t>Relance</a:t>
                      </a:r>
                    </a:p>
                  </a:txBody>
                  <a:tcPr marL="8753" marR="8753" marT="8753" marB="0" anchor="ctr">
                    <a:lnL w="12700" cap="flat" cmpd="sng" algn="ctr">
                      <a:solidFill>
                        <a:srgbClr val="FFFFFF"/>
                      </a:solidFill>
                      <a:prstDash val="solid"/>
                      <a:round/>
                      <a:headEnd type="none" w="med" len="med"/>
                      <a:tailEnd type="none" w="med" len="med"/>
                    </a:lnL>
                    <a:lnR>
                      <a:noFill/>
                    </a:lnR>
                    <a:lnT>
                      <a:noFill/>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4122837214"/>
                  </a:ext>
                </a:extLst>
              </a:tr>
              <a:tr h="260741">
                <a:tc row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100" b="1" i="0" u="none" strike="noStrike" dirty="0">
                          <a:solidFill>
                            <a:srgbClr val="C00000"/>
                          </a:solidFill>
                          <a:effectLst/>
                          <a:latin typeface="Arial" panose="020B0604020202020204" pitchFamily="34" charset="0"/>
                        </a:rPr>
                        <a:t>BANCA</a:t>
                      </a:r>
                    </a:p>
                  </a:txBody>
                  <a:tcPr marL="8753" marR="8753" marT="8753" marB="0" anchor="ctr">
                    <a:lnL>
                      <a:noFill/>
                    </a:lnL>
                    <a:lnR w="12700" cap="flat" cmpd="sng" algn="ctr">
                      <a:solidFill>
                        <a:srgbClr val="44546A">
                          <a:lumMod val="20000"/>
                          <a:lumOff val="80000"/>
                        </a:srgbClr>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ACB9CA"/>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lvl="0" algn="l" fontAlgn="ctr"/>
                      <a:r>
                        <a:rPr lang="fr-FR" sz="1000" b="1" i="0" u="none" strike="noStrike" dirty="0">
                          <a:solidFill>
                            <a:srgbClr val="595959"/>
                          </a:solidFill>
                          <a:effectLst/>
                          <a:latin typeface="Arial" panose="020B0604020202020204" pitchFamily="34" charset="0"/>
                        </a:rPr>
                        <a:t>E-mailing équipement IZICARTE « Nouveaux discours »</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algn="l" fontAlgn="ctr"/>
                      <a:r>
                        <a:rPr lang="fr-FR" sz="1000" b="0" i="0" u="none" strike="noStrike" dirty="0">
                          <a:solidFill>
                            <a:srgbClr val="595959"/>
                          </a:solidFill>
                          <a:effectLst/>
                          <a:latin typeface="Arial" panose="020B0604020202020204" pitchFamily="34" charset="0"/>
                        </a:rPr>
                        <a:t>Clients non détenteurs d’une IZICARTE</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0" i="0" u="none" strike="noStrike" dirty="0">
                          <a:solidFill>
                            <a:srgbClr val="595959"/>
                          </a:solidFill>
                          <a:effectLst/>
                          <a:latin typeface="Arial" panose="020B0604020202020204" pitchFamily="34" charset="0"/>
                        </a:rPr>
                        <a:t>mai-22</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0" i="0" u="none" strike="noStrike" dirty="0">
                          <a:solidFill>
                            <a:srgbClr val="595959"/>
                          </a:solidFill>
                          <a:effectLst/>
                          <a:latin typeface="Arial" panose="020B0604020202020204" pitchFamily="34" charset="0"/>
                        </a:rPr>
                        <a:t>à venir</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36000" algn="l" fontAlgn="ctr"/>
                      <a:r>
                        <a:rPr lang="fr-FR" sz="800" b="1" i="0" u="none" strike="noStrike" dirty="0">
                          <a:solidFill>
                            <a:srgbClr val="595959"/>
                          </a:solidFill>
                          <a:effectLst/>
                          <a:latin typeface="Arial" panose="020B0604020202020204" pitchFamily="34" charset="0"/>
                        </a:rPr>
                        <a:t>           + Agence</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4700033"/>
                  </a:ext>
                </a:extLst>
              </a:tr>
              <a:tr h="260741">
                <a:tc vMerge="1">
                  <a:txBody>
                    <a:bodyPr/>
                    <a:lstStyle/>
                    <a:p>
                      <a:endParaRPr lang="fr-FR"/>
                    </a:p>
                  </a:txBody>
                  <a:tcPr/>
                </a:tc>
                <a:tc>
                  <a:txBody>
                    <a:bodyPr/>
                    <a:lstStyle/>
                    <a:p>
                      <a:pPr marL="72000" lvl="0" algn="l" fontAlgn="ctr"/>
                      <a:r>
                        <a:rPr lang="fr-FR" sz="1000" b="1" i="0" u="none" strike="noStrike" dirty="0">
                          <a:solidFill>
                            <a:srgbClr val="595959"/>
                          </a:solidFill>
                          <a:effectLst/>
                          <a:latin typeface="Arial" panose="020B0604020202020204" pitchFamily="34" charset="0"/>
                        </a:rPr>
                        <a:t>E-mailing clients « Préparez vos Vacances »</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gn="l" fontAlgn="ctr"/>
                      <a:r>
                        <a:rPr lang="fr-FR" sz="1000" b="0" i="0" u="none" strike="noStrike" dirty="0">
                          <a:solidFill>
                            <a:srgbClr val="595959"/>
                          </a:solidFill>
                          <a:effectLst/>
                          <a:latin typeface="Arial" panose="020B0604020202020204" pitchFamily="34" charset="0"/>
                        </a:rPr>
                        <a:t>Clients détenteurs de Carte </a:t>
                      </a:r>
                      <a:r>
                        <a:rPr lang="fr-FR" sz="1000" b="0" i="0" u="none" strike="noStrike" dirty="0" err="1">
                          <a:solidFill>
                            <a:srgbClr val="595959"/>
                          </a:solidFill>
                          <a:effectLst/>
                          <a:latin typeface="Arial" panose="020B0604020202020204" pitchFamily="34" charset="0"/>
                        </a:rPr>
                        <a:t>Classic</a:t>
                      </a:r>
                      <a:endParaRPr lang="fr-FR" sz="1000" b="0" i="0" u="none" strike="noStrike" dirty="0">
                        <a:solidFill>
                          <a:srgbClr val="595959"/>
                        </a:solidFill>
                        <a:effectLst/>
                        <a:latin typeface="Arial" panose="020B0604020202020204" pitchFamily="34" charset="0"/>
                      </a:endParaRPr>
                    </a:p>
                    <a:p>
                      <a:pPr marL="72000" algn="l" fontAlgn="ctr"/>
                      <a:r>
                        <a:rPr lang="fr-FR" sz="1000" b="0" i="0" u="none" strike="noStrike" dirty="0">
                          <a:solidFill>
                            <a:srgbClr val="595959"/>
                          </a:solidFill>
                          <a:effectLst/>
                          <a:latin typeface="Arial" panose="020B0604020202020204" pitchFamily="34" charset="0"/>
                        </a:rPr>
                        <a:t>Clients détenteurs de Carte Premier</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1000" b="0" i="0" u="none" strike="noStrike" dirty="0">
                          <a:solidFill>
                            <a:srgbClr val="595959"/>
                          </a:solidFill>
                          <a:effectLst/>
                          <a:latin typeface="Arial" panose="020B0604020202020204" pitchFamily="34" charset="0"/>
                        </a:rPr>
                        <a:t>mai 22</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1000" b="0" i="0" u="none" strike="noStrike" dirty="0">
                          <a:solidFill>
                            <a:srgbClr val="595959"/>
                          </a:solidFill>
                          <a:effectLst/>
                          <a:latin typeface="Arial" panose="020B0604020202020204" pitchFamily="34" charset="0"/>
                        </a:rPr>
                        <a:t>117 052</a:t>
                      </a:r>
                    </a:p>
                    <a:p>
                      <a:pPr algn="ctr" fontAlgn="ctr"/>
                      <a:r>
                        <a:rPr lang="fr-FR" sz="1000" b="0" i="0" u="none" strike="noStrike" dirty="0">
                          <a:solidFill>
                            <a:srgbClr val="595959"/>
                          </a:solidFill>
                          <a:effectLst/>
                          <a:latin typeface="Arial" panose="020B0604020202020204" pitchFamily="34" charset="0"/>
                        </a:rPr>
                        <a:t>85 705</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algn="l" fontAlgn="ctr"/>
                      <a:endParaRPr lang="fr-FR" sz="1000" b="1" i="0" u="none" strike="noStrike" dirty="0">
                        <a:solidFill>
                          <a:srgbClr val="595959"/>
                        </a:solidFill>
                        <a:effectLst/>
                        <a:latin typeface="Arial" panose="020B0604020202020204" pitchFamily="34" charset="0"/>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34327313"/>
                  </a:ext>
                </a:extLst>
              </a:tr>
              <a:tr h="32914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100" b="1" i="0" u="none" strike="noStrike" dirty="0">
                          <a:solidFill>
                            <a:srgbClr val="C00000"/>
                          </a:solidFill>
                          <a:effectLst/>
                          <a:latin typeface="Arial" panose="020B0604020202020204" pitchFamily="34" charset="0"/>
                        </a:rPr>
                        <a:t>CREDIT</a:t>
                      </a:r>
                    </a:p>
                  </a:txBody>
                  <a:tcPr marL="8753" marR="8753" marT="8753" marB="0" anchor="ctr">
                    <a:lnL>
                      <a:noFill/>
                    </a:lnL>
                    <a:lnR w="12700" cap="flat" cmpd="sng" algn="ctr">
                      <a:solidFill>
                        <a:srgbClr val="44546A">
                          <a:lumMod val="20000"/>
                          <a:lumOff val="80000"/>
                        </a:srgbClr>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ACB9CA"/>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lvl="0" algn="l" fontAlgn="ctr"/>
                      <a:r>
                        <a:rPr lang="fr-FR" sz="1000" b="1" i="0" u="none" strike="noStrike" dirty="0">
                          <a:solidFill>
                            <a:srgbClr val="595959"/>
                          </a:solidFill>
                          <a:effectLst/>
                          <a:latin typeface="Arial" panose="020B0604020202020204" pitchFamily="34" charset="0"/>
                        </a:rPr>
                        <a:t>E-mailing appétents besoin auto et crédit conso « Financez vos vacances »</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algn="l" fontAlgn="ctr"/>
                      <a:r>
                        <a:rPr lang="fr-FR" sz="1000" b="0" i="0" u="none" strike="noStrike" dirty="0">
                          <a:solidFill>
                            <a:srgbClr val="595959"/>
                          </a:solidFill>
                          <a:effectLst/>
                          <a:latin typeface="Arial" panose="020B0604020202020204" pitchFamily="34" charset="0"/>
                        </a:rPr>
                        <a:t>Clients âgés de 18 à 70 ans, non équipés de nos solutions auto</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0" i="0" u="none" strike="noStrike" dirty="0">
                          <a:solidFill>
                            <a:srgbClr val="595959"/>
                          </a:solidFill>
                          <a:effectLst/>
                          <a:latin typeface="Arial" panose="020B0604020202020204" pitchFamily="34" charset="0"/>
                        </a:rPr>
                        <a:t>mai-22</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0" i="0" u="none" strike="noStrike" dirty="0">
                          <a:solidFill>
                            <a:srgbClr val="595959"/>
                          </a:solidFill>
                          <a:effectLst/>
                          <a:latin typeface="Arial" panose="020B0604020202020204" pitchFamily="34" charset="0"/>
                        </a:rPr>
                        <a:t>28 453</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36000" algn="l" fontAlgn="ctr"/>
                      <a:endParaRPr lang="fr-FR" sz="1000" b="1" i="0" u="none" strike="noStrike" dirty="0">
                        <a:solidFill>
                          <a:srgbClr val="595959"/>
                        </a:solidFill>
                        <a:effectLst/>
                        <a:latin typeface="Arial" panose="020B0604020202020204" pitchFamily="34" charset="0"/>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5193130"/>
                  </a:ext>
                </a:extLst>
              </a:tr>
              <a:tr h="260741">
                <a:tc row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100" b="1" i="0" u="none" strike="noStrike" dirty="0">
                          <a:solidFill>
                            <a:srgbClr val="C00000"/>
                          </a:solidFill>
                          <a:effectLst/>
                          <a:latin typeface="Arial" panose="020B0604020202020204" pitchFamily="34" charset="0"/>
                        </a:rPr>
                        <a:t>IARD</a:t>
                      </a:r>
                    </a:p>
                  </a:txBody>
                  <a:tcPr marL="8753" marR="8753" marT="8753" marB="0" anchor="ctr">
                    <a:lnL>
                      <a:noFill/>
                    </a:lnL>
                    <a:lnR w="12700" cap="flat" cmpd="sng" algn="ctr">
                      <a:solidFill>
                        <a:srgbClr val="44546A">
                          <a:lumMod val="20000"/>
                          <a:lumOff val="80000"/>
                        </a:srgbClr>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ACB9CA"/>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lvl="0" algn="l" fontAlgn="ctr"/>
                      <a:r>
                        <a:rPr lang="fr-FR" sz="1000" b="1" i="0" u="none" strike="noStrike" dirty="0">
                          <a:solidFill>
                            <a:srgbClr val="595959"/>
                          </a:solidFill>
                          <a:effectLst/>
                          <a:latin typeface="Arial" panose="020B0604020202020204" pitchFamily="34" charset="0"/>
                        </a:rPr>
                        <a:t>E-mailing Action MRH</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algn="l" fontAlgn="ctr"/>
                      <a:r>
                        <a:rPr lang="fr-FR" sz="1000" b="0" i="0" u="none" strike="noStrike" dirty="0">
                          <a:solidFill>
                            <a:srgbClr val="595959"/>
                          </a:solidFill>
                          <a:effectLst/>
                          <a:latin typeface="Arial" panose="020B0604020202020204" pitchFamily="34" charset="0"/>
                        </a:rPr>
                        <a:t>Clients actifs âgés de 29 à 75 ans on détenteurs de MRH, détenteurs d'un crédit </a:t>
                      </a:r>
                      <a:r>
                        <a:rPr lang="fr-FR" sz="1000" b="0" i="0" u="none" strike="noStrike" dirty="0" err="1">
                          <a:solidFill>
                            <a:srgbClr val="595959"/>
                          </a:solidFill>
                          <a:effectLst/>
                          <a:latin typeface="Arial" panose="020B0604020202020204" pitchFamily="34" charset="0"/>
                        </a:rPr>
                        <a:t>immo</a:t>
                      </a:r>
                      <a:r>
                        <a:rPr lang="fr-FR" sz="1000" b="0" i="0" u="none" strike="noStrike" dirty="0">
                          <a:solidFill>
                            <a:srgbClr val="595959"/>
                          </a:solidFill>
                          <a:effectLst/>
                          <a:latin typeface="Arial" panose="020B0604020202020204" pitchFamily="34" charset="0"/>
                        </a:rPr>
                        <a:t> ou mono-détenteurs IARD ou détenteurs d’un crédit conso travaux.</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0" i="0" u="none" strike="noStrike" dirty="0">
                          <a:solidFill>
                            <a:srgbClr val="595959"/>
                          </a:solidFill>
                          <a:effectLst/>
                          <a:latin typeface="Arial" panose="020B0604020202020204" pitchFamily="34" charset="0"/>
                        </a:rPr>
                        <a:t>mai-22</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0" i="0" u="none" strike="noStrike" dirty="0">
                          <a:solidFill>
                            <a:srgbClr val="595959"/>
                          </a:solidFill>
                          <a:effectLst/>
                          <a:latin typeface="Arial" panose="020B0604020202020204" pitchFamily="34" charset="0"/>
                        </a:rPr>
                        <a:t>34 450</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36000" algn="l" fontAlgn="ctr"/>
                      <a:r>
                        <a:rPr lang="fr-FR" sz="800" b="1" i="0" u="none" strike="noStrike" dirty="0">
                          <a:solidFill>
                            <a:srgbClr val="595959"/>
                          </a:solidFill>
                          <a:effectLst/>
                          <a:latin typeface="Arial" panose="020B0604020202020204" pitchFamily="34" charset="0"/>
                        </a:rPr>
                        <a:t>           + Agence</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89068010"/>
                  </a:ext>
                </a:extLst>
              </a:tr>
              <a:tr h="394413">
                <a:tc vMerge="1">
                  <a:txBody>
                    <a:bodyPr/>
                    <a:lstStyle/>
                    <a:p>
                      <a:endParaRPr lang="fr-FR"/>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lvl="0" algn="l" fontAlgn="ctr"/>
                      <a:r>
                        <a:rPr lang="fr-FR" sz="1000" b="1" i="0" u="none" strike="noStrike" dirty="0">
                          <a:solidFill>
                            <a:srgbClr val="595959"/>
                          </a:solidFill>
                          <a:effectLst/>
                          <a:latin typeface="Arial" panose="020B0604020202020204" pitchFamily="34" charset="0"/>
                        </a:rPr>
                        <a:t>E-mailing Acquisition et Multi-équipement  PJ </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algn="l" fontAlgn="ctr"/>
                      <a:r>
                        <a:rPr lang="fr-FR" sz="1000" b="0" i="0" u="none" strike="noStrike" dirty="0">
                          <a:solidFill>
                            <a:srgbClr val="595959"/>
                          </a:solidFill>
                          <a:effectLst/>
                          <a:latin typeface="Arial" panose="020B0604020202020204" pitchFamily="34" charset="0"/>
                        </a:rPr>
                        <a:t>Clients non détenteurs et appétents PJ</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0" i="0" u="none" strike="noStrike" dirty="0">
                          <a:solidFill>
                            <a:srgbClr val="595959"/>
                          </a:solidFill>
                          <a:effectLst/>
                          <a:latin typeface="Arial" panose="020B0604020202020204" pitchFamily="34" charset="0"/>
                        </a:rPr>
                        <a:t>juin-22</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0" i="0" u="none" strike="noStrike" dirty="0">
                          <a:solidFill>
                            <a:srgbClr val="595959"/>
                          </a:solidFill>
                          <a:effectLst/>
                          <a:latin typeface="Arial" panose="020B0604020202020204" pitchFamily="34" charset="0"/>
                        </a:rPr>
                        <a:t>À venir</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36000" algn="l" fontAlgn="ctr"/>
                      <a:endParaRPr lang="fr-FR" sz="1000" b="1" i="0" u="none" strike="noStrike" dirty="0">
                        <a:solidFill>
                          <a:srgbClr val="595959"/>
                        </a:solidFill>
                        <a:effectLst/>
                        <a:latin typeface="Arial" panose="020B0604020202020204" pitchFamily="34" charset="0"/>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40213915"/>
                  </a:ext>
                </a:extLst>
              </a:tr>
              <a:tr h="394413">
                <a:tc vMerge="1">
                  <a:txBody>
                    <a:bodyPr/>
                    <a:lstStyle/>
                    <a:p>
                      <a:endParaRPr lang="fr-FR"/>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lvl="0" algn="l" fontAlgn="ctr"/>
                      <a:r>
                        <a:rPr lang="fr-FR" sz="1000" b="1" i="0" u="none" strike="noStrike" dirty="0">
                          <a:solidFill>
                            <a:srgbClr val="595959"/>
                          </a:solidFill>
                          <a:effectLst/>
                          <a:latin typeface="Arial" panose="020B0604020202020204" pitchFamily="34" charset="0"/>
                        </a:rPr>
                        <a:t> E-mailing Conquête AUTO « ÇA ROULE! »</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algn="l" fontAlgn="ctr"/>
                      <a:r>
                        <a:rPr lang="fr-FR" sz="1000" b="0" i="0" u="none" strike="noStrike" dirty="0">
                          <a:solidFill>
                            <a:srgbClr val="595959"/>
                          </a:solidFill>
                          <a:effectLst/>
                          <a:latin typeface="Arial" panose="020B0604020202020204" pitchFamily="34" charset="0"/>
                        </a:rPr>
                        <a:t>Cible à déterminer selon analyse et résultats phase test Avril 2022 sur un panel de 10 000 clients. Pour visualiser l’e-mail </a:t>
                      </a:r>
                      <a:r>
                        <a:rPr lang="fr-FR" sz="1000" b="0" i="0" u="none" strike="noStrike" dirty="0">
                          <a:solidFill>
                            <a:srgbClr val="595959"/>
                          </a:solidFill>
                          <a:effectLst/>
                          <a:latin typeface="Arial" panose="020B0604020202020204" pitchFamily="34" charset="0"/>
                          <a:hlinkClick r:id="rId2"/>
                        </a:rPr>
                        <a:t>cliquez ici</a:t>
                      </a:r>
                      <a:endParaRPr lang="fr-FR" sz="1000" b="0" i="0" u="none" strike="noStrike" dirty="0">
                        <a:solidFill>
                          <a:srgbClr val="595959"/>
                        </a:solidFill>
                        <a:effectLst/>
                        <a:latin typeface="Arial" panose="020B0604020202020204" pitchFamily="34" charset="0"/>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0" i="0" u="none" strike="noStrike" dirty="0">
                          <a:solidFill>
                            <a:srgbClr val="595959"/>
                          </a:solidFill>
                          <a:effectLst/>
                          <a:latin typeface="Arial" panose="020B0604020202020204" pitchFamily="34" charset="0"/>
                        </a:rPr>
                        <a:t>juin-22</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0" i="0" u="none" strike="noStrike" dirty="0">
                          <a:solidFill>
                            <a:srgbClr val="595959"/>
                          </a:solidFill>
                          <a:effectLst/>
                          <a:latin typeface="Arial" panose="020B0604020202020204" pitchFamily="34" charset="0"/>
                        </a:rPr>
                        <a:t>A venir</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36000" algn="l" fontAlgn="ctr"/>
                      <a:endParaRPr lang="fr-FR" sz="1000" b="1" i="0" u="none" strike="noStrike" dirty="0">
                        <a:solidFill>
                          <a:srgbClr val="595959"/>
                        </a:solidFill>
                        <a:effectLst/>
                        <a:latin typeface="Arial" panose="020B0604020202020204" pitchFamily="34" charset="0"/>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68741960"/>
                  </a:ext>
                </a:extLst>
              </a:tr>
              <a:tr h="294568">
                <a:tc row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100" b="1" i="0" u="none" strike="noStrike" dirty="0">
                          <a:solidFill>
                            <a:srgbClr val="C00000"/>
                          </a:solidFill>
                          <a:effectLst/>
                          <a:latin typeface="Arial" panose="020B0604020202020204" pitchFamily="34" charset="0"/>
                        </a:rPr>
                        <a:t>EPARGNE</a:t>
                      </a:r>
                    </a:p>
                  </a:txBody>
                  <a:tcPr marL="8753" marR="8753" marT="8753" marB="0" anchor="ctr">
                    <a:lnL>
                      <a:noFill/>
                    </a:lnL>
                    <a:lnR w="12700" cap="flat" cmpd="sng" algn="ctr">
                      <a:solidFill>
                        <a:srgbClr val="44546A">
                          <a:lumMod val="20000"/>
                          <a:lumOff val="80000"/>
                        </a:srgbClr>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CB9CA"/>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lvl="0" algn="l" fontAlgn="ctr"/>
                      <a:r>
                        <a:rPr lang="fr-FR" sz="1000" b="1" i="0" u="none" strike="noStrike" dirty="0">
                          <a:solidFill>
                            <a:srgbClr val="595959"/>
                          </a:solidFill>
                          <a:effectLst/>
                          <a:latin typeface="Arial" panose="020B0604020202020204" pitchFamily="34" charset="0"/>
                        </a:rPr>
                        <a:t> E-mailing Anticiper et préparer la retraite chez les Jeunes Actifs</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algn="l" fontAlgn="ctr"/>
                      <a:r>
                        <a:rPr lang="fr-FR" sz="1000" b="0" i="0" u="none" strike="noStrike" dirty="0">
                          <a:solidFill>
                            <a:srgbClr val="595959"/>
                          </a:solidFill>
                          <a:effectLst/>
                          <a:latin typeface="Arial" panose="020B0604020202020204" pitchFamily="34" charset="0"/>
                        </a:rPr>
                        <a:t>Clients particuliers 30-45 ans SF sup à 20 k€</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0" i="0" u="none" strike="noStrike" dirty="0">
                          <a:solidFill>
                            <a:srgbClr val="595959"/>
                          </a:solidFill>
                          <a:effectLst/>
                          <a:latin typeface="Arial" panose="020B0604020202020204" pitchFamily="34" charset="0"/>
                        </a:rPr>
                        <a:t>mai-22</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0" i="0" u="none" strike="noStrike" dirty="0">
                          <a:solidFill>
                            <a:srgbClr val="595959"/>
                          </a:solidFill>
                          <a:effectLst/>
                          <a:latin typeface="Arial" panose="020B0604020202020204" pitchFamily="34" charset="0"/>
                        </a:rPr>
                        <a:t>17 588</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36000" algn="l" fontAlgn="ctr"/>
                      <a:r>
                        <a:rPr lang="fr-FR" sz="1000" b="1" i="0" u="none" strike="noStrike" dirty="0">
                          <a:solidFill>
                            <a:srgbClr val="595959"/>
                          </a:solidFill>
                          <a:effectLst/>
                          <a:latin typeface="Arial" panose="020B0604020202020204" pitchFamily="34" charset="0"/>
                        </a:rPr>
                        <a:t>         </a:t>
                      </a:r>
                      <a:r>
                        <a:rPr lang="fr-FR" sz="800" b="1" i="0" u="none" strike="noStrike" dirty="0">
                          <a:solidFill>
                            <a:srgbClr val="595959"/>
                          </a:solidFill>
                          <a:effectLst/>
                          <a:latin typeface="Arial" panose="020B0604020202020204" pitchFamily="34" charset="0"/>
                        </a:rPr>
                        <a:t>+ Agence</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07893967"/>
                  </a:ext>
                </a:extLst>
              </a:tr>
              <a:tr h="309519">
                <a:tc vMerge="1">
                  <a:txBody>
                    <a:bodyPr/>
                    <a:lstStyle/>
                    <a:p>
                      <a:endParaRPr lang="fr-FR"/>
                    </a:p>
                  </a:txBody>
                  <a:tcPr>
                    <a:lnT w="12700" cap="flat" cmpd="sng" algn="ctr">
                      <a:solidFill>
                        <a:sysClr val="window" lastClr="FFFFFF"/>
                      </a:solidFill>
                      <a:prstDash val="solid"/>
                      <a:round/>
                      <a:headEnd type="none" w="med" len="med"/>
                      <a:tailEnd type="none" w="med" len="med"/>
                    </a:lnT>
                  </a:tcPr>
                </a:tc>
                <a:tc>
                  <a:txBody>
                    <a:bodyPr/>
                    <a:lstStyle/>
                    <a:p>
                      <a:pPr marL="72000" lvl="0" algn="l" fontAlgn="ctr"/>
                      <a:r>
                        <a:rPr lang="fr-FR" sz="1000" b="1" i="0" u="none" strike="noStrike" dirty="0">
                          <a:solidFill>
                            <a:srgbClr val="595959"/>
                          </a:solidFill>
                          <a:effectLst/>
                          <a:latin typeface="Arial" panose="020B0604020202020204" pitchFamily="34" charset="0"/>
                        </a:rPr>
                        <a:t>E-mailing Activation Assurance Vie</a:t>
                      </a:r>
                    </a:p>
                  </a:txBody>
                  <a:tcPr marL="8753" marR="8753" marT="8753" marB="0" anchor="ctr">
                    <a:lnL w="12700" cmpd="sng">
                      <a:noFill/>
                      <a:prstDash val="soli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r>
                        <a:rPr lang="fr-FR" sz="1000" dirty="0">
                          <a:solidFill>
                            <a:schemeClr val="tx1">
                              <a:lumMod val="65000"/>
                              <a:lumOff val="35000"/>
                            </a:schemeClr>
                          </a:solidFill>
                        </a:rPr>
                        <a:t>Clients particuliers 18 -75 ans avec ASV mais encours UC </a:t>
                      </a:r>
                      <a:r>
                        <a:rPr lang="fr-FR" sz="1000" dirty="0" err="1">
                          <a:solidFill>
                            <a:schemeClr val="tx1">
                              <a:lumMod val="65000"/>
                              <a:lumOff val="35000"/>
                            </a:schemeClr>
                          </a:solidFill>
                        </a:rPr>
                        <a:t>inf</a:t>
                      </a:r>
                      <a:r>
                        <a:rPr lang="fr-FR" sz="1000" dirty="0">
                          <a:solidFill>
                            <a:schemeClr val="tx1">
                              <a:lumMod val="65000"/>
                              <a:lumOff val="35000"/>
                            </a:schemeClr>
                          </a:solidFill>
                        </a:rPr>
                        <a:t> à 10 %</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00" dirty="0">
                          <a:solidFill>
                            <a:schemeClr val="tx1">
                              <a:lumMod val="65000"/>
                              <a:lumOff val="35000"/>
                            </a:schemeClr>
                          </a:solidFill>
                        </a:rPr>
                        <a:t>juin-22</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00" dirty="0">
                          <a:solidFill>
                            <a:schemeClr val="tx1">
                              <a:lumMod val="65000"/>
                              <a:lumOff val="35000"/>
                            </a:schemeClr>
                          </a:solidFill>
                        </a:rPr>
                        <a:t>44 452</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a:r>
                        <a:rPr lang="fr-FR" sz="1100" b="1" i="0" u="none" strike="noStrike" dirty="0">
                          <a:solidFill>
                            <a:srgbClr val="595959"/>
                          </a:solidFill>
                          <a:effectLst/>
                          <a:latin typeface="Arial" panose="020B0604020202020204" pitchFamily="34" charset="0"/>
                        </a:rPr>
                        <a:t>         </a:t>
                      </a:r>
                      <a:r>
                        <a:rPr lang="fr-FR" sz="800" b="1" i="0" u="none" strike="noStrike" dirty="0">
                          <a:solidFill>
                            <a:srgbClr val="595959"/>
                          </a:solidFill>
                          <a:effectLst/>
                          <a:latin typeface="Arial" panose="020B0604020202020204" pitchFamily="34" charset="0"/>
                        </a:rPr>
                        <a:t>+ Agence</a:t>
                      </a:r>
                      <a:endParaRPr lang="fr-FR" sz="800" b="1" dirty="0">
                        <a:solidFill>
                          <a:schemeClr val="tx1">
                            <a:lumMod val="65000"/>
                            <a:lumOff val="35000"/>
                          </a:schemeClr>
                        </a:solidFill>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3013616"/>
                  </a:ext>
                </a:extLst>
              </a:tr>
              <a:tr h="260741">
                <a:tc rowSpan="4">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100" b="1" i="0" u="none" strike="noStrike" dirty="0">
                          <a:solidFill>
                            <a:srgbClr val="C00000"/>
                          </a:solidFill>
                          <a:effectLst/>
                          <a:latin typeface="Arial" panose="020B0604020202020204" pitchFamily="34" charset="0"/>
                        </a:rPr>
                        <a:t>JEUNES</a:t>
                      </a:r>
                    </a:p>
                  </a:txBody>
                  <a:tcPr marL="8753" marR="8753" marT="8753" marB="0" anchor="ctr">
                    <a:lnL>
                      <a:noFill/>
                    </a:lnL>
                    <a:lnR w="12700" cap="flat" cmpd="sng" algn="ctr">
                      <a:solidFill>
                        <a:srgbClr val="44546A">
                          <a:lumMod val="20000"/>
                          <a:lumOff val="80000"/>
                        </a:srgbClr>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a:noFill/>
                    </a:lnB>
                    <a:lnTlToBr w="12700" cmpd="sng">
                      <a:noFill/>
                      <a:prstDash val="solid"/>
                    </a:lnTlToBr>
                    <a:lnBlToTr w="12700" cmpd="sng">
                      <a:noFill/>
                      <a:prstDash val="solid"/>
                    </a:lnBlToTr>
                    <a:solidFill>
                      <a:srgbClr val="ACB9CA"/>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lvl="0" algn="l" fontAlgn="ctr"/>
                      <a:r>
                        <a:rPr lang="fr-FR" sz="1000" b="1" i="0" u="none" strike="noStrike" dirty="0">
                          <a:solidFill>
                            <a:srgbClr val="595959"/>
                          </a:solidFill>
                          <a:effectLst/>
                          <a:latin typeface="Arial" panose="020B0604020202020204" pitchFamily="34" charset="0"/>
                        </a:rPr>
                        <a:t>Enfants déclarés dans </a:t>
                      </a:r>
                      <a:r>
                        <a:rPr lang="fr-FR" sz="1000" b="1" i="0" u="none" strike="noStrike" dirty="0" err="1">
                          <a:solidFill>
                            <a:srgbClr val="595959"/>
                          </a:solidFill>
                          <a:effectLst/>
                          <a:latin typeface="Arial" panose="020B0604020202020204" pitchFamily="34" charset="0"/>
                        </a:rPr>
                        <a:t>MyCrédimmo</a:t>
                      </a:r>
                      <a:endParaRPr lang="fr-FR" sz="1000" b="1" i="0" u="none" strike="noStrike" dirty="0">
                        <a:solidFill>
                          <a:srgbClr val="595959"/>
                        </a:solidFill>
                        <a:effectLst/>
                        <a:latin typeface="Arial" panose="020B0604020202020204" pitchFamily="34" charset="0"/>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algn="l" fontAlgn="ctr"/>
                      <a:r>
                        <a:rPr lang="fr-FR" sz="1000" b="0" i="0" u="none" strike="noStrike" dirty="0">
                          <a:solidFill>
                            <a:srgbClr val="595959"/>
                          </a:solidFill>
                          <a:effectLst/>
                          <a:latin typeface="Arial" panose="020B0604020202020204" pitchFamily="34" charset="0"/>
                        </a:rPr>
                        <a:t>Clients ayant réalisés un prêt immobilier en 2021 et qui ont déclaré avoir des enfants dans l’outil </a:t>
                      </a:r>
                      <a:r>
                        <a:rPr lang="fr-FR" sz="1000" b="0" i="0" u="none" strike="noStrike" dirty="0" err="1">
                          <a:solidFill>
                            <a:srgbClr val="595959"/>
                          </a:solidFill>
                          <a:effectLst/>
                          <a:latin typeface="Arial" panose="020B0604020202020204" pitchFamily="34" charset="0"/>
                        </a:rPr>
                        <a:t>Mycrédimmo</a:t>
                      </a:r>
                      <a:r>
                        <a:rPr lang="fr-FR" sz="1000" b="0" i="0" u="none" strike="noStrike" dirty="0">
                          <a:solidFill>
                            <a:srgbClr val="595959"/>
                          </a:solidFill>
                          <a:effectLst/>
                          <a:latin typeface="Arial" panose="020B0604020202020204" pitchFamily="34" charset="0"/>
                        </a:rPr>
                        <a:t>. Les enfants sont ils clients CEGEE ?</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0" i="0" u="none" strike="noStrike" dirty="0">
                          <a:solidFill>
                            <a:srgbClr val="595959"/>
                          </a:solidFill>
                          <a:effectLst/>
                          <a:latin typeface="Arial" panose="020B0604020202020204" pitchFamily="34" charset="0"/>
                        </a:rPr>
                        <a:t>mai-22</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0" i="0" u="none" strike="noStrike" dirty="0">
                          <a:solidFill>
                            <a:srgbClr val="595959"/>
                          </a:solidFill>
                          <a:effectLst/>
                          <a:latin typeface="Arial" panose="020B0604020202020204" pitchFamily="34" charset="0"/>
                        </a:rPr>
                        <a:t>à venir</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36000" algn="l" fontAlgn="ctr"/>
                      <a:r>
                        <a:rPr lang="fr-FR" sz="1000" b="1" i="0" u="none" strike="noStrike" dirty="0">
                          <a:solidFill>
                            <a:srgbClr val="595959"/>
                          </a:solidFill>
                          <a:effectLst/>
                          <a:latin typeface="Arial" panose="020B0604020202020204" pitchFamily="34" charset="0"/>
                        </a:rPr>
                        <a:t>Agence</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36202826"/>
                  </a:ext>
                </a:extLst>
              </a:tr>
              <a:tr h="260741">
                <a:tc vMerge="1">
                  <a:txBody>
                    <a:bodyPr/>
                    <a:lstStyle/>
                    <a:p>
                      <a:endParaRPr lang="fr-FR"/>
                    </a:p>
                  </a:txBody>
                  <a:tcPr>
                    <a:lnT w="12700" cmpd="sng">
                      <a:noFill/>
                      <a:prstDash val="solid"/>
                    </a:lnT>
                  </a:tcPr>
                </a:tc>
                <a:tc>
                  <a:txBody>
                    <a:bodyPr/>
                    <a:lstStyle/>
                    <a:p>
                      <a:pPr marL="72000" lvl="0" algn="l" fontAlgn="ctr"/>
                      <a:r>
                        <a:rPr lang="fr-FR" sz="1000" b="1" i="0" u="none" strike="noStrike" dirty="0">
                          <a:solidFill>
                            <a:srgbClr val="595959"/>
                          </a:solidFill>
                          <a:effectLst/>
                          <a:latin typeface="Arial" panose="020B0604020202020204" pitchFamily="34" charset="0"/>
                        </a:rPr>
                        <a:t>Temps Fort Jeunes « Etudes et Stages »</a:t>
                      </a:r>
                    </a:p>
                  </a:txBody>
                  <a:tcPr marL="8753" marR="8753" marT="8753" marB="0" anchor="ctr">
                    <a:lnL w="12700" cmpd="sng">
                      <a:noFill/>
                      <a:prstDash val="soli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gn="l" fontAlgn="ctr"/>
                      <a:r>
                        <a:rPr lang="fr-FR" sz="1000" b="0" i="0" u="none" strike="noStrike" dirty="0">
                          <a:solidFill>
                            <a:srgbClr val="595959"/>
                          </a:solidFill>
                          <a:effectLst/>
                          <a:latin typeface="Arial" panose="020B0604020202020204" pitchFamily="34" charset="0"/>
                        </a:rPr>
                        <a:t>Parents d’enfants de 17 à 20 ans « Ensemble préparons l’avenir de votre enfant »</a:t>
                      </a:r>
                    </a:p>
                    <a:p>
                      <a:pPr marL="72000" algn="l" fontAlgn="ctr"/>
                      <a:r>
                        <a:rPr lang="fr-FR" sz="1000" b="0" i="0" u="none" strike="noStrike" dirty="0">
                          <a:solidFill>
                            <a:srgbClr val="595959"/>
                          </a:solidFill>
                          <a:effectLst/>
                          <a:latin typeface="Arial" panose="020B0604020202020204" pitchFamily="34" charset="0"/>
                        </a:rPr>
                        <a:t>Jeunes de 18 à 22 ans «  Vous suivez des études, on vous suit aussi »</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00" dirty="0">
                          <a:solidFill>
                            <a:schemeClr val="tx1">
                              <a:lumMod val="75000"/>
                              <a:lumOff val="25000"/>
                            </a:schemeClr>
                          </a:solidFill>
                        </a:rPr>
                        <a:t>mai-22</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00" dirty="0">
                        <a:solidFill>
                          <a:schemeClr val="tx1">
                            <a:lumMod val="75000"/>
                            <a:lumOff val="25000"/>
                          </a:schemeClr>
                        </a:solidFill>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63717097"/>
                  </a:ext>
                </a:extLst>
              </a:tr>
              <a:tr h="317226">
                <a:tc vMerge="1">
                  <a:txBody>
                    <a:bodyPr/>
                    <a:lstStyle/>
                    <a:p>
                      <a:endParaRPr lang="fr-FR"/>
                    </a:p>
                  </a:txBody>
                  <a:tcPr>
                    <a:lnT w="12700" cmpd="sng">
                      <a:noFill/>
                      <a:prstDash val="solid"/>
                    </a:lnT>
                  </a:tcPr>
                </a:tc>
                <a:tc>
                  <a:txBody>
                    <a:bodyPr/>
                    <a:lstStyle/>
                    <a:p>
                      <a:pPr marL="72000" lvl="0" algn="l" fontAlgn="ctr"/>
                      <a:r>
                        <a:rPr lang="fr-FR" sz="1000" b="1" i="0" u="none" strike="noStrike" dirty="0">
                          <a:solidFill>
                            <a:srgbClr val="595959"/>
                          </a:solidFill>
                          <a:effectLst/>
                          <a:latin typeface="Arial" panose="020B0604020202020204" pitchFamily="34" charset="0"/>
                        </a:rPr>
                        <a:t>Temps Fort Jeunes « Installation »</a:t>
                      </a:r>
                    </a:p>
                  </a:txBody>
                  <a:tcPr marL="8753" marR="8753" marT="8753" marB="0" anchor="ctr">
                    <a:lnL w="12700" cmpd="sng">
                      <a:noFill/>
                      <a:prstDash val="soli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905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gn="l" fontAlgn="ctr"/>
                      <a:r>
                        <a:rPr lang="fr-FR" sz="1000" b="0" i="0" u="none" strike="noStrike" dirty="0">
                          <a:solidFill>
                            <a:srgbClr val="595959"/>
                          </a:solidFill>
                          <a:effectLst/>
                          <a:latin typeface="Arial" panose="020B0604020202020204" pitchFamily="34" charset="0"/>
                        </a:rPr>
                        <a:t>Parents d’enfants de 17 à 22 ans « Votre enfant a-t-il pensé à tout ? Parce que nous oui»</a:t>
                      </a:r>
                    </a:p>
                    <a:p>
                      <a:pPr marL="72000" algn="l" fontAlgn="ctr"/>
                      <a:r>
                        <a:rPr lang="fr-FR" sz="1000" b="0" i="0" u="none" strike="noStrike" dirty="0">
                          <a:solidFill>
                            <a:srgbClr val="595959"/>
                          </a:solidFill>
                          <a:effectLst/>
                          <a:latin typeface="Arial" panose="020B0604020202020204" pitchFamily="34" charset="0"/>
                        </a:rPr>
                        <a:t>Jeunes de 18 à 28 ans «  Installez-vous, on s’assure de tout»</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00" dirty="0">
                          <a:solidFill>
                            <a:schemeClr val="tx1">
                              <a:lumMod val="75000"/>
                              <a:lumOff val="25000"/>
                            </a:schemeClr>
                          </a:solidFill>
                        </a:rPr>
                        <a:t>juin-22</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00" dirty="0">
                        <a:solidFill>
                          <a:schemeClr val="tx1">
                            <a:lumMod val="75000"/>
                            <a:lumOff val="25000"/>
                          </a:schemeClr>
                        </a:solidFill>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09917824"/>
                  </a:ext>
                </a:extLst>
              </a:tr>
              <a:tr h="156777">
                <a:tc vMerge="1">
                  <a:txBody>
                    <a:bodyPr/>
                    <a:lstStyle/>
                    <a:p>
                      <a:endParaRPr lang="fr-FR"/>
                    </a:p>
                  </a:txBody>
                  <a:tcPr>
                    <a:lnT w="12700" cmpd="sng">
                      <a:noFill/>
                      <a:prstDash val="solid"/>
                    </a:lnT>
                  </a:tcPr>
                </a:tc>
                <a:tc>
                  <a:txBody>
                    <a:bodyPr/>
                    <a:lstStyle/>
                    <a:p>
                      <a:pPr marL="72000" lvl="0" algn="l" fontAlgn="ctr"/>
                      <a:r>
                        <a:rPr lang="fr-FR" sz="1000" b="1" i="0" u="none" strike="noStrike" dirty="0">
                          <a:solidFill>
                            <a:srgbClr val="595959"/>
                          </a:solidFill>
                          <a:effectLst/>
                          <a:latin typeface="Arial" panose="020B0604020202020204" pitchFamily="34" charset="0"/>
                        </a:rPr>
                        <a:t>Jeunes sans carte bancaire</a:t>
                      </a:r>
                    </a:p>
                  </a:txBody>
                  <a:tcPr marL="8753" marR="8753" marT="8753" marB="0" anchor="ctr">
                    <a:lnL w="12700" cap="flat" cmpd="sng" algn="ctr">
                      <a:solidFill>
                        <a:srgbClr val="F2F2F2"/>
                      </a:solidFill>
                      <a:prstDash val="solid"/>
                      <a:round/>
                      <a:headEnd type="none" w="med" len="med"/>
                      <a:tailEnd type="none" w="med" len="med"/>
                    </a:lnL>
                    <a:lnR w="19050" cap="flat" cmpd="sng" algn="ctr">
                      <a:solidFill>
                        <a:schemeClr val="bg1">
                          <a:lumMod val="95000"/>
                        </a:schemeClr>
                      </a:solidFill>
                      <a:prstDash val="solid"/>
                      <a:round/>
                      <a:headEnd type="none" w="med" len="med"/>
                      <a:tailEnd type="none" w="med" len="med"/>
                    </a:lnR>
                    <a:lnT w="19050" cap="flat" cmpd="sng" algn="ctr">
                      <a:solidFill>
                        <a:schemeClr val="bg1">
                          <a:lumMod val="95000"/>
                        </a:schemeClr>
                      </a:solidFill>
                      <a:prstDash val="solid"/>
                      <a:round/>
                      <a:headEnd type="none" w="med" len="med"/>
                      <a:tailEnd type="none" w="med" len="med"/>
                    </a:lnT>
                    <a:lnB w="12700" cap="flat" cmpd="sng" algn="ctr">
                      <a:solidFill>
                        <a:srgbClr val="F2F2F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gn="l" fontAlgn="ctr"/>
                      <a:r>
                        <a:rPr lang="fr-FR" sz="1000" b="0" i="0" u="none" strike="noStrike" dirty="0">
                          <a:solidFill>
                            <a:srgbClr val="595959"/>
                          </a:solidFill>
                          <a:effectLst/>
                          <a:latin typeface="Arial" panose="020B0604020202020204" pitchFamily="34" charset="0"/>
                        </a:rPr>
                        <a:t>Parents de jeunes de 12 à 17 ans sans carte bancaire</a:t>
                      </a:r>
                    </a:p>
                    <a:p>
                      <a:pPr marL="72000" algn="l" fontAlgn="ctr"/>
                      <a:r>
                        <a:rPr lang="fr-FR" sz="1000" b="0" i="0" u="none" strike="noStrike" dirty="0">
                          <a:solidFill>
                            <a:srgbClr val="595959"/>
                          </a:solidFill>
                          <a:effectLst/>
                          <a:latin typeface="Arial" panose="020B0604020202020204" pitchFamily="34" charset="0"/>
                        </a:rPr>
                        <a:t>18-28 ans sans carte bancaire</a:t>
                      </a:r>
                    </a:p>
                  </a:txBody>
                  <a:tcPr marL="8753" marR="8753" marT="8753" marB="0" anchor="ctr">
                    <a:lnL w="19050" cap="flat" cmpd="sng" algn="ctr">
                      <a:solidFill>
                        <a:schemeClr val="bg1">
                          <a:lumMod val="95000"/>
                        </a:scheme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00" dirty="0">
                          <a:solidFill>
                            <a:schemeClr val="tx1">
                              <a:lumMod val="75000"/>
                              <a:lumOff val="25000"/>
                            </a:schemeClr>
                          </a:solidFill>
                        </a:rPr>
                        <a:t>juin-22</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solidFill>
                          <a:schemeClr val="tx1">
                            <a:lumMod val="75000"/>
                            <a:lumOff val="25000"/>
                          </a:schemeClr>
                        </a:solidFill>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marR="0" lvl="0" indent="0" algn="l" defTabSz="914400" rtl="0" eaLnBrk="1" fontAlgn="auto" latinLnBrk="0" hangingPunct="1">
                        <a:lnSpc>
                          <a:spcPct val="100000"/>
                        </a:lnSpc>
                        <a:spcBef>
                          <a:spcPts val="0"/>
                        </a:spcBef>
                        <a:spcAft>
                          <a:spcPts val="0"/>
                        </a:spcAft>
                        <a:buClrTx/>
                        <a:buSzTx/>
                        <a:buFontTx/>
                        <a:buNone/>
                        <a:tabLst/>
                        <a:defRPr/>
                      </a:pPr>
                      <a:r>
                        <a:rPr lang="fr-FR" sz="1000" b="1" i="0" u="none" strike="noStrike" dirty="0">
                          <a:solidFill>
                            <a:schemeClr val="tx1">
                              <a:lumMod val="75000"/>
                              <a:lumOff val="25000"/>
                            </a:schemeClr>
                          </a:solidFill>
                          <a:effectLst/>
                          <a:latin typeface="Arial" panose="020B0604020202020204" pitchFamily="34" charset="0"/>
                        </a:rPr>
                        <a:t>Agence</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386845"/>
                  </a:ext>
                </a:extLst>
              </a:tr>
            </a:tbl>
          </a:graphicData>
        </a:graphic>
      </p:graphicFrame>
      <p:sp>
        <p:nvSpPr>
          <p:cNvPr id="6" name="Espace réservé du texte 5"/>
          <p:cNvSpPr>
            <a:spLocks noGrp="1"/>
          </p:cNvSpPr>
          <p:nvPr>
            <p:ph type="body" sz="quarter" idx="12"/>
          </p:nvPr>
        </p:nvSpPr>
        <p:spPr/>
        <p:txBody>
          <a:bodyPr>
            <a:normAutofit/>
          </a:bodyPr>
          <a:lstStyle/>
          <a:p>
            <a:r>
              <a:rPr lang="fr-FR" sz="1800" dirty="0"/>
              <a:t>Des actions de marketing direct sont déployées pour chaque univers afin de vous accompagner et vous aider dans l’atteinte des objectifs du challenge</a:t>
            </a:r>
            <a:endParaRPr lang="fr-FR" sz="1800" dirty="0">
              <a:solidFill>
                <a:srgbClr val="C00000"/>
              </a:solidFill>
            </a:endParaRPr>
          </a:p>
        </p:txBody>
      </p:sp>
      <p:pic>
        <p:nvPicPr>
          <p:cNvPr id="70" name="Image 69">
            <a:extLst>
              <a:ext uri="{FF2B5EF4-FFF2-40B4-BE49-F238E27FC236}">
                <a16:creationId xmlns:a16="http://schemas.microsoft.com/office/drawing/2014/main" id="{B74D02D5-C3CE-4171-9AB3-9D749A61E135}"/>
              </a:ext>
            </a:extLst>
          </p:cNvPr>
          <p:cNvPicPr>
            <a:picLocks noChangeAspect="1"/>
          </p:cNvPicPr>
          <p:nvPr/>
        </p:nvPicPr>
        <p:blipFill>
          <a:blip r:embed="rId3" cstate="print">
            <a:clrChange>
              <a:clrFrom>
                <a:srgbClr val="FFFFFF"/>
              </a:clrFrom>
              <a:clrTo>
                <a:srgbClr val="FFFFFF">
                  <a:alpha val="0"/>
                </a:srgbClr>
              </a:clrTo>
            </a:clrChange>
            <a:duotone>
              <a:srgbClr val="A5A5A5">
                <a:shade val="45000"/>
                <a:satMod val="135000"/>
              </a:srgbClr>
              <a:prstClr val="white"/>
            </a:duotone>
            <a:extLst>
              <a:ext uri="{28A0092B-C50C-407E-A947-70E740481C1C}">
                <a14:useLocalDpi xmlns:a14="http://schemas.microsoft.com/office/drawing/2010/main" val="0"/>
              </a:ext>
            </a:extLst>
          </a:blip>
          <a:stretch>
            <a:fillRect/>
          </a:stretch>
        </p:blipFill>
        <p:spPr>
          <a:xfrm>
            <a:off x="11706732" y="5147349"/>
            <a:ext cx="262278" cy="285456"/>
          </a:xfrm>
          <a:prstGeom prst="rect">
            <a:avLst/>
          </a:prstGeom>
        </p:spPr>
      </p:pic>
      <p:pic>
        <p:nvPicPr>
          <p:cNvPr id="71" name="Image 70">
            <a:extLst>
              <a:ext uri="{FF2B5EF4-FFF2-40B4-BE49-F238E27FC236}">
                <a16:creationId xmlns:a16="http://schemas.microsoft.com/office/drawing/2014/main" id="{7E757B6D-1DDA-4F01-B2BC-1E065CBE40D8}"/>
              </a:ext>
            </a:extLst>
          </p:cNvPr>
          <p:cNvPicPr>
            <a:picLocks noChangeAspect="1"/>
          </p:cNvPicPr>
          <p:nvPr/>
        </p:nvPicPr>
        <p:blipFill>
          <a:blip r:embed="rId4" cstate="print">
            <a:duotone>
              <a:prstClr val="black"/>
              <a:srgbClr val="44546A">
                <a:tint val="45000"/>
                <a:satMod val="400000"/>
              </a:srgbClr>
            </a:duotone>
            <a:extLst>
              <a:ext uri="{28A0092B-C50C-407E-A947-70E740481C1C}">
                <a14:useLocalDpi xmlns:a14="http://schemas.microsoft.com/office/drawing/2010/main" val="0"/>
              </a:ext>
            </a:extLst>
          </a:blip>
          <a:stretch>
            <a:fillRect/>
          </a:stretch>
        </p:blipFill>
        <p:spPr>
          <a:xfrm>
            <a:off x="11365095" y="3065482"/>
            <a:ext cx="378853" cy="378853"/>
          </a:xfrm>
          <a:prstGeom prst="rect">
            <a:avLst/>
          </a:prstGeom>
        </p:spPr>
      </p:pic>
      <p:pic>
        <p:nvPicPr>
          <p:cNvPr id="73" name="Image 72">
            <a:extLst>
              <a:ext uri="{FF2B5EF4-FFF2-40B4-BE49-F238E27FC236}">
                <a16:creationId xmlns:a16="http://schemas.microsoft.com/office/drawing/2014/main" id="{BB923FDA-66CE-4FF7-A2D7-70333E6A20FC}"/>
              </a:ext>
            </a:extLst>
          </p:cNvPr>
          <p:cNvPicPr>
            <a:picLocks noChangeAspect="1"/>
          </p:cNvPicPr>
          <p:nvPr/>
        </p:nvPicPr>
        <p:blipFill>
          <a:blip r:embed="rId4" cstate="print">
            <a:duotone>
              <a:prstClr val="black"/>
              <a:srgbClr val="44546A">
                <a:tint val="45000"/>
                <a:satMod val="400000"/>
              </a:srgbClr>
            </a:duotone>
            <a:extLst>
              <a:ext uri="{28A0092B-C50C-407E-A947-70E740481C1C}">
                <a14:useLocalDpi xmlns:a14="http://schemas.microsoft.com/office/drawing/2010/main" val="0"/>
              </a:ext>
            </a:extLst>
          </a:blip>
          <a:stretch>
            <a:fillRect/>
          </a:stretch>
        </p:blipFill>
        <p:spPr>
          <a:xfrm>
            <a:off x="11355538" y="5427312"/>
            <a:ext cx="378853" cy="378853"/>
          </a:xfrm>
          <a:prstGeom prst="rect">
            <a:avLst/>
          </a:prstGeom>
        </p:spPr>
      </p:pic>
      <p:sp>
        <p:nvSpPr>
          <p:cNvPr id="25" name="Espace réservé du texte 3">
            <a:extLst>
              <a:ext uri="{FF2B5EF4-FFF2-40B4-BE49-F238E27FC236}">
                <a16:creationId xmlns:a16="http://schemas.microsoft.com/office/drawing/2014/main" id="{0F3595AC-1BD3-4020-AFE6-B0C8DEEF6866}"/>
              </a:ext>
            </a:extLst>
          </p:cNvPr>
          <p:cNvSpPr>
            <a:spLocks noGrp="1"/>
          </p:cNvSpPr>
          <p:nvPr>
            <p:ph type="body" sz="quarter" idx="14"/>
          </p:nvPr>
        </p:nvSpPr>
        <p:spPr>
          <a:xfrm>
            <a:off x="4376738" y="136525"/>
            <a:ext cx="7299325" cy="231775"/>
          </a:xfrm>
        </p:spPr>
        <p:txBody>
          <a:bodyPr/>
          <a:lstStyle/>
          <a:p>
            <a:r>
              <a:rPr lang="fr-FR" dirty="0">
                <a:solidFill>
                  <a:schemeClr val="accent4">
                    <a:lumMod val="75000"/>
                  </a:schemeClr>
                </a:solidFill>
              </a:rPr>
              <a:t>Particuliers</a:t>
            </a:r>
            <a:r>
              <a:rPr lang="fr-FR" dirty="0"/>
              <a:t> 		</a:t>
            </a:r>
            <a:r>
              <a:rPr lang="fr-FR" b="0" dirty="0"/>
              <a:t>Premiums		Professionnels</a:t>
            </a:r>
          </a:p>
        </p:txBody>
      </p:sp>
      <p:pic>
        <p:nvPicPr>
          <p:cNvPr id="18" name="Image 17">
            <a:extLst>
              <a:ext uri="{FF2B5EF4-FFF2-40B4-BE49-F238E27FC236}">
                <a16:creationId xmlns:a16="http://schemas.microsoft.com/office/drawing/2014/main" id="{399BA0D7-5729-4980-BE4B-94DCC206A251}"/>
              </a:ext>
            </a:extLst>
          </p:cNvPr>
          <p:cNvPicPr>
            <a:picLocks noChangeAspect="1"/>
          </p:cNvPicPr>
          <p:nvPr/>
        </p:nvPicPr>
        <p:blipFill>
          <a:blip r:embed="rId4" cstate="print">
            <a:duotone>
              <a:prstClr val="black"/>
              <a:srgbClr val="44546A">
                <a:tint val="45000"/>
                <a:satMod val="400000"/>
              </a:srgbClr>
            </a:duotone>
            <a:extLst>
              <a:ext uri="{28A0092B-C50C-407E-A947-70E740481C1C}">
                <a14:useLocalDpi xmlns:a14="http://schemas.microsoft.com/office/drawing/2010/main" val="0"/>
              </a:ext>
            </a:extLst>
          </a:blip>
          <a:stretch>
            <a:fillRect/>
          </a:stretch>
        </p:blipFill>
        <p:spPr>
          <a:xfrm>
            <a:off x="11355538" y="2731795"/>
            <a:ext cx="378853" cy="378853"/>
          </a:xfrm>
          <a:prstGeom prst="rect">
            <a:avLst/>
          </a:prstGeom>
        </p:spPr>
      </p:pic>
      <p:pic>
        <p:nvPicPr>
          <p:cNvPr id="19" name="Image 18">
            <a:extLst>
              <a:ext uri="{FF2B5EF4-FFF2-40B4-BE49-F238E27FC236}">
                <a16:creationId xmlns:a16="http://schemas.microsoft.com/office/drawing/2014/main" id="{E36F139C-CA97-4533-BAA7-8A62D9518EBB}"/>
              </a:ext>
            </a:extLst>
          </p:cNvPr>
          <p:cNvPicPr>
            <a:picLocks noChangeAspect="1"/>
          </p:cNvPicPr>
          <p:nvPr/>
        </p:nvPicPr>
        <p:blipFill>
          <a:blip r:embed="rId4" cstate="print">
            <a:duotone>
              <a:prstClr val="black"/>
              <a:srgbClr val="44546A">
                <a:tint val="45000"/>
                <a:satMod val="400000"/>
              </a:srgbClr>
            </a:duotone>
            <a:extLst>
              <a:ext uri="{28A0092B-C50C-407E-A947-70E740481C1C}">
                <a14:useLocalDpi xmlns:a14="http://schemas.microsoft.com/office/drawing/2010/main" val="0"/>
              </a:ext>
            </a:extLst>
          </a:blip>
          <a:stretch>
            <a:fillRect/>
          </a:stretch>
        </p:blipFill>
        <p:spPr>
          <a:xfrm>
            <a:off x="11073808" y="2459324"/>
            <a:ext cx="314740" cy="314740"/>
          </a:xfrm>
          <a:prstGeom prst="rect">
            <a:avLst/>
          </a:prstGeom>
        </p:spPr>
      </p:pic>
      <p:pic>
        <p:nvPicPr>
          <p:cNvPr id="20" name="Image 19">
            <a:extLst>
              <a:ext uri="{FF2B5EF4-FFF2-40B4-BE49-F238E27FC236}">
                <a16:creationId xmlns:a16="http://schemas.microsoft.com/office/drawing/2014/main" id="{00F230DD-A4C7-4496-99B3-2408E715BDA9}"/>
              </a:ext>
            </a:extLst>
          </p:cNvPr>
          <p:cNvPicPr>
            <a:picLocks noChangeAspect="1"/>
          </p:cNvPicPr>
          <p:nvPr/>
        </p:nvPicPr>
        <p:blipFill>
          <a:blip r:embed="rId4" cstate="print">
            <a:duotone>
              <a:prstClr val="black"/>
              <a:srgbClr val="44546A">
                <a:tint val="45000"/>
                <a:satMod val="400000"/>
              </a:srgbClr>
            </a:duotone>
            <a:extLst>
              <a:ext uri="{28A0092B-C50C-407E-A947-70E740481C1C}">
                <a14:useLocalDpi xmlns:a14="http://schemas.microsoft.com/office/drawing/2010/main" val="0"/>
              </a:ext>
            </a:extLst>
          </a:blip>
          <a:stretch>
            <a:fillRect/>
          </a:stretch>
        </p:blipFill>
        <p:spPr>
          <a:xfrm>
            <a:off x="11355538" y="5746960"/>
            <a:ext cx="378853" cy="378853"/>
          </a:xfrm>
          <a:prstGeom prst="rect">
            <a:avLst/>
          </a:prstGeom>
        </p:spPr>
      </p:pic>
      <p:pic>
        <p:nvPicPr>
          <p:cNvPr id="15" name="Image 14">
            <a:extLst>
              <a:ext uri="{FF2B5EF4-FFF2-40B4-BE49-F238E27FC236}">
                <a16:creationId xmlns:a16="http://schemas.microsoft.com/office/drawing/2014/main" id="{0EBF4CAD-D6C7-4E29-A86F-EDFBA2140F15}"/>
              </a:ext>
            </a:extLst>
          </p:cNvPr>
          <p:cNvPicPr>
            <a:picLocks noChangeAspect="1"/>
          </p:cNvPicPr>
          <p:nvPr/>
        </p:nvPicPr>
        <p:blipFill>
          <a:blip r:embed="rId4" cstate="print">
            <a:duotone>
              <a:prstClr val="black"/>
              <a:srgbClr val="44546A">
                <a:tint val="45000"/>
                <a:satMod val="400000"/>
              </a:srgbClr>
            </a:duotone>
            <a:extLst>
              <a:ext uri="{28A0092B-C50C-407E-A947-70E740481C1C}">
                <a14:useLocalDpi xmlns:a14="http://schemas.microsoft.com/office/drawing/2010/main" val="0"/>
              </a:ext>
            </a:extLst>
          </a:blip>
          <a:stretch>
            <a:fillRect/>
          </a:stretch>
        </p:blipFill>
        <p:spPr>
          <a:xfrm>
            <a:off x="11368870" y="3720543"/>
            <a:ext cx="378853" cy="378853"/>
          </a:xfrm>
          <a:prstGeom prst="rect">
            <a:avLst/>
          </a:prstGeom>
        </p:spPr>
      </p:pic>
      <p:pic>
        <p:nvPicPr>
          <p:cNvPr id="16" name="Image 15">
            <a:extLst>
              <a:ext uri="{FF2B5EF4-FFF2-40B4-BE49-F238E27FC236}">
                <a16:creationId xmlns:a16="http://schemas.microsoft.com/office/drawing/2014/main" id="{41AD595B-BEFF-4580-A970-0F0E83189F87}"/>
              </a:ext>
            </a:extLst>
          </p:cNvPr>
          <p:cNvPicPr>
            <a:picLocks noChangeAspect="1"/>
          </p:cNvPicPr>
          <p:nvPr/>
        </p:nvPicPr>
        <p:blipFill>
          <a:blip r:embed="rId4" cstate="print">
            <a:duotone>
              <a:prstClr val="black"/>
              <a:srgbClr val="44546A">
                <a:tint val="45000"/>
                <a:satMod val="400000"/>
              </a:srgbClr>
            </a:duotone>
            <a:extLst>
              <a:ext uri="{28A0092B-C50C-407E-A947-70E740481C1C}">
                <a14:useLocalDpi xmlns:a14="http://schemas.microsoft.com/office/drawing/2010/main" val="0"/>
              </a:ext>
            </a:extLst>
          </a:blip>
          <a:stretch>
            <a:fillRect/>
          </a:stretch>
        </p:blipFill>
        <p:spPr>
          <a:xfrm>
            <a:off x="11365095" y="4137759"/>
            <a:ext cx="378853" cy="378853"/>
          </a:xfrm>
          <a:prstGeom prst="rect">
            <a:avLst/>
          </a:prstGeom>
        </p:spPr>
      </p:pic>
      <p:pic>
        <p:nvPicPr>
          <p:cNvPr id="22" name="Image 21">
            <a:extLst>
              <a:ext uri="{FF2B5EF4-FFF2-40B4-BE49-F238E27FC236}">
                <a16:creationId xmlns:a16="http://schemas.microsoft.com/office/drawing/2014/main" id="{441D76E7-6E49-41FD-B1E4-54BB0D61FCAF}"/>
              </a:ext>
            </a:extLst>
          </p:cNvPr>
          <p:cNvPicPr>
            <a:picLocks noChangeAspect="1"/>
          </p:cNvPicPr>
          <p:nvPr/>
        </p:nvPicPr>
        <p:blipFill>
          <a:blip r:embed="rId3" cstate="print">
            <a:clrChange>
              <a:clrFrom>
                <a:srgbClr val="FFFFFF"/>
              </a:clrFrom>
              <a:clrTo>
                <a:srgbClr val="FFFFFF">
                  <a:alpha val="0"/>
                </a:srgbClr>
              </a:clrTo>
            </a:clrChange>
            <a:duotone>
              <a:srgbClr val="A5A5A5">
                <a:shade val="45000"/>
                <a:satMod val="135000"/>
              </a:srgbClr>
              <a:prstClr val="white"/>
            </a:duotone>
            <a:extLst>
              <a:ext uri="{28A0092B-C50C-407E-A947-70E740481C1C}">
                <a14:useLocalDpi xmlns:a14="http://schemas.microsoft.com/office/drawing/2010/main" val="0"/>
              </a:ext>
            </a:extLst>
          </a:blip>
          <a:stretch>
            <a:fillRect/>
          </a:stretch>
        </p:blipFill>
        <p:spPr>
          <a:xfrm>
            <a:off x="11887388" y="2492706"/>
            <a:ext cx="230288" cy="250639"/>
          </a:xfrm>
          <a:prstGeom prst="rect">
            <a:avLst/>
          </a:prstGeom>
        </p:spPr>
      </p:pic>
      <p:pic>
        <p:nvPicPr>
          <p:cNvPr id="23" name="Image 22">
            <a:extLst>
              <a:ext uri="{FF2B5EF4-FFF2-40B4-BE49-F238E27FC236}">
                <a16:creationId xmlns:a16="http://schemas.microsoft.com/office/drawing/2014/main" id="{B91A0C70-0C8C-439C-8A14-55ED317C8ECD}"/>
              </a:ext>
            </a:extLst>
          </p:cNvPr>
          <p:cNvPicPr>
            <a:picLocks noChangeAspect="1"/>
          </p:cNvPicPr>
          <p:nvPr/>
        </p:nvPicPr>
        <p:blipFill>
          <a:blip r:embed="rId4" cstate="print">
            <a:duotone>
              <a:prstClr val="black"/>
              <a:srgbClr val="44546A">
                <a:tint val="45000"/>
                <a:satMod val="400000"/>
              </a:srgbClr>
            </a:duotone>
            <a:extLst>
              <a:ext uri="{28A0092B-C50C-407E-A947-70E740481C1C}">
                <a14:useLocalDpi xmlns:a14="http://schemas.microsoft.com/office/drawing/2010/main" val="0"/>
              </a:ext>
            </a:extLst>
          </a:blip>
          <a:stretch>
            <a:fillRect/>
          </a:stretch>
        </p:blipFill>
        <p:spPr>
          <a:xfrm>
            <a:off x="11072302" y="3408424"/>
            <a:ext cx="314740" cy="314740"/>
          </a:xfrm>
          <a:prstGeom prst="rect">
            <a:avLst/>
          </a:prstGeom>
        </p:spPr>
      </p:pic>
      <p:pic>
        <p:nvPicPr>
          <p:cNvPr id="24" name="Image 23">
            <a:extLst>
              <a:ext uri="{FF2B5EF4-FFF2-40B4-BE49-F238E27FC236}">
                <a16:creationId xmlns:a16="http://schemas.microsoft.com/office/drawing/2014/main" id="{EC8DEBF5-0578-4E8D-B316-C11B5A98DAA9}"/>
              </a:ext>
            </a:extLst>
          </p:cNvPr>
          <p:cNvPicPr>
            <a:picLocks noChangeAspect="1"/>
          </p:cNvPicPr>
          <p:nvPr/>
        </p:nvPicPr>
        <p:blipFill>
          <a:blip r:embed="rId3" cstate="print">
            <a:clrChange>
              <a:clrFrom>
                <a:srgbClr val="FFFFFF"/>
              </a:clrFrom>
              <a:clrTo>
                <a:srgbClr val="FFFFFF">
                  <a:alpha val="0"/>
                </a:srgbClr>
              </a:clrTo>
            </a:clrChange>
            <a:duotone>
              <a:srgbClr val="A5A5A5">
                <a:shade val="45000"/>
                <a:satMod val="135000"/>
              </a:srgbClr>
              <a:prstClr val="white"/>
            </a:duotone>
            <a:extLst>
              <a:ext uri="{28A0092B-C50C-407E-A947-70E740481C1C}">
                <a14:useLocalDpi xmlns:a14="http://schemas.microsoft.com/office/drawing/2010/main" val="0"/>
              </a:ext>
            </a:extLst>
          </a:blip>
          <a:stretch>
            <a:fillRect/>
          </a:stretch>
        </p:blipFill>
        <p:spPr>
          <a:xfrm>
            <a:off x="11885882" y="3450859"/>
            <a:ext cx="230288" cy="250639"/>
          </a:xfrm>
          <a:prstGeom prst="rect">
            <a:avLst/>
          </a:prstGeom>
        </p:spPr>
      </p:pic>
      <p:pic>
        <p:nvPicPr>
          <p:cNvPr id="26" name="Image 25">
            <a:extLst>
              <a:ext uri="{FF2B5EF4-FFF2-40B4-BE49-F238E27FC236}">
                <a16:creationId xmlns:a16="http://schemas.microsoft.com/office/drawing/2014/main" id="{626A91FC-DA23-4B25-BBB5-1A51DAC9A6B6}"/>
              </a:ext>
            </a:extLst>
          </p:cNvPr>
          <p:cNvPicPr>
            <a:picLocks noChangeAspect="1"/>
          </p:cNvPicPr>
          <p:nvPr/>
        </p:nvPicPr>
        <p:blipFill>
          <a:blip r:embed="rId4" cstate="print">
            <a:duotone>
              <a:prstClr val="black"/>
              <a:srgbClr val="44546A">
                <a:tint val="45000"/>
                <a:satMod val="400000"/>
              </a:srgbClr>
            </a:duotone>
            <a:extLst>
              <a:ext uri="{28A0092B-C50C-407E-A947-70E740481C1C}">
                <a14:useLocalDpi xmlns:a14="http://schemas.microsoft.com/office/drawing/2010/main" val="0"/>
              </a:ext>
            </a:extLst>
          </a:blip>
          <a:stretch>
            <a:fillRect/>
          </a:stretch>
        </p:blipFill>
        <p:spPr>
          <a:xfrm>
            <a:off x="11088907" y="4502386"/>
            <a:ext cx="314740" cy="314740"/>
          </a:xfrm>
          <a:prstGeom prst="rect">
            <a:avLst/>
          </a:prstGeom>
        </p:spPr>
      </p:pic>
      <p:pic>
        <p:nvPicPr>
          <p:cNvPr id="27" name="Image 26">
            <a:extLst>
              <a:ext uri="{FF2B5EF4-FFF2-40B4-BE49-F238E27FC236}">
                <a16:creationId xmlns:a16="http://schemas.microsoft.com/office/drawing/2014/main" id="{5461836C-A621-42FF-A5EC-F23E678E8DF1}"/>
              </a:ext>
            </a:extLst>
          </p:cNvPr>
          <p:cNvPicPr>
            <a:picLocks noChangeAspect="1"/>
          </p:cNvPicPr>
          <p:nvPr/>
        </p:nvPicPr>
        <p:blipFill>
          <a:blip r:embed="rId3" cstate="print">
            <a:clrChange>
              <a:clrFrom>
                <a:srgbClr val="FFFFFF"/>
              </a:clrFrom>
              <a:clrTo>
                <a:srgbClr val="FFFFFF">
                  <a:alpha val="0"/>
                </a:srgbClr>
              </a:clrTo>
            </a:clrChange>
            <a:duotone>
              <a:srgbClr val="A5A5A5">
                <a:shade val="45000"/>
                <a:satMod val="135000"/>
              </a:srgbClr>
              <a:prstClr val="white"/>
            </a:duotone>
            <a:extLst>
              <a:ext uri="{28A0092B-C50C-407E-A947-70E740481C1C}">
                <a14:useLocalDpi xmlns:a14="http://schemas.microsoft.com/office/drawing/2010/main" val="0"/>
              </a:ext>
            </a:extLst>
          </a:blip>
          <a:stretch>
            <a:fillRect/>
          </a:stretch>
        </p:blipFill>
        <p:spPr>
          <a:xfrm>
            <a:off x="11893434" y="4544821"/>
            <a:ext cx="230288" cy="250639"/>
          </a:xfrm>
          <a:prstGeom prst="rect">
            <a:avLst/>
          </a:prstGeom>
        </p:spPr>
      </p:pic>
      <p:pic>
        <p:nvPicPr>
          <p:cNvPr id="28" name="Image 27">
            <a:extLst>
              <a:ext uri="{FF2B5EF4-FFF2-40B4-BE49-F238E27FC236}">
                <a16:creationId xmlns:a16="http://schemas.microsoft.com/office/drawing/2014/main" id="{3B80539C-85B5-4F1B-87D1-A32E805ED4CA}"/>
              </a:ext>
            </a:extLst>
          </p:cNvPr>
          <p:cNvPicPr>
            <a:picLocks noChangeAspect="1"/>
          </p:cNvPicPr>
          <p:nvPr/>
        </p:nvPicPr>
        <p:blipFill>
          <a:blip r:embed="rId4" cstate="print">
            <a:duotone>
              <a:prstClr val="black"/>
              <a:srgbClr val="44546A">
                <a:tint val="45000"/>
                <a:satMod val="400000"/>
              </a:srgbClr>
            </a:duotone>
            <a:extLst>
              <a:ext uri="{28A0092B-C50C-407E-A947-70E740481C1C}">
                <a14:useLocalDpi xmlns:a14="http://schemas.microsoft.com/office/drawing/2010/main" val="0"/>
              </a:ext>
            </a:extLst>
          </a:blip>
          <a:stretch>
            <a:fillRect/>
          </a:stretch>
        </p:blipFill>
        <p:spPr>
          <a:xfrm>
            <a:off x="11096456" y="4817740"/>
            <a:ext cx="314740" cy="314740"/>
          </a:xfrm>
          <a:prstGeom prst="rect">
            <a:avLst/>
          </a:prstGeom>
        </p:spPr>
      </p:pic>
      <p:pic>
        <p:nvPicPr>
          <p:cNvPr id="29" name="Image 28">
            <a:extLst>
              <a:ext uri="{FF2B5EF4-FFF2-40B4-BE49-F238E27FC236}">
                <a16:creationId xmlns:a16="http://schemas.microsoft.com/office/drawing/2014/main" id="{B4649DBF-4201-4D35-9AA9-CC651F5536ED}"/>
              </a:ext>
            </a:extLst>
          </p:cNvPr>
          <p:cNvPicPr>
            <a:picLocks noChangeAspect="1"/>
          </p:cNvPicPr>
          <p:nvPr/>
        </p:nvPicPr>
        <p:blipFill>
          <a:blip r:embed="rId3" cstate="print">
            <a:clrChange>
              <a:clrFrom>
                <a:srgbClr val="FFFFFF"/>
              </a:clrFrom>
              <a:clrTo>
                <a:srgbClr val="FFFFFF">
                  <a:alpha val="0"/>
                </a:srgbClr>
              </a:clrTo>
            </a:clrChange>
            <a:duotone>
              <a:srgbClr val="A5A5A5">
                <a:shade val="45000"/>
                <a:satMod val="135000"/>
              </a:srgbClr>
              <a:prstClr val="white"/>
            </a:duotone>
            <a:extLst>
              <a:ext uri="{28A0092B-C50C-407E-A947-70E740481C1C}">
                <a14:useLocalDpi xmlns:a14="http://schemas.microsoft.com/office/drawing/2010/main" val="0"/>
              </a:ext>
            </a:extLst>
          </a:blip>
          <a:stretch>
            <a:fillRect/>
          </a:stretch>
        </p:blipFill>
        <p:spPr>
          <a:xfrm>
            <a:off x="11893434" y="4856820"/>
            <a:ext cx="230288" cy="250639"/>
          </a:xfrm>
          <a:prstGeom prst="rect">
            <a:avLst/>
          </a:prstGeom>
        </p:spPr>
      </p:pic>
      <p:pic>
        <p:nvPicPr>
          <p:cNvPr id="30" name="Image 29">
            <a:extLst>
              <a:ext uri="{FF2B5EF4-FFF2-40B4-BE49-F238E27FC236}">
                <a16:creationId xmlns:a16="http://schemas.microsoft.com/office/drawing/2014/main" id="{912AECEA-18A6-4342-8837-C676064A8369}"/>
              </a:ext>
            </a:extLst>
          </p:cNvPr>
          <p:cNvPicPr>
            <a:picLocks noChangeAspect="1"/>
          </p:cNvPicPr>
          <p:nvPr/>
        </p:nvPicPr>
        <p:blipFill>
          <a:blip r:embed="rId3" cstate="print">
            <a:clrChange>
              <a:clrFrom>
                <a:srgbClr val="FFFFFF"/>
              </a:clrFrom>
              <a:clrTo>
                <a:srgbClr val="FFFFFF">
                  <a:alpha val="0"/>
                </a:srgbClr>
              </a:clrTo>
            </a:clrChange>
            <a:duotone>
              <a:srgbClr val="A5A5A5">
                <a:shade val="45000"/>
                <a:satMod val="135000"/>
              </a:srgbClr>
              <a:prstClr val="white"/>
            </a:duotone>
            <a:extLst>
              <a:ext uri="{28A0092B-C50C-407E-A947-70E740481C1C}">
                <a14:useLocalDpi xmlns:a14="http://schemas.microsoft.com/office/drawing/2010/main" val="0"/>
              </a:ext>
            </a:extLst>
          </a:blip>
          <a:stretch>
            <a:fillRect/>
          </a:stretch>
        </p:blipFill>
        <p:spPr>
          <a:xfrm>
            <a:off x="11706732" y="6107883"/>
            <a:ext cx="262278" cy="285456"/>
          </a:xfrm>
          <a:prstGeom prst="rect">
            <a:avLst/>
          </a:prstGeom>
        </p:spPr>
      </p:pic>
    </p:spTree>
    <p:extLst>
      <p:ext uri="{BB962C8B-B14F-4D97-AF65-F5344CB8AC3E}">
        <p14:creationId xmlns:p14="http://schemas.microsoft.com/office/powerpoint/2010/main" val="2005988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2BD7AE39-66A7-49DD-B2BD-B9E495D7D739}"/>
              </a:ext>
            </a:extLst>
          </p:cNvPr>
          <p:cNvPicPr>
            <a:picLocks noChangeAspect="1"/>
          </p:cNvPicPr>
          <p:nvPr/>
        </p:nvPicPr>
        <p:blipFill>
          <a:blip r:embed="rId3"/>
          <a:stretch>
            <a:fillRect/>
          </a:stretch>
        </p:blipFill>
        <p:spPr>
          <a:xfrm>
            <a:off x="8909483" y="4304658"/>
            <a:ext cx="1489444" cy="1877994"/>
          </a:xfrm>
          <a:prstGeom prst="rect">
            <a:avLst/>
          </a:prstGeom>
          <a:ln>
            <a:solidFill>
              <a:schemeClr val="tx1">
                <a:lumMod val="95000"/>
                <a:lumOff val="5000"/>
              </a:schemeClr>
            </a:solidFill>
          </a:ln>
        </p:spPr>
      </p:pic>
      <p:sp>
        <p:nvSpPr>
          <p:cNvPr id="3" name="Espace réservé du contenu 2">
            <a:extLst>
              <a:ext uri="{FF2B5EF4-FFF2-40B4-BE49-F238E27FC236}">
                <a16:creationId xmlns:a16="http://schemas.microsoft.com/office/drawing/2014/main" id="{B0C6004C-225B-4C3D-9E58-3EFD654357EB}"/>
              </a:ext>
            </a:extLst>
          </p:cNvPr>
          <p:cNvSpPr>
            <a:spLocks noGrp="1"/>
          </p:cNvSpPr>
          <p:nvPr>
            <p:ph idx="1"/>
          </p:nvPr>
        </p:nvSpPr>
        <p:spPr>
          <a:xfrm>
            <a:off x="695324" y="1603795"/>
            <a:ext cx="8015373" cy="4499023"/>
          </a:xfrm>
        </p:spPr>
        <p:txBody>
          <a:bodyPr/>
          <a:lstStyle/>
          <a:p>
            <a:r>
              <a:rPr lang="fr-FR" dirty="0"/>
              <a:t>Une communication, auprès des clients et des prospects, innovante et régulière pour vous accompagner au quotidien et mettre en avant nos offres.</a:t>
            </a:r>
          </a:p>
        </p:txBody>
      </p:sp>
      <p:sp>
        <p:nvSpPr>
          <p:cNvPr id="6" name="Espace réservé du texte 5"/>
          <p:cNvSpPr>
            <a:spLocks noGrp="1"/>
          </p:cNvSpPr>
          <p:nvPr>
            <p:ph type="body" sz="quarter" idx="12"/>
          </p:nvPr>
        </p:nvSpPr>
        <p:spPr>
          <a:xfrm>
            <a:off x="695325" y="464147"/>
            <a:ext cx="9851992" cy="856619"/>
          </a:xfrm>
        </p:spPr>
        <p:txBody>
          <a:bodyPr>
            <a:normAutofit/>
          </a:bodyPr>
          <a:lstStyle/>
          <a:p>
            <a:r>
              <a:rPr lang="fr-FR" sz="1800" dirty="0"/>
              <a:t>Des campagnes innovantes pour provoquer </a:t>
            </a:r>
            <a:r>
              <a:rPr lang="fr-FR" sz="1800" dirty="0">
                <a:solidFill>
                  <a:srgbClr val="C00000"/>
                </a:solidFill>
              </a:rPr>
              <a:t>la relation</a:t>
            </a:r>
            <a:r>
              <a:rPr lang="fr-FR" sz="1800" dirty="0"/>
              <a:t> et générer de l’</a:t>
            </a:r>
            <a:r>
              <a:rPr lang="fr-FR" sz="1800" dirty="0">
                <a:solidFill>
                  <a:srgbClr val="C00000"/>
                </a:solidFill>
              </a:rPr>
              <a:t>activité commerciale</a:t>
            </a:r>
          </a:p>
        </p:txBody>
      </p:sp>
      <p:grpSp>
        <p:nvGrpSpPr>
          <p:cNvPr id="12" name="Groupe 11">
            <a:extLst>
              <a:ext uri="{FF2B5EF4-FFF2-40B4-BE49-F238E27FC236}">
                <a16:creationId xmlns:a16="http://schemas.microsoft.com/office/drawing/2014/main" id="{9DA8115D-0B17-4EFB-82D7-39180694AC9F}"/>
              </a:ext>
            </a:extLst>
          </p:cNvPr>
          <p:cNvGrpSpPr/>
          <p:nvPr/>
        </p:nvGrpSpPr>
        <p:grpSpPr>
          <a:xfrm>
            <a:off x="196163" y="2709095"/>
            <a:ext cx="10351154" cy="3385229"/>
            <a:chOff x="1786504" y="2594939"/>
            <a:chExt cx="8699613" cy="3385229"/>
          </a:xfrm>
        </p:grpSpPr>
        <p:sp>
          <p:nvSpPr>
            <p:cNvPr id="23" name="Rectangle à coins arrondis 65">
              <a:extLst>
                <a:ext uri="{FF2B5EF4-FFF2-40B4-BE49-F238E27FC236}">
                  <a16:creationId xmlns:a16="http://schemas.microsoft.com/office/drawing/2014/main" id="{BE863CD4-79F4-465A-81AF-CA4A0C20E859}"/>
                </a:ext>
              </a:extLst>
            </p:cNvPr>
            <p:cNvSpPr/>
            <p:nvPr/>
          </p:nvSpPr>
          <p:spPr>
            <a:xfrm>
              <a:off x="7469137" y="4150127"/>
              <a:ext cx="3016980" cy="1830041"/>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200" dirty="0">
                <a:solidFill>
                  <a:schemeClr val="tx1">
                    <a:lumMod val="50000"/>
                    <a:lumOff val="50000"/>
                  </a:schemeClr>
                </a:solidFill>
              </a:endParaRPr>
            </a:p>
          </p:txBody>
        </p:sp>
        <p:sp>
          <p:nvSpPr>
            <p:cNvPr id="83" name="Rectangle 82">
              <a:extLst>
                <a:ext uri="{FF2B5EF4-FFF2-40B4-BE49-F238E27FC236}">
                  <a16:creationId xmlns:a16="http://schemas.microsoft.com/office/drawing/2014/main" id="{71222628-0E7F-467F-990D-B34BE04D6358}"/>
                </a:ext>
              </a:extLst>
            </p:cNvPr>
            <p:cNvSpPr/>
            <p:nvPr/>
          </p:nvSpPr>
          <p:spPr>
            <a:xfrm>
              <a:off x="1786504" y="2594939"/>
              <a:ext cx="1511575" cy="276999"/>
            </a:xfrm>
            <a:prstGeom prst="rect">
              <a:avLst/>
            </a:prstGeom>
          </p:spPr>
          <p:txBody>
            <a:bodyPr wrap="square">
              <a:spAutoFit/>
            </a:bodyPr>
            <a:lstStyle/>
            <a:p>
              <a:pPr>
                <a:spcBef>
                  <a:spcPct val="20000"/>
                </a:spcBef>
              </a:pPr>
              <a:endParaRPr lang="fr-FR" sz="1200" i="1" dirty="0">
                <a:solidFill>
                  <a:schemeClr val="tx1">
                    <a:lumMod val="75000"/>
                    <a:lumOff val="25000"/>
                  </a:schemeClr>
                </a:solidFill>
              </a:endParaRPr>
            </a:p>
          </p:txBody>
        </p:sp>
      </p:grpSp>
      <p:sp>
        <p:nvSpPr>
          <p:cNvPr id="15" name="Espace réservé du texte 3">
            <a:extLst>
              <a:ext uri="{FF2B5EF4-FFF2-40B4-BE49-F238E27FC236}">
                <a16:creationId xmlns:a16="http://schemas.microsoft.com/office/drawing/2014/main" id="{C01B498F-A446-437F-BE17-EE8651A2CAE1}"/>
              </a:ext>
            </a:extLst>
          </p:cNvPr>
          <p:cNvSpPr>
            <a:spLocks noGrp="1"/>
          </p:cNvSpPr>
          <p:nvPr>
            <p:ph type="body" sz="quarter" idx="14"/>
          </p:nvPr>
        </p:nvSpPr>
        <p:spPr>
          <a:xfrm>
            <a:off x="4376738" y="136525"/>
            <a:ext cx="7299325" cy="231775"/>
          </a:xfrm>
        </p:spPr>
        <p:txBody>
          <a:bodyPr/>
          <a:lstStyle/>
          <a:p>
            <a:r>
              <a:rPr lang="fr-FR" dirty="0">
                <a:solidFill>
                  <a:schemeClr val="accent4">
                    <a:lumMod val="75000"/>
                  </a:schemeClr>
                </a:solidFill>
              </a:rPr>
              <a:t>Particuliers</a:t>
            </a:r>
            <a:r>
              <a:rPr lang="fr-FR" dirty="0"/>
              <a:t> 		</a:t>
            </a:r>
            <a:r>
              <a:rPr lang="fr-FR" b="0" dirty="0"/>
              <a:t>Premiums		Professionnels</a:t>
            </a:r>
          </a:p>
        </p:txBody>
      </p:sp>
      <p:graphicFrame>
        <p:nvGraphicFramePr>
          <p:cNvPr id="10" name="Tableau 9">
            <a:extLst>
              <a:ext uri="{FF2B5EF4-FFF2-40B4-BE49-F238E27FC236}">
                <a16:creationId xmlns:a16="http://schemas.microsoft.com/office/drawing/2014/main" id="{430513F6-BD3E-4B20-B82E-D88B469575DD}"/>
              </a:ext>
            </a:extLst>
          </p:cNvPr>
          <p:cNvGraphicFramePr>
            <a:graphicFrameLocks noGrp="1"/>
          </p:cNvGraphicFramePr>
          <p:nvPr>
            <p:extLst>
              <p:ext uri="{D42A27DB-BD31-4B8C-83A1-F6EECF244321}">
                <p14:modId xmlns:p14="http://schemas.microsoft.com/office/powerpoint/2010/main" val="2993930146"/>
              </p:ext>
            </p:extLst>
          </p:nvPr>
        </p:nvGraphicFramePr>
        <p:xfrm>
          <a:off x="394949" y="2251017"/>
          <a:ext cx="8315749" cy="4597930"/>
        </p:xfrm>
        <a:graphic>
          <a:graphicData uri="http://schemas.openxmlformats.org/drawingml/2006/table">
            <a:tbl>
              <a:tblPr firstRow="1" bandRow="1"/>
              <a:tblGrid>
                <a:gridCol w="1956647">
                  <a:extLst>
                    <a:ext uri="{9D8B030D-6E8A-4147-A177-3AD203B41FA5}">
                      <a16:colId xmlns:a16="http://schemas.microsoft.com/office/drawing/2014/main" val="1007629107"/>
                    </a:ext>
                  </a:extLst>
                </a:gridCol>
                <a:gridCol w="2445808">
                  <a:extLst>
                    <a:ext uri="{9D8B030D-6E8A-4147-A177-3AD203B41FA5}">
                      <a16:colId xmlns:a16="http://schemas.microsoft.com/office/drawing/2014/main" val="1465173605"/>
                    </a:ext>
                  </a:extLst>
                </a:gridCol>
                <a:gridCol w="1956647">
                  <a:extLst>
                    <a:ext uri="{9D8B030D-6E8A-4147-A177-3AD203B41FA5}">
                      <a16:colId xmlns:a16="http://schemas.microsoft.com/office/drawing/2014/main" val="295057206"/>
                    </a:ext>
                  </a:extLst>
                </a:gridCol>
                <a:gridCol w="1956647">
                  <a:extLst>
                    <a:ext uri="{9D8B030D-6E8A-4147-A177-3AD203B41FA5}">
                      <a16:colId xmlns:a16="http://schemas.microsoft.com/office/drawing/2014/main" val="2492747305"/>
                    </a:ext>
                  </a:extLst>
                </a:gridCol>
              </a:tblGrid>
              <a:tr h="263055">
                <a:tc gridSpan="4">
                  <a:txBody>
                    <a:bodyPr/>
                    <a:lstStyle>
                      <a:lvl1pPr marL="0" algn="l" defTabSz="914400" rtl="0" eaLnBrk="1" latinLnBrk="0" hangingPunct="1">
                        <a:defRPr sz="1800" b="1" kern="1200">
                          <a:solidFill>
                            <a:schemeClr val="lt1"/>
                          </a:solidFill>
                          <a:latin typeface="Open Sans Light"/>
                        </a:defRPr>
                      </a:lvl1pPr>
                      <a:lvl2pPr marL="457200" algn="l" defTabSz="914400" rtl="0" eaLnBrk="1" latinLnBrk="0" hangingPunct="1">
                        <a:defRPr sz="1800" b="1" kern="1200">
                          <a:solidFill>
                            <a:schemeClr val="lt1"/>
                          </a:solidFill>
                          <a:latin typeface="Open Sans Light"/>
                        </a:defRPr>
                      </a:lvl2pPr>
                      <a:lvl3pPr marL="914400" algn="l" defTabSz="914400" rtl="0" eaLnBrk="1" latinLnBrk="0" hangingPunct="1">
                        <a:defRPr sz="1800" b="1" kern="1200">
                          <a:solidFill>
                            <a:schemeClr val="lt1"/>
                          </a:solidFill>
                          <a:latin typeface="Open Sans Light"/>
                        </a:defRPr>
                      </a:lvl3pPr>
                      <a:lvl4pPr marL="1371600" algn="l" defTabSz="914400" rtl="0" eaLnBrk="1" latinLnBrk="0" hangingPunct="1">
                        <a:defRPr sz="1800" b="1" kern="1200">
                          <a:solidFill>
                            <a:schemeClr val="lt1"/>
                          </a:solidFill>
                          <a:latin typeface="Open Sans Light"/>
                        </a:defRPr>
                      </a:lvl4pPr>
                      <a:lvl5pPr marL="1828800" algn="l" defTabSz="914400" rtl="0" eaLnBrk="1" latinLnBrk="0" hangingPunct="1">
                        <a:defRPr sz="1800" b="1" kern="1200">
                          <a:solidFill>
                            <a:schemeClr val="lt1"/>
                          </a:solidFill>
                          <a:latin typeface="Open Sans Light"/>
                        </a:defRPr>
                      </a:lvl5pPr>
                      <a:lvl6pPr marL="2286000" algn="l" defTabSz="914400" rtl="0" eaLnBrk="1" latinLnBrk="0" hangingPunct="1">
                        <a:defRPr sz="1800" b="1" kern="1200">
                          <a:solidFill>
                            <a:schemeClr val="lt1"/>
                          </a:solidFill>
                          <a:latin typeface="Open Sans Light"/>
                        </a:defRPr>
                      </a:lvl6pPr>
                      <a:lvl7pPr marL="2743200" algn="l" defTabSz="914400" rtl="0" eaLnBrk="1" latinLnBrk="0" hangingPunct="1">
                        <a:defRPr sz="1800" b="1" kern="1200">
                          <a:solidFill>
                            <a:schemeClr val="lt1"/>
                          </a:solidFill>
                          <a:latin typeface="Open Sans Light"/>
                        </a:defRPr>
                      </a:lvl7pPr>
                      <a:lvl8pPr marL="3200400" algn="l" defTabSz="914400" rtl="0" eaLnBrk="1" latinLnBrk="0" hangingPunct="1">
                        <a:defRPr sz="1800" b="1" kern="1200">
                          <a:solidFill>
                            <a:schemeClr val="lt1"/>
                          </a:solidFill>
                          <a:latin typeface="Open Sans Light"/>
                        </a:defRPr>
                      </a:lvl8pPr>
                      <a:lvl9pPr marL="3657600" algn="l" defTabSz="914400" rtl="0" eaLnBrk="1" latinLnBrk="0" hangingPunct="1">
                        <a:defRPr sz="1800" b="1" kern="1200">
                          <a:solidFill>
                            <a:schemeClr val="lt1"/>
                          </a:solidFill>
                          <a:latin typeface="Open Sans Light"/>
                        </a:defRPr>
                      </a:lvl9pPr>
                    </a:lstStyle>
                    <a:p>
                      <a:pPr algn="ctr"/>
                      <a:r>
                        <a:rPr lang="fr-FR" sz="1100" dirty="0">
                          <a:solidFill>
                            <a:schemeClr val="tx1">
                              <a:lumMod val="75000"/>
                              <a:lumOff val="25000"/>
                            </a:schemeClr>
                          </a:solidFill>
                          <a:latin typeface="+mj-lt"/>
                          <a:cs typeface="Segoe UI Light" panose="020B0502040204020203" pitchFamily="34" charset="0"/>
                        </a:rPr>
                        <a:t>2022</a:t>
                      </a:r>
                    </a:p>
                  </a:txBody>
                  <a:tcPr marL="32006" marR="32006" marT="32006" marB="32006"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endParaRPr lang="fr-FR"/>
                    </a:p>
                  </a:txBody>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2783511463"/>
                  </a:ext>
                </a:extLst>
              </a:tr>
              <a:tr h="263055">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1100" b="1" dirty="0">
                          <a:solidFill>
                            <a:schemeClr val="bg1"/>
                          </a:solidFill>
                          <a:latin typeface="+mj-lt"/>
                          <a:cs typeface="Segoe UI Light" panose="020B0502040204020203" pitchFamily="34" charset="0"/>
                        </a:rPr>
                        <a:t>Mai</a:t>
                      </a:r>
                    </a:p>
                  </a:txBody>
                  <a:tcPr marL="32006" marR="32006" marT="32006" marB="32006" anchor="ctr">
                    <a:lnL w="28575"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1100" b="1" dirty="0">
                          <a:solidFill>
                            <a:schemeClr val="bg1"/>
                          </a:solidFill>
                          <a:latin typeface="+mj-lt"/>
                          <a:cs typeface="Segoe UI Light" panose="020B0502040204020203" pitchFamily="34" charset="0"/>
                        </a:rPr>
                        <a:t>Juin</a:t>
                      </a:r>
                    </a:p>
                  </a:txBody>
                  <a:tcPr marL="32006" marR="32006" marT="32006" marB="3200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1100" b="1" dirty="0">
                          <a:solidFill>
                            <a:schemeClr val="bg1"/>
                          </a:solidFill>
                          <a:latin typeface="+mj-lt"/>
                          <a:cs typeface="Segoe UI Light" panose="020B0502040204020203" pitchFamily="34" charset="0"/>
                        </a:rPr>
                        <a:t>Juillet</a:t>
                      </a:r>
                    </a:p>
                  </a:txBody>
                  <a:tcPr marL="32006" marR="32006" marT="32006" marB="3200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tc>
                  <a:txBody>
                    <a:bodyPr/>
                    <a:lstStyle/>
                    <a:p>
                      <a:pPr algn="ctr"/>
                      <a:r>
                        <a:rPr lang="fr-FR" sz="1100" b="1" dirty="0">
                          <a:solidFill>
                            <a:schemeClr val="bg1"/>
                          </a:solidFill>
                          <a:latin typeface="+mj-lt"/>
                          <a:cs typeface="Segoe UI Light" panose="020B0502040204020203" pitchFamily="34" charset="0"/>
                        </a:rPr>
                        <a:t>Août</a:t>
                      </a:r>
                    </a:p>
                  </a:txBody>
                  <a:tcPr marL="32006" marR="32006" marT="32006" marB="32006" anchor="ctr">
                    <a:lnL w="19050"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extLst>
                  <a:ext uri="{0D108BD9-81ED-4DB2-BD59-A6C34878D82A}">
                    <a16:rowId xmlns:a16="http://schemas.microsoft.com/office/drawing/2014/main" val="3261286258"/>
                  </a:ext>
                </a:extLst>
              </a:tr>
              <a:tr h="4071820">
                <a:tc gridSpan="4">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nchor="ctr">
                    <a:lnL w="28575"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85000"/>
                      </a:srgbClr>
                    </a:solidFill>
                  </a:tcPr>
                </a:tc>
                <a:tc hMerge="1">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85000"/>
                      </a:srgbClr>
                    </a:solidFill>
                  </a:tcPr>
                </a:tc>
                <a:tc hMerge="1">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85000"/>
                      </a:srgbClr>
                    </a:solidFill>
                  </a:tcPr>
                </a:tc>
                <a:extLst>
                  <a:ext uri="{0D108BD9-81ED-4DB2-BD59-A6C34878D82A}">
                    <a16:rowId xmlns:a16="http://schemas.microsoft.com/office/drawing/2014/main" val="1897451381"/>
                  </a:ext>
                </a:extLst>
              </a:tr>
            </a:tbl>
          </a:graphicData>
        </a:graphic>
      </p:graphicFrame>
      <p:sp>
        <p:nvSpPr>
          <p:cNvPr id="2" name="Rectangle 1">
            <a:extLst>
              <a:ext uri="{FF2B5EF4-FFF2-40B4-BE49-F238E27FC236}">
                <a16:creationId xmlns:a16="http://schemas.microsoft.com/office/drawing/2014/main" id="{6D44AEB3-C36E-4E4B-A3D1-3481ADA81B90}"/>
              </a:ext>
            </a:extLst>
          </p:cNvPr>
          <p:cNvSpPr/>
          <p:nvPr/>
        </p:nvSpPr>
        <p:spPr>
          <a:xfrm>
            <a:off x="394949" y="2860896"/>
            <a:ext cx="8315748" cy="5832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t>CAMPAGNE JEUNES</a:t>
            </a:r>
            <a:br>
              <a:rPr lang="fr-FR" sz="1100" b="1" dirty="0"/>
            </a:br>
            <a:r>
              <a:rPr lang="fr-FR" sz="1100" b="1" dirty="0"/>
              <a:t>Un temps fort avec une communication à destination des 18/28 ans mais aussi de leur parents.</a:t>
            </a:r>
            <a:br>
              <a:rPr lang="fr-FR" sz="1100" b="1" dirty="0"/>
            </a:br>
            <a:r>
              <a:rPr lang="fr-FR" sz="1000" dirty="0"/>
              <a:t>Campagne digitale (4M d’impressions), Social Média (5M d’impression), affichage agences, abribus et bus, marketing direct et </a:t>
            </a:r>
            <a:r>
              <a:rPr lang="fr-FR" sz="1000" dirty="0" err="1"/>
              <a:t>street</a:t>
            </a:r>
            <a:r>
              <a:rPr lang="fr-FR" sz="1000" dirty="0"/>
              <a:t> marketing.</a:t>
            </a:r>
            <a:endParaRPr lang="fr-FR" sz="1100" dirty="0"/>
          </a:p>
        </p:txBody>
      </p:sp>
      <p:sp>
        <p:nvSpPr>
          <p:cNvPr id="11" name="Rectangle 10">
            <a:extLst>
              <a:ext uri="{FF2B5EF4-FFF2-40B4-BE49-F238E27FC236}">
                <a16:creationId xmlns:a16="http://schemas.microsoft.com/office/drawing/2014/main" id="{802CF7FE-7689-4BE6-9F49-CB6157CD6156}"/>
              </a:ext>
            </a:extLst>
          </p:cNvPr>
          <p:cNvSpPr/>
          <p:nvPr/>
        </p:nvSpPr>
        <p:spPr>
          <a:xfrm>
            <a:off x="1676545" y="3527481"/>
            <a:ext cx="7034152" cy="60289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FR" sz="1050" b="1" dirty="0"/>
              <a:t>CAMPAGNE CONQUETE</a:t>
            </a:r>
            <a:br>
              <a:rPr lang="fr-FR" sz="1050" b="1" dirty="0"/>
            </a:br>
            <a:r>
              <a:rPr lang="fr-FR" sz="1050" b="1" dirty="0"/>
              <a:t>Conquérir de nouveaux clients avec un spot vidéo « </a:t>
            </a:r>
            <a:r>
              <a:rPr lang="fr-FR" sz="1050" b="1" i="1" dirty="0"/>
              <a:t>made in CEGEE </a:t>
            </a:r>
            <a:r>
              <a:rPr lang="fr-FR" sz="1050" b="1" dirty="0"/>
              <a:t>» autour de notre expertise globale. </a:t>
            </a:r>
          </a:p>
          <a:p>
            <a:pPr algn="ctr"/>
            <a:r>
              <a:rPr lang="fr-FR" sz="1100" dirty="0"/>
              <a:t>Préroll YouTube, campagne sur M6, Google </a:t>
            </a:r>
            <a:r>
              <a:rPr lang="fr-FR" sz="1100" dirty="0" err="1"/>
              <a:t>Adwords</a:t>
            </a:r>
            <a:r>
              <a:rPr lang="fr-FR" sz="1100" dirty="0"/>
              <a:t>.</a:t>
            </a:r>
          </a:p>
        </p:txBody>
      </p:sp>
      <p:sp>
        <p:nvSpPr>
          <p:cNvPr id="13" name="Rectangle 12">
            <a:extLst>
              <a:ext uri="{FF2B5EF4-FFF2-40B4-BE49-F238E27FC236}">
                <a16:creationId xmlns:a16="http://schemas.microsoft.com/office/drawing/2014/main" id="{C0AEFCCA-6E2D-4223-AD6D-35F1E8DFE7E3}"/>
              </a:ext>
            </a:extLst>
          </p:cNvPr>
          <p:cNvSpPr/>
          <p:nvPr/>
        </p:nvSpPr>
        <p:spPr>
          <a:xfrm>
            <a:off x="3441971" y="4233312"/>
            <a:ext cx="5268726" cy="602891"/>
          </a:xfrm>
          <a:prstGeom prst="rect">
            <a:avLst/>
          </a:prstGeom>
          <a:solidFill>
            <a:schemeClr val="accent2">
              <a:lumMod val="75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r-FR" sz="1050" b="1" dirty="0"/>
              <a:t>CAMPAGNE BANQUE COOPERATIVE</a:t>
            </a:r>
            <a:br>
              <a:rPr lang="fr-FR" sz="1050" b="1" dirty="0"/>
            </a:br>
            <a:r>
              <a:rPr lang="fr-FR" sz="1050" b="1" dirty="0"/>
              <a:t>Capitaliser sur notre utilité au cœur de la région. </a:t>
            </a:r>
          </a:p>
          <a:p>
            <a:pPr algn="ctr"/>
            <a:r>
              <a:rPr lang="fr-FR" sz="1100" dirty="0"/>
              <a:t>Affichage urbain, affichage agence, presse.</a:t>
            </a:r>
          </a:p>
        </p:txBody>
      </p:sp>
      <p:sp>
        <p:nvSpPr>
          <p:cNvPr id="14" name="Rectangle 13">
            <a:extLst>
              <a:ext uri="{FF2B5EF4-FFF2-40B4-BE49-F238E27FC236}">
                <a16:creationId xmlns:a16="http://schemas.microsoft.com/office/drawing/2014/main" id="{19099E41-8FE3-4723-9969-8CC849E5569E}"/>
              </a:ext>
            </a:extLst>
          </p:cNvPr>
          <p:cNvSpPr/>
          <p:nvPr/>
        </p:nvSpPr>
        <p:spPr>
          <a:xfrm>
            <a:off x="394950" y="4929327"/>
            <a:ext cx="8315747" cy="528111"/>
          </a:xfrm>
          <a:prstGeom prst="rect">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t>CAMPAGNES DIGITALES</a:t>
            </a:r>
          </a:p>
          <a:p>
            <a:pPr algn="ctr"/>
            <a:r>
              <a:rPr lang="fr-FR" sz="1050" dirty="0"/>
              <a:t>Crédit immobilier avec Le Bon Coin – Auto 5 en social média </a:t>
            </a:r>
          </a:p>
        </p:txBody>
      </p:sp>
      <p:pic>
        <p:nvPicPr>
          <p:cNvPr id="4" name="Image 3">
            <a:extLst>
              <a:ext uri="{FF2B5EF4-FFF2-40B4-BE49-F238E27FC236}">
                <a16:creationId xmlns:a16="http://schemas.microsoft.com/office/drawing/2014/main" id="{C5FCA1D3-05A1-4CCF-BD15-257D9A4B48DC}"/>
              </a:ext>
            </a:extLst>
          </p:cNvPr>
          <p:cNvPicPr>
            <a:picLocks noChangeAspect="1"/>
          </p:cNvPicPr>
          <p:nvPr/>
        </p:nvPicPr>
        <p:blipFill>
          <a:blip r:embed="rId4"/>
          <a:stretch>
            <a:fillRect/>
          </a:stretch>
        </p:blipFill>
        <p:spPr>
          <a:xfrm>
            <a:off x="8909483" y="2232287"/>
            <a:ext cx="1489445" cy="1989599"/>
          </a:xfrm>
          <a:prstGeom prst="rect">
            <a:avLst/>
          </a:prstGeom>
          <a:ln>
            <a:solidFill>
              <a:schemeClr val="tx1">
                <a:lumMod val="95000"/>
                <a:lumOff val="5000"/>
              </a:schemeClr>
            </a:solidFill>
          </a:ln>
        </p:spPr>
      </p:pic>
      <p:pic>
        <p:nvPicPr>
          <p:cNvPr id="5" name="Image 4">
            <a:extLst>
              <a:ext uri="{FF2B5EF4-FFF2-40B4-BE49-F238E27FC236}">
                <a16:creationId xmlns:a16="http://schemas.microsoft.com/office/drawing/2014/main" id="{260A2AF6-11DC-4F55-8D86-C39BD52115BF}"/>
              </a:ext>
            </a:extLst>
          </p:cNvPr>
          <p:cNvPicPr>
            <a:picLocks noChangeAspect="1"/>
          </p:cNvPicPr>
          <p:nvPr/>
        </p:nvPicPr>
        <p:blipFill>
          <a:blip r:embed="rId5"/>
          <a:stretch>
            <a:fillRect/>
          </a:stretch>
        </p:blipFill>
        <p:spPr>
          <a:xfrm>
            <a:off x="10449058" y="2232286"/>
            <a:ext cx="1489445" cy="1989600"/>
          </a:xfrm>
          <a:prstGeom prst="rect">
            <a:avLst/>
          </a:prstGeom>
          <a:ln>
            <a:solidFill>
              <a:schemeClr val="tx1">
                <a:lumMod val="95000"/>
                <a:lumOff val="5000"/>
              </a:schemeClr>
            </a:solidFill>
          </a:ln>
        </p:spPr>
      </p:pic>
      <p:sp>
        <p:nvSpPr>
          <p:cNvPr id="7" name="Triangle isocèle 6">
            <a:extLst>
              <a:ext uri="{FF2B5EF4-FFF2-40B4-BE49-F238E27FC236}">
                <a16:creationId xmlns:a16="http://schemas.microsoft.com/office/drawing/2014/main" id="{2111B95C-6FC7-4956-B67F-585FC97CFB3F}"/>
              </a:ext>
            </a:extLst>
          </p:cNvPr>
          <p:cNvSpPr/>
          <p:nvPr/>
        </p:nvSpPr>
        <p:spPr>
          <a:xfrm rot="5400000">
            <a:off x="8682834" y="2923690"/>
            <a:ext cx="269003" cy="387471"/>
          </a:xfrm>
          <a:prstGeom prst="triangle">
            <a:avLst/>
          </a:prstGeom>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Triangle isocèle 15">
            <a:extLst>
              <a:ext uri="{FF2B5EF4-FFF2-40B4-BE49-F238E27FC236}">
                <a16:creationId xmlns:a16="http://schemas.microsoft.com/office/drawing/2014/main" id="{55083246-7FFE-4561-BA5F-1A93A13F4DB8}"/>
              </a:ext>
            </a:extLst>
          </p:cNvPr>
          <p:cNvSpPr/>
          <p:nvPr/>
        </p:nvSpPr>
        <p:spPr>
          <a:xfrm rot="5400000">
            <a:off x="8660375" y="4354135"/>
            <a:ext cx="269003" cy="387471"/>
          </a:xfrm>
          <a:prstGeom prst="triangle">
            <a:avLst/>
          </a:prstGeom>
          <a:solidFill>
            <a:schemeClr val="accent2">
              <a:lumMod val="7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a:extLst>
              <a:ext uri="{FF2B5EF4-FFF2-40B4-BE49-F238E27FC236}">
                <a16:creationId xmlns:a16="http://schemas.microsoft.com/office/drawing/2014/main" id="{9AAF6AE3-6018-41A9-9D1D-39E732C239EC}"/>
              </a:ext>
            </a:extLst>
          </p:cNvPr>
          <p:cNvSpPr/>
          <p:nvPr/>
        </p:nvSpPr>
        <p:spPr>
          <a:xfrm>
            <a:off x="399980" y="5550562"/>
            <a:ext cx="8315747" cy="528111"/>
          </a:xfrm>
          <a:prstGeom prst="rect">
            <a:avLst/>
          </a:prstGeom>
          <a:solidFill>
            <a:srgbClr val="EEB61A"/>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t>MARKETING DIRECT</a:t>
            </a:r>
          </a:p>
          <a:p>
            <a:pPr algn="ctr"/>
            <a:r>
              <a:rPr lang="fr-FR" sz="1050" dirty="0"/>
              <a:t>Campagne Jeunes, Programme Entrée en Relation, Bons Naissances, Vente Flash crédit, IARD auto (jeu), Selfcare …  </a:t>
            </a:r>
          </a:p>
        </p:txBody>
      </p:sp>
    </p:spTree>
    <p:extLst>
      <p:ext uri="{BB962C8B-B14F-4D97-AF65-F5344CB8AC3E}">
        <p14:creationId xmlns:p14="http://schemas.microsoft.com/office/powerpoint/2010/main" val="9870465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hlinkClick r:id="rId3"/>
            <a:extLst>
              <a:ext uri="{FF2B5EF4-FFF2-40B4-BE49-F238E27FC236}">
                <a16:creationId xmlns:a16="http://schemas.microsoft.com/office/drawing/2014/main" id="{D5B0A213-B57E-4247-8E86-69C2D5A0C80F}"/>
              </a:ext>
            </a:extLst>
          </p:cNvPr>
          <p:cNvPicPr>
            <a:picLocks noChangeAspect="1"/>
          </p:cNvPicPr>
          <p:nvPr/>
        </p:nvPicPr>
        <p:blipFill>
          <a:blip r:embed="rId4"/>
          <a:stretch>
            <a:fillRect/>
          </a:stretch>
        </p:blipFill>
        <p:spPr>
          <a:xfrm>
            <a:off x="7454375" y="1143068"/>
            <a:ext cx="4514060" cy="2999011"/>
          </a:xfrm>
          <a:prstGeom prst="rect">
            <a:avLst/>
          </a:prstGeom>
        </p:spPr>
      </p:pic>
      <p:sp>
        <p:nvSpPr>
          <p:cNvPr id="3" name="Espace réservé du contenu 2">
            <a:extLst>
              <a:ext uri="{FF2B5EF4-FFF2-40B4-BE49-F238E27FC236}">
                <a16:creationId xmlns:a16="http://schemas.microsoft.com/office/drawing/2014/main" id="{B0C6004C-225B-4C3D-9E58-3EFD654357EB}"/>
              </a:ext>
            </a:extLst>
          </p:cNvPr>
          <p:cNvSpPr>
            <a:spLocks noGrp="1"/>
          </p:cNvSpPr>
          <p:nvPr>
            <p:ph idx="1"/>
          </p:nvPr>
        </p:nvSpPr>
        <p:spPr>
          <a:xfrm>
            <a:off x="690098" y="1585934"/>
            <a:ext cx="6885301" cy="4386186"/>
          </a:xfrm>
        </p:spPr>
        <p:txBody>
          <a:bodyPr/>
          <a:lstStyle/>
          <a:p>
            <a:r>
              <a:rPr lang="fr-FR" b="1" dirty="0"/>
              <a:t>« ÇA ROULE ! » </a:t>
            </a:r>
            <a:r>
              <a:rPr lang="fr-FR" dirty="0"/>
              <a:t>est un outil de conquête pour notre assurance AUTO et un accélérateur de production !</a:t>
            </a:r>
          </a:p>
        </p:txBody>
      </p:sp>
      <p:sp>
        <p:nvSpPr>
          <p:cNvPr id="6" name="Espace réservé du texte 5"/>
          <p:cNvSpPr>
            <a:spLocks noGrp="1"/>
          </p:cNvSpPr>
          <p:nvPr>
            <p:ph type="body" sz="quarter" idx="12"/>
          </p:nvPr>
        </p:nvSpPr>
        <p:spPr/>
        <p:txBody>
          <a:bodyPr>
            <a:normAutofit/>
          </a:bodyPr>
          <a:lstStyle/>
          <a:p>
            <a:r>
              <a:rPr lang="fr-FR" sz="1800" dirty="0"/>
              <a:t>Des campagnes innovantes pour provoquer </a:t>
            </a:r>
            <a:r>
              <a:rPr lang="fr-FR" sz="1800" dirty="0">
                <a:solidFill>
                  <a:srgbClr val="C00000"/>
                </a:solidFill>
              </a:rPr>
              <a:t>la relation</a:t>
            </a:r>
            <a:r>
              <a:rPr lang="fr-FR" sz="1800" dirty="0"/>
              <a:t> et générer de l’</a:t>
            </a:r>
            <a:r>
              <a:rPr lang="fr-FR" sz="1800" dirty="0">
                <a:solidFill>
                  <a:srgbClr val="C00000"/>
                </a:solidFill>
              </a:rPr>
              <a:t>activité commerciale</a:t>
            </a:r>
          </a:p>
        </p:txBody>
      </p:sp>
      <p:grpSp>
        <p:nvGrpSpPr>
          <p:cNvPr id="12" name="Groupe 11">
            <a:extLst>
              <a:ext uri="{FF2B5EF4-FFF2-40B4-BE49-F238E27FC236}">
                <a16:creationId xmlns:a16="http://schemas.microsoft.com/office/drawing/2014/main" id="{9DA8115D-0B17-4EFB-82D7-39180694AC9F}"/>
              </a:ext>
            </a:extLst>
          </p:cNvPr>
          <p:cNvGrpSpPr/>
          <p:nvPr/>
        </p:nvGrpSpPr>
        <p:grpSpPr>
          <a:xfrm>
            <a:off x="819198" y="2718148"/>
            <a:ext cx="10351154" cy="3385229"/>
            <a:chOff x="1786504" y="2594939"/>
            <a:chExt cx="8699613" cy="3385229"/>
          </a:xfrm>
        </p:grpSpPr>
        <p:sp>
          <p:nvSpPr>
            <p:cNvPr id="23" name="Rectangle à coins arrondis 65">
              <a:extLst>
                <a:ext uri="{FF2B5EF4-FFF2-40B4-BE49-F238E27FC236}">
                  <a16:creationId xmlns:a16="http://schemas.microsoft.com/office/drawing/2014/main" id="{BE863CD4-79F4-465A-81AF-CA4A0C20E859}"/>
                </a:ext>
              </a:extLst>
            </p:cNvPr>
            <p:cNvSpPr/>
            <p:nvPr/>
          </p:nvSpPr>
          <p:spPr>
            <a:xfrm>
              <a:off x="7469137" y="4150127"/>
              <a:ext cx="3016980" cy="1830041"/>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200" dirty="0">
                <a:solidFill>
                  <a:schemeClr val="tx1">
                    <a:lumMod val="50000"/>
                    <a:lumOff val="50000"/>
                  </a:schemeClr>
                </a:solidFill>
              </a:endParaRPr>
            </a:p>
          </p:txBody>
        </p:sp>
        <p:sp>
          <p:nvSpPr>
            <p:cNvPr id="83" name="Rectangle 82">
              <a:extLst>
                <a:ext uri="{FF2B5EF4-FFF2-40B4-BE49-F238E27FC236}">
                  <a16:creationId xmlns:a16="http://schemas.microsoft.com/office/drawing/2014/main" id="{71222628-0E7F-467F-990D-B34BE04D6358}"/>
                </a:ext>
              </a:extLst>
            </p:cNvPr>
            <p:cNvSpPr/>
            <p:nvPr/>
          </p:nvSpPr>
          <p:spPr>
            <a:xfrm>
              <a:off x="1786504" y="2594939"/>
              <a:ext cx="1511575" cy="276999"/>
            </a:xfrm>
            <a:prstGeom prst="rect">
              <a:avLst/>
            </a:prstGeom>
          </p:spPr>
          <p:txBody>
            <a:bodyPr wrap="square">
              <a:spAutoFit/>
            </a:bodyPr>
            <a:lstStyle/>
            <a:p>
              <a:pPr>
                <a:spcBef>
                  <a:spcPct val="20000"/>
                </a:spcBef>
              </a:pPr>
              <a:endParaRPr lang="fr-FR" sz="1200" i="1" dirty="0">
                <a:solidFill>
                  <a:schemeClr val="tx1">
                    <a:lumMod val="75000"/>
                    <a:lumOff val="25000"/>
                  </a:schemeClr>
                </a:solidFill>
              </a:endParaRPr>
            </a:p>
          </p:txBody>
        </p:sp>
      </p:grpSp>
      <p:sp>
        <p:nvSpPr>
          <p:cNvPr id="15" name="Espace réservé du texte 3">
            <a:extLst>
              <a:ext uri="{FF2B5EF4-FFF2-40B4-BE49-F238E27FC236}">
                <a16:creationId xmlns:a16="http://schemas.microsoft.com/office/drawing/2014/main" id="{C01B498F-A446-437F-BE17-EE8651A2CAE1}"/>
              </a:ext>
            </a:extLst>
          </p:cNvPr>
          <p:cNvSpPr>
            <a:spLocks noGrp="1"/>
          </p:cNvSpPr>
          <p:nvPr>
            <p:ph type="body" sz="quarter" idx="14"/>
          </p:nvPr>
        </p:nvSpPr>
        <p:spPr>
          <a:xfrm>
            <a:off x="4376738" y="136525"/>
            <a:ext cx="7299325" cy="231775"/>
          </a:xfrm>
        </p:spPr>
        <p:txBody>
          <a:bodyPr/>
          <a:lstStyle/>
          <a:p>
            <a:r>
              <a:rPr lang="fr-FR" dirty="0">
                <a:solidFill>
                  <a:schemeClr val="accent4">
                    <a:lumMod val="75000"/>
                  </a:schemeClr>
                </a:solidFill>
              </a:rPr>
              <a:t>Particuliers</a:t>
            </a:r>
            <a:r>
              <a:rPr lang="fr-FR" dirty="0"/>
              <a:t> 		</a:t>
            </a:r>
            <a:r>
              <a:rPr lang="fr-FR" b="0" dirty="0"/>
              <a:t>Premiums		Professionnels</a:t>
            </a:r>
          </a:p>
        </p:txBody>
      </p:sp>
      <p:pic>
        <p:nvPicPr>
          <p:cNvPr id="10" name="Picture 2" descr="Gas pedal - Free transport icons">
            <a:extLst>
              <a:ext uri="{FF2B5EF4-FFF2-40B4-BE49-F238E27FC236}">
                <a16:creationId xmlns:a16="http://schemas.microsoft.com/office/drawing/2014/main" id="{340066E8-843F-48F0-A853-B4708C23CF75}"/>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69411" y="1717823"/>
            <a:ext cx="622467" cy="68247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2" descr="Curseur de main avec bouton de clic. cliquez ici. Vecteur Premium">
            <a:extLst>
              <a:ext uri="{FF2B5EF4-FFF2-40B4-BE49-F238E27FC236}">
                <a16:creationId xmlns:a16="http://schemas.microsoft.com/office/drawing/2014/main" id="{E793F425-58D9-4BA9-B651-76A26910D208}"/>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45109" b="63475" l="75683" r="90211">
                        <a14:foregroundMark x1="79872" y1="52758" x2="79872" y2="52758"/>
                        <a14:foregroundMark x1="78275" y1="51319" x2="78275" y2="51319"/>
                        <a14:foregroundMark x1="78115" y1="48681" x2="78115" y2="48681"/>
                        <a14:foregroundMark x1="79073" y1="46763" x2="79073" y2="46763"/>
                        <a14:foregroundMark x1="80671" y1="46043" x2="80671" y2="46043"/>
                        <a14:foregroundMark x1="82109" y1="47482" x2="82109" y2="47482"/>
                        <a14:foregroundMark x1="84984" y1="60911" x2="84984" y2="60911"/>
                        <a14:backgroundMark x1="75879" y1="54916" x2="80831" y2="54916"/>
                        <a14:backgroundMark x1="83227" y1="49640" x2="83227" y2="45084"/>
                      </a14:backgroundRemoval>
                    </a14:imgEffect>
                  </a14:imgLayer>
                </a14:imgProps>
              </a:ext>
              <a:ext uri="{28A0092B-C50C-407E-A947-70E740481C1C}">
                <a14:useLocalDpi xmlns:a14="http://schemas.microsoft.com/office/drawing/2010/main" val="0"/>
              </a:ext>
            </a:extLst>
          </a:blip>
          <a:srcRect l="73867" t="42813" r="7973" b="34229"/>
          <a:stretch/>
        </p:blipFill>
        <p:spPr bwMode="auto">
          <a:xfrm>
            <a:off x="9022404" y="3556324"/>
            <a:ext cx="1024821" cy="858627"/>
          </a:xfrm>
          <a:prstGeom prst="rect">
            <a:avLst/>
          </a:prstGeom>
          <a:noFill/>
          <a:extLst>
            <a:ext uri="{909E8E84-426E-40DD-AFC4-6F175D3DCCD1}">
              <a14:hiddenFill xmlns:a14="http://schemas.microsoft.com/office/drawing/2010/main">
                <a:solidFill>
                  <a:srgbClr val="FFFFFF"/>
                </a:solidFill>
              </a14:hiddenFill>
            </a:ext>
          </a:extLst>
        </p:spPr>
      </p:pic>
      <p:sp>
        <p:nvSpPr>
          <p:cNvPr id="13" name="Espace réservé du contenu 2">
            <a:extLst>
              <a:ext uri="{FF2B5EF4-FFF2-40B4-BE49-F238E27FC236}">
                <a16:creationId xmlns:a16="http://schemas.microsoft.com/office/drawing/2014/main" id="{DC1EFB32-C3A5-49CA-8EF8-0C9242B0BE15}"/>
              </a:ext>
            </a:extLst>
          </p:cNvPr>
          <p:cNvSpPr txBox="1">
            <a:spLocks/>
          </p:cNvSpPr>
          <p:nvPr/>
        </p:nvSpPr>
        <p:spPr>
          <a:xfrm>
            <a:off x="691878" y="2240342"/>
            <a:ext cx="6752044" cy="1969676"/>
          </a:xfrm>
          <a:prstGeom prst="rect">
            <a:avLst/>
          </a:prstGeom>
        </p:spPr>
        <p:txBody>
          <a:bodyPr vert="horz" lIns="91440" tIns="45720" rIns="91440" bIns="45720" rtlCol="0">
            <a:noAutofit/>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dirty="0">
                <a:solidFill>
                  <a:schemeClr val="accent4">
                    <a:lumMod val="75000"/>
                  </a:schemeClr>
                </a:solidFill>
              </a:rPr>
              <a:t>C’est quoi ? </a:t>
            </a:r>
          </a:p>
          <a:p>
            <a:pPr lvl="1"/>
            <a:r>
              <a:rPr lang="fr-FR" dirty="0"/>
              <a:t>Un jeu novateur où le client va parcourir la carte de </a:t>
            </a:r>
            <a:r>
              <a:rPr lang="fr-FR" b="1" dirty="0" err="1"/>
              <a:t>Grand'Est</a:t>
            </a:r>
            <a:r>
              <a:rPr lang="fr-FR" b="1" dirty="0"/>
              <a:t> Ville </a:t>
            </a:r>
            <a:r>
              <a:rPr lang="fr-FR" dirty="0"/>
              <a:t>! </a:t>
            </a:r>
          </a:p>
          <a:p>
            <a:pPr lvl="1"/>
            <a:r>
              <a:rPr lang="fr-FR" b="1" dirty="0"/>
              <a:t>17 embûches ont été dissimulées </a:t>
            </a:r>
            <a:r>
              <a:rPr lang="fr-FR" dirty="0"/>
              <a:t>sur la carte et notre client va devoir faire jouer son sens de l'observation pour les débusquer !</a:t>
            </a:r>
          </a:p>
          <a:p>
            <a:pPr lvl="1"/>
            <a:r>
              <a:rPr lang="fr-FR" dirty="0"/>
              <a:t>Il va pouvoir également faire le point sur son contrat d'assurance </a:t>
            </a:r>
            <a:r>
              <a:rPr lang="fr-FR" b="1" dirty="0"/>
              <a:t>et vérifier s’il est bien assuré, tout en s’amusant ! </a:t>
            </a:r>
          </a:p>
          <a:p>
            <a:pPr lvl="1"/>
            <a:endParaRPr lang="fr-FR" b="1" dirty="0">
              <a:solidFill>
                <a:schemeClr val="accent4">
                  <a:lumMod val="75000"/>
                </a:schemeClr>
              </a:solidFill>
            </a:endParaRPr>
          </a:p>
          <a:p>
            <a:pPr marL="36000" indent="0">
              <a:buFont typeface="Arial" panose="020B0604020202020204" pitchFamily="34" charset="0"/>
              <a:buNone/>
            </a:pPr>
            <a:endParaRPr lang="fr-FR" dirty="0"/>
          </a:p>
        </p:txBody>
      </p:sp>
      <p:sp>
        <p:nvSpPr>
          <p:cNvPr id="14" name="Espace réservé du contenu 2">
            <a:extLst>
              <a:ext uri="{FF2B5EF4-FFF2-40B4-BE49-F238E27FC236}">
                <a16:creationId xmlns:a16="http://schemas.microsoft.com/office/drawing/2014/main" id="{941EA777-A280-49F9-9A12-F33540294BAA}"/>
              </a:ext>
            </a:extLst>
          </p:cNvPr>
          <p:cNvSpPr txBox="1">
            <a:spLocks/>
          </p:cNvSpPr>
          <p:nvPr/>
        </p:nvSpPr>
        <p:spPr>
          <a:xfrm>
            <a:off x="690098" y="3957376"/>
            <a:ext cx="10445480" cy="1580535"/>
          </a:xfrm>
          <a:prstGeom prst="rect">
            <a:avLst/>
          </a:prstGeom>
        </p:spPr>
        <p:txBody>
          <a:bodyPr vert="horz" lIns="91440" tIns="45720" rIns="91440" bIns="45720" rtlCol="0">
            <a:no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5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dirty="0">
                <a:solidFill>
                  <a:schemeClr val="accent4">
                    <a:lumMod val="75000"/>
                  </a:schemeClr>
                </a:solidFill>
              </a:rPr>
              <a:t>A quoi ça sert ?</a:t>
            </a:r>
          </a:p>
          <a:p>
            <a:pPr lvl="1"/>
            <a:r>
              <a:rPr lang="fr-FR" b="1" dirty="0"/>
              <a:t>INTERPELLER </a:t>
            </a:r>
            <a:r>
              <a:rPr lang="fr-FR" dirty="0"/>
              <a:t>d’une manière ludique nos clients ou prospects et éveiller leur curiosité.</a:t>
            </a:r>
          </a:p>
          <a:p>
            <a:pPr lvl="1"/>
            <a:r>
              <a:rPr lang="fr-FR" b="1" dirty="0"/>
              <a:t>FAIRE REFLECHIR</a:t>
            </a:r>
            <a:r>
              <a:rPr lang="fr-FR" dirty="0"/>
              <a:t> et s’interroger sur la valeur de ses contrats IARD tout en jouant</a:t>
            </a:r>
          </a:p>
          <a:p>
            <a:pPr lvl="1"/>
            <a:r>
              <a:rPr lang="fr-FR" b="1" dirty="0"/>
              <a:t>ETRE PEDAGOGUE </a:t>
            </a:r>
            <a:r>
              <a:rPr lang="fr-FR" dirty="0"/>
              <a:t>en interpellant sur des situations de sinistre et créer le doute sur le fait d’être bien assuré ou pas.</a:t>
            </a:r>
          </a:p>
          <a:p>
            <a:pPr lvl="1"/>
            <a:r>
              <a:rPr lang="fr-FR" b="1" dirty="0"/>
              <a:t>ETRE AU SERVICE </a:t>
            </a:r>
            <a:r>
              <a:rPr lang="fr-FR" dirty="0"/>
              <a:t>de notre client en suscitant l’intérêt et en l’amenant à </a:t>
            </a:r>
            <a:r>
              <a:rPr lang="fr-FR" b="1" u="sng" dirty="0">
                <a:solidFill>
                  <a:schemeClr val="accent4">
                    <a:lumMod val="75000"/>
                  </a:schemeClr>
                </a:solidFill>
              </a:rPr>
              <a:t>réaliser un devis en ligne de manière autonome ou à souscrire un contrat en Full web.</a:t>
            </a:r>
          </a:p>
          <a:p>
            <a:pPr marL="468000" lvl="1" indent="0">
              <a:buNone/>
            </a:pPr>
            <a:endParaRPr lang="fr-FR" b="1" u="sng" dirty="0">
              <a:solidFill>
                <a:schemeClr val="accent4">
                  <a:lumMod val="75000"/>
                </a:schemeClr>
              </a:solidFill>
            </a:endParaRPr>
          </a:p>
        </p:txBody>
      </p:sp>
      <p:sp>
        <p:nvSpPr>
          <p:cNvPr id="17" name="Espace réservé du contenu 2">
            <a:extLst>
              <a:ext uri="{FF2B5EF4-FFF2-40B4-BE49-F238E27FC236}">
                <a16:creationId xmlns:a16="http://schemas.microsoft.com/office/drawing/2014/main" id="{D6DD82EA-DE65-4C17-BA6D-137863493980}"/>
              </a:ext>
            </a:extLst>
          </p:cNvPr>
          <p:cNvSpPr txBox="1">
            <a:spLocks/>
          </p:cNvSpPr>
          <p:nvPr/>
        </p:nvSpPr>
        <p:spPr>
          <a:xfrm>
            <a:off x="690098" y="5791193"/>
            <a:ext cx="10811804" cy="654384"/>
          </a:xfrm>
          <a:prstGeom prst="rect">
            <a:avLst/>
          </a:prstGeom>
        </p:spPr>
        <p:txBody>
          <a:bodyPr vert="horz" lIns="91440" tIns="45720" rIns="91440" bIns="45720" rtlCol="0">
            <a:no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5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dirty="0">
                <a:solidFill>
                  <a:schemeClr val="accent4">
                    <a:lumMod val="75000"/>
                  </a:schemeClr>
                </a:solidFill>
              </a:rPr>
              <a:t>Un premier test d’envoi d’e-mailings a été réalisé auprès de 10 000 clients. Les premiers résultats sont largement supérieurs aux moyennes habituelles. Le déploiement est prévu en juin. Suite au prochain épisode…</a:t>
            </a:r>
            <a:endParaRPr lang="fr-FR" b="1" u="sng" dirty="0">
              <a:solidFill>
                <a:schemeClr val="accent4">
                  <a:lumMod val="75000"/>
                </a:schemeClr>
              </a:solidFill>
            </a:endParaRPr>
          </a:p>
          <a:p>
            <a:pPr marL="468000" lvl="1" indent="0">
              <a:buNone/>
            </a:pPr>
            <a:endParaRPr lang="fr-FR" b="1" u="sng" dirty="0">
              <a:solidFill>
                <a:schemeClr val="accent4">
                  <a:lumMod val="75000"/>
                </a:schemeClr>
              </a:solidFill>
            </a:endParaRPr>
          </a:p>
        </p:txBody>
      </p:sp>
    </p:spTree>
    <p:extLst>
      <p:ext uri="{BB962C8B-B14F-4D97-AF65-F5344CB8AC3E}">
        <p14:creationId xmlns:p14="http://schemas.microsoft.com/office/powerpoint/2010/main" val="8092508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normAutofit/>
          </a:bodyPr>
          <a:lstStyle/>
          <a:p>
            <a:r>
              <a:rPr lang="fr-FR" sz="1800" dirty="0"/>
              <a:t>Explorez votre portefeuille pour accentuer la relation avec des clients déjà actifs, mais aussi pour conquérir et équiper vos clients les plus distanciés.</a:t>
            </a:r>
          </a:p>
        </p:txBody>
      </p:sp>
      <p:grpSp>
        <p:nvGrpSpPr>
          <p:cNvPr id="12" name="Groupe 11">
            <a:extLst>
              <a:ext uri="{FF2B5EF4-FFF2-40B4-BE49-F238E27FC236}">
                <a16:creationId xmlns:a16="http://schemas.microsoft.com/office/drawing/2014/main" id="{9DA8115D-0B17-4EFB-82D7-39180694AC9F}"/>
              </a:ext>
            </a:extLst>
          </p:cNvPr>
          <p:cNvGrpSpPr/>
          <p:nvPr/>
        </p:nvGrpSpPr>
        <p:grpSpPr>
          <a:xfrm>
            <a:off x="819198" y="2718148"/>
            <a:ext cx="10351154" cy="3385229"/>
            <a:chOff x="1786504" y="2594939"/>
            <a:chExt cx="8699613" cy="3385229"/>
          </a:xfrm>
        </p:grpSpPr>
        <p:sp>
          <p:nvSpPr>
            <p:cNvPr id="23" name="Rectangle à coins arrondis 65">
              <a:extLst>
                <a:ext uri="{FF2B5EF4-FFF2-40B4-BE49-F238E27FC236}">
                  <a16:creationId xmlns:a16="http://schemas.microsoft.com/office/drawing/2014/main" id="{BE863CD4-79F4-465A-81AF-CA4A0C20E859}"/>
                </a:ext>
              </a:extLst>
            </p:cNvPr>
            <p:cNvSpPr/>
            <p:nvPr/>
          </p:nvSpPr>
          <p:spPr>
            <a:xfrm>
              <a:off x="7469137" y="4150127"/>
              <a:ext cx="3016980" cy="1830041"/>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200" dirty="0">
                <a:solidFill>
                  <a:schemeClr val="tx1">
                    <a:lumMod val="50000"/>
                    <a:lumOff val="50000"/>
                  </a:schemeClr>
                </a:solidFill>
              </a:endParaRPr>
            </a:p>
          </p:txBody>
        </p:sp>
        <p:sp>
          <p:nvSpPr>
            <p:cNvPr id="83" name="Rectangle 82">
              <a:extLst>
                <a:ext uri="{FF2B5EF4-FFF2-40B4-BE49-F238E27FC236}">
                  <a16:creationId xmlns:a16="http://schemas.microsoft.com/office/drawing/2014/main" id="{71222628-0E7F-467F-990D-B34BE04D6358}"/>
                </a:ext>
              </a:extLst>
            </p:cNvPr>
            <p:cNvSpPr/>
            <p:nvPr/>
          </p:nvSpPr>
          <p:spPr>
            <a:xfrm>
              <a:off x="1786504" y="2594939"/>
              <a:ext cx="1511575" cy="276999"/>
            </a:xfrm>
            <a:prstGeom prst="rect">
              <a:avLst/>
            </a:prstGeom>
          </p:spPr>
          <p:txBody>
            <a:bodyPr wrap="square">
              <a:spAutoFit/>
            </a:bodyPr>
            <a:lstStyle/>
            <a:p>
              <a:pPr>
                <a:spcBef>
                  <a:spcPct val="20000"/>
                </a:spcBef>
              </a:pPr>
              <a:endParaRPr lang="fr-FR" sz="1200" i="1" dirty="0">
                <a:solidFill>
                  <a:schemeClr val="tx1">
                    <a:lumMod val="75000"/>
                    <a:lumOff val="25000"/>
                  </a:schemeClr>
                </a:solidFill>
              </a:endParaRPr>
            </a:p>
          </p:txBody>
        </p:sp>
      </p:grpSp>
      <p:grpSp>
        <p:nvGrpSpPr>
          <p:cNvPr id="11" name="Groupe 10">
            <a:extLst>
              <a:ext uri="{FF2B5EF4-FFF2-40B4-BE49-F238E27FC236}">
                <a16:creationId xmlns:a16="http://schemas.microsoft.com/office/drawing/2014/main" id="{54AE9C53-D6A3-46AF-967D-F03DC59D9D1F}"/>
              </a:ext>
            </a:extLst>
          </p:cNvPr>
          <p:cNvGrpSpPr/>
          <p:nvPr/>
        </p:nvGrpSpPr>
        <p:grpSpPr>
          <a:xfrm>
            <a:off x="819198" y="2491817"/>
            <a:ext cx="10351154" cy="3385229"/>
            <a:chOff x="1786504" y="2594939"/>
            <a:chExt cx="8699613" cy="3385229"/>
          </a:xfrm>
        </p:grpSpPr>
        <p:sp>
          <p:nvSpPr>
            <p:cNvPr id="13" name="Rectangle à coins arrondis 65">
              <a:extLst>
                <a:ext uri="{FF2B5EF4-FFF2-40B4-BE49-F238E27FC236}">
                  <a16:creationId xmlns:a16="http://schemas.microsoft.com/office/drawing/2014/main" id="{69E6240E-6AC9-4AF5-A835-43AFE078E0D6}"/>
                </a:ext>
              </a:extLst>
            </p:cNvPr>
            <p:cNvSpPr/>
            <p:nvPr/>
          </p:nvSpPr>
          <p:spPr>
            <a:xfrm>
              <a:off x="7469137" y="4150127"/>
              <a:ext cx="3016980" cy="1830041"/>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200" dirty="0">
                <a:solidFill>
                  <a:schemeClr val="tx1">
                    <a:lumMod val="50000"/>
                    <a:lumOff val="50000"/>
                  </a:schemeClr>
                </a:solidFill>
              </a:endParaRPr>
            </a:p>
          </p:txBody>
        </p:sp>
        <p:sp>
          <p:nvSpPr>
            <p:cNvPr id="14" name="Rectangle 13">
              <a:extLst>
                <a:ext uri="{FF2B5EF4-FFF2-40B4-BE49-F238E27FC236}">
                  <a16:creationId xmlns:a16="http://schemas.microsoft.com/office/drawing/2014/main" id="{B26EAFBF-AA2A-452B-A820-91831AF6FFFA}"/>
                </a:ext>
              </a:extLst>
            </p:cNvPr>
            <p:cNvSpPr/>
            <p:nvPr/>
          </p:nvSpPr>
          <p:spPr>
            <a:xfrm>
              <a:off x="1786504" y="2594939"/>
              <a:ext cx="1511575" cy="276999"/>
            </a:xfrm>
            <a:prstGeom prst="rect">
              <a:avLst/>
            </a:prstGeom>
          </p:spPr>
          <p:txBody>
            <a:bodyPr wrap="square">
              <a:spAutoFit/>
            </a:bodyPr>
            <a:lstStyle/>
            <a:p>
              <a:pPr>
                <a:spcBef>
                  <a:spcPct val="20000"/>
                </a:spcBef>
              </a:pPr>
              <a:endParaRPr lang="fr-FR" sz="1200" i="1" dirty="0">
                <a:solidFill>
                  <a:schemeClr val="tx1">
                    <a:lumMod val="75000"/>
                    <a:lumOff val="25000"/>
                  </a:schemeClr>
                </a:solidFill>
              </a:endParaRPr>
            </a:p>
          </p:txBody>
        </p:sp>
      </p:grpSp>
      <p:sp>
        <p:nvSpPr>
          <p:cNvPr id="15" name="Espace réservé du contenu 4">
            <a:extLst>
              <a:ext uri="{FF2B5EF4-FFF2-40B4-BE49-F238E27FC236}">
                <a16:creationId xmlns:a16="http://schemas.microsoft.com/office/drawing/2014/main" id="{3CD16366-3706-4DDA-B5A9-C66EA685ED55}"/>
              </a:ext>
            </a:extLst>
          </p:cNvPr>
          <p:cNvSpPr txBox="1">
            <a:spLocks/>
          </p:cNvSpPr>
          <p:nvPr/>
        </p:nvSpPr>
        <p:spPr>
          <a:xfrm>
            <a:off x="462499" y="2335578"/>
            <a:ext cx="5370238" cy="1207125"/>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buFont typeface="Wingdings" panose="05000000000000000000" pitchFamily="2" charset="2"/>
              <a:buChar char="§"/>
            </a:pPr>
            <a:r>
              <a:rPr lang="fr-FR" sz="1200" b="1" dirty="0"/>
              <a:t>Cet outil présente des informations sur le profil de vos clients, leur activité, leurs opportunités de contact etc... </a:t>
            </a:r>
          </a:p>
          <a:p>
            <a:pPr marL="171450" indent="-171450">
              <a:buFont typeface="Wingdings" panose="05000000000000000000" pitchFamily="2" charset="2"/>
              <a:buChar char="§"/>
            </a:pPr>
            <a:r>
              <a:rPr lang="fr-FR" sz="1200" dirty="0"/>
              <a:t>L’outil est mis à jour tous les lundis,</a:t>
            </a:r>
          </a:p>
          <a:p>
            <a:pPr marL="171450" indent="-171450">
              <a:buFont typeface="Wingdings" panose="05000000000000000000" pitchFamily="2" charset="2"/>
              <a:buChar char="§"/>
            </a:pPr>
            <a:r>
              <a:rPr lang="fr-FR" sz="1200" dirty="0"/>
              <a:t>Le périmètre des clients est le suivant : clients particuliers, non décédés, avec au minimum 1 produit ouvert.</a:t>
            </a:r>
          </a:p>
        </p:txBody>
      </p:sp>
      <p:grpSp>
        <p:nvGrpSpPr>
          <p:cNvPr id="16" name="Groupe 15">
            <a:extLst>
              <a:ext uri="{FF2B5EF4-FFF2-40B4-BE49-F238E27FC236}">
                <a16:creationId xmlns:a16="http://schemas.microsoft.com/office/drawing/2014/main" id="{2C876DFE-F482-472C-9B01-3A8D7EEA00B2}"/>
              </a:ext>
            </a:extLst>
          </p:cNvPr>
          <p:cNvGrpSpPr/>
          <p:nvPr/>
        </p:nvGrpSpPr>
        <p:grpSpPr>
          <a:xfrm>
            <a:off x="462499" y="1392901"/>
            <a:ext cx="5370239" cy="477717"/>
            <a:chOff x="563317" y="1531369"/>
            <a:chExt cx="4725852" cy="477717"/>
          </a:xfrm>
        </p:grpSpPr>
        <p:sp>
          <p:nvSpPr>
            <p:cNvPr id="17" name="Rectangle 16">
              <a:extLst>
                <a:ext uri="{FF2B5EF4-FFF2-40B4-BE49-F238E27FC236}">
                  <a16:creationId xmlns:a16="http://schemas.microsoft.com/office/drawing/2014/main" id="{384C1791-6E78-4B52-ACBF-563A74C012CD}"/>
                </a:ext>
              </a:extLst>
            </p:cNvPr>
            <p:cNvSpPr/>
            <p:nvPr/>
          </p:nvSpPr>
          <p:spPr>
            <a:xfrm>
              <a:off x="563317" y="1531369"/>
              <a:ext cx="4725852" cy="477717"/>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8" name="Image 17">
              <a:extLst>
                <a:ext uri="{FF2B5EF4-FFF2-40B4-BE49-F238E27FC236}">
                  <a16:creationId xmlns:a16="http://schemas.microsoft.com/office/drawing/2014/main" id="{4667CF92-C7C0-43D1-BE59-5108B29A048A}"/>
                </a:ext>
              </a:extLst>
            </p:cNvPr>
            <p:cNvPicPr>
              <a:picLocks noChangeAspect="1"/>
            </p:cNvPicPr>
            <p:nvPr/>
          </p:nvPicPr>
          <p:blipFill rotWithShape="1">
            <a:blip r:embed="rId2">
              <a:clrChange>
                <a:clrFrom>
                  <a:srgbClr val="FFFFFF"/>
                </a:clrFrom>
                <a:clrTo>
                  <a:srgbClr val="FFFFFF">
                    <a:alpha val="0"/>
                  </a:srgbClr>
                </a:clrTo>
              </a:clrChange>
            </a:blip>
            <a:srcRect b="24945"/>
            <a:stretch/>
          </p:blipFill>
          <p:spPr>
            <a:xfrm>
              <a:off x="1834355" y="1576952"/>
              <a:ext cx="1905292" cy="338612"/>
            </a:xfrm>
            <a:prstGeom prst="rect">
              <a:avLst/>
            </a:prstGeom>
            <a:ln>
              <a:noFill/>
            </a:ln>
          </p:spPr>
        </p:pic>
      </p:grpSp>
      <p:grpSp>
        <p:nvGrpSpPr>
          <p:cNvPr id="19" name="Groupe 18">
            <a:extLst>
              <a:ext uri="{FF2B5EF4-FFF2-40B4-BE49-F238E27FC236}">
                <a16:creationId xmlns:a16="http://schemas.microsoft.com/office/drawing/2014/main" id="{EFAA52B8-E2A6-4CC4-971C-63433F5E253B}"/>
              </a:ext>
            </a:extLst>
          </p:cNvPr>
          <p:cNvGrpSpPr/>
          <p:nvPr/>
        </p:nvGrpSpPr>
        <p:grpSpPr>
          <a:xfrm>
            <a:off x="6051880" y="1392901"/>
            <a:ext cx="5586148" cy="466489"/>
            <a:chOff x="6394226" y="1595262"/>
            <a:chExt cx="5375395" cy="477717"/>
          </a:xfrm>
        </p:grpSpPr>
        <p:sp>
          <p:nvSpPr>
            <p:cNvPr id="20" name="Rectangle 19">
              <a:extLst>
                <a:ext uri="{FF2B5EF4-FFF2-40B4-BE49-F238E27FC236}">
                  <a16:creationId xmlns:a16="http://schemas.microsoft.com/office/drawing/2014/main" id="{C2C571D5-81F4-45F7-AD28-3716398749A1}"/>
                </a:ext>
              </a:extLst>
            </p:cNvPr>
            <p:cNvSpPr/>
            <p:nvPr/>
          </p:nvSpPr>
          <p:spPr>
            <a:xfrm>
              <a:off x="6394226" y="1595262"/>
              <a:ext cx="5375395" cy="47771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1" name="Image 20">
              <a:extLst>
                <a:ext uri="{FF2B5EF4-FFF2-40B4-BE49-F238E27FC236}">
                  <a16:creationId xmlns:a16="http://schemas.microsoft.com/office/drawing/2014/main" id="{FE8C2268-AB88-47AF-905F-B43880080369}"/>
                </a:ext>
              </a:extLst>
            </p:cNvPr>
            <p:cNvPicPr>
              <a:picLocks noChangeAspect="1"/>
            </p:cNvPicPr>
            <p:nvPr/>
          </p:nvPicPr>
          <p:blipFill>
            <a:blip r:embed="rId3">
              <a:clrChange>
                <a:clrFrom>
                  <a:srgbClr val="E2DFE0"/>
                </a:clrFrom>
                <a:clrTo>
                  <a:srgbClr val="E2DFE0">
                    <a:alpha val="0"/>
                  </a:srgbClr>
                </a:clrTo>
              </a:clrChange>
            </a:blip>
            <a:stretch>
              <a:fillRect/>
            </a:stretch>
          </p:blipFill>
          <p:spPr>
            <a:xfrm>
              <a:off x="8505646" y="1595262"/>
              <a:ext cx="1152553" cy="459885"/>
            </a:xfrm>
            <a:prstGeom prst="rect">
              <a:avLst/>
            </a:prstGeom>
          </p:spPr>
        </p:pic>
      </p:grpSp>
      <p:sp>
        <p:nvSpPr>
          <p:cNvPr id="22" name="Espace réservé du contenu 4">
            <a:extLst>
              <a:ext uri="{FF2B5EF4-FFF2-40B4-BE49-F238E27FC236}">
                <a16:creationId xmlns:a16="http://schemas.microsoft.com/office/drawing/2014/main" id="{8344D88B-4C6C-49F1-8C3D-110430391E68}"/>
              </a:ext>
            </a:extLst>
          </p:cNvPr>
          <p:cNvSpPr txBox="1">
            <a:spLocks/>
          </p:cNvSpPr>
          <p:nvPr/>
        </p:nvSpPr>
        <p:spPr>
          <a:xfrm>
            <a:off x="462499" y="5301247"/>
            <a:ext cx="5370238" cy="900000"/>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
            </a:pPr>
            <a:r>
              <a:rPr lang="fr-FR" sz="1200" b="1" dirty="0"/>
              <a:t>Pour tout savoir et y accéder :</a:t>
            </a:r>
          </a:p>
          <a:p>
            <a:pPr lvl="1">
              <a:buFont typeface="Wingdings" panose="05000000000000000000" pitchFamily="2" charset="2"/>
              <a:buChar char="ü"/>
            </a:pPr>
            <a:r>
              <a:rPr lang="fr-FR" sz="1200" dirty="0"/>
              <a:t>Pour accéder au Guide utilisateur, </a:t>
            </a:r>
            <a:r>
              <a:rPr lang="fr-FR" sz="1200" dirty="0">
                <a:hlinkClick r:id="rId4"/>
              </a:rPr>
              <a:t>cliquez ici,</a:t>
            </a:r>
            <a:endParaRPr lang="fr-FR" sz="1200" dirty="0"/>
          </a:p>
          <a:p>
            <a:pPr lvl="1">
              <a:buFont typeface="Wingdings" panose="05000000000000000000" pitchFamily="2" charset="2"/>
              <a:buChar char="ü"/>
            </a:pPr>
            <a:r>
              <a:rPr lang="fr-FR" sz="1200" dirty="0"/>
              <a:t>Pour accéder à l’outil « Mon Portfolio », </a:t>
            </a:r>
            <a:r>
              <a:rPr lang="fr-FR" sz="1200" dirty="0">
                <a:hlinkClick r:id="rId5"/>
              </a:rPr>
              <a:t>cliquez ici</a:t>
            </a:r>
            <a:r>
              <a:rPr lang="fr-FR" sz="1200" dirty="0">
                <a:solidFill>
                  <a:schemeClr val="tx1">
                    <a:lumMod val="50000"/>
                    <a:lumOff val="50000"/>
                  </a:schemeClr>
                </a:solidFill>
                <a:hlinkClick r:id="rId5"/>
              </a:rPr>
              <a:t>.</a:t>
            </a:r>
            <a:endParaRPr lang="fr-FR" sz="1200" dirty="0">
              <a:solidFill>
                <a:schemeClr val="tx1">
                  <a:lumMod val="50000"/>
                  <a:lumOff val="50000"/>
                </a:schemeClr>
              </a:solidFill>
            </a:endParaRPr>
          </a:p>
        </p:txBody>
      </p:sp>
      <p:sp>
        <p:nvSpPr>
          <p:cNvPr id="24" name="Rectangle 23">
            <a:extLst>
              <a:ext uri="{FF2B5EF4-FFF2-40B4-BE49-F238E27FC236}">
                <a16:creationId xmlns:a16="http://schemas.microsoft.com/office/drawing/2014/main" id="{97FFD8BB-AE7D-41A4-BD15-3DF2AD382D39}"/>
              </a:ext>
            </a:extLst>
          </p:cNvPr>
          <p:cNvSpPr/>
          <p:nvPr/>
        </p:nvSpPr>
        <p:spPr>
          <a:xfrm>
            <a:off x="462500" y="1859390"/>
            <a:ext cx="5372816" cy="47771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tx1">
                    <a:lumMod val="75000"/>
                    <a:lumOff val="25000"/>
                  </a:schemeClr>
                </a:solidFill>
              </a:rPr>
              <a:t>Faites vos propres ciblages dans votre portefeuille</a:t>
            </a:r>
          </a:p>
        </p:txBody>
      </p:sp>
      <p:sp>
        <p:nvSpPr>
          <p:cNvPr id="25" name="Espace réservé du contenu 4">
            <a:extLst>
              <a:ext uri="{FF2B5EF4-FFF2-40B4-BE49-F238E27FC236}">
                <a16:creationId xmlns:a16="http://schemas.microsoft.com/office/drawing/2014/main" id="{1705E98B-9774-4158-BE55-1D6F1782422D}"/>
              </a:ext>
            </a:extLst>
          </p:cNvPr>
          <p:cNvSpPr txBox="1">
            <a:spLocks/>
          </p:cNvSpPr>
          <p:nvPr/>
        </p:nvSpPr>
        <p:spPr>
          <a:xfrm>
            <a:off x="462500" y="3543647"/>
            <a:ext cx="5370238" cy="1759817"/>
          </a:xfrm>
          <a:prstGeom prst="rect">
            <a:avLst/>
          </a:prstGeom>
          <a:solidFill>
            <a:schemeClr val="bg1">
              <a:lumMod val="95000"/>
            </a:schemeClr>
          </a:solidFill>
        </p:spPr>
        <p:txBody>
          <a:bodyPr>
            <a:no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buFont typeface="Arial" panose="020B0604020202020204" pitchFamily="34" charset="0"/>
              <a:buChar char="•"/>
            </a:pPr>
            <a:r>
              <a:rPr lang="fr-FR" sz="1200" b="1" dirty="0"/>
              <a:t>Les filtres à appliquer sur vos clients-cibles pour réussir le challenge :</a:t>
            </a:r>
          </a:p>
          <a:p>
            <a:pPr lvl="1">
              <a:buFont typeface="Wingdings" panose="05000000000000000000" pitchFamily="2" charset="2"/>
              <a:buChar char="ü"/>
            </a:pPr>
            <a:r>
              <a:rPr lang="fr-FR" sz="1200" b="1" dirty="0"/>
              <a:t>Le segment Activation avec le nombre d’Univers détenus.</a:t>
            </a:r>
          </a:p>
          <a:p>
            <a:pPr marL="714375" lvl="2" indent="0">
              <a:buNone/>
            </a:pPr>
            <a:r>
              <a:rPr lang="fr-FR" sz="1200" dirty="0">
                <a:solidFill>
                  <a:schemeClr val="bg1">
                    <a:lumMod val="50000"/>
                  </a:schemeClr>
                </a:solidFill>
              </a:rPr>
              <a:t>Par exemple, pour des opportunités en IARD, filtrez vos clients sans l’univers A.</a:t>
            </a:r>
          </a:p>
          <a:p>
            <a:pPr lvl="1">
              <a:buFont typeface="Wingdings" panose="05000000000000000000" pitchFamily="2" charset="2"/>
              <a:buChar char="ü"/>
            </a:pPr>
            <a:r>
              <a:rPr lang="fr-FR" sz="1200" b="1" dirty="0"/>
              <a:t>Le nombre d’entretiens sur les 12 derniers mois : </a:t>
            </a:r>
            <a:r>
              <a:rPr lang="fr-FR" sz="1200" dirty="0">
                <a:solidFill>
                  <a:schemeClr val="tx1">
                    <a:lumMod val="50000"/>
                    <a:lumOff val="50000"/>
                  </a:schemeClr>
                </a:solidFill>
              </a:rPr>
              <a:t>1 client doit être vu 1 fois par an </a:t>
            </a:r>
            <a:r>
              <a:rPr lang="fr-FR" sz="1200" dirty="0">
                <a:solidFill>
                  <a:schemeClr val="tx1">
                    <a:lumMod val="50000"/>
                    <a:lumOff val="50000"/>
                  </a:schemeClr>
                </a:solidFill>
                <a:sym typeface="Wingdings" panose="05000000000000000000" pitchFamily="2" charset="2"/>
              </a:rPr>
              <a:t> </a:t>
            </a:r>
            <a:r>
              <a:rPr lang="fr-FR" sz="1200" dirty="0">
                <a:solidFill>
                  <a:schemeClr val="bg1">
                    <a:lumMod val="50000"/>
                  </a:schemeClr>
                </a:solidFill>
                <a:sym typeface="Wingdings" panose="05000000000000000000" pitchFamily="2" charset="2"/>
              </a:rPr>
              <a:t>privilégiez les clients non vus depuis 12 mois.</a:t>
            </a:r>
            <a:endParaRPr lang="fr-FR" sz="1200" dirty="0">
              <a:solidFill>
                <a:schemeClr val="bg1">
                  <a:lumMod val="50000"/>
                </a:schemeClr>
              </a:solidFill>
            </a:endParaRPr>
          </a:p>
        </p:txBody>
      </p:sp>
      <p:sp>
        <p:nvSpPr>
          <p:cNvPr id="26" name="Espace réservé du contenu 4">
            <a:extLst>
              <a:ext uri="{FF2B5EF4-FFF2-40B4-BE49-F238E27FC236}">
                <a16:creationId xmlns:a16="http://schemas.microsoft.com/office/drawing/2014/main" id="{037C3F06-EE3E-4A65-94CD-FC7DE1B02804}"/>
              </a:ext>
            </a:extLst>
          </p:cNvPr>
          <p:cNvSpPr txBox="1">
            <a:spLocks/>
          </p:cNvSpPr>
          <p:nvPr/>
        </p:nvSpPr>
        <p:spPr>
          <a:xfrm>
            <a:off x="6050264" y="5586655"/>
            <a:ext cx="5370238" cy="900000"/>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
            </a:pPr>
            <a:r>
              <a:rPr lang="fr-FR" sz="1200" b="1" dirty="0"/>
              <a:t>Pour tout savoir et y accéder :</a:t>
            </a:r>
          </a:p>
          <a:p>
            <a:pPr lvl="1">
              <a:buFont typeface="Wingdings" panose="05000000000000000000" pitchFamily="2" charset="2"/>
              <a:buChar char="ü"/>
            </a:pPr>
            <a:r>
              <a:rPr lang="fr-FR" sz="1200" dirty="0"/>
              <a:t>Pour accéder au Guide utilisateur, </a:t>
            </a:r>
            <a:r>
              <a:rPr lang="fr-FR" sz="1200" dirty="0">
                <a:hlinkClick r:id="rId6"/>
              </a:rPr>
              <a:t>cliquez ici,</a:t>
            </a:r>
            <a:endParaRPr lang="fr-FR" sz="1200" dirty="0"/>
          </a:p>
          <a:p>
            <a:pPr lvl="1">
              <a:buFont typeface="Wingdings" panose="05000000000000000000" pitchFamily="2" charset="2"/>
              <a:buChar char="ü"/>
            </a:pPr>
            <a:r>
              <a:rPr lang="fr-FR" sz="1200" dirty="0"/>
              <a:t>Pour accéder à l’outil « ORCA », </a:t>
            </a:r>
            <a:r>
              <a:rPr lang="fr-FR" sz="1200" dirty="0">
                <a:hlinkClick r:id="rId7"/>
              </a:rPr>
              <a:t>cliquez ici.</a:t>
            </a:r>
            <a:endParaRPr lang="fr-FR" sz="1200" dirty="0"/>
          </a:p>
        </p:txBody>
      </p:sp>
      <p:sp>
        <p:nvSpPr>
          <p:cNvPr id="27" name="Rectangle 26">
            <a:extLst>
              <a:ext uri="{FF2B5EF4-FFF2-40B4-BE49-F238E27FC236}">
                <a16:creationId xmlns:a16="http://schemas.microsoft.com/office/drawing/2014/main" id="{95BCA790-B137-49D7-9652-C52F90896601}"/>
              </a:ext>
            </a:extLst>
          </p:cNvPr>
          <p:cNvSpPr/>
          <p:nvPr/>
        </p:nvSpPr>
        <p:spPr>
          <a:xfrm>
            <a:off x="6056384" y="1859390"/>
            <a:ext cx="5581644" cy="47771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tx1">
                    <a:lumMod val="75000"/>
                    <a:lumOff val="25000"/>
                  </a:schemeClr>
                </a:solidFill>
              </a:rPr>
              <a:t>Sélectionnez</a:t>
            </a:r>
            <a:r>
              <a:rPr lang="fr-FR" sz="1600" dirty="0">
                <a:solidFill>
                  <a:schemeClr val="tx1">
                    <a:lumMod val="75000"/>
                    <a:lumOff val="25000"/>
                  </a:schemeClr>
                </a:solidFill>
              </a:rPr>
              <a:t> </a:t>
            </a:r>
            <a:r>
              <a:rPr lang="fr-FR" sz="1600" b="1" dirty="0">
                <a:solidFill>
                  <a:schemeClr val="tx1">
                    <a:lumMod val="75000"/>
                    <a:lumOff val="25000"/>
                  </a:schemeClr>
                </a:solidFill>
              </a:rPr>
              <a:t>vos</a:t>
            </a:r>
            <a:r>
              <a:rPr lang="fr-FR" sz="1600" dirty="0">
                <a:solidFill>
                  <a:schemeClr val="tx1">
                    <a:lumMod val="75000"/>
                    <a:lumOff val="25000"/>
                  </a:schemeClr>
                </a:solidFill>
              </a:rPr>
              <a:t> </a:t>
            </a:r>
            <a:r>
              <a:rPr lang="fr-FR" sz="1600" b="1" dirty="0">
                <a:solidFill>
                  <a:schemeClr val="tx1">
                    <a:lumMod val="75000"/>
                    <a:lumOff val="25000"/>
                  </a:schemeClr>
                </a:solidFill>
              </a:rPr>
              <a:t>actions</a:t>
            </a:r>
            <a:r>
              <a:rPr lang="fr-FR" sz="1600" dirty="0">
                <a:solidFill>
                  <a:schemeClr val="tx1">
                    <a:lumMod val="75000"/>
                    <a:lumOff val="25000"/>
                  </a:schemeClr>
                </a:solidFill>
              </a:rPr>
              <a:t> </a:t>
            </a:r>
            <a:r>
              <a:rPr lang="fr-FR" sz="1600" b="1" dirty="0">
                <a:solidFill>
                  <a:schemeClr val="tx1">
                    <a:lumMod val="75000"/>
                    <a:lumOff val="25000"/>
                  </a:schemeClr>
                </a:solidFill>
              </a:rPr>
              <a:t>et</a:t>
            </a:r>
            <a:r>
              <a:rPr lang="fr-FR" sz="1600" dirty="0">
                <a:solidFill>
                  <a:schemeClr val="tx1">
                    <a:lumMod val="75000"/>
                    <a:lumOff val="25000"/>
                  </a:schemeClr>
                </a:solidFill>
              </a:rPr>
              <a:t> </a:t>
            </a:r>
            <a:r>
              <a:rPr lang="fr-FR" sz="1600" b="1" dirty="0">
                <a:solidFill>
                  <a:schemeClr val="tx1">
                    <a:lumMod val="75000"/>
                    <a:lumOff val="25000"/>
                  </a:schemeClr>
                </a:solidFill>
              </a:rPr>
              <a:t>clients</a:t>
            </a:r>
          </a:p>
        </p:txBody>
      </p:sp>
      <p:sp>
        <p:nvSpPr>
          <p:cNvPr id="28" name="Espace réservé du contenu 4">
            <a:extLst>
              <a:ext uri="{FF2B5EF4-FFF2-40B4-BE49-F238E27FC236}">
                <a16:creationId xmlns:a16="http://schemas.microsoft.com/office/drawing/2014/main" id="{70905C05-9F4F-4304-8E77-6403C468F240}"/>
              </a:ext>
            </a:extLst>
          </p:cNvPr>
          <p:cNvSpPr txBox="1">
            <a:spLocks/>
          </p:cNvSpPr>
          <p:nvPr/>
        </p:nvSpPr>
        <p:spPr>
          <a:xfrm>
            <a:off x="6050264" y="2320734"/>
            <a:ext cx="5587764" cy="1650950"/>
          </a:xfrm>
          <a:prstGeom prst="rect">
            <a:avLst/>
          </a:prstGeom>
        </p:spPr>
        <p:txBody>
          <a:bodyPr>
            <a:no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buFont typeface="Wingdings" panose="05000000000000000000" pitchFamily="2" charset="2"/>
              <a:buChar char="§"/>
            </a:pPr>
            <a:r>
              <a:rPr lang="fr-FR" sz="1200" b="1" dirty="0"/>
              <a:t>ORCA est un outil de requête et une plateforme de stockage de fichiers clients élaborés, sur critères prédéfinis : Epargne à échéance, mono détenteurs IARD...</a:t>
            </a:r>
          </a:p>
          <a:p>
            <a:pPr marL="171450" indent="-171450">
              <a:buFont typeface="Wingdings" panose="05000000000000000000" pitchFamily="2" charset="2"/>
              <a:buChar char="§"/>
            </a:pPr>
            <a:r>
              <a:rPr lang="fr-FR" sz="1200" dirty="0"/>
              <a:t>Des critères de recherche dans chaque rapport sont disponibles et vous permettent de filtrer les résultats.</a:t>
            </a:r>
          </a:p>
          <a:p>
            <a:pPr marL="171450" indent="-171450">
              <a:buFont typeface="Wingdings" panose="05000000000000000000" pitchFamily="2" charset="2"/>
              <a:buChar char="§"/>
            </a:pPr>
            <a:r>
              <a:rPr lang="fr-FR" sz="1200" dirty="0"/>
              <a:t>A l’ouverture d’un rapport, une fiche info        est à votre disposition.</a:t>
            </a:r>
          </a:p>
          <a:p>
            <a:pPr marL="171450" indent="-171450">
              <a:buFont typeface="Wingdings" panose="05000000000000000000" pitchFamily="2" charset="2"/>
              <a:buChar char="§"/>
            </a:pPr>
            <a:r>
              <a:rPr lang="fr-FR" sz="1200" dirty="0"/>
              <a:t>Les rapports couvrent tous les Univers (B, E, P, C et A).</a:t>
            </a:r>
          </a:p>
          <a:p>
            <a:pPr marL="171450" indent="-171450">
              <a:buFont typeface="Wingdings" panose="05000000000000000000" pitchFamily="2" charset="2"/>
              <a:buChar char="§"/>
            </a:pPr>
            <a:r>
              <a:rPr lang="fr-FR" sz="1200" dirty="0"/>
              <a:t>Vous avez la possibilité d’exporter vos requêtes sur un fichier Excel</a:t>
            </a:r>
          </a:p>
        </p:txBody>
      </p:sp>
      <p:sp>
        <p:nvSpPr>
          <p:cNvPr id="29" name="Espace réservé du contenu 4">
            <a:extLst>
              <a:ext uri="{FF2B5EF4-FFF2-40B4-BE49-F238E27FC236}">
                <a16:creationId xmlns:a16="http://schemas.microsoft.com/office/drawing/2014/main" id="{1C96F281-AF2C-4EA6-8292-FC4E81B76C5C}"/>
              </a:ext>
            </a:extLst>
          </p:cNvPr>
          <p:cNvSpPr txBox="1">
            <a:spLocks/>
          </p:cNvSpPr>
          <p:nvPr/>
        </p:nvSpPr>
        <p:spPr>
          <a:xfrm>
            <a:off x="6057679" y="4145863"/>
            <a:ext cx="5577995" cy="1483216"/>
          </a:xfrm>
          <a:prstGeom prst="rect">
            <a:avLst/>
          </a:prstGeom>
          <a:solidFill>
            <a:schemeClr val="bg1">
              <a:lumMod val="95000"/>
            </a:schemeClr>
          </a:solidFill>
        </p:spPr>
        <p:txBody>
          <a:bodyPr>
            <a:no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buFont typeface="Arial" panose="020B0604020202020204" pitchFamily="34" charset="0"/>
              <a:buChar char="•"/>
            </a:pPr>
            <a:r>
              <a:rPr lang="fr-FR" sz="1200" b="1" dirty="0"/>
              <a:t>Les filtres à appliquer sur vos clients pour réussir le challenge :</a:t>
            </a:r>
          </a:p>
          <a:p>
            <a:pPr lvl="1">
              <a:buFont typeface="Wingdings" panose="05000000000000000000" pitchFamily="2" charset="2"/>
              <a:buChar char="ü"/>
            </a:pPr>
            <a:r>
              <a:rPr lang="fr-FR" sz="1200" b="1" dirty="0"/>
              <a:t>Le segment Activation </a:t>
            </a:r>
            <a:r>
              <a:rPr lang="fr-FR" sz="1200" dirty="0"/>
              <a:t>est présent sur quasiment tous les rapports : posez des filtres </a:t>
            </a:r>
            <a:r>
              <a:rPr lang="fr-FR" sz="1200" dirty="0" err="1"/>
              <a:t>BPe</a:t>
            </a:r>
            <a:r>
              <a:rPr lang="fr-FR" sz="1200" dirty="0"/>
              <a:t>, </a:t>
            </a:r>
            <a:r>
              <a:rPr lang="fr-FR" sz="1200" dirty="0" err="1"/>
              <a:t>BPne</a:t>
            </a:r>
            <a:r>
              <a:rPr lang="fr-FR" sz="1200" dirty="0"/>
              <a:t> etc.</a:t>
            </a:r>
          </a:p>
          <a:p>
            <a:pPr lvl="1">
              <a:buFont typeface="Wingdings" panose="05000000000000000000" pitchFamily="2" charset="2"/>
              <a:buChar char="ü"/>
            </a:pPr>
            <a:r>
              <a:rPr lang="fr-FR" sz="1200" b="1" dirty="0"/>
              <a:t>Les filtres produits : </a:t>
            </a:r>
            <a:r>
              <a:rPr lang="fr-FR" sz="1100" dirty="0">
                <a:solidFill>
                  <a:schemeClr val="bg1">
                    <a:lumMod val="50000"/>
                  </a:schemeClr>
                </a:solidFill>
              </a:rPr>
              <a:t>par exemple, pour un ciblage crédit conso travaux, vous pouvez utiliser le fichier « Clients détenteurs d’un crédit </a:t>
            </a:r>
            <a:r>
              <a:rPr lang="fr-FR" sz="1100" dirty="0" err="1">
                <a:solidFill>
                  <a:schemeClr val="bg1">
                    <a:lumMod val="50000"/>
                  </a:schemeClr>
                </a:solidFill>
              </a:rPr>
              <a:t>immo</a:t>
            </a:r>
            <a:r>
              <a:rPr lang="fr-FR" sz="1100" dirty="0">
                <a:solidFill>
                  <a:schemeClr val="bg1">
                    <a:lumMod val="50000"/>
                  </a:schemeClr>
                </a:solidFill>
              </a:rPr>
              <a:t> » et filtre la rubrique « CRD Conso ». Vous ne sélectionnez que les clients avec un CRD à 0, donc sans crédit conso en CEGEE</a:t>
            </a:r>
            <a:r>
              <a:rPr lang="fr-FR" sz="1200" dirty="0">
                <a:solidFill>
                  <a:schemeClr val="bg1">
                    <a:lumMod val="50000"/>
                  </a:schemeClr>
                </a:solidFill>
              </a:rPr>
              <a:t>.</a:t>
            </a:r>
          </a:p>
          <a:p>
            <a:pPr lvl="1">
              <a:buFont typeface="Wingdings" panose="05000000000000000000" pitchFamily="2" charset="2"/>
              <a:buChar char="ü"/>
            </a:pPr>
            <a:endParaRPr lang="fr-FR" sz="1200" dirty="0"/>
          </a:p>
        </p:txBody>
      </p:sp>
      <p:pic>
        <p:nvPicPr>
          <p:cNvPr id="30" name="Image 29">
            <a:extLst>
              <a:ext uri="{FF2B5EF4-FFF2-40B4-BE49-F238E27FC236}">
                <a16:creationId xmlns:a16="http://schemas.microsoft.com/office/drawing/2014/main" id="{198EF544-E958-4D89-98F4-AE41B3B35FF5}"/>
              </a:ext>
            </a:extLst>
          </p:cNvPr>
          <p:cNvPicPr>
            <a:picLocks noChangeAspect="1"/>
          </p:cNvPicPr>
          <p:nvPr/>
        </p:nvPicPr>
        <p:blipFill rotWithShape="1">
          <a:blip r:embed="rId8"/>
          <a:srcRect l="20734" t="18658" r="28193" b="26410"/>
          <a:stretch/>
        </p:blipFill>
        <p:spPr>
          <a:xfrm>
            <a:off x="9069182" y="3417433"/>
            <a:ext cx="189346" cy="196629"/>
          </a:xfrm>
          <a:prstGeom prst="ellipse">
            <a:avLst/>
          </a:prstGeom>
        </p:spPr>
      </p:pic>
      <p:sp>
        <p:nvSpPr>
          <p:cNvPr id="31" name="Rectangle 30">
            <a:extLst>
              <a:ext uri="{FF2B5EF4-FFF2-40B4-BE49-F238E27FC236}">
                <a16:creationId xmlns:a16="http://schemas.microsoft.com/office/drawing/2014/main" id="{17739A61-CE42-40C1-9C2A-53FC2FE5F03F}"/>
              </a:ext>
            </a:extLst>
          </p:cNvPr>
          <p:cNvSpPr/>
          <p:nvPr/>
        </p:nvSpPr>
        <p:spPr>
          <a:xfrm>
            <a:off x="6050488" y="1400185"/>
            <a:ext cx="5587540" cy="5075073"/>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Rectangle 31">
            <a:extLst>
              <a:ext uri="{FF2B5EF4-FFF2-40B4-BE49-F238E27FC236}">
                <a16:creationId xmlns:a16="http://schemas.microsoft.com/office/drawing/2014/main" id="{FC9A5100-91DE-49EF-A966-B01B0EC8291A}"/>
              </a:ext>
            </a:extLst>
          </p:cNvPr>
          <p:cNvSpPr/>
          <p:nvPr/>
        </p:nvSpPr>
        <p:spPr>
          <a:xfrm>
            <a:off x="459921" y="1392901"/>
            <a:ext cx="5372816" cy="4774621"/>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Espace réservé du texte 3">
            <a:extLst>
              <a:ext uri="{FF2B5EF4-FFF2-40B4-BE49-F238E27FC236}">
                <a16:creationId xmlns:a16="http://schemas.microsoft.com/office/drawing/2014/main" id="{3F962186-F89B-4EB8-9951-F2FE722FCFA0}"/>
              </a:ext>
            </a:extLst>
          </p:cNvPr>
          <p:cNvSpPr>
            <a:spLocks noGrp="1"/>
          </p:cNvSpPr>
          <p:nvPr>
            <p:ph type="body" sz="quarter" idx="14"/>
          </p:nvPr>
        </p:nvSpPr>
        <p:spPr>
          <a:xfrm>
            <a:off x="4376738" y="136525"/>
            <a:ext cx="7299325" cy="231775"/>
          </a:xfrm>
        </p:spPr>
        <p:txBody>
          <a:bodyPr/>
          <a:lstStyle/>
          <a:p>
            <a:r>
              <a:rPr lang="fr-FR" dirty="0">
                <a:solidFill>
                  <a:schemeClr val="accent4">
                    <a:lumMod val="75000"/>
                  </a:schemeClr>
                </a:solidFill>
              </a:rPr>
              <a:t>Particuliers</a:t>
            </a:r>
            <a:r>
              <a:rPr lang="fr-FR" dirty="0"/>
              <a:t> 		</a:t>
            </a:r>
            <a:r>
              <a:rPr lang="fr-FR" b="0" dirty="0"/>
              <a:t>Premiums		Professionnels</a:t>
            </a:r>
          </a:p>
        </p:txBody>
      </p:sp>
    </p:spTree>
    <p:extLst>
      <p:ext uri="{BB962C8B-B14F-4D97-AF65-F5344CB8AC3E}">
        <p14:creationId xmlns:p14="http://schemas.microsoft.com/office/powerpoint/2010/main" val="2476059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156155" y="2121017"/>
            <a:ext cx="8519908" cy="4424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p:cNvSpPr/>
          <p:nvPr/>
        </p:nvSpPr>
        <p:spPr>
          <a:xfrm>
            <a:off x="3156155" y="2905433"/>
            <a:ext cx="8519908" cy="4424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p:cNvSpPr>
            <a:spLocks noGrp="1"/>
          </p:cNvSpPr>
          <p:nvPr>
            <p:ph type="body" sz="quarter" idx="13"/>
          </p:nvPr>
        </p:nvSpPr>
        <p:spPr/>
        <p:txBody>
          <a:bodyPr/>
          <a:lstStyle/>
          <a:p>
            <a:r>
              <a:rPr lang="fr-FR" sz="2000" b="1" dirty="0">
                <a:latin typeface="Montserrat Black" panose="00000A00000000000000" pitchFamily="2" charset="0"/>
              </a:rPr>
              <a:t>Point d’étape et Challenge</a:t>
            </a:r>
          </a:p>
          <a:p>
            <a:r>
              <a:rPr lang="fr-FR" sz="2000" b="1" dirty="0">
                <a:latin typeface="Montserrat Black" panose="00000A00000000000000" pitchFamily="2" charset="0"/>
              </a:rPr>
              <a:t>Moyens à votre disposition</a:t>
            </a:r>
          </a:p>
          <a:p>
            <a:pPr lvl="1"/>
            <a:r>
              <a:rPr lang="fr-FR" dirty="0"/>
              <a:t>Marché des Particuliers</a:t>
            </a:r>
          </a:p>
          <a:p>
            <a:pPr lvl="1"/>
            <a:r>
              <a:rPr lang="fr-FR" dirty="0"/>
              <a:t>Marché des Premiums</a:t>
            </a:r>
          </a:p>
          <a:p>
            <a:pPr lvl="1"/>
            <a:r>
              <a:rPr lang="fr-FR" dirty="0"/>
              <a:t>Marché des Professionnels</a:t>
            </a:r>
            <a:endParaRPr lang="fr-FR" sz="2000" b="1" dirty="0">
              <a:latin typeface="Montserrat Black" panose="00000A00000000000000" pitchFamily="2" charset="0"/>
            </a:endParaRPr>
          </a:p>
          <a:p>
            <a:r>
              <a:rPr lang="fr-FR" sz="2000" b="1" dirty="0">
                <a:latin typeface="Montserrat Black" panose="00000A00000000000000" pitchFamily="2" charset="0"/>
              </a:rPr>
              <a:t>Boîte à outils</a:t>
            </a:r>
          </a:p>
        </p:txBody>
      </p:sp>
    </p:spTree>
    <p:extLst>
      <p:ext uri="{BB962C8B-B14F-4D97-AF65-F5344CB8AC3E}">
        <p14:creationId xmlns:p14="http://schemas.microsoft.com/office/powerpoint/2010/main" val="34437373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Tableau 49">
            <a:extLst>
              <a:ext uri="{FF2B5EF4-FFF2-40B4-BE49-F238E27FC236}">
                <a16:creationId xmlns:a16="http://schemas.microsoft.com/office/drawing/2014/main" id="{3ACB65F8-3F89-47F6-99D7-C963A4AACA12}"/>
              </a:ext>
            </a:extLst>
          </p:cNvPr>
          <p:cNvGraphicFramePr>
            <a:graphicFrameLocks noGrp="1"/>
          </p:cNvGraphicFramePr>
          <p:nvPr/>
        </p:nvGraphicFramePr>
        <p:xfrm>
          <a:off x="2072854" y="961759"/>
          <a:ext cx="9516080" cy="4597930"/>
        </p:xfrm>
        <a:graphic>
          <a:graphicData uri="http://schemas.openxmlformats.org/drawingml/2006/table">
            <a:tbl>
              <a:tblPr firstRow="1" bandRow="1"/>
              <a:tblGrid>
                <a:gridCol w="2239078">
                  <a:extLst>
                    <a:ext uri="{9D8B030D-6E8A-4147-A177-3AD203B41FA5}">
                      <a16:colId xmlns:a16="http://schemas.microsoft.com/office/drawing/2014/main" val="1007629107"/>
                    </a:ext>
                  </a:extLst>
                </a:gridCol>
                <a:gridCol w="2798846">
                  <a:extLst>
                    <a:ext uri="{9D8B030D-6E8A-4147-A177-3AD203B41FA5}">
                      <a16:colId xmlns:a16="http://schemas.microsoft.com/office/drawing/2014/main" val="1465173605"/>
                    </a:ext>
                  </a:extLst>
                </a:gridCol>
                <a:gridCol w="2239078">
                  <a:extLst>
                    <a:ext uri="{9D8B030D-6E8A-4147-A177-3AD203B41FA5}">
                      <a16:colId xmlns:a16="http://schemas.microsoft.com/office/drawing/2014/main" val="295057206"/>
                    </a:ext>
                  </a:extLst>
                </a:gridCol>
                <a:gridCol w="2239078">
                  <a:extLst>
                    <a:ext uri="{9D8B030D-6E8A-4147-A177-3AD203B41FA5}">
                      <a16:colId xmlns:a16="http://schemas.microsoft.com/office/drawing/2014/main" val="2492747305"/>
                    </a:ext>
                  </a:extLst>
                </a:gridCol>
              </a:tblGrid>
              <a:tr h="263055">
                <a:tc gridSpan="4">
                  <a:txBody>
                    <a:bodyPr/>
                    <a:lstStyle>
                      <a:lvl1pPr marL="0" algn="l" defTabSz="914400" rtl="0" eaLnBrk="1" latinLnBrk="0" hangingPunct="1">
                        <a:defRPr sz="1800" b="1" kern="1200">
                          <a:solidFill>
                            <a:schemeClr val="lt1"/>
                          </a:solidFill>
                          <a:latin typeface="Open Sans Light"/>
                        </a:defRPr>
                      </a:lvl1pPr>
                      <a:lvl2pPr marL="457200" algn="l" defTabSz="914400" rtl="0" eaLnBrk="1" latinLnBrk="0" hangingPunct="1">
                        <a:defRPr sz="1800" b="1" kern="1200">
                          <a:solidFill>
                            <a:schemeClr val="lt1"/>
                          </a:solidFill>
                          <a:latin typeface="Open Sans Light"/>
                        </a:defRPr>
                      </a:lvl2pPr>
                      <a:lvl3pPr marL="914400" algn="l" defTabSz="914400" rtl="0" eaLnBrk="1" latinLnBrk="0" hangingPunct="1">
                        <a:defRPr sz="1800" b="1" kern="1200">
                          <a:solidFill>
                            <a:schemeClr val="lt1"/>
                          </a:solidFill>
                          <a:latin typeface="Open Sans Light"/>
                        </a:defRPr>
                      </a:lvl3pPr>
                      <a:lvl4pPr marL="1371600" algn="l" defTabSz="914400" rtl="0" eaLnBrk="1" latinLnBrk="0" hangingPunct="1">
                        <a:defRPr sz="1800" b="1" kern="1200">
                          <a:solidFill>
                            <a:schemeClr val="lt1"/>
                          </a:solidFill>
                          <a:latin typeface="Open Sans Light"/>
                        </a:defRPr>
                      </a:lvl4pPr>
                      <a:lvl5pPr marL="1828800" algn="l" defTabSz="914400" rtl="0" eaLnBrk="1" latinLnBrk="0" hangingPunct="1">
                        <a:defRPr sz="1800" b="1" kern="1200">
                          <a:solidFill>
                            <a:schemeClr val="lt1"/>
                          </a:solidFill>
                          <a:latin typeface="Open Sans Light"/>
                        </a:defRPr>
                      </a:lvl5pPr>
                      <a:lvl6pPr marL="2286000" algn="l" defTabSz="914400" rtl="0" eaLnBrk="1" latinLnBrk="0" hangingPunct="1">
                        <a:defRPr sz="1800" b="1" kern="1200">
                          <a:solidFill>
                            <a:schemeClr val="lt1"/>
                          </a:solidFill>
                          <a:latin typeface="Open Sans Light"/>
                        </a:defRPr>
                      </a:lvl6pPr>
                      <a:lvl7pPr marL="2743200" algn="l" defTabSz="914400" rtl="0" eaLnBrk="1" latinLnBrk="0" hangingPunct="1">
                        <a:defRPr sz="1800" b="1" kern="1200">
                          <a:solidFill>
                            <a:schemeClr val="lt1"/>
                          </a:solidFill>
                          <a:latin typeface="Open Sans Light"/>
                        </a:defRPr>
                      </a:lvl7pPr>
                      <a:lvl8pPr marL="3200400" algn="l" defTabSz="914400" rtl="0" eaLnBrk="1" latinLnBrk="0" hangingPunct="1">
                        <a:defRPr sz="1800" b="1" kern="1200">
                          <a:solidFill>
                            <a:schemeClr val="lt1"/>
                          </a:solidFill>
                          <a:latin typeface="Open Sans Light"/>
                        </a:defRPr>
                      </a:lvl8pPr>
                      <a:lvl9pPr marL="3657600" algn="l" defTabSz="914400" rtl="0" eaLnBrk="1" latinLnBrk="0" hangingPunct="1">
                        <a:defRPr sz="1800" b="1" kern="1200">
                          <a:solidFill>
                            <a:schemeClr val="lt1"/>
                          </a:solidFill>
                          <a:latin typeface="Open Sans Light"/>
                        </a:defRPr>
                      </a:lvl9pPr>
                    </a:lstStyle>
                    <a:p>
                      <a:pPr algn="ctr"/>
                      <a:r>
                        <a:rPr lang="fr-FR" sz="1100" dirty="0">
                          <a:solidFill>
                            <a:schemeClr val="tx1">
                              <a:lumMod val="75000"/>
                              <a:lumOff val="25000"/>
                            </a:schemeClr>
                          </a:solidFill>
                          <a:latin typeface="+mj-lt"/>
                          <a:cs typeface="Segoe UI Light" panose="020B0502040204020203" pitchFamily="34" charset="0"/>
                        </a:rPr>
                        <a:t>2022</a:t>
                      </a:r>
                    </a:p>
                  </a:txBody>
                  <a:tcPr marL="32006" marR="32006" marT="32006" marB="32006"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endParaRPr lang="fr-FR"/>
                    </a:p>
                  </a:txBody>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2783511463"/>
                  </a:ext>
                </a:extLst>
              </a:tr>
              <a:tr h="263055">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1100" b="1" dirty="0">
                          <a:solidFill>
                            <a:schemeClr val="bg1"/>
                          </a:solidFill>
                          <a:latin typeface="+mj-lt"/>
                          <a:cs typeface="Segoe UI Light" panose="020B0502040204020203" pitchFamily="34" charset="0"/>
                        </a:rPr>
                        <a:t>Mai</a:t>
                      </a:r>
                    </a:p>
                  </a:txBody>
                  <a:tcPr marL="32006" marR="32006" marT="32006" marB="32006" anchor="ctr">
                    <a:lnL w="28575"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1100" b="1" dirty="0">
                          <a:solidFill>
                            <a:schemeClr val="bg1"/>
                          </a:solidFill>
                          <a:latin typeface="+mj-lt"/>
                          <a:cs typeface="Segoe UI Light" panose="020B0502040204020203" pitchFamily="34" charset="0"/>
                        </a:rPr>
                        <a:t>Juin</a:t>
                      </a:r>
                    </a:p>
                  </a:txBody>
                  <a:tcPr marL="32006" marR="32006" marT="32006" marB="3200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1100" b="1" dirty="0">
                          <a:solidFill>
                            <a:schemeClr val="bg1"/>
                          </a:solidFill>
                          <a:latin typeface="+mj-lt"/>
                          <a:cs typeface="Segoe UI Light" panose="020B0502040204020203" pitchFamily="34" charset="0"/>
                        </a:rPr>
                        <a:t>Juillet</a:t>
                      </a:r>
                    </a:p>
                  </a:txBody>
                  <a:tcPr marL="32006" marR="32006" marT="32006" marB="3200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tc>
                  <a:txBody>
                    <a:bodyPr/>
                    <a:lstStyle/>
                    <a:p>
                      <a:pPr algn="ctr"/>
                      <a:r>
                        <a:rPr lang="fr-FR" sz="1100" b="1" dirty="0">
                          <a:solidFill>
                            <a:schemeClr val="bg1"/>
                          </a:solidFill>
                          <a:latin typeface="+mj-lt"/>
                          <a:cs typeface="Segoe UI Light" panose="020B0502040204020203" pitchFamily="34" charset="0"/>
                        </a:rPr>
                        <a:t>Août</a:t>
                      </a:r>
                    </a:p>
                  </a:txBody>
                  <a:tcPr marL="32006" marR="32006" marT="32006" marB="32006" anchor="ctr">
                    <a:lnL w="19050"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extLst>
                  <a:ext uri="{0D108BD9-81ED-4DB2-BD59-A6C34878D82A}">
                    <a16:rowId xmlns:a16="http://schemas.microsoft.com/office/drawing/2014/main" val="3261286258"/>
                  </a:ext>
                </a:extLst>
              </a:tr>
              <a:tr h="4071820">
                <a:tc gridSpan="4">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nchor="ctr">
                    <a:lnL w="28575"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85000"/>
                      </a:srgbClr>
                    </a:solidFill>
                  </a:tcPr>
                </a:tc>
                <a:tc hMerge="1">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85000"/>
                      </a:srgbClr>
                    </a:solidFill>
                  </a:tcPr>
                </a:tc>
                <a:tc hMerge="1">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85000"/>
                      </a:srgbClr>
                    </a:solidFill>
                  </a:tcPr>
                </a:tc>
                <a:extLst>
                  <a:ext uri="{0D108BD9-81ED-4DB2-BD59-A6C34878D82A}">
                    <a16:rowId xmlns:a16="http://schemas.microsoft.com/office/drawing/2014/main" val="1897451381"/>
                  </a:ext>
                </a:extLst>
              </a:tr>
            </a:tbl>
          </a:graphicData>
        </a:graphic>
      </p:graphicFrame>
      <p:sp>
        <p:nvSpPr>
          <p:cNvPr id="34" name="ZoneTexte 33"/>
          <p:cNvSpPr txBox="1"/>
          <p:nvPr/>
        </p:nvSpPr>
        <p:spPr>
          <a:xfrm>
            <a:off x="2072854" y="5272486"/>
            <a:ext cx="9518733" cy="246221"/>
          </a:xfrm>
          <a:prstGeom prst="rect">
            <a:avLst/>
          </a:prstGeom>
          <a:gradFill flip="none" rotWithShape="1">
            <a:gsLst>
              <a:gs pos="0">
                <a:srgbClr val="71BF44">
                  <a:tint val="66000"/>
                  <a:satMod val="160000"/>
                </a:srgbClr>
              </a:gs>
              <a:gs pos="50000">
                <a:srgbClr val="71BF44">
                  <a:tint val="44500"/>
                  <a:satMod val="160000"/>
                </a:srgbClr>
              </a:gs>
              <a:gs pos="100000">
                <a:srgbClr val="71BF44">
                  <a:tint val="23500"/>
                  <a:satMod val="160000"/>
                </a:srgbClr>
              </a:gs>
            </a:gsLst>
            <a:lin ang="18900000" scaled="1"/>
            <a:tileRect/>
          </a:gradFill>
        </p:spPr>
        <p:txBody>
          <a:bodyPr wrap="square" rtlCol="0">
            <a:spAutoFit/>
          </a:bodyPr>
          <a:lstStyle/>
          <a:p>
            <a:pPr algn="ctr"/>
            <a:r>
              <a:rPr lang="fr-FR" sz="1000" b="1" dirty="0">
                <a:solidFill>
                  <a:schemeClr val="tx1">
                    <a:lumMod val="75000"/>
                    <a:lumOff val="25000"/>
                  </a:schemeClr>
                </a:solidFill>
              </a:rPr>
              <a:t>CONSO</a:t>
            </a:r>
            <a:r>
              <a:rPr lang="fr-FR" sz="1000" dirty="0">
                <a:solidFill>
                  <a:schemeClr val="tx1">
                    <a:lumMod val="75000"/>
                    <a:lumOff val="25000"/>
                  </a:schemeClr>
                </a:solidFill>
              </a:rPr>
              <a:t> - Prêt rénovation énergétique</a:t>
            </a:r>
          </a:p>
        </p:txBody>
      </p:sp>
      <p:sp>
        <p:nvSpPr>
          <p:cNvPr id="22" name="ZoneTexte 21">
            <a:extLst>
              <a:ext uri="{FF2B5EF4-FFF2-40B4-BE49-F238E27FC236}">
                <a16:creationId xmlns:a16="http://schemas.microsoft.com/office/drawing/2014/main" id="{99AC62CA-0CC3-48E6-A926-4E8539A5B0B1}"/>
              </a:ext>
            </a:extLst>
          </p:cNvPr>
          <p:cNvSpPr txBox="1"/>
          <p:nvPr/>
        </p:nvSpPr>
        <p:spPr>
          <a:xfrm>
            <a:off x="2072854" y="5853774"/>
            <a:ext cx="3328916" cy="246221"/>
          </a:xfrm>
          <a:prstGeom prst="rect">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18900000" scaled="1"/>
            <a:tileRect/>
          </a:gradFill>
        </p:spPr>
        <p:txBody>
          <a:bodyPr wrap="square" rtlCol="0">
            <a:spAutoFit/>
          </a:bodyPr>
          <a:lstStyle/>
          <a:p>
            <a:r>
              <a:rPr lang="fr-FR" sz="1000" dirty="0">
                <a:solidFill>
                  <a:schemeClr val="tx1">
                    <a:lumMod val="75000"/>
                    <a:lumOff val="25000"/>
                  </a:schemeClr>
                </a:solidFill>
              </a:rPr>
              <a:t>Échéance finale </a:t>
            </a:r>
            <a:r>
              <a:rPr lang="fr-FR" sz="1000" b="1" dirty="0">
                <a:solidFill>
                  <a:schemeClr val="tx1">
                    <a:lumMod val="75000"/>
                    <a:lumOff val="25000"/>
                  </a:schemeClr>
                </a:solidFill>
              </a:rPr>
              <a:t>Millésime Excellence 6 : 1,333 </a:t>
            </a:r>
            <a:r>
              <a:rPr lang="fr-FR" sz="1000" b="1" dirty="0"/>
              <a:t>M€</a:t>
            </a:r>
          </a:p>
        </p:txBody>
      </p:sp>
      <p:sp>
        <p:nvSpPr>
          <p:cNvPr id="24" name="ZoneTexte 23"/>
          <p:cNvSpPr txBox="1"/>
          <p:nvPr/>
        </p:nvSpPr>
        <p:spPr>
          <a:xfrm>
            <a:off x="2068255" y="3235806"/>
            <a:ext cx="9520679" cy="373815"/>
          </a:xfrm>
          <a:prstGeom prst="rect">
            <a:avLst/>
          </a:prstGeom>
          <a:gradFill flip="none" rotWithShape="1">
            <a:gsLst>
              <a:gs pos="0">
                <a:srgbClr val="0095DA">
                  <a:tint val="66000"/>
                  <a:satMod val="160000"/>
                </a:srgbClr>
              </a:gs>
              <a:gs pos="50000">
                <a:srgbClr val="0095DA">
                  <a:tint val="44500"/>
                  <a:satMod val="160000"/>
                </a:srgbClr>
              </a:gs>
              <a:gs pos="100000">
                <a:srgbClr val="0095DA">
                  <a:tint val="23500"/>
                  <a:satMod val="160000"/>
                </a:srgbClr>
              </a:gs>
            </a:gsLst>
            <a:lin ang="18900000" scaled="1"/>
            <a:tileRect/>
          </a:gradFill>
        </p:spPr>
        <p:txBody>
          <a:bodyPr wrap="square" rtlCol="0">
            <a:spAutoFit/>
          </a:bodyPr>
          <a:lstStyle/>
          <a:p>
            <a:pPr lvl="0" algn="ctr" defTabSz="914378">
              <a:defRPr/>
            </a:pPr>
            <a:r>
              <a:rPr lang="fr-FR" sz="900" b="1" kern="0" dirty="0">
                <a:solidFill>
                  <a:schemeClr val="tx1">
                    <a:lumMod val="75000"/>
                    <a:lumOff val="25000"/>
                  </a:schemeClr>
                </a:solidFill>
                <a:cs typeface="Arial"/>
                <a:sym typeface="Arial"/>
              </a:rPr>
              <a:t>SCPI CNP 3,67 M€</a:t>
            </a:r>
            <a:r>
              <a:rPr lang="fr-FR" sz="900" kern="0" dirty="0">
                <a:solidFill>
                  <a:schemeClr val="tx1">
                    <a:lumMod val="75000"/>
                    <a:lumOff val="25000"/>
                  </a:schemeClr>
                </a:solidFill>
                <a:cs typeface="Arial"/>
                <a:sym typeface="Arial"/>
              </a:rPr>
              <a:t>  (SCPI EPARGNE FONCIERE </a:t>
            </a:r>
            <a:r>
              <a:rPr lang="fr-FR" sz="900" b="1" kern="0" dirty="0">
                <a:solidFill>
                  <a:schemeClr val="tx1">
                    <a:lumMod val="75000"/>
                    <a:lumOff val="25000"/>
                  </a:schemeClr>
                </a:solidFill>
                <a:cs typeface="Arial"/>
                <a:sym typeface="Arial"/>
              </a:rPr>
              <a:t> 3,67 M€</a:t>
            </a:r>
            <a:r>
              <a:rPr lang="fr-FR" sz="900" kern="0" dirty="0">
                <a:solidFill>
                  <a:schemeClr val="tx1">
                    <a:lumMod val="75000"/>
                    <a:lumOff val="25000"/>
                  </a:schemeClr>
                </a:solidFill>
                <a:cs typeface="Arial"/>
                <a:sym typeface="Arial"/>
              </a:rPr>
              <a:t>)</a:t>
            </a:r>
          </a:p>
          <a:p>
            <a:pPr lvl="0" algn="ctr" defTabSz="914378">
              <a:defRPr/>
            </a:pPr>
            <a:r>
              <a:rPr lang="fr-FR" sz="900" b="1" kern="0" dirty="0">
                <a:solidFill>
                  <a:schemeClr val="tx1">
                    <a:lumMod val="75000"/>
                    <a:lumOff val="25000"/>
                  </a:schemeClr>
                </a:solidFill>
                <a:cs typeface="Arial"/>
                <a:sym typeface="Arial"/>
              </a:rPr>
              <a:t>SCPI BPCE Vie 13,23 M€  (</a:t>
            </a:r>
            <a:r>
              <a:rPr lang="fr-FR" sz="900" kern="0" dirty="0">
                <a:solidFill>
                  <a:schemeClr val="tx1">
                    <a:lumMod val="75000"/>
                    <a:lumOff val="25000"/>
                  </a:schemeClr>
                </a:solidFill>
                <a:cs typeface="Arial"/>
                <a:sym typeface="Arial"/>
              </a:rPr>
              <a:t>PFO2 </a:t>
            </a:r>
            <a:r>
              <a:rPr lang="fr-FR" sz="900" b="1" kern="0" dirty="0">
                <a:solidFill>
                  <a:schemeClr val="tx1">
                    <a:lumMod val="75000"/>
                    <a:lumOff val="25000"/>
                  </a:schemeClr>
                </a:solidFill>
                <a:cs typeface="Arial"/>
                <a:sym typeface="Arial"/>
              </a:rPr>
              <a:t>3,12 M€ </a:t>
            </a:r>
            <a:r>
              <a:rPr lang="fr-FR" sz="900" kern="0" dirty="0">
                <a:solidFill>
                  <a:schemeClr val="tx1">
                    <a:lumMod val="75000"/>
                    <a:lumOff val="25000"/>
                  </a:schemeClr>
                </a:solidFill>
                <a:cs typeface="Arial"/>
                <a:sym typeface="Arial"/>
              </a:rPr>
              <a:t>- EPARGNE FONCIERE  </a:t>
            </a:r>
            <a:r>
              <a:rPr lang="fr-FR" sz="900" b="1" kern="0" dirty="0">
                <a:solidFill>
                  <a:schemeClr val="tx1">
                    <a:lumMod val="75000"/>
                    <a:lumOff val="25000"/>
                  </a:schemeClr>
                </a:solidFill>
                <a:cs typeface="Arial"/>
                <a:sym typeface="Arial"/>
              </a:rPr>
              <a:t>2,3 M€ </a:t>
            </a:r>
            <a:r>
              <a:rPr lang="fr-FR" sz="900" kern="0" dirty="0">
                <a:solidFill>
                  <a:schemeClr val="tx1">
                    <a:lumMod val="75000"/>
                    <a:lumOff val="25000"/>
                  </a:schemeClr>
                </a:solidFill>
                <a:cs typeface="Arial"/>
                <a:sym typeface="Arial"/>
              </a:rPr>
              <a:t>- PRIMOPIERRE </a:t>
            </a:r>
            <a:r>
              <a:rPr lang="fr-FR" sz="900" b="1" kern="0" dirty="0">
                <a:solidFill>
                  <a:schemeClr val="tx1">
                    <a:lumMod val="75000"/>
                    <a:lumOff val="25000"/>
                  </a:schemeClr>
                </a:solidFill>
                <a:cs typeface="Arial"/>
                <a:sym typeface="Arial"/>
              </a:rPr>
              <a:t>2,3 M€</a:t>
            </a:r>
            <a:r>
              <a:rPr lang="fr-FR" sz="900" kern="0" dirty="0">
                <a:solidFill>
                  <a:schemeClr val="tx1">
                    <a:lumMod val="75000"/>
                    <a:lumOff val="25000"/>
                  </a:schemeClr>
                </a:solidFill>
                <a:cs typeface="Arial"/>
                <a:sym typeface="Arial"/>
              </a:rPr>
              <a:t> - ACCIMMO PIERRE </a:t>
            </a:r>
            <a:r>
              <a:rPr lang="fr-FR" sz="900" b="1" kern="0" dirty="0">
                <a:solidFill>
                  <a:schemeClr val="tx1">
                    <a:lumMod val="75000"/>
                    <a:lumOff val="25000"/>
                  </a:schemeClr>
                </a:solidFill>
                <a:cs typeface="Arial"/>
                <a:sym typeface="Arial"/>
              </a:rPr>
              <a:t>1,37 M€</a:t>
            </a:r>
            <a:r>
              <a:rPr lang="fr-FR" sz="900" kern="0" dirty="0">
                <a:solidFill>
                  <a:schemeClr val="tx1">
                    <a:lumMod val="75000"/>
                    <a:lumOff val="25000"/>
                  </a:schemeClr>
                </a:solidFill>
                <a:cs typeface="Arial"/>
                <a:sym typeface="Arial"/>
              </a:rPr>
              <a:t> - PRIMOVIE </a:t>
            </a:r>
            <a:r>
              <a:rPr lang="fr-FR" sz="900" b="1" kern="0" dirty="0">
                <a:solidFill>
                  <a:schemeClr val="tx1">
                    <a:lumMod val="75000"/>
                    <a:lumOff val="25000"/>
                  </a:schemeClr>
                </a:solidFill>
                <a:cs typeface="Arial"/>
                <a:sym typeface="Arial"/>
              </a:rPr>
              <a:t>2,76 M€ - </a:t>
            </a:r>
            <a:r>
              <a:rPr lang="fr-FR" sz="900" kern="0" dirty="0">
                <a:solidFill>
                  <a:schemeClr val="tx1">
                    <a:lumMod val="75000"/>
                    <a:lumOff val="25000"/>
                  </a:schemeClr>
                </a:solidFill>
                <a:cs typeface="Arial"/>
                <a:sym typeface="Arial"/>
              </a:rPr>
              <a:t>BUROBOUTIC</a:t>
            </a:r>
            <a:r>
              <a:rPr lang="fr-FR" sz="900" b="1" kern="0" dirty="0">
                <a:solidFill>
                  <a:schemeClr val="tx1">
                    <a:lumMod val="75000"/>
                    <a:lumOff val="25000"/>
                  </a:schemeClr>
                </a:solidFill>
                <a:cs typeface="Arial"/>
                <a:sym typeface="Arial"/>
              </a:rPr>
              <a:t> 1,38 M€)</a:t>
            </a:r>
            <a:endParaRPr lang="fr-FR" sz="1000" kern="0" dirty="0">
              <a:solidFill>
                <a:schemeClr val="tx1">
                  <a:lumMod val="75000"/>
                  <a:lumOff val="25000"/>
                </a:schemeClr>
              </a:solidFill>
              <a:cs typeface="Arial"/>
              <a:sym typeface="Arial"/>
            </a:endParaRPr>
          </a:p>
        </p:txBody>
      </p:sp>
      <p:sp>
        <p:nvSpPr>
          <p:cNvPr id="25" name="ZoneTexte 24"/>
          <p:cNvSpPr txBox="1"/>
          <p:nvPr/>
        </p:nvSpPr>
        <p:spPr>
          <a:xfrm>
            <a:off x="2068255" y="3628165"/>
            <a:ext cx="9520679" cy="246222"/>
          </a:xfrm>
          <a:prstGeom prst="rect">
            <a:avLst/>
          </a:prstGeom>
          <a:gradFill flip="none" rotWithShape="1">
            <a:gsLst>
              <a:gs pos="0">
                <a:srgbClr val="0095DA">
                  <a:tint val="66000"/>
                  <a:satMod val="160000"/>
                </a:srgbClr>
              </a:gs>
              <a:gs pos="50000">
                <a:srgbClr val="0095DA">
                  <a:tint val="44500"/>
                  <a:satMod val="160000"/>
                </a:srgbClr>
              </a:gs>
              <a:gs pos="100000">
                <a:srgbClr val="0095DA">
                  <a:tint val="23500"/>
                  <a:satMod val="160000"/>
                </a:srgbClr>
              </a:gs>
            </a:gsLst>
            <a:lin ang="18900000" scaled="1"/>
            <a:tileRect/>
          </a:gradFill>
        </p:spPr>
        <p:txBody>
          <a:bodyPr wrap="square" rtlCol="0">
            <a:spAutoFit/>
          </a:bodyPr>
          <a:lstStyle/>
          <a:p>
            <a:pPr algn="ctr"/>
            <a:r>
              <a:rPr lang="fr-FR" sz="1000" b="1" kern="0" dirty="0">
                <a:solidFill>
                  <a:schemeClr val="tx1">
                    <a:lumMod val="75000"/>
                    <a:lumOff val="25000"/>
                  </a:schemeClr>
                </a:solidFill>
                <a:cs typeface="Arial"/>
                <a:sym typeface="Arial"/>
              </a:rPr>
              <a:t>SCPI en direct AEW Avenir Santé (mise en marché début mai 2022)</a:t>
            </a:r>
          </a:p>
        </p:txBody>
      </p:sp>
      <p:sp>
        <p:nvSpPr>
          <p:cNvPr id="33" name="ZoneTexte 32"/>
          <p:cNvSpPr txBox="1"/>
          <p:nvPr/>
        </p:nvSpPr>
        <p:spPr>
          <a:xfrm>
            <a:off x="2068255" y="4995810"/>
            <a:ext cx="9523332" cy="246221"/>
          </a:xfrm>
          <a:prstGeom prst="rect">
            <a:avLst/>
          </a:prstGeom>
          <a:gradFill flip="none" rotWithShape="1">
            <a:gsLst>
              <a:gs pos="0">
                <a:srgbClr val="71BF44">
                  <a:tint val="66000"/>
                  <a:satMod val="160000"/>
                </a:srgbClr>
              </a:gs>
              <a:gs pos="50000">
                <a:srgbClr val="71BF44">
                  <a:tint val="44500"/>
                  <a:satMod val="160000"/>
                </a:srgbClr>
              </a:gs>
              <a:gs pos="100000">
                <a:srgbClr val="71BF44">
                  <a:tint val="23500"/>
                  <a:satMod val="160000"/>
                </a:srgbClr>
              </a:gs>
            </a:gsLst>
            <a:lin ang="18900000" scaled="1"/>
            <a:tileRect/>
          </a:gradFill>
        </p:spPr>
        <p:txBody>
          <a:bodyPr wrap="square" rtlCol="0">
            <a:spAutoFit/>
          </a:bodyPr>
          <a:lstStyle/>
          <a:p>
            <a:pPr algn="ctr"/>
            <a:r>
              <a:rPr lang="fr-FR" sz="1000" b="1" dirty="0">
                <a:solidFill>
                  <a:schemeClr val="tx1">
                    <a:lumMod val="75000"/>
                    <a:lumOff val="25000"/>
                  </a:schemeClr>
                </a:solidFill>
              </a:rPr>
              <a:t>CONSO</a:t>
            </a:r>
            <a:r>
              <a:rPr lang="fr-FR" sz="1000" dirty="0">
                <a:solidFill>
                  <a:schemeClr val="tx1">
                    <a:lumMod val="75000"/>
                    <a:lumOff val="25000"/>
                  </a:schemeClr>
                </a:solidFill>
              </a:rPr>
              <a:t> - AVANCE LIBERTE de 10 à 150 K€ (différé de 6 à 24 mois - durée maxi 120 mois différé inclus)</a:t>
            </a:r>
          </a:p>
        </p:txBody>
      </p:sp>
      <p:sp>
        <p:nvSpPr>
          <p:cNvPr id="35" name="ZoneTexte 34"/>
          <p:cNvSpPr txBox="1"/>
          <p:nvPr/>
        </p:nvSpPr>
        <p:spPr>
          <a:xfrm>
            <a:off x="2072854" y="5545723"/>
            <a:ext cx="4993736" cy="246221"/>
          </a:xfrm>
          <a:prstGeom prst="rect">
            <a:avLst/>
          </a:prstGeom>
          <a:gradFill flip="none" rotWithShape="1">
            <a:gsLst>
              <a:gs pos="0">
                <a:srgbClr val="71BF44">
                  <a:tint val="66000"/>
                  <a:satMod val="160000"/>
                </a:srgbClr>
              </a:gs>
              <a:gs pos="50000">
                <a:srgbClr val="71BF44">
                  <a:tint val="44500"/>
                  <a:satMod val="160000"/>
                </a:srgbClr>
              </a:gs>
              <a:gs pos="100000">
                <a:srgbClr val="71BF44">
                  <a:tint val="23500"/>
                  <a:satMod val="160000"/>
                </a:srgbClr>
              </a:gs>
            </a:gsLst>
            <a:lin ang="18900000" scaled="1"/>
            <a:tileRect/>
          </a:gradFill>
        </p:spPr>
        <p:txBody>
          <a:bodyPr wrap="square" rtlCol="0">
            <a:spAutoFit/>
          </a:bodyPr>
          <a:lstStyle/>
          <a:p>
            <a:r>
              <a:rPr lang="fr-FR" sz="1000" b="1" dirty="0">
                <a:solidFill>
                  <a:schemeClr val="tx1">
                    <a:lumMod val="75000"/>
                    <a:lumOff val="25000"/>
                  </a:schemeClr>
                </a:solidFill>
              </a:rPr>
              <a:t>CONSO</a:t>
            </a:r>
            <a:r>
              <a:rPr lang="fr-FR" sz="1000" dirty="0">
                <a:solidFill>
                  <a:schemeClr val="tx1">
                    <a:lumMod val="75000"/>
                    <a:lumOff val="25000"/>
                  </a:schemeClr>
                </a:solidFill>
              </a:rPr>
              <a:t> SCPI  jusqu’à 75 K€ - durée maxi 120 mois 1,40%</a:t>
            </a:r>
          </a:p>
        </p:txBody>
      </p:sp>
      <p:sp>
        <p:nvSpPr>
          <p:cNvPr id="40" name="ZoneTexte 39"/>
          <p:cNvSpPr txBox="1"/>
          <p:nvPr/>
        </p:nvSpPr>
        <p:spPr>
          <a:xfrm>
            <a:off x="2068255" y="1861162"/>
            <a:ext cx="9523329" cy="253714"/>
          </a:xfrm>
          <a:prstGeom prst="rect">
            <a:avLst/>
          </a:prstGeom>
          <a:gradFill flip="none" rotWithShape="1">
            <a:gsLst>
              <a:gs pos="0">
                <a:srgbClr val="0095DA">
                  <a:tint val="66000"/>
                  <a:satMod val="160000"/>
                </a:srgbClr>
              </a:gs>
              <a:gs pos="50000">
                <a:srgbClr val="0095DA">
                  <a:tint val="44500"/>
                  <a:satMod val="160000"/>
                </a:srgbClr>
              </a:gs>
              <a:gs pos="100000">
                <a:srgbClr val="0095DA">
                  <a:tint val="23500"/>
                  <a:satMod val="160000"/>
                </a:srgbClr>
              </a:gs>
            </a:gsLst>
            <a:lin ang="18900000" scaled="1"/>
            <a:tileRect/>
          </a:gradFill>
        </p:spPr>
        <p:txBody>
          <a:bodyPr wrap="square" rtlCol="0">
            <a:spAutoFit/>
          </a:bodyPr>
          <a:lstStyle/>
          <a:p>
            <a:pPr algn="ctr"/>
            <a:r>
              <a:rPr lang="fr-FR" sz="1000" b="1" dirty="0">
                <a:solidFill>
                  <a:schemeClr val="tx1">
                    <a:lumMod val="75000"/>
                    <a:lumOff val="25000"/>
                  </a:schemeClr>
                </a:solidFill>
              </a:rPr>
              <a:t>Gestion Déléguée/GSM/OG (action PEA)</a:t>
            </a:r>
          </a:p>
        </p:txBody>
      </p:sp>
      <p:sp>
        <p:nvSpPr>
          <p:cNvPr id="42" name="ZoneTexte 41"/>
          <p:cNvSpPr txBox="1"/>
          <p:nvPr/>
        </p:nvSpPr>
        <p:spPr>
          <a:xfrm>
            <a:off x="2068255" y="2131468"/>
            <a:ext cx="3813797" cy="245600"/>
          </a:xfrm>
          <a:prstGeom prst="rect">
            <a:avLst/>
          </a:prstGeom>
          <a:gradFill flip="none" rotWithShape="1">
            <a:gsLst>
              <a:gs pos="0">
                <a:srgbClr val="0095DA">
                  <a:tint val="66000"/>
                  <a:satMod val="160000"/>
                </a:srgbClr>
              </a:gs>
              <a:gs pos="50000">
                <a:srgbClr val="0095DA">
                  <a:tint val="44500"/>
                  <a:satMod val="160000"/>
                </a:srgbClr>
              </a:gs>
              <a:gs pos="100000">
                <a:srgbClr val="0095DA">
                  <a:tint val="23500"/>
                  <a:satMod val="160000"/>
                </a:srgbClr>
              </a:gs>
            </a:gsLst>
            <a:lin ang="18900000" scaled="1"/>
            <a:tileRect/>
          </a:gradFill>
        </p:spPr>
        <p:txBody>
          <a:bodyPr wrap="square" rtlCol="0">
            <a:spAutoFit/>
          </a:bodyPr>
          <a:lstStyle/>
          <a:p>
            <a:pPr algn="ctr"/>
            <a:r>
              <a:rPr lang="fr-FR" sz="1000" dirty="0">
                <a:solidFill>
                  <a:schemeClr val="tx1">
                    <a:lumMod val="75000"/>
                    <a:lumOff val="25000"/>
                  </a:schemeClr>
                </a:solidFill>
              </a:rPr>
              <a:t>Contingent </a:t>
            </a:r>
            <a:r>
              <a:rPr lang="fr-FR" sz="1000" b="1" dirty="0">
                <a:solidFill>
                  <a:schemeClr val="tx1">
                    <a:lumMod val="75000"/>
                    <a:lumOff val="25000"/>
                  </a:schemeClr>
                </a:solidFill>
              </a:rPr>
              <a:t>FAF CORALIUM SANTE :13 M€  jusqu’au 8  juin</a:t>
            </a:r>
          </a:p>
        </p:txBody>
      </p:sp>
      <p:sp>
        <p:nvSpPr>
          <p:cNvPr id="18" name="ZoneTexte 17">
            <a:extLst>
              <a:ext uri="{FF2B5EF4-FFF2-40B4-BE49-F238E27FC236}">
                <a16:creationId xmlns:a16="http://schemas.microsoft.com/office/drawing/2014/main" id="{A4C8DCB8-B593-431F-BB6D-C7BF35766520}"/>
              </a:ext>
            </a:extLst>
          </p:cNvPr>
          <p:cNvSpPr txBox="1"/>
          <p:nvPr/>
        </p:nvSpPr>
        <p:spPr>
          <a:xfrm>
            <a:off x="2068256" y="2412872"/>
            <a:ext cx="5506824" cy="250503"/>
          </a:xfrm>
          <a:prstGeom prst="rect">
            <a:avLst/>
          </a:prstGeom>
          <a:gradFill flip="none" rotWithShape="1">
            <a:gsLst>
              <a:gs pos="0">
                <a:srgbClr val="0095DA">
                  <a:tint val="66000"/>
                  <a:satMod val="160000"/>
                </a:srgbClr>
              </a:gs>
              <a:gs pos="50000">
                <a:srgbClr val="0095DA">
                  <a:tint val="44500"/>
                  <a:satMod val="160000"/>
                </a:srgbClr>
              </a:gs>
              <a:gs pos="100000">
                <a:srgbClr val="0095DA">
                  <a:tint val="23500"/>
                  <a:satMod val="160000"/>
                </a:srgbClr>
              </a:gs>
            </a:gsLst>
            <a:lin ang="18900000" scaled="1"/>
            <a:tileRect/>
          </a:gradFill>
        </p:spPr>
        <p:txBody>
          <a:bodyPr wrap="square" rtlCol="0">
            <a:spAutoFit/>
          </a:bodyPr>
          <a:lstStyle/>
          <a:p>
            <a:r>
              <a:rPr lang="fr-FR" sz="1000" dirty="0">
                <a:solidFill>
                  <a:schemeClr val="tx1">
                    <a:lumMod val="75000"/>
                    <a:lumOff val="25000"/>
                  </a:schemeClr>
                </a:solidFill>
              </a:rPr>
              <a:t>  Contingent </a:t>
            </a:r>
            <a:r>
              <a:rPr lang="fr-FR" sz="1000" b="1" dirty="0">
                <a:solidFill>
                  <a:schemeClr val="tx1">
                    <a:lumMod val="75000"/>
                    <a:lumOff val="25000"/>
                  </a:schemeClr>
                </a:solidFill>
              </a:rPr>
              <a:t>FAF  ALIZE ECO : 12,5 M€ jusqu’au 1</a:t>
            </a:r>
            <a:r>
              <a:rPr lang="fr-FR" sz="1000" b="1" baseline="30000" dirty="0">
                <a:solidFill>
                  <a:schemeClr val="tx1">
                    <a:lumMod val="75000"/>
                    <a:lumOff val="25000"/>
                  </a:schemeClr>
                </a:solidFill>
              </a:rPr>
              <a:t>er</a:t>
            </a:r>
            <a:r>
              <a:rPr lang="fr-FR" sz="1000" b="1" dirty="0">
                <a:solidFill>
                  <a:schemeClr val="tx1">
                    <a:lumMod val="75000"/>
                    <a:lumOff val="25000"/>
                  </a:schemeClr>
                </a:solidFill>
              </a:rPr>
              <a:t> juillet</a:t>
            </a:r>
          </a:p>
        </p:txBody>
      </p:sp>
      <p:sp>
        <p:nvSpPr>
          <p:cNvPr id="19" name="ZoneTexte 18">
            <a:extLst>
              <a:ext uri="{FF2B5EF4-FFF2-40B4-BE49-F238E27FC236}">
                <a16:creationId xmlns:a16="http://schemas.microsoft.com/office/drawing/2014/main" id="{71D3CD9C-E3E6-4652-9548-CAA999741FB9}"/>
              </a:ext>
            </a:extLst>
          </p:cNvPr>
          <p:cNvSpPr txBox="1"/>
          <p:nvPr/>
        </p:nvSpPr>
        <p:spPr>
          <a:xfrm>
            <a:off x="4951722" y="2692640"/>
            <a:ext cx="6637211" cy="246221"/>
          </a:xfrm>
          <a:prstGeom prst="rect">
            <a:avLst/>
          </a:prstGeom>
          <a:gradFill flip="none" rotWithShape="1">
            <a:gsLst>
              <a:gs pos="0">
                <a:srgbClr val="0095DA">
                  <a:tint val="66000"/>
                  <a:satMod val="160000"/>
                </a:srgbClr>
              </a:gs>
              <a:gs pos="50000">
                <a:srgbClr val="0095DA">
                  <a:tint val="44500"/>
                  <a:satMod val="160000"/>
                </a:srgbClr>
              </a:gs>
              <a:gs pos="100000">
                <a:srgbClr val="0095DA">
                  <a:tint val="23500"/>
                  <a:satMod val="160000"/>
                </a:srgbClr>
              </a:gs>
            </a:gsLst>
            <a:lin ang="18900000" scaled="1"/>
            <a:tileRect/>
          </a:gradFill>
        </p:spPr>
        <p:txBody>
          <a:bodyPr wrap="square" rtlCol="0">
            <a:spAutoFit/>
          </a:bodyPr>
          <a:lstStyle/>
          <a:p>
            <a:pPr algn="ctr"/>
            <a:r>
              <a:rPr lang="fr-FR" sz="1000" dirty="0">
                <a:solidFill>
                  <a:schemeClr val="tx1">
                    <a:lumMod val="75000"/>
                    <a:lumOff val="25000"/>
                  </a:schemeClr>
                </a:solidFill>
              </a:rPr>
              <a:t>Contingent </a:t>
            </a:r>
            <a:r>
              <a:rPr lang="fr-FR" sz="1000" b="1" dirty="0">
                <a:solidFill>
                  <a:schemeClr val="tx1">
                    <a:lumMod val="75000"/>
                    <a:lumOff val="25000"/>
                  </a:schemeClr>
                </a:solidFill>
              </a:rPr>
              <a:t>FAF IRISEA SANTE: 12 M€  jusqu’au 30 novembre </a:t>
            </a:r>
          </a:p>
        </p:txBody>
      </p:sp>
      <p:sp>
        <p:nvSpPr>
          <p:cNvPr id="20" name="ZoneTexte 19">
            <a:extLst>
              <a:ext uri="{FF2B5EF4-FFF2-40B4-BE49-F238E27FC236}">
                <a16:creationId xmlns:a16="http://schemas.microsoft.com/office/drawing/2014/main" id="{CAFA5D98-07DD-4AC6-A7B1-ACE87EFB7F43}"/>
              </a:ext>
            </a:extLst>
          </p:cNvPr>
          <p:cNvSpPr txBox="1"/>
          <p:nvPr/>
        </p:nvSpPr>
        <p:spPr>
          <a:xfrm>
            <a:off x="4682168" y="2966930"/>
            <a:ext cx="6906765" cy="246221"/>
          </a:xfrm>
          <a:prstGeom prst="rect">
            <a:avLst/>
          </a:prstGeom>
          <a:gradFill flip="none" rotWithShape="1">
            <a:gsLst>
              <a:gs pos="0">
                <a:srgbClr val="0095DA">
                  <a:tint val="66000"/>
                  <a:satMod val="160000"/>
                </a:srgbClr>
              </a:gs>
              <a:gs pos="50000">
                <a:srgbClr val="0095DA">
                  <a:tint val="44500"/>
                  <a:satMod val="160000"/>
                </a:srgbClr>
              </a:gs>
              <a:gs pos="100000">
                <a:srgbClr val="0095DA">
                  <a:tint val="23500"/>
                  <a:satMod val="160000"/>
                </a:srgbClr>
              </a:gs>
            </a:gsLst>
            <a:lin ang="18900000" scaled="1"/>
            <a:tileRect/>
          </a:gradFill>
        </p:spPr>
        <p:txBody>
          <a:bodyPr wrap="square" rtlCol="0">
            <a:spAutoFit/>
          </a:bodyPr>
          <a:lstStyle/>
          <a:p>
            <a:pPr algn="ctr"/>
            <a:r>
              <a:rPr lang="fr-FR" sz="1000" dirty="0">
                <a:solidFill>
                  <a:schemeClr val="tx1">
                    <a:lumMod val="75000"/>
                    <a:lumOff val="25000"/>
                  </a:schemeClr>
                </a:solidFill>
              </a:rPr>
              <a:t>Contingent </a:t>
            </a:r>
            <a:r>
              <a:rPr lang="fr-FR" sz="1000" b="1" dirty="0">
                <a:solidFill>
                  <a:schemeClr val="tx1">
                    <a:lumMod val="75000"/>
                    <a:lumOff val="25000"/>
                  </a:schemeClr>
                </a:solidFill>
              </a:rPr>
              <a:t>FAF IRIS IMPACT 12 M€ jusqu’au 2 décembre </a:t>
            </a:r>
          </a:p>
        </p:txBody>
      </p:sp>
      <p:sp>
        <p:nvSpPr>
          <p:cNvPr id="23" name="ZoneTexte 22">
            <a:extLst>
              <a:ext uri="{FF2B5EF4-FFF2-40B4-BE49-F238E27FC236}">
                <a16:creationId xmlns:a16="http://schemas.microsoft.com/office/drawing/2014/main" id="{5832E23D-2933-4A88-927A-0ACCD0721739}"/>
              </a:ext>
            </a:extLst>
          </p:cNvPr>
          <p:cNvSpPr txBox="1"/>
          <p:nvPr/>
        </p:nvSpPr>
        <p:spPr>
          <a:xfrm>
            <a:off x="2075507" y="6143357"/>
            <a:ext cx="9516081" cy="246221"/>
          </a:xfrm>
          <a:prstGeom prst="rect">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18900000" scaled="1"/>
            <a:tileRect/>
          </a:gradFill>
        </p:spPr>
        <p:txBody>
          <a:bodyPr wrap="square" rtlCol="0">
            <a:spAutoFit/>
          </a:bodyPr>
          <a:lstStyle/>
          <a:p>
            <a:r>
              <a:rPr lang="fr-FR" sz="1000" dirty="0">
                <a:solidFill>
                  <a:schemeClr val="tx1">
                    <a:lumMod val="75000"/>
                    <a:lumOff val="25000"/>
                  </a:schemeClr>
                </a:solidFill>
              </a:rPr>
              <a:t>Cibles monétaires 2022 (recyclage des échéances) </a:t>
            </a:r>
            <a:r>
              <a:rPr lang="fr-FR" sz="1000" b="1" dirty="0">
                <a:solidFill>
                  <a:schemeClr val="tx1">
                    <a:lumMod val="75000"/>
                    <a:lumOff val="25000"/>
                  </a:schemeClr>
                </a:solidFill>
              </a:rPr>
              <a:t> </a:t>
            </a:r>
          </a:p>
        </p:txBody>
      </p:sp>
      <p:sp>
        <p:nvSpPr>
          <p:cNvPr id="26" name="ZoneTexte 25">
            <a:extLst>
              <a:ext uri="{FF2B5EF4-FFF2-40B4-BE49-F238E27FC236}">
                <a16:creationId xmlns:a16="http://schemas.microsoft.com/office/drawing/2014/main" id="{5ECA2D6E-135B-4DEE-95DA-CEA4B127F2FF}"/>
              </a:ext>
            </a:extLst>
          </p:cNvPr>
          <p:cNvSpPr txBox="1"/>
          <p:nvPr/>
        </p:nvSpPr>
        <p:spPr>
          <a:xfrm>
            <a:off x="3349127" y="3900849"/>
            <a:ext cx="8239807" cy="246221"/>
          </a:xfrm>
          <a:prstGeom prst="rect">
            <a:avLst/>
          </a:prstGeom>
          <a:gradFill flip="none" rotWithShape="1">
            <a:gsLst>
              <a:gs pos="0">
                <a:srgbClr val="0095DA">
                  <a:tint val="66000"/>
                  <a:satMod val="160000"/>
                </a:srgbClr>
              </a:gs>
              <a:gs pos="50000">
                <a:srgbClr val="0095DA">
                  <a:tint val="44500"/>
                  <a:satMod val="160000"/>
                </a:srgbClr>
              </a:gs>
              <a:gs pos="100000">
                <a:srgbClr val="0095DA">
                  <a:tint val="23500"/>
                  <a:satMod val="160000"/>
                </a:srgbClr>
              </a:gs>
            </a:gsLst>
            <a:lin ang="18900000" scaled="1"/>
            <a:tileRect/>
          </a:gradFill>
        </p:spPr>
        <p:txBody>
          <a:bodyPr wrap="square" rtlCol="0">
            <a:spAutoFit/>
          </a:bodyPr>
          <a:lstStyle/>
          <a:p>
            <a:pPr algn="ctr"/>
            <a:r>
              <a:rPr lang="fr-FR" sz="1000" b="1" kern="0" dirty="0">
                <a:solidFill>
                  <a:schemeClr val="tx1">
                    <a:lumMod val="75000"/>
                    <a:lumOff val="25000"/>
                  </a:schemeClr>
                </a:solidFill>
                <a:cs typeface="Arial"/>
                <a:sym typeface="Arial"/>
              </a:rPr>
              <a:t>OPTION TRANSMISSION (successions bon de parrainage)</a:t>
            </a:r>
          </a:p>
        </p:txBody>
      </p:sp>
      <p:sp>
        <p:nvSpPr>
          <p:cNvPr id="28" name="Flèche : chevron 21">
            <a:extLst>
              <a:ext uri="{FF2B5EF4-FFF2-40B4-BE49-F238E27FC236}">
                <a16:creationId xmlns:a16="http://schemas.microsoft.com/office/drawing/2014/main" id="{01677BB1-D4C9-4D42-9825-0A220F28CF44}"/>
              </a:ext>
            </a:extLst>
          </p:cNvPr>
          <p:cNvSpPr/>
          <p:nvPr/>
        </p:nvSpPr>
        <p:spPr>
          <a:xfrm>
            <a:off x="2075507" y="1497455"/>
            <a:ext cx="9520681" cy="313177"/>
          </a:xfrm>
          <a:prstGeom prst="homePlate">
            <a:avLst/>
          </a:prstGeom>
          <a:solidFill>
            <a:srgbClr val="C00000"/>
          </a:solidFill>
          <a:ln w="9525" cap="flat" cmpd="sng" algn="ctr">
            <a:noFill/>
            <a:prstDash val="solid"/>
          </a:ln>
          <a:effectLst/>
        </p:spPr>
        <p:txBody>
          <a:bodyPr lIns="36000" tIns="36000" rIns="36000" bIns="36000" rtlCol="0" anchor="ctr"/>
          <a:lstStyle/>
          <a:p>
            <a:pPr algn="ctr" defTabSz="1219170">
              <a:defRPr/>
            </a:pPr>
            <a:r>
              <a:rPr lang="fr-FR" sz="1050" b="1" kern="0" dirty="0">
                <a:solidFill>
                  <a:srgbClr val="C00000"/>
                </a:solidFill>
                <a:cs typeface="Segoe UI Light" panose="020B0502040204020203" pitchFamily="34" charset="0"/>
              </a:rPr>
              <a:t>Assurance-Vie : </a:t>
            </a:r>
            <a:r>
              <a:rPr lang="fr-FR" sz="1050" b="1" kern="0" dirty="0">
                <a:solidFill>
                  <a:srgbClr val="FFFFFF"/>
                </a:solidFill>
                <a:cs typeface="Segoe UI Light" panose="020B0502040204020203" pitchFamily="34" charset="0"/>
              </a:rPr>
              <a:t>CHALLENGE S’ENGAGER ENSEMBLE</a:t>
            </a:r>
          </a:p>
        </p:txBody>
      </p:sp>
      <p:pic>
        <p:nvPicPr>
          <p:cNvPr id="29" name="Picture 2" descr="Sticker arbre été vert pas cher Etiquette &amp;amp;amp; Autocollant">
            <a:extLst>
              <a:ext uri="{FF2B5EF4-FFF2-40B4-BE49-F238E27FC236}">
                <a16:creationId xmlns:a16="http://schemas.microsoft.com/office/drawing/2014/main" id="{147AD142-B4AE-46C6-8DB5-C0C15B4CEDE7}"/>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878546" y="2845359"/>
            <a:ext cx="481200" cy="48120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Sticker arbre été vert pas cher Etiquette &amp;amp;amp; Autocollant">
            <a:extLst>
              <a:ext uri="{FF2B5EF4-FFF2-40B4-BE49-F238E27FC236}">
                <a16:creationId xmlns:a16="http://schemas.microsoft.com/office/drawing/2014/main" id="{EF56DB3A-6698-429A-9D57-BF1C98C7D841}"/>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623468" y="2287646"/>
            <a:ext cx="475550" cy="475550"/>
          </a:xfrm>
          <a:prstGeom prst="rect">
            <a:avLst/>
          </a:prstGeom>
          <a:noFill/>
          <a:extLst>
            <a:ext uri="{909E8E84-426E-40DD-AFC4-6F175D3DCCD1}">
              <a14:hiddenFill xmlns:a14="http://schemas.microsoft.com/office/drawing/2010/main">
                <a:solidFill>
                  <a:srgbClr val="FFFFFF"/>
                </a:solidFill>
              </a14:hiddenFill>
            </a:ext>
          </a:extLst>
        </p:spPr>
      </p:pic>
      <p:sp>
        <p:nvSpPr>
          <p:cNvPr id="37" name="Flèche : chevron 21">
            <a:extLst>
              <a:ext uri="{FF2B5EF4-FFF2-40B4-BE49-F238E27FC236}">
                <a16:creationId xmlns:a16="http://schemas.microsoft.com/office/drawing/2014/main" id="{0B374C88-C55F-424F-8A35-846743DEDFD2}"/>
              </a:ext>
            </a:extLst>
          </p:cNvPr>
          <p:cNvSpPr/>
          <p:nvPr/>
        </p:nvSpPr>
        <p:spPr>
          <a:xfrm>
            <a:off x="546488" y="1514528"/>
            <a:ext cx="1209882" cy="302011"/>
          </a:xfrm>
          <a:prstGeom prst="homePlate">
            <a:avLst/>
          </a:prstGeom>
          <a:solidFill>
            <a:schemeClr val="bg1"/>
          </a:solidFill>
          <a:ln w="9525" cap="flat" cmpd="sng" algn="ctr">
            <a:solidFill>
              <a:srgbClr val="C00000"/>
            </a:solidFill>
            <a:prstDash val="solid"/>
          </a:ln>
          <a:effectLst/>
        </p:spPr>
        <p:txBody>
          <a:bodyPr lIns="36000" tIns="36000" rIns="36000" bIns="36000" rtlCol="0" anchor="ctr"/>
          <a:lstStyle/>
          <a:p>
            <a:pPr defTabSz="1219170">
              <a:defRPr/>
            </a:pPr>
            <a:r>
              <a:rPr lang="fr-FR" sz="950" b="1" kern="0" dirty="0">
                <a:solidFill>
                  <a:srgbClr val="C00000"/>
                </a:solidFill>
                <a:cs typeface="Segoe UI Light" panose="020B0502040204020203" pitchFamily="34" charset="0"/>
              </a:rPr>
              <a:t>CHALLENGE</a:t>
            </a:r>
          </a:p>
        </p:txBody>
      </p:sp>
      <p:sp>
        <p:nvSpPr>
          <p:cNvPr id="38" name="Flèche : chevron 21">
            <a:extLst>
              <a:ext uri="{FF2B5EF4-FFF2-40B4-BE49-F238E27FC236}">
                <a16:creationId xmlns:a16="http://schemas.microsoft.com/office/drawing/2014/main" id="{9ADB29E0-C126-40EA-977D-E6412BE30DBD}"/>
              </a:ext>
            </a:extLst>
          </p:cNvPr>
          <p:cNvSpPr/>
          <p:nvPr/>
        </p:nvSpPr>
        <p:spPr>
          <a:xfrm>
            <a:off x="546487" y="1860099"/>
            <a:ext cx="1383160" cy="3073881"/>
          </a:xfrm>
          <a:prstGeom prst="homePlate">
            <a:avLst>
              <a:gd name="adj" fmla="val 26667"/>
            </a:avLst>
          </a:prstGeom>
          <a:solidFill>
            <a:schemeClr val="bg1"/>
          </a:solidFill>
          <a:ln w="9525" cap="flat" cmpd="sng" algn="ctr">
            <a:solidFill>
              <a:srgbClr val="0095DA"/>
            </a:solidFill>
            <a:prstDash val="solid"/>
          </a:ln>
          <a:effectLst/>
        </p:spPr>
        <p:txBody>
          <a:bodyPr lIns="36000" tIns="36000" rIns="36000" bIns="36000" rtlCol="0" anchor="ctr"/>
          <a:lstStyle/>
          <a:p>
            <a:pPr defTabSz="1219170">
              <a:defRPr/>
            </a:pPr>
            <a:r>
              <a:rPr lang="fr-FR" sz="950" b="1" kern="0" dirty="0">
                <a:solidFill>
                  <a:srgbClr val="0095DA"/>
                </a:solidFill>
                <a:cs typeface="Segoe UI Light" panose="020B0502040204020203" pitchFamily="34" charset="0"/>
              </a:rPr>
              <a:t>EPARGNE</a:t>
            </a:r>
          </a:p>
        </p:txBody>
      </p:sp>
      <p:sp>
        <p:nvSpPr>
          <p:cNvPr id="41" name="Flèche : chevron 21">
            <a:extLst>
              <a:ext uri="{FF2B5EF4-FFF2-40B4-BE49-F238E27FC236}">
                <a16:creationId xmlns:a16="http://schemas.microsoft.com/office/drawing/2014/main" id="{6985A9CB-C435-4FFB-AD39-9D2117C07FDA}"/>
              </a:ext>
            </a:extLst>
          </p:cNvPr>
          <p:cNvSpPr/>
          <p:nvPr/>
        </p:nvSpPr>
        <p:spPr>
          <a:xfrm>
            <a:off x="548612" y="4995810"/>
            <a:ext cx="1383160" cy="796134"/>
          </a:xfrm>
          <a:prstGeom prst="homePlate">
            <a:avLst/>
          </a:prstGeom>
          <a:solidFill>
            <a:schemeClr val="bg1"/>
          </a:solidFill>
          <a:ln w="9525" cap="flat" cmpd="sng" algn="ctr">
            <a:solidFill>
              <a:srgbClr val="71BF44"/>
            </a:solidFill>
            <a:prstDash val="solid"/>
          </a:ln>
          <a:effectLst/>
        </p:spPr>
        <p:txBody>
          <a:bodyPr lIns="36000" tIns="36000" rIns="36000" bIns="36000" rtlCol="0" anchor="ctr"/>
          <a:lstStyle/>
          <a:p>
            <a:pPr defTabSz="1219170">
              <a:defRPr/>
            </a:pPr>
            <a:r>
              <a:rPr lang="fr-FR" sz="950" b="1" kern="0" dirty="0">
                <a:solidFill>
                  <a:srgbClr val="71BF44"/>
                </a:solidFill>
                <a:cs typeface="Segoe UI Light" panose="020B0502040204020203" pitchFamily="34" charset="0"/>
              </a:rPr>
              <a:t>CREDIT</a:t>
            </a:r>
          </a:p>
        </p:txBody>
      </p:sp>
      <p:sp>
        <p:nvSpPr>
          <p:cNvPr id="43" name="Flèche : chevron 21">
            <a:extLst>
              <a:ext uri="{FF2B5EF4-FFF2-40B4-BE49-F238E27FC236}">
                <a16:creationId xmlns:a16="http://schemas.microsoft.com/office/drawing/2014/main" id="{36EE968E-7F28-4DC9-93C5-B0FB162A26E0}"/>
              </a:ext>
            </a:extLst>
          </p:cNvPr>
          <p:cNvSpPr/>
          <p:nvPr/>
        </p:nvSpPr>
        <p:spPr>
          <a:xfrm>
            <a:off x="548612" y="5853774"/>
            <a:ext cx="1383160" cy="535804"/>
          </a:xfrm>
          <a:prstGeom prst="homePlate">
            <a:avLst/>
          </a:prstGeom>
          <a:solidFill>
            <a:schemeClr val="bg1"/>
          </a:solidFill>
          <a:ln w="9525" cap="flat" cmpd="sng" algn="ctr">
            <a:solidFill>
              <a:schemeClr val="bg1">
                <a:lumMod val="50000"/>
              </a:schemeClr>
            </a:solidFill>
            <a:prstDash val="solid"/>
          </a:ln>
          <a:effectLst/>
        </p:spPr>
        <p:txBody>
          <a:bodyPr lIns="36000" tIns="36000" rIns="36000" bIns="36000" rtlCol="0" anchor="ctr"/>
          <a:lstStyle/>
          <a:p>
            <a:pPr defTabSz="1219170">
              <a:defRPr/>
            </a:pPr>
            <a:r>
              <a:rPr lang="fr-FR" sz="950" b="1" kern="0" dirty="0">
                <a:solidFill>
                  <a:schemeClr val="bg1">
                    <a:lumMod val="50000"/>
                  </a:schemeClr>
                </a:solidFill>
                <a:cs typeface="Segoe UI Light" panose="020B0502040204020203" pitchFamily="34" charset="0"/>
              </a:rPr>
              <a:t>ECHEANCES</a:t>
            </a:r>
          </a:p>
        </p:txBody>
      </p:sp>
      <p:sp>
        <p:nvSpPr>
          <p:cNvPr id="44" name="ZoneTexte 43">
            <a:extLst>
              <a:ext uri="{FF2B5EF4-FFF2-40B4-BE49-F238E27FC236}">
                <a16:creationId xmlns:a16="http://schemas.microsoft.com/office/drawing/2014/main" id="{DB2C3E11-44D5-42A2-8E18-B6A024AAF2E9}"/>
              </a:ext>
            </a:extLst>
          </p:cNvPr>
          <p:cNvSpPr txBox="1"/>
          <p:nvPr/>
        </p:nvSpPr>
        <p:spPr>
          <a:xfrm>
            <a:off x="9247438" y="5717698"/>
            <a:ext cx="2344150" cy="400110"/>
          </a:xfrm>
          <a:prstGeom prst="rect">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18900000" scaled="1"/>
            <a:tileRect/>
          </a:gradFill>
        </p:spPr>
        <p:txBody>
          <a:bodyPr wrap="square" rtlCol="0">
            <a:spAutoFit/>
          </a:bodyPr>
          <a:lstStyle/>
          <a:p>
            <a:r>
              <a:rPr lang="fr-FR" sz="1000" dirty="0">
                <a:solidFill>
                  <a:schemeClr val="tx1">
                    <a:lumMod val="75000"/>
                    <a:lumOff val="25000"/>
                  </a:schemeClr>
                </a:solidFill>
              </a:rPr>
              <a:t>Échéance finale </a:t>
            </a:r>
            <a:r>
              <a:rPr lang="fr-FR" sz="1000" b="1" dirty="0">
                <a:solidFill>
                  <a:schemeClr val="tx1">
                    <a:lumMod val="75000"/>
                    <a:lumOff val="25000"/>
                  </a:schemeClr>
                </a:solidFill>
              </a:rPr>
              <a:t>Millésime Evolution </a:t>
            </a:r>
            <a:r>
              <a:rPr lang="fr-FR" sz="1000" b="1" dirty="0"/>
              <a:t>918 000 €</a:t>
            </a:r>
          </a:p>
        </p:txBody>
      </p:sp>
      <p:sp>
        <p:nvSpPr>
          <p:cNvPr id="45" name="ZoneTexte 44">
            <a:extLst>
              <a:ext uri="{FF2B5EF4-FFF2-40B4-BE49-F238E27FC236}">
                <a16:creationId xmlns:a16="http://schemas.microsoft.com/office/drawing/2014/main" id="{DD0234B4-BA4A-44B8-956C-20FB434EFDDA}"/>
              </a:ext>
            </a:extLst>
          </p:cNvPr>
          <p:cNvSpPr txBox="1"/>
          <p:nvPr/>
        </p:nvSpPr>
        <p:spPr>
          <a:xfrm>
            <a:off x="4931991" y="4438296"/>
            <a:ext cx="6659593" cy="246221"/>
          </a:xfrm>
          <a:prstGeom prst="rect">
            <a:avLst/>
          </a:prstGeom>
          <a:gradFill flip="none" rotWithShape="1">
            <a:gsLst>
              <a:gs pos="0">
                <a:srgbClr val="0095DA">
                  <a:tint val="66000"/>
                  <a:satMod val="160000"/>
                </a:srgbClr>
              </a:gs>
              <a:gs pos="50000">
                <a:srgbClr val="0095DA">
                  <a:tint val="44500"/>
                  <a:satMod val="160000"/>
                </a:srgbClr>
              </a:gs>
              <a:gs pos="100000">
                <a:srgbClr val="0095DA">
                  <a:tint val="23500"/>
                  <a:satMod val="160000"/>
                </a:srgbClr>
              </a:gs>
            </a:gsLst>
            <a:lin ang="18900000" scaled="1"/>
            <a:tileRect/>
          </a:gradFill>
        </p:spPr>
        <p:txBody>
          <a:bodyPr wrap="square" rtlCol="0">
            <a:spAutoFit/>
          </a:bodyPr>
          <a:lstStyle/>
          <a:p>
            <a:pPr algn="ctr"/>
            <a:r>
              <a:rPr lang="fr-FR" sz="1000" b="1" kern="0" dirty="0">
                <a:solidFill>
                  <a:schemeClr val="tx1">
                    <a:lumMod val="75000"/>
                    <a:lumOff val="25000"/>
                  </a:schemeClr>
                </a:solidFill>
                <a:cs typeface="Arial"/>
                <a:sym typeface="Arial"/>
              </a:rPr>
              <a:t>Action commerciale  clients Premium non vu (temps 2)</a:t>
            </a:r>
          </a:p>
        </p:txBody>
      </p:sp>
      <p:pic>
        <p:nvPicPr>
          <p:cNvPr id="46" name="Picture 2" descr="Sticker arbre été vert pas cher Etiquette &amp;amp;amp; Autocollant">
            <a:extLst>
              <a:ext uri="{FF2B5EF4-FFF2-40B4-BE49-F238E27FC236}">
                <a16:creationId xmlns:a16="http://schemas.microsoft.com/office/drawing/2014/main" id="{E32B2FDD-6E99-4799-91FC-DA0DED2FE16E}"/>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899089" y="5136576"/>
            <a:ext cx="475550" cy="475550"/>
          </a:xfrm>
          <a:prstGeom prst="rect">
            <a:avLst/>
          </a:prstGeom>
          <a:noFill/>
          <a:extLst>
            <a:ext uri="{909E8E84-426E-40DD-AFC4-6F175D3DCCD1}">
              <a14:hiddenFill xmlns:a14="http://schemas.microsoft.com/office/drawing/2010/main">
                <a:solidFill>
                  <a:srgbClr val="FFFFFF"/>
                </a:solidFill>
              </a14:hiddenFill>
            </a:ext>
          </a:extLst>
        </p:spPr>
      </p:pic>
      <p:sp>
        <p:nvSpPr>
          <p:cNvPr id="31" name="ZoneTexte 30">
            <a:extLst>
              <a:ext uri="{FF2B5EF4-FFF2-40B4-BE49-F238E27FC236}">
                <a16:creationId xmlns:a16="http://schemas.microsoft.com/office/drawing/2014/main" id="{794F3F44-ED7C-40D0-9BA2-1E0A33BB6FDD}"/>
              </a:ext>
            </a:extLst>
          </p:cNvPr>
          <p:cNvSpPr txBox="1"/>
          <p:nvPr/>
        </p:nvSpPr>
        <p:spPr>
          <a:xfrm>
            <a:off x="2068254" y="4706030"/>
            <a:ext cx="9523331" cy="254287"/>
          </a:xfrm>
          <a:prstGeom prst="rect">
            <a:avLst/>
          </a:prstGeom>
          <a:gradFill flip="none" rotWithShape="1">
            <a:gsLst>
              <a:gs pos="0">
                <a:srgbClr val="0095DA">
                  <a:tint val="66000"/>
                  <a:satMod val="160000"/>
                </a:srgbClr>
              </a:gs>
              <a:gs pos="50000">
                <a:srgbClr val="0095DA">
                  <a:tint val="44500"/>
                  <a:satMod val="160000"/>
                </a:srgbClr>
              </a:gs>
              <a:gs pos="100000">
                <a:srgbClr val="0095DA">
                  <a:tint val="23500"/>
                  <a:satMod val="160000"/>
                </a:srgbClr>
              </a:gs>
            </a:gsLst>
            <a:lin ang="18900000" scaled="1"/>
            <a:tileRect/>
          </a:gradFill>
        </p:spPr>
        <p:txBody>
          <a:bodyPr wrap="square" rtlCol="0">
            <a:spAutoFit/>
          </a:bodyPr>
          <a:lstStyle/>
          <a:p>
            <a:pPr algn="ctr"/>
            <a:r>
              <a:rPr lang="fr-FR" sz="1000" b="1" kern="0" dirty="0">
                <a:solidFill>
                  <a:schemeClr val="tx1">
                    <a:lumMod val="75000"/>
                    <a:lumOff val="25000"/>
                  </a:schemeClr>
                </a:solidFill>
                <a:cs typeface="Arial"/>
                <a:sym typeface="Arial"/>
              </a:rPr>
              <a:t>Action commerciale  synergie PRO-GP</a:t>
            </a:r>
          </a:p>
        </p:txBody>
      </p:sp>
      <p:sp>
        <p:nvSpPr>
          <p:cNvPr id="36" name="ZoneTexte 35">
            <a:extLst>
              <a:ext uri="{FF2B5EF4-FFF2-40B4-BE49-F238E27FC236}">
                <a16:creationId xmlns:a16="http://schemas.microsoft.com/office/drawing/2014/main" id="{1B5DE7FF-F848-454F-A73A-7181E331DA54}"/>
              </a:ext>
            </a:extLst>
          </p:cNvPr>
          <p:cNvSpPr txBox="1"/>
          <p:nvPr/>
        </p:nvSpPr>
        <p:spPr>
          <a:xfrm>
            <a:off x="2068254" y="4165613"/>
            <a:ext cx="9520681" cy="246221"/>
          </a:xfrm>
          <a:prstGeom prst="rect">
            <a:avLst/>
          </a:prstGeom>
          <a:gradFill flip="none" rotWithShape="1">
            <a:gsLst>
              <a:gs pos="0">
                <a:srgbClr val="0095DA">
                  <a:tint val="66000"/>
                  <a:satMod val="160000"/>
                </a:srgbClr>
              </a:gs>
              <a:gs pos="50000">
                <a:srgbClr val="0095DA">
                  <a:tint val="44500"/>
                  <a:satMod val="160000"/>
                </a:srgbClr>
              </a:gs>
              <a:gs pos="100000">
                <a:srgbClr val="0095DA">
                  <a:tint val="23500"/>
                  <a:satMod val="160000"/>
                </a:srgbClr>
              </a:gs>
            </a:gsLst>
            <a:lin ang="18900000" scaled="1"/>
            <a:tileRect/>
          </a:gradFill>
        </p:spPr>
        <p:txBody>
          <a:bodyPr wrap="square" rtlCol="0">
            <a:spAutoFit/>
          </a:bodyPr>
          <a:lstStyle/>
          <a:p>
            <a:pPr algn="ctr"/>
            <a:r>
              <a:rPr lang="fr-FR" sz="1000" b="1" kern="0" dirty="0">
                <a:solidFill>
                  <a:schemeClr val="tx1">
                    <a:lumMod val="75000"/>
                    <a:lumOff val="25000"/>
                  </a:schemeClr>
                </a:solidFill>
                <a:cs typeface="Arial"/>
                <a:sym typeface="Arial"/>
              </a:rPr>
              <a:t>Action  mise à jour de la clause bénéficiaire</a:t>
            </a:r>
          </a:p>
        </p:txBody>
      </p:sp>
      <p:pic>
        <p:nvPicPr>
          <p:cNvPr id="47" name="Picture 4" descr="New - image for website - Sherrards Law">
            <a:extLst>
              <a:ext uri="{FF2B5EF4-FFF2-40B4-BE49-F238E27FC236}">
                <a16:creationId xmlns:a16="http://schemas.microsoft.com/office/drawing/2014/main" id="{BEF27EE4-E59A-4661-9D5E-8EB1B16BEA7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16140" y="2917733"/>
            <a:ext cx="321095" cy="318661"/>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4" descr="New - image for website - Sherrards Law">
            <a:extLst>
              <a:ext uri="{FF2B5EF4-FFF2-40B4-BE49-F238E27FC236}">
                <a16:creationId xmlns:a16="http://schemas.microsoft.com/office/drawing/2014/main" id="{AC026276-AEF4-46E2-82A5-DA31CD675F6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29647" y="3663115"/>
            <a:ext cx="321095" cy="318661"/>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4" descr="New - image for website - Sherrards Law">
            <a:extLst>
              <a:ext uri="{FF2B5EF4-FFF2-40B4-BE49-F238E27FC236}">
                <a16:creationId xmlns:a16="http://schemas.microsoft.com/office/drawing/2014/main" id="{B28BE343-BAF2-4AE2-84C3-2A12BCA205D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23394" y="2642275"/>
            <a:ext cx="321095" cy="318661"/>
          </a:xfrm>
          <a:prstGeom prst="rect">
            <a:avLst/>
          </a:prstGeom>
          <a:noFill/>
          <a:extLst>
            <a:ext uri="{909E8E84-426E-40DD-AFC4-6F175D3DCCD1}">
              <a14:hiddenFill xmlns:a14="http://schemas.microsoft.com/office/drawing/2010/main">
                <a:solidFill>
                  <a:srgbClr val="FFFFFF"/>
                </a:solidFill>
              </a14:hiddenFill>
            </a:ext>
          </a:extLst>
        </p:spPr>
      </p:pic>
      <p:pic>
        <p:nvPicPr>
          <p:cNvPr id="39" name="Groupe 38">
            <a:extLst>
              <a:ext uri="{FF2B5EF4-FFF2-40B4-BE49-F238E27FC236}">
                <a16:creationId xmlns:a16="http://schemas.microsoft.com/office/drawing/2014/main" id="{113B886B-93B9-4365-9249-028638EAFE36}"/>
              </a:ext>
            </a:extLst>
          </p:cNvPr>
          <p:cNvPicPr/>
          <p:nvPr/>
        </p:nvPicPr>
        <p:blipFill>
          <a:blip r:embed="rId6">
            <a:extLst>
              <a:ext uri="{28A0092B-C50C-407E-A947-70E740481C1C}">
                <a14:useLocalDpi xmlns:a14="http://schemas.microsoft.com/office/drawing/2010/main" val="0"/>
              </a:ext>
            </a:extLst>
          </a:blip>
          <a:srcRect l="-5405" t="-2499"/>
          <a:stretch>
            <a:fillRect/>
          </a:stretch>
        </p:blipFill>
        <p:spPr bwMode="auto">
          <a:xfrm>
            <a:off x="11206956" y="664161"/>
            <a:ext cx="689031" cy="683076"/>
          </a:xfrm>
          <a:prstGeom prst="rect">
            <a:avLst/>
          </a:prstGeom>
          <a:noFill/>
        </p:spPr>
      </p:pic>
      <p:sp>
        <p:nvSpPr>
          <p:cNvPr id="27" name="Espace réservé du texte 3">
            <a:extLst>
              <a:ext uri="{FF2B5EF4-FFF2-40B4-BE49-F238E27FC236}">
                <a16:creationId xmlns:a16="http://schemas.microsoft.com/office/drawing/2014/main" id="{E23298B5-1DBC-484D-8231-1D75A0FE8ED6}"/>
              </a:ext>
            </a:extLst>
          </p:cNvPr>
          <p:cNvSpPr>
            <a:spLocks noGrp="1"/>
          </p:cNvSpPr>
          <p:nvPr>
            <p:ph type="body" sz="quarter" idx="12"/>
          </p:nvPr>
        </p:nvSpPr>
        <p:spPr>
          <a:xfrm>
            <a:off x="546487" y="442594"/>
            <a:ext cx="10980738" cy="720725"/>
          </a:xfrm>
        </p:spPr>
        <p:txBody>
          <a:bodyPr>
            <a:normAutofit/>
          </a:bodyPr>
          <a:lstStyle/>
          <a:p>
            <a:pPr>
              <a:spcBef>
                <a:spcPts val="0"/>
              </a:spcBef>
            </a:pPr>
            <a:r>
              <a:rPr lang="fr-FR" sz="1600" b="1" dirty="0"/>
              <a:t>De nombreuses </a:t>
            </a:r>
            <a:r>
              <a:rPr lang="fr-FR" sz="1600" b="1" dirty="0">
                <a:solidFill>
                  <a:srgbClr val="C00000"/>
                </a:solidFill>
              </a:rPr>
              <a:t>offres et actions </a:t>
            </a:r>
            <a:r>
              <a:rPr lang="fr-FR" sz="1600" b="1" dirty="0"/>
              <a:t>sont mises en place pour vous accompagner dans la </a:t>
            </a:r>
            <a:r>
              <a:rPr lang="fr-FR" sz="1600" b="1" dirty="0">
                <a:solidFill>
                  <a:srgbClr val="C00000"/>
                </a:solidFill>
              </a:rPr>
              <a:t>réussite de ce challenge</a:t>
            </a:r>
          </a:p>
        </p:txBody>
      </p:sp>
      <p:pic>
        <p:nvPicPr>
          <p:cNvPr id="51" name="Picture 4" descr="New - image for website - Sherrards Law">
            <a:extLst>
              <a:ext uri="{FF2B5EF4-FFF2-40B4-BE49-F238E27FC236}">
                <a16:creationId xmlns:a16="http://schemas.microsoft.com/office/drawing/2014/main" id="{8502BA4D-6A7F-4CFA-9BFA-0B078E0AA4C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91712" y="3914364"/>
            <a:ext cx="321095" cy="318661"/>
          </a:xfrm>
          <a:prstGeom prst="rect">
            <a:avLst/>
          </a:prstGeom>
          <a:noFill/>
          <a:extLst>
            <a:ext uri="{909E8E84-426E-40DD-AFC4-6F175D3DCCD1}">
              <a14:hiddenFill xmlns:a14="http://schemas.microsoft.com/office/drawing/2010/main">
                <a:solidFill>
                  <a:srgbClr val="FFFFFF"/>
                </a:solidFill>
              </a14:hiddenFill>
            </a:ext>
          </a:extLst>
        </p:spPr>
      </p:pic>
      <p:sp>
        <p:nvSpPr>
          <p:cNvPr id="53" name="Espace réservé du texte 3">
            <a:extLst>
              <a:ext uri="{FF2B5EF4-FFF2-40B4-BE49-F238E27FC236}">
                <a16:creationId xmlns:a16="http://schemas.microsoft.com/office/drawing/2014/main" id="{B76FEFBA-1CDF-46F0-A0B2-7D6015B3223C}"/>
              </a:ext>
            </a:extLst>
          </p:cNvPr>
          <p:cNvSpPr>
            <a:spLocks noGrp="1"/>
          </p:cNvSpPr>
          <p:nvPr>
            <p:ph type="body" sz="quarter" idx="14"/>
          </p:nvPr>
        </p:nvSpPr>
        <p:spPr>
          <a:xfrm>
            <a:off x="4376738" y="136525"/>
            <a:ext cx="7299325" cy="231775"/>
          </a:xfrm>
        </p:spPr>
        <p:txBody>
          <a:bodyPr/>
          <a:lstStyle/>
          <a:p>
            <a:r>
              <a:rPr lang="fr-FR" sz="1000" dirty="0">
                <a:solidFill>
                  <a:schemeClr val="tx1">
                    <a:lumMod val="75000"/>
                    <a:lumOff val="25000"/>
                  </a:schemeClr>
                </a:solidFill>
              </a:rPr>
              <a:t>Particuliers</a:t>
            </a:r>
            <a:r>
              <a:rPr lang="fr-FR" sz="1000" dirty="0"/>
              <a:t> 		</a:t>
            </a:r>
            <a:r>
              <a:rPr lang="fr-FR" sz="1000" b="0" dirty="0">
                <a:solidFill>
                  <a:schemeClr val="accent4">
                    <a:lumMod val="75000"/>
                  </a:schemeClr>
                </a:solidFill>
              </a:rPr>
              <a:t>Premiums</a:t>
            </a:r>
            <a:r>
              <a:rPr lang="fr-FR" sz="1000" b="0" dirty="0"/>
              <a:t>		</a:t>
            </a:r>
            <a:r>
              <a:rPr lang="fr-FR" sz="1000" b="0" dirty="0">
                <a:solidFill>
                  <a:schemeClr val="tx1">
                    <a:lumMod val="75000"/>
                    <a:lumOff val="25000"/>
                  </a:schemeClr>
                </a:solidFill>
              </a:rPr>
              <a:t>Professionnels</a:t>
            </a:r>
          </a:p>
        </p:txBody>
      </p:sp>
    </p:spTree>
    <p:extLst>
      <p:ext uri="{BB962C8B-B14F-4D97-AF65-F5344CB8AC3E}">
        <p14:creationId xmlns:p14="http://schemas.microsoft.com/office/powerpoint/2010/main" val="1643195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additive="base">
                                        <p:cTn id="12" dur="500" fill="hold"/>
                                        <p:tgtEl>
                                          <p:spTgt spid="37"/>
                                        </p:tgtEl>
                                        <p:attrNameLst>
                                          <p:attrName>ppt_x</p:attrName>
                                        </p:attrNameLst>
                                      </p:cBhvr>
                                      <p:tavLst>
                                        <p:tav tm="0">
                                          <p:val>
                                            <p:strVal val="0-#ppt_w/2"/>
                                          </p:val>
                                        </p:tav>
                                        <p:tav tm="100000">
                                          <p:val>
                                            <p:strVal val="#ppt_x"/>
                                          </p:val>
                                        </p:tav>
                                      </p:tavLst>
                                    </p:anim>
                                    <p:anim calcmode="lin" valueType="num">
                                      <p:cBhvr additive="base">
                                        <p:cTn id="13" dur="500" fill="hold"/>
                                        <p:tgtEl>
                                          <p:spTgt spid="37"/>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38"/>
                                        </p:tgtEl>
                                        <p:attrNameLst>
                                          <p:attrName>style.visibility</p:attrName>
                                        </p:attrNameLst>
                                      </p:cBhvr>
                                      <p:to>
                                        <p:strVal val="visible"/>
                                      </p:to>
                                    </p:set>
                                    <p:anim calcmode="lin" valueType="num">
                                      <p:cBhvr additive="base">
                                        <p:cTn id="18" dur="500" fill="hold"/>
                                        <p:tgtEl>
                                          <p:spTgt spid="38"/>
                                        </p:tgtEl>
                                        <p:attrNameLst>
                                          <p:attrName>ppt_x</p:attrName>
                                        </p:attrNameLst>
                                      </p:cBhvr>
                                      <p:tavLst>
                                        <p:tav tm="0">
                                          <p:val>
                                            <p:strVal val="0-#ppt_w/2"/>
                                          </p:val>
                                        </p:tav>
                                        <p:tav tm="100000">
                                          <p:val>
                                            <p:strVal val="#ppt_x"/>
                                          </p:val>
                                        </p:tav>
                                      </p:tavLst>
                                    </p:anim>
                                    <p:anim calcmode="lin" valueType="num">
                                      <p:cBhvr additive="base">
                                        <p:cTn id="19" dur="500" fill="hold"/>
                                        <p:tgtEl>
                                          <p:spTgt spid="38"/>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0"/>
                                  </p:stCondLst>
                                  <p:childTnLst>
                                    <p:set>
                                      <p:cBhvr>
                                        <p:cTn id="21" dur="1" fill="hold">
                                          <p:stCondLst>
                                            <p:cond delay="0"/>
                                          </p:stCondLst>
                                        </p:cTn>
                                        <p:tgtEl>
                                          <p:spTgt spid="49"/>
                                        </p:tgtEl>
                                        <p:attrNameLst>
                                          <p:attrName>style.visibility</p:attrName>
                                        </p:attrNameLst>
                                      </p:cBhvr>
                                      <p:to>
                                        <p:strVal val="visible"/>
                                      </p:to>
                                    </p:set>
                                    <p:anim calcmode="lin" valueType="num">
                                      <p:cBhvr additive="base">
                                        <p:cTn id="22" dur="500" fill="hold"/>
                                        <p:tgtEl>
                                          <p:spTgt spid="49"/>
                                        </p:tgtEl>
                                        <p:attrNameLst>
                                          <p:attrName>ppt_x</p:attrName>
                                        </p:attrNameLst>
                                      </p:cBhvr>
                                      <p:tavLst>
                                        <p:tav tm="0">
                                          <p:val>
                                            <p:strVal val="0-#ppt_w/2"/>
                                          </p:val>
                                        </p:tav>
                                        <p:tav tm="100000">
                                          <p:val>
                                            <p:strVal val="#ppt_x"/>
                                          </p:val>
                                        </p:tav>
                                      </p:tavLst>
                                    </p:anim>
                                    <p:anim calcmode="lin" valueType="num">
                                      <p:cBhvr additive="base">
                                        <p:cTn id="23" dur="500" fill="hold"/>
                                        <p:tgtEl>
                                          <p:spTgt spid="49"/>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0"/>
                                  </p:stCondLst>
                                  <p:childTnLst>
                                    <p:set>
                                      <p:cBhvr>
                                        <p:cTn id="25" dur="1" fill="hold">
                                          <p:stCondLst>
                                            <p:cond delay="0"/>
                                          </p:stCondLst>
                                        </p:cTn>
                                        <p:tgtEl>
                                          <p:spTgt spid="47"/>
                                        </p:tgtEl>
                                        <p:attrNameLst>
                                          <p:attrName>style.visibility</p:attrName>
                                        </p:attrNameLst>
                                      </p:cBhvr>
                                      <p:to>
                                        <p:strVal val="visible"/>
                                      </p:to>
                                    </p:set>
                                    <p:anim calcmode="lin" valueType="num">
                                      <p:cBhvr additive="base">
                                        <p:cTn id="26" dur="500" fill="hold"/>
                                        <p:tgtEl>
                                          <p:spTgt spid="47"/>
                                        </p:tgtEl>
                                        <p:attrNameLst>
                                          <p:attrName>ppt_x</p:attrName>
                                        </p:attrNameLst>
                                      </p:cBhvr>
                                      <p:tavLst>
                                        <p:tav tm="0">
                                          <p:val>
                                            <p:strVal val="0-#ppt_w/2"/>
                                          </p:val>
                                        </p:tav>
                                        <p:tav tm="100000">
                                          <p:val>
                                            <p:strVal val="#ppt_x"/>
                                          </p:val>
                                        </p:tav>
                                      </p:tavLst>
                                    </p:anim>
                                    <p:anim calcmode="lin" valueType="num">
                                      <p:cBhvr additive="base">
                                        <p:cTn id="27" dur="500" fill="hold"/>
                                        <p:tgtEl>
                                          <p:spTgt spid="47"/>
                                        </p:tgtEl>
                                        <p:attrNameLst>
                                          <p:attrName>ppt_y</p:attrName>
                                        </p:attrNameLst>
                                      </p:cBhvr>
                                      <p:tavLst>
                                        <p:tav tm="0">
                                          <p:val>
                                            <p:strVal val="#ppt_y"/>
                                          </p:val>
                                        </p:tav>
                                        <p:tav tm="100000">
                                          <p:val>
                                            <p:strVal val="#ppt_y"/>
                                          </p:val>
                                        </p:tav>
                                      </p:tavLst>
                                    </p:anim>
                                  </p:childTnLst>
                                </p:cTn>
                              </p:par>
                              <p:par>
                                <p:cTn id="28" presetID="2" presetClass="entr" presetSubtype="8" fill="hold" nodeType="withEffect">
                                  <p:stCondLst>
                                    <p:cond delay="0"/>
                                  </p:stCondLst>
                                  <p:childTnLst>
                                    <p:set>
                                      <p:cBhvr>
                                        <p:cTn id="29" dur="1" fill="hold">
                                          <p:stCondLst>
                                            <p:cond delay="0"/>
                                          </p:stCondLst>
                                        </p:cTn>
                                        <p:tgtEl>
                                          <p:spTgt spid="48"/>
                                        </p:tgtEl>
                                        <p:attrNameLst>
                                          <p:attrName>style.visibility</p:attrName>
                                        </p:attrNameLst>
                                      </p:cBhvr>
                                      <p:to>
                                        <p:strVal val="visible"/>
                                      </p:to>
                                    </p:set>
                                    <p:anim calcmode="lin" valueType="num">
                                      <p:cBhvr additive="base">
                                        <p:cTn id="30" dur="500" fill="hold"/>
                                        <p:tgtEl>
                                          <p:spTgt spid="48"/>
                                        </p:tgtEl>
                                        <p:attrNameLst>
                                          <p:attrName>ppt_x</p:attrName>
                                        </p:attrNameLst>
                                      </p:cBhvr>
                                      <p:tavLst>
                                        <p:tav tm="0">
                                          <p:val>
                                            <p:strVal val="0-#ppt_w/2"/>
                                          </p:val>
                                        </p:tav>
                                        <p:tav tm="100000">
                                          <p:val>
                                            <p:strVal val="#ppt_x"/>
                                          </p:val>
                                        </p:tav>
                                      </p:tavLst>
                                    </p:anim>
                                    <p:anim calcmode="lin" valueType="num">
                                      <p:cBhvr additive="base">
                                        <p:cTn id="31" dur="500" fill="hold"/>
                                        <p:tgtEl>
                                          <p:spTgt spid="48"/>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0"/>
                                  </p:stCondLst>
                                  <p:childTnLst>
                                    <p:set>
                                      <p:cBhvr>
                                        <p:cTn id="33" dur="1" fill="hold">
                                          <p:stCondLst>
                                            <p:cond delay="0"/>
                                          </p:stCondLst>
                                        </p:cTn>
                                        <p:tgtEl>
                                          <p:spTgt spid="40"/>
                                        </p:tgtEl>
                                        <p:attrNameLst>
                                          <p:attrName>style.visibility</p:attrName>
                                        </p:attrNameLst>
                                      </p:cBhvr>
                                      <p:to>
                                        <p:strVal val="visible"/>
                                      </p:to>
                                    </p:set>
                                    <p:anim calcmode="lin" valueType="num">
                                      <p:cBhvr additive="base">
                                        <p:cTn id="34" dur="500" fill="hold"/>
                                        <p:tgtEl>
                                          <p:spTgt spid="40"/>
                                        </p:tgtEl>
                                        <p:attrNameLst>
                                          <p:attrName>ppt_x</p:attrName>
                                        </p:attrNameLst>
                                      </p:cBhvr>
                                      <p:tavLst>
                                        <p:tav tm="0">
                                          <p:val>
                                            <p:strVal val="0-#ppt_w/2"/>
                                          </p:val>
                                        </p:tav>
                                        <p:tav tm="100000">
                                          <p:val>
                                            <p:strVal val="#ppt_x"/>
                                          </p:val>
                                        </p:tav>
                                      </p:tavLst>
                                    </p:anim>
                                    <p:anim calcmode="lin" valueType="num">
                                      <p:cBhvr additive="base">
                                        <p:cTn id="35" dur="500" fill="hold"/>
                                        <p:tgtEl>
                                          <p:spTgt spid="40"/>
                                        </p:tgtEl>
                                        <p:attrNameLst>
                                          <p:attrName>ppt_y</p:attrName>
                                        </p:attrNameLst>
                                      </p:cBhvr>
                                      <p:tavLst>
                                        <p:tav tm="0">
                                          <p:val>
                                            <p:strVal val="#ppt_y"/>
                                          </p:val>
                                        </p:tav>
                                        <p:tav tm="100000">
                                          <p:val>
                                            <p:strVal val="#ppt_y"/>
                                          </p:val>
                                        </p:tav>
                                      </p:tavLst>
                                    </p:anim>
                                  </p:childTnLst>
                                </p:cTn>
                              </p:par>
                              <p:par>
                                <p:cTn id="36" presetID="2" presetClass="entr" presetSubtype="8" fill="hold" grpId="0" nodeType="withEffect">
                                  <p:stCondLst>
                                    <p:cond delay="0"/>
                                  </p:stCondLst>
                                  <p:childTnLst>
                                    <p:set>
                                      <p:cBhvr>
                                        <p:cTn id="37" dur="1" fill="hold">
                                          <p:stCondLst>
                                            <p:cond delay="0"/>
                                          </p:stCondLst>
                                        </p:cTn>
                                        <p:tgtEl>
                                          <p:spTgt spid="42"/>
                                        </p:tgtEl>
                                        <p:attrNameLst>
                                          <p:attrName>style.visibility</p:attrName>
                                        </p:attrNameLst>
                                      </p:cBhvr>
                                      <p:to>
                                        <p:strVal val="visible"/>
                                      </p:to>
                                    </p:set>
                                    <p:anim calcmode="lin" valueType="num">
                                      <p:cBhvr additive="base">
                                        <p:cTn id="38" dur="500" fill="hold"/>
                                        <p:tgtEl>
                                          <p:spTgt spid="42"/>
                                        </p:tgtEl>
                                        <p:attrNameLst>
                                          <p:attrName>ppt_x</p:attrName>
                                        </p:attrNameLst>
                                      </p:cBhvr>
                                      <p:tavLst>
                                        <p:tav tm="0">
                                          <p:val>
                                            <p:strVal val="0-#ppt_w/2"/>
                                          </p:val>
                                        </p:tav>
                                        <p:tav tm="100000">
                                          <p:val>
                                            <p:strVal val="#ppt_x"/>
                                          </p:val>
                                        </p:tav>
                                      </p:tavLst>
                                    </p:anim>
                                    <p:anim calcmode="lin" valueType="num">
                                      <p:cBhvr additive="base">
                                        <p:cTn id="39" dur="500" fill="hold"/>
                                        <p:tgtEl>
                                          <p:spTgt spid="42"/>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500" fill="hold"/>
                                        <p:tgtEl>
                                          <p:spTgt spid="24"/>
                                        </p:tgtEl>
                                        <p:attrNameLst>
                                          <p:attrName>ppt_x</p:attrName>
                                        </p:attrNameLst>
                                      </p:cBhvr>
                                      <p:tavLst>
                                        <p:tav tm="0">
                                          <p:val>
                                            <p:strVal val="0-#ppt_w/2"/>
                                          </p:val>
                                        </p:tav>
                                        <p:tav tm="100000">
                                          <p:val>
                                            <p:strVal val="#ppt_x"/>
                                          </p:val>
                                        </p:tav>
                                      </p:tavLst>
                                    </p:anim>
                                    <p:anim calcmode="lin" valueType="num">
                                      <p:cBhvr additive="base">
                                        <p:cTn id="43" dur="500" fill="hold"/>
                                        <p:tgtEl>
                                          <p:spTgt spid="24"/>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additive="base">
                                        <p:cTn id="46" dur="500" fill="hold"/>
                                        <p:tgtEl>
                                          <p:spTgt spid="25"/>
                                        </p:tgtEl>
                                        <p:attrNameLst>
                                          <p:attrName>ppt_x</p:attrName>
                                        </p:attrNameLst>
                                      </p:cBhvr>
                                      <p:tavLst>
                                        <p:tav tm="0">
                                          <p:val>
                                            <p:strVal val="0-#ppt_w/2"/>
                                          </p:val>
                                        </p:tav>
                                        <p:tav tm="100000">
                                          <p:val>
                                            <p:strVal val="#ppt_x"/>
                                          </p:val>
                                        </p:tav>
                                      </p:tavLst>
                                    </p:anim>
                                    <p:anim calcmode="lin" valueType="num">
                                      <p:cBhvr additive="base">
                                        <p:cTn id="47" dur="500" fill="hold"/>
                                        <p:tgtEl>
                                          <p:spTgt spid="25"/>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0"/>
                                  </p:stCondLst>
                                  <p:childTnLst>
                                    <p:set>
                                      <p:cBhvr>
                                        <p:cTn id="49" dur="1" fill="hold">
                                          <p:stCondLst>
                                            <p:cond delay="0"/>
                                          </p:stCondLst>
                                        </p:cTn>
                                        <p:tgtEl>
                                          <p:spTgt spid="18"/>
                                        </p:tgtEl>
                                        <p:attrNameLst>
                                          <p:attrName>style.visibility</p:attrName>
                                        </p:attrNameLst>
                                      </p:cBhvr>
                                      <p:to>
                                        <p:strVal val="visible"/>
                                      </p:to>
                                    </p:set>
                                    <p:anim calcmode="lin" valueType="num">
                                      <p:cBhvr additive="base">
                                        <p:cTn id="50" dur="500" fill="hold"/>
                                        <p:tgtEl>
                                          <p:spTgt spid="18"/>
                                        </p:tgtEl>
                                        <p:attrNameLst>
                                          <p:attrName>ppt_x</p:attrName>
                                        </p:attrNameLst>
                                      </p:cBhvr>
                                      <p:tavLst>
                                        <p:tav tm="0">
                                          <p:val>
                                            <p:strVal val="0-#ppt_w/2"/>
                                          </p:val>
                                        </p:tav>
                                        <p:tav tm="100000">
                                          <p:val>
                                            <p:strVal val="#ppt_x"/>
                                          </p:val>
                                        </p:tav>
                                      </p:tavLst>
                                    </p:anim>
                                    <p:anim calcmode="lin" valueType="num">
                                      <p:cBhvr additive="base">
                                        <p:cTn id="51" dur="500" fill="hold"/>
                                        <p:tgtEl>
                                          <p:spTgt spid="18"/>
                                        </p:tgtEl>
                                        <p:attrNameLst>
                                          <p:attrName>ppt_y</p:attrName>
                                        </p:attrNameLst>
                                      </p:cBhvr>
                                      <p:tavLst>
                                        <p:tav tm="0">
                                          <p:val>
                                            <p:strVal val="#ppt_y"/>
                                          </p:val>
                                        </p:tav>
                                        <p:tav tm="100000">
                                          <p:val>
                                            <p:strVal val="#ppt_y"/>
                                          </p:val>
                                        </p:tav>
                                      </p:tavLst>
                                    </p:anim>
                                  </p:childTnLst>
                                </p:cTn>
                              </p:par>
                              <p:par>
                                <p:cTn id="52" presetID="2" presetClass="entr" presetSubtype="8" fill="hold" grpId="0" nodeType="withEffect">
                                  <p:stCondLst>
                                    <p:cond delay="0"/>
                                  </p:stCondLst>
                                  <p:childTnLst>
                                    <p:set>
                                      <p:cBhvr>
                                        <p:cTn id="53" dur="1" fill="hold">
                                          <p:stCondLst>
                                            <p:cond delay="0"/>
                                          </p:stCondLst>
                                        </p:cTn>
                                        <p:tgtEl>
                                          <p:spTgt spid="19"/>
                                        </p:tgtEl>
                                        <p:attrNameLst>
                                          <p:attrName>style.visibility</p:attrName>
                                        </p:attrNameLst>
                                      </p:cBhvr>
                                      <p:to>
                                        <p:strVal val="visible"/>
                                      </p:to>
                                    </p:set>
                                    <p:anim calcmode="lin" valueType="num">
                                      <p:cBhvr additive="base">
                                        <p:cTn id="54" dur="500" fill="hold"/>
                                        <p:tgtEl>
                                          <p:spTgt spid="19"/>
                                        </p:tgtEl>
                                        <p:attrNameLst>
                                          <p:attrName>ppt_x</p:attrName>
                                        </p:attrNameLst>
                                      </p:cBhvr>
                                      <p:tavLst>
                                        <p:tav tm="0">
                                          <p:val>
                                            <p:strVal val="0-#ppt_w/2"/>
                                          </p:val>
                                        </p:tav>
                                        <p:tav tm="100000">
                                          <p:val>
                                            <p:strVal val="#ppt_x"/>
                                          </p:val>
                                        </p:tav>
                                      </p:tavLst>
                                    </p:anim>
                                    <p:anim calcmode="lin" valueType="num">
                                      <p:cBhvr additive="base">
                                        <p:cTn id="55" dur="500" fill="hold"/>
                                        <p:tgtEl>
                                          <p:spTgt spid="19"/>
                                        </p:tgtEl>
                                        <p:attrNameLst>
                                          <p:attrName>ppt_y</p:attrName>
                                        </p:attrNameLst>
                                      </p:cBhvr>
                                      <p:tavLst>
                                        <p:tav tm="0">
                                          <p:val>
                                            <p:strVal val="#ppt_y"/>
                                          </p:val>
                                        </p:tav>
                                        <p:tav tm="100000">
                                          <p:val>
                                            <p:strVal val="#ppt_y"/>
                                          </p:val>
                                        </p:tav>
                                      </p:tavLst>
                                    </p:anim>
                                  </p:childTnLst>
                                </p:cTn>
                              </p:par>
                              <p:par>
                                <p:cTn id="56" presetID="2" presetClass="entr" presetSubtype="8" fill="hold" grpId="0" nodeType="withEffect">
                                  <p:stCondLst>
                                    <p:cond delay="0"/>
                                  </p:stCondLst>
                                  <p:childTnLst>
                                    <p:set>
                                      <p:cBhvr>
                                        <p:cTn id="57" dur="1" fill="hold">
                                          <p:stCondLst>
                                            <p:cond delay="0"/>
                                          </p:stCondLst>
                                        </p:cTn>
                                        <p:tgtEl>
                                          <p:spTgt spid="20"/>
                                        </p:tgtEl>
                                        <p:attrNameLst>
                                          <p:attrName>style.visibility</p:attrName>
                                        </p:attrNameLst>
                                      </p:cBhvr>
                                      <p:to>
                                        <p:strVal val="visible"/>
                                      </p:to>
                                    </p:set>
                                    <p:anim calcmode="lin" valueType="num">
                                      <p:cBhvr additive="base">
                                        <p:cTn id="58" dur="500" fill="hold"/>
                                        <p:tgtEl>
                                          <p:spTgt spid="20"/>
                                        </p:tgtEl>
                                        <p:attrNameLst>
                                          <p:attrName>ppt_x</p:attrName>
                                        </p:attrNameLst>
                                      </p:cBhvr>
                                      <p:tavLst>
                                        <p:tav tm="0">
                                          <p:val>
                                            <p:strVal val="0-#ppt_w/2"/>
                                          </p:val>
                                        </p:tav>
                                        <p:tav tm="100000">
                                          <p:val>
                                            <p:strVal val="#ppt_x"/>
                                          </p:val>
                                        </p:tav>
                                      </p:tavLst>
                                    </p:anim>
                                    <p:anim calcmode="lin" valueType="num">
                                      <p:cBhvr additive="base">
                                        <p:cTn id="59" dur="500" fill="hold"/>
                                        <p:tgtEl>
                                          <p:spTgt spid="20"/>
                                        </p:tgtEl>
                                        <p:attrNameLst>
                                          <p:attrName>ppt_y</p:attrName>
                                        </p:attrNameLst>
                                      </p:cBhvr>
                                      <p:tavLst>
                                        <p:tav tm="0">
                                          <p:val>
                                            <p:strVal val="#ppt_y"/>
                                          </p:val>
                                        </p:tav>
                                        <p:tav tm="100000">
                                          <p:val>
                                            <p:strVal val="#ppt_y"/>
                                          </p:val>
                                        </p:tav>
                                      </p:tavLst>
                                    </p:anim>
                                  </p:childTnLst>
                                </p:cTn>
                              </p:par>
                              <p:par>
                                <p:cTn id="60" presetID="2" presetClass="entr" presetSubtype="8" fill="hold" grpId="0" nodeType="withEffect">
                                  <p:stCondLst>
                                    <p:cond delay="0"/>
                                  </p:stCondLst>
                                  <p:childTnLst>
                                    <p:set>
                                      <p:cBhvr>
                                        <p:cTn id="61" dur="1" fill="hold">
                                          <p:stCondLst>
                                            <p:cond delay="0"/>
                                          </p:stCondLst>
                                        </p:cTn>
                                        <p:tgtEl>
                                          <p:spTgt spid="26"/>
                                        </p:tgtEl>
                                        <p:attrNameLst>
                                          <p:attrName>style.visibility</p:attrName>
                                        </p:attrNameLst>
                                      </p:cBhvr>
                                      <p:to>
                                        <p:strVal val="visible"/>
                                      </p:to>
                                    </p:set>
                                    <p:anim calcmode="lin" valueType="num">
                                      <p:cBhvr additive="base">
                                        <p:cTn id="62" dur="500" fill="hold"/>
                                        <p:tgtEl>
                                          <p:spTgt spid="26"/>
                                        </p:tgtEl>
                                        <p:attrNameLst>
                                          <p:attrName>ppt_x</p:attrName>
                                        </p:attrNameLst>
                                      </p:cBhvr>
                                      <p:tavLst>
                                        <p:tav tm="0">
                                          <p:val>
                                            <p:strVal val="0-#ppt_w/2"/>
                                          </p:val>
                                        </p:tav>
                                        <p:tav tm="100000">
                                          <p:val>
                                            <p:strVal val="#ppt_x"/>
                                          </p:val>
                                        </p:tav>
                                      </p:tavLst>
                                    </p:anim>
                                    <p:anim calcmode="lin" valueType="num">
                                      <p:cBhvr additive="base">
                                        <p:cTn id="63" dur="500" fill="hold"/>
                                        <p:tgtEl>
                                          <p:spTgt spid="26"/>
                                        </p:tgtEl>
                                        <p:attrNameLst>
                                          <p:attrName>ppt_y</p:attrName>
                                        </p:attrNameLst>
                                      </p:cBhvr>
                                      <p:tavLst>
                                        <p:tav tm="0">
                                          <p:val>
                                            <p:strVal val="#ppt_y"/>
                                          </p:val>
                                        </p:tav>
                                        <p:tav tm="100000">
                                          <p:val>
                                            <p:strVal val="#ppt_y"/>
                                          </p:val>
                                        </p:tav>
                                      </p:tavLst>
                                    </p:anim>
                                  </p:childTnLst>
                                </p:cTn>
                              </p:par>
                              <p:par>
                                <p:cTn id="64" presetID="2" presetClass="entr" presetSubtype="8" fill="hold" nodeType="withEffect">
                                  <p:stCondLst>
                                    <p:cond delay="0"/>
                                  </p:stCondLst>
                                  <p:childTnLst>
                                    <p:set>
                                      <p:cBhvr>
                                        <p:cTn id="65" dur="1" fill="hold">
                                          <p:stCondLst>
                                            <p:cond delay="0"/>
                                          </p:stCondLst>
                                        </p:cTn>
                                        <p:tgtEl>
                                          <p:spTgt spid="29"/>
                                        </p:tgtEl>
                                        <p:attrNameLst>
                                          <p:attrName>style.visibility</p:attrName>
                                        </p:attrNameLst>
                                      </p:cBhvr>
                                      <p:to>
                                        <p:strVal val="visible"/>
                                      </p:to>
                                    </p:set>
                                    <p:anim calcmode="lin" valueType="num">
                                      <p:cBhvr additive="base">
                                        <p:cTn id="66" dur="500" fill="hold"/>
                                        <p:tgtEl>
                                          <p:spTgt spid="29"/>
                                        </p:tgtEl>
                                        <p:attrNameLst>
                                          <p:attrName>ppt_x</p:attrName>
                                        </p:attrNameLst>
                                      </p:cBhvr>
                                      <p:tavLst>
                                        <p:tav tm="0">
                                          <p:val>
                                            <p:strVal val="0-#ppt_w/2"/>
                                          </p:val>
                                        </p:tav>
                                        <p:tav tm="100000">
                                          <p:val>
                                            <p:strVal val="#ppt_x"/>
                                          </p:val>
                                        </p:tav>
                                      </p:tavLst>
                                    </p:anim>
                                    <p:anim calcmode="lin" valueType="num">
                                      <p:cBhvr additive="base">
                                        <p:cTn id="67" dur="500" fill="hold"/>
                                        <p:tgtEl>
                                          <p:spTgt spid="29"/>
                                        </p:tgtEl>
                                        <p:attrNameLst>
                                          <p:attrName>ppt_y</p:attrName>
                                        </p:attrNameLst>
                                      </p:cBhvr>
                                      <p:tavLst>
                                        <p:tav tm="0">
                                          <p:val>
                                            <p:strVal val="#ppt_y"/>
                                          </p:val>
                                        </p:tav>
                                        <p:tav tm="100000">
                                          <p:val>
                                            <p:strVal val="#ppt_y"/>
                                          </p:val>
                                        </p:tav>
                                      </p:tavLst>
                                    </p:anim>
                                  </p:childTnLst>
                                </p:cTn>
                              </p:par>
                              <p:par>
                                <p:cTn id="68" presetID="2" presetClass="entr" presetSubtype="8" fill="hold" nodeType="withEffect">
                                  <p:stCondLst>
                                    <p:cond delay="0"/>
                                  </p:stCondLst>
                                  <p:childTnLst>
                                    <p:set>
                                      <p:cBhvr>
                                        <p:cTn id="69" dur="1" fill="hold">
                                          <p:stCondLst>
                                            <p:cond delay="0"/>
                                          </p:stCondLst>
                                        </p:cTn>
                                        <p:tgtEl>
                                          <p:spTgt spid="32"/>
                                        </p:tgtEl>
                                        <p:attrNameLst>
                                          <p:attrName>style.visibility</p:attrName>
                                        </p:attrNameLst>
                                      </p:cBhvr>
                                      <p:to>
                                        <p:strVal val="visible"/>
                                      </p:to>
                                    </p:set>
                                    <p:anim calcmode="lin" valueType="num">
                                      <p:cBhvr additive="base">
                                        <p:cTn id="70" dur="500" fill="hold"/>
                                        <p:tgtEl>
                                          <p:spTgt spid="32"/>
                                        </p:tgtEl>
                                        <p:attrNameLst>
                                          <p:attrName>ppt_x</p:attrName>
                                        </p:attrNameLst>
                                      </p:cBhvr>
                                      <p:tavLst>
                                        <p:tav tm="0">
                                          <p:val>
                                            <p:strVal val="0-#ppt_w/2"/>
                                          </p:val>
                                        </p:tav>
                                        <p:tav tm="100000">
                                          <p:val>
                                            <p:strVal val="#ppt_x"/>
                                          </p:val>
                                        </p:tav>
                                      </p:tavLst>
                                    </p:anim>
                                    <p:anim calcmode="lin" valueType="num">
                                      <p:cBhvr additive="base">
                                        <p:cTn id="71" dur="500" fill="hold"/>
                                        <p:tgtEl>
                                          <p:spTgt spid="32"/>
                                        </p:tgtEl>
                                        <p:attrNameLst>
                                          <p:attrName>ppt_y</p:attrName>
                                        </p:attrNameLst>
                                      </p:cBhvr>
                                      <p:tavLst>
                                        <p:tav tm="0">
                                          <p:val>
                                            <p:strVal val="#ppt_y"/>
                                          </p:val>
                                        </p:tav>
                                        <p:tav tm="100000">
                                          <p:val>
                                            <p:strVal val="#ppt_y"/>
                                          </p:val>
                                        </p:tav>
                                      </p:tavLst>
                                    </p:anim>
                                  </p:childTnLst>
                                </p:cTn>
                              </p:par>
                              <p:par>
                                <p:cTn id="72" presetID="2" presetClass="entr" presetSubtype="8" fill="hold" grpId="0" nodeType="withEffect">
                                  <p:stCondLst>
                                    <p:cond delay="0"/>
                                  </p:stCondLst>
                                  <p:childTnLst>
                                    <p:set>
                                      <p:cBhvr>
                                        <p:cTn id="73" dur="1" fill="hold">
                                          <p:stCondLst>
                                            <p:cond delay="0"/>
                                          </p:stCondLst>
                                        </p:cTn>
                                        <p:tgtEl>
                                          <p:spTgt spid="45"/>
                                        </p:tgtEl>
                                        <p:attrNameLst>
                                          <p:attrName>style.visibility</p:attrName>
                                        </p:attrNameLst>
                                      </p:cBhvr>
                                      <p:to>
                                        <p:strVal val="visible"/>
                                      </p:to>
                                    </p:set>
                                    <p:anim calcmode="lin" valueType="num">
                                      <p:cBhvr additive="base">
                                        <p:cTn id="74" dur="500" fill="hold"/>
                                        <p:tgtEl>
                                          <p:spTgt spid="45"/>
                                        </p:tgtEl>
                                        <p:attrNameLst>
                                          <p:attrName>ppt_x</p:attrName>
                                        </p:attrNameLst>
                                      </p:cBhvr>
                                      <p:tavLst>
                                        <p:tav tm="0">
                                          <p:val>
                                            <p:strVal val="0-#ppt_w/2"/>
                                          </p:val>
                                        </p:tav>
                                        <p:tav tm="100000">
                                          <p:val>
                                            <p:strVal val="#ppt_x"/>
                                          </p:val>
                                        </p:tav>
                                      </p:tavLst>
                                    </p:anim>
                                    <p:anim calcmode="lin" valueType="num">
                                      <p:cBhvr additive="base">
                                        <p:cTn id="75" dur="500" fill="hold"/>
                                        <p:tgtEl>
                                          <p:spTgt spid="45"/>
                                        </p:tgtEl>
                                        <p:attrNameLst>
                                          <p:attrName>ppt_y</p:attrName>
                                        </p:attrNameLst>
                                      </p:cBhvr>
                                      <p:tavLst>
                                        <p:tav tm="0">
                                          <p:val>
                                            <p:strVal val="#ppt_y"/>
                                          </p:val>
                                        </p:tav>
                                        <p:tav tm="100000">
                                          <p:val>
                                            <p:strVal val="#ppt_y"/>
                                          </p:val>
                                        </p:tav>
                                      </p:tavLst>
                                    </p:anim>
                                  </p:childTnLst>
                                </p:cTn>
                              </p:par>
                              <p:par>
                                <p:cTn id="76" presetID="2" presetClass="entr" presetSubtype="8" fill="hold" grpId="0" nodeType="withEffect">
                                  <p:stCondLst>
                                    <p:cond delay="0"/>
                                  </p:stCondLst>
                                  <p:childTnLst>
                                    <p:set>
                                      <p:cBhvr>
                                        <p:cTn id="77" dur="1" fill="hold">
                                          <p:stCondLst>
                                            <p:cond delay="0"/>
                                          </p:stCondLst>
                                        </p:cTn>
                                        <p:tgtEl>
                                          <p:spTgt spid="31"/>
                                        </p:tgtEl>
                                        <p:attrNameLst>
                                          <p:attrName>style.visibility</p:attrName>
                                        </p:attrNameLst>
                                      </p:cBhvr>
                                      <p:to>
                                        <p:strVal val="visible"/>
                                      </p:to>
                                    </p:set>
                                    <p:anim calcmode="lin" valueType="num">
                                      <p:cBhvr additive="base">
                                        <p:cTn id="78" dur="500" fill="hold"/>
                                        <p:tgtEl>
                                          <p:spTgt spid="31"/>
                                        </p:tgtEl>
                                        <p:attrNameLst>
                                          <p:attrName>ppt_x</p:attrName>
                                        </p:attrNameLst>
                                      </p:cBhvr>
                                      <p:tavLst>
                                        <p:tav tm="0">
                                          <p:val>
                                            <p:strVal val="0-#ppt_w/2"/>
                                          </p:val>
                                        </p:tav>
                                        <p:tav tm="100000">
                                          <p:val>
                                            <p:strVal val="#ppt_x"/>
                                          </p:val>
                                        </p:tav>
                                      </p:tavLst>
                                    </p:anim>
                                    <p:anim calcmode="lin" valueType="num">
                                      <p:cBhvr additive="base">
                                        <p:cTn id="79" dur="500" fill="hold"/>
                                        <p:tgtEl>
                                          <p:spTgt spid="31"/>
                                        </p:tgtEl>
                                        <p:attrNameLst>
                                          <p:attrName>ppt_y</p:attrName>
                                        </p:attrNameLst>
                                      </p:cBhvr>
                                      <p:tavLst>
                                        <p:tav tm="0">
                                          <p:val>
                                            <p:strVal val="#ppt_y"/>
                                          </p:val>
                                        </p:tav>
                                        <p:tav tm="100000">
                                          <p:val>
                                            <p:strVal val="#ppt_y"/>
                                          </p:val>
                                        </p:tav>
                                      </p:tavLst>
                                    </p:anim>
                                  </p:childTnLst>
                                </p:cTn>
                              </p:par>
                              <p:par>
                                <p:cTn id="80" presetID="2" presetClass="entr" presetSubtype="8" fill="hold" grpId="0" nodeType="withEffect">
                                  <p:stCondLst>
                                    <p:cond delay="0"/>
                                  </p:stCondLst>
                                  <p:childTnLst>
                                    <p:set>
                                      <p:cBhvr>
                                        <p:cTn id="81" dur="1" fill="hold">
                                          <p:stCondLst>
                                            <p:cond delay="0"/>
                                          </p:stCondLst>
                                        </p:cTn>
                                        <p:tgtEl>
                                          <p:spTgt spid="36"/>
                                        </p:tgtEl>
                                        <p:attrNameLst>
                                          <p:attrName>style.visibility</p:attrName>
                                        </p:attrNameLst>
                                      </p:cBhvr>
                                      <p:to>
                                        <p:strVal val="visible"/>
                                      </p:to>
                                    </p:set>
                                    <p:anim calcmode="lin" valueType="num">
                                      <p:cBhvr additive="base">
                                        <p:cTn id="82" dur="500" fill="hold"/>
                                        <p:tgtEl>
                                          <p:spTgt spid="36"/>
                                        </p:tgtEl>
                                        <p:attrNameLst>
                                          <p:attrName>ppt_x</p:attrName>
                                        </p:attrNameLst>
                                      </p:cBhvr>
                                      <p:tavLst>
                                        <p:tav tm="0">
                                          <p:val>
                                            <p:strVal val="0-#ppt_w/2"/>
                                          </p:val>
                                        </p:tav>
                                        <p:tav tm="100000">
                                          <p:val>
                                            <p:strVal val="#ppt_x"/>
                                          </p:val>
                                        </p:tav>
                                      </p:tavLst>
                                    </p:anim>
                                    <p:anim calcmode="lin" valueType="num">
                                      <p:cBhvr additive="base">
                                        <p:cTn id="83" dur="5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2" presetClass="entr" presetSubtype="8" fill="hold" grpId="0" nodeType="clickEffect">
                                  <p:stCondLst>
                                    <p:cond delay="0"/>
                                  </p:stCondLst>
                                  <p:childTnLst>
                                    <p:set>
                                      <p:cBhvr>
                                        <p:cTn id="87" dur="1" fill="hold">
                                          <p:stCondLst>
                                            <p:cond delay="0"/>
                                          </p:stCondLst>
                                        </p:cTn>
                                        <p:tgtEl>
                                          <p:spTgt spid="41"/>
                                        </p:tgtEl>
                                        <p:attrNameLst>
                                          <p:attrName>style.visibility</p:attrName>
                                        </p:attrNameLst>
                                      </p:cBhvr>
                                      <p:to>
                                        <p:strVal val="visible"/>
                                      </p:to>
                                    </p:set>
                                    <p:anim calcmode="lin" valueType="num">
                                      <p:cBhvr additive="base">
                                        <p:cTn id="88" dur="500" fill="hold"/>
                                        <p:tgtEl>
                                          <p:spTgt spid="41"/>
                                        </p:tgtEl>
                                        <p:attrNameLst>
                                          <p:attrName>ppt_x</p:attrName>
                                        </p:attrNameLst>
                                      </p:cBhvr>
                                      <p:tavLst>
                                        <p:tav tm="0">
                                          <p:val>
                                            <p:strVal val="0-#ppt_w/2"/>
                                          </p:val>
                                        </p:tav>
                                        <p:tav tm="100000">
                                          <p:val>
                                            <p:strVal val="#ppt_x"/>
                                          </p:val>
                                        </p:tav>
                                      </p:tavLst>
                                    </p:anim>
                                    <p:anim calcmode="lin" valueType="num">
                                      <p:cBhvr additive="base">
                                        <p:cTn id="89" dur="500" fill="hold"/>
                                        <p:tgtEl>
                                          <p:spTgt spid="41"/>
                                        </p:tgtEl>
                                        <p:attrNameLst>
                                          <p:attrName>ppt_y</p:attrName>
                                        </p:attrNameLst>
                                      </p:cBhvr>
                                      <p:tavLst>
                                        <p:tav tm="0">
                                          <p:val>
                                            <p:strVal val="#ppt_y"/>
                                          </p:val>
                                        </p:tav>
                                        <p:tav tm="100000">
                                          <p:val>
                                            <p:strVal val="#ppt_y"/>
                                          </p:val>
                                        </p:tav>
                                      </p:tavLst>
                                    </p:anim>
                                  </p:childTnLst>
                                </p:cTn>
                              </p:par>
                              <p:par>
                                <p:cTn id="90" presetID="2" presetClass="entr" presetSubtype="8" fill="hold" grpId="0" nodeType="withEffect">
                                  <p:stCondLst>
                                    <p:cond delay="0"/>
                                  </p:stCondLst>
                                  <p:childTnLst>
                                    <p:set>
                                      <p:cBhvr>
                                        <p:cTn id="91" dur="1" fill="hold">
                                          <p:stCondLst>
                                            <p:cond delay="0"/>
                                          </p:stCondLst>
                                        </p:cTn>
                                        <p:tgtEl>
                                          <p:spTgt spid="34"/>
                                        </p:tgtEl>
                                        <p:attrNameLst>
                                          <p:attrName>style.visibility</p:attrName>
                                        </p:attrNameLst>
                                      </p:cBhvr>
                                      <p:to>
                                        <p:strVal val="visible"/>
                                      </p:to>
                                    </p:set>
                                    <p:anim calcmode="lin" valueType="num">
                                      <p:cBhvr additive="base">
                                        <p:cTn id="92" dur="500" fill="hold"/>
                                        <p:tgtEl>
                                          <p:spTgt spid="34"/>
                                        </p:tgtEl>
                                        <p:attrNameLst>
                                          <p:attrName>ppt_x</p:attrName>
                                        </p:attrNameLst>
                                      </p:cBhvr>
                                      <p:tavLst>
                                        <p:tav tm="0">
                                          <p:val>
                                            <p:strVal val="0-#ppt_w/2"/>
                                          </p:val>
                                        </p:tav>
                                        <p:tav tm="100000">
                                          <p:val>
                                            <p:strVal val="#ppt_x"/>
                                          </p:val>
                                        </p:tav>
                                      </p:tavLst>
                                    </p:anim>
                                    <p:anim calcmode="lin" valueType="num">
                                      <p:cBhvr additive="base">
                                        <p:cTn id="93" dur="500" fill="hold"/>
                                        <p:tgtEl>
                                          <p:spTgt spid="34"/>
                                        </p:tgtEl>
                                        <p:attrNameLst>
                                          <p:attrName>ppt_y</p:attrName>
                                        </p:attrNameLst>
                                      </p:cBhvr>
                                      <p:tavLst>
                                        <p:tav tm="0">
                                          <p:val>
                                            <p:strVal val="#ppt_y"/>
                                          </p:val>
                                        </p:tav>
                                        <p:tav tm="100000">
                                          <p:val>
                                            <p:strVal val="#ppt_y"/>
                                          </p:val>
                                        </p:tav>
                                      </p:tavLst>
                                    </p:anim>
                                  </p:childTnLst>
                                </p:cTn>
                              </p:par>
                              <p:par>
                                <p:cTn id="94" presetID="2" presetClass="entr" presetSubtype="8" fill="hold" grpId="0" nodeType="withEffect">
                                  <p:stCondLst>
                                    <p:cond delay="0"/>
                                  </p:stCondLst>
                                  <p:childTnLst>
                                    <p:set>
                                      <p:cBhvr>
                                        <p:cTn id="95" dur="1" fill="hold">
                                          <p:stCondLst>
                                            <p:cond delay="0"/>
                                          </p:stCondLst>
                                        </p:cTn>
                                        <p:tgtEl>
                                          <p:spTgt spid="33"/>
                                        </p:tgtEl>
                                        <p:attrNameLst>
                                          <p:attrName>style.visibility</p:attrName>
                                        </p:attrNameLst>
                                      </p:cBhvr>
                                      <p:to>
                                        <p:strVal val="visible"/>
                                      </p:to>
                                    </p:set>
                                    <p:anim calcmode="lin" valueType="num">
                                      <p:cBhvr additive="base">
                                        <p:cTn id="96" dur="500" fill="hold"/>
                                        <p:tgtEl>
                                          <p:spTgt spid="33"/>
                                        </p:tgtEl>
                                        <p:attrNameLst>
                                          <p:attrName>ppt_x</p:attrName>
                                        </p:attrNameLst>
                                      </p:cBhvr>
                                      <p:tavLst>
                                        <p:tav tm="0">
                                          <p:val>
                                            <p:strVal val="0-#ppt_w/2"/>
                                          </p:val>
                                        </p:tav>
                                        <p:tav tm="100000">
                                          <p:val>
                                            <p:strVal val="#ppt_x"/>
                                          </p:val>
                                        </p:tav>
                                      </p:tavLst>
                                    </p:anim>
                                    <p:anim calcmode="lin" valueType="num">
                                      <p:cBhvr additive="base">
                                        <p:cTn id="97" dur="500" fill="hold"/>
                                        <p:tgtEl>
                                          <p:spTgt spid="33"/>
                                        </p:tgtEl>
                                        <p:attrNameLst>
                                          <p:attrName>ppt_y</p:attrName>
                                        </p:attrNameLst>
                                      </p:cBhvr>
                                      <p:tavLst>
                                        <p:tav tm="0">
                                          <p:val>
                                            <p:strVal val="#ppt_y"/>
                                          </p:val>
                                        </p:tav>
                                        <p:tav tm="100000">
                                          <p:val>
                                            <p:strVal val="#ppt_y"/>
                                          </p:val>
                                        </p:tav>
                                      </p:tavLst>
                                    </p:anim>
                                  </p:childTnLst>
                                </p:cTn>
                              </p:par>
                              <p:par>
                                <p:cTn id="98" presetID="2" presetClass="entr" presetSubtype="8" fill="hold" grpId="0" nodeType="withEffect">
                                  <p:stCondLst>
                                    <p:cond delay="0"/>
                                  </p:stCondLst>
                                  <p:childTnLst>
                                    <p:set>
                                      <p:cBhvr>
                                        <p:cTn id="99" dur="1" fill="hold">
                                          <p:stCondLst>
                                            <p:cond delay="0"/>
                                          </p:stCondLst>
                                        </p:cTn>
                                        <p:tgtEl>
                                          <p:spTgt spid="35"/>
                                        </p:tgtEl>
                                        <p:attrNameLst>
                                          <p:attrName>style.visibility</p:attrName>
                                        </p:attrNameLst>
                                      </p:cBhvr>
                                      <p:to>
                                        <p:strVal val="visible"/>
                                      </p:to>
                                    </p:set>
                                    <p:anim calcmode="lin" valueType="num">
                                      <p:cBhvr additive="base">
                                        <p:cTn id="100" dur="500" fill="hold"/>
                                        <p:tgtEl>
                                          <p:spTgt spid="35"/>
                                        </p:tgtEl>
                                        <p:attrNameLst>
                                          <p:attrName>ppt_x</p:attrName>
                                        </p:attrNameLst>
                                      </p:cBhvr>
                                      <p:tavLst>
                                        <p:tav tm="0">
                                          <p:val>
                                            <p:strVal val="0-#ppt_w/2"/>
                                          </p:val>
                                        </p:tav>
                                        <p:tav tm="100000">
                                          <p:val>
                                            <p:strVal val="#ppt_x"/>
                                          </p:val>
                                        </p:tav>
                                      </p:tavLst>
                                    </p:anim>
                                    <p:anim calcmode="lin" valueType="num">
                                      <p:cBhvr additive="base">
                                        <p:cTn id="101" dur="500" fill="hold"/>
                                        <p:tgtEl>
                                          <p:spTgt spid="35"/>
                                        </p:tgtEl>
                                        <p:attrNameLst>
                                          <p:attrName>ppt_y</p:attrName>
                                        </p:attrNameLst>
                                      </p:cBhvr>
                                      <p:tavLst>
                                        <p:tav tm="0">
                                          <p:val>
                                            <p:strVal val="#ppt_y"/>
                                          </p:val>
                                        </p:tav>
                                        <p:tav tm="100000">
                                          <p:val>
                                            <p:strVal val="#ppt_y"/>
                                          </p:val>
                                        </p:tav>
                                      </p:tavLst>
                                    </p:anim>
                                  </p:childTnLst>
                                </p:cTn>
                              </p:par>
                              <p:par>
                                <p:cTn id="102" presetID="2" presetClass="entr" presetSubtype="8" fill="hold" nodeType="withEffect">
                                  <p:stCondLst>
                                    <p:cond delay="0"/>
                                  </p:stCondLst>
                                  <p:childTnLst>
                                    <p:set>
                                      <p:cBhvr>
                                        <p:cTn id="103" dur="1" fill="hold">
                                          <p:stCondLst>
                                            <p:cond delay="0"/>
                                          </p:stCondLst>
                                        </p:cTn>
                                        <p:tgtEl>
                                          <p:spTgt spid="46"/>
                                        </p:tgtEl>
                                        <p:attrNameLst>
                                          <p:attrName>style.visibility</p:attrName>
                                        </p:attrNameLst>
                                      </p:cBhvr>
                                      <p:to>
                                        <p:strVal val="visible"/>
                                      </p:to>
                                    </p:set>
                                    <p:anim calcmode="lin" valueType="num">
                                      <p:cBhvr additive="base">
                                        <p:cTn id="104" dur="500" fill="hold"/>
                                        <p:tgtEl>
                                          <p:spTgt spid="46"/>
                                        </p:tgtEl>
                                        <p:attrNameLst>
                                          <p:attrName>ppt_x</p:attrName>
                                        </p:attrNameLst>
                                      </p:cBhvr>
                                      <p:tavLst>
                                        <p:tav tm="0">
                                          <p:val>
                                            <p:strVal val="0-#ppt_w/2"/>
                                          </p:val>
                                        </p:tav>
                                        <p:tav tm="100000">
                                          <p:val>
                                            <p:strVal val="#ppt_x"/>
                                          </p:val>
                                        </p:tav>
                                      </p:tavLst>
                                    </p:anim>
                                    <p:anim calcmode="lin" valueType="num">
                                      <p:cBhvr additive="base">
                                        <p:cTn id="105" dur="5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106" fill="hold">
                      <p:stCondLst>
                        <p:cond delay="indefinite"/>
                      </p:stCondLst>
                      <p:childTnLst>
                        <p:par>
                          <p:cTn id="107" fill="hold">
                            <p:stCondLst>
                              <p:cond delay="0"/>
                            </p:stCondLst>
                            <p:childTnLst>
                              <p:par>
                                <p:cTn id="108" presetID="2" presetClass="entr" presetSubtype="8" fill="hold" grpId="0" nodeType="clickEffect">
                                  <p:stCondLst>
                                    <p:cond delay="0"/>
                                  </p:stCondLst>
                                  <p:childTnLst>
                                    <p:set>
                                      <p:cBhvr>
                                        <p:cTn id="109" dur="1" fill="hold">
                                          <p:stCondLst>
                                            <p:cond delay="0"/>
                                          </p:stCondLst>
                                        </p:cTn>
                                        <p:tgtEl>
                                          <p:spTgt spid="43"/>
                                        </p:tgtEl>
                                        <p:attrNameLst>
                                          <p:attrName>style.visibility</p:attrName>
                                        </p:attrNameLst>
                                      </p:cBhvr>
                                      <p:to>
                                        <p:strVal val="visible"/>
                                      </p:to>
                                    </p:set>
                                    <p:anim calcmode="lin" valueType="num">
                                      <p:cBhvr additive="base">
                                        <p:cTn id="110" dur="500" fill="hold"/>
                                        <p:tgtEl>
                                          <p:spTgt spid="43"/>
                                        </p:tgtEl>
                                        <p:attrNameLst>
                                          <p:attrName>ppt_x</p:attrName>
                                        </p:attrNameLst>
                                      </p:cBhvr>
                                      <p:tavLst>
                                        <p:tav tm="0">
                                          <p:val>
                                            <p:strVal val="0-#ppt_w/2"/>
                                          </p:val>
                                        </p:tav>
                                        <p:tav tm="100000">
                                          <p:val>
                                            <p:strVal val="#ppt_x"/>
                                          </p:val>
                                        </p:tav>
                                      </p:tavLst>
                                    </p:anim>
                                    <p:anim calcmode="lin" valueType="num">
                                      <p:cBhvr additive="base">
                                        <p:cTn id="111" dur="500" fill="hold"/>
                                        <p:tgtEl>
                                          <p:spTgt spid="43"/>
                                        </p:tgtEl>
                                        <p:attrNameLst>
                                          <p:attrName>ppt_y</p:attrName>
                                        </p:attrNameLst>
                                      </p:cBhvr>
                                      <p:tavLst>
                                        <p:tav tm="0">
                                          <p:val>
                                            <p:strVal val="#ppt_y"/>
                                          </p:val>
                                        </p:tav>
                                        <p:tav tm="100000">
                                          <p:val>
                                            <p:strVal val="#ppt_y"/>
                                          </p:val>
                                        </p:tav>
                                      </p:tavLst>
                                    </p:anim>
                                  </p:childTnLst>
                                </p:cTn>
                              </p:par>
                              <p:par>
                                <p:cTn id="112" presetID="2" presetClass="entr" presetSubtype="8" fill="hold" grpId="0" nodeType="withEffect">
                                  <p:stCondLst>
                                    <p:cond delay="0"/>
                                  </p:stCondLst>
                                  <p:childTnLst>
                                    <p:set>
                                      <p:cBhvr>
                                        <p:cTn id="113" dur="1" fill="hold">
                                          <p:stCondLst>
                                            <p:cond delay="0"/>
                                          </p:stCondLst>
                                        </p:cTn>
                                        <p:tgtEl>
                                          <p:spTgt spid="22"/>
                                        </p:tgtEl>
                                        <p:attrNameLst>
                                          <p:attrName>style.visibility</p:attrName>
                                        </p:attrNameLst>
                                      </p:cBhvr>
                                      <p:to>
                                        <p:strVal val="visible"/>
                                      </p:to>
                                    </p:set>
                                    <p:anim calcmode="lin" valueType="num">
                                      <p:cBhvr additive="base">
                                        <p:cTn id="114" dur="500" fill="hold"/>
                                        <p:tgtEl>
                                          <p:spTgt spid="22"/>
                                        </p:tgtEl>
                                        <p:attrNameLst>
                                          <p:attrName>ppt_x</p:attrName>
                                        </p:attrNameLst>
                                      </p:cBhvr>
                                      <p:tavLst>
                                        <p:tav tm="0">
                                          <p:val>
                                            <p:strVal val="0-#ppt_w/2"/>
                                          </p:val>
                                        </p:tav>
                                        <p:tav tm="100000">
                                          <p:val>
                                            <p:strVal val="#ppt_x"/>
                                          </p:val>
                                        </p:tav>
                                      </p:tavLst>
                                    </p:anim>
                                    <p:anim calcmode="lin" valueType="num">
                                      <p:cBhvr additive="base">
                                        <p:cTn id="115" dur="500" fill="hold"/>
                                        <p:tgtEl>
                                          <p:spTgt spid="22"/>
                                        </p:tgtEl>
                                        <p:attrNameLst>
                                          <p:attrName>ppt_y</p:attrName>
                                        </p:attrNameLst>
                                      </p:cBhvr>
                                      <p:tavLst>
                                        <p:tav tm="0">
                                          <p:val>
                                            <p:strVal val="#ppt_y"/>
                                          </p:val>
                                        </p:tav>
                                        <p:tav tm="100000">
                                          <p:val>
                                            <p:strVal val="#ppt_y"/>
                                          </p:val>
                                        </p:tav>
                                      </p:tavLst>
                                    </p:anim>
                                  </p:childTnLst>
                                </p:cTn>
                              </p:par>
                              <p:par>
                                <p:cTn id="116" presetID="2" presetClass="entr" presetSubtype="8" fill="hold" grpId="0" nodeType="withEffect">
                                  <p:stCondLst>
                                    <p:cond delay="0"/>
                                  </p:stCondLst>
                                  <p:childTnLst>
                                    <p:set>
                                      <p:cBhvr>
                                        <p:cTn id="117" dur="1" fill="hold">
                                          <p:stCondLst>
                                            <p:cond delay="0"/>
                                          </p:stCondLst>
                                        </p:cTn>
                                        <p:tgtEl>
                                          <p:spTgt spid="23"/>
                                        </p:tgtEl>
                                        <p:attrNameLst>
                                          <p:attrName>style.visibility</p:attrName>
                                        </p:attrNameLst>
                                      </p:cBhvr>
                                      <p:to>
                                        <p:strVal val="visible"/>
                                      </p:to>
                                    </p:set>
                                    <p:anim calcmode="lin" valueType="num">
                                      <p:cBhvr additive="base">
                                        <p:cTn id="118" dur="500" fill="hold"/>
                                        <p:tgtEl>
                                          <p:spTgt spid="23"/>
                                        </p:tgtEl>
                                        <p:attrNameLst>
                                          <p:attrName>ppt_x</p:attrName>
                                        </p:attrNameLst>
                                      </p:cBhvr>
                                      <p:tavLst>
                                        <p:tav tm="0">
                                          <p:val>
                                            <p:strVal val="0-#ppt_w/2"/>
                                          </p:val>
                                        </p:tav>
                                        <p:tav tm="100000">
                                          <p:val>
                                            <p:strVal val="#ppt_x"/>
                                          </p:val>
                                        </p:tav>
                                      </p:tavLst>
                                    </p:anim>
                                    <p:anim calcmode="lin" valueType="num">
                                      <p:cBhvr additive="base">
                                        <p:cTn id="119" dur="500" fill="hold"/>
                                        <p:tgtEl>
                                          <p:spTgt spid="23"/>
                                        </p:tgtEl>
                                        <p:attrNameLst>
                                          <p:attrName>ppt_y</p:attrName>
                                        </p:attrNameLst>
                                      </p:cBhvr>
                                      <p:tavLst>
                                        <p:tav tm="0">
                                          <p:val>
                                            <p:strVal val="#ppt_y"/>
                                          </p:val>
                                        </p:tav>
                                        <p:tav tm="100000">
                                          <p:val>
                                            <p:strVal val="#ppt_y"/>
                                          </p:val>
                                        </p:tav>
                                      </p:tavLst>
                                    </p:anim>
                                  </p:childTnLst>
                                </p:cTn>
                              </p:par>
                              <p:par>
                                <p:cTn id="120" presetID="2" presetClass="entr" presetSubtype="8" fill="hold" grpId="0" nodeType="withEffect">
                                  <p:stCondLst>
                                    <p:cond delay="0"/>
                                  </p:stCondLst>
                                  <p:childTnLst>
                                    <p:set>
                                      <p:cBhvr>
                                        <p:cTn id="121" dur="1" fill="hold">
                                          <p:stCondLst>
                                            <p:cond delay="0"/>
                                          </p:stCondLst>
                                        </p:cTn>
                                        <p:tgtEl>
                                          <p:spTgt spid="44"/>
                                        </p:tgtEl>
                                        <p:attrNameLst>
                                          <p:attrName>style.visibility</p:attrName>
                                        </p:attrNameLst>
                                      </p:cBhvr>
                                      <p:to>
                                        <p:strVal val="visible"/>
                                      </p:to>
                                    </p:set>
                                    <p:anim calcmode="lin" valueType="num">
                                      <p:cBhvr additive="base">
                                        <p:cTn id="122" dur="500" fill="hold"/>
                                        <p:tgtEl>
                                          <p:spTgt spid="44"/>
                                        </p:tgtEl>
                                        <p:attrNameLst>
                                          <p:attrName>ppt_x</p:attrName>
                                        </p:attrNameLst>
                                      </p:cBhvr>
                                      <p:tavLst>
                                        <p:tav tm="0">
                                          <p:val>
                                            <p:strVal val="0-#ppt_w/2"/>
                                          </p:val>
                                        </p:tav>
                                        <p:tav tm="100000">
                                          <p:val>
                                            <p:strVal val="#ppt_x"/>
                                          </p:val>
                                        </p:tav>
                                      </p:tavLst>
                                    </p:anim>
                                    <p:anim calcmode="lin" valueType="num">
                                      <p:cBhvr additive="base">
                                        <p:cTn id="123" dur="500" fill="hold"/>
                                        <p:tgtEl>
                                          <p:spTgt spid="44"/>
                                        </p:tgtEl>
                                        <p:attrNameLst>
                                          <p:attrName>ppt_y</p:attrName>
                                        </p:attrNameLst>
                                      </p:cBhvr>
                                      <p:tavLst>
                                        <p:tav tm="0">
                                          <p:val>
                                            <p:strVal val="#ppt_y"/>
                                          </p:val>
                                        </p:tav>
                                        <p:tav tm="100000">
                                          <p:val>
                                            <p:strVal val="#ppt_y"/>
                                          </p:val>
                                        </p:tav>
                                      </p:tavLst>
                                    </p:anim>
                                  </p:childTnLst>
                                </p:cTn>
                              </p:par>
                              <p:par>
                                <p:cTn id="124" presetID="2" presetClass="entr" presetSubtype="8" fill="hold" nodeType="withEffect">
                                  <p:stCondLst>
                                    <p:cond delay="0"/>
                                  </p:stCondLst>
                                  <p:childTnLst>
                                    <p:set>
                                      <p:cBhvr>
                                        <p:cTn id="125" dur="1" fill="hold">
                                          <p:stCondLst>
                                            <p:cond delay="0"/>
                                          </p:stCondLst>
                                        </p:cTn>
                                        <p:tgtEl>
                                          <p:spTgt spid="51"/>
                                        </p:tgtEl>
                                        <p:attrNameLst>
                                          <p:attrName>style.visibility</p:attrName>
                                        </p:attrNameLst>
                                      </p:cBhvr>
                                      <p:to>
                                        <p:strVal val="visible"/>
                                      </p:to>
                                    </p:set>
                                    <p:anim calcmode="lin" valueType="num">
                                      <p:cBhvr additive="base">
                                        <p:cTn id="126" dur="500" fill="hold"/>
                                        <p:tgtEl>
                                          <p:spTgt spid="51"/>
                                        </p:tgtEl>
                                        <p:attrNameLst>
                                          <p:attrName>ppt_x</p:attrName>
                                        </p:attrNameLst>
                                      </p:cBhvr>
                                      <p:tavLst>
                                        <p:tav tm="0">
                                          <p:val>
                                            <p:strVal val="0-#ppt_w/2"/>
                                          </p:val>
                                        </p:tav>
                                        <p:tav tm="100000">
                                          <p:val>
                                            <p:strVal val="#ppt_x"/>
                                          </p:val>
                                        </p:tav>
                                      </p:tavLst>
                                    </p:anim>
                                    <p:anim calcmode="lin" valueType="num">
                                      <p:cBhvr additive="base">
                                        <p:cTn id="127"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22" grpId="0" animBg="1"/>
      <p:bldP spid="24" grpId="0" animBg="1"/>
      <p:bldP spid="25" grpId="0" animBg="1"/>
      <p:bldP spid="33" grpId="0" animBg="1"/>
      <p:bldP spid="35" grpId="0" animBg="1"/>
      <p:bldP spid="40" grpId="0" animBg="1"/>
      <p:bldP spid="42" grpId="0" animBg="1"/>
      <p:bldP spid="18" grpId="0" animBg="1"/>
      <p:bldP spid="19" grpId="0" animBg="1"/>
      <p:bldP spid="20" grpId="0" animBg="1"/>
      <p:bldP spid="23" grpId="0" animBg="1"/>
      <p:bldP spid="26" grpId="0" animBg="1"/>
      <p:bldP spid="28" grpId="0" animBg="1"/>
      <p:bldP spid="37" grpId="0" animBg="1"/>
      <p:bldP spid="38" grpId="0" animBg="1"/>
      <p:bldP spid="41" grpId="0" animBg="1"/>
      <p:bldP spid="43" grpId="0" animBg="1"/>
      <p:bldP spid="44" grpId="0" animBg="1"/>
      <p:bldP spid="45" grpId="0" animBg="1"/>
      <p:bldP spid="31" grpId="0" animBg="1"/>
      <p:bldP spid="3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id="{30D3EE0B-6144-49BF-9BEE-CB8D35E6FF0B}"/>
              </a:ext>
            </a:extLst>
          </p:cNvPr>
          <p:cNvSpPr/>
          <p:nvPr/>
        </p:nvSpPr>
        <p:spPr>
          <a:xfrm>
            <a:off x="695325" y="1320766"/>
            <a:ext cx="1287748" cy="2379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2"/>
          </p:nvPr>
        </p:nvSpPr>
        <p:spPr/>
        <p:txBody>
          <a:bodyPr>
            <a:normAutofit/>
          </a:bodyPr>
          <a:lstStyle/>
          <a:p>
            <a:r>
              <a:rPr lang="fr-FR" sz="1800" dirty="0"/>
              <a:t>Univers</a:t>
            </a:r>
            <a:r>
              <a:rPr lang="fr-FR" sz="1800" dirty="0">
                <a:solidFill>
                  <a:srgbClr val="C00000"/>
                </a:solidFill>
              </a:rPr>
              <a:t> </a:t>
            </a:r>
            <a:r>
              <a:rPr lang="fr-FR" sz="1800" dirty="0">
                <a:solidFill>
                  <a:srgbClr val="0095DA"/>
                </a:solidFill>
              </a:rPr>
              <a:t>Epargne</a:t>
            </a:r>
            <a:r>
              <a:rPr lang="fr-FR" sz="1800" dirty="0">
                <a:solidFill>
                  <a:srgbClr val="C00000"/>
                </a:solidFill>
              </a:rPr>
              <a:t> - </a:t>
            </a:r>
            <a:r>
              <a:rPr lang="fr-FR" sz="1800" dirty="0"/>
              <a:t>Les moyens pour atteindre les objectifs</a:t>
            </a:r>
          </a:p>
        </p:txBody>
      </p:sp>
      <p:sp>
        <p:nvSpPr>
          <p:cNvPr id="11" name="Rectangle 10">
            <a:extLst>
              <a:ext uri="{FF2B5EF4-FFF2-40B4-BE49-F238E27FC236}">
                <a16:creationId xmlns:a16="http://schemas.microsoft.com/office/drawing/2014/main" id="{44579368-732F-45B7-BB91-E365B048ABC1}"/>
              </a:ext>
            </a:extLst>
          </p:cNvPr>
          <p:cNvSpPr/>
          <p:nvPr/>
        </p:nvSpPr>
        <p:spPr>
          <a:xfrm>
            <a:off x="171744" y="4014418"/>
            <a:ext cx="7283665" cy="237095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2" name="Groupe 11">
            <a:extLst>
              <a:ext uri="{FF2B5EF4-FFF2-40B4-BE49-F238E27FC236}">
                <a16:creationId xmlns:a16="http://schemas.microsoft.com/office/drawing/2014/main" id="{9DA8115D-0B17-4EFB-82D7-39180694AC9F}"/>
              </a:ext>
            </a:extLst>
          </p:cNvPr>
          <p:cNvGrpSpPr/>
          <p:nvPr/>
        </p:nvGrpSpPr>
        <p:grpSpPr>
          <a:xfrm>
            <a:off x="748581" y="1139712"/>
            <a:ext cx="11170083" cy="5225034"/>
            <a:chOff x="1786504" y="963006"/>
            <a:chExt cx="9387881" cy="5225034"/>
          </a:xfrm>
        </p:grpSpPr>
        <p:sp>
          <p:nvSpPr>
            <p:cNvPr id="13" name="ZoneTexte 12">
              <a:extLst>
                <a:ext uri="{FF2B5EF4-FFF2-40B4-BE49-F238E27FC236}">
                  <a16:creationId xmlns:a16="http://schemas.microsoft.com/office/drawing/2014/main" id="{63081706-8B62-4931-9670-D27927964C30}"/>
                </a:ext>
              </a:extLst>
            </p:cNvPr>
            <p:cNvSpPr txBox="1"/>
            <p:nvPr/>
          </p:nvSpPr>
          <p:spPr>
            <a:xfrm>
              <a:off x="2532021" y="963006"/>
              <a:ext cx="3834711" cy="615553"/>
            </a:xfrm>
            <a:prstGeom prst="rect">
              <a:avLst/>
            </a:prstGeom>
            <a:noFill/>
          </p:spPr>
          <p:txBody>
            <a:bodyPr wrap="square" rtlCol="0">
              <a:spAutoFit/>
            </a:bodyPr>
            <a:lstStyle/>
            <a:p>
              <a:pPr marL="171450" lvl="0" indent="-171450">
                <a:buFont typeface="Wingdings" panose="05000000000000000000" pitchFamily="2" charset="2"/>
                <a:buChar char="§"/>
              </a:pPr>
              <a:r>
                <a:rPr lang="fr-FR" sz="1200" b="1" dirty="0">
                  <a:solidFill>
                    <a:prstClr val="black">
                      <a:lumMod val="75000"/>
                      <a:lumOff val="25000"/>
                    </a:prstClr>
                  </a:solidFill>
                </a:rPr>
                <a:t>EPARGNE Conquête et Activation PEA </a:t>
              </a:r>
            </a:p>
            <a:p>
              <a:pPr marL="180000"/>
              <a:r>
                <a:rPr lang="fr-FR" sz="1100" dirty="0">
                  <a:solidFill>
                    <a:prstClr val="black">
                      <a:lumMod val="50000"/>
                      <a:lumOff val="50000"/>
                    </a:prstClr>
                  </a:solidFill>
                </a:rPr>
                <a:t>Conquête : 18-69 ans sans PEA et avec SFG de liquidités &gt; 30 k€ (2 932 clients – mai à août)</a:t>
              </a:r>
            </a:p>
          </p:txBody>
        </p:sp>
        <p:sp>
          <p:nvSpPr>
            <p:cNvPr id="14" name="ZoneTexte 13">
              <a:extLst>
                <a:ext uri="{FF2B5EF4-FFF2-40B4-BE49-F238E27FC236}">
                  <a16:creationId xmlns:a16="http://schemas.microsoft.com/office/drawing/2014/main" id="{2C2FD729-C38F-4DC5-988E-2E118AF71695}"/>
                </a:ext>
              </a:extLst>
            </p:cNvPr>
            <p:cNvSpPr txBox="1"/>
            <p:nvPr/>
          </p:nvSpPr>
          <p:spPr>
            <a:xfrm>
              <a:off x="7675606" y="1299922"/>
              <a:ext cx="3498779" cy="2089803"/>
            </a:xfrm>
            <a:prstGeom prst="rect">
              <a:avLst/>
            </a:prstGeom>
            <a:solidFill>
              <a:schemeClr val="bg1">
                <a:lumMod val="95000"/>
              </a:schemeClr>
            </a:solidFill>
          </p:spPr>
          <p:txBody>
            <a:bodyPr wrap="square" rtlCol="0">
              <a:spAutoFit/>
            </a:bodyPr>
            <a:lstStyle/>
            <a:p>
              <a:pPr marL="171450" lvl="0" indent="-171450" algn="just">
                <a:spcBef>
                  <a:spcPct val="20000"/>
                </a:spcBef>
                <a:buClr>
                  <a:srgbClr val="C00000"/>
                </a:buClr>
                <a:buFont typeface="Wingdings" panose="05000000000000000000" pitchFamily="2" charset="2"/>
                <a:buChar char="§"/>
              </a:pPr>
              <a:r>
                <a:rPr lang="fr-FR" sz="1100" dirty="0">
                  <a:solidFill>
                    <a:prstClr val="black">
                      <a:lumMod val="50000"/>
                      <a:lumOff val="50000"/>
                    </a:prstClr>
                  </a:solidFill>
                </a:rPr>
                <a:t>Quelle place accordez-vous à l’orientation retraite dans votre épargne ? </a:t>
              </a:r>
            </a:p>
            <a:p>
              <a:pPr marL="171450" lvl="0" indent="-171450" algn="just">
                <a:spcBef>
                  <a:spcPct val="20000"/>
                </a:spcBef>
                <a:buClr>
                  <a:srgbClr val="C00000"/>
                </a:buClr>
                <a:buFont typeface="Wingdings" panose="05000000000000000000" pitchFamily="2" charset="2"/>
                <a:buChar char="§"/>
              </a:pPr>
              <a:r>
                <a:rPr lang="fr-FR" sz="1100" dirty="0">
                  <a:solidFill>
                    <a:prstClr val="black">
                      <a:lumMod val="50000"/>
                      <a:lumOff val="50000"/>
                    </a:prstClr>
                  </a:solidFill>
                </a:rPr>
                <a:t>Que diriez-vous de mettre 100 € de côté par mois pour votre retraite, tout en bénéficiant à la fois d’une réduction d’impôt ?</a:t>
              </a:r>
            </a:p>
            <a:p>
              <a:pPr marL="171450" lvl="0" indent="-171450" algn="just">
                <a:spcBef>
                  <a:spcPct val="20000"/>
                </a:spcBef>
                <a:buClr>
                  <a:srgbClr val="C00000"/>
                </a:buClr>
                <a:buFont typeface="Wingdings" panose="05000000000000000000" pitchFamily="2" charset="2"/>
                <a:buChar char="§"/>
              </a:pPr>
              <a:r>
                <a:rPr lang="fr-FR" sz="1100" dirty="0">
                  <a:solidFill>
                    <a:prstClr val="black">
                      <a:lumMod val="50000"/>
                      <a:lumOff val="50000"/>
                    </a:prstClr>
                  </a:solidFill>
                </a:rPr>
                <a:t>Préférez-vous gérer votre portefeuille par vous-même, ou souhaitez vous en confier la gestion à nos experts ? </a:t>
              </a:r>
            </a:p>
            <a:p>
              <a:pPr marL="171450" lvl="0" indent="-171450" algn="just">
                <a:spcBef>
                  <a:spcPct val="20000"/>
                </a:spcBef>
                <a:buClr>
                  <a:srgbClr val="C00000"/>
                </a:buClr>
                <a:buFont typeface="Wingdings" panose="05000000000000000000" pitchFamily="2" charset="2"/>
                <a:buChar char="§"/>
              </a:pPr>
              <a:r>
                <a:rPr lang="fr-FR" sz="1100" dirty="0">
                  <a:solidFill>
                    <a:prstClr val="black">
                      <a:lumMod val="50000"/>
                      <a:lumOff val="50000"/>
                    </a:prstClr>
                  </a:solidFill>
                </a:rPr>
                <a:t>Que diriez vous de diversifier votre épargne en investissant  dans la pierre papier sans souci de gestion?</a:t>
              </a:r>
            </a:p>
            <a:p>
              <a:pPr marL="171450" lvl="0" indent="-171450" algn="just">
                <a:spcBef>
                  <a:spcPct val="20000"/>
                </a:spcBef>
                <a:buClr>
                  <a:srgbClr val="C00000"/>
                </a:buClr>
                <a:buFont typeface="Wingdings" panose="05000000000000000000" pitchFamily="2" charset="2"/>
                <a:buChar char="§"/>
              </a:pPr>
              <a:r>
                <a:rPr lang="fr-FR" sz="1100" dirty="0">
                  <a:solidFill>
                    <a:prstClr val="black">
                      <a:lumMod val="50000"/>
                      <a:lumOff val="50000"/>
                    </a:prstClr>
                  </a:solidFill>
                </a:rPr>
                <a:t>Vous nous faites confiance pour gérer votre patrimoine privé. Je vous propose de  rencontrer  notre  CA PRO pour vous conseiller sur le portefeuille  de votre activité professionnelle. </a:t>
              </a:r>
            </a:p>
          </p:txBody>
        </p:sp>
        <p:cxnSp>
          <p:nvCxnSpPr>
            <p:cNvPr id="16" name="Connecteur droit 15">
              <a:extLst>
                <a:ext uri="{FF2B5EF4-FFF2-40B4-BE49-F238E27FC236}">
                  <a16:creationId xmlns:a16="http://schemas.microsoft.com/office/drawing/2014/main" id="{CD4882C8-2559-40E2-A09D-A99B67827DB4}"/>
                </a:ext>
              </a:extLst>
            </p:cNvPr>
            <p:cNvCxnSpPr/>
            <p:nvPr/>
          </p:nvCxnSpPr>
          <p:spPr>
            <a:xfrm>
              <a:off x="7538765" y="1087501"/>
              <a:ext cx="2447" cy="510053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23" name="Rectangle à coins arrondis 65">
              <a:extLst>
                <a:ext uri="{FF2B5EF4-FFF2-40B4-BE49-F238E27FC236}">
                  <a16:creationId xmlns:a16="http://schemas.microsoft.com/office/drawing/2014/main" id="{BE863CD4-79F4-465A-81AF-CA4A0C20E859}"/>
                </a:ext>
              </a:extLst>
            </p:cNvPr>
            <p:cNvSpPr/>
            <p:nvPr/>
          </p:nvSpPr>
          <p:spPr>
            <a:xfrm>
              <a:off x="7469137" y="4150127"/>
              <a:ext cx="3016980" cy="1830041"/>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200" dirty="0">
                <a:solidFill>
                  <a:schemeClr val="tx1">
                    <a:lumMod val="50000"/>
                    <a:lumOff val="50000"/>
                  </a:schemeClr>
                </a:solidFill>
              </a:endParaRPr>
            </a:p>
          </p:txBody>
        </p:sp>
        <p:sp>
          <p:nvSpPr>
            <p:cNvPr id="83" name="Rectangle 82">
              <a:extLst>
                <a:ext uri="{FF2B5EF4-FFF2-40B4-BE49-F238E27FC236}">
                  <a16:creationId xmlns:a16="http://schemas.microsoft.com/office/drawing/2014/main" id="{71222628-0E7F-467F-990D-B34BE04D6358}"/>
                </a:ext>
              </a:extLst>
            </p:cNvPr>
            <p:cNvSpPr/>
            <p:nvPr/>
          </p:nvSpPr>
          <p:spPr>
            <a:xfrm>
              <a:off x="1786504" y="2594939"/>
              <a:ext cx="1511575" cy="276999"/>
            </a:xfrm>
            <a:prstGeom prst="rect">
              <a:avLst/>
            </a:prstGeom>
          </p:spPr>
          <p:txBody>
            <a:bodyPr wrap="square">
              <a:spAutoFit/>
            </a:bodyPr>
            <a:lstStyle/>
            <a:p>
              <a:pPr>
                <a:spcBef>
                  <a:spcPct val="20000"/>
                </a:spcBef>
              </a:pPr>
              <a:endParaRPr lang="fr-FR" sz="1200" i="1" dirty="0">
                <a:solidFill>
                  <a:schemeClr val="tx1">
                    <a:lumMod val="75000"/>
                    <a:lumOff val="25000"/>
                  </a:schemeClr>
                </a:solidFill>
              </a:endParaRPr>
            </a:p>
          </p:txBody>
        </p:sp>
        <p:sp>
          <p:nvSpPr>
            <p:cNvPr id="67" name="ZoneTexte 66">
              <a:extLst>
                <a:ext uri="{FF2B5EF4-FFF2-40B4-BE49-F238E27FC236}">
                  <a16:creationId xmlns:a16="http://schemas.microsoft.com/office/drawing/2014/main" id="{5DE2DA2D-C50F-4B24-AD55-285A5E275FE8}"/>
                </a:ext>
              </a:extLst>
            </p:cNvPr>
            <p:cNvSpPr txBox="1"/>
            <p:nvPr/>
          </p:nvSpPr>
          <p:spPr>
            <a:xfrm>
              <a:off x="2714013" y="1470296"/>
              <a:ext cx="4191279" cy="600164"/>
            </a:xfrm>
            <a:prstGeom prst="rect">
              <a:avLst/>
            </a:prstGeom>
            <a:noFill/>
          </p:spPr>
          <p:txBody>
            <a:bodyPr wrap="square" rtlCol="0">
              <a:spAutoFit/>
            </a:bodyPr>
            <a:lstStyle/>
            <a:p>
              <a:r>
                <a:rPr lang="fr-FR" sz="1100" dirty="0">
                  <a:solidFill>
                    <a:prstClr val="black">
                      <a:lumMod val="50000"/>
                      <a:lumOff val="50000"/>
                    </a:prstClr>
                  </a:solidFill>
                  <a:cs typeface="Arial" panose="020B0604020202020204" pitchFamily="34" charset="0"/>
                </a:rPr>
                <a:t>Activation : 18-69 ans détenteurs de PEA, inactifs depuis 6 mois ou mono-détenteur PSO ou comptes ouverts en 2020 et 2021, avec liquidités &gt; 15 k€ </a:t>
              </a:r>
              <a:r>
                <a:rPr lang="fr-FR" sz="1100" dirty="0">
                  <a:solidFill>
                    <a:prstClr val="black">
                      <a:lumMod val="50000"/>
                      <a:lumOff val="50000"/>
                    </a:prstClr>
                  </a:solidFill>
                </a:rPr>
                <a:t>(6 199 clients – mai à août)</a:t>
              </a:r>
            </a:p>
          </p:txBody>
        </p:sp>
        <p:sp>
          <p:nvSpPr>
            <p:cNvPr id="63" name="ZoneTexte 62">
              <a:extLst>
                <a:ext uri="{FF2B5EF4-FFF2-40B4-BE49-F238E27FC236}">
                  <a16:creationId xmlns:a16="http://schemas.microsoft.com/office/drawing/2014/main" id="{84A8DC62-AA7C-4CF0-AB9C-0F301ADA2683}"/>
                </a:ext>
              </a:extLst>
            </p:cNvPr>
            <p:cNvSpPr txBox="1"/>
            <p:nvPr/>
          </p:nvSpPr>
          <p:spPr>
            <a:xfrm>
              <a:off x="2532071" y="1948275"/>
              <a:ext cx="4275308" cy="276999"/>
            </a:xfrm>
            <a:prstGeom prst="rect">
              <a:avLst/>
            </a:prstGeom>
            <a:noFill/>
          </p:spPr>
          <p:txBody>
            <a:bodyPr wrap="square" rtlCol="0">
              <a:spAutoFit/>
            </a:bodyPr>
            <a:lstStyle/>
            <a:p>
              <a:pPr marL="171450" lvl="0" indent="-171450">
                <a:buFont typeface="Wingdings" panose="05000000000000000000" pitchFamily="2" charset="2"/>
                <a:buChar char="§"/>
              </a:pPr>
              <a:r>
                <a:rPr lang="fr-FR" sz="1200" b="1" dirty="0">
                  <a:solidFill>
                    <a:prstClr val="black">
                      <a:lumMod val="75000"/>
                      <a:lumOff val="25000"/>
                    </a:prstClr>
                  </a:solidFill>
                </a:rPr>
                <a:t>Clients PREMIUM non vus en 2021 – Temps 2</a:t>
              </a:r>
              <a:endParaRPr lang="fr-FR" sz="1100" dirty="0">
                <a:solidFill>
                  <a:prstClr val="black">
                    <a:lumMod val="50000"/>
                    <a:lumOff val="50000"/>
                  </a:prstClr>
                </a:solidFill>
                <a:cs typeface="Arial" panose="020B0604020202020204" pitchFamily="34" charset="0"/>
              </a:endParaRPr>
            </a:p>
          </p:txBody>
        </p:sp>
      </p:grpSp>
      <p:sp>
        <p:nvSpPr>
          <p:cNvPr id="59" name="ZoneTexte 58">
            <a:extLst>
              <a:ext uri="{FF2B5EF4-FFF2-40B4-BE49-F238E27FC236}">
                <a16:creationId xmlns:a16="http://schemas.microsoft.com/office/drawing/2014/main" id="{BB499923-7775-49FC-917A-C0A822E991B2}"/>
              </a:ext>
            </a:extLst>
          </p:cNvPr>
          <p:cNvSpPr txBox="1"/>
          <p:nvPr/>
        </p:nvSpPr>
        <p:spPr>
          <a:xfrm>
            <a:off x="314797" y="1542286"/>
            <a:ext cx="400110" cy="2308324"/>
          </a:xfrm>
          <a:prstGeom prst="rect">
            <a:avLst/>
          </a:prstGeom>
          <a:noFill/>
        </p:spPr>
        <p:txBody>
          <a:bodyPr vert="vert270" wrap="square" rtlCol="0">
            <a:spAutoFit/>
          </a:bodyPr>
          <a:lstStyle/>
          <a:p>
            <a:r>
              <a:rPr lang="fr-FR" sz="1400" b="1" dirty="0">
                <a:solidFill>
                  <a:schemeClr val="tx1">
                    <a:lumMod val="75000"/>
                    <a:lumOff val="25000"/>
                  </a:schemeClr>
                </a:solidFill>
              </a:rPr>
              <a:t>QUI CONTACTER ?</a:t>
            </a:r>
          </a:p>
        </p:txBody>
      </p:sp>
      <p:sp>
        <p:nvSpPr>
          <p:cNvPr id="72" name="Espace réservé du texte 3">
            <a:extLst>
              <a:ext uri="{FF2B5EF4-FFF2-40B4-BE49-F238E27FC236}">
                <a16:creationId xmlns:a16="http://schemas.microsoft.com/office/drawing/2014/main" id="{9679D2AA-E2FB-4356-B641-8052A1CEEA21}"/>
              </a:ext>
            </a:extLst>
          </p:cNvPr>
          <p:cNvSpPr>
            <a:spLocks noGrp="1"/>
          </p:cNvSpPr>
          <p:nvPr>
            <p:ph type="body" sz="quarter" idx="14"/>
          </p:nvPr>
        </p:nvSpPr>
        <p:spPr>
          <a:xfrm>
            <a:off x="4376738" y="136525"/>
            <a:ext cx="7299325" cy="231775"/>
          </a:xfrm>
        </p:spPr>
        <p:txBody>
          <a:bodyPr/>
          <a:lstStyle/>
          <a:p>
            <a:r>
              <a:rPr lang="fr-FR" dirty="0"/>
              <a:t>Particuliers 		</a:t>
            </a:r>
            <a:r>
              <a:rPr lang="fr-FR" b="0" dirty="0">
                <a:solidFill>
                  <a:schemeClr val="accent4">
                    <a:lumMod val="75000"/>
                  </a:schemeClr>
                </a:solidFill>
              </a:rPr>
              <a:t>Premiums</a:t>
            </a:r>
            <a:r>
              <a:rPr lang="fr-FR" b="0" dirty="0"/>
              <a:t>		Professionnels</a:t>
            </a:r>
          </a:p>
        </p:txBody>
      </p:sp>
      <p:sp>
        <p:nvSpPr>
          <p:cNvPr id="60" name="Rectangle 59">
            <a:extLst>
              <a:ext uri="{FF2B5EF4-FFF2-40B4-BE49-F238E27FC236}">
                <a16:creationId xmlns:a16="http://schemas.microsoft.com/office/drawing/2014/main" id="{FF2FBAC9-E06C-45FF-8A9A-E02553EBFAA6}"/>
              </a:ext>
            </a:extLst>
          </p:cNvPr>
          <p:cNvSpPr/>
          <p:nvPr/>
        </p:nvSpPr>
        <p:spPr>
          <a:xfrm>
            <a:off x="171744" y="1137080"/>
            <a:ext cx="7269105" cy="2796607"/>
          </a:xfrm>
          <a:prstGeom prst="rect">
            <a:avLst/>
          </a:prstGeom>
          <a:noFill/>
          <a:ln w="28575">
            <a:solidFill>
              <a:srgbClr val="F2F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61" name="Image 60">
            <a:extLst>
              <a:ext uri="{FF2B5EF4-FFF2-40B4-BE49-F238E27FC236}">
                <a16:creationId xmlns:a16="http://schemas.microsoft.com/office/drawing/2014/main" id="{304F8B5B-43BF-4B8A-AE8D-279D80931393}"/>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200000"/>
                    </a14:imgEffect>
                  </a14:imgLayer>
                </a14:imgProps>
              </a:ext>
            </a:extLst>
          </a:blip>
          <a:srcRect l="10161" t="9333" r="8604" b="5095"/>
          <a:stretch/>
        </p:blipFill>
        <p:spPr>
          <a:xfrm>
            <a:off x="907579" y="1305260"/>
            <a:ext cx="478808" cy="268972"/>
          </a:xfrm>
          <a:prstGeom prst="rect">
            <a:avLst/>
          </a:prstGeom>
        </p:spPr>
      </p:pic>
      <p:sp>
        <p:nvSpPr>
          <p:cNvPr id="79" name="Rectangle à coins arrondis 62">
            <a:extLst>
              <a:ext uri="{FF2B5EF4-FFF2-40B4-BE49-F238E27FC236}">
                <a16:creationId xmlns:a16="http://schemas.microsoft.com/office/drawing/2014/main" id="{F1B52EDE-6C98-4496-BCDF-EA89FF23B748}"/>
              </a:ext>
            </a:extLst>
          </p:cNvPr>
          <p:cNvSpPr/>
          <p:nvPr/>
        </p:nvSpPr>
        <p:spPr>
          <a:xfrm>
            <a:off x="8581478" y="6032229"/>
            <a:ext cx="3405639" cy="38576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200" b="1" dirty="0">
              <a:solidFill>
                <a:srgbClr val="C00000"/>
              </a:solidFill>
              <a:latin typeface="+mj-lt"/>
              <a:cs typeface="Arial" panose="020B0604020202020204" pitchFamily="34" charset="0"/>
            </a:endParaRPr>
          </a:p>
          <a:p>
            <a:pPr>
              <a:spcBef>
                <a:spcPts val="300"/>
              </a:spcBef>
              <a:spcAft>
                <a:spcPts val="300"/>
              </a:spcAft>
              <a:defRPr/>
            </a:pPr>
            <a:r>
              <a:rPr lang="fr-FR" sz="1100" dirty="0">
                <a:solidFill>
                  <a:schemeClr val="tx1">
                    <a:lumMod val="75000"/>
                    <a:lumOff val="25000"/>
                  </a:schemeClr>
                </a:solidFill>
                <a:hlinkClick r:id="rId4" action="ppaction://hlinksldjump"/>
              </a:rPr>
              <a:t>Sur l’appli ou DEI, consultation et gestion de l’épargne simplement et rapidement !</a:t>
            </a:r>
            <a:endParaRPr lang="fr-FR" sz="1400" b="1" dirty="0">
              <a:solidFill>
                <a:schemeClr val="tx1">
                  <a:lumMod val="75000"/>
                  <a:lumOff val="25000"/>
                </a:schemeClr>
              </a:solidFill>
              <a:cs typeface="Arial" panose="020B0604020202020204" pitchFamily="34" charset="0"/>
            </a:endParaRPr>
          </a:p>
          <a:p>
            <a:endParaRPr lang="fr-FR" sz="1400" b="1" dirty="0">
              <a:solidFill>
                <a:srgbClr val="C00000"/>
              </a:solidFill>
              <a:latin typeface="+mj-lt"/>
              <a:cs typeface="Arial" panose="020B0604020202020204" pitchFamily="34" charset="0"/>
            </a:endParaRPr>
          </a:p>
        </p:txBody>
      </p:sp>
      <p:pic>
        <p:nvPicPr>
          <p:cNvPr id="85" name="Image 84">
            <a:extLst>
              <a:ext uri="{FF2B5EF4-FFF2-40B4-BE49-F238E27FC236}">
                <a16:creationId xmlns:a16="http://schemas.microsoft.com/office/drawing/2014/main" id="{5A31069B-9CF6-412B-BC41-585215006EB4}"/>
              </a:ext>
            </a:extLst>
          </p:cNvPr>
          <p:cNvPicPr>
            <a:picLocks noChangeAspect="1"/>
          </p:cNvPicPr>
          <p:nvPr/>
        </p:nvPicPr>
        <p:blipFill>
          <a:blip r:embed="rId5"/>
          <a:stretch>
            <a:fillRect/>
          </a:stretch>
        </p:blipFill>
        <p:spPr>
          <a:xfrm>
            <a:off x="7721002" y="5852667"/>
            <a:ext cx="840393" cy="413878"/>
          </a:xfrm>
          <a:prstGeom prst="rect">
            <a:avLst/>
          </a:prstGeom>
        </p:spPr>
      </p:pic>
      <p:sp>
        <p:nvSpPr>
          <p:cNvPr id="80" name="Rectangle 79">
            <a:extLst>
              <a:ext uri="{FF2B5EF4-FFF2-40B4-BE49-F238E27FC236}">
                <a16:creationId xmlns:a16="http://schemas.microsoft.com/office/drawing/2014/main" id="{4C84AE5E-0366-44A4-A5C4-FBB7971128F8}"/>
              </a:ext>
            </a:extLst>
          </p:cNvPr>
          <p:cNvSpPr/>
          <p:nvPr/>
        </p:nvSpPr>
        <p:spPr>
          <a:xfrm>
            <a:off x="1627876" y="4066849"/>
            <a:ext cx="5825738" cy="2339102"/>
          </a:xfrm>
          <a:prstGeom prst="rect">
            <a:avLst/>
          </a:prstGeom>
        </p:spPr>
        <p:txBody>
          <a:bodyPr wrap="square">
            <a:spAutoFit/>
          </a:bodyPr>
          <a:lstStyle/>
          <a:p>
            <a:pPr marL="171450" indent="-171450">
              <a:buFont typeface="Wingdings" panose="05000000000000000000" pitchFamily="2" charset="2"/>
              <a:buChar char="§"/>
            </a:pPr>
            <a:r>
              <a:rPr lang="fr-FR" sz="1200" b="1" dirty="0">
                <a:solidFill>
                  <a:schemeClr val="tx1">
                    <a:lumMod val="75000"/>
                    <a:lumOff val="25000"/>
                  </a:schemeClr>
                </a:solidFill>
              </a:rPr>
              <a:t>Assurance-Vie et PER : </a:t>
            </a:r>
            <a:r>
              <a:rPr lang="fr-FR" sz="1100" b="1" dirty="0">
                <a:solidFill>
                  <a:schemeClr val="accent4">
                    <a:lumMod val="75000"/>
                  </a:schemeClr>
                </a:solidFill>
              </a:rPr>
              <a:t>0% de frais d’entrée </a:t>
            </a:r>
            <a:r>
              <a:rPr lang="fr-FR" sz="1100" dirty="0">
                <a:solidFill>
                  <a:schemeClr val="tx1">
                    <a:lumMod val="50000"/>
                    <a:lumOff val="50000"/>
                  </a:schemeClr>
                </a:solidFill>
              </a:rPr>
              <a:t>avec 40% d’UC</a:t>
            </a:r>
          </a:p>
          <a:p>
            <a:pPr marL="171450" indent="-171450">
              <a:buFont typeface="Wingdings" panose="05000000000000000000" pitchFamily="2" charset="2"/>
              <a:buChar char="§"/>
            </a:pPr>
            <a:endParaRPr lang="fr-FR" sz="200" dirty="0">
              <a:solidFill>
                <a:schemeClr val="tx1">
                  <a:lumMod val="50000"/>
                  <a:lumOff val="50000"/>
                </a:schemeClr>
              </a:solidFill>
            </a:endParaRPr>
          </a:p>
          <a:p>
            <a:pPr marL="171450" indent="-171450">
              <a:buFont typeface="Wingdings" panose="05000000000000000000" pitchFamily="2" charset="2"/>
              <a:buChar char="§"/>
            </a:pPr>
            <a:r>
              <a:rPr lang="fr-FR" sz="1200" b="1" dirty="0">
                <a:solidFill>
                  <a:schemeClr val="tx1">
                    <a:lumMod val="75000"/>
                    <a:lumOff val="25000"/>
                  </a:schemeClr>
                </a:solidFill>
              </a:rPr>
              <a:t>Switch vers fonds ISR ESG </a:t>
            </a:r>
            <a:r>
              <a:rPr lang="fr-FR" sz="1100" b="1" dirty="0">
                <a:solidFill>
                  <a:schemeClr val="tx1">
                    <a:lumMod val="75000"/>
                    <a:lumOff val="25000"/>
                  </a:schemeClr>
                </a:solidFill>
              </a:rPr>
              <a:t>: </a:t>
            </a:r>
            <a:r>
              <a:rPr lang="fr-FR" sz="1100" dirty="0">
                <a:solidFill>
                  <a:schemeClr val="tx1">
                    <a:lumMod val="50000"/>
                    <a:lumOff val="50000"/>
                  </a:schemeClr>
                </a:solidFill>
              </a:rPr>
              <a:t>Possibilité de donner une orientation totalement responsable à votre investissement, à travers un switch des fonds du portefeuille modèle vers des valeurs ISR/ESG</a:t>
            </a:r>
            <a:endParaRPr lang="fr-FR" sz="200" dirty="0">
              <a:solidFill>
                <a:schemeClr val="tx1">
                  <a:lumMod val="50000"/>
                  <a:lumOff val="50000"/>
                </a:schemeClr>
              </a:solidFill>
            </a:endParaRPr>
          </a:p>
          <a:p>
            <a:pPr marL="171450" indent="-171450">
              <a:buFont typeface="Wingdings" panose="05000000000000000000" pitchFamily="2" charset="2"/>
              <a:buChar char="§"/>
            </a:pPr>
            <a:endParaRPr lang="fr-FR" sz="200" dirty="0">
              <a:solidFill>
                <a:schemeClr val="tx1">
                  <a:lumMod val="50000"/>
                  <a:lumOff val="50000"/>
                </a:schemeClr>
              </a:solidFill>
            </a:endParaRPr>
          </a:p>
          <a:p>
            <a:pPr marL="171450" indent="-171450">
              <a:buFont typeface="Wingdings" panose="05000000000000000000" pitchFamily="2" charset="2"/>
              <a:buChar char="§"/>
            </a:pPr>
            <a:r>
              <a:rPr lang="fr-FR" sz="1200" b="1" dirty="0">
                <a:solidFill>
                  <a:schemeClr val="tx1">
                    <a:lumMod val="75000"/>
                    <a:lumOff val="25000"/>
                  </a:schemeClr>
                </a:solidFill>
              </a:rPr>
              <a:t>FAF : </a:t>
            </a:r>
            <a:r>
              <a:rPr lang="fr-FR" sz="1100" dirty="0">
                <a:solidFill>
                  <a:schemeClr val="tx1">
                    <a:lumMod val="50000"/>
                    <a:lumOff val="50000"/>
                  </a:schemeClr>
                </a:solidFill>
              </a:rPr>
              <a:t>CORALIUM SANTE et  ALIZE ECO jusqu’au 8 juin et 1</a:t>
            </a:r>
            <a:r>
              <a:rPr lang="fr-FR" sz="1100" baseline="30000" dirty="0">
                <a:solidFill>
                  <a:schemeClr val="tx1">
                    <a:lumMod val="50000"/>
                    <a:lumOff val="50000"/>
                  </a:schemeClr>
                </a:solidFill>
              </a:rPr>
              <a:t>er</a:t>
            </a:r>
            <a:r>
              <a:rPr lang="fr-FR" sz="1100" dirty="0">
                <a:solidFill>
                  <a:schemeClr val="tx1">
                    <a:lumMod val="50000"/>
                    <a:lumOff val="50000"/>
                  </a:schemeClr>
                </a:solidFill>
              </a:rPr>
              <a:t> juillet 2022</a:t>
            </a:r>
            <a:endParaRPr lang="fr-FR" sz="1200" dirty="0">
              <a:solidFill>
                <a:schemeClr val="tx1">
                  <a:lumMod val="50000"/>
                  <a:lumOff val="50000"/>
                </a:schemeClr>
              </a:solidFill>
            </a:endParaRPr>
          </a:p>
          <a:p>
            <a:pPr marL="171450" indent="-171450">
              <a:buFont typeface="Wingdings" panose="05000000000000000000" pitchFamily="2" charset="2"/>
              <a:buChar char="§"/>
            </a:pPr>
            <a:r>
              <a:rPr lang="fr-FR" sz="1200" b="1" dirty="0">
                <a:solidFill>
                  <a:schemeClr val="tx1">
                    <a:lumMod val="75000"/>
                    <a:lumOff val="25000"/>
                  </a:schemeClr>
                </a:solidFill>
              </a:rPr>
              <a:t>FAF :</a:t>
            </a:r>
            <a:r>
              <a:rPr lang="fr-FR" sz="1000" dirty="0">
                <a:solidFill>
                  <a:schemeClr val="tx1">
                    <a:lumMod val="50000"/>
                    <a:lumOff val="50000"/>
                  </a:schemeClr>
                </a:solidFill>
              </a:rPr>
              <a:t> </a:t>
            </a:r>
            <a:r>
              <a:rPr lang="fr-FR" sz="1100" dirty="0">
                <a:solidFill>
                  <a:schemeClr val="tx1">
                    <a:lumMod val="50000"/>
                    <a:lumOff val="50000"/>
                  </a:schemeClr>
                </a:solidFill>
              </a:rPr>
              <a:t>IRISEA SANTE et IRIS IMPACT jusqu’au du 30 novembre et  2 décembre  2022</a:t>
            </a:r>
          </a:p>
          <a:p>
            <a:pPr marL="171450" indent="-171450">
              <a:buFont typeface="Wingdings" panose="05000000000000000000" pitchFamily="2" charset="2"/>
              <a:buChar char="§"/>
            </a:pPr>
            <a:r>
              <a:rPr lang="fr-FR" sz="1200" b="1" dirty="0"/>
              <a:t>SCPI en assurance vie : </a:t>
            </a:r>
            <a:r>
              <a:rPr lang="fr-FR" sz="1100" b="1" dirty="0">
                <a:solidFill>
                  <a:schemeClr val="tx1">
                    <a:lumMod val="50000"/>
                    <a:lumOff val="50000"/>
                  </a:schemeClr>
                </a:solidFill>
              </a:rPr>
              <a:t>CNP : </a:t>
            </a:r>
            <a:r>
              <a:rPr lang="fr-FR" sz="1100" dirty="0">
                <a:solidFill>
                  <a:schemeClr val="tx1">
                    <a:lumMod val="50000"/>
                    <a:lumOff val="50000"/>
                  </a:schemeClr>
                </a:solidFill>
              </a:rPr>
              <a:t>Epargne Foncière ; </a:t>
            </a:r>
            <a:r>
              <a:rPr lang="fr-FR" sz="1100" b="1" dirty="0">
                <a:solidFill>
                  <a:schemeClr val="tx1">
                    <a:lumMod val="50000"/>
                    <a:lumOff val="50000"/>
                  </a:schemeClr>
                </a:solidFill>
              </a:rPr>
              <a:t>BPCE VIE : </a:t>
            </a:r>
            <a:r>
              <a:rPr lang="fr-FR" sz="1100" dirty="0">
                <a:solidFill>
                  <a:schemeClr val="tx1">
                    <a:lumMod val="50000"/>
                    <a:lumOff val="50000"/>
                  </a:schemeClr>
                </a:solidFill>
              </a:rPr>
              <a:t>Epargne Foncière, </a:t>
            </a:r>
            <a:r>
              <a:rPr lang="fr-FR" sz="1100" dirty="0" err="1">
                <a:solidFill>
                  <a:schemeClr val="tx1">
                    <a:lumMod val="50000"/>
                    <a:lumOff val="50000"/>
                  </a:schemeClr>
                </a:solidFill>
              </a:rPr>
              <a:t>Primopierre</a:t>
            </a:r>
            <a:r>
              <a:rPr lang="fr-FR" sz="1100" dirty="0">
                <a:solidFill>
                  <a:schemeClr val="tx1">
                    <a:lumMod val="50000"/>
                    <a:lumOff val="50000"/>
                  </a:schemeClr>
                </a:solidFill>
              </a:rPr>
              <a:t>, </a:t>
            </a:r>
            <a:r>
              <a:rPr lang="fr-FR" sz="1100" dirty="0" err="1">
                <a:solidFill>
                  <a:schemeClr val="tx1">
                    <a:lumMod val="50000"/>
                    <a:lumOff val="50000"/>
                  </a:schemeClr>
                </a:solidFill>
              </a:rPr>
              <a:t>Primovie</a:t>
            </a:r>
            <a:r>
              <a:rPr lang="fr-FR" sz="1100" dirty="0">
                <a:solidFill>
                  <a:schemeClr val="tx1">
                    <a:lumMod val="50000"/>
                    <a:lumOff val="50000"/>
                  </a:schemeClr>
                </a:solidFill>
              </a:rPr>
              <a:t>, </a:t>
            </a:r>
            <a:r>
              <a:rPr lang="fr-FR" sz="1100" dirty="0" err="1">
                <a:solidFill>
                  <a:schemeClr val="tx1">
                    <a:lumMod val="50000"/>
                    <a:lumOff val="50000"/>
                  </a:schemeClr>
                </a:solidFill>
              </a:rPr>
              <a:t>Accimopierre</a:t>
            </a:r>
            <a:r>
              <a:rPr lang="fr-FR" sz="1100" dirty="0">
                <a:solidFill>
                  <a:schemeClr val="tx1">
                    <a:lumMod val="50000"/>
                    <a:lumOff val="50000"/>
                  </a:schemeClr>
                </a:solidFill>
              </a:rPr>
              <a:t>, </a:t>
            </a:r>
            <a:r>
              <a:rPr lang="fr-FR" sz="1100" dirty="0" err="1">
                <a:solidFill>
                  <a:schemeClr val="tx1">
                    <a:lumMod val="50000"/>
                    <a:lumOff val="50000"/>
                  </a:schemeClr>
                </a:solidFill>
              </a:rPr>
              <a:t>Buroboutic</a:t>
            </a:r>
            <a:endParaRPr lang="fr-FR" sz="1100" dirty="0">
              <a:solidFill>
                <a:schemeClr val="tx1">
                  <a:lumMod val="50000"/>
                  <a:lumOff val="50000"/>
                </a:schemeClr>
              </a:solidFill>
            </a:endParaRPr>
          </a:p>
          <a:p>
            <a:pPr marL="171450" indent="-171450">
              <a:buFont typeface="Wingdings" panose="05000000000000000000" pitchFamily="2" charset="2"/>
              <a:buChar char="§"/>
            </a:pPr>
            <a:r>
              <a:rPr lang="fr-FR" sz="1200" b="1" dirty="0"/>
              <a:t>SCPI en direct : </a:t>
            </a:r>
            <a:r>
              <a:rPr lang="fr-FR" sz="1100" dirty="0">
                <a:solidFill>
                  <a:schemeClr val="tx1">
                    <a:lumMod val="50000"/>
                    <a:lumOff val="50000"/>
                  </a:schemeClr>
                </a:solidFill>
              </a:rPr>
              <a:t>Pierre Plus, Atout Pierre Diversification, </a:t>
            </a:r>
            <a:r>
              <a:rPr lang="fr-FR" sz="1100" dirty="0" err="1">
                <a:solidFill>
                  <a:schemeClr val="tx1">
                    <a:lumMod val="50000"/>
                    <a:lumOff val="50000"/>
                  </a:schemeClr>
                </a:solidFill>
              </a:rPr>
              <a:t>Fructipierre</a:t>
            </a:r>
            <a:r>
              <a:rPr lang="fr-FR" sz="1100" dirty="0">
                <a:solidFill>
                  <a:schemeClr val="tx1">
                    <a:lumMod val="50000"/>
                    <a:lumOff val="50000"/>
                  </a:schemeClr>
                </a:solidFill>
              </a:rPr>
              <a:t>, AEW Diversification Allemagne &amp; AEW Avenir Santé</a:t>
            </a:r>
          </a:p>
          <a:p>
            <a:pPr marL="171450" indent="-171450">
              <a:buFont typeface="Wingdings" panose="05000000000000000000" pitchFamily="2" charset="2"/>
              <a:buChar char="§"/>
            </a:pPr>
            <a:r>
              <a:rPr lang="fr-FR" sz="1200" b="1" dirty="0"/>
              <a:t>OPTION TRANSMISSION :</a:t>
            </a:r>
            <a:r>
              <a:rPr lang="fr-FR" sz="1100" b="1" dirty="0"/>
              <a:t> </a:t>
            </a:r>
            <a:r>
              <a:rPr lang="fr-FR" sz="1100" dirty="0">
                <a:solidFill>
                  <a:schemeClr val="tx1">
                    <a:lumMod val="50000"/>
                    <a:lumOff val="50000"/>
                  </a:schemeClr>
                </a:solidFill>
              </a:rPr>
              <a:t>successions bon de parrainage</a:t>
            </a:r>
          </a:p>
          <a:p>
            <a:pPr marL="171450" indent="-171450">
              <a:buFont typeface="Wingdings" panose="05000000000000000000" pitchFamily="2" charset="2"/>
              <a:buChar char="§"/>
            </a:pPr>
            <a:r>
              <a:rPr lang="fr-FR" sz="1200" b="1" dirty="0"/>
              <a:t>GESTION DELEGUEE : </a:t>
            </a:r>
            <a:r>
              <a:rPr lang="fr-FR" sz="1100" dirty="0">
                <a:solidFill>
                  <a:schemeClr val="tx1">
                    <a:lumMod val="50000"/>
                    <a:lumOff val="50000"/>
                  </a:schemeClr>
                </a:solidFill>
              </a:rPr>
              <a:t>OG et gestion déléguée en PEA  </a:t>
            </a:r>
            <a:endParaRPr lang="fr-FR" sz="1100" dirty="0"/>
          </a:p>
        </p:txBody>
      </p:sp>
      <p:pic>
        <p:nvPicPr>
          <p:cNvPr id="96" name="Picture 2" descr="Sticker arbre été vert pas cher Etiquette &amp;amp;amp; Autocollant">
            <a:extLst>
              <a:ext uri="{FF2B5EF4-FFF2-40B4-BE49-F238E27FC236}">
                <a16:creationId xmlns:a16="http://schemas.microsoft.com/office/drawing/2014/main" id="{9B385687-9641-41F6-956D-6F3C344BBEF7}"/>
              </a:ext>
            </a:extLst>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361764" y="4344073"/>
            <a:ext cx="366215" cy="366215"/>
          </a:xfrm>
          <a:prstGeom prst="rect">
            <a:avLst/>
          </a:prstGeom>
          <a:noFill/>
          <a:extLst>
            <a:ext uri="{909E8E84-426E-40DD-AFC4-6F175D3DCCD1}">
              <a14:hiddenFill xmlns:a14="http://schemas.microsoft.com/office/drawing/2010/main">
                <a:solidFill>
                  <a:srgbClr val="FFFFFF"/>
                </a:solidFill>
              </a14:hiddenFill>
            </a:ext>
          </a:extLst>
        </p:spPr>
      </p:pic>
      <p:pic>
        <p:nvPicPr>
          <p:cNvPr id="97" name="Picture 2" descr="Sticker arbre été vert pas cher Etiquette &amp;amp;amp; Autocollant">
            <a:extLst>
              <a:ext uri="{FF2B5EF4-FFF2-40B4-BE49-F238E27FC236}">
                <a16:creationId xmlns:a16="http://schemas.microsoft.com/office/drawing/2014/main" id="{4078E67E-313B-4F77-B677-8E10AA09792C}"/>
              </a:ext>
            </a:extLst>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376046" y="4963497"/>
            <a:ext cx="366215" cy="366215"/>
          </a:xfrm>
          <a:prstGeom prst="rect">
            <a:avLst/>
          </a:prstGeom>
          <a:noFill/>
          <a:extLst>
            <a:ext uri="{909E8E84-426E-40DD-AFC4-6F175D3DCCD1}">
              <a14:hiddenFill xmlns:a14="http://schemas.microsoft.com/office/drawing/2010/main">
                <a:solidFill>
                  <a:srgbClr val="FFFFFF"/>
                </a:solidFill>
              </a14:hiddenFill>
            </a:ext>
          </a:extLst>
        </p:spPr>
      </p:pic>
      <p:sp>
        <p:nvSpPr>
          <p:cNvPr id="95" name="ZoneTexte 94">
            <a:extLst>
              <a:ext uri="{FF2B5EF4-FFF2-40B4-BE49-F238E27FC236}">
                <a16:creationId xmlns:a16="http://schemas.microsoft.com/office/drawing/2014/main" id="{9519959D-59B6-4000-AE62-3530374C073E}"/>
              </a:ext>
            </a:extLst>
          </p:cNvPr>
          <p:cNvSpPr txBox="1"/>
          <p:nvPr/>
        </p:nvSpPr>
        <p:spPr>
          <a:xfrm>
            <a:off x="8561395" y="3981797"/>
            <a:ext cx="3435180" cy="600164"/>
          </a:xfrm>
          <a:prstGeom prst="rect">
            <a:avLst/>
          </a:prstGeom>
          <a:solidFill>
            <a:srgbClr val="F2F2F2"/>
          </a:solidFill>
        </p:spPr>
        <p:txBody>
          <a:bodyPr wrap="square" rtlCol="0">
            <a:spAutoFit/>
          </a:bodyPr>
          <a:lstStyle/>
          <a:p>
            <a:pPr algn="just">
              <a:spcBef>
                <a:spcPct val="20000"/>
              </a:spcBef>
              <a:buClr>
                <a:srgbClr val="C00000"/>
              </a:buClr>
            </a:pPr>
            <a:r>
              <a:rPr lang="fr-FR" sz="1100" b="1" dirty="0">
                <a:solidFill>
                  <a:schemeClr val="tx1">
                    <a:lumMod val="75000"/>
                    <a:lumOff val="25000"/>
                  </a:schemeClr>
                </a:solidFill>
              </a:rPr>
              <a:t>41 % </a:t>
            </a:r>
            <a:r>
              <a:rPr lang="fr-FR" sz="1100" dirty="0">
                <a:solidFill>
                  <a:schemeClr val="tx1">
                    <a:lumMod val="75000"/>
                    <a:lumOff val="25000"/>
                  </a:schemeClr>
                </a:solidFill>
              </a:rPr>
              <a:t>des clients Premiums sont dans les  portefeuilles GC, ce qui constitue </a:t>
            </a:r>
            <a:r>
              <a:rPr lang="fr-FR" sz="1100" b="1" dirty="0">
                <a:solidFill>
                  <a:schemeClr val="tx1">
                    <a:lumMod val="75000"/>
                    <a:lumOff val="25000"/>
                  </a:schemeClr>
                </a:solidFill>
              </a:rPr>
              <a:t>un enjeu global BDD</a:t>
            </a:r>
            <a:endParaRPr lang="fr-FR" sz="1100" dirty="0">
              <a:solidFill>
                <a:schemeClr val="tx1">
                  <a:lumMod val="50000"/>
                  <a:lumOff val="50000"/>
                </a:schemeClr>
              </a:solidFill>
            </a:endParaRPr>
          </a:p>
        </p:txBody>
      </p:sp>
      <p:grpSp>
        <p:nvGrpSpPr>
          <p:cNvPr id="100" name="Groupe 99">
            <a:extLst>
              <a:ext uri="{FF2B5EF4-FFF2-40B4-BE49-F238E27FC236}">
                <a16:creationId xmlns:a16="http://schemas.microsoft.com/office/drawing/2014/main" id="{1246C388-07B5-42E6-A001-D167E87A39EF}"/>
              </a:ext>
            </a:extLst>
          </p:cNvPr>
          <p:cNvGrpSpPr/>
          <p:nvPr/>
        </p:nvGrpSpPr>
        <p:grpSpPr>
          <a:xfrm>
            <a:off x="7785412" y="3883154"/>
            <a:ext cx="768157" cy="778024"/>
            <a:chOff x="7785035" y="3650249"/>
            <a:chExt cx="768157" cy="614492"/>
          </a:xfrm>
        </p:grpSpPr>
        <p:pic>
          <p:nvPicPr>
            <p:cNvPr id="101" name="Image 100">
              <a:extLst>
                <a:ext uri="{FF2B5EF4-FFF2-40B4-BE49-F238E27FC236}">
                  <a16:creationId xmlns:a16="http://schemas.microsoft.com/office/drawing/2014/main" id="{0ED9D2FD-BE12-4A45-924E-B0030749ED89}"/>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7785035" y="3650249"/>
              <a:ext cx="755659" cy="614492"/>
            </a:xfrm>
            <a:prstGeom prst="rect">
              <a:avLst/>
            </a:prstGeom>
          </p:spPr>
        </p:pic>
        <p:sp>
          <p:nvSpPr>
            <p:cNvPr id="105" name="Rectangle 104">
              <a:extLst>
                <a:ext uri="{FF2B5EF4-FFF2-40B4-BE49-F238E27FC236}">
                  <a16:creationId xmlns:a16="http://schemas.microsoft.com/office/drawing/2014/main" id="{4AF293DE-06C1-445A-A8A9-AB526FE24D61}"/>
                </a:ext>
              </a:extLst>
            </p:cNvPr>
            <p:cNvSpPr/>
            <p:nvPr/>
          </p:nvSpPr>
          <p:spPr>
            <a:xfrm>
              <a:off x="8459307" y="3932891"/>
              <a:ext cx="93885" cy="2651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06" name="Rectangle à coins arrondis 62">
            <a:extLst>
              <a:ext uri="{FF2B5EF4-FFF2-40B4-BE49-F238E27FC236}">
                <a16:creationId xmlns:a16="http://schemas.microsoft.com/office/drawing/2014/main" id="{9AF4D244-6408-405A-B869-788CBA5D55E6}"/>
              </a:ext>
            </a:extLst>
          </p:cNvPr>
          <p:cNvSpPr/>
          <p:nvPr/>
        </p:nvSpPr>
        <p:spPr>
          <a:xfrm>
            <a:off x="8561394" y="3654193"/>
            <a:ext cx="3554068" cy="2822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rgbClr val="C00000"/>
                </a:solidFill>
                <a:latin typeface="+mj-lt"/>
                <a:cs typeface="Arial" panose="020B0604020202020204" pitchFamily="34" charset="0"/>
              </a:rPr>
              <a:t>Bon à savoir</a:t>
            </a:r>
          </a:p>
        </p:txBody>
      </p:sp>
      <p:sp>
        <p:nvSpPr>
          <p:cNvPr id="107" name="Rectangle à coins arrondis 62">
            <a:extLst>
              <a:ext uri="{FF2B5EF4-FFF2-40B4-BE49-F238E27FC236}">
                <a16:creationId xmlns:a16="http://schemas.microsoft.com/office/drawing/2014/main" id="{5A10B787-3932-4317-9954-3BE8145C6C0E}"/>
              </a:ext>
            </a:extLst>
          </p:cNvPr>
          <p:cNvSpPr/>
          <p:nvPr/>
        </p:nvSpPr>
        <p:spPr>
          <a:xfrm>
            <a:off x="8543565" y="4749618"/>
            <a:ext cx="3589725" cy="2822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rgbClr val="C00000"/>
                </a:solidFill>
                <a:latin typeface="+mj-lt"/>
                <a:cs typeface="Arial" panose="020B0604020202020204" pitchFamily="34" charset="0"/>
              </a:rPr>
              <a:t>Profitez du Digital</a:t>
            </a:r>
          </a:p>
        </p:txBody>
      </p:sp>
      <p:sp>
        <p:nvSpPr>
          <p:cNvPr id="108" name="ZoneTexte 107">
            <a:extLst>
              <a:ext uri="{FF2B5EF4-FFF2-40B4-BE49-F238E27FC236}">
                <a16:creationId xmlns:a16="http://schemas.microsoft.com/office/drawing/2014/main" id="{F732C1FA-3F95-494D-89A0-94392E3C87E2}"/>
              </a:ext>
            </a:extLst>
          </p:cNvPr>
          <p:cNvSpPr txBox="1"/>
          <p:nvPr/>
        </p:nvSpPr>
        <p:spPr>
          <a:xfrm>
            <a:off x="8551937" y="5057224"/>
            <a:ext cx="3435180" cy="430887"/>
          </a:xfrm>
          <a:prstGeom prst="rect">
            <a:avLst/>
          </a:prstGeom>
          <a:solidFill>
            <a:srgbClr val="F2F2F2"/>
          </a:solidFill>
        </p:spPr>
        <p:txBody>
          <a:bodyPr wrap="square" rtlCol="0">
            <a:spAutoFit/>
          </a:bodyPr>
          <a:lstStyle/>
          <a:p>
            <a:pPr algn="just">
              <a:spcBef>
                <a:spcPct val="20000"/>
              </a:spcBef>
              <a:buClr>
                <a:srgbClr val="C00000"/>
              </a:buClr>
            </a:pPr>
            <a:r>
              <a:rPr lang="fr-FR" sz="1100" b="1" dirty="0">
                <a:solidFill>
                  <a:schemeClr val="tx1">
                    <a:lumMod val="75000"/>
                    <a:lumOff val="25000"/>
                  </a:schemeClr>
                </a:solidFill>
              </a:rPr>
              <a:t>Sont éligibles à la SED</a:t>
            </a:r>
            <a:r>
              <a:rPr lang="fr-FR" sz="1100" dirty="0">
                <a:solidFill>
                  <a:schemeClr val="tx1">
                    <a:lumMod val="50000"/>
                    <a:lumOff val="50000"/>
                  </a:schemeClr>
                </a:solidFill>
              </a:rPr>
              <a:t>, les souscriptions de Parts Sociales, </a:t>
            </a:r>
            <a:r>
              <a:rPr lang="fr-FR" sz="1100" dirty="0" err="1">
                <a:solidFill>
                  <a:schemeClr val="tx1">
                    <a:lumMod val="50000"/>
                    <a:lumOff val="50000"/>
                  </a:schemeClr>
                </a:solidFill>
              </a:rPr>
              <a:t>Millevie</a:t>
            </a:r>
            <a:r>
              <a:rPr lang="fr-FR" sz="1100" dirty="0">
                <a:solidFill>
                  <a:schemeClr val="tx1">
                    <a:lumMod val="50000"/>
                    <a:lumOff val="50000"/>
                  </a:schemeClr>
                </a:solidFill>
              </a:rPr>
              <a:t> PER et la gamme BPCE Vie</a:t>
            </a:r>
          </a:p>
        </p:txBody>
      </p:sp>
      <p:pic>
        <p:nvPicPr>
          <p:cNvPr id="109" name="Image 108">
            <a:extLst>
              <a:ext uri="{FF2B5EF4-FFF2-40B4-BE49-F238E27FC236}">
                <a16:creationId xmlns:a16="http://schemas.microsoft.com/office/drawing/2014/main" id="{27FBEE7A-C23E-4D6D-9379-A8F010BFAC83}"/>
              </a:ext>
            </a:extLst>
          </p:cNvPr>
          <p:cNvPicPr/>
          <p:nvPr/>
        </p:nvPicPr>
        <p:blipFill rotWithShape="1">
          <a:blip r:embed="rId8"/>
          <a:srcRect l="39848" t="44992" r="45767" b="32072"/>
          <a:stretch/>
        </p:blipFill>
        <p:spPr bwMode="auto">
          <a:xfrm>
            <a:off x="7864151" y="4945496"/>
            <a:ext cx="571878" cy="608946"/>
          </a:xfrm>
          <a:prstGeom prst="rect">
            <a:avLst/>
          </a:prstGeom>
          <a:ln>
            <a:noFill/>
          </a:ln>
          <a:extLst>
            <a:ext uri="{53640926-AAD7-44D8-BBD7-CCE9431645EC}">
              <a14:shadowObscured xmlns:a14="http://schemas.microsoft.com/office/drawing/2010/main"/>
            </a:ext>
          </a:extLst>
        </p:spPr>
      </p:pic>
      <p:sp>
        <p:nvSpPr>
          <p:cNvPr id="110" name="Rectangle 109">
            <a:hlinkClick r:id="rId9"/>
            <a:extLst>
              <a:ext uri="{FF2B5EF4-FFF2-40B4-BE49-F238E27FC236}">
                <a16:creationId xmlns:a16="http://schemas.microsoft.com/office/drawing/2014/main" id="{02E853A6-6127-486E-B536-504696B282E9}"/>
              </a:ext>
            </a:extLst>
          </p:cNvPr>
          <p:cNvSpPr/>
          <p:nvPr/>
        </p:nvSpPr>
        <p:spPr>
          <a:xfrm>
            <a:off x="2004639" y="6448561"/>
            <a:ext cx="1349413" cy="305575"/>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Book GERC</a:t>
            </a:r>
          </a:p>
        </p:txBody>
      </p:sp>
      <p:sp>
        <p:nvSpPr>
          <p:cNvPr id="111" name="Rectangle 110">
            <a:hlinkClick r:id="rId10"/>
            <a:extLst>
              <a:ext uri="{FF2B5EF4-FFF2-40B4-BE49-F238E27FC236}">
                <a16:creationId xmlns:a16="http://schemas.microsoft.com/office/drawing/2014/main" id="{DECB6001-6378-47BD-8B45-9BE96198BE2D}"/>
              </a:ext>
            </a:extLst>
          </p:cNvPr>
          <p:cNvSpPr/>
          <p:nvPr/>
        </p:nvSpPr>
        <p:spPr>
          <a:xfrm>
            <a:off x="3866759" y="6448561"/>
            <a:ext cx="1349413" cy="305575"/>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ORCA</a:t>
            </a:r>
          </a:p>
        </p:txBody>
      </p:sp>
      <p:sp>
        <p:nvSpPr>
          <p:cNvPr id="112" name="Rectangle 111">
            <a:hlinkClick r:id="rId11"/>
            <a:extLst>
              <a:ext uri="{FF2B5EF4-FFF2-40B4-BE49-F238E27FC236}">
                <a16:creationId xmlns:a16="http://schemas.microsoft.com/office/drawing/2014/main" id="{FBF83BFD-AD90-4C00-8773-69229EAC6D70}"/>
              </a:ext>
            </a:extLst>
          </p:cNvPr>
          <p:cNvSpPr/>
          <p:nvPr/>
        </p:nvSpPr>
        <p:spPr>
          <a:xfrm>
            <a:off x="5728879" y="6448561"/>
            <a:ext cx="1349413" cy="305575"/>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Offres promo</a:t>
            </a:r>
          </a:p>
        </p:txBody>
      </p:sp>
      <p:sp>
        <p:nvSpPr>
          <p:cNvPr id="113" name="Rectangle 112">
            <a:hlinkClick r:id="rId12" action="ppaction://hlinksldjump"/>
            <a:extLst>
              <a:ext uri="{FF2B5EF4-FFF2-40B4-BE49-F238E27FC236}">
                <a16:creationId xmlns:a16="http://schemas.microsoft.com/office/drawing/2014/main" id="{CA53CB00-A5CE-4A1E-83D3-20C3E1153D47}"/>
              </a:ext>
            </a:extLst>
          </p:cNvPr>
          <p:cNvSpPr/>
          <p:nvPr/>
        </p:nvSpPr>
        <p:spPr>
          <a:xfrm>
            <a:off x="7590999" y="6448561"/>
            <a:ext cx="1349413" cy="305575"/>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Boîte à outils</a:t>
            </a:r>
          </a:p>
        </p:txBody>
      </p:sp>
      <p:pic>
        <p:nvPicPr>
          <p:cNvPr id="114" name="Picture 4">
            <a:extLst>
              <a:ext uri="{FF2B5EF4-FFF2-40B4-BE49-F238E27FC236}">
                <a16:creationId xmlns:a16="http://schemas.microsoft.com/office/drawing/2014/main" id="{2CF90938-7ABF-4336-96B6-638554D8C9B2}"/>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18889" t="19753" r="15034" b="23429"/>
          <a:stretch/>
        </p:blipFill>
        <p:spPr bwMode="auto">
          <a:xfrm>
            <a:off x="3141087" y="6448561"/>
            <a:ext cx="296077" cy="50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5" name="Picture 4">
            <a:extLst>
              <a:ext uri="{FF2B5EF4-FFF2-40B4-BE49-F238E27FC236}">
                <a16:creationId xmlns:a16="http://schemas.microsoft.com/office/drawing/2014/main" id="{67FF6C33-64DC-4B60-BFBD-BF45BE8BE240}"/>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18889" t="19753" r="15034" b="23429"/>
          <a:stretch/>
        </p:blipFill>
        <p:spPr bwMode="auto">
          <a:xfrm>
            <a:off x="5015569" y="6461769"/>
            <a:ext cx="296077" cy="50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6" name="Picture 4">
            <a:extLst>
              <a:ext uri="{FF2B5EF4-FFF2-40B4-BE49-F238E27FC236}">
                <a16:creationId xmlns:a16="http://schemas.microsoft.com/office/drawing/2014/main" id="{AC4B7E6F-9AB6-4200-8585-9EE2BC728E77}"/>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18889" t="19753" r="15034" b="23429"/>
          <a:stretch/>
        </p:blipFill>
        <p:spPr bwMode="auto">
          <a:xfrm>
            <a:off x="6836617" y="6470411"/>
            <a:ext cx="296077" cy="50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7" name="Picture 4">
            <a:extLst>
              <a:ext uri="{FF2B5EF4-FFF2-40B4-BE49-F238E27FC236}">
                <a16:creationId xmlns:a16="http://schemas.microsoft.com/office/drawing/2014/main" id="{6F60C18A-86AC-4CEC-AA2E-C82014484BE9}"/>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18889" t="19753" r="15034" b="23429"/>
          <a:stretch/>
        </p:blipFill>
        <p:spPr bwMode="auto">
          <a:xfrm>
            <a:off x="8752160" y="6448561"/>
            <a:ext cx="296077" cy="50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8" name="Rectangle 117">
            <a:hlinkClick r:id="rId14"/>
            <a:extLst>
              <a:ext uri="{FF2B5EF4-FFF2-40B4-BE49-F238E27FC236}">
                <a16:creationId xmlns:a16="http://schemas.microsoft.com/office/drawing/2014/main" id="{141F18C5-04E9-4D05-828C-5498DACEAA6E}"/>
              </a:ext>
            </a:extLst>
          </p:cNvPr>
          <p:cNvSpPr/>
          <p:nvPr/>
        </p:nvSpPr>
        <p:spPr>
          <a:xfrm>
            <a:off x="9453119" y="6466779"/>
            <a:ext cx="1717232" cy="305575"/>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Produits éligibles VAD</a:t>
            </a:r>
          </a:p>
        </p:txBody>
      </p:sp>
      <p:pic>
        <p:nvPicPr>
          <p:cNvPr id="119" name="Picture 4">
            <a:extLst>
              <a:ext uri="{FF2B5EF4-FFF2-40B4-BE49-F238E27FC236}">
                <a16:creationId xmlns:a16="http://schemas.microsoft.com/office/drawing/2014/main" id="{F91119D5-0232-482C-B87B-D8D543A1FAFF}"/>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18889" t="19753" r="15034" b="23429"/>
          <a:stretch/>
        </p:blipFill>
        <p:spPr bwMode="auto">
          <a:xfrm>
            <a:off x="11046770" y="6452618"/>
            <a:ext cx="296077" cy="50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0" name="Rectangle à coins arrondis 62">
            <a:extLst>
              <a:ext uri="{FF2B5EF4-FFF2-40B4-BE49-F238E27FC236}">
                <a16:creationId xmlns:a16="http://schemas.microsoft.com/office/drawing/2014/main" id="{A8E2825C-051A-4E40-AAB4-8EAD82EDEB62}"/>
              </a:ext>
            </a:extLst>
          </p:cNvPr>
          <p:cNvSpPr/>
          <p:nvPr/>
        </p:nvSpPr>
        <p:spPr>
          <a:xfrm>
            <a:off x="8561394" y="5712791"/>
            <a:ext cx="3589725" cy="2822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rgbClr val="C00000"/>
                </a:solidFill>
                <a:latin typeface="+mj-lt"/>
                <a:cs typeface="Arial" panose="020B0604020202020204" pitchFamily="34" charset="0"/>
              </a:rPr>
              <a:t>Astuce </a:t>
            </a:r>
            <a:r>
              <a:rPr lang="fr-FR" sz="1400" b="1" dirty="0" err="1">
                <a:solidFill>
                  <a:srgbClr val="C00000"/>
                </a:solidFill>
                <a:latin typeface="+mj-lt"/>
                <a:cs typeface="Arial" panose="020B0604020202020204" pitchFamily="34" charset="0"/>
              </a:rPr>
              <a:t>Selfcare</a:t>
            </a:r>
            <a:endParaRPr lang="fr-FR" sz="1400" b="1" dirty="0">
              <a:solidFill>
                <a:srgbClr val="C00000"/>
              </a:solidFill>
              <a:latin typeface="+mj-lt"/>
              <a:cs typeface="Arial" panose="020B0604020202020204" pitchFamily="34" charset="0"/>
            </a:endParaRPr>
          </a:p>
        </p:txBody>
      </p:sp>
      <p:sp>
        <p:nvSpPr>
          <p:cNvPr id="73" name="Rectangle 72">
            <a:extLst>
              <a:ext uri="{FF2B5EF4-FFF2-40B4-BE49-F238E27FC236}">
                <a16:creationId xmlns:a16="http://schemas.microsoft.com/office/drawing/2014/main" id="{8CD3411B-9C74-4B10-8124-D060AAFC952E}"/>
              </a:ext>
            </a:extLst>
          </p:cNvPr>
          <p:cNvSpPr/>
          <p:nvPr/>
        </p:nvSpPr>
        <p:spPr>
          <a:xfrm>
            <a:off x="8271112" y="1084395"/>
            <a:ext cx="3225563" cy="307777"/>
          </a:xfrm>
          <a:prstGeom prst="rect">
            <a:avLst/>
          </a:prstGeom>
        </p:spPr>
        <p:txBody>
          <a:bodyPr wrap="none">
            <a:spAutoFit/>
          </a:bodyPr>
          <a:lstStyle/>
          <a:p>
            <a:pPr>
              <a:spcBef>
                <a:spcPct val="20000"/>
              </a:spcBef>
            </a:pPr>
            <a:r>
              <a:rPr lang="fr-FR" sz="1400" b="1" dirty="0">
                <a:solidFill>
                  <a:srgbClr val="C00000"/>
                </a:solidFill>
                <a:latin typeface="+mj-lt"/>
              </a:rPr>
              <a:t>Des idées pour lancer la discussion</a:t>
            </a:r>
          </a:p>
        </p:txBody>
      </p:sp>
      <p:sp>
        <p:nvSpPr>
          <p:cNvPr id="77" name="ZoneTexte 76">
            <a:extLst>
              <a:ext uri="{FF2B5EF4-FFF2-40B4-BE49-F238E27FC236}">
                <a16:creationId xmlns:a16="http://schemas.microsoft.com/office/drawing/2014/main" id="{64B66259-5388-4658-A649-81CE40091CEF}"/>
              </a:ext>
            </a:extLst>
          </p:cNvPr>
          <p:cNvSpPr txBox="1"/>
          <p:nvPr/>
        </p:nvSpPr>
        <p:spPr>
          <a:xfrm>
            <a:off x="309486" y="4014418"/>
            <a:ext cx="400110" cy="2155595"/>
          </a:xfrm>
          <a:prstGeom prst="rect">
            <a:avLst/>
          </a:prstGeom>
          <a:noFill/>
        </p:spPr>
        <p:txBody>
          <a:bodyPr vert="vert270" wrap="square" rtlCol="0">
            <a:spAutoFit/>
          </a:bodyPr>
          <a:lstStyle/>
          <a:p>
            <a:pPr algn="ctr"/>
            <a:r>
              <a:rPr lang="fr-FR" sz="1400" b="1" dirty="0">
                <a:solidFill>
                  <a:schemeClr val="tx1">
                    <a:lumMod val="75000"/>
                    <a:lumOff val="25000"/>
                  </a:schemeClr>
                </a:solidFill>
              </a:rPr>
              <a:t>LES OFFRES</a:t>
            </a:r>
          </a:p>
        </p:txBody>
      </p:sp>
      <p:sp>
        <p:nvSpPr>
          <p:cNvPr id="69" name="ZoneTexte 68">
            <a:extLst>
              <a:ext uri="{FF2B5EF4-FFF2-40B4-BE49-F238E27FC236}">
                <a16:creationId xmlns:a16="http://schemas.microsoft.com/office/drawing/2014/main" id="{FB91A0AC-491B-47FC-A07D-3DB46AB5711F}"/>
              </a:ext>
            </a:extLst>
          </p:cNvPr>
          <p:cNvSpPr txBox="1"/>
          <p:nvPr/>
        </p:nvSpPr>
        <p:spPr>
          <a:xfrm>
            <a:off x="1635623" y="2330105"/>
            <a:ext cx="5086936" cy="446276"/>
          </a:xfrm>
          <a:prstGeom prst="rect">
            <a:avLst/>
          </a:prstGeom>
          <a:noFill/>
        </p:spPr>
        <p:txBody>
          <a:bodyPr wrap="square" rtlCol="0">
            <a:spAutoFit/>
          </a:bodyPr>
          <a:lstStyle/>
          <a:p>
            <a:pPr marL="171450" lvl="0" indent="-171450">
              <a:buFont typeface="Wingdings" panose="05000000000000000000" pitchFamily="2" charset="2"/>
              <a:buChar char="§"/>
            </a:pPr>
            <a:r>
              <a:rPr lang="fr-FR" sz="1200" b="1" dirty="0">
                <a:solidFill>
                  <a:prstClr val="black">
                    <a:lumMod val="75000"/>
                    <a:lumOff val="25000"/>
                  </a:prstClr>
                </a:solidFill>
              </a:rPr>
              <a:t>EPARGNE Retraite Jeunes Actifs  </a:t>
            </a:r>
            <a:r>
              <a:rPr lang="fr-FR" sz="1100" dirty="0">
                <a:solidFill>
                  <a:prstClr val="black">
                    <a:lumMod val="50000"/>
                    <a:lumOff val="50000"/>
                  </a:prstClr>
                </a:solidFill>
              </a:rPr>
              <a:t>(6 890 clients - mai)</a:t>
            </a:r>
          </a:p>
          <a:p>
            <a:pPr marL="180000" lvl="0"/>
            <a:r>
              <a:rPr lang="fr-FR" sz="1100" dirty="0">
                <a:solidFill>
                  <a:prstClr val="black">
                    <a:lumMod val="50000"/>
                    <a:lumOff val="50000"/>
                  </a:prstClr>
                </a:solidFill>
              </a:rPr>
              <a:t>30-45 ans avec SF &gt; 60 k€</a:t>
            </a:r>
            <a:endParaRPr lang="fr-FR" sz="1050" dirty="0">
              <a:solidFill>
                <a:prstClr val="black">
                  <a:lumMod val="50000"/>
                  <a:lumOff val="50000"/>
                </a:prstClr>
              </a:solidFill>
            </a:endParaRPr>
          </a:p>
        </p:txBody>
      </p:sp>
      <p:sp>
        <p:nvSpPr>
          <p:cNvPr id="78" name="ZoneTexte 77">
            <a:extLst>
              <a:ext uri="{FF2B5EF4-FFF2-40B4-BE49-F238E27FC236}">
                <a16:creationId xmlns:a16="http://schemas.microsoft.com/office/drawing/2014/main" id="{FF6483DF-C8EB-48F3-8ADD-9AEF45242DFC}"/>
              </a:ext>
            </a:extLst>
          </p:cNvPr>
          <p:cNvSpPr txBox="1"/>
          <p:nvPr/>
        </p:nvSpPr>
        <p:spPr>
          <a:xfrm>
            <a:off x="1626776" y="2658817"/>
            <a:ext cx="5086936" cy="446276"/>
          </a:xfrm>
          <a:prstGeom prst="rect">
            <a:avLst/>
          </a:prstGeom>
          <a:noFill/>
        </p:spPr>
        <p:txBody>
          <a:bodyPr wrap="square" rtlCol="0">
            <a:spAutoFit/>
          </a:bodyPr>
          <a:lstStyle/>
          <a:p>
            <a:pPr marL="171450" lvl="0" indent="-171450">
              <a:buFont typeface="Wingdings" panose="05000000000000000000" pitchFamily="2" charset="2"/>
              <a:buChar char="§"/>
            </a:pPr>
            <a:r>
              <a:rPr lang="fr-FR" sz="1200" b="1" dirty="0">
                <a:solidFill>
                  <a:prstClr val="black">
                    <a:lumMod val="75000"/>
                    <a:lumOff val="25000"/>
                  </a:prstClr>
                </a:solidFill>
              </a:rPr>
              <a:t>Bilan Retraite </a:t>
            </a:r>
            <a:r>
              <a:rPr lang="fr-FR" sz="1100" dirty="0">
                <a:solidFill>
                  <a:prstClr val="black">
                    <a:lumMod val="50000"/>
                    <a:lumOff val="50000"/>
                  </a:prstClr>
                </a:solidFill>
              </a:rPr>
              <a:t>(1 379 clients - mai)</a:t>
            </a:r>
          </a:p>
          <a:p>
            <a:pPr marL="180000" lvl="0"/>
            <a:r>
              <a:rPr lang="fr-FR" sz="1100" dirty="0">
                <a:solidFill>
                  <a:prstClr val="black">
                    <a:lumMod val="50000"/>
                    <a:lumOff val="50000"/>
                  </a:prstClr>
                </a:solidFill>
              </a:rPr>
              <a:t>18-50 ans, détenteurs d’un contrat retraite et non équipé de PER</a:t>
            </a:r>
          </a:p>
        </p:txBody>
      </p:sp>
      <p:sp>
        <p:nvSpPr>
          <p:cNvPr id="86" name="ZoneTexte 85">
            <a:extLst>
              <a:ext uri="{FF2B5EF4-FFF2-40B4-BE49-F238E27FC236}">
                <a16:creationId xmlns:a16="http://schemas.microsoft.com/office/drawing/2014/main" id="{0DD080D0-10F2-46E6-83ED-396DDDCE3B60}"/>
              </a:ext>
            </a:extLst>
          </p:cNvPr>
          <p:cNvSpPr txBox="1"/>
          <p:nvPr/>
        </p:nvSpPr>
        <p:spPr>
          <a:xfrm>
            <a:off x="1630276" y="3027913"/>
            <a:ext cx="5086936" cy="446276"/>
          </a:xfrm>
          <a:prstGeom prst="rect">
            <a:avLst/>
          </a:prstGeom>
          <a:noFill/>
        </p:spPr>
        <p:txBody>
          <a:bodyPr wrap="square" rtlCol="0">
            <a:spAutoFit/>
          </a:bodyPr>
          <a:lstStyle/>
          <a:p>
            <a:pPr marL="171450" lvl="0" indent="-171450">
              <a:buFont typeface="Wingdings" panose="05000000000000000000" pitchFamily="2" charset="2"/>
              <a:buChar char="§"/>
            </a:pPr>
            <a:r>
              <a:rPr lang="fr-FR" sz="1200" b="1" dirty="0">
                <a:solidFill>
                  <a:prstClr val="black">
                    <a:lumMod val="75000"/>
                    <a:lumOff val="25000"/>
                  </a:prstClr>
                </a:solidFill>
              </a:rPr>
              <a:t>Immobilier SCPI en direct </a:t>
            </a:r>
            <a:r>
              <a:rPr lang="fr-FR" sz="1100" dirty="0">
                <a:solidFill>
                  <a:prstClr val="black">
                    <a:lumMod val="50000"/>
                    <a:lumOff val="50000"/>
                  </a:prstClr>
                </a:solidFill>
              </a:rPr>
              <a:t>(potentiel à venir - juin)</a:t>
            </a:r>
          </a:p>
          <a:p>
            <a:pPr marL="180000" lvl="0"/>
            <a:r>
              <a:rPr lang="fr-FR" sz="1100" dirty="0">
                <a:solidFill>
                  <a:prstClr val="black">
                    <a:lumMod val="50000"/>
                    <a:lumOff val="50000"/>
                  </a:prstClr>
                </a:solidFill>
              </a:rPr>
              <a:t>30-70 ans, détenteurs de parts SCPI hors ASV, souscrites avant 01/2021</a:t>
            </a:r>
          </a:p>
        </p:txBody>
      </p:sp>
      <p:pic>
        <p:nvPicPr>
          <p:cNvPr id="3" name="Image 2">
            <a:extLst>
              <a:ext uri="{FF2B5EF4-FFF2-40B4-BE49-F238E27FC236}">
                <a16:creationId xmlns:a16="http://schemas.microsoft.com/office/drawing/2014/main" id="{B433F43F-DC13-488D-BEA9-209B2EC27666}"/>
              </a:ext>
            </a:extLst>
          </p:cNvPr>
          <p:cNvPicPr>
            <a:picLocks noChangeAspect="1"/>
          </p:cNvPicPr>
          <p:nvPr/>
        </p:nvPicPr>
        <p:blipFill>
          <a:blip r:embed="rId15">
            <a:clrChange>
              <a:clrFrom>
                <a:srgbClr val="464646"/>
              </a:clrFrom>
              <a:clrTo>
                <a:srgbClr val="464646">
                  <a:alpha val="0"/>
                </a:srgbClr>
              </a:clrTo>
            </a:clrChange>
            <a:extLst>
              <a:ext uri="{BEBA8EAE-BF5A-486C-A8C5-ECC9F3942E4B}">
                <a14:imgProps xmlns:a14="http://schemas.microsoft.com/office/drawing/2010/main">
                  <a14:imgLayer r:embed="rId16">
                    <a14:imgEffect>
                      <a14:backgroundRemoval t="10000" b="90000" l="10000" r="90000"/>
                    </a14:imgEffect>
                  </a14:imgLayer>
                </a14:imgProps>
              </a:ext>
            </a:extLst>
          </a:blip>
          <a:stretch>
            <a:fillRect/>
          </a:stretch>
        </p:blipFill>
        <p:spPr>
          <a:xfrm>
            <a:off x="748581" y="3455124"/>
            <a:ext cx="579389" cy="528565"/>
          </a:xfrm>
          <a:prstGeom prst="rect">
            <a:avLst/>
          </a:prstGeom>
        </p:spPr>
      </p:pic>
      <p:sp>
        <p:nvSpPr>
          <p:cNvPr id="87" name="ZoneTexte 86">
            <a:extLst>
              <a:ext uri="{FF2B5EF4-FFF2-40B4-BE49-F238E27FC236}">
                <a16:creationId xmlns:a16="http://schemas.microsoft.com/office/drawing/2014/main" id="{042CD94E-7610-4416-A23F-86C5B14C1996}"/>
              </a:ext>
            </a:extLst>
          </p:cNvPr>
          <p:cNvSpPr txBox="1"/>
          <p:nvPr/>
        </p:nvSpPr>
        <p:spPr>
          <a:xfrm>
            <a:off x="1630276" y="3504918"/>
            <a:ext cx="5086936" cy="461665"/>
          </a:xfrm>
          <a:prstGeom prst="rect">
            <a:avLst/>
          </a:prstGeom>
          <a:noFill/>
        </p:spPr>
        <p:txBody>
          <a:bodyPr wrap="square" rtlCol="0">
            <a:spAutoFit/>
          </a:bodyPr>
          <a:lstStyle/>
          <a:p>
            <a:pPr marL="171450" lvl="0" indent="-171450">
              <a:buFont typeface="Wingdings" panose="05000000000000000000" pitchFamily="2" charset="2"/>
              <a:buChar char="§"/>
            </a:pPr>
            <a:r>
              <a:rPr lang="fr-FR" sz="1200" b="1" dirty="0">
                <a:solidFill>
                  <a:prstClr val="black">
                    <a:lumMod val="75000"/>
                    <a:lumOff val="25000"/>
                  </a:prstClr>
                </a:solidFill>
              </a:rPr>
              <a:t>Synergie PRO : GP</a:t>
            </a:r>
          </a:p>
          <a:p>
            <a:pPr marL="171450" lvl="0" indent="-171450">
              <a:buFont typeface="Wingdings" panose="05000000000000000000" pitchFamily="2" charset="2"/>
              <a:buChar char="§"/>
            </a:pPr>
            <a:r>
              <a:rPr lang="fr-FR" sz="1200" b="1" dirty="0">
                <a:solidFill>
                  <a:prstClr val="black">
                    <a:lumMod val="75000"/>
                    <a:lumOff val="25000"/>
                  </a:prstClr>
                </a:solidFill>
              </a:rPr>
              <a:t>Clauses bénéficiaires</a:t>
            </a:r>
            <a:endParaRPr lang="fr-FR" sz="1100" dirty="0">
              <a:solidFill>
                <a:prstClr val="black">
                  <a:lumMod val="50000"/>
                  <a:lumOff val="50000"/>
                </a:prstClr>
              </a:solidFill>
            </a:endParaRPr>
          </a:p>
        </p:txBody>
      </p:sp>
    </p:spTree>
    <p:extLst>
      <p:ext uri="{BB962C8B-B14F-4D97-AF65-F5344CB8AC3E}">
        <p14:creationId xmlns:p14="http://schemas.microsoft.com/office/powerpoint/2010/main" val="36998442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Rectangle 63">
            <a:extLst>
              <a:ext uri="{FF2B5EF4-FFF2-40B4-BE49-F238E27FC236}">
                <a16:creationId xmlns:a16="http://schemas.microsoft.com/office/drawing/2014/main" id="{555B2264-6DB2-4AD6-B6BB-77DC4B6A4837}"/>
              </a:ext>
            </a:extLst>
          </p:cNvPr>
          <p:cNvSpPr/>
          <p:nvPr/>
        </p:nvSpPr>
        <p:spPr>
          <a:xfrm>
            <a:off x="695325" y="1320766"/>
            <a:ext cx="1287748" cy="2379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2"/>
          </p:nvPr>
        </p:nvSpPr>
        <p:spPr/>
        <p:txBody>
          <a:bodyPr/>
          <a:lstStyle/>
          <a:p>
            <a:r>
              <a:rPr lang="fr-FR" dirty="0"/>
              <a:t>Univers</a:t>
            </a:r>
            <a:r>
              <a:rPr lang="fr-FR" dirty="0">
                <a:solidFill>
                  <a:srgbClr val="C00000"/>
                </a:solidFill>
              </a:rPr>
              <a:t> </a:t>
            </a:r>
            <a:r>
              <a:rPr lang="fr-FR" dirty="0">
                <a:solidFill>
                  <a:srgbClr val="71BF44"/>
                </a:solidFill>
              </a:rPr>
              <a:t>Crédit</a:t>
            </a:r>
            <a:r>
              <a:rPr lang="fr-FR" dirty="0">
                <a:solidFill>
                  <a:srgbClr val="C00000"/>
                </a:solidFill>
              </a:rPr>
              <a:t> - </a:t>
            </a:r>
            <a:r>
              <a:rPr lang="fr-FR" dirty="0"/>
              <a:t>Les moyens pour atteindre les objectifs</a:t>
            </a:r>
          </a:p>
        </p:txBody>
      </p:sp>
      <p:sp>
        <p:nvSpPr>
          <p:cNvPr id="11" name="Rectangle 10">
            <a:extLst>
              <a:ext uri="{FF2B5EF4-FFF2-40B4-BE49-F238E27FC236}">
                <a16:creationId xmlns:a16="http://schemas.microsoft.com/office/drawing/2014/main" id="{44579368-732F-45B7-BB91-E365B048ABC1}"/>
              </a:ext>
            </a:extLst>
          </p:cNvPr>
          <p:cNvSpPr/>
          <p:nvPr/>
        </p:nvSpPr>
        <p:spPr>
          <a:xfrm>
            <a:off x="171744" y="4014418"/>
            <a:ext cx="7283665" cy="225824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2" name="Groupe 11">
            <a:extLst>
              <a:ext uri="{FF2B5EF4-FFF2-40B4-BE49-F238E27FC236}">
                <a16:creationId xmlns:a16="http://schemas.microsoft.com/office/drawing/2014/main" id="{9DA8115D-0B17-4EFB-82D7-39180694AC9F}"/>
              </a:ext>
            </a:extLst>
          </p:cNvPr>
          <p:cNvGrpSpPr/>
          <p:nvPr/>
        </p:nvGrpSpPr>
        <p:grpSpPr>
          <a:xfrm>
            <a:off x="819198" y="1210710"/>
            <a:ext cx="11139258" cy="5100539"/>
            <a:chOff x="1786504" y="1087501"/>
            <a:chExt cx="9361974" cy="5100539"/>
          </a:xfrm>
        </p:grpSpPr>
        <p:sp>
          <p:nvSpPr>
            <p:cNvPr id="14" name="ZoneTexte 13">
              <a:extLst>
                <a:ext uri="{FF2B5EF4-FFF2-40B4-BE49-F238E27FC236}">
                  <a16:creationId xmlns:a16="http://schemas.microsoft.com/office/drawing/2014/main" id="{2C2FD729-C38F-4DC5-988E-2E118AF71695}"/>
                </a:ext>
              </a:extLst>
            </p:cNvPr>
            <p:cNvSpPr txBox="1"/>
            <p:nvPr/>
          </p:nvSpPr>
          <p:spPr>
            <a:xfrm>
              <a:off x="7649699" y="1338631"/>
              <a:ext cx="3498779" cy="2034403"/>
            </a:xfrm>
            <a:prstGeom prst="rect">
              <a:avLst/>
            </a:prstGeom>
            <a:solidFill>
              <a:schemeClr val="bg1">
                <a:lumMod val="95000"/>
              </a:schemeClr>
            </a:solidFill>
          </p:spPr>
          <p:txBody>
            <a:bodyPr wrap="square" rtlCol="0">
              <a:spAutoFit/>
            </a:bodyPr>
            <a:lstStyle/>
            <a:p>
              <a:pPr marL="171450" indent="-171450" algn="just">
                <a:spcBef>
                  <a:spcPct val="20000"/>
                </a:spcBef>
                <a:buClr>
                  <a:srgbClr val="C00000"/>
                </a:buClr>
                <a:buFont typeface="Wingdings" panose="05000000000000000000" pitchFamily="2" charset="2"/>
                <a:buChar char="§"/>
              </a:pPr>
              <a:r>
                <a:rPr lang="fr-FR" sz="1100" dirty="0">
                  <a:solidFill>
                    <a:schemeClr val="tx1">
                      <a:lumMod val="50000"/>
                      <a:lumOff val="50000"/>
                    </a:schemeClr>
                  </a:solidFill>
                </a:rPr>
                <a:t>Comment avez-vous prévu de préparer vos projets ?  </a:t>
              </a:r>
            </a:p>
            <a:p>
              <a:pPr marL="171450" indent="-171450" algn="just">
                <a:spcBef>
                  <a:spcPct val="20000"/>
                </a:spcBef>
                <a:buClr>
                  <a:srgbClr val="C00000"/>
                </a:buClr>
                <a:buFont typeface="Wingdings" panose="05000000000000000000" pitchFamily="2" charset="2"/>
                <a:buChar char="§"/>
              </a:pPr>
              <a:endParaRPr lang="fr-FR" sz="400" dirty="0">
                <a:solidFill>
                  <a:schemeClr val="tx1">
                    <a:lumMod val="50000"/>
                    <a:lumOff val="50000"/>
                  </a:schemeClr>
                </a:solidFill>
              </a:endParaRPr>
            </a:p>
            <a:p>
              <a:pPr marL="171450" indent="-171450" algn="just">
                <a:spcBef>
                  <a:spcPct val="20000"/>
                </a:spcBef>
                <a:buClr>
                  <a:srgbClr val="C00000"/>
                </a:buClr>
                <a:buFont typeface="Wingdings" panose="05000000000000000000" pitchFamily="2" charset="2"/>
                <a:buChar char="§"/>
              </a:pPr>
              <a:r>
                <a:rPr lang="fr-FR" sz="1100" dirty="0">
                  <a:solidFill>
                    <a:schemeClr val="tx1">
                      <a:lumMod val="50000"/>
                      <a:lumOff val="50000"/>
                    </a:schemeClr>
                  </a:solidFill>
                </a:rPr>
                <a:t>Nous avons prévu des solutions spécifiques pour vous faire économiser sur vos factures de consommations d’énergie.</a:t>
              </a:r>
            </a:p>
            <a:p>
              <a:pPr marL="171450" indent="-171450" algn="just">
                <a:spcBef>
                  <a:spcPct val="20000"/>
                </a:spcBef>
                <a:buClr>
                  <a:srgbClr val="C00000"/>
                </a:buClr>
                <a:buFont typeface="Wingdings" panose="05000000000000000000" pitchFamily="2" charset="2"/>
                <a:buChar char="§"/>
              </a:pPr>
              <a:endParaRPr lang="fr-FR" sz="400" dirty="0">
                <a:solidFill>
                  <a:schemeClr val="tx1">
                    <a:lumMod val="50000"/>
                    <a:lumOff val="50000"/>
                  </a:schemeClr>
                </a:solidFill>
              </a:endParaRPr>
            </a:p>
            <a:p>
              <a:pPr marL="171450" indent="-171450" algn="just">
                <a:spcBef>
                  <a:spcPct val="20000"/>
                </a:spcBef>
                <a:buClr>
                  <a:srgbClr val="C00000"/>
                </a:buClr>
                <a:buFont typeface="Wingdings" panose="05000000000000000000" pitchFamily="2" charset="2"/>
                <a:buChar char="§"/>
              </a:pPr>
              <a:r>
                <a:rPr lang="fr-FR" sz="1100" dirty="0">
                  <a:solidFill>
                    <a:schemeClr val="tx1">
                      <a:lumMod val="50000"/>
                      <a:lumOff val="50000"/>
                    </a:schemeClr>
                  </a:solidFill>
                </a:rPr>
                <a:t>Parce que préserver l’environnement est aussi important pour nous, nous avons mis en place des crédits spécifiques pour vous permettre de vous déplacer de façon éco responsable. </a:t>
              </a:r>
            </a:p>
            <a:p>
              <a:pPr marL="171450" indent="-171450" algn="just">
                <a:spcBef>
                  <a:spcPct val="20000"/>
                </a:spcBef>
                <a:buClr>
                  <a:srgbClr val="C00000"/>
                </a:buClr>
                <a:buFont typeface="Wingdings" panose="05000000000000000000" pitchFamily="2" charset="2"/>
                <a:buChar char="§"/>
              </a:pPr>
              <a:r>
                <a:rPr lang="fr-FR" sz="1100" dirty="0">
                  <a:solidFill>
                    <a:prstClr val="black">
                      <a:lumMod val="50000"/>
                      <a:lumOff val="50000"/>
                    </a:prstClr>
                  </a:solidFill>
                </a:rPr>
                <a:t>Que diriez vous de diversifier votre épargne en investissant  dans la pierre papier sans souci de gestion et de financement grâce à notre prêt SCPI à 1,40%?</a:t>
              </a:r>
            </a:p>
          </p:txBody>
        </p:sp>
        <p:cxnSp>
          <p:nvCxnSpPr>
            <p:cNvPr id="16" name="Connecteur droit 15">
              <a:extLst>
                <a:ext uri="{FF2B5EF4-FFF2-40B4-BE49-F238E27FC236}">
                  <a16:creationId xmlns:a16="http://schemas.microsoft.com/office/drawing/2014/main" id="{CD4882C8-2559-40E2-A09D-A99B67827DB4}"/>
                </a:ext>
              </a:extLst>
            </p:cNvPr>
            <p:cNvCxnSpPr/>
            <p:nvPr/>
          </p:nvCxnSpPr>
          <p:spPr>
            <a:xfrm>
              <a:off x="7538765" y="1087501"/>
              <a:ext cx="2447" cy="510053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23" name="Rectangle à coins arrondis 65">
              <a:extLst>
                <a:ext uri="{FF2B5EF4-FFF2-40B4-BE49-F238E27FC236}">
                  <a16:creationId xmlns:a16="http://schemas.microsoft.com/office/drawing/2014/main" id="{BE863CD4-79F4-465A-81AF-CA4A0C20E859}"/>
                </a:ext>
              </a:extLst>
            </p:cNvPr>
            <p:cNvSpPr/>
            <p:nvPr/>
          </p:nvSpPr>
          <p:spPr>
            <a:xfrm>
              <a:off x="7469137" y="4150127"/>
              <a:ext cx="3016980" cy="1830041"/>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200" dirty="0">
                <a:solidFill>
                  <a:schemeClr val="tx1">
                    <a:lumMod val="50000"/>
                    <a:lumOff val="50000"/>
                  </a:schemeClr>
                </a:solidFill>
              </a:endParaRPr>
            </a:p>
          </p:txBody>
        </p:sp>
        <p:sp>
          <p:nvSpPr>
            <p:cNvPr id="83" name="Rectangle 82">
              <a:extLst>
                <a:ext uri="{FF2B5EF4-FFF2-40B4-BE49-F238E27FC236}">
                  <a16:creationId xmlns:a16="http://schemas.microsoft.com/office/drawing/2014/main" id="{71222628-0E7F-467F-990D-B34BE04D6358}"/>
                </a:ext>
              </a:extLst>
            </p:cNvPr>
            <p:cNvSpPr/>
            <p:nvPr/>
          </p:nvSpPr>
          <p:spPr>
            <a:xfrm>
              <a:off x="1786504" y="2594939"/>
              <a:ext cx="1511575" cy="276999"/>
            </a:xfrm>
            <a:prstGeom prst="rect">
              <a:avLst/>
            </a:prstGeom>
          </p:spPr>
          <p:txBody>
            <a:bodyPr wrap="square">
              <a:spAutoFit/>
            </a:bodyPr>
            <a:lstStyle/>
            <a:p>
              <a:pPr>
                <a:spcBef>
                  <a:spcPct val="20000"/>
                </a:spcBef>
              </a:pPr>
              <a:endParaRPr lang="fr-FR" sz="1200" i="1" dirty="0">
                <a:solidFill>
                  <a:schemeClr val="tx1">
                    <a:lumMod val="75000"/>
                    <a:lumOff val="25000"/>
                  </a:schemeClr>
                </a:solidFill>
              </a:endParaRPr>
            </a:p>
          </p:txBody>
        </p:sp>
      </p:grpSp>
      <p:pic>
        <p:nvPicPr>
          <p:cNvPr id="69" name="Image 68">
            <a:extLst>
              <a:ext uri="{FF2B5EF4-FFF2-40B4-BE49-F238E27FC236}">
                <a16:creationId xmlns:a16="http://schemas.microsoft.com/office/drawing/2014/main" id="{72CC5324-F4DF-4CA7-B755-A2717BAD50CC}"/>
              </a:ext>
            </a:extLst>
          </p:cNvPr>
          <p:cNvPicPr>
            <a:picLocks noChangeAspect="1"/>
          </p:cNvPicPr>
          <p:nvPr/>
        </p:nvPicPr>
        <p:blipFill rotWithShape="1">
          <a:blip r:embed="rId3"/>
          <a:srcRect b="24945"/>
          <a:stretch/>
        </p:blipFill>
        <p:spPr>
          <a:xfrm>
            <a:off x="828000" y="3384000"/>
            <a:ext cx="1268375" cy="225418"/>
          </a:xfrm>
          <a:prstGeom prst="rect">
            <a:avLst/>
          </a:prstGeom>
        </p:spPr>
      </p:pic>
      <p:pic>
        <p:nvPicPr>
          <p:cNvPr id="74" name="Image 73">
            <a:extLst>
              <a:ext uri="{FF2B5EF4-FFF2-40B4-BE49-F238E27FC236}">
                <a16:creationId xmlns:a16="http://schemas.microsoft.com/office/drawing/2014/main" id="{7A32AEA6-BAE2-4487-A6AA-1540A72A6A54}"/>
              </a:ext>
            </a:extLst>
          </p:cNvPr>
          <p:cNvPicPr/>
          <p:nvPr/>
        </p:nvPicPr>
        <p:blipFill rotWithShape="1">
          <a:blip r:embed="rId4"/>
          <a:srcRect l="39848" t="44992" r="45767" b="32072"/>
          <a:stretch/>
        </p:blipFill>
        <p:spPr bwMode="auto">
          <a:xfrm>
            <a:off x="1034356" y="4174984"/>
            <a:ext cx="290250" cy="245429"/>
          </a:xfrm>
          <a:prstGeom prst="rect">
            <a:avLst/>
          </a:prstGeom>
          <a:ln>
            <a:noFill/>
          </a:ln>
          <a:extLst>
            <a:ext uri="{53640926-AAD7-44D8-BBD7-CCE9431645EC}">
              <a14:shadowObscured xmlns:a14="http://schemas.microsoft.com/office/drawing/2010/main"/>
            </a:ext>
          </a:extLst>
        </p:spPr>
      </p:pic>
      <p:pic>
        <p:nvPicPr>
          <p:cNvPr id="76" name="Image 75">
            <a:extLst>
              <a:ext uri="{FF2B5EF4-FFF2-40B4-BE49-F238E27FC236}">
                <a16:creationId xmlns:a16="http://schemas.microsoft.com/office/drawing/2014/main" id="{CDB257B9-888E-4C28-A62C-E413263D53A9}"/>
              </a:ext>
            </a:extLst>
          </p:cNvPr>
          <p:cNvPicPr/>
          <p:nvPr/>
        </p:nvPicPr>
        <p:blipFill rotWithShape="1">
          <a:blip r:embed="rId4"/>
          <a:srcRect l="39848" t="44992" r="45767" b="32072"/>
          <a:stretch/>
        </p:blipFill>
        <p:spPr bwMode="auto">
          <a:xfrm>
            <a:off x="1025915" y="5923777"/>
            <a:ext cx="290250" cy="245429"/>
          </a:xfrm>
          <a:prstGeom prst="rect">
            <a:avLst/>
          </a:prstGeom>
          <a:ln>
            <a:noFill/>
          </a:ln>
          <a:extLst>
            <a:ext uri="{53640926-AAD7-44D8-BBD7-CCE9431645EC}">
              <a14:shadowObscured xmlns:a14="http://schemas.microsoft.com/office/drawing/2010/main"/>
            </a:ext>
          </a:extLst>
        </p:spPr>
      </p:pic>
      <p:pic>
        <p:nvPicPr>
          <p:cNvPr id="2" name="Image 1">
            <a:extLst>
              <a:ext uri="{FF2B5EF4-FFF2-40B4-BE49-F238E27FC236}">
                <a16:creationId xmlns:a16="http://schemas.microsoft.com/office/drawing/2014/main" id="{27B5A2DD-59DC-4C14-A453-7FD11D61D29A}"/>
              </a:ext>
            </a:extLst>
          </p:cNvPr>
          <p:cNvPicPr>
            <a:picLocks noChangeAspect="1"/>
          </p:cNvPicPr>
          <p:nvPr/>
        </p:nvPicPr>
        <p:blipFill>
          <a:blip r:embed="rId5">
            <a:clrChange>
              <a:clrFrom>
                <a:srgbClr val="E2DFE0"/>
              </a:clrFrom>
              <a:clrTo>
                <a:srgbClr val="E2DFE0">
                  <a:alpha val="0"/>
                </a:srgbClr>
              </a:clrTo>
            </a:clrChange>
          </a:blip>
          <a:stretch>
            <a:fillRect/>
          </a:stretch>
        </p:blipFill>
        <p:spPr>
          <a:xfrm>
            <a:off x="787382" y="2809851"/>
            <a:ext cx="843384" cy="355109"/>
          </a:xfrm>
          <a:prstGeom prst="rect">
            <a:avLst/>
          </a:prstGeom>
        </p:spPr>
      </p:pic>
      <p:sp>
        <p:nvSpPr>
          <p:cNvPr id="52" name="ZoneTexte 51">
            <a:extLst>
              <a:ext uri="{FF2B5EF4-FFF2-40B4-BE49-F238E27FC236}">
                <a16:creationId xmlns:a16="http://schemas.microsoft.com/office/drawing/2014/main" id="{86D11FB5-97DF-4937-9D3C-6E4254F80512}"/>
              </a:ext>
            </a:extLst>
          </p:cNvPr>
          <p:cNvSpPr txBox="1"/>
          <p:nvPr/>
        </p:nvSpPr>
        <p:spPr>
          <a:xfrm>
            <a:off x="314797" y="1542286"/>
            <a:ext cx="400110" cy="2308324"/>
          </a:xfrm>
          <a:prstGeom prst="rect">
            <a:avLst/>
          </a:prstGeom>
          <a:noFill/>
        </p:spPr>
        <p:txBody>
          <a:bodyPr vert="vert270" wrap="square" rtlCol="0">
            <a:spAutoFit/>
          </a:bodyPr>
          <a:lstStyle/>
          <a:p>
            <a:pPr algn="ctr"/>
            <a:r>
              <a:rPr lang="fr-FR" sz="1400" b="1" dirty="0">
                <a:solidFill>
                  <a:schemeClr val="tx1">
                    <a:lumMod val="75000"/>
                    <a:lumOff val="25000"/>
                  </a:schemeClr>
                </a:solidFill>
              </a:rPr>
              <a:t>QUI CONTACTER ?</a:t>
            </a:r>
          </a:p>
        </p:txBody>
      </p:sp>
      <p:pic>
        <p:nvPicPr>
          <p:cNvPr id="51" name="Image 50">
            <a:extLst>
              <a:ext uri="{FF2B5EF4-FFF2-40B4-BE49-F238E27FC236}">
                <a16:creationId xmlns:a16="http://schemas.microsoft.com/office/drawing/2014/main" id="{254E37DA-F42F-4DF4-8605-C236358741CF}"/>
              </a:ext>
            </a:extLst>
          </p:cNvPr>
          <p:cNvPicPr/>
          <p:nvPr/>
        </p:nvPicPr>
        <p:blipFill rotWithShape="1">
          <a:blip r:embed="rId4"/>
          <a:srcRect l="39848" t="44992" r="45767" b="32072"/>
          <a:stretch/>
        </p:blipFill>
        <p:spPr bwMode="auto">
          <a:xfrm>
            <a:off x="1054325" y="4944708"/>
            <a:ext cx="290250" cy="245429"/>
          </a:xfrm>
          <a:prstGeom prst="rect">
            <a:avLst/>
          </a:prstGeom>
          <a:ln>
            <a:noFill/>
          </a:ln>
          <a:extLst>
            <a:ext uri="{53640926-AAD7-44D8-BBD7-CCE9431645EC}">
              <a14:shadowObscured xmlns:a14="http://schemas.microsoft.com/office/drawing/2010/main"/>
            </a:ext>
          </a:extLst>
        </p:spPr>
      </p:pic>
      <p:sp>
        <p:nvSpPr>
          <p:cNvPr id="63" name="Espace réservé du texte 3">
            <a:extLst>
              <a:ext uri="{FF2B5EF4-FFF2-40B4-BE49-F238E27FC236}">
                <a16:creationId xmlns:a16="http://schemas.microsoft.com/office/drawing/2014/main" id="{08377A8D-DE66-42D6-8468-3A72C404CA53}"/>
              </a:ext>
            </a:extLst>
          </p:cNvPr>
          <p:cNvSpPr>
            <a:spLocks noGrp="1"/>
          </p:cNvSpPr>
          <p:nvPr>
            <p:ph type="body" sz="quarter" idx="14"/>
          </p:nvPr>
        </p:nvSpPr>
        <p:spPr>
          <a:xfrm>
            <a:off x="4376738" y="136525"/>
            <a:ext cx="7299325" cy="231775"/>
          </a:xfrm>
        </p:spPr>
        <p:txBody>
          <a:bodyPr/>
          <a:lstStyle/>
          <a:p>
            <a:r>
              <a:rPr lang="fr-FR" dirty="0"/>
              <a:t>Particuliers 		</a:t>
            </a:r>
            <a:r>
              <a:rPr lang="fr-FR" b="0" dirty="0">
                <a:solidFill>
                  <a:srgbClr val="C00000"/>
                </a:solidFill>
              </a:rPr>
              <a:t>Premiums</a:t>
            </a:r>
            <a:r>
              <a:rPr lang="fr-FR" b="0" dirty="0"/>
              <a:t>		Professionnels</a:t>
            </a:r>
          </a:p>
        </p:txBody>
      </p:sp>
      <p:sp>
        <p:nvSpPr>
          <p:cNvPr id="65" name="Rectangle 64">
            <a:extLst>
              <a:ext uri="{FF2B5EF4-FFF2-40B4-BE49-F238E27FC236}">
                <a16:creationId xmlns:a16="http://schemas.microsoft.com/office/drawing/2014/main" id="{C525FB5A-8A97-42B2-A33F-8877FB7BBA25}"/>
              </a:ext>
            </a:extLst>
          </p:cNvPr>
          <p:cNvSpPr/>
          <p:nvPr/>
        </p:nvSpPr>
        <p:spPr>
          <a:xfrm>
            <a:off x="171744" y="1137102"/>
            <a:ext cx="7274929" cy="2796607"/>
          </a:xfrm>
          <a:prstGeom prst="rect">
            <a:avLst/>
          </a:prstGeom>
          <a:noFill/>
          <a:ln w="28575">
            <a:solidFill>
              <a:srgbClr val="F2F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66" name="Image 65">
            <a:extLst>
              <a:ext uri="{FF2B5EF4-FFF2-40B4-BE49-F238E27FC236}">
                <a16:creationId xmlns:a16="http://schemas.microsoft.com/office/drawing/2014/main" id="{577EAECE-A0AD-4933-A788-1E68C14EF39B}"/>
              </a:ext>
            </a:extLst>
          </p:cNvPr>
          <p:cNvPicPr>
            <a:picLocks noChangeAspect="1"/>
          </p:cNvPicPr>
          <p:nvPr/>
        </p:nvPicPr>
        <p:blipFill rotWithShape="1">
          <a:blip r:embed="rId6">
            <a:extLst>
              <a:ext uri="{BEBA8EAE-BF5A-486C-A8C5-ECC9F3942E4B}">
                <a14:imgProps xmlns:a14="http://schemas.microsoft.com/office/drawing/2010/main">
                  <a14:imgLayer r:embed="rId7">
                    <a14:imgEffect>
                      <a14:saturation sat="200000"/>
                    </a14:imgEffect>
                  </a14:imgLayer>
                </a14:imgProps>
              </a:ext>
            </a:extLst>
          </a:blip>
          <a:srcRect l="10161" t="9333" r="8604" b="5095"/>
          <a:stretch/>
        </p:blipFill>
        <p:spPr>
          <a:xfrm>
            <a:off x="887202" y="2210116"/>
            <a:ext cx="478808" cy="268972"/>
          </a:xfrm>
          <a:prstGeom prst="rect">
            <a:avLst/>
          </a:prstGeom>
        </p:spPr>
      </p:pic>
      <p:sp>
        <p:nvSpPr>
          <p:cNvPr id="78" name="Rectangle à coins arrondis 62">
            <a:extLst>
              <a:ext uri="{FF2B5EF4-FFF2-40B4-BE49-F238E27FC236}">
                <a16:creationId xmlns:a16="http://schemas.microsoft.com/office/drawing/2014/main" id="{B003767B-C21B-4AD0-A3FC-CDAE9536E530}"/>
              </a:ext>
            </a:extLst>
          </p:cNvPr>
          <p:cNvSpPr/>
          <p:nvPr/>
        </p:nvSpPr>
        <p:spPr>
          <a:xfrm>
            <a:off x="8553569" y="5999319"/>
            <a:ext cx="3442280" cy="25231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100" b="1" dirty="0">
              <a:solidFill>
                <a:srgbClr val="C00000"/>
              </a:solidFill>
              <a:latin typeface="+mj-lt"/>
              <a:cs typeface="Arial" panose="020B0604020202020204" pitchFamily="34" charset="0"/>
            </a:endParaRPr>
          </a:p>
          <a:p>
            <a:pPr>
              <a:defRPr/>
            </a:pPr>
            <a:r>
              <a:rPr lang="fr-FR" sz="1100" dirty="0">
                <a:solidFill>
                  <a:schemeClr val="tx1">
                    <a:lumMod val="75000"/>
                    <a:lumOff val="25000"/>
                  </a:schemeClr>
                </a:solidFill>
                <a:hlinkClick r:id="rId8" action="ppaction://hlinksldjump"/>
              </a:rPr>
              <a:t>Sur l’appli ou DEI, effectuer des simulations en quelques clics seulement ! </a:t>
            </a:r>
            <a:endParaRPr lang="fr-FR" sz="1400" b="1" dirty="0">
              <a:solidFill>
                <a:schemeClr val="tx1">
                  <a:lumMod val="75000"/>
                  <a:lumOff val="25000"/>
                </a:schemeClr>
              </a:solidFill>
              <a:cs typeface="Arial" panose="020B0604020202020204" pitchFamily="34" charset="0"/>
            </a:endParaRPr>
          </a:p>
          <a:p>
            <a:endParaRPr lang="fr-FR" sz="1400" b="1" dirty="0">
              <a:solidFill>
                <a:srgbClr val="C00000"/>
              </a:solidFill>
              <a:latin typeface="+mj-lt"/>
              <a:cs typeface="Arial" panose="020B0604020202020204" pitchFamily="34" charset="0"/>
            </a:endParaRPr>
          </a:p>
        </p:txBody>
      </p:sp>
      <p:pic>
        <p:nvPicPr>
          <p:cNvPr id="62" name="Image 61">
            <a:extLst>
              <a:ext uri="{FF2B5EF4-FFF2-40B4-BE49-F238E27FC236}">
                <a16:creationId xmlns:a16="http://schemas.microsoft.com/office/drawing/2014/main" id="{A581E24F-3B0B-4658-A180-E67BB445F120}"/>
              </a:ext>
            </a:extLst>
          </p:cNvPr>
          <p:cNvPicPr>
            <a:picLocks noChangeAspect="1"/>
          </p:cNvPicPr>
          <p:nvPr/>
        </p:nvPicPr>
        <p:blipFill>
          <a:blip r:embed="rId9">
            <a:clrChange>
              <a:clrFrom>
                <a:srgbClr val="FFFFFF"/>
              </a:clrFrom>
              <a:clrTo>
                <a:srgbClr val="FFFFFF">
                  <a:alpha val="0"/>
                </a:srgbClr>
              </a:clrTo>
            </a:clrChange>
          </a:blip>
          <a:stretch>
            <a:fillRect/>
          </a:stretch>
        </p:blipFill>
        <p:spPr>
          <a:xfrm>
            <a:off x="1387356" y="5762089"/>
            <a:ext cx="226188" cy="590819"/>
          </a:xfrm>
          <a:prstGeom prst="rect">
            <a:avLst/>
          </a:prstGeom>
        </p:spPr>
      </p:pic>
      <p:pic>
        <p:nvPicPr>
          <p:cNvPr id="77" name="Image 76">
            <a:extLst>
              <a:ext uri="{FF2B5EF4-FFF2-40B4-BE49-F238E27FC236}">
                <a16:creationId xmlns:a16="http://schemas.microsoft.com/office/drawing/2014/main" id="{E039BE68-E99C-4C2F-AA85-90BD6F81491B}"/>
              </a:ext>
            </a:extLst>
          </p:cNvPr>
          <p:cNvPicPr>
            <a:picLocks noChangeAspect="1"/>
          </p:cNvPicPr>
          <p:nvPr/>
        </p:nvPicPr>
        <p:blipFill>
          <a:blip r:embed="rId10"/>
          <a:stretch>
            <a:fillRect/>
          </a:stretch>
        </p:blipFill>
        <p:spPr>
          <a:xfrm>
            <a:off x="7721002" y="5798877"/>
            <a:ext cx="840393" cy="413878"/>
          </a:xfrm>
          <a:prstGeom prst="rect">
            <a:avLst/>
          </a:prstGeom>
        </p:spPr>
      </p:pic>
      <p:sp>
        <p:nvSpPr>
          <p:cNvPr id="79" name="Espace réservé du texte 3">
            <a:extLst>
              <a:ext uri="{FF2B5EF4-FFF2-40B4-BE49-F238E27FC236}">
                <a16:creationId xmlns:a16="http://schemas.microsoft.com/office/drawing/2014/main" id="{F01E46FD-B6ED-4020-8794-D53E15F363E8}"/>
              </a:ext>
            </a:extLst>
          </p:cNvPr>
          <p:cNvSpPr txBox="1">
            <a:spLocks/>
          </p:cNvSpPr>
          <p:nvPr/>
        </p:nvSpPr>
        <p:spPr>
          <a:xfrm>
            <a:off x="4529138" y="288925"/>
            <a:ext cx="7299325" cy="231775"/>
          </a:xfrm>
          <a:prstGeom prst="rect">
            <a:avLst/>
          </a:prstGeom>
        </p:spPr>
        <p:txBody>
          <a:bodyPr vert="horz" lIns="91440" tIns="45720" rIns="91440" bIns="45720" rtlCol="0">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000" b="1" kern="1200">
                <a:solidFill>
                  <a:schemeClr val="tx1">
                    <a:lumMod val="75000"/>
                    <a:lumOff val="25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b="0" dirty="0"/>
          </a:p>
        </p:txBody>
      </p:sp>
      <p:sp>
        <p:nvSpPr>
          <p:cNvPr id="80" name="ZoneTexte 79">
            <a:extLst>
              <a:ext uri="{FF2B5EF4-FFF2-40B4-BE49-F238E27FC236}">
                <a16:creationId xmlns:a16="http://schemas.microsoft.com/office/drawing/2014/main" id="{A92D007A-DD49-4162-B283-A88D890374B5}"/>
              </a:ext>
            </a:extLst>
          </p:cNvPr>
          <p:cNvSpPr txBox="1"/>
          <p:nvPr/>
        </p:nvSpPr>
        <p:spPr>
          <a:xfrm>
            <a:off x="2223598" y="1332000"/>
            <a:ext cx="5174710" cy="615553"/>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a:solidFill>
                  <a:schemeClr val="tx1">
                    <a:lumMod val="75000"/>
                    <a:lumOff val="25000"/>
                  </a:schemeClr>
                </a:solidFill>
              </a:rPr>
              <a:t>Potentiel conso</a:t>
            </a:r>
            <a:endParaRPr lang="fr-FR" sz="1100" dirty="0">
              <a:solidFill>
                <a:schemeClr val="tx1">
                  <a:lumMod val="50000"/>
                  <a:lumOff val="50000"/>
                </a:schemeClr>
              </a:solidFill>
            </a:endParaRPr>
          </a:p>
          <a:p>
            <a:pPr marL="179388" lvl="1" algn="just"/>
            <a:r>
              <a:rPr lang="fr-FR" sz="1100" dirty="0">
                <a:solidFill>
                  <a:schemeClr val="tx1">
                    <a:lumMod val="50000"/>
                    <a:lumOff val="50000"/>
                  </a:schemeClr>
                </a:solidFill>
                <a:cs typeface="Arial" panose="020B0604020202020204" pitchFamily="34" charset="0"/>
              </a:rPr>
              <a:t>Clients pour lesquels a été déterminée une estimation du montant de prêt personnel pouvant lui être proposé</a:t>
            </a:r>
          </a:p>
        </p:txBody>
      </p:sp>
      <p:sp>
        <p:nvSpPr>
          <p:cNvPr id="81" name="Rectangle 80">
            <a:extLst>
              <a:ext uri="{FF2B5EF4-FFF2-40B4-BE49-F238E27FC236}">
                <a16:creationId xmlns:a16="http://schemas.microsoft.com/office/drawing/2014/main" id="{41D0262E-DEC5-47F6-A5E4-ECA4997A323A}"/>
              </a:ext>
            </a:extLst>
          </p:cNvPr>
          <p:cNvSpPr/>
          <p:nvPr/>
        </p:nvSpPr>
        <p:spPr>
          <a:xfrm>
            <a:off x="1629671" y="4118226"/>
            <a:ext cx="5768636" cy="2154436"/>
          </a:xfrm>
          <a:prstGeom prst="rect">
            <a:avLst/>
          </a:prstGeom>
        </p:spPr>
        <p:txBody>
          <a:bodyPr wrap="square">
            <a:spAutoFit/>
          </a:bodyPr>
          <a:lstStyle/>
          <a:p>
            <a:pPr marL="171450" indent="-171450">
              <a:buFont typeface="Wingdings" panose="05000000000000000000" pitchFamily="2" charset="2"/>
              <a:buChar char="§"/>
            </a:pPr>
            <a:r>
              <a:rPr lang="fr-FR" sz="1200" b="1" dirty="0">
                <a:solidFill>
                  <a:schemeClr val="tx1">
                    <a:lumMod val="75000"/>
                    <a:lumOff val="25000"/>
                  </a:schemeClr>
                </a:solidFill>
              </a:rPr>
              <a:t>Véhicule propre : </a:t>
            </a:r>
            <a:r>
              <a:rPr lang="fr-FR" sz="1100" dirty="0">
                <a:solidFill>
                  <a:schemeClr val="tx1">
                    <a:lumMod val="50000"/>
                    <a:lumOff val="50000"/>
                  </a:schemeClr>
                </a:solidFill>
              </a:rPr>
              <a:t>de 6.000 à 75.000 euros, jusqu’à 120 mois, au taux de </a:t>
            </a:r>
            <a:r>
              <a:rPr lang="fr-FR" sz="1100" b="1" dirty="0">
                <a:solidFill>
                  <a:schemeClr val="accent4">
                    <a:lumMod val="75000"/>
                  </a:schemeClr>
                </a:solidFill>
              </a:rPr>
              <a:t>3,25%</a:t>
            </a:r>
            <a:r>
              <a:rPr lang="fr-FR" sz="1100" dirty="0">
                <a:solidFill>
                  <a:schemeClr val="tx1">
                    <a:lumMod val="50000"/>
                    <a:lumOff val="50000"/>
                  </a:schemeClr>
                </a:solidFill>
              </a:rPr>
              <a:t>, avec frais de dossier</a:t>
            </a:r>
          </a:p>
          <a:p>
            <a:pPr marL="171450" indent="-171450">
              <a:buFont typeface="Wingdings" panose="05000000000000000000" pitchFamily="2" charset="2"/>
              <a:buChar char="§"/>
            </a:pPr>
            <a:endParaRPr lang="fr-FR" sz="400" b="1" dirty="0">
              <a:solidFill>
                <a:schemeClr val="tx1">
                  <a:lumMod val="75000"/>
                  <a:lumOff val="25000"/>
                </a:schemeClr>
              </a:solidFill>
            </a:endParaRPr>
          </a:p>
          <a:p>
            <a:pPr marL="171450" indent="-171450">
              <a:buFont typeface="Wingdings" panose="05000000000000000000" pitchFamily="2" charset="2"/>
              <a:buChar char="§"/>
            </a:pPr>
            <a:r>
              <a:rPr lang="fr-FR" sz="1200" b="1" dirty="0">
                <a:solidFill>
                  <a:schemeClr val="tx1">
                    <a:lumMod val="75000"/>
                    <a:lumOff val="25000"/>
                  </a:schemeClr>
                </a:solidFill>
              </a:rPr>
              <a:t>Mobilité urbaine : </a:t>
            </a:r>
            <a:r>
              <a:rPr lang="fr-FR" sz="1100" dirty="0">
                <a:solidFill>
                  <a:schemeClr val="tx1">
                    <a:lumMod val="50000"/>
                    <a:lumOff val="50000"/>
                  </a:schemeClr>
                </a:solidFill>
              </a:rPr>
              <a:t>de 500 à 25.000 euros, jusqu’à 48 mois, au taux de </a:t>
            </a:r>
            <a:r>
              <a:rPr lang="fr-FR" sz="1100" b="1" dirty="0">
                <a:solidFill>
                  <a:schemeClr val="accent4">
                    <a:lumMod val="75000"/>
                  </a:schemeClr>
                </a:solidFill>
              </a:rPr>
              <a:t>1,00%</a:t>
            </a:r>
            <a:r>
              <a:rPr lang="fr-FR" sz="1100" dirty="0">
                <a:solidFill>
                  <a:schemeClr val="tx1">
                    <a:lumMod val="50000"/>
                    <a:lumOff val="50000"/>
                  </a:schemeClr>
                </a:solidFill>
              </a:rPr>
              <a:t>, </a:t>
            </a:r>
            <a:r>
              <a:rPr lang="fr-FR" sz="1100" b="1" dirty="0">
                <a:solidFill>
                  <a:schemeClr val="accent4">
                    <a:lumMod val="75000"/>
                  </a:schemeClr>
                </a:solidFill>
              </a:rPr>
              <a:t>frais de dossier offerts</a:t>
            </a:r>
          </a:p>
          <a:p>
            <a:pPr marL="171450" indent="-171450">
              <a:buFont typeface="Wingdings" panose="05000000000000000000" pitchFamily="2" charset="2"/>
              <a:buChar char="§"/>
            </a:pPr>
            <a:endParaRPr lang="fr-FR" sz="400" b="1" dirty="0">
              <a:solidFill>
                <a:schemeClr val="tx1">
                  <a:lumMod val="75000"/>
                  <a:lumOff val="25000"/>
                </a:schemeClr>
              </a:solidFill>
            </a:endParaRPr>
          </a:p>
          <a:p>
            <a:pPr marL="171450" indent="-171450">
              <a:buFont typeface="Wingdings" panose="05000000000000000000" pitchFamily="2" charset="2"/>
              <a:buChar char="§"/>
            </a:pPr>
            <a:r>
              <a:rPr lang="fr-FR" sz="1200" b="1" dirty="0">
                <a:solidFill>
                  <a:schemeClr val="tx1">
                    <a:lumMod val="75000"/>
                    <a:lumOff val="25000"/>
                  </a:schemeClr>
                </a:solidFill>
              </a:rPr>
              <a:t>Rénovation énergétique </a:t>
            </a:r>
            <a:r>
              <a:rPr lang="fr-FR" sz="1100" b="1" dirty="0">
                <a:solidFill>
                  <a:schemeClr val="tx1">
                    <a:lumMod val="75000"/>
                    <a:lumOff val="25000"/>
                  </a:schemeClr>
                </a:solidFill>
              </a:rPr>
              <a:t>: </a:t>
            </a:r>
            <a:r>
              <a:rPr lang="fr-FR" sz="1100" dirty="0">
                <a:solidFill>
                  <a:schemeClr val="tx1">
                    <a:lumMod val="50000"/>
                    <a:lumOff val="50000"/>
                  </a:schemeClr>
                </a:solidFill>
              </a:rPr>
              <a:t>de 6.000 à 75.000 euros, jusqu’à 120 mois, au taux de </a:t>
            </a:r>
            <a:r>
              <a:rPr lang="fr-FR" sz="1100" b="1" dirty="0">
                <a:solidFill>
                  <a:schemeClr val="accent4">
                    <a:lumMod val="75000"/>
                  </a:schemeClr>
                </a:solidFill>
              </a:rPr>
              <a:t>3,25%</a:t>
            </a:r>
            <a:r>
              <a:rPr lang="fr-FR" sz="1100" dirty="0">
                <a:solidFill>
                  <a:schemeClr val="tx1">
                    <a:lumMod val="50000"/>
                    <a:lumOff val="50000"/>
                  </a:schemeClr>
                </a:solidFill>
              </a:rPr>
              <a:t>, avec frais de dossier</a:t>
            </a:r>
          </a:p>
          <a:p>
            <a:pPr marL="171450" indent="-171450">
              <a:buFont typeface="Wingdings" panose="05000000000000000000" pitchFamily="2" charset="2"/>
              <a:buChar char="§"/>
            </a:pPr>
            <a:endParaRPr lang="fr-FR" sz="400" dirty="0">
              <a:solidFill>
                <a:schemeClr val="tx1">
                  <a:lumMod val="50000"/>
                  <a:lumOff val="50000"/>
                </a:schemeClr>
              </a:solidFill>
            </a:endParaRPr>
          </a:p>
          <a:p>
            <a:pPr marL="171450" indent="-171450">
              <a:buFont typeface="Wingdings" panose="05000000000000000000" pitchFamily="2" charset="2"/>
              <a:buChar char="§"/>
            </a:pPr>
            <a:r>
              <a:rPr lang="fr-FR" sz="1100" b="1" dirty="0"/>
              <a:t>Crédit conso SCPI </a:t>
            </a:r>
            <a:r>
              <a:rPr lang="fr-FR" sz="1100" b="1" dirty="0">
                <a:solidFill>
                  <a:schemeClr val="tx1">
                    <a:lumMod val="50000"/>
                    <a:lumOff val="50000"/>
                  </a:schemeClr>
                </a:solidFill>
              </a:rPr>
              <a:t>: </a:t>
            </a:r>
            <a:r>
              <a:rPr lang="fr-FR" sz="1100" dirty="0">
                <a:solidFill>
                  <a:schemeClr val="tx1">
                    <a:lumMod val="50000"/>
                    <a:lumOff val="50000"/>
                  </a:schemeClr>
                </a:solidFill>
              </a:rPr>
              <a:t>de 2000  à 75 000 euros  sur 120 mois à </a:t>
            </a:r>
            <a:r>
              <a:rPr lang="fr-FR" sz="1100" b="1" dirty="0">
                <a:solidFill>
                  <a:schemeClr val="accent4">
                    <a:lumMod val="75000"/>
                  </a:schemeClr>
                </a:solidFill>
              </a:rPr>
              <a:t>1,40</a:t>
            </a:r>
            <a:r>
              <a:rPr lang="fr-FR" sz="1100" dirty="0">
                <a:solidFill>
                  <a:schemeClr val="tx1">
                    <a:lumMod val="50000"/>
                    <a:lumOff val="50000"/>
                  </a:schemeClr>
                </a:solidFill>
              </a:rPr>
              <a:t>% avec frais de dossier 1%</a:t>
            </a:r>
          </a:p>
          <a:p>
            <a:pPr marL="171450" indent="-171450">
              <a:buFont typeface="Wingdings" panose="05000000000000000000" pitchFamily="2" charset="2"/>
              <a:buChar char="§"/>
            </a:pPr>
            <a:endParaRPr lang="fr-FR" sz="800" b="1" dirty="0">
              <a:solidFill>
                <a:schemeClr val="tx1">
                  <a:lumMod val="75000"/>
                  <a:lumOff val="25000"/>
                </a:schemeClr>
              </a:solidFill>
            </a:endParaRPr>
          </a:p>
          <a:p>
            <a:pPr marL="171450" indent="-171450">
              <a:buFont typeface="Wingdings" panose="05000000000000000000" pitchFamily="2" charset="2"/>
              <a:buChar char="§"/>
            </a:pPr>
            <a:r>
              <a:rPr lang="fr-FR" sz="1200" b="1" dirty="0">
                <a:solidFill>
                  <a:schemeClr val="tx1">
                    <a:lumMod val="75000"/>
                    <a:lumOff val="25000"/>
                  </a:schemeClr>
                </a:solidFill>
              </a:rPr>
              <a:t>Offre JEUNES :</a:t>
            </a:r>
            <a:r>
              <a:rPr lang="fr-FR" sz="1200" b="1" dirty="0">
                <a:solidFill>
                  <a:srgbClr val="C00000"/>
                </a:solidFill>
              </a:rPr>
              <a:t> </a:t>
            </a:r>
            <a:r>
              <a:rPr lang="fr-FR" sz="1100" dirty="0">
                <a:solidFill>
                  <a:schemeClr val="tx1">
                    <a:lumMod val="50000"/>
                    <a:lumOff val="50000"/>
                  </a:schemeClr>
                </a:solidFill>
              </a:rPr>
              <a:t>toute une gamme de prêts à </a:t>
            </a:r>
            <a:r>
              <a:rPr lang="fr-FR" sz="1100" b="1" dirty="0">
                <a:solidFill>
                  <a:schemeClr val="accent4">
                    <a:lumMod val="75000"/>
                  </a:schemeClr>
                </a:solidFill>
              </a:rPr>
              <a:t>taux préférentiels </a:t>
            </a:r>
            <a:r>
              <a:rPr lang="fr-FR" sz="1100" dirty="0">
                <a:solidFill>
                  <a:schemeClr val="tx1">
                    <a:lumMod val="50000"/>
                    <a:lumOff val="50000"/>
                  </a:schemeClr>
                </a:solidFill>
              </a:rPr>
              <a:t>pour s’adapter à leurs besoins</a:t>
            </a:r>
          </a:p>
        </p:txBody>
      </p:sp>
      <p:pic>
        <p:nvPicPr>
          <p:cNvPr id="82" name="Image 81">
            <a:extLst>
              <a:ext uri="{FF2B5EF4-FFF2-40B4-BE49-F238E27FC236}">
                <a16:creationId xmlns:a16="http://schemas.microsoft.com/office/drawing/2014/main" id="{64731600-A9F3-4AE7-AF4D-C46632F9A736}"/>
              </a:ext>
            </a:extLst>
          </p:cNvPr>
          <p:cNvPicPr/>
          <p:nvPr/>
        </p:nvPicPr>
        <p:blipFill rotWithShape="1">
          <a:blip r:embed="rId4"/>
          <a:srcRect l="39848" t="44992" r="45767" b="32072"/>
          <a:stretch/>
        </p:blipFill>
        <p:spPr bwMode="auto">
          <a:xfrm>
            <a:off x="1041423" y="4532425"/>
            <a:ext cx="290250" cy="245429"/>
          </a:xfrm>
          <a:prstGeom prst="rect">
            <a:avLst/>
          </a:prstGeom>
          <a:ln>
            <a:noFill/>
          </a:ln>
          <a:extLst>
            <a:ext uri="{53640926-AAD7-44D8-BBD7-CCE9431645EC}">
              <a14:shadowObscured xmlns:a14="http://schemas.microsoft.com/office/drawing/2010/main"/>
            </a:ext>
          </a:extLst>
        </p:spPr>
      </p:pic>
      <p:pic>
        <p:nvPicPr>
          <p:cNvPr id="84" name="Picture 2" descr="Sticker arbre été vert pas cher Etiquette &amp;amp;amp; Autocollant">
            <a:extLst>
              <a:ext uri="{FF2B5EF4-FFF2-40B4-BE49-F238E27FC236}">
                <a16:creationId xmlns:a16="http://schemas.microsoft.com/office/drawing/2014/main" id="{B9CAE06A-FAE8-4C2F-8DA1-8220C5BEF5D5}"/>
              </a:ext>
            </a:extLst>
          </p:cNvPr>
          <p:cNvPicPr>
            <a:picLocks noChangeAspect="1" noChangeArrowheads="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71276" y="4038782"/>
            <a:ext cx="466356" cy="466356"/>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2" descr="Sticker arbre été vert pas cher Etiquette &amp;amp;amp; Autocollant">
            <a:extLst>
              <a:ext uri="{FF2B5EF4-FFF2-40B4-BE49-F238E27FC236}">
                <a16:creationId xmlns:a16="http://schemas.microsoft.com/office/drawing/2014/main" id="{9F806C83-DB03-439E-B16A-098DDF7F72A7}"/>
              </a:ext>
            </a:extLst>
          </p:cNvPr>
          <p:cNvPicPr>
            <a:picLocks noChangeAspect="1" noChangeArrowheads="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61778" y="4431776"/>
            <a:ext cx="466356" cy="466356"/>
          </a:xfrm>
          <a:prstGeom prst="rect">
            <a:avLst/>
          </a:prstGeom>
          <a:noFill/>
          <a:extLst>
            <a:ext uri="{909E8E84-426E-40DD-AFC4-6F175D3DCCD1}">
              <a14:hiddenFill xmlns:a14="http://schemas.microsoft.com/office/drawing/2010/main">
                <a:solidFill>
                  <a:srgbClr val="FFFFFF"/>
                </a:solidFill>
              </a14:hiddenFill>
            </a:ext>
          </a:extLst>
        </p:spPr>
      </p:pic>
      <p:pic>
        <p:nvPicPr>
          <p:cNvPr id="86" name="Picture 2" descr="Sticker arbre été vert pas cher Etiquette &amp;amp;amp; Autocollant">
            <a:extLst>
              <a:ext uri="{FF2B5EF4-FFF2-40B4-BE49-F238E27FC236}">
                <a16:creationId xmlns:a16="http://schemas.microsoft.com/office/drawing/2014/main" id="{96D445AD-1BC1-4CCA-9E7F-1D3822DFE9D5}"/>
              </a:ext>
            </a:extLst>
          </p:cNvPr>
          <p:cNvPicPr>
            <a:picLocks noChangeAspect="1" noChangeArrowheads="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61778" y="4837771"/>
            <a:ext cx="466356" cy="466356"/>
          </a:xfrm>
          <a:prstGeom prst="rect">
            <a:avLst/>
          </a:prstGeom>
          <a:noFill/>
          <a:extLst>
            <a:ext uri="{909E8E84-426E-40DD-AFC4-6F175D3DCCD1}">
              <a14:hiddenFill xmlns:a14="http://schemas.microsoft.com/office/drawing/2010/main">
                <a:solidFill>
                  <a:srgbClr val="FFFFFF"/>
                </a:solidFill>
              </a14:hiddenFill>
            </a:ext>
          </a:extLst>
        </p:spPr>
      </p:pic>
      <p:sp>
        <p:nvSpPr>
          <p:cNvPr id="58" name="Rectangle à coins arrondis 62">
            <a:extLst>
              <a:ext uri="{FF2B5EF4-FFF2-40B4-BE49-F238E27FC236}">
                <a16:creationId xmlns:a16="http://schemas.microsoft.com/office/drawing/2014/main" id="{FA5AAC2B-E34C-4CCC-8C8F-65BEC847BE9E}"/>
              </a:ext>
            </a:extLst>
          </p:cNvPr>
          <p:cNvSpPr/>
          <p:nvPr/>
        </p:nvSpPr>
        <p:spPr>
          <a:xfrm>
            <a:off x="8561394" y="3654193"/>
            <a:ext cx="3554068" cy="2822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rgbClr val="C00000"/>
                </a:solidFill>
                <a:latin typeface="+mj-lt"/>
                <a:cs typeface="Arial" panose="020B0604020202020204" pitchFamily="34" charset="0"/>
              </a:rPr>
              <a:t>Bon à savoir</a:t>
            </a:r>
          </a:p>
        </p:txBody>
      </p:sp>
      <p:sp>
        <p:nvSpPr>
          <p:cNvPr id="68" name="Rectangle à coins arrondis 62">
            <a:extLst>
              <a:ext uri="{FF2B5EF4-FFF2-40B4-BE49-F238E27FC236}">
                <a16:creationId xmlns:a16="http://schemas.microsoft.com/office/drawing/2014/main" id="{67857013-3FA9-4CCF-B4EF-E44D950C0D0B}"/>
              </a:ext>
            </a:extLst>
          </p:cNvPr>
          <p:cNvSpPr/>
          <p:nvPr/>
        </p:nvSpPr>
        <p:spPr>
          <a:xfrm>
            <a:off x="8543565" y="4663119"/>
            <a:ext cx="3589725" cy="2822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rgbClr val="C00000"/>
                </a:solidFill>
                <a:latin typeface="+mj-lt"/>
                <a:cs typeface="Arial" panose="020B0604020202020204" pitchFamily="34" charset="0"/>
              </a:rPr>
              <a:t>Profitez du Digital</a:t>
            </a:r>
          </a:p>
        </p:txBody>
      </p:sp>
      <p:sp>
        <p:nvSpPr>
          <p:cNvPr id="75" name="ZoneTexte 74">
            <a:extLst>
              <a:ext uri="{FF2B5EF4-FFF2-40B4-BE49-F238E27FC236}">
                <a16:creationId xmlns:a16="http://schemas.microsoft.com/office/drawing/2014/main" id="{1F20212C-51BE-44B0-9E80-2D435E40677A}"/>
              </a:ext>
            </a:extLst>
          </p:cNvPr>
          <p:cNvSpPr txBox="1"/>
          <p:nvPr/>
        </p:nvSpPr>
        <p:spPr>
          <a:xfrm>
            <a:off x="8561395" y="5037247"/>
            <a:ext cx="3435180" cy="430887"/>
          </a:xfrm>
          <a:prstGeom prst="rect">
            <a:avLst/>
          </a:prstGeom>
          <a:solidFill>
            <a:srgbClr val="F2F2F2"/>
          </a:solidFill>
        </p:spPr>
        <p:txBody>
          <a:bodyPr wrap="square" rtlCol="0">
            <a:spAutoFit/>
          </a:bodyPr>
          <a:lstStyle/>
          <a:p>
            <a:pPr algn="just">
              <a:spcBef>
                <a:spcPct val="20000"/>
              </a:spcBef>
              <a:buClr>
                <a:srgbClr val="C00000"/>
              </a:buClr>
            </a:pPr>
            <a:r>
              <a:rPr lang="fr-FR" sz="1100" b="1" dirty="0">
                <a:solidFill>
                  <a:schemeClr val="tx1">
                    <a:lumMod val="75000"/>
                    <a:lumOff val="25000"/>
                  </a:schemeClr>
                </a:solidFill>
              </a:rPr>
              <a:t>Sont éligible à la SED</a:t>
            </a:r>
            <a:r>
              <a:rPr lang="fr-FR" sz="1100" dirty="0">
                <a:solidFill>
                  <a:schemeClr val="tx1">
                    <a:lumMod val="50000"/>
                    <a:lumOff val="50000"/>
                  </a:schemeClr>
                </a:solidFill>
              </a:rPr>
              <a:t>, les souscriptions de tous les Crédits Conso sauf avec caution.</a:t>
            </a:r>
          </a:p>
        </p:txBody>
      </p:sp>
      <p:sp>
        <p:nvSpPr>
          <p:cNvPr id="89" name="ZoneTexte 88">
            <a:extLst>
              <a:ext uri="{FF2B5EF4-FFF2-40B4-BE49-F238E27FC236}">
                <a16:creationId xmlns:a16="http://schemas.microsoft.com/office/drawing/2014/main" id="{2DE4807B-AD8B-4B2B-9602-51B65A724524}"/>
              </a:ext>
            </a:extLst>
          </p:cNvPr>
          <p:cNvSpPr txBox="1"/>
          <p:nvPr/>
        </p:nvSpPr>
        <p:spPr>
          <a:xfrm>
            <a:off x="8560669" y="3951941"/>
            <a:ext cx="3435180" cy="600164"/>
          </a:xfrm>
          <a:prstGeom prst="rect">
            <a:avLst/>
          </a:prstGeom>
          <a:solidFill>
            <a:srgbClr val="F2F2F2"/>
          </a:solidFill>
        </p:spPr>
        <p:txBody>
          <a:bodyPr wrap="square" rtlCol="0">
            <a:spAutoFit/>
          </a:bodyPr>
          <a:lstStyle/>
          <a:p>
            <a:pPr algn="just">
              <a:spcBef>
                <a:spcPct val="20000"/>
              </a:spcBef>
              <a:buClr>
                <a:srgbClr val="C00000"/>
              </a:buClr>
            </a:pPr>
            <a:r>
              <a:rPr lang="fr-FR" sz="1100" b="1" dirty="0">
                <a:solidFill>
                  <a:schemeClr val="tx1">
                    <a:lumMod val="75000"/>
                    <a:lumOff val="25000"/>
                  </a:schemeClr>
                </a:solidFill>
              </a:rPr>
              <a:t>1 740 €</a:t>
            </a:r>
            <a:r>
              <a:rPr lang="fr-FR" sz="1100" dirty="0">
                <a:solidFill>
                  <a:schemeClr val="tx1">
                    <a:lumMod val="50000"/>
                    <a:lumOff val="50000"/>
                  </a:schemeClr>
                </a:solidFill>
              </a:rPr>
              <a:t>, c’est notre PNB par dossier Crédit Conso, dopé par </a:t>
            </a:r>
            <a:r>
              <a:rPr lang="fr-FR" sz="1100" b="1" dirty="0">
                <a:solidFill>
                  <a:schemeClr val="tx1">
                    <a:lumMod val="75000"/>
                    <a:lumOff val="25000"/>
                  </a:schemeClr>
                </a:solidFill>
              </a:rPr>
              <a:t>l’assurance emprunteur</a:t>
            </a:r>
            <a:r>
              <a:rPr lang="fr-FR" sz="1100" dirty="0">
                <a:solidFill>
                  <a:schemeClr val="tx1">
                    <a:lumMod val="50000"/>
                    <a:lumOff val="50000"/>
                  </a:schemeClr>
                </a:solidFill>
              </a:rPr>
              <a:t> et la </a:t>
            </a:r>
            <a:r>
              <a:rPr lang="fr-FR" sz="1100" b="1" dirty="0">
                <a:solidFill>
                  <a:schemeClr val="tx1">
                    <a:lumMod val="75000"/>
                    <a:lumOff val="25000"/>
                  </a:schemeClr>
                </a:solidFill>
              </a:rPr>
              <a:t>marge sur taux</a:t>
            </a:r>
            <a:r>
              <a:rPr lang="fr-FR" sz="1100" dirty="0">
                <a:solidFill>
                  <a:schemeClr val="tx1">
                    <a:lumMod val="50000"/>
                    <a:lumOff val="50000"/>
                  </a:schemeClr>
                </a:solidFill>
              </a:rPr>
              <a:t>.</a:t>
            </a:r>
          </a:p>
        </p:txBody>
      </p:sp>
      <p:grpSp>
        <p:nvGrpSpPr>
          <p:cNvPr id="93" name="Groupe 92">
            <a:extLst>
              <a:ext uri="{FF2B5EF4-FFF2-40B4-BE49-F238E27FC236}">
                <a16:creationId xmlns:a16="http://schemas.microsoft.com/office/drawing/2014/main" id="{30561AAE-0018-4FDA-9C39-541D740A9D4C}"/>
              </a:ext>
            </a:extLst>
          </p:cNvPr>
          <p:cNvGrpSpPr/>
          <p:nvPr/>
        </p:nvGrpSpPr>
        <p:grpSpPr>
          <a:xfrm>
            <a:off x="7785412" y="3883154"/>
            <a:ext cx="768157" cy="778024"/>
            <a:chOff x="7785035" y="3650249"/>
            <a:chExt cx="768157" cy="614492"/>
          </a:xfrm>
        </p:grpSpPr>
        <p:pic>
          <p:nvPicPr>
            <p:cNvPr id="94" name="Image 93">
              <a:extLst>
                <a:ext uri="{FF2B5EF4-FFF2-40B4-BE49-F238E27FC236}">
                  <a16:creationId xmlns:a16="http://schemas.microsoft.com/office/drawing/2014/main" id="{D90173CD-A1B4-4940-B68D-C30035F0CD7C}"/>
                </a:ext>
              </a:extLst>
            </p:cNvPr>
            <p:cNvPicPr>
              <a:picLocks noChangeAspect="1"/>
            </p:cNvPicPr>
            <p:nvPr/>
          </p:nvPicPr>
          <p:blipFill>
            <a:blip r:embed="rId12">
              <a:clrChange>
                <a:clrFrom>
                  <a:srgbClr val="FFFFFF"/>
                </a:clrFrom>
                <a:clrTo>
                  <a:srgbClr val="FFFFFF">
                    <a:alpha val="0"/>
                  </a:srgbClr>
                </a:clrTo>
              </a:clrChange>
            </a:blip>
            <a:stretch>
              <a:fillRect/>
            </a:stretch>
          </p:blipFill>
          <p:spPr>
            <a:xfrm>
              <a:off x="7785035" y="3650249"/>
              <a:ext cx="755659" cy="614492"/>
            </a:xfrm>
            <a:prstGeom prst="rect">
              <a:avLst/>
            </a:prstGeom>
          </p:spPr>
        </p:pic>
        <p:sp>
          <p:nvSpPr>
            <p:cNvPr id="95" name="Rectangle 94">
              <a:extLst>
                <a:ext uri="{FF2B5EF4-FFF2-40B4-BE49-F238E27FC236}">
                  <a16:creationId xmlns:a16="http://schemas.microsoft.com/office/drawing/2014/main" id="{10845547-06B5-440D-BFC3-225606CF70B4}"/>
                </a:ext>
              </a:extLst>
            </p:cNvPr>
            <p:cNvSpPr/>
            <p:nvPr/>
          </p:nvSpPr>
          <p:spPr>
            <a:xfrm>
              <a:off x="8459307" y="3932891"/>
              <a:ext cx="93885" cy="2651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96" name="Rectangle à coins arrondis 62">
            <a:extLst>
              <a:ext uri="{FF2B5EF4-FFF2-40B4-BE49-F238E27FC236}">
                <a16:creationId xmlns:a16="http://schemas.microsoft.com/office/drawing/2014/main" id="{A4915DDA-FBEE-4570-9018-F2EE7B35749D}"/>
              </a:ext>
            </a:extLst>
          </p:cNvPr>
          <p:cNvSpPr/>
          <p:nvPr/>
        </p:nvSpPr>
        <p:spPr>
          <a:xfrm>
            <a:off x="8561394" y="3654193"/>
            <a:ext cx="3554068" cy="2822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rgbClr val="C00000"/>
                </a:solidFill>
                <a:latin typeface="+mj-lt"/>
                <a:cs typeface="Arial" panose="020B0604020202020204" pitchFamily="34" charset="0"/>
              </a:rPr>
              <a:t>Bon à savoir</a:t>
            </a:r>
          </a:p>
        </p:txBody>
      </p:sp>
      <p:pic>
        <p:nvPicPr>
          <p:cNvPr id="98" name="Image 97">
            <a:extLst>
              <a:ext uri="{FF2B5EF4-FFF2-40B4-BE49-F238E27FC236}">
                <a16:creationId xmlns:a16="http://schemas.microsoft.com/office/drawing/2014/main" id="{811BF76B-24CB-4AD4-B212-3B31EB82E72C}"/>
              </a:ext>
            </a:extLst>
          </p:cNvPr>
          <p:cNvPicPr/>
          <p:nvPr/>
        </p:nvPicPr>
        <p:blipFill rotWithShape="1">
          <a:blip r:embed="rId4"/>
          <a:srcRect l="39848" t="44992" r="45767" b="32072"/>
          <a:stretch/>
        </p:blipFill>
        <p:spPr bwMode="auto">
          <a:xfrm>
            <a:off x="7864151" y="4945496"/>
            <a:ext cx="571878" cy="608946"/>
          </a:xfrm>
          <a:prstGeom prst="rect">
            <a:avLst/>
          </a:prstGeom>
          <a:ln>
            <a:noFill/>
          </a:ln>
          <a:extLst>
            <a:ext uri="{53640926-AAD7-44D8-BBD7-CCE9431645EC}">
              <a14:shadowObscured xmlns:a14="http://schemas.microsoft.com/office/drawing/2010/main"/>
            </a:ext>
          </a:extLst>
        </p:spPr>
      </p:pic>
      <p:sp>
        <p:nvSpPr>
          <p:cNvPr id="100" name="Rectangle 99">
            <a:hlinkClick r:id="rId13"/>
            <a:extLst>
              <a:ext uri="{FF2B5EF4-FFF2-40B4-BE49-F238E27FC236}">
                <a16:creationId xmlns:a16="http://schemas.microsoft.com/office/drawing/2014/main" id="{76CF79E1-B87E-4529-801A-BE16F4834551}"/>
              </a:ext>
            </a:extLst>
          </p:cNvPr>
          <p:cNvSpPr/>
          <p:nvPr/>
        </p:nvSpPr>
        <p:spPr>
          <a:xfrm>
            <a:off x="2004639" y="6448561"/>
            <a:ext cx="1349413" cy="305575"/>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Book GERC</a:t>
            </a:r>
          </a:p>
        </p:txBody>
      </p:sp>
      <p:sp>
        <p:nvSpPr>
          <p:cNvPr id="101" name="Rectangle 100">
            <a:hlinkClick r:id="rId14"/>
            <a:extLst>
              <a:ext uri="{FF2B5EF4-FFF2-40B4-BE49-F238E27FC236}">
                <a16:creationId xmlns:a16="http://schemas.microsoft.com/office/drawing/2014/main" id="{8BD3C353-AFCF-4415-B9CD-E67E9404AF37}"/>
              </a:ext>
            </a:extLst>
          </p:cNvPr>
          <p:cNvSpPr/>
          <p:nvPr/>
        </p:nvSpPr>
        <p:spPr>
          <a:xfrm>
            <a:off x="3866759" y="6448561"/>
            <a:ext cx="1349413" cy="305575"/>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ORCA</a:t>
            </a:r>
          </a:p>
        </p:txBody>
      </p:sp>
      <p:sp>
        <p:nvSpPr>
          <p:cNvPr id="105" name="Rectangle 104">
            <a:hlinkClick r:id="rId15"/>
            <a:extLst>
              <a:ext uri="{FF2B5EF4-FFF2-40B4-BE49-F238E27FC236}">
                <a16:creationId xmlns:a16="http://schemas.microsoft.com/office/drawing/2014/main" id="{669C8756-E4A3-413C-B323-17AD16A65DD1}"/>
              </a:ext>
            </a:extLst>
          </p:cNvPr>
          <p:cNvSpPr/>
          <p:nvPr/>
        </p:nvSpPr>
        <p:spPr>
          <a:xfrm>
            <a:off x="5728879" y="6448561"/>
            <a:ext cx="1349413" cy="305575"/>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Offres promo</a:t>
            </a:r>
          </a:p>
        </p:txBody>
      </p:sp>
      <p:sp>
        <p:nvSpPr>
          <p:cNvPr id="106" name="Rectangle 105">
            <a:hlinkClick r:id="rId16" action="ppaction://hlinksldjump"/>
            <a:extLst>
              <a:ext uri="{FF2B5EF4-FFF2-40B4-BE49-F238E27FC236}">
                <a16:creationId xmlns:a16="http://schemas.microsoft.com/office/drawing/2014/main" id="{19CCF446-733A-4420-9B64-FD55362CEDDD}"/>
              </a:ext>
            </a:extLst>
          </p:cNvPr>
          <p:cNvSpPr/>
          <p:nvPr/>
        </p:nvSpPr>
        <p:spPr>
          <a:xfrm>
            <a:off x="7590999" y="6448561"/>
            <a:ext cx="1349413" cy="305575"/>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Boîte à outils</a:t>
            </a:r>
          </a:p>
        </p:txBody>
      </p:sp>
      <p:pic>
        <p:nvPicPr>
          <p:cNvPr id="107" name="Picture 4">
            <a:extLst>
              <a:ext uri="{FF2B5EF4-FFF2-40B4-BE49-F238E27FC236}">
                <a16:creationId xmlns:a16="http://schemas.microsoft.com/office/drawing/2014/main" id="{FEBD6B71-BCA3-4D77-8FB9-B7809D21D310}"/>
              </a:ext>
            </a:extLst>
          </p:cNvPr>
          <p:cNvPicPr>
            <a:picLocks noChangeAspect="1" noChangeArrowheads="1"/>
          </p:cNvPicPr>
          <p:nvPr/>
        </p:nvPicPr>
        <p:blipFill rotWithShape="1">
          <a:blip r:embed="rId17">
            <a:extLst>
              <a:ext uri="{28A0092B-C50C-407E-A947-70E740481C1C}">
                <a14:useLocalDpi xmlns:a14="http://schemas.microsoft.com/office/drawing/2010/main" val="0"/>
              </a:ext>
            </a:extLst>
          </a:blip>
          <a:srcRect l="18889" t="19753" r="15034" b="23429"/>
          <a:stretch/>
        </p:blipFill>
        <p:spPr bwMode="auto">
          <a:xfrm>
            <a:off x="3141087" y="6448561"/>
            <a:ext cx="296077" cy="50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8" name="Picture 4">
            <a:extLst>
              <a:ext uri="{FF2B5EF4-FFF2-40B4-BE49-F238E27FC236}">
                <a16:creationId xmlns:a16="http://schemas.microsoft.com/office/drawing/2014/main" id="{DD4A3194-2381-405E-8AA4-AA237743D97C}"/>
              </a:ext>
            </a:extLst>
          </p:cNvPr>
          <p:cNvPicPr>
            <a:picLocks noChangeAspect="1" noChangeArrowheads="1"/>
          </p:cNvPicPr>
          <p:nvPr/>
        </p:nvPicPr>
        <p:blipFill rotWithShape="1">
          <a:blip r:embed="rId17">
            <a:extLst>
              <a:ext uri="{28A0092B-C50C-407E-A947-70E740481C1C}">
                <a14:useLocalDpi xmlns:a14="http://schemas.microsoft.com/office/drawing/2010/main" val="0"/>
              </a:ext>
            </a:extLst>
          </a:blip>
          <a:srcRect l="18889" t="19753" r="15034" b="23429"/>
          <a:stretch/>
        </p:blipFill>
        <p:spPr bwMode="auto">
          <a:xfrm>
            <a:off x="5015569" y="6461769"/>
            <a:ext cx="296077" cy="50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9" name="Picture 4">
            <a:extLst>
              <a:ext uri="{FF2B5EF4-FFF2-40B4-BE49-F238E27FC236}">
                <a16:creationId xmlns:a16="http://schemas.microsoft.com/office/drawing/2014/main" id="{A615AE93-6908-4D4C-BBA4-4E46A3FDEFF0}"/>
              </a:ext>
            </a:extLst>
          </p:cNvPr>
          <p:cNvPicPr>
            <a:picLocks noChangeAspect="1" noChangeArrowheads="1"/>
          </p:cNvPicPr>
          <p:nvPr/>
        </p:nvPicPr>
        <p:blipFill rotWithShape="1">
          <a:blip r:embed="rId17">
            <a:extLst>
              <a:ext uri="{28A0092B-C50C-407E-A947-70E740481C1C}">
                <a14:useLocalDpi xmlns:a14="http://schemas.microsoft.com/office/drawing/2010/main" val="0"/>
              </a:ext>
            </a:extLst>
          </a:blip>
          <a:srcRect l="18889" t="19753" r="15034" b="23429"/>
          <a:stretch/>
        </p:blipFill>
        <p:spPr bwMode="auto">
          <a:xfrm>
            <a:off x="6877684" y="6448561"/>
            <a:ext cx="296077" cy="50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0" name="Picture 4">
            <a:extLst>
              <a:ext uri="{FF2B5EF4-FFF2-40B4-BE49-F238E27FC236}">
                <a16:creationId xmlns:a16="http://schemas.microsoft.com/office/drawing/2014/main" id="{CF81AA0C-6525-4C4F-A3F3-4CBC3EC6E131}"/>
              </a:ext>
            </a:extLst>
          </p:cNvPr>
          <p:cNvPicPr>
            <a:picLocks noChangeAspect="1" noChangeArrowheads="1"/>
          </p:cNvPicPr>
          <p:nvPr/>
        </p:nvPicPr>
        <p:blipFill rotWithShape="1">
          <a:blip r:embed="rId17">
            <a:extLst>
              <a:ext uri="{28A0092B-C50C-407E-A947-70E740481C1C}">
                <a14:useLocalDpi xmlns:a14="http://schemas.microsoft.com/office/drawing/2010/main" val="0"/>
              </a:ext>
            </a:extLst>
          </a:blip>
          <a:srcRect l="18889" t="19753" r="15034" b="23429"/>
          <a:stretch/>
        </p:blipFill>
        <p:spPr bwMode="auto">
          <a:xfrm>
            <a:off x="8752160" y="6448561"/>
            <a:ext cx="296077" cy="50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1" name="Rectangle 110">
            <a:hlinkClick r:id="rId18"/>
            <a:extLst>
              <a:ext uri="{FF2B5EF4-FFF2-40B4-BE49-F238E27FC236}">
                <a16:creationId xmlns:a16="http://schemas.microsoft.com/office/drawing/2014/main" id="{8052033D-8624-472A-A1D7-A24B3DEA896A}"/>
              </a:ext>
            </a:extLst>
          </p:cNvPr>
          <p:cNvSpPr/>
          <p:nvPr/>
        </p:nvSpPr>
        <p:spPr>
          <a:xfrm>
            <a:off x="9453119" y="6466779"/>
            <a:ext cx="1717232" cy="305575"/>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Produits éligibles VAD</a:t>
            </a:r>
          </a:p>
        </p:txBody>
      </p:sp>
      <p:pic>
        <p:nvPicPr>
          <p:cNvPr id="112" name="Picture 4">
            <a:extLst>
              <a:ext uri="{FF2B5EF4-FFF2-40B4-BE49-F238E27FC236}">
                <a16:creationId xmlns:a16="http://schemas.microsoft.com/office/drawing/2014/main" id="{49283D68-0519-4249-A30B-E0EFD90BC5F9}"/>
              </a:ext>
            </a:extLst>
          </p:cNvPr>
          <p:cNvPicPr>
            <a:picLocks noChangeAspect="1" noChangeArrowheads="1"/>
          </p:cNvPicPr>
          <p:nvPr/>
        </p:nvPicPr>
        <p:blipFill rotWithShape="1">
          <a:blip r:embed="rId17">
            <a:extLst>
              <a:ext uri="{28A0092B-C50C-407E-A947-70E740481C1C}">
                <a14:useLocalDpi xmlns:a14="http://schemas.microsoft.com/office/drawing/2010/main" val="0"/>
              </a:ext>
            </a:extLst>
          </a:blip>
          <a:srcRect l="18889" t="19753" r="15034" b="23429"/>
          <a:stretch/>
        </p:blipFill>
        <p:spPr bwMode="auto">
          <a:xfrm>
            <a:off x="11046770" y="6452618"/>
            <a:ext cx="296077" cy="50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3" name="Rectangle à coins arrondis 62">
            <a:extLst>
              <a:ext uri="{FF2B5EF4-FFF2-40B4-BE49-F238E27FC236}">
                <a16:creationId xmlns:a16="http://schemas.microsoft.com/office/drawing/2014/main" id="{89BDD79F-D03E-4E98-B211-CEB9673B1B29}"/>
              </a:ext>
            </a:extLst>
          </p:cNvPr>
          <p:cNvSpPr/>
          <p:nvPr/>
        </p:nvSpPr>
        <p:spPr>
          <a:xfrm>
            <a:off x="8561394" y="5659001"/>
            <a:ext cx="3589725" cy="2822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rgbClr val="C00000"/>
                </a:solidFill>
                <a:latin typeface="+mj-lt"/>
                <a:cs typeface="Arial" panose="020B0604020202020204" pitchFamily="34" charset="0"/>
              </a:rPr>
              <a:t>Astuce </a:t>
            </a:r>
            <a:r>
              <a:rPr lang="fr-FR" sz="1400" b="1" dirty="0" err="1">
                <a:solidFill>
                  <a:srgbClr val="C00000"/>
                </a:solidFill>
                <a:latin typeface="+mj-lt"/>
                <a:cs typeface="Arial" panose="020B0604020202020204" pitchFamily="34" charset="0"/>
              </a:rPr>
              <a:t>Selfcare</a:t>
            </a:r>
            <a:endParaRPr lang="fr-FR" sz="1400" b="1" dirty="0">
              <a:solidFill>
                <a:srgbClr val="C00000"/>
              </a:solidFill>
              <a:latin typeface="+mj-lt"/>
              <a:cs typeface="Arial" panose="020B0604020202020204" pitchFamily="34" charset="0"/>
            </a:endParaRPr>
          </a:p>
        </p:txBody>
      </p:sp>
      <p:sp>
        <p:nvSpPr>
          <p:cNvPr id="60" name="ZoneTexte 59">
            <a:extLst>
              <a:ext uri="{FF2B5EF4-FFF2-40B4-BE49-F238E27FC236}">
                <a16:creationId xmlns:a16="http://schemas.microsoft.com/office/drawing/2014/main" id="{93884B78-0656-4C22-93AE-52D34CE38E71}"/>
              </a:ext>
            </a:extLst>
          </p:cNvPr>
          <p:cNvSpPr txBox="1"/>
          <p:nvPr/>
        </p:nvSpPr>
        <p:spPr>
          <a:xfrm>
            <a:off x="309486" y="4014418"/>
            <a:ext cx="400110" cy="2155595"/>
          </a:xfrm>
          <a:prstGeom prst="rect">
            <a:avLst/>
          </a:prstGeom>
          <a:noFill/>
        </p:spPr>
        <p:txBody>
          <a:bodyPr vert="vert270" wrap="square" rtlCol="0">
            <a:spAutoFit/>
          </a:bodyPr>
          <a:lstStyle/>
          <a:p>
            <a:pPr algn="ctr"/>
            <a:r>
              <a:rPr lang="fr-FR" sz="1400" b="1" dirty="0">
                <a:solidFill>
                  <a:schemeClr val="tx1">
                    <a:lumMod val="75000"/>
                    <a:lumOff val="25000"/>
                  </a:schemeClr>
                </a:solidFill>
              </a:rPr>
              <a:t>LES OFFRES</a:t>
            </a:r>
          </a:p>
        </p:txBody>
      </p:sp>
      <p:pic>
        <p:nvPicPr>
          <p:cNvPr id="3" name="Image 2">
            <a:extLst>
              <a:ext uri="{FF2B5EF4-FFF2-40B4-BE49-F238E27FC236}">
                <a16:creationId xmlns:a16="http://schemas.microsoft.com/office/drawing/2014/main" id="{2854E69E-CA71-41BB-A4C9-954B0D43AF4A}"/>
              </a:ext>
            </a:extLst>
          </p:cNvPr>
          <p:cNvPicPr>
            <a:picLocks noChangeAspect="1"/>
          </p:cNvPicPr>
          <p:nvPr/>
        </p:nvPicPr>
        <p:blipFill>
          <a:blip r:embed="rId19">
            <a:clrChange>
              <a:clrFrom>
                <a:srgbClr val="EBF5FC"/>
              </a:clrFrom>
              <a:clrTo>
                <a:srgbClr val="EBF5FC">
                  <a:alpha val="0"/>
                </a:srgbClr>
              </a:clrTo>
            </a:clrChange>
          </a:blip>
          <a:stretch>
            <a:fillRect/>
          </a:stretch>
        </p:blipFill>
        <p:spPr>
          <a:xfrm>
            <a:off x="656791" y="1306193"/>
            <a:ext cx="923864" cy="641360"/>
          </a:xfrm>
          <a:prstGeom prst="rect">
            <a:avLst/>
          </a:prstGeom>
        </p:spPr>
      </p:pic>
      <p:sp>
        <p:nvSpPr>
          <p:cNvPr id="54" name="ZoneTexte 53">
            <a:extLst>
              <a:ext uri="{FF2B5EF4-FFF2-40B4-BE49-F238E27FC236}">
                <a16:creationId xmlns:a16="http://schemas.microsoft.com/office/drawing/2014/main" id="{A4947474-B050-4433-AB41-5C4AF8029CF6}"/>
              </a:ext>
            </a:extLst>
          </p:cNvPr>
          <p:cNvSpPr txBox="1"/>
          <p:nvPr/>
        </p:nvSpPr>
        <p:spPr>
          <a:xfrm>
            <a:off x="2223598" y="3164120"/>
            <a:ext cx="5174710" cy="615553"/>
          </a:xfrm>
          <a:prstGeom prst="rect">
            <a:avLst/>
          </a:prstGeom>
          <a:noFill/>
        </p:spPr>
        <p:txBody>
          <a:bodyPr wrap="square" rtlCol="0">
            <a:spAutoFit/>
          </a:bodyPr>
          <a:lstStyle/>
          <a:p>
            <a:pPr marL="179388" lvl="1" algn="just"/>
            <a:endParaRPr lang="fr-FR" sz="1100" dirty="0">
              <a:solidFill>
                <a:schemeClr val="tx1">
                  <a:lumMod val="50000"/>
                  <a:lumOff val="50000"/>
                </a:schemeClr>
              </a:solidFill>
              <a:cs typeface="Arial" panose="020B0604020202020204" pitchFamily="34" charset="0"/>
            </a:endParaRPr>
          </a:p>
          <a:p>
            <a:pPr marL="171450" indent="-171450">
              <a:buFont typeface="Wingdings" panose="05000000000000000000" pitchFamily="2" charset="2"/>
              <a:buChar char="§"/>
            </a:pPr>
            <a:r>
              <a:rPr lang="fr-FR" sz="1200" b="1" dirty="0">
                <a:solidFill>
                  <a:srgbClr val="C00000"/>
                </a:solidFill>
              </a:rPr>
              <a:t>Vos clients sans Univers Crédit</a:t>
            </a:r>
          </a:p>
          <a:p>
            <a:pPr marL="180000"/>
            <a:r>
              <a:rPr lang="fr-FR" sz="1100" dirty="0">
                <a:solidFill>
                  <a:schemeClr val="tx1">
                    <a:lumMod val="50000"/>
                    <a:lumOff val="50000"/>
                  </a:schemeClr>
                </a:solidFill>
                <a:cs typeface="Arial" panose="020B0604020202020204" pitchFamily="34" charset="0"/>
              </a:rPr>
              <a:t>Possibilité de filtrer et trier vos clients non équipés en crédit</a:t>
            </a:r>
          </a:p>
        </p:txBody>
      </p:sp>
      <p:sp>
        <p:nvSpPr>
          <p:cNvPr id="55" name="ZoneTexte 54">
            <a:extLst>
              <a:ext uri="{FF2B5EF4-FFF2-40B4-BE49-F238E27FC236}">
                <a16:creationId xmlns:a16="http://schemas.microsoft.com/office/drawing/2014/main" id="{6A0CD1BA-F11C-4284-8A2C-4814A56FA5DF}"/>
              </a:ext>
            </a:extLst>
          </p:cNvPr>
          <p:cNvSpPr txBox="1"/>
          <p:nvPr/>
        </p:nvSpPr>
        <p:spPr>
          <a:xfrm>
            <a:off x="2227693" y="2075850"/>
            <a:ext cx="5174710" cy="615553"/>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a:solidFill>
                  <a:schemeClr val="tx1">
                    <a:lumMod val="75000"/>
                    <a:lumOff val="25000"/>
                  </a:schemeClr>
                </a:solidFill>
              </a:rPr>
              <a:t>Crédit conso besoin auto </a:t>
            </a:r>
            <a:r>
              <a:rPr lang="fr-FR" sz="1100" dirty="0">
                <a:solidFill>
                  <a:schemeClr val="tx1">
                    <a:lumMod val="50000"/>
                    <a:lumOff val="50000"/>
                  </a:schemeClr>
                </a:solidFill>
              </a:rPr>
              <a:t>(28.453 clients, mai-juin)</a:t>
            </a:r>
          </a:p>
          <a:p>
            <a:pPr marL="179388" lvl="1" algn="just"/>
            <a:r>
              <a:rPr lang="fr-FR" sz="1100" dirty="0">
                <a:solidFill>
                  <a:schemeClr val="tx1">
                    <a:lumMod val="50000"/>
                    <a:lumOff val="50000"/>
                  </a:schemeClr>
                </a:solidFill>
                <a:cs typeface="Arial" panose="020B0604020202020204" pitchFamily="34" charset="0"/>
              </a:rPr>
              <a:t>Clients non équipés de nos solutions auto avec score d’appétence besoin auto et crédit conso</a:t>
            </a:r>
          </a:p>
        </p:txBody>
      </p:sp>
      <p:sp>
        <p:nvSpPr>
          <p:cNvPr id="56" name="ZoneTexte 55">
            <a:extLst>
              <a:ext uri="{FF2B5EF4-FFF2-40B4-BE49-F238E27FC236}">
                <a16:creationId xmlns:a16="http://schemas.microsoft.com/office/drawing/2014/main" id="{D9817A56-8CBD-4883-8396-C15251A1E0D7}"/>
              </a:ext>
            </a:extLst>
          </p:cNvPr>
          <p:cNvSpPr txBox="1"/>
          <p:nvPr/>
        </p:nvSpPr>
        <p:spPr>
          <a:xfrm>
            <a:off x="2223597" y="2796931"/>
            <a:ext cx="5174710" cy="446276"/>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a:solidFill>
                  <a:schemeClr val="tx1">
                    <a:lumMod val="75000"/>
                    <a:lumOff val="25000"/>
                  </a:schemeClr>
                </a:solidFill>
              </a:rPr>
              <a:t>Atelier des décodeurs ‘primo-accession’ </a:t>
            </a:r>
            <a:r>
              <a:rPr lang="fr-FR" sz="1100" dirty="0">
                <a:solidFill>
                  <a:schemeClr val="tx1">
                    <a:lumMod val="50000"/>
                    <a:lumOff val="50000"/>
                  </a:schemeClr>
                </a:solidFill>
              </a:rPr>
              <a:t>(54.676 clients)</a:t>
            </a:r>
          </a:p>
          <a:p>
            <a:pPr marL="179388" lvl="1" algn="just"/>
            <a:r>
              <a:rPr lang="fr-FR" sz="1100" dirty="0">
                <a:solidFill>
                  <a:schemeClr val="tx1">
                    <a:lumMod val="50000"/>
                    <a:lumOff val="50000"/>
                  </a:schemeClr>
                </a:solidFill>
                <a:cs typeface="Arial" panose="020B0604020202020204" pitchFamily="34" charset="0"/>
              </a:rPr>
              <a:t>Clients locataires ou locataires à titre gratuit</a:t>
            </a:r>
          </a:p>
        </p:txBody>
      </p:sp>
      <p:pic>
        <p:nvPicPr>
          <p:cNvPr id="57" name="Image 56">
            <a:extLst>
              <a:ext uri="{FF2B5EF4-FFF2-40B4-BE49-F238E27FC236}">
                <a16:creationId xmlns:a16="http://schemas.microsoft.com/office/drawing/2014/main" id="{88BB26B4-5BE5-4826-8DE3-7EB680A7754C}"/>
              </a:ext>
            </a:extLst>
          </p:cNvPr>
          <p:cNvPicPr/>
          <p:nvPr/>
        </p:nvPicPr>
        <p:blipFill rotWithShape="1">
          <a:blip r:embed="rId4"/>
          <a:srcRect l="39848" t="44992" r="45767" b="32072"/>
          <a:stretch/>
        </p:blipFill>
        <p:spPr bwMode="auto">
          <a:xfrm>
            <a:off x="1028766" y="5465440"/>
            <a:ext cx="290250" cy="245429"/>
          </a:xfrm>
          <a:prstGeom prst="rect">
            <a:avLst/>
          </a:prstGeom>
          <a:ln>
            <a:noFill/>
          </a:ln>
          <a:extLst>
            <a:ext uri="{53640926-AAD7-44D8-BBD7-CCE9431645EC}">
              <a14:shadowObscured xmlns:a14="http://schemas.microsoft.com/office/drawing/2010/main"/>
            </a:ext>
          </a:extLst>
        </p:spPr>
      </p:pic>
      <p:sp>
        <p:nvSpPr>
          <p:cNvPr id="61" name="Rectangle 60">
            <a:extLst>
              <a:ext uri="{FF2B5EF4-FFF2-40B4-BE49-F238E27FC236}">
                <a16:creationId xmlns:a16="http://schemas.microsoft.com/office/drawing/2014/main" id="{CC8CC91B-DE6A-4AC5-B184-434464A73F6D}"/>
              </a:ext>
            </a:extLst>
          </p:cNvPr>
          <p:cNvSpPr/>
          <p:nvPr/>
        </p:nvSpPr>
        <p:spPr>
          <a:xfrm>
            <a:off x="8271112" y="1084395"/>
            <a:ext cx="3225563" cy="307777"/>
          </a:xfrm>
          <a:prstGeom prst="rect">
            <a:avLst/>
          </a:prstGeom>
        </p:spPr>
        <p:txBody>
          <a:bodyPr wrap="none">
            <a:spAutoFit/>
          </a:bodyPr>
          <a:lstStyle/>
          <a:p>
            <a:pPr>
              <a:spcBef>
                <a:spcPct val="20000"/>
              </a:spcBef>
            </a:pPr>
            <a:r>
              <a:rPr lang="fr-FR" sz="1400" b="1" dirty="0">
                <a:solidFill>
                  <a:srgbClr val="C00000"/>
                </a:solidFill>
                <a:latin typeface="+mj-lt"/>
              </a:rPr>
              <a:t>Des idées pour lancer la discussion</a:t>
            </a:r>
          </a:p>
        </p:txBody>
      </p:sp>
    </p:spTree>
    <p:extLst>
      <p:ext uri="{BB962C8B-B14F-4D97-AF65-F5344CB8AC3E}">
        <p14:creationId xmlns:p14="http://schemas.microsoft.com/office/powerpoint/2010/main" val="16318583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156155" y="2121017"/>
            <a:ext cx="8519908" cy="4424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p:cNvSpPr/>
          <p:nvPr/>
        </p:nvSpPr>
        <p:spPr>
          <a:xfrm>
            <a:off x="3156155" y="3232440"/>
            <a:ext cx="8519908" cy="4424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p:cNvSpPr>
            <a:spLocks noGrp="1"/>
          </p:cNvSpPr>
          <p:nvPr>
            <p:ph type="body" sz="quarter" idx="13"/>
          </p:nvPr>
        </p:nvSpPr>
        <p:spPr/>
        <p:txBody>
          <a:bodyPr/>
          <a:lstStyle/>
          <a:p>
            <a:r>
              <a:rPr lang="fr-FR" sz="2000" b="1" dirty="0">
                <a:latin typeface="Montserrat Black" panose="00000A00000000000000" pitchFamily="2" charset="0"/>
              </a:rPr>
              <a:t>Point d’étape et Challenge</a:t>
            </a:r>
          </a:p>
          <a:p>
            <a:r>
              <a:rPr lang="fr-FR" sz="2000" b="1" dirty="0">
                <a:latin typeface="Montserrat Black" panose="00000A00000000000000" pitchFamily="2" charset="0"/>
              </a:rPr>
              <a:t>Moyens à votre disposition</a:t>
            </a:r>
          </a:p>
          <a:p>
            <a:pPr lvl="1"/>
            <a:r>
              <a:rPr lang="fr-FR" dirty="0"/>
              <a:t>Marché des Particuliers</a:t>
            </a:r>
          </a:p>
          <a:p>
            <a:pPr lvl="1"/>
            <a:r>
              <a:rPr lang="fr-FR" dirty="0"/>
              <a:t>Marché des Premiums</a:t>
            </a:r>
          </a:p>
          <a:p>
            <a:pPr lvl="1"/>
            <a:r>
              <a:rPr lang="fr-FR" dirty="0"/>
              <a:t>Marché des Professionnels</a:t>
            </a:r>
            <a:endParaRPr lang="fr-FR" sz="2000" b="1" dirty="0">
              <a:latin typeface="Montserrat Black" panose="00000A00000000000000" pitchFamily="2" charset="0"/>
            </a:endParaRPr>
          </a:p>
          <a:p>
            <a:r>
              <a:rPr lang="fr-FR" sz="2000" b="1" dirty="0">
                <a:latin typeface="Montserrat Black" panose="00000A00000000000000" pitchFamily="2" charset="0"/>
              </a:rPr>
              <a:t>Boîte à outils</a:t>
            </a:r>
          </a:p>
        </p:txBody>
      </p:sp>
    </p:spTree>
    <p:extLst>
      <p:ext uri="{BB962C8B-B14F-4D97-AF65-F5344CB8AC3E}">
        <p14:creationId xmlns:p14="http://schemas.microsoft.com/office/powerpoint/2010/main" val="1107394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2"/>
          </p:nvPr>
        </p:nvSpPr>
        <p:spPr/>
        <p:txBody>
          <a:bodyPr>
            <a:normAutofit/>
          </a:bodyPr>
          <a:lstStyle/>
          <a:p>
            <a:pPr>
              <a:spcBef>
                <a:spcPts val="0"/>
              </a:spcBef>
            </a:pPr>
            <a:r>
              <a:rPr lang="fr-FR" sz="1800" b="1" dirty="0"/>
              <a:t>De nombreuses </a:t>
            </a:r>
            <a:r>
              <a:rPr lang="fr-FR" sz="1800" b="1" dirty="0">
                <a:solidFill>
                  <a:srgbClr val="C00000"/>
                </a:solidFill>
              </a:rPr>
              <a:t>offres et actions </a:t>
            </a:r>
            <a:r>
              <a:rPr lang="fr-FR" sz="1800" b="1" dirty="0"/>
              <a:t>sont mises en place pour vous accompagner dans la </a:t>
            </a:r>
            <a:r>
              <a:rPr lang="fr-FR" sz="1800" b="1" dirty="0">
                <a:solidFill>
                  <a:srgbClr val="C00000"/>
                </a:solidFill>
              </a:rPr>
              <a:t>réussite de ce challenge</a:t>
            </a:r>
          </a:p>
        </p:txBody>
      </p:sp>
      <p:graphicFrame>
        <p:nvGraphicFramePr>
          <p:cNvPr id="19" name="Tableau 18">
            <a:extLst>
              <a:ext uri="{FF2B5EF4-FFF2-40B4-BE49-F238E27FC236}">
                <a16:creationId xmlns:a16="http://schemas.microsoft.com/office/drawing/2014/main" id="{66228F19-C875-4C20-A4DD-F8B74D824207}"/>
              </a:ext>
            </a:extLst>
          </p:cNvPr>
          <p:cNvGraphicFramePr>
            <a:graphicFrameLocks noGrp="1"/>
          </p:cNvGraphicFramePr>
          <p:nvPr/>
        </p:nvGraphicFramePr>
        <p:xfrm>
          <a:off x="1056364" y="1514239"/>
          <a:ext cx="10404000" cy="4597930"/>
        </p:xfrm>
        <a:graphic>
          <a:graphicData uri="http://schemas.openxmlformats.org/drawingml/2006/table">
            <a:tbl>
              <a:tblPr firstRow="1" bandRow="1"/>
              <a:tblGrid>
                <a:gridCol w="2448000">
                  <a:extLst>
                    <a:ext uri="{9D8B030D-6E8A-4147-A177-3AD203B41FA5}">
                      <a16:colId xmlns:a16="http://schemas.microsoft.com/office/drawing/2014/main" val="1007629107"/>
                    </a:ext>
                  </a:extLst>
                </a:gridCol>
                <a:gridCol w="3060000">
                  <a:extLst>
                    <a:ext uri="{9D8B030D-6E8A-4147-A177-3AD203B41FA5}">
                      <a16:colId xmlns:a16="http://schemas.microsoft.com/office/drawing/2014/main" val="1465173605"/>
                    </a:ext>
                  </a:extLst>
                </a:gridCol>
                <a:gridCol w="2448000">
                  <a:extLst>
                    <a:ext uri="{9D8B030D-6E8A-4147-A177-3AD203B41FA5}">
                      <a16:colId xmlns:a16="http://schemas.microsoft.com/office/drawing/2014/main" val="295057206"/>
                    </a:ext>
                  </a:extLst>
                </a:gridCol>
                <a:gridCol w="2448000">
                  <a:extLst>
                    <a:ext uri="{9D8B030D-6E8A-4147-A177-3AD203B41FA5}">
                      <a16:colId xmlns:a16="http://schemas.microsoft.com/office/drawing/2014/main" val="2492747305"/>
                    </a:ext>
                  </a:extLst>
                </a:gridCol>
              </a:tblGrid>
              <a:tr h="263055">
                <a:tc gridSpan="4">
                  <a:txBody>
                    <a:bodyPr/>
                    <a:lstStyle>
                      <a:lvl1pPr marL="0" algn="l" defTabSz="914400" rtl="0" eaLnBrk="1" latinLnBrk="0" hangingPunct="1">
                        <a:defRPr sz="1800" b="1" kern="1200">
                          <a:solidFill>
                            <a:schemeClr val="lt1"/>
                          </a:solidFill>
                          <a:latin typeface="Open Sans Light"/>
                        </a:defRPr>
                      </a:lvl1pPr>
                      <a:lvl2pPr marL="457200" algn="l" defTabSz="914400" rtl="0" eaLnBrk="1" latinLnBrk="0" hangingPunct="1">
                        <a:defRPr sz="1800" b="1" kern="1200">
                          <a:solidFill>
                            <a:schemeClr val="lt1"/>
                          </a:solidFill>
                          <a:latin typeface="Open Sans Light"/>
                        </a:defRPr>
                      </a:lvl2pPr>
                      <a:lvl3pPr marL="914400" algn="l" defTabSz="914400" rtl="0" eaLnBrk="1" latinLnBrk="0" hangingPunct="1">
                        <a:defRPr sz="1800" b="1" kern="1200">
                          <a:solidFill>
                            <a:schemeClr val="lt1"/>
                          </a:solidFill>
                          <a:latin typeface="Open Sans Light"/>
                        </a:defRPr>
                      </a:lvl3pPr>
                      <a:lvl4pPr marL="1371600" algn="l" defTabSz="914400" rtl="0" eaLnBrk="1" latinLnBrk="0" hangingPunct="1">
                        <a:defRPr sz="1800" b="1" kern="1200">
                          <a:solidFill>
                            <a:schemeClr val="lt1"/>
                          </a:solidFill>
                          <a:latin typeface="Open Sans Light"/>
                        </a:defRPr>
                      </a:lvl4pPr>
                      <a:lvl5pPr marL="1828800" algn="l" defTabSz="914400" rtl="0" eaLnBrk="1" latinLnBrk="0" hangingPunct="1">
                        <a:defRPr sz="1800" b="1" kern="1200">
                          <a:solidFill>
                            <a:schemeClr val="lt1"/>
                          </a:solidFill>
                          <a:latin typeface="Open Sans Light"/>
                        </a:defRPr>
                      </a:lvl5pPr>
                      <a:lvl6pPr marL="2286000" algn="l" defTabSz="914400" rtl="0" eaLnBrk="1" latinLnBrk="0" hangingPunct="1">
                        <a:defRPr sz="1800" b="1" kern="1200">
                          <a:solidFill>
                            <a:schemeClr val="lt1"/>
                          </a:solidFill>
                          <a:latin typeface="Open Sans Light"/>
                        </a:defRPr>
                      </a:lvl6pPr>
                      <a:lvl7pPr marL="2743200" algn="l" defTabSz="914400" rtl="0" eaLnBrk="1" latinLnBrk="0" hangingPunct="1">
                        <a:defRPr sz="1800" b="1" kern="1200">
                          <a:solidFill>
                            <a:schemeClr val="lt1"/>
                          </a:solidFill>
                          <a:latin typeface="Open Sans Light"/>
                        </a:defRPr>
                      </a:lvl7pPr>
                      <a:lvl8pPr marL="3200400" algn="l" defTabSz="914400" rtl="0" eaLnBrk="1" latinLnBrk="0" hangingPunct="1">
                        <a:defRPr sz="1800" b="1" kern="1200">
                          <a:solidFill>
                            <a:schemeClr val="lt1"/>
                          </a:solidFill>
                          <a:latin typeface="Open Sans Light"/>
                        </a:defRPr>
                      </a:lvl8pPr>
                      <a:lvl9pPr marL="3657600" algn="l" defTabSz="914400" rtl="0" eaLnBrk="1" latinLnBrk="0" hangingPunct="1">
                        <a:defRPr sz="1800" b="1" kern="1200">
                          <a:solidFill>
                            <a:schemeClr val="lt1"/>
                          </a:solidFill>
                          <a:latin typeface="Open Sans Light"/>
                        </a:defRPr>
                      </a:lvl9pPr>
                    </a:lstStyle>
                    <a:p>
                      <a:pPr algn="ctr"/>
                      <a:r>
                        <a:rPr lang="fr-FR" sz="1100" dirty="0">
                          <a:solidFill>
                            <a:schemeClr val="tx1">
                              <a:lumMod val="75000"/>
                              <a:lumOff val="25000"/>
                            </a:schemeClr>
                          </a:solidFill>
                          <a:latin typeface="+mj-lt"/>
                          <a:cs typeface="Segoe UI Light" panose="020B0502040204020203" pitchFamily="34" charset="0"/>
                        </a:rPr>
                        <a:t>2022</a:t>
                      </a:r>
                    </a:p>
                  </a:txBody>
                  <a:tcPr marL="32006" marR="32006" marT="32006" marB="32006"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endParaRPr lang="fr-FR"/>
                    </a:p>
                  </a:txBody>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2783511463"/>
                  </a:ext>
                </a:extLst>
              </a:tr>
              <a:tr h="263055">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1100" b="1" dirty="0">
                          <a:solidFill>
                            <a:schemeClr val="bg1"/>
                          </a:solidFill>
                          <a:latin typeface="+mj-lt"/>
                          <a:cs typeface="Segoe UI Light" panose="020B0502040204020203" pitchFamily="34" charset="0"/>
                        </a:rPr>
                        <a:t>Mai</a:t>
                      </a:r>
                    </a:p>
                  </a:txBody>
                  <a:tcPr marL="32006" marR="32006" marT="32006" marB="32006" anchor="ctr">
                    <a:lnL w="28575"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1100" b="1" dirty="0">
                          <a:solidFill>
                            <a:schemeClr val="bg1"/>
                          </a:solidFill>
                          <a:latin typeface="+mj-lt"/>
                          <a:cs typeface="Segoe UI Light" panose="020B0502040204020203" pitchFamily="34" charset="0"/>
                        </a:rPr>
                        <a:t>Juin</a:t>
                      </a:r>
                    </a:p>
                  </a:txBody>
                  <a:tcPr marL="32006" marR="32006" marT="32006" marB="3200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1100" b="1" dirty="0">
                          <a:solidFill>
                            <a:schemeClr val="bg1"/>
                          </a:solidFill>
                          <a:latin typeface="+mj-lt"/>
                          <a:cs typeface="Segoe UI Light" panose="020B0502040204020203" pitchFamily="34" charset="0"/>
                        </a:rPr>
                        <a:t>Juillet</a:t>
                      </a:r>
                    </a:p>
                  </a:txBody>
                  <a:tcPr marL="32006" marR="32006" marT="32006" marB="3200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tc>
                  <a:txBody>
                    <a:bodyPr/>
                    <a:lstStyle/>
                    <a:p>
                      <a:pPr algn="ctr"/>
                      <a:r>
                        <a:rPr lang="fr-FR" sz="1100" b="1" dirty="0">
                          <a:solidFill>
                            <a:schemeClr val="bg1"/>
                          </a:solidFill>
                          <a:latin typeface="+mj-lt"/>
                          <a:cs typeface="Segoe UI Light" panose="020B0502040204020203" pitchFamily="34" charset="0"/>
                        </a:rPr>
                        <a:t>Août</a:t>
                      </a:r>
                    </a:p>
                  </a:txBody>
                  <a:tcPr marL="32006" marR="32006" marT="32006" marB="32006" anchor="ctr">
                    <a:lnL w="19050"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extLst>
                  <a:ext uri="{0D108BD9-81ED-4DB2-BD59-A6C34878D82A}">
                    <a16:rowId xmlns:a16="http://schemas.microsoft.com/office/drawing/2014/main" val="3261286258"/>
                  </a:ext>
                </a:extLst>
              </a:tr>
              <a:tr h="4071820">
                <a:tc gridSpan="4">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dirty="0">
                          <a:ln>
                            <a:noFill/>
                          </a:ln>
                          <a:solidFill>
                            <a:prstClr val="white"/>
                          </a:solidFill>
                          <a:effectLst/>
                          <a:uLnTx/>
                          <a:uFillTx/>
                          <a:latin typeface="Arial"/>
                          <a:ea typeface="+mn-ea"/>
                          <a:cs typeface="Segoe UI Light" panose="020B0502040204020203" pitchFamily="34" charset="0"/>
                        </a:rPr>
                        <a:t>Avec les formules Individuelles ou Famille, 50% sur le forfait Part si le client détient un Forfait  Pro</a:t>
                      </a:r>
                    </a:p>
                    <a:p>
                      <a:pPr algn="ctr"/>
                      <a:endParaRPr lang="fr-FR" sz="700" dirty="0">
                        <a:latin typeface="+mj-lt"/>
                        <a:cs typeface="Segoe UI Light" panose="020B0502040204020203" pitchFamily="34" charset="0"/>
                      </a:endParaRPr>
                    </a:p>
                  </a:txBody>
                  <a:tcPr marL="32006" marR="32006" marT="32006" marB="32006" anchor="ctr">
                    <a:lnL w="28575"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85000"/>
                      </a:srgbClr>
                    </a:solidFill>
                  </a:tcPr>
                </a:tc>
                <a:tc hMerge="1">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85000"/>
                      </a:srgbClr>
                    </a:solidFill>
                  </a:tcPr>
                </a:tc>
                <a:tc hMerge="1">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85000"/>
                      </a:srgbClr>
                    </a:solidFill>
                  </a:tcPr>
                </a:tc>
                <a:extLst>
                  <a:ext uri="{0D108BD9-81ED-4DB2-BD59-A6C34878D82A}">
                    <a16:rowId xmlns:a16="http://schemas.microsoft.com/office/drawing/2014/main" val="1897451381"/>
                  </a:ext>
                </a:extLst>
              </a:tr>
            </a:tbl>
          </a:graphicData>
        </a:graphic>
      </p:graphicFrame>
      <p:sp>
        <p:nvSpPr>
          <p:cNvPr id="31" name="Flèche : chevron 21">
            <a:extLst>
              <a:ext uri="{FF2B5EF4-FFF2-40B4-BE49-F238E27FC236}">
                <a16:creationId xmlns:a16="http://schemas.microsoft.com/office/drawing/2014/main" id="{2CD04765-B547-487C-B9D1-C0BDF5C5B72F}"/>
              </a:ext>
            </a:extLst>
          </p:cNvPr>
          <p:cNvSpPr/>
          <p:nvPr/>
        </p:nvSpPr>
        <p:spPr>
          <a:xfrm>
            <a:off x="1171927" y="2558143"/>
            <a:ext cx="10442350" cy="275488"/>
          </a:xfrm>
          <a:prstGeom prst="homePlate">
            <a:avLst/>
          </a:prstGeom>
          <a:gradFill flip="none" rotWithShape="1">
            <a:gsLst>
              <a:gs pos="0">
                <a:srgbClr val="7A2C78">
                  <a:tint val="66000"/>
                  <a:satMod val="160000"/>
                </a:srgbClr>
              </a:gs>
              <a:gs pos="50000">
                <a:srgbClr val="7A2C78">
                  <a:tint val="44500"/>
                  <a:satMod val="160000"/>
                </a:srgbClr>
              </a:gs>
              <a:gs pos="100000">
                <a:srgbClr val="7A2C78">
                  <a:tint val="23500"/>
                  <a:satMod val="160000"/>
                </a:srgbClr>
              </a:gs>
            </a:gsLst>
            <a:lin ang="18900000" scaled="1"/>
            <a:tileRect/>
          </a:gradFill>
          <a:ln w="9525" cap="flat" cmpd="sng" algn="ctr">
            <a:noFill/>
            <a:prstDash val="solid"/>
          </a:ln>
          <a:effectLst/>
        </p:spPr>
        <p:txBody>
          <a:bodyPr lIns="36000" tIns="36000" rIns="36000" bIns="36000" rtlCol="0" anchor="ctr"/>
          <a:lstStyle/>
          <a:p>
            <a:pPr lvl="0" defTabSz="1219170">
              <a:defRPr/>
            </a:pPr>
            <a:r>
              <a:rPr lang="fr-FR" sz="1050" b="1" kern="0" dirty="0">
                <a:solidFill>
                  <a:schemeClr val="tx1">
                    <a:lumMod val="75000"/>
                    <a:lumOff val="25000"/>
                  </a:schemeClr>
                </a:solidFill>
                <a:cs typeface="Segoe UI Light" panose="020B0502040204020203" pitchFamily="34" charset="0"/>
              </a:rPr>
              <a:t>  Offre de bienvenue sur LES FORFAITS  LABELLIS, LABELIS SANTE, FRANCHISE ET VOUS, AGRILIS, LIBRE CONVERGERNCE, SCI PRO</a:t>
            </a:r>
          </a:p>
        </p:txBody>
      </p:sp>
      <p:sp>
        <p:nvSpPr>
          <p:cNvPr id="36" name="Flèche : chevron 21">
            <a:extLst>
              <a:ext uri="{FF2B5EF4-FFF2-40B4-BE49-F238E27FC236}">
                <a16:creationId xmlns:a16="http://schemas.microsoft.com/office/drawing/2014/main" id="{2CD04765-B547-487C-B9D1-C0BDF5C5B72F}"/>
              </a:ext>
            </a:extLst>
          </p:cNvPr>
          <p:cNvSpPr/>
          <p:nvPr/>
        </p:nvSpPr>
        <p:spPr>
          <a:xfrm>
            <a:off x="1171925" y="2912279"/>
            <a:ext cx="10442350" cy="349208"/>
          </a:xfrm>
          <a:prstGeom prst="homePlate">
            <a:avLst/>
          </a:prstGeom>
          <a:gradFill flip="none" rotWithShape="1">
            <a:gsLst>
              <a:gs pos="0">
                <a:srgbClr val="7A2C78">
                  <a:tint val="66000"/>
                  <a:satMod val="160000"/>
                </a:srgbClr>
              </a:gs>
              <a:gs pos="50000">
                <a:srgbClr val="7A2C78">
                  <a:tint val="44500"/>
                  <a:satMod val="160000"/>
                </a:srgbClr>
              </a:gs>
              <a:gs pos="100000">
                <a:srgbClr val="7A2C78">
                  <a:tint val="23500"/>
                  <a:satMod val="160000"/>
                </a:srgbClr>
              </a:gs>
            </a:gsLst>
            <a:lin ang="18900000" scaled="1"/>
            <a:tileRect/>
          </a:gradFill>
          <a:ln w="9525" cap="flat" cmpd="sng" algn="ctr">
            <a:noFill/>
            <a:prstDash val="solid"/>
          </a:ln>
          <a:effectLst/>
        </p:spPr>
        <p:txBody>
          <a:bodyPr lIns="36000" tIns="36000" rIns="36000" bIns="36000" rtlCol="0" anchor="ctr"/>
          <a:lstStyle/>
          <a:p>
            <a:pPr lvl="0" defTabSz="1219170">
              <a:defRPr/>
            </a:pPr>
            <a:r>
              <a:rPr lang="fr-FR" sz="1050" b="1" kern="0" dirty="0">
                <a:solidFill>
                  <a:schemeClr val="tx1">
                    <a:lumMod val="75000"/>
                    <a:lumOff val="25000"/>
                  </a:schemeClr>
                </a:solidFill>
                <a:cs typeface="Segoe UI Light" panose="020B0502040204020203" pitchFamily="34" charset="0"/>
              </a:rPr>
              <a:t>  Avec les formules Individuelles ou Famille, 50% sur le forfait Part si le client détient un Forfait  Pro</a:t>
            </a:r>
          </a:p>
        </p:txBody>
      </p:sp>
      <p:sp>
        <p:nvSpPr>
          <p:cNvPr id="46" name="Flèche : chevron 21">
            <a:extLst>
              <a:ext uri="{FF2B5EF4-FFF2-40B4-BE49-F238E27FC236}">
                <a16:creationId xmlns:a16="http://schemas.microsoft.com/office/drawing/2014/main" id="{2CD04765-B547-487C-B9D1-C0BDF5C5B72F}"/>
              </a:ext>
            </a:extLst>
          </p:cNvPr>
          <p:cNvSpPr/>
          <p:nvPr/>
        </p:nvSpPr>
        <p:spPr>
          <a:xfrm>
            <a:off x="1171926" y="4988843"/>
            <a:ext cx="10131793" cy="320056"/>
          </a:xfrm>
          <a:prstGeom prst="homePlate">
            <a:avLst/>
          </a:prstGeom>
          <a:gradFill flip="none" rotWithShape="1">
            <a:gsLst>
              <a:gs pos="0">
                <a:srgbClr val="FFC20A">
                  <a:tint val="66000"/>
                  <a:satMod val="160000"/>
                </a:srgbClr>
              </a:gs>
              <a:gs pos="50000">
                <a:srgbClr val="FFC20A">
                  <a:tint val="44500"/>
                  <a:satMod val="160000"/>
                </a:srgbClr>
              </a:gs>
              <a:gs pos="100000">
                <a:srgbClr val="FFC20A">
                  <a:tint val="23500"/>
                  <a:satMod val="160000"/>
                </a:srgbClr>
              </a:gs>
            </a:gsLst>
            <a:lin ang="18900000" scaled="1"/>
            <a:tileRect/>
          </a:gradFill>
          <a:ln w="9525" cap="flat" cmpd="sng" algn="ctr">
            <a:noFill/>
            <a:prstDash val="solid"/>
          </a:ln>
          <a:effectLst/>
        </p:spPr>
        <p:txBody>
          <a:bodyPr lIns="36000" tIns="36000" rIns="36000" bIns="36000"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dirty="0">
                <a:ln>
                  <a:noFill/>
                </a:ln>
                <a:solidFill>
                  <a:schemeClr val="tx1">
                    <a:lumMod val="75000"/>
                    <a:lumOff val="25000"/>
                  </a:schemeClr>
                </a:solidFill>
                <a:effectLst/>
                <a:uLnTx/>
                <a:uFillTx/>
                <a:latin typeface="Arial"/>
                <a:ea typeface="+mn-ea"/>
                <a:cs typeface="Segoe UI Light" panose="020B0502040204020203" pitchFamily="34" charset="0"/>
              </a:rPr>
              <a:t>  MR PRO : 1 mois sur</a:t>
            </a:r>
            <a:r>
              <a:rPr kumimoji="0" lang="fr-FR" sz="1050" b="1" i="0" u="none" strike="noStrike" kern="0" cap="none" spc="0" normalizeH="0" noProof="0" dirty="0">
                <a:ln>
                  <a:noFill/>
                </a:ln>
                <a:solidFill>
                  <a:schemeClr val="tx1">
                    <a:lumMod val="75000"/>
                    <a:lumOff val="25000"/>
                  </a:schemeClr>
                </a:solidFill>
                <a:effectLst/>
                <a:uLnTx/>
                <a:uFillTx/>
                <a:latin typeface="Arial"/>
                <a:ea typeface="+mn-ea"/>
                <a:cs typeface="Segoe UI Light" panose="020B0502040204020203" pitchFamily="34" charset="0"/>
              </a:rPr>
              <a:t> le montant </a:t>
            </a:r>
            <a:r>
              <a:rPr kumimoji="0" lang="fr-FR" sz="1050" b="1" i="0" u="none" strike="noStrike" kern="0" cap="none" spc="0" normalizeH="0" baseline="0" noProof="0" dirty="0">
                <a:ln>
                  <a:noFill/>
                </a:ln>
                <a:solidFill>
                  <a:schemeClr val="tx1">
                    <a:lumMod val="75000"/>
                    <a:lumOff val="25000"/>
                  </a:schemeClr>
                </a:solidFill>
                <a:effectLst/>
                <a:uLnTx/>
                <a:uFillTx/>
                <a:latin typeface="Arial"/>
                <a:ea typeface="+mn-ea"/>
                <a:cs typeface="Segoe UI Light" panose="020B0502040204020203" pitchFamily="34" charset="0"/>
              </a:rPr>
              <a:t>TTC de la cotisation annuelle offert (remise créateur)</a:t>
            </a:r>
          </a:p>
        </p:txBody>
      </p:sp>
      <p:sp>
        <p:nvSpPr>
          <p:cNvPr id="47" name="Flèche : chevron 21">
            <a:extLst>
              <a:ext uri="{FF2B5EF4-FFF2-40B4-BE49-F238E27FC236}">
                <a16:creationId xmlns:a16="http://schemas.microsoft.com/office/drawing/2014/main" id="{2CD04765-B547-487C-B9D1-C0BDF5C5B72F}"/>
              </a:ext>
            </a:extLst>
          </p:cNvPr>
          <p:cNvSpPr/>
          <p:nvPr/>
        </p:nvSpPr>
        <p:spPr>
          <a:xfrm>
            <a:off x="1163629" y="4528535"/>
            <a:ext cx="10442348" cy="320400"/>
          </a:xfrm>
          <a:prstGeom prst="homePlate">
            <a:avLst/>
          </a:prstGeom>
          <a:gradFill flip="none" rotWithShape="1">
            <a:gsLst>
              <a:gs pos="0">
                <a:srgbClr val="71BF44">
                  <a:tint val="66000"/>
                  <a:satMod val="160000"/>
                </a:srgbClr>
              </a:gs>
              <a:gs pos="50000">
                <a:srgbClr val="71BF44">
                  <a:tint val="44500"/>
                  <a:satMod val="160000"/>
                </a:srgbClr>
              </a:gs>
              <a:gs pos="100000">
                <a:srgbClr val="71BF44">
                  <a:tint val="23500"/>
                  <a:satMod val="160000"/>
                </a:srgbClr>
              </a:gs>
            </a:gsLst>
            <a:lin ang="18900000" scaled="1"/>
            <a:tileRect/>
          </a:gradFill>
          <a:ln w="9525" cap="flat" cmpd="sng" algn="ctr">
            <a:noFill/>
            <a:prstDash val="solid"/>
          </a:ln>
          <a:effectLst/>
        </p:spPr>
        <p:txBody>
          <a:bodyPr lIns="36000" tIns="36000" rIns="36000" bIns="36000" rtlCol="0" anchor="ctr"/>
          <a:lstStyle/>
          <a:p>
            <a:pPr lvl="0">
              <a:defRPr/>
            </a:pPr>
            <a:r>
              <a:rPr lang="fr-FR" sz="1050" dirty="0">
                <a:ln w="0"/>
                <a:solidFill>
                  <a:schemeClr val="tx1">
                    <a:lumMod val="75000"/>
                    <a:lumOff val="25000"/>
                  </a:schemeClr>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  </a:t>
            </a:r>
            <a:r>
              <a:rPr lang="fr-FR" sz="1050" b="1" dirty="0">
                <a:ln w="0"/>
                <a:solidFill>
                  <a:schemeClr val="tx1">
                    <a:lumMod val="75000"/>
                    <a:lumOff val="25000"/>
                  </a:schemeClr>
                </a:solidFill>
                <a:effectLst>
                  <a:outerShdw blurRad="38100" dist="25400" dir="5400000" algn="ctr" rotWithShape="0">
                    <a:srgbClr val="6E747A">
                      <a:alpha val="43000"/>
                    </a:srgbClr>
                  </a:outerShdw>
                </a:effectLst>
                <a:cs typeface="Arial" panose="020B0604020202020204" pitchFamily="34" charset="0"/>
              </a:rPr>
              <a:t>Offre PROMO CBM SPÉCIFIQUE CIBLE DATANEO :</a:t>
            </a:r>
            <a:r>
              <a:rPr lang="fr-FR" sz="1050" b="1" dirty="0">
                <a:ln w="0"/>
                <a:solidFill>
                  <a:schemeClr val="tx1">
                    <a:lumMod val="75000"/>
                    <a:lumOff val="25000"/>
                  </a:schemeClr>
                </a:solidFill>
                <a:effectLst>
                  <a:outerShdw blurRad="38100" dist="25400" dir="5400000" algn="ctr" rotWithShape="0">
                    <a:srgbClr val="6E747A">
                      <a:alpha val="43000"/>
                    </a:srgbClr>
                  </a:outerShdw>
                </a:effectLst>
              </a:rPr>
              <a:t>  </a:t>
            </a:r>
            <a:r>
              <a:rPr lang="fr-FR" sz="1050" b="1" dirty="0">
                <a:solidFill>
                  <a:schemeClr val="tx1">
                    <a:lumMod val="75000"/>
                    <a:lumOff val="25000"/>
                  </a:schemeClr>
                </a:solidFill>
              </a:rPr>
              <a:t>saisir « Cible </a:t>
            </a:r>
            <a:r>
              <a:rPr lang="fr-FR" sz="1050" b="1" dirty="0" err="1">
                <a:solidFill>
                  <a:schemeClr val="tx1">
                    <a:lumMod val="75000"/>
                    <a:lumOff val="25000"/>
                  </a:schemeClr>
                </a:solidFill>
              </a:rPr>
              <a:t>Datanéo</a:t>
            </a:r>
            <a:r>
              <a:rPr lang="fr-FR" sz="1050" b="1" dirty="0">
                <a:solidFill>
                  <a:schemeClr val="tx1">
                    <a:lumMod val="75000"/>
                    <a:lumOff val="25000"/>
                  </a:schemeClr>
                </a:solidFill>
              </a:rPr>
              <a:t> » dans la zone de commentaire de dérogation</a:t>
            </a:r>
            <a:endParaRPr lang="fr-FR" sz="1050" b="1" dirty="0">
              <a:solidFill>
                <a:schemeClr val="tx1">
                  <a:lumMod val="75000"/>
                  <a:lumOff val="25000"/>
                </a:schemeClr>
              </a:solidFill>
              <a:cs typeface="Arial" panose="020B0604020202020204" pitchFamily="34" charset="0"/>
            </a:endParaRPr>
          </a:p>
        </p:txBody>
      </p:sp>
      <p:sp>
        <p:nvSpPr>
          <p:cNvPr id="48" name="Flèche : chevron 21">
            <a:extLst>
              <a:ext uri="{FF2B5EF4-FFF2-40B4-BE49-F238E27FC236}">
                <a16:creationId xmlns:a16="http://schemas.microsoft.com/office/drawing/2014/main" id="{2CD04765-B547-487C-B9D1-C0BDF5C5B72F}"/>
              </a:ext>
            </a:extLst>
          </p:cNvPr>
          <p:cNvSpPr/>
          <p:nvPr/>
        </p:nvSpPr>
        <p:spPr>
          <a:xfrm>
            <a:off x="1171927" y="5377712"/>
            <a:ext cx="10442348" cy="320056"/>
          </a:xfrm>
          <a:prstGeom prst="homePlate">
            <a:avLst/>
          </a:prstGeom>
          <a:gradFill flip="none" rotWithShape="1">
            <a:gsLst>
              <a:gs pos="0">
                <a:srgbClr val="FFC20A">
                  <a:tint val="66000"/>
                  <a:satMod val="160000"/>
                </a:srgbClr>
              </a:gs>
              <a:gs pos="50000">
                <a:srgbClr val="FFC20A">
                  <a:tint val="44500"/>
                  <a:satMod val="160000"/>
                </a:srgbClr>
              </a:gs>
              <a:gs pos="100000">
                <a:srgbClr val="FFC20A">
                  <a:tint val="23500"/>
                  <a:satMod val="160000"/>
                </a:srgbClr>
              </a:gs>
            </a:gsLst>
            <a:lin ang="18900000" scaled="1"/>
            <a:tileRect/>
          </a:gradFill>
          <a:ln w="9525" cap="flat" cmpd="sng" algn="ctr">
            <a:noFill/>
            <a:prstDash val="solid"/>
          </a:ln>
          <a:effectLst/>
        </p:spPr>
        <p:txBody>
          <a:bodyPr lIns="36000" tIns="36000" rIns="36000" bIns="36000" rtlCol="0" anchor="ctr"/>
          <a:lstStyle/>
          <a:p>
            <a:pPr lvl="0" defTabSz="1219170">
              <a:defRPr/>
            </a:pPr>
            <a:r>
              <a:rPr kumimoji="0" lang="fr-FR" sz="1050" b="1" i="0" u="none" strike="noStrike" kern="0" cap="none" spc="0" normalizeH="0" baseline="0" noProof="0" dirty="0">
                <a:ln>
                  <a:noFill/>
                </a:ln>
                <a:solidFill>
                  <a:schemeClr val="tx1">
                    <a:lumMod val="75000"/>
                    <a:lumOff val="25000"/>
                  </a:schemeClr>
                </a:solidFill>
                <a:effectLst/>
                <a:uLnTx/>
                <a:uFillTx/>
                <a:latin typeface="Arial"/>
                <a:ea typeface="+mn-ea"/>
                <a:cs typeface="Segoe UI Light" panose="020B0502040204020203" pitchFamily="34" charset="0"/>
              </a:rPr>
              <a:t>  AUTO PRO  : </a:t>
            </a:r>
            <a:r>
              <a:rPr lang="fr-FR" sz="1050" b="1" kern="0" dirty="0">
                <a:solidFill>
                  <a:schemeClr val="tx1">
                    <a:lumMod val="75000"/>
                    <a:lumOff val="25000"/>
                  </a:schemeClr>
                </a:solidFill>
                <a:cs typeface="Segoe UI Light" panose="020B0502040204020203" pitchFamily="34" charset="0"/>
              </a:rPr>
              <a:t>1 mois sur le montant TTC de la cotisation annuelle offert (remise créateur)</a:t>
            </a:r>
            <a:endParaRPr kumimoji="0" lang="fr-FR" sz="1050" b="1" i="0" u="none" strike="noStrike" kern="0" cap="none" spc="0" normalizeH="0" baseline="0" noProof="0" dirty="0">
              <a:ln>
                <a:noFill/>
              </a:ln>
              <a:solidFill>
                <a:schemeClr val="tx1">
                  <a:lumMod val="75000"/>
                  <a:lumOff val="25000"/>
                </a:schemeClr>
              </a:solidFill>
              <a:effectLst/>
              <a:uLnTx/>
              <a:uFillTx/>
              <a:latin typeface="Arial"/>
              <a:cs typeface="Segoe UI Light" panose="020B0502040204020203" pitchFamily="34" charset="0"/>
            </a:endParaRPr>
          </a:p>
        </p:txBody>
      </p:sp>
      <p:sp>
        <p:nvSpPr>
          <p:cNvPr id="51" name="Flèche : chevron 21">
            <a:extLst>
              <a:ext uri="{FF2B5EF4-FFF2-40B4-BE49-F238E27FC236}">
                <a16:creationId xmlns:a16="http://schemas.microsoft.com/office/drawing/2014/main" id="{2CD04765-B547-487C-B9D1-C0BDF5C5B72F}"/>
              </a:ext>
            </a:extLst>
          </p:cNvPr>
          <p:cNvSpPr/>
          <p:nvPr/>
        </p:nvSpPr>
        <p:spPr>
          <a:xfrm>
            <a:off x="250813" y="4511454"/>
            <a:ext cx="992636" cy="337481"/>
          </a:xfrm>
          <a:prstGeom prst="homePlate">
            <a:avLst/>
          </a:prstGeom>
          <a:solidFill>
            <a:schemeClr val="bg1"/>
          </a:solidFill>
          <a:ln w="9525" cap="flat" cmpd="sng" algn="ctr">
            <a:solidFill>
              <a:srgbClr val="71BF44"/>
            </a:solidFill>
            <a:prstDash val="solid"/>
          </a:ln>
          <a:effectLst/>
        </p:spPr>
        <p:txBody>
          <a:bodyPr lIns="36000" tIns="36000" rIns="36000" bIns="36000"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950" b="1" i="0" u="none" strike="noStrike" kern="0" cap="none" spc="0" normalizeH="0" baseline="0" noProof="0" dirty="0">
                <a:ln>
                  <a:noFill/>
                </a:ln>
                <a:solidFill>
                  <a:srgbClr val="71BF44"/>
                </a:solidFill>
                <a:effectLst/>
                <a:uLnTx/>
                <a:uFillTx/>
                <a:latin typeface="Arial"/>
                <a:ea typeface="+mn-ea"/>
                <a:cs typeface="Segoe UI Light" panose="020B0502040204020203" pitchFamily="34" charset="0"/>
              </a:rPr>
              <a:t>CREDIT</a:t>
            </a:r>
          </a:p>
        </p:txBody>
      </p:sp>
      <p:sp>
        <p:nvSpPr>
          <p:cNvPr id="52" name="Flèche : chevron 21">
            <a:extLst>
              <a:ext uri="{FF2B5EF4-FFF2-40B4-BE49-F238E27FC236}">
                <a16:creationId xmlns:a16="http://schemas.microsoft.com/office/drawing/2014/main" id="{2CD04765-B547-487C-B9D1-C0BDF5C5B72F}"/>
              </a:ext>
            </a:extLst>
          </p:cNvPr>
          <p:cNvSpPr/>
          <p:nvPr/>
        </p:nvSpPr>
        <p:spPr>
          <a:xfrm>
            <a:off x="276867" y="4988842"/>
            <a:ext cx="992637" cy="708925"/>
          </a:xfrm>
          <a:prstGeom prst="homePlate">
            <a:avLst/>
          </a:prstGeom>
          <a:solidFill>
            <a:schemeClr val="bg1"/>
          </a:solidFill>
          <a:ln w="9525" cap="flat" cmpd="sng" algn="ctr">
            <a:solidFill>
              <a:srgbClr val="FFC20A"/>
            </a:solidFill>
            <a:prstDash val="solid"/>
          </a:ln>
          <a:effectLst/>
        </p:spPr>
        <p:txBody>
          <a:bodyPr lIns="36000" tIns="36000" rIns="36000" bIns="36000"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950" b="1" i="0" u="none" strike="noStrike" kern="0" cap="none" spc="0" normalizeH="0" baseline="0" noProof="0" dirty="0">
                <a:ln>
                  <a:noFill/>
                </a:ln>
                <a:solidFill>
                  <a:srgbClr val="FFC20A"/>
                </a:solidFill>
                <a:effectLst/>
                <a:uLnTx/>
                <a:uFillTx/>
                <a:latin typeface="Arial"/>
                <a:ea typeface="+mn-ea"/>
                <a:cs typeface="Segoe UI Light" panose="020B0502040204020203" pitchFamily="34" charset="0"/>
              </a:rPr>
              <a:t>IARD / PREV.</a:t>
            </a:r>
          </a:p>
        </p:txBody>
      </p:sp>
      <p:sp>
        <p:nvSpPr>
          <p:cNvPr id="56" name="Flèche : chevron 21">
            <a:extLst>
              <a:ext uri="{FF2B5EF4-FFF2-40B4-BE49-F238E27FC236}">
                <a16:creationId xmlns:a16="http://schemas.microsoft.com/office/drawing/2014/main" id="{2CD04765-B547-487C-B9D1-C0BDF5C5B72F}"/>
              </a:ext>
            </a:extLst>
          </p:cNvPr>
          <p:cNvSpPr/>
          <p:nvPr/>
        </p:nvSpPr>
        <p:spPr>
          <a:xfrm>
            <a:off x="1171927" y="2095101"/>
            <a:ext cx="10442350" cy="320056"/>
          </a:xfrm>
          <a:prstGeom prst="homePlate">
            <a:avLst/>
          </a:prstGeom>
          <a:solidFill>
            <a:srgbClr val="C00000"/>
          </a:solidFill>
          <a:ln w="9525" cap="flat" cmpd="sng" algn="ctr">
            <a:noFill/>
            <a:prstDash val="solid"/>
          </a:ln>
          <a:effectLst/>
        </p:spPr>
        <p:txBody>
          <a:bodyPr lIns="36000" tIns="36000" rIns="36000" bIns="36000"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dirty="0">
                <a:ln>
                  <a:noFill/>
                </a:ln>
                <a:solidFill>
                  <a:srgbClr val="C00000"/>
                </a:solidFill>
                <a:effectLst/>
                <a:uLnTx/>
                <a:uFillTx/>
                <a:latin typeface="Arial"/>
                <a:ea typeface="+mn-ea"/>
                <a:cs typeface="Segoe UI Light" panose="020B0502040204020203" pitchFamily="34" charset="0"/>
              </a:rPr>
              <a:t>Assurance-Vie : </a:t>
            </a:r>
            <a:r>
              <a:rPr kumimoji="0" lang="fr-FR" sz="1050" b="1" i="0" u="none" strike="noStrike" kern="0" cap="none" spc="0" normalizeH="0" baseline="0" noProof="0" dirty="0">
                <a:ln>
                  <a:noFill/>
                </a:ln>
                <a:solidFill>
                  <a:srgbClr val="FFFFFF"/>
                </a:solidFill>
                <a:effectLst/>
                <a:uLnTx/>
                <a:uFillTx/>
                <a:latin typeface="Arial"/>
                <a:ea typeface="+mn-ea"/>
                <a:cs typeface="Segoe UI Light" panose="020B0502040204020203" pitchFamily="34" charset="0"/>
              </a:rPr>
              <a:t>CHALLENGE S’ENGAGER ENSEMBLE</a:t>
            </a:r>
          </a:p>
        </p:txBody>
      </p:sp>
      <p:sp>
        <p:nvSpPr>
          <p:cNvPr id="58" name="Flèche : chevron 21">
            <a:extLst>
              <a:ext uri="{FF2B5EF4-FFF2-40B4-BE49-F238E27FC236}">
                <a16:creationId xmlns:a16="http://schemas.microsoft.com/office/drawing/2014/main" id="{2CD04765-B547-487C-B9D1-C0BDF5C5B72F}"/>
              </a:ext>
            </a:extLst>
          </p:cNvPr>
          <p:cNvSpPr/>
          <p:nvPr/>
        </p:nvSpPr>
        <p:spPr>
          <a:xfrm>
            <a:off x="276867" y="2095101"/>
            <a:ext cx="992635" cy="292760"/>
          </a:xfrm>
          <a:prstGeom prst="homePlate">
            <a:avLst/>
          </a:prstGeom>
          <a:solidFill>
            <a:schemeClr val="bg1"/>
          </a:solidFill>
          <a:ln w="9525" cap="flat" cmpd="sng" algn="ctr">
            <a:solidFill>
              <a:srgbClr val="C00000"/>
            </a:solidFill>
            <a:prstDash val="solid"/>
          </a:ln>
          <a:effectLst/>
        </p:spPr>
        <p:txBody>
          <a:bodyPr lIns="36000" tIns="36000" rIns="36000" bIns="36000"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950" b="1" i="0" u="none" strike="noStrike" kern="0" cap="none" spc="0" normalizeH="0" baseline="0" noProof="0" dirty="0">
                <a:ln>
                  <a:noFill/>
                </a:ln>
                <a:solidFill>
                  <a:srgbClr val="C00000"/>
                </a:solidFill>
                <a:effectLst/>
                <a:uLnTx/>
                <a:uFillTx/>
                <a:latin typeface="Arial"/>
                <a:ea typeface="+mn-ea"/>
                <a:cs typeface="Segoe UI Light" panose="020B0502040204020203" pitchFamily="34" charset="0"/>
              </a:rPr>
              <a:t>CHALLENGE</a:t>
            </a:r>
          </a:p>
        </p:txBody>
      </p:sp>
      <p:sp>
        <p:nvSpPr>
          <p:cNvPr id="29" name="Espace réservé du texte 3">
            <a:extLst>
              <a:ext uri="{FF2B5EF4-FFF2-40B4-BE49-F238E27FC236}">
                <a16:creationId xmlns:a16="http://schemas.microsoft.com/office/drawing/2014/main" id="{37499CD8-A92A-4E50-AE7D-EF4330C923D3}"/>
              </a:ext>
            </a:extLst>
          </p:cNvPr>
          <p:cNvSpPr>
            <a:spLocks noGrp="1"/>
          </p:cNvSpPr>
          <p:nvPr>
            <p:ph type="body" sz="quarter" idx="14"/>
          </p:nvPr>
        </p:nvSpPr>
        <p:spPr>
          <a:xfrm>
            <a:off x="4376738" y="136525"/>
            <a:ext cx="7299325" cy="231775"/>
          </a:xfrm>
        </p:spPr>
        <p:txBody>
          <a:bodyPr/>
          <a:lstStyle/>
          <a:p>
            <a:r>
              <a:rPr lang="fr-FR" dirty="0">
                <a:solidFill>
                  <a:schemeClr val="tx1"/>
                </a:solidFill>
              </a:rPr>
              <a:t>Particuliers </a:t>
            </a:r>
            <a:r>
              <a:rPr lang="fr-FR" dirty="0"/>
              <a:t>		</a:t>
            </a:r>
            <a:r>
              <a:rPr lang="fr-FR" b="0" dirty="0"/>
              <a:t>Premiums	 	</a:t>
            </a:r>
            <a:r>
              <a:rPr lang="fr-FR" b="0" dirty="0">
                <a:solidFill>
                  <a:srgbClr val="C00000"/>
                </a:solidFill>
              </a:rPr>
              <a:t>Professionnels</a:t>
            </a:r>
          </a:p>
        </p:txBody>
      </p:sp>
      <p:sp>
        <p:nvSpPr>
          <p:cNvPr id="39" name="Flèche : chevron 21">
            <a:extLst>
              <a:ext uri="{FF2B5EF4-FFF2-40B4-BE49-F238E27FC236}">
                <a16:creationId xmlns:a16="http://schemas.microsoft.com/office/drawing/2014/main" id="{02CE7A7D-6FDE-409C-9EAD-BFDD47D7B42E}"/>
              </a:ext>
            </a:extLst>
          </p:cNvPr>
          <p:cNvSpPr/>
          <p:nvPr/>
        </p:nvSpPr>
        <p:spPr>
          <a:xfrm>
            <a:off x="1163627" y="3300034"/>
            <a:ext cx="10442350" cy="349207"/>
          </a:xfrm>
          <a:prstGeom prst="homePlate">
            <a:avLst/>
          </a:prstGeom>
          <a:gradFill flip="none" rotWithShape="1">
            <a:gsLst>
              <a:gs pos="0">
                <a:srgbClr val="7A2C78">
                  <a:tint val="66000"/>
                  <a:satMod val="160000"/>
                </a:srgbClr>
              </a:gs>
              <a:gs pos="50000">
                <a:srgbClr val="7A2C78">
                  <a:tint val="44500"/>
                  <a:satMod val="160000"/>
                </a:srgbClr>
              </a:gs>
              <a:gs pos="100000">
                <a:srgbClr val="7A2C78">
                  <a:tint val="23500"/>
                  <a:satMod val="160000"/>
                </a:srgbClr>
              </a:gs>
            </a:gsLst>
            <a:lin ang="18900000" scaled="1"/>
            <a:tileRect/>
          </a:gradFill>
          <a:ln w="9525" cap="flat" cmpd="sng" algn="ctr">
            <a:noFill/>
            <a:prstDash val="solid"/>
          </a:ln>
          <a:effectLst/>
        </p:spPr>
        <p:txBody>
          <a:bodyPr lIns="36000" tIns="36000" rIns="36000" bIns="36000" rtlCol="0" anchor="ctr"/>
          <a:lstStyle/>
          <a:p>
            <a:pPr lvl="0" defTabSz="1219170">
              <a:defRPr/>
            </a:pPr>
            <a:r>
              <a:rPr lang="fr-FR" sz="1050" b="1" kern="0" dirty="0">
                <a:solidFill>
                  <a:schemeClr val="tx1">
                    <a:lumMod val="75000"/>
                    <a:lumOff val="25000"/>
                  </a:schemeClr>
                </a:solidFill>
                <a:cs typeface="Segoe UI Light" panose="020B0502040204020203" pitchFamily="34" charset="0"/>
              </a:rPr>
              <a:t>   TPE  PREMIUM  : Jusqu’à 2 mois de location offerts</a:t>
            </a:r>
          </a:p>
        </p:txBody>
      </p:sp>
      <p:sp>
        <p:nvSpPr>
          <p:cNvPr id="40" name="Flèche : chevron 21">
            <a:extLst>
              <a:ext uri="{FF2B5EF4-FFF2-40B4-BE49-F238E27FC236}">
                <a16:creationId xmlns:a16="http://schemas.microsoft.com/office/drawing/2014/main" id="{891A7E67-9554-48A1-A04F-472DBABEEC28}"/>
              </a:ext>
            </a:extLst>
          </p:cNvPr>
          <p:cNvSpPr/>
          <p:nvPr/>
        </p:nvSpPr>
        <p:spPr>
          <a:xfrm>
            <a:off x="1171925" y="3707257"/>
            <a:ext cx="10442350" cy="319151"/>
          </a:xfrm>
          <a:prstGeom prst="homePlate">
            <a:avLst/>
          </a:prstGeom>
          <a:gradFill flip="none" rotWithShape="1">
            <a:gsLst>
              <a:gs pos="0">
                <a:srgbClr val="7A2C78">
                  <a:tint val="66000"/>
                  <a:satMod val="160000"/>
                </a:srgbClr>
              </a:gs>
              <a:gs pos="50000">
                <a:srgbClr val="7A2C78">
                  <a:tint val="44500"/>
                  <a:satMod val="160000"/>
                </a:srgbClr>
              </a:gs>
              <a:gs pos="100000">
                <a:srgbClr val="7A2C78">
                  <a:tint val="23500"/>
                  <a:satMod val="160000"/>
                </a:srgbClr>
              </a:gs>
            </a:gsLst>
            <a:lin ang="18900000" scaled="1"/>
            <a:tileRect/>
          </a:gradFill>
          <a:ln w="9525" cap="flat" cmpd="sng" algn="ctr">
            <a:noFill/>
            <a:prstDash val="solid"/>
          </a:ln>
          <a:effectLst/>
        </p:spPr>
        <p:txBody>
          <a:bodyPr lIns="36000" tIns="36000" rIns="36000" bIns="36000" rtlCol="0" anchor="ctr"/>
          <a:lstStyle/>
          <a:p>
            <a:pPr lvl="0" defTabSz="1219170">
              <a:defRPr/>
            </a:pPr>
            <a:r>
              <a:rPr lang="fr-FR" sz="1050" b="1" kern="0" dirty="0">
                <a:solidFill>
                  <a:schemeClr val="tx1">
                    <a:lumMod val="75000"/>
                    <a:lumOff val="25000"/>
                  </a:schemeClr>
                </a:solidFill>
                <a:cs typeface="Segoe UI Light" panose="020B0502040204020203" pitchFamily="34" charset="0"/>
              </a:rPr>
              <a:t>  </a:t>
            </a:r>
            <a:r>
              <a:rPr lang="fr-FR" sz="1050" b="1" kern="0" dirty="0" err="1">
                <a:solidFill>
                  <a:schemeClr val="tx1">
                    <a:lumMod val="75000"/>
                    <a:lumOff val="25000"/>
                  </a:schemeClr>
                </a:solidFill>
                <a:cs typeface="Segoe UI Light" panose="020B0502040204020203" pitchFamily="34" charset="0"/>
              </a:rPr>
              <a:t>Payplug</a:t>
            </a:r>
            <a:r>
              <a:rPr lang="fr-FR" sz="1050" b="1" kern="0" dirty="0">
                <a:solidFill>
                  <a:schemeClr val="tx1">
                    <a:lumMod val="75000"/>
                    <a:lumOff val="25000"/>
                  </a:schemeClr>
                </a:solidFill>
                <a:cs typeface="Segoe UI Light" panose="020B0502040204020203" pitchFamily="34" charset="0"/>
              </a:rPr>
              <a:t> : 3 mois offerts sur toutes les formules. IZ E commerce :  </a:t>
            </a:r>
          </a:p>
        </p:txBody>
      </p:sp>
      <p:sp>
        <p:nvSpPr>
          <p:cNvPr id="44" name="Flèche : chevron 21">
            <a:extLst>
              <a:ext uri="{FF2B5EF4-FFF2-40B4-BE49-F238E27FC236}">
                <a16:creationId xmlns:a16="http://schemas.microsoft.com/office/drawing/2014/main" id="{D9C33C64-9AC4-48B0-8C4A-0B9638064141}"/>
              </a:ext>
            </a:extLst>
          </p:cNvPr>
          <p:cNvSpPr/>
          <p:nvPr/>
        </p:nvSpPr>
        <p:spPr>
          <a:xfrm>
            <a:off x="1163627" y="4104232"/>
            <a:ext cx="10450647" cy="315115"/>
          </a:xfrm>
          <a:prstGeom prst="homePlate">
            <a:avLst/>
          </a:prstGeom>
          <a:gradFill flip="none" rotWithShape="1">
            <a:gsLst>
              <a:gs pos="0">
                <a:srgbClr val="7A2C78">
                  <a:tint val="66000"/>
                  <a:satMod val="160000"/>
                </a:srgbClr>
              </a:gs>
              <a:gs pos="50000">
                <a:srgbClr val="7A2C78">
                  <a:tint val="44500"/>
                  <a:satMod val="160000"/>
                </a:srgbClr>
              </a:gs>
              <a:gs pos="100000">
                <a:srgbClr val="7A2C78">
                  <a:tint val="23500"/>
                  <a:satMod val="160000"/>
                </a:srgbClr>
              </a:gs>
            </a:gsLst>
            <a:lin ang="18900000" scaled="1"/>
            <a:tileRect/>
          </a:gradFill>
          <a:ln w="9525" cap="flat" cmpd="sng" algn="ctr">
            <a:noFill/>
            <a:prstDash val="solid"/>
          </a:ln>
          <a:effectLst/>
        </p:spPr>
        <p:txBody>
          <a:bodyPr lIns="36000" tIns="36000" rIns="36000" bIns="36000" rtlCol="0" anchor="ctr"/>
          <a:lstStyle/>
          <a:p>
            <a:pPr lvl="0" defTabSz="1219170">
              <a:defRPr/>
            </a:pPr>
            <a:r>
              <a:rPr lang="fr-FR" sz="1050" b="1" kern="0" dirty="0">
                <a:solidFill>
                  <a:schemeClr val="tx1">
                    <a:lumMod val="75000"/>
                    <a:lumOff val="25000"/>
                  </a:schemeClr>
                </a:solidFill>
                <a:cs typeface="Segoe UI Light" panose="020B0502040204020203" pitchFamily="34" charset="0"/>
              </a:rPr>
              <a:t>  IZ E Commerce : Offre équipement : abonnement annuel à 1 € la première année – Offre publicité : frais de création de campagne Google offerts</a:t>
            </a:r>
          </a:p>
        </p:txBody>
      </p:sp>
      <p:sp>
        <p:nvSpPr>
          <p:cNvPr id="50" name="Flèche : chevron 21">
            <a:extLst>
              <a:ext uri="{FF2B5EF4-FFF2-40B4-BE49-F238E27FC236}">
                <a16:creationId xmlns:a16="http://schemas.microsoft.com/office/drawing/2014/main" id="{2CD04765-B547-487C-B9D1-C0BDF5C5B72F}"/>
              </a:ext>
            </a:extLst>
          </p:cNvPr>
          <p:cNvSpPr/>
          <p:nvPr/>
        </p:nvSpPr>
        <p:spPr>
          <a:xfrm>
            <a:off x="238815" y="2555065"/>
            <a:ext cx="1016633" cy="1847201"/>
          </a:xfrm>
          <a:prstGeom prst="homePlate">
            <a:avLst>
              <a:gd name="adj" fmla="val 23964"/>
            </a:avLst>
          </a:prstGeom>
          <a:solidFill>
            <a:schemeClr val="bg1"/>
          </a:solidFill>
          <a:ln w="9525" cap="flat" cmpd="sng" algn="ctr">
            <a:solidFill>
              <a:srgbClr val="7A2C78"/>
            </a:solidFill>
            <a:prstDash val="solid"/>
          </a:ln>
          <a:effectLst/>
        </p:spPr>
        <p:txBody>
          <a:bodyPr lIns="36000" tIns="36000" rIns="36000" bIns="36000"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950" b="1" i="0" u="none" strike="noStrike" kern="0" cap="none" spc="0" normalizeH="0" baseline="0" noProof="0" dirty="0">
                <a:ln>
                  <a:noFill/>
                </a:ln>
                <a:solidFill>
                  <a:srgbClr val="7A2C78"/>
                </a:solidFill>
                <a:effectLst/>
                <a:uLnTx/>
                <a:uFillTx/>
                <a:latin typeface="Arial"/>
                <a:ea typeface="+mn-ea"/>
                <a:cs typeface="Segoe UI Light" panose="020B0502040204020203" pitchFamily="34" charset="0"/>
              </a:rPr>
              <a:t> </a:t>
            </a:r>
            <a:r>
              <a:rPr kumimoji="0" lang="fr-FR" sz="900" b="1" i="0" u="none" strike="noStrike" kern="0" cap="none" spc="0" normalizeH="0" baseline="0" noProof="0" dirty="0">
                <a:ln>
                  <a:noFill/>
                </a:ln>
                <a:solidFill>
                  <a:srgbClr val="7A2C78"/>
                </a:solidFill>
                <a:effectLst/>
                <a:uLnTx/>
                <a:uFillTx/>
                <a:latin typeface="Arial"/>
                <a:ea typeface="+mn-ea"/>
                <a:cs typeface="Segoe UI Light" panose="020B0502040204020203" pitchFamily="34" charset="0"/>
              </a:rPr>
              <a:t>CONQUETE</a:t>
            </a:r>
          </a:p>
        </p:txBody>
      </p:sp>
    </p:spTree>
    <p:extLst>
      <p:ext uri="{BB962C8B-B14F-4D97-AF65-F5344CB8AC3E}">
        <p14:creationId xmlns:p14="http://schemas.microsoft.com/office/powerpoint/2010/main" val="2517298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fill="hold"/>
                                        <p:tgtEl>
                                          <p:spTgt spid="58"/>
                                        </p:tgtEl>
                                        <p:attrNameLst>
                                          <p:attrName>ppt_x</p:attrName>
                                        </p:attrNameLst>
                                      </p:cBhvr>
                                      <p:tavLst>
                                        <p:tav tm="0">
                                          <p:val>
                                            <p:strVal val="0-#ppt_w/2"/>
                                          </p:val>
                                        </p:tav>
                                        <p:tav tm="100000">
                                          <p:val>
                                            <p:strVal val="#ppt_x"/>
                                          </p:val>
                                        </p:tav>
                                      </p:tavLst>
                                    </p:anim>
                                    <p:anim calcmode="lin" valueType="num">
                                      <p:cBhvr additive="base">
                                        <p:cTn id="8" dur="500" fill="hold"/>
                                        <p:tgtEl>
                                          <p:spTgt spid="5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6"/>
                                        </p:tgtEl>
                                        <p:attrNameLst>
                                          <p:attrName>style.visibility</p:attrName>
                                        </p:attrNameLst>
                                      </p:cBhvr>
                                      <p:to>
                                        <p:strVal val="visible"/>
                                      </p:to>
                                    </p:set>
                                    <p:anim calcmode="lin" valueType="num">
                                      <p:cBhvr additive="base">
                                        <p:cTn id="11" dur="500" fill="hold"/>
                                        <p:tgtEl>
                                          <p:spTgt spid="56"/>
                                        </p:tgtEl>
                                        <p:attrNameLst>
                                          <p:attrName>ppt_x</p:attrName>
                                        </p:attrNameLst>
                                      </p:cBhvr>
                                      <p:tavLst>
                                        <p:tav tm="0">
                                          <p:val>
                                            <p:strVal val="0-#ppt_w/2"/>
                                          </p:val>
                                        </p:tav>
                                        <p:tav tm="100000">
                                          <p:val>
                                            <p:strVal val="#ppt_x"/>
                                          </p:val>
                                        </p:tav>
                                      </p:tavLst>
                                    </p:anim>
                                    <p:anim calcmode="lin" valueType="num">
                                      <p:cBhvr additive="base">
                                        <p:cTn id="12" dur="500" fill="hold"/>
                                        <p:tgtEl>
                                          <p:spTgt spid="56"/>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cBhvr additive="base">
                                        <p:cTn id="17" dur="500" fill="hold"/>
                                        <p:tgtEl>
                                          <p:spTgt spid="50"/>
                                        </p:tgtEl>
                                        <p:attrNameLst>
                                          <p:attrName>ppt_x</p:attrName>
                                        </p:attrNameLst>
                                      </p:cBhvr>
                                      <p:tavLst>
                                        <p:tav tm="0">
                                          <p:val>
                                            <p:strVal val="0-#ppt_w/2"/>
                                          </p:val>
                                        </p:tav>
                                        <p:tav tm="100000">
                                          <p:val>
                                            <p:strVal val="#ppt_x"/>
                                          </p:val>
                                        </p:tav>
                                      </p:tavLst>
                                    </p:anim>
                                    <p:anim calcmode="lin" valueType="num">
                                      <p:cBhvr additive="base">
                                        <p:cTn id="18" dur="500" fill="hold"/>
                                        <p:tgtEl>
                                          <p:spTgt spid="50"/>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additive="base">
                                        <p:cTn id="21" dur="500" fill="hold"/>
                                        <p:tgtEl>
                                          <p:spTgt spid="31"/>
                                        </p:tgtEl>
                                        <p:attrNameLst>
                                          <p:attrName>ppt_x</p:attrName>
                                        </p:attrNameLst>
                                      </p:cBhvr>
                                      <p:tavLst>
                                        <p:tav tm="0">
                                          <p:val>
                                            <p:strVal val="0-#ppt_w/2"/>
                                          </p:val>
                                        </p:tav>
                                        <p:tav tm="100000">
                                          <p:val>
                                            <p:strVal val="#ppt_x"/>
                                          </p:val>
                                        </p:tav>
                                      </p:tavLst>
                                    </p:anim>
                                    <p:anim calcmode="lin" valueType="num">
                                      <p:cBhvr additive="base">
                                        <p:cTn id="22" dur="500" fill="hold"/>
                                        <p:tgtEl>
                                          <p:spTgt spid="31"/>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additive="base">
                                        <p:cTn id="25" dur="500" fill="hold"/>
                                        <p:tgtEl>
                                          <p:spTgt spid="36"/>
                                        </p:tgtEl>
                                        <p:attrNameLst>
                                          <p:attrName>ppt_x</p:attrName>
                                        </p:attrNameLst>
                                      </p:cBhvr>
                                      <p:tavLst>
                                        <p:tav tm="0">
                                          <p:val>
                                            <p:strVal val="0-#ppt_w/2"/>
                                          </p:val>
                                        </p:tav>
                                        <p:tav tm="100000">
                                          <p:val>
                                            <p:strVal val="#ppt_x"/>
                                          </p:val>
                                        </p:tav>
                                      </p:tavLst>
                                    </p:anim>
                                    <p:anim calcmode="lin" valueType="num">
                                      <p:cBhvr additive="base">
                                        <p:cTn id="26" dur="5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51"/>
                                        </p:tgtEl>
                                        <p:attrNameLst>
                                          <p:attrName>style.visibility</p:attrName>
                                        </p:attrNameLst>
                                      </p:cBhvr>
                                      <p:to>
                                        <p:strVal val="visible"/>
                                      </p:to>
                                    </p:set>
                                    <p:anim calcmode="lin" valueType="num">
                                      <p:cBhvr additive="base">
                                        <p:cTn id="31" dur="500" fill="hold"/>
                                        <p:tgtEl>
                                          <p:spTgt spid="51"/>
                                        </p:tgtEl>
                                        <p:attrNameLst>
                                          <p:attrName>ppt_x</p:attrName>
                                        </p:attrNameLst>
                                      </p:cBhvr>
                                      <p:tavLst>
                                        <p:tav tm="0">
                                          <p:val>
                                            <p:strVal val="0-#ppt_w/2"/>
                                          </p:val>
                                        </p:tav>
                                        <p:tav tm="100000">
                                          <p:val>
                                            <p:strVal val="#ppt_x"/>
                                          </p:val>
                                        </p:tav>
                                      </p:tavLst>
                                    </p:anim>
                                    <p:anim calcmode="lin" valueType="num">
                                      <p:cBhvr additive="base">
                                        <p:cTn id="32" dur="500" fill="hold"/>
                                        <p:tgtEl>
                                          <p:spTgt spid="51"/>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47"/>
                                        </p:tgtEl>
                                        <p:attrNameLst>
                                          <p:attrName>style.visibility</p:attrName>
                                        </p:attrNameLst>
                                      </p:cBhvr>
                                      <p:to>
                                        <p:strVal val="visible"/>
                                      </p:to>
                                    </p:set>
                                    <p:anim calcmode="lin" valueType="num">
                                      <p:cBhvr additive="base">
                                        <p:cTn id="35" dur="500" fill="hold"/>
                                        <p:tgtEl>
                                          <p:spTgt spid="47"/>
                                        </p:tgtEl>
                                        <p:attrNameLst>
                                          <p:attrName>ppt_x</p:attrName>
                                        </p:attrNameLst>
                                      </p:cBhvr>
                                      <p:tavLst>
                                        <p:tav tm="0">
                                          <p:val>
                                            <p:strVal val="0-#ppt_w/2"/>
                                          </p:val>
                                        </p:tav>
                                        <p:tav tm="100000">
                                          <p:val>
                                            <p:strVal val="#ppt_x"/>
                                          </p:val>
                                        </p:tav>
                                      </p:tavLst>
                                    </p:anim>
                                    <p:anim calcmode="lin" valueType="num">
                                      <p:cBhvr additive="base">
                                        <p:cTn id="36" dur="500" fill="hold"/>
                                        <p:tgtEl>
                                          <p:spTgt spid="47"/>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52"/>
                                        </p:tgtEl>
                                        <p:attrNameLst>
                                          <p:attrName>style.visibility</p:attrName>
                                        </p:attrNameLst>
                                      </p:cBhvr>
                                      <p:to>
                                        <p:strVal val="visible"/>
                                      </p:to>
                                    </p:set>
                                    <p:anim calcmode="lin" valueType="num">
                                      <p:cBhvr additive="base">
                                        <p:cTn id="41" dur="500" fill="hold"/>
                                        <p:tgtEl>
                                          <p:spTgt spid="52"/>
                                        </p:tgtEl>
                                        <p:attrNameLst>
                                          <p:attrName>ppt_x</p:attrName>
                                        </p:attrNameLst>
                                      </p:cBhvr>
                                      <p:tavLst>
                                        <p:tav tm="0">
                                          <p:val>
                                            <p:strVal val="0-#ppt_w/2"/>
                                          </p:val>
                                        </p:tav>
                                        <p:tav tm="100000">
                                          <p:val>
                                            <p:strVal val="#ppt_x"/>
                                          </p:val>
                                        </p:tav>
                                      </p:tavLst>
                                    </p:anim>
                                    <p:anim calcmode="lin" valueType="num">
                                      <p:cBhvr additive="base">
                                        <p:cTn id="42" dur="500" fill="hold"/>
                                        <p:tgtEl>
                                          <p:spTgt spid="52"/>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46"/>
                                        </p:tgtEl>
                                        <p:attrNameLst>
                                          <p:attrName>style.visibility</p:attrName>
                                        </p:attrNameLst>
                                      </p:cBhvr>
                                      <p:to>
                                        <p:strVal val="visible"/>
                                      </p:to>
                                    </p:set>
                                    <p:anim calcmode="lin" valueType="num">
                                      <p:cBhvr additive="base">
                                        <p:cTn id="45" dur="500" fill="hold"/>
                                        <p:tgtEl>
                                          <p:spTgt spid="46"/>
                                        </p:tgtEl>
                                        <p:attrNameLst>
                                          <p:attrName>ppt_x</p:attrName>
                                        </p:attrNameLst>
                                      </p:cBhvr>
                                      <p:tavLst>
                                        <p:tav tm="0">
                                          <p:val>
                                            <p:strVal val="0-#ppt_w/2"/>
                                          </p:val>
                                        </p:tav>
                                        <p:tav tm="100000">
                                          <p:val>
                                            <p:strVal val="#ppt_x"/>
                                          </p:val>
                                        </p:tav>
                                      </p:tavLst>
                                    </p:anim>
                                    <p:anim calcmode="lin" valueType="num">
                                      <p:cBhvr additive="base">
                                        <p:cTn id="46" dur="500" fill="hold"/>
                                        <p:tgtEl>
                                          <p:spTgt spid="46"/>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48"/>
                                        </p:tgtEl>
                                        <p:attrNameLst>
                                          <p:attrName>style.visibility</p:attrName>
                                        </p:attrNameLst>
                                      </p:cBhvr>
                                      <p:to>
                                        <p:strVal val="visible"/>
                                      </p:to>
                                    </p:set>
                                    <p:anim calcmode="lin" valueType="num">
                                      <p:cBhvr additive="base">
                                        <p:cTn id="49" dur="500" fill="hold"/>
                                        <p:tgtEl>
                                          <p:spTgt spid="48"/>
                                        </p:tgtEl>
                                        <p:attrNameLst>
                                          <p:attrName>ppt_x</p:attrName>
                                        </p:attrNameLst>
                                      </p:cBhvr>
                                      <p:tavLst>
                                        <p:tav tm="0">
                                          <p:val>
                                            <p:strVal val="0-#ppt_w/2"/>
                                          </p:val>
                                        </p:tav>
                                        <p:tav tm="100000">
                                          <p:val>
                                            <p:strVal val="#ppt_x"/>
                                          </p:val>
                                        </p:tav>
                                      </p:tavLst>
                                    </p:anim>
                                    <p:anim calcmode="lin" valueType="num">
                                      <p:cBhvr additive="base">
                                        <p:cTn id="50" dur="500" fill="hold"/>
                                        <p:tgtEl>
                                          <p:spTgt spid="48"/>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39"/>
                                        </p:tgtEl>
                                        <p:attrNameLst>
                                          <p:attrName>style.visibility</p:attrName>
                                        </p:attrNameLst>
                                      </p:cBhvr>
                                      <p:to>
                                        <p:strVal val="visible"/>
                                      </p:to>
                                    </p:set>
                                    <p:anim calcmode="lin" valueType="num">
                                      <p:cBhvr additive="base">
                                        <p:cTn id="53" dur="500" fill="hold"/>
                                        <p:tgtEl>
                                          <p:spTgt spid="39"/>
                                        </p:tgtEl>
                                        <p:attrNameLst>
                                          <p:attrName>ppt_x</p:attrName>
                                        </p:attrNameLst>
                                      </p:cBhvr>
                                      <p:tavLst>
                                        <p:tav tm="0">
                                          <p:val>
                                            <p:strVal val="0-#ppt_w/2"/>
                                          </p:val>
                                        </p:tav>
                                        <p:tav tm="100000">
                                          <p:val>
                                            <p:strVal val="#ppt_x"/>
                                          </p:val>
                                        </p:tav>
                                      </p:tavLst>
                                    </p:anim>
                                    <p:anim calcmode="lin" valueType="num">
                                      <p:cBhvr additive="base">
                                        <p:cTn id="54" dur="500" fill="hold"/>
                                        <p:tgtEl>
                                          <p:spTgt spid="39"/>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anim calcmode="lin" valueType="num">
                                      <p:cBhvr additive="base">
                                        <p:cTn id="57" dur="500" fill="hold"/>
                                        <p:tgtEl>
                                          <p:spTgt spid="40"/>
                                        </p:tgtEl>
                                        <p:attrNameLst>
                                          <p:attrName>ppt_x</p:attrName>
                                        </p:attrNameLst>
                                      </p:cBhvr>
                                      <p:tavLst>
                                        <p:tav tm="0">
                                          <p:val>
                                            <p:strVal val="0-#ppt_w/2"/>
                                          </p:val>
                                        </p:tav>
                                        <p:tav tm="100000">
                                          <p:val>
                                            <p:strVal val="#ppt_x"/>
                                          </p:val>
                                        </p:tav>
                                      </p:tavLst>
                                    </p:anim>
                                    <p:anim calcmode="lin" valueType="num">
                                      <p:cBhvr additive="base">
                                        <p:cTn id="58" dur="500" fill="hold"/>
                                        <p:tgtEl>
                                          <p:spTgt spid="40"/>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0"/>
                                  </p:stCondLst>
                                  <p:childTnLst>
                                    <p:set>
                                      <p:cBhvr>
                                        <p:cTn id="60" dur="1" fill="hold">
                                          <p:stCondLst>
                                            <p:cond delay="0"/>
                                          </p:stCondLst>
                                        </p:cTn>
                                        <p:tgtEl>
                                          <p:spTgt spid="44"/>
                                        </p:tgtEl>
                                        <p:attrNameLst>
                                          <p:attrName>style.visibility</p:attrName>
                                        </p:attrNameLst>
                                      </p:cBhvr>
                                      <p:to>
                                        <p:strVal val="visible"/>
                                      </p:to>
                                    </p:set>
                                    <p:anim calcmode="lin" valueType="num">
                                      <p:cBhvr additive="base">
                                        <p:cTn id="61" dur="500" fill="hold"/>
                                        <p:tgtEl>
                                          <p:spTgt spid="44"/>
                                        </p:tgtEl>
                                        <p:attrNameLst>
                                          <p:attrName>ppt_x</p:attrName>
                                        </p:attrNameLst>
                                      </p:cBhvr>
                                      <p:tavLst>
                                        <p:tav tm="0">
                                          <p:val>
                                            <p:strVal val="0-#ppt_w/2"/>
                                          </p:val>
                                        </p:tav>
                                        <p:tav tm="100000">
                                          <p:val>
                                            <p:strVal val="#ppt_x"/>
                                          </p:val>
                                        </p:tav>
                                      </p:tavLst>
                                    </p:anim>
                                    <p:anim calcmode="lin" valueType="num">
                                      <p:cBhvr additive="base">
                                        <p:cTn id="62" dur="500" fill="hold"/>
                                        <p:tgtEl>
                                          <p:spTgt spid="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6" grpId="0" animBg="1"/>
      <p:bldP spid="46" grpId="0" animBg="1"/>
      <p:bldP spid="47" grpId="0" animBg="1"/>
      <p:bldP spid="48" grpId="0" animBg="1"/>
      <p:bldP spid="51" grpId="0" animBg="1"/>
      <p:bldP spid="52" grpId="0" animBg="1"/>
      <p:bldP spid="56" grpId="0" animBg="1"/>
      <p:bldP spid="58" grpId="0" animBg="1"/>
      <p:bldP spid="39" grpId="0" animBg="1"/>
      <p:bldP spid="40" grpId="0" animBg="1"/>
      <p:bldP spid="44" grpId="0" animBg="1"/>
      <p:bldP spid="5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628626D-327B-4D54-BBCB-673D66FDC3A0}"/>
              </a:ext>
            </a:extLst>
          </p:cNvPr>
          <p:cNvSpPr/>
          <p:nvPr/>
        </p:nvSpPr>
        <p:spPr>
          <a:xfrm>
            <a:off x="695325" y="1320766"/>
            <a:ext cx="1287748" cy="2379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2"/>
          </p:nvPr>
        </p:nvSpPr>
        <p:spPr/>
        <p:txBody>
          <a:bodyPr/>
          <a:lstStyle/>
          <a:p>
            <a:r>
              <a:rPr lang="fr-FR" dirty="0"/>
              <a:t>Univers</a:t>
            </a:r>
            <a:r>
              <a:rPr lang="fr-FR" dirty="0">
                <a:solidFill>
                  <a:srgbClr val="C00000"/>
                </a:solidFill>
              </a:rPr>
              <a:t> </a:t>
            </a:r>
            <a:r>
              <a:rPr lang="fr-FR" dirty="0">
                <a:solidFill>
                  <a:srgbClr val="7A2C78"/>
                </a:solidFill>
              </a:rPr>
              <a:t>CONQUETE ET FLUX</a:t>
            </a:r>
            <a:r>
              <a:rPr lang="fr-FR" dirty="0">
                <a:solidFill>
                  <a:srgbClr val="C00000"/>
                </a:solidFill>
              </a:rPr>
              <a:t> - </a:t>
            </a:r>
            <a:r>
              <a:rPr lang="fr-FR" dirty="0"/>
              <a:t>Les moyens pour atteindre les objectifs</a:t>
            </a:r>
          </a:p>
        </p:txBody>
      </p:sp>
      <p:sp>
        <p:nvSpPr>
          <p:cNvPr id="11" name="Rectangle 10">
            <a:extLst>
              <a:ext uri="{FF2B5EF4-FFF2-40B4-BE49-F238E27FC236}">
                <a16:creationId xmlns:a16="http://schemas.microsoft.com/office/drawing/2014/main" id="{44579368-732F-45B7-BB91-E365B048ABC1}"/>
              </a:ext>
            </a:extLst>
          </p:cNvPr>
          <p:cNvSpPr/>
          <p:nvPr/>
        </p:nvSpPr>
        <p:spPr>
          <a:xfrm>
            <a:off x="169086" y="4014418"/>
            <a:ext cx="7283665" cy="232067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2" name="Groupe 11">
            <a:extLst>
              <a:ext uri="{FF2B5EF4-FFF2-40B4-BE49-F238E27FC236}">
                <a16:creationId xmlns:a16="http://schemas.microsoft.com/office/drawing/2014/main" id="{9DA8115D-0B17-4EFB-82D7-39180694AC9F}"/>
              </a:ext>
            </a:extLst>
          </p:cNvPr>
          <p:cNvGrpSpPr/>
          <p:nvPr/>
        </p:nvGrpSpPr>
        <p:grpSpPr>
          <a:xfrm>
            <a:off x="819198" y="1210710"/>
            <a:ext cx="11296264" cy="5100539"/>
            <a:chOff x="1786504" y="1087501"/>
            <a:chExt cx="9493930" cy="5100539"/>
          </a:xfrm>
        </p:grpSpPr>
        <p:sp>
          <p:nvSpPr>
            <p:cNvPr id="14" name="ZoneTexte 13">
              <a:extLst>
                <a:ext uri="{FF2B5EF4-FFF2-40B4-BE49-F238E27FC236}">
                  <a16:creationId xmlns:a16="http://schemas.microsoft.com/office/drawing/2014/main" id="{2C2FD729-C38F-4DC5-988E-2E118AF71695}"/>
                </a:ext>
              </a:extLst>
            </p:cNvPr>
            <p:cNvSpPr txBox="1"/>
            <p:nvPr/>
          </p:nvSpPr>
          <p:spPr>
            <a:xfrm>
              <a:off x="7681129" y="1484290"/>
              <a:ext cx="3498779" cy="1938992"/>
            </a:xfrm>
            <a:prstGeom prst="rect">
              <a:avLst/>
            </a:prstGeom>
            <a:solidFill>
              <a:schemeClr val="bg1">
                <a:lumMod val="95000"/>
              </a:schemeClr>
            </a:solidFill>
          </p:spPr>
          <p:txBody>
            <a:bodyPr wrap="square" rtlCol="0">
              <a:spAutoFit/>
            </a:bodyPr>
            <a:lstStyle/>
            <a:p>
              <a:pPr marL="171450" lvl="0" indent="-171450" algn="just">
                <a:spcBef>
                  <a:spcPct val="20000"/>
                </a:spcBef>
                <a:buClr>
                  <a:srgbClr val="C00000"/>
                </a:buClr>
                <a:buFont typeface="Wingdings" panose="05000000000000000000" pitchFamily="2" charset="2"/>
                <a:buChar char="§"/>
                <a:defRPr/>
              </a:pPr>
              <a:r>
                <a:rPr lang="fr-FR" sz="1200" b="1" dirty="0">
                  <a:solidFill>
                    <a:srgbClr val="C00000"/>
                  </a:solidFill>
                </a:rPr>
                <a:t>BANCARISATION :</a:t>
              </a:r>
              <a:r>
                <a:rPr lang="fr-FR" b="1" dirty="0">
                  <a:solidFill>
                    <a:srgbClr val="C00000"/>
                  </a:solidFill>
                </a:rPr>
                <a:t> </a:t>
              </a:r>
              <a:r>
                <a:rPr lang="fr-FR" sz="1200" dirty="0">
                  <a:solidFill>
                    <a:prstClr val="black">
                      <a:lumMod val="50000"/>
                      <a:lumOff val="50000"/>
                    </a:prstClr>
                  </a:solidFill>
                </a:rPr>
                <a:t>Que pensez-vous de pouvoir bénéficier d’un tarif très avantageux en regroupant vos forfaits de comptes pour votre activité professionnelle et votre gestion personnelle (double relation) ?</a:t>
              </a:r>
            </a:p>
            <a:p>
              <a:pPr marL="171450" lvl="0" indent="-171450" algn="just">
                <a:buClr>
                  <a:srgbClr val="C00000"/>
                </a:buClr>
                <a:buFont typeface="Wingdings" panose="05000000000000000000" pitchFamily="2" charset="2"/>
                <a:buChar char="§"/>
                <a:defRPr/>
              </a:pPr>
              <a:r>
                <a:rPr lang="fr-FR" sz="1200" b="1" dirty="0">
                  <a:solidFill>
                    <a:srgbClr val="C00000"/>
                  </a:solidFill>
                </a:rPr>
                <a:t>TPE PREMIUM : </a:t>
              </a:r>
              <a:r>
                <a:rPr lang="fr-FR" sz="1200" dirty="0">
                  <a:solidFill>
                    <a:prstClr val="black">
                      <a:lumMod val="50000"/>
                      <a:lumOff val="50000"/>
                    </a:prstClr>
                  </a:solidFill>
                </a:rPr>
                <a:t>Bénéficier d’une solution d’encaissement de « dernière génération » pour dynamiser votre commerce, qu’en dites vous ?</a:t>
              </a:r>
            </a:p>
            <a:p>
              <a:pPr marL="171450" lvl="0" indent="-171450" algn="just">
                <a:buClr>
                  <a:srgbClr val="C00000"/>
                </a:buClr>
                <a:buFont typeface="Wingdings" panose="05000000000000000000" pitchFamily="2" charset="2"/>
                <a:buChar char="§"/>
                <a:defRPr/>
              </a:pPr>
              <a:r>
                <a:rPr lang="fr-FR" sz="1200" b="1" dirty="0">
                  <a:solidFill>
                    <a:srgbClr val="EA4E55">
                      <a:lumMod val="75000"/>
                    </a:srgbClr>
                  </a:solidFill>
                </a:rPr>
                <a:t>E-COMMERCE :</a:t>
              </a:r>
              <a:r>
                <a:rPr lang="fr-FR" b="1" dirty="0">
                  <a:solidFill>
                    <a:srgbClr val="EA4E55">
                      <a:lumMod val="75000"/>
                    </a:srgbClr>
                  </a:solidFill>
                </a:rPr>
                <a:t> </a:t>
              </a:r>
              <a:r>
                <a:rPr lang="fr-FR" sz="1200" dirty="0">
                  <a:solidFill>
                    <a:prstClr val="white">
                      <a:lumMod val="50000"/>
                    </a:prstClr>
                  </a:solidFill>
                </a:rPr>
                <a:t>Avez-vous pensé à développer votre activité via internet/à distance ? </a:t>
              </a:r>
            </a:p>
          </p:txBody>
        </p:sp>
        <p:sp>
          <p:nvSpPr>
            <p:cNvPr id="15" name="Rectangle 14">
              <a:extLst>
                <a:ext uri="{FF2B5EF4-FFF2-40B4-BE49-F238E27FC236}">
                  <a16:creationId xmlns:a16="http://schemas.microsoft.com/office/drawing/2014/main" id="{92D803C2-E01E-4BDB-B4B6-09ADCE0747BD}"/>
                </a:ext>
              </a:extLst>
            </p:cNvPr>
            <p:cNvSpPr/>
            <p:nvPr/>
          </p:nvSpPr>
          <p:spPr>
            <a:xfrm>
              <a:off x="7996338" y="1143390"/>
              <a:ext cx="2710920" cy="307777"/>
            </a:xfrm>
            <a:prstGeom prst="rect">
              <a:avLst/>
            </a:prstGeom>
          </p:spPr>
          <p:txBody>
            <a:bodyPr wrap="none">
              <a:spAutoFit/>
            </a:bodyPr>
            <a:lstStyle/>
            <a:p>
              <a:pPr>
                <a:spcBef>
                  <a:spcPct val="20000"/>
                </a:spcBef>
              </a:pPr>
              <a:r>
                <a:rPr lang="fr-FR" sz="1400" b="1" dirty="0">
                  <a:solidFill>
                    <a:srgbClr val="C00000"/>
                  </a:solidFill>
                  <a:latin typeface="+mj-lt"/>
                </a:rPr>
                <a:t>Des idées pour lancer la discussion</a:t>
              </a:r>
            </a:p>
          </p:txBody>
        </p:sp>
        <p:cxnSp>
          <p:nvCxnSpPr>
            <p:cNvPr id="16" name="Connecteur droit 15">
              <a:extLst>
                <a:ext uri="{FF2B5EF4-FFF2-40B4-BE49-F238E27FC236}">
                  <a16:creationId xmlns:a16="http://schemas.microsoft.com/office/drawing/2014/main" id="{CD4882C8-2559-40E2-A09D-A99B67827DB4}"/>
                </a:ext>
              </a:extLst>
            </p:cNvPr>
            <p:cNvCxnSpPr/>
            <p:nvPr/>
          </p:nvCxnSpPr>
          <p:spPr>
            <a:xfrm>
              <a:off x="7538765" y="1087501"/>
              <a:ext cx="2447" cy="510053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FC7C86B1-3779-4CE0-8E17-AD104BABBE96}"/>
                </a:ext>
              </a:extLst>
            </p:cNvPr>
            <p:cNvSpPr/>
            <p:nvPr/>
          </p:nvSpPr>
          <p:spPr>
            <a:xfrm>
              <a:off x="1827561" y="1352221"/>
              <a:ext cx="1511575" cy="276999"/>
            </a:xfrm>
            <a:prstGeom prst="rect">
              <a:avLst/>
            </a:prstGeom>
          </p:spPr>
          <p:txBody>
            <a:bodyPr wrap="square">
              <a:spAutoFit/>
            </a:bodyPr>
            <a:lstStyle/>
            <a:p>
              <a:pPr>
                <a:spcBef>
                  <a:spcPct val="20000"/>
                </a:spcBef>
              </a:pPr>
              <a:r>
                <a:rPr lang="fr-FR" sz="1200" b="1" i="1" dirty="0">
                  <a:solidFill>
                    <a:schemeClr val="tx1">
                      <a:lumMod val="75000"/>
                      <a:lumOff val="25000"/>
                    </a:schemeClr>
                  </a:solidFill>
                </a:rPr>
                <a:t>             </a:t>
              </a:r>
            </a:p>
          </p:txBody>
        </p:sp>
        <p:sp>
          <p:nvSpPr>
            <p:cNvPr id="21" name="Rectangle à coins arrondis 62">
              <a:extLst>
                <a:ext uri="{FF2B5EF4-FFF2-40B4-BE49-F238E27FC236}">
                  <a16:creationId xmlns:a16="http://schemas.microsoft.com/office/drawing/2014/main" id="{E33691AF-41C7-4D60-A92B-F085650081D7}"/>
                </a:ext>
              </a:extLst>
            </p:cNvPr>
            <p:cNvSpPr/>
            <p:nvPr/>
          </p:nvSpPr>
          <p:spPr>
            <a:xfrm>
              <a:off x="8293422" y="3530984"/>
              <a:ext cx="2987012" cy="2822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rgbClr val="C00000"/>
                  </a:solidFill>
                  <a:latin typeface="+mj-lt"/>
                  <a:cs typeface="Arial" panose="020B0604020202020204" pitchFamily="34" charset="0"/>
                </a:rPr>
                <a:t>Bon à savoir</a:t>
              </a:r>
            </a:p>
          </p:txBody>
        </p:sp>
        <p:sp>
          <p:nvSpPr>
            <p:cNvPr id="23" name="Rectangle à coins arrondis 65">
              <a:extLst>
                <a:ext uri="{FF2B5EF4-FFF2-40B4-BE49-F238E27FC236}">
                  <a16:creationId xmlns:a16="http://schemas.microsoft.com/office/drawing/2014/main" id="{BE863CD4-79F4-465A-81AF-CA4A0C20E859}"/>
                </a:ext>
              </a:extLst>
            </p:cNvPr>
            <p:cNvSpPr/>
            <p:nvPr/>
          </p:nvSpPr>
          <p:spPr>
            <a:xfrm>
              <a:off x="7469137" y="4150127"/>
              <a:ext cx="3016980" cy="1830041"/>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200" dirty="0">
                <a:solidFill>
                  <a:schemeClr val="tx1">
                    <a:lumMod val="50000"/>
                    <a:lumOff val="50000"/>
                  </a:schemeClr>
                </a:solidFill>
              </a:endParaRPr>
            </a:p>
          </p:txBody>
        </p:sp>
        <p:sp>
          <p:nvSpPr>
            <p:cNvPr id="83" name="Rectangle 82">
              <a:extLst>
                <a:ext uri="{FF2B5EF4-FFF2-40B4-BE49-F238E27FC236}">
                  <a16:creationId xmlns:a16="http://schemas.microsoft.com/office/drawing/2014/main" id="{71222628-0E7F-467F-990D-B34BE04D6358}"/>
                </a:ext>
              </a:extLst>
            </p:cNvPr>
            <p:cNvSpPr/>
            <p:nvPr/>
          </p:nvSpPr>
          <p:spPr>
            <a:xfrm>
              <a:off x="1786504" y="2594939"/>
              <a:ext cx="1511575" cy="276999"/>
            </a:xfrm>
            <a:prstGeom prst="rect">
              <a:avLst/>
            </a:prstGeom>
          </p:spPr>
          <p:txBody>
            <a:bodyPr wrap="square">
              <a:spAutoFit/>
            </a:bodyPr>
            <a:lstStyle/>
            <a:p>
              <a:pPr>
                <a:spcBef>
                  <a:spcPct val="20000"/>
                </a:spcBef>
              </a:pPr>
              <a:endParaRPr lang="fr-FR" sz="1200" i="1" dirty="0">
                <a:solidFill>
                  <a:schemeClr val="tx1">
                    <a:lumMod val="75000"/>
                    <a:lumOff val="25000"/>
                  </a:schemeClr>
                </a:solidFill>
              </a:endParaRPr>
            </a:p>
          </p:txBody>
        </p:sp>
      </p:grpSp>
      <p:sp>
        <p:nvSpPr>
          <p:cNvPr id="53" name="ZoneTexte 52">
            <a:extLst>
              <a:ext uri="{FF2B5EF4-FFF2-40B4-BE49-F238E27FC236}">
                <a16:creationId xmlns:a16="http://schemas.microsoft.com/office/drawing/2014/main" id="{AE20E939-D106-4CE8-9DA3-D26163D5C7B1}"/>
              </a:ext>
            </a:extLst>
          </p:cNvPr>
          <p:cNvSpPr txBox="1"/>
          <p:nvPr/>
        </p:nvSpPr>
        <p:spPr>
          <a:xfrm>
            <a:off x="8561395" y="4006511"/>
            <a:ext cx="3435180" cy="276999"/>
          </a:xfrm>
          <a:prstGeom prst="rect">
            <a:avLst/>
          </a:prstGeom>
          <a:solidFill>
            <a:srgbClr val="F2F2F2"/>
          </a:solidFill>
        </p:spPr>
        <p:txBody>
          <a:bodyPr wrap="square" rtlCol="0">
            <a:spAutoFit/>
          </a:bodyPr>
          <a:lstStyle/>
          <a:p>
            <a:pPr algn="just">
              <a:spcBef>
                <a:spcPct val="20000"/>
              </a:spcBef>
              <a:buClr>
                <a:srgbClr val="C00000"/>
              </a:buClr>
            </a:pPr>
            <a:r>
              <a:rPr lang="fr-FR" sz="1200" b="1" dirty="0">
                <a:solidFill>
                  <a:schemeClr val="tx1">
                    <a:lumMod val="75000"/>
                    <a:lumOff val="25000"/>
                  </a:schemeClr>
                </a:solidFill>
              </a:rPr>
              <a:t>xx</a:t>
            </a:r>
            <a:endParaRPr lang="fr-FR" sz="1200" dirty="0">
              <a:solidFill>
                <a:schemeClr val="tx1">
                  <a:lumMod val="50000"/>
                  <a:lumOff val="50000"/>
                </a:schemeClr>
              </a:solidFill>
            </a:endParaRPr>
          </a:p>
        </p:txBody>
      </p:sp>
      <p:sp>
        <p:nvSpPr>
          <p:cNvPr id="54" name="Rectangle 53">
            <a:extLst>
              <a:ext uri="{FF2B5EF4-FFF2-40B4-BE49-F238E27FC236}">
                <a16:creationId xmlns:a16="http://schemas.microsoft.com/office/drawing/2014/main" id="{2EEF3855-A0A6-488B-8E35-9B632043E004}"/>
              </a:ext>
            </a:extLst>
          </p:cNvPr>
          <p:cNvSpPr/>
          <p:nvPr/>
        </p:nvSpPr>
        <p:spPr>
          <a:xfrm>
            <a:off x="1629671" y="4118226"/>
            <a:ext cx="5768636" cy="2369880"/>
          </a:xfrm>
          <a:prstGeom prst="rect">
            <a:avLst/>
          </a:prstGeom>
        </p:spPr>
        <p:txBody>
          <a:bodyPr wrap="square">
            <a:spAutoFit/>
          </a:bodyPr>
          <a:lstStyle/>
          <a:p>
            <a:pPr marL="171450" lvl="0" indent="-171450">
              <a:buFont typeface="Wingdings" panose="05000000000000000000" pitchFamily="2" charset="2"/>
              <a:buChar char="§"/>
              <a:defRPr/>
            </a:pPr>
            <a:r>
              <a:rPr lang="fr-FR" sz="1200" b="1" dirty="0">
                <a:solidFill>
                  <a:prstClr val="black">
                    <a:lumMod val="75000"/>
                    <a:lumOff val="25000"/>
                  </a:prstClr>
                </a:solidFill>
              </a:rPr>
              <a:t>Offre Formules individuelles ou Familles : </a:t>
            </a:r>
            <a:r>
              <a:rPr lang="fr-FR" sz="1100" b="1" dirty="0">
                <a:solidFill>
                  <a:schemeClr val="accent4">
                    <a:lumMod val="75000"/>
                  </a:schemeClr>
                </a:solidFill>
              </a:rPr>
              <a:t>50% de remise</a:t>
            </a:r>
            <a:r>
              <a:rPr lang="fr-FR" sz="1100" dirty="0">
                <a:solidFill>
                  <a:prstClr val="black">
                    <a:lumMod val="50000"/>
                    <a:lumOff val="50000"/>
                  </a:prstClr>
                </a:solidFill>
              </a:rPr>
              <a:t> sur le forfait Part si la relation détient un forfait PRO. </a:t>
            </a:r>
            <a:r>
              <a:rPr lang="fr-FR" sz="1100" dirty="0" err="1">
                <a:solidFill>
                  <a:prstClr val="black">
                    <a:lumMod val="50000"/>
                    <a:lumOff val="50000"/>
                  </a:prstClr>
                </a:solidFill>
              </a:rPr>
              <a:t>Reservé</a:t>
            </a:r>
            <a:r>
              <a:rPr lang="fr-FR" sz="1100" dirty="0">
                <a:solidFill>
                  <a:prstClr val="black">
                    <a:lumMod val="50000"/>
                    <a:lumOff val="50000"/>
                  </a:prstClr>
                </a:solidFill>
              </a:rPr>
              <a:t> aux clients détenteurs d’un Forfait </a:t>
            </a:r>
            <a:r>
              <a:rPr lang="fr-FR" sz="1100" dirty="0" err="1">
                <a:solidFill>
                  <a:prstClr val="black">
                    <a:lumMod val="50000"/>
                    <a:lumOff val="50000"/>
                  </a:prstClr>
                </a:solidFill>
              </a:rPr>
              <a:t>Labelis</a:t>
            </a:r>
            <a:r>
              <a:rPr lang="fr-FR" sz="1100" dirty="0">
                <a:solidFill>
                  <a:prstClr val="black">
                    <a:lumMod val="50000"/>
                    <a:lumOff val="50000"/>
                  </a:prstClr>
                </a:solidFill>
              </a:rPr>
              <a:t>, </a:t>
            </a:r>
            <a:r>
              <a:rPr lang="fr-FR" sz="1100" dirty="0" err="1">
                <a:solidFill>
                  <a:prstClr val="black">
                    <a:lumMod val="50000"/>
                    <a:lumOff val="50000"/>
                  </a:prstClr>
                </a:solidFill>
              </a:rPr>
              <a:t>Labelis</a:t>
            </a:r>
            <a:r>
              <a:rPr lang="fr-FR" sz="1100" dirty="0">
                <a:solidFill>
                  <a:prstClr val="black">
                    <a:lumMod val="50000"/>
                    <a:lumOff val="50000"/>
                  </a:prstClr>
                </a:solidFill>
              </a:rPr>
              <a:t> santé, Libre convergence, </a:t>
            </a:r>
            <a:r>
              <a:rPr lang="fr-FR" sz="1100" dirty="0" err="1">
                <a:solidFill>
                  <a:prstClr val="black">
                    <a:lumMod val="50000"/>
                    <a:lumOff val="50000"/>
                  </a:prstClr>
                </a:solidFill>
              </a:rPr>
              <a:t>Agrilis</a:t>
            </a:r>
            <a:r>
              <a:rPr lang="fr-FR" sz="1100" dirty="0">
                <a:solidFill>
                  <a:prstClr val="black">
                    <a:lumMod val="50000"/>
                    <a:lumOff val="50000"/>
                  </a:prstClr>
                </a:solidFill>
              </a:rPr>
              <a:t>, Franchise &amp; Vous (hors micro-entrepreneurs et SCI).</a:t>
            </a:r>
          </a:p>
          <a:p>
            <a:pPr marL="171450" lvl="0" indent="-171450">
              <a:buFont typeface="Wingdings" panose="05000000000000000000" pitchFamily="2" charset="2"/>
              <a:buChar char="§"/>
              <a:defRPr/>
            </a:pPr>
            <a:r>
              <a:rPr lang="fr-FR" sz="1200" b="1" dirty="0">
                <a:solidFill>
                  <a:prstClr val="black">
                    <a:lumMod val="75000"/>
                    <a:lumOff val="25000"/>
                  </a:prstClr>
                </a:solidFill>
              </a:rPr>
              <a:t>Offre de Bienvenue : </a:t>
            </a:r>
            <a:r>
              <a:rPr lang="fr-FR" sz="1100" b="1" dirty="0">
                <a:solidFill>
                  <a:schemeClr val="accent4">
                    <a:lumMod val="75000"/>
                  </a:schemeClr>
                </a:solidFill>
              </a:rPr>
              <a:t>de 1 à 6 mois gratuits </a:t>
            </a:r>
            <a:r>
              <a:rPr lang="fr-FR" sz="1100" dirty="0">
                <a:solidFill>
                  <a:prstClr val="black">
                    <a:lumMod val="50000"/>
                    <a:lumOff val="50000"/>
                  </a:prstClr>
                </a:solidFill>
              </a:rPr>
              <a:t>sur le forfait PRO </a:t>
            </a:r>
          </a:p>
          <a:p>
            <a:pPr marL="171450" lvl="0" indent="-171450">
              <a:buFont typeface="Wingdings" panose="05000000000000000000" pitchFamily="2" charset="2"/>
              <a:buChar char="§"/>
              <a:defRPr/>
            </a:pPr>
            <a:r>
              <a:rPr lang="fr-FR" sz="1200" b="1" dirty="0">
                <a:solidFill>
                  <a:schemeClr val="tx1">
                    <a:lumMod val="75000"/>
                    <a:lumOff val="25000"/>
                  </a:schemeClr>
                </a:solidFill>
              </a:rPr>
              <a:t>TPE PREMIUM </a:t>
            </a:r>
            <a:r>
              <a:rPr lang="fr-FR" sz="1200" b="1" dirty="0">
                <a:solidFill>
                  <a:prstClr val="black">
                    <a:lumMod val="75000"/>
                    <a:lumOff val="25000"/>
                  </a:prstClr>
                </a:solidFill>
              </a:rPr>
              <a:t>: </a:t>
            </a:r>
            <a:r>
              <a:rPr lang="fr-FR" sz="1100" b="1" dirty="0">
                <a:solidFill>
                  <a:schemeClr val="accent4">
                    <a:lumMod val="75000"/>
                  </a:schemeClr>
                </a:solidFill>
              </a:rPr>
              <a:t>2 mois de loyers offerts</a:t>
            </a:r>
          </a:p>
          <a:p>
            <a:pPr marL="171450" lvl="0" indent="-171450">
              <a:buFont typeface="Wingdings" panose="05000000000000000000" pitchFamily="2" charset="2"/>
              <a:buChar char="§"/>
              <a:defRPr/>
            </a:pPr>
            <a:r>
              <a:rPr lang="fr-FR" sz="1200" b="1" dirty="0">
                <a:solidFill>
                  <a:schemeClr val="tx1">
                    <a:lumMod val="75000"/>
                    <a:lumOff val="25000"/>
                  </a:schemeClr>
                </a:solidFill>
              </a:rPr>
              <a:t>E-COMMERCE :</a:t>
            </a:r>
            <a:r>
              <a:rPr lang="fr-FR" sz="1200" b="1" dirty="0">
                <a:solidFill>
                  <a:srgbClr val="C00000"/>
                </a:solidFill>
              </a:rPr>
              <a:t>  </a:t>
            </a:r>
          </a:p>
          <a:p>
            <a:pPr marL="628650" lvl="1" indent="-171450">
              <a:buFont typeface="Arial" panose="020B0604020202020204" pitchFamily="34" charset="0"/>
              <a:buChar char="•"/>
              <a:defRPr/>
            </a:pPr>
            <a:r>
              <a:rPr lang="fr-FR" sz="1100" b="1" dirty="0">
                <a:solidFill>
                  <a:schemeClr val="bg1">
                    <a:lumMod val="50000"/>
                  </a:schemeClr>
                </a:solidFill>
              </a:rPr>
              <a:t>Offre </a:t>
            </a:r>
            <a:r>
              <a:rPr lang="fr-FR" sz="1100" b="1" dirty="0" err="1">
                <a:solidFill>
                  <a:schemeClr val="bg1">
                    <a:lumMod val="50000"/>
                  </a:schemeClr>
                </a:solidFill>
              </a:rPr>
              <a:t>Payplug</a:t>
            </a:r>
            <a:r>
              <a:rPr lang="fr-FR" sz="1100" b="1" dirty="0">
                <a:solidFill>
                  <a:schemeClr val="bg1">
                    <a:lumMod val="50000"/>
                  </a:schemeClr>
                </a:solidFill>
              </a:rPr>
              <a:t> : </a:t>
            </a:r>
            <a:r>
              <a:rPr lang="fr-FR" sz="1100" b="1" dirty="0">
                <a:solidFill>
                  <a:schemeClr val="accent4">
                    <a:lumMod val="75000"/>
                  </a:schemeClr>
                </a:solidFill>
              </a:rPr>
              <a:t>3 mois d’abonnement offerts </a:t>
            </a:r>
            <a:r>
              <a:rPr lang="fr-FR" sz="1100" dirty="0">
                <a:solidFill>
                  <a:schemeClr val="bg1">
                    <a:lumMod val="50000"/>
                  </a:schemeClr>
                </a:solidFill>
              </a:rPr>
              <a:t>sur toutes les formules </a:t>
            </a:r>
          </a:p>
          <a:p>
            <a:pPr marL="628650" lvl="1" indent="-171450">
              <a:buFont typeface="Arial" panose="020B0604020202020204" pitchFamily="34" charset="0"/>
              <a:buChar char="•"/>
              <a:defRPr/>
            </a:pPr>
            <a:r>
              <a:rPr lang="fr-FR" sz="1100" b="1" dirty="0">
                <a:solidFill>
                  <a:schemeClr val="bg1">
                    <a:lumMod val="50000"/>
                  </a:schemeClr>
                </a:solidFill>
              </a:rPr>
              <a:t>Offre </a:t>
            </a:r>
            <a:r>
              <a:rPr lang="fr-FR" sz="1100" b="1" dirty="0" err="1">
                <a:solidFill>
                  <a:schemeClr val="bg1">
                    <a:lumMod val="50000"/>
                  </a:schemeClr>
                </a:solidFill>
              </a:rPr>
              <a:t>Iz</a:t>
            </a:r>
            <a:r>
              <a:rPr lang="fr-FR" sz="1100" b="1" dirty="0">
                <a:solidFill>
                  <a:schemeClr val="bg1">
                    <a:lumMod val="50000"/>
                  </a:schemeClr>
                </a:solidFill>
              </a:rPr>
              <a:t>-e-commerce (jusqu’au 30 juin) : </a:t>
            </a:r>
          </a:p>
          <a:p>
            <a:pPr marL="1085850" lvl="2" indent="-171450">
              <a:buFont typeface="Courier New" panose="02070309020205020404" pitchFamily="49" charset="0"/>
              <a:buChar char="o"/>
              <a:defRPr/>
            </a:pPr>
            <a:r>
              <a:rPr lang="fr-FR" sz="1100" dirty="0">
                <a:solidFill>
                  <a:schemeClr val="bg1">
                    <a:lumMod val="50000"/>
                  </a:schemeClr>
                </a:solidFill>
              </a:rPr>
              <a:t>Offre équipement : abonnement annuel à </a:t>
            </a:r>
            <a:r>
              <a:rPr lang="fr-FR" sz="1100" b="1" dirty="0">
                <a:solidFill>
                  <a:schemeClr val="accent4">
                    <a:lumMod val="75000"/>
                  </a:schemeClr>
                </a:solidFill>
              </a:rPr>
              <a:t>1€ la première année </a:t>
            </a:r>
            <a:r>
              <a:rPr lang="fr-FR" sz="1100" dirty="0">
                <a:solidFill>
                  <a:prstClr val="black">
                    <a:lumMod val="50000"/>
                    <a:lumOff val="50000"/>
                  </a:prstClr>
                </a:solidFill>
              </a:rPr>
              <a:t>sur les formules de création de sites (e-commerce, vitrine, Click &amp; </a:t>
            </a:r>
            <a:r>
              <a:rPr lang="fr-FR" sz="1100" dirty="0" err="1">
                <a:solidFill>
                  <a:prstClr val="black">
                    <a:lumMod val="50000"/>
                    <a:lumOff val="50000"/>
                  </a:prstClr>
                </a:solidFill>
              </a:rPr>
              <a:t>Collect</a:t>
            </a:r>
            <a:r>
              <a:rPr lang="fr-FR" sz="1100" dirty="0">
                <a:solidFill>
                  <a:prstClr val="black">
                    <a:lumMod val="50000"/>
                    <a:lumOff val="50000"/>
                  </a:prstClr>
                </a:solidFill>
              </a:rPr>
              <a:t>)</a:t>
            </a:r>
          </a:p>
          <a:p>
            <a:pPr marL="1085850" lvl="2" indent="-171450">
              <a:buFont typeface="Courier New" panose="02070309020205020404" pitchFamily="49" charset="0"/>
              <a:buChar char="o"/>
              <a:defRPr/>
            </a:pPr>
            <a:r>
              <a:rPr lang="fr-FR" sz="1100" dirty="0">
                <a:solidFill>
                  <a:prstClr val="black">
                    <a:lumMod val="50000"/>
                    <a:lumOff val="50000"/>
                  </a:prstClr>
                </a:solidFill>
              </a:rPr>
              <a:t>Offre Publicité : </a:t>
            </a:r>
            <a:r>
              <a:rPr lang="fr-FR" sz="1100" b="1" dirty="0">
                <a:solidFill>
                  <a:schemeClr val="accent4">
                    <a:lumMod val="75000"/>
                  </a:schemeClr>
                </a:solidFill>
              </a:rPr>
              <a:t>Frais de création </a:t>
            </a:r>
            <a:r>
              <a:rPr lang="fr-FR" sz="1100" dirty="0">
                <a:solidFill>
                  <a:prstClr val="black">
                    <a:lumMod val="50000"/>
                    <a:lumOff val="50000"/>
                  </a:prstClr>
                </a:solidFill>
              </a:rPr>
              <a:t>de campagne Google </a:t>
            </a:r>
            <a:r>
              <a:rPr lang="fr-FR" sz="1100" b="1" dirty="0">
                <a:solidFill>
                  <a:schemeClr val="accent4">
                    <a:lumMod val="75000"/>
                  </a:schemeClr>
                </a:solidFill>
              </a:rPr>
              <a:t>offerts</a:t>
            </a:r>
          </a:p>
          <a:p>
            <a:pPr marL="171450" lvl="0" indent="-171450">
              <a:buFont typeface="Wingdings" panose="05000000000000000000" pitchFamily="2" charset="2"/>
              <a:buChar char="§"/>
              <a:defRPr/>
            </a:pPr>
            <a:endParaRPr lang="fr-FR" sz="1200" dirty="0">
              <a:solidFill>
                <a:prstClr val="black">
                  <a:lumMod val="50000"/>
                  <a:lumOff val="50000"/>
                </a:prstClr>
              </a:solidFill>
            </a:endParaRPr>
          </a:p>
        </p:txBody>
      </p:sp>
      <p:pic>
        <p:nvPicPr>
          <p:cNvPr id="74" name="Image 73">
            <a:extLst>
              <a:ext uri="{FF2B5EF4-FFF2-40B4-BE49-F238E27FC236}">
                <a16:creationId xmlns:a16="http://schemas.microsoft.com/office/drawing/2014/main" id="{7A32AEA6-BAE2-4487-A6AA-1540A72A6A54}"/>
              </a:ext>
            </a:extLst>
          </p:cNvPr>
          <p:cNvPicPr/>
          <p:nvPr/>
        </p:nvPicPr>
        <p:blipFill rotWithShape="1">
          <a:blip r:embed="rId3"/>
          <a:srcRect l="39848" t="44992" r="45767" b="32072"/>
          <a:stretch/>
        </p:blipFill>
        <p:spPr bwMode="auto">
          <a:xfrm>
            <a:off x="1034356" y="4273336"/>
            <a:ext cx="290250" cy="245429"/>
          </a:xfrm>
          <a:prstGeom prst="rect">
            <a:avLst/>
          </a:prstGeom>
          <a:ln>
            <a:noFill/>
          </a:ln>
          <a:extLst>
            <a:ext uri="{53640926-AAD7-44D8-BBD7-CCE9431645EC}">
              <a14:shadowObscured xmlns:a14="http://schemas.microsoft.com/office/drawing/2010/main"/>
            </a:ext>
          </a:extLst>
        </p:spPr>
      </p:pic>
      <p:pic>
        <p:nvPicPr>
          <p:cNvPr id="75" name="Image 74">
            <a:extLst>
              <a:ext uri="{FF2B5EF4-FFF2-40B4-BE49-F238E27FC236}">
                <a16:creationId xmlns:a16="http://schemas.microsoft.com/office/drawing/2014/main" id="{5F426A4E-4038-4DE7-8805-9229F115E413}"/>
              </a:ext>
            </a:extLst>
          </p:cNvPr>
          <p:cNvPicPr/>
          <p:nvPr/>
        </p:nvPicPr>
        <p:blipFill rotWithShape="1">
          <a:blip r:embed="rId3"/>
          <a:srcRect l="39848" t="44992" r="45767" b="32072"/>
          <a:stretch/>
        </p:blipFill>
        <p:spPr bwMode="auto">
          <a:xfrm>
            <a:off x="1032156" y="5159209"/>
            <a:ext cx="290250" cy="245429"/>
          </a:xfrm>
          <a:prstGeom prst="rect">
            <a:avLst/>
          </a:prstGeom>
          <a:ln>
            <a:noFill/>
          </a:ln>
          <a:extLst>
            <a:ext uri="{53640926-AAD7-44D8-BBD7-CCE9431645EC}">
              <a14:shadowObscured xmlns:a14="http://schemas.microsoft.com/office/drawing/2010/main"/>
            </a:ext>
          </a:extLst>
        </p:spPr>
      </p:pic>
      <p:pic>
        <p:nvPicPr>
          <p:cNvPr id="76" name="Image 75">
            <a:extLst>
              <a:ext uri="{FF2B5EF4-FFF2-40B4-BE49-F238E27FC236}">
                <a16:creationId xmlns:a16="http://schemas.microsoft.com/office/drawing/2014/main" id="{CDB257B9-888E-4C28-A62C-E413263D53A9}"/>
              </a:ext>
            </a:extLst>
          </p:cNvPr>
          <p:cNvPicPr/>
          <p:nvPr/>
        </p:nvPicPr>
        <p:blipFill rotWithShape="1">
          <a:blip r:embed="rId3"/>
          <a:srcRect l="39848" t="44992" r="45767" b="32072"/>
          <a:stretch/>
        </p:blipFill>
        <p:spPr bwMode="auto">
          <a:xfrm>
            <a:off x="1025915" y="5606395"/>
            <a:ext cx="290250" cy="245429"/>
          </a:xfrm>
          <a:prstGeom prst="rect">
            <a:avLst/>
          </a:prstGeom>
          <a:ln>
            <a:noFill/>
          </a:ln>
          <a:extLst>
            <a:ext uri="{53640926-AAD7-44D8-BBD7-CCE9431645EC}">
              <a14:shadowObscured xmlns:a14="http://schemas.microsoft.com/office/drawing/2010/main"/>
            </a:ext>
          </a:extLst>
        </p:spPr>
      </p:pic>
      <p:pic>
        <p:nvPicPr>
          <p:cNvPr id="78" name="Image 77">
            <a:extLst>
              <a:ext uri="{FF2B5EF4-FFF2-40B4-BE49-F238E27FC236}">
                <a16:creationId xmlns:a16="http://schemas.microsoft.com/office/drawing/2014/main" id="{50A806ED-D0D5-4B1E-B742-D2BA1CA93721}"/>
              </a:ext>
            </a:extLst>
          </p:cNvPr>
          <p:cNvPicPr/>
          <p:nvPr/>
        </p:nvPicPr>
        <p:blipFill rotWithShape="1">
          <a:blip r:embed="rId3"/>
          <a:srcRect l="39848" t="44992" r="45767" b="32072"/>
          <a:stretch/>
        </p:blipFill>
        <p:spPr bwMode="auto">
          <a:xfrm>
            <a:off x="1034356" y="4902288"/>
            <a:ext cx="290250" cy="245429"/>
          </a:xfrm>
          <a:prstGeom prst="rect">
            <a:avLst/>
          </a:prstGeom>
          <a:ln>
            <a:noFill/>
          </a:ln>
          <a:extLst>
            <a:ext uri="{53640926-AAD7-44D8-BBD7-CCE9431645EC}">
              <a14:shadowObscured xmlns:a14="http://schemas.microsoft.com/office/drawing/2010/main"/>
            </a:ext>
          </a:extLst>
        </p:spPr>
      </p:pic>
      <p:sp>
        <p:nvSpPr>
          <p:cNvPr id="106" name="ZoneTexte 105">
            <a:extLst>
              <a:ext uri="{FF2B5EF4-FFF2-40B4-BE49-F238E27FC236}">
                <a16:creationId xmlns:a16="http://schemas.microsoft.com/office/drawing/2014/main" id="{F2E576DC-DC5B-4F96-972D-154923A6C20A}"/>
              </a:ext>
            </a:extLst>
          </p:cNvPr>
          <p:cNvSpPr txBox="1"/>
          <p:nvPr/>
        </p:nvSpPr>
        <p:spPr>
          <a:xfrm>
            <a:off x="309486" y="4014418"/>
            <a:ext cx="400110" cy="2155595"/>
          </a:xfrm>
          <a:prstGeom prst="rect">
            <a:avLst/>
          </a:prstGeom>
          <a:noFill/>
        </p:spPr>
        <p:txBody>
          <a:bodyPr vert="vert270" wrap="square" rtlCol="0">
            <a:spAutoFit/>
          </a:bodyPr>
          <a:lstStyle/>
          <a:p>
            <a:pPr algn="ctr"/>
            <a:r>
              <a:rPr lang="fr-FR" sz="1400" b="1" dirty="0">
                <a:solidFill>
                  <a:schemeClr val="tx1">
                    <a:lumMod val="75000"/>
                    <a:lumOff val="25000"/>
                  </a:schemeClr>
                </a:solidFill>
              </a:rPr>
              <a:t>LES OFFRES</a:t>
            </a:r>
          </a:p>
        </p:txBody>
      </p:sp>
      <p:sp>
        <p:nvSpPr>
          <p:cNvPr id="59" name="Espace réservé du texte 3">
            <a:extLst>
              <a:ext uri="{FF2B5EF4-FFF2-40B4-BE49-F238E27FC236}">
                <a16:creationId xmlns:a16="http://schemas.microsoft.com/office/drawing/2014/main" id="{AF0D269F-D4D5-436E-8B12-2B9048221514}"/>
              </a:ext>
            </a:extLst>
          </p:cNvPr>
          <p:cNvSpPr>
            <a:spLocks noGrp="1"/>
          </p:cNvSpPr>
          <p:nvPr>
            <p:ph type="body" sz="quarter" idx="14"/>
          </p:nvPr>
        </p:nvSpPr>
        <p:spPr>
          <a:xfrm>
            <a:off x="4376738" y="136525"/>
            <a:ext cx="7299325" cy="231775"/>
          </a:xfrm>
        </p:spPr>
        <p:txBody>
          <a:bodyPr/>
          <a:lstStyle/>
          <a:p>
            <a:r>
              <a:rPr lang="fr-FR" dirty="0"/>
              <a:t>Particuliers 		</a:t>
            </a:r>
            <a:r>
              <a:rPr lang="fr-FR" b="0" dirty="0"/>
              <a:t>Premiums		</a:t>
            </a:r>
            <a:r>
              <a:rPr lang="fr-FR" b="0" dirty="0">
                <a:solidFill>
                  <a:schemeClr val="accent4">
                    <a:lumMod val="75000"/>
                  </a:schemeClr>
                </a:solidFill>
              </a:rPr>
              <a:t>Professionnels</a:t>
            </a:r>
          </a:p>
        </p:txBody>
      </p:sp>
      <p:sp>
        <p:nvSpPr>
          <p:cNvPr id="5" name="Rectangle 4">
            <a:extLst>
              <a:ext uri="{FF2B5EF4-FFF2-40B4-BE49-F238E27FC236}">
                <a16:creationId xmlns:a16="http://schemas.microsoft.com/office/drawing/2014/main" id="{99A554A2-B1C5-4C76-88DF-09EE8F473EFC}"/>
              </a:ext>
            </a:extLst>
          </p:cNvPr>
          <p:cNvSpPr/>
          <p:nvPr/>
        </p:nvSpPr>
        <p:spPr>
          <a:xfrm>
            <a:off x="171744" y="1137080"/>
            <a:ext cx="7269105" cy="2796607"/>
          </a:xfrm>
          <a:prstGeom prst="rect">
            <a:avLst/>
          </a:prstGeom>
          <a:noFill/>
          <a:ln w="28575">
            <a:solidFill>
              <a:srgbClr val="F2F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5" name="Rectangle à coins arrondis 62">
            <a:extLst>
              <a:ext uri="{FF2B5EF4-FFF2-40B4-BE49-F238E27FC236}">
                <a16:creationId xmlns:a16="http://schemas.microsoft.com/office/drawing/2014/main" id="{39E6FE7F-C4CA-480F-95BF-9CC141063960}"/>
              </a:ext>
            </a:extLst>
          </p:cNvPr>
          <p:cNvSpPr/>
          <p:nvPr/>
        </p:nvSpPr>
        <p:spPr>
          <a:xfrm>
            <a:off x="8543565" y="4663119"/>
            <a:ext cx="3589725" cy="2822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rgbClr val="C00000"/>
                </a:solidFill>
                <a:latin typeface="+mj-lt"/>
                <a:cs typeface="Arial" panose="020B0604020202020204" pitchFamily="34" charset="0"/>
              </a:rPr>
              <a:t>Profitez du Digital</a:t>
            </a:r>
          </a:p>
        </p:txBody>
      </p:sp>
      <p:sp>
        <p:nvSpPr>
          <p:cNvPr id="66" name="ZoneTexte 65">
            <a:extLst>
              <a:ext uri="{FF2B5EF4-FFF2-40B4-BE49-F238E27FC236}">
                <a16:creationId xmlns:a16="http://schemas.microsoft.com/office/drawing/2014/main" id="{D5B0951C-E452-4046-9651-DD19CFBBFE45}"/>
              </a:ext>
            </a:extLst>
          </p:cNvPr>
          <p:cNvSpPr txBox="1"/>
          <p:nvPr/>
        </p:nvSpPr>
        <p:spPr>
          <a:xfrm>
            <a:off x="8561395" y="4957735"/>
            <a:ext cx="3435180" cy="430887"/>
          </a:xfrm>
          <a:prstGeom prst="rect">
            <a:avLst/>
          </a:prstGeom>
          <a:solidFill>
            <a:srgbClr val="F2F2F2"/>
          </a:solidFill>
        </p:spPr>
        <p:txBody>
          <a:bodyPr wrap="square" rtlCol="0">
            <a:spAutoFit/>
          </a:bodyPr>
          <a:lstStyle/>
          <a:p>
            <a:pPr algn="just">
              <a:spcBef>
                <a:spcPct val="20000"/>
              </a:spcBef>
              <a:buClr>
                <a:srgbClr val="C00000"/>
              </a:buClr>
            </a:pPr>
            <a:r>
              <a:rPr lang="fr-FR" sz="1100" b="1" dirty="0">
                <a:solidFill>
                  <a:schemeClr val="tx1">
                    <a:lumMod val="75000"/>
                    <a:lumOff val="25000"/>
                  </a:schemeClr>
                </a:solidFill>
              </a:rPr>
              <a:t>Sont éligibles à E-signature</a:t>
            </a:r>
            <a:r>
              <a:rPr lang="fr-FR" sz="1100" dirty="0">
                <a:solidFill>
                  <a:schemeClr val="tx1">
                    <a:lumMod val="75000"/>
                    <a:lumOff val="25000"/>
                  </a:schemeClr>
                </a:solidFill>
              </a:rPr>
              <a:t>, </a:t>
            </a:r>
            <a:r>
              <a:rPr lang="fr-FR" sz="1100" dirty="0">
                <a:solidFill>
                  <a:schemeClr val="tx1">
                    <a:lumMod val="50000"/>
                    <a:lumOff val="50000"/>
                  </a:schemeClr>
                </a:solidFill>
              </a:rPr>
              <a:t>les</a:t>
            </a:r>
            <a:r>
              <a:rPr lang="fr-FR" sz="1100" dirty="0">
                <a:solidFill>
                  <a:schemeClr val="tx1">
                    <a:lumMod val="75000"/>
                    <a:lumOff val="25000"/>
                  </a:schemeClr>
                </a:solidFill>
              </a:rPr>
              <a:t> </a:t>
            </a:r>
            <a:r>
              <a:rPr lang="fr-FR" sz="1100" dirty="0">
                <a:solidFill>
                  <a:schemeClr val="tx1">
                    <a:lumMod val="50000"/>
                    <a:lumOff val="50000"/>
                  </a:schemeClr>
                </a:solidFill>
              </a:rPr>
              <a:t>ouvertures de compte.</a:t>
            </a:r>
          </a:p>
        </p:txBody>
      </p:sp>
      <p:sp>
        <p:nvSpPr>
          <p:cNvPr id="70" name="ZoneTexte 69">
            <a:extLst>
              <a:ext uri="{FF2B5EF4-FFF2-40B4-BE49-F238E27FC236}">
                <a16:creationId xmlns:a16="http://schemas.microsoft.com/office/drawing/2014/main" id="{B9257477-12D5-4E2C-B04C-74F8BF38DA34}"/>
              </a:ext>
            </a:extLst>
          </p:cNvPr>
          <p:cNvSpPr txBox="1"/>
          <p:nvPr/>
        </p:nvSpPr>
        <p:spPr>
          <a:xfrm>
            <a:off x="8561395" y="3981797"/>
            <a:ext cx="3435180" cy="430887"/>
          </a:xfrm>
          <a:prstGeom prst="rect">
            <a:avLst/>
          </a:prstGeom>
          <a:solidFill>
            <a:srgbClr val="F2F2F2"/>
          </a:solidFill>
        </p:spPr>
        <p:txBody>
          <a:bodyPr wrap="square" rtlCol="0">
            <a:spAutoFit/>
          </a:bodyPr>
          <a:lstStyle/>
          <a:p>
            <a:pPr lvl="0" algn="just">
              <a:spcBef>
                <a:spcPct val="20000"/>
              </a:spcBef>
              <a:buClr>
                <a:srgbClr val="C00000"/>
              </a:buClr>
              <a:defRPr/>
            </a:pPr>
            <a:r>
              <a:rPr lang="fr-FR" sz="1100" dirty="0">
                <a:solidFill>
                  <a:prstClr val="black">
                    <a:lumMod val="50000"/>
                    <a:lumOff val="50000"/>
                  </a:prstClr>
                </a:solidFill>
              </a:rPr>
              <a:t>Sur 12 338 clients actifs en CEGEE, </a:t>
            </a:r>
            <a:r>
              <a:rPr lang="fr-FR" sz="1100" b="1" dirty="0">
                <a:solidFill>
                  <a:schemeClr val="tx1">
                    <a:lumMod val="75000"/>
                    <a:lumOff val="25000"/>
                  </a:schemeClr>
                </a:solidFill>
              </a:rPr>
              <a:t>67 % ne détiennent pas de TPE</a:t>
            </a:r>
            <a:r>
              <a:rPr lang="fr-FR" sz="1100" b="1" dirty="0">
                <a:solidFill>
                  <a:prstClr val="black">
                    <a:lumMod val="50000"/>
                    <a:lumOff val="50000"/>
                  </a:prstClr>
                </a:solidFill>
              </a:rPr>
              <a:t>.</a:t>
            </a:r>
          </a:p>
        </p:txBody>
      </p:sp>
      <p:grpSp>
        <p:nvGrpSpPr>
          <p:cNvPr id="71" name="Groupe 70">
            <a:extLst>
              <a:ext uri="{FF2B5EF4-FFF2-40B4-BE49-F238E27FC236}">
                <a16:creationId xmlns:a16="http://schemas.microsoft.com/office/drawing/2014/main" id="{79788A4D-9B14-4C59-B66C-CBC42A05AFA5}"/>
              </a:ext>
            </a:extLst>
          </p:cNvPr>
          <p:cNvGrpSpPr/>
          <p:nvPr/>
        </p:nvGrpSpPr>
        <p:grpSpPr>
          <a:xfrm>
            <a:off x="7785412" y="3883154"/>
            <a:ext cx="768157" cy="778024"/>
            <a:chOff x="7785035" y="3650249"/>
            <a:chExt cx="768157" cy="614492"/>
          </a:xfrm>
        </p:grpSpPr>
        <p:pic>
          <p:nvPicPr>
            <p:cNvPr id="73" name="Image 72">
              <a:extLst>
                <a:ext uri="{FF2B5EF4-FFF2-40B4-BE49-F238E27FC236}">
                  <a16:creationId xmlns:a16="http://schemas.microsoft.com/office/drawing/2014/main" id="{92FAA56F-0CB4-48B3-A993-9DD02613310D}"/>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785035" y="3650249"/>
              <a:ext cx="755659" cy="614492"/>
            </a:xfrm>
            <a:prstGeom prst="rect">
              <a:avLst/>
            </a:prstGeom>
          </p:spPr>
        </p:pic>
        <p:sp>
          <p:nvSpPr>
            <p:cNvPr id="77" name="Rectangle 76">
              <a:extLst>
                <a:ext uri="{FF2B5EF4-FFF2-40B4-BE49-F238E27FC236}">
                  <a16:creationId xmlns:a16="http://schemas.microsoft.com/office/drawing/2014/main" id="{BC653E13-E137-48D3-BACF-1FA7933AA4F7}"/>
                </a:ext>
              </a:extLst>
            </p:cNvPr>
            <p:cNvSpPr/>
            <p:nvPr/>
          </p:nvSpPr>
          <p:spPr>
            <a:xfrm>
              <a:off x="8459307" y="3932891"/>
              <a:ext cx="93885" cy="2651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79" name="Rectangle à coins arrondis 62">
            <a:extLst>
              <a:ext uri="{FF2B5EF4-FFF2-40B4-BE49-F238E27FC236}">
                <a16:creationId xmlns:a16="http://schemas.microsoft.com/office/drawing/2014/main" id="{7DA10FF8-AE2E-437B-8DD4-18247498D5D1}"/>
              </a:ext>
            </a:extLst>
          </p:cNvPr>
          <p:cNvSpPr/>
          <p:nvPr/>
        </p:nvSpPr>
        <p:spPr>
          <a:xfrm>
            <a:off x="8561394" y="3654193"/>
            <a:ext cx="3554068" cy="2822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rgbClr val="C00000"/>
                </a:solidFill>
                <a:latin typeface="+mj-lt"/>
                <a:cs typeface="Arial" panose="020B0604020202020204" pitchFamily="34" charset="0"/>
              </a:rPr>
              <a:t>Bon à savoir</a:t>
            </a:r>
          </a:p>
        </p:txBody>
      </p:sp>
      <p:pic>
        <p:nvPicPr>
          <p:cNvPr id="82" name="Image 81">
            <a:extLst>
              <a:ext uri="{FF2B5EF4-FFF2-40B4-BE49-F238E27FC236}">
                <a16:creationId xmlns:a16="http://schemas.microsoft.com/office/drawing/2014/main" id="{590B4C9F-6974-4C61-A13B-5B9B755F5A1F}"/>
              </a:ext>
            </a:extLst>
          </p:cNvPr>
          <p:cNvPicPr/>
          <p:nvPr/>
        </p:nvPicPr>
        <p:blipFill rotWithShape="1">
          <a:blip r:embed="rId3"/>
          <a:srcRect l="39848" t="44992" r="45767" b="32072"/>
          <a:stretch/>
        </p:blipFill>
        <p:spPr bwMode="auto">
          <a:xfrm>
            <a:off x="7864151" y="4945496"/>
            <a:ext cx="571878" cy="608946"/>
          </a:xfrm>
          <a:prstGeom prst="rect">
            <a:avLst/>
          </a:prstGeom>
          <a:ln>
            <a:noFill/>
          </a:ln>
          <a:extLst>
            <a:ext uri="{53640926-AAD7-44D8-BBD7-CCE9431645EC}">
              <a14:shadowObscured xmlns:a14="http://schemas.microsoft.com/office/drawing/2010/main"/>
            </a:ext>
          </a:extLst>
        </p:spPr>
      </p:pic>
      <p:sp>
        <p:nvSpPr>
          <p:cNvPr id="64" name="Rectangle 63">
            <a:extLst>
              <a:ext uri="{FF2B5EF4-FFF2-40B4-BE49-F238E27FC236}">
                <a16:creationId xmlns:a16="http://schemas.microsoft.com/office/drawing/2014/main" id="{1E96CFC3-B153-43E5-901D-DE6F764672E2}"/>
              </a:ext>
            </a:extLst>
          </p:cNvPr>
          <p:cNvSpPr/>
          <p:nvPr/>
        </p:nvSpPr>
        <p:spPr>
          <a:xfrm>
            <a:off x="695325" y="1266448"/>
            <a:ext cx="1287748" cy="2379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72" name="ZoneTexte 71">
            <a:extLst>
              <a:ext uri="{FF2B5EF4-FFF2-40B4-BE49-F238E27FC236}">
                <a16:creationId xmlns:a16="http://schemas.microsoft.com/office/drawing/2014/main" id="{CD21F8B3-FB44-4304-AED8-A65C0A092485}"/>
              </a:ext>
            </a:extLst>
          </p:cNvPr>
          <p:cNvSpPr txBox="1"/>
          <p:nvPr/>
        </p:nvSpPr>
        <p:spPr>
          <a:xfrm>
            <a:off x="2223599" y="1759236"/>
            <a:ext cx="5072894" cy="1077218"/>
          </a:xfrm>
          <a:prstGeom prst="rect">
            <a:avLst/>
          </a:prstGeom>
          <a:noFill/>
        </p:spPr>
        <p:txBody>
          <a:bodyPr wrap="square" rtlCol="0">
            <a:spAutoFit/>
          </a:bodyPr>
          <a:lstStyle/>
          <a:p>
            <a:pPr marL="171450" indent="-171450">
              <a:buFont typeface="Wingdings" panose="05000000000000000000" pitchFamily="2" charset="2"/>
              <a:buChar char="§"/>
              <a:defRPr/>
            </a:pP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Prof. de santé sans solution monétique et/ou terminaux de paiement </a:t>
            </a:r>
            <a:r>
              <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mn-cs"/>
              </a:rPr>
              <a:t>(</a:t>
            </a:r>
            <a:r>
              <a:rPr lang="fr-FR" sz="1000" dirty="0">
                <a:solidFill>
                  <a:prstClr val="black">
                    <a:lumMod val="50000"/>
                    <a:lumOff val="50000"/>
                  </a:prstClr>
                </a:solidFill>
                <a:latin typeface="Arial"/>
              </a:rPr>
              <a:t>2910</a:t>
            </a:r>
            <a:r>
              <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mn-cs"/>
              </a:rPr>
              <a:t> clients</a:t>
            </a:r>
            <a:r>
              <a:rPr lang="fr-FR" sz="1000" dirty="0">
                <a:solidFill>
                  <a:prstClr val="black">
                    <a:lumMod val="50000"/>
                    <a:lumOff val="50000"/>
                  </a:prstClr>
                </a:solidFill>
              </a:rPr>
              <a:t>) (cible 1 : 2 580 clients / cible 2 : 330 clients )</a:t>
            </a:r>
            <a:endPar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mn-cs"/>
            </a:endParaRPr>
          </a:p>
          <a:p>
            <a:pPr marL="350838" marR="0" lvl="1"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00" dirty="0">
                <a:solidFill>
                  <a:prstClr val="black">
                    <a:lumMod val="50000"/>
                    <a:lumOff val="50000"/>
                  </a:prstClr>
                </a:solidFill>
                <a:latin typeface="Arial"/>
                <a:cs typeface="Arial" panose="020B0604020202020204" pitchFamily="34" charset="0"/>
              </a:rPr>
              <a:t>Cible 1 : Professionnels de santé non équipés en monétique et TPE</a:t>
            </a:r>
          </a:p>
          <a:p>
            <a:pPr marL="350838" lvl="1" indent="-171450" algn="just">
              <a:buFont typeface="Arial" panose="020B0604020202020204" pitchFamily="34" charset="0"/>
              <a:buChar char="•"/>
              <a:defRPr/>
            </a:pPr>
            <a:r>
              <a:rPr lang="fr-FR" sz="1000" dirty="0">
                <a:solidFill>
                  <a:prstClr val="black">
                    <a:lumMod val="50000"/>
                    <a:lumOff val="50000"/>
                  </a:prstClr>
                </a:solidFill>
                <a:cs typeface="Arial" panose="020B0604020202020204" pitchFamily="34" charset="0"/>
              </a:rPr>
              <a:t>Cible 2 : Professionnels de santé non équipés en TPE mais possédant un contrat monétique </a:t>
            </a:r>
          </a:p>
          <a:p>
            <a:pPr marL="179388" lvl="1" algn="just">
              <a:defRPr/>
            </a:pPr>
            <a:r>
              <a:rPr lang="fr-FR" sz="1000" dirty="0">
                <a:solidFill>
                  <a:prstClr val="black">
                    <a:lumMod val="50000"/>
                    <a:lumOff val="50000"/>
                  </a:prstClr>
                </a:solidFill>
                <a:cs typeface="Arial" panose="020B0604020202020204" pitchFamily="34" charset="0"/>
              </a:rPr>
              <a:t>L’objectif est d’équiper nos clients en solutions Monétique et TPE </a:t>
            </a:r>
            <a:endPar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Arial" panose="020B0604020202020204" pitchFamily="34" charset="0"/>
            </a:endParaRPr>
          </a:p>
        </p:txBody>
      </p:sp>
      <p:grpSp>
        <p:nvGrpSpPr>
          <p:cNvPr id="80" name="Groupe 79">
            <a:extLst>
              <a:ext uri="{FF2B5EF4-FFF2-40B4-BE49-F238E27FC236}">
                <a16:creationId xmlns:a16="http://schemas.microsoft.com/office/drawing/2014/main" id="{5DCD3047-38AD-40CF-83DA-E6899B38D58C}"/>
              </a:ext>
            </a:extLst>
          </p:cNvPr>
          <p:cNvGrpSpPr/>
          <p:nvPr/>
        </p:nvGrpSpPr>
        <p:grpSpPr>
          <a:xfrm>
            <a:off x="808503" y="3378607"/>
            <a:ext cx="6670006" cy="626146"/>
            <a:chOff x="820825" y="3149106"/>
            <a:chExt cx="6670006" cy="626146"/>
          </a:xfrm>
        </p:grpSpPr>
        <p:sp>
          <p:nvSpPr>
            <p:cNvPr id="81" name="ZoneTexte 80">
              <a:extLst>
                <a:ext uri="{FF2B5EF4-FFF2-40B4-BE49-F238E27FC236}">
                  <a16:creationId xmlns:a16="http://schemas.microsoft.com/office/drawing/2014/main" id="{B3F5E69A-3004-4D89-8AE3-46E71BCD77CF}"/>
                </a:ext>
              </a:extLst>
            </p:cNvPr>
            <p:cNvSpPr txBox="1"/>
            <p:nvPr/>
          </p:nvSpPr>
          <p:spPr>
            <a:xfrm>
              <a:off x="2196959" y="3190477"/>
              <a:ext cx="5293872" cy="584775"/>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200" b="1" i="0" u="none" strike="noStrike" kern="1200" cap="none" spc="0" normalizeH="0" baseline="0" noProof="0" dirty="0">
                  <a:ln>
                    <a:noFill/>
                  </a:ln>
                  <a:solidFill>
                    <a:srgbClr val="C00000"/>
                  </a:solidFill>
                  <a:effectLst/>
                  <a:uLnTx/>
                  <a:uFillTx/>
                  <a:latin typeface="Arial"/>
                  <a:ea typeface="+mn-ea"/>
                  <a:cs typeface="+mn-cs"/>
                </a:rPr>
                <a:t>Vos clients actifs/non actifs et/ou non équipés</a:t>
              </a:r>
            </a:p>
            <a:p>
              <a:pPr marL="179388"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Arial" panose="020B0604020202020204" pitchFamily="34" charset="0"/>
                </a:rPr>
                <a:t>Explorez votre portefeuille pour accentuer la relation et Activer/Equiper vos clients sur les univers non détenus. </a:t>
              </a:r>
              <a:endParaRPr kumimoji="0" lang="fr-FR" sz="1000" b="0" i="0" u="none" strike="noStrike" kern="1200" cap="none" spc="0" normalizeH="0" baseline="0" noProof="0" dirty="0">
                <a:ln>
                  <a:noFill/>
                </a:ln>
                <a:solidFill>
                  <a:srgbClr val="C00000"/>
                </a:solidFill>
                <a:effectLst/>
                <a:uLnTx/>
                <a:uFillTx/>
                <a:latin typeface="Arial"/>
                <a:ea typeface="+mn-ea"/>
                <a:cs typeface="Arial" panose="020B0604020202020204" pitchFamily="34" charset="0"/>
              </a:endParaRPr>
            </a:p>
          </p:txBody>
        </p:sp>
        <p:pic>
          <p:nvPicPr>
            <p:cNvPr id="87" name="Image 86">
              <a:extLst>
                <a:ext uri="{FF2B5EF4-FFF2-40B4-BE49-F238E27FC236}">
                  <a16:creationId xmlns:a16="http://schemas.microsoft.com/office/drawing/2014/main" id="{AABC5947-9A01-4668-9289-0C8A82E27703}"/>
                </a:ext>
              </a:extLst>
            </p:cNvPr>
            <p:cNvPicPr>
              <a:picLocks noChangeAspect="1"/>
            </p:cNvPicPr>
            <p:nvPr/>
          </p:nvPicPr>
          <p:blipFill rotWithShape="1">
            <a:blip r:embed="rId5"/>
            <a:srcRect l="-1" r="82578" b="29569"/>
            <a:stretch/>
          </p:blipFill>
          <p:spPr>
            <a:xfrm>
              <a:off x="820825" y="3149106"/>
              <a:ext cx="333054" cy="318807"/>
            </a:xfrm>
            <a:prstGeom prst="rect">
              <a:avLst/>
            </a:prstGeom>
          </p:spPr>
        </p:pic>
      </p:grpSp>
      <p:sp>
        <p:nvSpPr>
          <p:cNvPr id="92" name="Rectangle 91">
            <a:extLst>
              <a:ext uri="{FF2B5EF4-FFF2-40B4-BE49-F238E27FC236}">
                <a16:creationId xmlns:a16="http://schemas.microsoft.com/office/drawing/2014/main" id="{6ABB40DD-E0BE-4683-96B6-834BD99A1B49}"/>
              </a:ext>
            </a:extLst>
          </p:cNvPr>
          <p:cNvSpPr/>
          <p:nvPr/>
        </p:nvSpPr>
        <p:spPr>
          <a:xfrm>
            <a:off x="171744" y="1082762"/>
            <a:ext cx="7269105" cy="2990947"/>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rial"/>
              <a:ea typeface="+mn-ea"/>
              <a:cs typeface="+mn-cs"/>
            </a:endParaRPr>
          </a:p>
        </p:txBody>
      </p:sp>
      <p:pic>
        <p:nvPicPr>
          <p:cNvPr id="93" name="Image 92">
            <a:extLst>
              <a:ext uri="{FF2B5EF4-FFF2-40B4-BE49-F238E27FC236}">
                <a16:creationId xmlns:a16="http://schemas.microsoft.com/office/drawing/2014/main" id="{AB0FCBD7-9D42-473E-B61F-2B898390C306}"/>
              </a:ext>
            </a:extLst>
          </p:cNvPr>
          <p:cNvPicPr>
            <a:picLocks noChangeAspect="1"/>
          </p:cNvPicPr>
          <p:nvPr/>
        </p:nvPicPr>
        <p:blipFill rotWithShape="1">
          <a:blip r:embed="rId6">
            <a:extLst>
              <a:ext uri="{BEBA8EAE-BF5A-486C-A8C5-ECC9F3942E4B}">
                <a14:imgProps xmlns:a14="http://schemas.microsoft.com/office/drawing/2010/main">
                  <a14:imgLayer r:embed="rId7">
                    <a14:imgEffect>
                      <a14:saturation sat="200000"/>
                    </a14:imgEffect>
                  </a14:imgLayer>
                </a14:imgProps>
              </a:ext>
            </a:extLst>
          </a:blip>
          <a:srcRect l="10161" t="9333" r="8604" b="5095"/>
          <a:stretch/>
        </p:blipFill>
        <p:spPr>
          <a:xfrm>
            <a:off x="887631" y="1267420"/>
            <a:ext cx="478808" cy="268972"/>
          </a:xfrm>
          <a:prstGeom prst="rect">
            <a:avLst/>
          </a:prstGeom>
        </p:spPr>
      </p:pic>
      <p:sp>
        <p:nvSpPr>
          <p:cNvPr id="94" name="ZoneTexte 93">
            <a:extLst>
              <a:ext uri="{FF2B5EF4-FFF2-40B4-BE49-F238E27FC236}">
                <a16:creationId xmlns:a16="http://schemas.microsoft.com/office/drawing/2014/main" id="{2840CDD6-8600-4699-A33A-ADEE9C08F413}"/>
              </a:ext>
            </a:extLst>
          </p:cNvPr>
          <p:cNvSpPr txBox="1"/>
          <p:nvPr/>
        </p:nvSpPr>
        <p:spPr>
          <a:xfrm>
            <a:off x="2209558" y="2772210"/>
            <a:ext cx="5072894" cy="738664"/>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200" b="1" i="0" u="none" strike="noStrike" kern="1200" cap="none" spc="0" normalizeH="0" baseline="0" noProof="0">
                <a:ln>
                  <a:noFill/>
                </a:ln>
                <a:solidFill>
                  <a:prstClr val="black">
                    <a:lumMod val="75000"/>
                    <a:lumOff val="25000"/>
                  </a:prstClr>
                </a:solidFill>
                <a:effectLst/>
                <a:uLnTx/>
                <a:uFillTx/>
                <a:latin typeface="Arial"/>
                <a:ea typeface="+mn-ea"/>
                <a:cs typeface="+mn-cs"/>
              </a:rPr>
              <a:t>E-commerce </a:t>
            </a:r>
            <a:r>
              <a:rPr kumimoji="0" lang="fr-FR" sz="1000" b="0" i="0" u="none" strike="noStrike" kern="1200" cap="none" spc="0" normalizeH="0" baseline="0" noProof="0">
                <a:ln>
                  <a:noFill/>
                </a:ln>
                <a:solidFill>
                  <a:prstClr val="black">
                    <a:lumMod val="50000"/>
                    <a:lumOff val="50000"/>
                  </a:prstClr>
                </a:solidFill>
                <a:effectLst/>
                <a:uLnTx/>
                <a:uFillTx/>
                <a:latin typeface="Arial"/>
                <a:ea typeface="+mn-ea"/>
                <a:cs typeface="+mn-cs"/>
              </a:rPr>
              <a:t>(</a:t>
            </a:r>
            <a:r>
              <a:rPr lang="fr-FR" sz="1000">
                <a:solidFill>
                  <a:prstClr val="black">
                    <a:lumMod val="50000"/>
                    <a:lumOff val="50000"/>
                  </a:prstClr>
                </a:solidFill>
                <a:latin typeface="Arial"/>
              </a:rPr>
              <a:t>2373</a:t>
            </a:r>
            <a:r>
              <a:rPr kumimoji="0" lang="fr-FR" sz="1000" b="0" i="0" u="none" strike="noStrike" kern="1200" cap="none" spc="0" normalizeH="0" baseline="0" noProof="0">
                <a:ln>
                  <a:noFill/>
                </a:ln>
                <a:solidFill>
                  <a:prstClr val="black">
                    <a:lumMod val="50000"/>
                    <a:lumOff val="50000"/>
                  </a:prstClr>
                </a:solidFill>
                <a:effectLst/>
                <a:uLnTx/>
                <a:uFillTx/>
                <a:latin typeface="Arial"/>
                <a:ea typeface="+mn-ea"/>
                <a:cs typeface="+mn-cs"/>
              </a:rPr>
              <a:t> </a:t>
            </a:r>
            <a:r>
              <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mn-cs"/>
              </a:rPr>
              <a:t>clients)</a:t>
            </a:r>
          </a:p>
          <a:p>
            <a:pPr marL="179388" marR="0" lvl="1" indent="0" algn="just"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lumMod val="50000"/>
                    <a:lumOff val="50000"/>
                  </a:prstClr>
                </a:solidFill>
                <a:effectLst/>
                <a:uLnTx/>
                <a:uFillTx/>
                <a:latin typeface="Arial"/>
                <a:ea typeface="+mn-ea"/>
                <a:cs typeface="Arial" panose="020B0604020202020204" pitchFamily="34" charset="0"/>
              </a:rPr>
              <a:t>Clients dont l’activité figure dans le TOP50 des codes NAF appétents e-commerce.</a:t>
            </a:r>
          </a:p>
          <a:p>
            <a:pPr marL="179388" marR="0" lvl="1" indent="0" algn="just" defTabSz="914400" rtl="0" eaLnBrk="1" fontAlgn="auto" latinLnBrk="0" hangingPunct="1">
              <a:lnSpc>
                <a:spcPct val="100000"/>
              </a:lnSpc>
              <a:spcBef>
                <a:spcPts val="0"/>
              </a:spcBef>
              <a:spcAft>
                <a:spcPts val="0"/>
              </a:spcAft>
              <a:buClrTx/>
              <a:buSzTx/>
              <a:buFontTx/>
              <a:buNone/>
              <a:tabLst/>
              <a:defRPr/>
            </a:pPr>
            <a:r>
              <a:rPr lang="fr-FR" sz="1000">
                <a:solidFill>
                  <a:prstClr val="black">
                    <a:lumMod val="50000"/>
                    <a:lumOff val="50000"/>
                  </a:prstClr>
                </a:solidFill>
                <a:latin typeface="Arial"/>
                <a:cs typeface="Arial" panose="020B0604020202020204" pitchFamily="34" charset="0"/>
              </a:rPr>
              <a:t>L’objectif est d’équiper nos clients en solution e-commerce et les accompagner dans le développement de leur activité en ligne. </a:t>
            </a:r>
            <a:endPar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Arial" panose="020B0604020202020204" pitchFamily="34" charset="0"/>
            </a:endParaRPr>
          </a:p>
        </p:txBody>
      </p:sp>
      <p:sp>
        <p:nvSpPr>
          <p:cNvPr id="95" name="ZoneTexte 94">
            <a:extLst>
              <a:ext uri="{FF2B5EF4-FFF2-40B4-BE49-F238E27FC236}">
                <a16:creationId xmlns:a16="http://schemas.microsoft.com/office/drawing/2014/main" id="{732B0444-8FF3-428B-A9D6-4EA9B4C66155}"/>
              </a:ext>
            </a:extLst>
          </p:cNvPr>
          <p:cNvSpPr txBox="1"/>
          <p:nvPr/>
        </p:nvSpPr>
        <p:spPr>
          <a:xfrm>
            <a:off x="1078550" y="3361560"/>
            <a:ext cx="1229824" cy="369332"/>
          </a:xfrm>
          <a:prstGeom prst="rect">
            <a:avLst/>
          </a:prstGeom>
          <a:noFill/>
        </p:spPr>
        <p:txBody>
          <a:bodyPr wrap="none" rtlCol="0">
            <a:spAutoFit/>
          </a:bodyPr>
          <a:lstStyle/>
          <a:p>
            <a:r>
              <a:rPr lang="fr-FR" b="1" dirty="0">
                <a:solidFill>
                  <a:srgbClr val="C00000"/>
                </a:solidFill>
                <a:latin typeface="Freestyle Script" panose="030804020302050B0404" pitchFamily="66" charset="0"/>
              </a:rPr>
              <a:t>Fond de commerce</a:t>
            </a:r>
          </a:p>
        </p:txBody>
      </p:sp>
      <p:sp>
        <p:nvSpPr>
          <p:cNvPr id="96" name="ZoneTexte 95">
            <a:extLst>
              <a:ext uri="{FF2B5EF4-FFF2-40B4-BE49-F238E27FC236}">
                <a16:creationId xmlns:a16="http://schemas.microsoft.com/office/drawing/2014/main" id="{65D6ED69-55FF-4528-9145-16C898BCC07E}"/>
              </a:ext>
            </a:extLst>
          </p:cNvPr>
          <p:cNvSpPr txBox="1"/>
          <p:nvPr/>
        </p:nvSpPr>
        <p:spPr>
          <a:xfrm>
            <a:off x="2223598" y="1073709"/>
            <a:ext cx="5239374" cy="738664"/>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Activation des NER inactives par les flux </a:t>
            </a:r>
            <a:r>
              <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mn-cs"/>
              </a:rPr>
              <a:t>(705 clients)</a:t>
            </a:r>
          </a:p>
          <a:p>
            <a:pPr marL="179388" marR="0" lvl="1" indent="0" algn="just" defTabSz="914400" rtl="0" eaLnBrk="1" fontAlgn="auto" latinLnBrk="0" hangingPunct="1">
              <a:lnSpc>
                <a:spcPct val="100000"/>
              </a:lnSpc>
              <a:spcBef>
                <a:spcPts val="0"/>
              </a:spcBef>
              <a:spcAft>
                <a:spcPts val="0"/>
              </a:spcAft>
              <a:buClrTx/>
              <a:buSzTx/>
              <a:buFontTx/>
              <a:buNone/>
              <a:tabLst/>
              <a:defRPr/>
            </a:pPr>
            <a:r>
              <a:rPr lang="fr-FR" sz="1000" dirty="0">
                <a:solidFill>
                  <a:prstClr val="black">
                    <a:lumMod val="50000"/>
                    <a:lumOff val="50000"/>
                  </a:prstClr>
                </a:solidFill>
                <a:latin typeface="Arial"/>
                <a:cs typeface="Arial" panose="020B0604020202020204" pitchFamily="34" charset="0"/>
              </a:rPr>
              <a:t>Nouvelles entrées en relation non actives à 12 mois. </a:t>
            </a:r>
          </a:p>
          <a:p>
            <a:pPr marL="179388" marR="0" lvl="1" indent="0" algn="just" defTabSz="914400" rtl="0" eaLnBrk="1" fontAlgn="auto" latinLnBrk="0" hangingPunct="1">
              <a:lnSpc>
                <a:spcPct val="100000"/>
              </a:lnSpc>
              <a:spcBef>
                <a:spcPts val="0"/>
              </a:spcBef>
              <a:spcAft>
                <a:spcPts val="0"/>
              </a:spcAft>
              <a:buClrTx/>
              <a:buSzTx/>
              <a:buFontTx/>
              <a:buNone/>
              <a:tabLst/>
              <a:defRPr/>
            </a:pPr>
            <a:r>
              <a:rPr lang="fr-FR" sz="1000" dirty="0">
                <a:solidFill>
                  <a:prstClr val="black">
                    <a:lumMod val="50000"/>
                    <a:lumOff val="50000"/>
                  </a:prstClr>
                </a:solidFill>
                <a:latin typeface="Arial"/>
                <a:cs typeface="Arial" panose="020B0604020202020204" pitchFamily="34" charset="0"/>
              </a:rPr>
              <a:t>L’objectif est d’activer ces entrées en relation en proposant nos solutions flux et monétique : </a:t>
            </a:r>
            <a:r>
              <a:rPr lang="fr-FR" sz="1000" dirty="0" err="1">
                <a:solidFill>
                  <a:prstClr val="black">
                    <a:lumMod val="50000"/>
                    <a:lumOff val="50000"/>
                  </a:prstClr>
                </a:solidFill>
                <a:latin typeface="Arial"/>
                <a:cs typeface="Arial" panose="020B0604020202020204" pitchFamily="34" charset="0"/>
              </a:rPr>
              <a:t>Domilis</a:t>
            </a:r>
            <a:r>
              <a:rPr lang="fr-FR" sz="1000" dirty="0">
                <a:solidFill>
                  <a:prstClr val="black">
                    <a:lumMod val="50000"/>
                    <a:lumOff val="50000"/>
                  </a:prstClr>
                </a:solidFill>
                <a:latin typeface="Arial"/>
                <a:cs typeface="Arial" panose="020B0604020202020204" pitchFamily="34" charset="0"/>
              </a:rPr>
              <a:t>, cartes business, monétique de proximité, e-commerce, offres flux</a:t>
            </a:r>
            <a:endPar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Arial" panose="020B0604020202020204" pitchFamily="34" charset="0"/>
            </a:endParaRPr>
          </a:p>
        </p:txBody>
      </p:sp>
      <p:sp>
        <p:nvSpPr>
          <p:cNvPr id="97" name="ZoneTexte 96">
            <a:extLst>
              <a:ext uri="{FF2B5EF4-FFF2-40B4-BE49-F238E27FC236}">
                <a16:creationId xmlns:a16="http://schemas.microsoft.com/office/drawing/2014/main" id="{D68DC0B6-411C-4940-8600-C882EC9BF240}"/>
              </a:ext>
            </a:extLst>
          </p:cNvPr>
          <p:cNvSpPr txBox="1"/>
          <p:nvPr/>
        </p:nvSpPr>
        <p:spPr>
          <a:xfrm>
            <a:off x="314797" y="1542286"/>
            <a:ext cx="400110" cy="2308324"/>
          </a:xfrm>
          <a:prstGeom prst="rect">
            <a:avLst/>
          </a:prstGeom>
          <a:noFill/>
        </p:spPr>
        <p:txBody>
          <a:bodyPr vert="vert270" wrap="square" rtlCol="0">
            <a:spAutoFit/>
          </a:bodyPr>
          <a:lstStyle/>
          <a:p>
            <a:r>
              <a:rPr lang="fr-FR" sz="1400" b="1" dirty="0">
                <a:solidFill>
                  <a:schemeClr val="tx1">
                    <a:lumMod val="75000"/>
                    <a:lumOff val="25000"/>
                  </a:schemeClr>
                </a:solidFill>
              </a:rPr>
              <a:t>QUI CONTACTER ?</a:t>
            </a:r>
          </a:p>
        </p:txBody>
      </p:sp>
      <p:pic>
        <p:nvPicPr>
          <p:cNvPr id="98" name="Picture 2" descr="Sticker arbre été vert pas cher Etiquette &amp;amp;amp; Autocollant">
            <a:extLst>
              <a:ext uri="{FF2B5EF4-FFF2-40B4-BE49-F238E27FC236}">
                <a16:creationId xmlns:a16="http://schemas.microsoft.com/office/drawing/2014/main" id="{1D951662-74B4-483B-ABEA-DDB4C475225F}"/>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70427" y="5057286"/>
            <a:ext cx="453321" cy="453321"/>
          </a:xfrm>
          <a:prstGeom prst="rect">
            <a:avLst/>
          </a:prstGeom>
          <a:noFill/>
          <a:extLst>
            <a:ext uri="{909E8E84-426E-40DD-AFC4-6F175D3DCCD1}">
              <a14:hiddenFill xmlns:a14="http://schemas.microsoft.com/office/drawing/2010/main">
                <a:solidFill>
                  <a:srgbClr val="FFFFFF"/>
                </a:solidFill>
              </a14:hiddenFill>
            </a:ext>
          </a:extLst>
        </p:spPr>
      </p:pic>
      <p:sp>
        <p:nvSpPr>
          <p:cNvPr id="99" name="Rectangle 98">
            <a:hlinkClick r:id="rId9"/>
            <a:extLst>
              <a:ext uri="{FF2B5EF4-FFF2-40B4-BE49-F238E27FC236}">
                <a16:creationId xmlns:a16="http://schemas.microsoft.com/office/drawing/2014/main" id="{63A3E26B-0D32-49B7-833D-15370F94EF64}"/>
              </a:ext>
            </a:extLst>
          </p:cNvPr>
          <p:cNvSpPr/>
          <p:nvPr/>
        </p:nvSpPr>
        <p:spPr>
          <a:xfrm>
            <a:off x="6811780" y="6448562"/>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1200" cap="none" spc="0" normalizeH="0" baseline="0" noProof="0" dirty="0">
                <a:ln>
                  <a:noFill/>
                </a:ln>
                <a:solidFill>
                  <a:prstClr val="black">
                    <a:lumMod val="75000"/>
                    <a:lumOff val="25000"/>
                  </a:prstClr>
                </a:solidFill>
                <a:effectLst/>
                <a:uLnTx/>
                <a:uFillTx/>
                <a:latin typeface="Arial"/>
                <a:ea typeface="+mn-ea"/>
                <a:cs typeface="+mn-cs"/>
              </a:rPr>
              <a:t>Offres promo</a:t>
            </a:r>
          </a:p>
        </p:txBody>
      </p:sp>
      <p:sp>
        <p:nvSpPr>
          <p:cNvPr id="100" name="Rectangle 99">
            <a:hlinkClick r:id="rId10" action="ppaction://hlinksldjump"/>
            <a:extLst>
              <a:ext uri="{FF2B5EF4-FFF2-40B4-BE49-F238E27FC236}">
                <a16:creationId xmlns:a16="http://schemas.microsoft.com/office/drawing/2014/main" id="{B68B5495-63BD-4906-8CF0-09EE5D05AA58}"/>
              </a:ext>
            </a:extLst>
          </p:cNvPr>
          <p:cNvSpPr/>
          <p:nvPr/>
        </p:nvSpPr>
        <p:spPr>
          <a:xfrm>
            <a:off x="9044028" y="6448562"/>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1200" cap="none" spc="0" normalizeH="0" baseline="0" noProof="0" dirty="0">
                <a:ln>
                  <a:noFill/>
                </a:ln>
                <a:solidFill>
                  <a:prstClr val="black">
                    <a:lumMod val="75000"/>
                    <a:lumOff val="25000"/>
                  </a:prstClr>
                </a:solidFill>
                <a:effectLst/>
                <a:uLnTx/>
                <a:uFillTx/>
                <a:latin typeface="Arial"/>
                <a:ea typeface="+mn-ea"/>
                <a:cs typeface="+mn-cs"/>
              </a:rPr>
              <a:t>Boîte à outils</a:t>
            </a:r>
          </a:p>
        </p:txBody>
      </p:sp>
      <p:pic>
        <p:nvPicPr>
          <p:cNvPr id="101" name="Picture 4">
            <a:extLst>
              <a:ext uri="{FF2B5EF4-FFF2-40B4-BE49-F238E27FC236}">
                <a16:creationId xmlns:a16="http://schemas.microsoft.com/office/drawing/2014/main" id="{881AAB49-0158-4993-BD77-5CC5A6B5857B}"/>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18889" t="19753" r="15034" b="23429"/>
          <a:stretch/>
        </p:blipFill>
        <p:spPr bwMode="auto">
          <a:xfrm>
            <a:off x="8463406" y="6448564"/>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 name="Picture 4">
            <a:extLst>
              <a:ext uri="{FF2B5EF4-FFF2-40B4-BE49-F238E27FC236}">
                <a16:creationId xmlns:a16="http://schemas.microsoft.com/office/drawing/2014/main" id="{3FF5C070-1D2E-4AFD-A8CA-ABF642842602}"/>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18889" t="19753" r="15034" b="23429"/>
          <a:stretch/>
        </p:blipFill>
        <p:spPr bwMode="auto">
          <a:xfrm>
            <a:off x="10695654" y="6448564"/>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470436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Rectangle 76">
            <a:extLst>
              <a:ext uri="{FF2B5EF4-FFF2-40B4-BE49-F238E27FC236}">
                <a16:creationId xmlns:a16="http://schemas.microsoft.com/office/drawing/2014/main" id="{675AB4E0-6447-41EA-BA59-8E249E7BF714}"/>
              </a:ext>
            </a:extLst>
          </p:cNvPr>
          <p:cNvSpPr/>
          <p:nvPr/>
        </p:nvSpPr>
        <p:spPr>
          <a:xfrm>
            <a:off x="169086" y="4014418"/>
            <a:ext cx="7283665" cy="232067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2" name="Rectangle 61">
            <a:extLst>
              <a:ext uri="{FF2B5EF4-FFF2-40B4-BE49-F238E27FC236}">
                <a16:creationId xmlns:a16="http://schemas.microsoft.com/office/drawing/2014/main" id="{614F7C21-E0CE-442E-B3E2-A3F908507F8C}"/>
              </a:ext>
            </a:extLst>
          </p:cNvPr>
          <p:cNvSpPr/>
          <p:nvPr/>
        </p:nvSpPr>
        <p:spPr>
          <a:xfrm>
            <a:off x="695325" y="1320766"/>
            <a:ext cx="1287748" cy="2379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6" name="Espace réservé du texte 5"/>
          <p:cNvSpPr>
            <a:spLocks noGrp="1"/>
          </p:cNvSpPr>
          <p:nvPr>
            <p:ph type="body" sz="quarter" idx="12"/>
          </p:nvPr>
        </p:nvSpPr>
        <p:spPr/>
        <p:txBody>
          <a:bodyPr/>
          <a:lstStyle/>
          <a:p>
            <a:r>
              <a:rPr lang="fr-FR" dirty="0"/>
              <a:t>Univers</a:t>
            </a:r>
            <a:r>
              <a:rPr lang="fr-FR" dirty="0">
                <a:solidFill>
                  <a:srgbClr val="C00000"/>
                </a:solidFill>
              </a:rPr>
              <a:t> </a:t>
            </a:r>
            <a:r>
              <a:rPr lang="fr-FR" dirty="0">
                <a:solidFill>
                  <a:srgbClr val="FFC20A"/>
                </a:solidFill>
              </a:rPr>
              <a:t>Assurance &amp; Prévoyance </a:t>
            </a:r>
            <a:r>
              <a:rPr lang="fr-FR" dirty="0"/>
              <a:t>Les moyens pour atteindre les objectifs</a:t>
            </a:r>
          </a:p>
        </p:txBody>
      </p:sp>
      <p:grpSp>
        <p:nvGrpSpPr>
          <p:cNvPr id="12" name="Groupe 11">
            <a:extLst>
              <a:ext uri="{FF2B5EF4-FFF2-40B4-BE49-F238E27FC236}">
                <a16:creationId xmlns:a16="http://schemas.microsoft.com/office/drawing/2014/main" id="{9DA8115D-0B17-4EFB-82D7-39180694AC9F}"/>
              </a:ext>
            </a:extLst>
          </p:cNvPr>
          <p:cNvGrpSpPr/>
          <p:nvPr/>
        </p:nvGrpSpPr>
        <p:grpSpPr>
          <a:xfrm>
            <a:off x="819198" y="1210710"/>
            <a:ext cx="11176655" cy="5100539"/>
            <a:chOff x="1786504" y="1087501"/>
            <a:chExt cx="9393404" cy="5100539"/>
          </a:xfrm>
        </p:grpSpPr>
        <p:sp>
          <p:nvSpPr>
            <p:cNvPr id="14" name="ZoneTexte 13">
              <a:extLst>
                <a:ext uri="{FF2B5EF4-FFF2-40B4-BE49-F238E27FC236}">
                  <a16:creationId xmlns:a16="http://schemas.microsoft.com/office/drawing/2014/main" id="{2C2FD729-C38F-4DC5-988E-2E118AF71695}"/>
                </a:ext>
              </a:extLst>
            </p:cNvPr>
            <p:cNvSpPr txBox="1"/>
            <p:nvPr/>
          </p:nvSpPr>
          <p:spPr>
            <a:xfrm>
              <a:off x="7681129" y="1809154"/>
              <a:ext cx="3498779" cy="1231106"/>
            </a:xfrm>
            <a:prstGeom prst="rect">
              <a:avLst/>
            </a:prstGeom>
            <a:solidFill>
              <a:schemeClr val="bg1">
                <a:lumMod val="95000"/>
              </a:schemeClr>
            </a:solidFill>
          </p:spPr>
          <p:txBody>
            <a:bodyPr wrap="square" rtlCol="0">
              <a:spAutoFit/>
            </a:bodyPr>
            <a:lstStyle/>
            <a:p>
              <a:pPr marL="171450" lvl="0" indent="-171450" algn="just">
                <a:spcBef>
                  <a:spcPct val="20000"/>
                </a:spcBef>
                <a:buClr>
                  <a:srgbClr val="C00000"/>
                </a:buClr>
                <a:buFont typeface="Wingdings" panose="05000000000000000000" pitchFamily="2" charset="2"/>
                <a:buChar char="§"/>
                <a:defRPr/>
              </a:pPr>
              <a:r>
                <a:rPr kumimoji="0" lang="fr-FR" sz="1000" b="0" i="0" u="none" strike="noStrike" kern="1200" cap="none" spc="0" normalizeH="0" baseline="0" noProof="0">
                  <a:ln>
                    <a:noFill/>
                  </a:ln>
                  <a:solidFill>
                    <a:prstClr val="black">
                      <a:lumMod val="50000"/>
                      <a:lumOff val="50000"/>
                    </a:prstClr>
                  </a:solidFill>
                  <a:effectLst/>
                  <a:uLnTx/>
                  <a:uFillTx/>
                  <a:latin typeface="Arial"/>
                  <a:ea typeface="+mn-ea"/>
                  <a:cs typeface="+mn-cs"/>
                </a:rPr>
                <a:t>Quelles dispositions avez-vous prises pour protéger vos biens (local et son contenu, véhicule professionnel) ?</a:t>
              </a:r>
              <a:endParaRPr lang="fr-FR" sz="1000">
                <a:solidFill>
                  <a:prstClr val="black"/>
                </a:solidFill>
                <a:latin typeface="Calibri"/>
              </a:endParaRPr>
            </a:p>
            <a:p>
              <a:pPr marL="171450" marR="0" lvl="0" indent="-17145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
                <a:tabLst/>
                <a:defRPr/>
              </a:pPr>
              <a:r>
                <a:rPr kumimoji="0" lang="fr-FR" sz="1000" b="0" i="0" u="none" strike="noStrike" kern="1200" cap="none" spc="0" normalizeH="0" baseline="0" noProof="0">
                  <a:ln>
                    <a:noFill/>
                  </a:ln>
                  <a:solidFill>
                    <a:prstClr val="black">
                      <a:lumMod val="50000"/>
                      <a:lumOff val="50000"/>
                    </a:prstClr>
                  </a:solidFill>
                  <a:effectLst/>
                  <a:uLnTx/>
                  <a:uFillTx/>
                  <a:latin typeface="Arial"/>
                  <a:ea typeface="+mn-ea"/>
                  <a:cs typeface="+mn-cs"/>
                </a:rPr>
                <a:t>En cas d’arrêt de travail, et ainsi dans l’impossibilité de générer de l’activité, comment allez vous faire face aux charges fixes de votre entreprise ?</a:t>
              </a:r>
            </a:p>
            <a:p>
              <a:pPr marL="171450" marR="0" lvl="0" indent="-17145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
                <a:tabLst/>
                <a:defRPr/>
              </a:pPr>
              <a:r>
                <a:rPr kumimoji="0" lang="fr-FR" sz="1000" b="0" i="0" u="none" strike="noStrike" kern="1200" cap="none" spc="0" normalizeH="0" baseline="0" noProof="0">
                  <a:ln>
                    <a:noFill/>
                  </a:ln>
                  <a:solidFill>
                    <a:prstClr val="black">
                      <a:lumMod val="50000"/>
                      <a:lumOff val="50000"/>
                    </a:prstClr>
                  </a:solidFill>
                  <a:effectLst/>
                  <a:uLnTx/>
                  <a:uFillTx/>
                  <a:latin typeface="Arial"/>
                  <a:ea typeface="+mn-ea"/>
                  <a:cs typeface="+mn-cs"/>
                </a:rPr>
                <a:t>Que pensez vous du fait de pouvoir préserver vos revenus, et ainsi maintenir votre niveau de vie avec une prise en charge immédiate ?</a:t>
              </a:r>
              <a:endPar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mn-cs"/>
              </a:endParaRPr>
            </a:p>
          </p:txBody>
        </p:sp>
        <p:sp>
          <p:nvSpPr>
            <p:cNvPr id="15" name="Rectangle 14">
              <a:extLst>
                <a:ext uri="{FF2B5EF4-FFF2-40B4-BE49-F238E27FC236}">
                  <a16:creationId xmlns:a16="http://schemas.microsoft.com/office/drawing/2014/main" id="{92D803C2-E01E-4BDB-B4B6-09ADCE0747BD}"/>
                </a:ext>
              </a:extLst>
            </p:cNvPr>
            <p:cNvSpPr/>
            <p:nvPr/>
          </p:nvSpPr>
          <p:spPr>
            <a:xfrm>
              <a:off x="8286845" y="1312773"/>
              <a:ext cx="2710920" cy="307777"/>
            </a:xfrm>
            <a:prstGeom prst="rect">
              <a:avLst/>
            </a:prstGeom>
          </p:spPr>
          <p:txBody>
            <a:bodyPr wrap="none">
              <a:spAutoFit/>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fr-FR" sz="1400" b="1" i="0" u="none" strike="noStrike" kern="1200" cap="none" spc="0" normalizeH="0" baseline="0" noProof="0" dirty="0">
                  <a:ln>
                    <a:noFill/>
                  </a:ln>
                  <a:solidFill>
                    <a:srgbClr val="C00000"/>
                  </a:solidFill>
                  <a:effectLst/>
                  <a:uLnTx/>
                  <a:uFillTx/>
                  <a:latin typeface="Arial"/>
                  <a:ea typeface="+mn-ea"/>
                  <a:cs typeface="+mn-cs"/>
                </a:rPr>
                <a:t>Des idées pour lancer la discussion</a:t>
              </a:r>
            </a:p>
          </p:txBody>
        </p:sp>
        <p:cxnSp>
          <p:nvCxnSpPr>
            <p:cNvPr id="16" name="Connecteur droit 15">
              <a:extLst>
                <a:ext uri="{FF2B5EF4-FFF2-40B4-BE49-F238E27FC236}">
                  <a16:creationId xmlns:a16="http://schemas.microsoft.com/office/drawing/2014/main" id="{CD4882C8-2559-40E2-A09D-A99B67827DB4}"/>
                </a:ext>
              </a:extLst>
            </p:cNvPr>
            <p:cNvCxnSpPr/>
            <p:nvPr/>
          </p:nvCxnSpPr>
          <p:spPr>
            <a:xfrm>
              <a:off x="7538765" y="1087501"/>
              <a:ext cx="2447" cy="510053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23" name="Rectangle à coins arrondis 65">
              <a:extLst>
                <a:ext uri="{FF2B5EF4-FFF2-40B4-BE49-F238E27FC236}">
                  <a16:creationId xmlns:a16="http://schemas.microsoft.com/office/drawing/2014/main" id="{BE863CD4-79F4-465A-81AF-CA4A0C20E859}"/>
                </a:ext>
              </a:extLst>
            </p:cNvPr>
            <p:cNvSpPr/>
            <p:nvPr/>
          </p:nvSpPr>
          <p:spPr>
            <a:xfrm>
              <a:off x="7469137" y="4150127"/>
              <a:ext cx="3016980" cy="1830041"/>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prstClr val="black">
                    <a:lumMod val="50000"/>
                    <a:lumOff val="50000"/>
                  </a:prstClr>
                </a:solidFill>
                <a:effectLst/>
                <a:uLnTx/>
                <a:uFillTx/>
                <a:latin typeface="Arial"/>
                <a:ea typeface="+mn-ea"/>
                <a:cs typeface="+mn-cs"/>
              </a:endParaRPr>
            </a:p>
          </p:txBody>
        </p:sp>
        <p:sp>
          <p:nvSpPr>
            <p:cNvPr id="83" name="Rectangle 82">
              <a:extLst>
                <a:ext uri="{FF2B5EF4-FFF2-40B4-BE49-F238E27FC236}">
                  <a16:creationId xmlns:a16="http://schemas.microsoft.com/office/drawing/2014/main" id="{71222628-0E7F-467F-990D-B34BE04D6358}"/>
                </a:ext>
              </a:extLst>
            </p:cNvPr>
            <p:cNvSpPr/>
            <p:nvPr/>
          </p:nvSpPr>
          <p:spPr>
            <a:xfrm>
              <a:off x="1786504" y="2594939"/>
              <a:ext cx="1511575" cy="276999"/>
            </a:xfrm>
            <a:prstGeom prst="rect">
              <a:avLst/>
            </a:prstGeom>
          </p:spPr>
          <p:txBody>
            <a:bodyPr wrap="square">
              <a:spAutoFit/>
            </a:bodyPr>
            <a:lstStyle/>
            <a:p>
              <a:pPr marL="0" marR="0" lvl="0" indent="0" algn="l" defTabSz="914400" rtl="0" eaLnBrk="1" fontAlgn="auto" latinLnBrk="0" hangingPunct="1">
                <a:lnSpc>
                  <a:spcPct val="100000"/>
                </a:lnSpc>
                <a:spcBef>
                  <a:spcPct val="20000"/>
                </a:spcBef>
                <a:spcAft>
                  <a:spcPts val="0"/>
                </a:spcAft>
                <a:buClrTx/>
                <a:buSzTx/>
                <a:buFontTx/>
                <a:buNone/>
                <a:tabLst/>
                <a:defRPr/>
              </a:pPr>
              <a:endParaRPr kumimoji="0" lang="fr-FR" sz="1200" b="0" i="1"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grpSp>
      <p:sp>
        <p:nvSpPr>
          <p:cNvPr id="54" name="Rectangle 53">
            <a:extLst>
              <a:ext uri="{FF2B5EF4-FFF2-40B4-BE49-F238E27FC236}">
                <a16:creationId xmlns:a16="http://schemas.microsoft.com/office/drawing/2014/main" id="{2EEF3855-A0A6-488B-8E35-9B632043E004}"/>
              </a:ext>
            </a:extLst>
          </p:cNvPr>
          <p:cNvSpPr/>
          <p:nvPr/>
        </p:nvSpPr>
        <p:spPr>
          <a:xfrm>
            <a:off x="1629671" y="4354520"/>
            <a:ext cx="5768636" cy="1138773"/>
          </a:xfrm>
          <a:prstGeom prst="rect">
            <a:avLst/>
          </a:prstGeom>
        </p:spPr>
        <p:txBody>
          <a:bodyPr wrap="square">
            <a:spAutoFit/>
          </a:bodyPr>
          <a:lstStyle/>
          <a:p>
            <a:pPr marL="171450" lvl="0" indent="-171450">
              <a:buFont typeface="Wingdings" panose="05000000000000000000" pitchFamily="2" charset="2"/>
              <a:buChar char="§"/>
              <a:defRPr/>
            </a:pP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AUTO Pro et MR Pro : </a:t>
            </a:r>
            <a:r>
              <a:rPr kumimoji="0" lang="fr-FR" sz="1100" b="1" i="0" u="none" strike="noStrike" kern="1200" cap="none" spc="0" normalizeH="0" baseline="0" noProof="0" dirty="0">
                <a:ln>
                  <a:noFill/>
                </a:ln>
                <a:solidFill>
                  <a:schemeClr val="accent4">
                    <a:lumMod val="75000"/>
                  </a:schemeClr>
                </a:solidFill>
                <a:effectLst/>
                <a:uLnTx/>
                <a:uFillTx/>
                <a:latin typeface="Arial"/>
                <a:ea typeface="+mn-ea"/>
                <a:cs typeface="+mn-cs"/>
              </a:rPr>
              <a:t>1 mois de cotisation offert </a:t>
            </a:r>
            <a:r>
              <a:rPr kumimoji="0" lang="fr-FR" sz="1100" b="0" i="0" u="none" strike="noStrike" kern="1200" cap="none" spc="0" normalizeH="0" baseline="0" noProof="0" dirty="0">
                <a:ln>
                  <a:noFill/>
                </a:ln>
                <a:solidFill>
                  <a:prstClr val="black">
                    <a:lumMod val="50000"/>
                    <a:lumOff val="50000"/>
                  </a:prstClr>
                </a:solidFill>
                <a:effectLst/>
                <a:uLnTx/>
                <a:uFillTx/>
                <a:latin typeface="Arial"/>
                <a:ea typeface="+mn-ea"/>
                <a:cs typeface="+mn-cs"/>
              </a:rPr>
              <a:t>sur le montant TTC de la cotisation annuelle pour toute nouvelle souscription </a:t>
            </a:r>
            <a:r>
              <a:rPr lang="fr-FR" sz="1100" dirty="0">
                <a:solidFill>
                  <a:prstClr val="black">
                    <a:lumMod val="50000"/>
                    <a:lumOff val="50000"/>
                  </a:prstClr>
                </a:solidFill>
              </a:rPr>
              <a:t>(réservé aux créateurs de moins de 3 ans).</a:t>
            </a:r>
          </a:p>
          <a:p>
            <a:pPr marL="171450" lvl="0" indent="-171450">
              <a:buFont typeface="Wingdings" panose="05000000000000000000" pitchFamily="2" charset="2"/>
              <a:buChar char="§"/>
              <a:defRPr/>
            </a:pPr>
            <a:endPar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pic>
        <p:nvPicPr>
          <p:cNvPr id="74" name="Image 73">
            <a:extLst>
              <a:ext uri="{FF2B5EF4-FFF2-40B4-BE49-F238E27FC236}">
                <a16:creationId xmlns:a16="http://schemas.microsoft.com/office/drawing/2014/main" id="{7A32AEA6-BAE2-4487-A6AA-1540A72A6A54}"/>
              </a:ext>
            </a:extLst>
          </p:cNvPr>
          <p:cNvPicPr/>
          <p:nvPr/>
        </p:nvPicPr>
        <p:blipFill rotWithShape="1">
          <a:blip r:embed="rId2"/>
          <a:srcRect l="39848" t="44992" r="45767" b="32072"/>
          <a:stretch/>
        </p:blipFill>
        <p:spPr bwMode="auto">
          <a:xfrm>
            <a:off x="1021648" y="4453241"/>
            <a:ext cx="290250" cy="245429"/>
          </a:xfrm>
          <a:prstGeom prst="rect">
            <a:avLst/>
          </a:prstGeom>
          <a:ln>
            <a:noFill/>
          </a:ln>
          <a:extLst>
            <a:ext uri="{53640926-AAD7-44D8-BBD7-CCE9431645EC}">
              <a14:shadowObscured xmlns:a14="http://schemas.microsoft.com/office/drawing/2010/main"/>
            </a:ext>
          </a:extLst>
        </p:spPr>
      </p:pic>
      <p:grpSp>
        <p:nvGrpSpPr>
          <p:cNvPr id="92" name="Groupe 91">
            <a:extLst>
              <a:ext uri="{FF2B5EF4-FFF2-40B4-BE49-F238E27FC236}">
                <a16:creationId xmlns:a16="http://schemas.microsoft.com/office/drawing/2014/main" id="{EA982E71-2C04-4975-B2ED-3CB23350CB09}"/>
              </a:ext>
            </a:extLst>
          </p:cNvPr>
          <p:cNvGrpSpPr/>
          <p:nvPr/>
        </p:nvGrpSpPr>
        <p:grpSpPr>
          <a:xfrm>
            <a:off x="46852" y="1264554"/>
            <a:ext cx="912614" cy="962721"/>
            <a:chOff x="-1276077" y="1194888"/>
            <a:chExt cx="2535333" cy="2143125"/>
          </a:xfrm>
        </p:grpSpPr>
        <p:pic>
          <p:nvPicPr>
            <p:cNvPr id="90" name="Image 89">
              <a:extLst>
                <a:ext uri="{FF2B5EF4-FFF2-40B4-BE49-F238E27FC236}">
                  <a16:creationId xmlns:a16="http://schemas.microsoft.com/office/drawing/2014/main" id="{7A03B4BE-5A98-4894-9D9B-44B9C1DE52DE}"/>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276077" y="1194888"/>
              <a:ext cx="2524125" cy="2143125"/>
            </a:xfrm>
            <a:prstGeom prst="rect">
              <a:avLst/>
            </a:prstGeom>
          </p:spPr>
        </p:pic>
        <p:sp>
          <p:nvSpPr>
            <p:cNvPr id="91" name="Rectangle 90">
              <a:extLst>
                <a:ext uri="{FF2B5EF4-FFF2-40B4-BE49-F238E27FC236}">
                  <a16:creationId xmlns:a16="http://schemas.microsoft.com/office/drawing/2014/main" id="{A69D48CF-29F3-4C42-A528-AA4607B08AED}"/>
                </a:ext>
              </a:extLst>
            </p:cNvPr>
            <p:cNvSpPr/>
            <p:nvPr/>
          </p:nvSpPr>
          <p:spPr>
            <a:xfrm>
              <a:off x="1138631" y="2278303"/>
              <a:ext cx="120625" cy="1942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rial"/>
                <a:ea typeface="+mn-ea"/>
                <a:cs typeface="+mn-cs"/>
              </a:endParaRPr>
            </a:p>
          </p:txBody>
        </p:sp>
      </p:grpSp>
      <p:sp>
        <p:nvSpPr>
          <p:cNvPr id="58" name="ZoneTexte 57">
            <a:extLst>
              <a:ext uri="{FF2B5EF4-FFF2-40B4-BE49-F238E27FC236}">
                <a16:creationId xmlns:a16="http://schemas.microsoft.com/office/drawing/2014/main" id="{E320BA27-E7D4-4F5B-8F9D-C026AB85BE6B}"/>
              </a:ext>
            </a:extLst>
          </p:cNvPr>
          <p:cNvSpPr txBox="1"/>
          <p:nvPr/>
        </p:nvSpPr>
        <p:spPr>
          <a:xfrm>
            <a:off x="309486" y="4831774"/>
            <a:ext cx="400110" cy="1338239"/>
          </a:xfrm>
          <a:prstGeom prst="rect">
            <a:avLst/>
          </a:prstGeom>
          <a:noFill/>
        </p:spPr>
        <p:txBody>
          <a:bodyPr vert="vert270"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black">
                    <a:lumMod val="75000"/>
                    <a:lumOff val="25000"/>
                  </a:prstClr>
                </a:solidFill>
                <a:effectLst/>
                <a:uLnTx/>
                <a:uFillTx/>
                <a:latin typeface="Arial"/>
                <a:ea typeface="+mn-ea"/>
                <a:cs typeface="+mn-cs"/>
              </a:rPr>
              <a:t>LES OFFRES</a:t>
            </a:r>
          </a:p>
        </p:txBody>
      </p:sp>
      <p:sp>
        <p:nvSpPr>
          <p:cNvPr id="59" name="ZoneTexte 58">
            <a:extLst>
              <a:ext uri="{FF2B5EF4-FFF2-40B4-BE49-F238E27FC236}">
                <a16:creationId xmlns:a16="http://schemas.microsoft.com/office/drawing/2014/main" id="{BB499923-7775-49FC-917A-C0A822E991B2}"/>
              </a:ext>
            </a:extLst>
          </p:cNvPr>
          <p:cNvSpPr txBox="1"/>
          <p:nvPr/>
        </p:nvSpPr>
        <p:spPr>
          <a:xfrm>
            <a:off x="314797" y="1542286"/>
            <a:ext cx="400110" cy="2308324"/>
          </a:xfrm>
          <a:prstGeom prst="rect">
            <a:avLst/>
          </a:prstGeom>
          <a:noFill/>
        </p:spPr>
        <p:txBody>
          <a:bodyPr vert="vert270"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black">
                    <a:lumMod val="75000"/>
                    <a:lumOff val="25000"/>
                  </a:prstClr>
                </a:solidFill>
                <a:effectLst/>
                <a:uLnTx/>
                <a:uFillTx/>
                <a:latin typeface="Arial"/>
                <a:ea typeface="+mn-ea"/>
                <a:cs typeface="+mn-cs"/>
              </a:rPr>
              <a:t>QUI CONTACTER ?</a:t>
            </a:r>
          </a:p>
        </p:txBody>
      </p:sp>
      <p:sp>
        <p:nvSpPr>
          <p:cNvPr id="63" name="Espace réservé du texte 3">
            <a:extLst>
              <a:ext uri="{FF2B5EF4-FFF2-40B4-BE49-F238E27FC236}">
                <a16:creationId xmlns:a16="http://schemas.microsoft.com/office/drawing/2014/main" id="{8CAE1F3A-A30C-4414-A0D7-C58F30404297}"/>
              </a:ext>
            </a:extLst>
          </p:cNvPr>
          <p:cNvSpPr>
            <a:spLocks noGrp="1"/>
          </p:cNvSpPr>
          <p:nvPr>
            <p:ph type="body" sz="quarter" idx="14"/>
          </p:nvPr>
        </p:nvSpPr>
        <p:spPr>
          <a:xfrm>
            <a:off x="4376738" y="136525"/>
            <a:ext cx="7299325" cy="231775"/>
          </a:xfrm>
        </p:spPr>
        <p:txBody>
          <a:bodyPr/>
          <a:lstStyle/>
          <a:p>
            <a:r>
              <a:rPr lang="fr-FR" dirty="0">
                <a:solidFill>
                  <a:schemeClr val="tx1">
                    <a:lumMod val="65000"/>
                    <a:lumOff val="35000"/>
                  </a:schemeClr>
                </a:solidFill>
              </a:rPr>
              <a:t>Particuliers 	</a:t>
            </a:r>
            <a:r>
              <a:rPr lang="fr-FR" dirty="0"/>
              <a:t>	</a:t>
            </a:r>
            <a:r>
              <a:rPr lang="fr-FR" b="0" dirty="0"/>
              <a:t>Premiums		</a:t>
            </a:r>
            <a:r>
              <a:rPr lang="fr-FR" b="0" dirty="0">
                <a:solidFill>
                  <a:srgbClr val="C00000"/>
                </a:solidFill>
              </a:rPr>
              <a:t>Professionnels</a:t>
            </a:r>
          </a:p>
        </p:txBody>
      </p:sp>
      <p:sp>
        <p:nvSpPr>
          <p:cNvPr id="64" name="Rectangle 63">
            <a:extLst>
              <a:ext uri="{FF2B5EF4-FFF2-40B4-BE49-F238E27FC236}">
                <a16:creationId xmlns:a16="http://schemas.microsoft.com/office/drawing/2014/main" id="{3425C821-9406-438D-BC5D-08C06882497E}"/>
              </a:ext>
            </a:extLst>
          </p:cNvPr>
          <p:cNvSpPr/>
          <p:nvPr/>
        </p:nvSpPr>
        <p:spPr>
          <a:xfrm>
            <a:off x="171744" y="1137080"/>
            <a:ext cx="7269105" cy="2796607"/>
          </a:xfrm>
          <a:prstGeom prst="rect">
            <a:avLst/>
          </a:prstGeom>
          <a:noFill/>
          <a:ln w="28575">
            <a:solidFill>
              <a:srgbClr val="F2F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73" name="Rectangle 72">
            <a:extLst>
              <a:ext uri="{FF2B5EF4-FFF2-40B4-BE49-F238E27FC236}">
                <a16:creationId xmlns:a16="http://schemas.microsoft.com/office/drawing/2014/main" id="{9B89372B-B128-4E38-B897-726D4DB44588}"/>
              </a:ext>
            </a:extLst>
          </p:cNvPr>
          <p:cNvSpPr/>
          <p:nvPr/>
        </p:nvSpPr>
        <p:spPr>
          <a:xfrm>
            <a:off x="695325" y="1320766"/>
            <a:ext cx="1287748" cy="2379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78" name="ZoneTexte 77">
            <a:extLst>
              <a:ext uri="{FF2B5EF4-FFF2-40B4-BE49-F238E27FC236}">
                <a16:creationId xmlns:a16="http://schemas.microsoft.com/office/drawing/2014/main" id="{B02C5385-57DA-4EDE-81BD-2D7B24E98DCB}"/>
              </a:ext>
            </a:extLst>
          </p:cNvPr>
          <p:cNvSpPr txBox="1"/>
          <p:nvPr/>
        </p:nvSpPr>
        <p:spPr>
          <a:xfrm>
            <a:off x="2209556" y="1468321"/>
            <a:ext cx="5086936" cy="1508105"/>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200" b="1" i="0" u="none" strike="noStrike" kern="1200" cap="none" spc="0" normalizeH="0" baseline="0" noProof="0">
                <a:ln>
                  <a:noFill/>
                </a:ln>
                <a:solidFill>
                  <a:prstClr val="black">
                    <a:lumMod val="75000"/>
                    <a:lumOff val="25000"/>
                  </a:prstClr>
                </a:solidFill>
                <a:effectLst/>
                <a:uLnTx/>
                <a:uFillTx/>
                <a:latin typeface="Arial"/>
                <a:ea typeface="+mn-ea"/>
                <a:cs typeface="+mn-cs"/>
              </a:rPr>
              <a:t>IARD </a:t>
            </a:r>
            <a:r>
              <a:rPr lang="fr-FR" sz="1200" b="1">
                <a:solidFill>
                  <a:prstClr val="black">
                    <a:lumMod val="75000"/>
                    <a:lumOff val="25000"/>
                  </a:prstClr>
                </a:solidFill>
                <a:latin typeface="Arial"/>
              </a:rPr>
              <a:t>PRO Créateurs </a:t>
            </a:r>
            <a:r>
              <a:rPr kumimoji="0" lang="fr-FR" sz="1000" b="0" i="0" u="none" strike="noStrike" kern="1200" cap="none" spc="0" normalizeH="0" baseline="0" noProof="0">
                <a:ln>
                  <a:noFill/>
                </a:ln>
                <a:solidFill>
                  <a:prstClr val="black">
                    <a:lumMod val="50000"/>
                    <a:lumOff val="50000"/>
                  </a:prstClr>
                </a:solidFill>
                <a:effectLst/>
                <a:uLnTx/>
                <a:uFillTx/>
                <a:latin typeface="Arial"/>
                <a:ea typeface="+mn-ea"/>
                <a:cs typeface="+mn-cs"/>
              </a:rPr>
              <a:t>(</a:t>
            </a:r>
            <a:r>
              <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mn-cs"/>
              </a:rPr>
              <a:t>cible 1 </a:t>
            </a:r>
            <a:r>
              <a:rPr kumimoji="0" lang="fr-FR" sz="1000" b="0" i="0" u="none" strike="noStrike" kern="1200" cap="none" spc="0" normalizeH="0" baseline="0" noProof="0">
                <a:ln>
                  <a:noFill/>
                </a:ln>
                <a:solidFill>
                  <a:prstClr val="black">
                    <a:lumMod val="50000"/>
                    <a:lumOff val="50000"/>
                  </a:prstClr>
                </a:solidFill>
                <a:effectLst/>
                <a:uLnTx/>
                <a:uFillTx/>
                <a:latin typeface="Arial"/>
                <a:ea typeface="+mn-ea"/>
                <a:cs typeface="+mn-cs"/>
              </a:rPr>
              <a:t>: 614 clients </a:t>
            </a:r>
            <a:r>
              <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mn-cs"/>
              </a:rPr>
              <a:t>/ cible 2 </a:t>
            </a:r>
            <a:r>
              <a:rPr kumimoji="0" lang="fr-FR" sz="1000" b="0" i="0" u="none" strike="noStrike" kern="1200" cap="none" spc="0" normalizeH="0" baseline="0" noProof="0">
                <a:ln>
                  <a:noFill/>
                </a:ln>
                <a:solidFill>
                  <a:prstClr val="black">
                    <a:lumMod val="50000"/>
                    <a:lumOff val="50000"/>
                  </a:prstClr>
                </a:solidFill>
                <a:effectLst/>
                <a:uLnTx/>
                <a:uFillTx/>
                <a:latin typeface="Arial"/>
                <a:ea typeface="+mn-ea"/>
                <a:cs typeface="+mn-cs"/>
              </a:rPr>
              <a:t>: 4 147 clients </a:t>
            </a:r>
            <a:r>
              <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mn-cs"/>
              </a:rPr>
              <a:t>)</a:t>
            </a:r>
          </a:p>
          <a:p>
            <a:pPr marL="350838" marR="0" lvl="1"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Arial" panose="020B0604020202020204" pitchFamily="34" charset="0"/>
              </a:rPr>
              <a:t>Cible 1 </a:t>
            </a:r>
            <a:r>
              <a:rPr kumimoji="0" lang="fr-FR" sz="1000" b="0" i="0" u="none" strike="noStrike" kern="1200" cap="none" spc="0" normalizeH="0" baseline="0" noProof="0">
                <a:ln>
                  <a:noFill/>
                </a:ln>
                <a:solidFill>
                  <a:prstClr val="black">
                    <a:lumMod val="50000"/>
                    <a:lumOff val="50000"/>
                  </a:prstClr>
                </a:solidFill>
                <a:effectLst/>
                <a:uLnTx/>
                <a:uFillTx/>
                <a:latin typeface="Arial"/>
                <a:ea typeface="+mn-ea"/>
                <a:cs typeface="Arial" panose="020B0604020202020204" pitchFamily="34" charset="0"/>
              </a:rPr>
              <a:t>: Clients Pro Actifs avec une date de création inférieure à 3 ans. Codes NAF 100 % elligibles à la MR Pro. (envoi e-mailing Auto Pro &amp; MR Pro)</a:t>
            </a:r>
          </a:p>
          <a:p>
            <a:pPr marL="350838" marR="0" lvl="1"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000" b="0" i="0" u="none" strike="noStrike" kern="1200" cap="none" spc="0" normalizeH="0" baseline="0" noProof="0">
                <a:ln>
                  <a:noFill/>
                </a:ln>
                <a:solidFill>
                  <a:prstClr val="black">
                    <a:lumMod val="50000"/>
                    <a:lumOff val="50000"/>
                  </a:prstClr>
                </a:solidFill>
                <a:effectLst/>
                <a:uLnTx/>
                <a:uFillTx/>
                <a:latin typeface="Arial"/>
                <a:ea typeface="+mn-ea"/>
                <a:cs typeface="Arial" panose="020B0604020202020204" pitchFamily="34" charset="0"/>
              </a:rPr>
              <a:t>Cible </a:t>
            </a:r>
            <a:r>
              <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Arial" panose="020B0604020202020204" pitchFamily="34" charset="0"/>
              </a:rPr>
              <a:t>2 </a:t>
            </a:r>
            <a:r>
              <a:rPr kumimoji="0" lang="fr-FR" sz="1000" b="0" i="0" u="none" strike="noStrike" kern="1200" cap="none" spc="0" normalizeH="0" baseline="0" noProof="0">
                <a:ln>
                  <a:noFill/>
                </a:ln>
                <a:solidFill>
                  <a:prstClr val="black">
                    <a:lumMod val="50000"/>
                    <a:lumOff val="50000"/>
                  </a:prstClr>
                </a:solidFill>
                <a:effectLst/>
                <a:uLnTx/>
                <a:uFillTx/>
                <a:latin typeface="Arial"/>
                <a:ea typeface="+mn-ea"/>
                <a:cs typeface="Arial" panose="020B0604020202020204" pitchFamily="34" charset="0"/>
              </a:rPr>
              <a:t>: Cients Pro actifs avec une date inférieure à 3 ans non inclus dans la cible 1. (envoi e-mailing Auto Pro)</a:t>
            </a:r>
          </a:p>
          <a:p>
            <a:pPr marL="179388" marR="0" lvl="1" algn="just" defTabSz="914400" rtl="0" eaLnBrk="1" fontAlgn="auto" latinLnBrk="0" hangingPunct="1">
              <a:lnSpc>
                <a:spcPct val="100000"/>
              </a:lnSpc>
              <a:spcBef>
                <a:spcPts val="0"/>
              </a:spcBef>
              <a:spcAft>
                <a:spcPts val="0"/>
              </a:spcAft>
              <a:buClrTx/>
              <a:buSzTx/>
              <a:tabLst/>
              <a:defRPr/>
            </a:pPr>
            <a:r>
              <a:rPr lang="fr-FR" sz="1000">
                <a:solidFill>
                  <a:prstClr val="black">
                    <a:lumMod val="50000"/>
                    <a:lumOff val="50000"/>
                  </a:prstClr>
                </a:solidFill>
                <a:latin typeface="Arial"/>
                <a:cs typeface="Arial" panose="020B0604020202020204" pitchFamily="34" charset="0"/>
              </a:rPr>
              <a:t>Objectif : Equiper nos clients pro en création depuis moins de 3 ans en contrats IARD Pro (Auto Pro 1 &amp; MR Pro) en leur faisant bénéficier de la remise créateur 2022.</a:t>
            </a:r>
            <a:endParaRPr kumimoji="0" lang="fr-FR" sz="1000" b="0" i="0" u="none" strike="noStrike" kern="1200" cap="none" spc="0" normalizeH="0" baseline="0" noProof="0">
              <a:ln>
                <a:noFill/>
              </a:ln>
              <a:solidFill>
                <a:prstClr val="black">
                  <a:lumMod val="50000"/>
                  <a:lumOff val="50000"/>
                </a:prstClr>
              </a:solidFill>
              <a:effectLst/>
              <a:uLnTx/>
              <a:uFillTx/>
              <a:latin typeface="Arial"/>
              <a:ea typeface="+mn-ea"/>
              <a:cs typeface="Arial" panose="020B0604020202020204" pitchFamily="34" charset="0"/>
            </a:endParaRPr>
          </a:p>
          <a:p>
            <a:pPr marL="179388" marR="0" lvl="1" algn="just" defTabSz="914400" rtl="0" eaLnBrk="1" fontAlgn="auto" latinLnBrk="0" hangingPunct="1">
              <a:lnSpc>
                <a:spcPct val="100000"/>
              </a:lnSpc>
              <a:spcBef>
                <a:spcPts val="0"/>
              </a:spcBef>
              <a:spcAft>
                <a:spcPts val="0"/>
              </a:spcAft>
              <a:buClrTx/>
              <a:buSzTx/>
              <a:tabLst/>
              <a:defRPr/>
            </a:pPr>
            <a:r>
              <a:rPr kumimoji="0" lang="fr-FR" sz="1000" b="0" i="0" u="none" strike="noStrike" kern="1200" cap="none" spc="0" normalizeH="0" baseline="0" noProof="0">
                <a:ln>
                  <a:noFill/>
                </a:ln>
                <a:solidFill>
                  <a:prstClr val="black">
                    <a:lumMod val="50000"/>
                    <a:lumOff val="50000"/>
                  </a:prstClr>
                </a:solidFill>
                <a:effectLst/>
                <a:uLnTx/>
                <a:uFillTx/>
                <a:latin typeface="Arial"/>
                <a:ea typeface="+mn-ea"/>
                <a:cs typeface="Arial" panose="020B0604020202020204" pitchFamily="34" charset="0"/>
              </a:rPr>
              <a:t> </a:t>
            </a:r>
            <a:endPar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Arial" panose="020B0604020202020204" pitchFamily="34" charset="0"/>
            </a:endParaRPr>
          </a:p>
        </p:txBody>
      </p:sp>
      <p:sp>
        <p:nvSpPr>
          <p:cNvPr id="79" name="Rectangle 78">
            <a:extLst>
              <a:ext uri="{FF2B5EF4-FFF2-40B4-BE49-F238E27FC236}">
                <a16:creationId xmlns:a16="http://schemas.microsoft.com/office/drawing/2014/main" id="{D34D271D-BA8C-4A7F-B2B0-24E6983C1A00}"/>
              </a:ext>
            </a:extLst>
          </p:cNvPr>
          <p:cNvSpPr/>
          <p:nvPr/>
        </p:nvSpPr>
        <p:spPr>
          <a:xfrm>
            <a:off x="865077" y="2790946"/>
            <a:ext cx="1798534" cy="276999"/>
          </a:xfrm>
          <a:prstGeom prst="rect">
            <a:avLst/>
          </a:prstGeom>
        </p:spPr>
        <p:txBody>
          <a:bodyPr wrap="square">
            <a:spAutoFit/>
          </a:bodyPr>
          <a:lstStyle/>
          <a:p>
            <a:pPr marL="0" marR="0" lvl="0" indent="0" algn="l" defTabSz="914400" rtl="0" eaLnBrk="1" fontAlgn="auto" latinLnBrk="0" hangingPunct="1">
              <a:lnSpc>
                <a:spcPct val="100000"/>
              </a:lnSpc>
              <a:spcBef>
                <a:spcPct val="20000"/>
              </a:spcBef>
              <a:spcAft>
                <a:spcPts val="0"/>
              </a:spcAft>
              <a:buClrTx/>
              <a:buSzTx/>
              <a:buFontTx/>
              <a:buNone/>
              <a:tabLst/>
              <a:defRPr/>
            </a:pPr>
            <a:endParaRPr kumimoji="0" lang="fr-FR" sz="1200" b="0" i="1"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sp>
        <p:nvSpPr>
          <p:cNvPr id="84" name="ZoneTexte 83">
            <a:extLst>
              <a:ext uri="{FF2B5EF4-FFF2-40B4-BE49-F238E27FC236}">
                <a16:creationId xmlns:a16="http://schemas.microsoft.com/office/drawing/2014/main" id="{89BBB27B-E13C-4802-A9E0-E58B693F2199}"/>
              </a:ext>
            </a:extLst>
          </p:cNvPr>
          <p:cNvSpPr txBox="1"/>
          <p:nvPr/>
        </p:nvSpPr>
        <p:spPr>
          <a:xfrm>
            <a:off x="2209556" y="3206921"/>
            <a:ext cx="5154681" cy="430887"/>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200" b="1" i="0" u="none" strike="noStrike" kern="1200" cap="none" spc="0" normalizeH="0" baseline="0" noProof="0" dirty="0">
                <a:ln>
                  <a:noFill/>
                </a:ln>
                <a:solidFill>
                  <a:srgbClr val="C00000"/>
                </a:solidFill>
                <a:effectLst/>
                <a:uLnTx/>
                <a:uFillTx/>
                <a:latin typeface="Arial"/>
                <a:ea typeface="+mn-ea"/>
                <a:cs typeface="+mn-cs"/>
              </a:rPr>
              <a:t>Vos clients sans Univers Assurance</a:t>
            </a:r>
          </a:p>
          <a:p>
            <a:pPr marL="179388"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Arial" panose="020B0604020202020204" pitchFamily="34" charset="0"/>
              </a:rPr>
              <a:t>Vous pouvez filtrer et trier vos clients non équipés en Assurance.</a:t>
            </a:r>
            <a:endParaRPr kumimoji="0" lang="fr-FR" sz="1000" b="0" i="0" u="none" strike="noStrike" kern="1200" cap="none" spc="0" normalizeH="0" baseline="0" noProof="0" dirty="0">
              <a:ln>
                <a:noFill/>
              </a:ln>
              <a:solidFill>
                <a:srgbClr val="C00000"/>
              </a:solidFill>
              <a:effectLst/>
              <a:uLnTx/>
              <a:uFillTx/>
              <a:latin typeface="Arial"/>
              <a:ea typeface="+mn-ea"/>
              <a:cs typeface="Arial" panose="020B0604020202020204" pitchFamily="34" charset="0"/>
            </a:endParaRPr>
          </a:p>
        </p:txBody>
      </p:sp>
      <p:sp>
        <p:nvSpPr>
          <p:cNvPr id="94" name="ZoneTexte 93">
            <a:extLst>
              <a:ext uri="{FF2B5EF4-FFF2-40B4-BE49-F238E27FC236}">
                <a16:creationId xmlns:a16="http://schemas.microsoft.com/office/drawing/2014/main" id="{3440AA58-DBB0-4610-B275-247464F7AA98}"/>
              </a:ext>
            </a:extLst>
          </p:cNvPr>
          <p:cNvSpPr txBox="1"/>
          <p:nvPr/>
        </p:nvSpPr>
        <p:spPr>
          <a:xfrm>
            <a:off x="314797" y="1542286"/>
            <a:ext cx="400110" cy="2308324"/>
          </a:xfrm>
          <a:prstGeom prst="rect">
            <a:avLst/>
          </a:prstGeom>
          <a:noFill/>
        </p:spPr>
        <p:txBody>
          <a:bodyPr vert="vert270"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black">
                    <a:lumMod val="75000"/>
                    <a:lumOff val="25000"/>
                  </a:prstClr>
                </a:solidFill>
                <a:effectLst/>
                <a:uLnTx/>
                <a:uFillTx/>
                <a:latin typeface="Arial"/>
                <a:ea typeface="+mn-ea"/>
                <a:cs typeface="+mn-cs"/>
              </a:rPr>
              <a:t>QUI CONTACTER ?</a:t>
            </a:r>
          </a:p>
        </p:txBody>
      </p:sp>
      <p:sp>
        <p:nvSpPr>
          <p:cNvPr id="95" name="Rectangle 94">
            <a:extLst>
              <a:ext uri="{FF2B5EF4-FFF2-40B4-BE49-F238E27FC236}">
                <a16:creationId xmlns:a16="http://schemas.microsoft.com/office/drawing/2014/main" id="{EC16E9C7-283B-4342-9A0B-CF50BE7B9CAC}"/>
              </a:ext>
            </a:extLst>
          </p:cNvPr>
          <p:cNvSpPr/>
          <p:nvPr/>
        </p:nvSpPr>
        <p:spPr>
          <a:xfrm>
            <a:off x="301967" y="1114403"/>
            <a:ext cx="7269105" cy="2796607"/>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rial"/>
              <a:ea typeface="+mn-ea"/>
              <a:cs typeface="+mn-cs"/>
            </a:endParaRPr>
          </a:p>
        </p:txBody>
      </p:sp>
      <p:pic>
        <p:nvPicPr>
          <p:cNvPr id="96" name="Image 95">
            <a:extLst>
              <a:ext uri="{FF2B5EF4-FFF2-40B4-BE49-F238E27FC236}">
                <a16:creationId xmlns:a16="http://schemas.microsoft.com/office/drawing/2014/main" id="{7E0C2F97-BAB0-4579-B007-78D98FD4F52D}"/>
              </a:ext>
            </a:extLst>
          </p:cNvPr>
          <p:cNvPicPr>
            <a:picLocks noChangeAspect="1"/>
          </p:cNvPicPr>
          <p:nvPr/>
        </p:nvPicPr>
        <p:blipFill rotWithShape="1">
          <a:blip r:embed="rId4">
            <a:extLst>
              <a:ext uri="{BEBA8EAE-BF5A-486C-A8C5-ECC9F3942E4B}">
                <a14:imgProps xmlns:a14="http://schemas.microsoft.com/office/drawing/2010/main">
                  <a14:imgLayer r:embed="rId5">
                    <a14:imgEffect>
                      <a14:saturation sat="200000"/>
                    </a14:imgEffect>
                  </a14:imgLayer>
                </a14:imgProps>
              </a:ext>
            </a:extLst>
          </a:blip>
          <a:srcRect l="10161" t="9333" r="8604" b="5095"/>
          <a:stretch/>
        </p:blipFill>
        <p:spPr>
          <a:xfrm>
            <a:off x="1011980" y="1914798"/>
            <a:ext cx="478808" cy="268972"/>
          </a:xfrm>
          <a:prstGeom prst="rect">
            <a:avLst/>
          </a:prstGeom>
        </p:spPr>
      </p:pic>
      <p:pic>
        <p:nvPicPr>
          <p:cNvPr id="98" name="Picture 4" descr="New - image for website - Sherrards Law">
            <a:extLst>
              <a:ext uri="{FF2B5EF4-FFF2-40B4-BE49-F238E27FC236}">
                <a16:creationId xmlns:a16="http://schemas.microsoft.com/office/drawing/2014/main" id="{524F1044-B0FB-45DA-99FF-0A5DDD52073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857124" y="1552622"/>
            <a:ext cx="321095" cy="318661"/>
          </a:xfrm>
          <a:prstGeom prst="rect">
            <a:avLst/>
          </a:prstGeom>
          <a:noFill/>
          <a:extLst>
            <a:ext uri="{909E8E84-426E-40DD-AFC4-6F175D3DCCD1}">
              <a14:hiddenFill xmlns:a14="http://schemas.microsoft.com/office/drawing/2010/main">
                <a:solidFill>
                  <a:srgbClr val="FFFFFF"/>
                </a:solidFill>
              </a14:hiddenFill>
            </a:ext>
          </a:extLst>
        </p:spPr>
      </p:pic>
      <p:sp>
        <p:nvSpPr>
          <p:cNvPr id="108" name="ZoneTexte 107">
            <a:extLst>
              <a:ext uri="{FF2B5EF4-FFF2-40B4-BE49-F238E27FC236}">
                <a16:creationId xmlns:a16="http://schemas.microsoft.com/office/drawing/2014/main" id="{23A708DB-E162-47E2-A22D-7B33D4F42DAB}"/>
              </a:ext>
            </a:extLst>
          </p:cNvPr>
          <p:cNvSpPr txBox="1"/>
          <p:nvPr/>
        </p:nvSpPr>
        <p:spPr>
          <a:xfrm>
            <a:off x="1078550" y="3204211"/>
            <a:ext cx="1229824" cy="369332"/>
          </a:xfrm>
          <a:prstGeom prst="rect">
            <a:avLst/>
          </a:prstGeom>
          <a:noFill/>
        </p:spPr>
        <p:txBody>
          <a:bodyPr wrap="none" rtlCol="0">
            <a:spAutoFit/>
          </a:bodyPr>
          <a:lstStyle/>
          <a:p>
            <a:r>
              <a:rPr lang="fr-FR" b="1" dirty="0">
                <a:solidFill>
                  <a:srgbClr val="C00000"/>
                </a:solidFill>
                <a:latin typeface="Freestyle Script" panose="030804020302050B0404" pitchFamily="66" charset="0"/>
              </a:rPr>
              <a:t>Fond de commerce</a:t>
            </a:r>
          </a:p>
        </p:txBody>
      </p:sp>
      <p:pic>
        <p:nvPicPr>
          <p:cNvPr id="109" name="Image 108">
            <a:extLst>
              <a:ext uri="{FF2B5EF4-FFF2-40B4-BE49-F238E27FC236}">
                <a16:creationId xmlns:a16="http://schemas.microsoft.com/office/drawing/2014/main" id="{471B1603-F93E-4DC6-8422-5613FC26D7F9}"/>
              </a:ext>
            </a:extLst>
          </p:cNvPr>
          <p:cNvPicPr>
            <a:picLocks noChangeAspect="1"/>
          </p:cNvPicPr>
          <p:nvPr/>
        </p:nvPicPr>
        <p:blipFill rotWithShape="1">
          <a:blip r:embed="rId7"/>
          <a:srcRect l="-1" r="82578" b="29569"/>
          <a:stretch/>
        </p:blipFill>
        <p:spPr>
          <a:xfrm>
            <a:off x="808503" y="3206126"/>
            <a:ext cx="333054" cy="318807"/>
          </a:xfrm>
          <a:prstGeom prst="rect">
            <a:avLst/>
          </a:prstGeom>
        </p:spPr>
      </p:pic>
      <p:sp>
        <p:nvSpPr>
          <p:cNvPr id="110" name="Rectangle 109">
            <a:extLst>
              <a:ext uri="{FF2B5EF4-FFF2-40B4-BE49-F238E27FC236}">
                <a16:creationId xmlns:a16="http://schemas.microsoft.com/office/drawing/2014/main" id="{40FF96C2-9AE4-4380-9E7E-A317A5B50F8A}"/>
              </a:ext>
            </a:extLst>
          </p:cNvPr>
          <p:cNvSpPr/>
          <p:nvPr/>
        </p:nvSpPr>
        <p:spPr>
          <a:xfrm>
            <a:off x="1629671" y="4988718"/>
            <a:ext cx="5768636" cy="446276"/>
          </a:xfrm>
          <a:prstGeom prst="rect">
            <a:avLst/>
          </a:prstGeom>
        </p:spPr>
        <p:txBody>
          <a:bodyPr wrap="square">
            <a:spAutoFit/>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AUTO Pro Green : </a:t>
            </a:r>
            <a:r>
              <a:rPr kumimoji="0" lang="fr-FR" sz="1100" b="1" i="0" u="none" strike="noStrike" kern="1200" cap="none" spc="0" normalizeH="0" baseline="0" noProof="0" dirty="0">
                <a:ln>
                  <a:noFill/>
                </a:ln>
                <a:solidFill>
                  <a:schemeClr val="accent4">
                    <a:lumMod val="75000"/>
                  </a:schemeClr>
                </a:solidFill>
                <a:effectLst/>
                <a:uLnTx/>
                <a:uFillTx/>
                <a:latin typeface="Arial"/>
                <a:ea typeface="+mn-ea"/>
                <a:cs typeface="+mn-cs"/>
              </a:rPr>
              <a:t>100 € de réduction offerts </a:t>
            </a:r>
            <a:r>
              <a:rPr kumimoji="0" lang="fr-FR" sz="1100" b="0" i="0" u="none" strike="noStrike" kern="1200" cap="none" spc="0" normalizeH="0" baseline="0" noProof="0" dirty="0">
                <a:ln>
                  <a:noFill/>
                </a:ln>
                <a:solidFill>
                  <a:prstClr val="black">
                    <a:lumMod val="50000"/>
                    <a:lumOff val="50000"/>
                  </a:prstClr>
                </a:solidFill>
                <a:effectLst/>
                <a:uLnTx/>
                <a:uFillTx/>
                <a:latin typeface="Arial"/>
                <a:ea typeface="+mn-ea"/>
                <a:cs typeface="+mn-cs"/>
              </a:rPr>
              <a:t>pour toute nouvelle souscription d’un contrat sur un véhicule électrique ou hybride.</a:t>
            </a:r>
            <a:endParaRPr kumimoji="0" lang="fr-FR" sz="1100" b="1"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sp>
        <p:nvSpPr>
          <p:cNvPr id="111" name="Rectangle 110">
            <a:extLst>
              <a:ext uri="{FF2B5EF4-FFF2-40B4-BE49-F238E27FC236}">
                <a16:creationId xmlns:a16="http://schemas.microsoft.com/office/drawing/2014/main" id="{D7ABABDA-E8C9-452F-8CBB-9D631F8E9385}"/>
              </a:ext>
            </a:extLst>
          </p:cNvPr>
          <p:cNvSpPr/>
          <p:nvPr/>
        </p:nvSpPr>
        <p:spPr>
          <a:xfrm>
            <a:off x="1629671" y="5499842"/>
            <a:ext cx="5768636" cy="446276"/>
          </a:xfrm>
          <a:prstGeom prst="rect">
            <a:avLst/>
          </a:prstGeom>
        </p:spPr>
        <p:txBody>
          <a:bodyPr wrap="square">
            <a:spAutoFit/>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1200" b="1" dirty="0">
                <a:solidFill>
                  <a:prstClr val="black">
                    <a:lumMod val="75000"/>
                    <a:lumOff val="25000"/>
                  </a:prstClr>
                </a:solidFill>
                <a:latin typeface="Arial"/>
              </a:rPr>
              <a:t>Prévoyance </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Pro : </a:t>
            </a:r>
            <a:r>
              <a:rPr kumimoji="0" lang="fr-FR" sz="1100" b="1" i="0" u="none" strike="noStrike" kern="1200" cap="none" spc="0" normalizeH="0" baseline="0" noProof="0" dirty="0">
                <a:ln>
                  <a:noFill/>
                </a:ln>
                <a:solidFill>
                  <a:schemeClr val="accent4">
                    <a:lumMod val="75000"/>
                  </a:schemeClr>
                </a:solidFill>
                <a:effectLst/>
                <a:uLnTx/>
                <a:uFillTx/>
                <a:latin typeface="Arial"/>
                <a:ea typeface="+mn-ea"/>
                <a:cs typeface="+mn-cs"/>
              </a:rPr>
              <a:t>3 mois offerts </a:t>
            </a:r>
            <a:r>
              <a:rPr kumimoji="0" lang="fr-FR" sz="1100" b="0" i="0" u="none" strike="noStrike" kern="1200" cap="none" spc="0" normalizeH="0" baseline="0" noProof="0" dirty="0">
                <a:ln>
                  <a:noFill/>
                </a:ln>
                <a:solidFill>
                  <a:prstClr val="black">
                    <a:lumMod val="50000"/>
                    <a:lumOff val="50000"/>
                  </a:prstClr>
                </a:solidFill>
                <a:effectLst/>
                <a:uLnTx/>
                <a:uFillTx/>
                <a:latin typeface="Arial"/>
                <a:ea typeface="+mn-ea"/>
                <a:cs typeface="+mn-cs"/>
              </a:rPr>
              <a:t>pour toute nouvelle souscription avec reprise d’un contrat à la concurrence.</a:t>
            </a:r>
            <a:endPar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pic>
        <p:nvPicPr>
          <p:cNvPr id="112" name="Picture 2" descr="Sticker arbre été vert pas cher Etiquette &amp;amp;amp; Autocollant">
            <a:extLst>
              <a:ext uri="{FF2B5EF4-FFF2-40B4-BE49-F238E27FC236}">
                <a16:creationId xmlns:a16="http://schemas.microsoft.com/office/drawing/2014/main" id="{FC67FADD-B3C8-450E-AE11-11570038B15B}"/>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335654" y="4999307"/>
            <a:ext cx="366215" cy="366215"/>
          </a:xfrm>
          <a:prstGeom prst="rect">
            <a:avLst/>
          </a:prstGeom>
          <a:noFill/>
          <a:extLst>
            <a:ext uri="{909E8E84-426E-40DD-AFC4-6F175D3DCCD1}">
              <a14:hiddenFill xmlns:a14="http://schemas.microsoft.com/office/drawing/2010/main">
                <a:solidFill>
                  <a:srgbClr val="FFFFFF"/>
                </a:solidFill>
              </a14:hiddenFill>
            </a:ext>
          </a:extLst>
        </p:spPr>
      </p:pic>
      <p:pic>
        <p:nvPicPr>
          <p:cNvPr id="113" name="Image 112">
            <a:extLst>
              <a:ext uri="{FF2B5EF4-FFF2-40B4-BE49-F238E27FC236}">
                <a16:creationId xmlns:a16="http://schemas.microsoft.com/office/drawing/2014/main" id="{FA35F721-B355-4EF3-B85A-FB085605766F}"/>
              </a:ext>
            </a:extLst>
          </p:cNvPr>
          <p:cNvPicPr/>
          <p:nvPr/>
        </p:nvPicPr>
        <p:blipFill rotWithShape="1">
          <a:blip r:embed="rId2"/>
          <a:srcRect l="39848" t="44992" r="45767" b="32072"/>
          <a:stretch/>
        </p:blipFill>
        <p:spPr bwMode="auto">
          <a:xfrm>
            <a:off x="1026212" y="5071224"/>
            <a:ext cx="290250" cy="245429"/>
          </a:xfrm>
          <a:prstGeom prst="rect">
            <a:avLst/>
          </a:prstGeom>
          <a:ln>
            <a:noFill/>
          </a:ln>
          <a:extLst>
            <a:ext uri="{53640926-AAD7-44D8-BBD7-CCE9431645EC}">
              <a14:shadowObscured xmlns:a14="http://schemas.microsoft.com/office/drawing/2010/main"/>
            </a:ext>
          </a:extLst>
        </p:spPr>
      </p:pic>
      <p:pic>
        <p:nvPicPr>
          <p:cNvPr id="114" name="Image 113">
            <a:extLst>
              <a:ext uri="{FF2B5EF4-FFF2-40B4-BE49-F238E27FC236}">
                <a16:creationId xmlns:a16="http://schemas.microsoft.com/office/drawing/2014/main" id="{67B3BBB2-DC17-4B05-BEDE-59F0F5051C49}"/>
              </a:ext>
            </a:extLst>
          </p:cNvPr>
          <p:cNvPicPr/>
          <p:nvPr/>
        </p:nvPicPr>
        <p:blipFill rotWithShape="1">
          <a:blip r:embed="rId2"/>
          <a:srcRect l="39848" t="44992" r="45767" b="32072"/>
          <a:stretch/>
        </p:blipFill>
        <p:spPr bwMode="auto">
          <a:xfrm>
            <a:off x="1030137" y="5605684"/>
            <a:ext cx="290250" cy="245429"/>
          </a:xfrm>
          <a:prstGeom prst="rect">
            <a:avLst/>
          </a:prstGeom>
          <a:ln>
            <a:noFill/>
          </a:ln>
          <a:extLst>
            <a:ext uri="{53640926-AAD7-44D8-BBD7-CCE9431645EC}">
              <a14:shadowObscured xmlns:a14="http://schemas.microsoft.com/office/drawing/2010/main"/>
            </a:ext>
          </a:extLst>
        </p:spPr>
      </p:pic>
      <p:sp>
        <p:nvSpPr>
          <p:cNvPr id="53" name="Rectangle à coins arrondis 62">
            <a:extLst>
              <a:ext uri="{FF2B5EF4-FFF2-40B4-BE49-F238E27FC236}">
                <a16:creationId xmlns:a16="http://schemas.microsoft.com/office/drawing/2014/main" id="{2AE5C71E-B199-4D80-952B-C5E3E608C2AD}"/>
              </a:ext>
            </a:extLst>
          </p:cNvPr>
          <p:cNvSpPr/>
          <p:nvPr/>
        </p:nvSpPr>
        <p:spPr>
          <a:xfrm>
            <a:off x="8561394" y="3654193"/>
            <a:ext cx="3554068" cy="2822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rgbClr val="C00000"/>
                </a:solidFill>
                <a:latin typeface="+mj-lt"/>
                <a:cs typeface="Arial" panose="020B0604020202020204" pitchFamily="34" charset="0"/>
              </a:rPr>
              <a:t>Bon à savoir</a:t>
            </a:r>
          </a:p>
        </p:txBody>
      </p:sp>
      <p:sp>
        <p:nvSpPr>
          <p:cNvPr id="55" name="Rectangle à coins arrondis 62">
            <a:extLst>
              <a:ext uri="{FF2B5EF4-FFF2-40B4-BE49-F238E27FC236}">
                <a16:creationId xmlns:a16="http://schemas.microsoft.com/office/drawing/2014/main" id="{4532D9F3-6B6C-4AEF-BD97-2E6C4D06F72B}"/>
              </a:ext>
            </a:extLst>
          </p:cNvPr>
          <p:cNvSpPr/>
          <p:nvPr/>
        </p:nvSpPr>
        <p:spPr>
          <a:xfrm>
            <a:off x="8543565" y="4738425"/>
            <a:ext cx="3589725" cy="2822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rgbClr val="C00000"/>
                </a:solidFill>
                <a:latin typeface="+mj-lt"/>
                <a:cs typeface="Arial" panose="020B0604020202020204" pitchFamily="34" charset="0"/>
              </a:rPr>
              <a:t>Profitez du Digital</a:t>
            </a:r>
          </a:p>
        </p:txBody>
      </p:sp>
      <p:sp>
        <p:nvSpPr>
          <p:cNvPr id="56" name="ZoneTexte 55">
            <a:extLst>
              <a:ext uri="{FF2B5EF4-FFF2-40B4-BE49-F238E27FC236}">
                <a16:creationId xmlns:a16="http://schemas.microsoft.com/office/drawing/2014/main" id="{1A501679-F4A5-48E7-833B-E4E5F2A53713}"/>
              </a:ext>
            </a:extLst>
          </p:cNvPr>
          <p:cNvSpPr txBox="1"/>
          <p:nvPr/>
        </p:nvSpPr>
        <p:spPr>
          <a:xfrm>
            <a:off x="8561395" y="5033041"/>
            <a:ext cx="3435180" cy="430887"/>
          </a:xfrm>
          <a:prstGeom prst="rect">
            <a:avLst/>
          </a:prstGeom>
          <a:solidFill>
            <a:srgbClr val="F2F2F2"/>
          </a:solidFill>
        </p:spPr>
        <p:txBody>
          <a:bodyPr wrap="square" rtlCol="0">
            <a:spAutoFit/>
          </a:bodyPr>
          <a:lstStyle/>
          <a:p>
            <a:pPr algn="just">
              <a:spcBef>
                <a:spcPct val="20000"/>
              </a:spcBef>
              <a:buClr>
                <a:srgbClr val="C00000"/>
              </a:buClr>
            </a:pPr>
            <a:r>
              <a:rPr lang="fr-FR" sz="1100" b="1" dirty="0">
                <a:solidFill>
                  <a:schemeClr val="tx1">
                    <a:lumMod val="75000"/>
                    <a:lumOff val="25000"/>
                  </a:schemeClr>
                </a:solidFill>
              </a:rPr>
              <a:t>Sont éligibles à </a:t>
            </a:r>
            <a:r>
              <a:rPr lang="fr-FR" sz="1100" b="1" dirty="0" err="1">
                <a:solidFill>
                  <a:schemeClr val="tx1">
                    <a:lumMod val="75000"/>
                    <a:lumOff val="25000"/>
                  </a:schemeClr>
                </a:solidFill>
              </a:rPr>
              <a:t>Sign’It</a:t>
            </a:r>
            <a:r>
              <a:rPr lang="fr-FR" sz="1100" dirty="0">
                <a:solidFill>
                  <a:schemeClr val="tx1">
                    <a:lumMod val="50000"/>
                    <a:lumOff val="50000"/>
                  </a:schemeClr>
                </a:solidFill>
              </a:rPr>
              <a:t>, les </a:t>
            </a:r>
            <a:r>
              <a:rPr lang="fr-FR" sz="1100" b="1" dirty="0">
                <a:solidFill>
                  <a:schemeClr val="tx1">
                    <a:lumMod val="50000"/>
                    <a:lumOff val="50000"/>
                  </a:schemeClr>
                </a:solidFill>
              </a:rPr>
              <a:t>s</a:t>
            </a:r>
            <a:r>
              <a:rPr lang="fr-FR" sz="1100" dirty="0">
                <a:solidFill>
                  <a:schemeClr val="tx1">
                    <a:lumMod val="50000"/>
                    <a:lumOff val="50000"/>
                  </a:schemeClr>
                </a:solidFill>
              </a:rPr>
              <a:t>ouscriptions d’assurances Auto Pro, MR Pro.</a:t>
            </a:r>
          </a:p>
        </p:txBody>
      </p:sp>
      <p:sp>
        <p:nvSpPr>
          <p:cNvPr id="57" name="ZoneTexte 56">
            <a:extLst>
              <a:ext uri="{FF2B5EF4-FFF2-40B4-BE49-F238E27FC236}">
                <a16:creationId xmlns:a16="http://schemas.microsoft.com/office/drawing/2014/main" id="{19FDA898-619E-46EE-922E-3CDB239F52DE}"/>
              </a:ext>
            </a:extLst>
          </p:cNvPr>
          <p:cNvSpPr txBox="1"/>
          <p:nvPr/>
        </p:nvSpPr>
        <p:spPr>
          <a:xfrm>
            <a:off x="8560669" y="3951941"/>
            <a:ext cx="3435180" cy="430887"/>
          </a:xfrm>
          <a:prstGeom prst="rect">
            <a:avLst/>
          </a:prstGeom>
          <a:solidFill>
            <a:srgbClr val="F2F2F2"/>
          </a:solidFill>
        </p:spPr>
        <p:txBody>
          <a:bodyPr wrap="square" rtlCol="0">
            <a:spAutoFit/>
          </a:bodyPr>
          <a:lstStyle/>
          <a:p>
            <a:pPr lvl="0" algn="just">
              <a:spcBef>
                <a:spcPct val="20000"/>
              </a:spcBef>
              <a:buClr>
                <a:srgbClr val="C00000"/>
              </a:buClr>
              <a:defRPr/>
            </a:pPr>
            <a:r>
              <a:rPr lang="fr-FR" sz="1100" b="1" dirty="0">
                <a:solidFill>
                  <a:schemeClr val="tx1">
                    <a:lumMod val="75000"/>
                    <a:lumOff val="25000"/>
                  </a:schemeClr>
                </a:solidFill>
              </a:rPr>
              <a:t>78 %</a:t>
            </a:r>
            <a:r>
              <a:rPr lang="fr-FR" sz="1100" dirty="0">
                <a:solidFill>
                  <a:prstClr val="black">
                    <a:lumMod val="50000"/>
                    <a:lumOff val="50000"/>
                  </a:prstClr>
                </a:solidFill>
              </a:rPr>
              <a:t> de nos clients Actifs </a:t>
            </a:r>
            <a:r>
              <a:rPr lang="fr-FR" sz="1100" b="1" dirty="0">
                <a:solidFill>
                  <a:schemeClr val="tx1">
                    <a:lumMod val="75000"/>
                    <a:lumOff val="25000"/>
                  </a:schemeClr>
                </a:solidFill>
              </a:rPr>
              <a:t>ne détiennent pas l’Univers Assurances.</a:t>
            </a:r>
          </a:p>
        </p:txBody>
      </p:sp>
      <p:grpSp>
        <p:nvGrpSpPr>
          <p:cNvPr id="65" name="Groupe 64">
            <a:extLst>
              <a:ext uri="{FF2B5EF4-FFF2-40B4-BE49-F238E27FC236}">
                <a16:creationId xmlns:a16="http://schemas.microsoft.com/office/drawing/2014/main" id="{C82D5EE7-638C-43D9-8077-17F236790BF2}"/>
              </a:ext>
            </a:extLst>
          </p:cNvPr>
          <p:cNvGrpSpPr/>
          <p:nvPr/>
        </p:nvGrpSpPr>
        <p:grpSpPr>
          <a:xfrm>
            <a:off x="7785412" y="3883154"/>
            <a:ext cx="768157" cy="778024"/>
            <a:chOff x="7785035" y="3650249"/>
            <a:chExt cx="768157" cy="614492"/>
          </a:xfrm>
        </p:grpSpPr>
        <p:pic>
          <p:nvPicPr>
            <p:cNvPr id="67" name="Image 66">
              <a:extLst>
                <a:ext uri="{FF2B5EF4-FFF2-40B4-BE49-F238E27FC236}">
                  <a16:creationId xmlns:a16="http://schemas.microsoft.com/office/drawing/2014/main" id="{FBA36AA5-032D-4911-A27F-00FCA9E025FE}"/>
                </a:ext>
              </a:extLst>
            </p:cNvPr>
            <p:cNvPicPr>
              <a:picLocks noChangeAspect="1"/>
            </p:cNvPicPr>
            <p:nvPr/>
          </p:nvPicPr>
          <p:blipFill>
            <a:blip r:embed="rId9">
              <a:clrChange>
                <a:clrFrom>
                  <a:srgbClr val="FFFFFF"/>
                </a:clrFrom>
                <a:clrTo>
                  <a:srgbClr val="FFFFFF">
                    <a:alpha val="0"/>
                  </a:srgbClr>
                </a:clrTo>
              </a:clrChange>
            </a:blip>
            <a:stretch>
              <a:fillRect/>
            </a:stretch>
          </p:blipFill>
          <p:spPr>
            <a:xfrm>
              <a:off x="7785035" y="3650249"/>
              <a:ext cx="755659" cy="614492"/>
            </a:xfrm>
            <a:prstGeom prst="rect">
              <a:avLst/>
            </a:prstGeom>
          </p:spPr>
        </p:pic>
        <p:sp>
          <p:nvSpPr>
            <p:cNvPr id="68" name="Rectangle 67">
              <a:extLst>
                <a:ext uri="{FF2B5EF4-FFF2-40B4-BE49-F238E27FC236}">
                  <a16:creationId xmlns:a16="http://schemas.microsoft.com/office/drawing/2014/main" id="{7662CC6D-E435-4824-98E3-A3C8B18C1876}"/>
                </a:ext>
              </a:extLst>
            </p:cNvPr>
            <p:cNvSpPr/>
            <p:nvPr/>
          </p:nvSpPr>
          <p:spPr>
            <a:xfrm>
              <a:off x="8459307" y="3932891"/>
              <a:ext cx="93885" cy="2651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69" name="Rectangle à coins arrondis 62">
            <a:extLst>
              <a:ext uri="{FF2B5EF4-FFF2-40B4-BE49-F238E27FC236}">
                <a16:creationId xmlns:a16="http://schemas.microsoft.com/office/drawing/2014/main" id="{B2B1CD3B-2751-40DF-A3EC-72D4176CF070}"/>
              </a:ext>
            </a:extLst>
          </p:cNvPr>
          <p:cNvSpPr/>
          <p:nvPr/>
        </p:nvSpPr>
        <p:spPr>
          <a:xfrm>
            <a:off x="8561394" y="3654193"/>
            <a:ext cx="3554068" cy="2822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rgbClr val="C00000"/>
                </a:solidFill>
                <a:latin typeface="+mj-lt"/>
                <a:cs typeface="Arial" panose="020B0604020202020204" pitchFamily="34" charset="0"/>
              </a:rPr>
              <a:t>Bon à savoir</a:t>
            </a:r>
          </a:p>
        </p:txBody>
      </p:sp>
      <p:pic>
        <p:nvPicPr>
          <p:cNvPr id="75" name="Image 74">
            <a:extLst>
              <a:ext uri="{FF2B5EF4-FFF2-40B4-BE49-F238E27FC236}">
                <a16:creationId xmlns:a16="http://schemas.microsoft.com/office/drawing/2014/main" id="{83A23A57-7590-499D-9684-F2E352E2B5FE}"/>
              </a:ext>
            </a:extLst>
          </p:cNvPr>
          <p:cNvPicPr/>
          <p:nvPr/>
        </p:nvPicPr>
        <p:blipFill rotWithShape="1">
          <a:blip r:embed="rId2"/>
          <a:srcRect l="39848" t="44992" r="45767" b="32072"/>
          <a:stretch/>
        </p:blipFill>
        <p:spPr bwMode="auto">
          <a:xfrm>
            <a:off x="7864151" y="5020802"/>
            <a:ext cx="571878" cy="608946"/>
          </a:xfrm>
          <a:prstGeom prst="rect">
            <a:avLst/>
          </a:prstGeom>
          <a:ln>
            <a:noFill/>
          </a:ln>
          <a:extLst>
            <a:ext uri="{53640926-AAD7-44D8-BBD7-CCE9431645EC}">
              <a14:shadowObscured xmlns:a14="http://schemas.microsoft.com/office/drawing/2010/main"/>
            </a:ext>
          </a:extLst>
        </p:spPr>
      </p:pic>
      <p:sp>
        <p:nvSpPr>
          <p:cNvPr id="48" name="Rectangle 47">
            <a:hlinkClick r:id="rId10"/>
            <a:extLst>
              <a:ext uri="{FF2B5EF4-FFF2-40B4-BE49-F238E27FC236}">
                <a16:creationId xmlns:a16="http://schemas.microsoft.com/office/drawing/2014/main" id="{F2856FBA-580C-4FB3-B249-AF58D0B6DDDC}"/>
              </a:ext>
            </a:extLst>
          </p:cNvPr>
          <p:cNvSpPr/>
          <p:nvPr/>
        </p:nvSpPr>
        <p:spPr>
          <a:xfrm>
            <a:off x="6811780" y="6448562"/>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1200" cap="none" spc="0" normalizeH="0" baseline="0" noProof="0" dirty="0">
                <a:ln>
                  <a:noFill/>
                </a:ln>
                <a:solidFill>
                  <a:prstClr val="black">
                    <a:lumMod val="75000"/>
                    <a:lumOff val="25000"/>
                  </a:prstClr>
                </a:solidFill>
                <a:effectLst/>
                <a:uLnTx/>
                <a:uFillTx/>
                <a:latin typeface="Arial"/>
                <a:ea typeface="+mn-ea"/>
                <a:cs typeface="+mn-cs"/>
              </a:rPr>
              <a:t>Offres promo</a:t>
            </a:r>
          </a:p>
        </p:txBody>
      </p:sp>
      <p:sp>
        <p:nvSpPr>
          <p:cNvPr id="49" name="Rectangle 48">
            <a:hlinkClick r:id="rId11" action="ppaction://hlinksldjump"/>
            <a:extLst>
              <a:ext uri="{FF2B5EF4-FFF2-40B4-BE49-F238E27FC236}">
                <a16:creationId xmlns:a16="http://schemas.microsoft.com/office/drawing/2014/main" id="{4787CF5D-96C4-4D86-9AA4-8B7907F68283}"/>
              </a:ext>
            </a:extLst>
          </p:cNvPr>
          <p:cNvSpPr/>
          <p:nvPr/>
        </p:nvSpPr>
        <p:spPr>
          <a:xfrm>
            <a:off x="9044028" y="6448562"/>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1200" cap="none" spc="0" normalizeH="0" baseline="0" noProof="0" dirty="0">
                <a:ln>
                  <a:noFill/>
                </a:ln>
                <a:solidFill>
                  <a:prstClr val="black">
                    <a:lumMod val="75000"/>
                    <a:lumOff val="25000"/>
                  </a:prstClr>
                </a:solidFill>
                <a:effectLst/>
                <a:uLnTx/>
                <a:uFillTx/>
                <a:latin typeface="Arial"/>
                <a:ea typeface="+mn-ea"/>
                <a:cs typeface="+mn-cs"/>
              </a:rPr>
              <a:t>Boîte à outils</a:t>
            </a:r>
          </a:p>
        </p:txBody>
      </p:sp>
      <p:pic>
        <p:nvPicPr>
          <p:cNvPr id="50" name="Picture 4">
            <a:extLst>
              <a:ext uri="{FF2B5EF4-FFF2-40B4-BE49-F238E27FC236}">
                <a16:creationId xmlns:a16="http://schemas.microsoft.com/office/drawing/2014/main" id="{35EBBE01-6472-43BA-8648-F6D2661D7091}"/>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18889" t="19753" r="15034" b="23429"/>
          <a:stretch/>
        </p:blipFill>
        <p:spPr bwMode="auto">
          <a:xfrm>
            <a:off x="8463406" y="6448564"/>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 name="Picture 4">
            <a:extLst>
              <a:ext uri="{FF2B5EF4-FFF2-40B4-BE49-F238E27FC236}">
                <a16:creationId xmlns:a16="http://schemas.microsoft.com/office/drawing/2014/main" id="{2E83A687-41D7-4119-8F5C-33A3AAE886CD}"/>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18889" t="19753" r="15034" b="23429"/>
          <a:stretch/>
        </p:blipFill>
        <p:spPr bwMode="auto">
          <a:xfrm>
            <a:off x="10695654" y="6448564"/>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96519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628626D-327B-4D54-BBCB-673D66FDC3A0}"/>
              </a:ext>
            </a:extLst>
          </p:cNvPr>
          <p:cNvSpPr/>
          <p:nvPr/>
        </p:nvSpPr>
        <p:spPr>
          <a:xfrm>
            <a:off x="695325" y="1320766"/>
            <a:ext cx="1287748" cy="2379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6" name="Espace réservé du texte 5"/>
          <p:cNvSpPr>
            <a:spLocks noGrp="1"/>
          </p:cNvSpPr>
          <p:nvPr>
            <p:ph type="body" sz="quarter" idx="12"/>
          </p:nvPr>
        </p:nvSpPr>
        <p:spPr/>
        <p:txBody>
          <a:bodyPr/>
          <a:lstStyle/>
          <a:p>
            <a:r>
              <a:rPr lang="fr-FR" dirty="0"/>
              <a:t>Univers</a:t>
            </a:r>
            <a:r>
              <a:rPr lang="fr-FR" dirty="0">
                <a:solidFill>
                  <a:srgbClr val="C00000"/>
                </a:solidFill>
              </a:rPr>
              <a:t> </a:t>
            </a:r>
            <a:r>
              <a:rPr lang="fr-FR" dirty="0">
                <a:solidFill>
                  <a:srgbClr val="71BF44"/>
                </a:solidFill>
              </a:rPr>
              <a:t>crédit MLT </a:t>
            </a:r>
            <a:r>
              <a:rPr lang="fr-FR" dirty="0"/>
              <a:t>Les moyens pour atteindre les objectifs</a:t>
            </a:r>
          </a:p>
        </p:txBody>
      </p:sp>
      <p:sp>
        <p:nvSpPr>
          <p:cNvPr id="11" name="Rectangle 10">
            <a:extLst>
              <a:ext uri="{FF2B5EF4-FFF2-40B4-BE49-F238E27FC236}">
                <a16:creationId xmlns:a16="http://schemas.microsoft.com/office/drawing/2014/main" id="{44579368-732F-45B7-BB91-E365B048ABC1}"/>
              </a:ext>
            </a:extLst>
          </p:cNvPr>
          <p:cNvSpPr/>
          <p:nvPr/>
        </p:nvSpPr>
        <p:spPr>
          <a:xfrm>
            <a:off x="185649" y="4019962"/>
            <a:ext cx="7283665" cy="21885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rial"/>
              <a:ea typeface="+mn-ea"/>
              <a:cs typeface="+mn-cs"/>
            </a:endParaRPr>
          </a:p>
        </p:txBody>
      </p:sp>
      <p:grpSp>
        <p:nvGrpSpPr>
          <p:cNvPr id="12" name="Groupe 11">
            <a:extLst>
              <a:ext uri="{FF2B5EF4-FFF2-40B4-BE49-F238E27FC236}">
                <a16:creationId xmlns:a16="http://schemas.microsoft.com/office/drawing/2014/main" id="{9DA8115D-0B17-4EFB-82D7-39180694AC9F}"/>
              </a:ext>
            </a:extLst>
          </p:cNvPr>
          <p:cNvGrpSpPr/>
          <p:nvPr/>
        </p:nvGrpSpPr>
        <p:grpSpPr>
          <a:xfrm>
            <a:off x="819198" y="1210710"/>
            <a:ext cx="10935117" cy="5100539"/>
            <a:chOff x="1786504" y="1087501"/>
            <a:chExt cx="9190404" cy="5100539"/>
          </a:xfrm>
        </p:grpSpPr>
        <p:sp>
          <p:nvSpPr>
            <p:cNvPr id="15" name="Rectangle 14">
              <a:extLst>
                <a:ext uri="{FF2B5EF4-FFF2-40B4-BE49-F238E27FC236}">
                  <a16:creationId xmlns:a16="http://schemas.microsoft.com/office/drawing/2014/main" id="{92D803C2-E01E-4BDB-B4B6-09ADCE0747BD}"/>
                </a:ext>
              </a:extLst>
            </p:cNvPr>
            <p:cNvSpPr/>
            <p:nvPr/>
          </p:nvSpPr>
          <p:spPr>
            <a:xfrm>
              <a:off x="8265988" y="1313976"/>
              <a:ext cx="2710920" cy="307777"/>
            </a:xfrm>
            <a:prstGeom prst="rect">
              <a:avLst/>
            </a:prstGeom>
          </p:spPr>
          <p:txBody>
            <a:bodyPr wrap="none">
              <a:spAutoFit/>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fr-FR" sz="1400" b="1" i="0" u="none" strike="noStrike" kern="1200" cap="none" spc="0" normalizeH="0" baseline="0" noProof="0" dirty="0">
                  <a:ln>
                    <a:noFill/>
                  </a:ln>
                  <a:solidFill>
                    <a:srgbClr val="C00000"/>
                  </a:solidFill>
                  <a:effectLst/>
                  <a:uLnTx/>
                  <a:uFillTx/>
                  <a:latin typeface="Arial"/>
                  <a:ea typeface="+mn-ea"/>
                  <a:cs typeface="+mn-cs"/>
                </a:rPr>
                <a:t>Des idées pour lancer la discussion</a:t>
              </a:r>
            </a:p>
          </p:txBody>
        </p:sp>
        <p:cxnSp>
          <p:nvCxnSpPr>
            <p:cNvPr id="16" name="Connecteur droit 15">
              <a:extLst>
                <a:ext uri="{FF2B5EF4-FFF2-40B4-BE49-F238E27FC236}">
                  <a16:creationId xmlns:a16="http://schemas.microsoft.com/office/drawing/2014/main" id="{CD4882C8-2559-40E2-A09D-A99B67827DB4}"/>
                </a:ext>
              </a:extLst>
            </p:cNvPr>
            <p:cNvCxnSpPr/>
            <p:nvPr/>
          </p:nvCxnSpPr>
          <p:spPr>
            <a:xfrm>
              <a:off x="7538765" y="1087501"/>
              <a:ext cx="2447" cy="510053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FC7C86B1-3779-4CE0-8E17-AD104BABBE96}"/>
                </a:ext>
              </a:extLst>
            </p:cNvPr>
            <p:cNvSpPr/>
            <p:nvPr/>
          </p:nvSpPr>
          <p:spPr>
            <a:xfrm>
              <a:off x="1827561" y="1352221"/>
              <a:ext cx="1511575" cy="276999"/>
            </a:xfrm>
            <a:prstGeom prst="rect">
              <a:avLst/>
            </a:prstGeom>
          </p:spPr>
          <p:txBody>
            <a:bodyPr wrap="square">
              <a:spAutoFit/>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fr-FR" sz="1200" b="1" i="1" u="none" strike="noStrike" kern="1200" cap="none" spc="0" normalizeH="0" baseline="0" noProof="0" dirty="0">
                  <a:ln>
                    <a:noFill/>
                  </a:ln>
                  <a:solidFill>
                    <a:prstClr val="black">
                      <a:lumMod val="75000"/>
                      <a:lumOff val="25000"/>
                    </a:prstClr>
                  </a:solidFill>
                  <a:effectLst/>
                  <a:uLnTx/>
                  <a:uFillTx/>
                  <a:latin typeface="Arial"/>
                  <a:ea typeface="+mn-ea"/>
                  <a:cs typeface="+mn-cs"/>
                </a:rPr>
                <a:t>             </a:t>
              </a:r>
            </a:p>
          </p:txBody>
        </p:sp>
        <p:sp>
          <p:nvSpPr>
            <p:cNvPr id="23" name="Rectangle à coins arrondis 65">
              <a:extLst>
                <a:ext uri="{FF2B5EF4-FFF2-40B4-BE49-F238E27FC236}">
                  <a16:creationId xmlns:a16="http://schemas.microsoft.com/office/drawing/2014/main" id="{BE863CD4-79F4-465A-81AF-CA4A0C20E859}"/>
                </a:ext>
              </a:extLst>
            </p:cNvPr>
            <p:cNvSpPr/>
            <p:nvPr/>
          </p:nvSpPr>
          <p:spPr>
            <a:xfrm>
              <a:off x="7469137" y="4150127"/>
              <a:ext cx="3016980" cy="1830041"/>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prstClr val="black">
                    <a:lumMod val="50000"/>
                    <a:lumOff val="50000"/>
                  </a:prstClr>
                </a:solidFill>
                <a:effectLst/>
                <a:uLnTx/>
                <a:uFillTx/>
                <a:latin typeface="Arial"/>
                <a:ea typeface="+mn-ea"/>
                <a:cs typeface="+mn-cs"/>
              </a:endParaRPr>
            </a:p>
          </p:txBody>
        </p:sp>
        <p:sp>
          <p:nvSpPr>
            <p:cNvPr id="83" name="Rectangle 82">
              <a:extLst>
                <a:ext uri="{FF2B5EF4-FFF2-40B4-BE49-F238E27FC236}">
                  <a16:creationId xmlns:a16="http://schemas.microsoft.com/office/drawing/2014/main" id="{71222628-0E7F-467F-990D-B34BE04D6358}"/>
                </a:ext>
              </a:extLst>
            </p:cNvPr>
            <p:cNvSpPr/>
            <p:nvPr/>
          </p:nvSpPr>
          <p:spPr>
            <a:xfrm>
              <a:off x="1786504" y="2594939"/>
              <a:ext cx="1511575" cy="276999"/>
            </a:xfrm>
            <a:prstGeom prst="rect">
              <a:avLst/>
            </a:prstGeom>
          </p:spPr>
          <p:txBody>
            <a:bodyPr wrap="square">
              <a:spAutoFit/>
            </a:bodyPr>
            <a:lstStyle/>
            <a:p>
              <a:pPr marL="0" marR="0" lvl="0" indent="0" algn="l" defTabSz="914400" rtl="0" eaLnBrk="1" fontAlgn="auto" latinLnBrk="0" hangingPunct="1">
                <a:lnSpc>
                  <a:spcPct val="100000"/>
                </a:lnSpc>
                <a:spcBef>
                  <a:spcPct val="20000"/>
                </a:spcBef>
                <a:spcAft>
                  <a:spcPts val="0"/>
                </a:spcAft>
                <a:buClrTx/>
                <a:buSzTx/>
                <a:buFontTx/>
                <a:buNone/>
                <a:tabLst/>
                <a:defRPr/>
              </a:pPr>
              <a:endParaRPr kumimoji="0" lang="fr-FR" sz="1200" b="0" i="1"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grpSp>
      <p:pic>
        <p:nvPicPr>
          <p:cNvPr id="78" name="Image 77">
            <a:extLst>
              <a:ext uri="{FF2B5EF4-FFF2-40B4-BE49-F238E27FC236}">
                <a16:creationId xmlns:a16="http://schemas.microsoft.com/office/drawing/2014/main" id="{50A806ED-D0D5-4B1E-B742-D2BA1CA93721}"/>
              </a:ext>
            </a:extLst>
          </p:cNvPr>
          <p:cNvPicPr/>
          <p:nvPr/>
        </p:nvPicPr>
        <p:blipFill rotWithShape="1">
          <a:blip r:embed="rId2"/>
          <a:srcRect l="39848" t="44992" r="45767" b="32072"/>
          <a:stretch/>
        </p:blipFill>
        <p:spPr bwMode="auto">
          <a:xfrm>
            <a:off x="1006255" y="4755557"/>
            <a:ext cx="512034" cy="500479"/>
          </a:xfrm>
          <a:prstGeom prst="rect">
            <a:avLst/>
          </a:prstGeom>
          <a:ln>
            <a:noFill/>
          </a:ln>
          <a:extLst>
            <a:ext uri="{53640926-AAD7-44D8-BBD7-CCE9431645EC}">
              <a14:shadowObscured xmlns:a14="http://schemas.microsoft.com/office/drawing/2010/main"/>
            </a:ext>
          </a:extLst>
        </p:spPr>
      </p:pic>
      <p:grpSp>
        <p:nvGrpSpPr>
          <p:cNvPr id="89" name="Groupe 88">
            <a:extLst>
              <a:ext uri="{FF2B5EF4-FFF2-40B4-BE49-F238E27FC236}">
                <a16:creationId xmlns:a16="http://schemas.microsoft.com/office/drawing/2014/main" id="{51088F2C-F208-43AF-A4E6-1760B4A9D77C}"/>
              </a:ext>
            </a:extLst>
          </p:cNvPr>
          <p:cNvGrpSpPr/>
          <p:nvPr/>
        </p:nvGrpSpPr>
        <p:grpSpPr>
          <a:xfrm>
            <a:off x="7729289" y="3694774"/>
            <a:ext cx="768157" cy="778024"/>
            <a:chOff x="7785035" y="3650249"/>
            <a:chExt cx="768157" cy="614492"/>
          </a:xfrm>
        </p:grpSpPr>
        <p:pic>
          <p:nvPicPr>
            <p:cNvPr id="87" name="Image 86">
              <a:extLst>
                <a:ext uri="{FF2B5EF4-FFF2-40B4-BE49-F238E27FC236}">
                  <a16:creationId xmlns:a16="http://schemas.microsoft.com/office/drawing/2014/main" id="{79D152A0-AEAD-439C-9C57-D1DAD36F847F}"/>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785035" y="3650249"/>
              <a:ext cx="755659" cy="614492"/>
            </a:xfrm>
            <a:prstGeom prst="rect">
              <a:avLst/>
            </a:prstGeom>
          </p:spPr>
        </p:pic>
        <p:sp>
          <p:nvSpPr>
            <p:cNvPr id="88" name="Rectangle 87">
              <a:extLst>
                <a:ext uri="{FF2B5EF4-FFF2-40B4-BE49-F238E27FC236}">
                  <a16:creationId xmlns:a16="http://schemas.microsoft.com/office/drawing/2014/main" id="{0C006B7C-5442-4F5E-8F78-99F177D1D4CE}"/>
                </a:ext>
              </a:extLst>
            </p:cNvPr>
            <p:cNvSpPr/>
            <p:nvPr/>
          </p:nvSpPr>
          <p:spPr>
            <a:xfrm>
              <a:off x="8459307" y="3932891"/>
              <a:ext cx="93885" cy="2651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grpSp>
      <p:sp>
        <p:nvSpPr>
          <p:cNvPr id="105" name="ZoneTexte 104">
            <a:extLst>
              <a:ext uri="{FF2B5EF4-FFF2-40B4-BE49-F238E27FC236}">
                <a16:creationId xmlns:a16="http://schemas.microsoft.com/office/drawing/2014/main" id="{C4A904FA-4284-40EF-B8E7-4C262385EC6B}"/>
              </a:ext>
            </a:extLst>
          </p:cNvPr>
          <p:cNvSpPr txBox="1"/>
          <p:nvPr/>
        </p:nvSpPr>
        <p:spPr>
          <a:xfrm>
            <a:off x="353252" y="1497193"/>
            <a:ext cx="400110" cy="2308324"/>
          </a:xfrm>
          <a:prstGeom prst="rect">
            <a:avLst/>
          </a:prstGeom>
          <a:noFill/>
        </p:spPr>
        <p:txBody>
          <a:bodyPr vert="vert270"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black">
                    <a:lumMod val="75000"/>
                    <a:lumOff val="25000"/>
                  </a:prstClr>
                </a:solidFill>
                <a:effectLst/>
                <a:uLnTx/>
                <a:uFillTx/>
                <a:latin typeface="Arial"/>
                <a:ea typeface="+mn-ea"/>
                <a:cs typeface="+mn-cs"/>
              </a:rPr>
              <a:t>QUI CONTACTER ?</a:t>
            </a:r>
          </a:p>
        </p:txBody>
      </p:sp>
      <p:sp>
        <p:nvSpPr>
          <p:cNvPr id="106" name="ZoneTexte 105">
            <a:extLst>
              <a:ext uri="{FF2B5EF4-FFF2-40B4-BE49-F238E27FC236}">
                <a16:creationId xmlns:a16="http://schemas.microsoft.com/office/drawing/2014/main" id="{F2E576DC-DC5B-4F96-972D-154923A6C20A}"/>
              </a:ext>
            </a:extLst>
          </p:cNvPr>
          <p:cNvSpPr txBox="1"/>
          <p:nvPr/>
        </p:nvSpPr>
        <p:spPr>
          <a:xfrm>
            <a:off x="349421" y="4813413"/>
            <a:ext cx="400110" cy="1338239"/>
          </a:xfrm>
          <a:prstGeom prst="rect">
            <a:avLst/>
          </a:prstGeom>
          <a:noFill/>
        </p:spPr>
        <p:txBody>
          <a:bodyPr vert="vert270"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black">
                    <a:lumMod val="75000"/>
                    <a:lumOff val="25000"/>
                  </a:prstClr>
                </a:solidFill>
                <a:effectLst/>
                <a:uLnTx/>
                <a:uFillTx/>
                <a:latin typeface="Arial"/>
                <a:ea typeface="+mn-ea"/>
                <a:cs typeface="+mn-cs"/>
              </a:rPr>
              <a:t>LES OFFRES</a:t>
            </a:r>
          </a:p>
        </p:txBody>
      </p:sp>
      <p:sp>
        <p:nvSpPr>
          <p:cNvPr id="59" name="Espace réservé du texte 3">
            <a:extLst>
              <a:ext uri="{FF2B5EF4-FFF2-40B4-BE49-F238E27FC236}">
                <a16:creationId xmlns:a16="http://schemas.microsoft.com/office/drawing/2014/main" id="{AF0D269F-D4D5-436E-8B12-2B9048221514}"/>
              </a:ext>
            </a:extLst>
          </p:cNvPr>
          <p:cNvSpPr>
            <a:spLocks noGrp="1"/>
          </p:cNvSpPr>
          <p:nvPr>
            <p:ph type="body" sz="quarter" idx="14"/>
          </p:nvPr>
        </p:nvSpPr>
        <p:spPr>
          <a:xfrm>
            <a:off x="4376738" y="136525"/>
            <a:ext cx="7299325" cy="231775"/>
          </a:xfrm>
        </p:spPr>
        <p:txBody>
          <a:bodyPr/>
          <a:lstStyle/>
          <a:p>
            <a:r>
              <a:rPr lang="fr-FR" dirty="0"/>
              <a:t>Particuliers 		</a:t>
            </a:r>
            <a:r>
              <a:rPr lang="fr-FR" b="0" dirty="0"/>
              <a:t>Premiums		</a:t>
            </a:r>
            <a:r>
              <a:rPr lang="fr-FR" b="0" dirty="0">
                <a:solidFill>
                  <a:srgbClr val="C00000"/>
                </a:solidFill>
              </a:rPr>
              <a:t>Professionnels</a:t>
            </a:r>
          </a:p>
        </p:txBody>
      </p:sp>
      <p:sp>
        <p:nvSpPr>
          <p:cNvPr id="5" name="Rectangle 4">
            <a:extLst>
              <a:ext uri="{FF2B5EF4-FFF2-40B4-BE49-F238E27FC236}">
                <a16:creationId xmlns:a16="http://schemas.microsoft.com/office/drawing/2014/main" id="{99A554A2-B1C5-4C76-88DF-09EE8F473EFC}"/>
              </a:ext>
            </a:extLst>
          </p:cNvPr>
          <p:cNvSpPr/>
          <p:nvPr/>
        </p:nvSpPr>
        <p:spPr>
          <a:xfrm>
            <a:off x="171744" y="1137080"/>
            <a:ext cx="7269105" cy="2796607"/>
          </a:xfrm>
          <a:prstGeom prst="rect">
            <a:avLst/>
          </a:prstGeom>
          <a:noFill/>
          <a:ln w="28575">
            <a:solidFill>
              <a:srgbClr val="F2F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rial"/>
              <a:ea typeface="+mn-ea"/>
              <a:cs typeface="+mn-cs"/>
            </a:endParaRPr>
          </a:p>
        </p:txBody>
      </p:sp>
      <p:pic>
        <p:nvPicPr>
          <p:cNvPr id="4" name="Image 3">
            <a:extLst>
              <a:ext uri="{FF2B5EF4-FFF2-40B4-BE49-F238E27FC236}">
                <a16:creationId xmlns:a16="http://schemas.microsoft.com/office/drawing/2014/main" id="{31E47734-2758-4FBA-BAE6-FC007FFA15B6}"/>
              </a:ext>
            </a:extLst>
          </p:cNvPr>
          <p:cNvPicPr>
            <a:picLocks noChangeAspect="1"/>
          </p:cNvPicPr>
          <p:nvPr/>
        </p:nvPicPr>
        <p:blipFill rotWithShape="1">
          <a:blip r:embed="rId4">
            <a:extLst>
              <a:ext uri="{BEBA8EAE-BF5A-486C-A8C5-ECC9F3942E4B}">
                <a14:imgProps xmlns:a14="http://schemas.microsoft.com/office/drawing/2010/main">
                  <a14:imgLayer r:embed="rId5">
                    <a14:imgEffect>
                      <a14:saturation sat="200000"/>
                    </a14:imgEffect>
                  </a14:imgLayer>
                </a14:imgProps>
              </a:ext>
            </a:extLst>
          </a:blip>
          <a:srcRect l="10161" t="9333" r="8604" b="5095"/>
          <a:stretch/>
        </p:blipFill>
        <p:spPr>
          <a:xfrm>
            <a:off x="1011979" y="1561719"/>
            <a:ext cx="579183" cy="268972"/>
          </a:xfrm>
          <a:prstGeom prst="rect">
            <a:avLst/>
          </a:prstGeom>
        </p:spPr>
      </p:pic>
      <p:sp>
        <p:nvSpPr>
          <p:cNvPr id="62" name="ZoneTexte 61">
            <a:extLst>
              <a:ext uri="{FF2B5EF4-FFF2-40B4-BE49-F238E27FC236}">
                <a16:creationId xmlns:a16="http://schemas.microsoft.com/office/drawing/2014/main" id="{97789FD1-6A5E-4CDD-AAE1-A069AEFAE379}"/>
              </a:ext>
            </a:extLst>
          </p:cNvPr>
          <p:cNvSpPr txBox="1"/>
          <p:nvPr/>
        </p:nvSpPr>
        <p:spPr>
          <a:xfrm>
            <a:off x="2205697" y="1457789"/>
            <a:ext cx="4876593" cy="1354217"/>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FICHIER DES IMMATRICULATIONS DATANEO </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R="0" lvl="0" algn="l" defTabSz="914400" rtl="0" eaLnBrk="1" fontAlgn="auto" latinLnBrk="0" hangingPunct="1">
              <a:lnSpc>
                <a:spcPct val="100000"/>
              </a:lnSpc>
              <a:spcBef>
                <a:spcPts val="0"/>
              </a:spcBef>
              <a:spcAft>
                <a:spcPts val="0"/>
              </a:spcAft>
              <a:buClrTx/>
              <a:buSzTx/>
              <a:tabLst/>
              <a:defRPr/>
            </a:pPr>
            <a:endPar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mn-cs"/>
            </a:endParaRPr>
          </a:p>
          <a:p>
            <a:pPr marL="350838" marR="0" lvl="1"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000" b="0" i="0" u="none" strike="noStrike" kern="1200" cap="none" spc="0" normalizeH="0" baseline="0" noProof="0" dirty="0">
                <a:ln>
                  <a:noFill/>
                </a:ln>
                <a:solidFill>
                  <a:prstClr val="white">
                    <a:lumMod val="50000"/>
                  </a:prstClr>
                </a:solidFill>
                <a:effectLst/>
                <a:uLnTx/>
                <a:uFillTx/>
                <a:latin typeface="Arial"/>
                <a:ea typeface="+mn-ea"/>
                <a:cs typeface="+mn-cs"/>
              </a:rPr>
              <a:t>Capter le financement  lors du renouvellement des véhicules</a:t>
            </a:r>
          </a:p>
          <a:p>
            <a:pPr marL="350838" marR="0" lvl="1"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000" b="0" i="0" u="none" strike="noStrike" kern="1200" cap="none" spc="0" normalizeH="0" baseline="0" noProof="0" dirty="0">
              <a:ln>
                <a:noFill/>
              </a:ln>
              <a:solidFill>
                <a:prstClr val="white">
                  <a:lumMod val="50000"/>
                </a:prstClr>
              </a:solidFill>
              <a:effectLst/>
              <a:uLnTx/>
              <a:uFillTx/>
              <a:latin typeface="Arial"/>
              <a:ea typeface="+mn-ea"/>
              <a:cs typeface="+mn-cs"/>
            </a:endParaRPr>
          </a:p>
          <a:p>
            <a:pPr marL="350838" marR="0" lvl="1"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000" b="0" i="0" u="none" strike="noStrike" kern="1200" cap="none" spc="0" normalizeH="0" baseline="0" noProof="0" dirty="0">
                <a:ln>
                  <a:noFill/>
                </a:ln>
                <a:solidFill>
                  <a:prstClr val="white">
                    <a:lumMod val="50000"/>
                  </a:prstClr>
                </a:solidFill>
                <a:effectLst/>
                <a:uLnTx/>
                <a:uFillTx/>
                <a:latin typeface="Arial"/>
                <a:ea typeface="+mn-ea"/>
                <a:cs typeface="Arial" panose="020B0604020202020204" pitchFamily="34" charset="0"/>
              </a:rPr>
              <a:t>Ciblage des véhicules financés par nos clients à la concurrence, en LLD &gt;30 mois, CBM &gt; 42 mois ou en crédit classique &gt; 60 mois</a:t>
            </a:r>
          </a:p>
          <a:p>
            <a:pPr marL="350838" marR="0" lvl="1"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000" b="0" i="0" u="none" strike="noStrike" kern="1200" cap="none" spc="0" normalizeH="0" baseline="0" noProof="0" dirty="0">
              <a:ln>
                <a:noFill/>
              </a:ln>
              <a:solidFill>
                <a:prstClr val="white">
                  <a:lumMod val="50000"/>
                </a:prstClr>
              </a:solidFill>
              <a:effectLst/>
              <a:uLnTx/>
              <a:uFillTx/>
              <a:latin typeface="Arial"/>
              <a:ea typeface="+mn-ea"/>
              <a:cs typeface="Arial" panose="020B0604020202020204" pitchFamily="34" charset="0"/>
            </a:endParaRPr>
          </a:p>
          <a:p>
            <a:pPr marL="350838" marR="0" lvl="1"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000" b="0" i="0" u="none" strike="noStrike" kern="1200" cap="none" spc="0" normalizeH="0" baseline="0" noProof="0" dirty="0">
                <a:ln>
                  <a:noFill/>
                </a:ln>
                <a:solidFill>
                  <a:prstClr val="white">
                    <a:lumMod val="50000"/>
                  </a:prstClr>
                </a:solidFill>
                <a:effectLst/>
                <a:uLnTx/>
                <a:uFillTx/>
                <a:latin typeface="Arial"/>
                <a:ea typeface="+mn-ea"/>
                <a:cs typeface="Arial" panose="020B0604020202020204" pitchFamily="34" charset="0"/>
              </a:rPr>
              <a:t>Accompagnement dédié de la filiale sur les détentions multiples &gt; 5 véhicules</a:t>
            </a:r>
          </a:p>
        </p:txBody>
      </p:sp>
      <p:sp>
        <p:nvSpPr>
          <p:cNvPr id="63" name="Rectangle 62">
            <a:extLst>
              <a:ext uri="{FF2B5EF4-FFF2-40B4-BE49-F238E27FC236}">
                <a16:creationId xmlns:a16="http://schemas.microsoft.com/office/drawing/2014/main" id="{03325C9B-2CB2-4732-970A-7E5C27789683}"/>
              </a:ext>
            </a:extLst>
          </p:cNvPr>
          <p:cNvSpPr/>
          <p:nvPr/>
        </p:nvSpPr>
        <p:spPr>
          <a:xfrm>
            <a:off x="1766193" y="4169204"/>
            <a:ext cx="4701563" cy="1950983"/>
          </a:xfrm>
          <a:prstGeom prst="rect">
            <a:avLst/>
          </a:prstGeom>
        </p:spPr>
        <p:txBody>
          <a:bodyPr wrap="square">
            <a:spAutoFit/>
          </a:bodyPr>
          <a:lstStyle/>
          <a:p>
            <a:pPr marL="171450" marR="0" lvl="0" indent="-17145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LLD</a:t>
            </a:r>
          </a:p>
          <a:p>
            <a:pPr marL="171450" marR="0" lvl="0" indent="-17145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endPar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171450" marR="0" lvl="0" indent="-17145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CBM </a:t>
            </a:r>
          </a:p>
          <a:p>
            <a:pPr marL="171450" marR="0" lvl="0" indent="-17145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endPar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171450" marR="0" lvl="0" indent="-17145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CREDITS CLASSIQUES</a:t>
            </a:r>
          </a:p>
          <a:p>
            <a:pPr marL="171450" marR="0" lvl="0" indent="-17145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endPar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171450" marR="0" lvl="0" indent="-17145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CREDIT BAIL IMMOBILIER</a:t>
            </a:r>
          </a:p>
        </p:txBody>
      </p:sp>
      <p:sp>
        <p:nvSpPr>
          <p:cNvPr id="65" name="ZoneTexte 64">
            <a:extLst>
              <a:ext uri="{FF2B5EF4-FFF2-40B4-BE49-F238E27FC236}">
                <a16:creationId xmlns:a16="http://schemas.microsoft.com/office/drawing/2014/main" id="{0C55BD8E-D6A6-4D9F-8B21-64CD979153AA}"/>
              </a:ext>
            </a:extLst>
          </p:cNvPr>
          <p:cNvSpPr txBox="1"/>
          <p:nvPr/>
        </p:nvSpPr>
        <p:spPr>
          <a:xfrm>
            <a:off x="7846888" y="1865677"/>
            <a:ext cx="4162990" cy="1538883"/>
          </a:xfrm>
          <a:prstGeom prst="rect">
            <a:avLst/>
          </a:prstGeom>
          <a:solidFill>
            <a:schemeClr val="bg1">
              <a:lumMod val="95000"/>
            </a:schemeClr>
          </a:solidFill>
        </p:spPr>
        <p:txBody>
          <a:bodyPr wrap="square" rtlCol="0">
            <a:spAutoFit/>
          </a:bodyPr>
          <a:lstStyle/>
          <a:p>
            <a:pPr marL="171450" marR="0" lvl="0" indent="-17145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mn-cs"/>
              </a:rPr>
              <a:t>Vous disposez d’un véhicule professionnel, avez-vous anticipé le changement de votre véhicule ? Notamment avec la crise des semi-conducteurs qui allonge les délais de livraison ?</a:t>
            </a:r>
          </a:p>
          <a:p>
            <a:pPr marL="171450" marR="0" lvl="0" indent="-17145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mn-cs"/>
              </a:rPr>
              <a:t> Connaissez-vous la réglementation et ses impacts sur la gestion de vos véhicules (transition écologique dans le cadre des nouvelles réglementations : loi LOM, ZFE, etc. .) ?</a:t>
            </a:r>
          </a:p>
          <a:p>
            <a:pPr marL="171450" marR="0" lvl="0" indent="-17145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mn-cs"/>
              </a:rPr>
              <a:t>Votre véhicule professionnel vous permet-il toujours d’accéder aux ZFE ? Allez-vous le remplacer pour bénéficier des dernières avancées en matière automobile ?</a:t>
            </a:r>
            <a:endParaRPr kumimoji="0" lang="fr-FR" sz="1000" b="0" i="0" u="none" strike="sngStrike" kern="1200" cap="none" spc="0" normalizeH="0" baseline="0" noProof="0" dirty="0">
              <a:ln>
                <a:noFill/>
              </a:ln>
              <a:solidFill>
                <a:prstClr val="black">
                  <a:lumMod val="50000"/>
                  <a:lumOff val="50000"/>
                </a:prstClr>
              </a:solidFill>
              <a:effectLst/>
              <a:uLnTx/>
              <a:uFillTx/>
              <a:latin typeface="Arial"/>
              <a:ea typeface="+mn-ea"/>
              <a:cs typeface="+mn-cs"/>
            </a:endParaRPr>
          </a:p>
        </p:txBody>
      </p:sp>
      <p:sp>
        <p:nvSpPr>
          <p:cNvPr id="40" name="ZoneTexte 39">
            <a:extLst>
              <a:ext uri="{FF2B5EF4-FFF2-40B4-BE49-F238E27FC236}">
                <a16:creationId xmlns:a16="http://schemas.microsoft.com/office/drawing/2014/main" id="{E004D343-7AE7-4702-96A7-C6C31CB5DBE2}"/>
              </a:ext>
            </a:extLst>
          </p:cNvPr>
          <p:cNvSpPr txBox="1"/>
          <p:nvPr/>
        </p:nvSpPr>
        <p:spPr>
          <a:xfrm>
            <a:off x="2209556" y="3206921"/>
            <a:ext cx="5154681" cy="430887"/>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200" b="1" i="0" u="none" strike="noStrike" kern="1200" cap="none" spc="0" normalizeH="0" baseline="0" noProof="0" dirty="0">
                <a:ln>
                  <a:noFill/>
                </a:ln>
                <a:solidFill>
                  <a:srgbClr val="C00000"/>
                </a:solidFill>
                <a:effectLst/>
                <a:uLnTx/>
                <a:uFillTx/>
                <a:latin typeface="Arial"/>
                <a:ea typeface="+mn-ea"/>
                <a:cs typeface="+mn-cs"/>
              </a:rPr>
              <a:t>Vos clients sans Crédit</a:t>
            </a:r>
          </a:p>
          <a:p>
            <a:pPr marL="179388"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Arial" panose="020B0604020202020204" pitchFamily="34" charset="0"/>
              </a:rPr>
              <a:t>Vous pouvez filtrer et trier vos clients non équipés en Crédit.</a:t>
            </a:r>
            <a:endParaRPr kumimoji="0" lang="fr-FR" sz="1000" b="0" i="0" u="none" strike="noStrike" kern="1200" cap="none" spc="0" normalizeH="0" baseline="0" noProof="0" dirty="0">
              <a:ln>
                <a:noFill/>
              </a:ln>
              <a:solidFill>
                <a:srgbClr val="C00000"/>
              </a:solidFill>
              <a:effectLst/>
              <a:uLnTx/>
              <a:uFillTx/>
              <a:latin typeface="Arial"/>
              <a:ea typeface="+mn-ea"/>
              <a:cs typeface="Arial" panose="020B0604020202020204" pitchFamily="34" charset="0"/>
            </a:endParaRPr>
          </a:p>
        </p:txBody>
      </p:sp>
      <p:sp>
        <p:nvSpPr>
          <p:cNvPr id="41" name="ZoneTexte 40">
            <a:extLst>
              <a:ext uri="{FF2B5EF4-FFF2-40B4-BE49-F238E27FC236}">
                <a16:creationId xmlns:a16="http://schemas.microsoft.com/office/drawing/2014/main" id="{D76D4D5C-BC8F-4C5F-9E71-02FAA546C529}"/>
              </a:ext>
            </a:extLst>
          </p:cNvPr>
          <p:cNvSpPr txBox="1"/>
          <p:nvPr/>
        </p:nvSpPr>
        <p:spPr>
          <a:xfrm>
            <a:off x="1078550" y="3204211"/>
            <a:ext cx="1229824" cy="369332"/>
          </a:xfrm>
          <a:prstGeom prst="rect">
            <a:avLst/>
          </a:prstGeom>
          <a:noFill/>
        </p:spPr>
        <p:txBody>
          <a:bodyPr wrap="none" rtlCol="0">
            <a:spAutoFit/>
          </a:bodyPr>
          <a:lstStyle/>
          <a:p>
            <a:r>
              <a:rPr lang="fr-FR" b="1" dirty="0">
                <a:solidFill>
                  <a:srgbClr val="C00000"/>
                </a:solidFill>
                <a:latin typeface="Freestyle Script" panose="030804020302050B0404" pitchFamily="66" charset="0"/>
              </a:rPr>
              <a:t>Fond de commerce</a:t>
            </a:r>
          </a:p>
        </p:txBody>
      </p:sp>
      <p:pic>
        <p:nvPicPr>
          <p:cNvPr id="42" name="Image 41">
            <a:extLst>
              <a:ext uri="{FF2B5EF4-FFF2-40B4-BE49-F238E27FC236}">
                <a16:creationId xmlns:a16="http://schemas.microsoft.com/office/drawing/2014/main" id="{5F90B48F-EB5D-4EBD-912A-0CEA5CFB3997}"/>
              </a:ext>
            </a:extLst>
          </p:cNvPr>
          <p:cNvPicPr>
            <a:picLocks noChangeAspect="1"/>
          </p:cNvPicPr>
          <p:nvPr/>
        </p:nvPicPr>
        <p:blipFill rotWithShape="1">
          <a:blip r:embed="rId6"/>
          <a:srcRect l="-1" r="82578" b="29569"/>
          <a:stretch/>
        </p:blipFill>
        <p:spPr>
          <a:xfrm>
            <a:off x="808503" y="3206126"/>
            <a:ext cx="333054" cy="318807"/>
          </a:xfrm>
          <a:prstGeom prst="rect">
            <a:avLst/>
          </a:prstGeom>
        </p:spPr>
      </p:pic>
      <p:sp>
        <p:nvSpPr>
          <p:cNvPr id="45" name="Rectangle à coins arrondis 62">
            <a:extLst>
              <a:ext uri="{FF2B5EF4-FFF2-40B4-BE49-F238E27FC236}">
                <a16:creationId xmlns:a16="http://schemas.microsoft.com/office/drawing/2014/main" id="{68FCF8D7-2751-4CE7-BC6F-B8B82596AEFD}"/>
              </a:ext>
            </a:extLst>
          </p:cNvPr>
          <p:cNvSpPr/>
          <p:nvPr/>
        </p:nvSpPr>
        <p:spPr>
          <a:xfrm>
            <a:off x="8561394" y="3654193"/>
            <a:ext cx="3554068" cy="2822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rgbClr val="C00000"/>
                </a:solidFill>
                <a:latin typeface="+mj-lt"/>
                <a:cs typeface="Arial" panose="020B0604020202020204" pitchFamily="34" charset="0"/>
              </a:rPr>
              <a:t>Bon à savoir</a:t>
            </a:r>
          </a:p>
        </p:txBody>
      </p:sp>
      <p:sp>
        <p:nvSpPr>
          <p:cNvPr id="46" name="Rectangle à coins arrondis 62">
            <a:extLst>
              <a:ext uri="{FF2B5EF4-FFF2-40B4-BE49-F238E27FC236}">
                <a16:creationId xmlns:a16="http://schemas.microsoft.com/office/drawing/2014/main" id="{63BEF2AC-4FE0-47F1-8E93-6B74E9E9D8B7}"/>
              </a:ext>
            </a:extLst>
          </p:cNvPr>
          <p:cNvSpPr/>
          <p:nvPr/>
        </p:nvSpPr>
        <p:spPr>
          <a:xfrm>
            <a:off x="8543565" y="4663119"/>
            <a:ext cx="3589725" cy="2822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rgbClr val="C00000"/>
                </a:solidFill>
                <a:latin typeface="+mj-lt"/>
                <a:cs typeface="Arial" panose="020B0604020202020204" pitchFamily="34" charset="0"/>
              </a:rPr>
              <a:t>Profitez du Digital</a:t>
            </a:r>
          </a:p>
        </p:txBody>
      </p:sp>
      <p:sp>
        <p:nvSpPr>
          <p:cNvPr id="47" name="ZoneTexte 46">
            <a:extLst>
              <a:ext uri="{FF2B5EF4-FFF2-40B4-BE49-F238E27FC236}">
                <a16:creationId xmlns:a16="http://schemas.microsoft.com/office/drawing/2014/main" id="{A5F86D00-1C72-4FB6-B67E-6847F3089EE7}"/>
              </a:ext>
            </a:extLst>
          </p:cNvPr>
          <p:cNvSpPr txBox="1"/>
          <p:nvPr/>
        </p:nvSpPr>
        <p:spPr>
          <a:xfrm>
            <a:off x="8561395" y="5037247"/>
            <a:ext cx="3435180" cy="430887"/>
          </a:xfrm>
          <a:prstGeom prst="rect">
            <a:avLst/>
          </a:prstGeom>
          <a:solidFill>
            <a:srgbClr val="F2F2F2"/>
          </a:solidFill>
        </p:spPr>
        <p:txBody>
          <a:bodyPr wrap="square" rtlCol="0">
            <a:spAutoFit/>
          </a:bodyPr>
          <a:lstStyle/>
          <a:p>
            <a:pPr algn="just">
              <a:spcBef>
                <a:spcPct val="20000"/>
              </a:spcBef>
              <a:buClr>
                <a:srgbClr val="C00000"/>
              </a:buClr>
            </a:pPr>
            <a:r>
              <a:rPr lang="fr-FR" sz="1100" b="1" dirty="0">
                <a:solidFill>
                  <a:schemeClr val="tx1">
                    <a:lumMod val="75000"/>
                    <a:lumOff val="25000"/>
                  </a:schemeClr>
                </a:solidFill>
              </a:rPr>
              <a:t>Certains crédits sont éligibles à la signature électronique.</a:t>
            </a:r>
            <a:endParaRPr lang="fr-FR" sz="1100" dirty="0">
              <a:solidFill>
                <a:schemeClr val="tx1">
                  <a:lumMod val="50000"/>
                  <a:lumOff val="50000"/>
                </a:schemeClr>
              </a:solidFill>
            </a:endParaRPr>
          </a:p>
        </p:txBody>
      </p:sp>
      <p:sp>
        <p:nvSpPr>
          <p:cNvPr id="48" name="ZoneTexte 47">
            <a:extLst>
              <a:ext uri="{FF2B5EF4-FFF2-40B4-BE49-F238E27FC236}">
                <a16:creationId xmlns:a16="http://schemas.microsoft.com/office/drawing/2014/main" id="{35502ACE-640B-4972-82C9-3D84D5401CA5}"/>
              </a:ext>
            </a:extLst>
          </p:cNvPr>
          <p:cNvSpPr txBox="1"/>
          <p:nvPr/>
        </p:nvSpPr>
        <p:spPr>
          <a:xfrm>
            <a:off x="8560669" y="3951941"/>
            <a:ext cx="3435180" cy="430887"/>
          </a:xfrm>
          <a:prstGeom prst="rect">
            <a:avLst/>
          </a:prstGeom>
          <a:solidFill>
            <a:srgbClr val="F2F2F2"/>
          </a:solidFill>
        </p:spPr>
        <p:txBody>
          <a:bodyPr wrap="square" rtlCol="0">
            <a:spAutoFit/>
          </a:bodyPr>
          <a:lstStyle/>
          <a:p>
            <a:pPr lvl="0">
              <a:defRPr/>
            </a:pPr>
            <a:r>
              <a:rPr lang="fr-FR" sz="1100" b="1" dirty="0">
                <a:solidFill>
                  <a:schemeClr val="tx1">
                    <a:lumMod val="75000"/>
                    <a:lumOff val="25000"/>
                  </a:schemeClr>
                </a:solidFill>
              </a:rPr>
              <a:t>1 240 clients ciblés, près de 3 000 véhicules à renouveler et à financer.</a:t>
            </a:r>
          </a:p>
        </p:txBody>
      </p:sp>
      <p:grpSp>
        <p:nvGrpSpPr>
          <p:cNvPr id="49" name="Groupe 48">
            <a:extLst>
              <a:ext uri="{FF2B5EF4-FFF2-40B4-BE49-F238E27FC236}">
                <a16:creationId xmlns:a16="http://schemas.microsoft.com/office/drawing/2014/main" id="{39BAF98B-51A7-4CB9-8004-798234CCDFAD}"/>
              </a:ext>
            </a:extLst>
          </p:cNvPr>
          <p:cNvGrpSpPr/>
          <p:nvPr/>
        </p:nvGrpSpPr>
        <p:grpSpPr>
          <a:xfrm>
            <a:off x="7785412" y="3883154"/>
            <a:ext cx="768157" cy="778024"/>
            <a:chOff x="7785035" y="3650249"/>
            <a:chExt cx="768157" cy="614492"/>
          </a:xfrm>
        </p:grpSpPr>
        <p:pic>
          <p:nvPicPr>
            <p:cNvPr id="50" name="Image 49">
              <a:extLst>
                <a:ext uri="{FF2B5EF4-FFF2-40B4-BE49-F238E27FC236}">
                  <a16:creationId xmlns:a16="http://schemas.microsoft.com/office/drawing/2014/main" id="{51BCB42F-03F1-48E7-9061-02C2D9139750}"/>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785035" y="3650249"/>
              <a:ext cx="755659" cy="614492"/>
            </a:xfrm>
            <a:prstGeom prst="rect">
              <a:avLst/>
            </a:prstGeom>
          </p:spPr>
        </p:pic>
        <p:sp>
          <p:nvSpPr>
            <p:cNvPr id="51" name="Rectangle 50">
              <a:extLst>
                <a:ext uri="{FF2B5EF4-FFF2-40B4-BE49-F238E27FC236}">
                  <a16:creationId xmlns:a16="http://schemas.microsoft.com/office/drawing/2014/main" id="{CCDDC398-B978-41A6-BB95-AA45CBDD434E}"/>
                </a:ext>
              </a:extLst>
            </p:cNvPr>
            <p:cNvSpPr/>
            <p:nvPr/>
          </p:nvSpPr>
          <p:spPr>
            <a:xfrm>
              <a:off x="8459307" y="3932891"/>
              <a:ext cx="93885" cy="2651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52" name="Rectangle à coins arrondis 62">
            <a:extLst>
              <a:ext uri="{FF2B5EF4-FFF2-40B4-BE49-F238E27FC236}">
                <a16:creationId xmlns:a16="http://schemas.microsoft.com/office/drawing/2014/main" id="{9744029E-0781-47D3-8C70-7684BDC425CF}"/>
              </a:ext>
            </a:extLst>
          </p:cNvPr>
          <p:cNvSpPr/>
          <p:nvPr/>
        </p:nvSpPr>
        <p:spPr>
          <a:xfrm>
            <a:off x="8561394" y="3654193"/>
            <a:ext cx="3554068" cy="2822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rgbClr val="C00000"/>
                </a:solidFill>
                <a:latin typeface="+mj-lt"/>
                <a:cs typeface="Arial" panose="020B0604020202020204" pitchFamily="34" charset="0"/>
              </a:rPr>
              <a:t>Bon à savoir</a:t>
            </a:r>
          </a:p>
        </p:txBody>
      </p:sp>
      <p:pic>
        <p:nvPicPr>
          <p:cNvPr id="53" name="Image 52">
            <a:extLst>
              <a:ext uri="{FF2B5EF4-FFF2-40B4-BE49-F238E27FC236}">
                <a16:creationId xmlns:a16="http://schemas.microsoft.com/office/drawing/2014/main" id="{3EAB4B50-7887-4B58-803B-E79EAA54C11D}"/>
              </a:ext>
            </a:extLst>
          </p:cNvPr>
          <p:cNvPicPr/>
          <p:nvPr/>
        </p:nvPicPr>
        <p:blipFill rotWithShape="1">
          <a:blip r:embed="rId2"/>
          <a:srcRect l="39848" t="44992" r="45767" b="32072"/>
          <a:stretch/>
        </p:blipFill>
        <p:spPr bwMode="auto">
          <a:xfrm>
            <a:off x="7864151" y="4945496"/>
            <a:ext cx="571878" cy="608946"/>
          </a:xfrm>
          <a:prstGeom prst="rect">
            <a:avLst/>
          </a:prstGeom>
          <a:ln>
            <a:noFill/>
          </a:ln>
          <a:extLst>
            <a:ext uri="{53640926-AAD7-44D8-BBD7-CCE9431645EC}">
              <a14:shadowObscured xmlns:a14="http://schemas.microsoft.com/office/drawing/2010/main"/>
            </a:ext>
          </a:extLst>
        </p:spPr>
      </p:pic>
      <p:pic>
        <p:nvPicPr>
          <p:cNvPr id="71" name="Image 70">
            <a:extLst>
              <a:ext uri="{FF2B5EF4-FFF2-40B4-BE49-F238E27FC236}">
                <a16:creationId xmlns:a16="http://schemas.microsoft.com/office/drawing/2014/main" id="{D0D3E3C6-16F2-4153-8E64-8DA7A7E6C081}"/>
              </a:ext>
            </a:extLst>
          </p:cNvPr>
          <p:cNvPicPr>
            <a:picLocks noChangeAspect="1"/>
          </p:cNvPicPr>
          <p:nvPr/>
        </p:nvPicPr>
        <p:blipFill>
          <a:blip r:embed="rId7"/>
          <a:stretch>
            <a:fillRect/>
          </a:stretch>
        </p:blipFill>
        <p:spPr>
          <a:xfrm>
            <a:off x="11580362" y="4186084"/>
            <a:ext cx="576718" cy="523631"/>
          </a:xfrm>
          <a:prstGeom prst="rect">
            <a:avLst/>
          </a:prstGeom>
        </p:spPr>
      </p:pic>
      <p:sp>
        <p:nvSpPr>
          <p:cNvPr id="43" name="Rectangle 42">
            <a:hlinkClick r:id="rId8"/>
            <a:extLst>
              <a:ext uri="{FF2B5EF4-FFF2-40B4-BE49-F238E27FC236}">
                <a16:creationId xmlns:a16="http://schemas.microsoft.com/office/drawing/2014/main" id="{410E2571-8D6F-4A33-B693-B0C299998FCF}"/>
              </a:ext>
            </a:extLst>
          </p:cNvPr>
          <p:cNvSpPr/>
          <p:nvPr/>
        </p:nvSpPr>
        <p:spPr>
          <a:xfrm>
            <a:off x="6811780" y="6448562"/>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1200" cap="none" spc="0" normalizeH="0" baseline="0" noProof="0" dirty="0">
                <a:ln>
                  <a:noFill/>
                </a:ln>
                <a:solidFill>
                  <a:prstClr val="black">
                    <a:lumMod val="75000"/>
                    <a:lumOff val="25000"/>
                  </a:prstClr>
                </a:solidFill>
                <a:effectLst/>
                <a:uLnTx/>
                <a:uFillTx/>
                <a:latin typeface="Arial"/>
                <a:ea typeface="+mn-ea"/>
                <a:cs typeface="+mn-cs"/>
              </a:rPr>
              <a:t>Offres promo</a:t>
            </a:r>
          </a:p>
        </p:txBody>
      </p:sp>
      <p:sp>
        <p:nvSpPr>
          <p:cNvPr id="44" name="Rectangle 43">
            <a:hlinkClick r:id="rId9" action="ppaction://hlinksldjump"/>
            <a:extLst>
              <a:ext uri="{FF2B5EF4-FFF2-40B4-BE49-F238E27FC236}">
                <a16:creationId xmlns:a16="http://schemas.microsoft.com/office/drawing/2014/main" id="{C33FFB5A-25C1-4CA9-A548-76E00311FC94}"/>
              </a:ext>
            </a:extLst>
          </p:cNvPr>
          <p:cNvSpPr/>
          <p:nvPr/>
        </p:nvSpPr>
        <p:spPr>
          <a:xfrm>
            <a:off x="9044028" y="6448562"/>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1200" cap="none" spc="0" normalizeH="0" baseline="0" noProof="0" dirty="0">
                <a:ln>
                  <a:noFill/>
                </a:ln>
                <a:solidFill>
                  <a:prstClr val="black">
                    <a:lumMod val="75000"/>
                    <a:lumOff val="25000"/>
                  </a:prstClr>
                </a:solidFill>
                <a:effectLst/>
                <a:uLnTx/>
                <a:uFillTx/>
                <a:latin typeface="Arial"/>
                <a:ea typeface="+mn-ea"/>
                <a:cs typeface="+mn-cs"/>
              </a:rPr>
              <a:t>Boîte à outils</a:t>
            </a:r>
          </a:p>
        </p:txBody>
      </p:sp>
      <p:pic>
        <p:nvPicPr>
          <p:cNvPr id="54" name="Picture 4">
            <a:extLst>
              <a:ext uri="{FF2B5EF4-FFF2-40B4-BE49-F238E27FC236}">
                <a16:creationId xmlns:a16="http://schemas.microsoft.com/office/drawing/2014/main" id="{DF9F6818-C6B1-48E7-B928-616875733254}"/>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18889" t="19753" r="15034" b="23429"/>
          <a:stretch/>
        </p:blipFill>
        <p:spPr bwMode="auto">
          <a:xfrm>
            <a:off x="8463406" y="6448564"/>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 name="Picture 4">
            <a:extLst>
              <a:ext uri="{FF2B5EF4-FFF2-40B4-BE49-F238E27FC236}">
                <a16:creationId xmlns:a16="http://schemas.microsoft.com/office/drawing/2014/main" id="{A01897C3-B84C-42AE-8EE9-6FB71FC8AAC5}"/>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18889" t="19753" r="15034" b="23429"/>
          <a:stretch/>
        </p:blipFill>
        <p:spPr bwMode="auto">
          <a:xfrm>
            <a:off x="10695654" y="6448564"/>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42516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4579368-732F-45B7-BB91-E365B048ABC1}"/>
              </a:ext>
            </a:extLst>
          </p:cNvPr>
          <p:cNvSpPr/>
          <p:nvPr/>
        </p:nvSpPr>
        <p:spPr>
          <a:xfrm>
            <a:off x="171744" y="4014418"/>
            <a:ext cx="7283665" cy="21885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56" name="Rectangle 55">
            <a:extLst>
              <a:ext uri="{FF2B5EF4-FFF2-40B4-BE49-F238E27FC236}">
                <a16:creationId xmlns:a16="http://schemas.microsoft.com/office/drawing/2014/main" id="{30D3EE0B-6144-49BF-9BEE-CB8D35E6FF0B}"/>
              </a:ext>
            </a:extLst>
          </p:cNvPr>
          <p:cNvSpPr/>
          <p:nvPr/>
        </p:nvSpPr>
        <p:spPr>
          <a:xfrm>
            <a:off x="695325" y="1320766"/>
            <a:ext cx="1287748" cy="2379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6" name="Espace réservé du texte 5"/>
          <p:cNvSpPr>
            <a:spLocks noGrp="1"/>
          </p:cNvSpPr>
          <p:nvPr>
            <p:ph type="body" sz="quarter" idx="12"/>
          </p:nvPr>
        </p:nvSpPr>
        <p:spPr/>
        <p:txBody>
          <a:bodyPr>
            <a:normAutofit/>
          </a:bodyPr>
          <a:lstStyle/>
          <a:p>
            <a:r>
              <a:rPr lang="fr-FR" sz="1800"/>
              <a:t>Univers</a:t>
            </a:r>
            <a:r>
              <a:rPr lang="fr-FR" sz="1800">
                <a:solidFill>
                  <a:srgbClr val="C00000"/>
                </a:solidFill>
              </a:rPr>
              <a:t> </a:t>
            </a:r>
            <a:r>
              <a:rPr lang="fr-FR" sz="1800">
                <a:solidFill>
                  <a:srgbClr val="0095DA"/>
                </a:solidFill>
              </a:rPr>
              <a:t>Ingénierie Sociale</a:t>
            </a:r>
            <a:r>
              <a:rPr lang="fr-FR" sz="1800">
                <a:solidFill>
                  <a:srgbClr val="C00000"/>
                </a:solidFill>
              </a:rPr>
              <a:t> </a:t>
            </a:r>
            <a:r>
              <a:rPr lang="fr-FR" sz="1800" dirty="0"/>
              <a:t>Les moyens pour atteindre les objectifs</a:t>
            </a:r>
          </a:p>
        </p:txBody>
      </p:sp>
      <p:grpSp>
        <p:nvGrpSpPr>
          <p:cNvPr id="12" name="Groupe 11">
            <a:extLst>
              <a:ext uri="{FF2B5EF4-FFF2-40B4-BE49-F238E27FC236}">
                <a16:creationId xmlns:a16="http://schemas.microsoft.com/office/drawing/2014/main" id="{9DA8115D-0B17-4EFB-82D7-39180694AC9F}"/>
              </a:ext>
            </a:extLst>
          </p:cNvPr>
          <p:cNvGrpSpPr/>
          <p:nvPr/>
        </p:nvGrpSpPr>
        <p:grpSpPr>
          <a:xfrm>
            <a:off x="819198" y="1210710"/>
            <a:ext cx="11176655" cy="5100539"/>
            <a:chOff x="1786504" y="1087501"/>
            <a:chExt cx="9393404" cy="5100539"/>
          </a:xfrm>
        </p:grpSpPr>
        <p:sp>
          <p:nvSpPr>
            <p:cNvPr id="14" name="ZoneTexte 13">
              <a:extLst>
                <a:ext uri="{FF2B5EF4-FFF2-40B4-BE49-F238E27FC236}">
                  <a16:creationId xmlns:a16="http://schemas.microsoft.com/office/drawing/2014/main" id="{2C2FD729-C38F-4DC5-988E-2E118AF71695}"/>
                </a:ext>
              </a:extLst>
            </p:cNvPr>
            <p:cNvSpPr txBox="1"/>
            <p:nvPr/>
          </p:nvSpPr>
          <p:spPr>
            <a:xfrm>
              <a:off x="7681129" y="1809154"/>
              <a:ext cx="3498779" cy="1600438"/>
            </a:xfrm>
            <a:prstGeom prst="rect">
              <a:avLst/>
            </a:prstGeom>
            <a:solidFill>
              <a:schemeClr val="bg1">
                <a:lumMod val="95000"/>
              </a:schemeClr>
            </a:solidFill>
          </p:spPr>
          <p:txBody>
            <a:bodyPr wrap="square" rtlCol="0">
              <a:spAutoFit/>
            </a:bodyPr>
            <a:lstStyle/>
            <a:p>
              <a:pPr marL="171450" marR="0" lvl="0" indent="-17145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mn-cs"/>
                </a:rPr>
                <a:t>Que pensez vous de valoriser et de reconnaitre l’implication de vos salariés via la mise en place d’un système d’épargne défiscalisé ?</a:t>
              </a:r>
            </a:p>
            <a:p>
              <a:pPr marR="0" lvl="0" algn="just" defTabSz="914400" rtl="0" eaLnBrk="1" fontAlgn="auto" latinLnBrk="0" hangingPunct="1">
                <a:lnSpc>
                  <a:spcPct val="100000"/>
                </a:lnSpc>
                <a:spcBef>
                  <a:spcPct val="20000"/>
                </a:spcBef>
                <a:spcAft>
                  <a:spcPts val="0"/>
                </a:spcAft>
                <a:buClr>
                  <a:srgbClr val="C00000"/>
                </a:buClr>
                <a:buSzTx/>
                <a:tabLst/>
                <a:defRPr/>
              </a:pPr>
              <a:r>
                <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mn-cs"/>
                </a:rPr>
                <a:t> </a:t>
              </a:r>
            </a:p>
            <a:p>
              <a:pPr marL="171450" marR="0" lvl="0" indent="-17145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mn-cs"/>
                </a:rPr>
                <a:t>Vous verser ponctuellement un supplément de rémunération exonéré de charges et non imposable, qu’en dites vous ?</a:t>
              </a:r>
            </a:p>
            <a:p>
              <a:pPr marR="0" lvl="0" algn="just" defTabSz="914400" rtl="0" eaLnBrk="1" fontAlgn="auto" latinLnBrk="0" hangingPunct="1">
                <a:lnSpc>
                  <a:spcPct val="100000"/>
                </a:lnSpc>
                <a:spcBef>
                  <a:spcPct val="20000"/>
                </a:spcBef>
                <a:spcAft>
                  <a:spcPts val="0"/>
                </a:spcAft>
                <a:buClr>
                  <a:srgbClr val="C00000"/>
                </a:buClr>
                <a:buSzTx/>
                <a:tabLst/>
                <a:defRPr/>
              </a:pPr>
              <a:endPar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mn-cs"/>
              </a:endParaRPr>
            </a:p>
            <a:p>
              <a:pPr marL="171450" marR="0" lvl="0" indent="-17145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mn-cs"/>
                </a:rPr>
                <a:t>Fidéliser et stimuler vos salariés au travers d’une épargne que vous leur constituez dans des conditions fiscales privilégiées, qu’en pensez vous ? </a:t>
              </a:r>
            </a:p>
          </p:txBody>
        </p:sp>
        <p:sp>
          <p:nvSpPr>
            <p:cNvPr id="15" name="Rectangle 14">
              <a:extLst>
                <a:ext uri="{FF2B5EF4-FFF2-40B4-BE49-F238E27FC236}">
                  <a16:creationId xmlns:a16="http://schemas.microsoft.com/office/drawing/2014/main" id="{92D803C2-E01E-4BDB-B4B6-09ADCE0747BD}"/>
                </a:ext>
              </a:extLst>
            </p:cNvPr>
            <p:cNvSpPr/>
            <p:nvPr/>
          </p:nvSpPr>
          <p:spPr>
            <a:xfrm>
              <a:off x="8286845" y="1312773"/>
              <a:ext cx="2710920" cy="307777"/>
            </a:xfrm>
            <a:prstGeom prst="rect">
              <a:avLst/>
            </a:prstGeom>
          </p:spPr>
          <p:txBody>
            <a:bodyPr wrap="none">
              <a:spAutoFit/>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fr-FR" sz="1400" b="1" i="0" u="none" strike="noStrike" kern="1200" cap="none" spc="0" normalizeH="0" baseline="0" noProof="0" dirty="0">
                  <a:ln>
                    <a:noFill/>
                  </a:ln>
                  <a:solidFill>
                    <a:srgbClr val="C00000"/>
                  </a:solidFill>
                  <a:effectLst/>
                  <a:uLnTx/>
                  <a:uFillTx/>
                  <a:latin typeface="Arial"/>
                  <a:ea typeface="+mn-ea"/>
                  <a:cs typeface="+mn-cs"/>
                </a:rPr>
                <a:t>Des idées pour lancer la discussion</a:t>
              </a:r>
            </a:p>
          </p:txBody>
        </p:sp>
        <p:cxnSp>
          <p:nvCxnSpPr>
            <p:cNvPr id="16" name="Connecteur droit 15">
              <a:extLst>
                <a:ext uri="{FF2B5EF4-FFF2-40B4-BE49-F238E27FC236}">
                  <a16:creationId xmlns:a16="http://schemas.microsoft.com/office/drawing/2014/main" id="{CD4882C8-2559-40E2-A09D-A99B67827DB4}"/>
                </a:ext>
              </a:extLst>
            </p:cNvPr>
            <p:cNvCxnSpPr/>
            <p:nvPr/>
          </p:nvCxnSpPr>
          <p:spPr>
            <a:xfrm>
              <a:off x="7538765" y="1087501"/>
              <a:ext cx="2447" cy="510053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23" name="Rectangle à coins arrondis 65">
              <a:extLst>
                <a:ext uri="{FF2B5EF4-FFF2-40B4-BE49-F238E27FC236}">
                  <a16:creationId xmlns:a16="http://schemas.microsoft.com/office/drawing/2014/main" id="{BE863CD4-79F4-465A-81AF-CA4A0C20E859}"/>
                </a:ext>
              </a:extLst>
            </p:cNvPr>
            <p:cNvSpPr/>
            <p:nvPr/>
          </p:nvSpPr>
          <p:spPr>
            <a:xfrm>
              <a:off x="7469137" y="4150127"/>
              <a:ext cx="3016980" cy="1830041"/>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prstClr val="black">
                    <a:lumMod val="50000"/>
                    <a:lumOff val="50000"/>
                  </a:prstClr>
                </a:solidFill>
                <a:effectLst/>
                <a:uLnTx/>
                <a:uFillTx/>
                <a:latin typeface="Arial"/>
                <a:ea typeface="+mn-ea"/>
                <a:cs typeface="+mn-cs"/>
              </a:endParaRPr>
            </a:p>
          </p:txBody>
        </p:sp>
        <p:sp>
          <p:nvSpPr>
            <p:cNvPr id="83" name="Rectangle 82">
              <a:extLst>
                <a:ext uri="{FF2B5EF4-FFF2-40B4-BE49-F238E27FC236}">
                  <a16:creationId xmlns:a16="http://schemas.microsoft.com/office/drawing/2014/main" id="{71222628-0E7F-467F-990D-B34BE04D6358}"/>
                </a:ext>
              </a:extLst>
            </p:cNvPr>
            <p:cNvSpPr/>
            <p:nvPr/>
          </p:nvSpPr>
          <p:spPr>
            <a:xfrm>
              <a:off x="1786504" y="2594939"/>
              <a:ext cx="1511575" cy="276999"/>
            </a:xfrm>
            <a:prstGeom prst="rect">
              <a:avLst/>
            </a:prstGeom>
          </p:spPr>
          <p:txBody>
            <a:bodyPr wrap="square">
              <a:spAutoFit/>
            </a:bodyPr>
            <a:lstStyle/>
            <a:p>
              <a:pPr marL="0" marR="0" lvl="0" indent="0" algn="l" defTabSz="914400" rtl="0" eaLnBrk="1" fontAlgn="auto" latinLnBrk="0" hangingPunct="1">
                <a:lnSpc>
                  <a:spcPct val="100000"/>
                </a:lnSpc>
                <a:spcBef>
                  <a:spcPct val="20000"/>
                </a:spcBef>
                <a:spcAft>
                  <a:spcPts val="0"/>
                </a:spcAft>
                <a:buClrTx/>
                <a:buSzTx/>
                <a:buFontTx/>
                <a:buNone/>
                <a:tabLst/>
                <a:defRPr/>
              </a:pPr>
              <a:endParaRPr kumimoji="0" lang="fr-FR" sz="1200" b="0" i="1"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grpSp>
      <p:pic>
        <p:nvPicPr>
          <p:cNvPr id="74" name="Image 73">
            <a:extLst>
              <a:ext uri="{FF2B5EF4-FFF2-40B4-BE49-F238E27FC236}">
                <a16:creationId xmlns:a16="http://schemas.microsoft.com/office/drawing/2014/main" id="{7A32AEA6-BAE2-4487-A6AA-1540A72A6A54}"/>
              </a:ext>
            </a:extLst>
          </p:cNvPr>
          <p:cNvPicPr/>
          <p:nvPr/>
        </p:nvPicPr>
        <p:blipFill rotWithShape="1">
          <a:blip r:embed="rId2"/>
          <a:srcRect l="39848" t="44992" r="45767" b="32072"/>
          <a:stretch/>
        </p:blipFill>
        <p:spPr bwMode="auto">
          <a:xfrm>
            <a:off x="1018495" y="4661363"/>
            <a:ext cx="290250" cy="245429"/>
          </a:xfrm>
          <a:prstGeom prst="rect">
            <a:avLst/>
          </a:prstGeom>
          <a:ln>
            <a:noFill/>
          </a:ln>
          <a:extLst>
            <a:ext uri="{53640926-AAD7-44D8-BBD7-CCE9431645EC}">
              <a14:shadowObscured xmlns:a14="http://schemas.microsoft.com/office/drawing/2010/main"/>
            </a:ext>
          </a:extLst>
        </p:spPr>
      </p:pic>
      <p:pic>
        <p:nvPicPr>
          <p:cNvPr id="52" name="Image 51">
            <a:extLst>
              <a:ext uri="{FF2B5EF4-FFF2-40B4-BE49-F238E27FC236}">
                <a16:creationId xmlns:a16="http://schemas.microsoft.com/office/drawing/2014/main" id="{145DA939-268D-4A77-9322-65B8C1D3A9BD}"/>
              </a:ext>
            </a:extLst>
          </p:cNvPr>
          <p:cNvPicPr/>
          <p:nvPr/>
        </p:nvPicPr>
        <p:blipFill rotWithShape="1">
          <a:blip r:embed="rId2"/>
          <a:srcRect l="39848" t="44992" r="45767" b="32072"/>
          <a:stretch/>
        </p:blipFill>
        <p:spPr bwMode="auto">
          <a:xfrm>
            <a:off x="1016695" y="5099971"/>
            <a:ext cx="290250" cy="245429"/>
          </a:xfrm>
          <a:prstGeom prst="rect">
            <a:avLst/>
          </a:prstGeom>
          <a:ln>
            <a:noFill/>
          </a:ln>
          <a:extLst>
            <a:ext uri="{53640926-AAD7-44D8-BBD7-CCE9431645EC}">
              <a14:shadowObscured xmlns:a14="http://schemas.microsoft.com/office/drawing/2010/main"/>
            </a:ext>
          </a:extLst>
        </p:spPr>
      </p:pic>
      <p:sp>
        <p:nvSpPr>
          <p:cNvPr id="58" name="ZoneTexte 57">
            <a:extLst>
              <a:ext uri="{FF2B5EF4-FFF2-40B4-BE49-F238E27FC236}">
                <a16:creationId xmlns:a16="http://schemas.microsoft.com/office/drawing/2014/main" id="{E320BA27-E7D4-4F5B-8F9D-C026AB85BE6B}"/>
              </a:ext>
            </a:extLst>
          </p:cNvPr>
          <p:cNvSpPr txBox="1"/>
          <p:nvPr/>
        </p:nvSpPr>
        <p:spPr>
          <a:xfrm>
            <a:off x="309486" y="4831774"/>
            <a:ext cx="400110" cy="1338239"/>
          </a:xfrm>
          <a:prstGeom prst="rect">
            <a:avLst/>
          </a:prstGeom>
          <a:noFill/>
        </p:spPr>
        <p:txBody>
          <a:bodyPr vert="vert270"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black">
                    <a:lumMod val="75000"/>
                    <a:lumOff val="25000"/>
                  </a:prstClr>
                </a:solidFill>
                <a:effectLst/>
                <a:uLnTx/>
                <a:uFillTx/>
                <a:latin typeface="Arial"/>
                <a:ea typeface="+mn-ea"/>
                <a:cs typeface="+mn-cs"/>
              </a:rPr>
              <a:t>LES OFFRES</a:t>
            </a:r>
          </a:p>
        </p:txBody>
      </p:sp>
      <p:sp>
        <p:nvSpPr>
          <p:cNvPr id="59" name="ZoneTexte 58">
            <a:extLst>
              <a:ext uri="{FF2B5EF4-FFF2-40B4-BE49-F238E27FC236}">
                <a16:creationId xmlns:a16="http://schemas.microsoft.com/office/drawing/2014/main" id="{BB499923-7775-49FC-917A-C0A822E991B2}"/>
              </a:ext>
            </a:extLst>
          </p:cNvPr>
          <p:cNvSpPr txBox="1"/>
          <p:nvPr/>
        </p:nvSpPr>
        <p:spPr>
          <a:xfrm>
            <a:off x="314797" y="1542286"/>
            <a:ext cx="400110" cy="2308324"/>
          </a:xfrm>
          <a:prstGeom prst="rect">
            <a:avLst/>
          </a:prstGeom>
          <a:noFill/>
        </p:spPr>
        <p:txBody>
          <a:bodyPr vert="vert270"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black">
                    <a:lumMod val="75000"/>
                    <a:lumOff val="25000"/>
                  </a:prstClr>
                </a:solidFill>
                <a:effectLst/>
                <a:uLnTx/>
                <a:uFillTx/>
                <a:latin typeface="Arial"/>
                <a:ea typeface="+mn-ea"/>
                <a:cs typeface="+mn-cs"/>
              </a:rPr>
              <a:t>QUI CONTACTER ?</a:t>
            </a:r>
          </a:p>
        </p:txBody>
      </p:sp>
      <p:sp>
        <p:nvSpPr>
          <p:cNvPr id="66" name="ZoneTexte 65">
            <a:extLst>
              <a:ext uri="{FF2B5EF4-FFF2-40B4-BE49-F238E27FC236}">
                <a16:creationId xmlns:a16="http://schemas.microsoft.com/office/drawing/2014/main" id="{C43AB8D1-5835-4163-B53F-E9C5D98D72D4}"/>
              </a:ext>
            </a:extLst>
          </p:cNvPr>
          <p:cNvSpPr txBox="1"/>
          <p:nvPr/>
        </p:nvSpPr>
        <p:spPr>
          <a:xfrm>
            <a:off x="2243626" y="3188573"/>
            <a:ext cx="5154681" cy="430887"/>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200" b="1" i="0" u="none" strike="noStrike" kern="1200" cap="none" spc="0" normalizeH="0" baseline="0" noProof="0" dirty="0">
                <a:ln>
                  <a:noFill/>
                </a:ln>
                <a:solidFill>
                  <a:srgbClr val="C00000"/>
                </a:solidFill>
                <a:effectLst/>
                <a:uLnTx/>
                <a:uFillTx/>
                <a:latin typeface="Arial"/>
                <a:ea typeface="+mn-ea"/>
                <a:cs typeface="+mn-cs"/>
              </a:rPr>
              <a:t>Vos clients sans </a:t>
            </a:r>
            <a:r>
              <a:rPr kumimoji="0" lang="fr-FR" sz="1200" b="1" i="0" u="none" strike="noStrike" kern="1200" cap="none" spc="0" normalizeH="0" baseline="0" noProof="0">
                <a:ln>
                  <a:noFill/>
                </a:ln>
                <a:solidFill>
                  <a:srgbClr val="C00000"/>
                </a:solidFill>
                <a:effectLst/>
                <a:uLnTx/>
                <a:uFillTx/>
                <a:latin typeface="Arial"/>
                <a:ea typeface="+mn-ea"/>
                <a:cs typeface="+mn-cs"/>
              </a:rPr>
              <a:t>Univers Ingénierie sociale</a:t>
            </a:r>
            <a:endParaRPr kumimoji="0" lang="fr-FR" sz="1200" b="1" i="0" u="none" strike="noStrike" kern="1200" cap="none" spc="0" normalizeH="0" baseline="0" noProof="0" dirty="0">
              <a:ln>
                <a:noFill/>
              </a:ln>
              <a:solidFill>
                <a:srgbClr val="C00000"/>
              </a:solidFill>
              <a:effectLst/>
              <a:uLnTx/>
              <a:uFillTx/>
              <a:latin typeface="Arial"/>
              <a:ea typeface="+mn-ea"/>
              <a:cs typeface="+mn-cs"/>
            </a:endParaRPr>
          </a:p>
          <a:p>
            <a:pPr marL="179388"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Arial" panose="020B0604020202020204" pitchFamily="34" charset="0"/>
              </a:rPr>
              <a:t>Vous pouvez filtrer et trier vos clients non équipés </a:t>
            </a:r>
            <a:r>
              <a:rPr kumimoji="0" lang="fr-FR" sz="1000" b="0" i="0" u="none" strike="noStrike" kern="1200" cap="none" spc="0" normalizeH="0" baseline="0" noProof="0">
                <a:ln>
                  <a:noFill/>
                </a:ln>
                <a:solidFill>
                  <a:prstClr val="black">
                    <a:lumMod val="50000"/>
                    <a:lumOff val="50000"/>
                  </a:prstClr>
                </a:solidFill>
                <a:effectLst/>
                <a:uLnTx/>
                <a:uFillTx/>
                <a:latin typeface="Arial"/>
                <a:ea typeface="+mn-ea"/>
                <a:cs typeface="Arial" panose="020B0604020202020204" pitchFamily="34" charset="0"/>
              </a:rPr>
              <a:t>en Epargne Salariale.</a:t>
            </a:r>
            <a:endParaRPr kumimoji="0" lang="fr-FR" sz="1000" b="0" i="0" u="none" strike="noStrike" kern="1200" cap="none" spc="0" normalizeH="0" baseline="0" noProof="0" dirty="0">
              <a:ln>
                <a:noFill/>
              </a:ln>
              <a:solidFill>
                <a:srgbClr val="C00000"/>
              </a:solidFill>
              <a:effectLst/>
              <a:uLnTx/>
              <a:uFillTx/>
              <a:latin typeface="Arial"/>
              <a:ea typeface="+mn-ea"/>
              <a:cs typeface="Arial" panose="020B0604020202020204" pitchFamily="34" charset="0"/>
            </a:endParaRPr>
          </a:p>
        </p:txBody>
      </p:sp>
      <p:sp>
        <p:nvSpPr>
          <p:cNvPr id="72" name="Espace réservé du texte 3">
            <a:extLst>
              <a:ext uri="{FF2B5EF4-FFF2-40B4-BE49-F238E27FC236}">
                <a16:creationId xmlns:a16="http://schemas.microsoft.com/office/drawing/2014/main" id="{9679D2AA-E2FB-4356-B641-8052A1CEEA21}"/>
              </a:ext>
            </a:extLst>
          </p:cNvPr>
          <p:cNvSpPr>
            <a:spLocks noGrp="1"/>
          </p:cNvSpPr>
          <p:nvPr>
            <p:ph type="body" sz="quarter" idx="14"/>
          </p:nvPr>
        </p:nvSpPr>
        <p:spPr>
          <a:xfrm>
            <a:off x="4376738" y="136525"/>
            <a:ext cx="7299325" cy="231775"/>
          </a:xfrm>
        </p:spPr>
        <p:txBody>
          <a:bodyPr/>
          <a:lstStyle/>
          <a:p>
            <a:r>
              <a:rPr lang="fr-FR" dirty="0">
                <a:solidFill>
                  <a:schemeClr val="tx1">
                    <a:lumMod val="65000"/>
                    <a:lumOff val="35000"/>
                  </a:schemeClr>
                </a:solidFill>
              </a:rPr>
              <a:t>Particuliers </a:t>
            </a:r>
            <a:r>
              <a:rPr lang="fr-FR" dirty="0"/>
              <a:t>		</a:t>
            </a:r>
            <a:r>
              <a:rPr lang="fr-FR" b="0" dirty="0"/>
              <a:t>Premiums		</a:t>
            </a:r>
            <a:r>
              <a:rPr lang="fr-FR" b="0" dirty="0">
                <a:solidFill>
                  <a:srgbClr val="C00000"/>
                </a:solidFill>
              </a:rPr>
              <a:t>Professionnels</a:t>
            </a:r>
          </a:p>
        </p:txBody>
      </p:sp>
      <p:sp>
        <p:nvSpPr>
          <p:cNvPr id="60" name="Rectangle 59">
            <a:extLst>
              <a:ext uri="{FF2B5EF4-FFF2-40B4-BE49-F238E27FC236}">
                <a16:creationId xmlns:a16="http://schemas.microsoft.com/office/drawing/2014/main" id="{FF2FBAC9-E06C-45FF-8A9A-E02553EBFAA6}"/>
              </a:ext>
            </a:extLst>
          </p:cNvPr>
          <p:cNvSpPr/>
          <p:nvPr/>
        </p:nvSpPr>
        <p:spPr>
          <a:xfrm>
            <a:off x="171744" y="1137080"/>
            <a:ext cx="7269105" cy="2796607"/>
          </a:xfrm>
          <a:prstGeom prst="rect">
            <a:avLst/>
          </a:prstGeom>
          <a:noFill/>
          <a:ln w="28575">
            <a:solidFill>
              <a:srgbClr val="F2F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rial"/>
              <a:ea typeface="+mn-ea"/>
              <a:cs typeface="+mn-cs"/>
            </a:endParaRPr>
          </a:p>
        </p:txBody>
      </p:sp>
      <p:pic>
        <p:nvPicPr>
          <p:cNvPr id="61" name="Image 60">
            <a:extLst>
              <a:ext uri="{FF2B5EF4-FFF2-40B4-BE49-F238E27FC236}">
                <a16:creationId xmlns:a16="http://schemas.microsoft.com/office/drawing/2014/main" id="{304F8B5B-43BF-4B8A-AE8D-279D80931393}"/>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200000"/>
                    </a14:imgEffect>
                  </a14:imgLayer>
                </a14:imgProps>
              </a:ext>
            </a:extLst>
          </a:blip>
          <a:srcRect l="10161" t="9333" r="8604" b="5095"/>
          <a:stretch/>
        </p:blipFill>
        <p:spPr>
          <a:xfrm>
            <a:off x="1011980" y="1561719"/>
            <a:ext cx="478808" cy="268972"/>
          </a:xfrm>
          <a:prstGeom prst="rect">
            <a:avLst/>
          </a:prstGeom>
        </p:spPr>
      </p:pic>
      <p:sp>
        <p:nvSpPr>
          <p:cNvPr id="82" name="Rectangle 81">
            <a:extLst>
              <a:ext uri="{FF2B5EF4-FFF2-40B4-BE49-F238E27FC236}">
                <a16:creationId xmlns:a16="http://schemas.microsoft.com/office/drawing/2014/main" id="{F6648C1C-04A0-4E0F-9026-7FD546EA1D63}"/>
              </a:ext>
            </a:extLst>
          </p:cNvPr>
          <p:cNvSpPr/>
          <p:nvPr/>
        </p:nvSpPr>
        <p:spPr>
          <a:xfrm>
            <a:off x="1637008" y="5906708"/>
            <a:ext cx="5832306" cy="246221"/>
          </a:xfrm>
          <a:prstGeom prst="rect">
            <a:avLst/>
          </a:prstGeom>
          <a:noFill/>
        </p:spPr>
        <p:txBody>
          <a:bodyPr wrap="square">
            <a:spAutoFit/>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mn-cs"/>
            </a:endParaRPr>
          </a:p>
        </p:txBody>
      </p:sp>
      <p:sp>
        <p:nvSpPr>
          <p:cNvPr id="80" name="Rectangle 79">
            <a:extLst>
              <a:ext uri="{FF2B5EF4-FFF2-40B4-BE49-F238E27FC236}">
                <a16:creationId xmlns:a16="http://schemas.microsoft.com/office/drawing/2014/main" id="{4C84AE5E-0366-44A4-A5C4-FBB7971128F8}"/>
              </a:ext>
            </a:extLst>
          </p:cNvPr>
          <p:cNvSpPr/>
          <p:nvPr/>
        </p:nvSpPr>
        <p:spPr>
          <a:xfrm>
            <a:off x="1766193" y="4633000"/>
            <a:ext cx="5825738" cy="307777"/>
          </a:xfrm>
          <a:prstGeom prst="rect">
            <a:avLst/>
          </a:prstGeom>
        </p:spPr>
        <p:txBody>
          <a:bodyPr wrap="square">
            <a:spAutoFit/>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Box Office</a:t>
            </a:r>
            <a:endParaRPr kumimoji="0" lang="fr-FR" sz="1000" b="1" i="0" u="none" strike="noStrike" kern="1200" cap="none" spc="0" normalizeH="0" baseline="0" noProof="0" dirty="0">
              <a:ln>
                <a:noFill/>
              </a:ln>
              <a:solidFill>
                <a:prstClr val="black">
                  <a:lumMod val="50000"/>
                  <a:lumOff val="50000"/>
                </a:prstClr>
              </a:solidFill>
              <a:effectLst/>
              <a:uLnTx/>
              <a:uFillTx/>
              <a:latin typeface="Arial"/>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200" i="0" u="none" strike="noStrike" kern="1200" cap="none" spc="0" normalizeH="0" baseline="0" noProof="0" dirty="0">
              <a:ln>
                <a:noFill/>
              </a:ln>
              <a:solidFill>
                <a:prstClr val="black">
                  <a:lumMod val="50000"/>
                  <a:lumOff val="50000"/>
                </a:prstClr>
              </a:solidFill>
              <a:effectLst/>
              <a:uLnTx/>
              <a:uFillTx/>
              <a:latin typeface="Arial"/>
              <a:ea typeface="+mn-ea"/>
              <a:cs typeface="+mn-cs"/>
            </a:endParaRPr>
          </a:p>
        </p:txBody>
      </p:sp>
      <p:pic>
        <p:nvPicPr>
          <p:cNvPr id="84" name="Image 83">
            <a:extLst>
              <a:ext uri="{FF2B5EF4-FFF2-40B4-BE49-F238E27FC236}">
                <a16:creationId xmlns:a16="http://schemas.microsoft.com/office/drawing/2014/main" id="{AAD08E2A-4C5C-4A35-A50C-E9F85E01F104}"/>
              </a:ext>
            </a:extLst>
          </p:cNvPr>
          <p:cNvPicPr/>
          <p:nvPr/>
        </p:nvPicPr>
        <p:blipFill rotWithShape="1">
          <a:blip r:embed="rId2"/>
          <a:srcRect l="39848" t="44992" r="45767" b="32072"/>
          <a:stretch/>
        </p:blipFill>
        <p:spPr bwMode="auto">
          <a:xfrm>
            <a:off x="1033674" y="5495364"/>
            <a:ext cx="290250" cy="245429"/>
          </a:xfrm>
          <a:prstGeom prst="rect">
            <a:avLst/>
          </a:prstGeom>
          <a:ln>
            <a:noFill/>
          </a:ln>
          <a:extLst>
            <a:ext uri="{53640926-AAD7-44D8-BBD7-CCE9431645EC}">
              <a14:shadowObscured xmlns:a14="http://schemas.microsoft.com/office/drawing/2010/main"/>
            </a:ext>
          </a:extLst>
        </p:spPr>
      </p:pic>
      <p:sp>
        <p:nvSpPr>
          <p:cNvPr id="87" name="ZoneTexte 86">
            <a:extLst>
              <a:ext uri="{FF2B5EF4-FFF2-40B4-BE49-F238E27FC236}">
                <a16:creationId xmlns:a16="http://schemas.microsoft.com/office/drawing/2014/main" id="{E4F6AC92-2813-437C-940C-AFEE942D2BA2}"/>
              </a:ext>
            </a:extLst>
          </p:cNvPr>
          <p:cNvSpPr txBox="1"/>
          <p:nvPr/>
        </p:nvSpPr>
        <p:spPr>
          <a:xfrm>
            <a:off x="2209556" y="1468321"/>
            <a:ext cx="5086936" cy="1354217"/>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200" b="1" i="0" u="none" strike="noStrike" kern="1200" cap="none" spc="0" normalizeH="0" baseline="0" noProof="0">
                <a:ln>
                  <a:noFill/>
                </a:ln>
                <a:solidFill>
                  <a:prstClr val="black">
                    <a:lumMod val="75000"/>
                    <a:lumOff val="25000"/>
                  </a:prstClr>
                </a:solidFill>
                <a:effectLst/>
                <a:uLnTx/>
                <a:uFillTx/>
                <a:latin typeface="Arial"/>
                <a:ea typeface="+mn-ea"/>
                <a:cs typeface="+mn-cs"/>
              </a:rPr>
              <a:t>Epargne salariale et préparation de la retraite </a:t>
            </a:r>
            <a:r>
              <a:rPr kumimoji="0" lang="fr-FR" sz="1000" b="0" i="0" u="none" strike="noStrike" kern="1200" cap="none" spc="0" normalizeH="0" baseline="0" noProof="0">
                <a:ln>
                  <a:noFill/>
                </a:ln>
                <a:solidFill>
                  <a:prstClr val="black">
                    <a:lumMod val="50000"/>
                    <a:lumOff val="50000"/>
                  </a:prstClr>
                </a:solidFill>
                <a:effectLst/>
                <a:uLnTx/>
                <a:uFillTx/>
                <a:latin typeface="Arial"/>
                <a:ea typeface="+mn-ea"/>
                <a:cs typeface="+mn-cs"/>
              </a:rPr>
              <a:t>(</a:t>
            </a:r>
            <a:r>
              <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mn-cs"/>
              </a:rPr>
              <a:t>cible 1 </a:t>
            </a:r>
            <a:r>
              <a:rPr kumimoji="0" lang="fr-FR" sz="1000" b="0" i="0" u="none" strike="noStrike" kern="1200" cap="none" spc="0" normalizeH="0" baseline="0" noProof="0">
                <a:ln>
                  <a:noFill/>
                </a:ln>
                <a:solidFill>
                  <a:prstClr val="black">
                    <a:lumMod val="50000"/>
                    <a:lumOff val="50000"/>
                  </a:prstClr>
                </a:solidFill>
                <a:effectLst/>
                <a:uLnTx/>
                <a:uFillTx/>
                <a:latin typeface="Arial"/>
                <a:ea typeface="+mn-ea"/>
                <a:cs typeface="+mn-cs"/>
              </a:rPr>
              <a:t>: 1 902 clients </a:t>
            </a:r>
            <a:r>
              <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mn-cs"/>
              </a:rPr>
              <a:t>/ cible 2 </a:t>
            </a:r>
            <a:r>
              <a:rPr kumimoji="0" lang="fr-FR" sz="1000" b="0" i="0" u="none" strike="noStrike" kern="1200" cap="none" spc="0" normalizeH="0" baseline="0" noProof="0">
                <a:ln>
                  <a:noFill/>
                </a:ln>
                <a:solidFill>
                  <a:prstClr val="black">
                    <a:lumMod val="50000"/>
                    <a:lumOff val="50000"/>
                  </a:prstClr>
                </a:solidFill>
                <a:effectLst/>
                <a:uLnTx/>
                <a:uFillTx/>
                <a:latin typeface="Arial"/>
                <a:ea typeface="+mn-ea"/>
                <a:cs typeface="+mn-cs"/>
              </a:rPr>
              <a:t>: 12 clients </a:t>
            </a:r>
            <a:r>
              <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mn-cs"/>
              </a:rPr>
              <a:t>)</a:t>
            </a:r>
          </a:p>
          <a:p>
            <a:pPr marL="350838" marR="0" lvl="1"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Arial" panose="020B0604020202020204" pitchFamily="34" charset="0"/>
              </a:rPr>
              <a:t>Cible 1 </a:t>
            </a:r>
            <a:r>
              <a:rPr kumimoji="0" lang="fr-FR" sz="1000" b="0" i="0" u="none" strike="noStrike" kern="1200" cap="none" spc="0" normalizeH="0" baseline="0" noProof="0">
                <a:ln>
                  <a:noFill/>
                </a:ln>
                <a:solidFill>
                  <a:prstClr val="black">
                    <a:lumMod val="50000"/>
                    <a:lumOff val="50000"/>
                  </a:prstClr>
                </a:solidFill>
                <a:effectLst/>
                <a:uLnTx/>
                <a:uFillTx/>
                <a:latin typeface="Arial"/>
                <a:ea typeface="+mn-ea"/>
                <a:cs typeface="Arial" panose="020B0604020202020204" pitchFamily="34" charset="0"/>
              </a:rPr>
              <a:t>: Clients Pro Actifs avec au moins 2 salariés (envoi e-mailing)</a:t>
            </a:r>
          </a:p>
          <a:p>
            <a:pPr marL="350838" marR="0" lvl="1"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000" b="0" i="0" u="none" strike="noStrike" kern="1200" cap="none" spc="0" normalizeH="0" baseline="0" noProof="0">
                <a:ln>
                  <a:noFill/>
                </a:ln>
                <a:solidFill>
                  <a:prstClr val="black">
                    <a:lumMod val="50000"/>
                    <a:lumOff val="50000"/>
                  </a:prstClr>
                </a:solidFill>
                <a:effectLst/>
                <a:uLnTx/>
                <a:uFillTx/>
                <a:latin typeface="Arial"/>
                <a:ea typeface="+mn-ea"/>
                <a:cs typeface="Arial" panose="020B0604020202020204" pitchFamily="34" charset="0"/>
              </a:rPr>
              <a:t>Cible </a:t>
            </a:r>
            <a:r>
              <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Arial" panose="020B0604020202020204" pitchFamily="34" charset="0"/>
              </a:rPr>
              <a:t>2 </a:t>
            </a:r>
            <a:r>
              <a:rPr kumimoji="0" lang="fr-FR" sz="1000" b="0" i="0" u="none" strike="noStrike" kern="1200" cap="none" spc="0" normalizeH="0" baseline="0" noProof="0">
                <a:ln>
                  <a:noFill/>
                </a:ln>
                <a:solidFill>
                  <a:prstClr val="black">
                    <a:lumMod val="50000"/>
                    <a:lumOff val="50000"/>
                  </a:prstClr>
                </a:solidFill>
                <a:effectLst/>
                <a:uLnTx/>
                <a:uFillTx/>
                <a:latin typeface="Arial"/>
                <a:ea typeface="+mn-ea"/>
                <a:cs typeface="Arial" panose="020B0604020202020204" pitchFamily="34" charset="0"/>
              </a:rPr>
              <a:t>: Cients Pro actifs avec au moins 2 salariés – détenteurs d’un PEE(I) sans PERCOL (I)</a:t>
            </a:r>
          </a:p>
          <a:p>
            <a:pPr marL="179388" marR="0" lvl="1" algn="just" defTabSz="914400" rtl="0" eaLnBrk="1" fontAlgn="auto" latinLnBrk="0" hangingPunct="1">
              <a:lnSpc>
                <a:spcPct val="100000"/>
              </a:lnSpc>
              <a:spcBef>
                <a:spcPts val="0"/>
              </a:spcBef>
              <a:spcAft>
                <a:spcPts val="0"/>
              </a:spcAft>
              <a:buClrTx/>
              <a:buSzTx/>
              <a:tabLst/>
              <a:defRPr/>
            </a:pPr>
            <a:r>
              <a:rPr lang="fr-FR" sz="1000">
                <a:solidFill>
                  <a:prstClr val="black">
                    <a:lumMod val="50000"/>
                    <a:lumOff val="50000"/>
                  </a:prstClr>
                </a:solidFill>
                <a:latin typeface="Arial"/>
                <a:cs typeface="Arial" panose="020B0604020202020204" pitchFamily="34" charset="0"/>
              </a:rPr>
              <a:t>Objectif : Equiper et fidéliser nos clients pro tout en préparant leur retraite en bénéficiant d’avantages fiscaux pour eux et leurs employés. Cette opportunité est l’occasion également d’ouvrir un PEI en complément du PERCOL.</a:t>
            </a:r>
            <a:endPar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Arial" panose="020B0604020202020204" pitchFamily="34" charset="0"/>
            </a:endParaRPr>
          </a:p>
        </p:txBody>
      </p:sp>
      <p:sp>
        <p:nvSpPr>
          <p:cNvPr id="95" name="ZoneTexte 94">
            <a:extLst>
              <a:ext uri="{FF2B5EF4-FFF2-40B4-BE49-F238E27FC236}">
                <a16:creationId xmlns:a16="http://schemas.microsoft.com/office/drawing/2014/main" id="{149C5C9B-F305-4FDF-B964-45B35DE3998B}"/>
              </a:ext>
            </a:extLst>
          </p:cNvPr>
          <p:cNvSpPr txBox="1"/>
          <p:nvPr/>
        </p:nvSpPr>
        <p:spPr>
          <a:xfrm>
            <a:off x="1078550" y="3204211"/>
            <a:ext cx="1229824" cy="369332"/>
          </a:xfrm>
          <a:prstGeom prst="rect">
            <a:avLst/>
          </a:prstGeom>
          <a:noFill/>
        </p:spPr>
        <p:txBody>
          <a:bodyPr wrap="none" rtlCol="0">
            <a:spAutoFit/>
          </a:bodyPr>
          <a:lstStyle/>
          <a:p>
            <a:r>
              <a:rPr lang="fr-FR" b="1">
                <a:solidFill>
                  <a:srgbClr val="C00000"/>
                </a:solidFill>
                <a:latin typeface="Freestyle Script" panose="030804020302050B0404" pitchFamily="66" charset="0"/>
              </a:rPr>
              <a:t>Fond de commerce</a:t>
            </a:r>
          </a:p>
        </p:txBody>
      </p:sp>
      <p:pic>
        <p:nvPicPr>
          <p:cNvPr id="100" name="Image 99">
            <a:extLst>
              <a:ext uri="{FF2B5EF4-FFF2-40B4-BE49-F238E27FC236}">
                <a16:creationId xmlns:a16="http://schemas.microsoft.com/office/drawing/2014/main" id="{88C85F6A-37E3-439C-A287-C521F80F2426}"/>
              </a:ext>
            </a:extLst>
          </p:cNvPr>
          <p:cNvPicPr>
            <a:picLocks noChangeAspect="1"/>
          </p:cNvPicPr>
          <p:nvPr/>
        </p:nvPicPr>
        <p:blipFill rotWithShape="1">
          <a:blip r:embed="rId5"/>
          <a:srcRect l="-1" r="82578" b="29569"/>
          <a:stretch/>
        </p:blipFill>
        <p:spPr>
          <a:xfrm>
            <a:off x="808503" y="3206126"/>
            <a:ext cx="333054" cy="318807"/>
          </a:xfrm>
          <a:prstGeom prst="rect">
            <a:avLst/>
          </a:prstGeom>
        </p:spPr>
      </p:pic>
      <p:sp>
        <p:nvSpPr>
          <p:cNvPr id="101" name="Rectangle 100">
            <a:extLst>
              <a:ext uri="{FF2B5EF4-FFF2-40B4-BE49-F238E27FC236}">
                <a16:creationId xmlns:a16="http://schemas.microsoft.com/office/drawing/2014/main" id="{7FB01B37-BAF5-450E-80A9-40DDCFF137BC}"/>
              </a:ext>
            </a:extLst>
          </p:cNvPr>
          <p:cNvSpPr/>
          <p:nvPr/>
        </p:nvSpPr>
        <p:spPr>
          <a:xfrm>
            <a:off x="1772718" y="5093775"/>
            <a:ext cx="5825738" cy="738664"/>
          </a:xfrm>
          <a:prstGeom prst="rect">
            <a:avLst/>
          </a:prstGeom>
        </p:spPr>
        <p:txBody>
          <a:bodyPr wrap="square">
            <a:spAutoFit/>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ES-PL</a:t>
            </a:r>
          </a:p>
          <a:p>
            <a:pPr marR="0" lvl="0" algn="l" defTabSz="914400" rtl="0" eaLnBrk="1" fontAlgn="auto" latinLnBrk="0" hangingPunct="1">
              <a:lnSpc>
                <a:spcPct val="100000"/>
              </a:lnSpc>
              <a:spcBef>
                <a:spcPts val="0"/>
              </a:spcBef>
              <a:spcAft>
                <a:spcPts val="0"/>
              </a:spcAft>
              <a:buClrTx/>
              <a:buSzTx/>
              <a:tabLst/>
              <a:defRPr/>
            </a:pPr>
            <a:endParaRPr kumimoji="0" lang="fr-FR" sz="160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1200" b="1" dirty="0">
                <a:solidFill>
                  <a:prstClr val="black">
                    <a:lumMod val="75000"/>
                    <a:lumOff val="25000"/>
                  </a:prstClr>
                </a:solidFill>
                <a:latin typeface="Arial"/>
              </a:rPr>
              <a:t>Intéressement</a:t>
            </a:r>
            <a:endParaRPr kumimoji="0" lang="fr-FR" sz="1000" b="1" i="0" u="none" strike="noStrike" kern="1200" cap="none" spc="0" normalizeH="0" baseline="0" noProof="0" dirty="0">
              <a:ln>
                <a:noFill/>
              </a:ln>
              <a:solidFill>
                <a:prstClr val="black">
                  <a:lumMod val="50000"/>
                  <a:lumOff val="50000"/>
                </a:prstClr>
              </a:solidFill>
              <a:effectLst/>
              <a:uLnTx/>
              <a:uFillTx/>
              <a:latin typeface="Arial"/>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200" i="0" u="none" strike="noStrike" kern="1200" cap="none" spc="0" normalizeH="0" baseline="0" noProof="0" dirty="0">
              <a:ln>
                <a:noFill/>
              </a:ln>
              <a:solidFill>
                <a:prstClr val="black">
                  <a:lumMod val="50000"/>
                  <a:lumOff val="50000"/>
                </a:prstClr>
              </a:solidFill>
              <a:effectLst/>
              <a:uLnTx/>
              <a:uFillTx/>
              <a:latin typeface="Arial"/>
              <a:ea typeface="+mn-ea"/>
              <a:cs typeface="+mn-cs"/>
            </a:endParaRPr>
          </a:p>
        </p:txBody>
      </p:sp>
      <p:sp>
        <p:nvSpPr>
          <p:cNvPr id="45" name="ZoneTexte 44">
            <a:extLst>
              <a:ext uri="{FF2B5EF4-FFF2-40B4-BE49-F238E27FC236}">
                <a16:creationId xmlns:a16="http://schemas.microsoft.com/office/drawing/2014/main" id="{8C80D736-D93E-4FB6-83EA-DE2258E049A2}"/>
              </a:ext>
            </a:extLst>
          </p:cNvPr>
          <p:cNvSpPr txBox="1"/>
          <p:nvPr/>
        </p:nvSpPr>
        <p:spPr>
          <a:xfrm>
            <a:off x="8561395" y="3981797"/>
            <a:ext cx="3435180" cy="430887"/>
          </a:xfrm>
          <a:prstGeom prst="rect">
            <a:avLst/>
          </a:prstGeom>
          <a:solidFill>
            <a:srgbClr val="F2F2F2"/>
          </a:solidFill>
        </p:spPr>
        <p:txBody>
          <a:bodyPr wrap="square" rtlCol="0">
            <a:spAutoFit/>
          </a:bodyPr>
          <a:lstStyle/>
          <a:p>
            <a:pPr lvl="0" algn="just">
              <a:spcBef>
                <a:spcPct val="20000"/>
              </a:spcBef>
              <a:buClr>
                <a:srgbClr val="C00000"/>
              </a:buClr>
              <a:defRPr/>
            </a:pPr>
            <a:r>
              <a:rPr lang="fr-FR" sz="1100" b="1" dirty="0">
                <a:solidFill>
                  <a:schemeClr val="tx1">
                    <a:lumMod val="75000"/>
                    <a:lumOff val="25000"/>
                  </a:schemeClr>
                </a:solidFill>
              </a:rPr>
              <a:t>Seuls 6 % </a:t>
            </a:r>
            <a:r>
              <a:rPr lang="fr-FR" sz="1100" dirty="0">
                <a:solidFill>
                  <a:prstClr val="black">
                    <a:lumMod val="50000"/>
                    <a:lumOff val="50000"/>
                  </a:prstClr>
                </a:solidFill>
              </a:rPr>
              <a:t>de nos clients sont équipés d’un </a:t>
            </a:r>
            <a:r>
              <a:rPr lang="fr-FR" sz="1100" b="1" dirty="0">
                <a:solidFill>
                  <a:schemeClr val="tx1">
                    <a:lumMod val="75000"/>
                    <a:lumOff val="25000"/>
                  </a:schemeClr>
                </a:solidFill>
              </a:rPr>
              <a:t>contrat d’Epargne Salariale.</a:t>
            </a:r>
          </a:p>
        </p:txBody>
      </p:sp>
      <p:grpSp>
        <p:nvGrpSpPr>
          <p:cNvPr id="46" name="Groupe 45">
            <a:extLst>
              <a:ext uri="{FF2B5EF4-FFF2-40B4-BE49-F238E27FC236}">
                <a16:creationId xmlns:a16="http://schemas.microsoft.com/office/drawing/2014/main" id="{F5976AC2-C80E-40EB-BC49-EC50FDEAAE5B}"/>
              </a:ext>
            </a:extLst>
          </p:cNvPr>
          <p:cNvGrpSpPr/>
          <p:nvPr/>
        </p:nvGrpSpPr>
        <p:grpSpPr>
          <a:xfrm>
            <a:off x="7785412" y="3883154"/>
            <a:ext cx="768157" cy="778024"/>
            <a:chOff x="7785035" y="3650249"/>
            <a:chExt cx="768157" cy="614492"/>
          </a:xfrm>
        </p:grpSpPr>
        <p:pic>
          <p:nvPicPr>
            <p:cNvPr id="47" name="Image 46">
              <a:extLst>
                <a:ext uri="{FF2B5EF4-FFF2-40B4-BE49-F238E27FC236}">
                  <a16:creationId xmlns:a16="http://schemas.microsoft.com/office/drawing/2014/main" id="{C70BF891-5F40-4D60-A8FD-B06D2BE40135}"/>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7785035" y="3650249"/>
              <a:ext cx="755659" cy="614492"/>
            </a:xfrm>
            <a:prstGeom prst="rect">
              <a:avLst/>
            </a:prstGeom>
          </p:spPr>
        </p:pic>
        <p:sp>
          <p:nvSpPr>
            <p:cNvPr id="48" name="Rectangle 47">
              <a:extLst>
                <a:ext uri="{FF2B5EF4-FFF2-40B4-BE49-F238E27FC236}">
                  <a16:creationId xmlns:a16="http://schemas.microsoft.com/office/drawing/2014/main" id="{DCF1CBF1-363F-4F8B-B39E-5343D0A9A91C}"/>
                </a:ext>
              </a:extLst>
            </p:cNvPr>
            <p:cNvSpPr/>
            <p:nvPr/>
          </p:nvSpPr>
          <p:spPr>
            <a:xfrm>
              <a:off x="8459307" y="3932891"/>
              <a:ext cx="93885" cy="2651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49" name="Rectangle à coins arrondis 62">
            <a:extLst>
              <a:ext uri="{FF2B5EF4-FFF2-40B4-BE49-F238E27FC236}">
                <a16:creationId xmlns:a16="http://schemas.microsoft.com/office/drawing/2014/main" id="{CA01F460-621C-434E-9006-FDE5A664865B}"/>
              </a:ext>
            </a:extLst>
          </p:cNvPr>
          <p:cNvSpPr/>
          <p:nvPr/>
        </p:nvSpPr>
        <p:spPr>
          <a:xfrm>
            <a:off x="8561394" y="3654193"/>
            <a:ext cx="3554068" cy="2822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rgbClr val="C00000"/>
                </a:solidFill>
                <a:latin typeface="+mj-lt"/>
                <a:cs typeface="Arial" panose="020B0604020202020204" pitchFamily="34" charset="0"/>
              </a:rPr>
              <a:t>Bon à savoir</a:t>
            </a:r>
          </a:p>
        </p:txBody>
      </p:sp>
      <p:sp>
        <p:nvSpPr>
          <p:cNvPr id="50" name="Rectangle à coins arrondis 62">
            <a:extLst>
              <a:ext uri="{FF2B5EF4-FFF2-40B4-BE49-F238E27FC236}">
                <a16:creationId xmlns:a16="http://schemas.microsoft.com/office/drawing/2014/main" id="{D46C36D6-AB13-42D4-9304-BBF5832EAD30}"/>
              </a:ext>
            </a:extLst>
          </p:cNvPr>
          <p:cNvSpPr/>
          <p:nvPr/>
        </p:nvSpPr>
        <p:spPr>
          <a:xfrm>
            <a:off x="8543565" y="4749618"/>
            <a:ext cx="3589725" cy="2822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rgbClr val="C00000"/>
                </a:solidFill>
                <a:latin typeface="+mj-lt"/>
                <a:cs typeface="Arial" panose="020B0604020202020204" pitchFamily="34" charset="0"/>
              </a:rPr>
              <a:t>Profitez du Digital</a:t>
            </a:r>
          </a:p>
        </p:txBody>
      </p:sp>
      <p:sp>
        <p:nvSpPr>
          <p:cNvPr id="51" name="ZoneTexte 50">
            <a:extLst>
              <a:ext uri="{FF2B5EF4-FFF2-40B4-BE49-F238E27FC236}">
                <a16:creationId xmlns:a16="http://schemas.microsoft.com/office/drawing/2014/main" id="{FC812F3A-8033-47D5-A5E3-9D29A720309D}"/>
              </a:ext>
            </a:extLst>
          </p:cNvPr>
          <p:cNvSpPr txBox="1"/>
          <p:nvPr/>
        </p:nvSpPr>
        <p:spPr>
          <a:xfrm>
            <a:off x="8551937" y="5057224"/>
            <a:ext cx="3435180" cy="430887"/>
          </a:xfrm>
          <a:prstGeom prst="rect">
            <a:avLst/>
          </a:prstGeom>
          <a:solidFill>
            <a:srgbClr val="F2F2F2"/>
          </a:solidFill>
        </p:spPr>
        <p:txBody>
          <a:bodyPr wrap="square" rtlCol="0">
            <a:spAutoFit/>
          </a:bodyPr>
          <a:lstStyle/>
          <a:p>
            <a:pPr algn="just">
              <a:spcBef>
                <a:spcPct val="20000"/>
              </a:spcBef>
              <a:buClr>
                <a:srgbClr val="C00000"/>
              </a:buClr>
            </a:pPr>
            <a:r>
              <a:rPr lang="fr-FR" sz="1100" b="1" dirty="0">
                <a:solidFill>
                  <a:schemeClr val="tx1">
                    <a:lumMod val="75000"/>
                    <a:lumOff val="25000"/>
                  </a:schemeClr>
                </a:solidFill>
              </a:rPr>
              <a:t>Sont éligibles à l’E-signature</a:t>
            </a:r>
            <a:r>
              <a:rPr lang="fr-FR" sz="1100" dirty="0">
                <a:solidFill>
                  <a:schemeClr val="tx1">
                    <a:lumMod val="50000"/>
                    <a:lumOff val="50000"/>
                  </a:schemeClr>
                </a:solidFill>
              </a:rPr>
              <a:t>, la souscription de Box Office, ES-PL.</a:t>
            </a:r>
          </a:p>
        </p:txBody>
      </p:sp>
      <p:pic>
        <p:nvPicPr>
          <p:cNvPr id="53" name="Image 52">
            <a:extLst>
              <a:ext uri="{FF2B5EF4-FFF2-40B4-BE49-F238E27FC236}">
                <a16:creationId xmlns:a16="http://schemas.microsoft.com/office/drawing/2014/main" id="{636CE768-C568-4498-9786-C63ACA936BD3}"/>
              </a:ext>
            </a:extLst>
          </p:cNvPr>
          <p:cNvPicPr/>
          <p:nvPr/>
        </p:nvPicPr>
        <p:blipFill rotWithShape="1">
          <a:blip r:embed="rId2"/>
          <a:srcRect l="39848" t="44992" r="45767" b="32072"/>
          <a:stretch/>
        </p:blipFill>
        <p:spPr bwMode="auto">
          <a:xfrm>
            <a:off x="7864151" y="4945496"/>
            <a:ext cx="571878" cy="608946"/>
          </a:xfrm>
          <a:prstGeom prst="rect">
            <a:avLst/>
          </a:prstGeom>
          <a:ln>
            <a:noFill/>
          </a:ln>
          <a:extLst>
            <a:ext uri="{53640926-AAD7-44D8-BBD7-CCE9431645EC}">
              <a14:shadowObscured xmlns:a14="http://schemas.microsoft.com/office/drawing/2010/main"/>
            </a:ext>
          </a:extLst>
        </p:spPr>
      </p:pic>
      <p:sp>
        <p:nvSpPr>
          <p:cNvPr id="38" name="Rectangle 37">
            <a:hlinkClick r:id="rId7"/>
            <a:extLst>
              <a:ext uri="{FF2B5EF4-FFF2-40B4-BE49-F238E27FC236}">
                <a16:creationId xmlns:a16="http://schemas.microsoft.com/office/drawing/2014/main" id="{6556E003-026C-4968-A755-A49B10927FB8}"/>
              </a:ext>
            </a:extLst>
          </p:cNvPr>
          <p:cNvSpPr/>
          <p:nvPr/>
        </p:nvSpPr>
        <p:spPr>
          <a:xfrm>
            <a:off x="6811780" y="6448562"/>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1200" cap="none" spc="0" normalizeH="0" baseline="0" noProof="0" dirty="0">
                <a:ln>
                  <a:noFill/>
                </a:ln>
                <a:solidFill>
                  <a:prstClr val="black">
                    <a:lumMod val="75000"/>
                    <a:lumOff val="25000"/>
                  </a:prstClr>
                </a:solidFill>
                <a:effectLst/>
                <a:uLnTx/>
                <a:uFillTx/>
                <a:latin typeface="Arial"/>
                <a:ea typeface="+mn-ea"/>
                <a:cs typeface="+mn-cs"/>
              </a:rPr>
              <a:t>Offres promo</a:t>
            </a:r>
          </a:p>
        </p:txBody>
      </p:sp>
      <p:sp>
        <p:nvSpPr>
          <p:cNvPr id="39" name="Rectangle 38">
            <a:hlinkClick r:id="rId8" action="ppaction://hlinksldjump"/>
            <a:extLst>
              <a:ext uri="{FF2B5EF4-FFF2-40B4-BE49-F238E27FC236}">
                <a16:creationId xmlns:a16="http://schemas.microsoft.com/office/drawing/2014/main" id="{9BFB0680-1E93-49E8-8D43-3FD349A59522}"/>
              </a:ext>
            </a:extLst>
          </p:cNvPr>
          <p:cNvSpPr/>
          <p:nvPr/>
        </p:nvSpPr>
        <p:spPr>
          <a:xfrm>
            <a:off x="9044028" y="6448562"/>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1200" cap="none" spc="0" normalizeH="0" baseline="0" noProof="0" dirty="0">
                <a:ln>
                  <a:noFill/>
                </a:ln>
                <a:solidFill>
                  <a:prstClr val="black">
                    <a:lumMod val="75000"/>
                    <a:lumOff val="25000"/>
                  </a:prstClr>
                </a:solidFill>
                <a:effectLst/>
                <a:uLnTx/>
                <a:uFillTx/>
                <a:latin typeface="Arial"/>
                <a:ea typeface="+mn-ea"/>
                <a:cs typeface="+mn-cs"/>
              </a:rPr>
              <a:t>Boîte à outils</a:t>
            </a:r>
          </a:p>
        </p:txBody>
      </p:sp>
      <p:pic>
        <p:nvPicPr>
          <p:cNvPr id="40" name="Picture 4">
            <a:extLst>
              <a:ext uri="{FF2B5EF4-FFF2-40B4-BE49-F238E27FC236}">
                <a16:creationId xmlns:a16="http://schemas.microsoft.com/office/drawing/2014/main" id="{A60A0383-CD07-4402-9413-AC85D7B3752F}"/>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8889" t="19753" r="15034" b="23429"/>
          <a:stretch/>
        </p:blipFill>
        <p:spPr bwMode="auto">
          <a:xfrm>
            <a:off x="8463406" y="6448564"/>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 name="Picture 4">
            <a:extLst>
              <a:ext uri="{FF2B5EF4-FFF2-40B4-BE49-F238E27FC236}">
                <a16:creationId xmlns:a16="http://schemas.microsoft.com/office/drawing/2014/main" id="{455F1C3D-9AC5-4054-8085-43F84300AB3D}"/>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8889" t="19753" r="15034" b="23429"/>
          <a:stretch/>
        </p:blipFill>
        <p:spPr bwMode="auto">
          <a:xfrm>
            <a:off x="10695654" y="6448564"/>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950842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0918206-DB27-4781-8246-3E05DD82B949}"/>
              </a:ext>
            </a:extLst>
          </p:cNvPr>
          <p:cNvSpPr/>
          <p:nvPr/>
        </p:nvSpPr>
        <p:spPr>
          <a:xfrm>
            <a:off x="3156155" y="2989442"/>
            <a:ext cx="8519908" cy="7438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p:cNvSpPr/>
          <p:nvPr/>
        </p:nvSpPr>
        <p:spPr>
          <a:xfrm>
            <a:off x="3156155" y="2522927"/>
            <a:ext cx="8519908" cy="4424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p:cNvSpPr>
            <a:spLocks noGrp="1"/>
          </p:cNvSpPr>
          <p:nvPr>
            <p:ph type="body" sz="quarter" idx="13"/>
          </p:nvPr>
        </p:nvSpPr>
        <p:spPr/>
        <p:txBody>
          <a:bodyPr/>
          <a:lstStyle/>
          <a:p>
            <a:r>
              <a:rPr lang="fr-FR" sz="2000" b="1" dirty="0">
                <a:latin typeface="Montserrat Black" panose="00000A00000000000000" pitchFamily="2" charset="0"/>
              </a:rPr>
              <a:t>Point d’étape et Challenge</a:t>
            </a:r>
          </a:p>
          <a:p>
            <a:r>
              <a:rPr lang="fr-FR" sz="2000" b="1" dirty="0">
                <a:latin typeface="Montserrat Black" panose="00000A00000000000000" pitchFamily="2" charset="0"/>
              </a:rPr>
              <a:t>Moyens : Formations, offres et cibles</a:t>
            </a:r>
          </a:p>
          <a:p>
            <a:r>
              <a:rPr lang="fr-FR" sz="2000" b="1" dirty="0">
                <a:latin typeface="Montserrat Black" panose="00000A00000000000000" pitchFamily="2" charset="0"/>
              </a:rPr>
              <a:t>Boîte à outils</a:t>
            </a:r>
          </a:p>
        </p:txBody>
      </p:sp>
      <p:sp>
        <p:nvSpPr>
          <p:cNvPr id="5" name="Rectangle 4">
            <a:extLst>
              <a:ext uri="{FF2B5EF4-FFF2-40B4-BE49-F238E27FC236}">
                <a16:creationId xmlns:a16="http://schemas.microsoft.com/office/drawing/2014/main" id="{19A50415-5075-4249-8123-E4882DD623C6}"/>
              </a:ext>
            </a:extLst>
          </p:cNvPr>
          <p:cNvSpPr/>
          <p:nvPr/>
        </p:nvSpPr>
        <p:spPr>
          <a:xfrm>
            <a:off x="3716163" y="2965378"/>
            <a:ext cx="6096000" cy="1169551"/>
          </a:xfrm>
          <a:prstGeom prst="rect">
            <a:avLst/>
          </a:prstGeom>
        </p:spPr>
        <p:txBody>
          <a:bodyPr>
            <a:spAutoFit/>
          </a:bodyPr>
          <a:lstStyle/>
          <a:p>
            <a:pPr marL="685800" lvl="1" indent="-228600">
              <a:spcBef>
                <a:spcPts val="600"/>
              </a:spcBef>
              <a:buClr>
                <a:srgbClr val="EA4E55"/>
              </a:buClr>
              <a:buFont typeface="Arial" panose="020B0604020202020204" pitchFamily="34" charset="0"/>
              <a:buChar char="□"/>
            </a:pPr>
            <a:r>
              <a:rPr lang="fr-FR" sz="2000" dirty="0">
                <a:solidFill>
                  <a:prstClr val="black">
                    <a:lumMod val="75000"/>
                    <a:lumOff val="25000"/>
                  </a:prstClr>
                </a:solidFill>
              </a:rPr>
              <a:t>Marché des Particuliers</a:t>
            </a:r>
          </a:p>
          <a:p>
            <a:pPr marL="685800" lvl="1" indent="-228600">
              <a:spcBef>
                <a:spcPts val="600"/>
              </a:spcBef>
              <a:buClr>
                <a:srgbClr val="EA4E55"/>
              </a:buClr>
              <a:buFont typeface="Arial" panose="020B0604020202020204" pitchFamily="34" charset="0"/>
              <a:buChar char="□"/>
            </a:pPr>
            <a:r>
              <a:rPr lang="fr-FR" sz="2000" dirty="0">
                <a:solidFill>
                  <a:prstClr val="black">
                    <a:lumMod val="75000"/>
                    <a:lumOff val="25000"/>
                  </a:prstClr>
                </a:solidFill>
              </a:rPr>
              <a:t>Marché des Premiums</a:t>
            </a:r>
          </a:p>
          <a:p>
            <a:pPr marL="685800" lvl="1" indent="-228600">
              <a:spcBef>
                <a:spcPts val="600"/>
              </a:spcBef>
              <a:buClr>
                <a:srgbClr val="EA4E55"/>
              </a:buClr>
              <a:buFont typeface="Arial" panose="020B0604020202020204" pitchFamily="34" charset="0"/>
              <a:buChar char="□"/>
            </a:pPr>
            <a:r>
              <a:rPr lang="fr-FR" sz="2000" dirty="0">
                <a:solidFill>
                  <a:prstClr val="black">
                    <a:lumMod val="75000"/>
                    <a:lumOff val="25000"/>
                  </a:prstClr>
                </a:solidFill>
              </a:rPr>
              <a:t>Marché des Professionnels</a:t>
            </a:r>
            <a:endParaRPr lang="fr-FR" sz="2000" b="1" dirty="0">
              <a:solidFill>
                <a:prstClr val="black">
                  <a:lumMod val="75000"/>
                  <a:lumOff val="25000"/>
                </a:prstClr>
              </a:solidFill>
              <a:latin typeface="Montserrat Black" panose="00000A00000000000000" pitchFamily="2" charset="0"/>
            </a:endParaRPr>
          </a:p>
        </p:txBody>
      </p:sp>
    </p:spTree>
    <p:extLst>
      <p:ext uri="{BB962C8B-B14F-4D97-AF65-F5344CB8AC3E}">
        <p14:creationId xmlns:p14="http://schemas.microsoft.com/office/powerpoint/2010/main" val="21329350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normAutofit/>
          </a:bodyPr>
          <a:lstStyle/>
          <a:p>
            <a:r>
              <a:rPr lang="fr-FR" sz="1800" dirty="0"/>
              <a:t>Des </a:t>
            </a:r>
            <a:r>
              <a:rPr lang="fr-FR" sz="1800" dirty="0">
                <a:solidFill>
                  <a:srgbClr val="C00000"/>
                </a:solidFill>
              </a:rPr>
              <a:t>outils</a:t>
            </a:r>
            <a:r>
              <a:rPr lang="fr-FR" sz="1800" dirty="0"/>
              <a:t> permettant à chacun de trouver les informations qui le concernent</a:t>
            </a:r>
          </a:p>
        </p:txBody>
      </p:sp>
      <p:grpSp>
        <p:nvGrpSpPr>
          <p:cNvPr id="12" name="Groupe 11">
            <a:extLst>
              <a:ext uri="{FF2B5EF4-FFF2-40B4-BE49-F238E27FC236}">
                <a16:creationId xmlns:a16="http://schemas.microsoft.com/office/drawing/2014/main" id="{9DA8115D-0B17-4EFB-82D7-39180694AC9F}"/>
              </a:ext>
            </a:extLst>
          </p:cNvPr>
          <p:cNvGrpSpPr/>
          <p:nvPr/>
        </p:nvGrpSpPr>
        <p:grpSpPr>
          <a:xfrm>
            <a:off x="819198" y="2718148"/>
            <a:ext cx="10351154" cy="3385229"/>
            <a:chOff x="1786504" y="2594939"/>
            <a:chExt cx="8699613" cy="3385229"/>
          </a:xfrm>
        </p:grpSpPr>
        <p:sp>
          <p:nvSpPr>
            <p:cNvPr id="23" name="Rectangle à coins arrondis 65">
              <a:extLst>
                <a:ext uri="{FF2B5EF4-FFF2-40B4-BE49-F238E27FC236}">
                  <a16:creationId xmlns:a16="http://schemas.microsoft.com/office/drawing/2014/main" id="{BE863CD4-79F4-465A-81AF-CA4A0C20E859}"/>
                </a:ext>
              </a:extLst>
            </p:cNvPr>
            <p:cNvSpPr/>
            <p:nvPr/>
          </p:nvSpPr>
          <p:spPr>
            <a:xfrm>
              <a:off x="7469137" y="4150127"/>
              <a:ext cx="3016980" cy="1830041"/>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200" dirty="0">
                <a:solidFill>
                  <a:schemeClr val="tx1">
                    <a:lumMod val="50000"/>
                    <a:lumOff val="50000"/>
                  </a:schemeClr>
                </a:solidFill>
              </a:endParaRPr>
            </a:p>
          </p:txBody>
        </p:sp>
        <p:sp>
          <p:nvSpPr>
            <p:cNvPr id="83" name="Rectangle 82">
              <a:extLst>
                <a:ext uri="{FF2B5EF4-FFF2-40B4-BE49-F238E27FC236}">
                  <a16:creationId xmlns:a16="http://schemas.microsoft.com/office/drawing/2014/main" id="{71222628-0E7F-467F-990D-B34BE04D6358}"/>
                </a:ext>
              </a:extLst>
            </p:cNvPr>
            <p:cNvSpPr/>
            <p:nvPr/>
          </p:nvSpPr>
          <p:spPr>
            <a:xfrm>
              <a:off x="1786504" y="2594939"/>
              <a:ext cx="1511575" cy="276999"/>
            </a:xfrm>
            <a:prstGeom prst="rect">
              <a:avLst/>
            </a:prstGeom>
          </p:spPr>
          <p:txBody>
            <a:bodyPr wrap="square">
              <a:spAutoFit/>
            </a:bodyPr>
            <a:lstStyle/>
            <a:p>
              <a:pPr>
                <a:spcBef>
                  <a:spcPct val="20000"/>
                </a:spcBef>
              </a:pPr>
              <a:endParaRPr lang="fr-FR" sz="1200" i="1" dirty="0">
                <a:solidFill>
                  <a:schemeClr val="tx1">
                    <a:lumMod val="75000"/>
                    <a:lumOff val="25000"/>
                  </a:schemeClr>
                </a:solidFill>
              </a:endParaRPr>
            </a:p>
          </p:txBody>
        </p:sp>
      </p:grpSp>
      <p:grpSp>
        <p:nvGrpSpPr>
          <p:cNvPr id="13" name="Groupe 14">
            <a:extLst>
              <a:ext uri="{FF2B5EF4-FFF2-40B4-BE49-F238E27FC236}">
                <a16:creationId xmlns:a16="http://schemas.microsoft.com/office/drawing/2014/main" id="{0B486FE7-FE97-4C77-83A1-B4296BF74177}"/>
              </a:ext>
            </a:extLst>
          </p:cNvPr>
          <p:cNvGrpSpPr>
            <a:grpSpLocks/>
          </p:cNvGrpSpPr>
          <p:nvPr/>
        </p:nvGrpSpPr>
        <p:grpSpPr bwMode="auto">
          <a:xfrm>
            <a:off x="695325" y="1550715"/>
            <a:ext cx="3888706" cy="717086"/>
            <a:chOff x="4802041" y="1571343"/>
            <a:chExt cx="2380893" cy="1114422"/>
          </a:xfrm>
          <a:solidFill>
            <a:srgbClr val="C00000"/>
          </a:solidFill>
        </p:grpSpPr>
        <p:sp>
          <p:nvSpPr>
            <p:cNvPr id="14" name="Rectangle 13" title="Arrière-plan d’icône">
              <a:extLst>
                <a:ext uri="{FF2B5EF4-FFF2-40B4-BE49-F238E27FC236}">
                  <a16:creationId xmlns:a16="http://schemas.microsoft.com/office/drawing/2014/main" id="{0A78E383-873E-4B34-8EF8-CB722D4A68AC}"/>
                </a:ext>
              </a:extLst>
            </p:cNvPr>
            <p:cNvSpPr/>
            <p:nvPr/>
          </p:nvSpPr>
          <p:spPr>
            <a:xfrm>
              <a:off x="4802041" y="1571343"/>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5" name="Espace réservé du contenu 13">
              <a:extLst>
                <a:ext uri="{FF2B5EF4-FFF2-40B4-BE49-F238E27FC236}">
                  <a16:creationId xmlns:a16="http://schemas.microsoft.com/office/drawing/2014/main" id="{8F2D7D99-209D-4FA9-A465-EF6E45BDF0E7}"/>
                </a:ext>
              </a:extLst>
            </p:cNvPr>
            <p:cNvSpPr txBox="1">
              <a:spLocks/>
            </p:cNvSpPr>
            <p:nvPr/>
          </p:nvSpPr>
          <p:spPr bwMode="auto">
            <a:xfrm>
              <a:off x="5814964" y="1980364"/>
              <a:ext cx="1257159"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a:solidFill>
                    <a:srgbClr val="FFFFFF"/>
                  </a:solidFill>
                  <a:latin typeface="+mn-lt"/>
                </a:rPr>
                <a:t>OUTILS</a:t>
              </a:r>
            </a:p>
          </p:txBody>
        </p:sp>
      </p:grpSp>
      <p:grpSp>
        <p:nvGrpSpPr>
          <p:cNvPr id="16" name="Groupe 18">
            <a:extLst>
              <a:ext uri="{FF2B5EF4-FFF2-40B4-BE49-F238E27FC236}">
                <a16:creationId xmlns:a16="http://schemas.microsoft.com/office/drawing/2014/main" id="{9BE9F676-6609-4E33-BA3A-65C6421DFD63}"/>
              </a:ext>
            </a:extLst>
          </p:cNvPr>
          <p:cNvGrpSpPr>
            <a:grpSpLocks/>
          </p:cNvGrpSpPr>
          <p:nvPr/>
        </p:nvGrpSpPr>
        <p:grpSpPr bwMode="auto">
          <a:xfrm>
            <a:off x="4692316" y="1550714"/>
            <a:ext cx="6930189" cy="717087"/>
            <a:chOff x="7222936" y="1576837"/>
            <a:chExt cx="2380893" cy="1114422"/>
          </a:xfrm>
          <a:solidFill>
            <a:schemeClr val="bg1">
              <a:lumMod val="50000"/>
            </a:schemeClr>
          </a:solidFill>
        </p:grpSpPr>
        <p:sp>
          <p:nvSpPr>
            <p:cNvPr id="17" name="Rectangle 16" title="Arrière-plan d’icône">
              <a:extLst>
                <a:ext uri="{FF2B5EF4-FFF2-40B4-BE49-F238E27FC236}">
                  <a16:creationId xmlns:a16="http://schemas.microsoft.com/office/drawing/2014/main" id="{D1A93F6D-9AA5-47A5-A37C-BE483AA4FB7B}"/>
                </a:ext>
              </a:extLst>
            </p:cNvPr>
            <p:cNvSpPr/>
            <p:nvPr/>
          </p:nvSpPr>
          <p:spPr>
            <a:xfrm>
              <a:off x="7222936" y="1576837"/>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8" name="Espace réservé du contenu 13">
              <a:extLst>
                <a:ext uri="{FF2B5EF4-FFF2-40B4-BE49-F238E27FC236}">
                  <a16:creationId xmlns:a16="http://schemas.microsoft.com/office/drawing/2014/main" id="{4E01D798-0285-4C60-B471-E542D2F1E229}"/>
                </a:ext>
              </a:extLst>
            </p:cNvPr>
            <p:cNvSpPr txBox="1">
              <a:spLocks/>
            </p:cNvSpPr>
            <p:nvPr/>
          </p:nvSpPr>
          <p:spPr bwMode="auto">
            <a:xfrm>
              <a:off x="7985052" y="1985858"/>
              <a:ext cx="1540520"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pPr>
              <a:r>
                <a:rPr lang="fr-FR" altLang="fr-FR" sz="1800" dirty="0">
                  <a:solidFill>
                    <a:srgbClr val="FFFFFF"/>
                  </a:solidFill>
                  <a:latin typeface="+mn-lt"/>
                </a:rPr>
                <a:t>OBJECTIFS</a:t>
              </a:r>
            </a:p>
          </p:txBody>
        </p:sp>
      </p:grpSp>
      <p:pic>
        <p:nvPicPr>
          <p:cNvPr id="19" name="Image 18">
            <a:extLst>
              <a:ext uri="{FF2B5EF4-FFF2-40B4-BE49-F238E27FC236}">
                <a16:creationId xmlns:a16="http://schemas.microsoft.com/office/drawing/2014/main" id="{D67F3B16-4D50-419E-B6DA-F9EE76CC41B0}"/>
              </a:ext>
            </a:extLst>
          </p:cNvPr>
          <p:cNvPicPr>
            <a:picLocks noChangeAspect="1"/>
          </p:cNvPicPr>
          <p:nvPr/>
        </p:nvPicPr>
        <p:blipFill>
          <a:blip r:embed="rId2" cstate="print">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801092" y="1604714"/>
            <a:ext cx="608768" cy="608768"/>
          </a:xfrm>
          <a:prstGeom prst="rect">
            <a:avLst/>
          </a:prstGeom>
        </p:spPr>
      </p:pic>
      <p:pic>
        <p:nvPicPr>
          <p:cNvPr id="20" name="Image 2">
            <a:extLst>
              <a:ext uri="{FF2B5EF4-FFF2-40B4-BE49-F238E27FC236}">
                <a16:creationId xmlns:a16="http://schemas.microsoft.com/office/drawing/2014/main" id="{8A98F303-65C4-4578-96B1-DEB4139933AC}"/>
              </a:ext>
            </a:extLst>
          </p:cNvPr>
          <p:cNvPicPr>
            <a:picLocks noChangeAspect="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4665157" y="1507680"/>
            <a:ext cx="86201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Espace réservé du contenu 4">
            <a:extLst>
              <a:ext uri="{FF2B5EF4-FFF2-40B4-BE49-F238E27FC236}">
                <a16:creationId xmlns:a16="http://schemas.microsoft.com/office/drawing/2014/main" id="{3E6C1A8E-54F6-49AC-8EC1-452C272E7639}"/>
              </a:ext>
            </a:extLst>
          </p:cNvPr>
          <p:cNvSpPr txBox="1">
            <a:spLocks/>
          </p:cNvSpPr>
          <p:nvPr/>
        </p:nvSpPr>
        <p:spPr>
          <a:xfrm>
            <a:off x="680914" y="1084262"/>
            <a:ext cx="7597939" cy="333064"/>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1" dirty="0"/>
              <a:t>Les outils de la </a:t>
            </a:r>
            <a:r>
              <a:rPr lang="fr-FR" sz="1400" b="1" dirty="0">
                <a:solidFill>
                  <a:srgbClr val="C00000"/>
                </a:solidFill>
              </a:rPr>
              <a:t>VENTE A DISTANCE </a:t>
            </a:r>
            <a:r>
              <a:rPr lang="fr-FR" sz="1400" b="1" dirty="0"/>
              <a:t>et de la </a:t>
            </a:r>
            <a:r>
              <a:rPr lang="fr-FR" sz="1400" b="1" dirty="0">
                <a:solidFill>
                  <a:srgbClr val="C00000"/>
                </a:solidFill>
              </a:rPr>
              <a:t>BANQUE A DISTANCE</a:t>
            </a:r>
            <a:endParaRPr lang="fr-FR" sz="1200" dirty="0">
              <a:solidFill>
                <a:srgbClr val="C00000"/>
              </a:solidFill>
            </a:endParaRPr>
          </a:p>
        </p:txBody>
      </p:sp>
      <p:sp>
        <p:nvSpPr>
          <p:cNvPr id="28" name="Espace réservé du texte 3">
            <a:extLst>
              <a:ext uri="{FF2B5EF4-FFF2-40B4-BE49-F238E27FC236}">
                <a16:creationId xmlns:a16="http://schemas.microsoft.com/office/drawing/2014/main" id="{C5B5B3D9-5C5D-4737-9D18-9EAAE453C6F4}"/>
              </a:ext>
            </a:extLst>
          </p:cNvPr>
          <p:cNvSpPr>
            <a:spLocks noGrp="1"/>
          </p:cNvSpPr>
          <p:nvPr>
            <p:ph type="body" sz="quarter" idx="14"/>
          </p:nvPr>
        </p:nvSpPr>
        <p:spPr>
          <a:xfrm>
            <a:off x="4376738" y="136525"/>
            <a:ext cx="7299325" cy="231775"/>
          </a:xfrm>
        </p:spPr>
        <p:txBody>
          <a:bodyPr/>
          <a:lstStyle/>
          <a:p>
            <a:r>
              <a:rPr lang="fr-FR" dirty="0">
                <a:solidFill>
                  <a:schemeClr val="accent4">
                    <a:lumMod val="75000"/>
                  </a:schemeClr>
                </a:solidFill>
              </a:rPr>
              <a:t>Particuliers</a:t>
            </a:r>
            <a:r>
              <a:rPr lang="fr-FR" dirty="0"/>
              <a:t> 		</a:t>
            </a:r>
            <a:r>
              <a:rPr lang="fr-FR" b="0" dirty="0">
                <a:solidFill>
                  <a:schemeClr val="accent4">
                    <a:lumMod val="75000"/>
                  </a:schemeClr>
                </a:solidFill>
              </a:rPr>
              <a:t>Premiums</a:t>
            </a:r>
            <a:r>
              <a:rPr lang="fr-FR" b="0" dirty="0"/>
              <a:t>		Professionnels</a:t>
            </a:r>
          </a:p>
        </p:txBody>
      </p:sp>
      <p:graphicFrame>
        <p:nvGraphicFramePr>
          <p:cNvPr id="22" name="Tableau 21">
            <a:extLst>
              <a:ext uri="{FF2B5EF4-FFF2-40B4-BE49-F238E27FC236}">
                <a16:creationId xmlns:a16="http://schemas.microsoft.com/office/drawing/2014/main" id="{82BEBEE9-A61F-4D4D-88B9-07CA3B6A2D01}"/>
              </a:ext>
            </a:extLst>
          </p:cNvPr>
          <p:cNvGraphicFramePr>
            <a:graphicFrameLocks noGrp="1"/>
          </p:cNvGraphicFramePr>
          <p:nvPr>
            <p:extLst>
              <p:ext uri="{D42A27DB-BD31-4B8C-83A1-F6EECF244321}">
                <p14:modId xmlns:p14="http://schemas.microsoft.com/office/powerpoint/2010/main" val="2085982909"/>
              </p:ext>
            </p:extLst>
          </p:nvPr>
        </p:nvGraphicFramePr>
        <p:xfrm>
          <a:off x="695325" y="2342902"/>
          <a:ext cx="10927180" cy="4114666"/>
        </p:xfrm>
        <a:graphic>
          <a:graphicData uri="http://schemas.openxmlformats.org/drawingml/2006/table">
            <a:tbl>
              <a:tblPr firstRow="1" bandRow="1">
                <a:tableStyleId>{2D5ABB26-0587-4C30-8999-92F81FD0307C}</a:tableStyleId>
              </a:tblPr>
              <a:tblGrid>
                <a:gridCol w="4021530">
                  <a:extLst>
                    <a:ext uri="{9D8B030D-6E8A-4147-A177-3AD203B41FA5}">
                      <a16:colId xmlns:a16="http://schemas.microsoft.com/office/drawing/2014/main" val="2865747160"/>
                    </a:ext>
                  </a:extLst>
                </a:gridCol>
                <a:gridCol w="6905650">
                  <a:extLst>
                    <a:ext uri="{9D8B030D-6E8A-4147-A177-3AD203B41FA5}">
                      <a16:colId xmlns:a16="http://schemas.microsoft.com/office/drawing/2014/main" val="273004857"/>
                    </a:ext>
                  </a:extLst>
                </a:gridCol>
              </a:tblGrid>
              <a:tr h="656802">
                <a:tc>
                  <a:txBody>
                    <a:bodyPr/>
                    <a:lstStyle/>
                    <a:p>
                      <a:pPr algn="l" fontAlgn="ctr"/>
                      <a:r>
                        <a:rPr lang="fr-FR" sz="1200" u="none" strike="noStrike" dirty="0">
                          <a:solidFill>
                            <a:schemeClr val="tx1">
                              <a:lumMod val="75000"/>
                              <a:lumOff val="25000"/>
                            </a:schemeClr>
                          </a:solidFill>
                          <a:effectLst/>
                          <a:hlinkClick r:id="rId4">
                            <a:extLst>
                              <a:ext uri="{A12FA001-AC4F-418D-AE19-62706E023703}">
                                <ahyp:hlinkClr xmlns:ahyp="http://schemas.microsoft.com/office/drawing/2018/hyperlinkcolor" val="tx"/>
                              </a:ext>
                            </a:extLst>
                          </a:hlinkClick>
                        </a:rPr>
                        <a:t>Panorama</a:t>
                      </a:r>
                      <a:r>
                        <a:rPr lang="fr-FR" sz="1200" u="none" strike="noStrike" baseline="0" dirty="0">
                          <a:solidFill>
                            <a:schemeClr val="tx1">
                              <a:lumMod val="75000"/>
                              <a:lumOff val="25000"/>
                            </a:schemeClr>
                          </a:solidFill>
                          <a:effectLst/>
                          <a:hlinkClick r:id="rId4">
                            <a:extLst>
                              <a:ext uri="{A12FA001-AC4F-418D-AE19-62706E023703}">
                                <ahyp:hlinkClr xmlns:ahyp="http://schemas.microsoft.com/office/drawing/2018/hyperlinkcolor" val="tx"/>
                              </a:ext>
                            </a:extLst>
                          </a:hlinkClick>
                        </a:rPr>
                        <a:t> – Vendre &amp; servir à distance </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1" u="none" strike="noStrike" kern="1200" baseline="0" dirty="0">
                          <a:solidFill>
                            <a:schemeClr val="tx1">
                              <a:lumMod val="75000"/>
                              <a:lumOff val="25000"/>
                            </a:schemeClr>
                          </a:solidFill>
                          <a:effectLst/>
                        </a:rPr>
                        <a:t>Tableau synthétique </a:t>
                      </a:r>
                      <a:r>
                        <a:rPr lang="fr-FR" sz="1200" u="none" strike="noStrike" kern="1200" baseline="0" dirty="0">
                          <a:solidFill>
                            <a:schemeClr val="tx1">
                              <a:lumMod val="75000"/>
                              <a:lumOff val="25000"/>
                            </a:schemeClr>
                          </a:solidFill>
                          <a:effectLst/>
                        </a:rPr>
                        <a:t>permettant de retrouver </a:t>
                      </a:r>
                      <a:r>
                        <a:rPr lang="fr-FR" sz="1200" b="1" u="none" strike="noStrike" kern="1200" baseline="0" dirty="0">
                          <a:solidFill>
                            <a:schemeClr val="tx1">
                              <a:lumMod val="75000"/>
                              <a:lumOff val="25000"/>
                            </a:schemeClr>
                          </a:solidFill>
                          <a:effectLst/>
                        </a:rPr>
                        <a:t>l’ensemble des produits et des actes éligibles à la vente à distance </a:t>
                      </a:r>
                      <a:r>
                        <a:rPr lang="fr-FR" sz="1200" u="none" strike="noStrike" kern="1200" baseline="0" dirty="0">
                          <a:solidFill>
                            <a:schemeClr val="tx1">
                              <a:lumMod val="75000"/>
                              <a:lumOff val="25000"/>
                            </a:schemeClr>
                          </a:solidFill>
                          <a:effectLst/>
                        </a:rPr>
                        <a:t>ainsi que des liens pour accéder </a:t>
                      </a:r>
                      <a:r>
                        <a:rPr lang="fr-FR" sz="1200" b="1" u="none" strike="noStrike" kern="1200" baseline="0" dirty="0">
                          <a:solidFill>
                            <a:schemeClr val="tx1">
                              <a:lumMod val="75000"/>
                              <a:lumOff val="25000"/>
                            </a:schemeClr>
                          </a:solidFill>
                          <a:effectLst/>
                        </a:rPr>
                        <a:t>rapidement</a:t>
                      </a:r>
                      <a:r>
                        <a:rPr lang="fr-FR" sz="1200" u="none" strike="noStrike" kern="1200" baseline="0" dirty="0">
                          <a:solidFill>
                            <a:schemeClr val="tx1">
                              <a:lumMod val="75000"/>
                              <a:lumOff val="25000"/>
                            </a:schemeClr>
                          </a:solidFill>
                          <a:effectLst/>
                        </a:rPr>
                        <a:t> aux infos utiles.</a:t>
                      </a:r>
                      <a:endParaRPr lang="fr-FR" altLang="fr-FR" sz="1200" b="0" i="0" u="none" strike="noStrike" kern="1200" baseline="0" dirty="0">
                        <a:solidFill>
                          <a:schemeClr val="tx1">
                            <a:lumMod val="75000"/>
                            <a:lumOff val="25000"/>
                          </a:schemeClr>
                        </a:solidFill>
                        <a:effectLst/>
                        <a:latin typeface="+mn-lt"/>
                        <a:ea typeface="+mn-ea"/>
                        <a:cs typeface="Calibri" panose="020F0502020204030204" pitchFamily="34" charset="0"/>
                      </a:endParaRPr>
                    </a:p>
                  </a:txBody>
                  <a:tcPr marL="5076" marR="5076" marT="6768" marB="0" anchor="ctr">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26544112"/>
                  </a:ext>
                </a:extLst>
              </a:tr>
              <a:tr h="662887">
                <a:tc>
                  <a:txBody>
                    <a:bodyPr/>
                    <a:lstStyle/>
                    <a:p>
                      <a:pPr algn="l" fontAlgn="ctr"/>
                      <a:r>
                        <a:rPr lang="fr-FR" sz="1200" u="none" strike="noStrike" dirty="0">
                          <a:solidFill>
                            <a:schemeClr val="tx1">
                              <a:lumMod val="75000"/>
                              <a:lumOff val="25000"/>
                            </a:schemeClr>
                          </a:solidFill>
                          <a:effectLst/>
                          <a:hlinkClick r:id="rId5">
                            <a:extLst>
                              <a:ext uri="{A12FA001-AC4F-418D-AE19-62706E023703}">
                                <ahyp:hlinkClr xmlns:ahyp="http://schemas.microsoft.com/office/drawing/2018/hyperlinkcolor" val="tx"/>
                              </a:ext>
                            </a:extLst>
                          </a:hlinkClick>
                        </a:rPr>
                        <a:t>Mode opératoires par produits </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altLang="fr-FR" sz="1200" b="1" u="none" strike="noStrike" kern="1200" dirty="0">
                          <a:solidFill>
                            <a:schemeClr val="tx1">
                              <a:lumMod val="75000"/>
                              <a:lumOff val="25000"/>
                            </a:schemeClr>
                          </a:solidFill>
                          <a:effectLst/>
                        </a:rPr>
                        <a:t>Classés par univers de besoin :</a:t>
                      </a:r>
                      <a:r>
                        <a:rPr lang="fr-FR" altLang="fr-FR" sz="1200" b="1" u="none" strike="noStrike" kern="1200" baseline="0" dirty="0">
                          <a:solidFill>
                            <a:schemeClr val="tx1">
                              <a:lumMod val="75000"/>
                              <a:lumOff val="25000"/>
                            </a:schemeClr>
                          </a:solidFill>
                          <a:effectLst/>
                        </a:rPr>
                        <a:t> </a:t>
                      </a:r>
                      <a:r>
                        <a:rPr lang="fr-FR" altLang="fr-FR" sz="1200" u="none" strike="noStrike" kern="1200" dirty="0">
                          <a:solidFill>
                            <a:schemeClr val="tx1">
                              <a:lumMod val="75000"/>
                              <a:lumOff val="25000"/>
                            </a:schemeClr>
                          </a:solidFill>
                          <a:effectLst/>
                        </a:rPr>
                        <a:t>Bancarisation, Epargne, Placement, Crédits et Assurance (IARD-Prévoyance). Les modes opératoires sont régulièrement mis</a:t>
                      </a:r>
                      <a:r>
                        <a:rPr lang="fr-FR" altLang="fr-FR" sz="1200" u="none" strike="noStrike" kern="1200" baseline="0" dirty="0">
                          <a:solidFill>
                            <a:schemeClr val="tx1">
                              <a:lumMod val="75000"/>
                              <a:lumOff val="25000"/>
                            </a:schemeClr>
                          </a:solidFill>
                          <a:effectLst/>
                        </a:rPr>
                        <a:t> </a:t>
                      </a:r>
                      <a:r>
                        <a:rPr lang="fr-FR" altLang="fr-FR" sz="1200" u="none" strike="noStrike" kern="1200" dirty="0">
                          <a:solidFill>
                            <a:schemeClr val="tx1">
                              <a:lumMod val="75000"/>
                              <a:lumOff val="25000"/>
                            </a:schemeClr>
                          </a:solidFill>
                          <a:effectLst/>
                        </a:rPr>
                        <a:t>à jour. </a:t>
                      </a:r>
                      <a:endParaRPr lang="fr-FR" altLang="fr-FR" sz="1200" b="0" i="1" u="none" strike="noStrike" kern="1200" dirty="0">
                        <a:solidFill>
                          <a:schemeClr val="tx1">
                            <a:lumMod val="75000"/>
                            <a:lumOff val="25000"/>
                          </a:schemeClr>
                        </a:solidFill>
                        <a:effectLst/>
                        <a:latin typeface="+mn-lt"/>
                        <a:ea typeface="+mn-ea"/>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83522031"/>
                  </a:ext>
                </a:extLst>
              </a:tr>
              <a:tr h="502136">
                <a:tc>
                  <a:txBody>
                    <a:bodyPr/>
                    <a:lstStyle/>
                    <a:p>
                      <a:pPr algn="l" fontAlgn="ctr"/>
                      <a:r>
                        <a:rPr lang="fr-FR" sz="1200" u="none" strike="noStrike" dirty="0">
                          <a:solidFill>
                            <a:schemeClr val="tx1">
                              <a:lumMod val="75000"/>
                              <a:lumOff val="25000"/>
                            </a:schemeClr>
                          </a:solidFill>
                          <a:effectLst/>
                          <a:hlinkClick r:id="rId6">
                            <a:extLst>
                              <a:ext uri="{A12FA001-AC4F-418D-AE19-62706E023703}">
                                <ahyp:hlinkClr xmlns:ahyp="http://schemas.microsoft.com/office/drawing/2018/hyperlinkcolor" val="tx"/>
                              </a:ext>
                            </a:extLst>
                          </a:hlinkClick>
                        </a:rPr>
                        <a:t>Les fonctionnalités Selfcare</a:t>
                      </a:r>
                      <a:r>
                        <a:rPr lang="fr-FR" sz="1200" u="none" strike="noStrike" baseline="0" dirty="0">
                          <a:solidFill>
                            <a:schemeClr val="tx1">
                              <a:lumMod val="75000"/>
                              <a:lumOff val="25000"/>
                            </a:schemeClr>
                          </a:solidFill>
                          <a:effectLst/>
                          <a:hlinkClick r:id="rId6">
                            <a:extLst>
                              <a:ext uri="{A12FA001-AC4F-418D-AE19-62706E023703}">
                                <ahyp:hlinkClr xmlns:ahyp="http://schemas.microsoft.com/office/drawing/2018/hyperlinkcolor" val="tx"/>
                              </a:ext>
                            </a:extLst>
                          </a:hlinkClick>
                        </a:rPr>
                        <a:t> par canal</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b="1" u="none" strike="noStrike" dirty="0">
                          <a:solidFill>
                            <a:schemeClr val="tx1">
                              <a:lumMod val="75000"/>
                              <a:lumOff val="25000"/>
                            </a:schemeClr>
                          </a:solidFill>
                          <a:effectLst/>
                        </a:rPr>
                        <a:t>Toutes</a:t>
                      </a:r>
                      <a:r>
                        <a:rPr lang="fr-FR" sz="1200" b="1" u="none" strike="noStrike" baseline="0" dirty="0">
                          <a:solidFill>
                            <a:schemeClr val="tx1">
                              <a:lumMod val="75000"/>
                              <a:lumOff val="25000"/>
                            </a:schemeClr>
                          </a:solidFill>
                          <a:effectLst/>
                        </a:rPr>
                        <a:t> les fonctionnalités Selfcare par canal </a:t>
                      </a:r>
                      <a:r>
                        <a:rPr lang="fr-FR" sz="1200" u="none" strike="noStrike" baseline="0" dirty="0">
                          <a:solidFill>
                            <a:schemeClr val="tx1">
                              <a:lumMod val="75000"/>
                              <a:lumOff val="25000"/>
                            </a:schemeClr>
                          </a:solidFill>
                          <a:effectLst/>
                        </a:rPr>
                        <a:t>(Mobile, DEI Part, GAB) </a:t>
                      </a:r>
                      <a:r>
                        <a:rPr lang="fr-FR" sz="1200" u="none" strike="noStrike" dirty="0">
                          <a:solidFill>
                            <a:schemeClr val="tx1">
                              <a:lumMod val="75000"/>
                              <a:lumOff val="25000"/>
                            </a:schemeClr>
                          </a:solidFill>
                          <a:effectLst/>
                        </a:rPr>
                        <a:t>sur 1 page recto/verso</a:t>
                      </a:r>
                      <a:r>
                        <a:rPr lang="fr-FR" sz="1200" u="none" strike="noStrike" baseline="0" dirty="0">
                          <a:solidFill>
                            <a:schemeClr val="tx1">
                              <a:lumMod val="75000"/>
                              <a:lumOff val="25000"/>
                            </a:schemeClr>
                          </a:solidFill>
                          <a:effectLst/>
                        </a:rPr>
                        <a:t> </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425022673"/>
                  </a:ext>
                </a:extLst>
              </a:tr>
              <a:tr h="979237">
                <a:tc>
                  <a:txBody>
                    <a:bodyPr/>
                    <a:lstStyle/>
                    <a:p>
                      <a:pPr algn="l" fontAlgn="ctr"/>
                      <a:r>
                        <a:rPr lang="fr-FR" sz="1200" u="none" strike="noStrike" dirty="0">
                          <a:solidFill>
                            <a:schemeClr val="tx1">
                              <a:lumMod val="75000"/>
                              <a:lumOff val="25000"/>
                            </a:schemeClr>
                          </a:solidFill>
                          <a:effectLst/>
                          <a:hlinkClick r:id="rId7">
                            <a:extLst>
                              <a:ext uri="{A12FA001-AC4F-418D-AE19-62706E023703}">
                                <ahyp:hlinkClr xmlns:ahyp="http://schemas.microsoft.com/office/drawing/2018/hyperlinkcolor" val="tx"/>
                              </a:ext>
                            </a:extLst>
                          </a:hlinkClick>
                        </a:rPr>
                        <a:t>La</a:t>
                      </a:r>
                      <a:r>
                        <a:rPr lang="fr-FR" sz="1200" u="none" strike="noStrike" baseline="0" dirty="0">
                          <a:solidFill>
                            <a:schemeClr val="tx1">
                              <a:lumMod val="75000"/>
                              <a:lumOff val="25000"/>
                            </a:schemeClr>
                          </a:solidFill>
                          <a:effectLst/>
                          <a:hlinkClick r:id="rId7">
                            <a:extLst>
                              <a:ext uri="{A12FA001-AC4F-418D-AE19-62706E023703}">
                                <ahyp:hlinkClr xmlns:ahyp="http://schemas.microsoft.com/office/drawing/2018/hyperlinkcolor" val="tx"/>
                              </a:ext>
                            </a:extLst>
                          </a:hlinkClick>
                        </a:rPr>
                        <a:t> banque à distance pas à pas </a:t>
                      </a:r>
                      <a:r>
                        <a:rPr lang="fr-FR" sz="1200" u="none" strike="noStrike" dirty="0">
                          <a:solidFill>
                            <a:schemeClr val="tx1">
                              <a:lumMod val="75000"/>
                              <a:lumOff val="25000"/>
                            </a:schemeClr>
                          </a:solidFill>
                          <a:effectLst/>
                          <a:hlinkClick r:id="rId7">
                            <a:extLst>
                              <a:ext uri="{A12FA001-AC4F-418D-AE19-62706E023703}">
                                <ahyp:hlinkClr xmlns:ahyp="http://schemas.microsoft.com/office/drawing/2018/hyperlinkcolor" val="tx"/>
                              </a:ext>
                            </a:extLst>
                          </a:hlinkClick>
                        </a:rPr>
                        <a:t>pour vos clients</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u="none" strike="noStrike" dirty="0">
                          <a:solidFill>
                            <a:schemeClr val="tx1">
                              <a:lumMod val="75000"/>
                              <a:lumOff val="25000"/>
                            </a:schemeClr>
                          </a:solidFill>
                          <a:effectLst/>
                        </a:rPr>
                        <a:t>Un espace pensé pour faire découvrir à</a:t>
                      </a:r>
                      <a:r>
                        <a:rPr lang="fr-FR" sz="1200" u="none" strike="noStrike" baseline="0" dirty="0">
                          <a:solidFill>
                            <a:schemeClr val="tx1">
                              <a:lumMod val="75000"/>
                              <a:lumOff val="25000"/>
                            </a:schemeClr>
                          </a:solidFill>
                          <a:effectLst/>
                        </a:rPr>
                        <a:t> nos</a:t>
                      </a:r>
                      <a:r>
                        <a:rPr lang="fr-FR" sz="1200" u="none" strike="noStrike" dirty="0">
                          <a:solidFill>
                            <a:schemeClr val="tx1">
                              <a:lumMod val="75000"/>
                              <a:lumOff val="25000"/>
                            </a:schemeClr>
                          </a:solidFill>
                          <a:effectLst/>
                        </a:rPr>
                        <a:t> clients </a:t>
                      </a:r>
                      <a:r>
                        <a:rPr lang="fr-FR" sz="1200" b="1" u="none" strike="noStrike" dirty="0">
                          <a:solidFill>
                            <a:schemeClr val="tx1">
                              <a:lumMod val="75000"/>
                              <a:lumOff val="25000"/>
                            </a:schemeClr>
                          </a:solidFill>
                          <a:effectLst/>
                        </a:rPr>
                        <a:t>nos services</a:t>
                      </a:r>
                      <a:r>
                        <a:rPr lang="fr-FR" sz="1200" b="1" u="none" strike="noStrike" baseline="0" dirty="0">
                          <a:solidFill>
                            <a:schemeClr val="tx1">
                              <a:lumMod val="75000"/>
                              <a:lumOff val="25000"/>
                            </a:schemeClr>
                          </a:solidFill>
                          <a:effectLst/>
                        </a:rPr>
                        <a:t> pratiques </a:t>
                      </a:r>
                      <a:r>
                        <a:rPr lang="fr-FR" sz="1200" u="none" strike="noStrike" baseline="0" dirty="0">
                          <a:solidFill>
                            <a:schemeClr val="tx1">
                              <a:lumMod val="75000"/>
                              <a:lumOff val="25000"/>
                            </a:schemeClr>
                          </a:solidFill>
                          <a:effectLst/>
                        </a:rPr>
                        <a:t>et disponibles en ligne : </a:t>
                      </a:r>
                      <a:r>
                        <a:rPr lang="fr-FR" sz="1200" u="none" strike="noStrike" dirty="0">
                          <a:solidFill>
                            <a:schemeClr val="tx1">
                              <a:lumMod val="75000"/>
                              <a:lumOff val="25000"/>
                            </a:schemeClr>
                          </a:solidFill>
                          <a:effectLst/>
                        </a:rPr>
                        <a:t>modes opératoires</a:t>
                      </a:r>
                      <a:r>
                        <a:rPr lang="fr-FR" sz="1200" u="none" strike="noStrike" baseline="0" dirty="0">
                          <a:solidFill>
                            <a:schemeClr val="tx1">
                              <a:lumMod val="75000"/>
                              <a:lumOff val="25000"/>
                            </a:schemeClr>
                          </a:solidFill>
                          <a:effectLst/>
                        </a:rPr>
                        <a:t> et </a:t>
                      </a:r>
                      <a:r>
                        <a:rPr lang="fr-FR" sz="1200" u="none" strike="noStrike" dirty="0">
                          <a:solidFill>
                            <a:schemeClr val="tx1">
                              <a:lumMod val="75000"/>
                              <a:lumOff val="25000"/>
                            </a:schemeClr>
                          </a:solidFill>
                          <a:effectLst/>
                        </a:rPr>
                        <a:t>tutoriels par thématique (accéder à e-Document,</a:t>
                      </a:r>
                      <a:r>
                        <a:rPr lang="fr-FR" sz="1200" u="none" strike="noStrike" baseline="0" dirty="0">
                          <a:solidFill>
                            <a:schemeClr val="tx1">
                              <a:lumMod val="75000"/>
                              <a:lumOff val="25000"/>
                            </a:schemeClr>
                          </a:solidFill>
                          <a:effectLst/>
                        </a:rPr>
                        <a:t> utiliser </a:t>
                      </a:r>
                      <a:r>
                        <a:rPr lang="fr-FR" sz="1200" u="none" strike="noStrike" baseline="0" dirty="0" err="1">
                          <a:solidFill>
                            <a:schemeClr val="tx1">
                              <a:lumMod val="75000"/>
                              <a:lumOff val="25000"/>
                            </a:schemeClr>
                          </a:solidFill>
                          <a:effectLst/>
                        </a:rPr>
                        <a:t>PayLib</a:t>
                      </a:r>
                      <a:r>
                        <a:rPr lang="fr-FR" sz="1200" u="none" strike="noStrike" baseline="0" dirty="0">
                          <a:solidFill>
                            <a:schemeClr val="tx1">
                              <a:lumMod val="75000"/>
                              <a:lumOff val="25000"/>
                            </a:schemeClr>
                          </a:solidFill>
                          <a:effectLst/>
                        </a:rPr>
                        <a:t> entre amis, activer Sécur’Pass)</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581702246"/>
                  </a:ext>
                </a:extLst>
              </a:tr>
              <a:tr h="656802">
                <a:tc>
                  <a:txBody>
                    <a:bodyPr/>
                    <a:lstStyle/>
                    <a:p>
                      <a:pPr algn="l" fontAlgn="ctr"/>
                      <a:r>
                        <a:rPr lang="fr-FR" sz="1200" u="none" strike="noStrike" dirty="0">
                          <a:solidFill>
                            <a:schemeClr val="tx1">
                              <a:lumMod val="75000"/>
                              <a:lumOff val="25000"/>
                            </a:schemeClr>
                          </a:solidFill>
                          <a:effectLst/>
                          <a:hlinkClick r:id="rId8">
                            <a:extLst>
                              <a:ext uri="{A12FA001-AC4F-418D-AE19-62706E023703}">
                                <ahyp:hlinkClr xmlns:ahyp="http://schemas.microsoft.com/office/drawing/2018/hyperlinkcolor" val="tx"/>
                              </a:ext>
                            </a:extLst>
                          </a:hlinkClick>
                        </a:rPr>
                        <a:t>Le site démo</a:t>
                      </a:r>
                      <a:r>
                        <a:rPr lang="fr-FR" sz="1200" u="none" strike="noStrike" baseline="0" dirty="0">
                          <a:solidFill>
                            <a:schemeClr val="tx1">
                              <a:lumMod val="75000"/>
                              <a:lumOff val="25000"/>
                            </a:schemeClr>
                          </a:solidFill>
                          <a:effectLst/>
                          <a:hlinkClick r:id="rId8">
                            <a:extLst>
                              <a:ext uri="{A12FA001-AC4F-418D-AE19-62706E023703}">
                                <ahyp:hlinkClr xmlns:ahyp="http://schemas.microsoft.com/office/drawing/2018/hyperlinkcolor" val="tx"/>
                              </a:ext>
                            </a:extLst>
                          </a:hlinkClick>
                        </a:rPr>
                        <a:t> de l’appli mobile</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1" u="none" strike="noStrike" dirty="0">
                          <a:solidFill>
                            <a:schemeClr val="tx1">
                              <a:lumMod val="75000"/>
                              <a:lumOff val="25000"/>
                            </a:schemeClr>
                          </a:solidFill>
                          <a:effectLst/>
                        </a:rPr>
                        <a:t>Accédez</a:t>
                      </a:r>
                      <a:r>
                        <a:rPr lang="fr-FR" sz="1200" b="1" u="none" strike="noStrike" baseline="0" dirty="0">
                          <a:solidFill>
                            <a:schemeClr val="tx1">
                              <a:lumMod val="75000"/>
                              <a:lumOff val="25000"/>
                            </a:schemeClr>
                          </a:solidFill>
                          <a:effectLst/>
                        </a:rPr>
                        <a:t> au site démo de l’application mobile </a:t>
                      </a:r>
                      <a:r>
                        <a:rPr lang="fr-FR" sz="1200" u="none" strike="noStrike" baseline="0" dirty="0">
                          <a:solidFill>
                            <a:schemeClr val="tx1">
                              <a:lumMod val="75000"/>
                              <a:lumOff val="25000"/>
                            </a:schemeClr>
                          </a:solidFill>
                          <a:effectLst/>
                        </a:rPr>
                        <a:t>sans avoir à saisir ses données personnelles</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462010532"/>
                  </a:ext>
                </a:extLst>
              </a:tr>
              <a:tr h="656802">
                <a:tc>
                  <a:txBody>
                    <a:bodyPr/>
                    <a:lstStyle/>
                    <a:p>
                      <a:pPr algn="l" fontAlgn="ctr"/>
                      <a:r>
                        <a:rPr lang="fr-FR" sz="1200" b="0" i="0" u="none" strike="noStrike" dirty="0">
                          <a:solidFill>
                            <a:schemeClr val="tx1">
                              <a:lumMod val="75000"/>
                              <a:lumOff val="25000"/>
                            </a:schemeClr>
                          </a:solidFill>
                          <a:effectLst/>
                          <a:latin typeface="+mn-lt"/>
                          <a:cs typeface="Calibri" panose="020F0502020204030204" pitchFamily="34" charset="0"/>
                        </a:rPr>
                        <a:t>Modèles d’emails de la bibliothèque Outlook</a:t>
                      </a: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0" i="0" u="none" strike="noStrike" dirty="0">
                          <a:solidFill>
                            <a:schemeClr val="tx1">
                              <a:lumMod val="75000"/>
                              <a:lumOff val="25000"/>
                            </a:schemeClr>
                          </a:solidFill>
                          <a:effectLst/>
                          <a:latin typeface="+mn-lt"/>
                          <a:cs typeface="Calibri" panose="020F0502020204030204" pitchFamily="34" charset="0"/>
                        </a:rPr>
                        <a:t>Plusieurs </a:t>
                      </a:r>
                      <a:r>
                        <a:rPr lang="fr-FR" sz="1200" b="1" i="0" u="none" strike="noStrike" dirty="0">
                          <a:solidFill>
                            <a:schemeClr val="tx1">
                              <a:lumMod val="75000"/>
                              <a:lumOff val="25000"/>
                            </a:schemeClr>
                          </a:solidFill>
                          <a:effectLst/>
                          <a:latin typeface="+mn-lt"/>
                          <a:cs typeface="Calibri" panose="020F0502020204030204" pitchFamily="34" charset="0"/>
                        </a:rPr>
                        <a:t>modèles</a:t>
                      </a:r>
                      <a:r>
                        <a:rPr lang="fr-FR" sz="1200" b="0" i="0" u="none" strike="noStrike" dirty="0">
                          <a:solidFill>
                            <a:schemeClr val="tx1">
                              <a:lumMod val="75000"/>
                              <a:lumOff val="25000"/>
                            </a:schemeClr>
                          </a:solidFill>
                          <a:effectLst/>
                          <a:latin typeface="+mn-lt"/>
                          <a:cs typeface="Calibri" panose="020F0502020204030204" pitchFamily="34" charset="0"/>
                        </a:rPr>
                        <a:t> à votre disposition dans la </a:t>
                      </a:r>
                      <a:r>
                        <a:rPr lang="fr-FR" sz="1200" b="1" i="0" u="none" strike="noStrike" dirty="0">
                          <a:solidFill>
                            <a:schemeClr val="tx1">
                              <a:lumMod val="75000"/>
                              <a:lumOff val="25000"/>
                            </a:schemeClr>
                          </a:solidFill>
                          <a:effectLst/>
                          <a:latin typeface="+mn-lt"/>
                          <a:cs typeface="Calibri" panose="020F0502020204030204" pitchFamily="34" charset="0"/>
                        </a:rPr>
                        <a:t>rubrique « Banque A Distance » </a:t>
                      </a:r>
                      <a:r>
                        <a:rPr lang="fr-FR" sz="1200" b="0" i="0" u="none" strike="noStrike" dirty="0">
                          <a:solidFill>
                            <a:schemeClr val="tx1">
                              <a:lumMod val="75000"/>
                              <a:lumOff val="25000"/>
                            </a:schemeClr>
                          </a:solidFill>
                          <a:effectLst/>
                          <a:latin typeface="+mn-lt"/>
                          <a:cs typeface="Calibri" panose="020F0502020204030204" pitchFamily="34" charset="0"/>
                        </a:rPr>
                        <a:t>: mise en avant de l’appli / tutoriels à envoyer à nos clients, SAV en cas de problématiques de connexion à la BAD …</a:t>
                      </a: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799171651"/>
                  </a:ext>
                </a:extLst>
              </a:tr>
            </a:tbl>
          </a:graphicData>
        </a:graphic>
      </p:graphicFrame>
      <p:sp>
        <p:nvSpPr>
          <p:cNvPr id="24" name="ZoneTexte 23">
            <a:extLst>
              <a:ext uri="{FF2B5EF4-FFF2-40B4-BE49-F238E27FC236}">
                <a16:creationId xmlns:a16="http://schemas.microsoft.com/office/drawing/2014/main" id="{BDDA985B-8B5A-46D2-8DD3-B9BC1D2D1F57}"/>
              </a:ext>
            </a:extLst>
          </p:cNvPr>
          <p:cNvSpPr txBox="1"/>
          <p:nvPr/>
        </p:nvSpPr>
        <p:spPr>
          <a:xfrm>
            <a:off x="612060" y="5187019"/>
            <a:ext cx="1041150" cy="215444"/>
          </a:xfrm>
          <a:prstGeom prst="rect">
            <a:avLst/>
          </a:prstGeom>
          <a:noFill/>
        </p:spPr>
        <p:txBody>
          <a:bodyPr wrap="square" rtlCol="0">
            <a:spAutoFit/>
          </a:bodyPr>
          <a:lstStyle/>
          <a:p>
            <a:r>
              <a:rPr lang="fr-FR" sz="800" b="1" dirty="0">
                <a:solidFill>
                  <a:srgbClr val="C00000"/>
                </a:solidFill>
              </a:rPr>
              <a:t>Nouveau lien !</a:t>
            </a:r>
          </a:p>
        </p:txBody>
      </p:sp>
    </p:spTree>
    <p:extLst>
      <p:ext uri="{BB962C8B-B14F-4D97-AF65-F5344CB8AC3E}">
        <p14:creationId xmlns:p14="http://schemas.microsoft.com/office/powerpoint/2010/main" val="20289380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normAutofit/>
          </a:bodyPr>
          <a:lstStyle/>
          <a:p>
            <a:r>
              <a:rPr lang="fr-FR" sz="1800" dirty="0"/>
              <a:t>Des </a:t>
            </a:r>
            <a:r>
              <a:rPr lang="fr-FR" sz="1800" dirty="0">
                <a:solidFill>
                  <a:srgbClr val="C00000"/>
                </a:solidFill>
              </a:rPr>
              <a:t>outils</a:t>
            </a:r>
            <a:r>
              <a:rPr lang="fr-FR" sz="1800" dirty="0"/>
              <a:t> permettant à chacun de trouver les informations qui le concernent</a:t>
            </a:r>
          </a:p>
        </p:txBody>
      </p:sp>
      <p:grpSp>
        <p:nvGrpSpPr>
          <p:cNvPr id="12" name="Groupe 11">
            <a:extLst>
              <a:ext uri="{FF2B5EF4-FFF2-40B4-BE49-F238E27FC236}">
                <a16:creationId xmlns:a16="http://schemas.microsoft.com/office/drawing/2014/main" id="{9DA8115D-0B17-4EFB-82D7-39180694AC9F}"/>
              </a:ext>
            </a:extLst>
          </p:cNvPr>
          <p:cNvGrpSpPr/>
          <p:nvPr/>
        </p:nvGrpSpPr>
        <p:grpSpPr>
          <a:xfrm>
            <a:off x="819198" y="2718148"/>
            <a:ext cx="10351154" cy="3385229"/>
            <a:chOff x="1786504" y="2594939"/>
            <a:chExt cx="8699613" cy="3385229"/>
          </a:xfrm>
        </p:grpSpPr>
        <p:sp>
          <p:nvSpPr>
            <p:cNvPr id="23" name="Rectangle à coins arrondis 65">
              <a:extLst>
                <a:ext uri="{FF2B5EF4-FFF2-40B4-BE49-F238E27FC236}">
                  <a16:creationId xmlns:a16="http://schemas.microsoft.com/office/drawing/2014/main" id="{BE863CD4-79F4-465A-81AF-CA4A0C20E859}"/>
                </a:ext>
              </a:extLst>
            </p:cNvPr>
            <p:cNvSpPr/>
            <p:nvPr/>
          </p:nvSpPr>
          <p:spPr>
            <a:xfrm>
              <a:off x="7469137" y="4150127"/>
              <a:ext cx="3016980" cy="1830041"/>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200" dirty="0">
                <a:solidFill>
                  <a:schemeClr val="tx1">
                    <a:lumMod val="50000"/>
                    <a:lumOff val="50000"/>
                  </a:schemeClr>
                </a:solidFill>
              </a:endParaRPr>
            </a:p>
          </p:txBody>
        </p:sp>
        <p:sp>
          <p:nvSpPr>
            <p:cNvPr id="83" name="Rectangle 82">
              <a:extLst>
                <a:ext uri="{FF2B5EF4-FFF2-40B4-BE49-F238E27FC236}">
                  <a16:creationId xmlns:a16="http://schemas.microsoft.com/office/drawing/2014/main" id="{71222628-0E7F-467F-990D-B34BE04D6358}"/>
                </a:ext>
              </a:extLst>
            </p:cNvPr>
            <p:cNvSpPr/>
            <p:nvPr/>
          </p:nvSpPr>
          <p:spPr>
            <a:xfrm>
              <a:off x="1786504" y="2594939"/>
              <a:ext cx="1511575" cy="276999"/>
            </a:xfrm>
            <a:prstGeom prst="rect">
              <a:avLst/>
            </a:prstGeom>
          </p:spPr>
          <p:txBody>
            <a:bodyPr wrap="square">
              <a:spAutoFit/>
            </a:bodyPr>
            <a:lstStyle/>
            <a:p>
              <a:pPr>
                <a:spcBef>
                  <a:spcPct val="20000"/>
                </a:spcBef>
              </a:pPr>
              <a:endParaRPr lang="fr-FR" sz="1200" i="1" dirty="0">
                <a:solidFill>
                  <a:schemeClr val="tx1">
                    <a:lumMod val="75000"/>
                    <a:lumOff val="25000"/>
                  </a:schemeClr>
                </a:solidFill>
              </a:endParaRPr>
            </a:p>
          </p:txBody>
        </p:sp>
      </p:grpSp>
      <p:pic>
        <p:nvPicPr>
          <p:cNvPr id="19" name="Image 18">
            <a:extLst>
              <a:ext uri="{FF2B5EF4-FFF2-40B4-BE49-F238E27FC236}">
                <a16:creationId xmlns:a16="http://schemas.microsoft.com/office/drawing/2014/main" id="{D67F3B16-4D50-419E-B6DA-F9EE76CC41B0}"/>
              </a:ext>
            </a:extLst>
          </p:cNvPr>
          <p:cNvPicPr>
            <a:picLocks noChangeAspect="1"/>
          </p:cNvPicPr>
          <p:nvPr/>
        </p:nvPicPr>
        <p:blipFill>
          <a:blip r:embed="rId2" cstate="print">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819198" y="1659032"/>
            <a:ext cx="608768" cy="608768"/>
          </a:xfrm>
          <a:prstGeom prst="rect">
            <a:avLst/>
          </a:prstGeom>
        </p:spPr>
      </p:pic>
      <p:pic>
        <p:nvPicPr>
          <p:cNvPr id="20" name="Image 2">
            <a:extLst>
              <a:ext uri="{FF2B5EF4-FFF2-40B4-BE49-F238E27FC236}">
                <a16:creationId xmlns:a16="http://schemas.microsoft.com/office/drawing/2014/main" id="{8A98F303-65C4-4578-96B1-DEB4139933AC}"/>
              </a:ext>
            </a:extLst>
          </p:cNvPr>
          <p:cNvPicPr>
            <a:picLocks noChangeAspect="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4692316" y="1534839"/>
            <a:ext cx="86201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Espace réservé du contenu 4">
            <a:extLst>
              <a:ext uri="{FF2B5EF4-FFF2-40B4-BE49-F238E27FC236}">
                <a16:creationId xmlns:a16="http://schemas.microsoft.com/office/drawing/2014/main" id="{3E6C1A8E-54F6-49AC-8EC1-452C272E7639}"/>
              </a:ext>
            </a:extLst>
          </p:cNvPr>
          <p:cNvSpPr txBox="1">
            <a:spLocks/>
          </p:cNvSpPr>
          <p:nvPr/>
        </p:nvSpPr>
        <p:spPr>
          <a:xfrm>
            <a:off x="688598" y="1084262"/>
            <a:ext cx="7597939" cy="333064"/>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1" dirty="0"/>
              <a:t>Les outils de la </a:t>
            </a:r>
            <a:r>
              <a:rPr lang="fr-FR" sz="1400" b="1" dirty="0">
                <a:solidFill>
                  <a:srgbClr val="7A2C78"/>
                </a:solidFill>
              </a:rPr>
              <a:t>BANCARISATION</a:t>
            </a:r>
            <a:endParaRPr lang="fr-FR" sz="1200" dirty="0">
              <a:solidFill>
                <a:srgbClr val="7A2C78"/>
              </a:solidFill>
            </a:endParaRPr>
          </a:p>
        </p:txBody>
      </p:sp>
      <p:graphicFrame>
        <p:nvGraphicFramePr>
          <p:cNvPr id="22" name="Tableau 21">
            <a:extLst>
              <a:ext uri="{FF2B5EF4-FFF2-40B4-BE49-F238E27FC236}">
                <a16:creationId xmlns:a16="http://schemas.microsoft.com/office/drawing/2014/main" id="{3F33C9A1-C5A5-4C86-87E9-F66A32E7C8A8}"/>
              </a:ext>
            </a:extLst>
          </p:cNvPr>
          <p:cNvGraphicFramePr>
            <a:graphicFrameLocks noGrp="1"/>
          </p:cNvGraphicFramePr>
          <p:nvPr>
            <p:extLst>
              <p:ext uri="{D42A27DB-BD31-4B8C-83A1-F6EECF244321}">
                <p14:modId xmlns:p14="http://schemas.microsoft.com/office/powerpoint/2010/main" val="1783981800"/>
              </p:ext>
            </p:extLst>
          </p:nvPr>
        </p:nvGraphicFramePr>
        <p:xfrm>
          <a:off x="695325" y="2275917"/>
          <a:ext cx="10927180" cy="4132493"/>
        </p:xfrm>
        <a:graphic>
          <a:graphicData uri="http://schemas.openxmlformats.org/drawingml/2006/table">
            <a:tbl>
              <a:tblPr firstRow="1" bandRow="1">
                <a:tableStyleId>{2D5ABB26-0587-4C30-8999-92F81FD0307C}</a:tableStyleId>
              </a:tblPr>
              <a:tblGrid>
                <a:gridCol w="4003424">
                  <a:extLst>
                    <a:ext uri="{9D8B030D-6E8A-4147-A177-3AD203B41FA5}">
                      <a16:colId xmlns:a16="http://schemas.microsoft.com/office/drawing/2014/main" val="2865747160"/>
                    </a:ext>
                  </a:extLst>
                </a:gridCol>
                <a:gridCol w="6923756">
                  <a:extLst>
                    <a:ext uri="{9D8B030D-6E8A-4147-A177-3AD203B41FA5}">
                      <a16:colId xmlns:a16="http://schemas.microsoft.com/office/drawing/2014/main" val="273004857"/>
                    </a:ext>
                  </a:extLst>
                </a:gridCol>
              </a:tblGrid>
              <a:tr h="272035">
                <a:tc>
                  <a:txBody>
                    <a:bodyPr/>
                    <a:lstStyle/>
                    <a:p>
                      <a:pPr algn="l" fontAlgn="ctr"/>
                      <a:r>
                        <a:rPr lang="fr-FR" sz="1200" u="none" strike="noStrike" dirty="0">
                          <a:solidFill>
                            <a:schemeClr val="tx1">
                              <a:lumMod val="75000"/>
                              <a:lumOff val="25000"/>
                            </a:schemeClr>
                          </a:solidFill>
                          <a:effectLst/>
                          <a:hlinkClick r:id="rId4">
                            <a:extLst>
                              <a:ext uri="{A12FA001-AC4F-418D-AE19-62706E023703}">
                                <ahyp:hlinkClr xmlns:ahyp="http://schemas.microsoft.com/office/drawing/2018/hyperlinkcolor" val="tx"/>
                              </a:ext>
                            </a:extLst>
                          </a:hlinkClick>
                        </a:rPr>
                        <a:t>Le Book BANCA</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u="none" strike="noStrike" dirty="0">
                          <a:solidFill>
                            <a:schemeClr val="tx1">
                              <a:lumMod val="75000"/>
                              <a:lumOff val="25000"/>
                            </a:schemeClr>
                          </a:solidFill>
                          <a:effectLst/>
                        </a:rPr>
                        <a:t>Accéder directement aux </a:t>
                      </a:r>
                      <a:r>
                        <a:rPr lang="fr-FR" sz="1200" b="1" u="none" strike="noStrike" dirty="0">
                          <a:solidFill>
                            <a:schemeClr val="tx1">
                              <a:lumMod val="75000"/>
                              <a:lumOff val="25000"/>
                            </a:schemeClr>
                          </a:solidFill>
                          <a:effectLst/>
                        </a:rPr>
                        <a:t>informations indispensables </a:t>
                      </a:r>
                      <a:r>
                        <a:rPr lang="fr-FR" sz="1200" u="none" strike="noStrike" dirty="0">
                          <a:solidFill>
                            <a:schemeClr val="tx1">
                              <a:lumMod val="75000"/>
                              <a:lumOff val="25000"/>
                            </a:schemeClr>
                          </a:solidFill>
                          <a:effectLst/>
                        </a:rPr>
                        <a:t>de l'offre BANCA</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26544112"/>
                  </a:ext>
                </a:extLst>
              </a:tr>
              <a:tr h="272035">
                <a:tc>
                  <a:txBody>
                    <a:bodyPr/>
                    <a:lstStyle/>
                    <a:p>
                      <a:pPr algn="l" fontAlgn="ctr"/>
                      <a:r>
                        <a:rPr lang="fr-FR" sz="1200" u="none" strike="noStrike" dirty="0">
                          <a:solidFill>
                            <a:schemeClr val="tx1">
                              <a:lumMod val="75000"/>
                              <a:lumOff val="25000"/>
                            </a:schemeClr>
                          </a:solidFill>
                          <a:effectLst/>
                          <a:hlinkClick r:id="rId5">
                            <a:extLst>
                              <a:ext uri="{A12FA001-AC4F-418D-AE19-62706E023703}">
                                <ahyp:hlinkClr xmlns:ahyp="http://schemas.microsoft.com/office/drawing/2018/hyperlinkcolor" val="tx"/>
                              </a:ext>
                            </a:extLst>
                          </a:hlinkClick>
                        </a:rPr>
                        <a:t>Tutoriel</a:t>
                      </a:r>
                      <a:r>
                        <a:rPr lang="fr-FR" sz="1200" u="none" strike="noStrike" baseline="0" dirty="0">
                          <a:solidFill>
                            <a:schemeClr val="tx1">
                              <a:lumMod val="75000"/>
                              <a:lumOff val="25000"/>
                            </a:schemeClr>
                          </a:solidFill>
                          <a:effectLst/>
                          <a:hlinkClick r:id="rId5">
                            <a:extLst>
                              <a:ext uri="{A12FA001-AC4F-418D-AE19-62706E023703}">
                                <ahyp:hlinkClr xmlns:ahyp="http://schemas.microsoft.com/office/drawing/2018/hyperlinkcolor" val="tx"/>
                              </a:ext>
                            </a:extLst>
                          </a:hlinkClick>
                        </a:rPr>
                        <a:t> Les Formules</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u="none" strike="noStrike" dirty="0">
                          <a:solidFill>
                            <a:schemeClr val="tx1">
                              <a:lumMod val="75000"/>
                              <a:lumOff val="25000"/>
                            </a:schemeClr>
                          </a:solidFill>
                          <a:effectLst/>
                        </a:rPr>
                        <a:t>Découvrir </a:t>
                      </a:r>
                      <a:r>
                        <a:rPr lang="fr-FR" sz="1200" b="1" u="none" strike="noStrike" dirty="0">
                          <a:solidFill>
                            <a:schemeClr val="tx1">
                              <a:lumMod val="75000"/>
                              <a:lumOff val="25000"/>
                            </a:schemeClr>
                          </a:solidFill>
                          <a:effectLst/>
                        </a:rPr>
                        <a:t>tous les actes de gestions</a:t>
                      </a:r>
                      <a:r>
                        <a:rPr lang="fr-FR" sz="1200" b="1" u="none" strike="noStrike" baseline="0" dirty="0">
                          <a:solidFill>
                            <a:schemeClr val="tx1">
                              <a:lumMod val="75000"/>
                              <a:lumOff val="25000"/>
                            </a:schemeClr>
                          </a:solidFill>
                          <a:effectLst/>
                        </a:rPr>
                        <a:t> </a:t>
                      </a:r>
                      <a:r>
                        <a:rPr lang="fr-FR" sz="1200" u="none" strike="noStrike" baseline="0" dirty="0">
                          <a:solidFill>
                            <a:schemeClr val="tx1">
                              <a:lumMod val="75000"/>
                              <a:lumOff val="25000"/>
                            </a:schemeClr>
                          </a:solidFill>
                          <a:effectLst/>
                        </a:rPr>
                        <a:t>détaillés des Formules sous forme de tuto.</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83522031"/>
                  </a:ext>
                </a:extLst>
              </a:tr>
              <a:tr h="272035">
                <a:tc>
                  <a:txBody>
                    <a:bodyPr/>
                    <a:lstStyle/>
                    <a:p>
                      <a:pPr algn="l" fontAlgn="ctr"/>
                      <a:r>
                        <a:rPr lang="fr-FR" sz="1200" u="none" strike="noStrike" dirty="0">
                          <a:solidFill>
                            <a:schemeClr val="tx1">
                              <a:lumMod val="75000"/>
                              <a:lumOff val="25000"/>
                            </a:schemeClr>
                          </a:solidFill>
                          <a:effectLst/>
                          <a:hlinkClick r:id="rId6">
                            <a:extLst>
                              <a:ext uri="{A12FA001-AC4F-418D-AE19-62706E023703}">
                                <ahyp:hlinkClr xmlns:ahyp="http://schemas.microsoft.com/office/drawing/2018/hyperlinkcolor" val="tx"/>
                              </a:ext>
                            </a:extLst>
                          </a:hlinkClick>
                        </a:rPr>
                        <a:t>Fiche pratique Les Formules</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u="none" strike="noStrike" dirty="0">
                          <a:solidFill>
                            <a:schemeClr val="tx1">
                              <a:lumMod val="75000"/>
                              <a:lumOff val="25000"/>
                            </a:schemeClr>
                          </a:solidFill>
                          <a:effectLst/>
                        </a:rPr>
                        <a:t>Prendre connaissance </a:t>
                      </a:r>
                      <a:r>
                        <a:rPr lang="fr-FR" sz="1200" b="1" u="none" strike="noStrike" dirty="0">
                          <a:solidFill>
                            <a:schemeClr val="tx1">
                              <a:lumMod val="75000"/>
                              <a:lumOff val="25000"/>
                            </a:schemeClr>
                          </a:solidFill>
                          <a:effectLst/>
                        </a:rPr>
                        <a:t>rapidement des essentiels </a:t>
                      </a:r>
                      <a:r>
                        <a:rPr lang="fr-FR" sz="1200" u="none" strike="noStrike" dirty="0">
                          <a:solidFill>
                            <a:schemeClr val="tx1">
                              <a:lumMod val="75000"/>
                              <a:lumOff val="25000"/>
                            </a:schemeClr>
                          </a:solidFill>
                          <a:effectLst/>
                        </a:rPr>
                        <a:t>de l’offre de bancarisation.</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983343968"/>
                  </a:ext>
                </a:extLst>
              </a:tr>
              <a:tr h="534365">
                <a:tc>
                  <a:txBody>
                    <a:bodyPr/>
                    <a:lstStyle/>
                    <a:p>
                      <a:pPr algn="l" fontAlgn="ctr"/>
                      <a:r>
                        <a:rPr lang="fr-FR" sz="1200" u="none" strike="noStrike" dirty="0">
                          <a:solidFill>
                            <a:schemeClr val="tx1">
                              <a:lumMod val="75000"/>
                              <a:lumOff val="25000"/>
                            </a:schemeClr>
                          </a:solidFill>
                          <a:effectLst/>
                          <a:hlinkClick r:id="rId7">
                            <a:extLst>
                              <a:ext uri="{A12FA001-AC4F-418D-AE19-62706E023703}">
                                <ahyp:hlinkClr xmlns:ahyp="http://schemas.microsoft.com/office/drawing/2018/hyperlinkcolor" val="tx"/>
                              </a:ext>
                            </a:extLst>
                          </a:hlinkClick>
                        </a:rPr>
                        <a:t>Tout savoir sur Les Formules</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u="none" strike="noStrike" dirty="0">
                          <a:solidFill>
                            <a:schemeClr val="tx1">
                              <a:lumMod val="75000"/>
                              <a:lumOff val="25000"/>
                            </a:schemeClr>
                          </a:solidFill>
                          <a:effectLst/>
                        </a:rPr>
                        <a:t>Accéder à l’ensemble des </a:t>
                      </a:r>
                      <a:r>
                        <a:rPr lang="fr-FR" sz="1200" b="1" u="none" strike="noStrike" dirty="0">
                          <a:solidFill>
                            <a:schemeClr val="tx1">
                              <a:lumMod val="75000"/>
                              <a:lumOff val="25000"/>
                            </a:schemeClr>
                          </a:solidFill>
                          <a:effectLst/>
                        </a:rPr>
                        <a:t>documents clients ou outils d’aide à la vente </a:t>
                      </a:r>
                      <a:r>
                        <a:rPr lang="fr-FR" sz="1200" u="none" strike="noStrike" dirty="0">
                          <a:solidFill>
                            <a:schemeClr val="tx1">
                              <a:lumMod val="75000"/>
                              <a:lumOff val="25000"/>
                            </a:schemeClr>
                          </a:solidFill>
                          <a:effectLst/>
                        </a:rPr>
                        <a:t>sur</a:t>
                      </a:r>
                      <a:r>
                        <a:rPr lang="fr-FR" sz="1200" u="none" strike="noStrike" baseline="0" dirty="0">
                          <a:solidFill>
                            <a:schemeClr val="tx1">
                              <a:lumMod val="75000"/>
                              <a:lumOff val="25000"/>
                            </a:schemeClr>
                          </a:solidFill>
                          <a:effectLst/>
                        </a:rPr>
                        <a:t> Les</a:t>
                      </a:r>
                      <a:r>
                        <a:rPr lang="fr-FR" sz="1200" u="none" strike="noStrike" dirty="0">
                          <a:solidFill>
                            <a:schemeClr val="tx1">
                              <a:lumMod val="75000"/>
                              <a:lumOff val="25000"/>
                            </a:schemeClr>
                          </a:solidFill>
                          <a:effectLst/>
                        </a:rPr>
                        <a:t> Formules dans la Rubrique</a:t>
                      </a:r>
                      <a:r>
                        <a:rPr lang="fr-FR" sz="1200" u="none" strike="noStrike" baseline="0" dirty="0">
                          <a:solidFill>
                            <a:schemeClr val="tx1">
                              <a:lumMod val="75000"/>
                              <a:lumOff val="25000"/>
                            </a:schemeClr>
                          </a:solidFill>
                          <a:effectLst/>
                        </a:rPr>
                        <a:t> des Commerciaux</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717319216"/>
                  </a:ext>
                </a:extLst>
              </a:tr>
              <a:tr h="534365">
                <a:tc>
                  <a:txBody>
                    <a:bodyPr/>
                    <a:lstStyle/>
                    <a:p>
                      <a:pPr algn="l" fontAlgn="ctr"/>
                      <a:r>
                        <a:rPr lang="fr-FR" sz="1200" u="none" strike="noStrike" dirty="0">
                          <a:solidFill>
                            <a:schemeClr val="tx1">
                              <a:lumMod val="75000"/>
                              <a:lumOff val="25000"/>
                            </a:schemeClr>
                          </a:solidFill>
                          <a:effectLst/>
                          <a:hlinkClick r:id="rId8">
                            <a:extLst>
                              <a:ext uri="{A12FA001-AC4F-418D-AE19-62706E023703}">
                                <ahyp:hlinkClr xmlns:ahyp="http://schemas.microsoft.com/office/drawing/2018/hyperlinkcolor" val="tx"/>
                              </a:ext>
                            </a:extLst>
                          </a:hlinkClick>
                        </a:rPr>
                        <a:t>Fiches</a:t>
                      </a:r>
                      <a:r>
                        <a:rPr lang="fr-FR" sz="1200" u="none" strike="noStrike" baseline="0" dirty="0">
                          <a:solidFill>
                            <a:schemeClr val="tx1">
                              <a:lumMod val="75000"/>
                              <a:lumOff val="25000"/>
                            </a:schemeClr>
                          </a:solidFill>
                          <a:effectLst/>
                          <a:hlinkClick r:id="rId8">
                            <a:extLst>
                              <a:ext uri="{A12FA001-AC4F-418D-AE19-62706E023703}">
                                <ahyp:hlinkClr xmlns:ahyp="http://schemas.microsoft.com/office/drawing/2018/hyperlinkcolor" val="tx"/>
                              </a:ext>
                            </a:extLst>
                          </a:hlinkClick>
                        </a:rPr>
                        <a:t> produits Cartes bancaires Visa</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u="none" strike="noStrike" dirty="0">
                          <a:solidFill>
                            <a:schemeClr val="tx1">
                              <a:lumMod val="75000"/>
                              <a:lumOff val="25000"/>
                            </a:schemeClr>
                          </a:solidFill>
                          <a:effectLst/>
                        </a:rPr>
                        <a:t>Présenter de manière synthétique </a:t>
                      </a:r>
                      <a:r>
                        <a:rPr lang="fr-FR" sz="1200" b="1" u="none" strike="noStrike" dirty="0">
                          <a:solidFill>
                            <a:schemeClr val="tx1">
                              <a:lumMod val="75000"/>
                              <a:lumOff val="25000"/>
                            </a:schemeClr>
                          </a:solidFill>
                          <a:effectLst/>
                        </a:rPr>
                        <a:t>toute notre gamme de cartes bancaires</a:t>
                      </a:r>
                      <a:r>
                        <a:rPr lang="fr-FR" sz="1200" b="1" u="none" strike="noStrike" baseline="0" dirty="0">
                          <a:solidFill>
                            <a:schemeClr val="tx1">
                              <a:lumMod val="75000"/>
                              <a:lumOff val="25000"/>
                            </a:schemeClr>
                          </a:solidFill>
                          <a:effectLst/>
                        </a:rPr>
                        <a:t> Visa </a:t>
                      </a:r>
                      <a:r>
                        <a:rPr lang="fr-FR" sz="1200" b="1" u="none" strike="noStrike" dirty="0">
                          <a:solidFill>
                            <a:schemeClr val="tx1">
                              <a:lumMod val="75000"/>
                              <a:lumOff val="25000"/>
                            </a:schemeClr>
                          </a:solidFill>
                          <a:effectLst/>
                        </a:rPr>
                        <a:t>au client</a:t>
                      </a:r>
                      <a:r>
                        <a:rPr lang="fr-FR" sz="1200" u="none" strike="noStrike" dirty="0">
                          <a:solidFill>
                            <a:schemeClr val="tx1">
                              <a:lumMod val="75000"/>
                              <a:lumOff val="25000"/>
                            </a:schemeClr>
                          </a:solidFill>
                          <a:effectLst/>
                        </a:rPr>
                        <a:t>. Envoyer au client le lien afin qu'il puisse se documenter.</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669375072"/>
                  </a:ext>
                </a:extLst>
              </a:tr>
              <a:tr h="272035">
                <a:tc>
                  <a:txBody>
                    <a:bodyPr/>
                    <a:lstStyle/>
                    <a:p>
                      <a:pPr algn="l" fontAlgn="ctr"/>
                      <a:r>
                        <a:rPr lang="fr-FR" sz="1200" b="0" i="0" u="none" strike="noStrike" dirty="0">
                          <a:solidFill>
                            <a:schemeClr val="tx1">
                              <a:lumMod val="75000"/>
                              <a:lumOff val="25000"/>
                            </a:schemeClr>
                          </a:solidFill>
                          <a:effectLst/>
                          <a:latin typeface="+mn-lt"/>
                          <a:cs typeface="Calibri" panose="020F0502020204030204" pitchFamily="34" charset="0"/>
                          <a:hlinkClick r:id="rId9">
                            <a:extLst>
                              <a:ext uri="{A12FA001-AC4F-418D-AE19-62706E023703}">
                                <ahyp:hlinkClr xmlns:ahyp="http://schemas.microsoft.com/office/drawing/2018/hyperlinkcolor" val="tx"/>
                              </a:ext>
                            </a:extLst>
                          </a:hlinkClick>
                        </a:rPr>
                        <a:t>1 an avec ma Carte Visa</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0" i="0" u="none" strike="noStrike" dirty="0">
                          <a:solidFill>
                            <a:schemeClr val="tx1">
                              <a:lumMod val="75000"/>
                              <a:lumOff val="25000"/>
                            </a:schemeClr>
                          </a:solidFill>
                          <a:effectLst/>
                          <a:latin typeface="+mn-lt"/>
                          <a:cs typeface="Calibri" panose="020F0502020204030204" pitchFamily="34" charset="0"/>
                        </a:rPr>
                        <a:t>Donner des </a:t>
                      </a:r>
                      <a:r>
                        <a:rPr lang="fr-FR" sz="1200" b="1" i="0" u="none" strike="noStrike" dirty="0">
                          <a:solidFill>
                            <a:schemeClr val="tx1">
                              <a:lumMod val="75000"/>
                              <a:lumOff val="25000"/>
                            </a:schemeClr>
                          </a:solidFill>
                          <a:effectLst/>
                          <a:latin typeface="+mn-lt"/>
                          <a:cs typeface="Calibri" panose="020F0502020204030204" pitchFamily="34" charset="0"/>
                        </a:rPr>
                        <a:t>exemples d’utilisation</a:t>
                      </a:r>
                      <a:r>
                        <a:rPr lang="fr-FR" sz="1200" b="0" i="0" u="none" strike="noStrike" dirty="0">
                          <a:solidFill>
                            <a:schemeClr val="tx1">
                              <a:lumMod val="75000"/>
                              <a:lumOff val="25000"/>
                            </a:schemeClr>
                          </a:solidFill>
                          <a:effectLst/>
                          <a:latin typeface="+mn-lt"/>
                          <a:cs typeface="Calibri" panose="020F0502020204030204" pitchFamily="34" charset="0"/>
                        </a:rPr>
                        <a:t> de sa carte Visa pour que le client puisse se projeter au quotidien</a:t>
                      </a: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770261118"/>
                  </a:ext>
                </a:extLst>
              </a:tr>
              <a:tr h="534365">
                <a:tc>
                  <a:txBody>
                    <a:bodyPr/>
                    <a:lstStyle/>
                    <a:p>
                      <a:pPr algn="l" fontAlgn="ctr"/>
                      <a:r>
                        <a:rPr lang="fr-FR" sz="1200" u="none" strike="noStrike" dirty="0">
                          <a:solidFill>
                            <a:schemeClr val="tx1">
                              <a:lumMod val="75000"/>
                              <a:lumOff val="25000"/>
                            </a:schemeClr>
                          </a:solidFill>
                          <a:effectLst/>
                          <a:hlinkClick r:id="rId10">
                            <a:extLst>
                              <a:ext uri="{A12FA001-AC4F-418D-AE19-62706E023703}">
                                <ahyp:hlinkClr xmlns:ahyp="http://schemas.microsoft.com/office/drawing/2018/hyperlinkcolor" val="tx"/>
                              </a:ext>
                            </a:extLst>
                          </a:hlinkClick>
                        </a:rPr>
                        <a:t>Tout savoir sur la Mobilité</a:t>
                      </a:r>
                      <a:r>
                        <a:rPr lang="fr-FR" sz="1200" u="none" strike="noStrike" baseline="0" dirty="0">
                          <a:solidFill>
                            <a:schemeClr val="tx1">
                              <a:lumMod val="75000"/>
                              <a:lumOff val="25000"/>
                            </a:schemeClr>
                          </a:solidFill>
                          <a:effectLst/>
                          <a:hlinkClick r:id="rId10">
                            <a:extLst>
                              <a:ext uri="{A12FA001-AC4F-418D-AE19-62706E023703}">
                                <ahyp:hlinkClr xmlns:ahyp="http://schemas.microsoft.com/office/drawing/2018/hyperlinkcolor" val="tx"/>
                              </a:ext>
                            </a:extLst>
                          </a:hlinkClick>
                        </a:rPr>
                        <a:t> Bancaire</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u="none" strike="noStrike" dirty="0">
                          <a:solidFill>
                            <a:schemeClr val="tx1">
                              <a:lumMod val="75000"/>
                              <a:lumOff val="25000"/>
                            </a:schemeClr>
                          </a:solidFill>
                          <a:effectLst/>
                        </a:rPr>
                        <a:t>Accéder à l’ensemble des </a:t>
                      </a:r>
                      <a:r>
                        <a:rPr lang="fr-FR" sz="1200" b="1" u="none" strike="noStrike" dirty="0">
                          <a:solidFill>
                            <a:schemeClr val="tx1">
                              <a:lumMod val="75000"/>
                              <a:lumOff val="25000"/>
                            </a:schemeClr>
                          </a:solidFill>
                          <a:effectLst/>
                        </a:rPr>
                        <a:t>documents clients ou outils d’aide à la vente</a:t>
                      </a:r>
                      <a:r>
                        <a:rPr lang="fr-FR" sz="1200" u="none" strike="noStrike" dirty="0">
                          <a:solidFill>
                            <a:schemeClr val="tx1">
                              <a:lumMod val="75000"/>
                              <a:lumOff val="25000"/>
                            </a:schemeClr>
                          </a:solidFill>
                          <a:effectLst/>
                        </a:rPr>
                        <a:t> sur</a:t>
                      </a:r>
                      <a:r>
                        <a:rPr lang="fr-FR" sz="1200" u="none" strike="noStrike" baseline="0" dirty="0">
                          <a:solidFill>
                            <a:schemeClr val="tx1">
                              <a:lumMod val="75000"/>
                              <a:lumOff val="25000"/>
                            </a:schemeClr>
                          </a:solidFill>
                          <a:effectLst/>
                        </a:rPr>
                        <a:t> la mobilité bancaire </a:t>
                      </a:r>
                      <a:r>
                        <a:rPr lang="fr-FR" sz="1200" u="none" strike="noStrike" dirty="0">
                          <a:solidFill>
                            <a:schemeClr val="tx1">
                              <a:lumMod val="75000"/>
                              <a:lumOff val="25000"/>
                            </a:schemeClr>
                          </a:solidFill>
                          <a:effectLst/>
                        </a:rPr>
                        <a:t>dans la Rubrique</a:t>
                      </a:r>
                      <a:r>
                        <a:rPr lang="fr-FR" sz="1200" u="none" strike="noStrike" baseline="0" dirty="0">
                          <a:solidFill>
                            <a:schemeClr val="tx1">
                              <a:lumMod val="75000"/>
                              <a:lumOff val="25000"/>
                            </a:schemeClr>
                          </a:solidFill>
                          <a:effectLst/>
                        </a:rPr>
                        <a:t> des Commerciaux</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425022673"/>
                  </a:ext>
                </a:extLst>
              </a:tr>
              <a:tr h="272035">
                <a:tc>
                  <a:txBody>
                    <a:bodyPr/>
                    <a:lstStyle/>
                    <a:p>
                      <a:pPr algn="l" fontAlgn="ctr"/>
                      <a:r>
                        <a:rPr lang="fr-FR" sz="1200" b="0" i="0" u="none" strike="noStrike" dirty="0">
                          <a:solidFill>
                            <a:schemeClr val="tx1">
                              <a:lumMod val="75000"/>
                              <a:lumOff val="25000"/>
                            </a:schemeClr>
                          </a:solidFill>
                          <a:effectLst/>
                          <a:latin typeface="+mn-lt"/>
                          <a:cs typeface="Calibri" panose="020F0502020204030204" pitchFamily="34" charset="0"/>
                          <a:hlinkClick r:id="rId11">
                            <a:extLst>
                              <a:ext uri="{A12FA001-AC4F-418D-AE19-62706E023703}">
                                <ahyp:hlinkClr xmlns:ahyp="http://schemas.microsoft.com/office/drawing/2018/hyperlinkcolor" val="tx"/>
                              </a:ext>
                            </a:extLst>
                          </a:hlinkClick>
                        </a:rPr>
                        <a:t>HDJ Mobilité Bancaire</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b="0" i="0" u="none" strike="noStrike" dirty="0">
                          <a:solidFill>
                            <a:schemeClr val="tx1">
                              <a:lumMod val="75000"/>
                              <a:lumOff val="25000"/>
                            </a:schemeClr>
                          </a:solidFill>
                          <a:effectLst/>
                          <a:latin typeface="+mn-lt"/>
                          <a:cs typeface="Calibri" panose="020F0502020204030204" pitchFamily="34" charset="0"/>
                        </a:rPr>
                        <a:t>Retrouver les informations sur la </a:t>
                      </a:r>
                      <a:r>
                        <a:rPr lang="fr-FR" sz="1200" b="1" i="0" u="none" strike="noStrike" dirty="0">
                          <a:solidFill>
                            <a:schemeClr val="tx1">
                              <a:lumMod val="75000"/>
                              <a:lumOff val="25000"/>
                            </a:schemeClr>
                          </a:solidFill>
                          <a:effectLst/>
                          <a:latin typeface="+mn-lt"/>
                          <a:cs typeface="Calibri" panose="020F0502020204030204" pitchFamily="34" charset="0"/>
                        </a:rPr>
                        <a:t>Mobilité Bancaire Entrante et Sortante</a:t>
                      </a: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581702246"/>
                  </a:ext>
                </a:extLst>
              </a:tr>
              <a:tr h="534365">
                <a:tc>
                  <a:txBody>
                    <a:bodyPr/>
                    <a:lstStyle/>
                    <a:p>
                      <a:pPr algn="l" fontAlgn="ctr"/>
                      <a:r>
                        <a:rPr lang="fr-FR" sz="1200" u="none" strike="noStrike" dirty="0">
                          <a:solidFill>
                            <a:schemeClr val="tx1">
                              <a:lumMod val="75000"/>
                              <a:lumOff val="25000"/>
                            </a:schemeClr>
                          </a:solidFill>
                          <a:effectLst/>
                          <a:hlinkClick r:id="rId12">
                            <a:extLst>
                              <a:ext uri="{A12FA001-AC4F-418D-AE19-62706E023703}">
                                <ahyp:hlinkClr xmlns:ahyp="http://schemas.microsoft.com/office/drawing/2018/hyperlinkcolor" val="tx"/>
                              </a:ext>
                            </a:extLst>
                          </a:hlinkClick>
                        </a:rPr>
                        <a:t>OAV IZICARTE</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b="1" u="none" strike="noStrike" dirty="0">
                          <a:solidFill>
                            <a:schemeClr val="tx1">
                              <a:lumMod val="75000"/>
                              <a:lumOff val="25000"/>
                            </a:schemeClr>
                          </a:solidFill>
                          <a:effectLst/>
                        </a:rPr>
                        <a:t>Prendre connaissance de l'offre IZICARTE</a:t>
                      </a:r>
                      <a:r>
                        <a:rPr lang="fr-FR" sz="1200" u="none" strike="noStrike" dirty="0">
                          <a:solidFill>
                            <a:schemeClr val="tx1">
                              <a:lumMod val="75000"/>
                              <a:lumOff val="25000"/>
                            </a:schemeClr>
                          </a:solidFill>
                          <a:effectLst/>
                        </a:rPr>
                        <a:t>. Savoir répondre au besoin global de son client et adapter notre offre. Préparer son entretien.</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682929806"/>
                  </a:ext>
                </a:extLst>
              </a:tr>
              <a:tr h="534365">
                <a:tc>
                  <a:txBody>
                    <a:bodyPr/>
                    <a:lstStyle/>
                    <a:p>
                      <a:pPr algn="l" fontAlgn="ctr"/>
                      <a:r>
                        <a:rPr lang="fr-FR" sz="1200" b="0" i="0" u="none" strike="noStrike" dirty="0">
                          <a:solidFill>
                            <a:schemeClr val="tx1">
                              <a:lumMod val="75000"/>
                              <a:lumOff val="25000"/>
                            </a:schemeClr>
                          </a:solidFill>
                          <a:effectLst/>
                          <a:latin typeface="+mn-lt"/>
                          <a:cs typeface="Calibri" panose="020F0502020204030204" pitchFamily="34" charset="0"/>
                          <a:hlinkClick r:id="rId13">
                            <a:extLst>
                              <a:ext uri="{A12FA001-AC4F-418D-AE19-62706E023703}">
                                <ahyp:hlinkClr xmlns:ahyp="http://schemas.microsoft.com/office/drawing/2018/hyperlinkcolor" val="tx"/>
                              </a:ext>
                            </a:extLst>
                          </a:hlinkClick>
                        </a:rPr>
                        <a:t>Atelier des Décodeurs Parents Ados</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noFill/>
                  </a:tcPr>
                </a:tc>
                <a:tc>
                  <a:txBody>
                    <a:bodyPr/>
                    <a:lstStyle/>
                    <a:p>
                      <a:pPr marL="171450" indent="-171450" algn="l" fontAlgn="ctr">
                        <a:buFont typeface="Wingdings" panose="05000000000000000000" pitchFamily="2" charset="2"/>
                        <a:buChar char="§"/>
                      </a:pPr>
                      <a:r>
                        <a:rPr lang="fr-FR" sz="1200" b="0" i="0" u="none" strike="noStrike" dirty="0">
                          <a:solidFill>
                            <a:schemeClr val="tx1">
                              <a:lumMod val="75000"/>
                              <a:lumOff val="25000"/>
                            </a:schemeClr>
                          </a:solidFill>
                          <a:effectLst/>
                          <a:latin typeface="+mn-lt"/>
                          <a:cs typeface="Calibri" panose="020F0502020204030204" pitchFamily="34" charset="0"/>
                        </a:rPr>
                        <a:t>Tout savoir sur les offres </a:t>
                      </a:r>
                      <a:r>
                        <a:rPr lang="fr-FR" sz="1200" b="0" i="0" u="none" strike="noStrike" dirty="0" err="1">
                          <a:solidFill>
                            <a:schemeClr val="tx1">
                              <a:lumMod val="75000"/>
                              <a:lumOff val="25000"/>
                            </a:schemeClr>
                          </a:solidFill>
                          <a:effectLst/>
                          <a:latin typeface="+mn-lt"/>
                          <a:cs typeface="Calibri" panose="020F0502020204030204" pitchFamily="34" charset="0"/>
                        </a:rPr>
                        <a:t>Banca</a:t>
                      </a:r>
                      <a:r>
                        <a:rPr lang="fr-FR" sz="1200" b="0" i="0" u="none" strike="noStrike" dirty="0">
                          <a:solidFill>
                            <a:schemeClr val="tx1">
                              <a:lumMod val="75000"/>
                              <a:lumOff val="25000"/>
                            </a:schemeClr>
                          </a:solidFill>
                          <a:effectLst/>
                          <a:latin typeface="+mn-lt"/>
                          <a:cs typeface="Calibri" panose="020F0502020204030204" pitchFamily="34" charset="0"/>
                        </a:rPr>
                        <a:t> des mineurs avec support interne et support à utiliser lors de vos RDV client.</a:t>
                      </a:r>
                    </a:p>
                  </a:txBody>
                  <a:tcPr marL="5076" marR="5076" marT="6768" marB="0" anchor="ctr">
                    <a:lnT w="12700" cap="flat" cmpd="sng" algn="ctr">
                      <a:solidFill>
                        <a:schemeClr val="bg1">
                          <a:lumMod val="95000"/>
                        </a:schemeClr>
                      </a:solidFill>
                      <a:prstDash val="solid"/>
                      <a:round/>
                      <a:headEnd type="none" w="med" len="med"/>
                      <a:tailEnd type="none" w="med" len="med"/>
                    </a:lnT>
                    <a:noFill/>
                  </a:tcPr>
                </a:tc>
                <a:extLst>
                  <a:ext uri="{0D108BD9-81ED-4DB2-BD59-A6C34878D82A}">
                    <a16:rowId xmlns:a16="http://schemas.microsoft.com/office/drawing/2014/main" val="2451230739"/>
                  </a:ext>
                </a:extLst>
              </a:tr>
            </a:tbl>
          </a:graphicData>
        </a:graphic>
      </p:graphicFrame>
      <p:grpSp>
        <p:nvGrpSpPr>
          <p:cNvPr id="24" name="Groupe 14">
            <a:extLst>
              <a:ext uri="{FF2B5EF4-FFF2-40B4-BE49-F238E27FC236}">
                <a16:creationId xmlns:a16="http://schemas.microsoft.com/office/drawing/2014/main" id="{DE90F331-132B-4D00-982A-B02D9C281806}"/>
              </a:ext>
            </a:extLst>
          </p:cNvPr>
          <p:cNvGrpSpPr>
            <a:grpSpLocks/>
          </p:cNvGrpSpPr>
          <p:nvPr/>
        </p:nvGrpSpPr>
        <p:grpSpPr bwMode="auto">
          <a:xfrm>
            <a:off x="695325" y="1550715"/>
            <a:ext cx="3888706" cy="717086"/>
            <a:chOff x="4802041" y="1571343"/>
            <a:chExt cx="2380893" cy="1114422"/>
          </a:xfrm>
          <a:solidFill>
            <a:srgbClr val="C00000"/>
          </a:solidFill>
        </p:grpSpPr>
        <p:sp>
          <p:nvSpPr>
            <p:cNvPr id="25" name="Rectangle 24" title="Arrière-plan d’icône">
              <a:extLst>
                <a:ext uri="{FF2B5EF4-FFF2-40B4-BE49-F238E27FC236}">
                  <a16:creationId xmlns:a16="http://schemas.microsoft.com/office/drawing/2014/main" id="{418C74E8-6BCD-4B0A-A227-81D03F838926}"/>
                </a:ext>
              </a:extLst>
            </p:cNvPr>
            <p:cNvSpPr/>
            <p:nvPr/>
          </p:nvSpPr>
          <p:spPr>
            <a:xfrm>
              <a:off x="4802041" y="1571343"/>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26" name="Espace réservé du contenu 13">
              <a:extLst>
                <a:ext uri="{FF2B5EF4-FFF2-40B4-BE49-F238E27FC236}">
                  <a16:creationId xmlns:a16="http://schemas.microsoft.com/office/drawing/2014/main" id="{5F557206-561D-4BE4-A30F-C82EF83F92A6}"/>
                </a:ext>
              </a:extLst>
            </p:cNvPr>
            <p:cNvSpPr txBox="1">
              <a:spLocks/>
            </p:cNvSpPr>
            <p:nvPr/>
          </p:nvSpPr>
          <p:spPr bwMode="auto">
            <a:xfrm>
              <a:off x="5814964" y="1980364"/>
              <a:ext cx="1257159"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a:solidFill>
                    <a:srgbClr val="FFFFFF"/>
                  </a:solidFill>
                  <a:latin typeface="+mn-lt"/>
                </a:rPr>
                <a:t>OUTILS</a:t>
              </a:r>
            </a:p>
          </p:txBody>
        </p:sp>
      </p:grpSp>
      <p:grpSp>
        <p:nvGrpSpPr>
          <p:cNvPr id="27" name="Groupe 18">
            <a:extLst>
              <a:ext uri="{FF2B5EF4-FFF2-40B4-BE49-F238E27FC236}">
                <a16:creationId xmlns:a16="http://schemas.microsoft.com/office/drawing/2014/main" id="{48C0BE6F-B840-4938-8509-66FFB1977352}"/>
              </a:ext>
            </a:extLst>
          </p:cNvPr>
          <p:cNvGrpSpPr>
            <a:grpSpLocks/>
          </p:cNvGrpSpPr>
          <p:nvPr/>
        </p:nvGrpSpPr>
        <p:grpSpPr bwMode="auto">
          <a:xfrm>
            <a:off x="4692316" y="1550714"/>
            <a:ext cx="6930189" cy="717087"/>
            <a:chOff x="7222936" y="1576837"/>
            <a:chExt cx="2380893" cy="1114422"/>
          </a:xfrm>
          <a:solidFill>
            <a:schemeClr val="bg1">
              <a:lumMod val="50000"/>
            </a:schemeClr>
          </a:solidFill>
        </p:grpSpPr>
        <p:sp>
          <p:nvSpPr>
            <p:cNvPr id="28" name="Rectangle 27" title="Arrière-plan d’icône">
              <a:extLst>
                <a:ext uri="{FF2B5EF4-FFF2-40B4-BE49-F238E27FC236}">
                  <a16:creationId xmlns:a16="http://schemas.microsoft.com/office/drawing/2014/main" id="{1B1E320F-2061-428B-A745-19083330AF5B}"/>
                </a:ext>
              </a:extLst>
            </p:cNvPr>
            <p:cNvSpPr/>
            <p:nvPr/>
          </p:nvSpPr>
          <p:spPr>
            <a:xfrm>
              <a:off x="7222936" y="1576837"/>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29" name="Espace réservé du contenu 13">
              <a:extLst>
                <a:ext uri="{FF2B5EF4-FFF2-40B4-BE49-F238E27FC236}">
                  <a16:creationId xmlns:a16="http://schemas.microsoft.com/office/drawing/2014/main" id="{1B11EA9A-C345-4D51-BD8C-DD6A1FB67935}"/>
                </a:ext>
              </a:extLst>
            </p:cNvPr>
            <p:cNvSpPr txBox="1">
              <a:spLocks/>
            </p:cNvSpPr>
            <p:nvPr/>
          </p:nvSpPr>
          <p:spPr bwMode="auto">
            <a:xfrm>
              <a:off x="7985052" y="1985858"/>
              <a:ext cx="1540520"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pPr>
              <a:r>
                <a:rPr lang="fr-FR" altLang="fr-FR" sz="1800" dirty="0">
                  <a:solidFill>
                    <a:srgbClr val="FFFFFF"/>
                  </a:solidFill>
                  <a:latin typeface="+mn-lt"/>
                </a:rPr>
                <a:t>OBJECTIFS</a:t>
              </a:r>
            </a:p>
          </p:txBody>
        </p:sp>
      </p:grpSp>
      <p:pic>
        <p:nvPicPr>
          <p:cNvPr id="30" name="Image 29">
            <a:extLst>
              <a:ext uri="{FF2B5EF4-FFF2-40B4-BE49-F238E27FC236}">
                <a16:creationId xmlns:a16="http://schemas.microsoft.com/office/drawing/2014/main" id="{F30FA630-AD23-47DC-B733-F34A8FD5CA41}"/>
              </a:ext>
            </a:extLst>
          </p:cNvPr>
          <p:cNvPicPr>
            <a:picLocks noChangeAspect="1"/>
          </p:cNvPicPr>
          <p:nvPr/>
        </p:nvPicPr>
        <p:blipFill>
          <a:blip r:embed="rId2" cstate="print">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801092" y="1604714"/>
            <a:ext cx="608768" cy="608768"/>
          </a:xfrm>
          <a:prstGeom prst="rect">
            <a:avLst/>
          </a:prstGeom>
        </p:spPr>
      </p:pic>
      <p:pic>
        <p:nvPicPr>
          <p:cNvPr id="31" name="Image 2">
            <a:extLst>
              <a:ext uri="{FF2B5EF4-FFF2-40B4-BE49-F238E27FC236}">
                <a16:creationId xmlns:a16="http://schemas.microsoft.com/office/drawing/2014/main" id="{579F7296-2FDE-486B-8C2A-4D3D0347103C}"/>
              </a:ext>
            </a:extLst>
          </p:cNvPr>
          <p:cNvPicPr>
            <a:picLocks noChangeAspect="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4665157" y="1507680"/>
            <a:ext cx="86201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Espace réservé du texte 3">
            <a:extLst>
              <a:ext uri="{FF2B5EF4-FFF2-40B4-BE49-F238E27FC236}">
                <a16:creationId xmlns:a16="http://schemas.microsoft.com/office/drawing/2014/main" id="{90541E34-4C83-47D6-AC6D-707EC21C3883}"/>
              </a:ext>
            </a:extLst>
          </p:cNvPr>
          <p:cNvSpPr>
            <a:spLocks noGrp="1"/>
          </p:cNvSpPr>
          <p:nvPr>
            <p:ph type="body" sz="quarter" idx="14"/>
          </p:nvPr>
        </p:nvSpPr>
        <p:spPr>
          <a:xfrm>
            <a:off x="4376738" y="136525"/>
            <a:ext cx="7299325" cy="231775"/>
          </a:xfrm>
        </p:spPr>
        <p:txBody>
          <a:bodyPr/>
          <a:lstStyle/>
          <a:p>
            <a:r>
              <a:rPr lang="fr-FR" dirty="0">
                <a:solidFill>
                  <a:schemeClr val="accent4">
                    <a:lumMod val="75000"/>
                  </a:schemeClr>
                </a:solidFill>
              </a:rPr>
              <a:t>Particuliers</a:t>
            </a:r>
            <a:r>
              <a:rPr lang="fr-FR" dirty="0"/>
              <a:t> 		</a:t>
            </a:r>
            <a:r>
              <a:rPr lang="fr-FR" b="0" dirty="0">
                <a:solidFill>
                  <a:schemeClr val="accent4">
                    <a:lumMod val="75000"/>
                  </a:schemeClr>
                </a:solidFill>
              </a:rPr>
              <a:t>Premiums</a:t>
            </a:r>
            <a:r>
              <a:rPr lang="fr-FR" b="0" dirty="0"/>
              <a:t>		Professionnels</a:t>
            </a:r>
          </a:p>
        </p:txBody>
      </p:sp>
    </p:spTree>
    <p:extLst>
      <p:ext uri="{BB962C8B-B14F-4D97-AF65-F5344CB8AC3E}">
        <p14:creationId xmlns:p14="http://schemas.microsoft.com/office/powerpoint/2010/main" val="40271884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normAutofit/>
          </a:bodyPr>
          <a:lstStyle/>
          <a:p>
            <a:r>
              <a:rPr lang="fr-FR" sz="1800" dirty="0"/>
              <a:t>Des </a:t>
            </a:r>
            <a:r>
              <a:rPr lang="fr-FR" sz="1800" dirty="0">
                <a:solidFill>
                  <a:srgbClr val="C00000"/>
                </a:solidFill>
              </a:rPr>
              <a:t>outils</a:t>
            </a:r>
            <a:r>
              <a:rPr lang="fr-FR" sz="1800" dirty="0"/>
              <a:t> permettant à chacun de trouver les informations qui le concernent</a:t>
            </a:r>
          </a:p>
        </p:txBody>
      </p:sp>
      <p:grpSp>
        <p:nvGrpSpPr>
          <p:cNvPr id="12" name="Groupe 11">
            <a:extLst>
              <a:ext uri="{FF2B5EF4-FFF2-40B4-BE49-F238E27FC236}">
                <a16:creationId xmlns:a16="http://schemas.microsoft.com/office/drawing/2014/main" id="{9DA8115D-0B17-4EFB-82D7-39180694AC9F}"/>
              </a:ext>
            </a:extLst>
          </p:cNvPr>
          <p:cNvGrpSpPr/>
          <p:nvPr/>
        </p:nvGrpSpPr>
        <p:grpSpPr>
          <a:xfrm>
            <a:off x="819198" y="2718148"/>
            <a:ext cx="10351154" cy="3385229"/>
            <a:chOff x="1786504" y="2594939"/>
            <a:chExt cx="8699613" cy="3385229"/>
          </a:xfrm>
        </p:grpSpPr>
        <p:sp>
          <p:nvSpPr>
            <p:cNvPr id="23" name="Rectangle à coins arrondis 65">
              <a:extLst>
                <a:ext uri="{FF2B5EF4-FFF2-40B4-BE49-F238E27FC236}">
                  <a16:creationId xmlns:a16="http://schemas.microsoft.com/office/drawing/2014/main" id="{BE863CD4-79F4-465A-81AF-CA4A0C20E859}"/>
                </a:ext>
              </a:extLst>
            </p:cNvPr>
            <p:cNvSpPr/>
            <p:nvPr/>
          </p:nvSpPr>
          <p:spPr>
            <a:xfrm>
              <a:off x="7469137" y="4150127"/>
              <a:ext cx="3016980" cy="1830041"/>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200" dirty="0">
                <a:solidFill>
                  <a:schemeClr val="tx1">
                    <a:lumMod val="50000"/>
                    <a:lumOff val="50000"/>
                  </a:schemeClr>
                </a:solidFill>
              </a:endParaRPr>
            </a:p>
          </p:txBody>
        </p:sp>
        <p:sp>
          <p:nvSpPr>
            <p:cNvPr id="83" name="Rectangle 82">
              <a:extLst>
                <a:ext uri="{FF2B5EF4-FFF2-40B4-BE49-F238E27FC236}">
                  <a16:creationId xmlns:a16="http://schemas.microsoft.com/office/drawing/2014/main" id="{71222628-0E7F-467F-990D-B34BE04D6358}"/>
                </a:ext>
              </a:extLst>
            </p:cNvPr>
            <p:cNvSpPr/>
            <p:nvPr/>
          </p:nvSpPr>
          <p:spPr>
            <a:xfrm>
              <a:off x="1786504" y="2594939"/>
              <a:ext cx="1511575" cy="276999"/>
            </a:xfrm>
            <a:prstGeom prst="rect">
              <a:avLst/>
            </a:prstGeom>
          </p:spPr>
          <p:txBody>
            <a:bodyPr wrap="square">
              <a:spAutoFit/>
            </a:bodyPr>
            <a:lstStyle/>
            <a:p>
              <a:pPr>
                <a:spcBef>
                  <a:spcPct val="20000"/>
                </a:spcBef>
              </a:pPr>
              <a:endParaRPr lang="fr-FR" sz="1200" i="1" dirty="0">
                <a:solidFill>
                  <a:schemeClr val="tx1">
                    <a:lumMod val="75000"/>
                    <a:lumOff val="25000"/>
                  </a:schemeClr>
                </a:solidFill>
              </a:endParaRPr>
            </a:p>
          </p:txBody>
        </p:sp>
      </p:grpSp>
      <p:pic>
        <p:nvPicPr>
          <p:cNvPr id="19" name="Image 18">
            <a:extLst>
              <a:ext uri="{FF2B5EF4-FFF2-40B4-BE49-F238E27FC236}">
                <a16:creationId xmlns:a16="http://schemas.microsoft.com/office/drawing/2014/main" id="{D67F3B16-4D50-419E-B6DA-F9EE76CC41B0}"/>
              </a:ext>
            </a:extLst>
          </p:cNvPr>
          <p:cNvPicPr>
            <a:picLocks noChangeAspect="1"/>
          </p:cNvPicPr>
          <p:nvPr/>
        </p:nvPicPr>
        <p:blipFill>
          <a:blip r:embed="rId2" cstate="print">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819198" y="1659032"/>
            <a:ext cx="608768" cy="608768"/>
          </a:xfrm>
          <a:prstGeom prst="rect">
            <a:avLst/>
          </a:prstGeom>
        </p:spPr>
      </p:pic>
      <p:pic>
        <p:nvPicPr>
          <p:cNvPr id="20" name="Image 2">
            <a:extLst>
              <a:ext uri="{FF2B5EF4-FFF2-40B4-BE49-F238E27FC236}">
                <a16:creationId xmlns:a16="http://schemas.microsoft.com/office/drawing/2014/main" id="{8A98F303-65C4-4578-96B1-DEB4139933AC}"/>
              </a:ext>
            </a:extLst>
          </p:cNvPr>
          <p:cNvPicPr>
            <a:picLocks noChangeAspect="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4692316" y="1534839"/>
            <a:ext cx="86201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Espace réservé du contenu 4">
            <a:extLst>
              <a:ext uri="{FF2B5EF4-FFF2-40B4-BE49-F238E27FC236}">
                <a16:creationId xmlns:a16="http://schemas.microsoft.com/office/drawing/2014/main" id="{3E6C1A8E-54F6-49AC-8EC1-452C272E7639}"/>
              </a:ext>
            </a:extLst>
          </p:cNvPr>
          <p:cNvSpPr txBox="1">
            <a:spLocks/>
          </p:cNvSpPr>
          <p:nvPr/>
        </p:nvSpPr>
        <p:spPr>
          <a:xfrm>
            <a:off x="680914" y="1084262"/>
            <a:ext cx="7597939" cy="333064"/>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1" dirty="0"/>
              <a:t>Les outils des </a:t>
            </a:r>
            <a:r>
              <a:rPr lang="fr-FR" sz="1400" b="1" dirty="0">
                <a:solidFill>
                  <a:srgbClr val="FFC20A"/>
                </a:solidFill>
              </a:rPr>
              <a:t>ASSURANCES PARABANCAIRES</a:t>
            </a:r>
            <a:endParaRPr lang="fr-FR" sz="1200" dirty="0">
              <a:solidFill>
                <a:srgbClr val="C00000"/>
              </a:solidFill>
            </a:endParaRPr>
          </a:p>
        </p:txBody>
      </p:sp>
      <p:graphicFrame>
        <p:nvGraphicFramePr>
          <p:cNvPr id="24" name="Tableau 23">
            <a:extLst>
              <a:ext uri="{FF2B5EF4-FFF2-40B4-BE49-F238E27FC236}">
                <a16:creationId xmlns:a16="http://schemas.microsoft.com/office/drawing/2014/main" id="{1DAB7EC6-A8C1-4723-824C-4ECB65432A9E}"/>
              </a:ext>
            </a:extLst>
          </p:cNvPr>
          <p:cNvGraphicFramePr>
            <a:graphicFrameLocks noGrp="1"/>
          </p:cNvGraphicFramePr>
          <p:nvPr>
            <p:extLst>
              <p:ext uri="{D42A27DB-BD31-4B8C-83A1-F6EECF244321}">
                <p14:modId xmlns:p14="http://schemas.microsoft.com/office/powerpoint/2010/main" val="1088259169"/>
              </p:ext>
            </p:extLst>
          </p:nvPr>
        </p:nvGraphicFramePr>
        <p:xfrm>
          <a:off x="695325" y="2292290"/>
          <a:ext cx="10927180" cy="4008922"/>
        </p:xfrm>
        <a:graphic>
          <a:graphicData uri="http://schemas.openxmlformats.org/drawingml/2006/table">
            <a:tbl>
              <a:tblPr firstRow="1" bandRow="1">
                <a:tableStyleId>{2D5ABB26-0587-4C30-8999-92F81FD0307C}</a:tableStyleId>
              </a:tblPr>
              <a:tblGrid>
                <a:gridCol w="4003424">
                  <a:extLst>
                    <a:ext uri="{9D8B030D-6E8A-4147-A177-3AD203B41FA5}">
                      <a16:colId xmlns:a16="http://schemas.microsoft.com/office/drawing/2014/main" val="2865747160"/>
                    </a:ext>
                  </a:extLst>
                </a:gridCol>
                <a:gridCol w="6923756">
                  <a:extLst>
                    <a:ext uri="{9D8B030D-6E8A-4147-A177-3AD203B41FA5}">
                      <a16:colId xmlns:a16="http://schemas.microsoft.com/office/drawing/2014/main" val="273004857"/>
                    </a:ext>
                  </a:extLst>
                </a:gridCol>
              </a:tblGrid>
              <a:tr h="350419">
                <a:tc>
                  <a:txBody>
                    <a:bodyPr/>
                    <a:lstStyle/>
                    <a:p>
                      <a:pPr algn="l" fontAlgn="ctr"/>
                      <a:r>
                        <a:rPr lang="fr-FR" sz="1200" b="0" i="0" u="none" strike="noStrike" dirty="0">
                          <a:solidFill>
                            <a:schemeClr val="tx1">
                              <a:lumMod val="75000"/>
                              <a:lumOff val="25000"/>
                            </a:schemeClr>
                          </a:solidFill>
                          <a:effectLst/>
                          <a:latin typeface="Arial" panose="020B0604020202020204" pitchFamily="34" charset="0"/>
                          <a:cs typeface="Arial" panose="020B0604020202020204" pitchFamily="34" charset="0"/>
                          <a:hlinkClick r:id="rId4"/>
                        </a:rPr>
                        <a:t>SECUR’MEDIA</a:t>
                      </a:r>
                      <a:endParaRPr lang="fr-FR" sz="12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txBody>
                  <a:tcPr marL="5076" marR="5076" marT="6768" marB="0" anchor="ctr">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u="none" strike="noStrike" dirty="0" err="1">
                          <a:solidFill>
                            <a:schemeClr val="tx1">
                              <a:lumMod val="75000"/>
                              <a:lumOff val="25000"/>
                            </a:schemeClr>
                          </a:solidFill>
                          <a:effectLst/>
                          <a:latin typeface="Arial" panose="020B0604020202020204" pitchFamily="34" charset="0"/>
                          <a:cs typeface="Arial" panose="020B0604020202020204" pitchFamily="34" charset="0"/>
                        </a:rPr>
                        <a:t>Sécur’Média</a:t>
                      </a:r>
                      <a:r>
                        <a:rPr lang="fr-FR" sz="1200" u="none" strike="noStrike" dirty="0">
                          <a:solidFill>
                            <a:schemeClr val="tx1">
                              <a:lumMod val="75000"/>
                              <a:lumOff val="25000"/>
                            </a:schemeClr>
                          </a:solidFill>
                          <a:effectLst/>
                          <a:latin typeface="Arial" panose="020B0604020202020204" pitchFamily="34" charset="0"/>
                          <a:cs typeface="Arial" panose="020B0604020202020204" pitchFamily="34" charset="0"/>
                        </a:rPr>
                        <a:t> est la solution idéale pour protéger les </a:t>
                      </a:r>
                      <a:r>
                        <a:rPr lang="fr-FR" sz="1200" b="1" u="none" strike="noStrike" dirty="0">
                          <a:solidFill>
                            <a:schemeClr val="tx1">
                              <a:lumMod val="75000"/>
                              <a:lumOff val="25000"/>
                            </a:schemeClr>
                          </a:solidFill>
                          <a:effectLst/>
                          <a:latin typeface="Arial" panose="020B0604020202020204" pitchFamily="34" charset="0"/>
                          <a:cs typeface="Arial" panose="020B0604020202020204" pitchFamily="34" charset="0"/>
                        </a:rPr>
                        <a:t>équipements multimédia portables</a:t>
                      </a:r>
                      <a:r>
                        <a:rPr lang="fr-FR" sz="1200" u="none" strike="noStrike" dirty="0">
                          <a:solidFill>
                            <a:schemeClr val="tx1">
                              <a:lumMod val="75000"/>
                              <a:lumOff val="25000"/>
                            </a:schemeClr>
                          </a:solidFill>
                          <a:effectLst/>
                          <a:latin typeface="Arial" panose="020B0604020202020204" pitchFamily="34" charset="0"/>
                          <a:cs typeface="Arial" panose="020B0604020202020204" pitchFamily="34" charset="0"/>
                        </a:rPr>
                        <a:t>. Elle se décline suivant les profils – Individuel ou Famille – et suivant les besoins.</a:t>
                      </a:r>
                      <a:endParaRPr lang="fr-FR" sz="12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txBody>
                  <a:tcPr marL="5076" marR="5076" marT="6768" marB="0" anchor="ctr">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40635150"/>
                  </a:ext>
                </a:extLst>
              </a:tr>
              <a:tr h="350419">
                <a:tc>
                  <a:txBody>
                    <a:bodyPr/>
                    <a:lstStyle/>
                    <a:p>
                      <a:pPr algn="l" fontAlgn="ctr"/>
                      <a:r>
                        <a:rPr lang="fr-FR" sz="1200" u="none" strike="noStrike" dirty="0">
                          <a:solidFill>
                            <a:schemeClr val="tx1">
                              <a:lumMod val="75000"/>
                              <a:lumOff val="25000"/>
                            </a:schemeClr>
                          </a:solidFill>
                          <a:effectLst/>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Assurance sur compte</a:t>
                      </a:r>
                      <a:endParaRPr lang="fr-FR" sz="12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u="none" strike="noStrike" dirty="0">
                          <a:solidFill>
                            <a:schemeClr val="tx1">
                              <a:lumMod val="75000"/>
                              <a:lumOff val="25000"/>
                            </a:schemeClr>
                          </a:solidFill>
                          <a:effectLst/>
                          <a:latin typeface="Arial" panose="020B0604020202020204" pitchFamily="34" charset="0"/>
                          <a:cs typeface="Arial" panose="020B0604020202020204" pitchFamily="34" charset="0"/>
                        </a:rPr>
                        <a:t>L’Assurance sur Compte protège l'assuré des </a:t>
                      </a:r>
                      <a:r>
                        <a:rPr lang="fr-FR" sz="1200" b="1" u="none" strike="noStrike" dirty="0">
                          <a:solidFill>
                            <a:schemeClr val="tx1">
                              <a:lumMod val="75000"/>
                              <a:lumOff val="25000"/>
                            </a:schemeClr>
                          </a:solidFill>
                          <a:effectLst/>
                          <a:latin typeface="Arial" panose="020B0604020202020204" pitchFamily="34" charset="0"/>
                          <a:cs typeface="Arial" panose="020B0604020202020204" pitchFamily="34" charset="0"/>
                        </a:rPr>
                        <a:t>conséquences de la perte ou du vol des moyens de paiement</a:t>
                      </a:r>
                      <a:r>
                        <a:rPr lang="fr-FR" sz="1200" u="none" strike="noStrike" dirty="0">
                          <a:solidFill>
                            <a:schemeClr val="tx1">
                              <a:lumMod val="75000"/>
                              <a:lumOff val="25000"/>
                            </a:schemeClr>
                          </a:solidFill>
                          <a:effectLst/>
                          <a:latin typeface="Arial" panose="020B0604020202020204" pitchFamily="34" charset="0"/>
                          <a:cs typeface="Arial" panose="020B0604020202020204" pitchFamily="34" charset="0"/>
                        </a:rPr>
                        <a:t>, et de ses </a:t>
                      </a:r>
                      <a:r>
                        <a:rPr lang="fr-FR" sz="1200" b="1" u="none" strike="noStrike" dirty="0">
                          <a:solidFill>
                            <a:schemeClr val="tx1">
                              <a:lumMod val="75000"/>
                              <a:lumOff val="25000"/>
                            </a:schemeClr>
                          </a:solidFill>
                          <a:effectLst/>
                          <a:latin typeface="Arial" panose="020B0604020202020204" pitchFamily="34" charset="0"/>
                          <a:cs typeface="Arial" panose="020B0604020202020204" pitchFamily="34" charset="0"/>
                        </a:rPr>
                        <a:t>papiers</a:t>
                      </a:r>
                      <a:r>
                        <a:rPr lang="fr-FR" sz="1200" u="none" strike="noStrike" dirty="0">
                          <a:solidFill>
                            <a:schemeClr val="tx1">
                              <a:lumMod val="75000"/>
                              <a:lumOff val="25000"/>
                            </a:schemeClr>
                          </a:solidFill>
                          <a:effectLst/>
                          <a:latin typeface="Arial" panose="020B0604020202020204" pitchFamily="34" charset="0"/>
                          <a:cs typeface="Arial" panose="020B0604020202020204" pitchFamily="34" charset="0"/>
                        </a:rPr>
                        <a:t>, ainsi que le </a:t>
                      </a:r>
                      <a:r>
                        <a:rPr lang="fr-FR" sz="1200" b="1" u="none" strike="noStrike" dirty="0">
                          <a:solidFill>
                            <a:schemeClr val="tx1">
                              <a:lumMod val="75000"/>
                              <a:lumOff val="25000"/>
                            </a:schemeClr>
                          </a:solidFill>
                          <a:effectLst/>
                          <a:latin typeface="Arial" panose="020B0604020202020204" pitchFamily="34" charset="0"/>
                          <a:cs typeface="Arial" panose="020B0604020202020204" pitchFamily="34" charset="0"/>
                        </a:rPr>
                        <a:t>vol de ses espèces et de ses clés</a:t>
                      </a:r>
                      <a:r>
                        <a:rPr lang="fr-FR" sz="1200" u="none" strike="noStrike" dirty="0">
                          <a:solidFill>
                            <a:schemeClr val="tx1">
                              <a:lumMod val="75000"/>
                              <a:lumOff val="25000"/>
                            </a:schemeClr>
                          </a:solidFill>
                          <a:effectLst/>
                          <a:latin typeface="Arial" panose="020B0604020202020204" pitchFamily="34" charset="0"/>
                          <a:cs typeface="Arial" panose="020B0604020202020204" pitchFamily="34" charset="0"/>
                        </a:rPr>
                        <a:t>.</a:t>
                      </a:r>
                      <a:endParaRPr lang="fr-FR" sz="12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26544112"/>
                  </a:ext>
                </a:extLst>
              </a:tr>
              <a:tr h="563191">
                <a:tc>
                  <a:txBody>
                    <a:bodyPr/>
                    <a:lstStyle/>
                    <a:p>
                      <a:pPr algn="l" fontAlgn="ctr"/>
                      <a:r>
                        <a:rPr lang="fr-FR" sz="1200" u="none" strike="noStrike" dirty="0">
                          <a:solidFill>
                            <a:schemeClr val="tx1">
                              <a:lumMod val="75000"/>
                              <a:lumOff val="25000"/>
                            </a:schemeClr>
                          </a:solidFill>
                          <a:effectLst/>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Assurance sur épargne</a:t>
                      </a:r>
                      <a:endParaRPr lang="fr-FR" sz="12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u="none" strike="noStrike" dirty="0">
                          <a:solidFill>
                            <a:schemeClr val="tx1">
                              <a:lumMod val="75000"/>
                              <a:lumOff val="25000"/>
                            </a:schemeClr>
                          </a:solidFill>
                          <a:effectLst/>
                          <a:latin typeface="Arial" panose="020B0604020202020204" pitchFamily="34" charset="0"/>
                          <a:cs typeface="Arial" panose="020B0604020202020204" pitchFamily="34" charset="0"/>
                        </a:rPr>
                        <a:t>En cas de </a:t>
                      </a:r>
                      <a:r>
                        <a:rPr lang="fr-FR" sz="1200" b="1" u="none" strike="noStrike" dirty="0">
                          <a:solidFill>
                            <a:schemeClr val="tx1">
                              <a:lumMod val="75000"/>
                              <a:lumOff val="25000"/>
                            </a:schemeClr>
                          </a:solidFill>
                          <a:effectLst/>
                          <a:latin typeface="Arial" panose="020B0604020202020204" pitchFamily="34" charset="0"/>
                          <a:cs typeface="Arial" panose="020B0604020202020204" pitchFamily="34" charset="0"/>
                        </a:rPr>
                        <a:t>décès accidentel</a:t>
                      </a:r>
                      <a:r>
                        <a:rPr lang="fr-FR" sz="1200" u="none" strike="noStrike" dirty="0">
                          <a:solidFill>
                            <a:schemeClr val="tx1">
                              <a:lumMod val="75000"/>
                              <a:lumOff val="25000"/>
                            </a:schemeClr>
                          </a:solidFill>
                          <a:effectLst/>
                          <a:latin typeface="Arial" panose="020B0604020202020204" pitchFamily="34" charset="0"/>
                          <a:cs typeface="Arial" panose="020B0604020202020204" pitchFamily="34" charset="0"/>
                        </a:rPr>
                        <a:t>, cette assurance permet aux proches de l’assuré de percevoir le </a:t>
                      </a:r>
                      <a:r>
                        <a:rPr lang="fr-FR" sz="1200" b="1" u="none" strike="noStrike" dirty="0">
                          <a:solidFill>
                            <a:schemeClr val="tx1">
                              <a:lumMod val="75000"/>
                              <a:lumOff val="25000"/>
                            </a:schemeClr>
                          </a:solidFill>
                          <a:effectLst/>
                          <a:latin typeface="Arial" panose="020B0604020202020204" pitchFamily="34" charset="0"/>
                          <a:cs typeface="Arial" panose="020B0604020202020204" pitchFamily="34" charset="0"/>
                        </a:rPr>
                        <a:t>double de son épargne placée à la Caisse d’Epargne</a:t>
                      </a:r>
                      <a:r>
                        <a:rPr lang="fr-FR" sz="1200" u="none" strike="noStrike" dirty="0">
                          <a:solidFill>
                            <a:schemeClr val="tx1">
                              <a:lumMod val="75000"/>
                              <a:lumOff val="25000"/>
                            </a:schemeClr>
                          </a:solidFill>
                          <a:effectLst/>
                          <a:latin typeface="Arial" panose="020B0604020202020204" pitchFamily="34" charset="0"/>
                          <a:cs typeface="Arial" panose="020B0604020202020204" pitchFamily="34" charset="0"/>
                        </a:rPr>
                        <a:t>.</a:t>
                      </a:r>
                      <a:endParaRPr lang="fr-FR" sz="12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83522031"/>
                  </a:ext>
                </a:extLst>
              </a:tr>
              <a:tr h="624690">
                <a:tc>
                  <a:txBody>
                    <a:bodyPr/>
                    <a:lstStyle/>
                    <a:p>
                      <a:pPr algn="l" fontAlgn="ctr"/>
                      <a:r>
                        <a:rPr lang="fr-FR" sz="1200" u="none" strike="noStrike" dirty="0">
                          <a:solidFill>
                            <a:schemeClr val="tx1">
                              <a:lumMod val="75000"/>
                              <a:lumOff val="25000"/>
                            </a:schemeClr>
                          </a:solidFill>
                          <a:effectLst/>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Assurance perte/vol des cartes Visa et cartes à autorisation systématique</a:t>
                      </a:r>
                      <a:endParaRPr lang="fr-FR" sz="12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u="none" strike="noStrike" dirty="0">
                          <a:solidFill>
                            <a:schemeClr val="tx1">
                              <a:lumMod val="75000"/>
                              <a:lumOff val="25000"/>
                            </a:schemeClr>
                          </a:solidFill>
                          <a:effectLst/>
                          <a:latin typeface="Arial" panose="020B0604020202020204" pitchFamily="34" charset="0"/>
                          <a:cs typeface="Arial" panose="020B0604020202020204" pitchFamily="34" charset="0"/>
                        </a:rPr>
                        <a:t>L’Assurance Perte ou Vol protège l’assuré contre l’utilisation frauduleuse de sa carte de paiement (carte à autorisation systématique ou Visa) en cas de perte ou de vol</a:t>
                      </a:r>
                      <a:endParaRPr lang="fr-FR" sz="12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717319216"/>
                  </a:ext>
                </a:extLst>
              </a:tr>
              <a:tr h="350419">
                <a:tc>
                  <a:txBody>
                    <a:bodyPr/>
                    <a:lstStyle/>
                    <a:p>
                      <a:pPr algn="l" fontAlgn="ctr"/>
                      <a:r>
                        <a:rPr lang="fr-FR" sz="1200" u="none" strike="noStrike" dirty="0">
                          <a:solidFill>
                            <a:schemeClr val="tx1">
                              <a:lumMod val="75000"/>
                              <a:lumOff val="25000"/>
                            </a:schemeClr>
                          </a:solidFill>
                          <a:effectLst/>
                          <a:latin typeface="Arial" panose="020B0604020202020204" pitchFamily="34" charset="0"/>
                          <a:cs typeface="Arial" panose="020B0604020202020204" pitchFamily="34" charset="0"/>
                          <a:hlinkClick r:id="rId8"/>
                        </a:rPr>
                        <a:t>Start’Epat</a:t>
                      </a:r>
                      <a:endParaRPr lang="fr-FR" sz="12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u="none" strike="noStrike" dirty="0">
                          <a:solidFill>
                            <a:schemeClr val="tx1">
                              <a:lumMod val="75000"/>
                              <a:lumOff val="25000"/>
                            </a:schemeClr>
                          </a:solidFill>
                          <a:effectLst/>
                          <a:latin typeface="Arial" panose="020B0604020202020204" pitchFamily="34" charset="0"/>
                          <a:cs typeface="Arial" panose="020B0604020202020204" pitchFamily="34" charset="0"/>
                        </a:rPr>
                        <a:t>L’assurance santé internationale pour les séjours temporaires (de 1 à 12 mois) pour les 16 à 65 ans</a:t>
                      </a:r>
                      <a:endParaRPr lang="fr-FR" sz="12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425022673"/>
                  </a:ext>
                </a:extLst>
              </a:tr>
              <a:tr h="1725566">
                <a:tc>
                  <a:txBody>
                    <a:bodyPr/>
                    <a:lstStyle/>
                    <a:p>
                      <a:pPr algn="l" fontAlgn="ctr"/>
                      <a:r>
                        <a:rPr lang="fr-FR" sz="1200" u="none" strike="noStrike" dirty="0">
                          <a:solidFill>
                            <a:schemeClr val="tx1">
                              <a:lumMod val="75000"/>
                              <a:lumOff val="25000"/>
                            </a:schemeClr>
                          </a:solidFill>
                          <a:effectLst/>
                          <a:latin typeface="Arial" panose="020B060402020202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Assurance des cartes bancaires</a:t>
                      </a:r>
                      <a:r>
                        <a:rPr lang="fr-FR" sz="1200" u="none" strike="noStrike" dirty="0">
                          <a:solidFill>
                            <a:schemeClr val="tx1">
                              <a:lumMod val="75000"/>
                              <a:lumOff val="25000"/>
                            </a:schemeClr>
                          </a:solidFill>
                          <a:effectLst/>
                          <a:latin typeface="Arial" panose="020B0604020202020204" pitchFamily="34" charset="0"/>
                          <a:cs typeface="Arial" panose="020B0604020202020204" pitchFamily="34" charset="0"/>
                        </a:rPr>
                        <a:t> </a:t>
                      </a:r>
                      <a:endParaRPr lang="fr-FR" sz="12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solidFill>
                      <a:schemeClr val="bg1"/>
                    </a:solidFill>
                  </a:tcPr>
                </a:tc>
                <a:tc>
                  <a:txBody>
                    <a:bodyPr/>
                    <a:lstStyle/>
                    <a:p>
                      <a:pPr marL="171450" indent="-171450" algn="l" fontAlgn="ctr">
                        <a:buFont typeface="Wingdings" panose="05000000000000000000" pitchFamily="2" charset="2"/>
                        <a:buChar char="§"/>
                      </a:pPr>
                      <a:r>
                        <a:rPr lang="fr-FR" sz="1200" u="none" strike="noStrike" dirty="0">
                          <a:solidFill>
                            <a:schemeClr val="tx1">
                              <a:lumMod val="75000"/>
                              <a:lumOff val="25000"/>
                            </a:schemeClr>
                          </a:solidFill>
                          <a:effectLst/>
                          <a:latin typeface="Arial" panose="020B0604020202020204" pitchFamily="34" charset="0"/>
                          <a:cs typeface="Arial" panose="020B0604020202020204" pitchFamily="34" charset="0"/>
                        </a:rPr>
                        <a:t>Retrouvez les informations qui concernent la garantie perte/vol, la garantie Achat, l’extension Garantie Constructeur.</a:t>
                      </a:r>
                      <a:r>
                        <a:rPr lang="fr-FR" sz="1200" u="none" strike="noStrike" baseline="0" dirty="0">
                          <a:solidFill>
                            <a:schemeClr val="tx1">
                              <a:lumMod val="75000"/>
                              <a:lumOff val="25000"/>
                            </a:schemeClr>
                          </a:solidFill>
                          <a:effectLst/>
                          <a:latin typeface="Arial" panose="020B0604020202020204" pitchFamily="34" charset="0"/>
                          <a:cs typeface="Arial" panose="020B0604020202020204" pitchFamily="34" charset="0"/>
                        </a:rPr>
                        <a:t> </a:t>
                      </a:r>
                    </a:p>
                    <a:p>
                      <a:pPr marL="628650" lvl="1" indent="-171450" algn="l" fontAlgn="ctr">
                        <a:buFont typeface="Wingdings" panose="05000000000000000000" pitchFamily="2" charset="2"/>
                        <a:buChar char="§"/>
                      </a:pPr>
                      <a:r>
                        <a:rPr lang="fr-FR" sz="1100" u="none" strike="noStrike" baseline="0" dirty="0">
                          <a:solidFill>
                            <a:schemeClr val="tx1">
                              <a:lumMod val="75000"/>
                              <a:lumOff val="25000"/>
                            </a:schemeClr>
                          </a:solidFill>
                          <a:effectLst/>
                          <a:latin typeface="Arial" panose="020B0604020202020204" pitchFamily="34" charset="0"/>
                          <a:cs typeface="Arial" panose="020B0604020202020204" pitchFamily="34" charset="0"/>
                          <a:hlinkClick r:id="rId10"/>
                        </a:rPr>
                        <a:t>Fonctionnement et Services associés + Notices Assurance et Assistance – Carte VISA CLASSIC</a:t>
                      </a:r>
                      <a:r>
                        <a:rPr lang="fr-FR" sz="1100" u="none" strike="noStrike" baseline="0" dirty="0">
                          <a:solidFill>
                            <a:schemeClr val="tx1">
                              <a:lumMod val="75000"/>
                              <a:lumOff val="25000"/>
                            </a:schemeClr>
                          </a:solidFill>
                          <a:effectLst/>
                          <a:latin typeface="Arial" panose="020B0604020202020204" pitchFamily="34" charset="0"/>
                          <a:cs typeface="Arial" panose="020B0604020202020204" pitchFamily="34" charset="0"/>
                        </a:rPr>
                        <a:t> + </a:t>
                      </a:r>
                      <a:r>
                        <a:rPr lang="fr-FR" sz="1100" u="none" strike="noStrike" baseline="0" dirty="0">
                          <a:solidFill>
                            <a:schemeClr val="tx1">
                              <a:lumMod val="75000"/>
                              <a:lumOff val="25000"/>
                            </a:schemeClr>
                          </a:solidFill>
                          <a:effectLst/>
                          <a:latin typeface="Arial" panose="020B0604020202020204" pitchFamily="34" charset="0"/>
                          <a:cs typeface="Arial" panose="020B0604020202020204" pitchFamily="34" charset="0"/>
                          <a:hlinkClick r:id="rId11"/>
                        </a:rPr>
                        <a:t>CLASSIC IZICARTE</a:t>
                      </a:r>
                      <a:endParaRPr lang="fr-FR" sz="1100" u="none" strike="noStrike" baseline="0" dirty="0">
                        <a:solidFill>
                          <a:schemeClr val="tx1">
                            <a:lumMod val="75000"/>
                            <a:lumOff val="25000"/>
                          </a:schemeClr>
                        </a:solidFill>
                        <a:effectLst/>
                        <a:latin typeface="Arial" panose="020B0604020202020204" pitchFamily="34" charset="0"/>
                        <a:cs typeface="Arial" panose="020B0604020202020204" pitchFamily="34" charset="0"/>
                      </a:endParaRPr>
                    </a:p>
                    <a:p>
                      <a:pPr marL="628650" marR="0" lvl="1"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100" u="none" strike="noStrike" baseline="0" dirty="0">
                          <a:solidFill>
                            <a:schemeClr val="tx1">
                              <a:lumMod val="75000"/>
                              <a:lumOff val="25000"/>
                            </a:schemeClr>
                          </a:solidFill>
                          <a:effectLst/>
                          <a:latin typeface="Arial" panose="020B0604020202020204" pitchFamily="34" charset="0"/>
                          <a:cs typeface="Arial" panose="020B0604020202020204" pitchFamily="34" charset="0"/>
                          <a:hlinkClick r:id="rId12"/>
                        </a:rPr>
                        <a:t>Fonctionnement et Services associés + Notices Assurance et Assistance – Carte VISA PREMIER</a:t>
                      </a:r>
                      <a:r>
                        <a:rPr lang="fr-FR" sz="1100" u="none" strike="noStrike" baseline="0" dirty="0">
                          <a:solidFill>
                            <a:schemeClr val="tx1">
                              <a:lumMod val="75000"/>
                              <a:lumOff val="25000"/>
                            </a:schemeClr>
                          </a:solidFill>
                          <a:effectLst/>
                          <a:latin typeface="Arial" panose="020B0604020202020204" pitchFamily="34" charset="0"/>
                          <a:cs typeface="Arial" panose="020B0604020202020204" pitchFamily="34" charset="0"/>
                        </a:rPr>
                        <a:t> + </a:t>
                      </a:r>
                      <a:r>
                        <a:rPr lang="fr-FR" sz="1100" u="none" strike="noStrike" baseline="0" dirty="0">
                          <a:solidFill>
                            <a:schemeClr val="tx1">
                              <a:lumMod val="75000"/>
                              <a:lumOff val="25000"/>
                            </a:schemeClr>
                          </a:solidFill>
                          <a:effectLst/>
                          <a:latin typeface="Arial" panose="020B0604020202020204" pitchFamily="34" charset="0"/>
                          <a:cs typeface="Arial" panose="020B0604020202020204" pitchFamily="34" charset="0"/>
                          <a:hlinkClick r:id="rId13"/>
                        </a:rPr>
                        <a:t>PREMIER IZICARTE</a:t>
                      </a:r>
                      <a:endParaRPr lang="fr-FR" sz="1100" u="none" strike="noStrike" baseline="0" dirty="0">
                        <a:solidFill>
                          <a:schemeClr val="tx1">
                            <a:lumMod val="75000"/>
                            <a:lumOff val="25000"/>
                          </a:schemeClr>
                        </a:solidFill>
                        <a:effectLst/>
                        <a:latin typeface="Arial" panose="020B0604020202020204" pitchFamily="34" charset="0"/>
                        <a:cs typeface="Arial" panose="020B0604020202020204" pitchFamily="34" charset="0"/>
                      </a:endParaRPr>
                    </a:p>
                    <a:p>
                      <a:pPr marL="628650" marR="0" lvl="1"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100" u="none" strike="noStrike" baseline="0" dirty="0">
                          <a:solidFill>
                            <a:schemeClr val="tx1">
                              <a:lumMod val="75000"/>
                              <a:lumOff val="25000"/>
                            </a:schemeClr>
                          </a:solidFill>
                          <a:effectLst/>
                          <a:latin typeface="Arial" panose="020B0604020202020204" pitchFamily="34" charset="0"/>
                          <a:cs typeface="Arial" panose="020B0604020202020204" pitchFamily="34" charset="0"/>
                          <a:hlinkClick r:id="rId14"/>
                        </a:rPr>
                        <a:t>Fonctionnement et Services associés + Notices Assurance et Assistance – Carte VISA PLATINUM</a:t>
                      </a:r>
                      <a:r>
                        <a:rPr lang="fr-FR" sz="1100" u="none" strike="noStrike" baseline="0" dirty="0">
                          <a:solidFill>
                            <a:schemeClr val="tx1">
                              <a:lumMod val="75000"/>
                              <a:lumOff val="25000"/>
                            </a:schemeClr>
                          </a:solidFill>
                          <a:effectLst/>
                          <a:latin typeface="Arial" panose="020B0604020202020204" pitchFamily="34" charset="0"/>
                          <a:cs typeface="Arial" panose="020B0604020202020204" pitchFamily="34" charset="0"/>
                        </a:rPr>
                        <a:t> + </a:t>
                      </a:r>
                      <a:r>
                        <a:rPr lang="fr-FR" sz="1100" u="none" strike="noStrike" baseline="0" dirty="0">
                          <a:solidFill>
                            <a:schemeClr val="tx1">
                              <a:lumMod val="75000"/>
                              <a:lumOff val="25000"/>
                            </a:schemeClr>
                          </a:solidFill>
                          <a:effectLst/>
                          <a:latin typeface="Arial" panose="020B0604020202020204" pitchFamily="34" charset="0"/>
                          <a:cs typeface="Arial" panose="020B0604020202020204" pitchFamily="34" charset="0"/>
                          <a:hlinkClick r:id="rId15"/>
                        </a:rPr>
                        <a:t>PLATINUM IZICARTE</a:t>
                      </a:r>
                      <a:endParaRPr lang="fr-FR" sz="1100" u="none" strike="noStrike" baseline="0" dirty="0">
                        <a:solidFill>
                          <a:schemeClr val="tx1">
                            <a:lumMod val="75000"/>
                            <a:lumOff val="25000"/>
                          </a:schemeClr>
                        </a:solidFill>
                        <a:effectLst/>
                        <a:latin typeface="Arial" panose="020B0604020202020204" pitchFamily="34" charset="0"/>
                        <a:cs typeface="Arial" panose="020B0604020202020204" pitchFamily="34" charset="0"/>
                      </a:endParaRPr>
                    </a:p>
                    <a:p>
                      <a:pPr marL="628650" marR="0" lvl="1"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100" u="none" strike="noStrike" baseline="0" dirty="0">
                          <a:solidFill>
                            <a:schemeClr val="tx1">
                              <a:lumMod val="75000"/>
                              <a:lumOff val="25000"/>
                            </a:schemeClr>
                          </a:solidFill>
                          <a:effectLst/>
                          <a:latin typeface="Arial" panose="020B0604020202020204" pitchFamily="34" charset="0"/>
                          <a:cs typeface="Arial" panose="020B0604020202020204" pitchFamily="34" charset="0"/>
                          <a:hlinkClick r:id="rId16"/>
                        </a:rPr>
                        <a:t>Fonctionnement et Services associés + Notices Assurance et Assistance – Carte VISA INFINITE</a:t>
                      </a:r>
                      <a:endParaRPr lang="fr-FR" sz="1100" u="none" strike="noStrike" baseline="0" dirty="0">
                        <a:solidFill>
                          <a:schemeClr val="tx1">
                            <a:lumMod val="75000"/>
                            <a:lumOff val="25000"/>
                          </a:schemeClr>
                        </a:solidFill>
                        <a:effectLst/>
                        <a:latin typeface="Arial" panose="020B0604020202020204" pitchFamily="34" charset="0"/>
                        <a:cs typeface="Arial" panose="020B0604020202020204" pitchFamily="34" charset="0"/>
                      </a:endParaRPr>
                    </a:p>
                    <a:p>
                      <a:pPr marL="628650" marR="0" lvl="1"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100" u="none" strike="noStrike" baseline="0" dirty="0">
                          <a:solidFill>
                            <a:schemeClr val="tx1">
                              <a:lumMod val="75000"/>
                              <a:lumOff val="25000"/>
                            </a:schemeClr>
                          </a:solidFill>
                          <a:effectLst/>
                          <a:latin typeface="Arial" panose="020B0604020202020204" pitchFamily="34" charset="0"/>
                          <a:cs typeface="Arial" panose="020B0604020202020204" pitchFamily="34" charset="0"/>
                          <a:hlinkClick r:id="rId17"/>
                        </a:rPr>
                        <a:t>Fonctionnement et Services associés + Notices Assurance et Assistance – Carte VISA SENSEA</a:t>
                      </a:r>
                      <a:endParaRPr lang="fr-FR" sz="1100" u="none" strike="noStrike" baseline="0" dirty="0">
                        <a:solidFill>
                          <a:schemeClr val="tx1">
                            <a:lumMod val="75000"/>
                            <a:lumOff val="25000"/>
                          </a:schemeClr>
                        </a:solidFill>
                        <a:effectLst/>
                        <a:latin typeface="Arial" panose="020B0604020202020204" pitchFamily="34" charset="0"/>
                        <a:cs typeface="Arial" panose="020B060402020202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solidFill>
                      <a:schemeClr val="bg1"/>
                    </a:solidFill>
                  </a:tcPr>
                </a:tc>
                <a:extLst>
                  <a:ext uri="{0D108BD9-81ED-4DB2-BD59-A6C34878D82A}">
                    <a16:rowId xmlns:a16="http://schemas.microsoft.com/office/drawing/2014/main" val="1788660918"/>
                  </a:ext>
                </a:extLst>
              </a:tr>
            </a:tbl>
          </a:graphicData>
        </a:graphic>
      </p:graphicFrame>
      <p:grpSp>
        <p:nvGrpSpPr>
          <p:cNvPr id="25" name="Groupe 14">
            <a:extLst>
              <a:ext uri="{FF2B5EF4-FFF2-40B4-BE49-F238E27FC236}">
                <a16:creationId xmlns:a16="http://schemas.microsoft.com/office/drawing/2014/main" id="{8E5D1EDA-51BF-46D0-A408-405C89F1ED8B}"/>
              </a:ext>
            </a:extLst>
          </p:cNvPr>
          <p:cNvGrpSpPr>
            <a:grpSpLocks/>
          </p:cNvGrpSpPr>
          <p:nvPr/>
        </p:nvGrpSpPr>
        <p:grpSpPr bwMode="auto">
          <a:xfrm>
            <a:off x="695325" y="1550715"/>
            <a:ext cx="3888706" cy="717086"/>
            <a:chOff x="4802041" y="1571343"/>
            <a:chExt cx="2380893" cy="1114422"/>
          </a:xfrm>
          <a:solidFill>
            <a:srgbClr val="C00000"/>
          </a:solidFill>
        </p:grpSpPr>
        <p:sp>
          <p:nvSpPr>
            <p:cNvPr id="26" name="Rectangle 25" title="Arrière-plan d’icône">
              <a:extLst>
                <a:ext uri="{FF2B5EF4-FFF2-40B4-BE49-F238E27FC236}">
                  <a16:creationId xmlns:a16="http://schemas.microsoft.com/office/drawing/2014/main" id="{5547D657-24D7-46DC-8A2F-C098508D2F68}"/>
                </a:ext>
              </a:extLst>
            </p:cNvPr>
            <p:cNvSpPr/>
            <p:nvPr/>
          </p:nvSpPr>
          <p:spPr>
            <a:xfrm>
              <a:off x="4802041" y="1571343"/>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27" name="Espace réservé du contenu 13">
              <a:extLst>
                <a:ext uri="{FF2B5EF4-FFF2-40B4-BE49-F238E27FC236}">
                  <a16:creationId xmlns:a16="http://schemas.microsoft.com/office/drawing/2014/main" id="{8F4D51E5-3753-42B1-ADD5-F7DFDE09C284}"/>
                </a:ext>
              </a:extLst>
            </p:cNvPr>
            <p:cNvSpPr txBox="1">
              <a:spLocks/>
            </p:cNvSpPr>
            <p:nvPr/>
          </p:nvSpPr>
          <p:spPr bwMode="auto">
            <a:xfrm>
              <a:off x="5814964" y="1980364"/>
              <a:ext cx="1257159"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a:solidFill>
                    <a:srgbClr val="FFFFFF"/>
                  </a:solidFill>
                  <a:latin typeface="+mn-lt"/>
                </a:rPr>
                <a:t>OUTILS</a:t>
              </a:r>
            </a:p>
          </p:txBody>
        </p:sp>
      </p:grpSp>
      <p:grpSp>
        <p:nvGrpSpPr>
          <p:cNvPr id="28" name="Groupe 18">
            <a:extLst>
              <a:ext uri="{FF2B5EF4-FFF2-40B4-BE49-F238E27FC236}">
                <a16:creationId xmlns:a16="http://schemas.microsoft.com/office/drawing/2014/main" id="{46FF4EEC-71DE-4930-95F5-307EC60911F1}"/>
              </a:ext>
            </a:extLst>
          </p:cNvPr>
          <p:cNvGrpSpPr>
            <a:grpSpLocks/>
          </p:cNvGrpSpPr>
          <p:nvPr/>
        </p:nvGrpSpPr>
        <p:grpSpPr bwMode="auto">
          <a:xfrm>
            <a:off x="4692316" y="1550714"/>
            <a:ext cx="6930189" cy="717087"/>
            <a:chOff x="7222936" y="1576837"/>
            <a:chExt cx="2380893" cy="1114422"/>
          </a:xfrm>
          <a:solidFill>
            <a:schemeClr val="bg1">
              <a:lumMod val="50000"/>
            </a:schemeClr>
          </a:solidFill>
        </p:grpSpPr>
        <p:sp>
          <p:nvSpPr>
            <p:cNvPr id="29" name="Rectangle 28" title="Arrière-plan d’icône">
              <a:extLst>
                <a:ext uri="{FF2B5EF4-FFF2-40B4-BE49-F238E27FC236}">
                  <a16:creationId xmlns:a16="http://schemas.microsoft.com/office/drawing/2014/main" id="{0B9B4F20-318D-4A91-B6E6-2DE105D92B26}"/>
                </a:ext>
              </a:extLst>
            </p:cNvPr>
            <p:cNvSpPr/>
            <p:nvPr/>
          </p:nvSpPr>
          <p:spPr>
            <a:xfrm>
              <a:off x="7222936" y="1576837"/>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30" name="Espace réservé du contenu 13">
              <a:extLst>
                <a:ext uri="{FF2B5EF4-FFF2-40B4-BE49-F238E27FC236}">
                  <a16:creationId xmlns:a16="http://schemas.microsoft.com/office/drawing/2014/main" id="{605DF596-B943-4D3A-AFDE-2B3B26829C9E}"/>
                </a:ext>
              </a:extLst>
            </p:cNvPr>
            <p:cNvSpPr txBox="1">
              <a:spLocks/>
            </p:cNvSpPr>
            <p:nvPr/>
          </p:nvSpPr>
          <p:spPr bwMode="auto">
            <a:xfrm>
              <a:off x="7985052" y="1985858"/>
              <a:ext cx="1540520"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pPr>
              <a:r>
                <a:rPr lang="fr-FR" altLang="fr-FR" sz="1800" dirty="0">
                  <a:solidFill>
                    <a:srgbClr val="FFFFFF"/>
                  </a:solidFill>
                  <a:latin typeface="+mn-lt"/>
                </a:rPr>
                <a:t>OBJECTIFS</a:t>
              </a:r>
            </a:p>
          </p:txBody>
        </p:sp>
      </p:grpSp>
      <p:pic>
        <p:nvPicPr>
          <p:cNvPr id="31" name="Image 30">
            <a:extLst>
              <a:ext uri="{FF2B5EF4-FFF2-40B4-BE49-F238E27FC236}">
                <a16:creationId xmlns:a16="http://schemas.microsoft.com/office/drawing/2014/main" id="{E34C9E58-F0D3-4FBA-B35C-ACD3FE9AE20C}"/>
              </a:ext>
            </a:extLst>
          </p:cNvPr>
          <p:cNvPicPr>
            <a:picLocks noChangeAspect="1"/>
          </p:cNvPicPr>
          <p:nvPr/>
        </p:nvPicPr>
        <p:blipFill>
          <a:blip r:embed="rId2" cstate="print">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801092" y="1604714"/>
            <a:ext cx="608768" cy="608768"/>
          </a:xfrm>
          <a:prstGeom prst="rect">
            <a:avLst/>
          </a:prstGeom>
        </p:spPr>
      </p:pic>
      <p:pic>
        <p:nvPicPr>
          <p:cNvPr id="32" name="Image 2">
            <a:extLst>
              <a:ext uri="{FF2B5EF4-FFF2-40B4-BE49-F238E27FC236}">
                <a16:creationId xmlns:a16="http://schemas.microsoft.com/office/drawing/2014/main" id="{2B02B685-8678-4C4E-92E3-B6249F0C7345}"/>
              </a:ext>
            </a:extLst>
          </p:cNvPr>
          <p:cNvPicPr>
            <a:picLocks noChangeAspect="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4665157" y="1507680"/>
            <a:ext cx="86201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Espace réservé du texte 3">
            <a:extLst>
              <a:ext uri="{FF2B5EF4-FFF2-40B4-BE49-F238E27FC236}">
                <a16:creationId xmlns:a16="http://schemas.microsoft.com/office/drawing/2014/main" id="{CB6D722A-2B41-4798-813D-FA4B296DA0C8}"/>
              </a:ext>
            </a:extLst>
          </p:cNvPr>
          <p:cNvSpPr>
            <a:spLocks noGrp="1"/>
          </p:cNvSpPr>
          <p:nvPr>
            <p:ph type="body" sz="quarter" idx="14"/>
          </p:nvPr>
        </p:nvSpPr>
        <p:spPr>
          <a:xfrm>
            <a:off x="4376738" y="136525"/>
            <a:ext cx="7299325" cy="231775"/>
          </a:xfrm>
        </p:spPr>
        <p:txBody>
          <a:bodyPr/>
          <a:lstStyle/>
          <a:p>
            <a:r>
              <a:rPr lang="fr-FR" dirty="0">
                <a:solidFill>
                  <a:schemeClr val="accent4">
                    <a:lumMod val="75000"/>
                  </a:schemeClr>
                </a:solidFill>
              </a:rPr>
              <a:t>Particuliers</a:t>
            </a:r>
            <a:r>
              <a:rPr lang="fr-FR" dirty="0"/>
              <a:t> 		</a:t>
            </a:r>
            <a:r>
              <a:rPr lang="fr-FR" b="0" dirty="0">
                <a:solidFill>
                  <a:schemeClr val="accent4">
                    <a:lumMod val="75000"/>
                  </a:schemeClr>
                </a:solidFill>
              </a:rPr>
              <a:t>Premiums</a:t>
            </a:r>
            <a:r>
              <a:rPr lang="fr-FR" b="0" dirty="0"/>
              <a:t>		Professionnels</a:t>
            </a:r>
          </a:p>
        </p:txBody>
      </p:sp>
    </p:spTree>
    <p:extLst>
      <p:ext uri="{BB962C8B-B14F-4D97-AF65-F5344CB8AC3E}">
        <p14:creationId xmlns:p14="http://schemas.microsoft.com/office/powerpoint/2010/main" val="26010247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normAutofit/>
          </a:bodyPr>
          <a:lstStyle/>
          <a:p>
            <a:r>
              <a:rPr lang="fr-FR" sz="1800" dirty="0"/>
              <a:t>Des </a:t>
            </a:r>
            <a:r>
              <a:rPr lang="fr-FR" sz="1800" dirty="0">
                <a:solidFill>
                  <a:srgbClr val="C00000"/>
                </a:solidFill>
              </a:rPr>
              <a:t>outils</a:t>
            </a:r>
            <a:r>
              <a:rPr lang="fr-FR" sz="1800" dirty="0"/>
              <a:t> permettant à chacun de trouver les informations qui le concernent</a:t>
            </a:r>
          </a:p>
        </p:txBody>
      </p:sp>
      <p:grpSp>
        <p:nvGrpSpPr>
          <p:cNvPr id="12" name="Groupe 11">
            <a:extLst>
              <a:ext uri="{FF2B5EF4-FFF2-40B4-BE49-F238E27FC236}">
                <a16:creationId xmlns:a16="http://schemas.microsoft.com/office/drawing/2014/main" id="{9DA8115D-0B17-4EFB-82D7-39180694AC9F}"/>
              </a:ext>
            </a:extLst>
          </p:cNvPr>
          <p:cNvGrpSpPr/>
          <p:nvPr/>
        </p:nvGrpSpPr>
        <p:grpSpPr>
          <a:xfrm>
            <a:off x="819198" y="2718148"/>
            <a:ext cx="10351154" cy="3385229"/>
            <a:chOff x="1786504" y="2594939"/>
            <a:chExt cx="8699613" cy="3385229"/>
          </a:xfrm>
        </p:grpSpPr>
        <p:sp>
          <p:nvSpPr>
            <p:cNvPr id="23" name="Rectangle à coins arrondis 65">
              <a:extLst>
                <a:ext uri="{FF2B5EF4-FFF2-40B4-BE49-F238E27FC236}">
                  <a16:creationId xmlns:a16="http://schemas.microsoft.com/office/drawing/2014/main" id="{BE863CD4-79F4-465A-81AF-CA4A0C20E859}"/>
                </a:ext>
              </a:extLst>
            </p:cNvPr>
            <p:cNvSpPr/>
            <p:nvPr/>
          </p:nvSpPr>
          <p:spPr>
            <a:xfrm>
              <a:off x="7469137" y="4150127"/>
              <a:ext cx="3016980" cy="1830041"/>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200" dirty="0">
                <a:solidFill>
                  <a:schemeClr val="tx1">
                    <a:lumMod val="50000"/>
                    <a:lumOff val="50000"/>
                  </a:schemeClr>
                </a:solidFill>
              </a:endParaRPr>
            </a:p>
          </p:txBody>
        </p:sp>
        <p:sp>
          <p:nvSpPr>
            <p:cNvPr id="83" name="Rectangle 82">
              <a:extLst>
                <a:ext uri="{FF2B5EF4-FFF2-40B4-BE49-F238E27FC236}">
                  <a16:creationId xmlns:a16="http://schemas.microsoft.com/office/drawing/2014/main" id="{71222628-0E7F-467F-990D-B34BE04D6358}"/>
                </a:ext>
              </a:extLst>
            </p:cNvPr>
            <p:cNvSpPr/>
            <p:nvPr/>
          </p:nvSpPr>
          <p:spPr>
            <a:xfrm>
              <a:off x="1786504" y="2594939"/>
              <a:ext cx="1511575" cy="276999"/>
            </a:xfrm>
            <a:prstGeom prst="rect">
              <a:avLst/>
            </a:prstGeom>
          </p:spPr>
          <p:txBody>
            <a:bodyPr wrap="square">
              <a:spAutoFit/>
            </a:bodyPr>
            <a:lstStyle/>
            <a:p>
              <a:pPr>
                <a:spcBef>
                  <a:spcPct val="20000"/>
                </a:spcBef>
              </a:pPr>
              <a:endParaRPr lang="fr-FR" sz="1200" i="1" dirty="0">
                <a:solidFill>
                  <a:schemeClr val="tx1">
                    <a:lumMod val="75000"/>
                    <a:lumOff val="25000"/>
                  </a:schemeClr>
                </a:solidFill>
              </a:endParaRPr>
            </a:p>
          </p:txBody>
        </p:sp>
      </p:grpSp>
      <p:pic>
        <p:nvPicPr>
          <p:cNvPr id="19" name="Image 18">
            <a:extLst>
              <a:ext uri="{FF2B5EF4-FFF2-40B4-BE49-F238E27FC236}">
                <a16:creationId xmlns:a16="http://schemas.microsoft.com/office/drawing/2014/main" id="{D67F3B16-4D50-419E-B6DA-F9EE76CC41B0}"/>
              </a:ext>
            </a:extLst>
          </p:cNvPr>
          <p:cNvPicPr>
            <a:picLocks noChangeAspect="1"/>
          </p:cNvPicPr>
          <p:nvPr/>
        </p:nvPicPr>
        <p:blipFill>
          <a:blip r:embed="rId2" cstate="print">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819198" y="1659032"/>
            <a:ext cx="608768" cy="608768"/>
          </a:xfrm>
          <a:prstGeom prst="rect">
            <a:avLst/>
          </a:prstGeom>
        </p:spPr>
      </p:pic>
      <p:pic>
        <p:nvPicPr>
          <p:cNvPr id="20" name="Image 2">
            <a:extLst>
              <a:ext uri="{FF2B5EF4-FFF2-40B4-BE49-F238E27FC236}">
                <a16:creationId xmlns:a16="http://schemas.microsoft.com/office/drawing/2014/main" id="{8A98F303-65C4-4578-96B1-DEB4139933AC}"/>
              </a:ext>
            </a:extLst>
          </p:cNvPr>
          <p:cNvPicPr>
            <a:picLocks noChangeAspect="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4692316" y="1534839"/>
            <a:ext cx="86201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Espace réservé du contenu 4">
            <a:extLst>
              <a:ext uri="{FF2B5EF4-FFF2-40B4-BE49-F238E27FC236}">
                <a16:creationId xmlns:a16="http://schemas.microsoft.com/office/drawing/2014/main" id="{3E6C1A8E-54F6-49AC-8EC1-452C272E7639}"/>
              </a:ext>
            </a:extLst>
          </p:cNvPr>
          <p:cNvSpPr txBox="1">
            <a:spLocks/>
          </p:cNvSpPr>
          <p:nvPr/>
        </p:nvSpPr>
        <p:spPr>
          <a:xfrm>
            <a:off x="680914" y="1084262"/>
            <a:ext cx="7597939" cy="333064"/>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1" dirty="0"/>
              <a:t>Les outils du </a:t>
            </a:r>
            <a:r>
              <a:rPr lang="fr-FR" sz="1400" b="1" dirty="0">
                <a:solidFill>
                  <a:srgbClr val="71BF44"/>
                </a:solidFill>
              </a:rPr>
              <a:t>CRÉDIT</a:t>
            </a:r>
            <a:endParaRPr lang="fr-FR" sz="1200" dirty="0">
              <a:solidFill>
                <a:srgbClr val="71BF44"/>
              </a:solidFill>
            </a:endParaRPr>
          </a:p>
        </p:txBody>
      </p:sp>
      <p:grpSp>
        <p:nvGrpSpPr>
          <p:cNvPr id="25" name="Groupe 14">
            <a:extLst>
              <a:ext uri="{FF2B5EF4-FFF2-40B4-BE49-F238E27FC236}">
                <a16:creationId xmlns:a16="http://schemas.microsoft.com/office/drawing/2014/main" id="{8E5D1EDA-51BF-46D0-A408-405C89F1ED8B}"/>
              </a:ext>
            </a:extLst>
          </p:cNvPr>
          <p:cNvGrpSpPr>
            <a:grpSpLocks/>
          </p:cNvGrpSpPr>
          <p:nvPr/>
        </p:nvGrpSpPr>
        <p:grpSpPr bwMode="auto">
          <a:xfrm>
            <a:off x="695325" y="1550715"/>
            <a:ext cx="3888706" cy="717086"/>
            <a:chOff x="4802041" y="1571343"/>
            <a:chExt cx="2380893" cy="1114422"/>
          </a:xfrm>
          <a:solidFill>
            <a:srgbClr val="C00000"/>
          </a:solidFill>
        </p:grpSpPr>
        <p:sp>
          <p:nvSpPr>
            <p:cNvPr id="26" name="Rectangle 25" title="Arrière-plan d’icône">
              <a:extLst>
                <a:ext uri="{FF2B5EF4-FFF2-40B4-BE49-F238E27FC236}">
                  <a16:creationId xmlns:a16="http://schemas.microsoft.com/office/drawing/2014/main" id="{5547D657-24D7-46DC-8A2F-C098508D2F68}"/>
                </a:ext>
              </a:extLst>
            </p:cNvPr>
            <p:cNvSpPr/>
            <p:nvPr/>
          </p:nvSpPr>
          <p:spPr>
            <a:xfrm>
              <a:off x="4802041" y="1571343"/>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27" name="Espace réservé du contenu 13">
              <a:extLst>
                <a:ext uri="{FF2B5EF4-FFF2-40B4-BE49-F238E27FC236}">
                  <a16:creationId xmlns:a16="http://schemas.microsoft.com/office/drawing/2014/main" id="{8F4D51E5-3753-42B1-ADD5-F7DFDE09C284}"/>
                </a:ext>
              </a:extLst>
            </p:cNvPr>
            <p:cNvSpPr txBox="1">
              <a:spLocks/>
            </p:cNvSpPr>
            <p:nvPr/>
          </p:nvSpPr>
          <p:spPr bwMode="auto">
            <a:xfrm>
              <a:off x="5814964" y="1980364"/>
              <a:ext cx="1257159"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a:solidFill>
                    <a:srgbClr val="FFFFFF"/>
                  </a:solidFill>
                  <a:latin typeface="+mn-lt"/>
                </a:rPr>
                <a:t>OUTILS</a:t>
              </a:r>
            </a:p>
          </p:txBody>
        </p:sp>
      </p:grpSp>
      <p:grpSp>
        <p:nvGrpSpPr>
          <p:cNvPr id="28" name="Groupe 18">
            <a:extLst>
              <a:ext uri="{FF2B5EF4-FFF2-40B4-BE49-F238E27FC236}">
                <a16:creationId xmlns:a16="http://schemas.microsoft.com/office/drawing/2014/main" id="{46FF4EEC-71DE-4930-95F5-307EC60911F1}"/>
              </a:ext>
            </a:extLst>
          </p:cNvPr>
          <p:cNvGrpSpPr>
            <a:grpSpLocks/>
          </p:cNvGrpSpPr>
          <p:nvPr/>
        </p:nvGrpSpPr>
        <p:grpSpPr bwMode="auto">
          <a:xfrm>
            <a:off x="4692316" y="1550714"/>
            <a:ext cx="6930189" cy="717087"/>
            <a:chOff x="7222936" y="1576837"/>
            <a:chExt cx="2380893" cy="1114422"/>
          </a:xfrm>
          <a:solidFill>
            <a:schemeClr val="bg1">
              <a:lumMod val="50000"/>
            </a:schemeClr>
          </a:solidFill>
        </p:grpSpPr>
        <p:sp>
          <p:nvSpPr>
            <p:cNvPr id="29" name="Rectangle 28" title="Arrière-plan d’icône">
              <a:extLst>
                <a:ext uri="{FF2B5EF4-FFF2-40B4-BE49-F238E27FC236}">
                  <a16:creationId xmlns:a16="http://schemas.microsoft.com/office/drawing/2014/main" id="{0B9B4F20-318D-4A91-B6E6-2DE105D92B26}"/>
                </a:ext>
              </a:extLst>
            </p:cNvPr>
            <p:cNvSpPr/>
            <p:nvPr/>
          </p:nvSpPr>
          <p:spPr>
            <a:xfrm>
              <a:off x="7222936" y="1576837"/>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30" name="Espace réservé du contenu 13">
              <a:extLst>
                <a:ext uri="{FF2B5EF4-FFF2-40B4-BE49-F238E27FC236}">
                  <a16:creationId xmlns:a16="http://schemas.microsoft.com/office/drawing/2014/main" id="{605DF596-B943-4D3A-AFDE-2B3B26829C9E}"/>
                </a:ext>
              </a:extLst>
            </p:cNvPr>
            <p:cNvSpPr txBox="1">
              <a:spLocks/>
            </p:cNvSpPr>
            <p:nvPr/>
          </p:nvSpPr>
          <p:spPr bwMode="auto">
            <a:xfrm>
              <a:off x="7985052" y="1985858"/>
              <a:ext cx="1540520"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pPr>
              <a:r>
                <a:rPr lang="fr-FR" altLang="fr-FR" sz="1800" dirty="0">
                  <a:solidFill>
                    <a:srgbClr val="FFFFFF"/>
                  </a:solidFill>
                  <a:latin typeface="+mn-lt"/>
                </a:rPr>
                <a:t>OBJECTIFS</a:t>
              </a:r>
            </a:p>
          </p:txBody>
        </p:sp>
      </p:grpSp>
      <p:pic>
        <p:nvPicPr>
          <p:cNvPr id="31" name="Image 30">
            <a:extLst>
              <a:ext uri="{FF2B5EF4-FFF2-40B4-BE49-F238E27FC236}">
                <a16:creationId xmlns:a16="http://schemas.microsoft.com/office/drawing/2014/main" id="{E34C9E58-F0D3-4FBA-B35C-ACD3FE9AE20C}"/>
              </a:ext>
            </a:extLst>
          </p:cNvPr>
          <p:cNvPicPr>
            <a:picLocks noChangeAspect="1"/>
          </p:cNvPicPr>
          <p:nvPr/>
        </p:nvPicPr>
        <p:blipFill>
          <a:blip r:embed="rId2" cstate="print">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801092" y="1604714"/>
            <a:ext cx="608768" cy="608768"/>
          </a:xfrm>
          <a:prstGeom prst="rect">
            <a:avLst/>
          </a:prstGeom>
        </p:spPr>
      </p:pic>
      <p:pic>
        <p:nvPicPr>
          <p:cNvPr id="32" name="Image 2">
            <a:extLst>
              <a:ext uri="{FF2B5EF4-FFF2-40B4-BE49-F238E27FC236}">
                <a16:creationId xmlns:a16="http://schemas.microsoft.com/office/drawing/2014/main" id="{2B02B685-8678-4C4E-92E3-B6249F0C7345}"/>
              </a:ext>
            </a:extLst>
          </p:cNvPr>
          <p:cNvPicPr>
            <a:picLocks noChangeAspect="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4665157" y="1507680"/>
            <a:ext cx="86201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Espace réservé du texte 3">
            <a:extLst>
              <a:ext uri="{FF2B5EF4-FFF2-40B4-BE49-F238E27FC236}">
                <a16:creationId xmlns:a16="http://schemas.microsoft.com/office/drawing/2014/main" id="{F00240EF-9F17-4B06-9D0C-7B31EF99B149}"/>
              </a:ext>
            </a:extLst>
          </p:cNvPr>
          <p:cNvSpPr>
            <a:spLocks noGrp="1"/>
          </p:cNvSpPr>
          <p:nvPr>
            <p:ph type="body" sz="quarter" idx="14"/>
          </p:nvPr>
        </p:nvSpPr>
        <p:spPr>
          <a:xfrm>
            <a:off x="4376738" y="136525"/>
            <a:ext cx="7299325" cy="231775"/>
          </a:xfrm>
        </p:spPr>
        <p:txBody>
          <a:bodyPr/>
          <a:lstStyle/>
          <a:p>
            <a:r>
              <a:rPr lang="fr-FR" dirty="0">
                <a:solidFill>
                  <a:schemeClr val="accent4">
                    <a:lumMod val="75000"/>
                  </a:schemeClr>
                </a:solidFill>
              </a:rPr>
              <a:t>Particuliers</a:t>
            </a:r>
            <a:r>
              <a:rPr lang="fr-FR" dirty="0"/>
              <a:t> 		</a:t>
            </a:r>
            <a:r>
              <a:rPr lang="fr-FR" b="0" dirty="0">
                <a:solidFill>
                  <a:schemeClr val="accent4">
                    <a:lumMod val="75000"/>
                  </a:schemeClr>
                </a:solidFill>
              </a:rPr>
              <a:t>Premiums</a:t>
            </a:r>
            <a:r>
              <a:rPr lang="fr-FR" b="0" dirty="0"/>
              <a:t>		Professionnels</a:t>
            </a:r>
          </a:p>
        </p:txBody>
      </p:sp>
      <p:graphicFrame>
        <p:nvGraphicFramePr>
          <p:cNvPr id="22" name="Tableau 21">
            <a:extLst>
              <a:ext uri="{FF2B5EF4-FFF2-40B4-BE49-F238E27FC236}">
                <a16:creationId xmlns:a16="http://schemas.microsoft.com/office/drawing/2014/main" id="{0BBF6F64-4509-4CA6-9052-80BDF21D9B9A}"/>
              </a:ext>
            </a:extLst>
          </p:cNvPr>
          <p:cNvGraphicFramePr>
            <a:graphicFrameLocks noGrp="1"/>
          </p:cNvGraphicFramePr>
          <p:nvPr>
            <p:extLst>
              <p:ext uri="{D42A27DB-BD31-4B8C-83A1-F6EECF244321}">
                <p14:modId xmlns:p14="http://schemas.microsoft.com/office/powerpoint/2010/main" val="2404984283"/>
              </p:ext>
            </p:extLst>
          </p:nvPr>
        </p:nvGraphicFramePr>
        <p:xfrm>
          <a:off x="695325" y="2340000"/>
          <a:ext cx="10927180" cy="4032000"/>
        </p:xfrm>
        <a:graphic>
          <a:graphicData uri="http://schemas.openxmlformats.org/drawingml/2006/table">
            <a:tbl>
              <a:tblPr firstRow="1" bandRow="1">
                <a:tableStyleId>{2D5ABB26-0587-4C30-8999-92F81FD0307C}</a:tableStyleId>
              </a:tblPr>
              <a:tblGrid>
                <a:gridCol w="4021530">
                  <a:extLst>
                    <a:ext uri="{9D8B030D-6E8A-4147-A177-3AD203B41FA5}">
                      <a16:colId xmlns:a16="http://schemas.microsoft.com/office/drawing/2014/main" val="2865747160"/>
                    </a:ext>
                  </a:extLst>
                </a:gridCol>
                <a:gridCol w="6905650">
                  <a:extLst>
                    <a:ext uri="{9D8B030D-6E8A-4147-A177-3AD203B41FA5}">
                      <a16:colId xmlns:a16="http://schemas.microsoft.com/office/drawing/2014/main" val="273004857"/>
                    </a:ext>
                  </a:extLst>
                </a:gridCol>
              </a:tblGrid>
              <a:tr h="504000">
                <a:tc>
                  <a:txBody>
                    <a:bodyPr/>
                    <a:lstStyle/>
                    <a:p>
                      <a:pPr algn="l" fontAlgn="ctr"/>
                      <a:r>
                        <a:rPr lang="fr-FR" sz="1200" u="none" strike="noStrike" dirty="0">
                          <a:solidFill>
                            <a:schemeClr val="tx1">
                              <a:lumMod val="75000"/>
                              <a:lumOff val="25000"/>
                            </a:schemeClr>
                          </a:solidFill>
                          <a:effectLst/>
                          <a:hlinkClick r:id="rId4">
                            <a:extLst>
                              <a:ext uri="{A12FA001-AC4F-418D-AE19-62706E023703}">
                                <ahyp:hlinkClr xmlns:ahyp="http://schemas.microsoft.com/office/drawing/2018/hyperlinkcolor" val="tx"/>
                              </a:ext>
                            </a:extLst>
                          </a:hlinkClick>
                        </a:rPr>
                        <a:t>Potentiel conso</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7" marB="0" anchor="ctr">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b="0" u="none" strike="noStrike" dirty="0">
                          <a:solidFill>
                            <a:schemeClr val="tx1">
                              <a:lumMod val="75000"/>
                              <a:lumOff val="25000"/>
                            </a:schemeClr>
                          </a:solidFill>
                          <a:effectLst/>
                        </a:rPr>
                        <a:t>Algorithme</a:t>
                      </a:r>
                      <a:r>
                        <a:rPr lang="fr-FR" sz="1200" b="0" u="none" strike="noStrike" baseline="0" dirty="0">
                          <a:solidFill>
                            <a:schemeClr val="tx1">
                              <a:lumMod val="75000"/>
                              <a:lumOff val="25000"/>
                            </a:schemeClr>
                          </a:solidFill>
                          <a:effectLst/>
                        </a:rPr>
                        <a:t> qui </a:t>
                      </a:r>
                      <a:r>
                        <a:rPr lang="fr-FR" sz="1200" u="none" strike="noStrike" baseline="0" dirty="0">
                          <a:solidFill>
                            <a:schemeClr val="tx1">
                              <a:lumMod val="75000"/>
                              <a:lumOff val="25000"/>
                            </a:schemeClr>
                          </a:solidFill>
                          <a:effectLst/>
                        </a:rPr>
                        <a:t>détermine, chaque </a:t>
                      </a:r>
                      <a:r>
                        <a:rPr lang="fr-FR" sz="1200" b="0" u="none" strike="noStrike" baseline="0" dirty="0">
                          <a:solidFill>
                            <a:schemeClr val="tx1">
                              <a:lumMod val="75000"/>
                              <a:lumOff val="25000"/>
                            </a:schemeClr>
                          </a:solidFill>
                          <a:effectLst/>
                        </a:rPr>
                        <a:t>semaine, le </a:t>
                      </a:r>
                      <a:r>
                        <a:rPr lang="fr-FR" sz="1200" b="1" u="none" strike="noStrike" baseline="0" dirty="0">
                          <a:solidFill>
                            <a:schemeClr val="tx1">
                              <a:lumMod val="75000"/>
                              <a:lumOff val="25000"/>
                            </a:schemeClr>
                          </a:solidFill>
                          <a:effectLst/>
                        </a:rPr>
                        <a:t>potentiel conso </a:t>
                      </a:r>
                      <a:r>
                        <a:rPr lang="fr-FR" sz="1200" b="0" u="none" strike="noStrike" baseline="0" dirty="0">
                          <a:solidFill>
                            <a:schemeClr val="tx1">
                              <a:lumMod val="75000"/>
                              <a:lumOff val="25000"/>
                            </a:schemeClr>
                          </a:solidFill>
                          <a:effectLst/>
                        </a:rPr>
                        <a:t>pour le client</a:t>
                      </a:r>
                    </a:p>
                    <a:p>
                      <a:pPr marL="171450" indent="-171450" algn="l" fontAlgn="ctr">
                        <a:buFont typeface="Wingdings" panose="05000000000000000000" pitchFamily="2" charset="2"/>
                        <a:buChar char="§"/>
                      </a:pPr>
                      <a:r>
                        <a:rPr lang="fr-FR" sz="1200" b="1" u="none" strike="noStrike" baseline="0" dirty="0">
                          <a:solidFill>
                            <a:schemeClr val="tx1">
                              <a:lumMod val="75000"/>
                              <a:lumOff val="25000"/>
                            </a:schemeClr>
                          </a:solidFill>
                          <a:effectLst/>
                        </a:rPr>
                        <a:t>Idéal en préparation de rendez-vous </a:t>
                      </a:r>
                      <a:r>
                        <a:rPr lang="fr-FR" sz="1200" u="none" strike="noStrike" baseline="0" dirty="0">
                          <a:solidFill>
                            <a:schemeClr val="tx1">
                              <a:lumMod val="75000"/>
                              <a:lumOff val="25000"/>
                            </a:schemeClr>
                          </a:solidFill>
                          <a:effectLst/>
                        </a:rPr>
                        <a:t>pour aborder les projets du client</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526" marR="4526" marT="6034" marB="0" anchor="ctr">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312401843"/>
                  </a:ext>
                </a:extLst>
              </a:tr>
              <a:tr h="504000">
                <a:tc>
                  <a:txBody>
                    <a:bodyPr/>
                    <a:lstStyle/>
                    <a:p>
                      <a:pPr algn="l" fontAlgn="ctr"/>
                      <a:r>
                        <a:rPr lang="fr-FR" sz="1200" u="none" strike="noStrike" dirty="0">
                          <a:solidFill>
                            <a:schemeClr val="tx1">
                              <a:lumMod val="75000"/>
                              <a:lumOff val="25000"/>
                            </a:schemeClr>
                          </a:solidFill>
                          <a:effectLst/>
                          <a:hlinkClick r:id="rId5">
                            <a:extLst>
                              <a:ext uri="{A12FA001-AC4F-418D-AE19-62706E023703}">
                                <ahyp:hlinkClr xmlns:ahyp="http://schemas.microsoft.com/office/drawing/2018/hyperlinkcolor" val="tx"/>
                              </a:ext>
                            </a:extLst>
                          </a:hlinkClick>
                        </a:rPr>
                        <a:t>Prêt projet</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7"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b="1" u="none" strike="noStrike" dirty="0">
                          <a:solidFill>
                            <a:schemeClr val="tx1">
                              <a:lumMod val="75000"/>
                              <a:lumOff val="25000"/>
                            </a:schemeClr>
                          </a:solidFill>
                          <a:effectLst/>
                        </a:rPr>
                        <a:t>Tout savoir sur le prêt</a:t>
                      </a:r>
                      <a:r>
                        <a:rPr lang="fr-FR" sz="1200" b="1" u="none" strike="noStrike" baseline="0" dirty="0">
                          <a:solidFill>
                            <a:schemeClr val="tx1">
                              <a:lumMod val="75000"/>
                              <a:lumOff val="25000"/>
                            </a:schemeClr>
                          </a:solidFill>
                          <a:effectLst/>
                        </a:rPr>
                        <a:t> projet</a:t>
                      </a:r>
                      <a:endParaRPr lang="fr-FR" sz="1200" b="1" u="none" strike="noStrike" dirty="0">
                        <a:solidFill>
                          <a:schemeClr val="tx1">
                            <a:lumMod val="75000"/>
                            <a:lumOff val="25000"/>
                          </a:schemeClr>
                        </a:solidFill>
                        <a:effectLst/>
                      </a:endParaRPr>
                    </a:p>
                    <a:p>
                      <a:pPr marL="171450" indent="-171450" algn="l" fontAlgn="ctr">
                        <a:buFont typeface="Wingdings" panose="05000000000000000000" pitchFamily="2" charset="2"/>
                        <a:buChar char="§"/>
                      </a:pPr>
                      <a:r>
                        <a:rPr lang="fr-FR" sz="1200" u="none" strike="noStrike" dirty="0">
                          <a:solidFill>
                            <a:schemeClr val="tx1">
                              <a:lumMod val="75000"/>
                              <a:lumOff val="25000"/>
                            </a:schemeClr>
                          </a:solidFill>
                          <a:effectLst/>
                        </a:rPr>
                        <a:t>Proposer une offre en anticipation des besoins de nos clients</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526" marR="4526" marT="6034"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533446201"/>
                  </a:ext>
                </a:extLst>
              </a:tr>
              <a:tr h="504000">
                <a:tc>
                  <a:txBody>
                    <a:bodyPr/>
                    <a:lstStyle/>
                    <a:p>
                      <a:pPr algn="l" fontAlgn="ctr"/>
                      <a:r>
                        <a:rPr lang="fr-FR" sz="1200" u="none" strike="noStrike" dirty="0">
                          <a:solidFill>
                            <a:schemeClr val="tx1">
                              <a:lumMod val="75000"/>
                              <a:lumOff val="25000"/>
                            </a:schemeClr>
                          </a:solidFill>
                          <a:effectLst/>
                          <a:hlinkClick r:id="rId6">
                            <a:extLst>
                              <a:ext uri="{A12FA001-AC4F-418D-AE19-62706E023703}">
                                <ahyp:hlinkClr xmlns:ahyp="http://schemas.microsoft.com/office/drawing/2018/hyperlinkcolor" val="tx"/>
                              </a:ext>
                            </a:extLst>
                          </a:hlinkClick>
                        </a:rPr>
                        <a:t>OAV offres green</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7"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u="none" strike="noStrike" dirty="0">
                          <a:solidFill>
                            <a:schemeClr val="tx1">
                              <a:lumMod val="75000"/>
                              <a:lumOff val="25000"/>
                            </a:schemeClr>
                          </a:solidFill>
                          <a:effectLst/>
                        </a:rPr>
                        <a:t>Prendre connaissance des </a:t>
                      </a:r>
                      <a:r>
                        <a:rPr lang="fr-FR" sz="1200" b="1" u="none" strike="noStrike" dirty="0">
                          <a:solidFill>
                            <a:schemeClr val="tx1">
                              <a:lumMod val="75000"/>
                              <a:lumOff val="25000"/>
                            </a:schemeClr>
                          </a:solidFill>
                          <a:effectLst/>
                        </a:rPr>
                        <a:t>prêts</a:t>
                      </a:r>
                      <a:r>
                        <a:rPr lang="fr-FR" sz="1200" b="1" u="none" strike="noStrike" baseline="0" dirty="0">
                          <a:solidFill>
                            <a:schemeClr val="tx1">
                              <a:lumMod val="75000"/>
                              <a:lumOff val="25000"/>
                            </a:schemeClr>
                          </a:solidFill>
                          <a:effectLst/>
                        </a:rPr>
                        <a:t> véhicule propre et rénov’ énergie</a:t>
                      </a:r>
                    </a:p>
                    <a:p>
                      <a:pPr marL="171450" indent="-171450" algn="l" fontAlgn="ctr">
                        <a:buFont typeface="Wingdings" panose="05000000000000000000" pitchFamily="2" charset="2"/>
                        <a:buChar char="§"/>
                      </a:pPr>
                      <a:r>
                        <a:rPr lang="fr-FR" sz="1200" b="0" u="none" strike="noStrike" dirty="0">
                          <a:solidFill>
                            <a:schemeClr val="tx1">
                              <a:lumMod val="75000"/>
                              <a:lumOff val="25000"/>
                            </a:schemeClr>
                          </a:solidFill>
                          <a:effectLst/>
                        </a:rPr>
                        <a:t>Adapter notre proposition aux besoins et valeurs green de nos </a:t>
                      </a:r>
                      <a:r>
                        <a:rPr lang="fr-FR" sz="1200" u="none" strike="noStrike" dirty="0">
                          <a:solidFill>
                            <a:schemeClr val="tx1">
                              <a:lumMod val="75000"/>
                              <a:lumOff val="25000"/>
                            </a:schemeClr>
                          </a:solidFill>
                          <a:effectLst/>
                        </a:rPr>
                        <a:t>clients</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526" marR="4526" marT="6034"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425022673"/>
                  </a:ext>
                </a:extLst>
              </a:tr>
              <a:tr h="504000">
                <a:tc>
                  <a:txBody>
                    <a:bodyPr/>
                    <a:lstStyle/>
                    <a:p>
                      <a:pPr algn="l" fontAlgn="ctr"/>
                      <a:r>
                        <a:rPr lang="fr-FR" sz="1200" u="none" strike="noStrike" dirty="0">
                          <a:solidFill>
                            <a:schemeClr val="tx1">
                              <a:lumMod val="75000"/>
                              <a:lumOff val="25000"/>
                            </a:schemeClr>
                          </a:solidFill>
                          <a:effectLst/>
                          <a:hlinkClick r:id="rId7">
                            <a:extLst>
                              <a:ext uri="{A12FA001-AC4F-418D-AE19-62706E023703}">
                                <ahyp:hlinkClr xmlns:ahyp="http://schemas.microsoft.com/office/drawing/2018/hyperlinkcolor" val="tx"/>
                              </a:ext>
                            </a:extLst>
                          </a:hlinkClick>
                        </a:rPr>
                        <a:t>OAV offres équipement</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7"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u="none" strike="noStrike" dirty="0">
                          <a:solidFill>
                            <a:schemeClr val="tx1">
                              <a:lumMod val="75000"/>
                              <a:lumOff val="25000"/>
                            </a:schemeClr>
                          </a:solidFill>
                          <a:effectLst/>
                        </a:rPr>
                        <a:t>Prendre connaissance de l’</a:t>
                      </a:r>
                      <a:r>
                        <a:rPr lang="fr-FR" sz="1200" b="1" u="none" strike="noStrike" dirty="0">
                          <a:solidFill>
                            <a:schemeClr val="tx1">
                              <a:lumMod val="75000"/>
                              <a:lumOff val="25000"/>
                            </a:schemeClr>
                          </a:solidFill>
                          <a:effectLst/>
                        </a:rPr>
                        <a:t>offre à taux préférentiels</a:t>
                      </a:r>
                      <a:r>
                        <a:rPr lang="fr-FR" sz="1200" b="1" u="none" strike="noStrike" baseline="0" dirty="0">
                          <a:solidFill>
                            <a:schemeClr val="tx1">
                              <a:lumMod val="75000"/>
                              <a:lumOff val="25000"/>
                            </a:schemeClr>
                          </a:solidFill>
                          <a:effectLst/>
                        </a:rPr>
                        <a:t> en auto et travaux</a:t>
                      </a:r>
                      <a:endParaRPr lang="fr-FR" sz="1200" b="1" u="none" strike="noStrike" dirty="0">
                        <a:solidFill>
                          <a:schemeClr val="tx1">
                            <a:lumMod val="75000"/>
                            <a:lumOff val="25000"/>
                          </a:schemeClr>
                        </a:solidFill>
                        <a:effectLst/>
                      </a:endParaRPr>
                    </a:p>
                    <a:p>
                      <a:pPr marL="171450" indent="-171450" algn="l" fontAlgn="ctr">
                        <a:buFont typeface="Wingdings" panose="05000000000000000000" pitchFamily="2" charset="2"/>
                        <a:buChar char="§"/>
                      </a:pPr>
                      <a:r>
                        <a:rPr lang="fr-FR" sz="1200" b="0" u="none" strike="noStrike" dirty="0">
                          <a:solidFill>
                            <a:schemeClr val="tx1">
                              <a:lumMod val="75000"/>
                              <a:lumOff val="25000"/>
                            </a:schemeClr>
                          </a:solidFill>
                          <a:effectLst/>
                        </a:rPr>
                        <a:t>Savoir répondre au besoin global </a:t>
                      </a:r>
                      <a:r>
                        <a:rPr lang="fr-FR" sz="1200" u="none" strike="noStrike" dirty="0">
                          <a:solidFill>
                            <a:schemeClr val="tx1">
                              <a:lumMod val="75000"/>
                              <a:lumOff val="25000"/>
                            </a:schemeClr>
                          </a:solidFill>
                          <a:effectLst/>
                        </a:rPr>
                        <a:t>de son client et adapter notre offre</a:t>
                      </a:r>
                      <a:endParaRPr lang="fr-FR" sz="1200" b="0" u="none" strike="noStrike" dirty="0">
                        <a:solidFill>
                          <a:schemeClr val="tx1">
                            <a:lumMod val="75000"/>
                            <a:lumOff val="25000"/>
                          </a:schemeClr>
                        </a:solidFill>
                        <a:effectLst/>
                        <a:latin typeface="+mn-lt"/>
                        <a:cs typeface="Calibri" panose="020F0502020204030204" pitchFamily="34" charset="0"/>
                      </a:endParaRPr>
                    </a:p>
                  </a:txBody>
                  <a:tcPr marL="4526" marR="4526" marT="6034"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522557317"/>
                  </a:ext>
                </a:extLst>
              </a:tr>
              <a:tr h="504000">
                <a:tc>
                  <a:txBody>
                    <a:bodyPr/>
                    <a:lstStyle/>
                    <a:p>
                      <a:pPr algn="l" fontAlgn="ctr"/>
                      <a:r>
                        <a:rPr lang="fr-FR" sz="1200" u="none" strike="noStrike" dirty="0">
                          <a:solidFill>
                            <a:schemeClr val="tx1">
                              <a:lumMod val="75000"/>
                              <a:lumOff val="25000"/>
                            </a:schemeClr>
                          </a:solidFill>
                          <a:effectLst/>
                          <a:hlinkClick r:id="rId7">
                            <a:extLst>
                              <a:ext uri="{A12FA001-AC4F-418D-AE19-62706E023703}">
                                <ahyp:hlinkClr xmlns:ahyp="http://schemas.microsoft.com/office/drawing/2018/hyperlinkcolor" val="tx"/>
                              </a:ext>
                            </a:extLst>
                          </a:hlinkClick>
                        </a:rPr>
                        <a:t>OAV Prêt auto &amp; moi (crédit et assurance)</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7"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u="none" strike="noStrike" dirty="0">
                          <a:solidFill>
                            <a:schemeClr val="tx1">
                              <a:lumMod val="75000"/>
                              <a:lumOff val="25000"/>
                            </a:schemeClr>
                          </a:solidFill>
                          <a:effectLst/>
                        </a:rPr>
                        <a:t>Prendre connaissance du </a:t>
                      </a:r>
                      <a:r>
                        <a:rPr lang="fr-FR" sz="1200" b="1" u="none" strike="noStrike" dirty="0">
                          <a:solidFill>
                            <a:schemeClr val="tx1">
                              <a:lumMod val="75000"/>
                              <a:lumOff val="25000"/>
                            </a:schemeClr>
                          </a:solidFill>
                          <a:effectLst/>
                        </a:rPr>
                        <a:t>prêt auto &amp; moi</a:t>
                      </a:r>
                      <a:endParaRPr lang="fr-FR" sz="1200" b="0" u="none" strike="noStrike" dirty="0">
                        <a:solidFill>
                          <a:schemeClr val="tx1">
                            <a:lumMod val="75000"/>
                            <a:lumOff val="25000"/>
                          </a:schemeClr>
                        </a:solidFill>
                        <a:effectLst/>
                      </a:endParaRPr>
                    </a:p>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0" u="none" strike="noStrike" dirty="0">
                          <a:solidFill>
                            <a:schemeClr val="tx1">
                              <a:lumMod val="75000"/>
                              <a:lumOff val="25000"/>
                            </a:schemeClr>
                          </a:solidFill>
                          <a:effectLst/>
                        </a:rPr>
                        <a:t>Réaliser</a:t>
                      </a:r>
                      <a:r>
                        <a:rPr lang="fr-FR" sz="1200" b="0" u="none" strike="noStrike" baseline="0" dirty="0">
                          <a:solidFill>
                            <a:schemeClr val="tx1">
                              <a:lumMod val="75000"/>
                              <a:lumOff val="25000"/>
                            </a:schemeClr>
                          </a:solidFill>
                          <a:effectLst/>
                        </a:rPr>
                        <a:t> une vente couplée sur 2 univers complémentaires</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526" marR="4526" marT="6034"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873759418"/>
                  </a:ext>
                </a:extLst>
              </a:tr>
              <a:tr h="504000">
                <a:tc>
                  <a:txBody>
                    <a:bodyPr/>
                    <a:lstStyle/>
                    <a:p>
                      <a:pPr algn="l" fontAlgn="ctr"/>
                      <a:r>
                        <a:rPr lang="fr-FR" sz="1200" u="none" strike="noStrike" dirty="0">
                          <a:solidFill>
                            <a:schemeClr val="tx1">
                              <a:lumMod val="75000"/>
                              <a:lumOff val="25000"/>
                            </a:schemeClr>
                          </a:solidFill>
                          <a:effectLst/>
                          <a:hlinkClick r:id="rId8">
                            <a:extLst>
                              <a:ext uri="{A12FA001-AC4F-418D-AE19-62706E023703}">
                                <ahyp:hlinkClr xmlns:ahyp="http://schemas.microsoft.com/office/drawing/2018/hyperlinkcolor" val="tx"/>
                              </a:ext>
                            </a:extLst>
                          </a:hlinkClick>
                        </a:rPr>
                        <a:t>OAV Prêt auto prime à la conversion</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7"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b="0" u="none" strike="noStrike" dirty="0">
                          <a:solidFill>
                            <a:schemeClr val="tx1">
                              <a:lumMod val="75000"/>
                              <a:lumOff val="25000"/>
                            </a:schemeClr>
                          </a:solidFill>
                          <a:effectLst/>
                        </a:rPr>
                        <a:t>Tout savoir sur la </a:t>
                      </a:r>
                      <a:r>
                        <a:rPr lang="fr-FR" sz="1200" b="1" u="none" strike="noStrike" dirty="0">
                          <a:solidFill>
                            <a:schemeClr val="tx1">
                              <a:lumMod val="75000"/>
                              <a:lumOff val="25000"/>
                            </a:schemeClr>
                          </a:solidFill>
                          <a:effectLst/>
                        </a:rPr>
                        <a:t>prime à la conversion</a:t>
                      </a:r>
                    </a:p>
                    <a:p>
                      <a:pPr marL="171450" indent="-171450" algn="l" fontAlgn="ctr">
                        <a:buFont typeface="Wingdings" panose="05000000000000000000" pitchFamily="2" charset="2"/>
                        <a:buChar char="§"/>
                      </a:pPr>
                      <a:r>
                        <a:rPr lang="fr-FR" sz="1200" u="none" strike="noStrike" dirty="0">
                          <a:solidFill>
                            <a:schemeClr val="tx1">
                              <a:lumMod val="75000"/>
                              <a:lumOff val="25000"/>
                            </a:schemeClr>
                          </a:solidFill>
                          <a:effectLst/>
                        </a:rPr>
                        <a:t>Connaître les enjeux et les détails du dispositif</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526" marR="4526" marT="6034"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634786366"/>
                  </a:ext>
                </a:extLst>
              </a:tr>
              <a:tr h="504000">
                <a:tc>
                  <a:txBody>
                    <a:bodyPr/>
                    <a:lstStyle/>
                    <a:p>
                      <a:r>
                        <a:rPr lang="fr-FR" sz="1200" dirty="0">
                          <a:solidFill>
                            <a:schemeClr val="tx1">
                              <a:lumMod val="75000"/>
                              <a:lumOff val="25000"/>
                            </a:schemeClr>
                          </a:solidFill>
                          <a:hlinkClick r:id="rId9">
                            <a:extLst>
                              <a:ext uri="{A12FA001-AC4F-418D-AE19-62706E023703}">
                                <ahyp:hlinkClr xmlns:ahyp="http://schemas.microsoft.com/office/drawing/2018/hyperlinkcolor" val="tx"/>
                              </a:ext>
                            </a:extLst>
                          </a:hlinkClick>
                        </a:rPr>
                        <a:t>OAV Prêt</a:t>
                      </a:r>
                      <a:r>
                        <a:rPr lang="fr-FR" sz="1200" baseline="0" dirty="0">
                          <a:solidFill>
                            <a:schemeClr val="tx1">
                              <a:lumMod val="75000"/>
                              <a:lumOff val="25000"/>
                            </a:schemeClr>
                          </a:solidFill>
                          <a:hlinkClick r:id="rId9">
                            <a:extLst>
                              <a:ext uri="{A12FA001-AC4F-418D-AE19-62706E023703}">
                                <ahyp:hlinkClr xmlns:ahyp="http://schemas.microsoft.com/office/drawing/2018/hyperlinkcolor" val="tx"/>
                              </a:ext>
                            </a:extLst>
                          </a:hlinkClick>
                        </a:rPr>
                        <a:t> mobilité urbaine</a:t>
                      </a:r>
                      <a:endParaRPr lang="fr-FR" sz="1200" dirty="0">
                        <a:solidFill>
                          <a:schemeClr val="tx1">
                            <a:lumMod val="75000"/>
                            <a:lumOff val="25000"/>
                          </a:schemeClr>
                        </a:solidFill>
                      </a:endParaRPr>
                    </a:p>
                  </a:txBody>
                  <a:tcPr marL="5076" marR="5076" marT="6767"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buFont typeface="Wingdings" panose="05000000000000000000" pitchFamily="2" charset="2"/>
                        <a:buChar char="§"/>
                      </a:pPr>
                      <a:r>
                        <a:rPr lang="fr-FR" sz="1200" b="0" dirty="0">
                          <a:solidFill>
                            <a:schemeClr val="tx1">
                              <a:lumMod val="75000"/>
                              <a:lumOff val="25000"/>
                            </a:schemeClr>
                          </a:solidFill>
                        </a:rPr>
                        <a:t>Maîtriser l’offre de </a:t>
                      </a:r>
                      <a:r>
                        <a:rPr lang="fr-FR" sz="1200" b="1" dirty="0">
                          <a:solidFill>
                            <a:schemeClr val="tx1">
                              <a:lumMod val="75000"/>
                              <a:lumOff val="25000"/>
                            </a:schemeClr>
                          </a:solidFill>
                        </a:rPr>
                        <a:t>mobilité urbaine</a:t>
                      </a:r>
                    </a:p>
                    <a:p>
                      <a:pPr marL="171450" indent="-171450">
                        <a:buFont typeface="Wingdings" panose="05000000000000000000" pitchFamily="2" charset="2"/>
                        <a:buChar char="§"/>
                      </a:pPr>
                      <a:r>
                        <a:rPr lang="fr-FR" sz="1200" dirty="0">
                          <a:solidFill>
                            <a:schemeClr val="tx1">
                              <a:lumMod val="75000"/>
                              <a:lumOff val="25000"/>
                            </a:schemeClr>
                          </a:solidFill>
                        </a:rPr>
                        <a:t>Proposer ces </a:t>
                      </a:r>
                      <a:r>
                        <a:rPr lang="fr-FR" sz="1200" b="1" dirty="0">
                          <a:solidFill>
                            <a:schemeClr val="tx1">
                              <a:lumMod val="75000"/>
                              <a:lumOff val="25000"/>
                            </a:schemeClr>
                          </a:solidFill>
                        </a:rPr>
                        <a:t>nouvelles solutions </a:t>
                      </a:r>
                      <a:r>
                        <a:rPr lang="fr-FR" sz="1200" dirty="0">
                          <a:solidFill>
                            <a:schemeClr val="tx1">
                              <a:lumMod val="75000"/>
                              <a:lumOff val="25000"/>
                            </a:schemeClr>
                          </a:solidFill>
                        </a:rPr>
                        <a:t>pour une clientèle jeune et/ou urbaine</a:t>
                      </a:r>
                    </a:p>
                  </a:txBody>
                  <a:tcPr marL="4526" marR="4526" marT="6034"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462010532"/>
                  </a:ext>
                </a:extLst>
              </a:tr>
              <a:tr h="504000">
                <a:tc>
                  <a:txBody>
                    <a:bodyPr/>
                    <a:lstStyle/>
                    <a:p>
                      <a:r>
                        <a:rPr lang="fr-FR" sz="1200" dirty="0">
                          <a:solidFill>
                            <a:schemeClr val="tx1">
                              <a:lumMod val="75000"/>
                              <a:lumOff val="25000"/>
                            </a:schemeClr>
                          </a:solidFill>
                          <a:hlinkClick r:id="rId10">
                            <a:extLst>
                              <a:ext uri="{A12FA001-AC4F-418D-AE19-62706E023703}">
                                <ahyp:hlinkClr xmlns:ahyp="http://schemas.microsoft.com/office/drawing/2018/hyperlinkcolor" val="tx"/>
                              </a:ext>
                            </a:extLst>
                          </a:hlinkClick>
                        </a:rPr>
                        <a:t>OAV</a:t>
                      </a:r>
                      <a:r>
                        <a:rPr lang="fr-FR" sz="1200" baseline="0" dirty="0">
                          <a:solidFill>
                            <a:schemeClr val="tx1">
                              <a:lumMod val="75000"/>
                              <a:lumOff val="25000"/>
                            </a:schemeClr>
                          </a:solidFill>
                          <a:hlinkClick r:id="rId10">
                            <a:extLst>
                              <a:ext uri="{A12FA001-AC4F-418D-AE19-62706E023703}">
                                <ahyp:hlinkClr xmlns:ahyp="http://schemas.microsoft.com/office/drawing/2018/hyperlinkcolor" val="tx"/>
                              </a:ext>
                            </a:extLst>
                          </a:hlinkClick>
                        </a:rPr>
                        <a:t> LOA / LLD</a:t>
                      </a:r>
                      <a:endParaRPr lang="fr-FR" sz="1200" dirty="0">
                        <a:solidFill>
                          <a:schemeClr val="tx1">
                            <a:lumMod val="75000"/>
                            <a:lumOff val="25000"/>
                          </a:schemeClr>
                        </a:solidFill>
                      </a:endParaRPr>
                    </a:p>
                  </a:txBody>
                  <a:tcPr marL="5076" marR="5076" marT="6767" marB="0" anchor="ctr">
                    <a:lnT w="12700" cap="flat" cmpd="sng" algn="ctr">
                      <a:solidFill>
                        <a:schemeClr val="bg1">
                          <a:lumMod val="95000"/>
                        </a:schemeClr>
                      </a:solidFill>
                      <a:prstDash val="solid"/>
                      <a:round/>
                      <a:headEnd type="none" w="med" len="med"/>
                      <a:tailEnd type="none" w="med" len="med"/>
                    </a:lnT>
                    <a:solidFill>
                      <a:schemeClr val="bg1"/>
                    </a:solidFill>
                  </a:tcPr>
                </a:tc>
                <a:tc>
                  <a:txBody>
                    <a:bodyPr/>
                    <a:lstStyle/>
                    <a:p>
                      <a:pPr marL="171450" indent="-171450">
                        <a:buFont typeface="Wingdings" panose="05000000000000000000" pitchFamily="2" charset="2"/>
                        <a:buChar char="§"/>
                      </a:pPr>
                      <a:r>
                        <a:rPr lang="fr-FR" sz="1200" b="0" dirty="0">
                          <a:solidFill>
                            <a:schemeClr val="tx1">
                              <a:lumMod val="75000"/>
                              <a:lumOff val="25000"/>
                            </a:schemeClr>
                          </a:solidFill>
                        </a:rPr>
                        <a:t>Découvrir nos </a:t>
                      </a:r>
                      <a:r>
                        <a:rPr lang="fr-FR" sz="1200" b="1" dirty="0">
                          <a:solidFill>
                            <a:schemeClr val="tx1">
                              <a:lumMod val="75000"/>
                              <a:lumOff val="25000"/>
                            </a:schemeClr>
                          </a:solidFill>
                        </a:rPr>
                        <a:t>offres de leasing : </a:t>
                      </a:r>
                      <a:r>
                        <a:rPr lang="fr-FR" sz="1200" dirty="0">
                          <a:solidFill>
                            <a:schemeClr val="tx1">
                              <a:lumMod val="75000"/>
                              <a:lumOff val="25000"/>
                            </a:schemeClr>
                          </a:solidFill>
                        </a:rPr>
                        <a:t>Location avec</a:t>
                      </a:r>
                      <a:r>
                        <a:rPr lang="fr-FR" sz="1200" baseline="0" dirty="0">
                          <a:solidFill>
                            <a:schemeClr val="tx1">
                              <a:lumMod val="75000"/>
                              <a:lumOff val="25000"/>
                            </a:schemeClr>
                          </a:solidFill>
                        </a:rPr>
                        <a:t> Option d’Achat et Location L</a:t>
                      </a:r>
                      <a:r>
                        <a:rPr lang="fr-FR" sz="1200" dirty="0">
                          <a:solidFill>
                            <a:schemeClr val="tx1">
                              <a:lumMod val="75000"/>
                              <a:lumOff val="25000"/>
                            </a:schemeClr>
                          </a:solidFill>
                        </a:rPr>
                        <a:t>ongue Durée</a:t>
                      </a:r>
                    </a:p>
                    <a:p>
                      <a:pPr marL="171450" indent="-171450">
                        <a:buFont typeface="Wingdings" panose="05000000000000000000" pitchFamily="2" charset="2"/>
                        <a:buChar char="§"/>
                      </a:pPr>
                      <a:r>
                        <a:rPr lang="fr-FR" sz="1200" dirty="0">
                          <a:solidFill>
                            <a:schemeClr val="tx1">
                              <a:lumMod val="75000"/>
                              <a:lumOff val="25000"/>
                            </a:schemeClr>
                          </a:solidFill>
                        </a:rPr>
                        <a:t>Proposer ces formules</a:t>
                      </a:r>
                      <a:r>
                        <a:rPr lang="fr-FR" sz="1200" baseline="0" dirty="0">
                          <a:solidFill>
                            <a:schemeClr val="tx1">
                              <a:lumMod val="75000"/>
                              <a:lumOff val="25000"/>
                            </a:schemeClr>
                          </a:solidFill>
                        </a:rPr>
                        <a:t> aux clients appétents</a:t>
                      </a:r>
                      <a:endParaRPr lang="fr-FR" sz="1200" dirty="0">
                        <a:solidFill>
                          <a:schemeClr val="tx1">
                            <a:lumMod val="75000"/>
                            <a:lumOff val="25000"/>
                          </a:schemeClr>
                        </a:solidFill>
                      </a:endParaRPr>
                    </a:p>
                  </a:txBody>
                  <a:tcPr marL="4526" marR="4526" marT="6034" marB="0" anchor="ctr">
                    <a:lnT w="12700" cap="flat" cmpd="sng" algn="ctr">
                      <a:solidFill>
                        <a:schemeClr val="bg1">
                          <a:lumMod val="95000"/>
                        </a:schemeClr>
                      </a:solidFill>
                      <a:prstDash val="solid"/>
                      <a:round/>
                      <a:headEnd type="none" w="med" len="med"/>
                      <a:tailEnd type="none" w="med" len="med"/>
                    </a:lnT>
                    <a:solidFill>
                      <a:schemeClr val="bg1"/>
                    </a:solidFill>
                  </a:tcPr>
                </a:tc>
                <a:extLst>
                  <a:ext uri="{0D108BD9-81ED-4DB2-BD59-A6C34878D82A}">
                    <a16:rowId xmlns:a16="http://schemas.microsoft.com/office/drawing/2014/main" val="1743982744"/>
                  </a:ext>
                </a:extLst>
              </a:tr>
            </a:tbl>
          </a:graphicData>
        </a:graphic>
      </p:graphicFrame>
      <p:pic>
        <p:nvPicPr>
          <p:cNvPr id="24" name="Picture 2" descr="Sticker arbre été vert pas cher Etiquette &amp;amp;amp; Autocollant">
            <a:extLst>
              <a:ext uri="{FF2B5EF4-FFF2-40B4-BE49-F238E27FC236}">
                <a16:creationId xmlns:a16="http://schemas.microsoft.com/office/drawing/2014/main" id="{DC60690E-0D68-4124-91B1-ABA25D2FBA3A}"/>
              </a:ext>
            </a:extLst>
          </p:cNvPr>
          <p:cNvPicPr>
            <a:picLocks noChangeAspect="1" noChangeArrowheads="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41952" y="3302268"/>
            <a:ext cx="615553" cy="6155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82892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normAutofit/>
          </a:bodyPr>
          <a:lstStyle/>
          <a:p>
            <a:r>
              <a:rPr lang="fr-FR" sz="1800" dirty="0"/>
              <a:t>Des </a:t>
            </a:r>
            <a:r>
              <a:rPr lang="fr-FR" sz="1800" dirty="0">
                <a:solidFill>
                  <a:srgbClr val="C00000"/>
                </a:solidFill>
              </a:rPr>
              <a:t>outils</a:t>
            </a:r>
            <a:r>
              <a:rPr lang="fr-FR" sz="1800" dirty="0"/>
              <a:t> permettant à chacun de trouver les informations qui le concernent</a:t>
            </a:r>
          </a:p>
        </p:txBody>
      </p:sp>
      <p:grpSp>
        <p:nvGrpSpPr>
          <p:cNvPr id="12" name="Groupe 11">
            <a:extLst>
              <a:ext uri="{FF2B5EF4-FFF2-40B4-BE49-F238E27FC236}">
                <a16:creationId xmlns:a16="http://schemas.microsoft.com/office/drawing/2014/main" id="{9DA8115D-0B17-4EFB-82D7-39180694AC9F}"/>
              </a:ext>
            </a:extLst>
          </p:cNvPr>
          <p:cNvGrpSpPr/>
          <p:nvPr/>
        </p:nvGrpSpPr>
        <p:grpSpPr>
          <a:xfrm>
            <a:off x="819198" y="2718148"/>
            <a:ext cx="10351154" cy="3385229"/>
            <a:chOff x="1786504" y="2594939"/>
            <a:chExt cx="8699613" cy="3385229"/>
          </a:xfrm>
        </p:grpSpPr>
        <p:sp>
          <p:nvSpPr>
            <p:cNvPr id="23" name="Rectangle à coins arrondis 65">
              <a:extLst>
                <a:ext uri="{FF2B5EF4-FFF2-40B4-BE49-F238E27FC236}">
                  <a16:creationId xmlns:a16="http://schemas.microsoft.com/office/drawing/2014/main" id="{BE863CD4-79F4-465A-81AF-CA4A0C20E859}"/>
                </a:ext>
              </a:extLst>
            </p:cNvPr>
            <p:cNvSpPr/>
            <p:nvPr/>
          </p:nvSpPr>
          <p:spPr>
            <a:xfrm>
              <a:off x="7469137" y="4150127"/>
              <a:ext cx="3016980" cy="1830041"/>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200" dirty="0">
                <a:solidFill>
                  <a:schemeClr val="tx1">
                    <a:lumMod val="50000"/>
                    <a:lumOff val="50000"/>
                  </a:schemeClr>
                </a:solidFill>
              </a:endParaRPr>
            </a:p>
          </p:txBody>
        </p:sp>
        <p:sp>
          <p:nvSpPr>
            <p:cNvPr id="83" name="Rectangle 82">
              <a:extLst>
                <a:ext uri="{FF2B5EF4-FFF2-40B4-BE49-F238E27FC236}">
                  <a16:creationId xmlns:a16="http://schemas.microsoft.com/office/drawing/2014/main" id="{71222628-0E7F-467F-990D-B34BE04D6358}"/>
                </a:ext>
              </a:extLst>
            </p:cNvPr>
            <p:cNvSpPr/>
            <p:nvPr/>
          </p:nvSpPr>
          <p:spPr>
            <a:xfrm>
              <a:off x="1786504" y="2594939"/>
              <a:ext cx="1511575" cy="276999"/>
            </a:xfrm>
            <a:prstGeom prst="rect">
              <a:avLst/>
            </a:prstGeom>
          </p:spPr>
          <p:txBody>
            <a:bodyPr wrap="square">
              <a:spAutoFit/>
            </a:bodyPr>
            <a:lstStyle/>
            <a:p>
              <a:pPr>
                <a:spcBef>
                  <a:spcPct val="20000"/>
                </a:spcBef>
              </a:pPr>
              <a:endParaRPr lang="fr-FR" sz="1200" i="1" dirty="0">
                <a:solidFill>
                  <a:schemeClr val="tx1">
                    <a:lumMod val="75000"/>
                    <a:lumOff val="25000"/>
                  </a:schemeClr>
                </a:solidFill>
              </a:endParaRPr>
            </a:p>
          </p:txBody>
        </p:sp>
      </p:grpSp>
      <p:pic>
        <p:nvPicPr>
          <p:cNvPr id="19" name="Image 18">
            <a:extLst>
              <a:ext uri="{FF2B5EF4-FFF2-40B4-BE49-F238E27FC236}">
                <a16:creationId xmlns:a16="http://schemas.microsoft.com/office/drawing/2014/main" id="{D67F3B16-4D50-419E-B6DA-F9EE76CC41B0}"/>
              </a:ext>
            </a:extLst>
          </p:cNvPr>
          <p:cNvPicPr>
            <a:picLocks noChangeAspect="1"/>
          </p:cNvPicPr>
          <p:nvPr/>
        </p:nvPicPr>
        <p:blipFill>
          <a:blip r:embed="rId2" cstate="print">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819198" y="1659032"/>
            <a:ext cx="608768" cy="608768"/>
          </a:xfrm>
          <a:prstGeom prst="rect">
            <a:avLst/>
          </a:prstGeom>
        </p:spPr>
      </p:pic>
      <p:pic>
        <p:nvPicPr>
          <p:cNvPr id="20" name="Image 2">
            <a:extLst>
              <a:ext uri="{FF2B5EF4-FFF2-40B4-BE49-F238E27FC236}">
                <a16:creationId xmlns:a16="http://schemas.microsoft.com/office/drawing/2014/main" id="{8A98F303-65C4-4578-96B1-DEB4139933AC}"/>
              </a:ext>
            </a:extLst>
          </p:cNvPr>
          <p:cNvPicPr>
            <a:picLocks noChangeAspect="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4692316" y="1534839"/>
            <a:ext cx="86201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Espace réservé du contenu 4">
            <a:extLst>
              <a:ext uri="{FF2B5EF4-FFF2-40B4-BE49-F238E27FC236}">
                <a16:creationId xmlns:a16="http://schemas.microsoft.com/office/drawing/2014/main" id="{3E6C1A8E-54F6-49AC-8EC1-452C272E7639}"/>
              </a:ext>
            </a:extLst>
          </p:cNvPr>
          <p:cNvSpPr txBox="1">
            <a:spLocks/>
          </p:cNvSpPr>
          <p:nvPr/>
        </p:nvSpPr>
        <p:spPr>
          <a:xfrm>
            <a:off x="680914" y="1084262"/>
            <a:ext cx="7597939" cy="333064"/>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1" dirty="0"/>
              <a:t>Les outils de l’ </a:t>
            </a:r>
            <a:r>
              <a:rPr lang="fr-FR" sz="1400" b="1" dirty="0">
                <a:solidFill>
                  <a:srgbClr val="FFC20A"/>
                </a:solidFill>
              </a:rPr>
              <a:t>IARD &amp; PRÉVOYANCE</a:t>
            </a:r>
            <a:endParaRPr lang="fr-FR" sz="1200" dirty="0">
              <a:solidFill>
                <a:srgbClr val="FFC20A"/>
              </a:solidFill>
            </a:endParaRPr>
          </a:p>
        </p:txBody>
      </p:sp>
      <p:grpSp>
        <p:nvGrpSpPr>
          <p:cNvPr id="25" name="Groupe 14">
            <a:extLst>
              <a:ext uri="{FF2B5EF4-FFF2-40B4-BE49-F238E27FC236}">
                <a16:creationId xmlns:a16="http://schemas.microsoft.com/office/drawing/2014/main" id="{8E5D1EDA-51BF-46D0-A408-405C89F1ED8B}"/>
              </a:ext>
            </a:extLst>
          </p:cNvPr>
          <p:cNvGrpSpPr>
            <a:grpSpLocks/>
          </p:cNvGrpSpPr>
          <p:nvPr/>
        </p:nvGrpSpPr>
        <p:grpSpPr bwMode="auto">
          <a:xfrm>
            <a:off x="695325" y="1550715"/>
            <a:ext cx="3888706" cy="717086"/>
            <a:chOff x="4802041" y="1571343"/>
            <a:chExt cx="2380893" cy="1114422"/>
          </a:xfrm>
          <a:solidFill>
            <a:srgbClr val="C00000"/>
          </a:solidFill>
        </p:grpSpPr>
        <p:sp>
          <p:nvSpPr>
            <p:cNvPr id="26" name="Rectangle 25" title="Arrière-plan d’icône">
              <a:extLst>
                <a:ext uri="{FF2B5EF4-FFF2-40B4-BE49-F238E27FC236}">
                  <a16:creationId xmlns:a16="http://schemas.microsoft.com/office/drawing/2014/main" id="{5547D657-24D7-46DC-8A2F-C098508D2F68}"/>
                </a:ext>
              </a:extLst>
            </p:cNvPr>
            <p:cNvSpPr/>
            <p:nvPr/>
          </p:nvSpPr>
          <p:spPr>
            <a:xfrm>
              <a:off x="4802041" y="1571343"/>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27" name="Espace réservé du contenu 13">
              <a:extLst>
                <a:ext uri="{FF2B5EF4-FFF2-40B4-BE49-F238E27FC236}">
                  <a16:creationId xmlns:a16="http://schemas.microsoft.com/office/drawing/2014/main" id="{8F4D51E5-3753-42B1-ADD5-F7DFDE09C284}"/>
                </a:ext>
              </a:extLst>
            </p:cNvPr>
            <p:cNvSpPr txBox="1">
              <a:spLocks/>
            </p:cNvSpPr>
            <p:nvPr/>
          </p:nvSpPr>
          <p:spPr bwMode="auto">
            <a:xfrm>
              <a:off x="5814964" y="1980364"/>
              <a:ext cx="1257159"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a:solidFill>
                    <a:srgbClr val="FFFFFF"/>
                  </a:solidFill>
                  <a:latin typeface="+mn-lt"/>
                </a:rPr>
                <a:t>OUTILS</a:t>
              </a:r>
            </a:p>
          </p:txBody>
        </p:sp>
      </p:grpSp>
      <p:grpSp>
        <p:nvGrpSpPr>
          <p:cNvPr id="28" name="Groupe 18">
            <a:extLst>
              <a:ext uri="{FF2B5EF4-FFF2-40B4-BE49-F238E27FC236}">
                <a16:creationId xmlns:a16="http://schemas.microsoft.com/office/drawing/2014/main" id="{46FF4EEC-71DE-4930-95F5-307EC60911F1}"/>
              </a:ext>
            </a:extLst>
          </p:cNvPr>
          <p:cNvGrpSpPr>
            <a:grpSpLocks/>
          </p:cNvGrpSpPr>
          <p:nvPr/>
        </p:nvGrpSpPr>
        <p:grpSpPr bwMode="auto">
          <a:xfrm>
            <a:off x="4692316" y="1550714"/>
            <a:ext cx="6930189" cy="717087"/>
            <a:chOff x="7222936" y="1576837"/>
            <a:chExt cx="2380893" cy="1114422"/>
          </a:xfrm>
          <a:solidFill>
            <a:schemeClr val="bg1">
              <a:lumMod val="50000"/>
            </a:schemeClr>
          </a:solidFill>
        </p:grpSpPr>
        <p:sp>
          <p:nvSpPr>
            <p:cNvPr id="29" name="Rectangle 28" title="Arrière-plan d’icône">
              <a:extLst>
                <a:ext uri="{FF2B5EF4-FFF2-40B4-BE49-F238E27FC236}">
                  <a16:creationId xmlns:a16="http://schemas.microsoft.com/office/drawing/2014/main" id="{0B9B4F20-318D-4A91-B6E6-2DE105D92B26}"/>
                </a:ext>
              </a:extLst>
            </p:cNvPr>
            <p:cNvSpPr/>
            <p:nvPr/>
          </p:nvSpPr>
          <p:spPr>
            <a:xfrm>
              <a:off x="7222936" y="1576837"/>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30" name="Espace réservé du contenu 13">
              <a:extLst>
                <a:ext uri="{FF2B5EF4-FFF2-40B4-BE49-F238E27FC236}">
                  <a16:creationId xmlns:a16="http://schemas.microsoft.com/office/drawing/2014/main" id="{605DF596-B943-4D3A-AFDE-2B3B26829C9E}"/>
                </a:ext>
              </a:extLst>
            </p:cNvPr>
            <p:cNvSpPr txBox="1">
              <a:spLocks/>
            </p:cNvSpPr>
            <p:nvPr/>
          </p:nvSpPr>
          <p:spPr bwMode="auto">
            <a:xfrm>
              <a:off x="7985052" y="1985858"/>
              <a:ext cx="1540520"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pPr>
              <a:r>
                <a:rPr lang="fr-FR" altLang="fr-FR" sz="1800" dirty="0">
                  <a:solidFill>
                    <a:srgbClr val="FFFFFF"/>
                  </a:solidFill>
                  <a:latin typeface="+mn-lt"/>
                </a:rPr>
                <a:t>OBJECTIFS</a:t>
              </a:r>
            </a:p>
          </p:txBody>
        </p:sp>
      </p:grpSp>
      <p:pic>
        <p:nvPicPr>
          <p:cNvPr id="31" name="Image 30">
            <a:extLst>
              <a:ext uri="{FF2B5EF4-FFF2-40B4-BE49-F238E27FC236}">
                <a16:creationId xmlns:a16="http://schemas.microsoft.com/office/drawing/2014/main" id="{E34C9E58-F0D3-4FBA-B35C-ACD3FE9AE20C}"/>
              </a:ext>
            </a:extLst>
          </p:cNvPr>
          <p:cNvPicPr>
            <a:picLocks noChangeAspect="1"/>
          </p:cNvPicPr>
          <p:nvPr/>
        </p:nvPicPr>
        <p:blipFill>
          <a:blip r:embed="rId2" cstate="print">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801092" y="1604714"/>
            <a:ext cx="608768" cy="608768"/>
          </a:xfrm>
          <a:prstGeom prst="rect">
            <a:avLst/>
          </a:prstGeom>
        </p:spPr>
      </p:pic>
      <p:pic>
        <p:nvPicPr>
          <p:cNvPr id="32" name="Image 2">
            <a:extLst>
              <a:ext uri="{FF2B5EF4-FFF2-40B4-BE49-F238E27FC236}">
                <a16:creationId xmlns:a16="http://schemas.microsoft.com/office/drawing/2014/main" id="{2B02B685-8678-4C4E-92E3-B6249F0C7345}"/>
              </a:ext>
            </a:extLst>
          </p:cNvPr>
          <p:cNvPicPr>
            <a:picLocks noChangeAspect="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4665157" y="1507680"/>
            <a:ext cx="86201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Espace réservé du texte 3">
            <a:extLst>
              <a:ext uri="{FF2B5EF4-FFF2-40B4-BE49-F238E27FC236}">
                <a16:creationId xmlns:a16="http://schemas.microsoft.com/office/drawing/2014/main" id="{7085648E-31F6-4B3E-A58B-76E8BF473C8B}"/>
              </a:ext>
            </a:extLst>
          </p:cNvPr>
          <p:cNvSpPr>
            <a:spLocks noGrp="1"/>
          </p:cNvSpPr>
          <p:nvPr>
            <p:ph type="body" sz="quarter" idx="14"/>
          </p:nvPr>
        </p:nvSpPr>
        <p:spPr>
          <a:xfrm>
            <a:off x="4376738" y="136525"/>
            <a:ext cx="7299325" cy="231775"/>
          </a:xfrm>
        </p:spPr>
        <p:txBody>
          <a:bodyPr/>
          <a:lstStyle/>
          <a:p>
            <a:r>
              <a:rPr lang="fr-FR" dirty="0">
                <a:solidFill>
                  <a:schemeClr val="accent4">
                    <a:lumMod val="75000"/>
                  </a:schemeClr>
                </a:solidFill>
              </a:rPr>
              <a:t>Particuliers</a:t>
            </a:r>
            <a:r>
              <a:rPr lang="fr-FR" dirty="0"/>
              <a:t> 		</a:t>
            </a:r>
            <a:r>
              <a:rPr lang="fr-FR" b="0" dirty="0">
                <a:solidFill>
                  <a:schemeClr val="accent4">
                    <a:lumMod val="75000"/>
                  </a:schemeClr>
                </a:solidFill>
              </a:rPr>
              <a:t>Premiums</a:t>
            </a:r>
            <a:r>
              <a:rPr lang="fr-FR" b="0" dirty="0"/>
              <a:t>		Professionnels</a:t>
            </a:r>
          </a:p>
        </p:txBody>
      </p:sp>
      <p:graphicFrame>
        <p:nvGraphicFramePr>
          <p:cNvPr id="22" name="Tableau 21">
            <a:extLst>
              <a:ext uri="{FF2B5EF4-FFF2-40B4-BE49-F238E27FC236}">
                <a16:creationId xmlns:a16="http://schemas.microsoft.com/office/drawing/2014/main" id="{B5253419-36A7-4B11-B68A-F10DD21100EF}"/>
              </a:ext>
            </a:extLst>
          </p:cNvPr>
          <p:cNvGraphicFramePr>
            <a:graphicFrameLocks noGrp="1"/>
          </p:cNvGraphicFramePr>
          <p:nvPr>
            <p:extLst>
              <p:ext uri="{D42A27DB-BD31-4B8C-83A1-F6EECF244321}">
                <p14:modId xmlns:p14="http://schemas.microsoft.com/office/powerpoint/2010/main" val="1218556170"/>
              </p:ext>
            </p:extLst>
          </p:nvPr>
        </p:nvGraphicFramePr>
        <p:xfrm>
          <a:off x="695325" y="2354533"/>
          <a:ext cx="10927180" cy="3778651"/>
        </p:xfrm>
        <a:graphic>
          <a:graphicData uri="http://schemas.openxmlformats.org/drawingml/2006/table">
            <a:tbl>
              <a:tblPr firstRow="1" bandRow="1">
                <a:tableStyleId>{2D5ABB26-0587-4C30-8999-92F81FD0307C}</a:tableStyleId>
              </a:tblPr>
              <a:tblGrid>
                <a:gridCol w="3994370">
                  <a:extLst>
                    <a:ext uri="{9D8B030D-6E8A-4147-A177-3AD203B41FA5}">
                      <a16:colId xmlns:a16="http://schemas.microsoft.com/office/drawing/2014/main" val="2865747160"/>
                    </a:ext>
                  </a:extLst>
                </a:gridCol>
                <a:gridCol w="6932810">
                  <a:extLst>
                    <a:ext uri="{9D8B030D-6E8A-4147-A177-3AD203B41FA5}">
                      <a16:colId xmlns:a16="http://schemas.microsoft.com/office/drawing/2014/main" val="273004857"/>
                    </a:ext>
                  </a:extLst>
                </a:gridCol>
              </a:tblGrid>
              <a:tr h="324424">
                <a:tc>
                  <a:txBody>
                    <a:bodyPr/>
                    <a:lstStyle/>
                    <a:p>
                      <a:pPr algn="l" fontAlgn="ctr"/>
                      <a:r>
                        <a:rPr lang="fr-FR" sz="1200" u="none" strike="noStrike" dirty="0">
                          <a:solidFill>
                            <a:schemeClr val="tx1">
                              <a:lumMod val="75000"/>
                              <a:lumOff val="25000"/>
                            </a:schemeClr>
                          </a:solidFill>
                          <a:effectLst/>
                          <a:hlinkClick r:id="rId4">
                            <a:extLst>
                              <a:ext uri="{A12FA001-AC4F-418D-AE19-62706E023703}">
                                <ahyp:hlinkClr xmlns:ahyp="http://schemas.microsoft.com/office/drawing/2018/hyperlinkcolor" val="tx"/>
                              </a:ext>
                            </a:extLst>
                          </a:hlinkClick>
                        </a:rPr>
                        <a:t>Le BOOK de l’assurance </a:t>
                      </a:r>
                      <a:r>
                        <a:rPr lang="fr-FR" sz="1200" u="none" strike="noStrike" dirty="0">
                          <a:solidFill>
                            <a:schemeClr val="tx1">
                              <a:lumMod val="75000"/>
                              <a:lumOff val="25000"/>
                            </a:schemeClr>
                          </a:solidFill>
                          <a:effectLst/>
                        </a:rPr>
                        <a:t> </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b="1" u="none" strike="noStrike" dirty="0">
                          <a:solidFill>
                            <a:schemeClr val="tx1">
                              <a:lumMod val="75000"/>
                              <a:lumOff val="25000"/>
                            </a:schemeClr>
                          </a:solidFill>
                          <a:effectLst/>
                        </a:rPr>
                        <a:t>VERSION</a:t>
                      </a:r>
                      <a:r>
                        <a:rPr lang="fr-FR" sz="1200" b="1" u="none" strike="noStrike" baseline="0" dirty="0">
                          <a:solidFill>
                            <a:schemeClr val="tx1">
                              <a:lumMod val="75000"/>
                              <a:lumOff val="25000"/>
                            </a:schemeClr>
                          </a:solidFill>
                          <a:effectLst/>
                        </a:rPr>
                        <a:t> PRINT : </a:t>
                      </a:r>
                      <a:r>
                        <a:rPr lang="fr-FR" sz="1200" u="none" strike="noStrike" dirty="0">
                          <a:solidFill>
                            <a:schemeClr val="tx1">
                              <a:lumMod val="75000"/>
                              <a:lumOff val="25000"/>
                            </a:schemeClr>
                          </a:solidFill>
                          <a:effectLst/>
                        </a:rPr>
                        <a:t>Accéder directement aux informations indispensables de l'offre IARD</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849" marR="4849" marT="6466" marB="0" anchor="ctr">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26544112"/>
                  </a:ext>
                </a:extLst>
              </a:tr>
              <a:tr h="475240">
                <a:tc>
                  <a:txBody>
                    <a:bodyPr/>
                    <a:lstStyle/>
                    <a:p>
                      <a:pPr algn="l" fontAlgn="ctr"/>
                      <a:r>
                        <a:rPr lang="fr-FR" sz="1200" u="none" strike="noStrike" dirty="0">
                          <a:solidFill>
                            <a:schemeClr val="tx1">
                              <a:lumMod val="75000"/>
                              <a:lumOff val="25000"/>
                            </a:schemeClr>
                          </a:solidFill>
                          <a:effectLst/>
                          <a:hlinkClick r:id="rId5">
                            <a:extLst>
                              <a:ext uri="{A12FA001-AC4F-418D-AE19-62706E023703}">
                                <ahyp:hlinkClr xmlns:ahyp="http://schemas.microsoft.com/office/drawing/2018/hyperlinkcolor" val="tx"/>
                              </a:ext>
                            </a:extLst>
                          </a:hlinkClick>
                        </a:rPr>
                        <a:t>Le BOOK IARD Digital</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1" u="none" strike="noStrike" dirty="0">
                          <a:solidFill>
                            <a:schemeClr val="tx1">
                              <a:lumMod val="75000"/>
                              <a:lumOff val="25000"/>
                            </a:schemeClr>
                          </a:solidFill>
                          <a:effectLst/>
                        </a:rPr>
                        <a:t>VERSION</a:t>
                      </a:r>
                      <a:r>
                        <a:rPr lang="fr-FR" sz="1200" b="1" u="none" strike="noStrike" baseline="0" dirty="0">
                          <a:solidFill>
                            <a:schemeClr val="tx1">
                              <a:lumMod val="75000"/>
                              <a:lumOff val="25000"/>
                            </a:schemeClr>
                          </a:solidFill>
                          <a:effectLst/>
                        </a:rPr>
                        <a:t> DIGITALE : </a:t>
                      </a:r>
                      <a:r>
                        <a:rPr lang="fr-FR" sz="1200" u="none" strike="noStrike" dirty="0">
                          <a:solidFill>
                            <a:schemeClr val="tx1">
                              <a:lumMod val="75000"/>
                              <a:lumOff val="25000"/>
                            </a:schemeClr>
                          </a:solidFill>
                          <a:effectLst/>
                        </a:rPr>
                        <a:t>En complément du book imprimée, retrouvez</a:t>
                      </a:r>
                      <a:r>
                        <a:rPr lang="fr-FR" sz="1200" u="none" strike="noStrike" baseline="0" dirty="0">
                          <a:solidFill>
                            <a:schemeClr val="tx1">
                              <a:lumMod val="75000"/>
                              <a:lumOff val="25000"/>
                            </a:schemeClr>
                          </a:solidFill>
                          <a:effectLst/>
                        </a:rPr>
                        <a:t> la </a:t>
                      </a:r>
                      <a:r>
                        <a:rPr lang="fr-FR" sz="1200" u="none" strike="noStrike" dirty="0">
                          <a:solidFill>
                            <a:schemeClr val="tx1">
                              <a:lumMod val="75000"/>
                              <a:lumOff val="25000"/>
                            </a:schemeClr>
                          </a:solidFill>
                          <a:effectLst/>
                        </a:rPr>
                        <a:t>version digitale  avec un univers intuitif et enrichi. </a:t>
                      </a:r>
                    </a:p>
                  </a:txBody>
                  <a:tcPr marL="4849" marR="4849" marT="646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673217469"/>
                  </a:ext>
                </a:extLst>
              </a:tr>
              <a:tr h="701584">
                <a:tc>
                  <a:txBody>
                    <a:bodyPr/>
                    <a:lstStyle/>
                    <a:p>
                      <a:pPr algn="l" fontAlgn="ctr"/>
                      <a:r>
                        <a:rPr lang="fr-FR" sz="1200" u="none" strike="noStrike" dirty="0">
                          <a:solidFill>
                            <a:schemeClr val="tx1">
                              <a:lumMod val="75000"/>
                              <a:lumOff val="25000"/>
                            </a:schemeClr>
                          </a:solidFill>
                          <a:effectLst/>
                          <a:hlinkClick r:id="rId6">
                            <a:extLst>
                              <a:ext uri="{A12FA001-AC4F-418D-AE19-62706E023703}">
                                <ahyp:hlinkClr xmlns:ahyp="http://schemas.microsoft.com/office/drawing/2018/hyperlinkcolor" val="tx"/>
                              </a:ext>
                            </a:extLst>
                          </a:hlinkClick>
                        </a:rPr>
                        <a:t>Le comparateur IARD</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b="1" u="none" strike="noStrike" dirty="0">
                          <a:solidFill>
                            <a:schemeClr val="tx1">
                              <a:lumMod val="75000"/>
                              <a:lumOff val="25000"/>
                            </a:schemeClr>
                          </a:solidFill>
                          <a:effectLst/>
                        </a:rPr>
                        <a:t>Avoir une lecture rapide et simplifiée </a:t>
                      </a:r>
                      <a:r>
                        <a:rPr lang="fr-FR" sz="1200" u="none" strike="noStrike" dirty="0">
                          <a:solidFill>
                            <a:schemeClr val="tx1">
                              <a:lumMod val="75000"/>
                              <a:lumOff val="25000"/>
                            </a:schemeClr>
                          </a:solidFill>
                          <a:effectLst/>
                        </a:rPr>
                        <a:t>des contrats AUTO, 2 ROUES, MRH et Santé.</a:t>
                      </a:r>
                      <a:r>
                        <a:rPr lang="fr-FR" sz="1200" u="none" strike="noStrike" baseline="0" dirty="0">
                          <a:solidFill>
                            <a:schemeClr val="tx1">
                              <a:lumMod val="75000"/>
                              <a:lumOff val="25000"/>
                            </a:schemeClr>
                          </a:solidFill>
                          <a:effectLst/>
                        </a:rPr>
                        <a:t> </a:t>
                      </a:r>
                    </a:p>
                    <a:p>
                      <a:pPr marL="171450" indent="-171450" algn="l" fontAlgn="ctr">
                        <a:buFont typeface="Wingdings" panose="05000000000000000000" pitchFamily="2" charset="2"/>
                        <a:buChar char="§"/>
                      </a:pPr>
                      <a:r>
                        <a:rPr lang="fr-FR" sz="1200" b="1" u="none" strike="noStrike" dirty="0">
                          <a:solidFill>
                            <a:schemeClr val="tx1">
                              <a:lumMod val="75000"/>
                              <a:lumOff val="25000"/>
                            </a:schemeClr>
                          </a:solidFill>
                          <a:effectLst/>
                        </a:rPr>
                        <a:t>Comparer les garanties de nos contrats </a:t>
                      </a:r>
                      <a:r>
                        <a:rPr lang="fr-FR" sz="1200" u="none" strike="noStrike" dirty="0">
                          <a:solidFill>
                            <a:schemeClr val="tx1">
                              <a:lumMod val="75000"/>
                              <a:lumOff val="25000"/>
                            </a:schemeClr>
                          </a:solidFill>
                          <a:effectLst/>
                        </a:rPr>
                        <a:t>avec les garanties des contrats concurrents dans une base de données couvrant plus de 90% du marché !</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849" marR="4849" marT="646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83522031"/>
                  </a:ext>
                </a:extLst>
              </a:tr>
              <a:tr h="257090">
                <a:tc>
                  <a:txBody>
                    <a:bodyPr/>
                    <a:lstStyle/>
                    <a:p>
                      <a:pPr algn="l" fontAlgn="ctr"/>
                      <a:r>
                        <a:rPr lang="fr-FR" sz="1200" b="0" i="0" u="none" strike="noStrike" dirty="0">
                          <a:solidFill>
                            <a:schemeClr val="tx1">
                              <a:lumMod val="75000"/>
                              <a:lumOff val="25000"/>
                            </a:schemeClr>
                          </a:solidFill>
                          <a:effectLst/>
                          <a:latin typeface="+mn-lt"/>
                          <a:cs typeface="Calibri" panose="020F0502020204030204" pitchFamily="34" charset="0"/>
                          <a:hlinkClick r:id="rId7">
                            <a:extLst>
                              <a:ext uri="{A12FA001-AC4F-418D-AE19-62706E023703}">
                                <ahyp:hlinkClr xmlns:ahyp="http://schemas.microsoft.com/office/drawing/2018/hyperlinkcolor" val="tx"/>
                              </a:ext>
                            </a:extLst>
                          </a:hlinkClick>
                        </a:rPr>
                        <a:t>Notre MRH et son côté Green</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b="0" i="0" u="none" strike="noStrike" dirty="0">
                          <a:solidFill>
                            <a:schemeClr val="tx1">
                              <a:lumMod val="75000"/>
                              <a:lumOff val="25000"/>
                            </a:schemeClr>
                          </a:solidFill>
                          <a:effectLst/>
                          <a:latin typeface="+mn-lt"/>
                          <a:cs typeface="Calibri" panose="020F0502020204030204" pitchFamily="34" charset="0"/>
                        </a:rPr>
                        <a:t>Pour visualiser rapidement et d’une manière ludique tous les équipements de développement durable garantis avec notre assurance habitation.</a:t>
                      </a:r>
                    </a:p>
                  </a:txBody>
                  <a:tcPr marL="4849" marR="4849" marT="646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927497444"/>
                  </a:ext>
                </a:extLst>
              </a:tr>
              <a:tr h="257090">
                <a:tc>
                  <a:txBody>
                    <a:bodyPr/>
                    <a:lstStyle/>
                    <a:p>
                      <a:pPr algn="l" fontAlgn="ctr"/>
                      <a:r>
                        <a:rPr lang="fr-FR" sz="1200" b="0" i="0" u="none" strike="noStrike" dirty="0">
                          <a:solidFill>
                            <a:schemeClr val="tx1">
                              <a:lumMod val="75000"/>
                              <a:lumOff val="25000"/>
                            </a:schemeClr>
                          </a:solidFill>
                          <a:effectLst/>
                          <a:latin typeface="+mn-lt"/>
                          <a:cs typeface="Calibri" panose="020F0502020204030204" pitchFamily="34" charset="0"/>
                          <a:hlinkClick r:id="rId8">
                            <a:extLst>
                              <a:ext uri="{A12FA001-AC4F-418D-AE19-62706E023703}">
                                <ahyp:hlinkClr xmlns:ahyp="http://schemas.microsoft.com/office/drawing/2018/hyperlinkcolor" val="tx"/>
                              </a:ext>
                            </a:extLst>
                          </a:hlinkClick>
                        </a:rPr>
                        <a:t>Notre assurance AUTO et son côté Green</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0" i="0" u="none" strike="noStrike" dirty="0">
                          <a:solidFill>
                            <a:schemeClr val="tx1">
                              <a:lumMod val="75000"/>
                              <a:lumOff val="25000"/>
                            </a:schemeClr>
                          </a:solidFill>
                          <a:effectLst/>
                          <a:latin typeface="+mn-lt"/>
                          <a:cs typeface="Calibri" panose="020F0502020204030204" pitchFamily="34" charset="0"/>
                        </a:rPr>
                        <a:t>Pour visualiser rapidement et d’une manière ludique les garanties ou options de développement durable de notre assurance AUTO.</a:t>
                      </a:r>
                    </a:p>
                  </a:txBody>
                  <a:tcPr marL="4849" marR="4849" marT="646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956653507"/>
                  </a:ext>
                </a:extLst>
              </a:tr>
              <a:tr h="257090">
                <a:tc>
                  <a:txBody>
                    <a:bodyPr/>
                    <a:lstStyle/>
                    <a:p>
                      <a:pPr algn="l" fontAlgn="ctr"/>
                      <a:r>
                        <a:rPr lang="fr-FR" sz="1200" u="none" strike="noStrike" baseline="0" dirty="0">
                          <a:solidFill>
                            <a:schemeClr val="tx1">
                              <a:lumMod val="75000"/>
                              <a:lumOff val="25000"/>
                            </a:schemeClr>
                          </a:solidFill>
                          <a:effectLst/>
                          <a:hlinkClick r:id="rId9">
                            <a:extLst>
                              <a:ext uri="{A12FA001-AC4F-418D-AE19-62706E023703}">
                                <ahyp:hlinkClr xmlns:ahyp="http://schemas.microsoft.com/office/drawing/2018/hyperlinkcolor" val="tx"/>
                              </a:ext>
                            </a:extLst>
                          </a:hlinkClick>
                        </a:rPr>
                        <a:t>MYEAV</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u="none" strike="noStrike" dirty="0">
                          <a:solidFill>
                            <a:schemeClr val="tx1">
                              <a:lumMod val="75000"/>
                              <a:lumOff val="25000"/>
                            </a:schemeClr>
                          </a:solidFill>
                          <a:effectLst/>
                        </a:rPr>
                        <a:t>Accéder à votre Espace Assurance-Vie et </a:t>
                      </a:r>
                      <a:r>
                        <a:rPr lang="fr-FR" sz="1200" b="1" u="none" strike="noStrike" dirty="0">
                          <a:solidFill>
                            <a:schemeClr val="tx1">
                              <a:lumMod val="75000"/>
                              <a:lumOff val="25000"/>
                            </a:schemeClr>
                          </a:solidFill>
                          <a:effectLst/>
                        </a:rPr>
                        <a:t>Prévoyance </a:t>
                      </a:r>
                      <a:r>
                        <a:rPr lang="fr-FR" sz="1200" b="1" u="none" strike="noStrike" baseline="0" dirty="0">
                          <a:solidFill>
                            <a:schemeClr val="tx1">
                              <a:lumMod val="75000"/>
                              <a:lumOff val="25000"/>
                            </a:schemeClr>
                          </a:solidFill>
                          <a:effectLst/>
                        </a:rPr>
                        <a:t> </a:t>
                      </a:r>
                      <a:r>
                        <a:rPr lang="fr-FR" sz="1200" u="none" strike="noStrike" dirty="0">
                          <a:solidFill>
                            <a:schemeClr val="tx1">
                              <a:lumMod val="75000"/>
                              <a:lumOff val="25000"/>
                            </a:schemeClr>
                          </a:solidFill>
                          <a:effectLst/>
                        </a:rPr>
                        <a:t>&amp; y trouver tous les outils d'aide à la vente.</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849" marR="4849" marT="646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425022673"/>
                  </a:ext>
                </a:extLst>
              </a:tr>
              <a:tr h="25709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r-FR" sz="1200" u="none" strike="noStrike" dirty="0">
                          <a:solidFill>
                            <a:schemeClr val="tx1">
                              <a:lumMod val="75000"/>
                              <a:lumOff val="25000"/>
                            </a:schemeClr>
                          </a:solidFill>
                          <a:effectLst/>
                          <a:hlinkClick r:id="rId10">
                            <a:extLst>
                              <a:ext uri="{A12FA001-AC4F-418D-AE19-62706E023703}">
                                <ahyp:hlinkClr xmlns:ahyp="http://schemas.microsoft.com/office/drawing/2018/hyperlinkcolor" val="tx"/>
                              </a:ext>
                            </a:extLst>
                          </a:hlinkClick>
                        </a:rPr>
                        <a:t>L’indispensable 2022</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1" u="none" strike="noStrike" dirty="0">
                          <a:solidFill>
                            <a:schemeClr val="tx1">
                              <a:lumMod val="75000"/>
                              <a:lumOff val="25000"/>
                            </a:schemeClr>
                          </a:solidFill>
                          <a:effectLst/>
                        </a:rPr>
                        <a:t>Accéder directement aux informations indispensables </a:t>
                      </a:r>
                      <a:r>
                        <a:rPr lang="fr-FR" sz="1200" u="none" strike="noStrike" dirty="0">
                          <a:solidFill>
                            <a:schemeClr val="tx1">
                              <a:lumMod val="75000"/>
                              <a:lumOff val="25000"/>
                            </a:schemeClr>
                          </a:solidFill>
                          <a:effectLst/>
                        </a:rPr>
                        <a:t>de l'offre </a:t>
                      </a:r>
                      <a:r>
                        <a:rPr lang="fr-FR" sz="1200" b="1" u="none" strike="noStrike" dirty="0">
                          <a:solidFill>
                            <a:schemeClr val="tx1">
                              <a:lumMod val="75000"/>
                              <a:lumOff val="25000"/>
                            </a:schemeClr>
                          </a:solidFill>
                          <a:effectLst/>
                        </a:rPr>
                        <a:t>Prévoyance</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2603" marR="2603" marT="3470"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788660918"/>
                  </a:ext>
                </a:extLst>
              </a:tr>
              <a:tr h="504591">
                <a:tc>
                  <a:txBody>
                    <a:bodyPr/>
                    <a:lstStyle/>
                    <a:p>
                      <a:pPr algn="l" fontAlgn="ctr"/>
                      <a:r>
                        <a:rPr lang="fr-FR" sz="1200" u="none" strike="noStrike" dirty="0">
                          <a:solidFill>
                            <a:schemeClr val="tx1">
                              <a:lumMod val="75000"/>
                              <a:lumOff val="25000"/>
                            </a:schemeClr>
                          </a:solidFill>
                          <a:effectLst/>
                          <a:hlinkClick r:id="rId11">
                            <a:extLst>
                              <a:ext uri="{A12FA001-AC4F-418D-AE19-62706E023703}">
                                <ahyp:hlinkClr xmlns:ahyp="http://schemas.microsoft.com/office/drawing/2018/hyperlinkcolor" val="tx"/>
                              </a:ext>
                            </a:extLst>
                          </a:hlinkClick>
                        </a:rPr>
                        <a:t>Fiche </a:t>
                      </a:r>
                      <a:r>
                        <a:rPr lang="fr-FR" sz="1200" u="none" strike="noStrike" dirty="0" err="1">
                          <a:solidFill>
                            <a:schemeClr val="tx1">
                              <a:lumMod val="75000"/>
                              <a:lumOff val="25000"/>
                            </a:schemeClr>
                          </a:solidFill>
                          <a:effectLst/>
                          <a:hlinkClick r:id="rId11">
                            <a:extLst>
                              <a:ext uri="{A12FA001-AC4F-418D-AE19-62706E023703}">
                                <ahyp:hlinkClr xmlns:ahyp="http://schemas.microsoft.com/office/drawing/2018/hyperlinkcolor" val="tx"/>
                              </a:ext>
                            </a:extLst>
                          </a:hlinkClick>
                        </a:rPr>
                        <a:t>Sécur’Famille</a:t>
                      </a:r>
                      <a:r>
                        <a:rPr lang="fr-FR" sz="1200" u="none" strike="noStrike" dirty="0">
                          <a:solidFill>
                            <a:schemeClr val="tx1">
                              <a:lumMod val="75000"/>
                              <a:lumOff val="25000"/>
                            </a:schemeClr>
                          </a:solidFill>
                          <a:effectLst/>
                          <a:hlinkClick r:id="rId11">
                            <a:extLst>
                              <a:ext uri="{A12FA001-AC4F-418D-AE19-62706E023703}">
                                <ahyp:hlinkClr xmlns:ahyp="http://schemas.microsoft.com/office/drawing/2018/hyperlinkcolor" val="tx"/>
                              </a:ext>
                            </a:extLst>
                          </a:hlinkClick>
                        </a:rPr>
                        <a:t> 2</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b="1" u="none" strike="noStrike" dirty="0">
                          <a:solidFill>
                            <a:schemeClr val="tx1">
                              <a:lumMod val="75000"/>
                              <a:lumOff val="25000"/>
                            </a:schemeClr>
                          </a:solidFill>
                          <a:effectLst/>
                        </a:rPr>
                        <a:t>Présenter de manière synthétique </a:t>
                      </a:r>
                      <a:r>
                        <a:rPr lang="fr-FR" sz="1200" u="none" strike="noStrike" dirty="0">
                          <a:solidFill>
                            <a:schemeClr val="tx1">
                              <a:lumMod val="75000"/>
                              <a:lumOff val="25000"/>
                            </a:schemeClr>
                          </a:solidFill>
                          <a:effectLst/>
                        </a:rPr>
                        <a:t>notre offre </a:t>
                      </a:r>
                      <a:r>
                        <a:rPr lang="fr-FR" sz="1200" u="none" strike="noStrike" dirty="0" err="1">
                          <a:solidFill>
                            <a:schemeClr val="tx1">
                              <a:lumMod val="75000"/>
                              <a:lumOff val="25000"/>
                            </a:schemeClr>
                          </a:solidFill>
                          <a:effectLst/>
                        </a:rPr>
                        <a:t>Sécur’Famille</a:t>
                      </a:r>
                      <a:r>
                        <a:rPr lang="fr-FR" sz="1200" u="none" strike="noStrike" baseline="0" dirty="0">
                          <a:solidFill>
                            <a:schemeClr val="tx1">
                              <a:lumMod val="75000"/>
                              <a:lumOff val="25000"/>
                            </a:schemeClr>
                          </a:solidFill>
                          <a:effectLst/>
                        </a:rPr>
                        <a:t> 2</a:t>
                      </a:r>
                      <a:r>
                        <a:rPr lang="fr-FR" sz="1200" u="none" strike="noStrike" dirty="0">
                          <a:solidFill>
                            <a:schemeClr val="tx1">
                              <a:lumMod val="75000"/>
                              <a:lumOff val="25000"/>
                            </a:schemeClr>
                          </a:solidFill>
                          <a:effectLst/>
                        </a:rPr>
                        <a:t> au client.</a:t>
                      </a:r>
                      <a:br>
                        <a:rPr lang="fr-FR" sz="1200" u="none" strike="noStrike" dirty="0">
                          <a:solidFill>
                            <a:schemeClr val="tx1">
                              <a:lumMod val="75000"/>
                              <a:lumOff val="25000"/>
                            </a:schemeClr>
                          </a:solidFill>
                          <a:effectLst/>
                        </a:rPr>
                      </a:br>
                      <a:r>
                        <a:rPr lang="fr-FR" sz="1200" b="1" u="none" strike="noStrike" dirty="0">
                          <a:solidFill>
                            <a:schemeClr val="tx1">
                              <a:lumMod val="75000"/>
                              <a:lumOff val="25000"/>
                            </a:schemeClr>
                          </a:solidFill>
                          <a:effectLst/>
                        </a:rPr>
                        <a:t>Envoyer au client le lien </a:t>
                      </a:r>
                      <a:r>
                        <a:rPr lang="fr-FR" sz="1200" u="none" strike="noStrike" dirty="0">
                          <a:solidFill>
                            <a:schemeClr val="tx1">
                              <a:lumMod val="75000"/>
                              <a:lumOff val="25000"/>
                            </a:schemeClr>
                          </a:solidFill>
                          <a:effectLst/>
                        </a:rPr>
                        <a:t>afin qu'il puisse se documenter.</a:t>
                      </a:r>
                      <a:endParaRPr lang="fr-FR" sz="1200" b="0" u="none" strike="noStrike" dirty="0">
                        <a:solidFill>
                          <a:schemeClr val="tx1">
                            <a:lumMod val="75000"/>
                            <a:lumOff val="25000"/>
                          </a:schemeClr>
                        </a:solidFill>
                        <a:effectLst/>
                      </a:endParaRPr>
                    </a:p>
                  </a:txBody>
                  <a:tcPr marL="4849" marR="4849" marT="646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581702246"/>
                  </a:ext>
                </a:extLst>
              </a:tr>
              <a:tr h="25709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u="none" strike="noStrike" dirty="0">
                          <a:solidFill>
                            <a:schemeClr val="tx1">
                              <a:lumMod val="75000"/>
                              <a:lumOff val="25000"/>
                            </a:schemeClr>
                          </a:solidFill>
                          <a:effectLst/>
                          <a:hlinkClick r:id="rId12">
                            <a:extLst>
                              <a:ext uri="{A12FA001-AC4F-418D-AE19-62706E023703}">
                                <ahyp:hlinkClr xmlns:ahyp="http://schemas.microsoft.com/office/drawing/2018/hyperlinkcolor" val="tx"/>
                              </a:ext>
                            </a:extLst>
                          </a:hlinkClick>
                        </a:rPr>
                        <a:t>Simulateur </a:t>
                      </a:r>
                      <a:r>
                        <a:rPr lang="fr-FR" sz="1200" u="none" strike="noStrike" dirty="0" err="1">
                          <a:solidFill>
                            <a:schemeClr val="tx1">
                              <a:lumMod val="75000"/>
                              <a:lumOff val="25000"/>
                            </a:schemeClr>
                          </a:solidFill>
                          <a:effectLst/>
                          <a:hlinkClick r:id="rId12">
                            <a:extLst>
                              <a:ext uri="{A12FA001-AC4F-418D-AE19-62706E023703}">
                                <ahyp:hlinkClr xmlns:ahyp="http://schemas.microsoft.com/office/drawing/2018/hyperlinkcolor" val="tx"/>
                              </a:ext>
                            </a:extLst>
                          </a:hlinkClick>
                        </a:rPr>
                        <a:t>Sécur’Famille</a:t>
                      </a:r>
                      <a:r>
                        <a:rPr lang="fr-FR" sz="1200" u="none" strike="noStrike" baseline="0" dirty="0">
                          <a:solidFill>
                            <a:schemeClr val="tx1">
                              <a:lumMod val="75000"/>
                              <a:lumOff val="25000"/>
                            </a:schemeClr>
                          </a:solidFill>
                          <a:effectLst/>
                          <a:hlinkClick r:id="rId12">
                            <a:extLst>
                              <a:ext uri="{A12FA001-AC4F-418D-AE19-62706E023703}">
                                <ahyp:hlinkClr xmlns:ahyp="http://schemas.microsoft.com/office/drawing/2018/hyperlinkcolor" val="tx"/>
                              </a:ext>
                            </a:extLst>
                          </a:hlinkClick>
                        </a:rPr>
                        <a:t> 2</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1" u="none" strike="noStrike" dirty="0">
                          <a:solidFill>
                            <a:schemeClr val="tx1">
                              <a:lumMod val="75000"/>
                              <a:lumOff val="25000"/>
                            </a:schemeClr>
                          </a:solidFill>
                          <a:effectLst/>
                        </a:rPr>
                        <a:t>Réaliser des simulations </a:t>
                      </a:r>
                      <a:r>
                        <a:rPr lang="fr-FR" sz="1200" u="none" strike="noStrike" dirty="0">
                          <a:solidFill>
                            <a:schemeClr val="tx1">
                              <a:lumMod val="75000"/>
                              <a:lumOff val="25000"/>
                            </a:schemeClr>
                          </a:solidFill>
                          <a:effectLst/>
                        </a:rPr>
                        <a:t>de prix </a:t>
                      </a:r>
                      <a:r>
                        <a:rPr lang="fr-FR" sz="1200" u="none" strike="noStrike" dirty="0" err="1">
                          <a:solidFill>
                            <a:schemeClr val="tx1">
                              <a:lumMod val="75000"/>
                              <a:lumOff val="25000"/>
                            </a:schemeClr>
                          </a:solidFill>
                          <a:effectLst/>
                        </a:rPr>
                        <a:t>Sécur’Famille</a:t>
                      </a:r>
                      <a:r>
                        <a:rPr lang="fr-FR" sz="1200" u="none" strike="noStrike" baseline="0" dirty="0">
                          <a:solidFill>
                            <a:schemeClr val="tx1">
                              <a:lumMod val="75000"/>
                              <a:lumOff val="25000"/>
                            </a:schemeClr>
                          </a:solidFill>
                          <a:effectLst/>
                        </a:rPr>
                        <a:t> 2 en quelques clics</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2603" marR="2603" marT="3470"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614041478"/>
                  </a:ext>
                </a:extLst>
              </a:tr>
              <a:tr h="257090">
                <a:tc>
                  <a:txBody>
                    <a:bodyPr/>
                    <a:lstStyle/>
                    <a:p>
                      <a:r>
                        <a:rPr lang="fr-FR" sz="1200" b="0" i="0" u="none" strike="noStrike" dirty="0">
                          <a:solidFill>
                            <a:schemeClr val="tx1">
                              <a:lumMod val="75000"/>
                              <a:lumOff val="25000"/>
                            </a:schemeClr>
                          </a:solidFill>
                          <a:effectLst/>
                          <a:latin typeface="+mn-lt"/>
                          <a:cs typeface="Calibri" panose="020F0502020204030204" pitchFamily="34" charset="0"/>
                          <a:hlinkClick r:id="rId13">
                            <a:extLst>
                              <a:ext uri="{A12FA001-AC4F-418D-AE19-62706E023703}">
                                <ahyp:hlinkClr xmlns:ahyp="http://schemas.microsoft.com/office/drawing/2018/hyperlinkcolor" val="tx"/>
                              </a:ext>
                            </a:extLst>
                          </a:hlinkClick>
                        </a:rPr>
                        <a:t>L’atelier des Décodeurs Santé</a:t>
                      </a:r>
                      <a:endParaRPr lang="fr-FR" dirty="0">
                        <a:solidFill>
                          <a:schemeClr val="tx1">
                            <a:lumMod val="75000"/>
                            <a:lumOff val="25000"/>
                          </a:schemeClr>
                        </a:solidFill>
                      </a:endParaRPr>
                    </a:p>
                  </a:txBody>
                  <a:tcPr marL="5076" marR="5076" marT="6769" marB="0" anchor="ctr">
                    <a:lnT w="12700" cap="flat" cmpd="sng" algn="ctr">
                      <a:solidFill>
                        <a:schemeClr val="bg1">
                          <a:lumMod val="95000"/>
                        </a:schemeClr>
                      </a:solidFill>
                      <a:prstDash val="solid"/>
                      <a:round/>
                      <a:headEnd type="none" w="med" len="med"/>
                      <a:tailEnd type="none" w="med" len="med"/>
                    </a:lnT>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0" i="0" u="none" strike="noStrike" dirty="0">
                          <a:solidFill>
                            <a:schemeClr val="tx1">
                              <a:lumMod val="75000"/>
                              <a:lumOff val="25000"/>
                            </a:schemeClr>
                          </a:solidFill>
                          <a:effectLst/>
                          <a:latin typeface="+mn-lt"/>
                          <a:cs typeface="Calibri" panose="020F0502020204030204" pitchFamily="34" charset="0"/>
                        </a:rPr>
                        <a:t>Tout savoir sur le </a:t>
                      </a:r>
                      <a:r>
                        <a:rPr lang="fr-FR" sz="1200" b="1" i="0" u="none" strike="noStrike" dirty="0">
                          <a:solidFill>
                            <a:schemeClr val="tx1">
                              <a:lumMod val="75000"/>
                              <a:lumOff val="25000"/>
                            </a:schemeClr>
                          </a:solidFill>
                          <a:effectLst/>
                          <a:latin typeface="+mn-lt"/>
                          <a:cs typeface="Calibri" panose="020F0502020204030204" pitchFamily="34" charset="0"/>
                        </a:rPr>
                        <a:t>contrat Santé </a:t>
                      </a:r>
                      <a:r>
                        <a:rPr lang="fr-FR" sz="1200" b="0" i="0" u="none" strike="noStrike" dirty="0">
                          <a:solidFill>
                            <a:schemeClr val="tx1">
                              <a:lumMod val="75000"/>
                              <a:lumOff val="25000"/>
                            </a:schemeClr>
                          </a:solidFill>
                          <a:effectLst/>
                          <a:latin typeface="+mn-lt"/>
                          <a:cs typeface="Calibri" panose="020F0502020204030204" pitchFamily="34" charset="0"/>
                        </a:rPr>
                        <a:t>avec support interne et support à utiliser lors de vos RDV client.</a:t>
                      </a:r>
                    </a:p>
                  </a:txBody>
                  <a:tcPr marL="4849" marR="4849" marT="6466" marB="0" anchor="b">
                    <a:lnT w="12700" cap="flat" cmpd="sng" algn="ctr">
                      <a:solidFill>
                        <a:schemeClr val="bg1">
                          <a:lumMod val="95000"/>
                        </a:schemeClr>
                      </a:solidFill>
                      <a:prstDash val="solid"/>
                      <a:round/>
                      <a:headEnd type="none" w="med" len="med"/>
                      <a:tailEnd type="none" w="med" len="med"/>
                    </a:lnT>
                    <a:solidFill>
                      <a:schemeClr val="bg1"/>
                    </a:solidFill>
                  </a:tcPr>
                </a:tc>
                <a:extLst>
                  <a:ext uri="{0D108BD9-81ED-4DB2-BD59-A6C34878D82A}">
                    <a16:rowId xmlns:a16="http://schemas.microsoft.com/office/drawing/2014/main" val="2754362303"/>
                  </a:ext>
                </a:extLst>
              </a:tr>
            </a:tbl>
          </a:graphicData>
        </a:graphic>
      </p:graphicFrame>
      <p:pic>
        <p:nvPicPr>
          <p:cNvPr id="33" name="Picture 2" descr="Sticker arbre été vert pas cher Etiquette &amp;amp;amp; Autocollant">
            <a:extLst>
              <a:ext uri="{FF2B5EF4-FFF2-40B4-BE49-F238E27FC236}">
                <a16:creationId xmlns:a16="http://schemas.microsoft.com/office/drawing/2014/main" id="{149FB26B-4182-40C1-AD58-0241E26E98D7}"/>
              </a:ext>
            </a:extLst>
          </p:cNvPr>
          <p:cNvPicPr>
            <a:picLocks noChangeAspect="1" noChangeArrowheads="1"/>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60833" y="3657783"/>
            <a:ext cx="615553" cy="615553"/>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Sticker arbre été vert pas cher Etiquette &amp;amp;amp; Autocollant">
            <a:extLst>
              <a:ext uri="{FF2B5EF4-FFF2-40B4-BE49-F238E27FC236}">
                <a16:creationId xmlns:a16="http://schemas.microsoft.com/office/drawing/2014/main" id="{79F64981-C3E9-4E50-8F6F-976D00A7FB3A}"/>
              </a:ext>
            </a:extLst>
          </p:cNvPr>
          <p:cNvPicPr>
            <a:picLocks noChangeAspect="1" noChangeArrowheads="1"/>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22422" y="4056763"/>
            <a:ext cx="615553" cy="6155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107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normAutofit/>
          </a:bodyPr>
          <a:lstStyle/>
          <a:p>
            <a:r>
              <a:rPr lang="fr-FR" sz="1800" dirty="0"/>
              <a:t>Des </a:t>
            </a:r>
            <a:r>
              <a:rPr lang="fr-FR" sz="1800" dirty="0">
                <a:solidFill>
                  <a:srgbClr val="C00000"/>
                </a:solidFill>
              </a:rPr>
              <a:t>outils</a:t>
            </a:r>
            <a:r>
              <a:rPr lang="fr-FR" sz="1800" dirty="0"/>
              <a:t> permettant à chacun de trouver les informations qui le concernent</a:t>
            </a:r>
          </a:p>
        </p:txBody>
      </p:sp>
      <p:grpSp>
        <p:nvGrpSpPr>
          <p:cNvPr id="12" name="Groupe 11">
            <a:extLst>
              <a:ext uri="{FF2B5EF4-FFF2-40B4-BE49-F238E27FC236}">
                <a16:creationId xmlns:a16="http://schemas.microsoft.com/office/drawing/2014/main" id="{9DA8115D-0B17-4EFB-82D7-39180694AC9F}"/>
              </a:ext>
            </a:extLst>
          </p:cNvPr>
          <p:cNvGrpSpPr/>
          <p:nvPr/>
        </p:nvGrpSpPr>
        <p:grpSpPr>
          <a:xfrm>
            <a:off x="819198" y="2718148"/>
            <a:ext cx="10351154" cy="3385229"/>
            <a:chOff x="1786504" y="2594939"/>
            <a:chExt cx="8699613" cy="3385229"/>
          </a:xfrm>
        </p:grpSpPr>
        <p:sp>
          <p:nvSpPr>
            <p:cNvPr id="23" name="Rectangle à coins arrondis 65">
              <a:extLst>
                <a:ext uri="{FF2B5EF4-FFF2-40B4-BE49-F238E27FC236}">
                  <a16:creationId xmlns:a16="http://schemas.microsoft.com/office/drawing/2014/main" id="{BE863CD4-79F4-465A-81AF-CA4A0C20E859}"/>
                </a:ext>
              </a:extLst>
            </p:cNvPr>
            <p:cNvSpPr/>
            <p:nvPr/>
          </p:nvSpPr>
          <p:spPr>
            <a:xfrm>
              <a:off x="7469137" y="4150127"/>
              <a:ext cx="3016980" cy="1830041"/>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200" dirty="0">
                <a:solidFill>
                  <a:schemeClr val="tx1">
                    <a:lumMod val="50000"/>
                    <a:lumOff val="50000"/>
                  </a:schemeClr>
                </a:solidFill>
              </a:endParaRPr>
            </a:p>
          </p:txBody>
        </p:sp>
        <p:sp>
          <p:nvSpPr>
            <p:cNvPr id="83" name="Rectangle 82">
              <a:extLst>
                <a:ext uri="{FF2B5EF4-FFF2-40B4-BE49-F238E27FC236}">
                  <a16:creationId xmlns:a16="http://schemas.microsoft.com/office/drawing/2014/main" id="{71222628-0E7F-467F-990D-B34BE04D6358}"/>
                </a:ext>
              </a:extLst>
            </p:cNvPr>
            <p:cNvSpPr/>
            <p:nvPr/>
          </p:nvSpPr>
          <p:spPr>
            <a:xfrm>
              <a:off x="1786504" y="2594939"/>
              <a:ext cx="1511575" cy="276999"/>
            </a:xfrm>
            <a:prstGeom prst="rect">
              <a:avLst/>
            </a:prstGeom>
          </p:spPr>
          <p:txBody>
            <a:bodyPr wrap="square">
              <a:spAutoFit/>
            </a:bodyPr>
            <a:lstStyle/>
            <a:p>
              <a:pPr>
                <a:spcBef>
                  <a:spcPct val="20000"/>
                </a:spcBef>
              </a:pPr>
              <a:endParaRPr lang="fr-FR" sz="1200" i="1" dirty="0">
                <a:solidFill>
                  <a:schemeClr val="tx1">
                    <a:lumMod val="75000"/>
                    <a:lumOff val="25000"/>
                  </a:schemeClr>
                </a:solidFill>
              </a:endParaRPr>
            </a:p>
          </p:txBody>
        </p:sp>
      </p:grpSp>
      <p:pic>
        <p:nvPicPr>
          <p:cNvPr id="19" name="Image 18">
            <a:extLst>
              <a:ext uri="{FF2B5EF4-FFF2-40B4-BE49-F238E27FC236}">
                <a16:creationId xmlns:a16="http://schemas.microsoft.com/office/drawing/2014/main" id="{D67F3B16-4D50-419E-B6DA-F9EE76CC41B0}"/>
              </a:ext>
            </a:extLst>
          </p:cNvPr>
          <p:cNvPicPr>
            <a:picLocks noChangeAspect="1"/>
          </p:cNvPicPr>
          <p:nvPr/>
        </p:nvPicPr>
        <p:blipFill>
          <a:blip r:embed="rId2" cstate="print">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819198" y="1659032"/>
            <a:ext cx="608768" cy="608768"/>
          </a:xfrm>
          <a:prstGeom prst="rect">
            <a:avLst/>
          </a:prstGeom>
        </p:spPr>
      </p:pic>
      <p:pic>
        <p:nvPicPr>
          <p:cNvPr id="20" name="Image 2">
            <a:extLst>
              <a:ext uri="{FF2B5EF4-FFF2-40B4-BE49-F238E27FC236}">
                <a16:creationId xmlns:a16="http://schemas.microsoft.com/office/drawing/2014/main" id="{8A98F303-65C4-4578-96B1-DEB4139933AC}"/>
              </a:ext>
            </a:extLst>
          </p:cNvPr>
          <p:cNvPicPr>
            <a:picLocks noChangeAspect="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4692316" y="1534839"/>
            <a:ext cx="86201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Espace réservé du contenu 4">
            <a:extLst>
              <a:ext uri="{FF2B5EF4-FFF2-40B4-BE49-F238E27FC236}">
                <a16:creationId xmlns:a16="http://schemas.microsoft.com/office/drawing/2014/main" id="{3E6C1A8E-54F6-49AC-8EC1-452C272E7639}"/>
              </a:ext>
            </a:extLst>
          </p:cNvPr>
          <p:cNvSpPr txBox="1">
            <a:spLocks/>
          </p:cNvSpPr>
          <p:nvPr/>
        </p:nvSpPr>
        <p:spPr>
          <a:xfrm>
            <a:off x="688598" y="1084262"/>
            <a:ext cx="7597939" cy="333064"/>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1" dirty="0"/>
              <a:t>Les outils de l’</a:t>
            </a:r>
            <a:r>
              <a:rPr lang="fr-FR" sz="1400" b="1" dirty="0">
                <a:solidFill>
                  <a:srgbClr val="0095DA"/>
                </a:solidFill>
              </a:rPr>
              <a:t>ÉPARGNE</a:t>
            </a:r>
            <a:endParaRPr lang="fr-FR" sz="1200" dirty="0">
              <a:solidFill>
                <a:srgbClr val="0095DA"/>
              </a:solidFill>
            </a:endParaRPr>
          </a:p>
        </p:txBody>
      </p:sp>
      <p:grpSp>
        <p:nvGrpSpPr>
          <p:cNvPr id="25" name="Groupe 14">
            <a:extLst>
              <a:ext uri="{FF2B5EF4-FFF2-40B4-BE49-F238E27FC236}">
                <a16:creationId xmlns:a16="http://schemas.microsoft.com/office/drawing/2014/main" id="{8E5D1EDA-51BF-46D0-A408-405C89F1ED8B}"/>
              </a:ext>
            </a:extLst>
          </p:cNvPr>
          <p:cNvGrpSpPr>
            <a:grpSpLocks/>
          </p:cNvGrpSpPr>
          <p:nvPr/>
        </p:nvGrpSpPr>
        <p:grpSpPr bwMode="auto">
          <a:xfrm>
            <a:off x="695325" y="1550715"/>
            <a:ext cx="3888706" cy="717086"/>
            <a:chOff x="4802041" y="1571343"/>
            <a:chExt cx="2380893" cy="1114422"/>
          </a:xfrm>
          <a:solidFill>
            <a:srgbClr val="C00000"/>
          </a:solidFill>
        </p:grpSpPr>
        <p:sp>
          <p:nvSpPr>
            <p:cNvPr id="26" name="Rectangle 25" title="Arrière-plan d’icône">
              <a:extLst>
                <a:ext uri="{FF2B5EF4-FFF2-40B4-BE49-F238E27FC236}">
                  <a16:creationId xmlns:a16="http://schemas.microsoft.com/office/drawing/2014/main" id="{5547D657-24D7-46DC-8A2F-C098508D2F68}"/>
                </a:ext>
              </a:extLst>
            </p:cNvPr>
            <p:cNvSpPr/>
            <p:nvPr/>
          </p:nvSpPr>
          <p:spPr>
            <a:xfrm>
              <a:off x="4802041" y="1571343"/>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27" name="Espace réservé du contenu 13">
              <a:extLst>
                <a:ext uri="{FF2B5EF4-FFF2-40B4-BE49-F238E27FC236}">
                  <a16:creationId xmlns:a16="http://schemas.microsoft.com/office/drawing/2014/main" id="{8F4D51E5-3753-42B1-ADD5-F7DFDE09C284}"/>
                </a:ext>
              </a:extLst>
            </p:cNvPr>
            <p:cNvSpPr txBox="1">
              <a:spLocks/>
            </p:cNvSpPr>
            <p:nvPr/>
          </p:nvSpPr>
          <p:spPr bwMode="auto">
            <a:xfrm>
              <a:off x="5814964" y="1980364"/>
              <a:ext cx="1257159"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a:solidFill>
                    <a:srgbClr val="FFFFFF"/>
                  </a:solidFill>
                  <a:latin typeface="+mn-lt"/>
                </a:rPr>
                <a:t>OUTILS</a:t>
              </a:r>
            </a:p>
          </p:txBody>
        </p:sp>
      </p:grpSp>
      <p:grpSp>
        <p:nvGrpSpPr>
          <p:cNvPr id="28" name="Groupe 18">
            <a:extLst>
              <a:ext uri="{FF2B5EF4-FFF2-40B4-BE49-F238E27FC236}">
                <a16:creationId xmlns:a16="http://schemas.microsoft.com/office/drawing/2014/main" id="{46FF4EEC-71DE-4930-95F5-307EC60911F1}"/>
              </a:ext>
            </a:extLst>
          </p:cNvPr>
          <p:cNvGrpSpPr>
            <a:grpSpLocks/>
          </p:cNvGrpSpPr>
          <p:nvPr/>
        </p:nvGrpSpPr>
        <p:grpSpPr bwMode="auto">
          <a:xfrm>
            <a:off x="4692316" y="1550714"/>
            <a:ext cx="6930189" cy="717087"/>
            <a:chOff x="7222936" y="1576837"/>
            <a:chExt cx="2380893" cy="1114422"/>
          </a:xfrm>
          <a:solidFill>
            <a:schemeClr val="bg1">
              <a:lumMod val="50000"/>
            </a:schemeClr>
          </a:solidFill>
        </p:grpSpPr>
        <p:sp>
          <p:nvSpPr>
            <p:cNvPr id="29" name="Rectangle 28" title="Arrière-plan d’icône">
              <a:extLst>
                <a:ext uri="{FF2B5EF4-FFF2-40B4-BE49-F238E27FC236}">
                  <a16:creationId xmlns:a16="http://schemas.microsoft.com/office/drawing/2014/main" id="{0B9B4F20-318D-4A91-B6E6-2DE105D92B26}"/>
                </a:ext>
              </a:extLst>
            </p:cNvPr>
            <p:cNvSpPr/>
            <p:nvPr/>
          </p:nvSpPr>
          <p:spPr>
            <a:xfrm>
              <a:off x="7222936" y="1576837"/>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30" name="Espace réservé du contenu 13">
              <a:extLst>
                <a:ext uri="{FF2B5EF4-FFF2-40B4-BE49-F238E27FC236}">
                  <a16:creationId xmlns:a16="http://schemas.microsoft.com/office/drawing/2014/main" id="{605DF596-B943-4D3A-AFDE-2B3B26829C9E}"/>
                </a:ext>
              </a:extLst>
            </p:cNvPr>
            <p:cNvSpPr txBox="1">
              <a:spLocks/>
            </p:cNvSpPr>
            <p:nvPr/>
          </p:nvSpPr>
          <p:spPr bwMode="auto">
            <a:xfrm>
              <a:off x="7985052" y="1985858"/>
              <a:ext cx="1540520"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pPr>
              <a:r>
                <a:rPr lang="fr-FR" altLang="fr-FR" sz="1800" dirty="0">
                  <a:solidFill>
                    <a:srgbClr val="FFFFFF"/>
                  </a:solidFill>
                  <a:latin typeface="+mn-lt"/>
                </a:rPr>
                <a:t>OBJECTIFS</a:t>
              </a:r>
            </a:p>
          </p:txBody>
        </p:sp>
      </p:grpSp>
      <p:pic>
        <p:nvPicPr>
          <p:cNvPr id="31" name="Image 30">
            <a:extLst>
              <a:ext uri="{FF2B5EF4-FFF2-40B4-BE49-F238E27FC236}">
                <a16:creationId xmlns:a16="http://schemas.microsoft.com/office/drawing/2014/main" id="{E34C9E58-F0D3-4FBA-B35C-ACD3FE9AE20C}"/>
              </a:ext>
            </a:extLst>
          </p:cNvPr>
          <p:cNvPicPr>
            <a:picLocks noChangeAspect="1"/>
          </p:cNvPicPr>
          <p:nvPr/>
        </p:nvPicPr>
        <p:blipFill>
          <a:blip r:embed="rId2" cstate="print">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801092" y="1604714"/>
            <a:ext cx="608768" cy="608768"/>
          </a:xfrm>
          <a:prstGeom prst="rect">
            <a:avLst/>
          </a:prstGeom>
        </p:spPr>
      </p:pic>
      <p:pic>
        <p:nvPicPr>
          <p:cNvPr id="32" name="Image 2">
            <a:extLst>
              <a:ext uri="{FF2B5EF4-FFF2-40B4-BE49-F238E27FC236}">
                <a16:creationId xmlns:a16="http://schemas.microsoft.com/office/drawing/2014/main" id="{2B02B685-8678-4C4E-92E3-B6249F0C7345}"/>
              </a:ext>
            </a:extLst>
          </p:cNvPr>
          <p:cNvPicPr>
            <a:picLocks noChangeAspect="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4665157" y="1507680"/>
            <a:ext cx="86201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Espace réservé du texte 3">
            <a:extLst>
              <a:ext uri="{FF2B5EF4-FFF2-40B4-BE49-F238E27FC236}">
                <a16:creationId xmlns:a16="http://schemas.microsoft.com/office/drawing/2014/main" id="{748C61FE-5A57-4985-810D-11F98C26253D}"/>
              </a:ext>
            </a:extLst>
          </p:cNvPr>
          <p:cNvSpPr>
            <a:spLocks noGrp="1"/>
          </p:cNvSpPr>
          <p:nvPr>
            <p:ph type="body" sz="quarter" idx="14"/>
          </p:nvPr>
        </p:nvSpPr>
        <p:spPr>
          <a:xfrm>
            <a:off x="4376738" y="136525"/>
            <a:ext cx="7299325" cy="231775"/>
          </a:xfrm>
        </p:spPr>
        <p:txBody>
          <a:bodyPr/>
          <a:lstStyle/>
          <a:p>
            <a:r>
              <a:rPr lang="fr-FR" dirty="0">
                <a:solidFill>
                  <a:schemeClr val="accent4">
                    <a:lumMod val="75000"/>
                  </a:schemeClr>
                </a:solidFill>
              </a:rPr>
              <a:t>Particuliers</a:t>
            </a:r>
            <a:r>
              <a:rPr lang="fr-FR" dirty="0"/>
              <a:t> 		</a:t>
            </a:r>
            <a:r>
              <a:rPr lang="fr-FR" b="0" dirty="0">
                <a:solidFill>
                  <a:schemeClr val="accent4">
                    <a:lumMod val="75000"/>
                  </a:schemeClr>
                </a:solidFill>
              </a:rPr>
              <a:t>Premiums</a:t>
            </a:r>
            <a:r>
              <a:rPr lang="fr-FR" b="0" dirty="0"/>
              <a:t>		Professionnels</a:t>
            </a:r>
          </a:p>
        </p:txBody>
      </p:sp>
      <p:graphicFrame>
        <p:nvGraphicFramePr>
          <p:cNvPr id="22" name="Tableau 21">
            <a:extLst>
              <a:ext uri="{FF2B5EF4-FFF2-40B4-BE49-F238E27FC236}">
                <a16:creationId xmlns:a16="http://schemas.microsoft.com/office/drawing/2014/main" id="{201BAB92-8315-4691-9AB3-BFBFCC5715E9}"/>
              </a:ext>
            </a:extLst>
          </p:cNvPr>
          <p:cNvGraphicFramePr>
            <a:graphicFrameLocks noGrp="1"/>
          </p:cNvGraphicFramePr>
          <p:nvPr>
            <p:extLst>
              <p:ext uri="{D42A27DB-BD31-4B8C-83A1-F6EECF244321}">
                <p14:modId xmlns:p14="http://schemas.microsoft.com/office/powerpoint/2010/main" val="1170456503"/>
              </p:ext>
            </p:extLst>
          </p:nvPr>
        </p:nvGraphicFramePr>
        <p:xfrm>
          <a:off x="693229" y="2306010"/>
          <a:ext cx="10927180" cy="3817155"/>
        </p:xfrm>
        <a:graphic>
          <a:graphicData uri="http://schemas.openxmlformats.org/drawingml/2006/table">
            <a:tbl>
              <a:tblPr firstRow="1" bandRow="1">
                <a:tableStyleId>{2D5ABB26-0587-4C30-8999-92F81FD0307C}</a:tableStyleId>
              </a:tblPr>
              <a:tblGrid>
                <a:gridCol w="4032775">
                  <a:extLst>
                    <a:ext uri="{9D8B030D-6E8A-4147-A177-3AD203B41FA5}">
                      <a16:colId xmlns:a16="http://schemas.microsoft.com/office/drawing/2014/main" val="2865747160"/>
                    </a:ext>
                  </a:extLst>
                </a:gridCol>
                <a:gridCol w="6894405">
                  <a:extLst>
                    <a:ext uri="{9D8B030D-6E8A-4147-A177-3AD203B41FA5}">
                      <a16:colId xmlns:a16="http://schemas.microsoft.com/office/drawing/2014/main" val="273004857"/>
                    </a:ext>
                  </a:extLst>
                </a:gridCol>
              </a:tblGrid>
              <a:tr h="748899">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r-FR" sz="1200" b="0" i="0" u="none" strike="noStrike" dirty="0">
                          <a:solidFill>
                            <a:schemeClr val="tx1">
                              <a:lumMod val="75000"/>
                              <a:lumOff val="25000"/>
                            </a:schemeClr>
                          </a:solidFill>
                          <a:effectLst/>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Natixis IM – Compilation de l’ensemble des Outils digitaux </a:t>
                      </a:r>
                      <a:r>
                        <a:rPr lang="fr-FR" sz="1200" b="0" i="0" u="none" strike="noStrike" baseline="0" dirty="0">
                          <a:solidFill>
                            <a:schemeClr val="tx1">
                              <a:lumMod val="75000"/>
                              <a:lumOff val="25000"/>
                            </a:schemeClr>
                          </a:solidFill>
                          <a:effectLst/>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 </a:t>
                      </a:r>
                      <a:endParaRPr lang="fr-FR" sz="12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p>
                      <a:pPr algn="l" fontAlgn="ct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70" marB="0" anchor="ctr">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b="0" u="none" strike="noStrike" dirty="0">
                          <a:solidFill>
                            <a:schemeClr val="tx1">
                              <a:lumMod val="75000"/>
                              <a:lumOff val="25000"/>
                            </a:schemeClr>
                          </a:solidFill>
                          <a:effectLst/>
                        </a:rPr>
                        <a:t>Document synthétique regroupant l’ensemble des outils digitaux incontournables, avec leurs liens. Accès simplifié vers les suivis des fonds et des portefeuilles modèles, actualités, informations produits…  </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188" marR="4188" marT="5586" marB="0" anchor="ctr">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26544112"/>
                  </a:ext>
                </a:extLst>
              </a:tr>
              <a:tr h="496813">
                <a:tc>
                  <a:txBody>
                    <a:bodyPr/>
                    <a:lstStyle/>
                    <a:p>
                      <a:pPr algn="l" fontAlgn="ctr"/>
                      <a:r>
                        <a:rPr lang="fr-FR" sz="1200" b="0" i="0" u="none" strike="noStrike" dirty="0">
                          <a:solidFill>
                            <a:schemeClr val="tx1">
                              <a:lumMod val="75000"/>
                              <a:lumOff val="25000"/>
                            </a:schemeClr>
                          </a:solidFill>
                          <a:effectLst/>
                          <a:latin typeface="+mn-lt"/>
                          <a:cs typeface="Calibri" panose="020F0502020204030204" pitchFamily="34" charset="0"/>
                          <a:hlinkClick r:id="rId5">
                            <a:extLst>
                              <a:ext uri="{A12FA001-AC4F-418D-AE19-62706E023703}">
                                <ahyp:hlinkClr xmlns:ahyp="http://schemas.microsoft.com/office/drawing/2018/hyperlinkcolor" val="tx"/>
                              </a:ext>
                            </a:extLst>
                          </a:hlinkClick>
                        </a:rPr>
                        <a:t>Offre ISR/ESG</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70"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b="1" u="none" strike="noStrike" dirty="0">
                          <a:solidFill>
                            <a:schemeClr val="tx1">
                              <a:lumMod val="75000"/>
                              <a:lumOff val="25000"/>
                            </a:schemeClr>
                          </a:solidFill>
                          <a:effectLst/>
                        </a:rPr>
                        <a:t>Tout savoir sur l’offre ISR/ESG de la CEGEE </a:t>
                      </a:r>
                      <a:r>
                        <a:rPr lang="fr-FR" sz="1200" b="0" u="none" strike="noStrike" dirty="0">
                          <a:solidFill>
                            <a:schemeClr val="tx1">
                              <a:lumMod val="75000"/>
                              <a:lumOff val="25000"/>
                            </a:schemeClr>
                          </a:solidFill>
                          <a:effectLst/>
                        </a:rPr>
                        <a:t>(présentation de la thématique, des fonds labélisés, argumentaires commerciaux…)</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188" marR="4188" marT="558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813107105"/>
                  </a:ext>
                </a:extLst>
              </a:tr>
              <a:tr h="462013">
                <a:tc>
                  <a:txBody>
                    <a:bodyPr/>
                    <a:lstStyle/>
                    <a:p>
                      <a:pPr algn="l" fontAlgn="ctr"/>
                      <a:r>
                        <a:rPr lang="fr-FR" sz="1200" b="0" i="0" u="none" strike="noStrike" dirty="0">
                          <a:solidFill>
                            <a:schemeClr val="tx1">
                              <a:lumMod val="75000"/>
                              <a:lumOff val="25000"/>
                            </a:schemeClr>
                          </a:solidFill>
                          <a:effectLst/>
                          <a:latin typeface="+mn-lt"/>
                          <a:cs typeface="Calibri" panose="020F0502020204030204" pitchFamily="34" charset="0"/>
                          <a:hlinkClick r:id="rId6">
                            <a:extLst>
                              <a:ext uri="{A12FA001-AC4F-418D-AE19-62706E023703}">
                                <ahyp:hlinkClr xmlns:ahyp="http://schemas.microsoft.com/office/drawing/2018/hyperlinkcolor" val="tx"/>
                              </a:ext>
                            </a:extLst>
                          </a:hlinkClick>
                        </a:rPr>
                        <a:t>Espace Gestion déléguée</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70"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0" i="0" u="none" strike="noStrike" dirty="0">
                          <a:solidFill>
                            <a:schemeClr val="tx1">
                              <a:lumMod val="75000"/>
                              <a:lumOff val="25000"/>
                            </a:schemeClr>
                          </a:solidFill>
                          <a:effectLst/>
                          <a:latin typeface="+mn-lt"/>
                          <a:cs typeface="Calibri" panose="020F0502020204030204" pitchFamily="34" charset="0"/>
                        </a:rPr>
                        <a:t>Accéder à l’ensemble de la documentation relative à la GEDEL</a:t>
                      </a:r>
                    </a:p>
                  </a:txBody>
                  <a:tcPr marL="4188" marR="4188" marT="558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83522031"/>
                  </a:ext>
                </a:extLst>
              </a:tr>
              <a:tr h="529389">
                <a:tc>
                  <a:txBody>
                    <a:bodyPr/>
                    <a:lstStyle/>
                    <a:p>
                      <a:pPr algn="l" fontAlgn="ctr"/>
                      <a:r>
                        <a:rPr lang="fr-FR" sz="1200" u="none" strike="noStrike" dirty="0">
                          <a:solidFill>
                            <a:schemeClr val="tx1">
                              <a:lumMod val="75000"/>
                              <a:lumOff val="25000"/>
                            </a:schemeClr>
                          </a:solidFill>
                          <a:effectLst/>
                          <a:hlinkClick r:id="rId7">
                            <a:extLst>
                              <a:ext uri="{A12FA001-AC4F-418D-AE19-62706E023703}">
                                <ahyp:hlinkClr xmlns:ahyp="http://schemas.microsoft.com/office/drawing/2018/hyperlinkcolor" val="tx"/>
                              </a:ext>
                            </a:extLst>
                          </a:hlinkClick>
                        </a:rPr>
                        <a:t>ESPACE DEFI</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70"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b="1" u="none" strike="noStrike" dirty="0">
                          <a:solidFill>
                            <a:schemeClr val="tx1">
                              <a:lumMod val="75000"/>
                              <a:lumOff val="25000"/>
                            </a:schemeClr>
                          </a:solidFill>
                          <a:effectLst/>
                        </a:rPr>
                        <a:t>Accéder à votre portail dédié à l'Epargne Financière. </a:t>
                      </a:r>
                      <a:br>
                        <a:rPr lang="fr-FR" sz="1200" b="1" u="none" strike="noStrike" dirty="0">
                          <a:solidFill>
                            <a:schemeClr val="tx1">
                              <a:lumMod val="75000"/>
                              <a:lumOff val="25000"/>
                            </a:schemeClr>
                          </a:solidFill>
                          <a:effectLst/>
                        </a:rPr>
                      </a:br>
                      <a:r>
                        <a:rPr lang="fr-FR" sz="1200" b="1" u="none" strike="noStrike" dirty="0">
                          <a:solidFill>
                            <a:schemeClr val="tx1">
                              <a:lumMod val="75000"/>
                              <a:lumOff val="25000"/>
                            </a:schemeClr>
                          </a:solidFill>
                          <a:effectLst/>
                        </a:rPr>
                        <a:t>Un seul point d'entrée </a:t>
                      </a:r>
                      <a:r>
                        <a:rPr lang="fr-FR" sz="1200" u="none" strike="noStrike" dirty="0">
                          <a:solidFill>
                            <a:schemeClr val="tx1">
                              <a:lumMod val="75000"/>
                              <a:lumOff val="25000"/>
                            </a:schemeClr>
                          </a:solidFill>
                          <a:effectLst/>
                        </a:rPr>
                        <a:t>pour toutes les infos sur l'Epargne Financière.</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188" marR="4188" marT="558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425022673"/>
                  </a:ext>
                </a:extLst>
              </a:tr>
              <a:tr h="558266">
                <a:tc>
                  <a:txBody>
                    <a:bodyPr/>
                    <a:lstStyle/>
                    <a:p>
                      <a:pPr algn="l" fontAlgn="ctr"/>
                      <a:r>
                        <a:rPr lang="fr-FR" sz="1200" u="none" strike="noStrike" dirty="0">
                          <a:solidFill>
                            <a:schemeClr val="tx1">
                              <a:lumMod val="75000"/>
                              <a:lumOff val="25000"/>
                            </a:schemeClr>
                          </a:solidFill>
                          <a:effectLst/>
                          <a:hlinkClick r:id="rId8">
                            <a:extLst>
                              <a:ext uri="{A12FA001-AC4F-418D-AE19-62706E023703}">
                                <ahyp:hlinkClr xmlns:ahyp="http://schemas.microsoft.com/office/drawing/2018/hyperlinkcolor" val="tx"/>
                              </a:ext>
                            </a:extLst>
                          </a:hlinkClick>
                        </a:rPr>
                        <a:t>MYEAV</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70"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u="none" strike="noStrike" dirty="0">
                          <a:solidFill>
                            <a:schemeClr val="tx1">
                              <a:lumMod val="75000"/>
                              <a:lumOff val="25000"/>
                            </a:schemeClr>
                          </a:solidFill>
                          <a:effectLst/>
                        </a:rPr>
                        <a:t>Accéder à votre </a:t>
                      </a:r>
                      <a:r>
                        <a:rPr lang="fr-FR" sz="1200" b="1" u="none" strike="noStrike" dirty="0">
                          <a:solidFill>
                            <a:schemeClr val="tx1">
                              <a:lumMod val="75000"/>
                              <a:lumOff val="25000"/>
                            </a:schemeClr>
                          </a:solidFill>
                          <a:effectLst/>
                        </a:rPr>
                        <a:t>Espace Assurance-Vie et Prévoyance &amp;</a:t>
                      </a:r>
                      <a:r>
                        <a:rPr lang="fr-FR" sz="1200" b="1" u="none" strike="noStrike" baseline="0" dirty="0">
                          <a:solidFill>
                            <a:schemeClr val="tx1">
                              <a:lumMod val="75000"/>
                              <a:lumOff val="25000"/>
                            </a:schemeClr>
                          </a:solidFill>
                          <a:effectLst/>
                        </a:rPr>
                        <a:t> </a:t>
                      </a:r>
                      <a:r>
                        <a:rPr lang="fr-FR" sz="1200" u="none" strike="noStrike" dirty="0">
                          <a:solidFill>
                            <a:schemeClr val="tx1">
                              <a:lumMod val="75000"/>
                              <a:lumOff val="25000"/>
                            </a:schemeClr>
                          </a:solidFill>
                          <a:effectLst/>
                        </a:rPr>
                        <a:t>y trouver tous </a:t>
                      </a:r>
                      <a:r>
                        <a:rPr lang="fr-FR" sz="1200" b="1" u="none" strike="noStrike" dirty="0">
                          <a:solidFill>
                            <a:schemeClr val="tx1">
                              <a:lumMod val="75000"/>
                              <a:lumOff val="25000"/>
                            </a:schemeClr>
                          </a:solidFill>
                          <a:effectLst/>
                        </a:rPr>
                        <a:t>les outils d'aide à la vente.</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4188" marR="4188" marT="558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788660918"/>
                  </a:ext>
                </a:extLst>
              </a:tr>
              <a:tr h="571445">
                <a:tc>
                  <a:txBody>
                    <a:bodyPr/>
                    <a:lstStyle/>
                    <a:p>
                      <a:pPr algn="l" fontAlgn="ctr"/>
                      <a:r>
                        <a:rPr lang="fr-FR" sz="1200" u="none" strike="noStrike" dirty="0">
                          <a:solidFill>
                            <a:schemeClr val="tx1">
                              <a:lumMod val="75000"/>
                              <a:lumOff val="25000"/>
                            </a:schemeClr>
                          </a:solidFill>
                          <a:effectLst/>
                          <a:hlinkClick r:id="rId9">
                            <a:extLst>
                              <a:ext uri="{A12FA001-AC4F-418D-AE19-62706E023703}">
                                <ahyp:hlinkClr xmlns:ahyp="http://schemas.microsoft.com/office/drawing/2018/hyperlinkcolor" val="tx"/>
                              </a:ext>
                            </a:extLst>
                          </a:hlinkClick>
                        </a:rPr>
                        <a:t>Barème tarifaire Assurance Vie 2022</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70"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u="none" strike="noStrike" dirty="0">
                          <a:solidFill>
                            <a:schemeClr val="tx1">
                              <a:lumMod val="75000"/>
                              <a:lumOff val="25000"/>
                            </a:schemeClr>
                          </a:solidFill>
                          <a:effectLst/>
                        </a:rPr>
                        <a:t>Ce document présente </a:t>
                      </a:r>
                      <a:r>
                        <a:rPr lang="fr-FR" sz="1200" b="1" u="none" strike="noStrike" dirty="0">
                          <a:solidFill>
                            <a:schemeClr val="tx1">
                              <a:lumMod val="75000"/>
                              <a:lumOff val="25000"/>
                            </a:schemeClr>
                          </a:solidFill>
                          <a:effectLst/>
                        </a:rPr>
                        <a:t>le schéma délégataire applicable aux marchés des particuliers et des professionnels </a:t>
                      </a:r>
                      <a:r>
                        <a:rPr lang="fr-FR" sz="1200" u="none" strike="noStrike" dirty="0">
                          <a:solidFill>
                            <a:schemeClr val="tx1">
                              <a:lumMod val="75000"/>
                              <a:lumOff val="25000"/>
                            </a:schemeClr>
                          </a:solidFill>
                          <a:effectLst/>
                        </a:rPr>
                        <a:t>en matière de </a:t>
                      </a:r>
                      <a:r>
                        <a:rPr lang="fr-FR" sz="1200" b="1" u="none" strike="noStrike" dirty="0">
                          <a:solidFill>
                            <a:schemeClr val="tx1">
                              <a:lumMod val="75000"/>
                              <a:lumOff val="25000"/>
                            </a:schemeClr>
                          </a:solidFill>
                          <a:effectLst/>
                        </a:rPr>
                        <a:t>remises commerciales ET gestes commerciaux</a:t>
                      </a:r>
                      <a:r>
                        <a:rPr lang="fr-FR" sz="1200" u="none" strike="noStrike" dirty="0">
                          <a:solidFill>
                            <a:schemeClr val="tx1">
                              <a:lumMod val="75000"/>
                              <a:lumOff val="25000"/>
                            </a:schemeClr>
                          </a:solidFill>
                          <a:effectLst/>
                        </a:rPr>
                        <a:t>.</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188" marR="4188" marT="558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581702246"/>
                  </a:ext>
                </a:extLst>
              </a:tr>
              <a:tr h="450330">
                <a:tc>
                  <a:txBody>
                    <a:bodyPr/>
                    <a:lstStyle/>
                    <a:p>
                      <a:pPr algn="l" fontAlgn="ctr"/>
                      <a:r>
                        <a:rPr lang="fr-FR" sz="1200" b="0" i="0" u="none" strike="noStrike" dirty="0">
                          <a:solidFill>
                            <a:schemeClr val="tx1">
                              <a:lumMod val="75000"/>
                              <a:lumOff val="25000"/>
                            </a:schemeClr>
                          </a:solidFill>
                          <a:effectLst/>
                          <a:latin typeface="+mn-lt"/>
                          <a:cs typeface="Calibri" panose="020F0502020204030204" pitchFamily="34" charset="0"/>
                          <a:hlinkClick r:id="rId10">
                            <a:extLst>
                              <a:ext uri="{A12FA001-AC4F-418D-AE19-62706E023703}">
                                <ahyp:hlinkClr xmlns:ahyp="http://schemas.microsoft.com/office/drawing/2018/hyperlinkcolor" val="tx"/>
                              </a:ext>
                            </a:extLst>
                          </a:hlinkClick>
                        </a:rPr>
                        <a:t>L’atelier des Décodeurs marchés financiers </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70" marB="0" anchor="ctr">
                    <a:lnT w="12700" cap="flat" cmpd="sng" algn="ctr">
                      <a:solidFill>
                        <a:schemeClr val="bg1">
                          <a:lumMod val="95000"/>
                        </a:schemeClr>
                      </a:solidFill>
                      <a:prstDash val="solid"/>
                      <a:round/>
                      <a:headEnd type="none" w="med" len="med"/>
                      <a:tailEnd type="none" w="med" len="med"/>
                    </a:lnT>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0" i="0" u="none" strike="noStrike" dirty="0">
                          <a:solidFill>
                            <a:schemeClr val="tx1">
                              <a:lumMod val="75000"/>
                              <a:lumOff val="25000"/>
                            </a:schemeClr>
                          </a:solidFill>
                          <a:effectLst/>
                          <a:latin typeface="+mn-lt"/>
                          <a:cs typeface="Calibri" panose="020F0502020204030204" pitchFamily="34" charset="0"/>
                        </a:rPr>
                        <a:t>Au travers d’une vidéo, découvrez les conseils apportés aux clients lors d’un webinaire épargne organisé en mars 2022.</a:t>
                      </a:r>
                    </a:p>
                  </a:txBody>
                  <a:tcPr marL="4188" marR="4188" marT="5586" marB="0" anchor="b">
                    <a:lnT w="12700" cap="flat" cmpd="sng" algn="ctr">
                      <a:solidFill>
                        <a:schemeClr val="bg1">
                          <a:lumMod val="95000"/>
                        </a:schemeClr>
                      </a:solidFill>
                      <a:prstDash val="solid"/>
                      <a:round/>
                      <a:headEnd type="none" w="med" len="med"/>
                      <a:tailEnd type="none" w="med" len="med"/>
                    </a:lnT>
                    <a:solidFill>
                      <a:schemeClr val="bg1"/>
                    </a:solidFill>
                  </a:tcPr>
                </a:tc>
                <a:extLst>
                  <a:ext uri="{0D108BD9-81ED-4DB2-BD59-A6C34878D82A}">
                    <a16:rowId xmlns:a16="http://schemas.microsoft.com/office/drawing/2014/main" val="2003242907"/>
                  </a:ext>
                </a:extLst>
              </a:tr>
            </a:tbl>
          </a:graphicData>
        </a:graphic>
      </p:graphicFrame>
      <p:pic>
        <p:nvPicPr>
          <p:cNvPr id="24" name="Picture 2" descr="Sticker arbre été vert pas cher Etiquette &amp;amp;amp; Autocollant">
            <a:extLst>
              <a:ext uri="{FF2B5EF4-FFF2-40B4-BE49-F238E27FC236}">
                <a16:creationId xmlns:a16="http://schemas.microsoft.com/office/drawing/2014/main" id="{1FB20DE9-701B-43AB-9F88-CCFBFC746185}"/>
              </a:ext>
            </a:extLst>
          </p:cNvPr>
          <p:cNvPicPr>
            <a:picLocks noChangeAspect="1" noChangeArrowheads="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02179" y="2986094"/>
            <a:ext cx="615553" cy="6155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05771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normAutofit/>
          </a:bodyPr>
          <a:lstStyle/>
          <a:p>
            <a:r>
              <a:rPr lang="fr-FR" sz="1800" dirty="0"/>
              <a:t>Des </a:t>
            </a:r>
            <a:r>
              <a:rPr lang="fr-FR" sz="1800" dirty="0">
                <a:solidFill>
                  <a:srgbClr val="C00000"/>
                </a:solidFill>
              </a:rPr>
              <a:t>outils</a:t>
            </a:r>
            <a:r>
              <a:rPr lang="fr-FR" sz="1800" dirty="0"/>
              <a:t> permettant à chacun de trouver les informations qui le concernent</a:t>
            </a:r>
          </a:p>
        </p:txBody>
      </p:sp>
      <p:grpSp>
        <p:nvGrpSpPr>
          <p:cNvPr id="12" name="Groupe 11">
            <a:extLst>
              <a:ext uri="{FF2B5EF4-FFF2-40B4-BE49-F238E27FC236}">
                <a16:creationId xmlns:a16="http://schemas.microsoft.com/office/drawing/2014/main" id="{9DA8115D-0B17-4EFB-82D7-39180694AC9F}"/>
              </a:ext>
            </a:extLst>
          </p:cNvPr>
          <p:cNvGrpSpPr/>
          <p:nvPr/>
        </p:nvGrpSpPr>
        <p:grpSpPr>
          <a:xfrm>
            <a:off x="819198" y="2718148"/>
            <a:ext cx="10351154" cy="3385229"/>
            <a:chOff x="1786504" y="2594939"/>
            <a:chExt cx="8699613" cy="3385229"/>
          </a:xfrm>
        </p:grpSpPr>
        <p:sp>
          <p:nvSpPr>
            <p:cNvPr id="23" name="Rectangle à coins arrondis 65">
              <a:extLst>
                <a:ext uri="{FF2B5EF4-FFF2-40B4-BE49-F238E27FC236}">
                  <a16:creationId xmlns:a16="http://schemas.microsoft.com/office/drawing/2014/main" id="{BE863CD4-79F4-465A-81AF-CA4A0C20E859}"/>
                </a:ext>
              </a:extLst>
            </p:cNvPr>
            <p:cNvSpPr/>
            <p:nvPr/>
          </p:nvSpPr>
          <p:spPr>
            <a:xfrm>
              <a:off x="7469137" y="4150127"/>
              <a:ext cx="3016980" cy="1830041"/>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200" dirty="0">
                <a:solidFill>
                  <a:schemeClr val="tx1">
                    <a:lumMod val="50000"/>
                    <a:lumOff val="50000"/>
                  </a:schemeClr>
                </a:solidFill>
              </a:endParaRPr>
            </a:p>
          </p:txBody>
        </p:sp>
        <p:sp>
          <p:nvSpPr>
            <p:cNvPr id="83" name="Rectangle 82">
              <a:extLst>
                <a:ext uri="{FF2B5EF4-FFF2-40B4-BE49-F238E27FC236}">
                  <a16:creationId xmlns:a16="http://schemas.microsoft.com/office/drawing/2014/main" id="{71222628-0E7F-467F-990D-B34BE04D6358}"/>
                </a:ext>
              </a:extLst>
            </p:cNvPr>
            <p:cNvSpPr/>
            <p:nvPr/>
          </p:nvSpPr>
          <p:spPr>
            <a:xfrm>
              <a:off x="1786504" y="2594939"/>
              <a:ext cx="1511575" cy="276999"/>
            </a:xfrm>
            <a:prstGeom prst="rect">
              <a:avLst/>
            </a:prstGeom>
          </p:spPr>
          <p:txBody>
            <a:bodyPr wrap="square">
              <a:spAutoFit/>
            </a:bodyPr>
            <a:lstStyle/>
            <a:p>
              <a:pPr>
                <a:spcBef>
                  <a:spcPct val="20000"/>
                </a:spcBef>
              </a:pPr>
              <a:endParaRPr lang="fr-FR" sz="1200" i="1" dirty="0">
                <a:solidFill>
                  <a:schemeClr val="tx1">
                    <a:lumMod val="75000"/>
                    <a:lumOff val="25000"/>
                  </a:schemeClr>
                </a:solidFill>
              </a:endParaRPr>
            </a:p>
          </p:txBody>
        </p:sp>
      </p:grpSp>
      <p:pic>
        <p:nvPicPr>
          <p:cNvPr id="19" name="Image 18">
            <a:extLst>
              <a:ext uri="{FF2B5EF4-FFF2-40B4-BE49-F238E27FC236}">
                <a16:creationId xmlns:a16="http://schemas.microsoft.com/office/drawing/2014/main" id="{D67F3B16-4D50-419E-B6DA-F9EE76CC41B0}"/>
              </a:ext>
            </a:extLst>
          </p:cNvPr>
          <p:cNvPicPr>
            <a:picLocks noChangeAspect="1"/>
          </p:cNvPicPr>
          <p:nvPr/>
        </p:nvPicPr>
        <p:blipFill>
          <a:blip r:embed="rId2" cstate="print">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819198" y="1659032"/>
            <a:ext cx="608768" cy="608768"/>
          </a:xfrm>
          <a:prstGeom prst="rect">
            <a:avLst/>
          </a:prstGeom>
        </p:spPr>
      </p:pic>
      <p:pic>
        <p:nvPicPr>
          <p:cNvPr id="20" name="Image 2">
            <a:extLst>
              <a:ext uri="{FF2B5EF4-FFF2-40B4-BE49-F238E27FC236}">
                <a16:creationId xmlns:a16="http://schemas.microsoft.com/office/drawing/2014/main" id="{8A98F303-65C4-4578-96B1-DEB4139933AC}"/>
              </a:ext>
            </a:extLst>
          </p:cNvPr>
          <p:cNvPicPr>
            <a:picLocks noChangeAspect="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4692316" y="1534839"/>
            <a:ext cx="86201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Espace réservé du contenu 4">
            <a:extLst>
              <a:ext uri="{FF2B5EF4-FFF2-40B4-BE49-F238E27FC236}">
                <a16:creationId xmlns:a16="http://schemas.microsoft.com/office/drawing/2014/main" id="{3E6C1A8E-54F6-49AC-8EC1-452C272E7639}"/>
              </a:ext>
            </a:extLst>
          </p:cNvPr>
          <p:cNvSpPr txBox="1">
            <a:spLocks/>
          </p:cNvSpPr>
          <p:nvPr/>
        </p:nvSpPr>
        <p:spPr>
          <a:xfrm>
            <a:off x="696282" y="1076578"/>
            <a:ext cx="7597939" cy="333064"/>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1" dirty="0"/>
              <a:t>Les outils de </a:t>
            </a:r>
            <a:r>
              <a:rPr lang="fr-FR" sz="1400" b="1" dirty="0">
                <a:solidFill>
                  <a:srgbClr val="C00000"/>
                </a:solidFill>
              </a:rPr>
              <a:t>PILOTAGE du MANAGER</a:t>
            </a:r>
            <a:endParaRPr lang="fr-FR" sz="1200" dirty="0">
              <a:solidFill>
                <a:srgbClr val="C00000"/>
              </a:solidFill>
            </a:endParaRPr>
          </a:p>
        </p:txBody>
      </p:sp>
      <p:grpSp>
        <p:nvGrpSpPr>
          <p:cNvPr id="25" name="Groupe 14">
            <a:extLst>
              <a:ext uri="{FF2B5EF4-FFF2-40B4-BE49-F238E27FC236}">
                <a16:creationId xmlns:a16="http://schemas.microsoft.com/office/drawing/2014/main" id="{8E5D1EDA-51BF-46D0-A408-405C89F1ED8B}"/>
              </a:ext>
            </a:extLst>
          </p:cNvPr>
          <p:cNvGrpSpPr>
            <a:grpSpLocks/>
          </p:cNvGrpSpPr>
          <p:nvPr/>
        </p:nvGrpSpPr>
        <p:grpSpPr bwMode="auto">
          <a:xfrm>
            <a:off x="695325" y="1550715"/>
            <a:ext cx="3888706" cy="717086"/>
            <a:chOff x="4802041" y="1571343"/>
            <a:chExt cx="2380893" cy="1114422"/>
          </a:xfrm>
          <a:solidFill>
            <a:srgbClr val="C00000"/>
          </a:solidFill>
        </p:grpSpPr>
        <p:sp>
          <p:nvSpPr>
            <p:cNvPr id="26" name="Rectangle 25" title="Arrière-plan d’icône">
              <a:extLst>
                <a:ext uri="{FF2B5EF4-FFF2-40B4-BE49-F238E27FC236}">
                  <a16:creationId xmlns:a16="http://schemas.microsoft.com/office/drawing/2014/main" id="{5547D657-24D7-46DC-8A2F-C098508D2F68}"/>
                </a:ext>
              </a:extLst>
            </p:cNvPr>
            <p:cNvSpPr/>
            <p:nvPr/>
          </p:nvSpPr>
          <p:spPr>
            <a:xfrm>
              <a:off x="4802041" y="1571343"/>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27" name="Espace réservé du contenu 13">
              <a:extLst>
                <a:ext uri="{FF2B5EF4-FFF2-40B4-BE49-F238E27FC236}">
                  <a16:creationId xmlns:a16="http://schemas.microsoft.com/office/drawing/2014/main" id="{8F4D51E5-3753-42B1-ADD5-F7DFDE09C284}"/>
                </a:ext>
              </a:extLst>
            </p:cNvPr>
            <p:cNvSpPr txBox="1">
              <a:spLocks/>
            </p:cNvSpPr>
            <p:nvPr/>
          </p:nvSpPr>
          <p:spPr bwMode="auto">
            <a:xfrm>
              <a:off x="5814964" y="1980364"/>
              <a:ext cx="1257159"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a:solidFill>
                    <a:srgbClr val="FFFFFF"/>
                  </a:solidFill>
                  <a:latin typeface="+mn-lt"/>
                </a:rPr>
                <a:t>OUTILS</a:t>
              </a:r>
            </a:p>
          </p:txBody>
        </p:sp>
      </p:grpSp>
      <p:grpSp>
        <p:nvGrpSpPr>
          <p:cNvPr id="28" name="Groupe 18">
            <a:extLst>
              <a:ext uri="{FF2B5EF4-FFF2-40B4-BE49-F238E27FC236}">
                <a16:creationId xmlns:a16="http://schemas.microsoft.com/office/drawing/2014/main" id="{46FF4EEC-71DE-4930-95F5-307EC60911F1}"/>
              </a:ext>
            </a:extLst>
          </p:cNvPr>
          <p:cNvGrpSpPr>
            <a:grpSpLocks/>
          </p:cNvGrpSpPr>
          <p:nvPr/>
        </p:nvGrpSpPr>
        <p:grpSpPr bwMode="auto">
          <a:xfrm>
            <a:off x="4692316" y="1550714"/>
            <a:ext cx="6930189" cy="717087"/>
            <a:chOff x="7222936" y="1576837"/>
            <a:chExt cx="2380893" cy="1114422"/>
          </a:xfrm>
          <a:solidFill>
            <a:schemeClr val="bg1">
              <a:lumMod val="50000"/>
            </a:schemeClr>
          </a:solidFill>
        </p:grpSpPr>
        <p:sp>
          <p:nvSpPr>
            <p:cNvPr id="29" name="Rectangle 28" title="Arrière-plan d’icône">
              <a:extLst>
                <a:ext uri="{FF2B5EF4-FFF2-40B4-BE49-F238E27FC236}">
                  <a16:creationId xmlns:a16="http://schemas.microsoft.com/office/drawing/2014/main" id="{0B9B4F20-318D-4A91-B6E6-2DE105D92B26}"/>
                </a:ext>
              </a:extLst>
            </p:cNvPr>
            <p:cNvSpPr/>
            <p:nvPr/>
          </p:nvSpPr>
          <p:spPr>
            <a:xfrm>
              <a:off x="7222936" y="1576837"/>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30" name="Espace réservé du contenu 13">
              <a:extLst>
                <a:ext uri="{FF2B5EF4-FFF2-40B4-BE49-F238E27FC236}">
                  <a16:creationId xmlns:a16="http://schemas.microsoft.com/office/drawing/2014/main" id="{605DF596-B943-4D3A-AFDE-2B3B26829C9E}"/>
                </a:ext>
              </a:extLst>
            </p:cNvPr>
            <p:cNvSpPr txBox="1">
              <a:spLocks/>
            </p:cNvSpPr>
            <p:nvPr/>
          </p:nvSpPr>
          <p:spPr bwMode="auto">
            <a:xfrm>
              <a:off x="7985052" y="1985858"/>
              <a:ext cx="1540520"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pPr>
              <a:r>
                <a:rPr lang="fr-FR" altLang="fr-FR" sz="1800" dirty="0">
                  <a:solidFill>
                    <a:srgbClr val="FFFFFF"/>
                  </a:solidFill>
                  <a:latin typeface="+mn-lt"/>
                </a:rPr>
                <a:t>OBJECTIFS</a:t>
              </a:r>
            </a:p>
          </p:txBody>
        </p:sp>
      </p:grpSp>
      <p:pic>
        <p:nvPicPr>
          <p:cNvPr id="31" name="Image 30">
            <a:extLst>
              <a:ext uri="{FF2B5EF4-FFF2-40B4-BE49-F238E27FC236}">
                <a16:creationId xmlns:a16="http://schemas.microsoft.com/office/drawing/2014/main" id="{E34C9E58-F0D3-4FBA-B35C-ACD3FE9AE20C}"/>
              </a:ext>
            </a:extLst>
          </p:cNvPr>
          <p:cNvPicPr>
            <a:picLocks noChangeAspect="1"/>
          </p:cNvPicPr>
          <p:nvPr/>
        </p:nvPicPr>
        <p:blipFill>
          <a:blip r:embed="rId2" cstate="print">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801092" y="1604714"/>
            <a:ext cx="608768" cy="608768"/>
          </a:xfrm>
          <a:prstGeom prst="rect">
            <a:avLst/>
          </a:prstGeom>
        </p:spPr>
      </p:pic>
      <p:pic>
        <p:nvPicPr>
          <p:cNvPr id="32" name="Image 2">
            <a:extLst>
              <a:ext uri="{FF2B5EF4-FFF2-40B4-BE49-F238E27FC236}">
                <a16:creationId xmlns:a16="http://schemas.microsoft.com/office/drawing/2014/main" id="{2B02B685-8678-4C4E-92E3-B6249F0C7345}"/>
              </a:ext>
            </a:extLst>
          </p:cNvPr>
          <p:cNvPicPr>
            <a:picLocks noChangeAspect="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4665157" y="1507680"/>
            <a:ext cx="86201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4" name="Tableau 23">
            <a:extLst>
              <a:ext uri="{FF2B5EF4-FFF2-40B4-BE49-F238E27FC236}">
                <a16:creationId xmlns:a16="http://schemas.microsoft.com/office/drawing/2014/main" id="{CC6493A2-FC5F-4C65-B3DC-CDAB4D92F4CA}"/>
              </a:ext>
            </a:extLst>
          </p:cNvPr>
          <p:cNvGraphicFramePr>
            <a:graphicFrameLocks noGrp="1"/>
          </p:cNvGraphicFramePr>
          <p:nvPr>
            <p:extLst>
              <p:ext uri="{D42A27DB-BD31-4B8C-83A1-F6EECF244321}">
                <p14:modId xmlns:p14="http://schemas.microsoft.com/office/powerpoint/2010/main" val="2838178980"/>
              </p:ext>
            </p:extLst>
          </p:nvPr>
        </p:nvGraphicFramePr>
        <p:xfrm>
          <a:off x="695325" y="2447372"/>
          <a:ext cx="10927180" cy="3590440"/>
        </p:xfrm>
        <a:graphic>
          <a:graphicData uri="http://schemas.openxmlformats.org/drawingml/2006/table">
            <a:tbl>
              <a:tblPr firstRow="1" bandRow="1">
                <a:tableStyleId>{5202B0CA-FC54-4496-8BCA-5EF66A818D29}</a:tableStyleId>
              </a:tblPr>
              <a:tblGrid>
                <a:gridCol w="4031954">
                  <a:extLst>
                    <a:ext uri="{9D8B030D-6E8A-4147-A177-3AD203B41FA5}">
                      <a16:colId xmlns:a16="http://schemas.microsoft.com/office/drawing/2014/main" val="2865747160"/>
                    </a:ext>
                  </a:extLst>
                </a:gridCol>
                <a:gridCol w="6895226">
                  <a:extLst>
                    <a:ext uri="{9D8B030D-6E8A-4147-A177-3AD203B41FA5}">
                      <a16:colId xmlns:a16="http://schemas.microsoft.com/office/drawing/2014/main" val="273004857"/>
                    </a:ext>
                  </a:extLst>
                </a:gridCol>
              </a:tblGrid>
              <a:tr h="657517">
                <a:tc>
                  <a:txBody>
                    <a:bodyPr/>
                    <a:lstStyle/>
                    <a:p>
                      <a:pPr algn="l" fontAlgn="ctr"/>
                      <a:r>
                        <a:rPr lang="fr-FR" sz="1200" u="none" strike="noStrike" dirty="0">
                          <a:solidFill>
                            <a:schemeClr val="tx1">
                              <a:lumMod val="75000"/>
                              <a:lumOff val="25000"/>
                            </a:schemeClr>
                          </a:solidFill>
                          <a:effectLst/>
                          <a:hlinkClick r:id="rId4">
                            <a:extLst>
                              <a:ext uri="{A12FA001-AC4F-418D-AE19-62706E023703}">
                                <ahyp:hlinkClr xmlns:ahyp="http://schemas.microsoft.com/office/drawing/2018/hyperlinkcolor" val="tx"/>
                              </a:ext>
                            </a:extLst>
                          </a:hlinkClick>
                        </a:rPr>
                        <a:t>Le BOOK pilotage et son MEMO </a:t>
                      </a:r>
                      <a:endParaRPr lang="fr-FR" sz="1200" u="none" strike="noStrike" dirty="0">
                        <a:solidFill>
                          <a:schemeClr val="tx1">
                            <a:lumMod val="75000"/>
                            <a:lumOff val="25000"/>
                          </a:schemeClr>
                        </a:solidFill>
                        <a:effectLst/>
                      </a:endParaRPr>
                    </a:p>
                    <a:p>
                      <a:pPr algn="l" fontAlgn="ctr"/>
                      <a:r>
                        <a:rPr lang="fr-FR" sz="1200" b="1" i="0" u="none" strike="noStrike" dirty="0">
                          <a:solidFill>
                            <a:schemeClr val="tx1">
                              <a:lumMod val="75000"/>
                              <a:lumOff val="25000"/>
                            </a:schemeClr>
                          </a:solidFill>
                          <a:effectLst/>
                          <a:latin typeface="+mn-lt"/>
                          <a:cs typeface="Calibri" panose="020F0502020204030204" pitchFamily="34" charset="0"/>
                        </a:rPr>
                        <a:t>construit en 6 grandes catégories ci-dessous :</a:t>
                      </a:r>
                    </a:p>
                  </a:txBody>
                  <a:tcPr marL="5076" marR="5076" marT="6769" marB="0" anchor="ctr">
                    <a:lnB w="12700" cap="flat" cmpd="sng" algn="ctr">
                      <a:solidFill>
                        <a:schemeClr val="bg1">
                          <a:lumMod val="95000"/>
                        </a:schemeClr>
                      </a:solidFill>
                      <a:prstDash val="solid"/>
                      <a:round/>
                      <a:headEnd type="none" w="med" len="med"/>
                      <a:tailEnd type="none" w="med" len="med"/>
                    </a:lnB>
                    <a:solidFill>
                      <a:schemeClr val="bg1">
                        <a:lumMod val="95000"/>
                      </a:schemeClr>
                    </a:solidFill>
                  </a:tcPr>
                </a:tc>
                <a:tc>
                  <a:txBody>
                    <a:bodyPr/>
                    <a:lstStyle/>
                    <a:p>
                      <a:pPr algn="l" fontAlgn="ctr"/>
                      <a:r>
                        <a:rPr lang="fr-FR" sz="1200" u="none" strike="noStrike" dirty="0">
                          <a:solidFill>
                            <a:schemeClr val="tx1">
                              <a:lumMod val="75000"/>
                              <a:lumOff val="25000"/>
                            </a:schemeClr>
                          </a:solidFill>
                          <a:effectLst/>
                        </a:rPr>
                        <a:t>Il vous décrypte l’usage de l’ensemble des outils</a:t>
                      </a:r>
                      <a:r>
                        <a:rPr lang="fr-FR" sz="1200" u="none" strike="noStrike" baseline="0" dirty="0">
                          <a:solidFill>
                            <a:schemeClr val="tx1">
                              <a:lumMod val="75000"/>
                              <a:lumOff val="25000"/>
                            </a:schemeClr>
                          </a:solidFill>
                          <a:effectLst/>
                        </a:rPr>
                        <a:t> de pilotage à disposition des </a:t>
                      </a:r>
                      <a:r>
                        <a:rPr lang="fr-FR" sz="1200" b="1" u="none" strike="noStrike" baseline="0" dirty="0">
                          <a:solidFill>
                            <a:schemeClr val="tx1">
                              <a:lumMod val="75000"/>
                              <a:lumOff val="25000"/>
                            </a:schemeClr>
                          </a:solidFill>
                          <a:effectLst/>
                        </a:rPr>
                        <a:t>managers (activité, production, fonds de commerce, etc…).</a:t>
                      </a:r>
                    </a:p>
                    <a:p>
                      <a:pPr algn="l" fontAlgn="ctr"/>
                      <a:r>
                        <a:rPr lang="fr-FR" sz="1200" b="1" i="0" u="none" strike="noStrike" baseline="0" dirty="0">
                          <a:solidFill>
                            <a:schemeClr val="tx1">
                              <a:lumMod val="75000"/>
                              <a:lumOff val="25000"/>
                            </a:schemeClr>
                          </a:solidFill>
                          <a:effectLst/>
                          <a:latin typeface="+mn-lt"/>
                          <a:cs typeface="Calibri" panose="020F0502020204030204" pitchFamily="34" charset="0"/>
                        </a:rPr>
                        <a:t>Retrouvez dans le MEMO une vision synthétique des outils et de leur fréquence d’édition.</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4849" marR="4849" marT="6466" marB="0" anchor="ctr">
                    <a:lnB w="12700" cap="flat" cmpd="sng" algn="ctr">
                      <a:solidFill>
                        <a:schemeClr val="bg1">
                          <a:lumMod val="9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26544112"/>
                  </a:ext>
                </a:extLst>
              </a:tr>
              <a:tr h="441125">
                <a:tc>
                  <a:txBody>
                    <a:bodyPr/>
                    <a:lstStyle/>
                    <a:p>
                      <a:pPr algn="l" fontAlgn="ctr"/>
                      <a:r>
                        <a:rPr lang="fr-FR" sz="1200" u="none" strike="noStrike" dirty="0">
                          <a:solidFill>
                            <a:schemeClr val="tx1">
                              <a:lumMod val="75000"/>
                              <a:lumOff val="25000"/>
                            </a:schemeClr>
                          </a:solidFill>
                          <a:effectLst/>
                        </a:rPr>
                        <a:t>Les Résultats Commerciaux</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b="0" i="0" u="none" strike="noStrike" dirty="0">
                          <a:solidFill>
                            <a:schemeClr val="tx1">
                              <a:lumMod val="75000"/>
                              <a:lumOff val="25000"/>
                            </a:schemeClr>
                          </a:solidFill>
                          <a:effectLst/>
                          <a:latin typeface="+mn-lt"/>
                          <a:cs typeface="Calibri" panose="020F0502020204030204" pitchFamily="34" charset="0"/>
                        </a:rPr>
                        <a:t>Retrouvez </a:t>
                      </a:r>
                      <a:r>
                        <a:rPr lang="fr-FR" sz="1200" b="1" i="0" u="none" strike="noStrike" dirty="0">
                          <a:solidFill>
                            <a:schemeClr val="tx1">
                              <a:lumMod val="75000"/>
                              <a:lumOff val="25000"/>
                            </a:schemeClr>
                          </a:solidFill>
                          <a:effectLst/>
                          <a:latin typeface="+mn-lt"/>
                          <a:cs typeface="Calibri" panose="020F0502020204030204" pitchFamily="34" charset="0"/>
                        </a:rPr>
                        <a:t>les résultats sur les objectifs commerciaux</a:t>
                      </a:r>
                      <a:r>
                        <a:rPr lang="fr-FR" sz="1200" b="0" i="0" u="none" strike="noStrike" dirty="0">
                          <a:solidFill>
                            <a:schemeClr val="tx1">
                              <a:lumMod val="75000"/>
                              <a:lumOff val="25000"/>
                            </a:schemeClr>
                          </a:solidFill>
                          <a:effectLst/>
                          <a:latin typeface="+mn-lt"/>
                          <a:cs typeface="Calibri" panose="020F0502020204030204" pitchFamily="34" charset="0"/>
                        </a:rPr>
                        <a:t>,</a:t>
                      </a:r>
                      <a:r>
                        <a:rPr lang="fr-FR" sz="1200" b="0" i="0" u="none" strike="noStrike" baseline="0" dirty="0">
                          <a:solidFill>
                            <a:schemeClr val="tx1">
                              <a:lumMod val="75000"/>
                              <a:lumOff val="25000"/>
                            </a:schemeClr>
                          </a:solidFill>
                          <a:effectLst/>
                          <a:latin typeface="+mn-lt"/>
                          <a:cs typeface="Calibri" panose="020F0502020204030204" pitchFamily="34" charset="0"/>
                        </a:rPr>
                        <a:t> le </a:t>
                      </a:r>
                      <a:r>
                        <a:rPr lang="fr-FR" sz="1200" b="1" i="0" u="none" strike="noStrike" baseline="0" dirty="0">
                          <a:solidFill>
                            <a:schemeClr val="tx1">
                              <a:lumMod val="75000"/>
                              <a:lumOff val="25000"/>
                            </a:schemeClr>
                          </a:solidFill>
                          <a:effectLst/>
                          <a:latin typeface="+mn-lt"/>
                          <a:cs typeface="Calibri" panose="020F0502020204030204" pitchFamily="34" charset="0"/>
                        </a:rPr>
                        <a:t>baromètre</a:t>
                      </a:r>
                      <a:r>
                        <a:rPr lang="fr-FR" sz="1200" b="0" i="0" u="none" strike="noStrike" baseline="0" dirty="0">
                          <a:solidFill>
                            <a:schemeClr val="tx1">
                              <a:lumMod val="75000"/>
                              <a:lumOff val="25000"/>
                            </a:schemeClr>
                          </a:solidFill>
                          <a:effectLst/>
                          <a:latin typeface="+mn-lt"/>
                          <a:cs typeface="Calibri" panose="020F0502020204030204" pitchFamily="34" charset="0"/>
                        </a:rPr>
                        <a:t>, le suivi de la </a:t>
                      </a:r>
                      <a:r>
                        <a:rPr lang="fr-FR" sz="1200" b="1" i="0" u="none" strike="noStrike" baseline="0" dirty="0">
                          <a:solidFill>
                            <a:schemeClr val="tx1">
                              <a:lumMod val="75000"/>
                              <a:lumOff val="25000"/>
                            </a:schemeClr>
                          </a:solidFill>
                          <a:effectLst/>
                          <a:latin typeface="+mn-lt"/>
                          <a:cs typeface="Calibri" panose="020F0502020204030204" pitchFamily="34" charset="0"/>
                        </a:rPr>
                        <a:t>part variable</a:t>
                      </a:r>
                      <a:r>
                        <a:rPr lang="fr-FR" sz="1200" b="0" i="0" u="none" strike="noStrike" baseline="0" dirty="0">
                          <a:solidFill>
                            <a:schemeClr val="tx1">
                              <a:lumMod val="75000"/>
                              <a:lumOff val="25000"/>
                            </a:schemeClr>
                          </a:solidFill>
                          <a:effectLst/>
                          <a:latin typeface="+mn-lt"/>
                          <a:cs typeface="Calibri" panose="020F0502020204030204" pitchFamily="34" charset="0"/>
                        </a:rPr>
                        <a:t>.</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849" marR="4849" marT="646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83522031"/>
                  </a:ext>
                </a:extLst>
              </a:tr>
              <a:tr h="576379">
                <a:tc>
                  <a:txBody>
                    <a:bodyPr/>
                    <a:lstStyle/>
                    <a:p>
                      <a:pPr algn="l" fontAlgn="ctr"/>
                      <a:r>
                        <a:rPr lang="fr-FR" sz="1200" u="none" strike="noStrike" baseline="0" dirty="0">
                          <a:solidFill>
                            <a:schemeClr val="tx1">
                              <a:lumMod val="75000"/>
                              <a:lumOff val="25000"/>
                            </a:schemeClr>
                          </a:solidFill>
                          <a:effectLst/>
                        </a:rPr>
                        <a:t>L’Activité Commerciale</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b="1" i="0" u="none" strike="noStrike" dirty="0">
                          <a:solidFill>
                            <a:schemeClr val="tx1">
                              <a:lumMod val="75000"/>
                              <a:lumOff val="25000"/>
                            </a:schemeClr>
                          </a:solidFill>
                          <a:effectLst/>
                          <a:latin typeface="+mn-lt"/>
                          <a:cs typeface="Calibri" panose="020F0502020204030204" pitchFamily="34" charset="0"/>
                        </a:rPr>
                        <a:t>La</a:t>
                      </a:r>
                      <a:r>
                        <a:rPr lang="fr-FR" sz="1200" b="1" i="0" u="none" strike="noStrike" baseline="0" dirty="0">
                          <a:solidFill>
                            <a:schemeClr val="tx1">
                              <a:lumMod val="75000"/>
                              <a:lumOff val="25000"/>
                            </a:schemeClr>
                          </a:solidFill>
                          <a:effectLst/>
                          <a:latin typeface="+mn-lt"/>
                          <a:cs typeface="Calibri" panose="020F0502020204030204" pitchFamily="34" charset="0"/>
                        </a:rPr>
                        <a:t> qualité des</a:t>
                      </a:r>
                      <a:r>
                        <a:rPr lang="fr-FR" sz="1200" b="1" i="0" u="none" strike="noStrike" dirty="0">
                          <a:solidFill>
                            <a:schemeClr val="tx1">
                              <a:lumMod val="75000"/>
                              <a:lumOff val="25000"/>
                            </a:schemeClr>
                          </a:solidFill>
                          <a:effectLst/>
                          <a:latin typeface="+mn-lt"/>
                          <a:cs typeface="Calibri" panose="020F0502020204030204" pitchFamily="34" charset="0"/>
                        </a:rPr>
                        <a:t> résultats commerciaux </a:t>
                      </a:r>
                      <a:r>
                        <a:rPr lang="fr-FR" sz="1200" b="0" i="0" u="none" strike="noStrike" dirty="0">
                          <a:solidFill>
                            <a:schemeClr val="tx1">
                              <a:lumMod val="75000"/>
                              <a:lumOff val="25000"/>
                            </a:schemeClr>
                          </a:solidFill>
                          <a:effectLst/>
                          <a:latin typeface="+mn-lt"/>
                          <a:cs typeface="Calibri" panose="020F0502020204030204" pitchFamily="34" charset="0"/>
                        </a:rPr>
                        <a:t>est bien souvent la conséquence de la </a:t>
                      </a:r>
                      <a:r>
                        <a:rPr lang="fr-FR" sz="1200" b="1" i="0" u="none" strike="noStrike" dirty="0">
                          <a:solidFill>
                            <a:schemeClr val="tx1">
                              <a:lumMod val="75000"/>
                              <a:lumOff val="25000"/>
                            </a:schemeClr>
                          </a:solidFill>
                          <a:effectLst/>
                          <a:latin typeface="+mn-lt"/>
                          <a:cs typeface="Calibri" panose="020F0502020204030204" pitchFamily="34" charset="0"/>
                        </a:rPr>
                        <a:t>qualité de l’activité</a:t>
                      </a:r>
                      <a:r>
                        <a:rPr lang="fr-FR" sz="1200" b="0" i="0" u="none" strike="noStrike" dirty="0">
                          <a:solidFill>
                            <a:schemeClr val="tx1">
                              <a:lumMod val="75000"/>
                              <a:lumOff val="25000"/>
                            </a:schemeClr>
                          </a:solidFill>
                          <a:effectLst/>
                          <a:latin typeface="+mn-lt"/>
                          <a:cs typeface="Calibri" panose="020F0502020204030204" pitchFamily="34" charset="0"/>
                        </a:rPr>
                        <a:t>. Trouvez</a:t>
                      </a:r>
                      <a:r>
                        <a:rPr lang="fr-FR" sz="1200" b="0" i="0" u="none" strike="noStrike" baseline="0" dirty="0">
                          <a:solidFill>
                            <a:schemeClr val="tx1">
                              <a:lumMod val="75000"/>
                              <a:lumOff val="25000"/>
                            </a:schemeClr>
                          </a:solidFill>
                          <a:effectLst/>
                          <a:latin typeface="+mn-lt"/>
                          <a:cs typeface="Calibri" panose="020F0502020204030204" pitchFamily="34" charset="0"/>
                        </a:rPr>
                        <a:t> ici des outils </a:t>
                      </a:r>
                      <a:r>
                        <a:rPr lang="fr-FR" sz="1200" b="0" i="0" u="none" strike="noStrike" dirty="0">
                          <a:solidFill>
                            <a:schemeClr val="tx1">
                              <a:lumMod val="75000"/>
                              <a:lumOff val="25000"/>
                            </a:schemeClr>
                          </a:solidFill>
                          <a:effectLst/>
                          <a:latin typeface="+mn-lt"/>
                          <a:cs typeface="Calibri" panose="020F0502020204030204" pitchFamily="34" charset="0"/>
                        </a:rPr>
                        <a:t>pour analyser et retrouver l’origine des réussites, chercher des pistes</a:t>
                      </a:r>
                      <a:r>
                        <a:rPr lang="fr-FR" sz="1200" b="0" i="0" u="none" strike="noStrike" baseline="0" dirty="0">
                          <a:solidFill>
                            <a:schemeClr val="tx1">
                              <a:lumMod val="75000"/>
                              <a:lumOff val="25000"/>
                            </a:schemeClr>
                          </a:solidFill>
                          <a:effectLst/>
                          <a:latin typeface="+mn-lt"/>
                          <a:cs typeface="Calibri" panose="020F0502020204030204" pitchFamily="34" charset="0"/>
                        </a:rPr>
                        <a:t> pour corriger les points d’efforts, mesurer l’efficacité de l’activité.</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849" marR="4849" marT="646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425022673"/>
                  </a:ext>
                </a:extLst>
              </a:tr>
              <a:tr h="437261">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r-FR" sz="1200" u="none" strike="noStrike" dirty="0">
                          <a:solidFill>
                            <a:schemeClr val="tx1">
                              <a:lumMod val="75000"/>
                              <a:lumOff val="25000"/>
                            </a:schemeClr>
                          </a:solidFill>
                          <a:effectLst/>
                        </a:rPr>
                        <a:t>La Satisfaction</a:t>
                      </a:r>
                      <a:r>
                        <a:rPr lang="fr-FR" sz="1200" u="none" strike="noStrike" baseline="0" dirty="0">
                          <a:solidFill>
                            <a:schemeClr val="tx1">
                              <a:lumMod val="75000"/>
                              <a:lumOff val="25000"/>
                            </a:schemeClr>
                          </a:solidFill>
                          <a:effectLst/>
                        </a:rPr>
                        <a:t> Client</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1" i="0" u="none" strike="noStrike" dirty="0">
                          <a:solidFill>
                            <a:schemeClr val="tx1">
                              <a:lumMod val="75000"/>
                              <a:lumOff val="25000"/>
                            </a:schemeClr>
                          </a:solidFill>
                          <a:effectLst/>
                          <a:latin typeface="+mn-lt"/>
                          <a:cs typeface="Calibri" panose="020F0502020204030204" pitchFamily="34" charset="0"/>
                        </a:rPr>
                        <a:t>QHD, QHD On Line, SAE … </a:t>
                      </a:r>
                    </a:p>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0" i="0" u="none" strike="noStrike" dirty="0">
                          <a:solidFill>
                            <a:schemeClr val="tx1">
                              <a:lumMod val="75000"/>
                              <a:lumOff val="25000"/>
                            </a:schemeClr>
                          </a:solidFill>
                          <a:effectLst/>
                          <a:latin typeface="+mn-lt"/>
                          <a:cs typeface="Calibri" panose="020F0502020204030204" pitchFamily="34" charset="0"/>
                        </a:rPr>
                        <a:t>Si </a:t>
                      </a:r>
                      <a:r>
                        <a:rPr lang="fr-FR" sz="1200" b="0" i="0" u="none" strike="noStrike" baseline="0" dirty="0">
                          <a:solidFill>
                            <a:schemeClr val="tx1">
                              <a:lumMod val="75000"/>
                              <a:lumOff val="25000"/>
                            </a:schemeClr>
                          </a:solidFill>
                          <a:effectLst/>
                          <a:latin typeface="+mn-lt"/>
                          <a:cs typeface="Calibri" panose="020F0502020204030204" pitchFamily="34" charset="0"/>
                        </a:rPr>
                        <a:t>ces acronymes ne sont pas encore limpides pour vous, on vous en dit plus dans le book pilotage.</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2603" marR="2603" marT="3470"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788660918"/>
                  </a:ext>
                </a:extLst>
              </a:tr>
              <a:tr h="657517">
                <a:tc>
                  <a:txBody>
                    <a:bodyPr/>
                    <a:lstStyle/>
                    <a:p>
                      <a:pPr algn="l" fontAlgn="ctr"/>
                      <a:r>
                        <a:rPr lang="fr-FR" sz="1200" u="none" strike="noStrike" dirty="0">
                          <a:solidFill>
                            <a:schemeClr val="tx1">
                              <a:lumMod val="75000"/>
                              <a:lumOff val="25000"/>
                            </a:schemeClr>
                          </a:solidFill>
                          <a:effectLst/>
                        </a:rPr>
                        <a:t>Le Fonds de</a:t>
                      </a:r>
                      <a:r>
                        <a:rPr lang="fr-FR" sz="1200" u="none" strike="noStrike" baseline="0" dirty="0">
                          <a:solidFill>
                            <a:schemeClr val="tx1">
                              <a:lumMod val="75000"/>
                              <a:lumOff val="25000"/>
                            </a:schemeClr>
                          </a:solidFill>
                          <a:effectLst/>
                        </a:rPr>
                        <a:t> Commerce</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b="1" i="0" u="none" strike="noStrike" dirty="0">
                          <a:solidFill>
                            <a:schemeClr val="tx1">
                              <a:lumMod val="75000"/>
                              <a:lumOff val="25000"/>
                            </a:schemeClr>
                          </a:solidFill>
                          <a:effectLst/>
                          <a:latin typeface="+mn-lt"/>
                          <a:cs typeface="Calibri" panose="020F0502020204030204" pitchFamily="34" charset="0"/>
                        </a:rPr>
                        <a:t>Des ventes en progression</a:t>
                      </a:r>
                      <a:r>
                        <a:rPr lang="fr-FR" sz="1200" b="1" i="0" u="none" strike="noStrike" baseline="0" dirty="0">
                          <a:solidFill>
                            <a:schemeClr val="tx1">
                              <a:lumMod val="75000"/>
                              <a:lumOff val="25000"/>
                            </a:schemeClr>
                          </a:solidFill>
                          <a:effectLst/>
                          <a:latin typeface="+mn-lt"/>
                          <a:cs typeface="Calibri" panose="020F0502020204030204" pitchFamily="34" charset="0"/>
                        </a:rPr>
                        <a:t> et</a:t>
                      </a:r>
                      <a:r>
                        <a:rPr lang="fr-FR" sz="1200" b="1" i="0" u="none" strike="noStrike" dirty="0">
                          <a:solidFill>
                            <a:schemeClr val="tx1">
                              <a:lumMod val="75000"/>
                              <a:lumOff val="25000"/>
                            </a:schemeClr>
                          </a:solidFill>
                          <a:effectLst/>
                          <a:latin typeface="+mn-lt"/>
                          <a:cs typeface="Calibri" panose="020F0502020204030204" pitchFamily="34" charset="0"/>
                        </a:rPr>
                        <a:t> une</a:t>
                      </a:r>
                      <a:r>
                        <a:rPr lang="fr-FR" sz="1200" b="1" i="0" u="none" strike="noStrike" baseline="0" dirty="0">
                          <a:solidFill>
                            <a:schemeClr val="tx1">
                              <a:lumMod val="75000"/>
                              <a:lumOff val="25000"/>
                            </a:schemeClr>
                          </a:solidFill>
                          <a:effectLst/>
                          <a:latin typeface="+mn-lt"/>
                          <a:cs typeface="Calibri" panose="020F0502020204030204" pitchFamily="34" charset="0"/>
                        </a:rPr>
                        <a:t> satisfaction client </a:t>
                      </a:r>
                      <a:r>
                        <a:rPr lang="fr-FR" sz="1200" b="0" i="0" u="none" strike="noStrike" baseline="0" dirty="0">
                          <a:solidFill>
                            <a:schemeClr val="tx1">
                              <a:lumMod val="75000"/>
                              <a:lumOff val="25000"/>
                            </a:schemeClr>
                          </a:solidFill>
                          <a:effectLst/>
                          <a:latin typeface="+mn-lt"/>
                          <a:cs typeface="Calibri" panose="020F0502020204030204" pitchFamily="34" charset="0"/>
                        </a:rPr>
                        <a:t>qui s’améliore doivent contribuer à entretenir et développer notre </a:t>
                      </a:r>
                      <a:r>
                        <a:rPr lang="fr-FR" sz="1200" b="1" i="0" u="none" strike="noStrike" baseline="0" dirty="0">
                          <a:solidFill>
                            <a:schemeClr val="tx1">
                              <a:lumMod val="75000"/>
                              <a:lumOff val="25000"/>
                            </a:schemeClr>
                          </a:solidFill>
                          <a:effectLst/>
                          <a:latin typeface="+mn-lt"/>
                          <a:cs typeface="Calibri" panose="020F0502020204030204" pitchFamily="34" charset="0"/>
                        </a:rPr>
                        <a:t>fonds de commerce</a:t>
                      </a:r>
                      <a:r>
                        <a:rPr lang="fr-FR" sz="1200" b="0" i="0" u="none" strike="noStrike" baseline="0" dirty="0">
                          <a:solidFill>
                            <a:schemeClr val="tx1">
                              <a:lumMod val="75000"/>
                              <a:lumOff val="25000"/>
                            </a:schemeClr>
                          </a:solidFill>
                          <a:effectLst/>
                          <a:latin typeface="+mn-lt"/>
                          <a:cs typeface="Calibri" panose="020F0502020204030204" pitchFamily="34" charset="0"/>
                        </a:rPr>
                        <a:t>. Retrouvez ici les outils vous permettant de le suivre au mieux.</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849" marR="4849" marT="646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581702246"/>
                  </a:ext>
                </a:extLst>
              </a:tr>
              <a:tr h="3833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u="none" strike="noStrike" dirty="0">
                          <a:solidFill>
                            <a:schemeClr val="tx1">
                              <a:lumMod val="75000"/>
                              <a:lumOff val="25000"/>
                            </a:schemeClr>
                          </a:solidFill>
                          <a:effectLst/>
                        </a:rPr>
                        <a:t>Le PNB</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1" i="0" u="none" strike="noStrike" kern="1200" dirty="0">
                          <a:solidFill>
                            <a:schemeClr val="tx1">
                              <a:lumMod val="75000"/>
                              <a:lumOff val="25000"/>
                            </a:schemeClr>
                          </a:solidFill>
                          <a:effectLst/>
                          <a:latin typeface="+mn-lt"/>
                          <a:ea typeface="+mn-ea"/>
                          <a:cs typeface="Calibri" panose="020F0502020204030204" pitchFamily="34" charset="0"/>
                        </a:rPr>
                        <a:t>Pour ancrer au quotidien une culture PNB, </a:t>
                      </a:r>
                      <a:r>
                        <a:rPr lang="fr-FR" sz="1200" b="0" i="0" u="none" strike="noStrike" kern="1200" dirty="0">
                          <a:solidFill>
                            <a:schemeClr val="tx1">
                              <a:lumMod val="75000"/>
                              <a:lumOff val="25000"/>
                            </a:schemeClr>
                          </a:solidFill>
                          <a:effectLst/>
                          <a:latin typeface="+mn-lt"/>
                          <a:ea typeface="+mn-ea"/>
                          <a:cs typeface="Calibri" panose="020F0502020204030204" pitchFamily="34" charset="0"/>
                        </a:rPr>
                        <a:t>la rentabilité doit être mesurée. Pour</a:t>
                      </a:r>
                      <a:r>
                        <a:rPr lang="fr-FR" sz="1200" b="0" i="0" u="none" strike="noStrike" kern="1200" baseline="0" dirty="0">
                          <a:solidFill>
                            <a:schemeClr val="tx1">
                              <a:lumMod val="75000"/>
                              <a:lumOff val="25000"/>
                            </a:schemeClr>
                          </a:solidFill>
                          <a:effectLst/>
                          <a:latin typeface="+mn-lt"/>
                          <a:ea typeface="+mn-ea"/>
                          <a:cs typeface="Calibri" panose="020F0502020204030204" pitchFamily="34" charset="0"/>
                        </a:rPr>
                        <a:t> qu’elle soit </a:t>
                      </a:r>
                      <a:r>
                        <a:rPr lang="fr-FR" sz="1200" b="0" i="0" u="none" strike="noStrike" kern="1200" dirty="0">
                          <a:solidFill>
                            <a:schemeClr val="tx1">
                              <a:lumMod val="75000"/>
                              <a:lumOff val="25000"/>
                            </a:schemeClr>
                          </a:solidFill>
                          <a:effectLst/>
                          <a:latin typeface="+mn-lt"/>
                          <a:ea typeface="+mn-ea"/>
                          <a:cs typeface="Calibri" panose="020F0502020204030204" pitchFamily="34" charset="0"/>
                        </a:rPr>
                        <a:t>au cœur de nos attentions,</a:t>
                      </a:r>
                      <a:r>
                        <a:rPr lang="fr-FR" sz="1200" b="0" i="0" u="none" strike="noStrike" kern="1200" baseline="0" dirty="0">
                          <a:solidFill>
                            <a:schemeClr val="tx1">
                              <a:lumMod val="75000"/>
                              <a:lumOff val="25000"/>
                            </a:schemeClr>
                          </a:solidFill>
                          <a:effectLst/>
                          <a:latin typeface="+mn-lt"/>
                          <a:ea typeface="+mn-ea"/>
                          <a:cs typeface="Calibri" panose="020F0502020204030204" pitchFamily="34" charset="0"/>
                        </a:rPr>
                        <a:t> retrouvez dans le book pilotage les outils à votre disposition.</a:t>
                      </a:r>
                      <a:endParaRPr lang="fr-FR" sz="1200" b="0" i="0" u="none" strike="noStrike" kern="1200" dirty="0">
                        <a:solidFill>
                          <a:schemeClr val="tx1">
                            <a:lumMod val="75000"/>
                            <a:lumOff val="25000"/>
                          </a:schemeClr>
                        </a:solidFill>
                        <a:effectLst/>
                        <a:latin typeface="+mn-lt"/>
                        <a:ea typeface="+mn-ea"/>
                        <a:cs typeface="Calibri" panose="020F0502020204030204" pitchFamily="34" charset="0"/>
                      </a:endParaRPr>
                    </a:p>
                  </a:txBody>
                  <a:tcPr marL="2603" marR="2603" marT="3470"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614041478"/>
                  </a:ext>
                </a:extLst>
              </a:tr>
              <a:tr h="437261">
                <a:tc>
                  <a:txBody>
                    <a:bodyPr/>
                    <a:lstStyle/>
                    <a:p>
                      <a:pPr algn="l" fontAlgn="ctr"/>
                      <a:r>
                        <a:rPr lang="fr-FR" sz="1200" u="none" strike="noStrike" dirty="0">
                          <a:solidFill>
                            <a:schemeClr val="tx1">
                              <a:lumMod val="75000"/>
                              <a:lumOff val="25000"/>
                            </a:schemeClr>
                          </a:solidFill>
                          <a:effectLst/>
                        </a:rPr>
                        <a:t>Risques et Conformité</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lnT w="12700" cap="flat" cmpd="sng" algn="ctr">
                      <a:solidFill>
                        <a:schemeClr val="bg1">
                          <a:lumMod val="95000"/>
                        </a:schemeClr>
                      </a:solidFill>
                      <a:prstDash val="solid"/>
                      <a:round/>
                      <a:headEnd type="none" w="med" len="med"/>
                      <a:tailEnd type="none" w="med" len="med"/>
                    </a:lnT>
                    <a:solidFill>
                      <a:schemeClr val="bg1"/>
                    </a:solidFill>
                  </a:tcPr>
                </a:tc>
                <a:tc>
                  <a:txBody>
                    <a:bodyPr/>
                    <a:lstStyle/>
                    <a:p>
                      <a:pPr marL="171450" indent="-171450" algn="l" fontAlgn="ctr">
                        <a:buFont typeface="Wingdings" panose="05000000000000000000" pitchFamily="2" charset="2"/>
                        <a:buChar char="§"/>
                      </a:pPr>
                      <a:r>
                        <a:rPr lang="fr-FR" sz="1200" u="none" strike="noStrike" dirty="0">
                          <a:solidFill>
                            <a:schemeClr val="tx1">
                              <a:lumMod val="75000"/>
                              <a:lumOff val="25000"/>
                            </a:schemeClr>
                          </a:solidFill>
                          <a:effectLst/>
                          <a:latin typeface="+mn-lt"/>
                          <a:cs typeface="Calibri" panose="020F0502020204030204" pitchFamily="34" charset="0"/>
                        </a:rPr>
                        <a:t>Toute activité commerciale</a:t>
                      </a:r>
                      <a:r>
                        <a:rPr lang="fr-FR" sz="1200" u="none" strike="noStrike" baseline="0" dirty="0">
                          <a:solidFill>
                            <a:schemeClr val="tx1">
                              <a:lumMod val="75000"/>
                              <a:lumOff val="25000"/>
                            </a:schemeClr>
                          </a:solidFill>
                          <a:effectLst/>
                          <a:latin typeface="+mn-lt"/>
                          <a:cs typeface="Calibri" panose="020F0502020204030204" pitchFamily="34" charset="0"/>
                        </a:rPr>
                        <a:t> reste régie par des </a:t>
                      </a:r>
                      <a:r>
                        <a:rPr lang="fr-FR" sz="1200" b="1" u="none" strike="noStrike" baseline="0" dirty="0">
                          <a:solidFill>
                            <a:schemeClr val="tx1">
                              <a:lumMod val="75000"/>
                              <a:lumOff val="25000"/>
                            </a:schemeClr>
                          </a:solidFill>
                          <a:effectLst/>
                          <a:latin typeface="+mn-lt"/>
                          <a:cs typeface="Calibri" panose="020F0502020204030204" pitchFamily="34" charset="0"/>
                        </a:rPr>
                        <a:t>règles de protection de notre clientèle </a:t>
                      </a:r>
                      <a:r>
                        <a:rPr lang="fr-FR" sz="1200" u="none" strike="noStrike" baseline="0" dirty="0">
                          <a:solidFill>
                            <a:schemeClr val="tx1">
                              <a:lumMod val="75000"/>
                              <a:lumOff val="25000"/>
                            </a:schemeClr>
                          </a:solidFill>
                          <a:effectLst/>
                          <a:latin typeface="+mn-lt"/>
                          <a:cs typeface="Calibri" panose="020F0502020204030204" pitchFamily="34" charset="0"/>
                        </a:rPr>
                        <a:t>et de notre établissement. Retrouvez ici les principaux outils de suivi.</a:t>
                      </a:r>
                      <a:endParaRPr lang="fr-FR" sz="1200" u="none" strike="noStrike" dirty="0">
                        <a:solidFill>
                          <a:schemeClr val="tx1">
                            <a:lumMod val="75000"/>
                            <a:lumOff val="25000"/>
                          </a:schemeClr>
                        </a:solidFill>
                        <a:effectLst/>
                        <a:latin typeface="+mn-lt"/>
                        <a:cs typeface="Calibri" panose="020F0502020204030204" pitchFamily="34" charset="0"/>
                      </a:endParaRPr>
                    </a:p>
                  </a:txBody>
                  <a:tcPr marL="2603" marR="2603" marT="3470" marB="0" anchor="ctr">
                    <a:lnT w="12700" cap="flat" cmpd="sng" algn="ctr">
                      <a:solidFill>
                        <a:schemeClr val="bg1">
                          <a:lumMod val="95000"/>
                        </a:schemeClr>
                      </a:solidFill>
                      <a:prstDash val="solid"/>
                      <a:round/>
                      <a:headEnd type="none" w="med" len="med"/>
                      <a:tailEnd type="none" w="med" len="med"/>
                    </a:lnT>
                    <a:solidFill>
                      <a:schemeClr val="bg1"/>
                    </a:solidFill>
                  </a:tcPr>
                </a:tc>
                <a:extLst>
                  <a:ext uri="{0D108BD9-81ED-4DB2-BD59-A6C34878D82A}">
                    <a16:rowId xmlns:a16="http://schemas.microsoft.com/office/drawing/2014/main" val="146187030"/>
                  </a:ext>
                </a:extLst>
              </a:tr>
            </a:tbl>
          </a:graphicData>
        </a:graphic>
      </p:graphicFrame>
      <p:sp>
        <p:nvSpPr>
          <p:cNvPr id="34" name="Espace réservé du texte 3">
            <a:extLst>
              <a:ext uri="{FF2B5EF4-FFF2-40B4-BE49-F238E27FC236}">
                <a16:creationId xmlns:a16="http://schemas.microsoft.com/office/drawing/2014/main" id="{6E2D4304-22EC-4281-8188-6E35189DEFAC}"/>
              </a:ext>
            </a:extLst>
          </p:cNvPr>
          <p:cNvSpPr>
            <a:spLocks noGrp="1"/>
          </p:cNvSpPr>
          <p:nvPr>
            <p:ph type="body" sz="quarter" idx="14"/>
          </p:nvPr>
        </p:nvSpPr>
        <p:spPr>
          <a:xfrm>
            <a:off x="4376738" y="136525"/>
            <a:ext cx="7299325" cy="231775"/>
          </a:xfrm>
        </p:spPr>
        <p:txBody>
          <a:bodyPr/>
          <a:lstStyle/>
          <a:p>
            <a:r>
              <a:rPr lang="fr-FR" dirty="0">
                <a:solidFill>
                  <a:schemeClr val="accent4">
                    <a:lumMod val="75000"/>
                  </a:schemeClr>
                </a:solidFill>
              </a:rPr>
              <a:t>Particuliers</a:t>
            </a:r>
            <a:r>
              <a:rPr lang="fr-FR" dirty="0"/>
              <a:t> 		</a:t>
            </a:r>
            <a:r>
              <a:rPr lang="fr-FR" b="0" dirty="0">
                <a:solidFill>
                  <a:schemeClr val="accent4">
                    <a:lumMod val="75000"/>
                  </a:schemeClr>
                </a:solidFill>
              </a:rPr>
              <a:t>Premiums</a:t>
            </a:r>
            <a:r>
              <a:rPr lang="fr-FR" b="0" dirty="0"/>
              <a:t>		Professionnels</a:t>
            </a:r>
          </a:p>
        </p:txBody>
      </p:sp>
    </p:spTree>
    <p:extLst>
      <p:ext uri="{BB962C8B-B14F-4D97-AF65-F5344CB8AC3E}">
        <p14:creationId xmlns:p14="http://schemas.microsoft.com/office/powerpoint/2010/main" val="10646790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contenu 7">
            <a:extLst>
              <a:ext uri="{FF2B5EF4-FFF2-40B4-BE49-F238E27FC236}">
                <a16:creationId xmlns:a16="http://schemas.microsoft.com/office/drawing/2014/main" id="{2B53711B-B16D-4908-8D6D-285C4A2EB9B4}"/>
              </a:ext>
            </a:extLst>
          </p:cNvPr>
          <p:cNvSpPr>
            <a:spLocks noGrp="1"/>
          </p:cNvSpPr>
          <p:nvPr>
            <p:ph idx="1"/>
          </p:nvPr>
        </p:nvSpPr>
        <p:spPr>
          <a:xfrm>
            <a:off x="695325" y="1490145"/>
            <a:ext cx="10980738" cy="4386186"/>
          </a:xfrm>
        </p:spPr>
        <p:txBody>
          <a:bodyPr/>
          <a:lstStyle/>
          <a:p>
            <a:r>
              <a:rPr lang="fr-FR" sz="1400" kern="0" dirty="0"/>
              <a:t>Très prochainement, un nouveau support présentant notre segmentation clients sera envoyé en agence.</a:t>
            </a:r>
          </a:p>
          <a:p>
            <a:r>
              <a:rPr lang="fr-FR" sz="1400" kern="0" dirty="0"/>
              <a:t>Il sera également accessible dans la Rubrique des Commerciaux &gt; Expérience Client &gt; </a:t>
            </a:r>
            <a:r>
              <a:rPr lang="fr-FR" sz="1400" kern="0" dirty="0">
                <a:hlinkClick r:id="rId2"/>
              </a:rPr>
              <a:t>Segmentation client</a:t>
            </a:r>
            <a:r>
              <a:rPr lang="fr-FR" sz="1400" kern="0" dirty="0"/>
              <a:t> dès la livraison</a:t>
            </a:r>
          </a:p>
          <a:p>
            <a:endParaRPr lang="fr-FR" dirty="0"/>
          </a:p>
        </p:txBody>
      </p:sp>
      <p:sp>
        <p:nvSpPr>
          <p:cNvPr id="6" name="Espace réservé du texte 5"/>
          <p:cNvSpPr>
            <a:spLocks noGrp="1"/>
          </p:cNvSpPr>
          <p:nvPr>
            <p:ph type="body" sz="quarter" idx="12"/>
          </p:nvPr>
        </p:nvSpPr>
        <p:spPr/>
        <p:txBody>
          <a:bodyPr>
            <a:normAutofit/>
          </a:bodyPr>
          <a:lstStyle/>
          <a:p>
            <a:r>
              <a:rPr lang="fr-FR" sz="1800" dirty="0"/>
              <a:t>Des </a:t>
            </a:r>
            <a:r>
              <a:rPr lang="fr-FR" sz="1800" dirty="0">
                <a:solidFill>
                  <a:srgbClr val="C00000"/>
                </a:solidFill>
              </a:rPr>
              <a:t>outils</a:t>
            </a:r>
            <a:r>
              <a:rPr lang="fr-FR" sz="1800" dirty="0"/>
              <a:t> permettant à chacun de trouver les informations qui le concernent</a:t>
            </a:r>
          </a:p>
        </p:txBody>
      </p:sp>
      <p:grpSp>
        <p:nvGrpSpPr>
          <p:cNvPr id="12" name="Groupe 11">
            <a:extLst>
              <a:ext uri="{FF2B5EF4-FFF2-40B4-BE49-F238E27FC236}">
                <a16:creationId xmlns:a16="http://schemas.microsoft.com/office/drawing/2014/main" id="{9DA8115D-0B17-4EFB-82D7-39180694AC9F}"/>
              </a:ext>
            </a:extLst>
          </p:cNvPr>
          <p:cNvGrpSpPr/>
          <p:nvPr/>
        </p:nvGrpSpPr>
        <p:grpSpPr>
          <a:xfrm>
            <a:off x="819198" y="2718148"/>
            <a:ext cx="10351154" cy="3385229"/>
            <a:chOff x="1786504" y="2594939"/>
            <a:chExt cx="8699613" cy="3385229"/>
          </a:xfrm>
        </p:grpSpPr>
        <p:sp>
          <p:nvSpPr>
            <p:cNvPr id="23" name="Rectangle à coins arrondis 65">
              <a:extLst>
                <a:ext uri="{FF2B5EF4-FFF2-40B4-BE49-F238E27FC236}">
                  <a16:creationId xmlns:a16="http://schemas.microsoft.com/office/drawing/2014/main" id="{BE863CD4-79F4-465A-81AF-CA4A0C20E859}"/>
                </a:ext>
              </a:extLst>
            </p:cNvPr>
            <p:cNvSpPr/>
            <p:nvPr/>
          </p:nvSpPr>
          <p:spPr>
            <a:xfrm>
              <a:off x="7469137" y="4150127"/>
              <a:ext cx="3016980" cy="1830041"/>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200" dirty="0">
                <a:solidFill>
                  <a:schemeClr val="tx1">
                    <a:lumMod val="50000"/>
                    <a:lumOff val="50000"/>
                  </a:schemeClr>
                </a:solidFill>
              </a:endParaRPr>
            </a:p>
          </p:txBody>
        </p:sp>
        <p:sp>
          <p:nvSpPr>
            <p:cNvPr id="83" name="Rectangle 82">
              <a:extLst>
                <a:ext uri="{FF2B5EF4-FFF2-40B4-BE49-F238E27FC236}">
                  <a16:creationId xmlns:a16="http://schemas.microsoft.com/office/drawing/2014/main" id="{71222628-0E7F-467F-990D-B34BE04D6358}"/>
                </a:ext>
              </a:extLst>
            </p:cNvPr>
            <p:cNvSpPr/>
            <p:nvPr/>
          </p:nvSpPr>
          <p:spPr>
            <a:xfrm>
              <a:off x="1786504" y="2594939"/>
              <a:ext cx="1511575" cy="276999"/>
            </a:xfrm>
            <a:prstGeom prst="rect">
              <a:avLst/>
            </a:prstGeom>
          </p:spPr>
          <p:txBody>
            <a:bodyPr wrap="square">
              <a:spAutoFit/>
            </a:bodyPr>
            <a:lstStyle/>
            <a:p>
              <a:pPr>
                <a:spcBef>
                  <a:spcPct val="20000"/>
                </a:spcBef>
              </a:pPr>
              <a:endParaRPr lang="fr-FR" sz="1200" i="1" dirty="0">
                <a:solidFill>
                  <a:schemeClr val="tx1">
                    <a:lumMod val="75000"/>
                    <a:lumOff val="25000"/>
                  </a:schemeClr>
                </a:solidFill>
              </a:endParaRPr>
            </a:p>
          </p:txBody>
        </p:sp>
      </p:grpSp>
      <p:sp>
        <p:nvSpPr>
          <p:cNvPr id="37" name="Espace réservé du texte 3">
            <a:extLst>
              <a:ext uri="{FF2B5EF4-FFF2-40B4-BE49-F238E27FC236}">
                <a16:creationId xmlns:a16="http://schemas.microsoft.com/office/drawing/2014/main" id="{3F21CE0F-2C7D-4345-990A-CA234A354381}"/>
              </a:ext>
            </a:extLst>
          </p:cNvPr>
          <p:cNvSpPr>
            <a:spLocks noGrp="1"/>
          </p:cNvSpPr>
          <p:nvPr>
            <p:ph type="body" sz="quarter" idx="14"/>
          </p:nvPr>
        </p:nvSpPr>
        <p:spPr>
          <a:xfrm>
            <a:off x="4376738" y="136525"/>
            <a:ext cx="7299325" cy="231775"/>
          </a:xfrm>
        </p:spPr>
        <p:txBody>
          <a:bodyPr/>
          <a:lstStyle/>
          <a:p>
            <a:r>
              <a:rPr lang="fr-FR" dirty="0">
                <a:solidFill>
                  <a:schemeClr val="accent4">
                    <a:lumMod val="75000"/>
                  </a:schemeClr>
                </a:solidFill>
              </a:rPr>
              <a:t>Particuliers</a:t>
            </a:r>
            <a:r>
              <a:rPr lang="fr-FR" dirty="0"/>
              <a:t> 		</a:t>
            </a:r>
            <a:r>
              <a:rPr lang="fr-FR" b="0" dirty="0">
                <a:solidFill>
                  <a:schemeClr val="accent4">
                    <a:lumMod val="75000"/>
                  </a:schemeClr>
                </a:solidFill>
              </a:rPr>
              <a:t>Premiums</a:t>
            </a:r>
            <a:r>
              <a:rPr lang="fr-FR" b="0" dirty="0"/>
              <a:t>		Professionnels</a:t>
            </a:r>
          </a:p>
        </p:txBody>
      </p:sp>
      <p:pic>
        <p:nvPicPr>
          <p:cNvPr id="2" name="Image 1">
            <a:extLst>
              <a:ext uri="{FF2B5EF4-FFF2-40B4-BE49-F238E27FC236}">
                <a16:creationId xmlns:a16="http://schemas.microsoft.com/office/drawing/2014/main" id="{C36DE24C-6762-4F4D-AE14-1BD0006914DB}"/>
              </a:ext>
            </a:extLst>
          </p:cNvPr>
          <p:cNvPicPr>
            <a:picLocks noChangeAspect="1"/>
          </p:cNvPicPr>
          <p:nvPr/>
        </p:nvPicPr>
        <p:blipFill>
          <a:blip r:embed="rId3"/>
          <a:stretch>
            <a:fillRect/>
          </a:stretch>
        </p:blipFill>
        <p:spPr>
          <a:xfrm>
            <a:off x="0" y="2078810"/>
            <a:ext cx="12192000" cy="2179304"/>
          </a:xfrm>
          <a:prstGeom prst="rect">
            <a:avLst/>
          </a:prstGeom>
        </p:spPr>
      </p:pic>
      <p:pic>
        <p:nvPicPr>
          <p:cNvPr id="5" name="Image 4">
            <a:extLst>
              <a:ext uri="{FF2B5EF4-FFF2-40B4-BE49-F238E27FC236}">
                <a16:creationId xmlns:a16="http://schemas.microsoft.com/office/drawing/2014/main" id="{8764AF62-4355-40E5-9A43-5D08575AB019}"/>
              </a:ext>
            </a:extLst>
          </p:cNvPr>
          <p:cNvPicPr>
            <a:picLocks noChangeAspect="1"/>
          </p:cNvPicPr>
          <p:nvPr/>
        </p:nvPicPr>
        <p:blipFill>
          <a:blip r:embed="rId4"/>
          <a:stretch>
            <a:fillRect/>
          </a:stretch>
        </p:blipFill>
        <p:spPr>
          <a:xfrm>
            <a:off x="0" y="4260979"/>
            <a:ext cx="12192000" cy="2179304"/>
          </a:xfrm>
          <a:prstGeom prst="rect">
            <a:avLst/>
          </a:prstGeom>
        </p:spPr>
      </p:pic>
    </p:spTree>
    <p:extLst>
      <p:ext uri="{BB962C8B-B14F-4D97-AF65-F5344CB8AC3E}">
        <p14:creationId xmlns:p14="http://schemas.microsoft.com/office/powerpoint/2010/main" val="37064933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6BAF917-8ED4-4EBD-97C9-71D74D434B2E}"/>
              </a:ext>
            </a:extLst>
          </p:cNvPr>
          <p:cNvSpPr/>
          <p:nvPr/>
        </p:nvSpPr>
        <p:spPr>
          <a:xfrm>
            <a:off x="3156155" y="3713714"/>
            <a:ext cx="8519908" cy="4424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p:cNvSpPr/>
          <p:nvPr/>
        </p:nvSpPr>
        <p:spPr>
          <a:xfrm>
            <a:off x="3156155" y="2522927"/>
            <a:ext cx="8519908" cy="4424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p:cNvSpPr>
            <a:spLocks noGrp="1"/>
          </p:cNvSpPr>
          <p:nvPr>
            <p:ph type="body" sz="quarter" idx="13"/>
          </p:nvPr>
        </p:nvSpPr>
        <p:spPr/>
        <p:txBody>
          <a:bodyPr/>
          <a:lstStyle/>
          <a:p>
            <a:r>
              <a:rPr lang="fr-FR" sz="2000" b="1" dirty="0">
                <a:latin typeface="Montserrat Black" panose="00000A00000000000000" pitchFamily="2" charset="0"/>
              </a:rPr>
              <a:t>Point d’étape et Challenge</a:t>
            </a:r>
          </a:p>
          <a:p>
            <a:r>
              <a:rPr lang="fr-FR" sz="2000" b="1" dirty="0">
                <a:latin typeface="Montserrat Black" panose="00000A00000000000000" pitchFamily="2" charset="0"/>
              </a:rPr>
              <a:t>Moyens : Formations, offres et cibles</a:t>
            </a:r>
          </a:p>
          <a:p>
            <a:r>
              <a:rPr lang="fr-FR" sz="2000" b="1" dirty="0">
                <a:latin typeface="Montserrat Black" panose="00000A00000000000000" pitchFamily="2" charset="0"/>
              </a:rPr>
              <a:t>Boîte à outils</a:t>
            </a:r>
          </a:p>
        </p:txBody>
      </p:sp>
      <p:sp>
        <p:nvSpPr>
          <p:cNvPr id="5" name="Rectangle 4">
            <a:extLst>
              <a:ext uri="{FF2B5EF4-FFF2-40B4-BE49-F238E27FC236}">
                <a16:creationId xmlns:a16="http://schemas.microsoft.com/office/drawing/2014/main" id="{5FCA01B9-B4A3-42F1-9AA6-929B80C53B1B}"/>
              </a:ext>
            </a:extLst>
          </p:cNvPr>
          <p:cNvSpPr/>
          <p:nvPr/>
        </p:nvSpPr>
        <p:spPr>
          <a:xfrm>
            <a:off x="3716163" y="2965378"/>
            <a:ext cx="6096000" cy="1169551"/>
          </a:xfrm>
          <a:prstGeom prst="rect">
            <a:avLst/>
          </a:prstGeom>
        </p:spPr>
        <p:txBody>
          <a:bodyPr>
            <a:spAutoFit/>
          </a:bodyPr>
          <a:lstStyle/>
          <a:p>
            <a:pPr marL="685800" lvl="1" indent="-228600">
              <a:spcBef>
                <a:spcPts val="600"/>
              </a:spcBef>
              <a:buClr>
                <a:srgbClr val="EA4E55"/>
              </a:buClr>
              <a:buFont typeface="Arial" panose="020B0604020202020204" pitchFamily="34" charset="0"/>
              <a:buChar char="□"/>
            </a:pPr>
            <a:r>
              <a:rPr lang="fr-FR" sz="2000" dirty="0">
                <a:solidFill>
                  <a:prstClr val="black">
                    <a:lumMod val="75000"/>
                    <a:lumOff val="25000"/>
                  </a:prstClr>
                </a:solidFill>
              </a:rPr>
              <a:t>Marché des Particuliers</a:t>
            </a:r>
          </a:p>
          <a:p>
            <a:pPr marL="685800" lvl="1" indent="-228600">
              <a:spcBef>
                <a:spcPts val="600"/>
              </a:spcBef>
              <a:buClr>
                <a:srgbClr val="EA4E55"/>
              </a:buClr>
              <a:buFont typeface="Arial" panose="020B0604020202020204" pitchFamily="34" charset="0"/>
              <a:buChar char="□"/>
            </a:pPr>
            <a:r>
              <a:rPr lang="fr-FR" sz="2000" dirty="0">
                <a:solidFill>
                  <a:prstClr val="black">
                    <a:lumMod val="75000"/>
                    <a:lumOff val="25000"/>
                  </a:prstClr>
                </a:solidFill>
              </a:rPr>
              <a:t>Marché des Premiums</a:t>
            </a:r>
          </a:p>
          <a:p>
            <a:pPr marL="685800" lvl="1" indent="-228600">
              <a:spcBef>
                <a:spcPts val="600"/>
              </a:spcBef>
              <a:buClr>
                <a:srgbClr val="EA4E55"/>
              </a:buClr>
              <a:buFont typeface="Arial" panose="020B0604020202020204" pitchFamily="34" charset="0"/>
              <a:buChar char="□"/>
            </a:pPr>
            <a:r>
              <a:rPr lang="fr-FR" sz="2000" dirty="0">
                <a:solidFill>
                  <a:prstClr val="black">
                    <a:lumMod val="75000"/>
                    <a:lumOff val="25000"/>
                  </a:prstClr>
                </a:solidFill>
              </a:rPr>
              <a:t>Marché des Professionnels</a:t>
            </a:r>
            <a:endParaRPr lang="fr-FR" sz="2000" b="1" dirty="0">
              <a:solidFill>
                <a:prstClr val="black">
                  <a:lumMod val="75000"/>
                  <a:lumOff val="25000"/>
                </a:prstClr>
              </a:solidFill>
              <a:latin typeface="Montserrat Black" panose="00000A00000000000000" pitchFamily="2" charset="0"/>
            </a:endParaRPr>
          </a:p>
        </p:txBody>
      </p:sp>
    </p:spTree>
    <p:extLst>
      <p:ext uri="{BB962C8B-B14F-4D97-AF65-F5344CB8AC3E}">
        <p14:creationId xmlns:p14="http://schemas.microsoft.com/office/powerpoint/2010/main" val="8501775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normAutofit/>
          </a:bodyPr>
          <a:lstStyle/>
          <a:p>
            <a:r>
              <a:rPr lang="fr-FR" sz="1800" dirty="0"/>
              <a:t>Des </a:t>
            </a:r>
            <a:r>
              <a:rPr lang="fr-FR" sz="1800" dirty="0">
                <a:solidFill>
                  <a:srgbClr val="C00000"/>
                </a:solidFill>
              </a:rPr>
              <a:t>outils</a:t>
            </a:r>
            <a:r>
              <a:rPr lang="fr-FR" sz="1800" dirty="0"/>
              <a:t> permettant à chacun de trouver les informations qui le concernent</a:t>
            </a:r>
          </a:p>
        </p:txBody>
      </p:sp>
      <p:grpSp>
        <p:nvGrpSpPr>
          <p:cNvPr id="12" name="Groupe 11">
            <a:extLst>
              <a:ext uri="{FF2B5EF4-FFF2-40B4-BE49-F238E27FC236}">
                <a16:creationId xmlns:a16="http://schemas.microsoft.com/office/drawing/2014/main" id="{9DA8115D-0B17-4EFB-82D7-39180694AC9F}"/>
              </a:ext>
            </a:extLst>
          </p:cNvPr>
          <p:cNvGrpSpPr/>
          <p:nvPr/>
        </p:nvGrpSpPr>
        <p:grpSpPr>
          <a:xfrm>
            <a:off x="819198" y="2718148"/>
            <a:ext cx="10351154" cy="3385229"/>
            <a:chOff x="1786504" y="2594939"/>
            <a:chExt cx="8699613" cy="3385229"/>
          </a:xfrm>
        </p:grpSpPr>
        <p:sp>
          <p:nvSpPr>
            <p:cNvPr id="23" name="Rectangle à coins arrondis 65">
              <a:extLst>
                <a:ext uri="{FF2B5EF4-FFF2-40B4-BE49-F238E27FC236}">
                  <a16:creationId xmlns:a16="http://schemas.microsoft.com/office/drawing/2014/main" id="{BE863CD4-79F4-465A-81AF-CA4A0C20E859}"/>
                </a:ext>
              </a:extLst>
            </p:cNvPr>
            <p:cNvSpPr/>
            <p:nvPr/>
          </p:nvSpPr>
          <p:spPr>
            <a:xfrm>
              <a:off x="7469137" y="4150127"/>
              <a:ext cx="3016980" cy="1830041"/>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200" dirty="0">
                <a:solidFill>
                  <a:schemeClr val="tx1">
                    <a:lumMod val="50000"/>
                    <a:lumOff val="50000"/>
                  </a:schemeClr>
                </a:solidFill>
              </a:endParaRPr>
            </a:p>
          </p:txBody>
        </p:sp>
        <p:sp>
          <p:nvSpPr>
            <p:cNvPr id="83" name="Rectangle 82">
              <a:extLst>
                <a:ext uri="{FF2B5EF4-FFF2-40B4-BE49-F238E27FC236}">
                  <a16:creationId xmlns:a16="http://schemas.microsoft.com/office/drawing/2014/main" id="{71222628-0E7F-467F-990D-B34BE04D6358}"/>
                </a:ext>
              </a:extLst>
            </p:cNvPr>
            <p:cNvSpPr/>
            <p:nvPr/>
          </p:nvSpPr>
          <p:spPr>
            <a:xfrm>
              <a:off x="1786504" y="2594939"/>
              <a:ext cx="1511575" cy="276999"/>
            </a:xfrm>
            <a:prstGeom prst="rect">
              <a:avLst/>
            </a:prstGeom>
          </p:spPr>
          <p:txBody>
            <a:bodyPr wrap="square">
              <a:spAutoFit/>
            </a:bodyPr>
            <a:lstStyle/>
            <a:p>
              <a:pPr>
                <a:spcBef>
                  <a:spcPct val="20000"/>
                </a:spcBef>
              </a:pPr>
              <a:endParaRPr lang="fr-FR" sz="1200" i="1" dirty="0">
                <a:solidFill>
                  <a:schemeClr val="tx1">
                    <a:lumMod val="75000"/>
                    <a:lumOff val="25000"/>
                  </a:schemeClr>
                </a:solidFill>
              </a:endParaRPr>
            </a:p>
          </p:txBody>
        </p:sp>
      </p:grpSp>
      <p:pic>
        <p:nvPicPr>
          <p:cNvPr id="19" name="Image 18">
            <a:extLst>
              <a:ext uri="{FF2B5EF4-FFF2-40B4-BE49-F238E27FC236}">
                <a16:creationId xmlns:a16="http://schemas.microsoft.com/office/drawing/2014/main" id="{D67F3B16-4D50-419E-B6DA-F9EE76CC41B0}"/>
              </a:ext>
            </a:extLst>
          </p:cNvPr>
          <p:cNvPicPr>
            <a:picLocks noChangeAspect="1"/>
          </p:cNvPicPr>
          <p:nvPr/>
        </p:nvPicPr>
        <p:blipFill>
          <a:blip r:embed="rId2" cstate="print">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819198" y="1659032"/>
            <a:ext cx="608768" cy="608768"/>
          </a:xfrm>
          <a:prstGeom prst="rect">
            <a:avLst/>
          </a:prstGeom>
        </p:spPr>
      </p:pic>
      <p:pic>
        <p:nvPicPr>
          <p:cNvPr id="20" name="Image 2">
            <a:extLst>
              <a:ext uri="{FF2B5EF4-FFF2-40B4-BE49-F238E27FC236}">
                <a16:creationId xmlns:a16="http://schemas.microsoft.com/office/drawing/2014/main" id="{8A98F303-65C4-4578-96B1-DEB4139933AC}"/>
              </a:ext>
            </a:extLst>
          </p:cNvPr>
          <p:cNvPicPr>
            <a:picLocks noChangeAspect="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4692316" y="1534839"/>
            <a:ext cx="86201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Espace réservé du contenu 4">
            <a:extLst>
              <a:ext uri="{FF2B5EF4-FFF2-40B4-BE49-F238E27FC236}">
                <a16:creationId xmlns:a16="http://schemas.microsoft.com/office/drawing/2014/main" id="{3E6C1A8E-54F6-49AC-8EC1-452C272E7639}"/>
              </a:ext>
            </a:extLst>
          </p:cNvPr>
          <p:cNvSpPr txBox="1">
            <a:spLocks/>
          </p:cNvSpPr>
          <p:nvPr/>
        </p:nvSpPr>
        <p:spPr>
          <a:xfrm>
            <a:off x="688598" y="1084262"/>
            <a:ext cx="7597939" cy="333064"/>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1" dirty="0"/>
              <a:t>Les outils de </a:t>
            </a:r>
            <a:r>
              <a:rPr lang="fr-FR" sz="1400" b="1"/>
              <a:t>la </a:t>
            </a:r>
            <a:r>
              <a:rPr lang="fr-FR" sz="1400" b="1">
                <a:solidFill>
                  <a:srgbClr val="7A2C78"/>
                </a:solidFill>
              </a:rPr>
              <a:t>CONQUETE ET FLUX</a:t>
            </a:r>
            <a:r>
              <a:rPr lang="fr-FR" sz="1400" b="1">
                <a:solidFill>
                  <a:srgbClr val="C00000"/>
                </a:solidFill>
              </a:rPr>
              <a:t> </a:t>
            </a:r>
            <a:endParaRPr lang="fr-FR" sz="1200" b="1" dirty="0">
              <a:solidFill>
                <a:srgbClr val="7A2C78"/>
              </a:solidFill>
            </a:endParaRPr>
          </a:p>
        </p:txBody>
      </p:sp>
      <p:graphicFrame>
        <p:nvGraphicFramePr>
          <p:cNvPr id="22" name="Tableau 21">
            <a:extLst>
              <a:ext uri="{FF2B5EF4-FFF2-40B4-BE49-F238E27FC236}">
                <a16:creationId xmlns:a16="http://schemas.microsoft.com/office/drawing/2014/main" id="{3F33C9A1-C5A5-4C86-87E9-F66A32E7C8A8}"/>
              </a:ext>
            </a:extLst>
          </p:cNvPr>
          <p:cNvGraphicFramePr>
            <a:graphicFrameLocks noGrp="1"/>
          </p:cNvGraphicFramePr>
          <p:nvPr/>
        </p:nvGraphicFramePr>
        <p:xfrm>
          <a:off x="695325" y="2275917"/>
          <a:ext cx="10927180" cy="4304035"/>
        </p:xfrm>
        <a:graphic>
          <a:graphicData uri="http://schemas.openxmlformats.org/drawingml/2006/table">
            <a:tbl>
              <a:tblPr firstRow="1" bandRow="1">
                <a:tableStyleId>{2D5ABB26-0587-4C30-8999-92F81FD0307C}</a:tableStyleId>
              </a:tblPr>
              <a:tblGrid>
                <a:gridCol w="4003424">
                  <a:extLst>
                    <a:ext uri="{9D8B030D-6E8A-4147-A177-3AD203B41FA5}">
                      <a16:colId xmlns:a16="http://schemas.microsoft.com/office/drawing/2014/main" val="2865747160"/>
                    </a:ext>
                  </a:extLst>
                </a:gridCol>
                <a:gridCol w="6923756">
                  <a:extLst>
                    <a:ext uri="{9D8B030D-6E8A-4147-A177-3AD203B41FA5}">
                      <a16:colId xmlns:a16="http://schemas.microsoft.com/office/drawing/2014/main" val="273004857"/>
                    </a:ext>
                  </a:extLst>
                </a:gridCol>
              </a:tblGrid>
              <a:tr h="272035">
                <a:tc>
                  <a:txBody>
                    <a:bodyPr/>
                    <a:lstStyle/>
                    <a:p>
                      <a:pPr algn="l" fontAlgn="ctr"/>
                      <a:r>
                        <a:rPr lang="fr-FR" sz="1200" u="none" strike="noStrike" dirty="0">
                          <a:effectLst/>
                          <a:hlinkClick r:id="rId4"/>
                        </a:rPr>
                        <a:t>Outil d’accompagnement</a:t>
                      </a:r>
                      <a:r>
                        <a:rPr lang="fr-FR" sz="1200" u="none" strike="noStrike" baseline="0" dirty="0">
                          <a:effectLst/>
                          <a:hlinkClick r:id="rId4"/>
                        </a:rPr>
                        <a:t> entrée en relation</a:t>
                      </a:r>
                      <a:endParaRPr lang="fr-FR" sz="1200" u="none" strike="noStrike" dirty="0">
                        <a:effectLst/>
                      </a:endParaRPr>
                    </a:p>
                  </a:txBody>
                  <a:tcPr marL="5076" marR="5076" marT="6768" marB="0" anchor="ctr">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0" i="0" u="none" strike="noStrike" dirty="0">
                          <a:solidFill>
                            <a:schemeClr val="tx1">
                              <a:lumMod val="85000"/>
                              <a:lumOff val="15000"/>
                            </a:schemeClr>
                          </a:solidFill>
                          <a:effectLst/>
                          <a:latin typeface="+mn-lt"/>
                        </a:rPr>
                        <a:t>Accédez directement</a:t>
                      </a:r>
                      <a:r>
                        <a:rPr lang="fr-FR" sz="1200" b="0" i="0" u="none" strike="noStrike" baseline="0" dirty="0">
                          <a:solidFill>
                            <a:schemeClr val="tx1">
                              <a:lumMod val="85000"/>
                              <a:lumOff val="15000"/>
                            </a:schemeClr>
                          </a:solidFill>
                          <a:effectLst/>
                          <a:latin typeface="+mn-lt"/>
                        </a:rPr>
                        <a:t> à la Synthèse des offres pro </a:t>
                      </a:r>
                      <a:endParaRPr lang="fr-FR" sz="1200" b="0" i="0" u="none" strike="noStrike" dirty="0">
                        <a:solidFill>
                          <a:schemeClr val="tx1">
                            <a:lumMod val="85000"/>
                            <a:lumOff val="15000"/>
                          </a:schemeClr>
                        </a:solidFill>
                        <a:effectLst/>
                        <a:latin typeface="+mn-lt"/>
                        <a:cs typeface="Calibri" panose="020F0502020204030204" pitchFamily="34" charset="0"/>
                      </a:endParaRPr>
                    </a:p>
                  </a:txBody>
                  <a:tcPr marL="5076" marR="5076" marT="6768" marB="0" anchor="ctr">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824227532"/>
                  </a:ext>
                </a:extLst>
              </a:tr>
              <a:tr h="272035">
                <a:tc>
                  <a:txBody>
                    <a:bodyPr/>
                    <a:lstStyle/>
                    <a:p>
                      <a:pPr algn="l" fontAlgn="ctr"/>
                      <a:r>
                        <a:rPr lang="fr-FR" sz="1200" u="none" strike="noStrike">
                          <a:effectLst/>
                          <a:hlinkClick r:id="rId5"/>
                        </a:rPr>
                        <a:t>Easy </a:t>
                      </a:r>
                      <a:r>
                        <a:rPr lang="fr-FR" sz="1200" u="none" strike="noStrike" dirty="0">
                          <a:effectLst/>
                          <a:hlinkClick r:id="rId5"/>
                        </a:rPr>
                        <a:t>TPE</a:t>
                      </a:r>
                      <a:endParaRPr lang="fr-FR" sz="1200" u="none" strike="noStrike" dirty="0">
                        <a:effectLst/>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0" i="0" u="none" strike="noStrike" dirty="0">
                          <a:solidFill>
                            <a:schemeClr val="tx1">
                              <a:lumMod val="85000"/>
                              <a:lumOff val="15000"/>
                            </a:schemeClr>
                          </a:solidFill>
                          <a:effectLst/>
                          <a:latin typeface="+mn-lt"/>
                        </a:rPr>
                        <a:t>Laissez vous guider dans le choix</a:t>
                      </a:r>
                      <a:r>
                        <a:rPr lang="fr-FR" sz="1200" b="0" i="0" u="none" strike="noStrike" baseline="0" dirty="0">
                          <a:solidFill>
                            <a:schemeClr val="tx1">
                              <a:lumMod val="85000"/>
                              <a:lumOff val="15000"/>
                            </a:schemeClr>
                          </a:solidFill>
                          <a:effectLst/>
                          <a:latin typeface="+mn-lt"/>
                        </a:rPr>
                        <a:t> du bon TPE.</a:t>
                      </a:r>
                      <a:endParaRPr lang="fr-FR" sz="1200" b="0" i="0" u="none" strike="noStrike" dirty="0">
                        <a:solidFill>
                          <a:schemeClr val="tx1">
                            <a:lumMod val="85000"/>
                            <a:lumOff val="1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26544112"/>
                  </a:ext>
                </a:extLst>
              </a:tr>
              <a:tr h="272035">
                <a:tc>
                  <a:txBody>
                    <a:bodyPr/>
                    <a:lstStyle/>
                    <a:p>
                      <a:pPr algn="l" fontAlgn="ctr"/>
                      <a:r>
                        <a:rPr lang="fr-FR" sz="1200" u="none" strike="noStrike" dirty="0">
                          <a:effectLst/>
                          <a:hlinkClick r:id="rId6"/>
                        </a:rPr>
                        <a:t>Site CE</a:t>
                      </a:r>
                      <a:r>
                        <a:rPr lang="fr-FR" sz="1200" u="none" strike="noStrike" baseline="0" dirty="0">
                          <a:effectLst/>
                          <a:hlinkClick r:id="rId6"/>
                        </a:rPr>
                        <a:t> </a:t>
                      </a:r>
                      <a:r>
                        <a:rPr lang="fr-FR" sz="1200" u="none" strike="noStrike" baseline="0" dirty="0" err="1">
                          <a:effectLst/>
                          <a:hlinkClick r:id="rId6"/>
                        </a:rPr>
                        <a:t>Boost</a:t>
                      </a:r>
                      <a:r>
                        <a:rPr lang="fr-FR" sz="1200" u="none" strike="noStrike" baseline="0" dirty="0">
                          <a:effectLst/>
                          <a:hlinkClick r:id="rId6"/>
                        </a:rPr>
                        <a:t> </a:t>
                      </a:r>
                      <a:r>
                        <a:rPr lang="fr-FR" sz="1200" u="none" strike="noStrike" baseline="0" dirty="0" err="1">
                          <a:effectLst/>
                          <a:hlinkClick r:id="rId6"/>
                        </a:rPr>
                        <a:t>Pay</a:t>
                      </a:r>
                      <a:r>
                        <a:rPr lang="fr-FR" sz="1200" u="none" strike="noStrike" baseline="0" dirty="0">
                          <a:effectLst/>
                          <a:hlinkClick r:id="rId6"/>
                        </a:rPr>
                        <a:t> et TPE </a:t>
                      </a:r>
                      <a:r>
                        <a:rPr lang="fr-FR" sz="1200" u="none" strike="noStrike" baseline="0">
                          <a:effectLst/>
                          <a:hlinkClick r:id="rId6"/>
                        </a:rPr>
                        <a:t>Premium</a:t>
                      </a:r>
                      <a:r>
                        <a:rPr lang="fr-FR" sz="1200" u="none" strike="noStrike" baseline="0">
                          <a:effectLst/>
                        </a:rPr>
                        <a:t> </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b="0" u="none" strike="noStrike" dirty="0">
                          <a:solidFill>
                            <a:schemeClr val="tx1">
                              <a:lumMod val="85000"/>
                              <a:lumOff val="15000"/>
                            </a:schemeClr>
                          </a:solidFill>
                          <a:effectLst/>
                          <a:latin typeface="+mn-lt"/>
                        </a:rPr>
                        <a:t>Découvrez la gamme TPE Premium et CE </a:t>
                      </a:r>
                      <a:r>
                        <a:rPr lang="fr-FR" sz="1200" b="0" u="none" strike="noStrike" dirty="0" err="1">
                          <a:solidFill>
                            <a:schemeClr val="tx1">
                              <a:lumMod val="85000"/>
                              <a:lumOff val="15000"/>
                            </a:schemeClr>
                          </a:solidFill>
                          <a:effectLst/>
                          <a:latin typeface="+mn-lt"/>
                        </a:rPr>
                        <a:t>Boost</a:t>
                      </a:r>
                      <a:r>
                        <a:rPr lang="fr-FR" sz="1200" b="0" u="none" strike="noStrike" dirty="0">
                          <a:solidFill>
                            <a:schemeClr val="tx1">
                              <a:lumMod val="85000"/>
                              <a:lumOff val="15000"/>
                            </a:schemeClr>
                          </a:solidFill>
                          <a:effectLst/>
                          <a:latin typeface="+mn-lt"/>
                        </a:rPr>
                        <a:t> </a:t>
                      </a:r>
                      <a:r>
                        <a:rPr lang="fr-FR" sz="1200" b="0" u="none" strike="noStrike" dirty="0" err="1">
                          <a:solidFill>
                            <a:schemeClr val="tx1">
                              <a:lumMod val="85000"/>
                              <a:lumOff val="15000"/>
                            </a:schemeClr>
                          </a:solidFill>
                          <a:effectLst/>
                          <a:latin typeface="+mn-lt"/>
                        </a:rPr>
                        <a:t>Pay</a:t>
                      </a:r>
                      <a:r>
                        <a:rPr lang="fr-FR" sz="1200" b="0" u="none" strike="noStrike" baseline="0" dirty="0">
                          <a:solidFill>
                            <a:schemeClr val="tx1">
                              <a:lumMod val="85000"/>
                              <a:lumOff val="15000"/>
                            </a:schemeClr>
                          </a:solidFill>
                          <a:effectLst/>
                          <a:latin typeface="+mn-lt"/>
                        </a:rPr>
                        <a:t>.</a:t>
                      </a:r>
                      <a:endParaRPr lang="fr-FR" sz="1200" b="0" i="0" u="none" strike="noStrike" dirty="0">
                        <a:solidFill>
                          <a:schemeClr val="tx1">
                            <a:lumMod val="85000"/>
                            <a:lumOff val="1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83522031"/>
                  </a:ext>
                </a:extLst>
              </a:tr>
              <a:tr h="272035">
                <a:tc>
                  <a:txBody>
                    <a:bodyPr/>
                    <a:lstStyle/>
                    <a:p>
                      <a:pPr algn="l" fontAlgn="ctr"/>
                      <a:r>
                        <a:rPr lang="fr-FR" sz="1200" u="none" strike="noStrike" dirty="0">
                          <a:effectLst/>
                          <a:hlinkClick r:id="rId7"/>
                        </a:rPr>
                        <a:t>Le catalogue Monétique</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u="none" strike="noStrike" dirty="0">
                          <a:solidFill>
                            <a:schemeClr val="tx1">
                              <a:lumMod val="85000"/>
                              <a:lumOff val="15000"/>
                            </a:schemeClr>
                          </a:solidFill>
                          <a:effectLst/>
                          <a:latin typeface="+mn-lt"/>
                        </a:rPr>
                        <a:t>Tout savoir sur l’offre monétique.</a:t>
                      </a:r>
                      <a:endParaRPr lang="fr-FR" sz="1200" b="0" i="0" u="none" strike="noStrike" dirty="0">
                        <a:solidFill>
                          <a:schemeClr val="tx1">
                            <a:lumMod val="85000"/>
                            <a:lumOff val="1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983343968"/>
                  </a:ext>
                </a:extLst>
              </a:tr>
              <a:tr h="534365">
                <a:tc>
                  <a:txBody>
                    <a:bodyPr/>
                    <a:lstStyle/>
                    <a:p>
                      <a:pPr algn="l" fontAlgn="ctr"/>
                      <a:r>
                        <a:rPr lang="fr-FR" sz="1200" u="none" strike="noStrike" dirty="0">
                          <a:effectLst/>
                          <a:hlinkClick r:id="rId8"/>
                        </a:rPr>
                        <a:t>Lien vers </a:t>
                      </a:r>
                      <a:r>
                        <a:rPr lang="fr-FR" sz="1200" u="none" strike="noStrike" dirty="0" err="1">
                          <a:effectLst/>
                          <a:hlinkClick r:id="rId8"/>
                        </a:rPr>
                        <a:t>MonExpert</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0" i="0" u="none" strike="noStrike" dirty="0">
                          <a:solidFill>
                            <a:schemeClr val="tx1">
                              <a:lumMod val="85000"/>
                              <a:lumOff val="15000"/>
                            </a:schemeClr>
                          </a:solidFill>
                          <a:effectLst/>
                          <a:latin typeface="+mn-lt"/>
                          <a:cs typeface="+mn-cs"/>
                        </a:rPr>
                        <a:t>Accédez</a:t>
                      </a:r>
                      <a:r>
                        <a:rPr lang="fr-FR" sz="1200" b="0" i="0" u="none" strike="noStrike" baseline="0" dirty="0">
                          <a:solidFill>
                            <a:schemeClr val="tx1">
                              <a:lumMod val="85000"/>
                              <a:lumOff val="15000"/>
                            </a:schemeClr>
                          </a:solidFill>
                          <a:effectLst/>
                          <a:latin typeface="+mn-lt"/>
                          <a:cs typeface="+mn-cs"/>
                        </a:rPr>
                        <a:t> au portail dans le cadre d’un Lead E-commerce ou TPE santé.</a:t>
                      </a:r>
                      <a:endParaRPr lang="fr-FR" sz="1200" b="0" i="0" u="none" strike="noStrike" dirty="0">
                        <a:solidFill>
                          <a:schemeClr val="tx1">
                            <a:lumMod val="85000"/>
                            <a:lumOff val="1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717319216"/>
                  </a:ext>
                </a:extLst>
              </a:tr>
              <a:tr h="534365">
                <a:tc>
                  <a:txBody>
                    <a:bodyPr/>
                    <a:lstStyle/>
                    <a:p>
                      <a:pPr algn="l" fontAlgn="ctr"/>
                      <a:r>
                        <a:rPr lang="fr-FR" sz="1200" u="none" strike="noStrike" dirty="0" err="1">
                          <a:effectLst/>
                          <a:hlinkClick r:id="rId9"/>
                        </a:rPr>
                        <a:t>SimulEasy</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b="0" i="0" u="none" strike="noStrike" dirty="0">
                          <a:solidFill>
                            <a:schemeClr val="tx1">
                              <a:lumMod val="85000"/>
                              <a:lumOff val="15000"/>
                            </a:schemeClr>
                          </a:solidFill>
                          <a:effectLst/>
                          <a:latin typeface="+mn-lt"/>
                          <a:cs typeface="+mn-cs"/>
                        </a:rPr>
                        <a:t>Calculez</a:t>
                      </a:r>
                      <a:r>
                        <a:rPr lang="fr-FR" sz="1200" b="0" i="0" u="none" strike="noStrike" baseline="0" dirty="0">
                          <a:solidFill>
                            <a:schemeClr val="tx1">
                              <a:lumMod val="85000"/>
                              <a:lumOff val="15000"/>
                            </a:schemeClr>
                          </a:solidFill>
                          <a:effectLst/>
                          <a:latin typeface="+mn-lt"/>
                          <a:cs typeface="+mn-cs"/>
                        </a:rPr>
                        <a:t> la rentabilité optimale du contrat monétique.</a:t>
                      </a:r>
                      <a:endParaRPr lang="fr-FR" sz="1200" b="0" i="0" u="none" strike="noStrike" dirty="0">
                        <a:solidFill>
                          <a:schemeClr val="tx1">
                            <a:lumMod val="85000"/>
                            <a:lumOff val="1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669375072"/>
                  </a:ext>
                </a:extLst>
              </a:tr>
              <a:tr h="272035">
                <a:tc>
                  <a:txBody>
                    <a:bodyPr/>
                    <a:lstStyle/>
                    <a:p>
                      <a:pPr algn="l" fontAlgn="ctr"/>
                      <a:r>
                        <a:rPr lang="fr-FR" sz="1200" u="none" strike="noStrike" dirty="0">
                          <a:effectLst/>
                        </a:rPr>
                        <a:t>BOAC (Code transaction 1306)</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u="none" strike="noStrike" dirty="0">
                          <a:solidFill>
                            <a:schemeClr val="tx1">
                              <a:lumMod val="85000"/>
                              <a:lumOff val="15000"/>
                            </a:schemeClr>
                          </a:solidFill>
                          <a:effectLst/>
                          <a:latin typeface="+mn-lt"/>
                        </a:rPr>
                        <a:t>Connaitre la rentabilité</a:t>
                      </a:r>
                      <a:r>
                        <a:rPr lang="fr-FR" sz="1200" u="none" strike="noStrike" baseline="0" dirty="0">
                          <a:solidFill>
                            <a:schemeClr val="tx1">
                              <a:lumMod val="85000"/>
                              <a:lumOff val="15000"/>
                            </a:schemeClr>
                          </a:solidFill>
                          <a:effectLst/>
                          <a:latin typeface="+mn-lt"/>
                        </a:rPr>
                        <a:t> </a:t>
                      </a:r>
                      <a:r>
                        <a:rPr lang="fr-FR" sz="1200" b="0" i="0" u="none" strike="noStrike" baseline="0" dirty="0">
                          <a:solidFill>
                            <a:schemeClr val="tx1">
                              <a:lumMod val="85000"/>
                              <a:lumOff val="15000"/>
                            </a:schemeClr>
                          </a:solidFill>
                          <a:effectLst/>
                          <a:latin typeface="+mn-lt"/>
                        </a:rPr>
                        <a:t>du client et sa tarification </a:t>
                      </a:r>
                      <a:r>
                        <a:rPr lang="fr-FR" sz="1200" b="0" i="1" u="none" strike="noStrike" baseline="0" dirty="0">
                          <a:solidFill>
                            <a:schemeClr val="tx1">
                              <a:lumMod val="85000"/>
                              <a:lumOff val="15000"/>
                            </a:schemeClr>
                          </a:solidFill>
                          <a:effectLst/>
                          <a:latin typeface="+mn-lt"/>
                        </a:rPr>
                        <a:t>(location TPE / commissions monétique).</a:t>
                      </a:r>
                      <a:endParaRPr lang="fr-FR" sz="1200" b="0" i="0" u="none" strike="noStrike" dirty="0">
                        <a:solidFill>
                          <a:schemeClr val="tx1">
                            <a:lumMod val="85000"/>
                            <a:lumOff val="1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770261118"/>
                  </a:ext>
                </a:extLst>
              </a:tr>
              <a:tr h="534365">
                <a:tc>
                  <a:txBody>
                    <a:bodyPr/>
                    <a:lstStyle/>
                    <a:p>
                      <a:pPr algn="l" fontAlgn="ctr"/>
                      <a:r>
                        <a:rPr lang="fr-FR" sz="1200" u="none" strike="noStrike" dirty="0">
                          <a:effectLst/>
                          <a:hlinkClick r:id="rId10"/>
                        </a:rPr>
                        <a:t>Aide à la vente </a:t>
                      </a:r>
                      <a:r>
                        <a:rPr lang="fr-FR" sz="1200" u="none" strike="noStrike" baseline="0" dirty="0">
                          <a:effectLst/>
                          <a:hlinkClick r:id="rId10"/>
                        </a:rPr>
                        <a:t>SP+</a:t>
                      </a:r>
                      <a:endParaRPr lang="fr-FR" sz="1200" u="none" strike="noStrike" baseline="0" dirty="0">
                        <a:effectLst/>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u="none" strike="noStrike" dirty="0">
                          <a:solidFill>
                            <a:schemeClr val="tx1">
                              <a:lumMod val="85000"/>
                              <a:lumOff val="15000"/>
                            </a:schemeClr>
                          </a:solidFill>
                          <a:effectLst/>
                          <a:latin typeface="+mn-lt"/>
                        </a:rPr>
                        <a:t>Accédez</a:t>
                      </a:r>
                      <a:r>
                        <a:rPr lang="fr-FR" sz="1200" u="none" strike="noStrike" baseline="0" dirty="0">
                          <a:solidFill>
                            <a:schemeClr val="tx1">
                              <a:lumMod val="85000"/>
                              <a:lumOff val="15000"/>
                            </a:schemeClr>
                          </a:solidFill>
                          <a:effectLst/>
                          <a:latin typeface="+mn-lt"/>
                        </a:rPr>
                        <a:t> aux site SP+ avec des outils de simulation et toutes les informations du produit.</a:t>
                      </a:r>
                      <a:endParaRPr lang="fr-FR" sz="1200" b="0" i="0" u="none" strike="noStrike" dirty="0">
                        <a:solidFill>
                          <a:schemeClr val="tx1">
                            <a:lumMod val="85000"/>
                            <a:lumOff val="1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425022673"/>
                  </a:ext>
                </a:extLst>
              </a:tr>
              <a:tr h="272035">
                <a:tc>
                  <a:txBody>
                    <a:bodyPr/>
                    <a:lstStyle/>
                    <a:p>
                      <a:pPr algn="l" fontAlgn="ctr"/>
                      <a:r>
                        <a:rPr lang="fr-FR" sz="1200" b="0" i="0" u="none" strike="noStrike" dirty="0" err="1">
                          <a:solidFill>
                            <a:schemeClr val="tx1">
                              <a:lumMod val="75000"/>
                              <a:lumOff val="25000"/>
                            </a:schemeClr>
                          </a:solidFill>
                          <a:effectLst/>
                          <a:latin typeface="+mn-lt"/>
                          <a:cs typeface="Calibri" panose="020F0502020204030204" pitchFamily="34" charset="0"/>
                          <a:hlinkClick r:id="rId11"/>
                        </a:rPr>
                        <a:t>Payplug</a:t>
                      </a:r>
                      <a:r>
                        <a:rPr lang="fr-FR" sz="1200" b="0" i="0" u="none" strike="noStrike" baseline="0" dirty="0">
                          <a:solidFill>
                            <a:schemeClr val="tx1">
                              <a:lumMod val="75000"/>
                              <a:lumOff val="25000"/>
                            </a:schemeClr>
                          </a:solidFill>
                          <a:effectLst/>
                          <a:latin typeface="+mn-lt"/>
                          <a:cs typeface="Calibri" panose="020F0502020204030204" pitchFamily="34" charset="0"/>
                          <a:hlinkClick r:id="rId11"/>
                        </a:rPr>
                        <a:t> sur le site CEGEE</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b="0" u="none" strike="noStrike" dirty="0">
                          <a:solidFill>
                            <a:schemeClr val="tx1">
                              <a:lumMod val="85000"/>
                              <a:lumOff val="15000"/>
                            </a:schemeClr>
                          </a:solidFill>
                          <a:effectLst/>
                          <a:latin typeface="+mn-lt"/>
                        </a:rPr>
                        <a:t>Accédez</a:t>
                      </a:r>
                      <a:r>
                        <a:rPr lang="fr-FR" sz="1200" b="0" u="none" strike="noStrike" baseline="0" dirty="0">
                          <a:solidFill>
                            <a:schemeClr val="tx1">
                              <a:lumMod val="85000"/>
                              <a:lumOff val="15000"/>
                            </a:schemeClr>
                          </a:solidFill>
                          <a:effectLst/>
                          <a:latin typeface="+mn-lt"/>
                        </a:rPr>
                        <a:t> aux informations à mettre à disposition du client</a:t>
                      </a:r>
                      <a:r>
                        <a:rPr lang="fr-FR" sz="1200" b="0" u="none" strike="noStrike" dirty="0">
                          <a:solidFill>
                            <a:schemeClr val="tx1">
                              <a:lumMod val="85000"/>
                              <a:lumOff val="15000"/>
                            </a:schemeClr>
                          </a:solidFill>
                          <a:effectLst/>
                          <a:latin typeface="+mn-lt"/>
                        </a:rPr>
                        <a:t>.</a:t>
                      </a:r>
                      <a:endParaRPr lang="fr-FR" sz="1200" b="0" i="0" u="none" strike="noStrike" dirty="0">
                        <a:solidFill>
                          <a:schemeClr val="tx1">
                            <a:lumMod val="85000"/>
                            <a:lumOff val="1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581702246"/>
                  </a:ext>
                </a:extLst>
              </a:tr>
              <a:tr h="534365">
                <a:tc>
                  <a:txBody>
                    <a:bodyPr/>
                    <a:lstStyle/>
                    <a:p>
                      <a:pPr algn="l" fontAlgn="ctr"/>
                      <a:r>
                        <a:rPr lang="fr-FR" sz="1200" b="0" i="0" u="none" strike="noStrike" dirty="0">
                          <a:solidFill>
                            <a:schemeClr val="tx1">
                              <a:lumMod val="75000"/>
                              <a:lumOff val="25000"/>
                            </a:schemeClr>
                          </a:solidFill>
                          <a:effectLst/>
                          <a:latin typeface="+mn-lt"/>
                          <a:cs typeface="Calibri" panose="020F0502020204030204" pitchFamily="34" charset="0"/>
                          <a:hlinkClick r:id="rId12"/>
                        </a:rPr>
                        <a:t>Argumentaire</a:t>
                      </a:r>
                      <a:r>
                        <a:rPr lang="fr-FR" sz="1200" b="0" i="0" u="none" strike="noStrike" baseline="0" dirty="0">
                          <a:solidFill>
                            <a:schemeClr val="tx1">
                              <a:lumMod val="75000"/>
                              <a:lumOff val="25000"/>
                            </a:schemeClr>
                          </a:solidFill>
                          <a:effectLst/>
                          <a:latin typeface="+mn-lt"/>
                          <a:cs typeface="Calibri" panose="020F0502020204030204" pitchFamily="34" charset="0"/>
                          <a:hlinkClick r:id="rId12"/>
                        </a:rPr>
                        <a:t> </a:t>
                      </a:r>
                      <a:r>
                        <a:rPr lang="fr-FR" sz="1200" b="0" i="0" u="none" strike="noStrike" baseline="0" dirty="0" err="1">
                          <a:solidFill>
                            <a:schemeClr val="tx1">
                              <a:lumMod val="75000"/>
                              <a:lumOff val="25000"/>
                            </a:schemeClr>
                          </a:solidFill>
                          <a:effectLst/>
                          <a:latin typeface="+mn-lt"/>
                          <a:cs typeface="Calibri" panose="020F0502020204030204" pitchFamily="34" charset="0"/>
                          <a:hlinkClick r:id="rId12"/>
                        </a:rPr>
                        <a:t>Payplug</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b="0" i="0" u="none" strike="noStrike" dirty="0">
                          <a:solidFill>
                            <a:schemeClr val="tx1">
                              <a:lumMod val="85000"/>
                              <a:lumOff val="15000"/>
                            </a:schemeClr>
                          </a:solidFill>
                          <a:effectLst/>
                          <a:latin typeface="+mn-lt"/>
                          <a:cs typeface="Calibri" panose="020F0502020204030204" pitchFamily="34" charset="0"/>
                        </a:rPr>
                        <a:t>Trouvez</a:t>
                      </a:r>
                      <a:r>
                        <a:rPr lang="fr-FR" sz="1200" b="0" i="0" u="none" strike="noStrike" baseline="0" dirty="0">
                          <a:solidFill>
                            <a:schemeClr val="tx1">
                              <a:lumMod val="85000"/>
                              <a:lumOff val="15000"/>
                            </a:schemeClr>
                          </a:solidFill>
                          <a:effectLst/>
                          <a:latin typeface="+mn-lt"/>
                          <a:cs typeface="Calibri" panose="020F0502020204030204" pitchFamily="34" charset="0"/>
                        </a:rPr>
                        <a:t> un argumentaire et des réponses aux objections de vos clients.</a:t>
                      </a:r>
                      <a:endParaRPr lang="fr-FR" sz="1200" b="0" i="0" u="none" strike="noStrike" dirty="0">
                        <a:solidFill>
                          <a:schemeClr val="tx1">
                            <a:lumMod val="85000"/>
                            <a:lumOff val="1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682929806"/>
                  </a:ext>
                </a:extLst>
              </a:tr>
              <a:tr h="534365">
                <a:tc>
                  <a:txBody>
                    <a:bodyPr/>
                    <a:lstStyle/>
                    <a:p>
                      <a:pPr algn="l" fontAlgn="ctr"/>
                      <a:endParaRPr lang="fr-FR" sz="1200" u="none" strike="noStrike" dirty="0">
                        <a:effectLst/>
                      </a:endParaRPr>
                    </a:p>
                  </a:txBody>
                  <a:tcPr marL="5076" marR="5076" marT="6768" marB="0" anchor="ctr">
                    <a:lnT w="12700" cap="flat" cmpd="sng" algn="ctr">
                      <a:solidFill>
                        <a:schemeClr val="bg1">
                          <a:lumMod val="95000"/>
                        </a:schemeClr>
                      </a:solidFill>
                      <a:prstDash val="solid"/>
                      <a:round/>
                      <a:headEnd type="none" w="med" len="med"/>
                      <a:tailEnd type="none" w="med" len="med"/>
                    </a:lnT>
                    <a:noFill/>
                  </a:tcPr>
                </a:tc>
                <a:tc>
                  <a:txBody>
                    <a:bodyPr/>
                    <a:lstStyle/>
                    <a:p>
                      <a:pPr marL="0" marR="0" lvl="0" indent="0" algn="l" defTabSz="914400" rtl="0" eaLnBrk="1" fontAlgn="ctr" latinLnBrk="0" hangingPunct="1">
                        <a:lnSpc>
                          <a:spcPct val="100000"/>
                        </a:lnSpc>
                        <a:spcBef>
                          <a:spcPts val="0"/>
                        </a:spcBef>
                        <a:spcAft>
                          <a:spcPts val="0"/>
                        </a:spcAft>
                        <a:buClrTx/>
                        <a:buSzTx/>
                        <a:buFont typeface="Wingdings" panose="05000000000000000000" pitchFamily="2" charset="2"/>
                        <a:buNone/>
                        <a:tabLst/>
                        <a:defRPr/>
                      </a:pPr>
                      <a:endParaRPr lang="fr-FR" sz="1200" b="0" i="0" u="none" strike="noStrike" dirty="0">
                        <a:solidFill>
                          <a:schemeClr val="tx1">
                            <a:lumMod val="85000"/>
                            <a:lumOff val="15000"/>
                          </a:schemeClr>
                        </a:solidFill>
                        <a:effectLst/>
                        <a:latin typeface="+mn-lt"/>
                        <a:cs typeface="Calibri" panose="020F0502020204030204" pitchFamily="34" charset="0"/>
                      </a:endParaRPr>
                    </a:p>
                  </a:txBody>
                  <a:tcPr marL="5076" marR="5076" marT="6768" marB="0" anchor="ctr">
                    <a:lnT w="12700" cap="flat" cmpd="sng" algn="ctr">
                      <a:solidFill>
                        <a:schemeClr val="bg1">
                          <a:lumMod val="95000"/>
                        </a:schemeClr>
                      </a:solidFill>
                      <a:prstDash val="solid"/>
                      <a:round/>
                      <a:headEnd type="none" w="med" len="med"/>
                      <a:tailEnd type="none" w="med" len="med"/>
                    </a:lnT>
                    <a:noFill/>
                  </a:tcPr>
                </a:tc>
                <a:extLst>
                  <a:ext uri="{0D108BD9-81ED-4DB2-BD59-A6C34878D82A}">
                    <a16:rowId xmlns:a16="http://schemas.microsoft.com/office/drawing/2014/main" val="2451230739"/>
                  </a:ext>
                </a:extLst>
              </a:tr>
            </a:tbl>
          </a:graphicData>
        </a:graphic>
      </p:graphicFrame>
      <p:grpSp>
        <p:nvGrpSpPr>
          <p:cNvPr id="24" name="Groupe 14">
            <a:extLst>
              <a:ext uri="{FF2B5EF4-FFF2-40B4-BE49-F238E27FC236}">
                <a16:creationId xmlns:a16="http://schemas.microsoft.com/office/drawing/2014/main" id="{DE90F331-132B-4D00-982A-B02D9C281806}"/>
              </a:ext>
            </a:extLst>
          </p:cNvPr>
          <p:cNvGrpSpPr>
            <a:grpSpLocks/>
          </p:cNvGrpSpPr>
          <p:nvPr/>
        </p:nvGrpSpPr>
        <p:grpSpPr bwMode="auto">
          <a:xfrm>
            <a:off x="695325" y="1550715"/>
            <a:ext cx="3888706" cy="717086"/>
            <a:chOff x="4802041" y="1571343"/>
            <a:chExt cx="2380893" cy="1114422"/>
          </a:xfrm>
          <a:solidFill>
            <a:srgbClr val="C00000"/>
          </a:solidFill>
        </p:grpSpPr>
        <p:sp>
          <p:nvSpPr>
            <p:cNvPr id="25" name="Rectangle 24" title="Arrière-plan d’icône">
              <a:extLst>
                <a:ext uri="{FF2B5EF4-FFF2-40B4-BE49-F238E27FC236}">
                  <a16:creationId xmlns:a16="http://schemas.microsoft.com/office/drawing/2014/main" id="{418C74E8-6BCD-4B0A-A227-81D03F838926}"/>
                </a:ext>
              </a:extLst>
            </p:cNvPr>
            <p:cNvSpPr/>
            <p:nvPr/>
          </p:nvSpPr>
          <p:spPr>
            <a:xfrm>
              <a:off x="4802041" y="1571343"/>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26" name="Espace réservé du contenu 13">
              <a:extLst>
                <a:ext uri="{FF2B5EF4-FFF2-40B4-BE49-F238E27FC236}">
                  <a16:creationId xmlns:a16="http://schemas.microsoft.com/office/drawing/2014/main" id="{5F557206-561D-4BE4-A30F-C82EF83F92A6}"/>
                </a:ext>
              </a:extLst>
            </p:cNvPr>
            <p:cNvSpPr txBox="1">
              <a:spLocks/>
            </p:cNvSpPr>
            <p:nvPr/>
          </p:nvSpPr>
          <p:spPr bwMode="auto">
            <a:xfrm>
              <a:off x="5814964" y="1980364"/>
              <a:ext cx="1257159"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a:solidFill>
                    <a:srgbClr val="FFFFFF"/>
                  </a:solidFill>
                  <a:latin typeface="+mn-lt"/>
                </a:rPr>
                <a:t>OUTILS</a:t>
              </a:r>
            </a:p>
          </p:txBody>
        </p:sp>
      </p:grpSp>
      <p:grpSp>
        <p:nvGrpSpPr>
          <p:cNvPr id="27" name="Groupe 18">
            <a:extLst>
              <a:ext uri="{FF2B5EF4-FFF2-40B4-BE49-F238E27FC236}">
                <a16:creationId xmlns:a16="http://schemas.microsoft.com/office/drawing/2014/main" id="{48C0BE6F-B840-4938-8509-66FFB1977352}"/>
              </a:ext>
            </a:extLst>
          </p:cNvPr>
          <p:cNvGrpSpPr>
            <a:grpSpLocks/>
          </p:cNvGrpSpPr>
          <p:nvPr/>
        </p:nvGrpSpPr>
        <p:grpSpPr bwMode="auto">
          <a:xfrm>
            <a:off x="4692316" y="1550714"/>
            <a:ext cx="6930189" cy="717087"/>
            <a:chOff x="7222936" y="1576837"/>
            <a:chExt cx="2380893" cy="1114422"/>
          </a:xfrm>
          <a:solidFill>
            <a:schemeClr val="bg1">
              <a:lumMod val="50000"/>
            </a:schemeClr>
          </a:solidFill>
        </p:grpSpPr>
        <p:sp>
          <p:nvSpPr>
            <p:cNvPr id="28" name="Rectangle 27" title="Arrière-plan d’icône">
              <a:extLst>
                <a:ext uri="{FF2B5EF4-FFF2-40B4-BE49-F238E27FC236}">
                  <a16:creationId xmlns:a16="http://schemas.microsoft.com/office/drawing/2014/main" id="{1B1E320F-2061-428B-A745-19083330AF5B}"/>
                </a:ext>
              </a:extLst>
            </p:cNvPr>
            <p:cNvSpPr/>
            <p:nvPr/>
          </p:nvSpPr>
          <p:spPr>
            <a:xfrm>
              <a:off x="7222936" y="1576837"/>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29" name="Espace réservé du contenu 13">
              <a:extLst>
                <a:ext uri="{FF2B5EF4-FFF2-40B4-BE49-F238E27FC236}">
                  <a16:creationId xmlns:a16="http://schemas.microsoft.com/office/drawing/2014/main" id="{1B11EA9A-C345-4D51-BD8C-DD6A1FB67935}"/>
                </a:ext>
              </a:extLst>
            </p:cNvPr>
            <p:cNvSpPr txBox="1">
              <a:spLocks/>
            </p:cNvSpPr>
            <p:nvPr/>
          </p:nvSpPr>
          <p:spPr bwMode="auto">
            <a:xfrm>
              <a:off x="7985052" y="1985858"/>
              <a:ext cx="1540520"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pPr>
              <a:r>
                <a:rPr lang="fr-FR" altLang="fr-FR" sz="1800" dirty="0">
                  <a:solidFill>
                    <a:srgbClr val="FFFFFF"/>
                  </a:solidFill>
                  <a:latin typeface="+mn-lt"/>
                </a:rPr>
                <a:t>OBJECTIFS</a:t>
              </a:r>
            </a:p>
          </p:txBody>
        </p:sp>
      </p:grpSp>
      <p:pic>
        <p:nvPicPr>
          <p:cNvPr id="30" name="Image 29">
            <a:extLst>
              <a:ext uri="{FF2B5EF4-FFF2-40B4-BE49-F238E27FC236}">
                <a16:creationId xmlns:a16="http://schemas.microsoft.com/office/drawing/2014/main" id="{F30FA630-AD23-47DC-B733-F34A8FD5CA41}"/>
              </a:ext>
            </a:extLst>
          </p:cNvPr>
          <p:cNvPicPr>
            <a:picLocks noChangeAspect="1"/>
          </p:cNvPicPr>
          <p:nvPr/>
        </p:nvPicPr>
        <p:blipFill>
          <a:blip r:embed="rId2" cstate="print">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801092" y="1604714"/>
            <a:ext cx="608768" cy="608768"/>
          </a:xfrm>
          <a:prstGeom prst="rect">
            <a:avLst/>
          </a:prstGeom>
        </p:spPr>
      </p:pic>
      <p:pic>
        <p:nvPicPr>
          <p:cNvPr id="31" name="Image 2">
            <a:extLst>
              <a:ext uri="{FF2B5EF4-FFF2-40B4-BE49-F238E27FC236}">
                <a16:creationId xmlns:a16="http://schemas.microsoft.com/office/drawing/2014/main" id="{579F7296-2FDE-486B-8C2A-4D3D0347103C}"/>
              </a:ext>
            </a:extLst>
          </p:cNvPr>
          <p:cNvPicPr>
            <a:picLocks noChangeAspect="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4665157" y="1507680"/>
            <a:ext cx="86201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Espace réservé du texte 3">
            <a:extLst>
              <a:ext uri="{FF2B5EF4-FFF2-40B4-BE49-F238E27FC236}">
                <a16:creationId xmlns:a16="http://schemas.microsoft.com/office/drawing/2014/main" id="{90541E34-4C83-47D6-AC6D-707EC21C3883}"/>
              </a:ext>
            </a:extLst>
          </p:cNvPr>
          <p:cNvSpPr>
            <a:spLocks noGrp="1"/>
          </p:cNvSpPr>
          <p:nvPr>
            <p:ph type="body" sz="quarter" idx="14"/>
          </p:nvPr>
        </p:nvSpPr>
        <p:spPr>
          <a:xfrm>
            <a:off x="4376738" y="136525"/>
            <a:ext cx="7299325" cy="231775"/>
          </a:xfrm>
        </p:spPr>
        <p:txBody>
          <a:bodyPr/>
          <a:lstStyle/>
          <a:p>
            <a:r>
              <a:rPr lang="fr-FR" dirty="0"/>
              <a:t>Particuliers 		</a:t>
            </a:r>
            <a:r>
              <a:rPr lang="fr-FR" b="0" dirty="0"/>
              <a:t>Premiums		</a:t>
            </a:r>
            <a:r>
              <a:rPr lang="fr-FR" b="0" dirty="0">
                <a:solidFill>
                  <a:schemeClr val="accent4">
                    <a:lumMod val="75000"/>
                  </a:schemeClr>
                </a:solidFill>
              </a:rPr>
              <a:t>Professionnels</a:t>
            </a:r>
          </a:p>
        </p:txBody>
      </p:sp>
    </p:spTree>
    <p:extLst>
      <p:ext uri="{BB962C8B-B14F-4D97-AF65-F5344CB8AC3E}">
        <p14:creationId xmlns:p14="http://schemas.microsoft.com/office/powerpoint/2010/main" val="37986015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normAutofit/>
          </a:bodyPr>
          <a:lstStyle/>
          <a:p>
            <a:r>
              <a:rPr lang="fr-FR" sz="1800" dirty="0"/>
              <a:t>Des </a:t>
            </a:r>
            <a:r>
              <a:rPr lang="fr-FR" sz="1800" dirty="0">
                <a:solidFill>
                  <a:srgbClr val="C00000"/>
                </a:solidFill>
              </a:rPr>
              <a:t>outils</a:t>
            </a:r>
            <a:r>
              <a:rPr lang="fr-FR" sz="1800" dirty="0"/>
              <a:t> permettant à chacun de trouver les informations qui le concernent</a:t>
            </a:r>
          </a:p>
        </p:txBody>
      </p:sp>
      <p:grpSp>
        <p:nvGrpSpPr>
          <p:cNvPr id="12" name="Groupe 11">
            <a:extLst>
              <a:ext uri="{FF2B5EF4-FFF2-40B4-BE49-F238E27FC236}">
                <a16:creationId xmlns:a16="http://schemas.microsoft.com/office/drawing/2014/main" id="{9DA8115D-0B17-4EFB-82D7-39180694AC9F}"/>
              </a:ext>
            </a:extLst>
          </p:cNvPr>
          <p:cNvGrpSpPr/>
          <p:nvPr/>
        </p:nvGrpSpPr>
        <p:grpSpPr>
          <a:xfrm>
            <a:off x="819198" y="2718148"/>
            <a:ext cx="10351154" cy="3385229"/>
            <a:chOff x="1786504" y="2594939"/>
            <a:chExt cx="8699613" cy="3385229"/>
          </a:xfrm>
        </p:grpSpPr>
        <p:sp>
          <p:nvSpPr>
            <p:cNvPr id="23" name="Rectangle à coins arrondis 65">
              <a:extLst>
                <a:ext uri="{FF2B5EF4-FFF2-40B4-BE49-F238E27FC236}">
                  <a16:creationId xmlns:a16="http://schemas.microsoft.com/office/drawing/2014/main" id="{BE863CD4-79F4-465A-81AF-CA4A0C20E859}"/>
                </a:ext>
              </a:extLst>
            </p:cNvPr>
            <p:cNvSpPr/>
            <p:nvPr/>
          </p:nvSpPr>
          <p:spPr>
            <a:xfrm>
              <a:off x="7469137" y="4150127"/>
              <a:ext cx="3016980" cy="1830041"/>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200" dirty="0">
                <a:solidFill>
                  <a:schemeClr val="tx1">
                    <a:lumMod val="50000"/>
                    <a:lumOff val="50000"/>
                  </a:schemeClr>
                </a:solidFill>
              </a:endParaRPr>
            </a:p>
          </p:txBody>
        </p:sp>
        <p:sp>
          <p:nvSpPr>
            <p:cNvPr id="83" name="Rectangle 82">
              <a:extLst>
                <a:ext uri="{FF2B5EF4-FFF2-40B4-BE49-F238E27FC236}">
                  <a16:creationId xmlns:a16="http://schemas.microsoft.com/office/drawing/2014/main" id="{71222628-0E7F-467F-990D-B34BE04D6358}"/>
                </a:ext>
              </a:extLst>
            </p:cNvPr>
            <p:cNvSpPr/>
            <p:nvPr/>
          </p:nvSpPr>
          <p:spPr>
            <a:xfrm>
              <a:off x="1786504" y="2594939"/>
              <a:ext cx="1511575" cy="276999"/>
            </a:xfrm>
            <a:prstGeom prst="rect">
              <a:avLst/>
            </a:prstGeom>
          </p:spPr>
          <p:txBody>
            <a:bodyPr wrap="square">
              <a:spAutoFit/>
            </a:bodyPr>
            <a:lstStyle/>
            <a:p>
              <a:pPr>
                <a:spcBef>
                  <a:spcPct val="20000"/>
                </a:spcBef>
              </a:pPr>
              <a:endParaRPr lang="fr-FR" sz="1200" i="1" dirty="0">
                <a:solidFill>
                  <a:schemeClr val="tx1">
                    <a:lumMod val="75000"/>
                    <a:lumOff val="25000"/>
                  </a:schemeClr>
                </a:solidFill>
              </a:endParaRPr>
            </a:p>
          </p:txBody>
        </p:sp>
      </p:grpSp>
      <p:pic>
        <p:nvPicPr>
          <p:cNvPr id="19" name="Image 18">
            <a:extLst>
              <a:ext uri="{FF2B5EF4-FFF2-40B4-BE49-F238E27FC236}">
                <a16:creationId xmlns:a16="http://schemas.microsoft.com/office/drawing/2014/main" id="{D67F3B16-4D50-419E-B6DA-F9EE76CC41B0}"/>
              </a:ext>
            </a:extLst>
          </p:cNvPr>
          <p:cNvPicPr>
            <a:picLocks noChangeAspect="1"/>
          </p:cNvPicPr>
          <p:nvPr/>
        </p:nvPicPr>
        <p:blipFill>
          <a:blip r:embed="rId2" cstate="print">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819198" y="1659032"/>
            <a:ext cx="608768" cy="608768"/>
          </a:xfrm>
          <a:prstGeom prst="rect">
            <a:avLst/>
          </a:prstGeom>
        </p:spPr>
      </p:pic>
      <p:pic>
        <p:nvPicPr>
          <p:cNvPr id="20" name="Image 2">
            <a:extLst>
              <a:ext uri="{FF2B5EF4-FFF2-40B4-BE49-F238E27FC236}">
                <a16:creationId xmlns:a16="http://schemas.microsoft.com/office/drawing/2014/main" id="{8A98F303-65C4-4578-96B1-DEB4139933AC}"/>
              </a:ext>
            </a:extLst>
          </p:cNvPr>
          <p:cNvPicPr>
            <a:picLocks noChangeAspect="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4692316" y="1534839"/>
            <a:ext cx="86201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Espace réservé du contenu 4">
            <a:extLst>
              <a:ext uri="{FF2B5EF4-FFF2-40B4-BE49-F238E27FC236}">
                <a16:creationId xmlns:a16="http://schemas.microsoft.com/office/drawing/2014/main" id="{3E6C1A8E-54F6-49AC-8EC1-452C272E7639}"/>
              </a:ext>
            </a:extLst>
          </p:cNvPr>
          <p:cNvSpPr txBox="1">
            <a:spLocks/>
          </p:cNvSpPr>
          <p:nvPr/>
        </p:nvSpPr>
        <p:spPr>
          <a:xfrm>
            <a:off x="680914" y="1084262"/>
            <a:ext cx="7597939" cy="333064"/>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1" dirty="0"/>
              <a:t>Les outils de l’ </a:t>
            </a:r>
            <a:r>
              <a:rPr lang="fr-FR" sz="1400" b="1" dirty="0">
                <a:solidFill>
                  <a:srgbClr val="FFC20A"/>
                </a:solidFill>
              </a:rPr>
              <a:t>IARD &amp; PRÉVOYANCE</a:t>
            </a:r>
            <a:endParaRPr lang="fr-FR" sz="1200" dirty="0">
              <a:solidFill>
                <a:srgbClr val="FFC20A"/>
              </a:solidFill>
            </a:endParaRPr>
          </a:p>
        </p:txBody>
      </p:sp>
      <p:grpSp>
        <p:nvGrpSpPr>
          <p:cNvPr id="25" name="Groupe 14">
            <a:extLst>
              <a:ext uri="{FF2B5EF4-FFF2-40B4-BE49-F238E27FC236}">
                <a16:creationId xmlns:a16="http://schemas.microsoft.com/office/drawing/2014/main" id="{8E5D1EDA-51BF-46D0-A408-405C89F1ED8B}"/>
              </a:ext>
            </a:extLst>
          </p:cNvPr>
          <p:cNvGrpSpPr>
            <a:grpSpLocks/>
          </p:cNvGrpSpPr>
          <p:nvPr/>
        </p:nvGrpSpPr>
        <p:grpSpPr bwMode="auto">
          <a:xfrm>
            <a:off x="695325" y="1550715"/>
            <a:ext cx="3888706" cy="717086"/>
            <a:chOff x="4802041" y="1571343"/>
            <a:chExt cx="2380893" cy="1114422"/>
          </a:xfrm>
          <a:solidFill>
            <a:srgbClr val="C00000"/>
          </a:solidFill>
        </p:grpSpPr>
        <p:sp>
          <p:nvSpPr>
            <p:cNvPr id="26" name="Rectangle 25" title="Arrière-plan d’icône">
              <a:extLst>
                <a:ext uri="{FF2B5EF4-FFF2-40B4-BE49-F238E27FC236}">
                  <a16:creationId xmlns:a16="http://schemas.microsoft.com/office/drawing/2014/main" id="{5547D657-24D7-46DC-8A2F-C098508D2F68}"/>
                </a:ext>
              </a:extLst>
            </p:cNvPr>
            <p:cNvSpPr/>
            <p:nvPr/>
          </p:nvSpPr>
          <p:spPr>
            <a:xfrm>
              <a:off x="4802041" y="1571343"/>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27" name="Espace réservé du contenu 13">
              <a:extLst>
                <a:ext uri="{FF2B5EF4-FFF2-40B4-BE49-F238E27FC236}">
                  <a16:creationId xmlns:a16="http://schemas.microsoft.com/office/drawing/2014/main" id="{8F4D51E5-3753-42B1-ADD5-F7DFDE09C284}"/>
                </a:ext>
              </a:extLst>
            </p:cNvPr>
            <p:cNvSpPr txBox="1">
              <a:spLocks/>
            </p:cNvSpPr>
            <p:nvPr/>
          </p:nvSpPr>
          <p:spPr bwMode="auto">
            <a:xfrm>
              <a:off x="5814964" y="1980364"/>
              <a:ext cx="1257159"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a:solidFill>
                    <a:srgbClr val="FFFFFF"/>
                  </a:solidFill>
                  <a:latin typeface="+mn-lt"/>
                </a:rPr>
                <a:t>OUTILS</a:t>
              </a:r>
            </a:p>
          </p:txBody>
        </p:sp>
      </p:grpSp>
      <p:grpSp>
        <p:nvGrpSpPr>
          <p:cNvPr id="28" name="Groupe 18">
            <a:extLst>
              <a:ext uri="{FF2B5EF4-FFF2-40B4-BE49-F238E27FC236}">
                <a16:creationId xmlns:a16="http://schemas.microsoft.com/office/drawing/2014/main" id="{46FF4EEC-71DE-4930-95F5-307EC60911F1}"/>
              </a:ext>
            </a:extLst>
          </p:cNvPr>
          <p:cNvGrpSpPr>
            <a:grpSpLocks/>
          </p:cNvGrpSpPr>
          <p:nvPr/>
        </p:nvGrpSpPr>
        <p:grpSpPr bwMode="auto">
          <a:xfrm>
            <a:off x="4692316" y="1550714"/>
            <a:ext cx="6930189" cy="717087"/>
            <a:chOff x="7222936" y="1576837"/>
            <a:chExt cx="2380893" cy="1114422"/>
          </a:xfrm>
          <a:solidFill>
            <a:schemeClr val="bg1">
              <a:lumMod val="50000"/>
            </a:schemeClr>
          </a:solidFill>
        </p:grpSpPr>
        <p:sp>
          <p:nvSpPr>
            <p:cNvPr id="29" name="Rectangle 28" title="Arrière-plan d’icône">
              <a:extLst>
                <a:ext uri="{FF2B5EF4-FFF2-40B4-BE49-F238E27FC236}">
                  <a16:creationId xmlns:a16="http://schemas.microsoft.com/office/drawing/2014/main" id="{0B9B4F20-318D-4A91-B6E6-2DE105D92B26}"/>
                </a:ext>
              </a:extLst>
            </p:cNvPr>
            <p:cNvSpPr/>
            <p:nvPr/>
          </p:nvSpPr>
          <p:spPr>
            <a:xfrm>
              <a:off x="7222936" y="1576837"/>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30" name="Espace réservé du contenu 13">
              <a:extLst>
                <a:ext uri="{FF2B5EF4-FFF2-40B4-BE49-F238E27FC236}">
                  <a16:creationId xmlns:a16="http://schemas.microsoft.com/office/drawing/2014/main" id="{605DF596-B943-4D3A-AFDE-2B3B26829C9E}"/>
                </a:ext>
              </a:extLst>
            </p:cNvPr>
            <p:cNvSpPr txBox="1">
              <a:spLocks/>
            </p:cNvSpPr>
            <p:nvPr/>
          </p:nvSpPr>
          <p:spPr bwMode="auto">
            <a:xfrm>
              <a:off x="7985052" y="1985858"/>
              <a:ext cx="1540520"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pPr>
              <a:r>
                <a:rPr lang="fr-FR" altLang="fr-FR" sz="1800" dirty="0">
                  <a:solidFill>
                    <a:srgbClr val="FFFFFF"/>
                  </a:solidFill>
                  <a:latin typeface="+mn-lt"/>
                </a:rPr>
                <a:t>OBJECTIFS</a:t>
              </a:r>
            </a:p>
          </p:txBody>
        </p:sp>
      </p:grpSp>
      <p:pic>
        <p:nvPicPr>
          <p:cNvPr id="31" name="Image 30">
            <a:extLst>
              <a:ext uri="{FF2B5EF4-FFF2-40B4-BE49-F238E27FC236}">
                <a16:creationId xmlns:a16="http://schemas.microsoft.com/office/drawing/2014/main" id="{E34C9E58-F0D3-4FBA-B35C-ACD3FE9AE20C}"/>
              </a:ext>
            </a:extLst>
          </p:cNvPr>
          <p:cNvPicPr>
            <a:picLocks noChangeAspect="1"/>
          </p:cNvPicPr>
          <p:nvPr/>
        </p:nvPicPr>
        <p:blipFill>
          <a:blip r:embed="rId2" cstate="print">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801092" y="1604714"/>
            <a:ext cx="608768" cy="608768"/>
          </a:xfrm>
          <a:prstGeom prst="rect">
            <a:avLst/>
          </a:prstGeom>
        </p:spPr>
      </p:pic>
      <p:pic>
        <p:nvPicPr>
          <p:cNvPr id="32" name="Image 2">
            <a:extLst>
              <a:ext uri="{FF2B5EF4-FFF2-40B4-BE49-F238E27FC236}">
                <a16:creationId xmlns:a16="http://schemas.microsoft.com/office/drawing/2014/main" id="{2B02B685-8678-4C4E-92E3-B6249F0C7345}"/>
              </a:ext>
            </a:extLst>
          </p:cNvPr>
          <p:cNvPicPr>
            <a:picLocks noChangeAspect="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4665157" y="1507680"/>
            <a:ext cx="86201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Espace réservé du texte 3">
            <a:extLst>
              <a:ext uri="{FF2B5EF4-FFF2-40B4-BE49-F238E27FC236}">
                <a16:creationId xmlns:a16="http://schemas.microsoft.com/office/drawing/2014/main" id="{7085648E-31F6-4B3E-A58B-76E8BF473C8B}"/>
              </a:ext>
            </a:extLst>
          </p:cNvPr>
          <p:cNvSpPr>
            <a:spLocks noGrp="1"/>
          </p:cNvSpPr>
          <p:nvPr>
            <p:ph type="body" sz="quarter" idx="14"/>
          </p:nvPr>
        </p:nvSpPr>
        <p:spPr>
          <a:xfrm>
            <a:off x="4376738" y="136525"/>
            <a:ext cx="7299325" cy="231775"/>
          </a:xfrm>
        </p:spPr>
        <p:txBody>
          <a:bodyPr/>
          <a:lstStyle/>
          <a:p>
            <a:r>
              <a:rPr lang="fr-FR" dirty="0"/>
              <a:t>Particuliers 		</a:t>
            </a:r>
            <a:r>
              <a:rPr lang="fr-FR" b="0" dirty="0"/>
              <a:t>Premiums		</a:t>
            </a:r>
            <a:r>
              <a:rPr lang="fr-FR" b="0" dirty="0">
                <a:solidFill>
                  <a:schemeClr val="accent4">
                    <a:lumMod val="75000"/>
                  </a:schemeClr>
                </a:solidFill>
              </a:rPr>
              <a:t>Professionnels</a:t>
            </a:r>
          </a:p>
        </p:txBody>
      </p:sp>
      <p:graphicFrame>
        <p:nvGraphicFramePr>
          <p:cNvPr id="22" name="Tableau 21">
            <a:extLst>
              <a:ext uri="{FF2B5EF4-FFF2-40B4-BE49-F238E27FC236}">
                <a16:creationId xmlns:a16="http://schemas.microsoft.com/office/drawing/2014/main" id="{B5253419-36A7-4B11-B68A-F10DD21100EF}"/>
              </a:ext>
            </a:extLst>
          </p:cNvPr>
          <p:cNvGraphicFramePr>
            <a:graphicFrameLocks noGrp="1"/>
          </p:cNvGraphicFramePr>
          <p:nvPr/>
        </p:nvGraphicFramePr>
        <p:xfrm>
          <a:off x="695325" y="2354533"/>
          <a:ext cx="10927180" cy="3864856"/>
        </p:xfrm>
        <a:graphic>
          <a:graphicData uri="http://schemas.openxmlformats.org/drawingml/2006/table">
            <a:tbl>
              <a:tblPr firstRow="1" bandRow="1">
                <a:tableStyleId>{2D5ABB26-0587-4C30-8999-92F81FD0307C}</a:tableStyleId>
              </a:tblPr>
              <a:tblGrid>
                <a:gridCol w="3994370">
                  <a:extLst>
                    <a:ext uri="{9D8B030D-6E8A-4147-A177-3AD203B41FA5}">
                      <a16:colId xmlns:a16="http://schemas.microsoft.com/office/drawing/2014/main" val="2865747160"/>
                    </a:ext>
                  </a:extLst>
                </a:gridCol>
                <a:gridCol w="6932810">
                  <a:extLst>
                    <a:ext uri="{9D8B030D-6E8A-4147-A177-3AD203B41FA5}">
                      <a16:colId xmlns:a16="http://schemas.microsoft.com/office/drawing/2014/main" val="273004857"/>
                    </a:ext>
                  </a:extLst>
                </a:gridCol>
              </a:tblGrid>
              <a:tr h="324424">
                <a:tc>
                  <a:txBody>
                    <a:bodyPr/>
                    <a:lstStyle/>
                    <a:p>
                      <a:pPr algn="l" fontAlgn="ctr"/>
                      <a:r>
                        <a:rPr lang="fr-FR" sz="1100" u="none" strike="noStrike" dirty="0">
                          <a:solidFill>
                            <a:schemeClr val="tx1">
                              <a:lumMod val="75000"/>
                              <a:lumOff val="25000"/>
                            </a:schemeClr>
                          </a:solidFill>
                          <a:effectLst/>
                          <a:hlinkClick r:id="rId4"/>
                        </a:rPr>
                        <a:t>Le BOOK de l’assureur</a:t>
                      </a:r>
                      <a:r>
                        <a:rPr lang="fr-FR" sz="1100" u="none" strike="noStrike" baseline="0" dirty="0">
                          <a:solidFill>
                            <a:schemeClr val="tx1">
                              <a:lumMod val="75000"/>
                              <a:lumOff val="25000"/>
                            </a:schemeClr>
                          </a:solidFill>
                          <a:effectLst/>
                          <a:hlinkClick r:id="rId4"/>
                        </a:rPr>
                        <a:t> PRO</a:t>
                      </a:r>
                      <a:endParaRPr lang="fr-FR" sz="11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50" u="none" strike="noStrike" dirty="0">
                          <a:solidFill>
                            <a:schemeClr val="tx1">
                              <a:lumMod val="75000"/>
                              <a:lumOff val="25000"/>
                            </a:schemeClr>
                          </a:solidFill>
                          <a:effectLst/>
                        </a:rPr>
                        <a:t>Accéder directement aux informations indispensables </a:t>
                      </a:r>
                      <a:r>
                        <a:rPr lang="fr-FR" sz="1050" b="0" i="0" u="none" strike="noStrike" dirty="0">
                          <a:solidFill>
                            <a:srgbClr val="000000"/>
                          </a:solidFill>
                          <a:effectLst/>
                          <a:latin typeface="+mn-lt"/>
                        </a:rPr>
                        <a:t>des</a:t>
                      </a:r>
                      <a:r>
                        <a:rPr lang="fr-FR" sz="1050" b="0" i="0" u="none" strike="noStrike" baseline="0" dirty="0">
                          <a:solidFill>
                            <a:srgbClr val="000000"/>
                          </a:solidFill>
                          <a:effectLst/>
                          <a:latin typeface="+mn-lt"/>
                        </a:rPr>
                        <a:t> </a:t>
                      </a:r>
                      <a:r>
                        <a:rPr lang="fr-FR" sz="1050" b="0" i="0" u="none" strike="noStrike" dirty="0">
                          <a:solidFill>
                            <a:srgbClr val="000000"/>
                          </a:solidFill>
                          <a:effectLst/>
                          <a:latin typeface="+mn-lt"/>
                        </a:rPr>
                        <a:t>offres</a:t>
                      </a:r>
                      <a:r>
                        <a:rPr lang="fr-FR" sz="1050" b="0" i="0" u="none" strike="noStrike" baseline="0" dirty="0">
                          <a:solidFill>
                            <a:srgbClr val="000000"/>
                          </a:solidFill>
                          <a:effectLst/>
                          <a:latin typeface="+mn-lt"/>
                        </a:rPr>
                        <a:t> PAP, IARD, Santé collective</a:t>
                      </a:r>
                      <a:r>
                        <a:rPr lang="fr-FR" sz="1050" b="0" i="0" u="none" strike="noStrike" dirty="0">
                          <a:solidFill>
                            <a:srgbClr val="000000"/>
                          </a:solidFill>
                          <a:effectLst/>
                          <a:latin typeface="+mn-lt"/>
                        </a:rPr>
                        <a:t> dans le BOOK de l'assurance.</a:t>
                      </a:r>
                    </a:p>
                  </a:txBody>
                  <a:tcPr marL="4849" marR="4849" marT="6466" marB="0" anchor="ctr">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26544112"/>
                  </a:ext>
                </a:extLst>
              </a:tr>
              <a:tr h="475240">
                <a:tc>
                  <a:txBody>
                    <a:bodyPr/>
                    <a:lstStyle/>
                    <a:p>
                      <a:pPr algn="l" fontAlgn="ctr"/>
                      <a:r>
                        <a:rPr lang="fr-FR" sz="1100" u="none" strike="noStrike" dirty="0">
                          <a:solidFill>
                            <a:schemeClr val="tx1">
                              <a:lumMod val="75000"/>
                              <a:lumOff val="25000"/>
                            </a:schemeClr>
                          </a:solidFill>
                          <a:effectLst/>
                          <a:hlinkClick r:id="rId5"/>
                        </a:rPr>
                        <a:t>OORA </a:t>
                      </a:r>
                      <a:endParaRPr lang="fr-FR" sz="11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050" u="none" strike="noStrike" dirty="0">
                          <a:solidFill>
                            <a:schemeClr val="tx1">
                              <a:lumMod val="75000"/>
                              <a:lumOff val="25000"/>
                            </a:schemeClr>
                          </a:solidFill>
                          <a:effectLst/>
                        </a:rPr>
                        <a:t>Voyez</a:t>
                      </a:r>
                      <a:r>
                        <a:rPr lang="fr-FR" sz="1050" u="none" strike="noStrike" baseline="0" dirty="0">
                          <a:solidFill>
                            <a:schemeClr val="tx1">
                              <a:lumMod val="75000"/>
                              <a:lumOff val="25000"/>
                            </a:schemeClr>
                          </a:solidFill>
                          <a:effectLst/>
                        </a:rPr>
                        <a:t> tout de suite ce qui convient à votre client en terme d’assurance </a:t>
                      </a:r>
                      <a:r>
                        <a:rPr lang="fr-FR" sz="1050" dirty="0">
                          <a:hlinkClick r:id="rId6"/>
                        </a:rPr>
                        <a:t>http://oora-assurances-pros.bpcea.caisse-epargne.fr/</a:t>
                      </a:r>
                      <a:endParaRPr lang="fr-FR" sz="1050" dirty="0"/>
                    </a:p>
                  </a:txBody>
                  <a:tcPr marL="4849" marR="4849" marT="646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673217469"/>
                  </a:ext>
                </a:extLst>
              </a:tr>
              <a:tr h="701584">
                <a:tc>
                  <a:txBody>
                    <a:bodyPr/>
                    <a:lstStyle/>
                    <a:p>
                      <a:pPr algn="l" fontAlgn="ctr"/>
                      <a:r>
                        <a:rPr lang="fr-FR" sz="1100" u="none" strike="noStrike" dirty="0">
                          <a:solidFill>
                            <a:schemeClr val="tx1">
                              <a:lumMod val="75000"/>
                              <a:lumOff val="25000"/>
                            </a:schemeClr>
                          </a:solidFill>
                          <a:effectLst/>
                          <a:hlinkClick r:id="rId7"/>
                        </a:rPr>
                        <a:t>Comparateur MR/PAP/PREV</a:t>
                      </a:r>
                      <a:endParaRPr lang="fr-FR" sz="11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050" b="0" i="0" u="none" strike="noStrike" dirty="0">
                          <a:solidFill>
                            <a:schemeClr val="tx1">
                              <a:lumMod val="75000"/>
                              <a:lumOff val="25000"/>
                            </a:schemeClr>
                          </a:solidFill>
                          <a:effectLst/>
                          <a:latin typeface="+mn-lt"/>
                          <a:cs typeface="Calibri" panose="020F0502020204030204" pitchFamily="34" charset="0"/>
                        </a:rPr>
                        <a:t>Un tableau de synthèse</a:t>
                      </a:r>
                      <a:r>
                        <a:rPr lang="fr-FR" sz="1050" b="0" i="0" u="none" strike="noStrike" baseline="0" dirty="0">
                          <a:solidFill>
                            <a:schemeClr val="tx1">
                              <a:lumMod val="75000"/>
                              <a:lumOff val="25000"/>
                            </a:schemeClr>
                          </a:solidFill>
                          <a:effectLst/>
                          <a:latin typeface="+mn-lt"/>
                          <a:cs typeface="Calibri" panose="020F0502020204030204" pitchFamily="34" charset="0"/>
                        </a:rPr>
                        <a:t> vous permettant de comparer ces 3 offres (garanties, éligibilité, généralités avec un focus sur la perte d’exploitation)</a:t>
                      </a:r>
                    </a:p>
                  </a:txBody>
                  <a:tcPr marL="4849" marR="4849" marT="646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83522031"/>
                  </a:ext>
                </a:extLst>
              </a:tr>
              <a:tr h="257090">
                <a:tc>
                  <a:txBody>
                    <a:bodyPr/>
                    <a:lstStyle/>
                    <a:p>
                      <a:pPr algn="l" fontAlgn="ctr"/>
                      <a:r>
                        <a:rPr lang="fr-FR" sz="1100" b="0" i="0" u="none" strike="noStrike" dirty="0">
                          <a:solidFill>
                            <a:schemeClr val="tx1">
                              <a:lumMod val="75000"/>
                              <a:lumOff val="25000"/>
                            </a:schemeClr>
                          </a:solidFill>
                          <a:effectLst/>
                          <a:latin typeface="+mn-lt"/>
                          <a:cs typeface="Calibri" panose="020F0502020204030204" pitchFamily="34" charset="0"/>
                          <a:hlinkClick r:id="rId8"/>
                        </a:rPr>
                        <a:t>PROFIDEO</a:t>
                      </a:r>
                      <a:endParaRPr lang="fr-FR" sz="11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50" b="0" i="0" u="none" strike="noStrike" dirty="0">
                          <a:solidFill>
                            <a:schemeClr val="tx1">
                              <a:lumMod val="75000"/>
                              <a:lumOff val="25000"/>
                            </a:schemeClr>
                          </a:solidFill>
                          <a:effectLst/>
                          <a:latin typeface="+mn-lt"/>
                          <a:cs typeface="Calibri" panose="020F0502020204030204" pitchFamily="34" charset="0"/>
                        </a:rPr>
                        <a:t> L’outil d’argumentaire</a:t>
                      </a:r>
                      <a:r>
                        <a:rPr lang="fr-FR" sz="1050" b="0" i="0" u="none" strike="noStrike" baseline="0" dirty="0">
                          <a:solidFill>
                            <a:schemeClr val="tx1">
                              <a:lumMod val="75000"/>
                              <a:lumOff val="25000"/>
                            </a:schemeClr>
                          </a:solidFill>
                          <a:effectLst/>
                          <a:latin typeface="+mn-lt"/>
                          <a:cs typeface="Calibri" panose="020F0502020204030204" pitchFamily="34" charset="0"/>
                        </a:rPr>
                        <a:t> commercial de la Prévoyance Pro. Des b</a:t>
                      </a:r>
                      <a:r>
                        <a:rPr lang="fr-FR" sz="1050" dirty="0">
                          <a:solidFill>
                            <a:schemeClr val="tx1">
                              <a:lumMod val="75000"/>
                              <a:lumOff val="25000"/>
                            </a:schemeClr>
                          </a:solidFill>
                        </a:rPr>
                        <a:t>outons permettant tout au long de la simulation d’accéder à l’outil d’argumentaire commercial pour mettre en avant les points forts de l’offre Prévoyance Pro  vis-à-vis des autres offres du marché</a:t>
                      </a:r>
                    </a:p>
                  </a:txBody>
                  <a:tcPr marL="4849" marR="4849" marT="646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927497444"/>
                  </a:ext>
                </a:extLst>
              </a:tr>
              <a:tr h="257090">
                <a:tc>
                  <a:txBody>
                    <a:bodyPr/>
                    <a:lstStyle/>
                    <a:p>
                      <a:pPr algn="l" fontAlgn="ctr"/>
                      <a:r>
                        <a:rPr lang="fr-FR" sz="1100" u="none" strike="noStrike" baseline="0" dirty="0">
                          <a:solidFill>
                            <a:schemeClr val="tx1">
                              <a:lumMod val="75000"/>
                              <a:lumOff val="25000"/>
                            </a:schemeClr>
                          </a:solidFill>
                          <a:effectLst/>
                          <a:hlinkClick r:id="rId9"/>
                        </a:rPr>
                        <a:t>MYEAV</a:t>
                      </a:r>
                      <a:endParaRPr lang="fr-FR" sz="11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050" u="none" strike="noStrike" dirty="0">
                          <a:solidFill>
                            <a:schemeClr val="tx1">
                              <a:lumMod val="75000"/>
                              <a:lumOff val="25000"/>
                            </a:schemeClr>
                          </a:solidFill>
                          <a:effectLst/>
                        </a:rPr>
                        <a:t>Pour tout savoir sur le PERI et le PER CE c’est ici</a:t>
                      </a:r>
                      <a:endParaRPr lang="fr-FR" sz="1050" b="0" i="0" u="none" strike="noStrike" dirty="0">
                        <a:solidFill>
                          <a:schemeClr val="tx1">
                            <a:lumMod val="75000"/>
                            <a:lumOff val="25000"/>
                          </a:schemeClr>
                        </a:solidFill>
                        <a:effectLst/>
                        <a:latin typeface="+mn-lt"/>
                        <a:cs typeface="Calibri" panose="020F0502020204030204" pitchFamily="34" charset="0"/>
                      </a:endParaRPr>
                    </a:p>
                  </a:txBody>
                  <a:tcPr marL="4849" marR="4849" marT="6466" marB="0">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956653507"/>
                  </a:ext>
                </a:extLst>
              </a:tr>
              <a:tr h="25709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r-FR" sz="1100" u="none" strike="noStrike" dirty="0">
                          <a:solidFill>
                            <a:schemeClr val="tx1">
                              <a:lumMod val="75000"/>
                              <a:lumOff val="25000"/>
                            </a:schemeClr>
                          </a:solidFill>
                          <a:effectLst/>
                          <a:hlinkClick r:id="rId10"/>
                        </a:rPr>
                        <a:t>Le simulateur retraite</a:t>
                      </a:r>
                      <a:endParaRPr lang="fr-FR" sz="11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50" b="0" u="none" strike="noStrike" dirty="0">
                          <a:solidFill>
                            <a:schemeClr val="tx1">
                              <a:lumMod val="75000"/>
                              <a:lumOff val="25000"/>
                            </a:schemeClr>
                          </a:solidFill>
                          <a:effectLst/>
                        </a:rPr>
                        <a:t>2 minutes, c’est le temps nécessaire pour simuler la perte de revenu de votre client à la retraite/revenus d’activité.</a:t>
                      </a:r>
                      <a:r>
                        <a:rPr lang="fr-FR" sz="1050" b="0" u="none" strike="noStrike" baseline="0" dirty="0">
                          <a:solidFill>
                            <a:schemeClr val="tx1">
                              <a:lumMod val="75000"/>
                              <a:lumOff val="25000"/>
                            </a:schemeClr>
                          </a:solidFill>
                          <a:effectLst/>
                        </a:rPr>
                        <a:t> </a:t>
                      </a:r>
                      <a:endParaRPr lang="fr-FR" sz="1050" b="0" i="0" u="none" strike="noStrike" dirty="0">
                        <a:solidFill>
                          <a:schemeClr val="tx1">
                            <a:lumMod val="75000"/>
                            <a:lumOff val="25000"/>
                          </a:schemeClr>
                        </a:solidFill>
                        <a:effectLst/>
                        <a:latin typeface="+mn-lt"/>
                        <a:cs typeface="Calibri" panose="020F0502020204030204" pitchFamily="34" charset="0"/>
                      </a:endParaRPr>
                    </a:p>
                  </a:txBody>
                  <a:tcPr marL="2603" marR="2603" marT="3470"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425022673"/>
                  </a:ext>
                </a:extLst>
              </a:tr>
              <a:tr h="257090">
                <a:tc>
                  <a:txBody>
                    <a:bodyPr/>
                    <a:lstStyle/>
                    <a:p>
                      <a:pPr algn="l" fontAlgn="ctr"/>
                      <a:r>
                        <a:rPr lang="fr-FR" sz="1100" u="none" strike="noStrike" dirty="0">
                          <a:solidFill>
                            <a:schemeClr val="tx1">
                              <a:lumMod val="75000"/>
                              <a:lumOff val="25000"/>
                            </a:schemeClr>
                          </a:solidFill>
                          <a:effectLst/>
                          <a:hlinkClick r:id="rId11"/>
                        </a:rPr>
                        <a:t>Outil</a:t>
                      </a:r>
                      <a:r>
                        <a:rPr lang="fr-FR" sz="1100" u="none" strike="noStrike" baseline="0" dirty="0">
                          <a:solidFill>
                            <a:schemeClr val="tx1">
                              <a:lumMod val="75000"/>
                              <a:lumOff val="25000"/>
                            </a:schemeClr>
                          </a:solidFill>
                          <a:effectLst/>
                          <a:hlinkClick r:id="rId11"/>
                        </a:rPr>
                        <a:t> d’aide à la vente </a:t>
                      </a:r>
                      <a:r>
                        <a:rPr lang="fr-FR" sz="1100" u="none" strike="noStrike" dirty="0" err="1">
                          <a:solidFill>
                            <a:schemeClr val="tx1">
                              <a:lumMod val="75000"/>
                              <a:lumOff val="25000"/>
                            </a:schemeClr>
                          </a:solidFill>
                          <a:effectLst/>
                          <a:hlinkClick r:id="rId11"/>
                        </a:rPr>
                        <a:t>PER</a:t>
                      </a:r>
                      <a:r>
                        <a:rPr lang="fr-FR" sz="1100" u="none" strike="noStrike" dirty="0" err="1">
                          <a:solidFill>
                            <a:schemeClr val="tx1">
                              <a:lumMod val="75000"/>
                              <a:lumOff val="25000"/>
                            </a:schemeClr>
                          </a:solidFill>
                          <a:effectLst/>
                        </a:rPr>
                        <a:t>i</a:t>
                      </a:r>
                      <a:endParaRPr lang="fr-FR" sz="11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050" b="0" u="none" strike="noStrike" dirty="0">
                          <a:solidFill>
                            <a:schemeClr val="tx1">
                              <a:lumMod val="75000"/>
                              <a:lumOff val="25000"/>
                            </a:schemeClr>
                          </a:solidFill>
                          <a:effectLst/>
                        </a:rPr>
                        <a:t>Guide synthétique.</a:t>
                      </a:r>
                      <a:r>
                        <a:rPr lang="fr-FR" sz="1050" b="0" u="none" strike="noStrike" baseline="0" dirty="0">
                          <a:solidFill>
                            <a:schemeClr val="tx1">
                              <a:lumMod val="75000"/>
                              <a:lumOff val="25000"/>
                            </a:schemeClr>
                          </a:solidFill>
                          <a:effectLst/>
                        </a:rPr>
                        <a:t> Des questions sur la démarche commerciale, la fiscalité, les sorties, les transferts? C’est ici</a:t>
                      </a:r>
                      <a:r>
                        <a:rPr lang="fr-FR" sz="1050" b="0" u="none" strike="noStrike" dirty="0">
                          <a:solidFill>
                            <a:schemeClr val="tx1">
                              <a:lumMod val="75000"/>
                              <a:lumOff val="25000"/>
                            </a:schemeClr>
                          </a:solidFill>
                          <a:effectLst/>
                        </a:rPr>
                        <a:t>.</a:t>
                      </a:r>
                    </a:p>
                  </a:txBody>
                  <a:tcPr marL="4849" marR="4849" marT="646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788660918"/>
                  </a:ext>
                </a:extLst>
              </a:tr>
              <a:tr h="50459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u="none" strike="noStrike" dirty="0">
                          <a:solidFill>
                            <a:schemeClr val="tx1">
                              <a:lumMod val="75000"/>
                              <a:lumOff val="25000"/>
                            </a:schemeClr>
                          </a:solidFill>
                          <a:effectLst/>
                          <a:hlinkClick r:id="rId12"/>
                        </a:rPr>
                        <a:t>Parcours</a:t>
                      </a:r>
                      <a:r>
                        <a:rPr lang="fr-FR" sz="1100" u="none" strike="noStrike" baseline="0" dirty="0">
                          <a:solidFill>
                            <a:schemeClr val="tx1">
                              <a:lumMod val="75000"/>
                              <a:lumOff val="25000"/>
                            </a:schemeClr>
                          </a:solidFill>
                          <a:effectLst/>
                          <a:hlinkClick r:id="rId12"/>
                        </a:rPr>
                        <a:t> d’</a:t>
                      </a:r>
                      <a:r>
                        <a:rPr lang="fr-FR" sz="1100" u="none" strike="noStrike" baseline="0" dirty="0" err="1">
                          <a:solidFill>
                            <a:schemeClr val="tx1">
                              <a:lumMod val="75000"/>
                              <a:lumOff val="25000"/>
                            </a:schemeClr>
                          </a:solidFill>
                          <a:effectLst/>
                          <a:hlinkClick r:id="rId12"/>
                        </a:rPr>
                        <a:t>ahésion</a:t>
                      </a:r>
                      <a:r>
                        <a:rPr lang="fr-FR" sz="1100" u="none" strike="noStrike" baseline="0" dirty="0">
                          <a:solidFill>
                            <a:schemeClr val="tx1">
                              <a:lumMod val="75000"/>
                              <a:lumOff val="25000"/>
                            </a:schemeClr>
                          </a:solidFill>
                          <a:effectLst/>
                          <a:hlinkClick r:id="rId12"/>
                        </a:rPr>
                        <a:t>  </a:t>
                      </a:r>
                      <a:r>
                        <a:rPr lang="fr-FR" sz="1100" u="none" strike="noStrike" baseline="0" dirty="0" err="1">
                          <a:solidFill>
                            <a:schemeClr val="tx1">
                              <a:lumMod val="75000"/>
                              <a:lumOff val="25000"/>
                            </a:schemeClr>
                          </a:solidFill>
                          <a:effectLst/>
                          <a:hlinkClick r:id="rId12"/>
                        </a:rPr>
                        <a:t>PERi</a:t>
                      </a:r>
                      <a:r>
                        <a:rPr lang="fr-FR" sz="1100" u="none" strike="noStrike" baseline="0" dirty="0">
                          <a:solidFill>
                            <a:schemeClr val="tx1">
                              <a:lumMod val="75000"/>
                              <a:lumOff val="25000"/>
                            </a:schemeClr>
                          </a:solidFill>
                          <a:effectLst/>
                        </a:rPr>
                        <a:t>        </a:t>
                      </a:r>
                    </a:p>
                  </a:txBody>
                  <a:tcPr marL="5076" marR="5076" marT="6769"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50" b="0" u="none" strike="noStrike" dirty="0">
                          <a:solidFill>
                            <a:schemeClr val="tx1">
                              <a:lumMod val="75000"/>
                              <a:lumOff val="25000"/>
                            </a:schemeClr>
                          </a:solidFill>
                          <a:effectLst/>
                        </a:rPr>
                        <a:t>Le parcours expliqué en vidéo</a:t>
                      </a:r>
                      <a:endParaRPr lang="fr-FR" sz="1050" b="0" i="0" u="none" strike="noStrike" dirty="0">
                        <a:solidFill>
                          <a:schemeClr val="tx1">
                            <a:lumMod val="75000"/>
                            <a:lumOff val="25000"/>
                          </a:schemeClr>
                        </a:solidFill>
                        <a:effectLst/>
                        <a:latin typeface="+mn-lt"/>
                        <a:cs typeface="Calibri" panose="020F0502020204030204" pitchFamily="34" charset="0"/>
                      </a:endParaRPr>
                    </a:p>
                  </a:txBody>
                  <a:tcPr marL="2603" marR="2603" marT="3470"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581702246"/>
                  </a:ext>
                </a:extLst>
              </a:tr>
              <a:tr h="257090">
                <a:tc>
                  <a:txBody>
                    <a:bodyPr/>
                    <a:lstStyle/>
                    <a:p>
                      <a:pPr algn="l" fontAlgn="ctr"/>
                      <a:r>
                        <a:rPr lang="fr-FR" sz="1100" u="none" strike="noStrike" dirty="0">
                          <a:solidFill>
                            <a:schemeClr val="tx1">
                              <a:lumMod val="75000"/>
                              <a:lumOff val="25000"/>
                            </a:schemeClr>
                          </a:solidFill>
                          <a:effectLst/>
                          <a:hlinkClick r:id="rId13"/>
                        </a:rPr>
                        <a:t>Support d’entretien pour MR</a:t>
                      </a:r>
                      <a:endParaRPr lang="fr-FR" sz="11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050" b="0" u="none" strike="noStrike" dirty="0">
                          <a:solidFill>
                            <a:schemeClr val="tx1">
                              <a:lumMod val="75000"/>
                              <a:lumOff val="25000"/>
                            </a:schemeClr>
                          </a:solidFill>
                          <a:effectLst/>
                          <a:latin typeface="+mn-lt"/>
                          <a:cs typeface="Calibri" panose="020F0502020204030204" pitchFamily="34" charset="0"/>
                        </a:rPr>
                        <a:t>Pour poser les bonnes questions en</a:t>
                      </a:r>
                      <a:r>
                        <a:rPr lang="fr-FR" sz="1050" b="0" u="none" strike="noStrike" baseline="0" dirty="0">
                          <a:solidFill>
                            <a:schemeClr val="tx1">
                              <a:lumMod val="75000"/>
                              <a:lumOff val="25000"/>
                            </a:schemeClr>
                          </a:solidFill>
                          <a:effectLst/>
                          <a:latin typeface="+mn-lt"/>
                          <a:cs typeface="Calibri" panose="020F0502020204030204" pitchFamily="34" charset="0"/>
                        </a:rPr>
                        <a:t> vente à distance pour réaliser un devis Multirisque</a:t>
                      </a:r>
                      <a:endParaRPr lang="fr-FR" sz="1050" b="0" u="none" strike="noStrike" dirty="0">
                        <a:solidFill>
                          <a:schemeClr val="tx1">
                            <a:lumMod val="75000"/>
                            <a:lumOff val="25000"/>
                          </a:schemeClr>
                        </a:solidFill>
                        <a:effectLst/>
                        <a:latin typeface="+mn-lt"/>
                        <a:cs typeface="Calibri" panose="020F0502020204030204" pitchFamily="34" charset="0"/>
                      </a:endParaRPr>
                    </a:p>
                  </a:txBody>
                  <a:tcPr marL="2603" marR="2603" marT="3470"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614041478"/>
                  </a:ext>
                </a:extLst>
              </a:tr>
              <a:tr h="257090">
                <a:tc>
                  <a:txBody>
                    <a:bodyPr/>
                    <a:lstStyle/>
                    <a:p>
                      <a:pPr algn="l" fontAlgn="ctr"/>
                      <a:endParaRPr lang="fr-FR" sz="1100" u="none" strike="noStrike" dirty="0">
                        <a:solidFill>
                          <a:schemeClr val="tx1">
                            <a:lumMod val="75000"/>
                            <a:lumOff val="25000"/>
                          </a:schemeClr>
                        </a:solidFill>
                        <a:effectLst/>
                        <a:hlinkClick r:id="" action="ppaction://noaction"/>
                      </a:endParaRPr>
                    </a:p>
                    <a:p>
                      <a:pPr algn="l" fontAlgn="ctr"/>
                      <a:r>
                        <a:rPr lang="fr-FR" sz="1100" u="none" strike="noStrike" dirty="0">
                          <a:solidFill>
                            <a:schemeClr val="tx1">
                              <a:lumMod val="75000"/>
                              <a:lumOff val="25000"/>
                            </a:schemeClr>
                          </a:solidFill>
                          <a:effectLst/>
                          <a:hlinkClick r:id="" action="ppaction://noaction"/>
                        </a:rPr>
                        <a:t>AUTO</a:t>
                      </a:r>
                      <a:r>
                        <a:rPr lang="fr-FR" sz="1100" u="none" strike="noStrike" baseline="0" dirty="0">
                          <a:solidFill>
                            <a:schemeClr val="tx1">
                              <a:lumMod val="75000"/>
                              <a:lumOff val="25000"/>
                            </a:schemeClr>
                          </a:solidFill>
                          <a:effectLst/>
                          <a:hlinkClick r:id="rId14"/>
                        </a:rPr>
                        <a:t> PRO</a:t>
                      </a:r>
                    </a:p>
                  </a:txBody>
                  <a:tcPr marL="5076" marR="5076" marT="6769" marB="0" anchor="ctr">
                    <a:lnT w="12700" cap="flat" cmpd="sng" algn="ctr">
                      <a:solidFill>
                        <a:schemeClr val="bg1">
                          <a:lumMod val="95000"/>
                        </a:schemeClr>
                      </a:solidFill>
                      <a:prstDash val="solid"/>
                      <a:round/>
                      <a:headEnd type="none" w="med" len="med"/>
                      <a:tailEnd type="none" w="med" len="med"/>
                    </a:lnT>
                    <a:solidFill>
                      <a:schemeClr val="bg1"/>
                    </a:solidFill>
                  </a:tcPr>
                </a:tc>
                <a:tc>
                  <a:txBody>
                    <a:bodyPr/>
                    <a:lstStyle/>
                    <a:p>
                      <a:pPr marL="171450" indent="-171450" algn="l" fontAlgn="ctr">
                        <a:buFont typeface="Wingdings" panose="05000000000000000000" pitchFamily="2" charset="2"/>
                        <a:buChar char="§"/>
                      </a:pPr>
                      <a:r>
                        <a:rPr lang="fr-FR" sz="1050" b="0" u="none" strike="noStrike" dirty="0">
                          <a:solidFill>
                            <a:schemeClr val="tx1">
                              <a:lumMod val="75000"/>
                              <a:lumOff val="25000"/>
                            </a:schemeClr>
                          </a:solidFill>
                          <a:effectLst/>
                        </a:rPr>
                        <a:t>Comment aborder l’assurance Auto pour les PRO ? ( rappel des garanties et démarche commerciale)</a:t>
                      </a:r>
                    </a:p>
                  </a:txBody>
                  <a:tcPr marL="4849" marR="4849" marT="6466" marB="0" anchor="ctr">
                    <a:lnT w="12700" cap="flat" cmpd="sng" algn="ctr">
                      <a:solidFill>
                        <a:schemeClr val="bg1">
                          <a:lumMod val="95000"/>
                        </a:schemeClr>
                      </a:solidFill>
                      <a:prstDash val="solid"/>
                      <a:round/>
                      <a:headEnd type="none" w="med" len="med"/>
                      <a:tailEnd type="none" w="med" len="med"/>
                    </a:lnT>
                    <a:solidFill>
                      <a:schemeClr val="bg1"/>
                    </a:solidFill>
                  </a:tcPr>
                </a:tc>
                <a:extLst>
                  <a:ext uri="{0D108BD9-81ED-4DB2-BD59-A6C34878D82A}">
                    <a16:rowId xmlns:a16="http://schemas.microsoft.com/office/drawing/2014/main" val="2754362303"/>
                  </a:ext>
                </a:extLst>
              </a:tr>
            </a:tbl>
          </a:graphicData>
        </a:graphic>
      </p:graphicFrame>
    </p:spTree>
    <p:extLst>
      <p:ext uri="{BB962C8B-B14F-4D97-AF65-F5344CB8AC3E}">
        <p14:creationId xmlns:p14="http://schemas.microsoft.com/office/powerpoint/2010/main" val="10874747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normAutofit/>
          </a:bodyPr>
          <a:lstStyle/>
          <a:p>
            <a:r>
              <a:rPr lang="fr-FR" sz="1800" dirty="0"/>
              <a:t>Des </a:t>
            </a:r>
            <a:r>
              <a:rPr lang="fr-FR" sz="1800" dirty="0">
                <a:solidFill>
                  <a:srgbClr val="C00000"/>
                </a:solidFill>
              </a:rPr>
              <a:t>outils</a:t>
            </a:r>
            <a:r>
              <a:rPr lang="fr-FR" sz="1800" dirty="0"/>
              <a:t> permettant à chacun de trouver les informations qui le concernent</a:t>
            </a:r>
          </a:p>
        </p:txBody>
      </p:sp>
      <p:grpSp>
        <p:nvGrpSpPr>
          <p:cNvPr id="12" name="Groupe 11">
            <a:extLst>
              <a:ext uri="{FF2B5EF4-FFF2-40B4-BE49-F238E27FC236}">
                <a16:creationId xmlns:a16="http://schemas.microsoft.com/office/drawing/2014/main" id="{9DA8115D-0B17-4EFB-82D7-39180694AC9F}"/>
              </a:ext>
            </a:extLst>
          </p:cNvPr>
          <p:cNvGrpSpPr/>
          <p:nvPr/>
        </p:nvGrpSpPr>
        <p:grpSpPr>
          <a:xfrm>
            <a:off x="819198" y="2718148"/>
            <a:ext cx="10351154" cy="3385229"/>
            <a:chOff x="1786504" y="2594939"/>
            <a:chExt cx="8699613" cy="3385229"/>
          </a:xfrm>
        </p:grpSpPr>
        <p:sp>
          <p:nvSpPr>
            <p:cNvPr id="23" name="Rectangle à coins arrondis 65">
              <a:extLst>
                <a:ext uri="{FF2B5EF4-FFF2-40B4-BE49-F238E27FC236}">
                  <a16:creationId xmlns:a16="http://schemas.microsoft.com/office/drawing/2014/main" id="{BE863CD4-79F4-465A-81AF-CA4A0C20E859}"/>
                </a:ext>
              </a:extLst>
            </p:cNvPr>
            <p:cNvSpPr/>
            <p:nvPr/>
          </p:nvSpPr>
          <p:spPr>
            <a:xfrm>
              <a:off x="7469137" y="4150127"/>
              <a:ext cx="3016980" cy="1830041"/>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200" dirty="0">
                <a:solidFill>
                  <a:schemeClr val="tx1">
                    <a:lumMod val="50000"/>
                    <a:lumOff val="50000"/>
                  </a:schemeClr>
                </a:solidFill>
              </a:endParaRPr>
            </a:p>
          </p:txBody>
        </p:sp>
        <p:sp>
          <p:nvSpPr>
            <p:cNvPr id="83" name="Rectangle 82">
              <a:extLst>
                <a:ext uri="{FF2B5EF4-FFF2-40B4-BE49-F238E27FC236}">
                  <a16:creationId xmlns:a16="http://schemas.microsoft.com/office/drawing/2014/main" id="{71222628-0E7F-467F-990D-B34BE04D6358}"/>
                </a:ext>
              </a:extLst>
            </p:cNvPr>
            <p:cNvSpPr/>
            <p:nvPr/>
          </p:nvSpPr>
          <p:spPr>
            <a:xfrm>
              <a:off x="1786504" y="2594939"/>
              <a:ext cx="1511575" cy="276999"/>
            </a:xfrm>
            <a:prstGeom prst="rect">
              <a:avLst/>
            </a:prstGeom>
          </p:spPr>
          <p:txBody>
            <a:bodyPr wrap="square">
              <a:spAutoFit/>
            </a:bodyPr>
            <a:lstStyle/>
            <a:p>
              <a:pPr>
                <a:spcBef>
                  <a:spcPct val="20000"/>
                </a:spcBef>
              </a:pPr>
              <a:endParaRPr lang="fr-FR" sz="1200" i="1" dirty="0">
                <a:solidFill>
                  <a:schemeClr val="tx1">
                    <a:lumMod val="75000"/>
                    <a:lumOff val="25000"/>
                  </a:schemeClr>
                </a:solidFill>
              </a:endParaRPr>
            </a:p>
          </p:txBody>
        </p:sp>
      </p:grpSp>
      <p:pic>
        <p:nvPicPr>
          <p:cNvPr id="19" name="Image 18">
            <a:extLst>
              <a:ext uri="{FF2B5EF4-FFF2-40B4-BE49-F238E27FC236}">
                <a16:creationId xmlns:a16="http://schemas.microsoft.com/office/drawing/2014/main" id="{D67F3B16-4D50-419E-B6DA-F9EE76CC41B0}"/>
              </a:ext>
            </a:extLst>
          </p:cNvPr>
          <p:cNvPicPr>
            <a:picLocks noChangeAspect="1"/>
          </p:cNvPicPr>
          <p:nvPr/>
        </p:nvPicPr>
        <p:blipFill>
          <a:blip r:embed="rId2" cstate="print">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819198" y="1659032"/>
            <a:ext cx="608768" cy="608768"/>
          </a:xfrm>
          <a:prstGeom prst="rect">
            <a:avLst/>
          </a:prstGeom>
        </p:spPr>
      </p:pic>
      <p:pic>
        <p:nvPicPr>
          <p:cNvPr id="20" name="Image 2">
            <a:extLst>
              <a:ext uri="{FF2B5EF4-FFF2-40B4-BE49-F238E27FC236}">
                <a16:creationId xmlns:a16="http://schemas.microsoft.com/office/drawing/2014/main" id="{8A98F303-65C4-4578-96B1-DEB4139933AC}"/>
              </a:ext>
            </a:extLst>
          </p:cNvPr>
          <p:cNvPicPr>
            <a:picLocks noChangeAspect="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4692316" y="1534839"/>
            <a:ext cx="86201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Espace réservé du contenu 4">
            <a:extLst>
              <a:ext uri="{FF2B5EF4-FFF2-40B4-BE49-F238E27FC236}">
                <a16:creationId xmlns:a16="http://schemas.microsoft.com/office/drawing/2014/main" id="{3E6C1A8E-54F6-49AC-8EC1-452C272E7639}"/>
              </a:ext>
            </a:extLst>
          </p:cNvPr>
          <p:cNvSpPr txBox="1">
            <a:spLocks/>
          </p:cNvSpPr>
          <p:nvPr/>
        </p:nvSpPr>
        <p:spPr>
          <a:xfrm>
            <a:off x="688598" y="1084262"/>
            <a:ext cx="7597939" cy="333064"/>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1" dirty="0"/>
              <a:t>Les outils </a:t>
            </a:r>
            <a:r>
              <a:rPr lang="fr-FR" sz="1400" b="1"/>
              <a:t>de l’</a:t>
            </a:r>
            <a:r>
              <a:rPr lang="fr-FR" sz="1400" b="1">
                <a:solidFill>
                  <a:srgbClr val="0095DA"/>
                </a:solidFill>
              </a:rPr>
              <a:t>INGENIERIE SOCIALE</a:t>
            </a:r>
            <a:endParaRPr lang="fr-FR" sz="1200" dirty="0">
              <a:solidFill>
                <a:srgbClr val="0095DA"/>
              </a:solidFill>
            </a:endParaRPr>
          </a:p>
        </p:txBody>
      </p:sp>
      <p:grpSp>
        <p:nvGrpSpPr>
          <p:cNvPr id="25" name="Groupe 14">
            <a:extLst>
              <a:ext uri="{FF2B5EF4-FFF2-40B4-BE49-F238E27FC236}">
                <a16:creationId xmlns:a16="http://schemas.microsoft.com/office/drawing/2014/main" id="{8E5D1EDA-51BF-46D0-A408-405C89F1ED8B}"/>
              </a:ext>
            </a:extLst>
          </p:cNvPr>
          <p:cNvGrpSpPr>
            <a:grpSpLocks/>
          </p:cNvGrpSpPr>
          <p:nvPr/>
        </p:nvGrpSpPr>
        <p:grpSpPr bwMode="auto">
          <a:xfrm>
            <a:off x="695325" y="1550715"/>
            <a:ext cx="3888706" cy="717086"/>
            <a:chOff x="4802041" y="1571343"/>
            <a:chExt cx="2380893" cy="1114422"/>
          </a:xfrm>
          <a:solidFill>
            <a:srgbClr val="C00000"/>
          </a:solidFill>
        </p:grpSpPr>
        <p:sp>
          <p:nvSpPr>
            <p:cNvPr id="26" name="Rectangle 25" title="Arrière-plan d’icône">
              <a:extLst>
                <a:ext uri="{FF2B5EF4-FFF2-40B4-BE49-F238E27FC236}">
                  <a16:creationId xmlns:a16="http://schemas.microsoft.com/office/drawing/2014/main" id="{5547D657-24D7-46DC-8A2F-C098508D2F68}"/>
                </a:ext>
              </a:extLst>
            </p:cNvPr>
            <p:cNvSpPr/>
            <p:nvPr/>
          </p:nvSpPr>
          <p:spPr>
            <a:xfrm>
              <a:off x="4802041" y="1571343"/>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27" name="Espace réservé du contenu 13">
              <a:extLst>
                <a:ext uri="{FF2B5EF4-FFF2-40B4-BE49-F238E27FC236}">
                  <a16:creationId xmlns:a16="http://schemas.microsoft.com/office/drawing/2014/main" id="{8F4D51E5-3753-42B1-ADD5-F7DFDE09C284}"/>
                </a:ext>
              </a:extLst>
            </p:cNvPr>
            <p:cNvSpPr txBox="1">
              <a:spLocks/>
            </p:cNvSpPr>
            <p:nvPr/>
          </p:nvSpPr>
          <p:spPr bwMode="auto">
            <a:xfrm>
              <a:off x="5814964" y="1980364"/>
              <a:ext cx="1257159"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a:solidFill>
                    <a:srgbClr val="FFFFFF"/>
                  </a:solidFill>
                  <a:latin typeface="+mn-lt"/>
                </a:rPr>
                <a:t>OUTILS</a:t>
              </a:r>
            </a:p>
          </p:txBody>
        </p:sp>
      </p:grpSp>
      <p:grpSp>
        <p:nvGrpSpPr>
          <p:cNvPr id="28" name="Groupe 18">
            <a:extLst>
              <a:ext uri="{FF2B5EF4-FFF2-40B4-BE49-F238E27FC236}">
                <a16:creationId xmlns:a16="http://schemas.microsoft.com/office/drawing/2014/main" id="{46FF4EEC-71DE-4930-95F5-307EC60911F1}"/>
              </a:ext>
            </a:extLst>
          </p:cNvPr>
          <p:cNvGrpSpPr>
            <a:grpSpLocks/>
          </p:cNvGrpSpPr>
          <p:nvPr/>
        </p:nvGrpSpPr>
        <p:grpSpPr bwMode="auto">
          <a:xfrm>
            <a:off x="4692316" y="1550714"/>
            <a:ext cx="6930189" cy="717087"/>
            <a:chOff x="7222936" y="1576837"/>
            <a:chExt cx="2380893" cy="1114422"/>
          </a:xfrm>
          <a:solidFill>
            <a:schemeClr val="bg1">
              <a:lumMod val="50000"/>
            </a:schemeClr>
          </a:solidFill>
        </p:grpSpPr>
        <p:sp>
          <p:nvSpPr>
            <p:cNvPr id="29" name="Rectangle 28" title="Arrière-plan d’icône">
              <a:extLst>
                <a:ext uri="{FF2B5EF4-FFF2-40B4-BE49-F238E27FC236}">
                  <a16:creationId xmlns:a16="http://schemas.microsoft.com/office/drawing/2014/main" id="{0B9B4F20-318D-4A91-B6E6-2DE105D92B26}"/>
                </a:ext>
              </a:extLst>
            </p:cNvPr>
            <p:cNvSpPr/>
            <p:nvPr/>
          </p:nvSpPr>
          <p:spPr>
            <a:xfrm>
              <a:off x="7222936" y="1576837"/>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30" name="Espace réservé du contenu 13">
              <a:extLst>
                <a:ext uri="{FF2B5EF4-FFF2-40B4-BE49-F238E27FC236}">
                  <a16:creationId xmlns:a16="http://schemas.microsoft.com/office/drawing/2014/main" id="{605DF596-B943-4D3A-AFDE-2B3B26829C9E}"/>
                </a:ext>
              </a:extLst>
            </p:cNvPr>
            <p:cNvSpPr txBox="1">
              <a:spLocks/>
            </p:cNvSpPr>
            <p:nvPr/>
          </p:nvSpPr>
          <p:spPr bwMode="auto">
            <a:xfrm>
              <a:off x="7985052" y="1985858"/>
              <a:ext cx="1540520"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pPr>
              <a:r>
                <a:rPr lang="fr-FR" altLang="fr-FR" sz="1800" dirty="0">
                  <a:solidFill>
                    <a:srgbClr val="FFFFFF"/>
                  </a:solidFill>
                  <a:latin typeface="+mn-lt"/>
                </a:rPr>
                <a:t>OBJECTIFS</a:t>
              </a:r>
            </a:p>
          </p:txBody>
        </p:sp>
      </p:grpSp>
      <p:pic>
        <p:nvPicPr>
          <p:cNvPr id="31" name="Image 30">
            <a:extLst>
              <a:ext uri="{FF2B5EF4-FFF2-40B4-BE49-F238E27FC236}">
                <a16:creationId xmlns:a16="http://schemas.microsoft.com/office/drawing/2014/main" id="{E34C9E58-F0D3-4FBA-B35C-ACD3FE9AE20C}"/>
              </a:ext>
            </a:extLst>
          </p:cNvPr>
          <p:cNvPicPr>
            <a:picLocks noChangeAspect="1"/>
          </p:cNvPicPr>
          <p:nvPr/>
        </p:nvPicPr>
        <p:blipFill>
          <a:blip r:embed="rId2" cstate="print">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801092" y="1604714"/>
            <a:ext cx="608768" cy="608768"/>
          </a:xfrm>
          <a:prstGeom prst="rect">
            <a:avLst/>
          </a:prstGeom>
        </p:spPr>
      </p:pic>
      <p:pic>
        <p:nvPicPr>
          <p:cNvPr id="32" name="Image 2">
            <a:extLst>
              <a:ext uri="{FF2B5EF4-FFF2-40B4-BE49-F238E27FC236}">
                <a16:creationId xmlns:a16="http://schemas.microsoft.com/office/drawing/2014/main" id="{2B02B685-8678-4C4E-92E3-B6249F0C7345}"/>
              </a:ext>
            </a:extLst>
          </p:cNvPr>
          <p:cNvPicPr>
            <a:picLocks noChangeAspect="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4665157" y="1507680"/>
            <a:ext cx="86201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Espace réservé du texte 3">
            <a:extLst>
              <a:ext uri="{FF2B5EF4-FFF2-40B4-BE49-F238E27FC236}">
                <a16:creationId xmlns:a16="http://schemas.microsoft.com/office/drawing/2014/main" id="{748C61FE-5A57-4985-810D-11F98C26253D}"/>
              </a:ext>
            </a:extLst>
          </p:cNvPr>
          <p:cNvSpPr>
            <a:spLocks noGrp="1"/>
          </p:cNvSpPr>
          <p:nvPr>
            <p:ph type="body" sz="quarter" idx="14"/>
          </p:nvPr>
        </p:nvSpPr>
        <p:spPr>
          <a:xfrm>
            <a:off x="4376738" y="136525"/>
            <a:ext cx="7299325" cy="231775"/>
          </a:xfrm>
        </p:spPr>
        <p:txBody>
          <a:bodyPr/>
          <a:lstStyle/>
          <a:p>
            <a:r>
              <a:rPr lang="fr-FR" dirty="0"/>
              <a:t>Particuliers 		</a:t>
            </a:r>
            <a:r>
              <a:rPr lang="fr-FR" b="0" dirty="0"/>
              <a:t>Premiums		</a:t>
            </a:r>
            <a:r>
              <a:rPr lang="fr-FR" b="0" dirty="0">
                <a:solidFill>
                  <a:schemeClr val="accent4">
                    <a:lumMod val="75000"/>
                  </a:schemeClr>
                </a:solidFill>
              </a:rPr>
              <a:t>Professionnels</a:t>
            </a:r>
          </a:p>
        </p:txBody>
      </p:sp>
      <p:graphicFrame>
        <p:nvGraphicFramePr>
          <p:cNvPr id="22" name="Tableau 21">
            <a:extLst>
              <a:ext uri="{FF2B5EF4-FFF2-40B4-BE49-F238E27FC236}">
                <a16:creationId xmlns:a16="http://schemas.microsoft.com/office/drawing/2014/main" id="{201BAB92-8315-4691-9AB3-BFBFCC5715E9}"/>
              </a:ext>
            </a:extLst>
          </p:cNvPr>
          <p:cNvGraphicFramePr>
            <a:graphicFrameLocks noGrp="1"/>
          </p:cNvGraphicFramePr>
          <p:nvPr/>
        </p:nvGraphicFramePr>
        <p:xfrm>
          <a:off x="693229" y="2306010"/>
          <a:ext cx="10927180" cy="3817155"/>
        </p:xfrm>
        <a:graphic>
          <a:graphicData uri="http://schemas.openxmlformats.org/drawingml/2006/table">
            <a:tbl>
              <a:tblPr firstRow="1" bandRow="1">
                <a:tableStyleId>{2D5ABB26-0587-4C30-8999-92F81FD0307C}</a:tableStyleId>
              </a:tblPr>
              <a:tblGrid>
                <a:gridCol w="4032775">
                  <a:extLst>
                    <a:ext uri="{9D8B030D-6E8A-4147-A177-3AD203B41FA5}">
                      <a16:colId xmlns:a16="http://schemas.microsoft.com/office/drawing/2014/main" val="2865747160"/>
                    </a:ext>
                  </a:extLst>
                </a:gridCol>
                <a:gridCol w="6894405">
                  <a:extLst>
                    <a:ext uri="{9D8B030D-6E8A-4147-A177-3AD203B41FA5}">
                      <a16:colId xmlns:a16="http://schemas.microsoft.com/office/drawing/2014/main" val="273004857"/>
                    </a:ext>
                  </a:extLst>
                </a:gridCol>
              </a:tblGrid>
              <a:tr h="748899">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r-FR" sz="1200" b="0" i="0" u="none" strike="noStrike">
                          <a:solidFill>
                            <a:schemeClr val="tx1"/>
                          </a:solidFill>
                          <a:effectLst/>
                          <a:latin typeface="Calibri" panose="020F0502020204030204" pitchFamily="34" charset="0"/>
                          <a:cs typeface="Calibri" panose="020F0502020204030204" pitchFamily="34" charset="0"/>
                          <a:hlinkClick r:id="rId4"/>
                        </a:rPr>
                        <a:t>Box Office </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70" marB="0" anchor="ctr">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r>
                        <a:rPr lang="fr-FR" sz="1200" b="0" u="none" strike="noStrike">
                          <a:solidFill>
                            <a:schemeClr val="tx1">
                              <a:lumMod val="75000"/>
                              <a:lumOff val="25000"/>
                            </a:schemeClr>
                          </a:solidFill>
                          <a:effectLst/>
                        </a:rPr>
                        <a:t>Accédez directement aux informations essentielles</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188" marR="4188" marT="5586" marB="0" anchor="ctr">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26544112"/>
                  </a:ext>
                </a:extLst>
              </a:tr>
              <a:tr h="496813">
                <a:tc>
                  <a:txBody>
                    <a:bodyPr/>
                    <a:lstStyle/>
                    <a:p>
                      <a:pPr algn="l" fontAlgn="ct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70"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188" marR="4188" marT="558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813107105"/>
                  </a:ext>
                </a:extLst>
              </a:tr>
              <a:tr h="462013">
                <a:tc>
                  <a:txBody>
                    <a:bodyPr/>
                    <a:lstStyle/>
                    <a:p>
                      <a:pPr algn="l" fontAlgn="ct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70"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188" marR="4188" marT="558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83522031"/>
                  </a:ext>
                </a:extLst>
              </a:tr>
              <a:tr h="529389">
                <a:tc>
                  <a:txBody>
                    <a:bodyPr/>
                    <a:lstStyle/>
                    <a:p>
                      <a:pPr algn="l" fontAlgn="ct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70"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188" marR="4188" marT="558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425022673"/>
                  </a:ext>
                </a:extLst>
              </a:tr>
              <a:tr h="558266">
                <a:tc>
                  <a:txBody>
                    <a:bodyPr/>
                    <a:lstStyle/>
                    <a:p>
                      <a:pPr algn="l" fontAlgn="ct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70"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4188" marR="4188" marT="558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788660918"/>
                  </a:ext>
                </a:extLst>
              </a:tr>
              <a:tr h="571445">
                <a:tc>
                  <a:txBody>
                    <a:bodyPr/>
                    <a:lstStyle/>
                    <a:p>
                      <a:pPr algn="l" fontAlgn="ct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70"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marL="171450" indent="-171450" algn="l" fontAlgn="ctr">
                        <a:buFont typeface="Wingdings" panose="05000000000000000000" pitchFamily="2" charset="2"/>
                        <a:buChar char="§"/>
                      </a:pP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188" marR="4188" marT="5586"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581702246"/>
                  </a:ext>
                </a:extLst>
              </a:tr>
              <a:tr h="450330">
                <a:tc>
                  <a:txBody>
                    <a:bodyPr/>
                    <a:lstStyle/>
                    <a:p>
                      <a:pPr algn="l" fontAlgn="ct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70" marB="0" anchor="ctr">
                    <a:lnT w="12700" cap="flat" cmpd="sng" algn="ctr">
                      <a:solidFill>
                        <a:schemeClr val="bg1">
                          <a:lumMod val="95000"/>
                        </a:schemeClr>
                      </a:solidFill>
                      <a:prstDash val="solid"/>
                      <a:round/>
                      <a:headEnd type="none" w="med" len="med"/>
                      <a:tailEnd type="none" w="med" len="med"/>
                    </a:lnT>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188" marR="4188" marT="5586" marB="0" anchor="b">
                    <a:lnT w="12700" cap="flat" cmpd="sng" algn="ctr">
                      <a:solidFill>
                        <a:schemeClr val="bg1">
                          <a:lumMod val="95000"/>
                        </a:schemeClr>
                      </a:solidFill>
                      <a:prstDash val="solid"/>
                      <a:round/>
                      <a:headEnd type="none" w="med" len="med"/>
                      <a:tailEnd type="none" w="med" len="med"/>
                    </a:lnT>
                    <a:solidFill>
                      <a:schemeClr val="bg1"/>
                    </a:solidFill>
                  </a:tcPr>
                </a:tc>
                <a:extLst>
                  <a:ext uri="{0D108BD9-81ED-4DB2-BD59-A6C34878D82A}">
                    <a16:rowId xmlns:a16="http://schemas.microsoft.com/office/drawing/2014/main" val="2003242907"/>
                  </a:ext>
                </a:extLst>
              </a:tr>
            </a:tbl>
          </a:graphicData>
        </a:graphic>
      </p:graphicFrame>
    </p:spTree>
    <p:extLst>
      <p:ext uri="{BB962C8B-B14F-4D97-AF65-F5344CB8AC3E}">
        <p14:creationId xmlns:p14="http://schemas.microsoft.com/office/powerpoint/2010/main" val="37161800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normAutofit/>
          </a:bodyPr>
          <a:lstStyle/>
          <a:p>
            <a:r>
              <a:rPr lang="fr-FR" sz="1800" dirty="0"/>
              <a:t>Explorez votre portefeuille pour accentuer la relation avec des clients déjà actifs, mais aussi pour conquérir et équiper vos clients les plus distanciés.</a:t>
            </a:r>
          </a:p>
        </p:txBody>
      </p:sp>
      <p:grpSp>
        <p:nvGrpSpPr>
          <p:cNvPr id="12" name="Groupe 11">
            <a:extLst>
              <a:ext uri="{FF2B5EF4-FFF2-40B4-BE49-F238E27FC236}">
                <a16:creationId xmlns:a16="http://schemas.microsoft.com/office/drawing/2014/main" id="{9DA8115D-0B17-4EFB-82D7-39180694AC9F}"/>
              </a:ext>
            </a:extLst>
          </p:cNvPr>
          <p:cNvGrpSpPr/>
          <p:nvPr/>
        </p:nvGrpSpPr>
        <p:grpSpPr>
          <a:xfrm>
            <a:off x="-184296" y="1476802"/>
            <a:ext cx="10351154" cy="3385229"/>
            <a:chOff x="1786504" y="2594939"/>
            <a:chExt cx="8699613" cy="3385229"/>
          </a:xfrm>
        </p:grpSpPr>
        <p:sp>
          <p:nvSpPr>
            <p:cNvPr id="23" name="Rectangle à coins arrondis 65">
              <a:extLst>
                <a:ext uri="{FF2B5EF4-FFF2-40B4-BE49-F238E27FC236}">
                  <a16:creationId xmlns:a16="http://schemas.microsoft.com/office/drawing/2014/main" id="{BE863CD4-79F4-465A-81AF-CA4A0C20E859}"/>
                </a:ext>
              </a:extLst>
            </p:cNvPr>
            <p:cNvSpPr/>
            <p:nvPr/>
          </p:nvSpPr>
          <p:spPr>
            <a:xfrm>
              <a:off x="7469137" y="4150127"/>
              <a:ext cx="3016980" cy="1830041"/>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200" dirty="0">
                <a:solidFill>
                  <a:schemeClr val="tx1">
                    <a:lumMod val="50000"/>
                    <a:lumOff val="50000"/>
                  </a:schemeClr>
                </a:solidFill>
              </a:endParaRPr>
            </a:p>
          </p:txBody>
        </p:sp>
        <p:sp>
          <p:nvSpPr>
            <p:cNvPr id="83" name="Rectangle 82">
              <a:extLst>
                <a:ext uri="{FF2B5EF4-FFF2-40B4-BE49-F238E27FC236}">
                  <a16:creationId xmlns:a16="http://schemas.microsoft.com/office/drawing/2014/main" id="{71222628-0E7F-467F-990D-B34BE04D6358}"/>
                </a:ext>
              </a:extLst>
            </p:cNvPr>
            <p:cNvSpPr/>
            <p:nvPr/>
          </p:nvSpPr>
          <p:spPr>
            <a:xfrm>
              <a:off x="1786504" y="2594939"/>
              <a:ext cx="1511575" cy="276999"/>
            </a:xfrm>
            <a:prstGeom prst="rect">
              <a:avLst/>
            </a:prstGeom>
          </p:spPr>
          <p:txBody>
            <a:bodyPr wrap="square">
              <a:spAutoFit/>
            </a:bodyPr>
            <a:lstStyle/>
            <a:p>
              <a:pPr>
                <a:spcBef>
                  <a:spcPct val="20000"/>
                </a:spcBef>
              </a:pPr>
              <a:endParaRPr lang="fr-FR" sz="1200" i="1" dirty="0">
                <a:solidFill>
                  <a:schemeClr val="tx1">
                    <a:lumMod val="75000"/>
                    <a:lumOff val="25000"/>
                  </a:schemeClr>
                </a:solidFill>
              </a:endParaRPr>
            </a:p>
          </p:txBody>
        </p:sp>
      </p:grpSp>
      <p:sp>
        <p:nvSpPr>
          <p:cNvPr id="35" name="Espace réservé du texte 3">
            <a:extLst>
              <a:ext uri="{FF2B5EF4-FFF2-40B4-BE49-F238E27FC236}">
                <a16:creationId xmlns:a16="http://schemas.microsoft.com/office/drawing/2014/main" id="{3F962186-F89B-4EB8-9951-F2FE722FCFA0}"/>
              </a:ext>
            </a:extLst>
          </p:cNvPr>
          <p:cNvSpPr>
            <a:spLocks noGrp="1"/>
          </p:cNvSpPr>
          <p:nvPr>
            <p:ph type="body" sz="quarter" idx="14"/>
          </p:nvPr>
        </p:nvSpPr>
        <p:spPr>
          <a:xfrm>
            <a:off x="4376738" y="136525"/>
            <a:ext cx="7299325" cy="231775"/>
          </a:xfrm>
        </p:spPr>
        <p:txBody>
          <a:bodyPr/>
          <a:lstStyle/>
          <a:p>
            <a:r>
              <a:rPr lang="fr-FR" dirty="0">
                <a:solidFill>
                  <a:schemeClr val="tx1">
                    <a:lumMod val="65000"/>
                    <a:lumOff val="35000"/>
                  </a:schemeClr>
                </a:solidFill>
              </a:rPr>
              <a:t>Particuliers</a:t>
            </a:r>
            <a:r>
              <a:rPr lang="fr-FR" dirty="0"/>
              <a:t> 		</a:t>
            </a:r>
            <a:r>
              <a:rPr lang="fr-FR" b="0" dirty="0"/>
              <a:t>Premiums		</a:t>
            </a:r>
            <a:r>
              <a:rPr lang="fr-FR" b="0" dirty="0">
                <a:solidFill>
                  <a:srgbClr val="C00000"/>
                </a:solidFill>
              </a:rPr>
              <a:t>Professionnels</a:t>
            </a:r>
          </a:p>
        </p:txBody>
      </p:sp>
      <p:sp>
        <p:nvSpPr>
          <p:cNvPr id="39" name="Rectangle 38">
            <a:extLst>
              <a:ext uri="{FF2B5EF4-FFF2-40B4-BE49-F238E27FC236}">
                <a16:creationId xmlns:a16="http://schemas.microsoft.com/office/drawing/2014/main" id="{C95D3D3D-DB3F-4ADA-8860-861832EF780F}"/>
              </a:ext>
            </a:extLst>
          </p:cNvPr>
          <p:cNvSpPr/>
          <p:nvPr/>
        </p:nvSpPr>
        <p:spPr>
          <a:xfrm>
            <a:off x="606648" y="1582297"/>
            <a:ext cx="10978704" cy="67891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Faites vos propres ciblages dans votre fonds de commerce grâce aux filtres…et sélectionner vos actions et vos clients</a:t>
            </a:r>
          </a:p>
        </p:txBody>
      </p:sp>
      <p:sp>
        <p:nvSpPr>
          <p:cNvPr id="40" name="Rectangle 39">
            <a:extLst>
              <a:ext uri="{FF2B5EF4-FFF2-40B4-BE49-F238E27FC236}">
                <a16:creationId xmlns:a16="http://schemas.microsoft.com/office/drawing/2014/main" id="{F1376DE4-7A32-4F83-83F0-6D5C2EEEE9BC}"/>
              </a:ext>
            </a:extLst>
          </p:cNvPr>
          <p:cNvSpPr/>
          <p:nvPr/>
        </p:nvSpPr>
        <p:spPr>
          <a:xfrm>
            <a:off x="606647" y="1527470"/>
            <a:ext cx="10978705" cy="4683207"/>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41" name="Image 40">
            <a:extLst>
              <a:ext uri="{FF2B5EF4-FFF2-40B4-BE49-F238E27FC236}">
                <a16:creationId xmlns:a16="http://schemas.microsoft.com/office/drawing/2014/main" id="{8C8764AE-DFD6-4F8E-A1B1-42C009C8C1CB}"/>
              </a:ext>
            </a:extLst>
          </p:cNvPr>
          <p:cNvPicPr>
            <a:picLocks noChangeAspect="1"/>
          </p:cNvPicPr>
          <p:nvPr/>
        </p:nvPicPr>
        <p:blipFill>
          <a:blip r:embed="rId2"/>
          <a:stretch>
            <a:fillRect/>
          </a:stretch>
        </p:blipFill>
        <p:spPr>
          <a:xfrm>
            <a:off x="850491" y="2266561"/>
            <a:ext cx="9621593" cy="3477110"/>
          </a:xfrm>
          <a:prstGeom prst="rect">
            <a:avLst/>
          </a:prstGeom>
        </p:spPr>
      </p:pic>
      <p:grpSp>
        <p:nvGrpSpPr>
          <p:cNvPr id="2" name="Groupe 1">
            <a:extLst>
              <a:ext uri="{FF2B5EF4-FFF2-40B4-BE49-F238E27FC236}">
                <a16:creationId xmlns:a16="http://schemas.microsoft.com/office/drawing/2014/main" id="{A553B095-066A-49C6-BCCF-AB6E713BC349}"/>
              </a:ext>
            </a:extLst>
          </p:cNvPr>
          <p:cNvGrpSpPr/>
          <p:nvPr/>
        </p:nvGrpSpPr>
        <p:grpSpPr>
          <a:xfrm rot="20007050">
            <a:off x="136712" y="1690923"/>
            <a:ext cx="2111300" cy="461665"/>
            <a:chOff x="4851100" y="5719542"/>
            <a:chExt cx="2111300" cy="461665"/>
          </a:xfrm>
        </p:grpSpPr>
        <p:pic>
          <p:nvPicPr>
            <p:cNvPr id="36" name="Image 35">
              <a:extLst>
                <a:ext uri="{FF2B5EF4-FFF2-40B4-BE49-F238E27FC236}">
                  <a16:creationId xmlns:a16="http://schemas.microsoft.com/office/drawing/2014/main" id="{0CCCB9EE-C822-492D-88A1-77E330A79269}"/>
                </a:ext>
              </a:extLst>
            </p:cNvPr>
            <p:cNvPicPr>
              <a:picLocks noChangeAspect="1"/>
            </p:cNvPicPr>
            <p:nvPr/>
          </p:nvPicPr>
          <p:blipFill rotWithShape="1">
            <a:blip r:embed="rId3"/>
            <a:srcRect l="-1" r="82578" b="29569"/>
            <a:stretch/>
          </p:blipFill>
          <p:spPr>
            <a:xfrm>
              <a:off x="4851100" y="5753725"/>
              <a:ext cx="378499" cy="362308"/>
            </a:xfrm>
            <a:prstGeom prst="rect">
              <a:avLst/>
            </a:prstGeom>
          </p:spPr>
        </p:pic>
        <p:sp>
          <p:nvSpPr>
            <p:cNvPr id="37" name="ZoneTexte 36">
              <a:extLst>
                <a:ext uri="{FF2B5EF4-FFF2-40B4-BE49-F238E27FC236}">
                  <a16:creationId xmlns:a16="http://schemas.microsoft.com/office/drawing/2014/main" id="{D9545333-E62A-43A5-A5DE-FD6E7F845A56}"/>
                </a:ext>
              </a:extLst>
            </p:cNvPr>
            <p:cNvSpPr txBox="1"/>
            <p:nvPr/>
          </p:nvSpPr>
          <p:spPr>
            <a:xfrm>
              <a:off x="5229599" y="5719542"/>
              <a:ext cx="1732801" cy="461665"/>
            </a:xfrm>
            <a:prstGeom prst="rect">
              <a:avLst/>
            </a:prstGeom>
            <a:noFill/>
          </p:spPr>
          <p:txBody>
            <a:bodyPr wrap="square" rtlCol="0">
              <a:spAutoFit/>
            </a:bodyPr>
            <a:lstStyle/>
            <a:p>
              <a:r>
                <a:rPr lang="fr-FR" sz="2400" b="1">
                  <a:solidFill>
                    <a:srgbClr val="C00000"/>
                  </a:solidFill>
                  <a:latin typeface="Freestyle Script" panose="030804020302050B0404" pitchFamily="66" charset="0"/>
                </a:rPr>
                <a:t>Fond de commerce</a:t>
              </a:r>
            </a:p>
          </p:txBody>
        </p:sp>
      </p:grpSp>
    </p:spTree>
    <p:extLst>
      <p:ext uri="{BB962C8B-B14F-4D97-AF65-F5344CB8AC3E}">
        <p14:creationId xmlns:p14="http://schemas.microsoft.com/office/powerpoint/2010/main" val="37987359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normAutofit/>
          </a:bodyPr>
          <a:lstStyle/>
          <a:p>
            <a:r>
              <a:rPr lang="fr-FR" sz="1800" dirty="0"/>
              <a:t>Explorez votre portefeuille pour accentuer la relation avec des clients déjà actifs, mais aussi pour conquérir et équiper vos clients les plus distanciés.</a:t>
            </a:r>
          </a:p>
        </p:txBody>
      </p:sp>
      <p:grpSp>
        <p:nvGrpSpPr>
          <p:cNvPr id="12" name="Groupe 11">
            <a:extLst>
              <a:ext uri="{FF2B5EF4-FFF2-40B4-BE49-F238E27FC236}">
                <a16:creationId xmlns:a16="http://schemas.microsoft.com/office/drawing/2014/main" id="{9DA8115D-0B17-4EFB-82D7-39180694AC9F}"/>
              </a:ext>
            </a:extLst>
          </p:cNvPr>
          <p:cNvGrpSpPr/>
          <p:nvPr/>
        </p:nvGrpSpPr>
        <p:grpSpPr>
          <a:xfrm>
            <a:off x="-184296" y="1476802"/>
            <a:ext cx="10351154" cy="3385229"/>
            <a:chOff x="1786504" y="2594939"/>
            <a:chExt cx="8699613" cy="3385229"/>
          </a:xfrm>
        </p:grpSpPr>
        <p:sp>
          <p:nvSpPr>
            <p:cNvPr id="23" name="Rectangle à coins arrondis 65">
              <a:extLst>
                <a:ext uri="{FF2B5EF4-FFF2-40B4-BE49-F238E27FC236}">
                  <a16:creationId xmlns:a16="http://schemas.microsoft.com/office/drawing/2014/main" id="{BE863CD4-79F4-465A-81AF-CA4A0C20E859}"/>
                </a:ext>
              </a:extLst>
            </p:cNvPr>
            <p:cNvSpPr/>
            <p:nvPr/>
          </p:nvSpPr>
          <p:spPr>
            <a:xfrm>
              <a:off x="7469137" y="4150127"/>
              <a:ext cx="3016980" cy="1830041"/>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200" dirty="0">
                <a:solidFill>
                  <a:schemeClr val="tx1">
                    <a:lumMod val="50000"/>
                    <a:lumOff val="50000"/>
                  </a:schemeClr>
                </a:solidFill>
              </a:endParaRPr>
            </a:p>
          </p:txBody>
        </p:sp>
        <p:sp>
          <p:nvSpPr>
            <p:cNvPr id="83" name="Rectangle 82">
              <a:extLst>
                <a:ext uri="{FF2B5EF4-FFF2-40B4-BE49-F238E27FC236}">
                  <a16:creationId xmlns:a16="http://schemas.microsoft.com/office/drawing/2014/main" id="{71222628-0E7F-467F-990D-B34BE04D6358}"/>
                </a:ext>
              </a:extLst>
            </p:cNvPr>
            <p:cNvSpPr/>
            <p:nvPr/>
          </p:nvSpPr>
          <p:spPr>
            <a:xfrm>
              <a:off x="1786504" y="2594939"/>
              <a:ext cx="1511575" cy="276999"/>
            </a:xfrm>
            <a:prstGeom prst="rect">
              <a:avLst/>
            </a:prstGeom>
          </p:spPr>
          <p:txBody>
            <a:bodyPr wrap="square">
              <a:spAutoFit/>
            </a:bodyPr>
            <a:lstStyle/>
            <a:p>
              <a:pPr>
                <a:spcBef>
                  <a:spcPct val="20000"/>
                </a:spcBef>
              </a:pPr>
              <a:endParaRPr lang="fr-FR" sz="1200" i="1" dirty="0">
                <a:solidFill>
                  <a:schemeClr val="tx1">
                    <a:lumMod val="75000"/>
                    <a:lumOff val="25000"/>
                  </a:schemeClr>
                </a:solidFill>
              </a:endParaRPr>
            </a:p>
          </p:txBody>
        </p:sp>
      </p:grpSp>
      <p:sp>
        <p:nvSpPr>
          <p:cNvPr id="35" name="Espace réservé du texte 3">
            <a:extLst>
              <a:ext uri="{FF2B5EF4-FFF2-40B4-BE49-F238E27FC236}">
                <a16:creationId xmlns:a16="http://schemas.microsoft.com/office/drawing/2014/main" id="{3F962186-F89B-4EB8-9951-F2FE722FCFA0}"/>
              </a:ext>
            </a:extLst>
          </p:cNvPr>
          <p:cNvSpPr>
            <a:spLocks noGrp="1"/>
          </p:cNvSpPr>
          <p:nvPr>
            <p:ph type="body" sz="quarter" idx="14"/>
          </p:nvPr>
        </p:nvSpPr>
        <p:spPr>
          <a:xfrm>
            <a:off x="4376738" y="136525"/>
            <a:ext cx="7299325" cy="231775"/>
          </a:xfrm>
        </p:spPr>
        <p:txBody>
          <a:bodyPr/>
          <a:lstStyle/>
          <a:p>
            <a:r>
              <a:rPr lang="fr-FR" dirty="0">
                <a:solidFill>
                  <a:schemeClr val="tx1">
                    <a:lumMod val="65000"/>
                    <a:lumOff val="35000"/>
                  </a:schemeClr>
                </a:solidFill>
              </a:rPr>
              <a:t>Particuliers</a:t>
            </a:r>
            <a:r>
              <a:rPr lang="fr-FR" dirty="0"/>
              <a:t> 		</a:t>
            </a:r>
            <a:r>
              <a:rPr lang="fr-FR" b="0" dirty="0"/>
              <a:t>Premiums		</a:t>
            </a:r>
            <a:r>
              <a:rPr lang="fr-FR" b="0" dirty="0">
                <a:solidFill>
                  <a:srgbClr val="C00000"/>
                </a:solidFill>
              </a:rPr>
              <a:t>Professionnels</a:t>
            </a:r>
          </a:p>
        </p:txBody>
      </p:sp>
      <p:sp>
        <p:nvSpPr>
          <p:cNvPr id="39" name="Rectangle 38">
            <a:extLst>
              <a:ext uri="{FF2B5EF4-FFF2-40B4-BE49-F238E27FC236}">
                <a16:creationId xmlns:a16="http://schemas.microsoft.com/office/drawing/2014/main" id="{C95D3D3D-DB3F-4ADA-8860-861832EF780F}"/>
              </a:ext>
            </a:extLst>
          </p:cNvPr>
          <p:cNvSpPr/>
          <p:nvPr/>
        </p:nvSpPr>
        <p:spPr>
          <a:xfrm>
            <a:off x="606648" y="1582297"/>
            <a:ext cx="10978704" cy="67891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Faites vos propres ciblages dans votre fonds de commerce grâce aux filtres…et sélectionner vos actions et vos clients</a:t>
            </a:r>
          </a:p>
        </p:txBody>
      </p:sp>
      <p:sp>
        <p:nvSpPr>
          <p:cNvPr id="40" name="Rectangle 39">
            <a:extLst>
              <a:ext uri="{FF2B5EF4-FFF2-40B4-BE49-F238E27FC236}">
                <a16:creationId xmlns:a16="http://schemas.microsoft.com/office/drawing/2014/main" id="{F1376DE4-7A32-4F83-83F0-6D5C2EEEE9BC}"/>
              </a:ext>
            </a:extLst>
          </p:cNvPr>
          <p:cNvSpPr/>
          <p:nvPr/>
        </p:nvSpPr>
        <p:spPr>
          <a:xfrm>
            <a:off x="606647" y="1527470"/>
            <a:ext cx="10978705" cy="4683207"/>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grpSp>
        <p:nvGrpSpPr>
          <p:cNvPr id="2" name="Groupe 1">
            <a:extLst>
              <a:ext uri="{FF2B5EF4-FFF2-40B4-BE49-F238E27FC236}">
                <a16:creationId xmlns:a16="http://schemas.microsoft.com/office/drawing/2014/main" id="{A553B095-066A-49C6-BCCF-AB6E713BC349}"/>
              </a:ext>
            </a:extLst>
          </p:cNvPr>
          <p:cNvGrpSpPr/>
          <p:nvPr/>
        </p:nvGrpSpPr>
        <p:grpSpPr>
          <a:xfrm rot="20007050">
            <a:off x="136712" y="1690923"/>
            <a:ext cx="2111300" cy="461665"/>
            <a:chOff x="4851100" y="5719542"/>
            <a:chExt cx="2111300" cy="461665"/>
          </a:xfrm>
        </p:grpSpPr>
        <p:pic>
          <p:nvPicPr>
            <p:cNvPr id="36" name="Image 35">
              <a:extLst>
                <a:ext uri="{FF2B5EF4-FFF2-40B4-BE49-F238E27FC236}">
                  <a16:creationId xmlns:a16="http://schemas.microsoft.com/office/drawing/2014/main" id="{0CCCB9EE-C822-492D-88A1-77E330A79269}"/>
                </a:ext>
              </a:extLst>
            </p:cNvPr>
            <p:cNvPicPr>
              <a:picLocks noChangeAspect="1"/>
            </p:cNvPicPr>
            <p:nvPr/>
          </p:nvPicPr>
          <p:blipFill rotWithShape="1">
            <a:blip r:embed="rId2"/>
            <a:srcRect l="-1" r="82578" b="29569"/>
            <a:stretch/>
          </p:blipFill>
          <p:spPr>
            <a:xfrm>
              <a:off x="4851100" y="5753725"/>
              <a:ext cx="378499" cy="362308"/>
            </a:xfrm>
            <a:prstGeom prst="rect">
              <a:avLst/>
            </a:prstGeom>
          </p:spPr>
        </p:pic>
        <p:sp>
          <p:nvSpPr>
            <p:cNvPr id="37" name="ZoneTexte 36">
              <a:extLst>
                <a:ext uri="{FF2B5EF4-FFF2-40B4-BE49-F238E27FC236}">
                  <a16:creationId xmlns:a16="http://schemas.microsoft.com/office/drawing/2014/main" id="{D9545333-E62A-43A5-A5DE-FD6E7F845A56}"/>
                </a:ext>
              </a:extLst>
            </p:cNvPr>
            <p:cNvSpPr txBox="1"/>
            <p:nvPr/>
          </p:nvSpPr>
          <p:spPr>
            <a:xfrm>
              <a:off x="5229599" y="5719542"/>
              <a:ext cx="1732801" cy="461665"/>
            </a:xfrm>
            <a:prstGeom prst="rect">
              <a:avLst/>
            </a:prstGeom>
            <a:noFill/>
          </p:spPr>
          <p:txBody>
            <a:bodyPr wrap="square" rtlCol="0">
              <a:spAutoFit/>
            </a:bodyPr>
            <a:lstStyle/>
            <a:p>
              <a:r>
                <a:rPr lang="fr-FR" sz="2400" b="1">
                  <a:solidFill>
                    <a:srgbClr val="C00000"/>
                  </a:solidFill>
                  <a:latin typeface="Freestyle Script" panose="030804020302050B0404" pitchFamily="66" charset="0"/>
                </a:rPr>
                <a:t>Fond de commerce</a:t>
              </a:r>
            </a:p>
          </p:txBody>
        </p:sp>
      </p:grpSp>
      <p:graphicFrame>
        <p:nvGraphicFramePr>
          <p:cNvPr id="4" name="Tableau 3">
            <a:extLst>
              <a:ext uri="{FF2B5EF4-FFF2-40B4-BE49-F238E27FC236}">
                <a16:creationId xmlns:a16="http://schemas.microsoft.com/office/drawing/2014/main" id="{B57BA882-7D3A-47AF-B2F2-1E259CB8425C}"/>
              </a:ext>
            </a:extLst>
          </p:cNvPr>
          <p:cNvGraphicFramePr>
            <a:graphicFrameLocks noGrp="1"/>
          </p:cNvGraphicFramePr>
          <p:nvPr/>
        </p:nvGraphicFramePr>
        <p:xfrm>
          <a:off x="3445694" y="2467919"/>
          <a:ext cx="3589726" cy="3441269"/>
        </p:xfrm>
        <a:graphic>
          <a:graphicData uri="http://schemas.openxmlformats.org/drawingml/2006/table">
            <a:tbl>
              <a:tblPr firstRow="1" bandRow="1"/>
              <a:tblGrid>
                <a:gridCol w="1824401">
                  <a:extLst>
                    <a:ext uri="{9D8B030D-6E8A-4147-A177-3AD203B41FA5}">
                      <a16:colId xmlns:a16="http://schemas.microsoft.com/office/drawing/2014/main" val="1637387010"/>
                    </a:ext>
                  </a:extLst>
                </a:gridCol>
                <a:gridCol w="1765325">
                  <a:extLst>
                    <a:ext uri="{9D8B030D-6E8A-4147-A177-3AD203B41FA5}">
                      <a16:colId xmlns:a16="http://schemas.microsoft.com/office/drawing/2014/main" val="1374701367"/>
                    </a:ext>
                  </a:extLst>
                </a:gridCol>
              </a:tblGrid>
              <a:tr h="491610">
                <a:tc>
                  <a:txBody>
                    <a:bodyPr/>
                    <a:lstStyle/>
                    <a:p>
                      <a:pPr algn="ctr" rtl="0" fontAlgn="ctr"/>
                      <a:r>
                        <a:rPr lang="fr-FR" sz="1200" b="1" i="0" u="none" strike="noStrike">
                          <a:solidFill>
                            <a:srgbClr val="FFFFFF"/>
                          </a:solidFill>
                          <a:effectLst/>
                          <a:latin typeface="Calibri" panose="020F0502020204030204" pitchFamily="34" charset="0"/>
                        </a:rPr>
                        <a:t>Total clients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F4E78"/>
                    </a:solidFill>
                  </a:tcPr>
                </a:tc>
                <a:tc>
                  <a:txBody>
                    <a:bodyPr/>
                    <a:lstStyle/>
                    <a:p>
                      <a:pPr algn="ctr" rtl="0" fontAlgn="ctr"/>
                      <a:r>
                        <a:rPr lang="fr-FR" sz="1200" b="1" i="0" u="none" strike="noStrike">
                          <a:solidFill>
                            <a:srgbClr val="FFFFFF"/>
                          </a:solidFill>
                          <a:effectLst/>
                          <a:latin typeface="Calibri" panose="020F0502020204030204" pitchFamily="34" charset="0"/>
                        </a:rPr>
                        <a:t>24 835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F4E78"/>
                    </a:solidFill>
                  </a:tcPr>
                </a:tc>
                <a:extLst>
                  <a:ext uri="{0D108BD9-81ED-4DB2-BD59-A6C34878D82A}">
                    <a16:rowId xmlns:a16="http://schemas.microsoft.com/office/drawing/2014/main" val="434719302"/>
                  </a:ext>
                </a:extLst>
              </a:tr>
              <a:tr h="344127">
                <a:tc>
                  <a:txBody>
                    <a:bodyPr/>
                    <a:lstStyle/>
                    <a:p>
                      <a:pPr algn="ctr" rtl="0" fontAlgn="ctr"/>
                      <a:r>
                        <a:rPr lang="fr-FR" sz="1200" b="0" i="0" u="none" strike="noStrike">
                          <a:solidFill>
                            <a:srgbClr val="FFFFFF"/>
                          </a:solidFill>
                          <a:effectLst/>
                          <a:latin typeface="Calibri" panose="020F0502020204030204" pitchFamily="34" charset="0"/>
                        </a:rPr>
                        <a:t>Clients Equipés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D08E"/>
                    </a:solidFill>
                  </a:tcPr>
                </a:tc>
                <a:tc>
                  <a:txBody>
                    <a:bodyPr/>
                    <a:lstStyle/>
                    <a:p>
                      <a:pPr algn="ctr" rtl="0" fontAlgn="ctr"/>
                      <a:r>
                        <a:rPr lang="fr-FR" sz="1200" b="0" i="0" u="none" strike="noStrike">
                          <a:solidFill>
                            <a:srgbClr val="FFFFFF"/>
                          </a:solidFill>
                          <a:effectLst/>
                          <a:latin typeface="Calibri" panose="020F0502020204030204" pitchFamily="34" charset="0"/>
                        </a:rPr>
                        <a:t>6 913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D08E"/>
                    </a:solidFill>
                  </a:tcPr>
                </a:tc>
                <a:extLst>
                  <a:ext uri="{0D108BD9-81ED-4DB2-BD59-A6C34878D82A}">
                    <a16:rowId xmlns:a16="http://schemas.microsoft.com/office/drawing/2014/main" val="456959648"/>
                  </a:ext>
                </a:extLst>
              </a:tr>
              <a:tr h="471945">
                <a:tc>
                  <a:txBody>
                    <a:bodyPr/>
                    <a:lstStyle/>
                    <a:p>
                      <a:pPr algn="ctr" rtl="0" fontAlgn="ctr"/>
                      <a:r>
                        <a:rPr lang="fr-FR" sz="1200" b="0" i="0" u="none" strike="noStrike">
                          <a:solidFill>
                            <a:srgbClr val="FFFFFF"/>
                          </a:solidFill>
                          <a:effectLst/>
                          <a:latin typeface="Calibri" panose="020F0502020204030204" pitchFamily="34" charset="0"/>
                        </a:rPr>
                        <a:t>Clients Equipés 3 univers (FRAGILES)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D08E"/>
                    </a:solidFill>
                  </a:tcPr>
                </a:tc>
                <a:tc>
                  <a:txBody>
                    <a:bodyPr/>
                    <a:lstStyle/>
                    <a:p>
                      <a:pPr algn="ctr" rtl="0" fontAlgn="ctr"/>
                      <a:r>
                        <a:rPr lang="fr-FR" sz="1200" b="0" i="0" u="none" strike="noStrike">
                          <a:solidFill>
                            <a:srgbClr val="FFFFFF"/>
                          </a:solidFill>
                          <a:effectLst/>
                          <a:latin typeface="Calibri" panose="020F0502020204030204" pitchFamily="34" charset="0"/>
                        </a:rPr>
                        <a:t>3 180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D08E"/>
                    </a:solidFill>
                  </a:tcPr>
                </a:tc>
                <a:extLst>
                  <a:ext uri="{0D108BD9-81ED-4DB2-BD59-A6C34878D82A}">
                    <a16:rowId xmlns:a16="http://schemas.microsoft.com/office/drawing/2014/main" val="2546947691"/>
                  </a:ext>
                </a:extLst>
              </a:tr>
              <a:tr h="432617">
                <a:tc>
                  <a:txBody>
                    <a:bodyPr/>
                    <a:lstStyle/>
                    <a:p>
                      <a:pPr algn="ctr" rtl="0" fontAlgn="ctr"/>
                      <a:r>
                        <a:rPr lang="fr-FR" sz="1200" b="0" i="0" u="none" strike="noStrike">
                          <a:solidFill>
                            <a:srgbClr val="FFFFFF"/>
                          </a:solidFill>
                          <a:effectLst/>
                          <a:latin typeface="Calibri" panose="020F0502020204030204" pitchFamily="34" charset="0"/>
                        </a:rPr>
                        <a:t>Clients Equipés 4 univers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D08E"/>
                    </a:solidFill>
                  </a:tcPr>
                </a:tc>
                <a:tc>
                  <a:txBody>
                    <a:bodyPr/>
                    <a:lstStyle/>
                    <a:p>
                      <a:pPr algn="ctr" rtl="0" fontAlgn="ctr"/>
                      <a:r>
                        <a:rPr lang="fr-FR" sz="1200" b="0" i="0" u="none" strike="noStrike">
                          <a:solidFill>
                            <a:srgbClr val="FFFFFF"/>
                          </a:solidFill>
                          <a:effectLst/>
                          <a:latin typeface="Calibri" panose="020F0502020204030204" pitchFamily="34" charset="0"/>
                        </a:rPr>
                        <a:t>2 133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D08E"/>
                    </a:solidFill>
                  </a:tcPr>
                </a:tc>
                <a:extLst>
                  <a:ext uri="{0D108BD9-81ED-4DB2-BD59-A6C34878D82A}">
                    <a16:rowId xmlns:a16="http://schemas.microsoft.com/office/drawing/2014/main" val="421933571"/>
                  </a:ext>
                </a:extLst>
              </a:tr>
              <a:tr h="432617">
                <a:tc>
                  <a:txBody>
                    <a:bodyPr/>
                    <a:lstStyle/>
                    <a:p>
                      <a:pPr algn="ctr" rtl="0" fontAlgn="ctr"/>
                      <a:r>
                        <a:rPr lang="fr-FR" sz="1200" b="0" i="0" u="none" strike="noStrike">
                          <a:solidFill>
                            <a:srgbClr val="FFFFFF"/>
                          </a:solidFill>
                          <a:effectLst/>
                          <a:latin typeface="Calibri" panose="020F0502020204030204" pitchFamily="34" charset="0"/>
                        </a:rPr>
                        <a:t>Clients non équipés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9694"/>
                    </a:solidFill>
                  </a:tcPr>
                </a:tc>
                <a:tc>
                  <a:txBody>
                    <a:bodyPr/>
                    <a:lstStyle/>
                    <a:p>
                      <a:pPr algn="ctr" rtl="0" fontAlgn="ctr"/>
                      <a:r>
                        <a:rPr lang="fr-FR" sz="1200" b="0" i="0" u="none" strike="noStrike">
                          <a:solidFill>
                            <a:srgbClr val="FFFFFF"/>
                          </a:solidFill>
                          <a:effectLst/>
                          <a:latin typeface="Calibri" panose="020F0502020204030204" pitchFamily="34" charset="0"/>
                        </a:rPr>
                        <a:t>17 922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9694"/>
                    </a:solidFill>
                  </a:tcPr>
                </a:tc>
                <a:extLst>
                  <a:ext uri="{0D108BD9-81ED-4DB2-BD59-A6C34878D82A}">
                    <a16:rowId xmlns:a16="http://schemas.microsoft.com/office/drawing/2014/main" val="161702732"/>
                  </a:ext>
                </a:extLst>
              </a:tr>
              <a:tr h="412952">
                <a:tc>
                  <a:txBody>
                    <a:bodyPr/>
                    <a:lstStyle/>
                    <a:p>
                      <a:pPr algn="ctr" rtl="0" fontAlgn="ctr"/>
                      <a:r>
                        <a:rPr lang="fr-FR" sz="1200" b="0" i="0" u="none" strike="noStrike">
                          <a:solidFill>
                            <a:srgbClr val="FFFFFF"/>
                          </a:solidFill>
                          <a:effectLst/>
                          <a:latin typeface="Calibri" panose="020F0502020204030204" pitchFamily="34" charset="0"/>
                        </a:rPr>
                        <a:t>Clients non équipés 2 univers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D99694"/>
                    </a:solidFill>
                  </a:tcPr>
                </a:tc>
                <a:tc rowSpan="2">
                  <a:txBody>
                    <a:bodyPr/>
                    <a:lstStyle/>
                    <a:p>
                      <a:pPr algn="ctr" rtl="0" fontAlgn="ctr"/>
                      <a:r>
                        <a:rPr lang="fr-FR" sz="1200" b="0" i="0" u="none" strike="noStrike">
                          <a:solidFill>
                            <a:srgbClr val="FFFFFF"/>
                          </a:solidFill>
                          <a:effectLst/>
                          <a:latin typeface="Calibri" panose="020F0502020204030204" pitchFamily="34" charset="0"/>
                        </a:rPr>
                        <a:t>4 718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9694"/>
                    </a:solidFill>
                  </a:tcPr>
                </a:tc>
                <a:extLst>
                  <a:ext uri="{0D108BD9-81ED-4DB2-BD59-A6C34878D82A}">
                    <a16:rowId xmlns:a16="http://schemas.microsoft.com/office/drawing/2014/main" val="273885082"/>
                  </a:ext>
                </a:extLst>
              </a:tr>
              <a:tr h="334295">
                <a:tc>
                  <a:txBody>
                    <a:bodyPr/>
                    <a:lstStyle/>
                    <a:p>
                      <a:pPr algn="ctr" rtl="0" fontAlgn="ctr"/>
                      <a:r>
                        <a:rPr lang="fr-FR" sz="1200" b="0" i="0" u="none" strike="noStrike">
                          <a:solidFill>
                            <a:srgbClr val="FFFFFF"/>
                          </a:solidFill>
                          <a:effectLst/>
                          <a:latin typeface="Calibri" panose="020F0502020204030204" pitchFamily="34" charset="0"/>
                        </a:rPr>
                        <a:t>(PRESQUE EQUIPES)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D99694"/>
                    </a:solidFill>
                  </a:tcPr>
                </a:tc>
                <a:tc vMerge="1">
                  <a:txBody>
                    <a:bodyPr/>
                    <a:lstStyle/>
                    <a:p>
                      <a:endParaRPr lang="fr-FR"/>
                    </a:p>
                  </a:txBody>
                  <a:tcPr/>
                </a:tc>
                <a:extLst>
                  <a:ext uri="{0D108BD9-81ED-4DB2-BD59-A6C34878D82A}">
                    <a16:rowId xmlns:a16="http://schemas.microsoft.com/office/drawing/2014/main" val="97894829"/>
                  </a:ext>
                </a:extLst>
              </a:tr>
              <a:tr h="521106">
                <a:tc>
                  <a:txBody>
                    <a:bodyPr/>
                    <a:lstStyle/>
                    <a:p>
                      <a:pPr algn="ctr" rtl="0" fontAlgn="ctr"/>
                      <a:r>
                        <a:rPr lang="fr-FR" sz="1200" b="0" i="0" u="none" strike="noStrike">
                          <a:solidFill>
                            <a:srgbClr val="FFFFFF"/>
                          </a:solidFill>
                          <a:effectLst/>
                          <a:latin typeface="Calibri" panose="020F0502020204030204" pitchFamily="34" charset="0"/>
                        </a:rPr>
                        <a:t>Clients non équipés 1 univers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9694"/>
                    </a:solidFill>
                  </a:tcPr>
                </a:tc>
                <a:tc>
                  <a:txBody>
                    <a:bodyPr/>
                    <a:lstStyle/>
                    <a:p>
                      <a:pPr algn="ctr" rtl="0" fontAlgn="ctr"/>
                      <a:r>
                        <a:rPr lang="fr-FR" sz="1200" b="0" i="0" u="none" strike="noStrike" dirty="0">
                          <a:solidFill>
                            <a:srgbClr val="FFFFFF"/>
                          </a:solidFill>
                          <a:effectLst/>
                          <a:latin typeface="Calibri" panose="020F0502020204030204" pitchFamily="34" charset="0"/>
                        </a:rPr>
                        <a:t>7 638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9694"/>
                    </a:solidFill>
                  </a:tcPr>
                </a:tc>
                <a:extLst>
                  <a:ext uri="{0D108BD9-81ED-4DB2-BD59-A6C34878D82A}">
                    <a16:rowId xmlns:a16="http://schemas.microsoft.com/office/drawing/2014/main" val="3103538350"/>
                  </a:ext>
                </a:extLst>
              </a:tr>
            </a:tbl>
          </a:graphicData>
        </a:graphic>
      </p:graphicFrame>
      <p:sp>
        <p:nvSpPr>
          <p:cNvPr id="5" name="Rectangle 4">
            <a:extLst>
              <a:ext uri="{FF2B5EF4-FFF2-40B4-BE49-F238E27FC236}">
                <a16:creationId xmlns:a16="http://schemas.microsoft.com/office/drawing/2014/main" id="{B9C6D981-FFD7-4855-9550-7197896BA601}"/>
              </a:ext>
            </a:extLst>
          </p:cNvPr>
          <p:cNvSpPr/>
          <p:nvPr/>
        </p:nvSpPr>
        <p:spPr>
          <a:xfrm rot="1328296">
            <a:off x="7625185" y="3406350"/>
            <a:ext cx="3589726" cy="1077218"/>
          </a:xfrm>
          <a:prstGeom prst="rect">
            <a:avLst/>
          </a:prstGeom>
        </p:spPr>
        <p:txBody>
          <a:bodyPr wrap="square">
            <a:spAutoFit/>
          </a:bodyPr>
          <a:lstStyle/>
          <a:p>
            <a:pPr lvl="0" algn="ctr">
              <a:spcBef>
                <a:spcPct val="20000"/>
              </a:spcBef>
              <a:defRPr/>
            </a:pPr>
            <a:r>
              <a:rPr lang="fr-FR" sz="1600" i="1" dirty="0">
                <a:latin typeface="Calibri"/>
              </a:rPr>
              <a:t>Passer les clients non équipés en CPAE, c’est la recherche, au-delà du statut d’« équipé », de la fidélisation de notre fonds de commerce !</a:t>
            </a:r>
          </a:p>
        </p:txBody>
      </p:sp>
    </p:spTree>
    <p:extLst>
      <p:ext uri="{BB962C8B-B14F-4D97-AF65-F5344CB8AC3E}">
        <p14:creationId xmlns:p14="http://schemas.microsoft.com/office/powerpoint/2010/main" val="33916299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contenu 7">
            <a:extLst>
              <a:ext uri="{FF2B5EF4-FFF2-40B4-BE49-F238E27FC236}">
                <a16:creationId xmlns:a16="http://schemas.microsoft.com/office/drawing/2014/main" id="{2B53711B-B16D-4908-8D6D-285C4A2EB9B4}"/>
              </a:ext>
            </a:extLst>
          </p:cNvPr>
          <p:cNvSpPr>
            <a:spLocks noGrp="1"/>
          </p:cNvSpPr>
          <p:nvPr>
            <p:ph idx="1"/>
          </p:nvPr>
        </p:nvSpPr>
        <p:spPr>
          <a:xfrm>
            <a:off x="695325" y="1490145"/>
            <a:ext cx="10980738" cy="4386186"/>
          </a:xfrm>
        </p:spPr>
        <p:txBody>
          <a:bodyPr/>
          <a:lstStyle/>
          <a:p>
            <a:r>
              <a:rPr lang="fr-FR" kern="0" dirty="0"/>
              <a:t>Retrouvez le mémo de présentation de la segmentation Activation dans le sous-main dédié. Il est également accessible dans la Rubrique des Commerciaux &gt; Expérience Client &gt; </a:t>
            </a:r>
            <a:r>
              <a:rPr lang="fr-FR" kern="0" dirty="0">
                <a:hlinkClick r:id="rId2"/>
              </a:rPr>
              <a:t>Segmentation client </a:t>
            </a:r>
            <a:endParaRPr lang="fr-FR" dirty="0"/>
          </a:p>
        </p:txBody>
      </p:sp>
      <p:sp>
        <p:nvSpPr>
          <p:cNvPr id="6" name="Espace réservé du texte 5"/>
          <p:cNvSpPr>
            <a:spLocks noGrp="1"/>
          </p:cNvSpPr>
          <p:nvPr>
            <p:ph type="body" sz="quarter" idx="12"/>
          </p:nvPr>
        </p:nvSpPr>
        <p:spPr/>
        <p:txBody>
          <a:bodyPr>
            <a:normAutofit/>
          </a:bodyPr>
          <a:lstStyle/>
          <a:p>
            <a:r>
              <a:rPr lang="fr-FR" sz="1800" dirty="0"/>
              <a:t>Des </a:t>
            </a:r>
            <a:r>
              <a:rPr lang="fr-FR" sz="1800" dirty="0">
                <a:solidFill>
                  <a:srgbClr val="C00000"/>
                </a:solidFill>
              </a:rPr>
              <a:t>outils</a:t>
            </a:r>
            <a:r>
              <a:rPr lang="fr-FR" sz="1800" dirty="0"/>
              <a:t> permettant à chacun de trouver les informations qui le concernent</a:t>
            </a:r>
          </a:p>
        </p:txBody>
      </p:sp>
      <p:grpSp>
        <p:nvGrpSpPr>
          <p:cNvPr id="12" name="Groupe 11">
            <a:extLst>
              <a:ext uri="{FF2B5EF4-FFF2-40B4-BE49-F238E27FC236}">
                <a16:creationId xmlns:a16="http://schemas.microsoft.com/office/drawing/2014/main" id="{9DA8115D-0B17-4EFB-82D7-39180694AC9F}"/>
              </a:ext>
            </a:extLst>
          </p:cNvPr>
          <p:cNvGrpSpPr/>
          <p:nvPr/>
        </p:nvGrpSpPr>
        <p:grpSpPr>
          <a:xfrm>
            <a:off x="819198" y="2718148"/>
            <a:ext cx="10351154" cy="3385229"/>
            <a:chOff x="1786504" y="2594939"/>
            <a:chExt cx="8699613" cy="3385229"/>
          </a:xfrm>
        </p:grpSpPr>
        <p:sp>
          <p:nvSpPr>
            <p:cNvPr id="23" name="Rectangle à coins arrondis 65">
              <a:extLst>
                <a:ext uri="{FF2B5EF4-FFF2-40B4-BE49-F238E27FC236}">
                  <a16:creationId xmlns:a16="http://schemas.microsoft.com/office/drawing/2014/main" id="{BE863CD4-79F4-465A-81AF-CA4A0C20E859}"/>
                </a:ext>
              </a:extLst>
            </p:cNvPr>
            <p:cNvSpPr/>
            <p:nvPr/>
          </p:nvSpPr>
          <p:spPr>
            <a:xfrm>
              <a:off x="7469137" y="4150127"/>
              <a:ext cx="3016980" cy="1830041"/>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200" dirty="0">
                <a:solidFill>
                  <a:schemeClr val="tx1">
                    <a:lumMod val="50000"/>
                    <a:lumOff val="50000"/>
                  </a:schemeClr>
                </a:solidFill>
              </a:endParaRPr>
            </a:p>
          </p:txBody>
        </p:sp>
        <p:sp>
          <p:nvSpPr>
            <p:cNvPr id="83" name="Rectangle 82">
              <a:extLst>
                <a:ext uri="{FF2B5EF4-FFF2-40B4-BE49-F238E27FC236}">
                  <a16:creationId xmlns:a16="http://schemas.microsoft.com/office/drawing/2014/main" id="{71222628-0E7F-467F-990D-B34BE04D6358}"/>
                </a:ext>
              </a:extLst>
            </p:cNvPr>
            <p:cNvSpPr/>
            <p:nvPr/>
          </p:nvSpPr>
          <p:spPr>
            <a:xfrm>
              <a:off x="1786504" y="2594939"/>
              <a:ext cx="1511575" cy="276999"/>
            </a:xfrm>
            <a:prstGeom prst="rect">
              <a:avLst/>
            </a:prstGeom>
          </p:spPr>
          <p:txBody>
            <a:bodyPr wrap="square">
              <a:spAutoFit/>
            </a:bodyPr>
            <a:lstStyle/>
            <a:p>
              <a:pPr>
                <a:spcBef>
                  <a:spcPct val="20000"/>
                </a:spcBef>
              </a:pPr>
              <a:endParaRPr lang="fr-FR" sz="1200" i="1" dirty="0">
                <a:solidFill>
                  <a:schemeClr val="tx1">
                    <a:lumMod val="75000"/>
                    <a:lumOff val="25000"/>
                  </a:schemeClr>
                </a:solidFill>
              </a:endParaRPr>
            </a:p>
          </p:txBody>
        </p:sp>
      </p:grpSp>
      <p:pic>
        <p:nvPicPr>
          <p:cNvPr id="35" name="Image 34">
            <a:hlinkClick r:id="rId3"/>
            <a:extLst>
              <a:ext uri="{FF2B5EF4-FFF2-40B4-BE49-F238E27FC236}">
                <a16:creationId xmlns:a16="http://schemas.microsoft.com/office/drawing/2014/main" id="{43B1EEA2-2C51-4459-9768-7ED56C3277E8}"/>
              </a:ext>
            </a:extLst>
          </p:cNvPr>
          <p:cNvPicPr>
            <a:picLocks noChangeAspect="1"/>
          </p:cNvPicPr>
          <p:nvPr/>
        </p:nvPicPr>
        <p:blipFill>
          <a:blip r:embed="rId4"/>
          <a:stretch>
            <a:fillRect/>
          </a:stretch>
        </p:blipFill>
        <p:spPr>
          <a:xfrm>
            <a:off x="3489335" y="2285951"/>
            <a:ext cx="5213329" cy="3636012"/>
          </a:xfrm>
          <a:prstGeom prst="rect">
            <a:avLst/>
          </a:prstGeom>
        </p:spPr>
      </p:pic>
      <p:sp>
        <p:nvSpPr>
          <p:cNvPr id="37" name="Espace réservé du texte 3">
            <a:extLst>
              <a:ext uri="{FF2B5EF4-FFF2-40B4-BE49-F238E27FC236}">
                <a16:creationId xmlns:a16="http://schemas.microsoft.com/office/drawing/2014/main" id="{3F21CE0F-2C7D-4345-990A-CA234A354381}"/>
              </a:ext>
            </a:extLst>
          </p:cNvPr>
          <p:cNvSpPr>
            <a:spLocks noGrp="1"/>
          </p:cNvSpPr>
          <p:nvPr>
            <p:ph type="body" sz="quarter" idx="14"/>
          </p:nvPr>
        </p:nvSpPr>
        <p:spPr>
          <a:xfrm>
            <a:off x="4376738" y="136525"/>
            <a:ext cx="7299325" cy="231775"/>
          </a:xfrm>
        </p:spPr>
        <p:txBody>
          <a:bodyPr/>
          <a:lstStyle/>
          <a:p>
            <a:r>
              <a:rPr lang="fr-FR" dirty="0"/>
              <a:t>Particuliers 		</a:t>
            </a:r>
            <a:r>
              <a:rPr lang="fr-FR" b="0" dirty="0"/>
              <a:t>Premiums		</a:t>
            </a:r>
            <a:r>
              <a:rPr lang="fr-FR" b="0" dirty="0">
                <a:solidFill>
                  <a:schemeClr val="accent4">
                    <a:lumMod val="75000"/>
                  </a:schemeClr>
                </a:solidFill>
              </a:rPr>
              <a:t>Professionnels</a:t>
            </a:r>
          </a:p>
        </p:txBody>
      </p:sp>
    </p:spTree>
    <p:extLst>
      <p:ext uri="{BB962C8B-B14F-4D97-AF65-F5344CB8AC3E}">
        <p14:creationId xmlns:p14="http://schemas.microsoft.com/office/powerpoint/2010/main" val="1292133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Valoriser sa démarche RSE grâce au label - Positive Workplace">
            <a:extLst>
              <a:ext uri="{FF2B5EF4-FFF2-40B4-BE49-F238E27FC236}">
                <a16:creationId xmlns:a16="http://schemas.microsoft.com/office/drawing/2014/main" id="{D3D71EA4-266B-49D0-84B9-31E9478D346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3523" y="1029389"/>
            <a:ext cx="4191543" cy="4799222"/>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B36B744D-228E-455E-979D-E61BE4CEF94C}"/>
              </a:ext>
            </a:extLst>
          </p:cNvPr>
          <p:cNvSpPr txBox="1"/>
          <p:nvPr/>
        </p:nvSpPr>
        <p:spPr>
          <a:xfrm>
            <a:off x="5285984" y="2312774"/>
            <a:ext cx="6576502" cy="3139321"/>
          </a:xfrm>
          <a:prstGeom prst="rect">
            <a:avLst/>
          </a:prstGeom>
          <a:noFill/>
        </p:spPr>
        <p:txBody>
          <a:bodyPr wrap="square" rtlCol="0">
            <a:spAutoFit/>
          </a:bodyPr>
          <a:lstStyle/>
          <a:p>
            <a:r>
              <a:rPr lang="fr-FR" sz="3600" b="1" dirty="0">
                <a:latin typeface="Ink Free" panose="03080402000500000000" pitchFamily="66" charset="0"/>
              </a:rPr>
              <a:t>Individuellement, nous sommes une goutte d’eau.</a:t>
            </a:r>
          </a:p>
          <a:p>
            <a:endParaRPr lang="fr-FR" b="1" dirty="0">
              <a:latin typeface="Ink Free" panose="03080402000500000000" pitchFamily="66" charset="0"/>
            </a:endParaRPr>
          </a:p>
          <a:p>
            <a:r>
              <a:rPr lang="fr-FR" sz="3600" b="1" dirty="0">
                <a:latin typeface="Ink Free" panose="03080402000500000000" pitchFamily="66" charset="0"/>
              </a:rPr>
              <a:t>Ensemble, nous sommes un océan.</a:t>
            </a:r>
          </a:p>
          <a:p>
            <a:endParaRPr lang="fr-FR" sz="2800" b="1" dirty="0">
              <a:latin typeface="Ink Free" panose="03080402000500000000" pitchFamily="66" charset="0"/>
            </a:endParaRPr>
          </a:p>
          <a:p>
            <a:endParaRPr lang="fr-FR" sz="1000" b="1" dirty="0">
              <a:latin typeface="Bradley Hand ITC" panose="03070402050302030203" pitchFamily="66" charset="0"/>
            </a:endParaRPr>
          </a:p>
          <a:p>
            <a:pPr algn="r"/>
            <a:r>
              <a:rPr lang="fr-FR" sz="2800" b="1" dirty="0" err="1">
                <a:latin typeface="Ink Free" panose="03080402000500000000" pitchFamily="66" charset="0"/>
              </a:rPr>
              <a:t>Ryunosuke</a:t>
            </a:r>
            <a:r>
              <a:rPr lang="fr-FR" sz="2800" b="1" dirty="0">
                <a:latin typeface="Ink Free" panose="03080402000500000000" pitchFamily="66" charset="0"/>
              </a:rPr>
              <a:t> </a:t>
            </a:r>
            <a:r>
              <a:rPr lang="fr-FR" sz="2800" b="1" dirty="0" err="1">
                <a:latin typeface="Ink Free" panose="03080402000500000000" pitchFamily="66" charset="0"/>
              </a:rPr>
              <a:t>Satoro</a:t>
            </a:r>
            <a:endParaRPr lang="fr-FR" sz="2800" b="1" dirty="0">
              <a:latin typeface="Ink Free" panose="03080402000500000000" pitchFamily="66" charset="0"/>
            </a:endParaRPr>
          </a:p>
        </p:txBody>
      </p:sp>
    </p:spTree>
    <p:extLst>
      <p:ext uri="{BB962C8B-B14F-4D97-AF65-F5344CB8AC3E}">
        <p14:creationId xmlns:p14="http://schemas.microsoft.com/office/powerpoint/2010/main" val="23732904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15D06C35-F25A-42A5-8674-FCE11043BCCD}"/>
              </a:ext>
            </a:extLst>
          </p:cNvPr>
          <p:cNvPicPr>
            <a:picLocks noChangeAspect="1"/>
          </p:cNvPicPr>
          <p:nvPr/>
        </p:nvPicPr>
        <p:blipFill rotWithShape="1">
          <a:blip r:embed="rId2"/>
          <a:srcRect t="709" b="851"/>
          <a:stretch/>
        </p:blipFill>
        <p:spPr>
          <a:xfrm>
            <a:off x="0" y="0"/>
            <a:ext cx="3857625" cy="6858000"/>
          </a:xfrm>
          <a:prstGeom prst="rect">
            <a:avLst/>
          </a:prstGeom>
        </p:spPr>
      </p:pic>
      <p:pic>
        <p:nvPicPr>
          <p:cNvPr id="3" name="Image 2">
            <a:extLst>
              <a:ext uri="{FF2B5EF4-FFF2-40B4-BE49-F238E27FC236}">
                <a16:creationId xmlns:a16="http://schemas.microsoft.com/office/drawing/2014/main" id="{DB44080A-E6F4-4535-84E7-BAB5A61E7350}"/>
              </a:ext>
            </a:extLst>
          </p:cNvPr>
          <p:cNvPicPr>
            <a:picLocks noChangeAspect="1"/>
          </p:cNvPicPr>
          <p:nvPr/>
        </p:nvPicPr>
        <p:blipFill rotWithShape="1">
          <a:blip r:embed="rId3"/>
          <a:srcRect t="707" b="707"/>
          <a:stretch/>
        </p:blipFill>
        <p:spPr>
          <a:xfrm>
            <a:off x="4167188" y="1"/>
            <a:ext cx="3857624" cy="6858000"/>
          </a:xfrm>
          <a:prstGeom prst="rect">
            <a:avLst/>
          </a:prstGeom>
        </p:spPr>
      </p:pic>
      <p:pic>
        <p:nvPicPr>
          <p:cNvPr id="5" name="Image 4">
            <a:extLst>
              <a:ext uri="{FF2B5EF4-FFF2-40B4-BE49-F238E27FC236}">
                <a16:creationId xmlns:a16="http://schemas.microsoft.com/office/drawing/2014/main" id="{9828656A-4413-4356-9018-2431E69C39D2}"/>
              </a:ext>
            </a:extLst>
          </p:cNvPr>
          <p:cNvPicPr>
            <a:picLocks noChangeAspect="1"/>
          </p:cNvPicPr>
          <p:nvPr/>
        </p:nvPicPr>
        <p:blipFill rotWithShape="1">
          <a:blip r:embed="rId4"/>
          <a:srcRect b="864"/>
          <a:stretch/>
        </p:blipFill>
        <p:spPr>
          <a:xfrm>
            <a:off x="8334375" y="0"/>
            <a:ext cx="3857625" cy="6858000"/>
          </a:xfrm>
          <a:prstGeom prst="rect">
            <a:avLst/>
          </a:prstGeom>
        </p:spPr>
      </p:pic>
      <p:cxnSp>
        <p:nvCxnSpPr>
          <p:cNvPr id="6" name="Connecteur droit 5">
            <a:extLst>
              <a:ext uri="{FF2B5EF4-FFF2-40B4-BE49-F238E27FC236}">
                <a16:creationId xmlns:a16="http://schemas.microsoft.com/office/drawing/2014/main" id="{E4CAB8D7-6D33-4924-858E-515700AE2D25}"/>
              </a:ext>
            </a:extLst>
          </p:cNvPr>
          <p:cNvCxnSpPr>
            <a:cxnSpLocks/>
          </p:cNvCxnSpPr>
          <p:nvPr/>
        </p:nvCxnSpPr>
        <p:spPr>
          <a:xfrm flipH="1">
            <a:off x="4012406" y="0"/>
            <a:ext cx="1" cy="6858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id="{41158251-6401-4BFC-AF84-ADE78CF93F71}"/>
              </a:ext>
            </a:extLst>
          </p:cNvPr>
          <p:cNvCxnSpPr>
            <a:cxnSpLocks/>
          </p:cNvCxnSpPr>
          <p:nvPr/>
        </p:nvCxnSpPr>
        <p:spPr>
          <a:xfrm flipH="1">
            <a:off x="8179592" y="0"/>
            <a:ext cx="1" cy="68580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06888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841BB7DC-B08B-4965-B168-C6F9112E4C97}"/>
              </a:ext>
            </a:extLst>
          </p:cNvPr>
          <p:cNvPicPr>
            <a:picLocks noChangeAspect="1"/>
          </p:cNvPicPr>
          <p:nvPr/>
        </p:nvPicPr>
        <p:blipFill rotWithShape="1">
          <a:blip r:embed="rId2"/>
          <a:srcRect b="1384"/>
          <a:stretch/>
        </p:blipFill>
        <p:spPr>
          <a:xfrm>
            <a:off x="521944" y="0"/>
            <a:ext cx="4923267" cy="6858000"/>
          </a:xfrm>
          <a:prstGeom prst="rect">
            <a:avLst/>
          </a:prstGeom>
        </p:spPr>
      </p:pic>
      <p:pic>
        <p:nvPicPr>
          <p:cNvPr id="3" name="Image 2">
            <a:extLst>
              <a:ext uri="{FF2B5EF4-FFF2-40B4-BE49-F238E27FC236}">
                <a16:creationId xmlns:a16="http://schemas.microsoft.com/office/drawing/2014/main" id="{96021D85-28FC-4202-BED7-3DF70F335120}"/>
              </a:ext>
            </a:extLst>
          </p:cNvPr>
          <p:cNvPicPr>
            <a:picLocks noChangeAspect="1"/>
          </p:cNvPicPr>
          <p:nvPr/>
        </p:nvPicPr>
        <p:blipFill rotWithShape="1">
          <a:blip r:embed="rId3"/>
          <a:srcRect l="1410" t="866" b="972"/>
          <a:stretch/>
        </p:blipFill>
        <p:spPr>
          <a:xfrm>
            <a:off x="6746789" y="0"/>
            <a:ext cx="4923267" cy="6858000"/>
          </a:xfrm>
          <a:prstGeom prst="rect">
            <a:avLst/>
          </a:prstGeom>
        </p:spPr>
      </p:pic>
      <p:cxnSp>
        <p:nvCxnSpPr>
          <p:cNvPr id="5" name="Connecteur droit 4">
            <a:extLst>
              <a:ext uri="{FF2B5EF4-FFF2-40B4-BE49-F238E27FC236}">
                <a16:creationId xmlns:a16="http://schemas.microsoft.com/office/drawing/2014/main" id="{DFF974D0-CC02-41DE-B614-90861B902D3F}"/>
              </a:ext>
            </a:extLst>
          </p:cNvPr>
          <p:cNvCxnSpPr>
            <a:cxnSpLocks/>
          </p:cNvCxnSpPr>
          <p:nvPr/>
        </p:nvCxnSpPr>
        <p:spPr>
          <a:xfrm flipH="1">
            <a:off x="6095999" y="0"/>
            <a:ext cx="1" cy="68580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502767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504EB034-1522-41A2-BE7A-866F816E39DD}"/>
              </a:ext>
            </a:extLst>
          </p:cNvPr>
          <p:cNvPicPr>
            <a:picLocks noChangeAspect="1"/>
          </p:cNvPicPr>
          <p:nvPr/>
        </p:nvPicPr>
        <p:blipFill>
          <a:blip r:embed="rId2"/>
          <a:stretch>
            <a:fillRect/>
          </a:stretch>
        </p:blipFill>
        <p:spPr>
          <a:xfrm>
            <a:off x="521942" y="0"/>
            <a:ext cx="4942686" cy="6858000"/>
          </a:xfrm>
          <a:prstGeom prst="rect">
            <a:avLst/>
          </a:prstGeom>
        </p:spPr>
      </p:pic>
      <p:pic>
        <p:nvPicPr>
          <p:cNvPr id="3" name="Image 2">
            <a:extLst>
              <a:ext uri="{FF2B5EF4-FFF2-40B4-BE49-F238E27FC236}">
                <a16:creationId xmlns:a16="http://schemas.microsoft.com/office/drawing/2014/main" id="{4DAC3145-BF73-48B1-B80A-A5267F946E6B}"/>
              </a:ext>
            </a:extLst>
          </p:cNvPr>
          <p:cNvPicPr>
            <a:picLocks noChangeAspect="1"/>
          </p:cNvPicPr>
          <p:nvPr/>
        </p:nvPicPr>
        <p:blipFill>
          <a:blip r:embed="rId3"/>
          <a:stretch>
            <a:fillRect/>
          </a:stretch>
        </p:blipFill>
        <p:spPr>
          <a:xfrm>
            <a:off x="6727371" y="0"/>
            <a:ext cx="4942687" cy="6858000"/>
          </a:xfrm>
          <a:prstGeom prst="rect">
            <a:avLst/>
          </a:prstGeom>
        </p:spPr>
      </p:pic>
      <p:cxnSp>
        <p:nvCxnSpPr>
          <p:cNvPr id="6" name="Connecteur droit 5">
            <a:extLst>
              <a:ext uri="{FF2B5EF4-FFF2-40B4-BE49-F238E27FC236}">
                <a16:creationId xmlns:a16="http://schemas.microsoft.com/office/drawing/2014/main" id="{1D11F453-4B38-402F-8F5C-2EBF4A463B8D}"/>
              </a:ext>
            </a:extLst>
          </p:cNvPr>
          <p:cNvCxnSpPr>
            <a:cxnSpLocks/>
          </p:cNvCxnSpPr>
          <p:nvPr/>
        </p:nvCxnSpPr>
        <p:spPr>
          <a:xfrm flipH="1">
            <a:off x="6095999" y="0"/>
            <a:ext cx="1" cy="68580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77115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A0741E98-89B9-4C58-B682-EAB65038AD0D}"/>
              </a:ext>
            </a:extLst>
          </p:cNvPr>
          <p:cNvPicPr>
            <a:picLocks noChangeAspect="1"/>
          </p:cNvPicPr>
          <p:nvPr/>
        </p:nvPicPr>
        <p:blipFill>
          <a:blip r:embed="rId2"/>
          <a:stretch>
            <a:fillRect/>
          </a:stretch>
        </p:blipFill>
        <p:spPr>
          <a:xfrm>
            <a:off x="509588" y="0"/>
            <a:ext cx="4976807" cy="6858000"/>
          </a:xfrm>
          <a:prstGeom prst="rect">
            <a:avLst/>
          </a:prstGeom>
        </p:spPr>
      </p:pic>
      <p:pic>
        <p:nvPicPr>
          <p:cNvPr id="3" name="Image 2">
            <a:extLst>
              <a:ext uri="{FF2B5EF4-FFF2-40B4-BE49-F238E27FC236}">
                <a16:creationId xmlns:a16="http://schemas.microsoft.com/office/drawing/2014/main" id="{575AE9E5-37CB-49C9-BC0F-1B4377D3AE10}"/>
              </a:ext>
            </a:extLst>
          </p:cNvPr>
          <p:cNvPicPr>
            <a:picLocks noChangeAspect="1"/>
          </p:cNvPicPr>
          <p:nvPr/>
        </p:nvPicPr>
        <p:blipFill rotWithShape="1">
          <a:blip r:embed="rId3"/>
          <a:srcRect/>
          <a:stretch/>
        </p:blipFill>
        <p:spPr>
          <a:xfrm>
            <a:off x="6808577" y="0"/>
            <a:ext cx="4873838" cy="6858000"/>
          </a:xfrm>
          <a:prstGeom prst="rect">
            <a:avLst/>
          </a:prstGeom>
        </p:spPr>
      </p:pic>
      <p:cxnSp>
        <p:nvCxnSpPr>
          <p:cNvPr id="5" name="Connecteur droit 4">
            <a:extLst>
              <a:ext uri="{FF2B5EF4-FFF2-40B4-BE49-F238E27FC236}">
                <a16:creationId xmlns:a16="http://schemas.microsoft.com/office/drawing/2014/main" id="{BDF9FA79-26F6-4577-BBFF-4C536D503DEC}"/>
              </a:ext>
            </a:extLst>
          </p:cNvPr>
          <p:cNvCxnSpPr>
            <a:cxnSpLocks/>
          </p:cNvCxnSpPr>
          <p:nvPr/>
        </p:nvCxnSpPr>
        <p:spPr>
          <a:xfrm flipH="1">
            <a:off x="6095999" y="0"/>
            <a:ext cx="1" cy="68580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0287874"/>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haredContentType xmlns="Microsoft.SharePoint.Taxonomy.ContentTypeSync" SourceId="c52eb4dc-0ef3-4aa8-8e03-025dbf6c8637" ContentTypeId="0x0101" PreviousValue="false"/>
</file>

<file path=customXml/item4.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B1515AA-57AE-4459-BE05-37022DA03708}">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402bd0e2-1d78-4f7d-9dde-91cd55d66e87"/>
    <ds:schemaRef ds:uri="http://www.w3.org/XML/1998/namespace"/>
    <ds:schemaRef ds:uri="http://purl.org/dc/dcmitype/"/>
  </ds:schemaRefs>
</ds:datastoreItem>
</file>

<file path=customXml/itemProps2.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3.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4.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15600</TotalTime>
  <Words>9030</Words>
  <Application>Microsoft Office PowerPoint</Application>
  <PresentationFormat>Grand écran</PresentationFormat>
  <Paragraphs>931</Paragraphs>
  <Slides>56</Slides>
  <Notes>6</Notes>
  <HiddenSlides>4</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56</vt:i4>
      </vt:variant>
    </vt:vector>
  </HeadingPairs>
  <TitlesOfParts>
    <vt:vector size="66" baseType="lpstr">
      <vt:lpstr>Arial</vt:lpstr>
      <vt:lpstr>Arial Black</vt:lpstr>
      <vt:lpstr>Bradley Hand ITC</vt:lpstr>
      <vt:lpstr>Calibri</vt:lpstr>
      <vt:lpstr>Courier New</vt:lpstr>
      <vt:lpstr>Freestyle Script</vt:lpstr>
      <vt:lpstr>Ink Free</vt:lpstr>
      <vt:lpstr>Montserrat Black</vt:lpstr>
      <vt:lpstr>Wingdings</vt:lpstr>
      <vt:lpstr>Thème Office</vt:lpstr>
      <vt:lpstr>S’ENGAGER ENSEMBLE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LAROQUE-FALANTIN Loriane [CEGEE]</cp:lastModifiedBy>
  <cp:revision>545</cp:revision>
  <cp:lastPrinted>2022-04-21T07:57:42Z</cp:lastPrinted>
  <dcterms:created xsi:type="dcterms:W3CDTF">2020-06-24T09:20:11Z</dcterms:created>
  <dcterms:modified xsi:type="dcterms:W3CDTF">2022-05-04T06:58:17Z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lucie.jung@cegee.caisse-epargne.fr</vt:lpwstr>
  </property>
  <property fmtid="{D5CDD505-2E9C-101B-9397-08002B2CF9AE}" pid="5" name="MSIP_Label_48a19f0c-bea1-442e-a475-ed109d9ec508_SetDate">
    <vt:lpwstr>2020-06-24T09:46:25.2776735Z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0x0101008B0DE9E3EEC639499EC5C362D51B0CB3</vt:lpwstr>
  </property>
</Properties>
</file>