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5"/>
    <p:sldMasterId id="2147483693" r:id="rId6"/>
  </p:sldMasterIdLst>
  <p:notesMasterIdLst>
    <p:notesMasterId r:id="rId32"/>
  </p:notesMasterIdLst>
  <p:sldIdLst>
    <p:sldId id="256" r:id="rId7"/>
    <p:sldId id="2134805898" r:id="rId8"/>
    <p:sldId id="257" r:id="rId9"/>
    <p:sldId id="258" r:id="rId10"/>
    <p:sldId id="260" r:id="rId11"/>
    <p:sldId id="259" r:id="rId12"/>
    <p:sldId id="2134805899" r:id="rId13"/>
    <p:sldId id="262" r:id="rId14"/>
    <p:sldId id="263" r:id="rId15"/>
    <p:sldId id="264" r:id="rId16"/>
    <p:sldId id="265" r:id="rId17"/>
    <p:sldId id="267" r:id="rId18"/>
    <p:sldId id="268" r:id="rId19"/>
    <p:sldId id="269" r:id="rId20"/>
    <p:sldId id="270" r:id="rId21"/>
    <p:sldId id="2134805904" r:id="rId22"/>
    <p:sldId id="2134805900" r:id="rId23"/>
    <p:sldId id="2134805905" r:id="rId24"/>
    <p:sldId id="271" r:id="rId25"/>
    <p:sldId id="2134805877" r:id="rId26"/>
    <p:sldId id="2134805901" r:id="rId27"/>
    <p:sldId id="2134805879" r:id="rId28"/>
    <p:sldId id="2134805902" r:id="rId29"/>
    <p:sldId id="266" r:id="rId30"/>
    <p:sldId id="2134805903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0F0F0"/>
    <a:srgbClr val="AF835E"/>
    <a:srgbClr val="BA7854"/>
    <a:srgbClr val="F2F2F2"/>
    <a:srgbClr val="FBDCDD"/>
    <a:srgbClr val="DDBB1C"/>
    <a:srgbClr val="E01A58"/>
    <a:srgbClr val="E7302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53" autoAdjust="0"/>
    <p:restoredTop sz="96224" autoAdjust="0"/>
  </p:normalViewPr>
  <p:slideViewPr>
    <p:cSldViewPr snapToGrid="0">
      <p:cViewPr varScale="1">
        <p:scale>
          <a:sx n="89" d="100"/>
          <a:sy n="89" d="100"/>
        </p:scale>
        <p:origin x="10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854DCC-C2DB-43DA-9953-08205E479F5D}" type="doc">
      <dgm:prSet loTypeId="urn:microsoft.com/office/officeart/2005/8/layout/vList2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fr-FR"/>
        </a:p>
      </dgm:t>
    </dgm:pt>
    <dgm:pt modelId="{3F0743F6-84A4-4663-B71A-A488A80D42B5}">
      <dgm:prSet/>
      <dgm:spPr/>
      <dgm:t>
        <a:bodyPr/>
        <a:lstStyle/>
        <a:p>
          <a:r>
            <a:rPr lang="fr-FR" b="1" dirty="0">
              <a:solidFill>
                <a:schemeClr val="tx1">
                  <a:lumMod val="75000"/>
                  <a:lumOff val="25000"/>
                </a:schemeClr>
              </a:solidFill>
            </a:rPr>
            <a:t>1 NOUVEL ESPACE DEI </a:t>
          </a:r>
          <a:r>
            <a:rPr lang="fr-FR" dirty="0">
              <a:solidFill>
                <a:schemeClr val="tx1">
                  <a:lumMod val="75000"/>
                  <a:lumOff val="25000"/>
                </a:schemeClr>
              </a:solidFill>
            </a:rPr>
            <a:t>pour nos clients</a:t>
          </a:r>
        </a:p>
      </dgm:t>
    </dgm:pt>
    <dgm:pt modelId="{6B8F3D43-3D5A-4383-A8D5-8A001E8E0527}" type="parTrans" cxnId="{792B6804-1FBC-40F6-BD9C-519F93791F00}">
      <dgm:prSet/>
      <dgm:spPr/>
      <dgm:t>
        <a:bodyPr/>
        <a:lstStyle/>
        <a:p>
          <a:endParaRPr lang="fr-FR"/>
        </a:p>
      </dgm:t>
    </dgm:pt>
    <dgm:pt modelId="{F0B354D6-E336-4D92-BB6D-D8119785EEEF}" type="sibTrans" cxnId="{792B6804-1FBC-40F6-BD9C-519F93791F00}">
      <dgm:prSet/>
      <dgm:spPr/>
      <dgm:t>
        <a:bodyPr/>
        <a:lstStyle/>
        <a:p>
          <a:endParaRPr lang="fr-FR"/>
        </a:p>
      </dgm:t>
    </dgm:pt>
    <dgm:pt modelId="{E15DB44C-2909-4EBB-8C03-0EC201EDBBAC}" type="pres">
      <dgm:prSet presAssocID="{B3854DCC-C2DB-43DA-9953-08205E479F5D}" presName="linear" presStyleCnt="0">
        <dgm:presLayoutVars>
          <dgm:animLvl val="lvl"/>
          <dgm:resizeHandles val="exact"/>
        </dgm:presLayoutVars>
      </dgm:prSet>
      <dgm:spPr/>
    </dgm:pt>
    <dgm:pt modelId="{238629E5-E42C-4033-9120-C713F7F68C02}" type="pres">
      <dgm:prSet presAssocID="{3F0743F6-84A4-4663-B71A-A488A80D42B5}" presName="parentText" presStyleLbl="node1" presStyleIdx="0" presStyleCnt="1" custLinFactY="-119872" custLinFactNeighborX="-14522" custLinFactNeighborY="-200000">
        <dgm:presLayoutVars>
          <dgm:chMax val="0"/>
          <dgm:bulletEnabled val="1"/>
        </dgm:presLayoutVars>
      </dgm:prSet>
      <dgm:spPr/>
    </dgm:pt>
  </dgm:ptLst>
  <dgm:cxnLst>
    <dgm:cxn modelId="{792B6804-1FBC-40F6-BD9C-519F93791F00}" srcId="{B3854DCC-C2DB-43DA-9953-08205E479F5D}" destId="{3F0743F6-84A4-4663-B71A-A488A80D42B5}" srcOrd="0" destOrd="0" parTransId="{6B8F3D43-3D5A-4383-A8D5-8A001E8E0527}" sibTransId="{F0B354D6-E336-4D92-BB6D-D8119785EEEF}"/>
    <dgm:cxn modelId="{685CD2B0-E98B-48BF-AB91-DF6C7918FE78}" type="presOf" srcId="{B3854DCC-C2DB-43DA-9953-08205E479F5D}" destId="{E15DB44C-2909-4EBB-8C03-0EC201EDBBAC}" srcOrd="0" destOrd="0" presId="urn:microsoft.com/office/officeart/2005/8/layout/vList2"/>
    <dgm:cxn modelId="{0CD548BF-F343-4A45-B68E-51F9728CBE0F}" type="presOf" srcId="{3F0743F6-84A4-4663-B71A-A488A80D42B5}" destId="{238629E5-E42C-4033-9120-C713F7F68C02}" srcOrd="0" destOrd="0" presId="urn:microsoft.com/office/officeart/2005/8/layout/vList2"/>
    <dgm:cxn modelId="{1D412A56-6A84-4215-B08C-D321A81814EE}" type="presParOf" srcId="{E15DB44C-2909-4EBB-8C03-0EC201EDBBAC}" destId="{238629E5-E42C-4033-9120-C713F7F68C0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018955-213F-4C33-96C6-D09654E5CCA8}" type="doc">
      <dgm:prSet loTypeId="urn:microsoft.com/office/officeart/2005/8/layout/vList2" loCatId="list" qsTypeId="urn:microsoft.com/office/officeart/2005/8/quickstyle/simple4" qsCatId="simple" csTypeId="urn:microsoft.com/office/officeart/2005/8/colors/accent0_1" csCatId="mainScheme"/>
      <dgm:spPr/>
      <dgm:t>
        <a:bodyPr/>
        <a:lstStyle/>
        <a:p>
          <a:endParaRPr lang="fr-FR"/>
        </a:p>
      </dgm:t>
    </dgm:pt>
    <dgm:pt modelId="{A9063AC2-0D1F-49D6-B48E-179DD781C615}">
      <dgm:prSet custT="1"/>
      <dgm:spPr/>
      <dgm:t>
        <a:bodyPr/>
        <a:lstStyle/>
        <a:p>
          <a:r>
            <a:rPr lang="fr-FR" sz="3100" b="1" dirty="0">
              <a:solidFill>
                <a:schemeClr val="tx1">
                  <a:lumMod val="75000"/>
                  <a:lumOff val="25000"/>
                </a:schemeClr>
              </a:solidFill>
            </a:rPr>
            <a:t>HARMONISER LES PARCOURS CLIENTS </a:t>
          </a:r>
          <a:r>
            <a:rPr lang="fr-FR" sz="3100" dirty="0">
              <a:solidFill>
                <a:schemeClr val="tx1">
                  <a:lumMod val="75000"/>
                  <a:lumOff val="25000"/>
                </a:schemeClr>
              </a:solidFill>
            </a:rPr>
            <a:t>sur le web et le mobile</a:t>
          </a:r>
        </a:p>
      </dgm:t>
    </dgm:pt>
    <dgm:pt modelId="{520607E7-6EC6-41F1-91C7-0ECA2FEE55B6}" type="parTrans" cxnId="{24753E3E-126F-4827-8BBC-329F277814D0}">
      <dgm:prSet/>
      <dgm:spPr/>
      <dgm:t>
        <a:bodyPr/>
        <a:lstStyle/>
        <a:p>
          <a:endParaRPr lang="fr-FR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AEE9614-3495-4060-98CD-0F088C5AFC75}" type="sibTrans" cxnId="{24753E3E-126F-4827-8BBC-329F277814D0}">
      <dgm:prSet/>
      <dgm:spPr/>
      <dgm:t>
        <a:bodyPr/>
        <a:lstStyle/>
        <a:p>
          <a:endParaRPr lang="fr-FR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0BD241E-C741-42F7-A52E-2D5BD292C02C}" type="pres">
      <dgm:prSet presAssocID="{C4018955-213F-4C33-96C6-D09654E5CCA8}" presName="linear" presStyleCnt="0">
        <dgm:presLayoutVars>
          <dgm:animLvl val="lvl"/>
          <dgm:resizeHandles val="exact"/>
        </dgm:presLayoutVars>
      </dgm:prSet>
      <dgm:spPr/>
    </dgm:pt>
    <dgm:pt modelId="{415891FC-1B46-43D0-BF59-8B5BB2EA56D6}" type="pres">
      <dgm:prSet presAssocID="{A9063AC2-0D1F-49D6-B48E-179DD781C615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4753E3E-126F-4827-8BBC-329F277814D0}" srcId="{C4018955-213F-4C33-96C6-D09654E5CCA8}" destId="{A9063AC2-0D1F-49D6-B48E-179DD781C615}" srcOrd="0" destOrd="0" parTransId="{520607E7-6EC6-41F1-91C7-0ECA2FEE55B6}" sibTransId="{EAEE9614-3495-4060-98CD-0F088C5AFC75}"/>
    <dgm:cxn modelId="{B2517091-543F-487A-BFDB-5719D68914AF}" type="presOf" srcId="{C4018955-213F-4C33-96C6-D09654E5CCA8}" destId="{70BD241E-C741-42F7-A52E-2D5BD292C02C}" srcOrd="0" destOrd="0" presId="urn:microsoft.com/office/officeart/2005/8/layout/vList2"/>
    <dgm:cxn modelId="{E92806A7-400F-4CD0-9853-88D7DB13BC2F}" type="presOf" srcId="{A9063AC2-0D1F-49D6-B48E-179DD781C615}" destId="{415891FC-1B46-43D0-BF59-8B5BB2EA56D6}" srcOrd="0" destOrd="0" presId="urn:microsoft.com/office/officeart/2005/8/layout/vList2"/>
    <dgm:cxn modelId="{7895CE9D-2FD7-470D-8ECA-228A0F30BF8C}" type="presParOf" srcId="{70BD241E-C741-42F7-A52E-2D5BD292C02C}" destId="{415891FC-1B46-43D0-BF59-8B5BB2EA56D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629E5-E42C-4033-9120-C713F7F68C02}">
      <dsp:nvSpPr>
        <dsp:cNvPr id="0" name=""/>
        <dsp:cNvSpPr/>
      </dsp:nvSpPr>
      <dsp:spPr>
        <a:xfrm>
          <a:off x="0" y="0"/>
          <a:ext cx="8298038" cy="7722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1 NOUVEL ESPACE DEI </a:t>
          </a:r>
          <a:r>
            <a:rPr lang="fr-FR" sz="3300" kern="1200" dirty="0">
              <a:solidFill>
                <a:schemeClr val="tx1">
                  <a:lumMod val="75000"/>
                  <a:lumOff val="25000"/>
                </a:schemeClr>
              </a:solidFill>
            </a:rPr>
            <a:t>pour nos clients</a:t>
          </a:r>
        </a:p>
      </dsp:txBody>
      <dsp:txXfrm>
        <a:off x="37696" y="37696"/>
        <a:ext cx="8222646" cy="696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5891FC-1B46-43D0-BF59-8B5BB2EA56D6}">
      <dsp:nvSpPr>
        <dsp:cNvPr id="0" name=""/>
        <dsp:cNvSpPr/>
      </dsp:nvSpPr>
      <dsp:spPr>
        <a:xfrm>
          <a:off x="0" y="333"/>
          <a:ext cx="8298038" cy="77352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HARMONISER LES PARCOURS CLIENTS </a:t>
          </a:r>
          <a:r>
            <a:rPr lang="fr-FR" sz="3100" kern="1200" dirty="0">
              <a:solidFill>
                <a:schemeClr val="tx1">
                  <a:lumMod val="75000"/>
                  <a:lumOff val="25000"/>
                </a:schemeClr>
              </a:solidFill>
            </a:rPr>
            <a:t>sur le web et le mobile</a:t>
          </a:r>
        </a:p>
      </dsp:txBody>
      <dsp:txXfrm>
        <a:off x="37760" y="38093"/>
        <a:ext cx="8222518" cy="6980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0192D-E309-4429-9897-26E4FB2B12F9}" type="datetimeFigureOut">
              <a:rPr lang="fr-FR" smtClean="0"/>
              <a:t>03/05/2022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71345-BDC6-4769-BF97-5944EC7B29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13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73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50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0868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4344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7F75E64-17D8-4F68-9C2A-7DE9C8E7B4F5}"/>
              </a:ext>
            </a:extLst>
          </p:cNvPr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418860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503930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0801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3 mai 2022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148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3 mai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390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3 mai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94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3 mai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3098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3 mai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7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3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22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3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60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3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94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3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61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3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921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3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9160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3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72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3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324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3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329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442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922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3 mai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9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diagramColors" Target="../diagrams/colors2.xml"/><Relationship Id="rId18" Type="http://schemas.openxmlformats.org/officeDocument/2006/relationships/image" Target="../media/image2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8.png"/><Relationship Id="rId12" Type="http://schemas.openxmlformats.org/officeDocument/2006/relationships/diagramQuickStyle" Target="../diagrams/quickStyle2.xml"/><Relationship Id="rId17" Type="http://schemas.openxmlformats.org/officeDocument/2006/relationships/image" Target="../media/image23.png"/><Relationship Id="rId2" Type="http://schemas.openxmlformats.org/officeDocument/2006/relationships/diagramData" Target="../diagrams/data1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diagramLayout" Target="../diagrams/layout2.xml"/><Relationship Id="rId5" Type="http://schemas.openxmlformats.org/officeDocument/2006/relationships/diagramColors" Target="../diagrams/colors1.xml"/><Relationship Id="rId15" Type="http://schemas.openxmlformats.org/officeDocument/2006/relationships/image" Target="../media/image21.png"/><Relationship Id="rId10" Type="http://schemas.openxmlformats.org/officeDocument/2006/relationships/diagramData" Target="../diagrams/data2.xml"/><Relationship Id="rId19" Type="http://schemas.openxmlformats.org/officeDocument/2006/relationships/image" Target="../media/image25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0.png"/><Relationship Id="rId14" Type="http://schemas.microsoft.com/office/2007/relationships/diagramDrawing" Target="../diagrams/drawin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8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33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28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28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5.jpeg"/><Relationship Id="rId7" Type="http://schemas.openxmlformats.org/officeDocument/2006/relationships/image" Target="../media/image28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4" Type="http://schemas.openxmlformats.org/officeDocument/2006/relationships/image" Target="../media/image41.png"/><Relationship Id="rId9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8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35.jpe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eg"/><Relationship Id="rId5" Type="http://schemas.openxmlformats.org/officeDocument/2006/relationships/image" Target="../media/image4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e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MGQL7eKnOLg" TargetMode="External"/><Relationship Id="rId13" Type="http://schemas.openxmlformats.org/officeDocument/2006/relationships/image" Target="../media/image30.jpg"/><Relationship Id="rId3" Type="http://schemas.openxmlformats.org/officeDocument/2006/relationships/hyperlink" Target="https://www.youtube.com/watch?v=ujy6DbkHiY4" TargetMode="External"/><Relationship Id="rId7" Type="http://schemas.openxmlformats.org/officeDocument/2006/relationships/hyperlink" Target="https://www.youtube.com/watch?v=l7kY7d9y97M" TargetMode="External"/><Relationship Id="rId12" Type="http://schemas.openxmlformats.org/officeDocument/2006/relationships/image" Target="../media/image64.jpeg"/><Relationship Id="rId2" Type="http://schemas.openxmlformats.org/officeDocument/2006/relationships/image" Target="../media/image60.png"/><Relationship Id="rId16" Type="http://schemas.openxmlformats.org/officeDocument/2006/relationships/image" Target="../media/image28.sv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watch?v=MANtEa-MpPA" TargetMode="External"/><Relationship Id="rId11" Type="http://schemas.openxmlformats.org/officeDocument/2006/relationships/image" Target="../media/image63.jpeg"/><Relationship Id="rId5" Type="http://schemas.openxmlformats.org/officeDocument/2006/relationships/hyperlink" Target="https://www.youtube.com/watch?v=tTqCFMmVbkU" TargetMode="External"/><Relationship Id="rId15" Type="http://schemas.openxmlformats.org/officeDocument/2006/relationships/image" Target="../media/image27.png"/><Relationship Id="rId10" Type="http://schemas.openxmlformats.org/officeDocument/2006/relationships/image" Target="../media/image62.png"/><Relationship Id="rId4" Type="http://schemas.openxmlformats.org/officeDocument/2006/relationships/hyperlink" Target="https://www.youtube.com/watch?v=yY_O1wugyiY" TargetMode="External"/><Relationship Id="rId9" Type="http://schemas.openxmlformats.org/officeDocument/2006/relationships/image" Target="../media/image61.png"/><Relationship Id="rId14" Type="http://schemas.openxmlformats.org/officeDocument/2006/relationships/hyperlink" Target="https://bdigit.bpce.fr/training/nouveaux-espaces-clients-ce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Heure du Jeudi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mai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Notre espace client DEI fait peau neuve !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Distribution et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4ED5465-2717-4AE9-BB8E-6136C022BE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2" name="Diagramme 21">
            <a:extLst>
              <a:ext uri="{FF2B5EF4-FFF2-40B4-BE49-F238E27FC236}">
                <a16:creationId xmlns:a16="http://schemas.microsoft.com/office/drawing/2014/main" id="{FF981872-446E-461A-B5DE-7296A59FE8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2223442"/>
              </p:ext>
            </p:extLst>
          </p:nvPr>
        </p:nvGraphicFramePr>
        <p:xfrm>
          <a:off x="3082904" y="909169"/>
          <a:ext cx="8298038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B564FD79-75CD-4637-A087-CE62D49998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8" y="733648"/>
            <a:ext cx="1455390" cy="1277784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BB518F1-F3B1-4B87-A62F-D3A4062F14DE}"/>
              </a:ext>
            </a:extLst>
          </p:cNvPr>
          <p:cNvGrpSpPr/>
          <p:nvPr/>
        </p:nvGrpSpPr>
        <p:grpSpPr>
          <a:xfrm>
            <a:off x="5912394" y="5328791"/>
            <a:ext cx="1718445" cy="1407230"/>
            <a:chOff x="10727800" y="883560"/>
            <a:chExt cx="1718445" cy="140723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68C344A-10AE-4485-A3B0-C35AE43CF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727800" y="883560"/>
              <a:ext cx="1718445" cy="140723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BD1AB2C-29A4-483E-BE0B-19CBAAE93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139919" y="1109930"/>
              <a:ext cx="447103" cy="138458"/>
            </a:xfrm>
            <a:prstGeom prst="rect">
              <a:avLst/>
            </a:prstGeom>
          </p:spPr>
        </p:pic>
      </p:grpSp>
      <p:graphicFrame>
        <p:nvGraphicFramePr>
          <p:cNvPr id="19" name="Diagramme 18">
            <a:extLst>
              <a:ext uri="{FF2B5EF4-FFF2-40B4-BE49-F238E27FC236}">
                <a16:creationId xmlns:a16="http://schemas.microsoft.com/office/drawing/2014/main" id="{64AC1047-E128-45B0-A98E-A508DA3B21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3610667"/>
              </p:ext>
            </p:extLst>
          </p:nvPr>
        </p:nvGraphicFramePr>
        <p:xfrm>
          <a:off x="3082904" y="4396587"/>
          <a:ext cx="8298038" cy="774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25" name="Image 24">
            <a:extLst>
              <a:ext uri="{FF2B5EF4-FFF2-40B4-BE49-F238E27FC236}">
                <a16:creationId xmlns:a16="http://schemas.microsoft.com/office/drawing/2014/main" id="{125F8082-09A4-4E1F-9F7E-BAA1AFF9126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0688" y="4367914"/>
            <a:ext cx="2688907" cy="96087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1570759-E35E-4686-ACCF-AB0581A11AD1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21154" r="20755"/>
          <a:stretch/>
        </p:blipFill>
        <p:spPr>
          <a:xfrm>
            <a:off x="7552552" y="5852622"/>
            <a:ext cx="327304" cy="41617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EEA1585-F4CE-4C03-A7AA-D7EFA64C7A8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32116" y="5624390"/>
            <a:ext cx="548889" cy="84013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9F91F39-1897-4BF6-A710-68BCF7EADD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17481" y="5793972"/>
            <a:ext cx="204186" cy="63232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F191DB7-46BF-4BBE-8E0A-6B4BE71B6645}"/>
              </a:ext>
            </a:extLst>
          </p:cNvPr>
          <p:cNvGrpSpPr/>
          <p:nvPr/>
        </p:nvGrpSpPr>
        <p:grpSpPr>
          <a:xfrm>
            <a:off x="3087807" y="1932391"/>
            <a:ext cx="8293135" cy="1800000"/>
            <a:chOff x="3087807" y="2088446"/>
            <a:chExt cx="8293135" cy="1800000"/>
          </a:xfrm>
        </p:grpSpPr>
        <p:pic>
          <p:nvPicPr>
            <p:cNvPr id="21" name="Image 20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E152A4EE-9809-4E6B-8DA4-FDD839AAE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7692574" y="2088446"/>
              <a:ext cx="3688368" cy="180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3" name="Connecteur droit avec flèche 2">
              <a:extLst>
                <a:ext uri="{FF2B5EF4-FFF2-40B4-BE49-F238E27FC236}">
                  <a16:creationId xmlns:a16="http://schemas.microsoft.com/office/drawing/2014/main" id="{DFD41DE8-EDAF-442F-A832-0773698CCE2C}"/>
                </a:ext>
              </a:extLst>
            </p:cNvPr>
            <p:cNvCxnSpPr>
              <a:cxnSpLocks/>
            </p:cNvCxnSpPr>
            <p:nvPr/>
          </p:nvCxnSpPr>
          <p:spPr>
            <a:xfrm>
              <a:off x="7332297" y="3026440"/>
              <a:ext cx="360277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29C52DB5-C4C7-42EE-BB20-EC0E1A156798}"/>
                </a:ext>
              </a:extLst>
            </p:cNvPr>
            <p:cNvGrpSpPr/>
            <p:nvPr/>
          </p:nvGrpSpPr>
          <p:grpSpPr>
            <a:xfrm>
              <a:off x="3087807" y="2088446"/>
              <a:ext cx="4244490" cy="1800000"/>
              <a:chOff x="2189682" y="2387001"/>
              <a:chExt cx="4244490" cy="1800000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5D95C896-B052-41BA-B313-4DE8B7FB64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189682" y="2387001"/>
                <a:ext cx="4244490" cy="18000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CDA5956C-A3F0-4259-ABC8-6BB7A62675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89682" y="2393173"/>
                <a:ext cx="972041" cy="276605"/>
              </a:xfrm>
              <a:prstGeom prst="rect">
                <a:avLst/>
              </a:prstGeom>
            </p:spPr>
          </p:pic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57A72DC-D653-4A71-BF85-2FC00FED38BC}"/>
                  </a:ext>
                </a:extLst>
              </p:cNvPr>
              <p:cNvSpPr/>
              <p:nvPr/>
            </p:nvSpPr>
            <p:spPr>
              <a:xfrm>
                <a:off x="3161723" y="2387001"/>
                <a:ext cx="181552" cy="2936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C2AE7218-2E09-4226-92AD-65B0899E5E47}"/>
              </a:ext>
            </a:extLst>
          </p:cNvPr>
          <p:cNvSpPr txBox="1"/>
          <p:nvPr/>
        </p:nvSpPr>
        <p:spPr>
          <a:xfrm>
            <a:off x="9042347" y="3581948"/>
            <a:ext cx="988821" cy="33855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APRES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ADA25E1-ABF8-4FD9-95B7-C57C2495FC3B}"/>
              </a:ext>
            </a:extLst>
          </p:cNvPr>
          <p:cNvSpPr txBox="1"/>
          <p:nvPr/>
        </p:nvSpPr>
        <p:spPr>
          <a:xfrm>
            <a:off x="4679431" y="3581948"/>
            <a:ext cx="988821" cy="33855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AVANT</a:t>
            </a:r>
          </a:p>
        </p:txBody>
      </p:sp>
    </p:spTree>
    <p:extLst>
      <p:ext uri="{BB962C8B-B14F-4D97-AF65-F5344CB8AC3E}">
        <p14:creationId xmlns:p14="http://schemas.microsoft.com/office/powerpoint/2010/main" val="3518827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93AE82E-53B3-4681-9A00-40F71B8866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/>
              <a:t>Comment accéder au nouvel espace client ?</a:t>
            </a:r>
          </a:p>
          <a:p>
            <a:r>
              <a:rPr lang="fr-FR" dirty="0"/>
              <a:t>Qu’est-ce qui change et pourquoi c’est mieux ?</a:t>
            </a:r>
          </a:p>
          <a:p>
            <a:r>
              <a:rPr lang="fr-FR" dirty="0"/>
              <a:t>Qu’en est-il des clients Pros EI ?</a:t>
            </a:r>
          </a:p>
          <a:p>
            <a:r>
              <a:rPr lang="fr-FR" dirty="0"/>
              <a:t>Le planning</a:t>
            </a:r>
          </a:p>
          <a:p>
            <a:r>
              <a:rPr lang="fr-FR" dirty="0"/>
              <a:t>Annexes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7541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F0B4B0-6995-46FC-A30E-BA6B223BAF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Depuis le 16 mars, nos clients qui le souhaitent découvrent le nouvel espace via des bannières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Comment accéder au nouvel espace client 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048501-0390-4FF7-9132-7E7D711D3A61}"/>
              </a:ext>
            </a:extLst>
          </p:cNvPr>
          <p:cNvSpPr/>
          <p:nvPr/>
        </p:nvSpPr>
        <p:spPr>
          <a:xfrm>
            <a:off x="4376057" y="3585878"/>
            <a:ext cx="48071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3AA2D5"/>
              </a:buClr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fois connecté, des bannières invitent nos clients à découvrir le nouvel espace client.</a:t>
            </a:r>
          </a:p>
        </p:txBody>
      </p:sp>
      <p:sp>
        <p:nvSpPr>
          <p:cNvPr id="7" name="Rectangle 6" descr="Le choix du client est mémorisé et lorsqu'il se reconnecte, il est ">
            <a:extLst>
              <a:ext uri="{FF2B5EF4-FFF2-40B4-BE49-F238E27FC236}">
                <a16:creationId xmlns:a16="http://schemas.microsoft.com/office/drawing/2014/main" id="{CE9E05A4-D0F4-4442-98AE-74D841EA5B18}"/>
              </a:ext>
            </a:extLst>
          </p:cNvPr>
          <p:cNvSpPr/>
          <p:nvPr/>
        </p:nvSpPr>
        <p:spPr>
          <a:xfrm>
            <a:off x="6724671" y="4900192"/>
            <a:ext cx="4049148" cy="909731"/>
          </a:xfrm>
          <a:prstGeom prst="rect">
            <a:avLst/>
          </a:prstGeom>
          <a:solidFill>
            <a:srgbClr val="E7E6E6">
              <a:alpha val="41961"/>
            </a:srgbClr>
          </a:solidFill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Le choix du client est mémorisé. S’il a opté pour le nouvel espace client au cours de sa visite, alors, il y accèdera automatiquement à sa prochaine connexion.</a:t>
            </a:r>
            <a:endParaRPr lang="fr-FR" sz="1000" i="1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6ECFCCC-4551-4DC3-9BB5-AD4F6FC57C51}"/>
              </a:ext>
            </a:extLst>
          </p:cNvPr>
          <p:cNvSpPr/>
          <p:nvPr/>
        </p:nvSpPr>
        <p:spPr>
          <a:xfrm>
            <a:off x="838507" y="1540131"/>
            <a:ext cx="284834" cy="292799"/>
          </a:xfrm>
          <a:prstGeom prst="ellipse">
            <a:avLst/>
          </a:prstGeom>
          <a:solidFill>
            <a:schemeClr val="bg1"/>
          </a:solidFill>
          <a:ln w="6350">
            <a:solidFill>
              <a:srgbClr val="E31D1A"/>
            </a:solidFill>
            <a:extLst>
              <a:ext uri="{C807C97D-BFC1-408E-A445-0C87EB9F89A2}">
                <ask:lineSketchStyleProps xmlns:ask="http://schemas.microsoft.com/office/drawing/2018/sketchyshapes" sd="3809068511">
                  <a:custGeom>
                    <a:avLst/>
                    <a:gdLst>
                      <a:gd name="connsiteX0" fmla="*/ 0 w 284834"/>
                      <a:gd name="connsiteY0" fmla="*/ 146400 h 292799"/>
                      <a:gd name="connsiteX1" fmla="*/ 142417 w 284834"/>
                      <a:gd name="connsiteY1" fmla="*/ 0 h 292799"/>
                      <a:gd name="connsiteX2" fmla="*/ 284834 w 284834"/>
                      <a:gd name="connsiteY2" fmla="*/ 146400 h 292799"/>
                      <a:gd name="connsiteX3" fmla="*/ 142417 w 284834"/>
                      <a:gd name="connsiteY3" fmla="*/ 292800 h 292799"/>
                      <a:gd name="connsiteX4" fmla="*/ 0 w 284834"/>
                      <a:gd name="connsiteY4" fmla="*/ 146400 h 2927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834" h="292799" fill="none" extrusionOk="0">
                        <a:moveTo>
                          <a:pt x="0" y="146400"/>
                        </a:moveTo>
                        <a:cubicBezTo>
                          <a:pt x="-10779" y="55407"/>
                          <a:pt x="62731" y="-2045"/>
                          <a:pt x="142417" y="0"/>
                        </a:cubicBezTo>
                        <a:cubicBezTo>
                          <a:pt x="229921" y="10855"/>
                          <a:pt x="297840" y="74530"/>
                          <a:pt x="284834" y="146400"/>
                        </a:cubicBezTo>
                        <a:cubicBezTo>
                          <a:pt x="285039" y="225693"/>
                          <a:pt x="210187" y="283751"/>
                          <a:pt x="142417" y="292800"/>
                        </a:cubicBezTo>
                        <a:cubicBezTo>
                          <a:pt x="59212" y="295380"/>
                          <a:pt x="4424" y="239449"/>
                          <a:pt x="0" y="146400"/>
                        </a:cubicBezTo>
                        <a:close/>
                      </a:path>
                      <a:path w="284834" h="292799" stroke="0" extrusionOk="0">
                        <a:moveTo>
                          <a:pt x="0" y="146400"/>
                        </a:moveTo>
                        <a:cubicBezTo>
                          <a:pt x="-7500" y="77454"/>
                          <a:pt x="73468" y="-8476"/>
                          <a:pt x="142417" y="0"/>
                        </a:cubicBezTo>
                        <a:cubicBezTo>
                          <a:pt x="227571" y="9255"/>
                          <a:pt x="294477" y="58413"/>
                          <a:pt x="284834" y="146400"/>
                        </a:cubicBezTo>
                        <a:cubicBezTo>
                          <a:pt x="287160" y="215610"/>
                          <a:pt x="230968" y="301295"/>
                          <a:pt x="142417" y="292800"/>
                        </a:cubicBezTo>
                        <a:cubicBezTo>
                          <a:pt x="62301" y="302438"/>
                          <a:pt x="-7420" y="219961"/>
                          <a:pt x="0" y="1464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E31D1A"/>
                </a:solidFill>
              </a:rPr>
              <a:t>1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F10104D7-EE41-4441-A83B-DD8E6590E1CB}"/>
              </a:ext>
            </a:extLst>
          </p:cNvPr>
          <p:cNvSpPr/>
          <p:nvPr/>
        </p:nvSpPr>
        <p:spPr>
          <a:xfrm>
            <a:off x="4005417" y="1540131"/>
            <a:ext cx="284834" cy="292799"/>
          </a:xfrm>
          <a:prstGeom prst="ellipse">
            <a:avLst/>
          </a:prstGeom>
          <a:solidFill>
            <a:schemeClr val="bg1"/>
          </a:solidFill>
          <a:ln w="6350">
            <a:solidFill>
              <a:srgbClr val="E31D1A"/>
            </a:solidFill>
            <a:extLst>
              <a:ext uri="{C807C97D-BFC1-408E-A445-0C87EB9F89A2}">
                <ask:lineSketchStyleProps xmlns:ask="http://schemas.microsoft.com/office/drawing/2018/sketchyshapes" sd="3809068511">
                  <a:custGeom>
                    <a:avLst/>
                    <a:gdLst>
                      <a:gd name="connsiteX0" fmla="*/ 0 w 284834"/>
                      <a:gd name="connsiteY0" fmla="*/ 146400 h 292799"/>
                      <a:gd name="connsiteX1" fmla="*/ 142417 w 284834"/>
                      <a:gd name="connsiteY1" fmla="*/ 0 h 292799"/>
                      <a:gd name="connsiteX2" fmla="*/ 284834 w 284834"/>
                      <a:gd name="connsiteY2" fmla="*/ 146400 h 292799"/>
                      <a:gd name="connsiteX3" fmla="*/ 142417 w 284834"/>
                      <a:gd name="connsiteY3" fmla="*/ 292800 h 292799"/>
                      <a:gd name="connsiteX4" fmla="*/ 0 w 284834"/>
                      <a:gd name="connsiteY4" fmla="*/ 146400 h 2927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834" h="292799" fill="none" extrusionOk="0">
                        <a:moveTo>
                          <a:pt x="0" y="146400"/>
                        </a:moveTo>
                        <a:cubicBezTo>
                          <a:pt x="-10779" y="55407"/>
                          <a:pt x="62731" y="-2045"/>
                          <a:pt x="142417" y="0"/>
                        </a:cubicBezTo>
                        <a:cubicBezTo>
                          <a:pt x="229921" y="10855"/>
                          <a:pt x="297840" y="74530"/>
                          <a:pt x="284834" y="146400"/>
                        </a:cubicBezTo>
                        <a:cubicBezTo>
                          <a:pt x="285039" y="225693"/>
                          <a:pt x="210187" y="283751"/>
                          <a:pt x="142417" y="292800"/>
                        </a:cubicBezTo>
                        <a:cubicBezTo>
                          <a:pt x="59212" y="295380"/>
                          <a:pt x="4424" y="239449"/>
                          <a:pt x="0" y="146400"/>
                        </a:cubicBezTo>
                        <a:close/>
                      </a:path>
                      <a:path w="284834" h="292799" stroke="0" extrusionOk="0">
                        <a:moveTo>
                          <a:pt x="0" y="146400"/>
                        </a:moveTo>
                        <a:cubicBezTo>
                          <a:pt x="-7500" y="77454"/>
                          <a:pt x="73468" y="-8476"/>
                          <a:pt x="142417" y="0"/>
                        </a:cubicBezTo>
                        <a:cubicBezTo>
                          <a:pt x="227571" y="9255"/>
                          <a:pt x="294477" y="58413"/>
                          <a:pt x="284834" y="146400"/>
                        </a:cubicBezTo>
                        <a:cubicBezTo>
                          <a:pt x="287160" y="215610"/>
                          <a:pt x="230968" y="301295"/>
                          <a:pt x="142417" y="292800"/>
                        </a:cubicBezTo>
                        <a:cubicBezTo>
                          <a:pt x="62301" y="302438"/>
                          <a:pt x="-7420" y="219961"/>
                          <a:pt x="0" y="1464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E31D1A"/>
                </a:solidFill>
              </a:rPr>
              <a:t>2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2BF2C63-EFB8-429B-A1EE-24F44452E5F1}"/>
              </a:ext>
            </a:extLst>
          </p:cNvPr>
          <p:cNvSpPr/>
          <p:nvPr/>
        </p:nvSpPr>
        <p:spPr>
          <a:xfrm>
            <a:off x="2235342" y="4499545"/>
            <a:ext cx="284834" cy="292799"/>
          </a:xfrm>
          <a:prstGeom prst="ellipse">
            <a:avLst/>
          </a:prstGeom>
          <a:solidFill>
            <a:schemeClr val="bg1"/>
          </a:solidFill>
          <a:ln w="6350">
            <a:solidFill>
              <a:srgbClr val="E31D1A"/>
            </a:solidFill>
            <a:extLst>
              <a:ext uri="{C807C97D-BFC1-408E-A445-0C87EB9F89A2}">
                <ask:lineSketchStyleProps xmlns:ask="http://schemas.microsoft.com/office/drawing/2018/sketchyshapes" sd="3809068511">
                  <a:custGeom>
                    <a:avLst/>
                    <a:gdLst>
                      <a:gd name="connsiteX0" fmla="*/ 0 w 284834"/>
                      <a:gd name="connsiteY0" fmla="*/ 146400 h 292799"/>
                      <a:gd name="connsiteX1" fmla="*/ 142417 w 284834"/>
                      <a:gd name="connsiteY1" fmla="*/ 0 h 292799"/>
                      <a:gd name="connsiteX2" fmla="*/ 284834 w 284834"/>
                      <a:gd name="connsiteY2" fmla="*/ 146400 h 292799"/>
                      <a:gd name="connsiteX3" fmla="*/ 142417 w 284834"/>
                      <a:gd name="connsiteY3" fmla="*/ 292800 h 292799"/>
                      <a:gd name="connsiteX4" fmla="*/ 0 w 284834"/>
                      <a:gd name="connsiteY4" fmla="*/ 146400 h 2927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834" h="292799" fill="none" extrusionOk="0">
                        <a:moveTo>
                          <a:pt x="0" y="146400"/>
                        </a:moveTo>
                        <a:cubicBezTo>
                          <a:pt x="-10779" y="55407"/>
                          <a:pt x="62731" y="-2045"/>
                          <a:pt x="142417" y="0"/>
                        </a:cubicBezTo>
                        <a:cubicBezTo>
                          <a:pt x="229921" y="10855"/>
                          <a:pt x="297840" y="74530"/>
                          <a:pt x="284834" y="146400"/>
                        </a:cubicBezTo>
                        <a:cubicBezTo>
                          <a:pt x="285039" y="225693"/>
                          <a:pt x="210187" y="283751"/>
                          <a:pt x="142417" y="292800"/>
                        </a:cubicBezTo>
                        <a:cubicBezTo>
                          <a:pt x="59212" y="295380"/>
                          <a:pt x="4424" y="239449"/>
                          <a:pt x="0" y="146400"/>
                        </a:cubicBezTo>
                        <a:close/>
                      </a:path>
                      <a:path w="284834" h="292799" stroke="0" extrusionOk="0">
                        <a:moveTo>
                          <a:pt x="0" y="146400"/>
                        </a:moveTo>
                        <a:cubicBezTo>
                          <a:pt x="-7500" y="77454"/>
                          <a:pt x="73468" y="-8476"/>
                          <a:pt x="142417" y="0"/>
                        </a:cubicBezTo>
                        <a:cubicBezTo>
                          <a:pt x="227571" y="9255"/>
                          <a:pt x="294477" y="58413"/>
                          <a:pt x="284834" y="146400"/>
                        </a:cubicBezTo>
                        <a:cubicBezTo>
                          <a:pt x="287160" y="215610"/>
                          <a:pt x="230968" y="301295"/>
                          <a:pt x="142417" y="292800"/>
                        </a:cubicBezTo>
                        <a:cubicBezTo>
                          <a:pt x="62301" y="302438"/>
                          <a:pt x="-7420" y="219961"/>
                          <a:pt x="0" y="1464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E31D1A"/>
                </a:solidFill>
              </a:rPr>
              <a:t>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6F2A2F0-B1F7-4105-8ACD-957E1A4C12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8" r="428"/>
          <a:stretch/>
        </p:blipFill>
        <p:spPr>
          <a:xfrm>
            <a:off x="1393277" y="1495500"/>
            <a:ext cx="1895933" cy="22731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Image 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946616AF-6FB7-47C1-BD39-602992544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899" y="4499545"/>
            <a:ext cx="3423703" cy="16708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FA73D24-79CF-4473-86C7-486358ED60CD}"/>
              </a:ext>
            </a:extLst>
          </p:cNvPr>
          <p:cNvGrpSpPr/>
          <p:nvPr/>
        </p:nvGrpSpPr>
        <p:grpSpPr>
          <a:xfrm>
            <a:off x="10521088" y="4618297"/>
            <a:ext cx="399608" cy="457854"/>
            <a:chOff x="6097461" y="4508147"/>
            <a:chExt cx="505462" cy="579137"/>
          </a:xfrm>
        </p:grpSpPr>
        <p:sp>
          <p:nvSpPr>
            <p:cNvPr id="22" name="Organigramme : Extraire 21">
              <a:extLst>
                <a:ext uri="{FF2B5EF4-FFF2-40B4-BE49-F238E27FC236}">
                  <a16:creationId xmlns:a16="http://schemas.microsoft.com/office/drawing/2014/main" id="{EB19CB71-7A5B-4E3F-BA02-8EF99E562F2B}"/>
                </a:ext>
              </a:extLst>
            </p:cNvPr>
            <p:cNvSpPr/>
            <p:nvPr/>
          </p:nvSpPr>
          <p:spPr>
            <a:xfrm>
              <a:off x="6097461" y="4508147"/>
              <a:ext cx="505462" cy="500276"/>
            </a:xfrm>
            <a:prstGeom prst="flowChartExtra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b="1" dirty="0">
                <a:latin typeface="Montserrat" panose="00000500000000000000" pitchFamily="2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95C4E85-098B-45A2-8926-DA97056B9134}"/>
                </a:ext>
              </a:extLst>
            </p:cNvPr>
            <p:cNvSpPr/>
            <p:nvPr/>
          </p:nvSpPr>
          <p:spPr>
            <a:xfrm>
              <a:off x="6202355" y="4620118"/>
              <a:ext cx="258848" cy="4671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b="1" kern="0" dirty="0">
                  <a:solidFill>
                    <a:schemeClr val="bg1"/>
                  </a:solidFill>
                  <a:latin typeface="Montserrat" panose="00000500000000000000" pitchFamily="2" charset="0"/>
                  <a:cs typeface="Arial"/>
                  <a:sym typeface="Arial"/>
                </a:rPr>
                <a:t>!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66E802-6083-465E-9EDF-02632C47C412}"/>
              </a:ext>
            </a:extLst>
          </p:cNvPr>
          <p:cNvGrpSpPr/>
          <p:nvPr/>
        </p:nvGrpSpPr>
        <p:grpSpPr>
          <a:xfrm>
            <a:off x="4465751" y="1495500"/>
            <a:ext cx="4595835" cy="2222288"/>
            <a:chOff x="6262925" y="2222774"/>
            <a:chExt cx="4595835" cy="2222288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A205614-0A30-4828-8575-DF67EF7D5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62925" y="2222774"/>
              <a:ext cx="4595835" cy="194899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7" name="Graphique 16" descr="Curseur">
              <a:extLst>
                <a:ext uri="{FF2B5EF4-FFF2-40B4-BE49-F238E27FC236}">
                  <a16:creationId xmlns:a16="http://schemas.microsoft.com/office/drawing/2014/main" id="{4DD8B814-6279-4641-B6C0-CE88DDD4D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26060" y="3949277"/>
              <a:ext cx="495785" cy="495785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996E34C-26D4-4586-8024-E8A3E044F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01352" y="2242554"/>
              <a:ext cx="1234132" cy="3821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550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C4271F-6A24-428A-A912-F17AAD9117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A partir du 18 mai, TOUS nos clients seront automatiquement dirigés vers le nouvel espace DEI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E26D83B-38E8-473E-A4E3-634BD0098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Comment accéder au nouvel espace client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CE3237-0721-4C54-9B87-14473C7E5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754098"/>
            <a:ext cx="5229372" cy="21455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B703BA-1B89-4BD2-B8A6-47C20FE370E1}"/>
              </a:ext>
            </a:extLst>
          </p:cNvPr>
          <p:cNvSpPr/>
          <p:nvPr/>
        </p:nvSpPr>
        <p:spPr>
          <a:xfrm>
            <a:off x="8026060" y="2930755"/>
            <a:ext cx="3752215" cy="2829976"/>
          </a:xfrm>
          <a:prstGeom prst="rect">
            <a:avLst/>
          </a:prstGeom>
          <a:solidFill>
            <a:srgbClr val="E7E6E6">
              <a:alpha val="41961"/>
            </a:srgbClr>
          </a:solidFill>
          <a:ln w="12700" cap="flat" cmpd="sng" algn="ctr">
            <a:solidFill>
              <a:srgbClr val="E7E6E6">
                <a:lumMod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8356365-EA3C-445E-9328-F56464C4E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221" y="2930756"/>
            <a:ext cx="5798882" cy="2829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C78E26D-C371-4B34-9ED0-97F106F02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4806" y="3143063"/>
            <a:ext cx="3114723" cy="14641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87A5E99-946B-4677-8D74-58937B966936}"/>
              </a:ext>
            </a:extLst>
          </p:cNvPr>
          <p:cNvSpPr txBox="1"/>
          <p:nvPr/>
        </p:nvSpPr>
        <p:spPr>
          <a:xfrm>
            <a:off x="8313926" y="4906950"/>
            <a:ext cx="31764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cs typeface="Arial"/>
                <a:sym typeface="Arial"/>
              </a:rPr>
              <a:t>Un message d’information est positionné depuis quelques semaines pour prévenir nos clients du changement à venir le 18 mai.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4D3A78C-3E11-4B9A-88E1-E04EE89AD4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saturation sat="27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26855" flipH="1" flipV="1">
            <a:off x="787418" y="3762983"/>
            <a:ext cx="1518177" cy="142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68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FC2840A-9D43-4A4E-B4A8-E4B776986131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Le </a:t>
            </a:r>
            <a:r>
              <a:rPr lang="fr-FR" b="1" dirty="0"/>
              <a:t>retour en arrière pour retrouver l’ancienne version </a:t>
            </a:r>
            <a:r>
              <a:rPr lang="fr-FR" dirty="0"/>
              <a:t>n’est possible </a:t>
            </a:r>
            <a:r>
              <a:rPr lang="fr-FR" b="1" dirty="0"/>
              <a:t>que </a:t>
            </a:r>
            <a:r>
              <a:rPr lang="fr-FR" b="1" dirty="0">
                <a:solidFill>
                  <a:srgbClr val="C00000"/>
                </a:solidFill>
              </a:rPr>
              <a:t>jusqu’au 15 juin</a:t>
            </a:r>
          </a:p>
          <a:p>
            <a:r>
              <a:rPr lang="fr-FR" dirty="0"/>
              <a:t>Il suffit de cliquer sur son « Prénom N. » puis sur « Revenir à mon ancien espace client ».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F293A7-C1FA-483D-A0BC-113B3FEEA6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Puis-je revenir à l’ancienne version ?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C8357F2-2099-4223-9EB8-84F3097EA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Comment accéder au nouvel espace client ?</a:t>
            </a:r>
          </a:p>
        </p:txBody>
      </p:sp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B390D870-47E4-4140-9D73-8F26C4D0D7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658" b="85135"/>
          <a:stretch/>
        </p:blipFill>
        <p:spPr>
          <a:xfrm>
            <a:off x="942502" y="2506363"/>
            <a:ext cx="2117804" cy="8375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198BD1-E58C-4F9B-A116-A3E3C9B2DEFA}"/>
              </a:ext>
            </a:extLst>
          </p:cNvPr>
          <p:cNvSpPr/>
          <p:nvPr/>
        </p:nvSpPr>
        <p:spPr>
          <a:xfrm>
            <a:off x="902593" y="3246610"/>
            <a:ext cx="2145426" cy="998846"/>
          </a:xfrm>
          <a:prstGeom prst="rect">
            <a:avLst/>
          </a:prstGeom>
          <a:noFill/>
          <a:ln w="19050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Clr>
                <a:srgbClr val="3AA2D5"/>
              </a:buClr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L’encadré « Prénom N. » est présent sur toutes les pages.</a:t>
            </a:r>
          </a:p>
        </p:txBody>
      </p:sp>
      <p:sp>
        <p:nvSpPr>
          <p:cNvPr id="8" name="Rectangle 7" descr="Le choix du client est mémorisé et lorsqu'il se reconnecte, il est ">
            <a:extLst>
              <a:ext uri="{FF2B5EF4-FFF2-40B4-BE49-F238E27FC236}">
                <a16:creationId xmlns:a16="http://schemas.microsoft.com/office/drawing/2014/main" id="{6E7D44ED-A54D-48E7-8BBC-9609C22DE39C}"/>
              </a:ext>
            </a:extLst>
          </p:cNvPr>
          <p:cNvSpPr/>
          <p:nvPr/>
        </p:nvSpPr>
        <p:spPr>
          <a:xfrm>
            <a:off x="993381" y="4830245"/>
            <a:ext cx="2066925" cy="799826"/>
          </a:xfrm>
          <a:prstGeom prst="rect">
            <a:avLst/>
          </a:prstGeom>
          <a:solidFill>
            <a:srgbClr val="E7E6E6">
              <a:alpha val="41961"/>
            </a:srgbClr>
          </a:solidFill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message indiquera au client que ce retour arrière est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temporaire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0" name="Organigramme : Extraire 9">
            <a:extLst>
              <a:ext uri="{FF2B5EF4-FFF2-40B4-BE49-F238E27FC236}">
                <a16:creationId xmlns:a16="http://schemas.microsoft.com/office/drawing/2014/main" id="{30B510CF-2E96-46DF-83BE-76A2DAE07829}"/>
              </a:ext>
            </a:extLst>
          </p:cNvPr>
          <p:cNvSpPr/>
          <p:nvPr/>
        </p:nvSpPr>
        <p:spPr>
          <a:xfrm>
            <a:off x="902593" y="4527312"/>
            <a:ext cx="397338" cy="393261"/>
          </a:xfrm>
          <a:prstGeom prst="flowChartExtra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b="1" dirty="0">
              <a:latin typeface="Montserrat" panose="00000500000000000000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613DCC5-85FD-4E70-8CC6-A5478D8D13EA}"/>
              </a:ext>
            </a:extLst>
          </p:cNvPr>
          <p:cNvSpPr txBox="1"/>
          <p:nvPr/>
        </p:nvSpPr>
        <p:spPr>
          <a:xfrm>
            <a:off x="977078" y="4598635"/>
            <a:ext cx="251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>
                <a:solidFill>
                  <a:schemeClr val="lt1"/>
                </a:solidFill>
                <a:latin typeface="Montserrat" panose="00000500000000000000" pitchFamily="2" charset="0"/>
                <a:ea typeface="+mn-ea"/>
                <a:cs typeface="+mn-cs"/>
              </a:rPr>
              <a:t>!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94A0389-0FF1-47FC-9E7D-9417173A71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27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28452" flipV="1">
            <a:off x="3079527" y="2405131"/>
            <a:ext cx="838537" cy="788588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50D18C2B-19D6-4DDE-A496-E2A1BFA6E6B4}"/>
              </a:ext>
            </a:extLst>
          </p:cNvPr>
          <p:cNvGrpSpPr/>
          <p:nvPr/>
        </p:nvGrpSpPr>
        <p:grpSpPr>
          <a:xfrm>
            <a:off x="3937287" y="2506363"/>
            <a:ext cx="7499529" cy="3619878"/>
            <a:chOff x="3928563" y="2615854"/>
            <a:chExt cx="5994460" cy="289341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72F32DB-C5F3-408C-8C92-9098D283A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28563" y="2615854"/>
              <a:ext cx="5714215" cy="258542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704DD9D-A712-4C2B-805B-31310A9CC9EF}"/>
                </a:ext>
              </a:extLst>
            </p:cNvPr>
            <p:cNvSpPr/>
            <p:nvPr/>
          </p:nvSpPr>
          <p:spPr>
            <a:xfrm>
              <a:off x="3928563" y="5247654"/>
              <a:ext cx="5994460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Le client est invité à laisser un commentaire sur la raison de ce retour à l’ancienne version.</a:t>
              </a:r>
            </a:p>
          </p:txBody>
        </p:sp>
        <p:pic>
          <p:nvPicPr>
            <p:cNvPr id="13" name="Graphique 12" descr="Curseur">
              <a:extLst>
                <a:ext uri="{FF2B5EF4-FFF2-40B4-BE49-F238E27FC236}">
                  <a16:creationId xmlns:a16="http://schemas.microsoft.com/office/drawing/2014/main" id="{078D5A83-5B57-4336-AB5B-A55B40FD7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288553" y="4705497"/>
              <a:ext cx="495785" cy="495785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DBEC013-9D55-443D-99C6-E29518C823CA}"/>
              </a:ext>
            </a:extLst>
          </p:cNvPr>
          <p:cNvSpPr/>
          <p:nvPr/>
        </p:nvSpPr>
        <p:spPr>
          <a:xfrm>
            <a:off x="9481626" y="4920574"/>
            <a:ext cx="1322362" cy="42515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533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93AE82E-53B3-4681-9A00-40F71B8866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Comment accéder au nouvel espace client ?</a:t>
            </a:r>
          </a:p>
          <a:p>
            <a:r>
              <a:rPr lang="fr-FR" b="1" dirty="0"/>
              <a:t>Qu’est-ce qui change et pourquoi c’est mieux ?</a:t>
            </a:r>
          </a:p>
          <a:p>
            <a:r>
              <a:rPr lang="fr-FR" dirty="0"/>
              <a:t>Qu’en est-il des clients Pros EI ?</a:t>
            </a:r>
          </a:p>
          <a:p>
            <a:r>
              <a:rPr lang="fr-FR" dirty="0"/>
              <a:t>Le planning</a:t>
            </a:r>
          </a:p>
          <a:p>
            <a:r>
              <a:rPr lang="fr-FR" dirty="0"/>
              <a:t>Annexes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6774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59FB13A9-3E59-4C2D-BF8F-C9A05441B9F7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Plus besoin d’adapter ses usages à l’outil utilisé ! </a:t>
            </a:r>
            <a:r>
              <a:rPr lang="fr-FR" b="1" dirty="0"/>
              <a:t>Les parcours web et mobile sont dorénavant similaires</a:t>
            </a:r>
            <a:r>
              <a:rPr lang="fr-FR" dirty="0"/>
              <a:t>. </a:t>
            </a:r>
            <a:br>
              <a:rPr lang="fr-FR" dirty="0"/>
            </a:br>
            <a:r>
              <a:rPr lang="fr-FR" dirty="0"/>
              <a:t>C’est plus facile de s’y retrouver sur les outils digitaux Caisse d’Epargne, de se créer des réflexes et des habitudes.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F956D0B-9232-4907-AFB1-4BC8204C91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Des parcours et des fonctionnalités web et mobile harmonisés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DA64BD-C4AF-4602-8B92-7D96186B6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Qu’est-ce qui change et pourquoi c’est mieux ?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057B844-18C6-47FB-97E1-0C5BEA7E2431}"/>
              </a:ext>
            </a:extLst>
          </p:cNvPr>
          <p:cNvGrpSpPr/>
          <p:nvPr/>
        </p:nvGrpSpPr>
        <p:grpSpPr>
          <a:xfrm>
            <a:off x="1031874" y="2055031"/>
            <a:ext cx="11160126" cy="4665915"/>
            <a:chOff x="358469" y="1704701"/>
            <a:chExt cx="8844652" cy="3697843"/>
          </a:xfrm>
        </p:grpSpPr>
        <p:pic>
          <p:nvPicPr>
            <p:cNvPr id="11" name="Image 10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C8D89BB1-A0BB-4525-ADC1-2173230E7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42991" y="1997382"/>
              <a:ext cx="1157784" cy="2507135"/>
            </a:xfrm>
            <a:prstGeom prst="rect">
              <a:avLst/>
            </a:prstGeom>
          </p:spPr>
        </p:pic>
        <p:pic>
          <p:nvPicPr>
            <p:cNvPr id="12" name="Picture 6" descr="Phone In Hand Png Image - Snapchat On Iphone X PNG Image | Transparent PNG  Free Download on SeekPNG">
              <a:extLst>
                <a:ext uri="{FF2B5EF4-FFF2-40B4-BE49-F238E27FC236}">
                  <a16:creationId xmlns:a16="http://schemas.microsoft.com/office/drawing/2014/main" id="{4889F459-9769-4385-A658-55E2BDF0E14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22" r="33235"/>
            <a:stretch/>
          </p:blipFill>
          <p:spPr bwMode="auto">
            <a:xfrm>
              <a:off x="6934876" y="1704701"/>
              <a:ext cx="2268245" cy="36978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Image 1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3B45CC81-28E9-4391-BC5D-F8A78739A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10326" y="2096507"/>
              <a:ext cx="4159090" cy="2029723"/>
            </a:xfrm>
            <a:prstGeom prst="rect">
              <a:avLst/>
            </a:prstGeom>
          </p:spPr>
        </p:pic>
        <p:pic>
          <p:nvPicPr>
            <p:cNvPr id="15" name="Picture 2" descr="Macbook Vector Pro - Image gratuite sur Pixabay">
              <a:extLst>
                <a:ext uri="{FF2B5EF4-FFF2-40B4-BE49-F238E27FC236}">
                  <a16:creationId xmlns:a16="http://schemas.microsoft.com/office/drawing/2014/main" id="{9F6EF36D-EEE0-47E3-B90A-BD5AB4A469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469" y="1797945"/>
              <a:ext cx="5983633" cy="3063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EC533B5-5C86-4AAC-AECD-C7348F9E3213}"/>
                </a:ext>
              </a:extLst>
            </p:cNvPr>
            <p:cNvSpPr/>
            <p:nvPr/>
          </p:nvSpPr>
          <p:spPr>
            <a:xfrm>
              <a:off x="5205553" y="2134545"/>
              <a:ext cx="143623" cy="54257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7F04128-21AC-4C6A-AAEA-5839E5BA2A86}"/>
                </a:ext>
              </a:extLst>
            </p:cNvPr>
            <p:cNvSpPr/>
            <p:nvPr/>
          </p:nvSpPr>
          <p:spPr>
            <a:xfrm>
              <a:off x="4999835" y="2099853"/>
              <a:ext cx="555061" cy="1299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70" b="1" dirty="0">
                  <a:latin typeface="Ubuntu" panose="020B0504030602030204" pitchFamily="34" charset="0"/>
                </a:rPr>
                <a:t>Omed D.</a:t>
              </a: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79D7A4F5-9CAE-4F19-9086-853914EAD742}"/>
                </a:ext>
              </a:extLst>
            </p:cNvPr>
            <p:cNvSpPr/>
            <p:nvPr/>
          </p:nvSpPr>
          <p:spPr>
            <a:xfrm>
              <a:off x="1963089" y="2198705"/>
              <a:ext cx="638893" cy="631749"/>
            </a:xfrm>
            <a:prstGeom prst="ellipse">
              <a:avLst/>
            </a:prstGeom>
            <a:noFill/>
            <a:ln w="9525">
              <a:solidFill>
                <a:srgbClr val="E31D1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20" name="Image 19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587ECC90-F4D4-47BE-9B76-E08DE75AE1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6458" t="6342" r="69144" b="65806"/>
            <a:stretch/>
          </p:blipFill>
          <p:spPr>
            <a:xfrm>
              <a:off x="2456796" y="1794769"/>
              <a:ext cx="1163058" cy="1097984"/>
            </a:xfrm>
            <a:prstGeom prst="ellipse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45903CC2-E149-483A-A3B4-46FEEAB21195}"/>
              </a:ext>
            </a:extLst>
          </p:cNvPr>
          <p:cNvSpPr/>
          <p:nvPr/>
        </p:nvSpPr>
        <p:spPr>
          <a:xfrm>
            <a:off x="9803885" y="722445"/>
            <a:ext cx="2117969" cy="429339"/>
          </a:xfrm>
          <a:prstGeom prst="roundRect">
            <a:avLst>
              <a:gd name="adj" fmla="val 50000"/>
            </a:avLst>
          </a:prstGeom>
          <a:solidFill>
            <a:srgbClr val="FF0000">
              <a:alpha val="50000"/>
            </a:srgbClr>
          </a:solidFill>
          <a:ln w="19050" cap="flat" cmpd="sng" algn="ctr">
            <a:noFill/>
            <a:prstDash val="sysDot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C’est plus simple</a:t>
            </a:r>
          </a:p>
        </p:txBody>
      </p:sp>
      <p:grpSp>
        <p:nvGrpSpPr>
          <p:cNvPr id="49" name="Graphique 41">
            <a:extLst>
              <a:ext uri="{FF2B5EF4-FFF2-40B4-BE49-F238E27FC236}">
                <a16:creationId xmlns:a16="http://schemas.microsoft.com/office/drawing/2014/main" id="{48086C75-6E6F-4139-AD8C-7A80E8ED4382}"/>
              </a:ext>
            </a:extLst>
          </p:cNvPr>
          <p:cNvGrpSpPr/>
          <p:nvPr/>
        </p:nvGrpSpPr>
        <p:grpSpPr>
          <a:xfrm>
            <a:off x="9329943" y="578511"/>
            <a:ext cx="691781" cy="691781"/>
            <a:chOff x="1933575" y="1366837"/>
            <a:chExt cx="593758" cy="593758"/>
          </a:xfrm>
          <a:noFill/>
        </p:grpSpPr>
        <p:sp>
          <p:nvSpPr>
            <p:cNvPr id="50" name="Forme libre : forme 253">
              <a:extLst>
                <a:ext uri="{FF2B5EF4-FFF2-40B4-BE49-F238E27FC236}">
                  <a16:creationId xmlns:a16="http://schemas.microsoft.com/office/drawing/2014/main" id="{04198D3A-58AB-4C38-BC59-251228F6CC33}"/>
                </a:ext>
              </a:extLst>
            </p:cNvPr>
            <p:cNvSpPr/>
            <p:nvPr/>
          </p:nvSpPr>
          <p:spPr>
            <a:xfrm>
              <a:off x="1938593" y="1551561"/>
              <a:ext cx="401768" cy="402614"/>
            </a:xfrm>
            <a:custGeom>
              <a:avLst/>
              <a:gdLst>
                <a:gd name="connsiteX0" fmla="*/ 21299 w 401768"/>
                <a:gd name="connsiteY0" fmla="*/ 302478 h 402614"/>
                <a:gd name="connsiteX1" fmla="*/ 28200 w 401768"/>
                <a:gd name="connsiteY1" fmla="*/ 306490 h 402614"/>
                <a:gd name="connsiteX2" fmla="*/ 71047 w 401768"/>
                <a:gd name="connsiteY2" fmla="*/ 299589 h 402614"/>
                <a:gd name="connsiteX3" fmla="*/ 96883 w 401768"/>
                <a:gd name="connsiteY3" fmla="*/ 326549 h 402614"/>
                <a:gd name="connsiteX4" fmla="*/ 88057 w 401768"/>
                <a:gd name="connsiteY4" fmla="*/ 369235 h 402614"/>
                <a:gd name="connsiteX5" fmla="*/ 91748 w 401768"/>
                <a:gd name="connsiteY5" fmla="*/ 376296 h 402614"/>
                <a:gd name="connsiteX6" fmla="*/ 145026 w 401768"/>
                <a:gd name="connsiteY6" fmla="*/ 399886 h 402614"/>
                <a:gd name="connsiteX7" fmla="*/ 152729 w 401768"/>
                <a:gd name="connsiteY7" fmla="*/ 397800 h 402614"/>
                <a:gd name="connsiteX8" fmla="*/ 177923 w 401768"/>
                <a:gd name="connsiteY8" fmla="*/ 362495 h 402614"/>
                <a:gd name="connsiteX9" fmla="*/ 215314 w 401768"/>
                <a:gd name="connsiteY9" fmla="*/ 363298 h 402614"/>
                <a:gd name="connsiteX10" fmla="*/ 239385 w 401768"/>
                <a:gd name="connsiteY10" fmla="*/ 399726 h 402614"/>
                <a:gd name="connsiteX11" fmla="*/ 244681 w 401768"/>
                <a:gd name="connsiteY11" fmla="*/ 402614 h 402614"/>
                <a:gd name="connsiteX12" fmla="*/ 246927 w 401768"/>
                <a:gd name="connsiteY12" fmla="*/ 402133 h 402614"/>
                <a:gd name="connsiteX13" fmla="*/ 301329 w 401768"/>
                <a:gd name="connsiteY13" fmla="*/ 380950 h 402614"/>
                <a:gd name="connsiteX14" fmla="*/ 305340 w 401768"/>
                <a:gd name="connsiteY14" fmla="*/ 374050 h 402614"/>
                <a:gd name="connsiteX15" fmla="*/ 298280 w 401768"/>
                <a:gd name="connsiteY15" fmla="*/ 331203 h 402614"/>
                <a:gd name="connsiteX16" fmla="*/ 325560 w 401768"/>
                <a:gd name="connsiteY16" fmla="*/ 305206 h 402614"/>
                <a:gd name="connsiteX17" fmla="*/ 368086 w 401768"/>
                <a:gd name="connsiteY17" fmla="*/ 314032 h 402614"/>
                <a:gd name="connsiteX18" fmla="*/ 375147 w 401768"/>
                <a:gd name="connsiteY18" fmla="*/ 310341 h 402614"/>
                <a:gd name="connsiteX19" fmla="*/ 399058 w 401768"/>
                <a:gd name="connsiteY19" fmla="*/ 256903 h 402614"/>
                <a:gd name="connsiteX20" fmla="*/ 396972 w 401768"/>
                <a:gd name="connsiteY20" fmla="*/ 249200 h 402614"/>
                <a:gd name="connsiteX21" fmla="*/ 361667 w 401768"/>
                <a:gd name="connsiteY21" fmla="*/ 224005 h 402614"/>
                <a:gd name="connsiteX22" fmla="*/ 362470 w 401768"/>
                <a:gd name="connsiteY22" fmla="*/ 186133 h 402614"/>
                <a:gd name="connsiteX23" fmla="*/ 398897 w 401768"/>
                <a:gd name="connsiteY23" fmla="*/ 162222 h 402614"/>
                <a:gd name="connsiteX24" fmla="*/ 401305 w 401768"/>
                <a:gd name="connsiteY24" fmla="*/ 154680 h 402614"/>
                <a:gd name="connsiteX25" fmla="*/ 380282 w 401768"/>
                <a:gd name="connsiteY25" fmla="*/ 100279 h 402614"/>
                <a:gd name="connsiteX26" fmla="*/ 373382 w 401768"/>
                <a:gd name="connsiteY26" fmla="*/ 96267 h 402614"/>
                <a:gd name="connsiteX27" fmla="*/ 330535 w 401768"/>
                <a:gd name="connsiteY27" fmla="*/ 103168 h 402614"/>
                <a:gd name="connsiteX28" fmla="*/ 304699 w 401768"/>
                <a:gd name="connsiteY28" fmla="*/ 75887 h 402614"/>
                <a:gd name="connsiteX29" fmla="*/ 313525 w 401768"/>
                <a:gd name="connsiteY29" fmla="*/ 33361 h 402614"/>
                <a:gd name="connsiteX30" fmla="*/ 309834 w 401768"/>
                <a:gd name="connsiteY30" fmla="*/ 26300 h 402614"/>
                <a:gd name="connsiteX31" fmla="*/ 256556 w 401768"/>
                <a:gd name="connsiteY31" fmla="*/ 2710 h 402614"/>
                <a:gd name="connsiteX32" fmla="*/ 248853 w 401768"/>
                <a:gd name="connsiteY32" fmla="*/ 4796 h 402614"/>
                <a:gd name="connsiteX33" fmla="*/ 223659 w 401768"/>
                <a:gd name="connsiteY33" fmla="*/ 40101 h 402614"/>
                <a:gd name="connsiteX34" fmla="*/ 185786 w 401768"/>
                <a:gd name="connsiteY34" fmla="*/ 39298 h 402614"/>
                <a:gd name="connsiteX35" fmla="*/ 162036 w 401768"/>
                <a:gd name="connsiteY35" fmla="*/ 2871 h 402614"/>
                <a:gd name="connsiteX36" fmla="*/ 154494 w 401768"/>
                <a:gd name="connsiteY36" fmla="*/ 464 h 402614"/>
                <a:gd name="connsiteX37" fmla="*/ 100093 w 401768"/>
                <a:gd name="connsiteY37" fmla="*/ 21646 h 402614"/>
                <a:gd name="connsiteX38" fmla="*/ 96081 w 401768"/>
                <a:gd name="connsiteY38" fmla="*/ 28547 h 402614"/>
                <a:gd name="connsiteX39" fmla="*/ 102981 w 401768"/>
                <a:gd name="connsiteY39" fmla="*/ 71554 h 402614"/>
                <a:gd name="connsiteX40" fmla="*/ 75380 w 401768"/>
                <a:gd name="connsiteY40" fmla="*/ 97872 h 402614"/>
                <a:gd name="connsiteX41" fmla="*/ 33175 w 401768"/>
                <a:gd name="connsiteY41" fmla="*/ 88885 h 402614"/>
                <a:gd name="connsiteX42" fmla="*/ 26114 w 401768"/>
                <a:gd name="connsiteY42" fmla="*/ 92576 h 402614"/>
                <a:gd name="connsiteX43" fmla="*/ 2524 w 401768"/>
                <a:gd name="connsiteY43" fmla="*/ 146014 h 402614"/>
                <a:gd name="connsiteX44" fmla="*/ 4610 w 401768"/>
                <a:gd name="connsiteY44" fmla="*/ 153717 h 402614"/>
                <a:gd name="connsiteX45" fmla="*/ 39915 w 401768"/>
                <a:gd name="connsiteY45" fmla="*/ 178912 h 402614"/>
                <a:gd name="connsiteX46" fmla="*/ 39112 w 401768"/>
                <a:gd name="connsiteY46" fmla="*/ 216784 h 402614"/>
                <a:gd name="connsiteX47" fmla="*/ 2845 w 401768"/>
                <a:gd name="connsiteY47" fmla="*/ 240534 h 402614"/>
                <a:gd name="connsiteX48" fmla="*/ 438 w 401768"/>
                <a:gd name="connsiteY48" fmla="*/ 248077 h 402614"/>
                <a:gd name="connsiteX49" fmla="*/ 21299 w 401768"/>
                <a:gd name="connsiteY49" fmla="*/ 302478 h 40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01768" h="402614">
                  <a:moveTo>
                    <a:pt x="21299" y="302478"/>
                  </a:moveTo>
                  <a:cubicBezTo>
                    <a:pt x="22423" y="305206"/>
                    <a:pt x="25311" y="306971"/>
                    <a:pt x="28200" y="306490"/>
                  </a:cubicBezTo>
                  <a:lnTo>
                    <a:pt x="71047" y="299589"/>
                  </a:lnTo>
                  <a:cubicBezTo>
                    <a:pt x="78589" y="309539"/>
                    <a:pt x="87255" y="318686"/>
                    <a:pt x="96883" y="326549"/>
                  </a:cubicBezTo>
                  <a:lnTo>
                    <a:pt x="88057" y="369235"/>
                  </a:lnTo>
                  <a:cubicBezTo>
                    <a:pt x="87415" y="372124"/>
                    <a:pt x="89020" y="375013"/>
                    <a:pt x="91748" y="376296"/>
                  </a:cubicBezTo>
                  <a:lnTo>
                    <a:pt x="145026" y="399886"/>
                  </a:lnTo>
                  <a:cubicBezTo>
                    <a:pt x="147754" y="401170"/>
                    <a:pt x="150963" y="400207"/>
                    <a:pt x="152729" y="397800"/>
                  </a:cubicBezTo>
                  <a:lnTo>
                    <a:pt x="177923" y="362495"/>
                  </a:lnTo>
                  <a:cubicBezTo>
                    <a:pt x="190280" y="364261"/>
                    <a:pt x="202957" y="364582"/>
                    <a:pt x="215314" y="363298"/>
                  </a:cubicBezTo>
                  <a:lnTo>
                    <a:pt x="239385" y="399726"/>
                  </a:lnTo>
                  <a:cubicBezTo>
                    <a:pt x="240508" y="401491"/>
                    <a:pt x="242434" y="402614"/>
                    <a:pt x="244681" y="402614"/>
                  </a:cubicBezTo>
                  <a:cubicBezTo>
                    <a:pt x="245483" y="402614"/>
                    <a:pt x="246286" y="402454"/>
                    <a:pt x="246927" y="402133"/>
                  </a:cubicBezTo>
                  <a:lnTo>
                    <a:pt x="301329" y="380950"/>
                  </a:lnTo>
                  <a:cubicBezTo>
                    <a:pt x="304057" y="379827"/>
                    <a:pt x="305822" y="377099"/>
                    <a:pt x="305340" y="374050"/>
                  </a:cubicBezTo>
                  <a:lnTo>
                    <a:pt x="298280" y="331203"/>
                  </a:lnTo>
                  <a:cubicBezTo>
                    <a:pt x="308389" y="323660"/>
                    <a:pt x="317697" y="314995"/>
                    <a:pt x="325560" y="305206"/>
                  </a:cubicBezTo>
                  <a:lnTo>
                    <a:pt x="368086" y="314032"/>
                  </a:lnTo>
                  <a:cubicBezTo>
                    <a:pt x="370975" y="314674"/>
                    <a:pt x="374024" y="313069"/>
                    <a:pt x="375147" y="310341"/>
                  </a:cubicBezTo>
                  <a:lnTo>
                    <a:pt x="399058" y="256903"/>
                  </a:lnTo>
                  <a:cubicBezTo>
                    <a:pt x="400181" y="254175"/>
                    <a:pt x="399379" y="250965"/>
                    <a:pt x="396972" y="249200"/>
                  </a:cubicBezTo>
                  <a:lnTo>
                    <a:pt x="361667" y="224005"/>
                  </a:lnTo>
                  <a:cubicBezTo>
                    <a:pt x="363593" y="211488"/>
                    <a:pt x="363753" y="198811"/>
                    <a:pt x="362470" y="186133"/>
                  </a:cubicBezTo>
                  <a:lnTo>
                    <a:pt x="398897" y="162222"/>
                  </a:lnTo>
                  <a:cubicBezTo>
                    <a:pt x="401465" y="160618"/>
                    <a:pt x="402428" y="157408"/>
                    <a:pt x="401305" y="154680"/>
                  </a:cubicBezTo>
                  <a:lnTo>
                    <a:pt x="380282" y="100279"/>
                  </a:lnTo>
                  <a:cubicBezTo>
                    <a:pt x="379159" y="97551"/>
                    <a:pt x="376431" y="95786"/>
                    <a:pt x="373382" y="96267"/>
                  </a:cubicBezTo>
                  <a:lnTo>
                    <a:pt x="330535" y="103168"/>
                  </a:lnTo>
                  <a:cubicBezTo>
                    <a:pt x="322993" y="93058"/>
                    <a:pt x="314327" y="83911"/>
                    <a:pt x="304699" y="75887"/>
                  </a:cubicBezTo>
                  <a:lnTo>
                    <a:pt x="313525" y="33361"/>
                  </a:lnTo>
                  <a:cubicBezTo>
                    <a:pt x="314167" y="30472"/>
                    <a:pt x="312562" y="27423"/>
                    <a:pt x="309834" y="26300"/>
                  </a:cubicBezTo>
                  <a:lnTo>
                    <a:pt x="256556" y="2710"/>
                  </a:lnTo>
                  <a:cubicBezTo>
                    <a:pt x="253828" y="1587"/>
                    <a:pt x="250618" y="2389"/>
                    <a:pt x="248853" y="4796"/>
                  </a:cubicBezTo>
                  <a:lnTo>
                    <a:pt x="223659" y="40101"/>
                  </a:lnTo>
                  <a:cubicBezTo>
                    <a:pt x="211142" y="38336"/>
                    <a:pt x="198464" y="38015"/>
                    <a:pt x="185786" y="39298"/>
                  </a:cubicBezTo>
                  <a:lnTo>
                    <a:pt x="162036" y="2871"/>
                  </a:lnTo>
                  <a:cubicBezTo>
                    <a:pt x="160431" y="303"/>
                    <a:pt x="157222" y="-660"/>
                    <a:pt x="154494" y="464"/>
                  </a:cubicBezTo>
                  <a:lnTo>
                    <a:pt x="100093" y="21646"/>
                  </a:lnTo>
                  <a:cubicBezTo>
                    <a:pt x="97365" y="22770"/>
                    <a:pt x="95599" y="25498"/>
                    <a:pt x="96081" y="28547"/>
                  </a:cubicBezTo>
                  <a:lnTo>
                    <a:pt x="102981" y="71554"/>
                  </a:lnTo>
                  <a:cubicBezTo>
                    <a:pt x="92711" y="79417"/>
                    <a:pt x="83403" y="88083"/>
                    <a:pt x="75380" y="97872"/>
                  </a:cubicBezTo>
                  <a:lnTo>
                    <a:pt x="33175" y="88885"/>
                  </a:lnTo>
                  <a:cubicBezTo>
                    <a:pt x="30286" y="88243"/>
                    <a:pt x="27237" y="89848"/>
                    <a:pt x="26114" y="92576"/>
                  </a:cubicBezTo>
                  <a:lnTo>
                    <a:pt x="2524" y="146014"/>
                  </a:lnTo>
                  <a:cubicBezTo>
                    <a:pt x="1400" y="148743"/>
                    <a:pt x="2203" y="151952"/>
                    <a:pt x="4610" y="153717"/>
                  </a:cubicBezTo>
                  <a:lnTo>
                    <a:pt x="39915" y="178912"/>
                  </a:lnTo>
                  <a:cubicBezTo>
                    <a:pt x="38149" y="191429"/>
                    <a:pt x="37828" y="204106"/>
                    <a:pt x="39112" y="216784"/>
                  </a:cubicBezTo>
                  <a:lnTo>
                    <a:pt x="2845" y="240534"/>
                  </a:lnTo>
                  <a:cubicBezTo>
                    <a:pt x="438" y="242139"/>
                    <a:pt x="-686" y="245349"/>
                    <a:pt x="438" y="248077"/>
                  </a:cubicBezTo>
                  <a:lnTo>
                    <a:pt x="21299" y="302478"/>
                  </a:lnTo>
                  <a:close/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51" name="Forme libre : forme 254">
              <a:extLst>
                <a:ext uri="{FF2B5EF4-FFF2-40B4-BE49-F238E27FC236}">
                  <a16:creationId xmlns:a16="http://schemas.microsoft.com/office/drawing/2014/main" id="{A5CB0A98-FE88-472C-BB25-5B3253C16183}"/>
                </a:ext>
              </a:extLst>
            </p:cNvPr>
            <p:cNvSpPr/>
            <p:nvPr/>
          </p:nvSpPr>
          <p:spPr>
            <a:xfrm>
              <a:off x="2042377" y="1655692"/>
              <a:ext cx="193853" cy="193853"/>
            </a:xfrm>
            <a:custGeom>
              <a:avLst/>
              <a:gdLst>
                <a:gd name="connsiteX0" fmla="*/ 0 w 193853"/>
                <a:gd name="connsiteY0" fmla="*/ 96927 h 193853"/>
                <a:gd name="connsiteX1" fmla="*/ 96927 w 193853"/>
                <a:gd name="connsiteY1" fmla="*/ 193854 h 193853"/>
                <a:gd name="connsiteX2" fmla="*/ 193854 w 193853"/>
                <a:gd name="connsiteY2" fmla="*/ 96927 h 193853"/>
                <a:gd name="connsiteX3" fmla="*/ 96927 w 193853"/>
                <a:gd name="connsiteY3" fmla="*/ 0 h 193853"/>
                <a:gd name="connsiteX4" fmla="*/ 96927 w 193853"/>
                <a:gd name="connsiteY4" fmla="*/ 0 h 193853"/>
                <a:gd name="connsiteX5" fmla="*/ 0 w 193853"/>
                <a:gd name="connsiteY5" fmla="*/ 96927 h 193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3853" h="193853">
                  <a:moveTo>
                    <a:pt x="0" y="96927"/>
                  </a:moveTo>
                  <a:cubicBezTo>
                    <a:pt x="0" y="150365"/>
                    <a:pt x="43328" y="193854"/>
                    <a:pt x="96927" y="193854"/>
                  </a:cubicBezTo>
                  <a:cubicBezTo>
                    <a:pt x="150365" y="193854"/>
                    <a:pt x="193854" y="150526"/>
                    <a:pt x="193854" y="96927"/>
                  </a:cubicBezTo>
                  <a:cubicBezTo>
                    <a:pt x="193854" y="43489"/>
                    <a:pt x="150526" y="0"/>
                    <a:pt x="96927" y="0"/>
                  </a:cubicBezTo>
                  <a:lnTo>
                    <a:pt x="96927" y="0"/>
                  </a:lnTo>
                  <a:cubicBezTo>
                    <a:pt x="43489" y="0"/>
                    <a:pt x="160" y="43328"/>
                    <a:pt x="0" y="96927"/>
                  </a:cubicBezTo>
                  <a:close/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52" name="Forme libre : forme 255">
              <a:extLst>
                <a:ext uri="{FF2B5EF4-FFF2-40B4-BE49-F238E27FC236}">
                  <a16:creationId xmlns:a16="http://schemas.microsoft.com/office/drawing/2014/main" id="{FB2325E5-AA42-4944-A296-6DD3EF025BFA}"/>
                </a:ext>
              </a:extLst>
            </p:cNvPr>
            <p:cNvSpPr/>
            <p:nvPr/>
          </p:nvSpPr>
          <p:spPr>
            <a:xfrm>
              <a:off x="2015761" y="1632262"/>
              <a:ext cx="165908" cy="244403"/>
            </a:xfrm>
            <a:custGeom>
              <a:avLst/>
              <a:gdLst>
                <a:gd name="connsiteX0" fmla="*/ 96262 w 165908"/>
                <a:gd name="connsiteY0" fmla="*/ 0 h 244403"/>
                <a:gd name="connsiteX1" fmla="*/ 3026 w 165908"/>
                <a:gd name="connsiteY1" fmla="*/ 147637 h 244403"/>
                <a:gd name="connsiteX2" fmla="*/ 123383 w 165908"/>
                <a:gd name="connsiteY2" fmla="*/ 243922 h 244403"/>
                <a:gd name="connsiteX3" fmla="*/ 123543 w 165908"/>
                <a:gd name="connsiteY3" fmla="*/ 244404 h 244403"/>
                <a:gd name="connsiteX4" fmla="*/ 165909 w 165908"/>
                <a:gd name="connsiteY4" fmla="*/ 237022 h 244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908" h="244403">
                  <a:moveTo>
                    <a:pt x="96262" y="0"/>
                  </a:moveTo>
                  <a:cubicBezTo>
                    <a:pt x="29826" y="14924"/>
                    <a:pt x="-11898" y="81040"/>
                    <a:pt x="3026" y="147637"/>
                  </a:cubicBezTo>
                  <a:cubicBezTo>
                    <a:pt x="15704" y="203964"/>
                    <a:pt x="65772" y="243922"/>
                    <a:pt x="123383" y="243922"/>
                  </a:cubicBezTo>
                  <a:lnTo>
                    <a:pt x="123543" y="244404"/>
                  </a:lnTo>
                  <a:cubicBezTo>
                    <a:pt x="137986" y="244404"/>
                    <a:pt x="152268" y="241997"/>
                    <a:pt x="165909" y="237022"/>
                  </a:cubicBezTo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53" name="Forme libre : forme 256">
              <a:extLst>
                <a:ext uri="{FF2B5EF4-FFF2-40B4-BE49-F238E27FC236}">
                  <a16:creationId xmlns:a16="http://schemas.microsoft.com/office/drawing/2014/main" id="{B9012F43-2F32-48ED-9322-E266693E5653}"/>
                </a:ext>
              </a:extLst>
            </p:cNvPr>
            <p:cNvSpPr/>
            <p:nvPr/>
          </p:nvSpPr>
          <p:spPr>
            <a:xfrm>
              <a:off x="2239922" y="1371651"/>
              <a:ext cx="280350" cy="280189"/>
            </a:xfrm>
            <a:custGeom>
              <a:avLst/>
              <a:gdLst>
                <a:gd name="connsiteX0" fmla="*/ 275536 w 280350"/>
                <a:gd name="connsiteY0" fmla="*/ 115863 h 280189"/>
                <a:gd name="connsiteX1" fmla="*/ 248095 w 280350"/>
                <a:gd name="connsiteY1" fmla="*/ 109605 h 280189"/>
                <a:gd name="connsiteX2" fmla="*/ 239268 w 280350"/>
                <a:gd name="connsiteY2" fmla="*/ 87780 h 280189"/>
                <a:gd name="connsiteX3" fmla="*/ 254835 w 280350"/>
                <a:gd name="connsiteY3" fmla="*/ 64351 h 280189"/>
                <a:gd name="connsiteX4" fmla="*/ 254193 w 280350"/>
                <a:gd name="connsiteY4" fmla="*/ 56487 h 280189"/>
                <a:gd name="connsiteX5" fmla="*/ 226591 w 280350"/>
                <a:gd name="connsiteY5" fmla="*/ 28404 h 280189"/>
                <a:gd name="connsiteX6" fmla="*/ 218728 w 280350"/>
                <a:gd name="connsiteY6" fmla="*/ 27281 h 280189"/>
                <a:gd name="connsiteX7" fmla="*/ 194817 w 280350"/>
                <a:gd name="connsiteY7" fmla="*/ 42365 h 280189"/>
                <a:gd name="connsiteX8" fmla="*/ 173313 w 280350"/>
                <a:gd name="connsiteY8" fmla="*/ 33218 h 280189"/>
                <a:gd name="connsiteX9" fmla="*/ 167697 w 280350"/>
                <a:gd name="connsiteY9" fmla="*/ 5456 h 280189"/>
                <a:gd name="connsiteX10" fmla="*/ 161438 w 280350"/>
                <a:gd name="connsiteY10" fmla="*/ 481 h 280189"/>
                <a:gd name="connsiteX11" fmla="*/ 121961 w 280350"/>
                <a:gd name="connsiteY11" fmla="*/ 0 h 280189"/>
                <a:gd name="connsiteX12" fmla="*/ 115703 w 280350"/>
                <a:gd name="connsiteY12" fmla="*/ 4975 h 280189"/>
                <a:gd name="connsiteX13" fmla="*/ 109444 w 280350"/>
                <a:gd name="connsiteY13" fmla="*/ 32576 h 280189"/>
                <a:gd name="connsiteX14" fmla="*/ 87780 w 280350"/>
                <a:gd name="connsiteY14" fmla="*/ 41242 h 280189"/>
                <a:gd name="connsiteX15" fmla="*/ 64351 w 280350"/>
                <a:gd name="connsiteY15" fmla="*/ 25516 h 280189"/>
                <a:gd name="connsiteX16" fmla="*/ 56487 w 280350"/>
                <a:gd name="connsiteY16" fmla="*/ 26318 h 280189"/>
                <a:gd name="connsiteX17" fmla="*/ 28244 w 280350"/>
                <a:gd name="connsiteY17" fmla="*/ 53920 h 280189"/>
                <a:gd name="connsiteX18" fmla="*/ 27281 w 280350"/>
                <a:gd name="connsiteY18" fmla="*/ 61943 h 280189"/>
                <a:gd name="connsiteX19" fmla="*/ 42365 w 280350"/>
                <a:gd name="connsiteY19" fmla="*/ 85694 h 280189"/>
                <a:gd name="connsiteX20" fmla="*/ 33058 w 280350"/>
                <a:gd name="connsiteY20" fmla="*/ 107358 h 280189"/>
                <a:gd name="connsiteX21" fmla="*/ 5456 w 280350"/>
                <a:gd name="connsiteY21" fmla="*/ 112814 h 280189"/>
                <a:gd name="connsiteX22" fmla="*/ 481 w 280350"/>
                <a:gd name="connsiteY22" fmla="*/ 119073 h 280189"/>
                <a:gd name="connsiteX23" fmla="*/ 0 w 280350"/>
                <a:gd name="connsiteY23" fmla="*/ 158549 h 280189"/>
                <a:gd name="connsiteX24" fmla="*/ 4975 w 280350"/>
                <a:gd name="connsiteY24" fmla="*/ 164808 h 280189"/>
                <a:gd name="connsiteX25" fmla="*/ 32416 w 280350"/>
                <a:gd name="connsiteY25" fmla="*/ 171067 h 280189"/>
                <a:gd name="connsiteX26" fmla="*/ 41242 w 280350"/>
                <a:gd name="connsiteY26" fmla="*/ 192891 h 280189"/>
                <a:gd name="connsiteX27" fmla="*/ 25676 w 280350"/>
                <a:gd name="connsiteY27" fmla="*/ 216320 h 280189"/>
                <a:gd name="connsiteX28" fmla="*/ 26318 w 280350"/>
                <a:gd name="connsiteY28" fmla="*/ 223863 h 280189"/>
                <a:gd name="connsiteX29" fmla="*/ 53920 w 280350"/>
                <a:gd name="connsiteY29" fmla="*/ 252106 h 280189"/>
                <a:gd name="connsiteX30" fmla="*/ 61783 w 280350"/>
                <a:gd name="connsiteY30" fmla="*/ 252909 h 280189"/>
                <a:gd name="connsiteX31" fmla="*/ 85533 w 280350"/>
                <a:gd name="connsiteY31" fmla="*/ 237824 h 280189"/>
                <a:gd name="connsiteX32" fmla="*/ 107037 w 280350"/>
                <a:gd name="connsiteY32" fmla="*/ 246971 h 280189"/>
                <a:gd name="connsiteX33" fmla="*/ 112654 w 280350"/>
                <a:gd name="connsiteY33" fmla="*/ 274733 h 280189"/>
                <a:gd name="connsiteX34" fmla="*/ 118912 w 280350"/>
                <a:gd name="connsiteY34" fmla="*/ 279708 h 280189"/>
                <a:gd name="connsiteX35" fmla="*/ 158389 w 280350"/>
                <a:gd name="connsiteY35" fmla="*/ 280190 h 280189"/>
                <a:gd name="connsiteX36" fmla="*/ 158389 w 280350"/>
                <a:gd name="connsiteY36" fmla="*/ 280190 h 280189"/>
                <a:gd name="connsiteX37" fmla="*/ 164648 w 280350"/>
                <a:gd name="connsiteY37" fmla="*/ 275215 h 280189"/>
                <a:gd name="connsiteX38" fmla="*/ 170906 w 280350"/>
                <a:gd name="connsiteY38" fmla="*/ 247613 h 280189"/>
                <a:gd name="connsiteX39" fmla="*/ 192731 w 280350"/>
                <a:gd name="connsiteY39" fmla="*/ 238787 h 280189"/>
                <a:gd name="connsiteX40" fmla="*/ 216320 w 280350"/>
                <a:gd name="connsiteY40" fmla="*/ 254353 h 280189"/>
                <a:gd name="connsiteX41" fmla="*/ 223863 w 280350"/>
                <a:gd name="connsiteY41" fmla="*/ 253711 h 280189"/>
                <a:gd name="connsiteX42" fmla="*/ 252106 w 280350"/>
                <a:gd name="connsiteY42" fmla="*/ 226109 h 280189"/>
                <a:gd name="connsiteX43" fmla="*/ 252909 w 280350"/>
                <a:gd name="connsiteY43" fmla="*/ 218246 h 280189"/>
                <a:gd name="connsiteX44" fmla="*/ 237824 w 280350"/>
                <a:gd name="connsiteY44" fmla="*/ 194496 h 280189"/>
                <a:gd name="connsiteX45" fmla="*/ 247132 w 280350"/>
                <a:gd name="connsiteY45" fmla="*/ 172832 h 280189"/>
                <a:gd name="connsiteX46" fmla="*/ 274733 w 280350"/>
                <a:gd name="connsiteY46" fmla="*/ 167215 h 280189"/>
                <a:gd name="connsiteX47" fmla="*/ 279869 w 280350"/>
                <a:gd name="connsiteY47" fmla="*/ 160957 h 280189"/>
                <a:gd name="connsiteX48" fmla="*/ 280350 w 280350"/>
                <a:gd name="connsiteY48" fmla="*/ 121480 h 280189"/>
                <a:gd name="connsiteX49" fmla="*/ 275536 w 280350"/>
                <a:gd name="connsiteY49" fmla="*/ 115863 h 28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80350" h="280189">
                  <a:moveTo>
                    <a:pt x="275536" y="115863"/>
                  </a:moveTo>
                  <a:lnTo>
                    <a:pt x="248095" y="109605"/>
                  </a:lnTo>
                  <a:cubicBezTo>
                    <a:pt x="246008" y="102062"/>
                    <a:pt x="242959" y="94680"/>
                    <a:pt x="239268" y="87780"/>
                  </a:cubicBezTo>
                  <a:lnTo>
                    <a:pt x="254835" y="64351"/>
                  </a:lnTo>
                  <a:cubicBezTo>
                    <a:pt x="256439" y="61943"/>
                    <a:pt x="256118" y="58573"/>
                    <a:pt x="254193" y="56487"/>
                  </a:cubicBezTo>
                  <a:lnTo>
                    <a:pt x="226591" y="28404"/>
                  </a:lnTo>
                  <a:cubicBezTo>
                    <a:pt x="224505" y="26157"/>
                    <a:pt x="221135" y="25836"/>
                    <a:pt x="218728" y="27281"/>
                  </a:cubicBezTo>
                  <a:lnTo>
                    <a:pt x="194817" y="42365"/>
                  </a:lnTo>
                  <a:cubicBezTo>
                    <a:pt x="188077" y="38514"/>
                    <a:pt x="180855" y="35465"/>
                    <a:pt x="173313" y="33218"/>
                  </a:cubicBezTo>
                  <a:lnTo>
                    <a:pt x="167697" y="5456"/>
                  </a:lnTo>
                  <a:cubicBezTo>
                    <a:pt x="167055" y="2407"/>
                    <a:pt x="164487" y="321"/>
                    <a:pt x="161438" y="481"/>
                  </a:cubicBezTo>
                  <a:lnTo>
                    <a:pt x="121961" y="0"/>
                  </a:lnTo>
                  <a:cubicBezTo>
                    <a:pt x="118912" y="0"/>
                    <a:pt x="116344" y="1926"/>
                    <a:pt x="115703" y="4975"/>
                  </a:cubicBezTo>
                  <a:lnTo>
                    <a:pt x="109444" y="32576"/>
                  </a:lnTo>
                  <a:cubicBezTo>
                    <a:pt x="101902" y="34663"/>
                    <a:pt x="94680" y="37551"/>
                    <a:pt x="87780" y="41242"/>
                  </a:cubicBezTo>
                  <a:lnTo>
                    <a:pt x="64351" y="25516"/>
                  </a:lnTo>
                  <a:cubicBezTo>
                    <a:pt x="61943" y="23911"/>
                    <a:pt x="58573" y="24232"/>
                    <a:pt x="56487" y="26318"/>
                  </a:cubicBezTo>
                  <a:lnTo>
                    <a:pt x="28244" y="53920"/>
                  </a:lnTo>
                  <a:cubicBezTo>
                    <a:pt x="25997" y="56166"/>
                    <a:pt x="25676" y="59376"/>
                    <a:pt x="27281" y="61943"/>
                  </a:cubicBezTo>
                  <a:lnTo>
                    <a:pt x="42365" y="85694"/>
                  </a:lnTo>
                  <a:cubicBezTo>
                    <a:pt x="38514" y="92594"/>
                    <a:pt x="35305" y="99816"/>
                    <a:pt x="33058" y="107358"/>
                  </a:cubicBezTo>
                  <a:lnTo>
                    <a:pt x="5456" y="112814"/>
                  </a:lnTo>
                  <a:cubicBezTo>
                    <a:pt x="2407" y="113456"/>
                    <a:pt x="321" y="116024"/>
                    <a:pt x="481" y="119073"/>
                  </a:cubicBezTo>
                  <a:lnTo>
                    <a:pt x="0" y="158549"/>
                  </a:lnTo>
                  <a:cubicBezTo>
                    <a:pt x="0" y="161598"/>
                    <a:pt x="2086" y="164166"/>
                    <a:pt x="4975" y="164808"/>
                  </a:cubicBezTo>
                  <a:lnTo>
                    <a:pt x="32416" y="171067"/>
                  </a:lnTo>
                  <a:cubicBezTo>
                    <a:pt x="34502" y="178609"/>
                    <a:pt x="37551" y="185830"/>
                    <a:pt x="41242" y="192891"/>
                  </a:cubicBezTo>
                  <a:lnTo>
                    <a:pt x="25676" y="216320"/>
                  </a:lnTo>
                  <a:cubicBezTo>
                    <a:pt x="24232" y="218728"/>
                    <a:pt x="24553" y="221777"/>
                    <a:pt x="26318" y="223863"/>
                  </a:cubicBezTo>
                  <a:lnTo>
                    <a:pt x="53920" y="252106"/>
                  </a:lnTo>
                  <a:cubicBezTo>
                    <a:pt x="56006" y="254193"/>
                    <a:pt x="59215" y="254514"/>
                    <a:pt x="61783" y="252909"/>
                  </a:cubicBezTo>
                  <a:lnTo>
                    <a:pt x="85533" y="237824"/>
                  </a:lnTo>
                  <a:cubicBezTo>
                    <a:pt x="92434" y="241676"/>
                    <a:pt x="99655" y="244725"/>
                    <a:pt x="107037" y="246971"/>
                  </a:cubicBezTo>
                  <a:lnTo>
                    <a:pt x="112654" y="274733"/>
                  </a:lnTo>
                  <a:cubicBezTo>
                    <a:pt x="113295" y="277782"/>
                    <a:pt x="115863" y="279869"/>
                    <a:pt x="118912" y="279708"/>
                  </a:cubicBezTo>
                  <a:lnTo>
                    <a:pt x="158389" y="280190"/>
                  </a:lnTo>
                  <a:lnTo>
                    <a:pt x="158389" y="280190"/>
                  </a:lnTo>
                  <a:cubicBezTo>
                    <a:pt x="161438" y="280190"/>
                    <a:pt x="164006" y="278264"/>
                    <a:pt x="164648" y="275215"/>
                  </a:cubicBezTo>
                  <a:lnTo>
                    <a:pt x="170906" y="247613"/>
                  </a:lnTo>
                  <a:cubicBezTo>
                    <a:pt x="178448" y="245527"/>
                    <a:pt x="185830" y="242478"/>
                    <a:pt x="192731" y="238787"/>
                  </a:cubicBezTo>
                  <a:lnTo>
                    <a:pt x="216320" y="254353"/>
                  </a:lnTo>
                  <a:cubicBezTo>
                    <a:pt x="218728" y="255797"/>
                    <a:pt x="221777" y="255476"/>
                    <a:pt x="223863" y="253711"/>
                  </a:cubicBezTo>
                  <a:lnTo>
                    <a:pt x="252106" y="226109"/>
                  </a:lnTo>
                  <a:cubicBezTo>
                    <a:pt x="254193" y="224023"/>
                    <a:pt x="254674" y="220653"/>
                    <a:pt x="252909" y="218246"/>
                  </a:cubicBezTo>
                  <a:lnTo>
                    <a:pt x="237824" y="194496"/>
                  </a:lnTo>
                  <a:cubicBezTo>
                    <a:pt x="241676" y="187595"/>
                    <a:pt x="244885" y="180374"/>
                    <a:pt x="247132" y="172832"/>
                  </a:cubicBezTo>
                  <a:lnTo>
                    <a:pt x="274733" y="167215"/>
                  </a:lnTo>
                  <a:cubicBezTo>
                    <a:pt x="277782" y="166573"/>
                    <a:pt x="279869" y="164006"/>
                    <a:pt x="279869" y="160957"/>
                  </a:cubicBezTo>
                  <a:lnTo>
                    <a:pt x="280350" y="121480"/>
                  </a:lnTo>
                  <a:cubicBezTo>
                    <a:pt x="280350" y="119073"/>
                    <a:pt x="278424" y="116505"/>
                    <a:pt x="275536" y="115863"/>
                  </a:cubicBezTo>
                  <a:close/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54" name="Forme libre : forme 257">
              <a:extLst>
                <a:ext uri="{FF2B5EF4-FFF2-40B4-BE49-F238E27FC236}">
                  <a16:creationId xmlns:a16="http://schemas.microsoft.com/office/drawing/2014/main" id="{85E90D5A-0F78-4C64-98DD-20A9FF6E9514}"/>
                </a:ext>
              </a:extLst>
            </p:cNvPr>
            <p:cNvSpPr/>
            <p:nvPr/>
          </p:nvSpPr>
          <p:spPr>
            <a:xfrm>
              <a:off x="2312327" y="1444698"/>
              <a:ext cx="135218" cy="135218"/>
            </a:xfrm>
            <a:custGeom>
              <a:avLst/>
              <a:gdLst>
                <a:gd name="connsiteX0" fmla="*/ 95612 w 135218"/>
                <a:gd name="connsiteY0" fmla="*/ 6067 h 135218"/>
                <a:gd name="connsiteX1" fmla="*/ 6067 w 135218"/>
                <a:gd name="connsiteY1" fmla="*/ 39606 h 135218"/>
                <a:gd name="connsiteX2" fmla="*/ 39606 w 135218"/>
                <a:gd name="connsiteY2" fmla="*/ 129152 h 135218"/>
                <a:gd name="connsiteX3" fmla="*/ 129152 w 135218"/>
                <a:gd name="connsiteY3" fmla="*/ 95612 h 135218"/>
                <a:gd name="connsiteX4" fmla="*/ 129152 w 135218"/>
                <a:gd name="connsiteY4" fmla="*/ 95612 h 135218"/>
                <a:gd name="connsiteX5" fmla="*/ 95612 w 135218"/>
                <a:gd name="connsiteY5" fmla="*/ 6067 h 13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218" h="135218">
                  <a:moveTo>
                    <a:pt x="95612" y="6067"/>
                  </a:moveTo>
                  <a:cubicBezTo>
                    <a:pt x="61592" y="-9338"/>
                    <a:pt x="21473" y="5586"/>
                    <a:pt x="6067" y="39606"/>
                  </a:cubicBezTo>
                  <a:cubicBezTo>
                    <a:pt x="-9338" y="73627"/>
                    <a:pt x="5586" y="113746"/>
                    <a:pt x="39606" y="129152"/>
                  </a:cubicBezTo>
                  <a:cubicBezTo>
                    <a:pt x="73627" y="144557"/>
                    <a:pt x="113746" y="129633"/>
                    <a:pt x="129152" y="95612"/>
                  </a:cubicBezTo>
                  <a:cubicBezTo>
                    <a:pt x="129152" y="95612"/>
                    <a:pt x="129152" y="95612"/>
                    <a:pt x="129152" y="95612"/>
                  </a:cubicBezTo>
                  <a:cubicBezTo>
                    <a:pt x="144557" y="61592"/>
                    <a:pt x="129633" y="21633"/>
                    <a:pt x="95612" y="6067"/>
                  </a:cubicBezTo>
                  <a:close/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55" name="Forme libre : forme 258">
              <a:extLst>
                <a:ext uri="{FF2B5EF4-FFF2-40B4-BE49-F238E27FC236}">
                  <a16:creationId xmlns:a16="http://schemas.microsoft.com/office/drawing/2014/main" id="{5E3E8CB7-CE79-489B-A604-360FB7BC6650}"/>
                </a:ext>
              </a:extLst>
            </p:cNvPr>
            <p:cNvSpPr/>
            <p:nvPr/>
          </p:nvSpPr>
          <p:spPr>
            <a:xfrm>
              <a:off x="2287743" y="1674628"/>
              <a:ext cx="23996" cy="43007"/>
            </a:xfrm>
            <a:custGeom>
              <a:avLst/>
              <a:gdLst>
                <a:gd name="connsiteX0" fmla="*/ 0 w 23996"/>
                <a:gd name="connsiteY0" fmla="*/ 43007 h 43007"/>
                <a:gd name="connsiteX1" fmla="*/ 20701 w 23996"/>
                <a:gd name="connsiteY1" fmla="*/ 32576 h 43007"/>
                <a:gd name="connsiteX2" fmla="*/ 23590 w 23996"/>
                <a:gd name="connsiteY2" fmla="*/ 24874 h 43007"/>
                <a:gd name="connsiteX3" fmla="*/ 14443 w 23996"/>
                <a:gd name="connsiteY3" fmla="*/ 0 h 4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96" h="43007">
                  <a:moveTo>
                    <a:pt x="0" y="43007"/>
                  </a:moveTo>
                  <a:cubicBezTo>
                    <a:pt x="1123" y="43007"/>
                    <a:pt x="20701" y="32576"/>
                    <a:pt x="20701" y="32576"/>
                  </a:cubicBezTo>
                  <a:cubicBezTo>
                    <a:pt x="23429" y="31132"/>
                    <a:pt x="24713" y="27762"/>
                    <a:pt x="23590" y="24874"/>
                  </a:cubicBezTo>
                  <a:lnTo>
                    <a:pt x="14443" y="0"/>
                  </a:lnTo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147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6B9047A-5C89-4881-98DD-A5969EEC34B0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Une </a:t>
            </a:r>
            <a:r>
              <a:rPr lang="fr-FR" b="1" dirty="0"/>
              <a:t>barre de navigation horizontale située en haut de l’écran </a:t>
            </a:r>
            <a:r>
              <a:rPr lang="fr-FR" dirty="0"/>
              <a:t>renvoie directement aux </a:t>
            </a:r>
            <a:r>
              <a:rPr lang="fr-FR" b="1" dirty="0"/>
              <a:t>fonctionnalités clés </a:t>
            </a:r>
            <a:r>
              <a:rPr lang="fr-FR" dirty="0"/>
              <a:t>: Comptes, Virements, Moyens de paiement, Assurances, Documents, Souscrire, Contact, Profil et réglages.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4F39BC-E0AA-460D-86CC-8476435C08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Un accès direct aux fonctionnalités les plus utilisées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9216EE0-D005-41CD-9542-534D59BC3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Qu’est-ce qui change et pourquoi c’est mieux ?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EFA6C36-41F6-4271-8303-3151F23BA3EE}"/>
              </a:ext>
            </a:extLst>
          </p:cNvPr>
          <p:cNvSpPr/>
          <p:nvPr/>
        </p:nvSpPr>
        <p:spPr>
          <a:xfrm>
            <a:off x="9811262" y="727821"/>
            <a:ext cx="2117969" cy="429339"/>
          </a:xfrm>
          <a:prstGeom prst="roundRect">
            <a:avLst>
              <a:gd name="adj" fmla="val 50000"/>
            </a:avLst>
          </a:prstGeom>
          <a:solidFill>
            <a:srgbClr val="FF0000">
              <a:alpha val="50000"/>
            </a:srgbClr>
          </a:solidFill>
          <a:ln w="19050" cap="flat" cmpd="sng" algn="ctr">
            <a:noFill/>
            <a:prstDash val="sysDot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C’est plus simple</a:t>
            </a:r>
          </a:p>
        </p:txBody>
      </p:sp>
      <p:grpSp>
        <p:nvGrpSpPr>
          <p:cNvPr id="13" name="Graphique 41">
            <a:extLst>
              <a:ext uri="{FF2B5EF4-FFF2-40B4-BE49-F238E27FC236}">
                <a16:creationId xmlns:a16="http://schemas.microsoft.com/office/drawing/2014/main" id="{68A0D5CA-2715-4250-9C8F-AED1D9962D29}"/>
              </a:ext>
            </a:extLst>
          </p:cNvPr>
          <p:cNvGrpSpPr/>
          <p:nvPr/>
        </p:nvGrpSpPr>
        <p:grpSpPr>
          <a:xfrm>
            <a:off x="9329943" y="578511"/>
            <a:ext cx="691781" cy="691781"/>
            <a:chOff x="1933575" y="1366837"/>
            <a:chExt cx="593758" cy="593758"/>
          </a:xfrm>
          <a:noFill/>
        </p:grpSpPr>
        <p:sp>
          <p:nvSpPr>
            <p:cNvPr id="14" name="Forme libre : forme 253">
              <a:extLst>
                <a:ext uri="{FF2B5EF4-FFF2-40B4-BE49-F238E27FC236}">
                  <a16:creationId xmlns:a16="http://schemas.microsoft.com/office/drawing/2014/main" id="{E9E81752-83C3-408B-9998-F5BAFA431B4A}"/>
                </a:ext>
              </a:extLst>
            </p:cNvPr>
            <p:cNvSpPr/>
            <p:nvPr/>
          </p:nvSpPr>
          <p:spPr>
            <a:xfrm>
              <a:off x="1938593" y="1551561"/>
              <a:ext cx="401768" cy="402614"/>
            </a:xfrm>
            <a:custGeom>
              <a:avLst/>
              <a:gdLst>
                <a:gd name="connsiteX0" fmla="*/ 21299 w 401768"/>
                <a:gd name="connsiteY0" fmla="*/ 302478 h 402614"/>
                <a:gd name="connsiteX1" fmla="*/ 28200 w 401768"/>
                <a:gd name="connsiteY1" fmla="*/ 306490 h 402614"/>
                <a:gd name="connsiteX2" fmla="*/ 71047 w 401768"/>
                <a:gd name="connsiteY2" fmla="*/ 299589 h 402614"/>
                <a:gd name="connsiteX3" fmla="*/ 96883 w 401768"/>
                <a:gd name="connsiteY3" fmla="*/ 326549 h 402614"/>
                <a:gd name="connsiteX4" fmla="*/ 88057 w 401768"/>
                <a:gd name="connsiteY4" fmla="*/ 369235 h 402614"/>
                <a:gd name="connsiteX5" fmla="*/ 91748 w 401768"/>
                <a:gd name="connsiteY5" fmla="*/ 376296 h 402614"/>
                <a:gd name="connsiteX6" fmla="*/ 145026 w 401768"/>
                <a:gd name="connsiteY6" fmla="*/ 399886 h 402614"/>
                <a:gd name="connsiteX7" fmla="*/ 152729 w 401768"/>
                <a:gd name="connsiteY7" fmla="*/ 397800 h 402614"/>
                <a:gd name="connsiteX8" fmla="*/ 177923 w 401768"/>
                <a:gd name="connsiteY8" fmla="*/ 362495 h 402614"/>
                <a:gd name="connsiteX9" fmla="*/ 215314 w 401768"/>
                <a:gd name="connsiteY9" fmla="*/ 363298 h 402614"/>
                <a:gd name="connsiteX10" fmla="*/ 239385 w 401768"/>
                <a:gd name="connsiteY10" fmla="*/ 399726 h 402614"/>
                <a:gd name="connsiteX11" fmla="*/ 244681 w 401768"/>
                <a:gd name="connsiteY11" fmla="*/ 402614 h 402614"/>
                <a:gd name="connsiteX12" fmla="*/ 246927 w 401768"/>
                <a:gd name="connsiteY12" fmla="*/ 402133 h 402614"/>
                <a:gd name="connsiteX13" fmla="*/ 301329 w 401768"/>
                <a:gd name="connsiteY13" fmla="*/ 380950 h 402614"/>
                <a:gd name="connsiteX14" fmla="*/ 305340 w 401768"/>
                <a:gd name="connsiteY14" fmla="*/ 374050 h 402614"/>
                <a:gd name="connsiteX15" fmla="*/ 298280 w 401768"/>
                <a:gd name="connsiteY15" fmla="*/ 331203 h 402614"/>
                <a:gd name="connsiteX16" fmla="*/ 325560 w 401768"/>
                <a:gd name="connsiteY16" fmla="*/ 305206 h 402614"/>
                <a:gd name="connsiteX17" fmla="*/ 368086 w 401768"/>
                <a:gd name="connsiteY17" fmla="*/ 314032 h 402614"/>
                <a:gd name="connsiteX18" fmla="*/ 375147 w 401768"/>
                <a:gd name="connsiteY18" fmla="*/ 310341 h 402614"/>
                <a:gd name="connsiteX19" fmla="*/ 399058 w 401768"/>
                <a:gd name="connsiteY19" fmla="*/ 256903 h 402614"/>
                <a:gd name="connsiteX20" fmla="*/ 396972 w 401768"/>
                <a:gd name="connsiteY20" fmla="*/ 249200 h 402614"/>
                <a:gd name="connsiteX21" fmla="*/ 361667 w 401768"/>
                <a:gd name="connsiteY21" fmla="*/ 224005 h 402614"/>
                <a:gd name="connsiteX22" fmla="*/ 362470 w 401768"/>
                <a:gd name="connsiteY22" fmla="*/ 186133 h 402614"/>
                <a:gd name="connsiteX23" fmla="*/ 398897 w 401768"/>
                <a:gd name="connsiteY23" fmla="*/ 162222 h 402614"/>
                <a:gd name="connsiteX24" fmla="*/ 401305 w 401768"/>
                <a:gd name="connsiteY24" fmla="*/ 154680 h 402614"/>
                <a:gd name="connsiteX25" fmla="*/ 380282 w 401768"/>
                <a:gd name="connsiteY25" fmla="*/ 100279 h 402614"/>
                <a:gd name="connsiteX26" fmla="*/ 373382 w 401768"/>
                <a:gd name="connsiteY26" fmla="*/ 96267 h 402614"/>
                <a:gd name="connsiteX27" fmla="*/ 330535 w 401768"/>
                <a:gd name="connsiteY27" fmla="*/ 103168 h 402614"/>
                <a:gd name="connsiteX28" fmla="*/ 304699 w 401768"/>
                <a:gd name="connsiteY28" fmla="*/ 75887 h 402614"/>
                <a:gd name="connsiteX29" fmla="*/ 313525 w 401768"/>
                <a:gd name="connsiteY29" fmla="*/ 33361 h 402614"/>
                <a:gd name="connsiteX30" fmla="*/ 309834 w 401768"/>
                <a:gd name="connsiteY30" fmla="*/ 26300 h 402614"/>
                <a:gd name="connsiteX31" fmla="*/ 256556 w 401768"/>
                <a:gd name="connsiteY31" fmla="*/ 2710 h 402614"/>
                <a:gd name="connsiteX32" fmla="*/ 248853 w 401768"/>
                <a:gd name="connsiteY32" fmla="*/ 4796 h 402614"/>
                <a:gd name="connsiteX33" fmla="*/ 223659 w 401768"/>
                <a:gd name="connsiteY33" fmla="*/ 40101 h 402614"/>
                <a:gd name="connsiteX34" fmla="*/ 185786 w 401768"/>
                <a:gd name="connsiteY34" fmla="*/ 39298 h 402614"/>
                <a:gd name="connsiteX35" fmla="*/ 162036 w 401768"/>
                <a:gd name="connsiteY35" fmla="*/ 2871 h 402614"/>
                <a:gd name="connsiteX36" fmla="*/ 154494 w 401768"/>
                <a:gd name="connsiteY36" fmla="*/ 464 h 402614"/>
                <a:gd name="connsiteX37" fmla="*/ 100093 w 401768"/>
                <a:gd name="connsiteY37" fmla="*/ 21646 h 402614"/>
                <a:gd name="connsiteX38" fmla="*/ 96081 w 401768"/>
                <a:gd name="connsiteY38" fmla="*/ 28547 h 402614"/>
                <a:gd name="connsiteX39" fmla="*/ 102981 w 401768"/>
                <a:gd name="connsiteY39" fmla="*/ 71554 h 402614"/>
                <a:gd name="connsiteX40" fmla="*/ 75380 w 401768"/>
                <a:gd name="connsiteY40" fmla="*/ 97872 h 402614"/>
                <a:gd name="connsiteX41" fmla="*/ 33175 w 401768"/>
                <a:gd name="connsiteY41" fmla="*/ 88885 h 402614"/>
                <a:gd name="connsiteX42" fmla="*/ 26114 w 401768"/>
                <a:gd name="connsiteY42" fmla="*/ 92576 h 402614"/>
                <a:gd name="connsiteX43" fmla="*/ 2524 w 401768"/>
                <a:gd name="connsiteY43" fmla="*/ 146014 h 402614"/>
                <a:gd name="connsiteX44" fmla="*/ 4610 w 401768"/>
                <a:gd name="connsiteY44" fmla="*/ 153717 h 402614"/>
                <a:gd name="connsiteX45" fmla="*/ 39915 w 401768"/>
                <a:gd name="connsiteY45" fmla="*/ 178912 h 402614"/>
                <a:gd name="connsiteX46" fmla="*/ 39112 w 401768"/>
                <a:gd name="connsiteY46" fmla="*/ 216784 h 402614"/>
                <a:gd name="connsiteX47" fmla="*/ 2845 w 401768"/>
                <a:gd name="connsiteY47" fmla="*/ 240534 h 402614"/>
                <a:gd name="connsiteX48" fmla="*/ 438 w 401768"/>
                <a:gd name="connsiteY48" fmla="*/ 248077 h 402614"/>
                <a:gd name="connsiteX49" fmla="*/ 21299 w 401768"/>
                <a:gd name="connsiteY49" fmla="*/ 302478 h 40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01768" h="402614">
                  <a:moveTo>
                    <a:pt x="21299" y="302478"/>
                  </a:moveTo>
                  <a:cubicBezTo>
                    <a:pt x="22423" y="305206"/>
                    <a:pt x="25311" y="306971"/>
                    <a:pt x="28200" y="306490"/>
                  </a:cubicBezTo>
                  <a:lnTo>
                    <a:pt x="71047" y="299589"/>
                  </a:lnTo>
                  <a:cubicBezTo>
                    <a:pt x="78589" y="309539"/>
                    <a:pt x="87255" y="318686"/>
                    <a:pt x="96883" y="326549"/>
                  </a:cubicBezTo>
                  <a:lnTo>
                    <a:pt x="88057" y="369235"/>
                  </a:lnTo>
                  <a:cubicBezTo>
                    <a:pt x="87415" y="372124"/>
                    <a:pt x="89020" y="375013"/>
                    <a:pt x="91748" y="376296"/>
                  </a:cubicBezTo>
                  <a:lnTo>
                    <a:pt x="145026" y="399886"/>
                  </a:lnTo>
                  <a:cubicBezTo>
                    <a:pt x="147754" y="401170"/>
                    <a:pt x="150963" y="400207"/>
                    <a:pt x="152729" y="397800"/>
                  </a:cubicBezTo>
                  <a:lnTo>
                    <a:pt x="177923" y="362495"/>
                  </a:lnTo>
                  <a:cubicBezTo>
                    <a:pt x="190280" y="364261"/>
                    <a:pt x="202957" y="364582"/>
                    <a:pt x="215314" y="363298"/>
                  </a:cubicBezTo>
                  <a:lnTo>
                    <a:pt x="239385" y="399726"/>
                  </a:lnTo>
                  <a:cubicBezTo>
                    <a:pt x="240508" y="401491"/>
                    <a:pt x="242434" y="402614"/>
                    <a:pt x="244681" y="402614"/>
                  </a:cubicBezTo>
                  <a:cubicBezTo>
                    <a:pt x="245483" y="402614"/>
                    <a:pt x="246286" y="402454"/>
                    <a:pt x="246927" y="402133"/>
                  </a:cubicBezTo>
                  <a:lnTo>
                    <a:pt x="301329" y="380950"/>
                  </a:lnTo>
                  <a:cubicBezTo>
                    <a:pt x="304057" y="379827"/>
                    <a:pt x="305822" y="377099"/>
                    <a:pt x="305340" y="374050"/>
                  </a:cubicBezTo>
                  <a:lnTo>
                    <a:pt x="298280" y="331203"/>
                  </a:lnTo>
                  <a:cubicBezTo>
                    <a:pt x="308389" y="323660"/>
                    <a:pt x="317697" y="314995"/>
                    <a:pt x="325560" y="305206"/>
                  </a:cubicBezTo>
                  <a:lnTo>
                    <a:pt x="368086" y="314032"/>
                  </a:lnTo>
                  <a:cubicBezTo>
                    <a:pt x="370975" y="314674"/>
                    <a:pt x="374024" y="313069"/>
                    <a:pt x="375147" y="310341"/>
                  </a:cubicBezTo>
                  <a:lnTo>
                    <a:pt x="399058" y="256903"/>
                  </a:lnTo>
                  <a:cubicBezTo>
                    <a:pt x="400181" y="254175"/>
                    <a:pt x="399379" y="250965"/>
                    <a:pt x="396972" y="249200"/>
                  </a:cubicBezTo>
                  <a:lnTo>
                    <a:pt x="361667" y="224005"/>
                  </a:lnTo>
                  <a:cubicBezTo>
                    <a:pt x="363593" y="211488"/>
                    <a:pt x="363753" y="198811"/>
                    <a:pt x="362470" y="186133"/>
                  </a:cubicBezTo>
                  <a:lnTo>
                    <a:pt x="398897" y="162222"/>
                  </a:lnTo>
                  <a:cubicBezTo>
                    <a:pt x="401465" y="160618"/>
                    <a:pt x="402428" y="157408"/>
                    <a:pt x="401305" y="154680"/>
                  </a:cubicBezTo>
                  <a:lnTo>
                    <a:pt x="380282" y="100279"/>
                  </a:lnTo>
                  <a:cubicBezTo>
                    <a:pt x="379159" y="97551"/>
                    <a:pt x="376431" y="95786"/>
                    <a:pt x="373382" y="96267"/>
                  </a:cubicBezTo>
                  <a:lnTo>
                    <a:pt x="330535" y="103168"/>
                  </a:lnTo>
                  <a:cubicBezTo>
                    <a:pt x="322993" y="93058"/>
                    <a:pt x="314327" y="83911"/>
                    <a:pt x="304699" y="75887"/>
                  </a:cubicBezTo>
                  <a:lnTo>
                    <a:pt x="313525" y="33361"/>
                  </a:lnTo>
                  <a:cubicBezTo>
                    <a:pt x="314167" y="30472"/>
                    <a:pt x="312562" y="27423"/>
                    <a:pt x="309834" y="26300"/>
                  </a:cubicBezTo>
                  <a:lnTo>
                    <a:pt x="256556" y="2710"/>
                  </a:lnTo>
                  <a:cubicBezTo>
                    <a:pt x="253828" y="1587"/>
                    <a:pt x="250618" y="2389"/>
                    <a:pt x="248853" y="4796"/>
                  </a:cubicBezTo>
                  <a:lnTo>
                    <a:pt x="223659" y="40101"/>
                  </a:lnTo>
                  <a:cubicBezTo>
                    <a:pt x="211142" y="38336"/>
                    <a:pt x="198464" y="38015"/>
                    <a:pt x="185786" y="39298"/>
                  </a:cubicBezTo>
                  <a:lnTo>
                    <a:pt x="162036" y="2871"/>
                  </a:lnTo>
                  <a:cubicBezTo>
                    <a:pt x="160431" y="303"/>
                    <a:pt x="157222" y="-660"/>
                    <a:pt x="154494" y="464"/>
                  </a:cubicBezTo>
                  <a:lnTo>
                    <a:pt x="100093" y="21646"/>
                  </a:lnTo>
                  <a:cubicBezTo>
                    <a:pt x="97365" y="22770"/>
                    <a:pt x="95599" y="25498"/>
                    <a:pt x="96081" y="28547"/>
                  </a:cubicBezTo>
                  <a:lnTo>
                    <a:pt x="102981" y="71554"/>
                  </a:lnTo>
                  <a:cubicBezTo>
                    <a:pt x="92711" y="79417"/>
                    <a:pt x="83403" y="88083"/>
                    <a:pt x="75380" y="97872"/>
                  </a:cubicBezTo>
                  <a:lnTo>
                    <a:pt x="33175" y="88885"/>
                  </a:lnTo>
                  <a:cubicBezTo>
                    <a:pt x="30286" y="88243"/>
                    <a:pt x="27237" y="89848"/>
                    <a:pt x="26114" y="92576"/>
                  </a:cubicBezTo>
                  <a:lnTo>
                    <a:pt x="2524" y="146014"/>
                  </a:lnTo>
                  <a:cubicBezTo>
                    <a:pt x="1400" y="148743"/>
                    <a:pt x="2203" y="151952"/>
                    <a:pt x="4610" y="153717"/>
                  </a:cubicBezTo>
                  <a:lnTo>
                    <a:pt x="39915" y="178912"/>
                  </a:lnTo>
                  <a:cubicBezTo>
                    <a:pt x="38149" y="191429"/>
                    <a:pt x="37828" y="204106"/>
                    <a:pt x="39112" y="216784"/>
                  </a:cubicBezTo>
                  <a:lnTo>
                    <a:pt x="2845" y="240534"/>
                  </a:lnTo>
                  <a:cubicBezTo>
                    <a:pt x="438" y="242139"/>
                    <a:pt x="-686" y="245349"/>
                    <a:pt x="438" y="248077"/>
                  </a:cubicBezTo>
                  <a:lnTo>
                    <a:pt x="21299" y="302478"/>
                  </a:lnTo>
                  <a:close/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" name="Forme libre : forme 254">
              <a:extLst>
                <a:ext uri="{FF2B5EF4-FFF2-40B4-BE49-F238E27FC236}">
                  <a16:creationId xmlns:a16="http://schemas.microsoft.com/office/drawing/2014/main" id="{87BF8EFD-BC15-408D-A1B0-E5DCAEA8DFB9}"/>
                </a:ext>
              </a:extLst>
            </p:cNvPr>
            <p:cNvSpPr/>
            <p:nvPr/>
          </p:nvSpPr>
          <p:spPr>
            <a:xfrm>
              <a:off x="2042377" y="1655692"/>
              <a:ext cx="193853" cy="193853"/>
            </a:xfrm>
            <a:custGeom>
              <a:avLst/>
              <a:gdLst>
                <a:gd name="connsiteX0" fmla="*/ 0 w 193853"/>
                <a:gd name="connsiteY0" fmla="*/ 96927 h 193853"/>
                <a:gd name="connsiteX1" fmla="*/ 96927 w 193853"/>
                <a:gd name="connsiteY1" fmla="*/ 193854 h 193853"/>
                <a:gd name="connsiteX2" fmla="*/ 193854 w 193853"/>
                <a:gd name="connsiteY2" fmla="*/ 96927 h 193853"/>
                <a:gd name="connsiteX3" fmla="*/ 96927 w 193853"/>
                <a:gd name="connsiteY3" fmla="*/ 0 h 193853"/>
                <a:gd name="connsiteX4" fmla="*/ 96927 w 193853"/>
                <a:gd name="connsiteY4" fmla="*/ 0 h 193853"/>
                <a:gd name="connsiteX5" fmla="*/ 0 w 193853"/>
                <a:gd name="connsiteY5" fmla="*/ 96927 h 193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3853" h="193853">
                  <a:moveTo>
                    <a:pt x="0" y="96927"/>
                  </a:moveTo>
                  <a:cubicBezTo>
                    <a:pt x="0" y="150365"/>
                    <a:pt x="43328" y="193854"/>
                    <a:pt x="96927" y="193854"/>
                  </a:cubicBezTo>
                  <a:cubicBezTo>
                    <a:pt x="150365" y="193854"/>
                    <a:pt x="193854" y="150526"/>
                    <a:pt x="193854" y="96927"/>
                  </a:cubicBezTo>
                  <a:cubicBezTo>
                    <a:pt x="193854" y="43489"/>
                    <a:pt x="150526" y="0"/>
                    <a:pt x="96927" y="0"/>
                  </a:cubicBezTo>
                  <a:lnTo>
                    <a:pt x="96927" y="0"/>
                  </a:lnTo>
                  <a:cubicBezTo>
                    <a:pt x="43489" y="0"/>
                    <a:pt x="160" y="43328"/>
                    <a:pt x="0" y="96927"/>
                  </a:cubicBezTo>
                  <a:close/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6" name="Forme libre : forme 255">
              <a:extLst>
                <a:ext uri="{FF2B5EF4-FFF2-40B4-BE49-F238E27FC236}">
                  <a16:creationId xmlns:a16="http://schemas.microsoft.com/office/drawing/2014/main" id="{C6DB22BB-0034-4978-B456-17533AE041C3}"/>
                </a:ext>
              </a:extLst>
            </p:cNvPr>
            <p:cNvSpPr/>
            <p:nvPr/>
          </p:nvSpPr>
          <p:spPr>
            <a:xfrm>
              <a:off x="2015761" y="1632262"/>
              <a:ext cx="165908" cy="244403"/>
            </a:xfrm>
            <a:custGeom>
              <a:avLst/>
              <a:gdLst>
                <a:gd name="connsiteX0" fmla="*/ 96262 w 165908"/>
                <a:gd name="connsiteY0" fmla="*/ 0 h 244403"/>
                <a:gd name="connsiteX1" fmla="*/ 3026 w 165908"/>
                <a:gd name="connsiteY1" fmla="*/ 147637 h 244403"/>
                <a:gd name="connsiteX2" fmla="*/ 123383 w 165908"/>
                <a:gd name="connsiteY2" fmla="*/ 243922 h 244403"/>
                <a:gd name="connsiteX3" fmla="*/ 123543 w 165908"/>
                <a:gd name="connsiteY3" fmla="*/ 244404 h 244403"/>
                <a:gd name="connsiteX4" fmla="*/ 165909 w 165908"/>
                <a:gd name="connsiteY4" fmla="*/ 237022 h 244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908" h="244403">
                  <a:moveTo>
                    <a:pt x="96262" y="0"/>
                  </a:moveTo>
                  <a:cubicBezTo>
                    <a:pt x="29826" y="14924"/>
                    <a:pt x="-11898" y="81040"/>
                    <a:pt x="3026" y="147637"/>
                  </a:cubicBezTo>
                  <a:cubicBezTo>
                    <a:pt x="15704" y="203964"/>
                    <a:pt x="65772" y="243922"/>
                    <a:pt x="123383" y="243922"/>
                  </a:cubicBezTo>
                  <a:lnTo>
                    <a:pt x="123543" y="244404"/>
                  </a:lnTo>
                  <a:cubicBezTo>
                    <a:pt x="137986" y="244404"/>
                    <a:pt x="152268" y="241997"/>
                    <a:pt x="165909" y="237022"/>
                  </a:cubicBezTo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7" name="Forme libre : forme 256">
              <a:extLst>
                <a:ext uri="{FF2B5EF4-FFF2-40B4-BE49-F238E27FC236}">
                  <a16:creationId xmlns:a16="http://schemas.microsoft.com/office/drawing/2014/main" id="{8431050A-9BCC-47BA-A3FF-92DE9762788A}"/>
                </a:ext>
              </a:extLst>
            </p:cNvPr>
            <p:cNvSpPr/>
            <p:nvPr/>
          </p:nvSpPr>
          <p:spPr>
            <a:xfrm>
              <a:off x="2239922" y="1371651"/>
              <a:ext cx="280350" cy="280189"/>
            </a:xfrm>
            <a:custGeom>
              <a:avLst/>
              <a:gdLst>
                <a:gd name="connsiteX0" fmla="*/ 275536 w 280350"/>
                <a:gd name="connsiteY0" fmla="*/ 115863 h 280189"/>
                <a:gd name="connsiteX1" fmla="*/ 248095 w 280350"/>
                <a:gd name="connsiteY1" fmla="*/ 109605 h 280189"/>
                <a:gd name="connsiteX2" fmla="*/ 239268 w 280350"/>
                <a:gd name="connsiteY2" fmla="*/ 87780 h 280189"/>
                <a:gd name="connsiteX3" fmla="*/ 254835 w 280350"/>
                <a:gd name="connsiteY3" fmla="*/ 64351 h 280189"/>
                <a:gd name="connsiteX4" fmla="*/ 254193 w 280350"/>
                <a:gd name="connsiteY4" fmla="*/ 56487 h 280189"/>
                <a:gd name="connsiteX5" fmla="*/ 226591 w 280350"/>
                <a:gd name="connsiteY5" fmla="*/ 28404 h 280189"/>
                <a:gd name="connsiteX6" fmla="*/ 218728 w 280350"/>
                <a:gd name="connsiteY6" fmla="*/ 27281 h 280189"/>
                <a:gd name="connsiteX7" fmla="*/ 194817 w 280350"/>
                <a:gd name="connsiteY7" fmla="*/ 42365 h 280189"/>
                <a:gd name="connsiteX8" fmla="*/ 173313 w 280350"/>
                <a:gd name="connsiteY8" fmla="*/ 33218 h 280189"/>
                <a:gd name="connsiteX9" fmla="*/ 167697 w 280350"/>
                <a:gd name="connsiteY9" fmla="*/ 5456 h 280189"/>
                <a:gd name="connsiteX10" fmla="*/ 161438 w 280350"/>
                <a:gd name="connsiteY10" fmla="*/ 481 h 280189"/>
                <a:gd name="connsiteX11" fmla="*/ 121961 w 280350"/>
                <a:gd name="connsiteY11" fmla="*/ 0 h 280189"/>
                <a:gd name="connsiteX12" fmla="*/ 115703 w 280350"/>
                <a:gd name="connsiteY12" fmla="*/ 4975 h 280189"/>
                <a:gd name="connsiteX13" fmla="*/ 109444 w 280350"/>
                <a:gd name="connsiteY13" fmla="*/ 32576 h 280189"/>
                <a:gd name="connsiteX14" fmla="*/ 87780 w 280350"/>
                <a:gd name="connsiteY14" fmla="*/ 41242 h 280189"/>
                <a:gd name="connsiteX15" fmla="*/ 64351 w 280350"/>
                <a:gd name="connsiteY15" fmla="*/ 25516 h 280189"/>
                <a:gd name="connsiteX16" fmla="*/ 56487 w 280350"/>
                <a:gd name="connsiteY16" fmla="*/ 26318 h 280189"/>
                <a:gd name="connsiteX17" fmla="*/ 28244 w 280350"/>
                <a:gd name="connsiteY17" fmla="*/ 53920 h 280189"/>
                <a:gd name="connsiteX18" fmla="*/ 27281 w 280350"/>
                <a:gd name="connsiteY18" fmla="*/ 61943 h 280189"/>
                <a:gd name="connsiteX19" fmla="*/ 42365 w 280350"/>
                <a:gd name="connsiteY19" fmla="*/ 85694 h 280189"/>
                <a:gd name="connsiteX20" fmla="*/ 33058 w 280350"/>
                <a:gd name="connsiteY20" fmla="*/ 107358 h 280189"/>
                <a:gd name="connsiteX21" fmla="*/ 5456 w 280350"/>
                <a:gd name="connsiteY21" fmla="*/ 112814 h 280189"/>
                <a:gd name="connsiteX22" fmla="*/ 481 w 280350"/>
                <a:gd name="connsiteY22" fmla="*/ 119073 h 280189"/>
                <a:gd name="connsiteX23" fmla="*/ 0 w 280350"/>
                <a:gd name="connsiteY23" fmla="*/ 158549 h 280189"/>
                <a:gd name="connsiteX24" fmla="*/ 4975 w 280350"/>
                <a:gd name="connsiteY24" fmla="*/ 164808 h 280189"/>
                <a:gd name="connsiteX25" fmla="*/ 32416 w 280350"/>
                <a:gd name="connsiteY25" fmla="*/ 171067 h 280189"/>
                <a:gd name="connsiteX26" fmla="*/ 41242 w 280350"/>
                <a:gd name="connsiteY26" fmla="*/ 192891 h 280189"/>
                <a:gd name="connsiteX27" fmla="*/ 25676 w 280350"/>
                <a:gd name="connsiteY27" fmla="*/ 216320 h 280189"/>
                <a:gd name="connsiteX28" fmla="*/ 26318 w 280350"/>
                <a:gd name="connsiteY28" fmla="*/ 223863 h 280189"/>
                <a:gd name="connsiteX29" fmla="*/ 53920 w 280350"/>
                <a:gd name="connsiteY29" fmla="*/ 252106 h 280189"/>
                <a:gd name="connsiteX30" fmla="*/ 61783 w 280350"/>
                <a:gd name="connsiteY30" fmla="*/ 252909 h 280189"/>
                <a:gd name="connsiteX31" fmla="*/ 85533 w 280350"/>
                <a:gd name="connsiteY31" fmla="*/ 237824 h 280189"/>
                <a:gd name="connsiteX32" fmla="*/ 107037 w 280350"/>
                <a:gd name="connsiteY32" fmla="*/ 246971 h 280189"/>
                <a:gd name="connsiteX33" fmla="*/ 112654 w 280350"/>
                <a:gd name="connsiteY33" fmla="*/ 274733 h 280189"/>
                <a:gd name="connsiteX34" fmla="*/ 118912 w 280350"/>
                <a:gd name="connsiteY34" fmla="*/ 279708 h 280189"/>
                <a:gd name="connsiteX35" fmla="*/ 158389 w 280350"/>
                <a:gd name="connsiteY35" fmla="*/ 280190 h 280189"/>
                <a:gd name="connsiteX36" fmla="*/ 158389 w 280350"/>
                <a:gd name="connsiteY36" fmla="*/ 280190 h 280189"/>
                <a:gd name="connsiteX37" fmla="*/ 164648 w 280350"/>
                <a:gd name="connsiteY37" fmla="*/ 275215 h 280189"/>
                <a:gd name="connsiteX38" fmla="*/ 170906 w 280350"/>
                <a:gd name="connsiteY38" fmla="*/ 247613 h 280189"/>
                <a:gd name="connsiteX39" fmla="*/ 192731 w 280350"/>
                <a:gd name="connsiteY39" fmla="*/ 238787 h 280189"/>
                <a:gd name="connsiteX40" fmla="*/ 216320 w 280350"/>
                <a:gd name="connsiteY40" fmla="*/ 254353 h 280189"/>
                <a:gd name="connsiteX41" fmla="*/ 223863 w 280350"/>
                <a:gd name="connsiteY41" fmla="*/ 253711 h 280189"/>
                <a:gd name="connsiteX42" fmla="*/ 252106 w 280350"/>
                <a:gd name="connsiteY42" fmla="*/ 226109 h 280189"/>
                <a:gd name="connsiteX43" fmla="*/ 252909 w 280350"/>
                <a:gd name="connsiteY43" fmla="*/ 218246 h 280189"/>
                <a:gd name="connsiteX44" fmla="*/ 237824 w 280350"/>
                <a:gd name="connsiteY44" fmla="*/ 194496 h 280189"/>
                <a:gd name="connsiteX45" fmla="*/ 247132 w 280350"/>
                <a:gd name="connsiteY45" fmla="*/ 172832 h 280189"/>
                <a:gd name="connsiteX46" fmla="*/ 274733 w 280350"/>
                <a:gd name="connsiteY46" fmla="*/ 167215 h 280189"/>
                <a:gd name="connsiteX47" fmla="*/ 279869 w 280350"/>
                <a:gd name="connsiteY47" fmla="*/ 160957 h 280189"/>
                <a:gd name="connsiteX48" fmla="*/ 280350 w 280350"/>
                <a:gd name="connsiteY48" fmla="*/ 121480 h 280189"/>
                <a:gd name="connsiteX49" fmla="*/ 275536 w 280350"/>
                <a:gd name="connsiteY49" fmla="*/ 115863 h 28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80350" h="280189">
                  <a:moveTo>
                    <a:pt x="275536" y="115863"/>
                  </a:moveTo>
                  <a:lnTo>
                    <a:pt x="248095" y="109605"/>
                  </a:lnTo>
                  <a:cubicBezTo>
                    <a:pt x="246008" y="102062"/>
                    <a:pt x="242959" y="94680"/>
                    <a:pt x="239268" y="87780"/>
                  </a:cubicBezTo>
                  <a:lnTo>
                    <a:pt x="254835" y="64351"/>
                  </a:lnTo>
                  <a:cubicBezTo>
                    <a:pt x="256439" y="61943"/>
                    <a:pt x="256118" y="58573"/>
                    <a:pt x="254193" y="56487"/>
                  </a:cubicBezTo>
                  <a:lnTo>
                    <a:pt x="226591" y="28404"/>
                  </a:lnTo>
                  <a:cubicBezTo>
                    <a:pt x="224505" y="26157"/>
                    <a:pt x="221135" y="25836"/>
                    <a:pt x="218728" y="27281"/>
                  </a:cubicBezTo>
                  <a:lnTo>
                    <a:pt x="194817" y="42365"/>
                  </a:lnTo>
                  <a:cubicBezTo>
                    <a:pt x="188077" y="38514"/>
                    <a:pt x="180855" y="35465"/>
                    <a:pt x="173313" y="33218"/>
                  </a:cubicBezTo>
                  <a:lnTo>
                    <a:pt x="167697" y="5456"/>
                  </a:lnTo>
                  <a:cubicBezTo>
                    <a:pt x="167055" y="2407"/>
                    <a:pt x="164487" y="321"/>
                    <a:pt x="161438" y="481"/>
                  </a:cubicBezTo>
                  <a:lnTo>
                    <a:pt x="121961" y="0"/>
                  </a:lnTo>
                  <a:cubicBezTo>
                    <a:pt x="118912" y="0"/>
                    <a:pt x="116344" y="1926"/>
                    <a:pt x="115703" y="4975"/>
                  </a:cubicBezTo>
                  <a:lnTo>
                    <a:pt x="109444" y="32576"/>
                  </a:lnTo>
                  <a:cubicBezTo>
                    <a:pt x="101902" y="34663"/>
                    <a:pt x="94680" y="37551"/>
                    <a:pt x="87780" y="41242"/>
                  </a:cubicBezTo>
                  <a:lnTo>
                    <a:pt x="64351" y="25516"/>
                  </a:lnTo>
                  <a:cubicBezTo>
                    <a:pt x="61943" y="23911"/>
                    <a:pt x="58573" y="24232"/>
                    <a:pt x="56487" y="26318"/>
                  </a:cubicBezTo>
                  <a:lnTo>
                    <a:pt x="28244" y="53920"/>
                  </a:lnTo>
                  <a:cubicBezTo>
                    <a:pt x="25997" y="56166"/>
                    <a:pt x="25676" y="59376"/>
                    <a:pt x="27281" y="61943"/>
                  </a:cubicBezTo>
                  <a:lnTo>
                    <a:pt x="42365" y="85694"/>
                  </a:lnTo>
                  <a:cubicBezTo>
                    <a:pt x="38514" y="92594"/>
                    <a:pt x="35305" y="99816"/>
                    <a:pt x="33058" y="107358"/>
                  </a:cubicBezTo>
                  <a:lnTo>
                    <a:pt x="5456" y="112814"/>
                  </a:lnTo>
                  <a:cubicBezTo>
                    <a:pt x="2407" y="113456"/>
                    <a:pt x="321" y="116024"/>
                    <a:pt x="481" y="119073"/>
                  </a:cubicBezTo>
                  <a:lnTo>
                    <a:pt x="0" y="158549"/>
                  </a:lnTo>
                  <a:cubicBezTo>
                    <a:pt x="0" y="161598"/>
                    <a:pt x="2086" y="164166"/>
                    <a:pt x="4975" y="164808"/>
                  </a:cubicBezTo>
                  <a:lnTo>
                    <a:pt x="32416" y="171067"/>
                  </a:lnTo>
                  <a:cubicBezTo>
                    <a:pt x="34502" y="178609"/>
                    <a:pt x="37551" y="185830"/>
                    <a:pt x="41242" y="192891"/>
                  </a:cubicBezTo>
                  <a:lnTo>
                    <a:pt x="25676" y="216320"/>
                  </a:lnTo>
                  <a:cubicBezTo>
                    <a:pt x="24232" y="218728"/>
                    <a:pt x="24553" y="221777"/>
                    <a:pt x="26318" y="223863"/>
                  </a:cubicBezTo>
                  <a:lnTo>
                    <a:pt x="53920" y="252106"/>
                  </a:lnTo>
                  <a:cubicBezTo>
                    <a:pt x="56006" y="254193"/>
                    <a:pt x="59215" y="254514"/>
                    <a:pt x="61783" y="252909"/>
                  </a:cubicBezTo>
                  <a:lnTo>
                    <a:pt x="85533" y="237824"/>
                  </a:lnTo>
                  <a:cubicBezTo>
                    <a:pt x="92434" y="241676"/>
                    <a:pt x="99655" y="244725"/>
                    <a:pt x="107037" y="246971"/>
                  </a:cubicBezTo>
                  <a:lnTo>
                    <a:pt x="112654" y="274733"/>
                  </a:lnTo>
                  <a:cubicBezTo>
                    <a:pt x="113295" y="277782"/>
                    <a:pt x="115863" y="279869"/>
                    <a:pt x="118912" y="279708"/>
                  </a:cubicBezTo>
                  <a:lnTo>
                    <a:pt x="158389" y="280190"/>
                  </a:lnTo>
                  <a:lnTo>
                    <a:pt x="158389" y="280190"/>
                  </a:lnTo>
                  <a:cubicBezTo>
                    <a:pt x="161438" y="280190"/>
                    <a:pt x="164006" y="278264"/>
                    <a:pt x="164648" y="275215"/>
                  </a:cubicBezTo>
                  <a:lnTo>
                    <a:pt x="170906" y="247613"/>
                  </a:lnTo>
                  <a:cubicBezTo>
                    <a:pt x="178448" y="245527"/>
                    <a:pt x="185830" y="242478"/>
                    <a:pt x="192731" y="238787"/>
                  </a:cubicBezTo>
                  <a:lnTo>
                    <a:pt x="216320" y="254353"/>
                  </a:lnTo>
                  <a:cubicBezTo>
                    <a:pt x="218728" y="255797"/>
                    <a:pt x="221777" y="255476"/>
                    <a:pt x="223863" y="253711"/>
                  </a:cubicBezTo>
                  <a:lnTo>
                    <a:pt x="252106" y="226109"/>
                  </a:lnTo>
                  <a:cubicBezTo>
                    <a:pt x="254193" y="224023"/>
                    <a:pt x="254674" y="220653"/>
                    <a:pt x="252909" y="218246"/>
                  </a:cubicBezTo>
                  <a:lnTo>
                    <a:pt x="237824" y="194496"/>
                  </a:lnTo>
                  <a:cubicBezTo>
                    <a:pt x="241676" y="187595"/>
                    <a:pt x="244885" y="180374"/>
                    <a:pt x="247132" y="172832"/>
                  </a:cubicBezTo>
                  <a:lnTo>
                    <a:pt x="274733" y="167215"/>
                  </a:lnTo>
                  <a:cubicBezTo>
                    <a:pt x="277782" y="166573"/>
                    <a:pt x="279869" y="164006"/>
                    <a:pt x="279869" y="160957"/>
                  </a:cubicBezTo>
                  <a:lnTo>
                    <a:pt x="280350" y="121480"/>
                  </a:lnTo>
                  <a:cubicBezTo>
                    <a:pt x="280350" y="119073"/>
                    <a:pt x="278424" y="116505"/>
                    <a:pt x="275536" y="115863"/>
                  </a:cubicBezTo>
                  <a:close/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8" name="Forme libre : forme 257">
              <a:extLst>
                <a:ext uri="{FF2B5EF4-FFF2-40B4-BE49-F238E27FC236}">
                  <a16:creationId xmlns:a16="http://schemas.microsoft.com/office/drawing/2014/main" id="{2B4A065D-33E6-47EB-B174-CEBFD8F9BA76}"/>
                </a:ext>
              </a:extLst>
            </p:cNvPr>
            <p:cNvSpPr/>
            <p:nvPr/>
          </p:nvSpPr>
          <p:spPr>
            <a:xfrm>
              <a:off x="2312327" y="1444698"/>
              <a:ext cx="135218" cy="135218"/>
            </a:xfrm>
            <a:custGeom>
              <a:avLst/>
              <a:gdLst>
                <a:gd name="connsiteX0" fmla="*/ 95612 w 135218"/>
                <a:gd name="connsiteY0" fmla="*/ 6067 h 135218"/>
                <a:gd name="connsiteX1" fmla="*/ 6067 w 135218"/>
                <a:gd name="connsiteY1" fmla="*/ 39606 h 135218"/>
                <a:gd name="connsiteX2" fmla="*/ 39606 w 135218"/>
                <a:gd name="connsiteY2" fmla="*/ 129152 h 135218"/>
                <a:gd name="connsiteX3" fmla="*/ 129152 w 135218"/>
                <a:gd name="connsiteY3" fmla="*/ 95612 h 135218"/>
                <a:gd name="connsiteX4" fmla="*/ 129152 w 135218"/>
                <a:gd name="connsiteY4" fmla="*/ 95612 h 135218"/>
                <a:gd name="connsiteX5" fmla="*/ 95612 w 135218"/>
                <a:gd name="connsiteY5" fmla="*/ 6067 h 13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218" h="135218">
                  <a:moveTo>
                    <a:pt x="95612" y="6067"/>
                  </a:moveTo>
                  <a:cubicBezTo>
                    <a:pt x="61592" y="-9338"/>
                    <a:pt x="21473" y="5586"/>
                    <a:pt x="6067" y="39606"/>
                  </a:cubicBezTo>
                  <a:cubicBezTo>
                    <a:pt x="-9338" y="73627"/>
                    <a:pt x="5586" y="113746"/>
                    <a:pt x="39606" y="129152"/>
                  </a:cubicBezTo>
                  <a:cubicBezTo>
                    <a:pt x="73627" y="144557"/>
                    <a:pt x="113746" y="129633"/>
                    <a:pt x="129152" y="95612"/>
                  </a:cubicBezTo>
                  <a:cubicBezTo>
                    <a:pt x="129152" y="95612"/>
                    <a:pt x="129152" y="95612"/>
                    <a:pt x="129152" y="95612"/>
                  </a:cubicBezTo>
                  <a:cubicBezTo>
                    <a:pt x="144557" y="61592"/>
                    <a:pt x="129633" y="21633"/>
                    <a:pt x="95612" y="6067"/>
                  </a:cubicBezTo>
                  <a:close/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9" name="Forme libre : forme 258">
              <a:extLst>
                <a:ext uri="{FF2B5EF4-FFF2-40B4-BE49-F238E27FC236}">
                  <a16:creationId xmlns:a16="http://schemas.microsoft.com/office/drawing/2014/main" id="{143A36B7-EA56-40D1-8352-0D67A8518134}"/>
                </a:ext>
              </a:extLst>
            </p:cNvPr>
            <p:cNvSpPr/>
            <p:nvPr/>
          </p:nvSpPr>
          <p:spPr>
            <a:xfrm>
              <a:off x="2287743" y="1674628"/>
              <a:ext cx="23996" cy="43007"/>
            </a:xfrm>
            <a:custGeom>
              <a:avLst/>
              <a:gdLst>
                <a:gd name="connsiteX0" fmla="*/ 0 w 23996"/>
                <a:gd name="connsiteY0" fmla="*/ 43007 h 43007"/>
                <a:gd name="connsiteX1" fmla="*/ 20701 w 23996"/>
                <a:gd name="connsiteY1" fmla="*/ 32576 h 43007"/>
                <a:gd name="connsiteX2" fmla="*/ 23590 w 23996"/>
                <a:gd name="connsiteY2" fmla="*/ 24874 h 43007"/>
                <a:gd name="connsiteX3" fmla="*/ 14443 w 23996"/>
                <a:gd name="connsiteY3" fmla="*/ 0 h 4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96" h="43007">
                  <a:moveTo>
                    <a:pt x="0" y="43007"/>
                  </a:moveTo>
                  <a:cubicBezTo>
                    <a:pt x="1123" y="43007"/>
                    <a:pt x="20701" y="32576"/>
                    <a:pt x="20701" y="32576"/>
                  </a:cubicBezTo>
                  <a:cubicBezTo>
                    <a:pt x="23429" y="31132"/>
                    <a:pt x="24713" y="27762"/>
                    <a:pt x="23590" y="24874"/>
                  </a:cubicBezTo>
                  <a:lnTo>
                    <a:pt x="14443" y="0"/>
                  </a:lnTo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02AFACCD-5F95-4ACB-90D4-E00A1A6C62D4}"/>
              </a:ext>
            </a:extLst>
          </p:cNvPr>
          <p:cNvGrpSpPr/>
          <p:nvPr/>
        </p:nvGrpSpPr>
        <p:grpSpPr>
          <a:xfrm>
            <a:off x="1001505" y="2064195"/>
            <a:ext cx="11190495" cy="4656751"/>
            <a:chOff x="316947" y="1704701"/>
            <a:chExt cx="8886174" cy="3697843"/>
          </a:xfrm>
        </p:grpSpPr>
        <p:pic>
          <p:nvPicPr>
            <p:cNvPr id="20" name="Image 19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23C22847-8D03-48BE-A494-421326AF5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34075" y="2000623"/>
              <a:ext cx="1156933" cy="2503894"/>
            </a:xfrm>
            <a:prstGeom prst="rect">
              <a:avLst/>
            </a:prstGeom>
          </p:spPr>
        </p:pic>
        <p:pic>
          <p:nvPicPr>
            <p:cNvPr id="21" name="Picture 6" descr="Phone In Hand Png Image - Snapchat On Iphone X PNG Image | Transparent PNG  Free Download on SeekPNG">
              <a:extLst>
                <a:ext uri="{FF2B5EF4-FFF2-40B4-BE49-F238E27FC236}">
                  <a16:creationId xmlns:a16="http://schemas.microsoft.com/office/drawing/2014/main" id="{7D57F916-8F7D-4FB3-9FB8-B31AACAFB9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22" r="33235"/>
            <a:stretch/>
          </p:blipFill>
          <p:spPr bwMode="auto">
            <a:xfrm>
              <a:off x="6934876" y="1704701"/>
              <a:ext cx="2268245" cy="36978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C4E558BC-8EAA-48FF-BD89-74EFA6B8476B}"/>
                </a:ext>
              </a:extLst>
            </p:cNvPr>
            <p:cNvGrpSpPr/>
            <p:nvPr/>
          </p:nvGrpSpPr>
          <p:grpSpPr>
            <a:xfrm>
              <a:off x="358469" y="1794769"/>
              <a:ext cx="5983633" cy="3063572"/>
              <a:chOff x="358469" y="1794769"/>
              <a:chExt cx="5983633" cy="3063572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82A75CA-ED88-445A-9797-34CEE9B3E752}"/>
                  </a:ext>
                </a:extLst>
              </p:cNvPr>
              <p:cNvSpPr/>
              <p:nvPr/>
            </p:nvSpPr>
            <p:spPr>
              <a:xfrm>
                <a:off x="5028100" y="2098095"/>
                <a:ext cx="555061" cy="1299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00" b="1" dirty="0">
                    <a:latin typeface="Ubuntu" panose="020B0504030602030204" pitchFamily="34" charset="0"/>
                  </a:rPr>
                  <a:t>Omed D.</a:t>
                </a:r>
              </a:p>
            </p:txBody>
          </p:sp>
          <p:pic>
            <p:nvPicPr>
              <p:cNvPr id="25" name="Image 24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D68AB497-D2CE-4A81-8445-C50CC96C9B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145" y="2092988"/>
                <a:ext cx="4167989" cy="2034066"/>
              </a:xfrm>
              <a:prstGeom prst="rect">
                <a:avLst/>
              </a:prstGeom>
            </p:spPr>
          </p:pic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A98A1BB-6262-4AD8-A9C8-B77447E2CD3D}"/>
                  </a:ext>
                </a:extLst>
              </p:cNvPr>
              <p:cNvSpPr/>
              <p:nvPr/>
            </p:nvSpPr>
            <p:spPr>
              <a:xfrm>
                <a:off x="2550952" y="3151741"/>
                <a:ext cx="465827" cy="542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D7056EB-9E3B-457A-AA4C-3F2BCB0F729B}"/>
                  </a:ext>
                </a:extLst>
              </p:cNvPr>
              <p:cNvSpPr/>
              <p:nvPr/>
            </p:nvSpPr>
            <p:spPr>
              <a:xfrm>
                <a:off x="2148266" y="3136090"/>
                <a:ext cx="1224198" cy="835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7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Ubuntu Light" panose="020B0304030602030204" pitchFamily="34" charset="0"/>
                  </a:rPr>
                  <a:t>M OMED DEMO •••• 1234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7108AE4-A4F6-471D-BFDC-A5802FB416B0}"/>
                  </a:ext>
                </a:extLst>
              </p:cNvPr>
              <p:cNvSpPr/>
              <p:nvPr/>
            </p:nvSpPr>
            <p:spPr>
              <a:xfrm>
                <a:off x="2506529" y="2980134"/>
                <a:ext cx="385762" cy="4571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1A75661-D105-4118-B935-70F2FE4E15FD}"/>
                  </a:ext>
                </a:extLst>
              </p:cNvPr>
              <p:cNvSpPr/>
              <p:nvPr/>
            </p:nvSpPr>
            <p:spPr>
              <a:xfrm>
                <a:off x="2074929" y="2958292"/>
                <a:ext cx="1224198" cy="835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7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Ubuntu Light" panose="020B0304030602030204" pitchFamily="34" charset="0"/>
                  </a:rPr>
                  <a:t>M OMED DEMO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DC803720-F3B5-4641-AC0B-8EC65C7B348A}"/>
                  </a:ext>
                </a:extLst>
              </p:cNvPr>
              <p:cNvSpPr/>
              <p:nvPr/>
            </p:nvSpPr>
            <p:spPr>
              <a:xfrm>
                <a:off x="5205553" y="2134545"/>
                <a:ext cx="143623" cy="54257"/>
              </a:xfrm>
              <a:prstGeom prst="rect">
                <a:avLst/>
              </a:prstGeom>
              <a:solidFill>
                <a:srgbClr val="D700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EA9F8A6-BAB6-4795-B312-1B285824CC93}"/>
                  </a:ext>
                </a:extLst>
              </p:cNvPr>
              <p:cNvSpPr/>
              <p:nvPr/>
            </p:nvSpPr>
            <p:spPr>
              <a:xfrm>
                <a:off x="5007150" y="2096677"/>
                <a:ext cx="555061" cy="1299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70" b="1" dirty="0">
                    <a:latin typeface="Ubuntu" panose="020B0504030602030204" pitchFamily="34" charset="0"/>
                  </a:rPr>
                  <a:t>Omed D.</a:t>
                </a:r>
              </a:p>
            </p:txBody>
          </p:sp>
          <p:pic>
            <p:nvPicPr>
              <p:cNvPr id="32" name="Picture 2" descr="Macbook Vector Pro - Image gratuite sur Pixabay">
                <a:extLst>
                  <a:ext uri="{FF2B5EF4-FFF2-40B4-BE49-F238E27FC236}">
                    <a16:creationId xmlns:a16="http://schemas.microsoft.com/office/drawing/2014/main" id="{4647AD8D-9207-4FEB-82E2-A5558B322E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8469" y="1794769"/>
                <a:ext cx="5983633" cy="3063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2D981F1-562E-404B-AA72-C40A2781137D}"/>
                </a:ext>
              </a:extLst>
            </p:cNvPr>
            <p:cNvSpPr/>
            <p:nvPr/>
          </p:nvSpPr>
          <p:spPr>
            <a:xfrm>
              <a:off x="1287428" y="2070335"/>
              <a:ext cx="1827151" cy="182676"/>
            </a:xfrm>
            <a:prstGeom prst="rect">
              <a:avLst/>
            </a:prstGeom>
            <a:noFill/>
            <a:ln>
              <a:solidFill>
                <a:srgbClr val="E31D1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4631201-21A3-4731-9593-62A8EAFD447E}"/>
                </a:ext>
              </a:extLst>
            </p:cNvPr>
            <p:cNvSpPr/>
            <p:nvPr/>
          </p:nvSpPr>
          <p:spPr>
            <a:xfrm>
              <a:off x="4531605" y="2070335"/>
              <a:ext cx="986895" cy="182676"/>
            </a:xfrm>
            <a:prstGeom prst="rect">
              <a:avLst/>
            </a:prstGeom>
            <a:noFill/>
            <a:ln>
              <a:solidFill>
                <a:srgbClr val="E31D1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5" name="Image 34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F1106CF3-A362-4633-9AF2-5B5A542378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6894" b="93549"/>
            <a:stretch/>
          </p:blipFill>
          <p:spPr>
            <a:xfrm>
              <a:off x="316947" y="1724288"/>
              <a:ext cx="3855916" cy="28160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6" name="Image 35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22F46D2A-2F55-4368-90B1-C45A93A3B0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9011" b="93550"/>
            <a:stretch/>
          </p:blipFill>
          <p:spPr>
            <a:xfrm>
              <a:off x="5205554" y="2303454"/>
              <a:ext cx="1590140" cy="23849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9B8F376-0BDF-4A7C-9207-4790353FF84F}"/>
                </a:ext>
              </a:extLst>
            </p:cNvPr>
            <p:cNvSpPr/>
            <p:nvPr/>
          </p:nvSpPr>
          <p:spPr>
            <a:xfrm>
              <a:off x="6304344" y="2357377"/>
              <a:ext cx="285869" cy="100314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2856B16-C319-4F14-9466-F9070D999B4E}"/>
                </a:ext>
              </a:extLst>
            </p:cNvPr>
            <p:cNvSpPr/>
            <p:nvPr/>
          </p:nvSpPr>
          <p:spPr>
            <a:xfrm>
              <a:off x="6198145" y="2360971"/>
              <a:ext cx="555061" cy="1299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50" b="1" dirty="0">
                  <a:latin typeface="Ubuntu" panose="020B0504030602030204" pitchFamily="34" charset="0"/>
                </a:rPr>
                <a:t>Omed D.</a:t>
              </a:r>
            </a:p>
          </p:txBody>
        </p:sp>
        <p:pic>
          <p:nvPicPr>
            <p:cNvPr id="39" name="Graphique 38" descr="Curseur">
              <a:extLst>
                <a:ext uri="{FF2B5EF4-FFF2-40B4-BE49-F238E27FC236}">
                  <a16:creationId xmlns:a16="http://schemas.microsoft.com/office/drawing/2014/main" id="{5BF68242-50CA-40EF-9733-B2BD9C7E7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82591" y="1882544"/>
              <a:ext cx="258274" cy="2582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2011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82B64CD-5A3A-48CF-8F2B-0CE37336519C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>
                <a:cs typeface="Arial" panose="020B0604020202020204" pitchFamily="34" charset="0"/>
              </a:rPr>
              <a:t>Notre client peut </a:t>
            </a:r>
            <a:r>
              <a:rPr lang="fr-FR" b="1" dirty="0">
                <a:cs typeface="Arial" panose="020B0604020202020204" pitchFamily="34" charset="0"/>
              </a:rPr>
              <a:t>visualiser les comptes</a:t>
            </a:r>
            <a:r>
              <a:rPr lang="fr-FR" dirty="0">
                <a:cs typeface="Arial" panose="020B0604020202020204" pitchFamily="34" charset="0"/>
              </a:rPr>
              <a:t> </a:t>
            </a:r>
            <a:r>
              <a:rPr lang="fr-FR" b="1" dirty="0">
                <a:cs typeface="Arial" panose="020B0604020202020204" pitchFamily="34" charset="0"/>
              </a:rPr>
              <a:t>d’autres établissements bancaires </a:t>
            </a:r>
            <a:r>
              <a:rPr lang="fr-FR" dirty="0">
                <a:cs typeface="Arial" panose="020B0604020202020204" pitchFamily="34" charset="0"/>
              </a:rPr>
              <a:t>grâce au </a:t>
            </a:r>
            <a:r>
              <a:rPr lang="fr-FR" b="1" dirty="0">
                <a:cs typeface="Arial" panose="020B0604020202020204" pitchFamily="34" charset="0"/>
              </a:rPr>
              <a:t>service d’agrégation de comptes</a:t>
            </a:r>
            <a:r>
              <a:rPr lang="fr-FR" dirty="0">
                <a:cs typeface="Arial" panose="020B0604020202020204" pitchFamily="34" charset="0"/>
              </a:rPr>
              <a:t>. Il suffit, depuis la synthèse de ses comptes, de cliquer sur : « </a:t>
            </a:r>
            <a:r>
              <a:rPr lang="fr-FR" b="1" dirty="0">
                <a:cs typeface="Arial" panose="020B0604020202020204" pitchFamily="34" charset="0"/>
              </a:rPr>
              <a:t>Ajouter une banque </a:t>
            </a:r>
            <a:r>
              <a:rPr lang="fr-FR" dirty="0">
                <a:cs typeface="Arial" panose="020B0604020202020204" pitchFamily="34" charset="0"/>
              </a:rPr>
              <a:t>».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3F4B74-0448-4F6E-9CA8-5F39620280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Tous ses comptes sur un seul écran avec l’agrégation de comptes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E4C193-2FED-4B66-AC07-E13567012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Qu’est-ce qui change et pourquoi c’est mieux ?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1D7F68BE-FB92-4786-81C9-B5241CBEFE84}"/>
              </a:ext>
            </a:extLst>
          </p:cNvPr>
          <p:cNvSpPr/>
          <p:nvPr/>
        </p:nvSpPr>
        <p:spPr>
          <a:xfrm>
            <a:off x="9811262" y="727821"/>
            <a:ext cx="2117969" cy="429339"/>
          </a:xfrm>
          <a:prstGeom prst="roundRect">
            <a:avLst>
              <a:gd name="adj" fmla="val 50000"/>
            </a:avLst>
          </a:prstGeom>
          <a:solidFill>
            <a:srgbClr val="FF0000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/>
              </a:rPr>
              <a:t>C’est plus utile</a:t>
            </a:r>
          </a:p>
        </p:txBody>
      </p:sp>
      <p:grpSp>
        <p:nvGrpSpPr>
          <p:cNvPr id="31" name="Graphique 1830">
            <a:extLst>
              <a:ext uri="{FF2B5EF4-FFF2-40B4-BE49-F238E27FC236}">
                <a16:creationId xmlns:a16="http://schemas.microsoft.com/office/drawing/2014/main" id="{D1798310-A4D2-46C9-BFCD-2EA024FD4EE5}"/>
              </a:ext>
            </a:extLst>
          </p:cNvPr>
          <p:cNvGrpSpPr/>
          <p:nvPr/>
        </p:nvGrpSpPr>
        <p:grpSpPr>
          <a:xfrm>
            <a:off x="9404379" y="602477"/>
            <a:ext cx="648059" cy="587702"/>
            <a:chOff x="10483925" y="2904391"/>
            <a:chExt cx="396900" cy="359934"/>
          </a:xfrm>
          <a:noFill/>
        </p:grpSpPr>
        <p:grpSp>
          <p:nvGrpSpPr>
            <p:cNvPr id="32" name="Graphique 1830">
              <a:extLst>
                <a:ext uri="{FF2B5EF4-FFF2-40B4-BE49-F238E27FC236}">
                  <a16:creationId xmlns:a16="http://schemas.microsoft.com/office/drawing/2014/main" id="{BF97C985-82DB-4EDE-B5C0-D4F993363ABC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4BF37623-87E3-4E69-B9EE-13FEAD175CA8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1E0DDC36-43D8-4CE2-BF7C-ABA0D748DB11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BC9E248B-7E58-4A31-A6C1-F1C05E2E3295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484EF3FD-B79F-4195-936F-767E236C3012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49F353B3-8A9C-4EB5-AFCA-0864D210E708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9C73AB5C-B891-41E8-9CCA-BA8DDB29A3F8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2" name="Forme libre : forme 41">
                <a:extLst>
                  <a:ext uri="{FF2B5EF4-FFF2-40B4-BE49-F238E27FC236}">
                    <a16:creationId xmlns:a16="http://schemas.microsoft.com/office/drawing/2014/main" id="{4C06B693-DC25-4CD8-90F0-5C803D2CC03A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7041CA25-C0C7-40A8-B69E-E2422B024B6E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D4E9647D-2572-41BA-AA2F-C51D5EF1F24D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1333FAD0-2B10-4841-95A4-9940768888D6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5FDC8EF8-3297-4083-BC15-3A96E0F0A776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00252108-B911-43A0-A73B-B5B36E1AC809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6920DB34-A900-4D3D-A970-37F9D983C630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1EE72F05-442F-4EAC-8B29-653DA7A4197F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9525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6332823C-26DF-463F-869E-6502FB0C5B85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9525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955B0037-5706-485C-A7B8-9071E498C96E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9525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CAC2799C-AD73-4565-9C5D-8E221E2F235F}"/>
              </a:ext>
            </a:extLst>
          </p:cNvPr>
          <p:cNvGrpSpPr/>
          <p:nvPr/>
        </p:nvGrpSpPr>
        <p:grpSpPr>
          <a:xfrm>
            <a:off x="1092200" y="2080252"/>
            <a:ext cx="11099800" cy="4640693"/>
            <a:chOff x="358469" y="1704701"/>
            <a:chExt cx="8844652" cy="3697843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302BF553-2891-4758-AA73-0B3FDE333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55117" y="2000623"/>
              <a:ext cx="1122945" cy="2582690"/>
            </a:xfrm>
            <a:prstGeom prst="rect">
              <a:avLst/>
            </a:prstGeom>
          </p:spPr>
        </p:pic>
        <p:pic>
          <p:nvPicPr>
            <p:cNvPr id="51" name="Picture 6" descr="Phone In Hand Png Image - Snapchat On Iphone X PNG Image | Transparent PNG  Free Download on SeekPNG">
              <a:extLst>
                <a:ext uri="{FF2B5EF4-FFF2-40B4-BE49-F238E27FC236}">
                  <a16:creationId xmlns:a16="http://schemas.microsoft.com/office/drawing/2014/main" id="{5A7CE8BB-D869-4AA6-96EE-33A2013152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22" r="33235"/>
            <a:stretch/>
          </p:blipFill>
          <p:spPr bwMode="auto">
            <a:xfrm>
              <a:off x="6934876" y="1704701"/>
              <a:ext cx="2268245" cy="36978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2A81BFF8-9408-4765-A125-F2FFA3240028}"/>
                </a:ext>
              </a:extLst>
            </p:cNvPr>
            <p:cNvGrpSpPr/>
            <p:nvPr/>
          </p:nvGrpSpPr>
          <p:grpSpPr>
            <a:xfrm>
              <a:off x="358469" y="1794769"/>
              <a:ext cx="5983633" cy="3063572"/>
              <a:chOff x="358469" y="1794769"/>
              <a:chExt cx="5983633" cy="3063572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3B4EE4B-3601-410D-B58F-564ED459C9C6}"/>
                  </a:ext>
                </a:extLst>
              </p:cNvPr>
              <p:cNvSpPr/>
              <p:nvPr/>
            </p:nvSpPr>
            <p:spPr>
              <a:xfrm>
                <a:off x="5028100" y="2098095"/>
                <a:ext cx="555061" cy="1299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00" b="1" dirty="0">
                    <a:latin typeface="Ubuntu" panose="020B0504030602030204" pitchFamily="34" charset="0"/>
                  </a:rPr>
                  <a:t>Omed D.</a:t>
                </a:r>
              </a:p>
            </p:txBody>
          </p:sp>
          <p:pic>
            <p:nvPicPr>
              <p:cNvPr id="55" name="Image 54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EDDD9979-B890-4305-B93B-1C867764D6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145" y="2092988"/>
                <a:ext cx="4167989" cy="2034066"/>
              </a:xfrm>
              <a:prstGeom prst="rect">
                <a:avLst/>
              </a:prstGeom>
            </p:spPr>
          </p:pic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5FC3BBC4-EB2E-4003-81D4-8A59CEDF3CE5}"/>
                  </a:ext>
                </a:extLst>
              </p:cNvPr>
              <p:cNvSpPr/>
              <p:nvPr/>
            </p:nvSpPr>
            <p:spPr>
              <a:xfrm>
                <a:off x="2550952" y="3151741"/>
                <a:ext cx="465827" cy="542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82A27A98-FAF0-48AA-8B7A-1B70781777D1}"/>
                  </a:ext>
                </a:extLst>
              </p:cNvPr>
              <p:cNvSpPr/>
              <p:nvPr/>
            </p:nvSpPr>
            <p:spPr>
              <a:xfrm>
                <a:off x="2148266" y="3136090"/>
                <a:ext cx="1224198" cy="835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7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Ubuntu Light" panose="020B0304030602030204" pitchFamily="34" charset="0"/>
                  </a:rPr>
                  <a:t>M OMED DEMO •••• 1234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D163CE4-DF0A-4459-AE8C-F3AC5A20F0E7}"/>
                  </a:ext>
                </a:extLst>
              </p:cNvPr>
              <p:cNvSpPr/>
              <p:nvPr/>
            </p:nvSpPr>
            <p:spPr>
              <a:xfrm>
                <a:off x="2506529" y="2980134"/>
                <a:ext cx="385762" cy="4571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984471C-5B55-4A0D-8205-43A979350B91}"/>
                  </a:ext>
                </a:extLst>
              </p:cNvPr>
              <p:cNvSpPr/>
              <p:nvPr/>
            </p:nvSpPr>
            <p:spPr>
              <a:xfrm>
                <a:off x="2074929" y="2958292"/>
                <a:ext cx="1224198" cy="835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7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Ubuntu Light" panose="020B0304030602030204" pitchFamily="34" charset="0"/>
                  </a:rPr>
                  <a:t>M OMED DEMO</a:t>
                </a: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E06F20FF-EC67-4321-94EC-6629875F9D77}"/>
                  </a:ext>
                </a:extLst>
              </p:cNvPr>
              <p:cNvSpPr/>
              <p:nvPr/>
            </p:nvSpPr>
            <p:spPr>
              <a:xfrm>
                <a:off x="5205553" y="2134545"/>
                <a:ext cx="143623" cy="54257"/>
              </a:xfrm>
              <a:prstGeom prst="rect">
                <a:avLst/>
              </a:prstGeom>
              <a:solidFill>
                <a:srgbClr val="D700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2E6DEEF-59EA-4176-B547-EE29D1D7D852}"/>
                  </a:ext>
                </a:extLst>
              </p:cNvPr>
              <p:cNvSpPr/>
              <p:nvPr/>
            </p:nvSpPr>
            <p:spPr>
              <a:xfrm>
                <a:off x="5007150" y="2096677"/>
                <a:ext cx="555061" cy="1299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70" b="1" dirty="0">
                    <a:latin typeface="Ubuntu" panose="020B0504030602030204" pitchFamily="34" charset="0"/>
                  </a:rPr>
                  <a:t>Omed D.</a:t>
                </a:r>
              </a:p>
            </p:txBody>
          </p:sp>
          <p:pic>
            <p:nvPicPr>
              <p:cNvPr id="62" name="Picture 2" descr="Macbook Vector Pro - Image gratuite sur Pixabay">
                <a:extLst>
                  <a:ext uri="{FF2B5EF4-FFF2-40B4-BE49-F238E27FC236}">
                    <a16:creationId xmlns:a16="http://schemas.microsoft.com/office/drawing/2014/main" id="{37E5F43A-5C18-48FC-AA02-AB2BA91C6E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8469" y="1794769"/>
                <a:ext cx="5983633" cy="3063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D7FFE899-0C14-4F5B-8F75-B4E3877DEA63}"/>
                </a:ext>
              </a:extLst>
            </p:cNvPr>
            <p:cNvSpPr/>
            <p:nvPr/>
          </p:nvSpPr>
          <p:spPr>
            <a:xfrm>
              <a:off x="2892291" y="3355863"/>
              <a:ext cx="758039" cy="729103"/>
            </a:xfrm>
            <a:prstGeom prst="ellipse">
              <a:avLst/>
            </a:prstGeom>
            <a:noFill/>
            <a:ln w="9525">
              <a:solidFill>
                <a:srgbClr val="D700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64" name="Image 63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89932D0E-9EBE-4051-9BDC-9EDAFBADAC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9341" t="62613" r="45868" b="7050"/>
            <a:stretch/>
          </p:blipFill>
          <p:spPr>
            <a:xfrm>
              <a:off x="3454976" y="2913300"/>
              <a:ext cx="1170459" cy="1171666"/>
            </a:xfrm>
            <a:prstGeom prst="ellipse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5" name="Graphique 64" descr="Curseur">
              <a:extLst>
                <a:ext uri="{FF2B5EF4-FFF2-40B4-BE49-F238E27FC236}">
                  <a16:creationId xmlns:a16="http://schemas.microsoft.com/office/drawing/2014/main" id="{EAC1E37D-F39B-4AC3-A91D-FBC73CD12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07200" y="3591277"/>
              <a:ext cx="258274" cy="2582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5593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71EB699-C98E-45AC-BAFB-D1DCAD5A4B36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Un doute sur une transaction ? Un clic et hop, </a:t>
            </a:r>
            <a:r>
              <a:rPr lang="fr-FR" b="1" dirty="0"/>
              <a:t>notre client peut retrouver la localisation* de son paiement.  </a:t>
            </a:r>
          </a:p>
          <a:p>
            <a:r>
              <a:rPr lang="fr-FR" dirty="0"/>
              <a:t>Fini les libellés obscurs (SARL, SELARL…), ils ont été </a:t>
            </a:r>
            <a:r>
              <a:rPr lang="fr-FR" b="1" dirty="0"/>
              <a:t>simplifiés</a:t>
            </a:r>
            <a:r>
              <a:rPr lang="fr-FR" dirty="0"/>
              <a:t>. Maintenant,</a:t>
            </a:r>
            <a:r>
              <a:rPr lang="fr-FR" b="1" dirty="0"/>
              <a:t> le nom de l’enseigne </a:t>
            </a:r>
            <a:r>
              <a:rPr lang="fr-FR" dirty="0"/>
              <a:t>: </a:t>
            </a:r>
            <a:br>
              <a:rPr lang="fr-FR" dirty="0"/>
            </a:br>
            <a:r>
              <a:rPr lang="fr-FR" dirty="0"/>
              <a:t>EDF, URSSAF, etc.</a:t>
            </a:r>
            <a:r>
              <a:rPr lang="fr-FR" b="1" dirty="0"/>
              <a:t> est clairement indiqué. 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A89DC1-280B-4AC9-B487-68BDABF7DE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559593"/>
            <a:ext cx="9310824" cy="720000"/>
          </a:xfrm>
        </p:spPr>
        <p:txBody>
          <a:bodyPr/>
          <a:lstStyle/>
          <a:p>
            <a:r>
              <a:rPr lang="fr-FR" dirty="0"/>
              <a:t>Des informations complémentaires* facilitent le contrôle de ses opérations</a:t>
            </a:r>
          </a:p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D431AA-C0FB-43F5-A12D-DB77E65DD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Qu’est-ce qui change et pourquoi c’est mieux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55E4339-D88D-4661-B781-74D8AFE5ED7E}"/>
              </a:ext>
            </a:extLst>
          </p:cNvPr>
          <p:cNvSpPr txBox="1"/>
          <p:nvPr/>
        </p:nvSpPr>
        <p:spPr>
          <a:xfrm>
            <a:off x="695325" y="6195468"/>
            <a:ext cx="102762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*En cas de question, rassurez le client sur le fait que c</a:t>
            </a:r>
            <a:r>
              <a:rPr lang="fr-FR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es informations de localisation demeurent confidentielles et ne sont pas transmises à Google ou à la Banque.  </a:t>
            </a:r>
            <a:endParaRPr lang="fr-FR" sz="900" i="1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CAB3342-8591-4CDB-A359-94DA0388B389}"/>
              </a:ext>
            </a:extLst>
          </p:cNvPr>
          <p:cNvSpPr/>
          <p:nvPr/>
        </p:nvSpPr>
        <p:spPr>
          <a:xfrm>
            <a:off x="9811262" y="727821"/>
            <a:ext cx="2117969" cy="429339"/>
          </a:xfrm>
          <a:prstGeom prst="roundRect">
            <a:avLst>
              <a:gd name="adj" fmla="val 50000"/>
            </a:avLst>
          </a:prstGeom>
          <a:solidFill>
            <a:srgbClr val="FF0000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/>
              </a:rPr>
              <a:t>C’est plus utile</a:t>
            </a:r>
          </a:p>
        </p:txBody>
      </p:sp>
      <p:grpSp>
        <p:nvGrpSpPr>
          <p:cNvPr id="13" name="Graphique 1830">
            <a:extLst>
              <a:ext uri="{FF2B5EF4-FFF2-40B4-BE49-F238E27FC236}">
                <a16:creationId xmlns:a16="http://schemas.microsoft.com/office/drawing/2014/main" id="{5CFBFA8C-A5F1-46E4-857A-1CE8FB06415E}"/>
              </a:ext>
            </a:extLst>
          </p:cNvPr>
          <p:cNvGrpSpPr/>
          <p:nvPr/>
        </p:nvGrpSpPr>
        <p:grpSpPr>
          <a:xfrm>
            <a:off x="9404379" y="602477"/>
            <a:ext cx="648059" cy="587702"/>
            <a:chOff x="10483925" y="2904391"/>
            <a:chExt cx="396900" cy="359934"/>
          </a:xfrm>
          <a:noFill/>
        </p:grpSpPr>
        <p:grpSp>
          <p:nvGrpSpPr>
            <p:cNvPr id="14" name="Graphique 1830">
              <a:extLst>
                <a:ext uri="{FF2B5EF4-FFF2-40B4-BE49-F238E27FC236}">
                  <a16:creationId xmlns:a16="http://schemas.microsoft.com/office/drawing/2014/main" id="{80D963F9-C4C4-4106-98A4-F24640033687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0C58442F-36EE-4F62-B5A1-4FFACF4B20C6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608E2683-053A-4E75-AB5B-ACB392C7D1D2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E7D93CA1-2EE2-462A-8BEE-709028149F61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1A9A5B0C-2682-4C68-9920-A6089A16E1F9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B2580785-2777-4145-A0C1-60FA23623B9F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41A8103B-8FDA-4DBC-B3E3-AA54C4DAC524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9DCDCFA8-8D89-43C3-8BB4-C332FD27B1A3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E84DD054-97EF-4DBF-BE7B-16E0184FD061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668626FF-4EA0-461E-867D-ECD6A7013BB2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BFA6847A-8A8A-4B67-8D3D-1B959554EC84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68FEAC3E-345B-491B-818E-5E10F5BF3591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8E453180-A533-4AC4-BDF6-08029BFA6C63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EDF7294F-BBFF-4A62-9F02-D1D8CEF31073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21FECEDA-D046-485E-ABF9-D32C2480C617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9525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C705668D-5AD8-4EF5-865C-B9A9B93C56FD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9525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BEFE670F-713A-45EE-BD8F-50CC90DD9397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9525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5624D872-B1D7-4AC3-95D7-EFA2708CC328}"/>
              </a:ext>
            </a:extLst>
          </p:cNvPr>
          <p:cNvGrpSpPr/>
          <p:nvPr/>
        </p:nvGrpSpPr>
        <p:grpSpPr>
          <a:xfrm>
            <a:off x="1079286" y="2045163"/>
            <a:ext cx="11112713" cy="4675783"/>
            <a:chOff x="358469" y="1681070"/>
            <a:chExt cx="8844652" cy="3721474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1763842A-5636-4B59-B6D7-8BCA5BF0C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45073" y="1999721"/>
              <a:ext cx="1155516" cy="2502222"/>
            </a:xfrm>
            <a:prstGeom prst="rect">
              <a:avLst/>
            </a:prstGeom>
          </p:spPr>
        </p:pic>
        <p:pic>
          <p:nvPicPr>
            <p:cNvPr id="32" name="Picture 6" descr="Phone In Hand Png Image - Snapchat On Iphone X PNG Image | Transparent PNG  Free Download on SeekPNG">
              <a:extLst>
                <a:ext uri="{FF2B5EF4-FFF2-40B4-BE49-F238E27FC236}">
                  <a16:creationId xmlns:a16="http://schemas.microsoft.com/office/drawing/2014/main" id="{B6D2B03F-0106-49C5-B9F9-C7590B7BC06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22" r="33235"/>
            <a:stretch/>
          </p:blipFill>
          <p:spPr bwMode="auto">
            <a:xfrm>
              <a:off x="6934876" y="1704701"/>
              <a:ext cx="2268245" cy="36978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07FA110-A7C3-4DFC-8928-55C644135BB0}"/>
                </a:ext>
              </a:extLst>
            </p:cNvPr>
            <p:cNvSpPr/>
            <p:nvPr/>
          </p:nvSpPr>
          <p:spPr>
            <a:xfrm>
              <a:off x="7438890" y="3492830"/>
              <a:ext cx="786752" cy="457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B5F91EF-329D-43E2-AB63-B5075212E80A}"/>
                </a:ext>
              </a:extLst>
            </p:cNvPr>
            <p:cNvSpPr/>
            <p:nvPr/>
          </p:nvSpPr>
          <p:spPr>
            <a:xfrm>
              <a:off x="7307236" y="3482950"/>
              <a:ext cx="1084534" cy="6031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Ubuntu" panose="020B0504030602030204" pitchFamily="34" charset="0"/>
                </a:rPr>
                <a:t>12 PLACE DES MARRONIERS ••355 MA VILLE</a:t>
              </a: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4C949A8E-9924-4F1D-BF56-397A20D7B85B}"/>
                </a:ext>
              </a:extLst>
            </p:cNvPr>
            <p:cNvSpPr/>
            <p:nvPr/>
          </p:nvSpPr>
          <p:spPr>
            <a:xfrm>
              <a:off x="8295450" y="2888078"/>
              <a:ext cx="192641" cy="185288"/>
            </a:xfrm>
            <a:prstGeom prst="ellipse">
              <a:avLst/>
            </a:prstGeom>
            <a:noFill/>
            <a:ln w="9525">
              <a:solidFill>
                <a:srgbClr val="D700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85314E69-5D1D-4604-8D6C-A453A90DBE59}"/>
                </a:ext>
              </a:extLst>
            </p:cNvPr>
            <p:cNvSpPr txBox="1"/>
            <p:nvPr/>
          </p:nvSpPr>
          <p:spPr>
            <a:xfrm>
              <a:off x="7345073" y="1681070"/>
              <a:ext cx="1611085" cy="269456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algn="r" defTabSz="859445">
                <a:buClr>
                  <a:srgbClr val="B34A8C"/>
                </a:buClr>
                <a:defRPr/>
              </a:pPr>
              <a:r>
                <a:rPr lang="fr-FR" sz="8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Le client peut masquer la localisation en cliquant sur la croix. </a:t>
              </a:r>
            </a:p>
          </p:txBody>
        </p: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2DFAE233-0F4B-4C77-A7C9-7524A78A127B}"/>
                </a:ext>
              </a:extLst>
            </p:cNvPr>
            <p:cNvGrpSpPr/>
            <p:nvPr/>
          </p:nvGrpSpPr>
          <p:grpSpPr>
            <a:xfrm>
              <a:off x="358469" y="1794769"/>
              <a:ext cx="5983633" cy="3063572"/>
              <a:chOff x="358469" y="1794769"/>
              <a:chExt cx="5983633" cy="3063572"/>
            </a:xfrm>
          </p:grpSpPr>
          <p:grpSp>
            <p:nvGrpSpPr>
              <p:cNvPr id="38" name="Groupe 37">
                <a:extLst>
                  <a:ext uri="{FF2B5EF4-FFF2-40B4-BE49-F238E27FC236}">
                    <a16:creationId xmlns:a16="http://schemas.microsoft.com/office/drawing/2014/main" id="{6F0D6874-DBD8-4DC3-88D4-EEE54C0E70B0}"/>
                  </a:ext>
                </a:extLst>
              </p:cNvPr>
              <p:cNvGrpSpPr/>
              <p:nvPr/>
            </p:nvGrpSpPr>
            <p:grpSpPr>
              <a:xfrm>
                <a:off x="1319183" y="2089987"/>
                <a:ext cx="4263978" cy="2029088"/>
                <a:chOff x="1319183" y="2089987"/>
                <a:chExt cx="4263978" cy="2029088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E93865BA-1ED6-45F6-A7A1-A0C204C485C2}"/>
                    </a:ext>
                  </a:extLst>
                </p:cNvPr>
                <p:cNvSpPr/>
                <p:nvPr/>
              </p:nvSpPr>
              <p:spPr>
                <a:xfrm>
                  <a:off x="5028100" y="2098095"/>
                  <a:ext cx="555061" cy="12999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300" b="1" dirty="0">
                      <a:latin typeface="Ubuntu" panose="020B0504030602030204" pitchFamily="34" charset="0"/>
                    </a:rPr>
                    <a:t>Omed D.</a:t>
                  </a:r>
                </a:p>
              </p:txBody>
            </p:sp>
            <p:pic>
              <p:nvPicPr>
                <p:cNvPr id="47" name="Image 46">
                  <a:extLst>
                    <a:ext uri="{FF2B5EF4-FFF2-40B4-BE49-F238E27FC236}">
                      <a16:creationId xmlns:a16="http://schemas.microsoft.com/office/drawing/2014/main" id="{CB0DD98B-1FB9-4D33-8750-DD76F75F71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319183" y="2089987"/>
                  <a:ext cx="4157790" cy="2029088"/>
                </a:xfrm>
                <a:prstGeom prst="rect">
                  <a:avLst/>
                </a:prstGeom>
              </p:spPr>
            </p:pic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60FD13C8-7C7E-4C3D-9D79-3C9703503B5F}"/>
                    </a:ext>
                  </a:extLst>
                </p:cNvPr>
                <p:cNvSpPr/>
                <p:nvPr/>
              </p:nvSpPr>
              <p:spPr>
                <a:xfrm>
                  <a:off x="2236607" y="3427290"/>
                  <a:ext cx="514192" cy="45719"/>
                </a:xfrm>
                <a:prstGeom prst="rect">
                  <a:avLst/>
                </a:prstGeom>
                <a:solidFill>
                  <a:srgbClr val="F9F9F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5FE099C7-3DA1-4AA8-A09C-76B40F1FB425}"/>
                    </a:ext>
                  </a:extLst>
                </p:cNvPr>
                <p:cNvSpPr/>
                <p:nvPr/>
              </p:nvSpPr>
              <p:spPr>
                <a:xfrm>
                  <a:off x="2135485" y="3407250"/>
                  <a:ext cx="520133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GRANDE SURFACE</a:t>
                  </a:r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73E235BC-1D29-4051-A816-83206D3CBCB1}"/>
                    </a:ext>
                  </a:extLst>
                </p:cNvPr>
                <p:cNvSpPr/>
                <p:nvPr/>
              </p:nvSpPr>
              <p:spPr>
                <a:xfrm>
                  <a:off x="2415217" y="3479526"/>
                  <a:ext cx="182373" cy="45719"/>
                </a:xfrm>
                <a:prstGeom prst="rect">
                  <a:avLst/>
                </a:prstGeom>
                <a:solidFill>
                  <a:srgbClr val="F9F9F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73845AC7-A191-4657-A31E-681107B389CF}"/>
                    </a:ext>
                  </a:extLst>
                </p:cNvPr>
                <p:cNvSpPr/>
                <p:nvPr/>
              </p:nvSpPr>
              <p:spPr>
                <a:xfrm>
                  <a:off x="2241918" y="3456489"/>
                  <a:ext cx="469331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MA VILLE</a:t>
                  </a: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27CE5BBF-3D64-47F9-BE43-57B9A6F953FE}"/>
                    </a:ext>
                  </a:extLst>
                </p:cNvPr>
                <p:cNvSpPr/>
                <p:nvPr/>
              </p:nvSpPr>
              <p:spPr>
                <a:xfrm>
                  <a:off x="2230883" y="3006870"/>
                  <a:ext cx="239893" cy="457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866DC0B9-5525-43B4-800B-239CC68B73A3}"/>
                    </a:ext>
                  </a:extLst>
                </p:cNvPr>
                <p:cNvSpPr/>
                <p:nvPr/>
              </p:nvSpPr>
              <p:spPr>
                <a:xfrm>
                  <a:off x="2068371" y="2979844"/>
                  <a:ext cx="520133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SHOPPING</a:t>
                  </a:r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980B697B-483C-4F27-A1CD-F1D34C229E3F}"/>
                    </a:ext>
                  </a:extLst>
                </p:cNvPr>
                <p:cNvSpPr/>
                <p:nvPr/>
              </p:nvSpPr>
              <p:spPr>
                <a:xfrm>
                  <a:off x="2415217" y="3338066"/>
                  <a:ext cx="140658" cy="457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E04BE5D0-B695-4E22-BBC7-BCC4509E5407}"/>
                    </a:ext>
                  </a:extLst>
                </p:cNvPr>
                <p:cNvSpPr/>
                <p:nvPr/>
              </p:nvSpPr>
              <p:spPr>
                <a:xfrm>
                  <a:off x="2242940" y="3319049"/>
                  <a:ext cx="469331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MA VILLE</a:t>
                  </a: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2169B991-2B01-4BD3-A087-CFAA855528BF}"/>
                    </a:ext>
                  </a:extLst>
                </p:cNvPr>
                <p:cNvSpPr/>
                <p:nvPr/>
              </p:nvSpPr>
              <p:spPr>
                <a:xfrm>
                  <a:off x="2415217" y="3891831"/>
                  <a:ext cx="140658" cy="4939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C94E5DEB-E134-402C-B146-4DCCF773C2C7}"/>
                    </a:ext>
                  </a:extLst>
                </p:cNvPr>
                <p:cNvSpPr/>
                <p:nvPr/>
              </p:nvSpPr>
              <p:spPr>
                <a:xfrm>
                  <a:off x="2413672" y="3596066"/>
                  <a:ext cx="140658" cy="4939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E3C91DDD-6074-4C14-80AF-6523995492D3}"/>
                    </a:ext>
                  </a:extLst>
                </p:cNvPr>
                <p:cNvSpPr/>
                <p:nvPr/>
              </p:nvSpPr>
              <p:spPr>
                <a:xfrm>
                  <a:off x="2241918" y="3592230"/>
                  <a:ext cx="469331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MA VILLE</a:t>
                  </a: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0009DDA7-54D3-4A54-8BFA-C1C6ED10ACF9}"/>
                    </a:ext>
                  </a:extLst>
                </p:cNvPr>
                <p:cNvSpPr/>
                <p:nvPr/>
              </p:nvSpPr>
              <p:spPr>
                <a:xfrm>
                  <a:off x="2240327" y="3883469"/>
                  <a:ext cx="469331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MA VILLE</a:t>
                  </a: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93534FDE-7135-4C76-842D-6D27EE6FA662}"/>
                    </a:ext>
                  </a:extLst>
                </p:cNvPr>
                <p:cNvSpPr/>
                <p:nvPr/>
              </p:nvSpPr>
              <p:spPr>
                <a:xfrm>
                  <a:off x="3872482" y="3587449"/>
                  <a:ext cx="494733" cy="4939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65187F6C-064C-4A84-BA98-A9614C818AFE}"/>
                    </a:ext>
                  </a:extLst>
                </p:cNvPr>
                <p:cNvSpPr/>
                <p:nvPr/>
              </p:nvSpPr>
              <p:spPr>
                <a:xfrm>
                  <a:off x="3772510" y="3569855"/>
                  <a:ext cx="520133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" dirty="0">
                      <a:solidFill>
                        <a:srgbClr val="757575"/>
                      </a:solidFill>
                      <a:latin typeface="Ubuntu" panose="020B0504030602030204" pitchFamily="34" charset="0"/>
                    </a:rPr>
                    <a:t>GRANDE SURFACE</a:t>
                  </a: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5A5DACE-68C0-40AA-8ECA-2903B667F390}"/>
                    </a:ext>
                  </a:extLst>
                </p:cNvPr>
                <p:cNvSpPr/>
                <p:nvPr/>
              </p:nvSpPr>
              <p:spPr>
                <a:xfrm>
                  <a:off x="3872482" y="3626999"/>
                  <a:ext cx="563951" cy="6051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5D3FB057-0754-407D-8DF9-ED22351156F2}"/>
                    </a:ext>
                  </a:extLst>
                </p:cNvPr>
                <p:cNvSpPr/>
                <p:nvPr/>
              </p:nvSpPr>
              <p:spPr>
                <a:xfrm>
                  <a:off x="3762739" y="3627359"/>
                  <a:ext cx="799316" cy="6051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20" dirty="0">
                      <a:solidFill>
                        <a:srgbClr val="757575"/>
                      </a:solidFill>
                      <a:latin typeface="Ubuntu" panose="020B0504030602030204" pitchFamily="34" charset="0"/>
                    </a:rPr>
                    <a:t>12 PLACE DES MARRONIERS ••355 MA VILLE</a:t>
                  </a: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2CE04816-C40D-4E4E-B5D9-D83A9E1E9C5D}"/>
                    </a:ext>
                  </a:extLst>
                </p:cNvPr>
                <p:cNvSpPr/>
                <p:nvPr/>
              </p:nvSpPr>
              <p:spPr>
                <a:xfrm>
                  <a:off x="3996310" y="3960584"/>
                  <a:ext cx="457200" cy="457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D2B39306-CEC8-426B-AB73-03A0150204D3}"/>
                    </a:ext>
                  </a:extLst>
                </p:cNvPr>
                <p:cNvSpPr/>
                <p:nvPr/>
              </p:nvSpPr>
              <p:spPr>
                <a:xfrm>
                  <a:off x="3888365" y="3941227"/>
                  <a:ext cx="644482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" dirty="0">
                      <a:solidFill>
                        <a:srgbClr val="626262"/>
                      </a:solidFill>
                      <a:latin typeface="Ubuntu" panose="020B0504030602030204" pitchFamily="34" charset="0"/>
                    </a:rPr>
                    <a:t>M OMED DEMO •••• 1234 </a:t>
                  </a: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69879C43-B0C1-49CC-B9A0-8730D0A47448}"/>
                    </a:ext>
                  </a:extLst>
                </p:cNvPr>
                <p:cNvSpPr/>
                <p:nvPr/>
              </p:nvSpPr>
              <p:spPr>
                <a:xfrm>
                  <a:off x="4396566" y="2393934"/>
                  <a:ext cx="424975" cy="60512"/>
                </a:xfrm>
                <a:prstGeom prst="rect">
                  <a:avLst/>
                </a:prstGeom>
                <a:solidFill>
                  <a:srgbClr val="F9F9F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CA9806CA-9968-4DD8-AA0A-840CF350DB0A}"/>
                    </a:ext>
                  </a:extLst>
                </p:cNvPr>
                <p:cNvSpPr/>
                <p:nvPr/>
              </p:nvSpPr>
              <p:spPr>
                <a:xfrm>
                  <a:off x="4332437" y="2377152"/>
                  <a:ext cx="459235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3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 Light" panose="020B0304030602030204" pitchFamily="34" charset="0"/>
                    </a:rPr>
                    <a:t>M OMED DEMO</a:t>
                  </a:r>
                  <a:endParaRPr lang="fr-FR" sz="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buntu Light" panose="020B0304030602030204" pitchFamily="34" charset="0"/>
                  </a:endParaRPr>
                </a:p>
              </p:txBody>
            </p:sp>
            <p:pic>
              <p:nvPicPr>
                <p:cNvPr id="68" name="Image 67">
                  <a:extLst>
                    <a:ext uri="{FF2B5EF4-FFF2-40B4-BE49-F238E27FC236}">
                      <a16:creationId xmlns:a16="http://schemas.microsoft.com/office/drawing/2014/main" id="{9B821BA9-9E0A-4755-8C39-B108515A05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18948" t="44129" r="78036" b="50124"/>
                <a:stretch/>
              </p:blipFill>
              <p:spPr>
                <a:xfrm>
                  <a:off x="2104128" y="3556000"/>
                  <a:ext cx="125412" cy="116582"/>
                </a:xfrm>
                <a:prstGeom prst="ellipse">
                  <a:avLst/>
                </a:prstGeom>
              </p:spPr>
            </p:pic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D537D0B-D47E-431A-ADE5-F8975FD0DE2B}"/>
                    </a:ext>
                  </a:extLst>
                </p:cNvPr>
                <p:cNvSpPr/>
                <p:nvPr/>
              </p:nvSpPr>
              <p:spPr>
                <a:xfrm>
                  <a:off x="2236607" y="3565110"/>
                  <a:ext cx="209731" cy="457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94D40981-00BD-4DCB-AE8D-DCB2B6F9C1A9}"/>
                    </a:ext>
                  </a:extLst>
                </p:cNvPr>
                <p:cNvSpPr/>
                <p:nvPr/>
              </p:nvSpPr>
              <p:spPr>
                <a:xfrm>
                  <a:off x="2069285" y="3544491"/>
                  <a:ext cx="520133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SHOPPING</a:t>
                  </a:r>
                </a:p>
              </p:txBody>
            </p:sp>
            <p:pic>
              <p:nvPicPr>
                <p:cNvPr id="71" name="Image 70">
                  <a:extLst>
                    <a:ext uri="{FF2B5EF4-FFF2-40B4-BE49-F238E27FC236}">
                      <a16:creationId xmlns:a16="http://schemas.microsoft.com/office/drawing/2014/main" id="{221D05E2-9D99-4F27-8F04-0DA06B626F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18948" t="44129" r="78036" b="50124"/>
                <a:stretch/>
              </p:blipFill>
              <p:spPr>
                <a:xfrm>
                  <a:off x="2101678" y="3844002"/>
                  <a:ext cx="125412" cy="116582"/>
                </a:xfrm>
                <a:prstGeom prst="ellipse">
                  <a:avLst/>
                </a:prstGeom>
              </p:spPr>
            </p:pic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9A0A51FC-B4D2-429E-B60A-477B6A580BD1}"/>
                    </a:ext>
                  </a:extLst>
                </p:cNvPr>
                <p:cNvSpPr/>
                <p:nvPr/>
              </p:nvSpPr>
              <p:spPr>
                <a:xfrm>
                  <a:off x="2227090" y="3854187"/>
                  <a:ext cx="186582" cy="4773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7B2497B7-0186-4AA0-8122-D643FC98F254}"/>
                    </a:ext>
                  </a:extLst>
                </p:cNvPr>
                <p:cNvSpPr/>
                <p:nvPr/>
              </p:nvSpPr>
              <p:spPr>
                <a:xfrm>
                  <a:off x="2073854" y="3830593"/>
                  <a:ext cx="520133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SHOPPING</a:t>
                  </a:r>
                </a:p>
              </p:txBody>
            </p:sp>
            <p:pic>
              <p:nvPicPr>
                <p:cNvPr id="74" name="Image 73">
                  <a:extLst>
                    <a:ext uri="{FF2B5EF4-FFF2-40B4-BE49-F238E27FC236}">
                      <a16:creationId xmlns:a16="http://schemas.microsoft.com/office/drawing/2014/main" id="{25FD6302-17F3-4ADD-9044-44D28E7039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37905" t="44370" r="51885" b="50937"/>
                <a:stretch/>
              </p:blipFill>
              <p:spPr>
                <a:xfrm>
                  <a:off x="2884548" y="3850237"/>
                  <a:ext cx="424527" cy="95229"/>
                </a:xfrm>
                <a:prstGeom prst="rect">
                  <a:avLst/>
                </a:prstGeom>
              </p:spPr>
            </p:pic>
            <p:pic>
              <p:nvPicPr>
                <p:cNvPr id="75" name="Image 74">
                  <a:extLst>
                    <a:ext uri="{FF2B5EF4-FFF2-40B4-BE49-F238E27FC236}">
                      <a16:creationId xmlns:a16="http://schemas.microsoft.com/office/drawing/2014/main" id="{D27A6E84-A8D6-4215-9F61-9F740B4F2E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37905" t="44370" r="51885" b="50937"/>
                <a:stretch/>
              </p:blipFill>
              <p:spPr>
                <a:xfrm>
                  <a:off x="2895879" y="3562515"/>
                  <a:ext cx="424527" cy="95229"/>
                </a:xfrm>
                <a:prstGeom prst="rect">
                  <a:avLst/>
                </a:prstGeom>
              </p:spPr>
            </p:pic>
            <p:pic>
              <p:nvPicPr>
                <p:cNvPr id="76" name="Image 75">
                  <a:extLst>
                    <a:ext uri="{FF2B5EF4-FFF2-40B4-BE49-F238E27FC236}">
                      <a16:creationId xmlns:a16="http://schemas.microsoft.com/office/drawing/2014/main" id="{5C359DBB-1F93-49A6-9704-CECA906089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18948" t="44129" r="78036" b="50124"/>
                <a:stretch/>
              </p:blipFill>
              <p:spPr>
                <a:xfrm>
                  <a:off x="2101678" y="3278070"/>
                  <a:ext cx="125412" cy="116582"/>
                </a:xfrm>
                <a:prstGeom prst="ellipse">
                  <a:avLst/>
                </a:prstGeom>
              </p:spPr>
            </p:pic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5AE84DBB-78FA-4B50-A03A-2958D07BA37E}"/>
                    </a:ext>
                  </a:extLst>
                </p:cNvPr>
                <p:cNvSpPr/>
                <p:nvPr/>
              </p:nvSpPr>
              <p:spPr>
                <a:xfrm>
                  <a:off x="2230883" y="3287598"/>
                  <a:ext cx="194817" cy="4739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DEBEB500-252B-4AF7-9DB5-4B129DDFCA20}"/>
                    </a:ext>
                  </a:extLst>
                </p:cNvPr>
                <p:cNvSpPr/>
                <p:nvPr/>
              </p:nvSpPr>
              <p:spPr>
                <a:xfrm>
                  <a:off x="2069699" y="3268960"/>
                  <a:ext cx="520133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SHOPPING</a:t>
                  </a:r>
                </a:p>
              </p:txBody>
            </p:sp>
            <p:pic>
              <p:nvPicPr>
                <p:cNvPr id="79" name="Image 78">
                  <a:extLst>
                    <a:ext uri="{FF2B5EF4-FFF2-40B4-BE49-F238E27FC236}">
                      <a16:creationId xmlns:a16="http://schemas.microsoft.com/office/drawing/2014/main" id="{2D8FFB70-75CD-4D0E-A70A-33FAE3F604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37905" t="44370" r="51885" b="50937"/>
                <a:stretch/>
              </p:blipFill>
              <p:spPr>
                <a:xfrm>
                  <a:off x="2895879" y="3283876"/>
                  <a:ext cx="424527" cy="95229"/>
                </a:xfrm>
                <a:prstGeom prst="rect">
                  <a:avLst/>
                </a:prstGeom>
              </p:spPr>
            </p:pic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8F5772E5-2E77-4FAC-BBE3-5E2064B1FBA3}"/>
                    </a:ext>
                  </a:extLst>
                </p:cNvPr>
                <p:cNvSpPr/>
                <p:nvPr/>
              </p:nvSpPr>
              <p:spPr>
                <a:xfrm>
                  <a:off x="5211441" y="2133600"/>
                  <a:ext cx="198226" cy="70338"/>
                </a:xfrm>
                <a:prstGeom prst="rect">
                  <a:avLst/>
                </a:prstGeom>
                <a:solidFill>
                  <a:srgbClr val="D7000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10B6CE93-A2F8-4938-9E51-A4EA5001C892}"/>
                    </a:ext>
                  </a:extLst>
                </p:cNvPr>
                <p:cNvSpPr/>
                <p:nvPr/>
              </p:nvSpPr>
              <p:spPr>
                <a:xfrm>
                  <a:off x="5007150" y="2096677"/>
                  <a:ext cx="555061" cy="12999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70" b="1" dirty="0">
                      <a:latin typeface="Ubuntu" panose="020B0504030602030204" pitchFamily="34" charset="0"/>
                    </a:rPr>
                    <a:t>Omed D.</a:t>
                  </a:r>
                </a:p>
              </p:txBody>
            </p:sp>
          </p:grpSp>
          <p:sp>
            <p:nvSpPr>
              <p:cNvPr id="39" name="Ellipse 38">
                <a:extLst>
                  <a:ext uri="{FF2B5EF4-FFF2-40B4-BE49-F238E27FC236}">
                    <a16:creationId xmlns:a16="http://schemas.microsoft.com/office/drawing/2014/main" id="{EACA0246-BBC7-4575-8B29-A88F8D0B5FB5}"/>
                  </a:ext>
                </a:extLst>
              </p:cNvPr>
              <p:cNvSpPr/>
              <p:nvPr/>
            </p:nvSpPr>
            <p:spPr>
              <a:xfrm>
                <a:off x="3807765" y="3185878"/>
                <a:ext cx="629841" cy="605798"/>
              </a:xfrm>
              <a:prstGeom prst="ellipse">
                <a:avLst/>
              </a:prstGeom>
              <a:noFill/>
              <a:ln w="9525">
                <a:solidFill>
                  <a:srgbClr val="D700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DAE1C8CA-AA45-481C-B49D-B30F3392D5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9765" t="51984" r="23349" b="14823"/>
              <a:stretch/>
            </p:blipFill>
            <p:spPr>
              <a:xfrm>
                <a:off x="4073581" y="2747698"/>
                <a:ext cx="967565" cy="928239"/>
              </a:xfrm>
              <a:prstGeom prst="ellipse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9CE4D80-0F9C-4A05-901C-D7FBAD6F4227}"/>
                  </a:ext>
                </a:extLst>
              </p:cNvPr>
              <p:cNvSpPr/>
              <p:nvPr/>
            </p:nvSpPr>
            <p:spPr>
              <a:xfrm>
                <a:off x="4160993" y="3370479"/>
                <a:ext cx="678001" cy="498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254D93A-AB9D-448C-B458-B2DB4042EAAA}"/>
                  </a:ext>
                </a:extLst>
              </p:cNvPr>
              <p:cNvSpPr/>
              <p:nvPr/>
            </p:nvSpPr>
            <p:spPr>
              <a:xfrm>
                <a:off x="3980408" y="3360935"/>
                <a:ext cx="799316" cy="6051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80" dirty="0">
                    <a:solidFill>
                      <a:srgbClr val="6F6F6F"/>
                    </a:solidFill>
                    <a:latin typeface="Ubuntu" panose="020B0504030602030204" pitchFamily="34" charset="0"/>
                  </a:rPr>
                  <a:t>GRANDE SURFACE</a:t>
                </a: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44D4271A-DA7A-467C-999F-C14B28DAA47E}"/>
                  </a:ext>
                </a:extLst>
              </p:cNvPr>
              <p:cNvSpPr/>
              <p:nvPr/>
            </p:nvSpPr>
            <p:spPr>
              <a:xfrm>
                <a:off x="4169940" y="3421908"/>
                <a:ext cx="755025" cy="4571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8179808-6726-4075-A435-64631C1B23A5}"/>
                  </a:ext>
                </a:extLst>
              </p:cNvPr>
              <p:cNvSpPr/>
              <p:nvPr/>
            </p:nvSpPr>
            <p:spPr>
              <a:xfrm>
                <a:off x="4030958" y="3418634"/>
                <a:ext cx="1028082" cy="6111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9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Ubuntu" panose="020B0504030602030204" pitchFamily="34" charset="0"/>
                  </a:rPr>
                  <a:t>12 PLACE DES MARRONIERS ••355 MA VILLE</a:t>
                </a:r>
              </a:p>
            </p:txBody>
          </p:sp>
          <p:pic>
            <p:nvPicPr>
              <p:cNvPr id="45" name="Picture 2" descr="Macbook Vector Pro - Image gratuite sur Pixabay">
                <a:extLst>
                  <a:ext uri="{FF2B5EF4-FFF2-40B4-BE49-F238E27FC236}">
                    <a16:creationId xmlns:a16="http://schemas.microsoft.com/office/drawing/2014/main" id="{96BDDB22-CF49-4A72-A4BB-1573C012BB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8469" y="1794769"/>
                <a:ext cx="5983633" cy="3063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3C4014D5-E431-4430-B89B-6E370DD51DD9}"/>
                </a:ext>
              </a:extLst>
            </p:cNvPr>
            <p:cNvSpPr/>
            <p:nvPr/>
          </p:nvSpPr>
          <p:spPr>
            <a:xfrm>
              <a:off x="2101850" y="3403297"/>
              <a:ext cx="616160" cy="133544"/>
            </a:xfrm>
            <a:prstGeom prst="rect">
              <a:avLst/>
            </a:prstGeom>
            <a:noFill/>
            <a:ln>
              <a:solidFill>
                <a:srgbClr val="D700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3" name="Graphique 82" descr="Curseur">
              <a:extLst>
                <a:ext uri="{FF2B5EF4-FFF2-40B4-BE49-F238E27FC236}">
                  <a16:creationId xmlns:a16="http://schemas.microsoft.com/office/drawing/2014/main" id="{6988D4B6-1FCA-4310-A221-7CAEA26D0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592048" y="3426649"/>
              <a:ext cx="258274" cy="258274"/>
            </a:xfrm>
            <a:prstGeom prst="rect">
              <a:avLst/>
            </a:prstGeom>
          </p:spPr>
        </p:pic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48BB0C5A-876D-4780-A9C1-B914DF8EAAD1}"/>
                </a:ext>
              </a:extLst>
            </p:cNvPr>
            <p:cNvSpPr/>
            <p:nvPr/>
          </p:nvSpPr>
          <p:spPr>
            <a:xfrm>
              <a:off x="7424178" y="3435245"/>
              <a:ext cx="381581" cy="50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4A71A0F2-3639-42C4-8DD9-326660761479}"/>
                </a:ext>
              </a:extLst>
            </p:cNvPr>
            <p:cNvSpPr/>
            <p:nvPr/>
          </p:nvSpPr>
          <p:spPr>
            <a:xfrm>
              <a:off x="7255278" y="3422561"/>
              <a:ext cx="799316" cy="60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8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Ubuntu" panose="020B0504030602030204" pitchFamily="34" charset="0"/>
                </a:rPr>
                <a:t>GRANDE SURFACE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DFBC978D-69BA-4D68-A4FC-3B777CB5522F}"/>
                </a:ext>
              </a:extLst>
            </p:cNvPr>
            <p:cNvSpPr/>
            <p:nvPr/>
          </p:nvSpPr>
          <p:spPr>
            <a:xfrm>
              <a:off x="7442223" y="3664548"/>
              <a:ext cx="195799" cy="457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2E3DF5F-CF01-4BA9-A03C-A8CB8D396DB3}"/>
                </a:ext>
              </a:extLst>
            </p:cNvPr>
            <p:cNvSpPr/>
            <p:nvPr/>
          </p:nvSpPr>
          <p:spPr>
            <a:xfrm>
              <a:off x="7144473" y="3661187"/>
              <a:ext cx="1028082" cy="6111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Ubuntu" panose="020B0504030602030204" pitchFamily="34" charset="0"/>
                </a:rPr>
                <a:t>HYPER/SUPERMARCHÉ</a:t>
              </a:r>
            </a:p>
          </p:txBody>
        </p:sp>
        <p:pic>
          <p:nvPicPr>
            <p:cNvPr id="88" name="Image 87">
              <a:extLst>
                <a:ext uri="{FF2B5EF4-FFF2-40B4-BE49-F238E27FC236}">
                  <a16:creationId xmlns:a16="http://schemas.microsoft.com/office/drawing/2014/main" id="{8AAF0DE9-E424-4CBB-8953-B07E1CFCCE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5163" t="36836" r="4897" b="58490"/>
            <a:stretch/>
          </p:blipFill>
          <p:spPr>
            <a:xfrm>
              <a:off x="8369880" y="2364751"/>
              <a:ext cx="637479" cy="649097"/>
            </a:xfrm>
            <a:prstGeom prst="ellipse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91" name="Image 90">
            <a:extLst>
              <a:ext uri="{FF2B5EF4-FFF2-40B4-BE49-F238E27FC236}">
                <a16:creationId xmlns:a16="http://schemas.microsoft.com/office/drawing/2014/main" id="{D420DBAE-F721-43F0-8D2F-14BB7B53801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  <a14:imgEffect>
                      <a14:saturation sat="27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73752" flipH="1" flipV="1">
            <a:off x="11356753" y="2244382"/>
            <a:ext cx="738532" cy="73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73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B25AC94-51D6-44BB-B27E-CECB4892BABC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>
                <a:cs typeface="Arial" panose="020B0604020202020204" pitchFamily="34" charset="0"/>
              </a:rPr>
              <a:t>Notre client peut visualiser les transactions qu’il a faites </a:t>
            </a:r>
            <a:r>
              <a:rPr lang="fr-FR" b="1" dirty="0">
                <a:cs typeface="Arial" panose="020B0604020202020204" pitchFamily="34" charset="0"/>
              </a:rPr>
              <a:t>les deux dernières années</a:t>
            </a:r>
            <a:r>
              <a:rPr lang="fr-FR" dirty="0">
                <a:cs typeface="Arial" panose="020B0604020202020204" pitchFamily="34" charset="0"/>
              </a:rPr>
              <a:t>. Grâce au </a:t>
            </a:r>
            <a:r>
              <a:rPr lang="fr-FR" b="1" dirty="0">
                <a:cs typeface="Arial" panose="020B0604020202020204" pitchFamily="34" charset="0"/>
              </a:rPr>
              <a:t>moteur de recherche</a:t>
            </a:r>
            <a:r>
              <a:rPr lang="fr-FR" dirty="0">
                <a:cs typeface="Arial" panose="020B0604020202020204" pitchFamily="34" charset="0"/>
              </a:rPr>
              <a:t>, il les </a:t>
            </a:r>
            <a:r>
              <a:rPr lang="fr-FR" b="1" dirty="0">
                <a:cs typeface="Arial" panose="020B0604020202020204" pitchFamily="34" charset="0"/>
              </a:rPr>
              <a:t>retrouve facilement </a:t>
            </a:r>
            <a:r>
              <a:rPr lang="fr-FR" dirty="0">
                <a:cs typeface="Arial" panose="020B0604020202020204" pitchFamily="34" charset="0"/>
              </a:rPr>
              <a:t>via plusieurs critères comme le libellé, la catégorie, etc.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3EB36CA-E856-4412-BB26-8786484B55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8561886" cy="720000"/>
          </a:xfrm>
        </p:spPr>
        <p:txBody>
          <a:bodyPr>
            <a:normAutofit/>
          </a:bodyPr>
          <a:lstStyle/>
          <a:p>
            <a:r>
              <a:rPr lang="fr-FR" dirty="0"/>
              <a:t>Un historique de 26 mois et un moteur de recherche performant, pour mieux s’y retrouver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BC782E4-5B8E-42D9-8BF6-8CC31BC9F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Qu’est-ce qui change et pourquoi c’est mieux ?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0F865AA-F74C-48BB-9231-98CBF178CA90}"/>
              </a:ext>
            </a:extLst>
          </p:cNvPr>
          <p:cNvSpPr/>
          <p:nvPr/>
        </p:nvSpPr>
        <p:spPr>
          <a:xfrm>
            <a:off x="9811262" y="727821"/>
            <a:ext cx="2117969" cy="429339"/>
          </a:xfrm>
          <a:prstGeom prst="roundRect">
            <a:avLst>
              <a:gd name="adj" fmla="val 50000"/>
            </a:avLst>
          </a:prstGeom>
          <a:solidFill>
            <a:srgbClr val="FF0000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/>
              </a:rPr>
              <a:t>C’est plus utile</a:t>
            </a:r>
          </a:p>
        </p:txBody>
      </p:sp>
      <p:grpSp>
        <p:nvGrpSpPr>
          <p:cNvPr id="10" name="Graphique 1830">
            <a:extLst>
              <a:ext uri="{FF2B5EF4-FFF2-40B4-BE49-F238E27FC236}">
                <a16:creationId xmlns:a16="http://schemas.microsoft.com/office/drawing/2014/main" id="{6C41EF94-BB96-4570-B67B-A234D5D4395D}"/>
              </a:ext>
            </a:extLst>
          </p:cNvPr>
          <p:cNvGrpSpPr/>
          <p:nvPr/>
        </p:nvGrpSpPr>
        <p:grpSpPr>
          <a:xfrm>
            <a:off x="9404379" y="602477"/>
            <a:ext cx="648059" cy="587702"/>
            <a:chOff x="10483925" y="2904391"/>
            <a:chExt cx="396900" cy="359934"/>
          </a:xfrm>
          <a:noFill/>
        </p:grpSpPr>
        <p:grpSp>
          <p:nvGrpSpPr>
            <p:cNvPr id="11" name="Graphique 1830">
              <a:extLst>
                <a:ext uri="{FF2B5EF4-FFF2-40B4-BE49-F238E27FC236}">
                  <a16:creationId xmlns:a16="http://schemas.microsoft.com/office/drawing/2014/main" id="{7D8CAA76-D34B-4F16-9F03-73533C3EBD6F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5870778D-AABC-400D-A555-D6D517EF1081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5BBCE110-1F79-436F-8DE8-3F36525677FB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AE9070F3-EBA1-49F5-BCED-8FA5FD63597D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3EEBBC46-93C8-4E59-A0FE-B2AAEB38E2BD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9EE35485-0E0E-4932-9DD0-FF255F9011E9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78D78003-3EFF-459C-B522-C9BBCA3A734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9E359D40-6AE4-48FD-895E-BCD49F2F7595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23CBB8F4-86C7-4D41-9F32-246A2DF3D8F0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FA29D8BC-CAFF-441C-A000-BB20A3D524B6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5DBDE3A7-7452-487A-83F2-818084693BD0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07E121A4-57CC-49C3-BB28-B6B0A23B66A2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C7D6B5D7-C15C-40CB-B360-E10A865E122B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12E99794-5BB6-43E7-BEA9-942AF05E654E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B9418DA5-C2AB-49D2-9212-FDADFCF5CFA7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9525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604497DC-64E0-4A5B-B5E0-EF7652D69DE2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9525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DFDFC0A3-A826-42F0-9F91-C33474E1BA6D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9525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C8263219-2375-42DD-9629-6FAB7AFAA5E2}"/>
              </a:ext>
            </a:extLst>
          </p:cNvPr>
          <p:cNvGrpSpPr/>
          <p:nvPr/>
        </p:nvGrpSpPr>
        <p:grpSpPr>
          <a:xfrm>
            <a:off x="1054100" y="2071649"/>
            <a:ext cx="11137900" cy="4656622"/>
            <a:chOff x="358469" y="1704701"/>
            <a:chExt cx="8844652" cy="3697843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3B039A8C-5208-48AD-8B31-B0DB3474BD01}"/>
                </a:ext>
              </a:extLst>
            </p:cNvPr>
            <p:cNvGrpSpPr/>
            <p:nvPr/>
          </p:nvGrpSpPr>
          <p:grpSpPr>
            <a:xfrm>
              <a:off x="358469" y="1794769"/>
              <a:ext cx="5983633" cy="3063572"/>
              <a:chOff x="358469" y="1794769"/>
              <a:chExt cx="5983633" cy="3063572"/>
            </a:xfrm>
          </p:grpSpPr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03EC3FD1-E4AC-4D53-B7AE-FB823BFA9D28}"/>
                  </a:ext>
                </a:extLst>
              </p:cNvPr>
              <p:cNvGrpSpPr/>
              <p:nvPr/>
            </p:nvGrpSpPr>
            <p:grpSpPr>
              <a:xfrm>
                <a:off x="1319183" y="2089987"/>
                <a:ext cx="4263978" cy="2029088"/>
                <a:chOff x="1319183" y="2089987"/>
                <a:chExt cx="4263978" cy="2029088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82FA9BF3-6640-441B-A435-FD852383F59D}"/>
                    </a:ext>
                  </a:extLst>
                </p:cNvPr>
                <p:cNvSpPr/>
                <p:nvPr/>
              </p:nvSpPr>
              <p:spPr>
                <a:xfrm>
                  <a:off x="5028100" y="2098095"/>
                  <a:ext cx="555061" cy="12999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300" b="1" dirty="0">
                      <a:latin typeface="Ubuntu" panose="020B0504030602030204" pitchFamily="34" charset="0"/>
                    </a:rPr>
                    <a:t>Omed D.</a:t>
                  </a:r>
                </a:p>
              </p:txBody>
            </p:sp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66E0044A-6C67-43BE-B2C9-2A468A4288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319183" y="2089987"/>
                  <a:ext cx="4157790" cy="2029088"/>
                </a:xfrm>
                <a:prstGeom prst="rect">
                  <a:avLst/>
                </a:prstGeom>
              </p:spPr>
            </p:pic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D06973C7-C48C-4D08-A0AA-A2D1AA4856EE}"/>
                    </a:ext>
                  </a:extLst>
                </p:cNvPr>
                <p:cNvSpPr/>
                <p:nvPr/>
              </p:nvSpPr>
              <p:spPr>
                <a:xfrm>
                  <a:off x="2236607" y="3427290"/>
                  <a:ext cx="514192" cy="45719"/>
                </a:xfrm>
                <a:prstGeom prst="rect">
                  <a:avLst/>
                </a:prstGeom>
                <a:solidFill>
                  <a:srgbClr val="F9F9F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F3012C71-F26C-452E-92A4-F765B46CD995}"/>
                    </a:ext>
                  </a:extLst>
                </p:cNvPr>
                <p:cNvSpPr/>
                <p:nvPr/>
              </p:nvSpPr>
              <p:spPr>
                <a:xfrm>
                  <a:off x="2135485" y="3407250"/>
                  <a:ext cx="520133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GRANDE SURFACE</a:t>
                  </a: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EA099246-1D58-44F4-A233-60A6A405B4E8}"/>
                    </a:ext>
                  </a:extLst>
                </p:cNvPr>
                <p:cNvSpPr/>
                <p:nvPr/>
              </p:nvSpPr>
              <p:spPr>
                <a:xfrm>
                  <a:off x="2415217" y="3479526"/>
                  <a:ext cx="182373" cy="45719"/>
                </a:xfrm>
                <a:prstGeom prst="rect">
                  <a:avLst/>
                </a:prstGeom>
                <a:solidFill>
                  <a:srgbClr val="F9F9F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E6B876DF-FFA3-4564-9D58-0A5AC1C7F0B2}"/>
                    </a:ext>
                  </a:extLst>
                </p:cNvPr>
                <p:cNvSpPr/>
                <p:nvPr/>
              </p:nvSpPr>
              <p:spPr>
                <a:xfrm>
                  <a:off x="2241918" y="3456489"/>
                  <a:ext cx="469331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MA VILLE</a:t>
                  </a: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C483A5C1-5763-46D2-8AD8-1D0BCB6EA6AD}"/>
                    </a:ext>
                  </a:extLst>
                </p:cNvPr>
                <p:cNvSpPr/>
                <p:nvPr/>
              </p:nvSpPr>
              <p:spPr>
                <a:xfrm>
                  <a:off x="2230883" y="3006870"/>
                  <a:ext cx="239893" cy="457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F94D2E37-AA93-49CC-8917-D096768B2639}"/>
                    </a:ext>
                  </a:extLst>
                </p:cNvPr>
                <p:cNvSpPr/>
                <p:nvPr/>
              </p:nvSpPr>
              <p:spPr>
                <a:xfrm>
                  <a:off x="2068371" y="2979844"/>
                  <a:ext cx="520133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SHOPPING</a:t>
                  </a:r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5CC78A3F-933B-4F52-9136-8C379F01BC14}"/>
                    </a:ext>
                  </a:extLst>
                </p:cNvPr>
                <p:cNvSpPr/>
                <p:nvPr/>
              </p:nvSpPr>
              <p:spPr>
                <a:xfrm>
                  <a:off x="2415217" y="3338066"/>
                  <a:ext cx="140658" cy="457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524C108C-EC6C-40DD-BFF1-130166A875DB}"/>
                    </a:ext>
                  </a:extLst>
                </p:cNvPr>
                <p:cNvSpPr/>
                <p:nvPr/>
              </p:nvSpPr>
              <p:spPr>
                <a:xfrm>
                  <a:off x="2242940" y="3319049"/>
                  <a:ext cx="469331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MA VILLE</a:t>
                  </a:r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ADDD4A4D-E2F6-410C-8ADC-7B6AA66A54FC}"/>
                    </a:ext>
                  </a:extLst>
                </p:cNvPr>
                <p:cNvSpPr/>
                <p:nvPr/>
              </p:nvSpPr>
              <p:spPr>
                <a:xfrm>
                  <a:off x="2415217" y="3891831"/>
                  <a:ext cx="140658" cy="4939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A7B85BB8-A418-4994-B711-B95BE55BA985}"/>
                    </a:ext>
                  </a:extLst>
                </p:cNvPr>
                <p:cNvSpPr/>
                <p:nvPr/>
              </p:nvSpPr>
              <p:spPr>
                <a:xfrm>
                  <a:off x="2413672" y="3596066"/>
                  <a:ext cx="140658" cy="4939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9378AC69-5F5E-48C1-9307-3F89F3A50045}"/>
                    </a:ext>
                  </a:extLst>
                </p:cNvPr>
                <p:cNvSpPr/>
                <p:nvPr/>
              </p:nvSpPr>
              <p:spPr>
                <a:xfrm>
                  <a:off x="2241918" y="3592230"/>
                  <a:ext cx="469331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MA VILLE</a:t>
                  </a:r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D817C567-4C4A-449B-B154-AC97A7B1585D}"/>
                    </a:ext>
                  </a:extLst>
                </p:cNvPr>
                <p:cNvSpPr/>
                <p:nvPr/>
              </p:nvSpPr>
              <p:spPr>
                <a:xfrm>
                  <a:off x="2240327" y="3883469"/>
                  <a:ext cx="469331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MA VILLE</a:t>
                  </a: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3C8C491D-D8D8-4960-B34A-827CFB4787AA}"/>
                    </a:ext>
                  </a:extLst>
                </p:cNvPr>
                <p:cNvSpPr/>
                <p:nvPr/>
              </p:nvSpPr>
              <p:spPr>
                <a:xfrm>
                  <a:off x="3872482" y="3587449"/>
                  <a:ext cx="494733" cy="4939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B8AEE1FE-64A0-4E86-B0B7-28C64577EA58}"/>
                    </a:ext>
                  </a:extLst>
                </p:cNvPr>
                <p:cNvSpPr/>
                <p:nvPr/>
              </p:nvSpPr>
              <p:spPr>
                <a:xfrm>
                  <a:off x="3772510" y="3569855"/>
                  <a:ext cx="520133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" dirty="0">
                      <a:solidFill>
                        <a:srgbClr val="757575"/>
                      </a:solidFill>
                      <a:latin typeface="Ubuntu" panose="020B0504030602030204" pitchFamily="34" charset="0"/>
                    </a:rPr>
                    <a:t>GRANDE SURFACE</a:t>
                  </a:r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EBA73DA6-1F7E-417F-828A-4962097730CB}"/>
                    </a:ext>
                  </a:extLst>
                </p:cNvPr>
                <p:cNvSpPr/>
                <p:nvPr/>
              </p:nvSpPr>
              <p:spPr>
                <a:xfrm>
                  <a:off x="3872482" y="3626999"/>
                  <a:ext cx="563951" cy="6051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AE830C68-5708-4E74-BDCB-4AB6F80E8301}"/>
                    </a:ext>
                  </a:extLst>
                </p:cNvPr>
                <p:cNvSpPr/>
                <p:nvPr/>
              </p:nvSpPr>
              <p:spPr>
                <a:xfrm>
                  <a:off x="3762739" y="3627359"/>
                  <a:ext cx="799316" cy="6051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20" dirty="0">
                      <a:solidFill>
                        <a:srgbClr val="757575"/>
                      </a:solidFill>
                      <a:latin typeface="Ubuntu" panose="020B0504030602030204" pitchFamily="34" charset="0"/>
                    </a:rPr>
                    <a:t>12 PLACE DES MARRONIERS ••355 MA VILLE</a:t>
                  </a: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793E3F37-AD43-458F-AC54-46DFEF3B0F06}"/>
                    </a:ext>
                  </a:extLst>
                </p:cNvPr>
                <p:cNvSpPr/>
                <p:nvPr/>
              </p:nvSpPr>
              <p:spPr>
                <a:xfrm>
                  <a:off x="3996310" y="3960584"/>
                  <a:ext cx="457200" cy="457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34E3DDC4-2B44-4E8C-A3CB-96A862DCF87C}"/>
                    </a:ext>
                  </a:extLst>
                </p:cNvPr>
                <p:cNvSpPr/>
                <p:nvPr/>
              </p:nvSpPr>
              <p:spPr>
                <a:xfrm>
                  <a:off x="3888365" y="3941227"/>
                  <a:ext cx="644482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" dirty="0">
                      <a:solidFill>
                        <a:srgbClr val="626262"/>
                      </a:solidFill>
                      <a:latin typeface="Ubuntu" panose="020B0504030602030204" pitchFamily="34" charset="0"/>
                    </a:rPr>
                    <a:t>M OMED DEMO •••• 1234 </a:t>
                  </a: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74192042-A0FC-439E-8E0B-2CD2DCC08A8E}"/>
                    </a:ext>
                  </a:extLst>
                </p:cNvPr>
                <p:cNvSpPr/>
                <p:nvPr/>
              </p:nvSpPr>
              <p:spPr>
                <a:xfrm>
                  <a:off x="4396566" y="2393934"/>
                  <a:ext cx="424975" cy="60512"/>
                </a:xfrm>
                <a:prstGeom prst="rect">
                  <a:avLst/>
                </a:prstGeom>
                <a:solidFill>
                  <a:srgbClr val="F9F9F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D4133D83-3700-4624-83D0-3E438B35BDF6}"/>
                    </a:ext>
                  </a:extLst>
                </p:cNvPr>
                <p:cNvSpPr/>
                <p:nvPr/>
              </p:nvSpPr>
              <p:spPr>
                <a:xfrm>
                  <a:off x="4332437" y="2377152"/>
                  <a:ext cx="459235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3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 Light" panose="020B0304030602030204" pitchFamily="34" charset="0"/>
                    </a:rPr>
                    <a:t>M OMED DEMO</a:t>
                  </a:r>
                  <a:endParaRPr lang="fr-FR" sz="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buntu Light" panose="020B0304030602030204" pitchFamily="34" charset="0"/>
                  </a:endParaRPr>
                </a:p>
              </p:txBody>
            </p:sp>
            <p:pic>
              <p:nvPicPr>
                <p:cNvPr id="53" name="Image 52">
                  <a:extLst>
                    <a:ext uri="{FF2B5EF4-FFF2-40B4-BE49-F238E27FC236}">
                      <a16:creationId xmlns:a16="http://schemas.microsoft.com/office/drawing/2014/main" id="{9B3D6FE8-0F53-4387-A71D-0DE862C251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18948" t="44129" r="78036" b="50124"/>
                <a:stretch/>
              </p:blipFill>
              <p:spPr>
                <a:xfrm>
                  <a:off x="2104128" y="3556000"/>
                  <a:ext cx="125412" cy="116582"/>
                </a:xfrm>
                <a:prstGeom prst="ellipse">
                  <a:avLst/>
                </a:prstGeom>
              </p:spPr>
            </p:pic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0120D7C5-AF37-4CD8-89A9-90DDB134FAFC}"/>
                    </a:ext>
                  </a:extLst>
                </p:cNvPr>
                <p:cNvSpPr/>
                <p:nvPr/>
              </p:nvSpPr>
              <p:spPr>
                <a:xfrm>
                  <a:off x="2236607" y="3565110"/>
                  <a:ext cx="209731" cy="4571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238140F1-DFA3-4D1C-9E3F-60DF77243060}"/>
                    </a:ext>
                  </a:extLst>
                </p:cNvPr>
                <p:cNvSpPr/>
                <p:nvPr/>
              </p:nvSpPr>
              <p:spPr>
                <a:xfrm>
                  <a:off x="2069285" y="3544491"/>
                  <a:ext cx="520133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SHOPPING</a:t>
                  </a:r>
                </a:p>
              </p:txBody>
            </p:sp>
            <p:pic>
              <p:nvPicPr>
                <p:cNvPr id="56" name="Image 55">
                  <a:extLst>
                    <a:ext uri="{FF2B5EF4-FFF2-40B4-BE49-F238E27FC236}">
                      <a16:creationId xmlns:a16="http://schemas.microsoft.com/office/drawing/2014/main" id="{D072C7B8-D1FD-417E-9334-E49404FD81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18948" t="44129" r="78036" b="50124"/>
                <a:stretch/>
              </p:blipFill>
              <p:spPr>
                <a:xfrm>
                  <a:off x="2101678" y="3844002"/>
                  <a:ext cx="125412" cy="116582"/>
                </a:xfrm>
                <a:prstGeom prst="ellipse">
                  <a:avLst/>
                </a:prstGeom>
              </p:spPr>
            </p:pic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F1F30A80-844B-4AD1-B59D-9964B2871336}"/>
                    </a:ext>
                  </a:extLst>
                </p:cNvPr>
                <p:cNvSpPr/>
                <p:nvPr/>
              </p:nvSpPr>
              <p:spPr>
                <a:xfrm>
                  <a:off x="2227090" y="3854187"/>
                  <a:ext cx="186582" cy="4773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28720CA7-63AD-4F9B-8776-E0A1A6FBD661}"/>
                    </a:ext>
                  </a:extLst>
                </p:cNvPr>
                <p:cNvSpPr/>
                <p:nvPr/>
              </p:nvSpPr>
              <p:spPr>
                <a:xfrm>
                  <a:off x="2073854" y="3830593"/>
                  <a:ext cx="520133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SHOPPING</a:t>
                  </a:r>
                </a:p>
              </p:txBody>
            </p:sp>
            <p:pic>
              <p:nvPicPr>
                <p:cNvPr id="59" name="Image 58">
                  <a:extLst>
                    <a:ext uri="{FF2B5EF4-FFF2-40B4-BE49-F238E27FC236}">
                      <a16:creationId xmlns:a16="http://schemas.microsoft.com/office/drawing/2014/main" id="{21139819-BB20-4B8D-B576-689E77E0EA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37905" t="44370" r="51885" b="50937"/>
                <a:stretch/>
              </p:blipFill>
              <p:spPr>
                <a:xfrm>
                  <a:off x="2884548" y="3850237"/>
                  <a:ext cx="424527" cy="95229"/>
                </a:xfrm>
                <a:prstGeom prst="rect">
                  <a:avLst/>
                </a:prstGeom>
              </p:spPr>
            </p:pic>
            <p:pic>
              <p:nvPicPr>
                <p:cNvPr id="60" name="Image 59">
                  <a:extLst>
                    <a:ext uri="{FF2B5EF4-FFF2-40B4-BE49-F238E27FC236}">
                      <a16:creationId xmlns:a16="http://schemas.microsoft.com/office/drawing/2014/main" id="{DE880C69-5FE7-458A-B624-5F2AED15D6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37905" t="44370" r="51885" b="50937"/>
                <a:stretch/>
              </p:blipFill>
              <p:spPr>
                <a:xfrm>
                  <a:off x="2895879" y="3562515"/>
                  <a:ext cx="424527" cy="95229"/>
                </a:xfrm>
                <a:prstGeom prst="rect">
                  <a:avLst/>
                </a:prstGeom>
              </p:spPr>
            </p:pic>
            <p:pic>
              <p:nvPicPr>
                <p:cNvPr id="61" name="Image 60">
                  <a:extLst>
                    <a:ext uri="{FF2B5EF4-FFF2-40B4-BE49-F238E27FC236}">
                      <a16:creationId xmlns:a16="http://schemas.microsoft.com/office/drawing/2014/main" id="{79F2BD67-AE22-4EE4-AB50-6E6E9965D0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18948" t="44129" r="78036" b="50124"/>
                <a:stretch/>
              </p:blipFill>
              <p:spPr>
                <a:xfrm>
                  <a:off x="2101678" y="3278070"/>
                  <a:ext cx="125412" cy="116582"/>
                </a:xfrm>
                <a:prstGeom prst="ellipse">
                  <a:avLst/>
                </a:prstGeom>
              </p:spPr>
            </p:pic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18A1B3B9-DA38-483E-9A3A-5A682AA6D88C}"/>
                    </a:ext>
                  </a:extLst>
                </p:cNvPr>
                <p:cNvSpPr/>
                <p:nvPr/>
              </p:nvSpPr>
              <p:spPr>
                <a:xfrm>
                  <a:off x="2230883" y="3287598"/>
                  <a:ext cx="194817" cy="4739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0A05FBCE-0E9A-4E8A-A100-8D1F1A54E4A9}"/>
                    </a:ext>
                  </a:extLst>
                </p:cNvPr>
                <p:cNvSpPr/>
                <p:nvPr/>
              </p:nvSpPr>
              <p:spPr>
                <a:xfrm>
                  <a:off x="2069699" y="3268960"/>
                  <a:ext cx="520133" cy="803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Ubuntu" panose="020B0504030602030204" pitchFamily="34" charset="0"/>
                    </a:rPr>
                    <a:t>SHOPPING</a:t>
                  </a:r>
                </a:p>
              </p:txBody>
            </p:sp>
            <p:pic>
              <p:nvPicPr>
                <p:cNvPr id="64" name="Image 63">
                  <a:extLst>
                    <a:ext uri="{FF2B5EF4-FFF2-40B4-BE49-F238E27FC236}">
                      <a16:creationId xmlns:a16="http://schemas.microsoft.com/office/drawing/2014/main" id="{33EFFB23-8D92-4E83-B57D-277A08E5DF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37905" t="44370" r="51885" b="50937"/>
                <a:stretch/>
              </p:blipFill>
              <p:spPr>
                <a:xfrm>
                  <a:off x="2895879" y="3283876"/>
                  <a:ext cx="424527" cy="95229"/>
                </a:xfrm>
                <a:prstGeom prst="rect">
                  <a:avLst/>
                </a:prstGeom>
              </p:spPr>
            </p:pic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B1A39183-78A1-4BBD-981C-2AB00147EEB3}"/>
                    </a:ext>
                  </a:extLst>
                </p:cNvPr>
                <p:cNvSpPr/>
                <p:nvPr/>
              </p:nvSpPr>
              <p:spPr>
                <a:xfrm>
                  <a:off x="5211441" y="2133600"/>
                  <a:ext cx="198226" cy="70338"/>
                </a:xfrm>
                <a:prstGeom prst="rect">
                  <a:avLst/>
                </a:prstGeom>
                <a:solidFill>
                  <a:srgbClr val="D7000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1D9AD4D8-0E7F-4AC1-AB85-87AEA30C790D}"/>
                    </a:ext>
                  </a:extLst>
                </p:cNvPr>
                <p:cNvSpPr/>
                <p:nvPr/>
              </p:nvSpPr>
              <p:spPr>
                <a:xfrm>
                  <a:off x="5007150" y="2096677"/>
                  <a:ext cx="555061" cy="12999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70" b="1" dirty="0">
                      <a:latin typeface="Ubuntu" panose="020B0504030602030204" pitchFamily="34" charset="0"/>
                    </a:rPr>
                    <a:t>Omed D.</a:t>
                  </a:r>
                </a:p>
              </p:txBody>
            </p:sp>
          </p:grpSp>
          <p:pic>
            <p:nvPicPr>
              <p:cNvPr id="30" name="Picture 2" descr="Macbook Vector Pro - Image gratuite sur Pixabay">
                <a:extLst>
                  <a:ext uri="{FF2B5EF4-FFF2-40B4-BE49-F238E27FC236}">
                    <a16:creationId xmlns:a16="http://schemas.microsoft.com/office/drawing/2014/main" id="{2A533B02-3B95-4356-9713-3AADE366E7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8469" y="1794769"/>
                <a:ext cx="5983633" cy="3063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7" name="Image 66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1381197D-4F1A-4500-A8FE-3A1DC803E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2825" y="2008273"/>
              <a:ext cx="1156892" cy="2505203"/>
            </a:xfrm>
            <a:prstGeom prst="rect">
              <a:avLst/>
            </a:prstGeom>
          </p:spPr>
        </p:pic>
        <p:pic>
          <p:nvPicPr>
            <p:cNvPr id="68" name="Picture 6" descr="Phone In Hand Png Image - Snapchat On Iphone X PNG Image | Transparent PNG  Free Download on SeekPNG">
              <a:extLst>
                <a:ext uri="{FF2B5EF4-FFF2-40B4-BE49-F238E27FC236}">
                  <a16:creationId xmlns:a16="http://schemas.microsoft.com/office/drawing/2014/main" id="{5F3C8B5D-835D-4A1C-8C92-F91B7F639F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22" r="33235"/>
            <a:stretch/>
          </p:blipFill>
          <p:spPr bwMode="auto">
            <a:xfrm>
              <a:off x="6934876" y="1704701"/>
              <a:ext cx="2268245" cy="36978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6F17F079-C351-4717-8B08-1F5CC0B350FD}"/>
                </a:ext>
              </a:extLst>
            </p:cNvPr>
            <p:cNvSpPr/>
            <p:nvPr/>
          </p:nvSpPr>
          <p:spPr>
            <a:xfrm>
              <a:off x="2011050" y="2453164"/>
              <a:ext cx="494311" cy="475442"/>
            </a:xfrm>
            <a:prstGeom prst="ellipse">
              <a:avLst/>
            </a:prstGeom>
            <a:noFill/>
            <a:ln w="9525">
              <a:solidFill>
                <a:srgbClr val="D700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71" name="Image 70">
              <a:extLst>
                <a:ext uri="{FF2B5EF4-FFF2-40B4-BE49-F238E27FC236}">
                  <a16:creationId xmlns:a16="http://schemas.microsoft.com/office/drawing/2014/main" id="{608E1A1F-E5D0-4FA2-BE5A-85A5ACB72B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6868" t="16854" r="71476" b="60976"/>
            <a:stretch/>
          </p:blipFill>
          <p:spPr>
            <a:xfrm>
              <a:off x="2386177" y="2096279"/>
              <a:ext cx="951515" cy="883273"/>
            </a:xfrm>
            <a:prstGeom prst="ellipse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2" name="Graphique 71" descr="Curseur">
              <a:extLst>
                <a:ext uri="{FF2B5EF4-FFF2-40B4-BE49-F238E27FC236}">
                  <a16:creationId xmlns:a16="http://schemas.microsoft.com/office/drawing/2014/main" id="{38405F8A-7C19-43F8-BC95-734F20BA0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079418" y="2604643"/>
              <a:ext cx="258274" cy="2582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8626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F2F94A5B-3CEB-4DE7-9B33-44DDA5992E86}"/>
              </a:ext>
            </a:extLst>
          </p:cNvPr>
          <p:cNvGrpSpPr/>
          <p:nvPr/>
        </p:nvGrpSpPr>
        <p:grpSpPr>
          <a:xfrm>
            <a:off x="2250473" y="2558759"/>
            <a:ext cx="5384848" cy="2951120"/>
            <a:chOff x="1308514" y="1862503"/>
            <a:chExt cx="4276130" cy="2343497"/>
          </a:xfrm>
        </p:grpSpPr>
        <p:grpSp>
          <p:nvGrpSpPr>
            <p:cNvPr id="118" name="Groupe 117">
              <a:extLst>
                <a:ext uri="{FF2B5EF4-FFF2-40B4-BE49-F238E27FC236}">
                  <a16:creationId xmlns:a16="http://schemas.microsoft.com/office/drawing/2014/main" id="{D23DF79C-0397-4716-A189-73CEFC439258}"/>
                </a:ext>
              </a:extLst>
            </p:cNvPr>
            <p:cNvGrpSpPr/>
            <p:nvPr/>
          </p:nvGrpSpPr>
          <p:grpSpPr>
            <a:xfrm>
              <a:off x="1308514" y="1862503"/>
              <a:ext cx="4191435" cy="2343497"/>
              <a:chOff x="1308514" y="1856641"/>
              <a:chExt cx="4191435" cy="2343497"/>
            </a:xfrm>
          </p:grpSpPr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E7324C6A-91EC-46D8-8D1C-9723524DF1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08514" y="1856641"/>
                <a:ext cx="4191435" cy="2045508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7E4A1C63-4405-446C-BE47-36D6872C30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84493" b="7753"/>
              <a:stretch/>
            </p:blipFill>
            <p:spPr>
              <a:xfrm>
                <a:off x="1308514" y="3743546"/>
                <a:ext cx="4191435" cy="456592"/>
              </a:xfrm>
              <a:prstGeom prst="rect">
                <a:avLst/>
              </a:prstGeom>
            </p:spPr>
          </p:pic>
        </p:grp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F3FCD43D-6E25-4F35-B4A4-F15B01A60C5F}"/>
                </a:ext>
              </a:extLst>
            </p:cNvPr>
            <p:cNvSpPr/>
            <p:nvPr/>
          </p:nvSpPr>
          <p:spPr>
            <a:xfrm>
              <a:off x="2117432" y="2641406"/>
              <a:ext cx="323850" cy="45719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5F831C94-4539-406B-B9B8-0148D170BF08}"/>
                </a:ext>
              </a:extLst>
            </p:cNvPr>
            <p:cNvSpPr/>
            <p:nvPr/>
          </p:nvSpPr>
          <p:spPr>
            <a:xfrm>
              <a:off x="2025109" y="2624090"/>
              <a:ext cx="459235" cy="803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70" b="1" dirty="0">
                  <a:solidFill>
                    <a:sysClr val="windowText" lastClr="000000"/>
                  </a:solidFill>
                  <a:latin typeface="Ubuntu Light" panose="020B0304030602030204" pitchFamily="34" charset="0"/>
                </a:rPr>
                <a:t>M OMED DEMO</a:t>
              </a: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A8F3AAFB-10D9-454E-A8A4-02CB4ECA658F}"/>
                </a:ext>
              </a:extLst>
            </p:cNvPr>
            <p:cNvSpPr/>
            <p:nvPr/>
          </p:nvSpPr>
          <p:spPr>
            <a:xfrm>
              <a:off x="2117432" y="2934805"/>
              <a:ext cx="277552" cy="45719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85E85537-9A4D-4442-A716-5C5014363CE5}"/>
                </a:ext>
              </a:extLst>
            </p:cNvPr>
            <p:cNvSpPr/>
            <p:nvPr/>
          </p:nvSpPr>
          <p:spPr>
            <a:xfrm>
              <a:off x="2025817" y="2913608"/>
              <a:ext cx="459235" cy="803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70" b="1" dirty="0">
                  <a:solidFill>
                    <a:sysClr val="windowText" lastClr="000000"/>
                  </a:solidFill>
                  <a:latin typeface="Ubuntu Light" panose="020B0304030602030204" pitchFamily="34" charset="0"/>
                </a:rPr>
                <a:t>M OMED DEMO</a:t>
              </a: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0A2FC5B0-5E32-4DFA-898A-D999D98D8B16}"/>
                </a:ext>
              </a:extLst>
            </p:cNvPr>
            <p:cNvSpPr/>
            <p:nvPr/>
          </p:nvSpPr>
          <p:spPr>
            <a:xfrm>
              <a:off x="2335488" y="3211815"/>
              <a:ext cx="343917" cy="80352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006EF6C2-BD2E-4358-A9B7-8D0C773FC18D}"/>
                </a:ext>
              </a:extLst>
            </p:cNvPr>
            <p:cNvSpPr/>
            <p:nvPr/>
          </p:nvSpPr>
          <p:spPr>
            <a:xfrm>
              <a:off x="2240329" y="3198187"/>
              <a:ext cx="459235" cy="803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70" b="1" dirty="0">
                  <a:solidFill>
                    <a:sysClr val="windowText" lastClr="000000"/>
                  </a:solidFill>
                  <a:latin typeface="Ubuntu" panose="020B0504030602030204" pitchFamily="34" charset="0"/>
                </a:rPr>
                <a:t>M OMED DEMO</a:t>
              </a: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E990C03D-C5CB-4D0C-9F91-03D1A0ED7939}"/>
                </a:ext>
              </a:extLst>
            </p:cNvPr>
            <p:cNvSpPr/>
            <p:nvPr/>
          </p:nvSpPr>
          <p:spPr>
            <a:xfrm>
              <a:off x="2376779" y="3320964"/>
              <a:ext cx="289336" cy="4571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25EA9403-F0C8-414A-B7C1-70D9DE272D96}"/>
                </a:ext>
              </a:extLst>
            </p:cNvPr>
            <p:cNvSpPr/>
            <p:nvPr/>
          </p:nvSpPr>
          <p:spPr>
            <a:xfrm>
              <a:off x="2271383" y="3304347"/>
              <a:ext cx="459235" cy="803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70" b="1" dirty="0">
                  <a:solidFill>
                    <a:sysClr val="windowText" lastClr="000000"/>
                  </a:solidFill>
                  <a:latin typeface="Ubuntu" panose="020B0504030602030204" pitchFamily="34" charset="0"/>
                </a:rPr>
                <a:t>M OMED DEMO</a:t>
              </a: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C5ADF344-0333-4629-BCBA-9B897FE02559}"/>
                </a:ext>
              </a:extLst>
            </p:cNvPr>
            <p:cNvSpPr/>
            <p:nvPr/>
          </p:nvSpPr>
          <p:spPr>
            <a:xfrm>
              <a:off x="5233616" y="1898989"/>
              <a:ext cx="184860" cy="64371"/>
            </a:xfrm>
            <a:prstGeom prst="rect">
              <a:avLst/>
            </a:prstGeom>
            <a:solidFill>
              <a:srgbClr val="8700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35E990C6-AF8D-492C-A5F9-1CD354AB0547}"/>
                </a:ext>
              </a:extLst>
            </p:cNvPr>
            <p:cNvSpPr/>
            <p:nvPr/>
          </p:nvSpPr>
          <p:spPr>
            <a:xfrm>
              <a:off x="5029583" y="1866179"/>
              <a:ext cx="555061" cy="1299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70" b="1" dirty="0">
                  <a:solidFill>
                    <a:srgbClr val="BCA79E"/>
                  </a:solidFill>
                  <a:latin typeface="Ubuntu" panose="020B0504030602030204" pitchFamily="34" charset="0"/>
                </a:rPr>
                <a:t>Omed D.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1E3651B8-3CB2-44E1-8B4A-92427DEBA792}"/>
                </a:ext>
              </a:extLst>
            </p:cNvPr>
            <p:cNvSpPr/>
            <p:nvPr/>
          </p:nvSpPr>
          <p:spPr>
            <a:xfrm>
              <a:off x="2450359" y="2689842"/>
              <a:ext cx="221955" cy="54488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68F23DC5-40C0-4D02-B533-466077BE3A24}"/>
                </a:ext>
              </a:extLst>
            </p:cNvPr>
            <p:cNvSpPr/>
            <p:nvPr/>
          </p:nvSpPr>
          <p:spPr>
            <a:xfrm>
              <a:off x="2316443" y="2671101"/>
              <a:ext cx="459235" cy="803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70" dirty="0">
                  <a:solidFill>
                    <a:sysClr val="windowText" lastClr="000000"/>
                  </a:solidFill>
                  <a:latin typeface="Ubuntu Light" panose="020B0304030602030204" pitchFamily="34" charset="0"/>
                </a:rPr>
                <a:t>*2********1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AEBB2C7D-1E0F-496E-80B0-8BB5789E2D14}"/>
                </a:ext>
              </a:extLst>
            </p:cNvPr>
            <p:cNvSpPr/>
            <p:nvPr/>
          </p:nvSpPr>
          <p:spPr>
            <a:xfrm>
              <a:off x="2117432" y="2980869"/>
              <a:ext cx="613186" cy="45719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284751AD-179F-4BAA-9769-8CDAECC6890C}"/>
                </a:ext>
              </a:extLst>
            </p:cNvPr>
            <p:cNvSpPr/>
            <p:nvPr/>
          </p:nvSpPr>
          <p:spPr>
            <a:xfrm>
              <a:off x="1980051" y="2958461"/>
              <a:ext cx="807635" cy="803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" dirty="0">
                  <a:solidFill>
                    <a:sysClr val="windowText" lastClr="000000"/>
                  </a:solidFill>
                  <a:latin typeface="Ubuntu Light" panose="020B0304030602030204" pitchFamily="34" charset="0"/>
                </a:rPr>
                <a:t>FR *2** 5*** *0** 3*** *8** **4</a:t>
              </a:r>
            </a:p>
          </p:txBody>
        </p:sp>
      </p:grpSp>
      <p:pic>
        <p:nvPicPr>
          <p:cNvPr id="135" name="Picture 2" descr="Macbook Vector Pro - Image gratuite sur Pixabay">
            <a:extLst>
              <a:ext uri="{FF2B5EF4-FFF2-40B4-BE49-F238E27FC236}">
                <a16:creationId xmlns:a16="http://schemas.microsoft.com/office/drawing/2014/main" id="{532909B3-AED4-44BA-81FE-D539D74BF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" y="2185070"/>
            <a:ext cx="7535074" cy="385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Ellipse 135">
            <a:extLst>
              <a:ext uri="{FF2B5EF4-FFF2-40B4-BE49-F238E27FC236}">
                <a16:creationId xmlns:a16="http://schemas.microsoft.com/office/drawing/2014/main" id="{8B51D9B3-1C17-47E9-B00C-DC3C5CB50E43}"/>
              </a:ext>
            </a:extLst>
          </p:cNvPr>
          <p:cNvSpPr/>
          <p:nvPr/>
        </p:nvSpPr>
        <p:spPr>
          <a:xfrm>
            <a:off x="4408042" y="3490890"/>
            <a:ext cx="954584" cy="918145"/>
          </a:xfrm>
          <a:prstGeom prst="ellipse">
            <a:avLst/>
          </a:prstGeom>
          <a:noFill/>
          <a:ln w="9525">
            <a:solidFill>
              <a:srgbClr val="D700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137" name="Image 136">
            <a:extLst>
              <a:ext uri="{FF2B5EF4-FFF2-40B4-BE49-F238E27FC236}">
                <a16:creationId xmlns:a16="http://schemas.microsoft.com/office/drawing/2014/main" id="{633651CB-77BF-454F-A1F8-78B369F7EB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79" t="36354" r="40740" b="25597"/>
          <a:stretch/>
        </p:blipFill>
        <p:spPr>
          <a:xfrm>
            <a:off x="4929845" y="2652764"/>
            <a:ext cx="1657224" cy="1656178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8" name="Graphique 137" descr="Curseur">
            <a:extLst>
              <a:ext uri="{FF2B5EF4-FFF2-40B4-BE49-F238E27FC236}">
                <a16:creationId xmlns:a16="http://schemas.microsoft.com/office/drawing/2014/main" id="{50C3F8D8-6B8D-413C-82D0-3A19A15466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33760" y="3804041"/>
            <a:ext cx="325239" cy="325239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CD0F575-3C40-489B-8EB9-1182BD064F80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>
                <a:cs typeface="Arial" panose="020B0604020202020204" pitchFamily="34" charset="0"/>
              </a:rPr>
              <a:t>Avec le </a:t>
            </a:r>
            <a:r>
              <a:rPr lang="fr-FR" b="1" dirty="0">
                <a:cs typeface="Arial" panose="020B0604020202020204" pitchFamily="34" charset="0"/>
              </a:rPr>
              <a:t>virement SEPA instantané (Instant </a:t>
            </a:r>
            <a:r>
              <a:rPr lang="fr-FR" b="1" dirty="0" err="1">
                <a:cs typeface="Arial" panose="020B0604020202020204" pitchFamily="34" charset="0"/>
              </a:rPr>
              <a:t>Payment</a:t>
            </a:r>
            <a:r>
              <a:rPr lang="fr-FR" b="1" dirty="0">
                <a:cs typeface="Arial" panose="020B0604020202020204" pitchFamily="34" charset="0"/>
              </a:rPr>
              <a:t>)**</a:t>
            </a:r>
            <a:r>
              <a:rPr lang="fr-FR" dirty="0">
                <a:cs typeface="Arial" panose="020B0604020202020204" pitchFamily="34" charset="0"/>
              </a:rPr>
              <a:t>, le bénéficiaire dispose de l’argent dans un </a:t>
            </a:r>
            <a:r>
              <a:rPr lang="fr-FR" b="1" dirty="0">
                <a:cs typeface="Arial" panose="020B0604020202020204" pitchFamily="34" charset="0"/>
              </a:rPr>
              <a:t>délai de 10 secondes</a:t>
            </a:r>
            <a:r>
              <a:rPr lang="fr-FR" dirty="0">
                <a:cs typeface="Arial" panose="020B0604020202020204" pitchFamily="34" charset="0"/>
              </a:rPr>
              <a:t>. Ce service est disponible </a:t>
            </a:r>
            <a:r>
              <a:rPr lang="fr-FR" b="1" dirty="0">
                <a:cs typeface="Arial" panose="020B0604020202020204" pitchFamily="34" charset="0"/>
              </a:rPr>
              <a:t>24h/24, 7J/7.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A85374-ADB1-4802-AC8E-909A38DE14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Un paiement en 10 secondes* avec le virement instantané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DFEB601-E0C0-44AF-9BE0-B4FD08B66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Qu’est-ce qui change et pourquoi c’est mieux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CFB7C73-5D54-44DB-BCEE-BFE8383282C5}"/>
              </a:ext>
            </a:extLst>
          </p:cNvPr>
          <p:cNvSpPr txBox="1"/>
          <p:nvPr/>
        </p:nvSpPr>
        <p:spPr>
          <a:xfrm>
            <a:off x="695325" y="6080364"/>
            <a:ext cx="8192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*Délai pouvant aller jusqu’à 20 secondes au maximum en cas de difficultés exceptionnelles de traitement.</a:t>
            </a:r>
          </a:p>
          <a:p>
            <a:r>
              <a:rPr lang="fr-FR" sz="9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**Il est facturé 1€ /virement à nos clients sauf pour ceux détenteurs de la Formule Optimal</a:t>
            </a:r>
          </a:p>
        </p:txBody>
      </p:sp>
      <p:grpSp>
        <p:nvGrpSpPr>
          <p:cNvPr id="114" name="Groupe 113">
            <a:extLst>
              <a:ext uri="{FF2B5EF4-FFF2-40B4-BE49-F238E27FC236}">
                <a16:creationId xmlns:a16="http://schemas.microsoft.com/office/drawing/2014/main" id="{3C0B6BE8-4BD5-4B2A-A5F2-50118F66B6B8}"/>
              </a:ext>
            </a:extLst>
          </p:cNvPr>
          <p:cNvGrpSpPr/>
          <p:nvPr/>
        </p:nvGrpSpPr>
        <p:grpSpPr>
          <a:xfrm>
            <a:off x="9419464" y="641678"/>
            <a:ext cx="2492591" cy="545964"/>
            <a:chOff x="8823070" y="604108"/>
            <a:chExt cx="2492591" cy="545964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B517B32C-73A0-4A56-AEC7-777C2B45CF65}"/>
                </a:ext>
              </a:extLst>
            </p:cNvPr>
            <p:cNvSpPr/>
            <p:nvPr/>
          </p:nvSpPr>
          <p:spPr>
            <a:xfrm>
              <a:off x="9197692" y="691354"/>
              <a:ext cx="2117969" cy="429339"/>
            </a:xfrm>
            <a:prstGeom prst="roundRect">
              <a:avLst>
                <a:gd name="adj" fmla="val 50000"/>
              </a:avLst>
            </a:prstGeom>
            <a:solidFill>
              <a:srgbClr val="FF0000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"/>
                  <a:sym typeface="Arial"/>
                </a:rPr>
                <a:t>C’est plus rapide</a:t>
              </a:r>
            </a:p>
          </p:txBody>
        </p:sp>
        <p:grpSp>
          <p:nvGrpSpPr>
            <p:cNvPr id="34" name="Graphique 1805">
              <a:extLst>
                <a:ext uri="{FF2B5EF4-FFF2-40B4-BE49-F238E27FC236}">
                  <a16:creationId xmlns:a16="http://schemas.microsoft.com/office/drawing/2014/main" id="{9E4E4C9D-AF38-4696-9B8B-FBA82E6F82D0}"/>
                </a:ext>
              </a:extLst>
            </p:cNvPr>
            <p:cNvGrpSpPr/>
            <p:nvPr/>
          </p:nvGrpSpPr>
          <p:grpSpPr>
            <a:xfrm>
              <a:off x="8823070" y="604108"/>
              <a:ext cx="546122" cy="545964"/>
              <a:chOff x="9578553" y="2203130"/>
              <a:chExt cx="331378" cy="331283"/>
            </a:xfrm>
            <a:noFill/>
          </p:grpSpPr>
          <p:grpSp>
            <p:nvGrpSpPr>
              <p:cNvPr id="35" name="Graphique 1805">
                <a:extLst>
                  <a:ext uri="{FF2B5EF4-FFF2-40B4-BE49-F238E27FC236}">
                    <a16:creationId xmlns:a16="http://schemas.microsoft.com/office/drawing/2014/main" id="{D7747399-B258-4D13-81A1-0B6E0E1B8196}"/>
                  </a:ext>
                </a:extLst>
              </p:cNvPr>
              <p:cNvGrpSpPr/>
              <p:nvPr/>
            </p:nvGrpSpPr>
            <p:grpSpPr>
              <a:xfrm>
                <a:off x="9578553" y="2203130"/>
                <a:ext cx="331378" cy="331283"/>
                <a:chOff x="9578553" y="2203130"/>
                <a:chExt cx="331378" cy="331283"/>
              </a:xfrm>
              <a:grpFill/>
            </p:grpSpPr>
            <p:sp>
              <p:nvSpPr>
                <p:cNvPr id="54" name="Forme libre : forme 53">
                  <a:extLst>
                    <a:ext uri="{FF2B5EF4-FFF2-40B4-BE49-F238E27FC236}">
                      <a16:creationId xmlns:a16="http://schemas.microsoft.com/office/drawing/2014/main" id="{5B9F27AE-EF0E-4BAE-9A26-B2A671577D5C}"/>
                    </a:ext>
                  </a:extLst>
                </p:cNvPr>
                <p:cNvSpPr/>
                <p:nvPr/>
              </p:nvSpPr>
              <p:spPr>
                <a:xfrm>
                  <a:off x="9578553" y="2203130"/>
                  <a:ext cx="331378" cy="331283"/>
                </a:xfrm>
                <a:custGeom>
                  <a:avLst/>
                  <a:gdLst>
                    <a:gd name="connsiteX0" fmla="*/ 106111 w 331378"/>
                    <a:gd name="connsiteY0" fmla="*/ 11050 h 331283"/>
                    <a:gd name="connsiteX1" fmla="*/ 164975 w 331378"/>
                    <a:gd name="connsiteY1" fmla="*/ 1 h 331283"/>
                    <a:gd name="connsiteX2" fmla="*/ 331377 w 331378"/>
                    <a:gd name="connsiteY2" fmla="*/ 164879 h 331283"/>
                    <a:gd name="connsiteX3" fmla="*/ 166499 w 331378"/>
                    <a:gd name="connsiteY3" fmla="*/ 331281 h 331283"/>
                    <a:gd name="connsiteX4" fmla="*/ 2 w 331378"/>
                    <a:gd name="connsiteY4" fmla="*/ 166403 h 331283"/>
                    <a:gd name="connsiteX5" fmla="*/ 29435 w 331378"/>
                    <a:gd name="connsiteY5" fmla="*/ 71344 h 3312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1378" h="331283">
                      <a:moveTo>
                        <a:pt x="106111" y="11050"/>
                      </a:moveTo>
                      <a:cubicBezTo>
                        <a:pt x="124399" y="4002"/>
                        <a:pt x="144211" y="97"/>
                        <a:pt x="164975" y="1"/>
                      </a:cubicBezTo>
                      <a:cubicBezTo>
                        <a:pt x="256511" y="-380"/>
                        <a:pt x="330996" y="73439"/>
                        <a:pt x="331377" y="164879"/>
                      </a:cubicBezTo>
                      <a:cubicBezTo>
                        <a:pt x="331758" y="256414"/>
                        <a:pt x="257939" y="330900"/>
                        <a:pt x="166499" y="331281"/>
                      </a:cubicBezTo>
                      <a:cubicBezTo>
                        <a:pt x="74964" y="331757"/>
                        <a:pt x="383" y="257938"/>
                        <a:pt x="2" y="166403"/>
                      </a:cubicBezTo>
                      <a:cubicBezTo>
                        <a:pt x="-188" y="131065"/>
                        <a:pt x="10766" y="98299"/>
                        <a:pt x="29435" y="71344"/>
                      </a:cubicBez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55" name="Forme libre : forme 54">
                  <a:extLst>
                    <a:ext uri="{FF2B5EF4-FFF2-40B4-BE49-F238E27FC236}">
                      <a16:creationId xmlns:a16="http://schemas.microsoft.com/office/drawing/2014/main" id="{3F04FDB7-EC16-4363-8008-E184E6259A38}"/>
                    </a:ext>
                  </a:extLst>
                </p:cNvPr>
                <p:cNvSpPr/>
                <p:nvPr/>
              </p:nvSpPr>
              <p:spPr>
                <a:xfrm>
                  <a:off x="9666947" y="2214085"/>
                  <a:ext cx="17716" cy="8096"/>
                </a:xfrm>
                <a:custGeom>
                  <a:avLst/>
                  <a:gdLst>
                    <a:gd name="connsiteX0" fmla="*/ 0 w 17716"/>
                    <a:gd name="connsiteY0" fmla="*/ 8096 h 8096"/>
                    <a:gd name="connsiteX1" fmla="*/ 17716 w 17716"/>
                    <a:gd name="connsiteY1" fmla="*/ 0 h 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716" h="8096">
                      <a:moveTo>
                        <a:pt x="0" y="8096"/>
                      </a:moveTo>
                      <a:cubicBezTo>
                        <a:pt x="5715" y="5048"/>
                        <a:pt x="11621" y="2381"/>
                        <a:pt x="17716" y="0"/>
                      </a:cubicBez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56" name="Forme libre : forme 55">
                  <a:extLst>
                    <a:ext uri="{FF2B5EF4-FFF2-40B4-BE49-F238E27FC236}">
                      <a16:creationId xmlns:a16="http://schemas.microsoft.com/office/drawing/2014/main" id="{BB0001B9-EFF0-4B8D-8B4A-B1E1C9530C68}"/>
                    </a:ext>
                  </a:extLst>
                </p:cNvPr>
                <p:cNvSpPr/>
                <p:nvPr/>
              </p:nvSpPr>
              <p:spPr>
                <a:xfrm>
                  <a:off x="9621322" y="2237897"/>
                  <a:ext cx="21431" cy="19812"/>
                </a:xfrm>
                <a:custGeom>
                  <a:avLst/>
                  <a:gdLst>
                    <a:gd name="connsiteX0" fmla="*/ 0 w 21431"/>
                    <a:gd name="connsiteY0" fmla="*/ 19812 h 19812"/>
                    <a:gd name="connsiteX1" fmla="*/ 21431 w 21431"/>
                    <a:gd name="connsiteY1" fmla="*/ 0 h 19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431" h="19812">
                      <a:moveTo>
                        <a:pt x="0" y="19812"/>
                      </a:moveTo>
                      <a:cubicBezTo>
                        <a:pt x="6572" y="12573"/>
                        <a:pt x="13716" y="5906"/>
                        <a:pt x="21431" y="0"/>
                      </a:cubicBez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C8FF129B-8E0C-4FDA-8387-B1BFD1ACFCD6}"/>
                  </a:ext>
                </a:extLst>
              </p:cNvPr>
              <p:cNvSpPr/>
              <p:nvPr/>
            </p:nvSpPr>
            <p:spPr>
              <a:xfrm>
                <a:off x="9600747" y="2225323"/>
                <a:ext cx="286896" cy="286896"/>
              </a:xfrm>
              <a:custGeom>
                <a:avLst/>
                <a:gdLst>
                  <a:gd name="connsiteX0" fmla="*/ 222315 w 286896"/>
                  <a:gd name="connsiteY0" fmla="*/ 263368 h 286896"/>
                  <a:gd name="connsiteX1" fmla="*/ 144115 w 286896"/>
                  <a:gd name="connsiteY1" fmla="*/ 286895 h 286896"/>
                  <a:gd name="connsiteX2" fmla="*/ 2 w 286896"/>
                  <a:gd name="connsiteY2" fmla="*/ 144115 h 286896"/>
                  <a:gd name="connsiteX3" fmla="*/ 142781 w 286896"/>
                  <a:gd name="connsiteY3" fmla="*/ 2 h 286896"/>
                  <a:gd name="connsiteX4" fmla="*/ 286895 w 286896"/>
                  <a:gd name="connsiteY4" fmla="*/ 142781 h 286896"/>
                  <a:gd name="connsiteX5" fmla="*/ 246890 w 286896"/>
                  <a:gd name="connsiteY5" fmla="*/ 242794 h 286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6896" h="286896">
                    <a:moveTo>
                      <a:pt x="222315" y="263368"/>
                    </a:moveTo>
                    <a:cubicBezTo>
                      <a:pt x="199836" y="278132"/>
                      <a:pt x="173071" y="286799"/>
                      <a:pt x="144115" y="286895"/>
                    </a:cubicBezTo>
                    <a:cubicBezTo>
                      <a:pt x="64867" y="287276"/>
                      <a:pt x="383" y="223363"/>
                      <a:pt x="2" y="144115"/>
                    </a:cubicBezTo>
                    <a:cubicBezTo>
                      <a:pt x="-379" y="64867"/>
                      <a:pt x="63629" y="383"/>
                      <a:pt x="142781" y="2"/>
                    </a:cubicBezTo>
                    <a:cubicBezTo>
                      <a:pt x="222029" y="-379"/>
                      <a:pt x="286514" y="63629"/>
                      <a:pt x="286895" y="142781"/>
                    </a:cubicBezTo>
                    <a:cubicBezTo>
                      <a:pt x="287085" y="181548"/>
                      <a:pt x="271845" y="216886"/>
                      <a:pt x="246890" y="242794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grpSp>
            <p:nvGrpSpPr>
              <p:cNvPr id="37" name="Graphique 1805">
                <a:extLst>
                  <a:ext uri="{FF2B5EF4-FFF2-40B4-BE49-F238E27FC236}">
                    <a16:creationId xmlns:a16="http://schemas.microsoft.com/office/drawing/2014/main" id="{8FB796D6-D06F-4F6F-BBCC-9597E4841DF9}"/>
                  </a:ext>
                </a:extLst>
              </p:cNvPr>
              <p:cNvGrpSpPr/>
              <p:nvPr/>
            </p:nvGrpSpPr>
            <p:grpSpPr>
              <a:xfrm>
                <a:off x="9703523" y="2266568"/>
                <a:ext cx="51149" cy="169068"/>
                <a:chOff x="9703523" y="2266568"/>
                <a:chExt cx="51149" cy="169068"/>
              </a:xfrm>
              <a:grpFill/>
            </p:grpSpPr>
            <p:sp>
              <p:nvSpPr>
                <p:cNvPr id="51" name="Forme libre : forme 50">
                  <a:extLst>
                    <a:ext uri="{FF2B5EF4-FFF2-40B4-BE49-F238E27FC236}">
                      <a16:creationId xmlns:a16="http://schemas.microsoft.com/office/drawing/2014/main" id="{FABE60F5-4F5A-42FE-BC5D-325474BABBAA}"/>
                    </a:ext>
                  </a:extLst>
                </p:cNvPr>
                <p:cNvSpPr/>
                <p:nvPr/>
              </p:nvSpPr>
              <p:spPr>
                <a:xfrm>
                  <a:off x="9740290" y="2266568"/>
                  <a:ext cx="380" cy="89534"/>
                </a:xfrm>
                <a:custGeom>
                  <a:avLst/>
                  <a:gdLst>
                    <a:gd name="connsiteX0" fmla="*/ 0 w 380"/>
                    <a:gd name="connsiteY0" fmla="*/ 0 h 89534"/>
                    <a:gd name="connsiteX1" fmla="*/ 381 w 380"/>
                    <a:gd name="connsiteY1" fmla="*/ 89535 h 89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0" h="89534">
                      <a:moveTo>
                        <a:pt x="0" y="0"/>
                      </a:moveTo>
                      <a:lnTo>
                        <a:pt x="381" y="89535"/>
                      </a:ln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52" name="Forme libre : forme 51">
                  <a:extLst>
                    <a:ext uri="{FF2B5EF4-FFF2-40B4-BE49-F238E27FC236}">
                      <a16:creationId xmlns:a16="http://schemas.microsoft.com/office/drawing/2014/main" id="{A1AF8363-E60D-4779-A9FD-97C9898F6C62}"/>
                    </a:ext>
                  </a:extLst>
                </p:cNvPr>
                <p:cNvSpPr/>
                <p:nvPr/>
              </p:nvSpPr>
              <p:spPr>
                <a:xfrm>
                  <a:off x="9703523" y="2382392"/>
                  <a:ext cx="31908" cy="53244"/>
                </a:xfrm>
                <a:custGeom>
                  <a:avLst/>
                  <a:gdLst>
                    <a:gd name="connsiteX0" fmla="*/ 31909 w 31908"/>
                    <a:gd name="connsiteY0" fmla="*/ 0 h 53244"/>
                    <a:gd name="connsiteX1" fmla="*/ 0 w 31908"/>
                    <a:gd name="connsiteY1" fmla="*/ 53245 h 53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1908" h="53244">
                      <a:moveTo>
                        <a:pt x="31909" y="0"/>
                      </a:moveTo>
                      <a:lnTo>
                        <a:pt x="0" y="53245"/>
                      </a:ln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53" name="Forme libre : forme 52">
                  <a:extLst>
                    <a:ext uri="{FF2B5EF4-FFF2-40B4-BE49-F238E27FC236}">
                      <a16:creationId xmlns:a16="http://schemas.microsoft.com/office/drawing/2014/main" id="{2BB780BE-28BC-4EAC-B8FE-2DBE32EFFEA1}"/>
                    </a:ext>
                  </a:extLst>
                </p:cNvPr>
                <p:cNvSpPr/>
                <p:nvPr/>
              </p:nvSpPr>
              <p:spPr>
                <a:xfrm>
                  <a:off x="9728955" y="2356674"/>
                  <a:ext cx="25717" cy="25717"/>
                </a:xfrm>
                <a:custGeom>
                  <a:avLst/>
                  <a:gdLst>
                    <a:gd name="connsiteX0" fmla="*/ 25718 w 25717"/>
                    <a:gd name="connsiteY0" fmla="*/ 12859 h 25717"/>
                    <a:gd name="connsiteX1" fmla="*/ 12859 w 25717"/>
                    <a:gd name="connsiteY1" fmla="*/ 25718 h 25717"/>
                    <a:gd name="connsiteX2" fmla="*/ 0 w 25717"/>
                    <a:gd name="connsiteY2" fmla="*/ 12859 h 25717"/>
                    <a:gd name="connsiteX3" fmla="*/ 12859 w 25717"/>
                    <a:gd name="connsiteY3" fmla="*/ 0 h 25717"/>
                    <a:gd name="connsiteX4" fmla="*/ 25718 w 25717"/>
                    <a:gd name="connsiteY4" fmla="*/ 12859 h 2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" h="25717">
                      <a:moveTo>
                        <a:pt x="25718" y="12859"/>
                      </a:moveTo>
                      <a:cubicBezTo>
                        <a:pt x="25718" y="19960"/>
                        <a:pt x="19960" y="25718"/>
                        <a:pt x="12859" y="25718"/>
                      </a:cubicBezTo>
                      <a:cubicBezTo>
                        <a:pt x="5757" y="25718"/>
                        <a:pt x="0" y="19960"/>
                        <a:pt x="0" y="12859"/>
                      </a:cubicBezTo>
                      <a:cubicBezTo>
                        <a:pt x="0" y="5757"/>
                        <a:pt x="5757" y="0"/>
                        <a:pt x="12859" y="0"/>
                      </a:cubicBezTo>
                      <a:cubicBezTo>
                        <a:pt x="19960" y="0"/>
                        <a:pt x="25718" y="5757"/>
                        <a:pt x="25718" y="12859"/>
                      </a:cubicBezTo>
                      <a:close/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8" name="Graphique 1805">
                <a:extLst>
                  <a:ext uri="{FF2B5EF4-FFF2-40B4-BE49-F238E27FC236}">
                    <a16:creationId xmlns:a16="http://schemas.microsoft.com/office/drawing/2014/main" id="{A5D92870-7453-4DB9-8BB5-FF6B6E1EC9DE}"/>
                  </a:ext>
                </a:extLst>
              </p:cNvPr>
              <p:cNvGrpSpPr/>
              <p:nvPr/>
            </p:nvGrpSpPr>
            <p:grpSpPr>
              <a:xfrm>
                <a:off x="9617703" y="2240279"/>
                <a:ext cx="253079" cy="256984"/>
                <a:chOff x="9617703" y="2240279"/>
                <a:chExt cx="253079" cy="256984"/>
              </a:xfrm>
              <a:grpFill/>
            </p:grpSpPr>
            <p:sp>
              <p:nvSpPr>
                <p:cNvPr id="39" name="Forme libre : forme 38">
                  <a:extLst>
                    <a:ext uri="{FF2B5EF4-FFF2-40B4-BE49-F238E27FC236}">
                      <a16:creationId xmlns:a16="http://schemas.microsoft.com/office/drawing/2014/main" id="{910DFECA-F081-4655-803C-CC175F94FFDE}"/>
                    </a:ext>
                  </a:extLst>
                </p:cNvPr>
                <p:cNvSpPr/>
                <p:nvPr/>
              </p:nvSpPr>
              <p:spPr>
                <a:xfrm>
                  <a:off x="9741909" y="2240279"/>
                  <a:ext cx="9525" cy="6191"/>
                </a:xfrm>
                <a:custGeom>
                  <a:avLst/>
                  <a:gdLst>
                    <a:gd name="connsiteX0" fmla="*/ 0 w 9525"/>
                    <a:gd name="connsiteY0" fmla="*/ 0 h 6191"/>
                    <a:gd name="connsiteX1" fmla="*/ 0 w 9525"/>
                    <a:gd name="connsiteY1" fmla="*/ 6191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6191">
                      <a:moveTo>
                        <a:pt x="0" y="0"/>
                      </a:moveTo>
                      <a:lnTo>
                        <a:pt x="0" y="6191"/>
                      </a:ln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40" name="Forme libre : forme 39">
                  <a:extLst>
                    <a:ext uri="{FF2B5EF4-FFF2-40B4-BE49-F238E27FC236}">
                      <a16:creationId xmlns:a16="http://schemas.microsoft.com/office/drawing/2014/main" id="{77918AF3-0380-481E-96D8-39B048E5CF3B}"/>
                    </a:ext>
                  </a:extLst>
                </p:cNvPr>
                <p:cNvSpPr/>
                <p:nvPr/>
              </p:nvSpPr>
              <p:spPr>
                <a:xfrm>
                  <a:off x="9802393" y="2264282"/>
                  <a:ext cx="9525" cy="6191"/>
                </a:xfrm>
                <a:custGeom>
                  <a:avLst/>
                  <a:gdLst>
                    <a:gd name="connsiteX0" fmla="*/ 0 w 9525"/>
                    <a:gd name="connsiteY0" fmla="*/ 0 h 6191"/>
                    <a:gd name="connsiteX1" fmla="*/ 0 w 9525"/>
                    <a:gd name="connsiteY1" fmla="*/ 6191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6191">
                      <a:moveTo>
                        <a:pt x="0" y="0"/>
                      </a:moveTo>
                      <a:lnTo>
                        <a:pt x="0" y="6191"/>
                      </a:ln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41" name="Forme libre : forme 40">
                  <a:extLst>
                    <a:ext uri="{FF2B5EF4-FFF2-40B4-BE49-F238E27FC236}">
                      <a16:creationId xmlns:a16="http://schemas.microsoft.com/office/drawing/2014/main" id="{CD1FF523-CA21-48B0-AB28-F8908DD9B565}"/>
                    </a:ext>
                  </a:extLst>
                </p:cNvPr>
                <p:cNvSpPr/>
                <p:nvPr/>
              </p:nvSpPr>
              <p:spPr>
                <a:xfrm>
                  <a:off x="9844017" y="2305525"/>
                  <a:ext cx="9525" cy="6191"/>
                </a:xfrm>
                <a:custGeom>
                  <a:avLst/>
                  <a:gdLst>
                    <a:gd name="connsiteX0" fmla="*/ 0 w 9525"/>
                    <a:gd name="connsiteY0" fmla="*/ 0 h 6191"/>
                    <a:gd name="connsiteX1" fmla="*/ 0 w 9525"/>
                    <a:gd name="connsiteY1" fmla="*/ 6191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6191">
                      <a:moveTo>
                        <a:pt x="0" y="0"/>
                      </a:moveTo>
                      <a:lnTo>
                        <a:pt x="0" y="6191"/>
                      </a:ln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42" name="Forme libre : forme 41">
                  <a:extLst>
                    <a:ext uri="{FF2B5EF4-FFF2-40B4-BE49-F238E27FC236}">
                      <a16:creationId xmlns:a16="http://schemas.microsoft.com/office/drawing/2014/main" id="{D8549FD8-8868-4549-AE6C-5D317EBD162F}"/>
                    </a:ext>
                  </a:extLst>
                </p:cNvPr>
                <p:cNvSpPr/>
                <p:nvPr/>
              </p:nvSpPr>
              <p:spPr>
                <a:xfrm>
                  <a:off x="9870687" y="2362294"/>
                  <a:ext cx="95" cy="6191"/>
                </a:xfrm>
                <a:custGeom>
                  <a:avLst/>
                  <a:gdLst>
                    <a:gd name="connsiteX0" fmla="*/ 0 w 95"/>
                    <a:gd name="connsiteY0" fmla="*/ 0 h 6191"/>
                    <a:gd name="connsiteX1" fmla="*/ 95 w 95"/>
                    <a:gd name="connsiteY1" fmla="*/ 6191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" h="6191">
                      <a:moveTo>
                        <a:pt x="0" y="0"/>
                      </a:moveTo>
                      <a:lnTo>
                        <a:pt x="95" y="6191"/>
                      </a:ln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43" name="Forme libre : forme 42">
                  <a:extLst>
                    <a:ext uri="{FF2B5EF4-FFF2-40B4-BE49-F238E27FC236}">
                      <a16:creationId xmlns:a16="http://schemas.microsoft.com/office/drawing/2014/main" id="{47B0E2BF-57B5-4F58-A766-D066F9976E32}"/>
                    </a:ext>
                  </a:extLst>
                </p:cNvPr>
                <p:cNvSpPr/>
                <p:nvPr/>
              </p:nvSpPr>
              <p:spPr>
                <a:xfrm>
                  <a:off x="9844112" y="2421920"/>
                  <a:ext cx="9525" cy="6191"/>
                </a:xfrm>
                <a:custGeom>
                  <a:avLst/>
                  <a:gdLst>
                    <a:gd name="connsiteX0" fmla="*/ 0 w 9525"/>
                    <a:gd name="connsiteY0" fmla="*/ 0 h 6191"/>
                    <a:gd name="connsiteX1" fmla="*/ 0 w 9525"/>
                    <a:gd name="connsiteY1" fmla="*/ 6191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6191">
                      <a:moveTo>
                        <a:pt x="0" y="0"/>
                      </a:moveTo>
                      <a:lnTo>
                        <a:pt x="0" y="6191"/>
                      </a:ln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44" name="Forme libre : forme 43">
                  <a:extLst>
                    <a:ext uri="{FF2B5EF4-FFF2-40B4-BE49-F238E27FC236}">
                      <a16:creationId xmlns:a16="http://schemas.microsoft.com/office/drawing/2014/main" id="{A70F931D-FE7F-4CDB-8CE5-E1A0D8EA614E}"/>
                    </a:ext>
                  </a:extLst>
                </p:cNvPr>
                <p:cNvSpPr/>
                <p:nvPr/>
              </p:nvSpPr>
              <p:spPr>
                <a:xfrm>
                  <a:off x="9802012" y="2464402"/>
                  <a:ext cx="9525" cy="6191"/>
                </a:xfrm>
                <a:custGeom>
                  <a:avLst/>
                  <a:gdLst>
                    <a:gd name="connsiteX0" fmla="*/ 0 w 9525"/>
                    <a:gd name="connsiteY0" fmla="*/ 0 h 6191"/>
                    <a:gd name="connsiteX1" fmla="*/ 0 w 9525"/>
                    <a:gd name="connsiteY1" fmla="*/ 6191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6191">
                      <a:moveTo>
                        <a:pt x="0" y="0"/>
                      </a:moveTo>
                      <a:lnTo>
                        <a:pt x="0" y="6191"/>
                      </a:ln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45" name="Forme libre : forme 44">
                  <a:extLst>
                    <a:ext uri="{FF2B5EF4-FFF2-40B4-BE49-F238E27FC236}">
                      <a16:creationId xmlns:a16="http://schemas.microsoft.com/office/drawing/2014/main" id="{FF0ADCC4-C9AD-4DD7-83B6-388D8ECE24D7}"/>
                    </a:ext>
                  </a:extLst>
                </p:cNvPr>
                <p:cNvSpPr/>
                <p:nvPr/>
              </p:nvSpPr>
              <p:spPr>
                <a:xfrm>
                  <a:off x="9745243" y="2491167"/>
                  <a:ext cx="9525" cy="6096"/>
                </a:xfrm>
                <a:custGeom>
                  <a:avLst/>
                  <a:gdLst>
                    <a:gd name="connsiteX0" fmla="*/ 0 w 9525"/>
                    <a:gd name="connsiteY0" fmla="*/ 0 h 6096"/>
                    <a:gd name="connsiteX1" fmla="*/ 0 w 9525"/>
                    <a:gd name="connsiteY1" fmla="*/ 6096 h 6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6096">
                      <a:moveTo>
                        <a:pt x="0" y="0"/>
                      </a:moveTo>
                      <a:lnTo>
                        <a:pt x="0" y="6096"/>
                      </a:ln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46" name="Forme libre : forme 45">
                  <a:extLst>
                    <a:ext uri="{FF2B5EF4-FFF2-40B4-BE49-F238E27FC236}">
                      <a16:creationId xmlns:a16="http://schemas.microsoft.com/office/drawing/2014/main" id="{37FB5332-91E6-4591-AE97-E7E1DCF5D3D7}"/>
                    </a:ext>
                  </a:extLst>
                </p:cNvPr>
                <p:cNvSpPr/>
                <p:nvPr/>
              </p:nvSpPr>
              <p:spPr>
                <a:xfrm>
                  <a:off x="9685997" y="2464497"/>
                  <a:ext cx="95" cy="6191"/>
                </a:xfrm>
                <a:custGeom>
                  <a:avLst/>
                  <a:gdLst>
                    <a:gd name="connsiteX0" fmla="*/ 0 w 95"/>
                    <a:gd name="connsiteY0" fmla="*/ 0 h 6191"/>
                    <a:gd name="connsiteX1" fmla="*/ 95 w 95"/>
                    <a:gd name="connsiteY1" fmla="*/ 6191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" h="6191">
                      <a:moveTo>
                        <a:pt x="0" y="0"/>
                      </a:moveTo>
                      <a:lnTo>
                        <a:pt x="95" y="6191"/>
                      </a:ln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47" name="Forme libre : forme 46">
                  <a:extLst>
                    <a:ext uri="{FF2B5EF4-FFF2-40B4-BE49-F238E27FC236}">
                      <a16:creationId xmlns:a16="http://schemas.microsoft.com/office/drawing/2014/main" id="{B88E7E43-CE57-495B-9D6B-EBCE8B84B9B8}"/>
                    </a:ext>
                  </a:extLst>
                </p:cNvPr>
                <p:cNvSpPr/>
                <p:nvPr/>
              </p:nvSpPr>
              <p:spPr>
                <a:xfrm>
                  <a:off x="9642658" y="2422397"/>
                  <a:ext cx="9525" cy="6191"/>
                </a:xfrm>
                <a:custGeom>
                  <a:avLst/>
                  <a:gdLst>
                    <a:gd name="connsiteX0" fmla="*/ 0 w 9525"/>
                    <a:gd name="connsiteY0" fmla="*/ 0 h 6191"/>
                    <a:gd name="connsiteX1" fmla="*/ 0 w 9525"/>
                    <a:gd name="connsiteY1" fmla="*/ 6191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6191">
                      <a:moveTo>
                        <a:pt x="0" y="0"/>
                      </a:moveTo>
                      <a:lnTo>
                        <a:pt x="0" y="6191"/>
                      </a:ln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48" name="Forme libre : forme 47">
                  <a:extLst>
                    <a:ext uri="{FF2B5EF4-FFF2-40B4-BE49-F238E27FC236}">
                      <a16:creationId xmlns:a16="http://schemas.microsoft.com/office/drawing/2014/main" id="{C12DB3BB-FCA7-4282-8321-77D75F2F89D7}"/>
                    </a:ext>
                  </a:extLst>
                </p:cNvPr>
                <p:cNvSpPr/>
                <p:nvPr/>
              </p:nvSpPr>
              <p:spPr>
                <a:xfrm>
                  <a:off x="9617703" y="2364770"/>
                  <a:ext cx="9525" cy="6096"/>
                </a:xfrm>
                <a:custGeom>
                  <a:avLst/>
                  <a:gdLst>
                    <a:gd name="connsiteX0" fmla="*/ 0 w 9525"/>
                    <a:gd name="connsiteY0" fmla="*/ 0 h 6096"/>
                    <a:gd name="connsiteX1" fmla="*/ 0 w 9525"/>
                    <a:gd name="connsiteY1" fmla="*/ 6096 h 6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6096">
                      <a:moveTo>
                        <a:pt x="0" y="0"/>
                      </a:moveTo>
                      <a:lnTo>
                        <a:pt x="0" y="6096"/>
                      </a:ln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49" name="Forme libre : forme 48">
                  <a:extLst>
                    <a:ext uri="{FF2B5EF4-FFF2-40B4-BE49-F238E27FC236}">
                      <a16:creationId xmlns:a16="http://schemas.microsoft.com/office/drawing/2014/main" id="{3710F66D-0D38-48AC-8712-FA1ECAB0795D}"/>
                    </a:ext>
                  </a:extLst>
                </p:cNvPr>
                <p:cNvSpPr/>
                <p:nvPr/>
              </p:nvSpPr>
              <p:spPr>
                <a:xfrm>
                  <a:off x="9645230" y="2306382"/>
                  <a:ext cx="9525" cy="6191"/>
                </a:xfrm>
                <a:custGeom>
                  <a:avLst/>
                  <a:gdLst>
                    <a:gd name="connsiteX0" fmla="*/ 0 w 9525"/>
                    <a:gd name="connsiteY0" fmla="*/ 0 h 6191"/>
                    <a:gd name="connsiteX1" fmla="*/ 0 w 9525"/>
                    <a:gd name="connsiteY1" fmla="*/ 6191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6191">
                      <a:moveTo>
                        <a:pt x="0" y="0"/>
                      </a:moveTo>
                      <a:lnTo>
                        <a:pt x="0" y="6191"/>
                      </a:ln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  <p:sp>
              <p:nvSpPr>
                <p:cNvPr id="50" name="Forme libre : forme 49">
                  <a:extLst>
                    <a:ext uri="{FF2B5EF4-FFF2-40B4-BE49-F238E27FC236}">
                      <a16:creationId xmlns:a16="http://schemas.microsoft.com/office/drawing/2014/main" id="{A7EC01F9-2AB1-41A9-9402-2A13A66259CA}"/>
                    </a:ext>
                  </a:extLst>
                </p:cNvPr>
                <p:cNvSpPr/>
                <p:nvPr/>
              </p:nvSpPr>
              <p:spPr>
                <a:xfrm>
                  <a:off x="9685521" y="2263901"/>
                  <a:ext cx="95" cy="6191"/>
                </a:xfrm>
                <a:custGeom>
                  <a:avLst/>
                  <a:gdLst>
                    <a:gd name="connsiteX0" fmla="*/ 0 w 95"/>
                    <a:gd name="connsiteY0" fmla="*/ 0 h 6191"/>
                    <a:gd name="connsiteX1" fmla="*/ 95 w 95"/>
                    <a:gd name="connsiteY1" fmla="*/ 6191 h 6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" h="6191">
                      <a:moveTo>
                        <a:pt x="0" y="0"/>
                      </a:moveTo>
                      <a:lnTo>
                        <a:pt x="95" y="6191"/>
                      </a:lnTo>
                    </a:path>
                  </a:pathLst>
                </a:custGeom>
                <a:grpFill/>
                <a:ln w="9525" cap="rnd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  <a:sym typeface="Arial"/>
                  </a:endParaRPr>
                </a:p>
              </p:txBody>
            </p:sp>
          </p:grpSp>
        </p:grpSp>
      </p:grpSp>
      <p:pic>
        <p:nvPicPr>
          <p:cNvPr id="115" name="Image 1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14196F27-10A9-45BE-B29C-0D355D8673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8441" y="2439711"/>
            <a:ext cx="1449281" cy="3138175"/>
          </a:xfrm>
          <a:prstGeom prst="rect">
            <a:avLst/>
          </a:prstGeom>
        </p:spPr>
      </p:pic>
      <p:pic>
        <p:nvPicPr>
          <p:cNvPr id="116" name="Picture 6" descr="Phone In Hand Png Image - Snapchat On Iphone X PNG Image | Transparent PNG  Free Download on SeekPNG">
            <a:extLst>
              <a:ext uri="{FF2B5EF4-FFF2-40B4-BE49-F238E27FC236}">
                <a16:creationId xmlns:a16="http://schemas.microsoft.com/office/drawing/2014/main" id="{F39B3A40-D8BE-4AD7-8A02-5AFA35ED82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2" r="33235"/>
          <a:stretch/>
        </p:blipFill>
        <p:spPr bwMode="auto">
          <a:xfrm>
            <a:off x="9335643" y="2064324"/>
            <a:ext cx="2856357" cy="465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053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5EB6E99-2501-4639-A817-3E14BEB08F49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b="1" dirty="0"/>
              <a:t>Carte bancaire égarée ? </a:t>
            </a:r>
            <a:r>
              <a:rPr lang="fr-FR" dirty="0"/>
              <a:t>Votre client peut la </a:t>
            </a:r>
            <a:r>
              <a:rPr lang="fr-FR" b="1" dirty="0"/>
              <a:t>verrouiller temporairement </a:t>
            </a:r>
            <a:r>
              <a:rPr lang="fr-FR" dirty="0"/>
              <a:t>puis la </a:t>
            </a:r>
            <a:r>
              <a:rPr lang="fr-FR" b="1" dirty="0"/>
              <a:t>déverrouiller</a:t>
            </a:r>
            <a:r>
              <a:rPr lang="fr-FR" dirty="0"/>
              <a:t> une fois retrouvée. </a:t>
            </a:r>
          </a:p>
          <a:p>
            <a:r>
              <a:rPr lang="fr-FR" dirty="0"/>
              <a:t>Pas d’achat en ligne ou par téléphone en perspective ? Pour plus de sécurité, il peut </a:t>
            </a:r>
            <a:r>
              <a:rPr lang="fr-FR" b="1" dirty="0"/>
              <a:t>désactiver les « paiements à distance » puis les réactiver si besoin.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ACA9B90-42E5-4BE9-B466-3E6997EDEB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contrôle de sa carte bancaire en temps réel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19CCAF-3FB5-4F39-B622-FD521EC9A7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Qu’est-ce qui change et pourquoi c’est mieux ?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25762AA-C39A-43A6-B831-FD3E9964D181}"/>
              </a:ext>
            </a:extLst>
          </p:cNvPr>
          <p:cNvSpPr/>
          <p:nvPr/>
        </p:nvSpPr>
        <p:spPr>
          <a:xfrm>
            <a:off x="9787733" y="728924"/>
            <a:ext cx="2117969" cy="429339"/>
          </a:xfrm>
          <a:prstGeom prst="roundRect">
            <a:avLst>
              <a:gd name="adj" fmla="val 50000"/>
            </a:avLst>
          </a:prstGeom>
          <a:solidFill>
            <a:srgbClr val="FF0000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/>
              </a:rPr>
              <a:t>C’est plus sécurisé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9B07F4D-7606-487F-8FA7-23E12AE599DF}"/>
              </a:ext>
            </a:extLst>
          </p:cNvPr>
          <p:cNvGrpSpPr/>
          <p:nvPr/>
        </p:nvGrpSpPr>
        <p:grpSpPr>
          <a:xfrm>
            <a:off x="9419927" y="581772"/>
            <a:ext cx="457808" cy="623680"/>
            <a:chOff x="6608018" y="167734"/>
            <a:chExt cx="372510" cy="507477"/>
          </a:xfrm>
        </p:grpSpPr>
        <p:sp>
          <p:nvSpPr>
            <p:cNvPr id="15" name="Freeform 394">
              <a:extLst>
                <a:ext uri="{FF2B5EF4-FFF2-40B4-BE49-F238E27FC236}">
                  <a16:creationId xmlns:a16="http://schemas.microsoft.com/office/drawing/2014/main" id="{5AAC96B9-705F-4B3E-8F3C-9833659904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8018" y="386380"/>
              <a:ext cx="372510" cy="288831"/>
            </a:xfrm>
            <a:custGeom>
              <a:avLst/>
              <a:gdLst>
                <a:gd name="T0" fmla="*/ 138 w 138"/>
                <a:gd name="T1" fmla="*/ 58 h 107"/>
                <a:gd name="T2" fmla="*/ 138 w 138"/>
                <a:gd name="T3" fmla="*/ 0 h 107"/>
                <a:gd name="T4" fmla="*/ 0 w 138"/>
                <a:gd name="T5" fmla="*/ 0 h 107"/>
                <a:gd name="T6" fmla="*/ 0 w 138"/>
                <a:gd name="T7" fmla="*/ 107 h 107"/>
                <a:gd name="T8" fmla="*/ 91 w 138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107">
                  <a:moveTo>
                    <a:pt x="138" y="58"/>
                  </a:moveTo>
                  <a:lnTo>
                    <a:pt x="138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91" y="107"/>
                  </a:lnTo>
                </a:path>
              </a:pathLst>
            </a:custGeom>
            <a:noFill/>
            <a:ln w="9525" cap="rnd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6" name="Freeform 395">
              <a:extLst>
                <a:ext uri="{FF2B5EF4-FFF2-40B4-BE49-F238E27FC236}">
                  <a16:creationId xmlns:a16="http://schemas.microsoft.com/office/drawing/2014/main" id="{8DBB85E4-645C-4AF1-9A78-588B9499A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503" y="167734"/>
              <a:ext cx="237543" cy="218648"/>
            </a:xfrm>
            <a:custGeom>
              <a:avLst/>
              <a:gdLst>
                <a:gd name="T0" fmla="*/ 0 w 80"/>
                <a:gd name="T1" fmla="*/ 70 h 70"/>
                <a:gd name="T2" fmla="*/ 0 w 80"/>
                <a:gd name="T3" fmla="*/ 40 h 70"/>
                <a:gd name="T4" fmla="*/ 40 w 80"/>
                <a:gd name="T5" fmla="*/ 0 h 70"/>
                <a:gd name="T6" fmla="*/ 40 w 80"/>
                <a:gd name="T7" fmla="*/ 0 h 70"/>
                <a:gd name="T8" fmla="*/ 80 w 80"/>
                <a:gd name="T9" fmla="*/ 40 h 70"/>
                <a:gd name="T10" fmla="*/ 80 w 80"/>
                <a:gd name="T11" fmla="*/ 40 h 70"/>
                <a:gd name="T12" fmla="*/ 80 w 80"/>
                <a:gd name="T13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70">
                  <a:moveTo>
                    <a:pt x="0" y="7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62" y="0"/>
                    <a:pt x="80" y="18"/>
                    <a:pt x="80" y="4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52"/>
                    <a:pt x="80" y="52"/>
                    <a:pt x="80" y="52"/>
                  </a:cubicBezTo>
                </a:path>
              </a:pathLst>
            </a:custGeom>
            <a:noFill/>
            <a:ln w="9525" cap="rnd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7" name="Freeform 396">
              <a:extLst>
                <a:ext uri="{FF2B5EF4-FFF2-40B4-BE49-F238E27FC236}">
                  <a16:creationId xmlns:a16="http://schemas.microsoft.com/office/drawing/2014/main" id="{CF94411A-AEB5-4323-AD2F-9E436C1AC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3783" y="456563"/>
              <a:ext cx="83681" cy="145765"/>
            </a:xfrm>
            <a:custGeom>
              <a:avLst/>
              <a:gdLst>
                <a:gd name="T0" fmla="*/ 28 w 28"/>
                <a:gd name="T1" fmla="*/ 14 h 46"/>
                <a:gd name="T2" fmla="*/ 14 w 28"/>
                <a:gd name="T3" fmla="*/ 0 h 46"/>
                <a:gd name="T4" fmla="*/ 0 w 28"/>
                <a:gd name="T5" fmla="*/ 14 h 46"/>
                <a:gd name="T6" fmla="*/ 0 w 28"/>
                <a:gd name="T7" fmla="*/ 14 h 46"/>
                <a:gd name="T8" fmla="*/ 8 w 28"/>
                <a:gd name="T9" fmla="*/ 27 h 46"/>
                <a:gd name="T10" fmla="*/ 8 w 28"/>
                <a:gd name="T11" fmla="*/ 40 h 46"/>
                <a:gd name="T12" fmla="*/ 14 w 28"/>
                <a:gd name="T13" fmla="*/ 46 h 46"/>
                <a:gd name="T14" fmla="*/ 20 w 28"/>
                <a:gd name="T15" fmla="*/ 40 h 46"/>
                <a:gd name="T16" fmla="*/ 20 w 28"/>
                <a:gd name="T17" fmla="*/ 27 h 46"/>
                <a:gd name="T18" fmla="*/ 28 w 28"/>
                <a:gd name="T19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6">
                  <a:moveTo>
                    <a:pt x="28" y="14"/>
                  </a:moveTo>
                  <a:cubicBezTo>
                    <a:pt x="28" y="7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0"/>
                    <a:pt x="3" y="25"/>
                    <a:pt x="8" y="27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3"/>
                    <a:pt x="10" y="46"/>
                    <a:pt x="14" y="46"/>
                  </a:cubicBezTo>
                  <a:cubicBezTo>
                    <a:pt x="17" y="46"/>
                    <a:pt x="20" y="43"/>
                    <a:pt x="20" y="40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5" y="25"/>
                    <a:pt x="28" y="20"/>
                    <a:pt x="28" y="14"/>
                  </a:cubicBezTo>
                  <a:close/>
                </a:path>
              </a:pathLst>
            </a:custGeom>
            <a:noFill/>
            <a:ln w="9525" cap="rnd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14E9E560-9468-4126-816C-6DCE7ED0FCCC}"/>
              </a:ext>
            </a:extLst>
          </p:cNvPr>
          <p:cNvGrpSpPr/>
          <p:nvPr/>
        </p:nvGrpSpPr>
        <p:grpSpPr>
          <a:xfrm>
            <a:off x="1054100" y="2064323"/>
            <a:ext cx="11137900" cy="4656623"/>
            <a:chOff x="358469" y="1704701"/>
            <a:chExt cx="8844652" cy="3697843"/>
          </a:xfrm>
        </p:grpSpPr>
        <p:pic>
          <p:nvPicPr>
            <p:cNvPr id="68" name="Image 67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2EEA7E2E-6329-435F-A3CE-D0D0B852F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36993" y="2005109"/>
              <a:ext cx="1158951" cy="2509515"/>
            </a:xfrm>
            <a:prstGeom prst="rect">
              <a:avLst/>
            </a:prstGeom>
          </p:spPr>
        </p:pic>
        <p:pic>
          <p:nvPicPr>
            <p:cNvPr id="69" name="Picture 6" descr="Phone In Hand Png Image - Snapchat On Iphone X PNG Image | Transparent PNG  Free Download on SeekPNG">
              <a:extLst>
                <a:ext uri="{FF2B5EF4-FFF2-40B4-BE49-F238E27FC236}">
                  <a16:creationId xmlns:a16="http://schemas.microsoft.com/office/drawing/2014/main" id="{3106B949-01CB-4933-8DF8-5C9AB27118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22" r="33235"/>
            <a:stretch/>
          </p:blipFill>
          <p:spPr bwMode="auto">
            <a:xfrm>
              <a:off x="6934876" y="1704701"/>
              <a:ext cx="2268245" cy="36978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518F0237-DA1D-4C2D-9B2E-EFF43C9512F5}"/>
                </a:ext>
              </a:extLst>
            </p:cNvPr>
            <p:cNvSpPr/>
            <p:nvPr/>
          </p:nvSpPr>
          <p:spPr>
            <a:xfrm>
              <a:off x="8014344" y="4016357"/>
              <a:ext cx="124949" cy="804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2ED6D80D-5794-4080-822B-94ACC25D53B0}"/>
                </a:ext>
              </a:extLst>
            </p:cNvPr>
            <p:cNvSpPr/>
            <p:nvPr/>
          </p:nvSpPr>
          <p:spPr>
            <a:xfrm>
              <a:off x="7674330" y="2826698"/>
              <a:ext cx="484187" cy="1067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6F4C2AE-7397-4E15-9295-78706C84675D}"/>
                </a:ext>
              </a:extLst>
            </p:cNvPr>
            <p:cNvSpPr/>
            <p:nvPr/>
          </p:nvSpPr>
          <p:spPr>
            <a:xfrm>
              <a:off x="7650243" y="2806237"/>
              <a:ext cx="578833" cy="938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Ubuntu Light" panose="020B0304030602030204" pitchFamily="34" charset="0"/>
                </a:rPr>
                <a:t>M OMED DEMO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65D2B73-4BD1-42F0-A27D-7B2525FF91BA}"/>
                </a:ext>
              </a:extLst>
            </p:cNvPr>
            <p:cNvSpPr/>
            <p:nvPr/>
          </p:nvSpPr>
          <p:spPr>
            <a:xfrm>
              <a:off x="7673300" y="2853155"/>
              <a:ext cx="822644" cy="938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Ubuntu Light" panose="020B0304030602030204" pitchFamily="34" charset="0"/>
                </a:rPr>
                <a:t>••••1234      ••24       </a:t>
              </a:r>
            </a:p>
          </p:txBody>
        </p:sp>
        <p:grpSp>
          <p:nvGrpSpPr>
            <p:cNvPr id="74" name="Groupe 73">
              <a:extLst>
                <a:ext uri="{FF2B5EF4-FFF2-40B4-BE49-F238E27FC236}">
                  <a16:creationId xmlns:a16="http://schemas.microsoft.com/office/drawing/2014/main" id="{82E41BEE-43E9-4740-90D0-29C698FDE842}"/>
                </a:ext>
              </a:extLst>
            </p:cNvPr>
            <p:cNvGrpSpPr/>
            <p:nvPr/>
          </p:nvGrpSpPr>
          <p:grpSpPr>
            <a:xfrm>
              <a:off x="1318866" y="2274180"/>
              <a:ext cx="4148079" cy="2171260"/>
              <a:chOff x="1318866" y="2274180"/>
              <a:chExt cx="4148079" cy="2171260"/>
            </a:xfrm>
          </p:grpSpPr>
          <p:pic>
            <p:nvPicPr>
              <p:cNvPr id="75" name="Image 74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9B9F761D-3932-410C-AA7B-7C239E4845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8866" y="2274180"/>
                <a:ext cx="4148079" cy="2171260"/>
              </a:xfrm>
              <a:prstGeom prst="rect">
                <a:avLst/>
              </a:prstGeom>
            </p:spPr>
          </p:pic>
          <p:pic>
            <p:nvPicPr>
              <p:cNvPr id="76" name="Image 75">
                <a:extLst>
                  <a:ext uri="{FF2B5EF4-FFF2-40B4-BE49-F238E27FC236}">
                    <a16:creationId xmlns:a16="http://schemas.microsoft.com/office/drawing/2014/main" id="{12AEEB25-A583-4EAD-AAB2-87CDE650EC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91113" y="2276784"/>
                <a:ext cx="375832" cy="124573"/>
              </a:xfrm>
              <a:prstGeom prst="rect">
                <a:avLst/>
              </a:prstGeom>
            </p:spPr>
          </p:pic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E18E23F4-8768-43B5-8C0A-3C5AF8901761}"/>
                  </a:ext>
                </a:extLst>
              </p:cNvPr>
              <p:cNvSpPr/>
              <p:nvPr/>
            </p:nvSpPr>
            <p:spPr>
              <a:xfrm>
                <a:off x="2214153" y="2949234"/>
                <a:ext cx="255224" cy="45719"/>
              </a:xfrm>
              <a:prstGeom prst="rect">
                <a:avLst/>
              </a:prstGeom>
              <a:solidFill>
                <a:srgbClr val="F9F9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566B2316-D5A5-46E5-91C8-E8EFFF2F1058}"/>
                  </a:ext>
                </a:extLst>
              </p:cNvPr>
              <p:cNvSpPr/>
              <p:nvPr/>
            </p:nvSpPr>
            <p:spPr>
              <a:xfrm>
                <a:off x="2112148" y="2924700"/>
                <a:ext cx="459235" cy="803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7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Ubuntu" panose="020B0504030602030204" pitchFamily="34" charset="0"/>
                  </a:rPr>
                  <a:t>M OMED DEMO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870E8B85-7D32-486F-A0F1-4199CE5F7119}"/>
                  </a:ext>
                </a:extLst>
              </p:cNvPr>
              <p:cNvSpPr/>
              <p:nvPr/>
            </p:nvSpPr>
            <p:spPr>
              <a:xfrm>
                <a:off x="4125385" y="3125091"/>
                <a:ext cx="296862" cy="4571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55D65D34-C98A-49CC-BAD8-BF55A4DD0502}"/>
                  </a:ext>
                </a:extLst>
              </p:cNvPr>
              <p:cNvSpPr/>
              <p:nvPr/>
            </p:nvSpPr>
            <p:spPr>
              <a:xfrm>
                <a:off x="4058488" y="3107775"/>
                <a:ext cx="459235" cy="803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buntu" panose="020B0504030602030204" pitchFamily="34" charset="0"/>
                  </a:rPr>
                  <a:t>OMED DEMO</a:t>
                </a:r>
              </a:p>
            </p:txBody>
          </p:sp>
        </p:grp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D4919E77-7BEC-4DB5-A08F-F1B8C7158C9B}"/>
                </a:ext>
              </a:extLst>
            </p:cNvPr>
            <p:cNvSpPr/>
            <p:nvPr/>
          </p:nvSpPr>
          <p:spPr>
            <a:xfrm>
              <a:off x="3767121" y="3090901"/>
              <a:ext cx="1095825" cy="1053995"/>
            </a:xfrm>
            <a:prstGeom prst="ellipse">
              <a:avLst/>
            </a:prstGeom>
            <a:noFill/>
            <a:ln w="9525">
              <a:solidFill>
                <a:srgbClr val="D700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82" name="Picture 2" descr="Macbook Vector Pro - Image gratuite sur Pixabay">
              <a:extLst>
                <a:ext uri="{FF2B5EF4-FFF2-40B4-BE49-F238E27FC236}">
                  <a16:creationId xmlns:a16="http://schemas.microsoft.com/office/drawing/2014/main" id="{F332366F-06DC-47C5-B106-9DAA4CA97C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469" y="1972154"/>
              <a:ext cx="5983633" cy="3063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Image 8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899F1D6E-2BD9-421E-A67C-49D343BFCA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9215" t="40053" r="16061" b="14405"/>
            <a:stretch/>
          </p:blipFill>
          <p:spPr>
            <a:xfrm>
              <a:off x="4445304" y="2442206"/>
              <a:ext cx="1716057" cy="1654640"/>
            </a:xfrm>
            <a:prstGeom prst="ellipse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992832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E977156-B8B4-4D1A-8680-C7D95B993DD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>
                <a:cs typeface="Arial" panose="020B0604020202020204" pitchFamily="34" charset="0"/>
              </a:rPr>
              <a:t>Notre client peut découvrir des </a:t>
            </a:r>
            <a:r>
              <a:rPr lang="fr-FR" b="1" dirty="0">
                <a:cs typeface="Arial" panose="020B0604020202020204" pitchFamily="34" charset="0"/>
              </a:rPr>
              <a:t>encadrés promotionnels contextualisés</a:t>
            </a:r>
            <a:r>
              <a:rPr lang="fr-FR" dirty="0">
                <a:cs typeface="Arial" panose="020B0604020202020204" pitchFamily="34" charset="0"/>
              </a:rPr>
              <a:t>, dans lesquels lui sont proposés des </a:t>
            </a:r>
            <a:r>
              <a:rPr lang="fr-FR" b="1" dirty="0">
                <a:cs typeface="Arial" panose="020B0604020202020204" pitchFamily="34" charset="0"/>
              </a:rPr>
              <a:t>services pertinents, en lien avec son profil.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555456-CAF8-4948-AD1D-7A842E338D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Des publicités personnalisées pour une meilleure expérience client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D427197-A798-447C-A14F-025A70B91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Qu’est-ce qui change et pourquoi c’est mieux ?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2AD71F9-12F3-4459-9E2B-F7B236720A3F}"/>
              </a:ext>
            </a:extLst>
          </p:cNvPr>
          <p:cNvSpPr/>
          <p:nvPr/>
        </p:nvSpPr>
        <p:spPr>
          <a:xfrm>
            <a:off x="9811262" y="727821"/>
            <a:ext cx="2117969" cy="429339"/>
          </a:xfrm>
          <a:prstGeom prst="roundRect">
            <a:avLst>
              <a:gd name="adj" fmla="val 50000"/>
            </a:avLst>
          </a:prstGeom>
          <a:solidFill>
            <a:srgbClr val="FF0000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/>
              </a:rPr>
              <a:t>C’est plus utile</a:t>
            </a:r>
          </a:p>
        </p:txBody>
      </p:sp>
      <p:grpSp>
        <p:nvGrpSpPr>
          <p:cNvPr id="11" name="Graphique 1830">
            <a:extLst>
              <a:ext uri="{FF2B5EF4-FFF2-40B4-BE49-F238E27FC236}">
                <a16:creationId xmlns:a16="http://schemas.microsoft.com/office/drawing/2014/main" id="{D5816AA0-69E6-4DAB-BA07-47738D3ED353}"/>
              </a:ext>
            </a:extLst>
          </p:cNvPr>
          <p:cNvGrpSpPr/>
          <p:nvPr/>
        </p:nvGrpSpPr>
        <p:grpSpPr>
          <a:xfrm>
            <a:off x="9404379" y="602477"/>
            <a:ext cx="648059" cy="587702"/>
            <a:chOff x="10483925" y="2904391"/>
            <a:chExt cx="396900" cy="359934"/>
          </a:xfrm>
          <a:noFill/>
        </p:grpSpPr>
        <p:grpSp>
          <p:nvGrpSpPr>
            <p:cNvPr id="12" name="Graphique 1830">
              <a:extLst>
                <a:ext uri="{FF2B5EF4-FFF2-40B4-BE49-F238E27FC236}">
                  <a16:creationId xmlns:a16="http://schemas.microsoft.com/office/drawing/2014/main" id="{90DE15E1-0662-4BB1-B60E-8B6D0C2502C6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2558D9AA-F8B7-4E47-A834-799DAA283961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30235986-9C45-4099-9132-8C3968389C9E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91A226DD-29ED-4D84-AF54-ACD46FEB46AB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CD082543-BBC7-42A9-B39A-06CC043C1FA7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EC308489-0093-4786-8E68-48A204448B2B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9D95A9F2-AE29-4BB6-A3AA-6FBAC1CD981E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DCAE80FF-CD9B-4DCD-9647-002F1703397A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9FD8F19D-580F-4BF9-A13A-9CCFAE10209B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72788877-AB87-4A3B-8471-2FB3538A72BA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F2F9B9A6-94A0-436E-923F-41BE41AE1B62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53F130B5-660B-4617-B39D-6A68E8DD685B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B20CE5F8-0703-40A5-A604-31EC46EAE446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B54DCFAC-446C-45E6-86F5-D40FD867A859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8CFEF10D-C2B2-4802-9C6C-AF289285F78B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9525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F73F1782-184C-4B3F-8AE6-2C8876E688AC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9525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21239D79-E6EF-4A18-8583-75ECB76B3E9A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9525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72DFAF87-EF0F-4CC2-A285-2D34BE27CD92}"/>
              </a:ext>
            </a:extLst>
          </p:cNvPr>
          <p:cNvGrpSpPr/>
          <p:nvPr/>
        </p:nvGrpSpPr>
        <p:grpSpPr>
          <a:xfrm>
            <a:off x="1054101" y="2010091"/>
            <a:ext cx="11137900" cy="4710856"/>
            <a:chOff x="358469" y="1661634"/>
            <a:chExt cx="8844652" cy="3740910"/>
          </a:xfrm>
        </p:grpSpPr>
        <p:pic>
          <p:nvPicPr>
            <p:cNvPr id="29" name="Image 28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99A485B8-15C1-4666-B1C0-8AF30C791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2105" y="2277989"/>
              <a:ext cx="4172844" cy="2036434"/>
            </a:xfrm>
            <a:prstGeom prst="rect">
              <a:avLst/>
            </a:prstGeom>
          </p:spPr>
        </p:pic>
        <p:pic>
          <p:nvPicPr>
            <p:cNvPr id="30" name="Picture 2" descr="Macbook Vector Pro - Image gratuite sur Pixabay">
              <a:extLst>
                <a:ext uri="{FF2B5EF4-FFF2-40B4-BE49-F238E27FC236}">
                  <a16:creationId xmlns:a16="http://schemas.microsoft.com/office/drawing/2014/main" id="{81CE8BE9-C42C-4FA2-857C-B25154C0B1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469" y="1972154"/>
              <a:ext cx="5983633" cy="3063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F39A9201-A4AD-45DA-8D45-90A89A17397E}"/>
                </a:ext>
              </a:extLst>
            </p:cNvPr>
            <p:cNvGrpSpPr/>
            <p:nvPr/>
          </p:nvGrpSpPr>
          <p:grpSpPr>
            <a:xfrm>
              <a:off x="7335864" y="2007698"/>
              <a:ext cx="1166238" cy="2524033"/>
              <a:chOff x="7335864" y="2007698"/>
              <a:chExt cx="1166238" cy="2524033"/>
            </a:xfrm>
          </p:grpSpPr>
          <p:pic>
            <p:nvPicPr>
              <p:cNvPr id="32" name="Image 31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016B58EA-0FA8-4DEF-B5D3-60D427FE90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35864" y="2007698"/>
                <a:ext cx="1166238" cy="2524033"/>
              </a:xfrm>
              <a:prstGeom prst="rect">
                <a:avLst/>
              </a:prstGeom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6B29359-4F18-4541-93B5-E81625D8FEBA}"/>
                  </a:ext>
                </a:extLst>
              </p:cNvPr>
              <p:cNvSpPr/>
              <p:nvPr/>
            </p:nvSpPr>
            <p:spPr>
              <a:xfrm>
                <a:off x="7358037" y="4106242"/>
                <a:ext cx="1121891" cy="16200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D4CCD4AA-5864-499F-8B05-7D35928B14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9648" t="56462" r="9612" b="22158"/>
              <a:stretch/>
            </p:blipFill>
            <p:spPr>
              <a:xfrm>
                <a:off x="7358037" y="3578249"/>
                <a:ext cx="1121891" cy="543511"/>
              </a:xfrm>
              <a:prstGeom prst="rect">
                <a:avLst/>
              </a:prstGeom>
            </p:spPr>
          </p:pic>
        </p:grpSp>
        <p:pic>
          <p:nvPicPr>
            <p:cNvPr id="35" name="Picture 6" descr="Phone In Hand Png Image - Snapchat On Iphone X PNG Image | Transparent PNG  Free Download on SeekPNG">
              <a:extLst>
                <a:ext uri="{FF2B5EF4-FFF2-40B4-BE49-F238E27FC236}">
                  <a16:creationId xmlns:a16="http://schemas.microsoft.com/office/drawing/2014/main" id="{6F8AEE6D-BC86-47CF-8BFC-F759B998D4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22" r="33235"/>
            <a:stretch/>
          </p:blipFill>
          <p:spPr bwMode="auto">
            <a:xfrm>
              <a:off x="6934876" y="1704701"/>
              <a:ext cx="2268245" cy="36978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5041AF6-9CEF-4248-9987-346F04E55524}"/>
                </a:ext>
              </a:extLst>
            </p:cNvPr>
            <p:cNvSpPr/>
            <p:nvPr/>
          </p:nvSpPr>
          <p:spPr>
            <a:xfrm>
              <a:off x="8014344" y="4016357"/>
              <a:ext cx="124949" cy="804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A91BAD6-1202-4A9F-B7C3-8511948CD2BA}"/>
                </a:ext>
              </a:extLst>
            </p:cNvPr>
            <p:cNvSpPr/>
            <p:nvPr/>
          </p:nvSpPr>
          <p:spPr>
            <a:xfrm>
              <a:off x="5044276" y="2277988"/>
              <a:ext cx="555061" cy="1299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00" b="1" dirty="0">
                  <a:latin typeface="Ubuntu" panose="020B0504030602030204" pitchFamily="34" charset="0"/>
                </a:rPr>
                <a:t>Omed D.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CB4BCD6-71D9-4621-93BB-640CF9A918B7}"/>
                </a:ext>
              </a:extLst>
            </p:cNvPr>
            <p:cNvSpPr/>
            <p:nvPr/>
          </p:nvSpPr>
          <p:spPr>
            <a:xfrm>
              <a:off x="3926108" y="2832768"/>
              <a:ext cx="908018" cy="1217692"/>
            </a:xfrm>
            <a:prstGeom prst="rect">
              <a:avLst/>
            </a:prstGeom>
            <a:noFill/>
            <a:ln>
              <a:solidFill>
                <a:srgbClr val="D700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9" name="Image 38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DEBF845B-A3EC-49CB-8D78-4EB13EDCAC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3464" t="27393" r="16921" b="15265"/>
            <a:stretch/>
          </p:blipFill>
          <p:spPr>
            <a:xfrm>
              <a:off x="4551444" y="1661634"/>
              <a:ext cx="1427445" cy="203643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16974D2-CFD1-4CDE-BD03-09A27F36A178}"/>
                </a:ext>
              </a:extLst>
            </p:cNvPr>
            <p:cNvSpPr/>
            <p:nvPr/>
          </p:nvSpPr>
          <p:spPr>
            <a:xfrm>
              <a:off x="2527206" y="3147078"/>
              <a:ext cx="323850" cy="738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BA9ED2D-5592-4557-9F5F-F3C1A144254C}"/>
                </a:ext>
              </a:extLst>
            </p:cNvPr>
            <p:cNvSpPr/>
            <p:nvPr/>
          </p:nvSpPr>
          <p:spPr>
            <a:xfrm>
              <a:off x="2459285" y="3140544"/>
              <a:ext cx="459235" cy="803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7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" panose="020B0504030602030204" pitchFamily="34" charset="0"/>
                </a:rPr>
                <a:t>M OMED DEMO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C8667AF-D74E-476E-85A7-1CFFF8B5ED09}"/>
                </a:ext>
              </a:extLst>
            </p:cNvPr>
            <p:cNvSpPr/>
            <p:nvPr/>
          </p:nvSpPr>
          <p:spPr>
            <a:xfrm>
              <a:off x="2536933" y="3310263"/>
              <a:ext cx="459235" cy="803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B7AB1F41-D886-44EB-B92E-BE26FE5EBD4E}"/>
                    </a:ext>
                  </a:extLst>
                </p:cNvPr>
                <p:cNvSpPr/>
                <p:nvPr/>
              </p:nvSpPr>
              <p:spPr>
                <a:xfrm>
                  <a:off x="2435098" y="3310263"/>
                  <a:ext cx="662906" cy="10362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7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Ubuntu" panose="020B0504030602030204" pitchFamily="34" charset="0"/>
                    </a:rPr>
                    <a:t>M OMED DEMO </a:t>
                  </a:r>
                  <a14:m>
                    <m:oMath xmlns:m="http://schemas.openxmlformats.org/officeDocument/2006/math">
                      <m:r>
                        <a:rPr lang="fr-FR" sz="27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••••</m:t>
                      </m:r>
                    </m:oMath>
                  </a14:m>
                  <a:r>
                    <a:rPr lang="fr-FR" sz="27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Ubuntu" panose="020B0504030602030204" pitchFamily="34" charset="0"/>
                    </a:rPr>
                    <a:t> 1234</a:t>
                  </a:r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B7AB1F41-D886-44EB-B92E-BE26FE5EBD4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5098" y="3310263"/>
                  <a:ext cx="662906" cy="10362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BEA9001-69F8-4DC3-85CE-4BA490EA9549}"/>
              </a:ext>
            </a:extLst>
          </p:cNvPr>
          <p:cNvSpPr/>
          <p:nvPr/>
        </p:nvSpPr>
        <p:spPr>
          <a:xfrm>
            <a:off x="9878587" y="4401203"/>
            <a:ext cx="1367246" cy="7663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414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71CD824-34D8-4777-9072-EF10339AFBAD}"/>
              </a:ext>
            </a:extLst>
          </p:cNvPr>
          <p:cNvSpPr/>
          <p:nvPr/>
        </p:nvSpPr>
        <p:spPr>
          <a:xfrm>
            <a:off x="1219200" y="913896"/>
            <a:ext cx="9753600" cy="290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7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plein </a:t>
            </a:r>
            <a:r>
              <a:rPr lang="fr-FR" sz="37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d’autres nouveautés </a:t>
            </a:r>
            <a:r>
              <a:rPr lang="fr-FR" sz="37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que notre espace client soit plus </a:t>
            </a:r>
            <a:r>
              <a:rPr lang="fr-FR" sz="4800" b="1" dirty="0">
                <a:solidFill>
                  <a:srgbClr val="E31D1A"/>
                </a:solidFill>
              </a:rPr>
              <a:t>SIMPLE</a:t>
            </a:r>
            <a:r>
              <a:rPr lang="fr-FR" sz="3733" dirty="0">
                <a:solidFill>
                  <a:srgbClr val="E31D1A"/>
                </a:solidFill>
              </a:rPr>
              <a:t>,</a:t>
            </a:r>
            <a:r>
              <a:rPr lang="fr-FR" sz="3733" dirty="0"/>
              <a:t> </a:t>
            </a:r>
            <a:br>
              <a:rPr lang="fr-FR" sz="3733" dirty="0"/>
            </a:br>
            <a:r>
              <a:rPr lang="fr-FR" sz="37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plus</a:t>
            </a:r>
            <a:r>
              <a:rPr lang="fr-FR" sz="3733" dirty="0"/>
              <a:t> </a:t>
            </a:r>
            <a:r>
              <a:rPr lang="fr-FR" sz="4800" b="1" dirty="0">
                <a:solidFill>
                  <a:srgbClr val="E31D1A"/>
                </a:solidFill>
              </a:rPr>
              <a:t>UTILE</a:t>
            </a:r>
            <a:r>
              <a:rPr lang="fr-FR" sz="3733" dirty="0"/>
              <a:t> </a:t>
            </a:r>
            <a:r>
              <a:rPr lang="fr-FR" sz="37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plus </a:t>
            </a:r>
            <a:r>
              <a:rPr lang="fr-FR" sz="4800" b="1" dirty="0">
                <a:solidFill>
                  <a:srgbClr val="E31D1A"/>
                </a:solidFill>
              </a:rPr>
              <a:t>RAPIDE,</a:t>
            </a:r>
            <a:r>
              <a:rPr lang="fr-FR" sz="4800" b="1" dirty="0"/>
              <a:t> </a:t>
            </a:r>
            <a:r>
              <a:rPr lang="fr-FR" sz="37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mais toujours aussi </a:t>
            </a:r>
            <a:r>
              <a:rPr lang="fr-FR" sz="4800" b="1" dirty="0">
                <a:solidFill>
                  <a:srgbClr val="E31D1A"/>
                </a:solidFill>
              </a:rPr>
              <a:t>SECURISÉ</a:t>
            </a:r>
            <a:r>
              <a:rPr lang="fr-FR" sz="4800" b="1" dirty="0"/>
              <a:t> </a:t>
            </a:r>
            <a:r>
              <a:rPr lang="fr-FR" sz="4800" b="1" dirty="0">
                <a:solidFill>
                  <a:srgbClr val="E31D1A"/>
                </a:solidFill>
              </a:rPr>
              <a:t>!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46A6AEA-B67A-4A1B-A809-08579C225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7397" y="4306911"/>
            <a:ext cx="2710667" cy="135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046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93AE82E-53B3-4681-9A00-40F71B8866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Comment accéder au nouvel espace client ?</a:t>
            </a:r>
          </a:p>
          <a:p>
            <a:r>
              <a:rPr lang="fr-FR" dirty="0"/>
              <a:t>Qu’est-ce qui change et pourquoi c’est mieux ?</a:t>
            </a:r>
          </a:p>
          <a:p>
            <a:r>
              <a:rPr lang="fr-FR" b="1" dirty="0"/>
              <a:t>Qu’en est-il des clients Pros EI ?</a:t>
            </a:r>
          </a:p>
          <a:p>
            <a:r>
              <a:rPr lang="fr-FR" dirty="0"/>
              <a:t>Le planning</a:t>
            </a:r>
          </a:p>
          <a:p>
            <a:r>
              <a:rPr lang="fr-FR" dirty="0"/>
              <a:t>Annexes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1172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B69BC54-CE39-427A-801C-D384B0D36955}"/>
              </a:ext>
            </a:extLst>
          </p:cNvPr>
          <p:cNvSpPr/>
          <p:nvPr/>
        </p:nvSpPr>
        <p:spPr>
          <a:xfrm>
            <a:off x="1062471" y="945934"/>
            <a:ext cx="10067059" cy="4966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2667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sym typeface="Arial"/>
              </a:rPr>
              <a:t>Le nouvel espace DEI est également destiné aux clients </a:t>
            </a:r>
            <a:r>
              <a:rPr lang="fr-FR" sz="3733" b="1" kern="0" dirty="0">
                <a:solidFill>
                  <a:srgbClr val="E31D1A"/>
                </a:solidFill>
                <a:latin typeface="+mj-lt"/>
                <a:sym typeface="Arial"/>
              </a:rPr>
              <a:t>Entrepreneurs Individuels (EI), </a:t>
            </a:r>
            <a:r>
              <a:rPr lang="fr-FR" sz="2667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sym typeface="Arial"/>
              </a:rPr>
              <a:t>titulaires d’un compte PRO et d’un </a:t>
            </a:r>
            <a:r>
              <a:rPr lang="fr-FR" sz="3733" b="1" dirty="0">
                <a:solidFill>
                  <a:srgbClr val="E31D1A"/>
                </a:solidFill>
                <a:latin typeface="+mj-lt"/>
              </a:rPr>
              <a:t>ABONNEMENT DEI Part </a:t>
            </a:r>
            <a:br>
              <a:rPr lang="fr-FR" sz="3733" b="1" dirty="0">
                <a:solidFill>
                  <a:srgbClr val="E31D1A"/>
                </a:solidFill>
                <a:latin typeface="+mj-lt"/>
              </a:rPr>
            </a:br>
            <a:r>
              <a:rPr lang="fr-FR" sz="3733" b="1" dirty="0">
                <a:solidFill>
                  <a:srgbClr val="E31D1A"/>
                </a:solidFill>
                <a:latin typeface="+mj-lt"/>
              </a:rPr>
              <a:t>ou DEI Pro.</a:t>
            </a:r>
          </a:p>
          <a:p>
            <a:pPr algn="ctr">
              <a:defRPr/>
            </a:pPr>
            <a:endParaRPr lang="fr-FR" sz="3733" i="1" dirty="0">
              <a:solidFill>
                <a:prstClr val="white"/>
              </a:solidFill>
              <a:latin typeface="+mj-lt"/>
            </a:endParaRPr>
          </a:p>
          <a:p>
            <a:pPr algn="ctr">
              <a:defRPr/>
            </a:pPr>
            <a:r>
              <a:rPr lang="fr-FR" sz="2667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Ce sont les mêmes fonctionnalités que pour les Parts avec toutefois quelques spécificités adaptées aux besoins des EI.</a:t>
            </a:r>
          </a:p>
          <a:p>
            <a:pPr algn="ctr" defTabSz="1219170">
              <a:defRPr/>
            </a:pPr>
            <a:endParaRPr lang="fr-FR" sz="2667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ctr" defTabSz="1219170">
              <a:defRPr/>
            </a:pPr>
            <a:endParaRPr lang="fr-FR" sz="2667" kern="0" dirty="0">
              <a:solidFill>
                <a:prstClr val="white"/>
              </a:solidFill>
              <a:latin typeface="+mj-lt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3658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5ACA47D-4823-4471-A5C3-A6DBD6243AC0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Nos clients en </a:t>
            </a:r>
            <a:r>
              <a:rPr lang="fr-FR" b="1" dirty="0"/>
              <a:t>double relation </a:t>
            </a:r>
            <a:r>
              <a:rPr lang="fr-FR" dirty="0"/>
              <a:t>peuvent consulter </a:t>
            </a:r>
            <a:r>
              <a:rPr lang="fr-FR" b="1" dirty="0"/>
              <a:t>tous leurs comptes sur leur synthèse. </a:t>
            </a:r>
          </a:p>
          <a:p>
            <a:r>
              <a:rPr lang="fr-FR" dirty="0"/>
              <a:t>Les </a:t>
            </a:r>
            <a:r>
              <a:rPr lang="fr-FR" b="1" dirty="0"/>
              <a:t>comptes pros sont clairement indiqués par une vignette </a:t>
            </a:r>
            <a:r>
              <a:rPr lang="fr-FR" dirty="0"/>
              <a:t>et peuvent être filtrés par univers Pro et Part.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0E0C79E-70BD-4F00-AA29-C959F30230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patrimoines privés et pros clairement identifiés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B92C88-E595-4F83-BDA0-91D6B8BF09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Qu’en est-il des clients Pros ?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84C4971-7D72-4BF9-9CB8-2CE30C2DA2DD}"/>
              </a:ext>
            </a:extLst>
          </p:cNvPr>
          <p:cNvSpPr/>
          <p:nvPr/>
        </p:nvSpPr>
        <p:spPr>
          <a:xfrm>
            <a:off x="9811262" y="727822"/>
            <a:ext cx="2117969" cy="411662"/>
          </a:xfrm>
          <a:prstGeom prst="roundRect">
            <a:avLst>
              <a:gd name="adj" fmla="val 50000"/>
            </a:avLst>
          </a:prstGeom>
          <a:solidFill>
            <a:srgbClr val="FF0000">
              <a:alpha val="50000"/>
            </a:srgbClr>
          </a:solidFill>
          <a:ln w="19050" cap="flat" cmpd="sng" algn="ctr">
            <a:noFill/>
            <a:prstDash val="sysDot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/>
              </a:rPr>
              <a:t>C’est plus simple</a:t>
            </a:r>
          </a:p>
        </p:txBody>
      </p:sp>
      <p:grpSp>
        <p:nvGrpSpPr>
          <p:cNvPr id="9" name="Graphique 41">
            <a:extLst>
              <a:ext uri="{FF2B5EF4-FFF2-40B4-BE49-F238E27FC236}">
                <a16:creationId xmlns:a16="http://schemas.microsoft.com/office/drawing/2014/main" id="{2EF509FC-BBEE-42E0-969E-61626D51AF36}"/>
              </a:ext>
            </a:extLst>
          </p:cNvPr>
          <p:cNvGrpSpPr/>
          <p:nvPr/>
        </p:nvGrpSpPr>
        <p:grpSpPr>
          <a:xfrm>
            <a:off x="9329943" y="578511"/>
            <a:ext cx="691781" cy="691781"/>
            <a:chOff x="1933575" y="1366837"/>
            <a:chExt cx="593758" cy="593758"/>
          </a:xfrm>
          <a:noFill/>
        </p:grpSpPr>
        <p:sp>
          <p:nvSpPr>
            <p:cNvPr id="10" name="Forme libre : forme 253">
              <a:extLst>
                <a:ext uri="{FF2B5EF4-FFF2-40B4-BE49-F238E27FC236}">
                  <a16:creationId xmlns:a16="http://schemas.microsoft.com/office/drawing/2014/main" id="{7448CE82-8476-455D-9FEE-08BD558FB78E}"/>
                </a:ext>
              </a:extLst>
            </p:cNvPr>
            <p:cNvSpPr/>
            <p:nvPr/>
          </p:nvSpPr>
          <p:spPr>
            <a:xfrm>
              <a:off x="1938593" y="1551561"/>
              <a:ext cx="401768" cy="402614"/>
            </a:xfrm>
            <a:custGeom>
              <a:avLst/>
              <a:gdLst>
                <a:gd name="connsiteX0" fmla="*/ 21299 w 401768"/>
                <a:gd name="connsiteY0" fmla="*/ 302478 h 402614"/>
                <a:gd name="connsiteX1" fmla="*/ 28200 w 401768"/>
                <a:gd name="connsiteY1" fmla="*/ 306490 h 402614"/>
                <a:gd name="connsiteX2" fmla="*/ 71047 w 401768"/>
                <a:gd name="connsiteY2" fmla="*/ 299589 h 402614"/>
                <a:gd name="connsiteX3" fmla="*/ 96883 w 401768"/>
                <a:gd name="connsiteY3" fmla="*/ 326549 h 402614"/>
                <a:gd name="connsiteX4" fmla="*/ 88057 w 401768"/>
                <a:gd name="connsiteY4" fmla="*/ 369235 h 402614"/>
                <a:gd name="connsiteX5" fmla="*/ 91748 w 401768"/>
                <a:gd name="connsiteY5" fmla="*/ 376296 h 402614"/>
                <a:gd name="connsiteX6" fmla="*/ 145026 w 401768"/>
                <a:gd name="connsiteY6" fmla="*/ 399886 h 402614"/>
                <a:gd name="connsiteX7" fmla="*/ 152729 w 401768"/>
                <a:gd name="connsiteY7" fmla="*/ 397800 h 402614"/>
                <a:gd name="connsiteX8" fmla="*/ 177923 w 401768"/>
                <a:gd name="connsiteY8" fmla="*/ 362495 h 402614"/>
                <a:gd name="connsiteX9" fmla="*/ 215314 w 401768"/>
                <a:gd name="connsiteY9" fmla="*/ 363298 h 402614"/>
                <a:gd name="connsiteX10" fmla="*/ 239385 w 401768"/>
                <a:gd name="connsiteY10" fmla="*/ 399726 h 402614"/>
                <a:gd name="connsiteX11" fmla="*/ 244681 w 401768"/>
                <a:gd name="connsiteY11" fmla="*/ 402614 h 402614"/>
                <a:gd name="connsiteX12" fmla="*/ 246927 w 401768"/>
                <a:gd name="connsiteY12" fmla="*/ 402133 h 402614"/>
                <a:gd name="connsiteX13" fmla="*/ 301329 w 401768"/>
                <a:gd name="connsiteY13" fmla="*/ 380950 h 402614"/>
                <a:gd name="connsiteX14" fmla="*/ 305340 w 401768"/>
                <a:gd name="connsiteY14" fmla="*/ 374050 h 402614"/>
                <a:gd name="connsiteX15" fmla="*/ 298280 w 401768"/>
                <a:gd name="connsiteY15" fmla="*/ 331203 h 402614"/>
                <a:gd name="connsiteX16" fmla="*/ 325560 w 401768"/>
                <a:gd name="connsiteY16" fmla="*/ 305206 h 402614"/>
                <a:gd name="connsiteX17" fmla="*/ 368086 w 401768"/>
                <a:gd name="connsiteY17" fmla="*/ 314032 h 402614"/>
                <a:gd name="connsiteX18" fmla="*/ 375147 w 401768"/>
                <a:gd name="connsiteY18" fmla="*/ 310341 h 402614"/>
                <a:gd name="connsiteX19" fmla="*/ 399058 w 401768"/>
                <a:gd name="connsiteY19" fmla="*/ 256903 h 402614"/>
                <a:gd name="connsiteX20" fmla="*/ 396972 w 401768"/>
                <a:gd name="connsiteY20" fmla="*/ 249200 h 402614"/>
                <a:gd name="connsiteX21" fmla="*/ 361667 w 401768"/>
                <a:gd name="connsiteY21" fmla="*/ 224005 h 402614"/>
                <a:gd name="connsiteX22" fmla="*/ 362470 w 401768"/>
                <a:gd name="connsiteY22" fmla="*/ 186133 h 402614"/>
                <a:gd name="connsiteX23" fmla="*/ 398897 w 401768"/>
                <a:gd name="connsiteY23" fmla="*/ 162222 h 402614"/>
                <a:gd name="connsiteX24" fmla="*/ 401305 w 401768"/>
                <a:gd name="connsiteY24" fmla="*/ 154680 h 402614"/>
                <a:gd name="connsiteX25" fmla="*/ 380282 w 401768"/>
                <a:gd name="connsiteY25" fmla="*/ 100279 h 402614"/>
                <a:gd name="connsiteX26" fmla="*/ 373382 w 401768"/>
                <a:gd name="connsiteY26" fmla="*/ 96267 h 402614"/>
                <a:gd name="connsiteX27" fmla="*/ 330535 w 401768"/>
                <a:gd name="connsiteY27" fmla="*/ 103168 h 402614"/>
                <a:gd name="connsiteX28" fmla="*/ 304699 w 401768"/>
                <a:gd name="connsiteY28" fmla="*/ 75887 h 402614"/>
                <a:gd name="connsiteX29" fmla="*/ 313525 w 401768"/>
                <a:gd name="connsiteY29" fmla="*/ 33361 h 402614"/>
                <a:gd name="connsiteX30" fmla="*/ 309834 w 401768"/>
                <a:gd name="connsiteY30" fmla="*/ 26300 h 402614"/>
                <a:gd name="connsiteX31" fmla="*/ 256556 w 401768"/>
                <a:gd name="connsiteY31" fmla="*/ 2710 h 402614"/>
                <a:gd name="connsiteX32" fmla="*/ 248853 w 401768"/>
                <a:gd name="connsiteY32" fmla="*/ 4796 h 402614"/>
                <a:gd name="connsiteX33" fmla="*/ 223659 w 401768"/>
                <a:gd name="connsiteY33" fmla="*/ 40101 h 402614"/>
                <a:gd name="connsiteX34" fmla="*/ 185786 w 401768"/>
                <a:gd name="connsiteY34" fmla="*/ 39298 h 402614"/>
                <a:gd name="connsiteX35" fmla="*/ 162036 w 401768"/>
                <a:gd name="connsiteY35" fmla="*/ 2871 h 402614"/>
                <a:gd name="connsiteX36" fmla="*/ 154494 w 401768"/>
                <a:gd name="connsiteY36" fmla="*/ 464 h 402614"/>
                <a:gd name="connsiteX37" fmla="*/ 100093 w 401768"/>
                <a:gd name="connsiteY37" fmla="*/ 21646 h 402614"/>
                <a:gd name="connsiteX38" fmla="*/ 96081 w 401768"/>
                <a:gd name="connsiteY38" fmla="*/ 28547 h 402614"/>
                <a:gd name="connsiteX39" fmla="*/ 102981 w 401768"/>
                <a:gd name="connsiteY39" fmla="*/ 71554 h 402614"/>
                <a:gd name="connsiteX40" fmla="*/ 75380 w 401768"/>
                <a:gd name="connsiteY40" fmla="*/ 97872 h 402614"/>
                <a:gd name="connsiteX41" fmla="*/ 33175 w 401768"/>
                <a:gd name="connsiteY41" fmla="*/ 88885 h 402614"/>
                <a:gd name="connsiteX42" fmla="*/ 26114 w 401768"/>
                <a:gd name="connsiteY42" fmla="*/ 92576 h 402614"/>
                <a:gd name="connsiteX43" fmla="*/ 2524 w 401768"/>
                <a:gd name="connsiteY43" fmla="*/ 146014 h 402614"/>
                <a:gd name="connsiteX44" fmla="*/ 4610 w 401768"/>
                <a:gd name="connsiteY44" fmla="*/ 153717 h 402614"/>
                <a:gd name="connsiteX45" fmla="*/ 39915 w 401768"/>
                <a:gd name="connsiteY45" fmla="*/ 178912 h 402614"/>
                <a:gd name="connsiteX46" fmla="*/ 39112 w 401768"/>
                <a:gd name="connsiteY46" fmla="*/ 216784 h 402614"/>
                <a:gd name="connsiteX47" fmla="*/ 2845 w 401768"/>
                <a:gd name="connsiteY47" fmla="*/ 240534 h 402614"/>
                <a:gd name="connsiteX48" fmla="*/ 438 w 401768"/>
                <a:gd name="connsiteY48" fmla="*/ 248077 h 402614"/>
                <a:gd name="connsiteX49" fmla="*/ 21299 w 401768"/>
                <a:gd name="connsiteY49" fmla="*/ 302478 h 40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01768" h="402614">
                  <a:moveTo>
                    <a:pt x="21299" y="302478"/>
                  </a:moveTo>
                  <a:cubicBezTo>
                    <a:pt x="22423" y="305206"/>
                    <a:pt x="25311" y="306971"/>
                    <a:pt x="28200" y="306490"/>
                  </a:cubicBezTo>
                  <a:lnTo>
                    <a:pt x="71047" y="299589"/>
                  </a:lnTo>
                  <a:cubicBezTo>
                    <a:pt x="78589" y="309539"/>
                    <a:pt x="87255" y="318686"/>
                    <a:pt x="96883" y="326549"/>
                  </a:cubicBezTo>
                  <a:lnTo>
                    <a:pt x="88057" y="369235"/>
                  </a:lnTo>
                  <a:cubicBezTo>
                    <a:pt x="87415" y="372124"/>
                    <a:pt x="89020" y="375013"/>
                    <a:pt x="91748" y="376296"/>
                  </a:cubicBezTo>
                  <a:lnTo>
                    <a:pt x="145026" y="399886"/>
                  </a:lnTo>
                  <a:cubicBezTo>
                    <a:pt x="147754" y="401170"/>
                    <a:pt x="150963" y="400207"/>
                    <a:pt x="152729" y="397800"/>
                  </a:cubicBezTo>
                  <a:lnTo>
                    <a:pt x="177923" y="362495"/>
                  </a:lnTo>
                  <a:cubicBezTo>
                    <a:pt x="190280" y="364261"/>
                    <a:pt x="202957" y="364582"/>
                    <a:pt x="215314" y="363298"/>
                  </a:cubicBezTo>
                  <a:lnTo>
                    <a:pt x="239385" y="399726"/>
                  </a:lnTo>
                  <a:cubicBezTo>
                    <a:pt x="240508" y="401491"/>
                    <a:pt x="242434" y="402614"/>
                    <a:pt x="244681" y="402614"/>
                  </a:cubicBezTo>
                  <a:cubicBezTo>
                    <a:pt x="245483" y="402614"/>
                    <a:pt x="246286" y="402454"/>
                    <a:pt x="246927" y="402133"/>
                  </a:cubicBezTo>
                  <a:lnTo>
                    <a:pt x="301329" y="380950"/>
                  </a:lnTo>
                  <a:cubicBezTo>
                    <a:pt x="304057" y="379827"/>
                    <a:pt x="305822" y="377099"/>
                    <a:pt x="305340" y="374050"/>
                  </a:cubicBezTo>
                  <a:lnTo>
                    <a:pt x="298280" y="331203"/>
                  </a:lnTo>
                  <a:cubicBezTo>
                    <a:pt x="308389" y="323660"/>
                    <a:pt x="317697" y="314995"/>
                    <a:pt x="325560" y="305206"/>
                  </a:cubicBezTo>
                  <a:lnTo>
                    <a:pt x="368086" y="314032"/>
                  </a:lnTo>
                  <a:cubicBezTo>
                    <a:pt x="370975" y="314674"/>
                    <a:pt x="374024" y="313069"/>
                    <a:pt x="375147" y="310341"/>
                  </a:cubicBezTo>
                  <a:lnTo>
                    <a:pt x="399058" y="256903"/>
                  </a:lnTo>
                  <a:cubicBezTo>
                    <a:pt x="400181" y="254175"/>
                    <a:pt x="399379" y="250965"/>
                    <a:pt x="396972" y="249200"/>
                  </a:cubicBezTo>
                  <a:lnTo>
                    <a:pt x="361667" y="224005"/>
                  </a:lnTo>
                  <a:cubicBezTo>
                    <a:pt x="363593" y="211488"/>
                    <a:pt x="363753" y="198811"/>
                    <a:pt x="362470" y="186133"/>
                  </a:cubicBezTo>
                  <a:lnTo>
                    <a:pt x="398897" y="162222"/>
                  </a:lnTo>
                  <a:cubicBezTo>
                    <a:pt x="401465" y="160618"/>
                    <a:pt x="402428" y="157408"/>
                    <a:pt x="401305" y="154680"/>
                  </a:cubicBezTo>
                  <a:lnTo>
                    <a:pt x="380282" y="100279"/>
                  </a:lnTo>
                  <a:cubicBezTo>
                    <a:pt x="379159" y="97551"/>
                    <a:pt x="376431" y="95786"/>
                    <a:pt x="373382" y="96267"/>
                  </a:cubicBezTo>
                  <a:lnTo>
                    <a:pt x="330535" y="103168"/>
                  </a:lnTo>
                  <a:cubicBezTo>
                    <a:pt x="322993" y="93058"/>
                    <a:pt x="314327" y="83911"/>
                    <a:pt x="304699" y="75887"/>
                  </a:cubicBezTo>
                  <a:lnTo>
                    <a:pt x="313525" y="33361"/>
                  </a:lnTo>
                  <a:cubicBezTo>
                    <a:pt x="314167" y="30472"/>
                    <a:pt x="312562" y="27423"/>
                    <a:pt x="309834" y="26300"/>
                  </a:cubicBezTo>
                  <a:lnTo>
                    <a:pt x="256556" y="2710"/>
                  </a:lnTo>
                  <a:cubicBezTo>
                    <a:pt x="253828" y="1587"/>
                    <a:pt x="250618" y="2389"/>
                    <a:pt x="248853" y="4796"/>
                  </a:cubicBezTo>
                  <a:lnTo>
                    <a:pt x="223659" y="40101"/>
                  </a:lnTo>
                  <a:cubicBezTo>
                    <a:pt x="211142" y="38336"/>
                    <a:pt x="198464" y="38015"/>
                    <a:pt x="185786" y="39298"/>
                  </a:cubicBezTo>
                  <a:lnTo>
                    <a:pt x="162036" y="2871"/>
                  </a:lnTo>
                  <a:cubicBezTo>
                    <a:pt x="160431" y="303"/>
                    <a:pt x="157222" y="-660"/>
                    <a:pt x="154494" y="464"/>
                  </a:cubicBezTo>
                  <a:lnTo>
                    <a:pt x="100093" y="21646"/>
                  </a:lnTo>
                  <a:cubicBezTo>
                    <a:pt x="97365" y="22770"/>
                    <a:pt x="95599" y="25498"/>
                    <a:pt x="96081" y="28547"/>
                  </a:cubicBezTo>
                  <a:lnTo>
                    <a:pt x="102981" y="71554"/>
                  </a:lnTo>
                  <a:cubicBezTo>
                    <a:pt x="92711" y="79417"/>
                    <a:pt x="83403" y="88083"/>
                    <a:pt x="75380" y="97872"/>
                  </a:cubicBezTo>
                  <a:lnTo>
                    <a:pt x="33175" y="88885"/>
                  </a:lnTo>
                  <a:cubicBezTo>
                    <a:pt x="30286" y="88243"/>
                    <a:pt x="27237" y="89848"/>
                    <a:pt x="26114" y="92576"/>
                  </a:cubicBezTo>
                  <a:lnTo>
                    <a:pt x="2524" y="146014"/>
                  </a:lnTo>
                  <a:cubicBezTo>
                    <a:pt x="1400" y="148743"/>
                    <a:pt x="2203" y="151952"/>
                    <a:pt x="4610" y="153717"/>
                  </a:cubicBezTo>
                  <a:lnTo>
                    <a:pt x="39915" y="178912"/>
                  </a:lnTo>
                  <a:cubicBezTo>
                    <a:pt x="38149" y="191429"/>
                    <a:pt x="37828" y="204106"/>
                    <a:pt x="39112" y="216784"/>
                  </a:cubicBezTo>
                  <a:lnTo>
                    <a:pt x="2845" y="240534"/>
                  </a:lnTo>
                  <a:cubicBezTo>
                    <a:pt x="438" y="242139"/>
                    <a:pt x="-686" y="245349"/>
                    <a:pt x="438" y="248077"/>
                  </a:cubicBezTo>
                  <a:lnTo>
                    <a:pt x="21299" y="302478"/>
                  </a:lnTo>
                  <a:close/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1" name="Forme libre : forme 254">
              <a:extLst>
                <a:ext uri="{FF2B5EF4-FFF2-40B4-BE49-F238E27FC236}">
                  <a16:creationId xmlns:a16="http://schemas.microsoft.com/office/drawing/2014/main" id="{9E0C6840-8BDC-4797-873D-8EEDF3376904}"/>
                </a:ext>
              </a:extLst>
            </p:cNvPr>
            <p:cNvSpPr/>
            <p:nvPr/>
          </p:nvSpPr>
          <p:spPr>
            <a:xfrm>
              <a:off x="2042377" y="1655692"/>
              <a:ext cx="193853" cy="193853"/>
            </a:xfrm>
            <a:custGeom>
              <a:avLst/>
              <a:gdLst>
                <a:gd name="connsiteX0" fmla="*/ 0 w 193853"/>
                <a:gd name="connsiteY0" fmla="*/ 96927 h 193853"/>
                <a:gd name="connsiteX1" fmla="*/ 96927 w 193853"/>
                <a:gd name="connsiteY1" fmla="*/ 193854 h 193853"/>
                <a:gd name="connsiteX2" fmla="*/ 193854 w 193853"/>
                <a:gd name="connsiteY2" fmla="*/ 96927 h 193853"/>
                <a:gd name="connsiteX3" fmla="*/ 96927 w 193853"/>
                <a:gd name="connsiteY3" fmla="*/ 0 h 193853"/>
                <a:gd name="connsiteX4" fmla="*/ 96927 w 193853"/>
                <a:gd name="connsiteY4" fmla="*/ 0 h 193853"/>
                <a:gd name="connsiteX5" fmla="*/ 0 w 193853"/>
                <a:gd name="connsiteY5" fmla="*/ 96927 h 193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3853" h="193853">
                  <a:moveTo>
                    <a:pt x="0" y="96927"/>
                  </a:moveTo>
                  <a:cubicBezTo>
                    <a:pt x="0" y="150365"/>
                    <a:pt x="43328" y="193854"/>
                    <a:pt x="96927" y="193854"/>
                  </a:cubicBezTo>
                  <a:cubicBezTo>
                    <a:pt x="150365" y="193854"/>
                    <a:pt x="193854" y="150526"/>
                    <a:pt x="193854" y="96927"/>
                  </a:cubicBezTo>
                  <a:cubicBezTo>
                    <a:pt x="193854" y="43489"/>
                    <a:pt x="150526" y="0"/>
                    <a:pt x="96927" y="0"/>
                  </a:cubicBezTo>
                  <a:lnTo>
                    <a:pt x="96927" y="0"/>
                  </a:lnTo>
                  <a:cubicBezTo>
                    <a:pt x="43489" y="0"/>
                    <a:pt x="160" y="43328"/>
                    <a:pt x="0" y="96927"/>
                  </a:cubicBezTo>
                  <a:close/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2" name="Forme libre : forme 255">
              <a:extLst>
                <a:ext uri="{FF2B5EF4-FFF2-40B4-BE49-F238E27FC236}">
                  <a16:creationId xmlns:a16="http://schemas.microsoft.com/office/drawing/2014/main" id="{10F60FAD-F5D4-469F-84EB-C2DB1AE2131A}"/>
                </a:ext>
              </a:extLst>
            </p:cNvPr>
            <p:cNvSpPr/>
            <p:nvPr/>
          </p:nvSpPr>
          <p:spPr>
            <a:xfrm>
              <a:off x="2015761" y="1632262"/>
              <a:ext cx="165908" cy="244403"/>
            </a:xfrm>
            <a:custGeom>
              <a:avLst/>
              <a:gdLst>
                <a:gd name="connsiteX0" fmla="*/ 96262 w 165908"/>
                <a:gd name="connsiteY0" fmla="*/ 0 h 244403"/>
                <a:gd name="connsiteX1" fmla="*/ 3026 w 165908"/>
                <a:gd name="connsiteY1" fmla="*/ 147637 h 244403"/>
                <a:gd name="connsiteX2" fmla="*/ 123383 w 165908"/>
                <a:gd name="connsiteY2" fmla="*/ 243922 h 244403"/>
                <a:gd name="connsiteX3" fmla="*/ 123543 w 165908"/>
                <a:gd name="connsiteY3" fmla="*/ 244404 h 244403"/>
                <a:gd name="connsiteX4" fmla="*/ 165909 w 165908"/>
                <a:gd name="connsiteY4" fmla="*/ 237022 h 244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908" h="244403">
                  <a:moveTo>
                    <a:pt x="96262" y="0"/>
                  </a:moveTo>
                  <a:cubicBezTo>
                    <a:pt x="29826" y="14924"/>
                    <a:pt x="-11898" y="81040"/>
                    <a:pt x="3026" y="147637"/>
                  </a:cubicBezTo>
                  <a:cubicBezTo>
                    <a:pt x="15704" y="203964"/>
                    <a:pt x="65772" y="243922"/>
                    <a:pt x="123383" y="243922"/>
                  </a:cubicBezTo>
                  <a:lnTo>
                    <a:pt x="123543" y="244404"/>
                  </a:lnTo>
                  <a:cubicBezTo>
                    <a:pt x="137986" y="244404"/>
                    <a:pt x="152268" y="241997"/>
                    <a:pt x="165909" y="237022"/>
                  </a:cubicBezTo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" name="Forme libre : forme 256">
              <a:extLst>
                <a:ext uri="{FF2B5EF4-FFF2-40B4-BE49-F238E27FC236}">
                  <a16:creationId xmlns:a16="http://schemas.microsoft.com/office/drawing/2014/main" id="{83CC8B03-5BD8-4AAE-8A39-0F97AA3C4D11}"/>
                </a:ext>
              </a:extLst>
            </p:cNvPr>
            <p:cNvSpPr/>
            <p:nvPr/>
          </p:nvSpPr>
          <p:spPr>
            <a:xfrm>
              <a:off x="2239922" y="1371651"/>
              <a:ext cx="280350" cy="280189"/>
            </a:xfrm>
            <a:custGeom>
              <a:avLst/>
              <a:gdLst>
                <a:gd name="connsiteX0" fmla="*/ 275536 w 280350"/>
                <a:gd name="connsiteY0" fmla="*/ 115863 h 280189"/>
                <a:gd name="connsiteX1" fmla="*/ 248095 w 280350"/>
                <a:gd name="connsiteY1" fmla="*/ 109605 h 280189"/>
                <a:gd name="connsiteX2" fmla="*/ 239268 w 280350"/>
                <a:gd name="connsiteY2" fmla="*/ 87780 h 280189"/>
                <a:gd name="connsiteX3" fmla="*/ 254835 w 280350"/>
                <a:gd name="connsiteY3" fmla="*/ 64351 h 280189"/>
                <a:gd name="connsiteX4" fmla="*/ 254193 w 280350"/>
                <a:gd name="connsiteY4" fmla="*/ 56487 h 280189"/>
                <a:gd name="connsiteX5" fmla="*/ 226591 w 280350"/>
                <a:gd name="connsiteY5" fmla="*/ 28404 h 280189"/>
                <a:gd name="connsiteX6" fmla="*/ 218728 w 280350"/>
                <a:gd name="connsiteY6" fmla="*/ 27281 h 280189"/>
                <a:gd name="connsiteX7" fmla="*/ 194817 w 280350"/>
                <a:gd name="connsiteY7" fmla="*/ 42365 h 280189"/>
                <a:gd name="connsiteX8" fmla="*/ 173313 w 280350"/>
                <a:gd name="connsiteY8" fmla="*/ 33218 h 280189"/>
                <a:gd name="connsiteX9" fmla="*/ 167697 w 280350"/>
                <a:gd name="connsiteY9" fmla="*/ 5456 h 280189"/>
                <a:gd name="connsiteX10" fmla="*/ 161438 w 280350"/>
                <a:gd name="connsiteY10" fmla="*/ 481 h 280189"/>
                <a:gd name="connsiteX11" fmla="*/ 121961 w 280350"/>
                <a:gd name="connsiteY11" fmla="*/ 0 h 280189"/>
                <a:gd name="connsiteX12" fmla="*/ 115703 w 280350"/>
                <a:gd name="connsiteY12" fmla="*/ 4975 h 280189"/>
                <a:gd name="connsiteX13" fmla="*/ 109444 w 280350"/>
                <a:gd name="connsiteY13" fmla="*/ 32576 h 280189"/>
                <a:gd name="connsiteX14" fmla="*/ 87780 w 280350"/>
                <a:gd name="connsiteY14" fmla="*/ 41242 h 280189"/>
                <a:gd name="connsiteX15" fmla="*/ 64351 w 280350"/>
                <a:gd name="connsiteY15" fmla="*/ 25516 h 280189"/>
                <a:gd name="connsiteX16" fmla="*/ 56487 w 280350"/>
                <a:gd name="connsiteY16" fmla="*/ 26318 h 280189"/>
                <a:gd name="connsiteX17" fmla="*/ 28244 w 280350"/>
                <a:gd name="connsiteY17" fmla="*/ 53920 h 280189"/>
                <a:gd name="connsiteX18" fmla="*/ 27281 w 280350"/>
                <a:gd name="connsiteY18" fmla="*/ 61943 h 280189"/>
                <a:gd name="connsiteX19" fmla="*/ 42365 w 280350"/>
                <a:gd name="connsiteY19" fmla="*/ 85694 h 280189"/>
                <a:gd name="connsiteX20" fmla="*/ 33058 w 280350"/>
                <a:gd name="connsiteY20" fmla="*/ 107358 h 280189"/>
                <a:gd name="connsiteX21" fmla="*/ 5456 w 280350"/>
                <a:gd name="connsiteY21" fmla="*/ 112814 h 280189"/>
                <a:gd name="connsiteX22" fmla="*/ 481 w 280350"/>
                <a:gd name="connsiteY22" fmla="*/ 119073 h 280189"/>
                <a:gd name="connsiteX23" fmla="*/ 0 w 280350"/>
                <a:gd name="connsiteY23" fmla="*/ 158549 h 280189"/>
                <a:gd name="connsiteX24" fmla="*/ 4975 w 280350"/>
                <a:gd name="connsiteY24" fmla="*/ 164808 h 280189"/>
                <a:gd name="connsiteX25" fmla="*/ 32416 w 280350"/>
                <a:gd name="connsiteY25" fmla="*/ 171067 h 280189"/>
                <a:gd name="connsiteX26" fmla="*/ 41242 w 280350"/>
                <a:gd name="connsiteY26" fmla="*/ 192891 h 280189"/>
                <a:gd name="connsiteX27" fmla="*/ 25676 w 280350"/>
                <a:gd name="connsiteY27" fmla="*/ 216320 h 280189"/>
                <a:gd name="connsiteX28" fmla="*/ 26318 w 280350"/>
                <a:gd name="connsiteY28" fmla="*/ 223863 h 280189"/>
                <a:gd name="connsiteX29" fmla="*/ 53920 w 280350"/>
                <a:gd name="connsiteY29" fmla="*/ 252106 h 280189"/>
                <a:gd name="connsiteX30" fmla="*/ 61783 w 280350"/>
                <a:gd name="connsiteY30" fmla="*/ 252909 h 280189"/>
                <a:gd name="connsiteX31" fmla="*/ 85533 w 280350"/>
                <a:gd name="connsiteY31" fmla="*/ 237824 h 280189"/>
                <a:gd name="connsiteX32" fmla="*/ 107037 w 280350"/>
                <a:gd name="connsiteY32" fmla="*/ 246971 h 280189"/>
                <a:gd name="connsiteX33" fmla="*/ 112654 w 280350"/>
                <a:gd name="connsiteY33" fmla="*/ 274733 h 280189"/>
                <a:gd name="connsiteX34" fmla="*/ 118912 w 280350"/>
                <a:gd name="connsiteY34" fmla="*/ 279708 h 280189"/>
                <a:gd name="connsiteX35" fmla="*/ 158389 w 280350"/>
                <a:gd name="connsiteY35" fmla="*/ 280190 h 280189"/>
                <a:gd name="connsiteX36" fmla="*/ 158389 w 280350"/>
                <a:gd name="connsiteY36" fmla="*/ 280190 h 280189"/>
                <a:gd name="connsiteX37" fmla="*/ 164648 w 280350"/>
                <a:gd name="connsiteY37" fmla="*/ 275215 h 280189"/>
                <a:gd name="connsiteX38" fmla="*/ 170906 w 280350"/>
                <a:gd name="connsiteY38" fmla="*/ 247613 h 280189"/>
                <a:gd name="connsiteX39" fmla="*/ 192731 w 280350"/>
                <a:gd name="connsiteY39" fmla="*/ 238787 h 280189"/>
                <a:gd name="connsiteX40" fmla="*/ 216320 w 280350"/>
                <a:gd name="connsiteY40" fmla="*/ 254353 h 280189"/>
                <a:gd name="connsiteX41" fmla="*/ 223863 w 280350"/>
                <a:gd name="connsiteY41" fmla="*/ 253711 h 280189"/>
                <a:gd name="connsiteX42" fmla="*/ 252106 w 280350"/>
                <a:gd name="connsiteY42" fmla="*/ 226109 h 280189"/>
                <a:gd name="connsiteX43" fmla="*/ 252909 w 280350"/>
                <a:gd name="connsiteY43" fmla="*/ 218246 h 280189"/>
                <a:gd name="connsiteX44" fmla="*/ 237824 w 280350"/>
                <a:gd name="connsiteY44" fmla="*/ 194496 h 280189"/>
                <a:gd name="connsiteX45" fmla="*/ 247132 w 280350"/>
                <a:gd name="connsiteY45" fmla="*/ 172832 h 280189"/>
                <a:gd name="connsiteX46" fmla="*/ 274733 w 280350"/>
                <a:gd name="connsiteY46" fmla="*/ 167215 h 280189"/>
                <a:gd name="connsiteX47" fmla="*/ 279869 w 280350"/>
                <a:gd name="connsiteY47" fmla="*/ 160957 h 280189"/>
                <a:gd name="connsiteX48" fmla="*/ 280350 w 280350"/>
                <a:gd name="connsiteY48" fmla="*/ 121480 h 280189"/>
                <a:gd name="connsiteX49" fmla="*/ 275536 w 280350"/>
                <a:gd name="connsiteY49" fmla="*/ 115863 h 28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80350" h="280189">
                  <a:moveTo>
                    <a:pt x="275536" y="115863"/>
                  </a:moveTo>
                  <a:lnTo>
                    <a:pt x="248095" y="109605"/>
                  </a:lnTo>
                  <a:cubicBezTo>
                    <a:pt x="246008" y="102062"/>
                    <a:pt x="242959" y="94680"/>
                    <a:pt x="239268" y="87780"/>
                  </a:cubicBezTo>
                  <a:lnTo>
                    <a:pt x="254835" y="64351"/>
                  </a:lnTo>
                  <a:cubicBezTo>
                    <a:pt x="256439" y="61943"/>
                    <a:pt x="256118" y="58573"/>
                    <a:pt x="254193" y="56487"/>
                  </a:cubicBezTo>
                  <a:lnTo>
                    <a:pt x="226591" y="28404"/>
                  </a:lnTo>
                  <a:cubicBezTo>
                    <a:pt x="224505" y="26157"/>
                    <a:pt x="221135" y="25836"/>
                    <a:pt x="218728" y="27281"/>
                  </a:cubicBezTo>
                  <a:lnTo>
                    <a:pt x="194817" y="42365"/>
                  </a:lnTo>
                  <a:cubicBezTo>
                    <a:pt x="188077" y="38514"/>
                    <a:pt x="180855" y="35465"/>
                    <a:pt x="173313" y="33218"/>
                  </a:cubicBezTo>
                  <a:lnTo>
                    <a:pt x="167697" y="5456"/>
                  </a:lnTo>
                  <a:cubicBezTo>
                    <a:pt x="167055" y="2407"/>
                    <a:pt x="164487" y="321"/>
                    <a:pt x="161438" y="481"/>
                  </a:cubicBezTo>
                  <a:lnTo>
                    <a:pt x="121961" y="0"/>
                  </a:lnTo>
                  <a:cubicBezTo>
                    <a:pt x="118912" y="0"/>
                    <a:pt x="116344" y="1926"/>
                    <a:pt x="115703" y="4975"/>
                  </a:cubicBezTo>
                  <a:lnTo>
                    <a:pt x="109444" y="32576"/>
                  </a:lnTo>
                  <a:cubicBezTo>
                    <a:pt x="101902" y="34663"/>
                    <a:pt x="94680" y="37551"/>
                    <a:pt x="87780" y="41242"/>
                  </a:cubicBezTo>
                  <a:lnTo>
                    <a:pt x="64351" y="25516"/>
                  </a:lnTo>
                  <a:cubicBezTo>
                    <a:pt x="61943" y="23911"/>
                    <a:pt x="58573" y="24232"/>
                    <a:pt x="56487" y="26318"/>
                  </a:cubicBezTo>
                  <a:lnTo>
                    <a:pt x="28244" y="53920"/>
                  </a:lnTo>
                  <a:cubicBezTo>
                    <a:pt x="25997" y="56166"/>
                    <a:pt x="25676" y="59376"/>
                    <a:pt x="27281" y="61943"/>
                  </a:cubicBezTo>
                  <a:lnTo>
                    <a:pt x="42365" y="85694"/>
                  </a:lnTo>
                  <a:cubicBezTo>
                    <a:pt x="38514" y="92594"/>
                    <a:pt x="35305" y="99816"/>
                    <a:pt x="33058" y="107358"/>
                  </a:cubicBezTo>
                  <a:lnTo>
                    <a:pt x="5456" y="112814"/>
                  </a:lnTo>
                  <a:cubicBezTo>
                    <a:pt x="2407" y="113456"/>
                    <a:pt x="321" y="116024"/>
                    <a:pt x="481" y="119073"/>
                  </a:cubicBezTo>
                  <a:lnTo>
                    <a:pt x="0" y="158549"/>
                  </a:lnTo>
                  <a:cubicBezTo>
                    <a:pt x="0" y="161598"/>
                    <a:pt x="2086" y="164166"/>
                    <a:pt x="4975" y="164808"/>
                  </a:cubicBezTo>
                  <a:lnTo>
                    <a:pt x="32416" y="171067"/>
                  </a:lnTo>
                  <a:cubicBezTo>
                    <a:pt x="34502" y="178609"/>
                    <a:pt x="37551" y="185830"/>
                    <a:pt x="41242" y="192891"/>
                  </a:cubicBezTo>
                  <a:lnTo>
                    <a:pt x="25676" y="216320"/>
                  </a:lnTo>
                  <a:cubicBezTo>
                    <a:pt x="24232" y="218728"/>
                    <a:pt x="24553" y="221777"/>
                    <a:pt x="26318" y="223863"/>
                  </a:cubicBezTo>
                  <a:lnTo>
                    <a:pt x="53920" y="252106"/>
                  </a:lnTo>
                  <a:cubicBezTo>
                    <a:pt x="56006" y="254193"/>
                    <a:pt x="59215" y="254514"/>
                    <a:pt x="61783" y="252909"/>
                  </a:cubicBezTo>
                  <a:lnTo>
                    <a:pt x="85533" y="237824"/>
                  </a:lnTo>
                  <a:cubicBezTo>
                    <a:pt x="92434" y="241676"/>
                    <a:pt x="99655" y="244725"/>
                    <a:pt x="107037" y="246971"/>
                  </a:cubicBezTo>
                  <a:lnTo>
                    <a:pt x="112654" y="274733"/>
                  </a:lnTo>
                  <a:cubicBezTo>
                    <a:pt x="113295" y="277782"/>
                    <a:pt x="115863" y="279869"/>
                    <a:pt x="118912" y="279708"/>
                  </a:cubicBezTo>
                  <a:lnTo>
                    <a:pt x="158389" y="280190"/>
                  </a:lnTo>
                  <a:lnTo>
                    <a:pt x="158389" y="280190"/>
                  </a:lnTo>
                  <a:cubicBezTo>
                    <a:pt x="161438" y="280190"/>
                    <a:pt x="164006" y="278264"/>
                    <a:pt x="164648" y="275215"/>
                  </a:cubicBezTo>
                  <a:lnTo>
                    <a:pt x="170906" y="247613"/>
                  </a:lnTo>
                  <a:cubicBezTo>
                    <a:pt x="178448" y="245527"/>
                    <a:pt x="185830" y="242478"/>
                    <a:pt x="192731" y="238787"/>
                  </a:cubicBezTo>
                  <a:lnTo>
                    <a:pt x="216320" y="254353"/>
                  </a:lnTo>
                  <a:cubicBezTo>
                    <a:pt x="218728" y="255797"/>
                    <a:pt x="221777" y="255476"/>
                    <a:pt x="223863" y="253711"/>
                  </a:cubicBezTo>
                  <a:lnTo>
                    <a:pt x="252106" y="226109"/>
                  </a:lnTo>
                  <a:cubicBezTo>
                    <a:pt x="254193" y="224023"/>
                    <a:pt x="254674" y="220653"/>
                    <a:pt x="252909" y="218246"/>
                  </a:cubicBezTo>
                  <a:lnTo>
                    <a:pt x="237824" y="194496"/>
                  </a:lnTo>
                  <a:cubicBezTo>
                    <a:pt x="241676" y="187595"/>
                    <a:pt x="244885" y="180374"/>
                    <a:pt x="247132" y="172832"/>
                  </a:cubicBezTo>
                  <a:lnTo>
                    <a:pt x="274733" y="167215"/>
                  </a:lnTo>
                  <a:cubicBezTo>
                    <a:pt x="277782" y="166573"/>
                    <a:pt x="279869" y="164006"/>
                    <a:pt x="279869" y="160957"/>
                  </a:cubicBezTo>
                  <a:lnTo>
                    <a:pt x="280350" y="121480"/>
                  </a:lnTo>
                  <a:cubicBezTo>
                    <a:pt x="280350" y="119073"/>
                    <a:pt x="278424" y="116505"/>
                    <a:pt x="275536" y="115863"/>
                  </a:cubicBezTo>
                  <a:close/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" name="Forme libre : forme 257">
              <a:extLst>
                <a:ext uri="{FF2B5EF4-FFF2-40B4-BE49-F238E27FC236}">
                  <a16:creationId xmlns:a16="http://schemas.microsoft.com/office/drawing/2014/main" id="{7D7FFF74-3899-4AAB-9D67-6DA578094E98}"/>
                </a:ext>
              </a:extLst>
            </p:cNvPr>
            <p:cNvSpPr/>
            <p:nvPr/>
          </p:nvSpPr>
          <p:spPr>
            <a:xfrm>
              <a:off x="2312327" y="1444698"/>
              <a:ext cx="135218" cy="135218"/>
            </a:xfrm>
            <a:custGeom>
              <a:avLst/>
              <a:gdLst>
                <a:gd name="connsiteX0" fmla="*/ 95612 w 135218"/>
                <a:gd name="connsiteY0" fmla="*/ 6067 h 135218"/>
                <a:gd name="connsiteX1" fmla="*/ 6067 w 135218"/>
                <a:gd name="connsiteY1" fmla="*/ 39606 h 135218"/>
                <a:gd name="connsiteX2" fmla="*/ 39606 w 135218"/>
                <a:gd name="connsiteY2" fmla="*/ 129152 h 135218"/>
                <a:gd name="connsiteX3" fmla="*/ 129152 w 135218"/>
                <a:gd name="connsiteY3" fmla="*/ 95612 h 135218"/>
                <a:gd name="connsiteX4" fmla="*/ 129152 w 135218"/>
                <a:gd name="connsiteY4" fmla="*/ 95612 h 135218"/>
                <a:gd name="connsiteX5" fmla="*/ 95612 w 135218"/>
                <a:gd name="connsiteY5" fmla="*/ 6067 h 13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218" h="135218">
                  <a:moveTo>
                    <a:pt x="95612" y="6067"/>
                  </a:moveTo>
                  <a:cubicBezTo>
                    <a:pt x="61592" y="-9338"/>
                    <a:pt x="21473" y="5586"/>
                    <a:pt x="6067" y="39606"/>
                  </a:cubicBezTo>
                  <a:cubicBezTo>
                    <a:pt x="-9338" y="73627"/>
                    <a:pt x="5586" y="113746"/>
                    <a:pt x="39606" y="129152"/>
                  </a:cubicBezTo>
                  <a:cubicBezTo>
                    <a:pt x="73627" y="144557"/>
                    <a:pt x="113746" y="129633"/>
                    <a:pt x="129152" y="95612"/>
                  </a:cubicBezTo>
                  <a:cubicBezTo>
                    <a:pt x="129152" y="95612"/>
                    <a:pt x="129152" y="95612"/>
                    <a:pt x="129152" y="95612"/>
                  </a:cubicBezTo>
                  <a:cubicBezTo>
                    <a:pt x="144557" y="61592"/>
                    <a:pt x="129633" y="21633"/>
                    <a:pt x="95612" y="6067"/>
                  </a:cubicBezTo>
                  <a:close/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" name="Forme libre : forme 258">
              <a:extLst>
                <a:ext uri="{FF2B5EF4-FFF2-40B4-BE49-F238E27FC236}">
                  <a16:creationId xmlns:a16="http://schemas.microsoft.com/office/drawing/2014/main" id="{EFDB0F25-5CA4-4D2C-BF44-2146640F23E5}"/>
                </a:ext>
              </a:extLst>
            </p:cNvPr>
            <p:cNvSpPr/>
            <p:nvPr/>
          </p:nvSpPr>
          <p:spPr>
            <a:xfrm>
              <a:off x="2287743" y="1674628"/>
              <a:ext cx="23996" cy="43007"/>
            </a:xfrm>
            <a:custGeom>
              <a:avLst/>
              <a:gdLst>
                <a:gd name="connsiteX0" fmla="*/ 0 w 23996"/>
                <a:gd name="connsiteY0" fmla="*/ 43007 h 43007"/>
                <a:gd name="connsiteX1" fmla="*/ 20701 w 23996"/>
                <a:gd name="connsiteY1" fmla="*/ 32576 h 43007"/>
                <a:gd name="connsiteX2" fmla="*/ 23590 w 23996"/>
                <a:gd name="connsiteY2" fmla="*/ 24874 h 43007"/>
                <a:gd name="connsiteX3" fmla="*/ 14443 w 23996"/>
                <a:gd name="connsiteY3" fmla="*/ 0 h 4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96" h="43007">
                  <a:moveTo>
                    <a:pt x="0" y="43007"/>
                  </a:moveTo>
                  <a:cubicBezTo>
                    <a:pt x="1123" y="43007"/>
                    <a:pt x="20701" y="32576"/>
                    <a:pt x="20701" y="32576"/>
                  </a:cubicBezTo>
                  <a:cubicBezTo>
                    <a:pt x="23429" y="31132"/>
                    <a:pt x="24713" y="27762"/>
                    <a:pt x="23590" y="24874"/>
                  </a:cubicBezTo>
                  <a:lnTo>
                    <a:pt x="14443" y="0"/>
                  </a:lnTo>
                </a:path>
              </a:pathLst>
            </a:custGeom>
            <a:grpFill/>
            <a:ln w="9576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8E66FCC2-4321-40E2-A276-264569110442}"/>
              </a:ext>
            </a:extLst>
          </p:cNvPr>
          <p:cNvGrpSpPr/>
          <p:nvPr/>
        </p:nvGrpSpPr>
        <p:grpSpPr>
          <a:xfrm>
            <a:off x="1083199" y="2064323"/>
            <a:ext cx="11108802" cy="4656623"/>
            <a:chOff x="358469" y="1695014"/>
            <a:chExt cx="8844652" cy="370753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3C940916-86AA-4E47-A39E-16FB486B6F1F}"/>
                </a:ext>
              </a:extLst>
            </p:cNvPr>
            <p:cNvGrpSpPr/>
            <p:nvPr/>
          </p:nvGrpSpPr>
          <p:grpSpPr>
            <a:xfrm>
              <a:off x="1314475" y="1986688"/>
              <a:ext cx="4180114" cy="2630756"/>
              <a:chOff x="1314475" y="1986688"/>
              <a:chExt cx="4180114" cy="2630756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74842A37-61D0-4B96-BB03-292E673A8E33}"/>
                  </a:ext>
                </a:extLst>
              </p:cNvPr>
              <p:cNvGrpSpPr/>
              <p:nvPr/>
            </p:nvGrpSpPr>
            <p:grpSpPr>
              <a:xfrm>
                <a:off x="1314475" y="1986688"/>
                <a:ext cx="4157839" cy="2630756"/>
                <a:chOff x="139338" y="825133"/>
                <a:chExt cx="5961457" cy="3771945"/>
              </a:xfrm>
            </p:grpSpPr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28978BC1-D8D9-4284-B2AF-706EDADDDF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b="12012"/>
                <a:stretch/>
              </p:blipFill>
              <p:spPr>
                <a:xfrm>
                  <a:off x="139338" y="825133"/>
                  <a:ext cx="5961457" cy="3324037"/>
                </a:xfrm>
                <a:prstGeom prst="rect">
                  <a:avLst/>
                </a:prstGeom>
              </p:spPr>
            </p:pic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FCC6FF8E-32B9-4F58-8730-BF8551E40AB3}"/>
                    </a:ext>
                  </a:extLst>
                </p:cNvPr>
                <p:cNvSpPr/>
                <p:nvPr/>
              </p:nvSpPr>
              <p:spPr>
                <a:xfrm>
                  <a:off x="1442213" y="2499939"/>
                  <a:ext cx="1054100" cy="1143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F58590F-431E-4C80-A120-AE50216C7907}"/>
                    </a:ext>
                  </a:extLst>
                </p:cNvPr>
                <p:cNvSpPr/>
                <p:nvPr/>
              </p:nvSpPr>
              <p:spPr>
                <a:xfrm>
                  <a:off x="1442212" y="2919640"/>
                  <a:ext cx="1223596" cy="1143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6B3950F0-8B8B-4F16-B5E2-802977A17A8E}"/>
                    </a:ext>
                  </a:extLst>
                </p:cNvPr>
                <p:cNvSpPr/>
                <p:nvPr/>
              </p:nvSpPr>
              <p:spPr>
                <a:xfrm>
                  <a:off x="1464734" y="3245994"/>
                  <a:ext cx="1257300" cy="1143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01565099-2641-4F49-B0D4-20165C19AECF}"/>
                    </a:ext>
                  </a:extLst>
                </p:cNvPr>
                <p:cNvSpPr/>
                <p:nvPr/>
              </p:nvSpPr>
              <p:spPr>
                <a:xfrm>
                  <a:off x="1442212" y="3691386"/>
                  <a:ext cx="1054100" cy="1143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70ACB97E-AC8C-4065-9D29-A7D82AA74D3D}"/>
                    </a:ext>
                  </a:extLst>
                </p:cNvPr>
                <p:cNvSpPr/>
                <p:nvPr/>
              </p:nvSpPr>
              <p:spPr>
                <a:xfrm>
                  <a:off x="1497867" y="4028299"/>
                  <a:ext cx="1257300" cy="10875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ACC6A7E0-AAB1-4C76-A303-01280CF9E8CD}"/>
                    </a:ext>
                  </a:extLst>
                </p:cNvPr>
                <p:cNvSpPr/>
                <p:nvPr/>
              </p:nvSpPr>
              <p:spPr>
                <a:xfrm>
                  <a:off x="1464734" y="4482778"/>
                  <a:ext cx="1130300" cy="1143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480F8B1-9B91-47CA-B21B-1BCF4DCCEC3F}"/>
                  </a:ext>
                </a:extLst>
              </p:cNvPr>
              <p:cNvSpPr/>
              <p:nvPr/>
            </p:nvSpPr>
            <p:spPr>
              <a:xfrm>
                <a:off x="2037654" y="3101819"/>
                <a:ext cx="853401" cy="1709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buntu" panose="020B0504030602030204" pitchFamily="34" charset="0"/>
                  </a:rPr>
                  <a:t>M OMED DEMO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9AE66CD-6944-4614-B27B-F299359BA519}"/>
                  </a:ext>
                </a:extLst>
              </p:cNvPr>
              <p:cNvSpPr/>
              <p:nvPr/>
            </p:nvSpPr>
            <p:spPr>
              <a:xfrm>
                <a:off x="2037654" y="3401878"/>
                <a:ext cx="853401" cy="1709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buntu" panose="020B0504030602030204" pitchFamily="34" charset="0"/>
                  </a:rPr>
                  <a:t>M OMED DEMO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18CEDFF-7C31-4C54-8F8B-54E1B8218E2E}"/>
                  </a:ext>
                </a:extLst>
              </p:cNvPr>
              <p:cNvSpPr/>
              <p:nvPr/>
            </p:nvSpPr>
            <p:spPr>
              <a:xfrm>
                <a:off x="2138490" y="3636023"/>
                <a:ext cx="853401" cy="1709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buntu" panose="020B0504030602030204" pitchFamily="34" charset="0"/>
                  </a:rPr>
                  <a:t>M OMED DEMO •••• 1234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A35C766-9DE2-4DFE-B03A-FAF7683D6516}"/>
                  </a:ext>
                </a:extLst>
              </p:cNvPr>
              <p:cNvSpPr/>
              <p:nvPr/>
            </p:nvSpPr>
            <p:spPr>
              <a:xfrm>
                <a:off x="3552318" y="3154787"/>
                <a:ext cx="294743" cy="7971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219B2EE-FBCD-414E-B75E-CB8B6EF3539B}"/>
                  </a:ext>
                </a:extLst>
              </p:cNvPr>
              <p:cNvSpPr/>
              <p:nvPr/>
            </p:nvSpPr>
            <p:spPr>
              <a:xfrm>
                <a:off x="3298672" y="3100231"/>
                <a:ext cx="853401" cy="1709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50" dirty="0">
                    <a:solidFill>
                      <a:srgbClr val="699067"/>
                    </a:solidFill>
                    <a:latin typeface="Ubuntu" panose="020B0504030602030204" pitchFamily="34" charset="0"/>
                  </a:rPr>
                  <a:t> +26 000 €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71F641C-4298-4243-A88B-07248469A1CB}"/>
                  </a:ext>
                </a:extLst>
              </p:cNvPr>
              <p:cNvSpPr/>
              <p:nvPr/>
            </p:nvSpPr>
            <p:spPr>
              <a:xfrm>
                <a:off x="2037654" y="3937234"/>
                <a:ext cx="853401" cy="1709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buntu" panose="020B0504030602030204" pitchFamily="34" charset="0"/>
                  </a:rPr>
                  <a:t>M OMED DEMO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6CE8117-2AF6-4286-9901-2E3C4D936C07}"/>
                  </a:ext>
                </a:extLst>
              </p:cNvPr>
              <p:cNvSpPr/>
              <p:nvPr/>
            </p:nvSpPr>
            <p:spPr>
              <a:xfrm>
                <a:off x="2138490" y="4178019"/>
                <a:ext cx="853401" cy="1709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buntu" panose="020B0504030602030204" pitchFamily="34" charset="0"/>
                  </a:rPr>
                  <a:t>M OMED DEMO •••• 4105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1B7E48F-BC9B-4EC0-9556-73C545CBAC44}"/>
                  </a:ext>
                </a:extLst>
              </p:cNvPr>
              <p:cNvSpPr/>
              <p:nvPr/>
            </p:nvSpPr>
            <p:spPr>
              <a:xfrm>
                <a:off x="5104934" y="2041783"/>
                <a:ext cx="315264" cy="67392"/>
              </a:xfrm>
              <a:prstGeom prst="rect">
                <a:avLst/>
              </a:prstGeom>
              <a:solidFill>
                <a:srgbClr val="D700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CCC2F94-40E2-457A-8E70-36F7A631EE49}"/>
                  </a:ext>
                </a:extLst>
              </p:cNvPr>
              <p:cNvSpPr/>
              <p:nvPr/>
            </p:nvSpPr>
            <p:spPr>
              <a:xfrm>
                <a:off x="4939528" y="2010483"/>
                <a:ext cx="555061" cy="1299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70" b="1" dirty="0">
                    <a:latin typeface="Ubuntu" panose="020B0504030602030204" pitchFamily="34" charset="0"/>
                  </a:rPr>
                  <a:t>Omed D.</a:t>
                </a:r>
              </a:p>
            </p:txBody>
          </p:sp>
        </p:grpSp>
        <p:pic>
          <p:nvPicPr>
            <p:cNvPr id="34" name="Picture 2" descr="Macbook Vector Pro - Image gratuite sur Pixabay">
              <a:extLst>
                <a:ext uri="{FF2B5EF4-FFF2-40B4-BE49-F238E27FC236}">
                  <a16:creationId xmlns:a16="http://schemas.microsoft.com/office/drawing/2014/main" id="{976B2454-737D-4AB6-961A-2F4774BF00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469" y="1695014"/>
              <a:ext cx="5983633" cy="3063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06F3F2DF-F07E-48B8-9B79-9FB170942EC9}"/>
                </a:ext>
              </a:extLst>
            </p:cNvPr>
            <p:cNvSpPr/>
            <p:nvPr/>
          </p:nvSpPr>
          <p:spPr>
            <a:xfrm>
              <a:off x="3705518" y="2916117"/>
              <a:ext cx="345879" cy="353497"/>
            </a:xfrm>
            <a:prstGeom prst="ellipse">
              <a:avLst/>
            </a:prstGeom>
            <a:noFill/>
            <a:ln w="9525">
              <a:solidFill>
                <a:srgbClr val="D700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92784B4C-82EE-4CDC-8ED4-211FAD5DC8A0}"/>
                </a:ext>
              </a:extLst>
            </p:cNvPr>
            <p:cNvGrpSpPr/>
            <p:nvPr/>
          </p:nvGrpSpPr>
          <p:grpSpPr>
            <a:xfrm>
              <a:off x="3777137" y="2242007"/>
              <a:ext cx="953539" cy="918485"/>
              <a:chOff x="3777137" y="2242007"/>
              <a:chExt cx="953539" cy="918485"/>
            </a:xfrm>
          </p:grpSpPr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48CC23C5-29D5-4740-8CE7-8DB0E599189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59010" t="37860" r="35436" b="53699"/>
              <a:stretch/>
            </p:blipFill>
            <p:spPr>
              <a:xfrm>
                <a:off x="3777137" y="2242007"/>
                <a:ext cx="953539" cy="918485"/>
              </a:xfrm>
              <a:prstGeom prst="ellipse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F789A3A-D4E2-4D8F-BB46-8CA040A3AC00}"/>
                  </a:ext>
                </a:extLst>
              </p:cNvPr>
              <p:cNvSpPr/>
              <p:nvPr/>
            </p:nvSpPr>
            <p:spPr>
              <a:xfrm>
                <a:off x="4021137" y="2633693"/>
                <a:ext cx="438731" cy="150810"/>
              </a:xfrm>
              <a:prstGeom prst="rect">
                <a:avLst/>
              </a:prstGeom>
              <a:solidFill>
                <a:srgbClr val="D700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dirty="0">
                    <a:latin typeface="Ubuntu" panose="020B0504030602030204" pitchFamily="34" charset="0"/>
                  </a:rPr>
                  <a:t>PRO</a:t>
                </a:r>
                <a:endParaRPr lang="fr-FR" sz="900" dirty="0">
                  <a:latin typeface="Ubuntu" panose="020B0504030602030204" pitchFamily="34" charset="0"/>
                </a:endParaRPr>
              </a:p>
            </p:txBody>
          </p:sp>
        </p:grp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6A064328-7CFC-4B53-B1B2-E3511126831C}"/>
                </a:ext>
              </a:extLst>
            </p:cNvPr>
            <p:cNvGrpSpPr/>
            <p:nvPr/>
          </p:nvGrpSpPr>
          <p:grpSpPr>
            <a:xfrm>
              <a:off x="7188984" y="1986688"/>
              <a:ext cx="1309191" cy="2517829"/>
              <a:chOff x="7188984" y="1986688"/>
              <a:chExt cx="1309191" cy="2517829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519D5D6-4720-4FD1-B351-55B622FDAA55}"/>
                  </a:ext>
                </a:extLst>
              </p:cNvPr>
              <p:cNvSpPr/>
              <p:nvPr/>
            </p:nvSpPr>
            <p:spPr>
              <a:xfrm>
                <a:off x="7445267" y="3824830"/>
                <a:ext cx="504723" cy="62189"/>
              </a:xfrm>
              <a:prstGeom prst="rect">
                <a:avLst/>
              </a:prstGeom>
              <a:solidFill>
                <a:srgbClr val="FDFD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86F8525F-7B52-4C62-AA9F-4A92CE7DD4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/>
            </p:blipFill>
            <p:spPr>
              <a:xfrm>
                <a:off x="7335385" y="1986688"/>
                <a:ext cx="1162790" cy="2517829"/>
              </a:xfrm>
              <a:prstGeom prst="rect">
                <a:avLst/>
              </a:prstGeom>
            </p:spPr>
          </p:pic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4FBFB48-8B7B-40F2-96F3-6E76EDBFD26B}"/>
                  </a:ext>
                </a:extLst>
              </p:cNvPr>
              <p:cNvSpPr/>
              <p:nvPr/>
            </p:nvSpPr>
            <p:spPr>
              <a:xfrm>
                <a:off x="7536039" y="3615808"/>
                <a:ext cx="679285" cy="53479"/>
              </a:xfrm>
              <a:prstGeom prst="rect">
                <a:avLst/>
              </a:prstGeom>
              <a:solidFill>
                <a:srgbClr val="FDFD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412BD50-A88C-4B01-BC64-0132B0B6DC12}"/>
                  </a:ext>
                </a:extLst>
              </p:cNvPr>
              <p:cNvSpPr/>
              <p:nvPr/>
            </p:nvSpPr>
            <p:spPr>
              <a:xfrm>
                <a:off x="7314683" y="3557060"/>
                <a:ext cx="853401" cy="1709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buntu" panose="020B0504030602030204" pitchFamily="34" charset="0"/>
                  </a:rPr>
                  <a:t>M OMED DEMO</a:t>
                </a: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3A65E169-3157-45A6-926E-B6DB36F7B58E}"/>
                  </a:ext>
                </a:extLst>
              </p:cNvPr>
              <p:cNvSpPr/>
              <p:nvPr/>
            </p:nvSpPr>
            <p:spPr>
              <a:xfrm>
                <a:off x="7536039" y="3318356"/>
                <a:ext cx="750167" cy="84033"/>
              </a:xfrm>
              <a:prstGeom prst="rect">
                <a:avLst/>
              </a:prstGeom>
              <a:solidFill>
                <a:srgbClr val="FDFD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4DEB19A-44E9-4863-9C82-D15902B62701}"/>
                  </a:ext>
                </a:extLst>
              </p:cNvPr>
              <p:cNvSpPr/>
              <p:nvPr/>
            </p:nvSpPr>
            <p:spPr>
              <a:xfrm>
                <a:off x="7315792" y="3267968"/>
                <a:ext cx="853401" cy="1709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buntu" panose="020B0504030602030204" pitchFamily="34" charset="0"/>
                  </a:rPr>
                  <a:t>M OMED DEMO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B4829BE-654A-4D72-B8BA-4B4F04260735}"/>
                  </a:ext>
                </a:extLst>
              </p:cNvPr>
              <p:cNvSpPr/>
              <p:nvPr/>
            </p:nvSpPr>
            <p:spPr>
              <a:xfrm>
                <a:off x="7418424" y="3029264"/>
                <a:ext cx="750167" cy="84033"/>
              </a:xfrm>
              <a:prstGeom prst="rect">
                <a:avLst/>
              </a:prstGeom>
              <a:solidFill>
                <a:srgbClr val="FDFD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DD8AFC3F-9D3C-479F-9805-5E930B0E7F37}"/>
                  </a:ext>
                </a:extLst>
              </p:cNvPr>
              <p:cNvSpPr/>
              <p:nvPr/>
            </p:nvSpPr>
            <p:spPr>
              <a:xfrm>
                <a:off x="7188984" y="2975592"/>
                <a:ext cx="853401" cy="1709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buntu" panose="020B0504030602030204" pitchFamily="34" charset="0"/>
                  </a:rPr>
                  <a:t>M OMED DEMO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4FFADB32-FA34-46DF-BE76-4B6DF0ED029C}"/>
                  </a:ext>
                </a:extLst>
              </p:cNvPr>
              <p:cNvSpPr/>
              <p:nvPr/>
            </p:nvSpPr>
            <p:spPr>
              <a:xfrm>
                <a:off x="7418424" y="2725352"/>
                <a:ext cx="750167" cy="84033"/>
              </a:xfrm>
              <a:prstGeom prst="rect">
                <a:avLst/>
              </a:prstGeom>
              <a:solidFill>
                <a:srgbClr val="FDFD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9E87052-03B8-4333-B363-461F3FD61488}"/>
                  </a:ext>
                </a:extLst>
              </p:cNvPr>
              <p:cNvSpPr/>
              <p:nvPr/>
            </p:nvSpPr>
            <p:spPr>
              <a:xfrm>
                <a:off x="7192403" y="2664569"/>
                <a:ext cx="853401" cy="1709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buntu" panose="020B0504030602030204" pitchFamily="34" charset="0"/>
                  </a:rPr>
                  <a:t>M OMED DEMO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2899FF47-295F-407F-9BF0-DC22E5EECA80}"/>
                  </a:ext>
                </a:extLst>
              </p:cNvPr>
              <p:cNvSpPr/>
              <p:nvPr/>
            </p:nvSpPr>
            <p:spPr>
              <a:xfrm>
                <a:off x="7536038" y="2456345"/>
                <a:ext cx="750167" cy="84033"/>
              </a:xfrm>
              <a:prstGeom prst="rect">
                <a:avLst/>
              </a:prstGeom>
              <a:solidFill>
                <a:srgbClr val="FDFD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51" name="Picture 6" descr="Phone In Hand Png Image - Snapchat On Iphone X PNG Image | Transparent PNG  Free Download on SeekPNG">
              <a:extLst>
                <a:ext uri="{FF2B5EF4-FFF2-40B4-BE49-F238E27FC236}">
                  <a16:creationId xmlns:a16="http://schemas.microsoft.com/office/drawing/2014/main" id="{85DF1C13-0E6C-49AA-BAE5-94E0AF826C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22" r="33235"/>
            <a:stretch/>
          </p:blipFill>
          <p:spPr bwMode="auto">
            <a:xfrm>
              <a:off x="6934876" y="1704701"/>
              <a:ext cx="2268245" cy="36978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35991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8D64A94-E02D-47B6-BF6C-5B74115F2BFA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>
                <a:cs typeface="Arial" panose="020B0604020202020204" pitchFamily="34" charset="0"/>
              </a:rPr>
              <a:t>Les transactions de vos clients sont réparties dans </a:t>
            </a:r>
            <a:r>
              <a:rPr lang="fr-FR" b="1" dirty="0">
                <a:cs typeface="Arial" panose="020B0604020202020204" pitchFamily="34" charset="0"/>
              </a:rPr>
              <a:t>des catégories « pros » </a:t>
            </a:r>
            <a:r>
              <a:rPr lang="fr-FR" dirty="0">
                <a:cs typeface="Arial" panose="020B0604020202020204" pitchFamily="34" charset="0"/>
              </a:rPr>
              <a:t>pour une </a:t>
            </a:r>
            <a:r>
              <a:rPr lang="fr-FR" b="1" dirty="0">
                <a:cs typeface="Arial" panose="020B0604020202020204" pitchFamily="34" charset="0"/>
              </a:rPr>
              <a:t>aide à la gestion de leur trésorerie</a:t>
            </a:r>
            <a:r>
              <a:rPr lang="fr-FR" dirty="0">
                <a:cs typeface="Arial" panose="020B0604020202020204" pitchFamily="34" charset="0"/>
              </a:rPr>
              <a:t>. Ex : chiffre d’affaires, frais généraux, dépenses courantes, etc.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CEBE2F-C430-49AA-AF67-073F7C3D4D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Une catégorisation « pro » des opérations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1BC731-4A36-425B-B939-380D4FE049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Qu’en est-il des clients Pros ?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B6D6F40-AE5A-4E7F-908B-E432D98FABAB}"/>
              </a:ext>
            </a:extLst>
          </p:cNvPr>
          <p:cNvSpPr/>
          <p:nvPr/>
        </p:nvSpPr>
        <p:spPr>
          <a:xfrm>
            <a:off x="9811262" y="727821"/>
            <a:ext cx="2117969" cy="429339"/>
          </a:xfrm>
          <a:prstGeom prst="roundRect">
            <a:avLst>
              <a:gd name="adj" fmla="val 50000"/>
            </a:avLst>
          </a:prstGeom>
          <a:solidFill>
            <a:srgbClr val="FF0000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/>
              </a:rPr>
              <a:t>C’est plus utile</a:t>
            </a:r>
          </a:p>
        </p:txBody>
      </p:sp>
      <p:grpSp>
        <p:nvGrpSpPr>
          <p:cNvPr id="10" name="Graphique 1830">
            <a:extLst>
              <a:ext uri="{FF2B5EF4-FFF2-40B4-BE49-F238E27FC236}">
                <a16:creationId xmlns:a16="http://schemas.microsoft.com/office/drawing/2014/main" id="{58C533E1-9FCE-4A7A-96A0-B04D99DE558D}"/>
              </a:ext>
            </a:extLst>
          </p:cNvPr>
          <p:cNvGrpSpPr/>
          <p:nvPr/>
        </p:nvGrpSpPr>
        <p:grpSpPr>
          <a:xfrm>
            <a:off x="9404379" y="602477"/>
            <a:ext cx="648059" cy="587702"/>
            <a:chOff x="10483925" y="2904391"/>
            <a:chExt cx="396900" cy="359934"/>
          </a:xfrm>
          <a:noFill/>
        </p:grpSpPr>
        <p:grpSp>
          <p:nvGrpSpPr>
            <p:cNvPr id="11" name="Graphique 1830">
              <a:extLst>
                <a:ext uri="{FF2B5EF4-FFF2-40B4-BE49-F238E27FC236}">
                  <a16:creationId xmlns:a16="http://schemas.microsoft.com/office/drawing/2014/main" id="{797CC349-B4F2-4C15-8C57-1EE4FC7F0CD8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F19E96E-2C70-4CEF-BA69-BA4615888C3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8D2CB5AD-5207-4716-A3D4-86567C246ABE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3FB2AD38-B2E4-4136-A5EE-5277084F0C08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673348DF-276C-42EE-B2A8-3A370C2BABA8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5042F903-CCEF-45EC-8BA5-FF1016EB825F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CBB9F9DC-1BA7-4085-8770-F92E393378C6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86A7F524-6F0A-40AA-B3F9-DC8B76580BE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2D48424B-4C46-4006-96DC-6D73C77E2966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57256A90-98F4-412F-AE57-A33932AE45E9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907A4A79-7487-4DC1-84B8-16EA51435F6F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C769B470-D517-4B66-A34A-2F4E5F291131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F3F809C3-B5E5-44B9-89FD-AF5D70C12EB7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FC04E336-86F2-42BB-9B3F-902BC518DA7D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9525" cap="rnd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F340EAD3-9E6A-424E-8EB6-D44476955D1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9525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F0D15AC6-B933-477D-ABB5-3F1A2232AF44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9525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0F0D91F6-D0EF-4909-A5CF-001816DD2560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9525" cap="rnd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018F9281-50EE-41DA-84C6-EF4F401C8F61}"/>
              </a:ext>
            </a:extLst>
          </p:cNvPr>
          <p:cNvGrpSpPr/>
          <p:nvPr/>
        </p:nvGrpSpPr>
        <p:grpSpPr>
          <a:xfrm>
            <a:off x="1066801" y="2057449"/>
            <a:ext cx="11125200" cy="4663497"/>
            <a:chOff x="358469" y="1695014"/>
            <a:chExt cx="8844652" cy="3707530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9E4421DD-3BB0-4E6C-8A0D-130ED5D728F0}"/>
                </a:ext>
              </a:extLst>
            </p:cNvPr>
            <p:cNvGrpSpPr/>
            <p:nvPr/>
          </p:nvGrpSpPr>
          <p:grpSpPr>
            <a:xfrm>
              <a:off x="6934876" y="1704701"/>
              <a:ext cx="2268245" cy="3697843"/>
              <a:chOff x="6934876" y="1704701"/>
              <a:chExt cx="2268245" cy="3697843"/>
            </a:xfrm>
          </p:grpSpPr>
          <p:pic>
            <p:nvPicPr>
              <p:cNvPr id="29" name="Image 28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26A2A3B5-ABA2-40A0-9A9F-93EDD91CA5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342990" y="1997382"/>
                <a:ext cx="1158430" cy="2507135"/>
              </a:xfrm>
              <a:prstGeom prst="rect">
                <a:avLst/>
              </a:prstGeom>
            </p:spPr>
          </p:pic>
          <p:pic>
            <p:nvPicPr>
              <p:cNvPr id="30" name="Picture 6" descr="Phone In Hand Png Image - Snapchat On Iphone X PNG Image | Transparent PNG  Free Download on SeekPNG">
                <a:extLst>
                  <a:ext uri="{FF2B5EF4-FFF2-40B4-BE49-F238E27FC236}">
                    <a16:creationId xmlns:a16="http://schemas.microsoft.com/office/drawing/2014/main" id="{B17BC5B9-9914-487C-AE8C-57882B3109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clrChange>
                  <a:clrFrom>
                    <a:srgbClr val="F6F6F6"/>
                  </a:clrFrom>
                  <a:clrTo>
                    <a:srgbClr val="F6F6F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022" r="33235"/>
              <a:stretch/>
            </p:blipFill>
            <p:spPr bwMode="auto">
              <a:xfrm>
                <a:off x="6934876" y="1704701"/>
                <a:ext cx="2268245" cy="36978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426F933D-4D79-4DBF-9974-5EAE8CE1E29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441"/>
              <a:stretch/>
            </p:blipFill>
            <p:spPr>
              <a:xfrm>
                <a:off x="7377890" y="2174401"/>
                <a:ext cx="1086892" cy="2243958"/>
              </a:xfrm>
              <a:prstGeom prst="rect">
                <a:avLst/>
              </a:prstGeom>
            </p:spPr>
          </p:pic>
        </p:grp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AE53F8DF-37F2-4A6E-9ABE-DD4B7AA814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15979"/>
            <a:stretch/>
          </p:blipFill>
          <p:spPr>
            <a:xfrm>
              <a:off x="1316727" y="1997383"/>
              <a:ext cx="4152817" cy="2330216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8F2F094-8B1B-428E-8136-59F4A061563E}"/>
                </a:ext>
              </a:extLst>
            </p:cNvPr>
            <p:cNvSpPr/>
            <p:nvPr/>
          </p:nvSpPr>
          <p:spPr>
            <a:xfrm>
              <a:off x="5148263" y="2060700"/>
              <a:ext cx="260350" cy="65087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2DC9B3D-DD73-487A-AEA2-AB8EC9BC45F5}"/>
                </a:ext>
              </a:extLst>
            </p:cNvPr>
            <p:cNvSpPr/>
            <p:nvPr/>
          </p:nvSpPr>
          <p:spPr>
            <a:xfrm>
              <a:off x="4970541" y="2010084"/>
              <a:ext cx="555061" cy="1299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70" b="1" dirty="0">
                  <a:latin typeface="Ubuntu" panose="020B0504030602030204" pitchFamily="34" charset="0"/>
                </a:rPr>
                <a:t>Omed D.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ECCC6A9-7858-465B-BE39-F4A7D900790E}"/>
                </a:ext>
              </a:extLst>
            </p:cNvPr>
            <p:cNvSpPr/>
            <p:nvPr/>
          </p:nvSpPr>
          <p:spPr>
            <a:xfrm>
              <a:off x="1990885" y="2322768"/>
              <a:ext cx="642221" cy="519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4F2F0CF-87B5-41E2-AD9A-7ECFBF05DFE8}"/>
                </a:ext>
              </a:extLst>
            </p:cNvPr>
            <p:cNvSpPr/>
            <p:nvPr/>
          </p:nvSpPr>
          <p:spPr>
            <a:xfrm>
              <a:off x="1726987" y="2256596"/>
              <a:ext cx="853401" cy="1709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3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Ubuntu" panose="020B0504030602030204" pitchFamily="34" charset="0"/>
                </a:rPr>
                <a:t>M OMED DEMO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E7DDD3E-3517-4F38-A5CE-22E1E835266D}"/>
                </a:ext>
              </a:extLst>
            </p:cNvPr>
            <p:cNvSpPr/>
            <p:nvPr/>
          </p:nvSpPr>
          <p:spPr>
            <a:xfrm>
              <a:off x="1990885" y="2617275"/>
              <a:ext cx="579896" cy="51989"/>
            </a:xfrm>
            <a:prstGeom prst="rect">
              <a:avLst/>
            </a:prstGeom>
            <a:solidFill>
              <a:srgbClr val="F9F9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42EE1E0-0818-44F3-BDA1-2B2F983E4394}"/>
                </a:ext>
              </a:extLst>
            </p:cNvPr>
            <p:cNvSpPr/>
            <p:nvPr/>
          </p:nvSpPr>
          <p:spPr>
            <a:xfrm>
              <a:off x="1726987" y="2561396"/>
              <a:ext cx="853401" cy="1709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3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Ubuntu" panose="020B0504030602030204" pitchFamily="34" charset="0"/>
                </a:rPr>
                <a:t>M OMED DEMO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79F0702-BEEC-425B-AAA4-06CE94C17266}"/>
                </a:ext>
              </a:extLst>
            </p:cNvPr>
            <p:cNvSpPr/>
            <p:nvPr/>
          </p:nvSpPr>
          <p:spPr>
            <a:xfrm>
              <a:off x="1990885" y="3701247"/>
              <a:ext cx="589503" cy="58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D328A49-099E-404D-849D-1E234D0015BD}"/>
                </a:ext>
              </a:extLst>
            </p:cNvPr>
            <p:cNvSpPr/>
            <p:nvPr/>
          </p:nvSpPr>
          <p:spPr>
            <a:xfrm>
              <a:off x="1726987" y="3645218"/>
              <a:ext cx="853401" cy="1709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3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Ubuntu" panose="020B0504030602030204" pitchFamily="34" charset="0"/>
                </a:rPr>
                <a:t>M OMED DEMO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81DBBD6-8E79-4C92-81D4-182EF8B54DD7}"/>
                </a:ext>
              </a:extLst>
            </p:cNvPr>
            <p:cNvSpPr/>
            <p:nvPr/>
          </p:nvSpPr>
          <p:spPr>
            <a:xfrm>
              <a:off x="1990871" y="3887279"/>
              <a:ext cx="642221" cy="58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A87FF4C-023B-43A2-9C2B-7667F83F57AE}"/>
                </a:ext>
              </a:extLst>
            </p:cNvPr>
            <p:cNvSpPr/>
            <p:nvPr/>
          </p:nvSpPr>
          <p:spPr>
            <a:xfrm>
              <a:off x="1729169" y="3816928"/>
              <a:ext cx="853401" cy="1709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3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Ubuntu" panose="020B0504030602030204" pitchFamily="34" charset="0"/>
                </a:rPr>
                <a:t>M OMED DEMO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0D8FF47-50DF-47C1-8577-920D8652A123}"/>
                </a:ext>
              </a:extLst>
            </p:cNvPr>
            <p:cNvSpPr/>
            <p:nvPr/>
          </p:nvSpPr>
          <p:spPr>
            <a:xfrm>
              <a:off x="1990871" y="4028796"/>
              <a:ext cx="642221" cy="58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F623DC6-BE81-4A9D-98D9-3B38317F475C}"/>
                </a:ext>
              </a:extLst>
            </p:cNvPr>
            <p:cNvSpPr/>
            <p:nvPr/>
          </p:nvSpPr>
          <p:spPr>
            <a:xfrm>
              <a:off x="1726986" y="3983194"/>
              <a:ext cx="853401" cy="1709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3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Ubuntu" panose="020B0504030602030204" pitchFamily="34" charset="0"/>
                </a:rPr>
                <a:t>M OMED DEMO</a:t>
              </a:r>
            </a:p>
          </p:txBody>
        </p:sp>
        <p:pic>
          <p:nvPicPr>
            <p:cNvPr id="46" name="Picture 2" descr="Macbook Vector Pro - Image gratuite sur Pixabay">
              <a:extLst>
                <a:ext uri="{FF2B5EF4-FFF2-40B4-BE49-F238E27FC236}">
                  <a16:creationId xmlns:a16="http://schemas.microsoft.com/office/drawing/2014/main" id="{718C308E-4DF8-467F-BA38-7841625F22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469" y="1695014"/>
              <a:ext cx="5983633" cy="3063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32535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93AE82E-53B3-4681-9A00-40F71B8866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Comment accéder au nouvel espace client ?</a:t>
            </a:r>
          </a:p>
          <a:p>
            <a:r>
              <a:rPr lang="fr-FR" dirty="0"/>
              <a:t>Qu’est-ce qui change et pourquoi c’est mieux ?</a:t>
            </a:r>
          </a:p>
          <a:p>
            <a:r>
              <a:rPr lang="fr-FR" dirty="0"/>
              <a:t>Qu’en est-il des clients Pros EI ?</a:t>
            </a:r>
          </a:p>
          <a:p>
            <a:r>
              <a:rPr lang="fr-FR" b="1" dirty="0"/>
              <a:t>Le planning</a:t>
            </a:r>
          </a:p>
          <a:p>
            <a:r>
              <a:rPr lang="fr-FR" dirty="0"/>
              <a:t>Annexes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066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A711C2-12D6-49D8-8F10-FC1FB04EFA6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 quel moment nos clients basculent sur le nouvel espace client ?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5B7298F-7B95-404A-BDCD-72BDD4387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planning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2A8CB16-416E-4081-BE91-C1A38A1D91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990" r="32198" b="69430"/>
          <a:stretch/>
        </p:blipFill>
        <p:spPr>
          <a:xfrm>
            <a:off x="1818807" y="1517844"/>
            <a:ext cx="2292674" cy="502170"/>
          </a:xfrm>
          <a:prstGeom prst="rect">
            <a:avLst/>
          </a:prstGeom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39073EE-EE2D-426F-8024-25F57C16C3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88" t="19371" r="21652" b="34266"/>
          <a:stretch/>
        </p:blipFill>
        <p:spPr>
          <a:xfrm>
            <a:off x="3900462" y="1294892"/>
            <a:ext cx="895350" cy="4262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C1EDF97-83CC-4ABA-B169-CA3AD29AA7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9"/>
          <a:stretch/>
        </p:blipFill>
        <p:spPr>
          <a:xfrm>
            <a:off x="6158842" y="1294892"/>
            <a:ext cx="1982134" cy="8905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D21A3AE-3BF5-4A7E-812D-F71E24571F27}"/>
              </a:ext>
            </a:extLst>
          </p:cNvPr>
          <p:cNvGrpSpPr/>
          <p:nvPr/>
        </p:nvGrpSpPr>
        <p:grpSpPr>
          <a:xfrm>
            <a:off x="1044747" y="2967007"/>
            <a:ext cx="10377031" cy="2975315"/>
            <a:chOff x="792192" y="3472105"/>
            <a:chExt cx="10377031" cy="2975315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C28949B-A7C9-43E3-893E-09C3B6C42085}"/>
                </a:ext>
              </a:extLst>
            </p:cNvPr>
            <p:cNvSpPr txBox="1"/>
            <p:nvPr/>
          </p:nvSpPr>
          <p:spPr>
            <a:xfrm>
              <a:off x="1345276" y="5334276"/>
              <a:ext cx="1755800" cy="555402"/>
            </a:xfrm>
            <a:prstGeom prst="rect">
              <a:avLst/>
            </a:prstGeom>
            <a:noFill/>
          </p:spPr>
          <p:txBody>
            <a:bodyPr wrap="square" rtlCol="0" anchor="b" anchorCtr="0">
              <a:spAutoFit/>
            </a:bodyPr>
            <a:lstStyle/>
            <a:p>
              <a:pPr algn="ctr"/>
              <a:endParaRPr lang="fr-FR" sz="1000" b="1" dirty="0">
                <a:solidFill>
                  <a:schemeClr val="bg2"/>
                </a:solidFill>
                <a:latin typeface="+mj-lt"/>
              </a:endParaRPr>
            </a:p>
            <a:p>
              <a:pPr algn="ctr"/>
              <a:r>
                <a:rPr lang="fr-FR" b="1" dirty="0">
                  <a:solidFill>
                    <a:srgbClr val="7C7C7C"/>
                  </a:solidFill>
                </a:rPr>
                <a:t>16/03/22</a:t>
              </a:r>
              <a:endParaRPr lang="fr-FR" sz="1100" b="1" dirty="0">
                <a:solidFill>
                  <a:srgbClr val="7C7C7C"/>
                </a:solidFill>
              </a:endParaRPr>
            </a:p>
          </p:txBody>
        </p:sp>
        <p:cxnSp>
          <p:nvCxnSpPr>
            <p:cNvPr id="19" name="Straight Connector 3">
              <a:extLst>
                <a:ext uri="{FF2B5EF4-FFF2-40B4-BE49-F238E27FC236}">
                  <a16:creationId xmlns:a16="http://schemas.microsoft.com/office/drawing/2014/main" id="{3A57FCD5-EB31-4F30-B820-5FBCB0843A82}"/>
                </a:ext>
              </a:extLst>
            </p:cNvPr>
            <p:cNvCxnSpPr>
              <a:cxnSpLocks/>
            </p:cNvCxnSpPr>
            <p:nvPr/>
          </p:nvCxnSpPr>
          <p:spPr>
            <a:xfrm>
              <a:off x="5407885" y="5297332"/>
              <a:ext cx="5335485" cy="11571"/>
            </a:xfrm>
            <a:prstGeom prst="line">
              <a:avLst/>
            </a:prstGeom>
            <a:ln w="38100">
              <a:solidFill>
                <a:srgbClr val="E31D1A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3">
              <a:extLst>
                <a:ext uri="{FF2B5EF4-FFF2-40B4-BE49-F238E27FC236}">
                  <a16:creationId xmlns:a16="http://schemas.microsoft.com/office/drawing/2014/main" id="{ECA37C7E-8ACA-410A-81CC-A8458DA218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63293" y="5297332"/>
              <a:ext cx="3884573" cy="11571"/>
            </a:xfrm>
            <a:prstGeom prst="line">
              <a:avLst/>
            </a:prstGeom>
            <a:ln w="38100">
              <a:solidFill>
                <a:srgbClr val="7C7C7C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6">
              <a:extLst>
                <a:ext uri="{FF2B5EF4-FFF2-40B4-BE49-F238E27FC236}">
                  <a16:creationId xmlns:a16="http://schemas.microsoft.com/office/drawing/2014/main" id="{3BF285CC-EA64-4FE8-95F4-0AA509289817}"/>
                </a:ext>
              </a:extLst>
            </p:cNvPr>
            <p:cNvSpPr/>
            <p:nvPr/>
          </p:nvSpPr>
          <p:spPr>
            <a:xfrm>
              <a:off x="2057504" y="5178974"/>
              <a:ext cx="259857" cy="259857"/>
            </a:xfrm>
            <a:prstGeom prst="ellipse">
              <a:avLst/>
            </a:prstGeom>
            <a:solidFill>
              <a:srgbClr val="7C7C7C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rgbClr val="002060"/>
                </a:solidFill>
              </a:endParaRPr>
            </a:p>
          </p:txBody>
        </p:sp>
        <p:sp>
          <p:nvSpPr>
            <p:cNvPr id="22" name="Oval 12">
              <a:extLst>
                <a:ext uri="{FF2B5EF4-FFF2-40B4-BE49-F238E27FC236}">
                  <a16:creationId xmlns:a16="http://schemas.microsoft.com/office/drawing/2014/main" id="{827DBB65-8CC6-4128-B788-B11F3E8ABFC5}"/>
                </a:ext>
              </a:extLst>
            </p:cNvPr>
            <p:cNvSpPr/>
            <p:nvPr/>
          </p:nvSpPr>
          <p:spPr>
            <a:xfrm>
              <a:off x="5217937" y="5178974"/>
              <a:ext cx="259857" cy="259857"/>
            </a:xfrm>
            <a:prstGeom prst="ellipse">
              <a:avLst/>
            </a:prstGeom>
            <a:solidFill>
              <a:srgbClr val="E31D1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23" name="Oval 18">
              <a:extLst>
                <a:ext uri="{FF2B5EF4-FFF2-40B4-BE49-F238E27FC236}">
                  <a16:creationId xmlns:a16="http://schemas.microsoft.com/office/drawing/2014/main" id="{DDE0EE17-1046-4F75-B4DB-D3F311E23744}"/>
                </a:ext>
              </a:extLst>
            </p:cNvPr>
            <p:cNvSpPr/>
            <p:nvPr/>
          </p:nvSpPr>
          <p:spPr>
            <a:xfrm>
              <a:off x="9037898" y="5178974"/>
              <a:ext cx="259857" cy="259857"/>
            </a:xfrm>
            <a:prstGeom prst="ellipse">
              <a:avLst/>
            </a:prstGeom>
            <a:solidFill>
              <a:srgbClr val="E31D1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F058C0E-9AD9-4F88-AF64-B54D0C81A125}"/>
                </a:ext>
              </a:extLst>
            </p:cNvPr>
            <p:cNvSpPr txBox="1"/>
            <p:nvPr/>
          </p:nvSpPr>
          <p:spPr>
            <a:xfrm>
              <a:off x="4529985" y="5316766"/>
              <a:ext cx="1755800" cy="630942"/>
            </a:xfrm>
            <a:prstGeom prst="rect">
              <a:avLst/>
            </a:prstGeom>
            <a:noFill/>
          </p:spPr>
          <p:txBody>
            <a:bodyPr wrap="square" rtlCol="0" anchor="b" anchorCtr="0">
              <a:spAutoFit/>
            </a:bodyPr>
            <a:lstStyle/>
            <a:p>
              <a:pPr algn="ctr"/>
              <a:endParaRPr lang="fr-FR" sz="1100" b="1" dirty="0">
                <a:solidFill>
                  <a:srgbClr val="3AA2D5"/>
                </a:solidFill>
                <a:latin typeface="+mj-lt"/>
              </a:endParaRPr>
            </a:p>
            <a:p>
              <a:pPr algn="ctr"/>
              <a:r>
                <a:rPr lang="fr-FR" sz="2400" b="1" dirty="0">
                  <a:solidFill>
                    <a:srgbClr val="E31D1A"/>
                  </a:solidFill>
                </a:rPr>
                <a:t>18/05/22</a:t>
              </a:r>
              <a:endParaRPr lang="fr-FR" sz="1400" b="1" dirty="0">
                <a:solidFill>
                  <a:srgbClr val="E31D1A"/>
                </a:solidFill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11534D2-709C-4D52-89CB-C72220C61277}"/>
                </a:ext>
              </a:extLst>
            </p:cNvPr>
            <p:cNvSpPr txBox="1"/>
            <p:nvPr/>
          </p:nvSpPr>
          <p:spPr>
            <a:xfrm>
              <a:off x="4265914" y="3564437"/>
              <a:ext cx="2233116" cy="46166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Bascule automatique sur la nouvelle version </a:t>
              </a:r>
              <a:endParaRPr lang="fr-FR" sz="1050" dirty="0">
                <a:solidFill>
                  <a:srgbClr val="3AA2D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834E79BB-0FD1-48AB-83FE-99BDD904BB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27449" y="5088670"/>
              <a:ext cx="2790488" cy="7964"/>
            </a:xfrm>
            <a:prstGeom prst="straightConnector1">
              <a:avLst/>
            </a:prstGeom>
            <a:ln w="12700">
              <a:solidFill>
                <a:srgbClr val="7C7C7C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9D0E99BB-29DA-44CC-BE5A-FE1DE843D4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76659" y="5089968"/>
              <a:ext cx="3495740" cy="13332"/>
            </a:xfrm>
            <a:prstGeom prst="straightConnector1">
              <a:avLst/>
            </a:prstGeom>
            <a:ln w="12700">
              <a:solidFill>
                <a:srgbClr val="E31D1A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772BB3D-9EA4-4804-B0DE-12A094809A20}"/>
                </a:ext>
              </a:extLst>
            </p:cNvPr>
            <p:cNvSpPr/>
            <p:nvPr/>
          </p:nvSpPr>
          <p:spPr>
            <a:xfrm>
              <a:off x="6041018" y="4539841"/>
              <a:ext cx="234951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900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Possibilité de revenir sur l’ancienne version </a:t>
              </a:r>
              <a:r>
                <a:rPr lang="fr-FR" sz="9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pendant une période transitoire</a:t>
              </a:r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8D291ED0-E73A-488E-BBEA-231405AB99EC}"/>
                </a:ext>
              </a:extLst>
            </p:cNvPr>
            <p:cNvCxnSpPr>
              <a:cxnSpLocks/>
              <a:endCxn id="47" idx="0"/>
            </p:cNvCxnSpPr>
            <p:nvPr/>
          </p:nvCxnSpPr>
          <p:spPr>
            <a:xfrm>
              <a:off x="5340067" y="4278247"/>
              <a:ext cx="45790" cy="2110518"/>
            </a:xfrm>
            <a:prstGeom prst="line">
              <a:avLst/>
            </a:prstGeom>
            <a:ln>
              <a:solidFill>
                <a:srgbClr val="E31D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9C9C9431-7049-466C-8F2A-03CA0AB28A21}"/>
                </a:ext>
              </a:extLst>
            </p:cNvPr>
            <p:cNvCxnSpPr>
              <a:cxnSpLocks/>
            </p:cNvCxnSpPr>
            <p:nvPr/>
          </p:nvCxnSpPr>
          <p:spPr>
            <a:xfrm>
              <a:off x="2191306" y="4164601"/>
              <a:ext cx="0" cy="1124868"/>
            </a:xfrm>
            <a:prstGeom prst="line">
              <a:avLst/>
            </a:prstGeom>
            <a:ln>
              <a:solidFill>
                <a:srgbClr val="7C7C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DF4CBF09-BF90-49DD-92BA-E8C816D6E35A}"/>
                </a:ext>
              </a:extLst>
            </p:cNvPr>
            <p:cNvSpPr txBox="1"/>
            <p:nvPr/>
          </p:nvSpPr>
          <p:spPr>
            <a:xfrm>
              <a:off x="792192" y="3472105"/>
              <a:ext cx="2790477" cy="6463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7C7C7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Diffusion des bannières pour inviter un grand nombre de clients à découvrir la nouvelle version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DF3EA280-7E60-4E1D-BA89-BBA551ED9F12}"/>
                </a:ext>
              </a:extLst>
            </p:cNvPr>
            <p:cNvSpPr txBox="1"/>
            <p:nvPr/>
          </p:nvSpPr>
          <p:spPr>
            <a:xfrm>
              <a:off x="8339594" y="5373353"/>
              <a:ext cx="1755800" cy="555402"/>
            </a:xfrm>
            <a:prstGeom prst="rect">
              <a:avLst/>
            </a:prstGeom>
            <a:noFill/>
          </p:spPr>
          <p:txBody>
            <a:bodyPr wrap="square" rtlCol="0" anchor="b" anchorCtr="0">
              <a:spAutoFit/>
            </a:bodyPr>
            <a:lstStyle/>
            <a:p>
              <a:pPr algn="ctr"/>
              <a:endParaRPr lang="fr-FR" sz="1000" b="1" dirty="0">
                <a:solidFill>
                  <a:srgbClr val="3AA2D5"/>
                </a:solidFill>
                <a:latin typeface="+mj-lt"/>
              </a:endParaRPr>
            </a:p>
            <a:p>
              <a:pPr algn="ctr"/>
              <a:r>
                <a:rPr lang="fr-FR" b="1" dirty="0">
                  <a:solidFill>
                    <a:srgbClr val="E31D1A"/>
                  </a:solidFill>
                </a:rPr>
                <a:t>15/06/22</a:t>
              </a:r>
              <a:endParaRPr lang="fr-FR" sz="1100" b="1" dirty="0">
                <a:solidFill>
                  <a:srgbClr val="E31D1A"/>
                </a:solidFill>
              </a:endParaRPr>
            </a:p>
          </p:txBody>
        </p: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B9405D77-4596-48E2-A481-3099A0CE50B9}"/>
                </a:ext>
              </a:extLst>
            </p:cNvPr>
            <p:cNvCxnSpPr>
              <a:cxnSpLocks/>
            </p:cNvCxnSpPr>
            <p:nvPr/>
          </p:nvCxnSpPr>
          <p:spPr>
            <a:xfrm>
              <a:off x="9172411" y="4127932"/>
              <a:ext cx="0" cy="2319488"/>
            </a:xfrm>
            <a:prstGeom prst="line">
              <a:avLst/>
            </a:prstGeom>
            <a:ln>
              <a:solidFill>
                <a:srgbClr val="E31D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8DC9EFA-D3D6-4226-BA41-E5ABC079C9CA}"/>
                </a:ext>
              </a:extLst>
            </p:cNvPr>
            <p:cNvSpPr/>
            <p:nvPr/>
          </p:nvSpPr>
          <p:spPr>
            <a:xfrm>
              <a:off x="9143176" y="4603769"/>
              <a:ext cx="2026047" cy="444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900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L’ancienne version n’est plus accessible.</a:t>
              </a:r>
              <a:endParaRPr lang="fr-FR" sz="900" b="1" u="sng" dirty="0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AA6861A1-16C6-4640-A573-6F0325441A2E}"/>
                </a:ext>
              </a:extLst>
            </p:cNvPr>
            <p:cNvSpPr txBox="1"/>
            <p:nvPr/>
          </p:nvSpPr>
          <p:spPr>
            <a:xfrm>
              <a:off x="8122459" y="3564437"/>
              <a:ext cx="2026048" cy="46166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Nouvelle version pour tous les clients</a:t>
              </a: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E070A464-4868-4A0C-993D-1BD26FB4970B}"/>
              </a:ext>
            </a:extLst>
          </p:cNvPr>
          <p:cNvSpPr txBox="1"/>
          <p:nvPr/>
        </p:nvSpPr>
        <p:spPr>
          <a:xfrm>
            <a:off x="1089261" y="1515319"/>
            <a:ext cx="614271" cy="132344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ontserrat Black" panose="00000A00000000000000" pitchFamily="2" charset="0"/>
                <a:cs typeface="Arial"/>
                <a:sym typeface="Arial"/>
              </a:rPr>
              <a:t>1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040E01D-1214-4AD6-AFD1-00A393796931}"/>
              </a:ext>
            </a:extLst>
          </p:cNvPr>
          <p:cNvSpPr txBox="1"/>
          <p:nvPr/>
        </p:nvSpPr>
        <p:spPr>
          <a:xfrm>
            <a:off x="1703533" y="2139876"/>
            <a:ext cx="2356016" cy="70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7C7C7C"/>
                </a:solidFill>
                <a:effectLst/>
                <a:uLnTx/>
                <a:uFillTx/>
                <a:latin typeface="Montserrat Black" panose="00000A00000000000000" pitchFamily="2" charset="0"/>
                <a:cs typeface="Arial"/>
                <a:sym typeface="Arial"/>
              </a:rPr>
              <a:t>Mise en avant de la bannière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E6EFE71-26FF-4515-9EB4-20C4513F8D84}"/>
              </a:ext>
            </a:extLst>
          </p:cNvPr>
          <p:cNvSpPr txBox="1"/>
          <p:nvPr/>
        </p:nvSpPr>
        <p:spPr>
          <a:xfrm>
            <a:off x="5217937" y="1515319"/>
            <a:ext cx="972340" cy="15921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0" i="0" u="none" strike="noStrike" kern="0" cap="none" spc="0" normalizeH="0" baseline="0" noProof="0" dirty="0">
                <a:ln>
                  <a:noFill/>
                </a:ln>
                <a:solidFill>
                  <a:srgbClr val="FFC2C2"/>
                </a:solidFill>
                <a:effectLst/>
                <a:uLnTx/>
                <a:uFillTx/>
                <a:latin typeface="Montserrat Black" panose="00000A00000000000000" pitchFamily="2" charset="0"/>
                <a:cs typeface="Arial"/>
                <a:sym typeface="Arial"/>
              </a:rPr>
              <a:t>2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38CE3E58-B787-42CA-B400-6BB2B169A3C1}"/>
              </a:ext>
            </a:extLst>
          </p:cNvPr>
          <p:cNvSpPr txBox="1"/>
          <p:nvPr/>
        </p:nvSpPr>
        <p:spPr>
          <a:xfrm>
            <a:off x="5720526" y="2253145"/>
            <a:ext cx="2814819" cy="481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E31D1A"/>
                </a:solidFill>
                <a:effectLst/>
                <a:uLnTx/>
                <a:uFillTx/>
                <a:latin typeface="Montserrat Black" panose="00000A00000000000000" pitchFamily="2" charset="0"/>
                <a:cs typeface="Arial"/>
                <a:sym typeface="Arial"/>
              </a:rPr>
              <a:t>Généralisation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3AA2D5"/>
                </a:solidFill>
                <a:effectLst/>
                <a:uLnTx/>
                <a:uFillTx/>
                <a:latin typeface="Montserrat Black" panose="00000A00000000000000" pitchFamily="2" charset="0"/>
                <a:cs typeface="Arial"/>
                <a:sym typeface="Arial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A3DB4D-F61A-45FD-AFF6-B3B7E95DFF26}"/>
              </a:ext>
            </a:extLst>
          </p:cNvPr>
          <p:cNvSpPr txBox="1"/>
          <p:nvPr/>
        </p:nvSpPr>
        <p:spPr>
          <a:xfrm>
            <a:off x="201272" y="4621619"/>
            <a:ext cx="1297265" cy="52322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rgbClr val="FFFFFF"/>
                </a:solidFill>
              </a:rPr>
              <a:t>CLIENTS</a:t>
            </a:r>
            <a:br>
              <a:rPr lang="fr-FR" sz="1400" b="1" dirty="0">
                <a:solidFill>
                  <a:srgbClr val="FFFFFF"/>
                </a:solidFill>
              </a:rPr>
            </a:br>
            <a:r>
              <a:rPr lang="fr-FR" sz="1400" b="1" dirty="0">
                <a:solidFill>
                  <a:srgbClr val="FFFFFF"/>
                </a:solidFill>
              </a:rPr>
              <a:t>PARTS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0B17ED0-8CB5-4905-84EB-125592201E1F}"/>
              </a:ext>
            </a:extLst>
          </p:cNvPr>
          <p:cNvSpPr txBox="1"/>
          <p:nvPr/>
        </p:nvSpPr>
        <p:spPr>
          <a:xfrm>
            <a:off x="166028" y="5733411"/>
            <a:ext cx="1297265" cy="52322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FFFFFF"/>
                </a:solidFill>
              </a:rPr>
              <a:t>PARTIE PRO DES EI</a:t>
            </a:r>
          </a:p>
        </p:txBody>
      </p:sp>
      <p:cxnSp>
        <p:nvCxnSpPr>
          <p:cNvPr id="44" name="Straight Connector 3">
            <a:extLst>
              <a:ext uri="{FF2B5EF4-FFF2-40B4-BE49-F238E27FC236}">
                <a16:creationId xmlns:a16="http://schemas.microsoft.com/office/drawing/2014/main" id="{610C5BDF-1318-4201-8B67-4859700F0C2C}"/>
              </a:ext>
            </a:extLst>
          </p:cNvPr>
          <p:cNvCxnSpPr>
            <a:cxnSpLocks/>
          </p:cNvCxnSpPr>
          <p:nvPr/>
        </p:nvCxnSpPr>
        <p:spPr>
          <a:xfrm>
            <a:off x="1694072" y="6019646"/>
            <a:ext cx="3906348" cy="19254"/>
          </a:xfrm>
          <a:prstGeom prst="line">
            <a:avLst/>
          </a:prstGeom>
          <a:ln w="38100">
            <a:solidFill>
              <a:srgbClr val="7C7C7C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3">
            <a:extLst>
              <a:ext uri="{FF2B5EF4-FFF2-40B4-BE49-F238E27FC236}">
                <a16:creationId xmlns:a16="http://schemas.microsoft.com/office/drawing/2014/main" id="{FB3F77CE-253C-4933-A9CF-1FAB2D082F38}"/>
              </a:ext>
            </a:extLst>
          </p:cNvPr>
          <p:cNvCxnSpPr>
            <a:cxnSpLocks/>
          </p:cNvCxnSpPr>
          <p:nvPr/>
        </p:nvCxnSpPr>
        <p:spPr>
          <a:xfrm>
            <a:off x="5660440" y="6034779"/>
            <a:ext cx="5381013" cy="0"/>
          </a:xfrm>
          <a:prstGeom prst="line">
            <a:avLst/>
          </a:prstGeom>
          <a:ln w="38100">
            <a:solidFill>
              <a:srgbClr val="E31D1A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6">
            <a:extLst>
              <a:ext uri="{FF2B5EF4-FFF2-40B4-BE49-F238E27FC236}">
                <a16:creationId xmlns:a16="http://schemas.microsoft.com/office/drawing/2014/main" id="{BF9D4FD9-BD16-476A-BC8B-4334776B23A2}"/>
              </a:ext>
            </a:extLst>
          </p:cNvPr>
          <p:cNvSpPr/>
          <p:nvPr/>
        </p:nvSpPr>
        <p:spPr>
          <a:xfrm>
            <a:off x="2356890" y="5879385"/>
            <a:ext cx="259857" cy="259857"/>
          </a:xfrm>
          <a:prstGeom prst="ellipse">
            <a:avLst/>
          </a:prstGeom>
          <a:solidFill>
            <a:srgbClr val="7C7C7C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rgbClr val="002060"/>
              </a:solidFill>
            </a:endParaRPr>
          </a:p>
        </p:txBody>
      </p:sp>
      <p:sp>
        <p:nvSpPr>
          <p:cNvPr id="47" name="Oval 12">
            <a:extLst>
              <a:ext uri="{FF2B5EF4-FFF2-40B4-BE49-F238E27FC236}">
                <a16:creationId xmlns:a16="http://schemas.microsoft.com/office/drawing/2014/main" id="{1F47C9CD-5DA3-4CF7-8868-60DEC6178225}"/>
              </a:ext>
            </a:extLst>
          </p:cNvPr>
          <p:cNvSpPr/>
          <p:nvPr/>
        </p:nvSpPr>
        <p:spPr>
          <a:xfrm>
            <a:off x="5508483" y="5883667"/>
            <a:ext cx="259857" cy="259857"/>
          </a:xfrm>
          <a:prstGeom prst="ellipse">
            <a:avLst/>
          </a:prstGeom>
          <a:solidFill>
            <a:srgbClr val="E31D1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48" name="Oval 18">
            <a:extLst>
              <a:ext uri="{FF2B5EF4-FFF2-40B4-BE49-F238E27FC236}">
                <a16:creationId xmlns:a16="http://schemas.microsoft.com/office/drawing/2014/main" id="{52694813-4322-4961-B60E-98764AA02934}"/>
              </a:ext>
            </a:extLst>
          </p:cNvPr>
          <p:cNvSpPr/>
          <p:nvPr/>
        </p:nvSpPr>
        <p:spPr>
          <a:xfrm>
            <a:off x="9290597" y="5876497"/>
            <a:ext cx="259857" cy="259857"/>
          </a:xfrm>
          <a:prstGeom prst="ellipse">
            <a:avLst/>
          </a:prstGeom>
          <a:solidFill>
            <a:srgbClr val="E31D1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00C4AD85-3C57-405E-80DC-E6EA48B3E8E4}"/>
              </a:ext>
            </a:extLst>
          </p:cNvPr>
          <p:cNvSpPr txBox="1"/>
          <p:nvPr/>
        </p:nvSpPr>
        <p:spPr>
          <a:xfrm>
            <a:off x="8643091" y="6004300"/>
            <a:ext cx="1755800" cy="523220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endParaRPr lang="fr-FR" sz="1000" b="1" dirty="0">
              <a:solidFill>
                <a:srgbClr val="3AA2D5"/>
              </a:solidFill>
              <a:latin typeface="+mj-lt"/>
            </a:endParaRPr>
          </a:p>
          <a:p>
            <a:pPr algn="ctr"/>
            <a:r>
              <a:rPr lang="fr-FR" b="1" dirty="0">
                <a:solidFill>
                  <a:srgbClr val="E31D1A"/>
                </a:solidFill>
              </a:rPr>
              <a:t>07/09/22</a:t>
            </a:r>
            <a:endParaRPr lang="fr-FR" sz="1100" b="1" dirty="0">
              <a:solidFill>
                <a:srgbClr val="E31D1A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21318EAA-B58C-4157-AC7F-6D8992597AD8}"/>
              </a:ext>
            </a:extLst>
          </p:cNvPr>
          <p:cNvSpPr txBox="1"/>
          <p:nvPr/>
        </p:nvSpPr>
        <p:spPr>
          <a:xfrm>
            <a:off x="4830805" y="5931178"/>
            <a:ext cx="1755800" cy="630942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endParaRPr lang="fr-FR" sz="1100" b="1" dirty="0">
              <a:solidFill>
                <a:srgbClr val="3AA2D5"/>
              </a:solidFill>
              <a:latin typeface="+mj-lt"/>
            </a:endParaRPr>
          </a:p>
          <a:p>
            <a:pPr algn="ctr"/>
            <a:r>
              <a:rPr lang="fr-FR" sz="2400" b="1" dirty="0">
                <a:solidFill>
                  <a:srgbClr val="E31D1A"/>
                </a:solidFill>
              </a:rPr>
              <a:t>15/06/22</a:t>
            </a:r>
            <a:endParaRPr lang="fr-FR" sz="1400" b="1" dirty="0">
              <a:solidFill>
                <a:srgbClr val="E31D1A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82748D9-8BC1-4940-BEBC-EFACF6B51D25}"/>
              </a:ext>
            </a:extLst>
          </p:cNvPr>
          <p:cNvSpPr/>
          <p:nvPr/>
        </p:nvSpPr>
        <p:spPr>
          <a:xfrm>
            <a:off x="9470048" y="5469756"/>
            <a:ext cx="20260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00" dirty="0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L’ancienne version </a:t>
            </a:r>
            <a:br>
              <a:rPr lang="fr-FR" sz="900" dirty="0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900" dirty="0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n’est plus accessible.</a:t>
            </a:r>
            <a:endParaRPr lang="fr-FR" sz="900" b="1" u="sng" dirty="0">
              <a:solidFill>
                <a:srgbClr val="E31D1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34365398-60C3-4103-8378-AE600633B632}"/>
              </a:ext>
            </a:extLst>
          </p:cNvPr>
          <p:cNvCxnSpPr>
            <a:cxnSpLocks/>
          </p:cNvCxnSpPr>
          <p:nvPr/>
        </p:nvCxnSpPr>
        <p:spPr>
          <a:xfrm>
            <a:off x="2664305" y="5883667"/>
            <a:ext cx="2743718" cy="0"/>
          </a:xfrm>
          <a:prstGeom prst="straightConnector1">
            <a:avLst/>
          </a:prstGeom>
          <a:ln w="12700">
            <a:solidFill>
              <a:srgbClr val="7C7C7C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3FA99029-4E0F-4954-BA78-D00A7D488DAC}"/>
              </a:ext>
            </a:extLst>
          </p:cNvPr>
          <p:cNvSpPr/>
          <p:nvPr/>
        </p:nvSpPr>
        <p:spPr>
          <a:xfrm>
            <a:off x="6293573" y="5465452"/>
            <a:ext cx="23495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00" dirty="0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Possibilité de revenir sur l’ancienne version </a:t>
            </a:r>
            <a:r>
              <a:rPr lang="fr-FR" sz="900" b="1" dirty="0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pendant une période transitoire</a:t>
            </a:r>
          </a:p>
        </p:txBody>
      </p:sp>
      <p:cxnSp>
        <p:nvCxnSpPr>
          <p:cNvPr id="68" name="Connecteur droit avec flèche 67">
            <a:extLst>
              <a:ext uri="{FF2B5EF4-FFF2-40B4-BE49-F238E27FC236}">
                <a16:creationId xmlns:a16="http://schemas.microsoft.com/office/drawing/2014/main" id="{8DD44007-99CA-4E57-BC82-54640B150993}"/>
              </a:ext>
            </a:extLst>
          </p:cNvPr>
          <p:cNvCxnSpPr>
            <a:cxnSpLocks/>
          </p:cNvCxnSpPr>
          <p:nvPr/>
        </p:nvCxnSpPr>
        <p:spPr>
          <a:xfrm flipV="1">
            <a:off x="5780240" y="5869432"/>
            <a:ext cx="3495740" cy="13332"/>
          </a:xfrm>
          <a:prstGeom prst="straightConnector1">
            <a:avLst/>
          </a:prstGeom>
          <a:ln w="12700">
            <a:solidFill>
              <a:srgbClr val="E31D1A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ZoneTexte 68">
            <a:extLst>
              <a:ext uri="{FF2B5EF4-FFF2-40B4-BE49-F238E27FC236}">
                <a16:creationId xmlns:a16="http://schemas.microsoft.com/office/drawing/2014/main" id="{BC447BFD-DC80-4627-A67E-880838925197}"/>
              </a:ext>
            </a:extLst>
          </p:cNvPr>
          <p:cNvSpPr txBox="1"/>
          <p:nvPr/>
        </p:nvSpPr>
        <p:spPr>
          <a:xfrm>
            <a:off x="1597831" y="6025870"/>
            <a:ext cx="1755800" cy="523220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endParaRPr lang="fr-FR" sz="1000" b="1" dirty="0">
              <a:solidFill>
                <a:schemeClr val="bg2"/>
              </a:solidFill>
              <a:latin typeface="+mj-lt"/>
            </a:endParaRPr>
          </a:p>
          <a:p>
            <a:pPr algn="ctr"/>
            <a:r>
              <a:rPr lang="fr-FR" b="1" dirty="0">
                <a:solidFill>
                  <a:srgbClr val="7C7C7C"/>
                </a:solidFill>
              </a:rPr>
              <a:t>30/03/22</a:t>
            </a:r>
            <a:endParaRPr lang="fr-FR" sz="1100" b="1" dirty="0">
              <a:solidFill>
                <a:srgbClr val="7C7C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966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93AE82E-53B3-4681-9A00-40F71B8866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Comment accéder au nouvel espace client ?</a:t>
            </a:r>
          </a:p>
          <a:p>
            <a:r>
              <a:rPr lang="fr-FR" dirty="0"/>
              <a:t>Qu’est-ce qui change et pourquoi c’est mieux ?</a:t>
            </a:r>
          </a:p>
          <a:p>
            <a:r>
              <a:rPr lang="fr-FR" dirty="0"/>
              <a:t>Qu’en est-il des clients Pros ?</a:t>
            </a:r>
          </a:p>
          <a:p>
            <a:r>
              <a:rPr lang="fr-FR" dirty="0"/>
              <a:t>Le planning</a:t>
            </a:r>
          </a:p>
          <a:p>
            <a:r>
              <a:rPr lang="fr-FR" b="1" dirty="0"/>
              <a:t>Annexes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09509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1700F57-42D0-4B48-8DF0-4C8E7BA96954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6" y="1388669"/>
            <a:ext cx="5400674" cy="833831"/>
          </a:xfrm>
        </p:spPr>
        <p:txBody>
          <a:bodyPr/>
          <a:lstStyle/>
          <a:p>
            <a:r>
              <a:rPr lang="fr-FR" dirty="0"/>
              <a:t>Un </a:t>
            </a:r>
            <a:r>
              <a:rPr lang="fr-FR" b="1" dirty="0"/>
              <a:t>e-mail est envoyé début mai </a:t>
            </a:r>
            <a:r>
              <a:rPr lang="fr-FR" dirty="0"/>
              <a:t>aux clients qui se connectent à la Banque A Distance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681523-1A34-4F62-AC26-BAB15EEF76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outils à votre disposition et d’information des clients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EAB6560-DD01-4205-AD90-E5075CB47D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32270B3-FB14-4EA6-B7EB-45FE95B343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8"/>
          <a:stretch/>
        </p:blipFill>
        <p:spPr>
          <a:xfrm>
            <a:off x="1034395" y="1935805"/>
            <a:ext cx="3157676" cy="2470805"/>
          </a:xfrm>
          <a:prstGeom prst="rect">
            <a:avLst/>
          </a:prstGeom>
        </p:spPr>
      </p:pic>
      <p:sp>
        <p:nvSpPr>
          <p:cNvPr id="18" name="Espace réservé du contenu 1">
            <a:extLst>
              <a:ext uri="{FF2B5EF4-FFF2-40B4-BE49-F238E27FC236}">
                <a16:creationId xmlns:a16="http://schemas.microsoft.com/office/drawing/2014/main" id="{173A9632-84AE-4D7D-B1FA-B17C5ED8AD4A}"/>
              </a:ext>
            </a:extLst>
          </p:cNvPr>
          <p:cNvSpPr txBox="1">
            <a:spLocks/>
          </p:cNvSpPr>
          <p:nvPr/>
        </p:nvSpPr>
        <p:spPr>
          <a:xfrm>
            <a:off x="6646137" y="1388669"/>
            <a:ext cx="4302954" cy="486000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fr-FR" sz="1600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29" name="Rectangle à coins arrondis 29">
            <a:extLst>
              <a:ext uri="{FF2B5EF4-FFF2-40B4-BE49-F238E27FC236}">
                <a16:creationId xmlns:a16="http://schemas.microsoft.com/office/drawing/2014/main" id="{FB19031D-ECD6-4059-B5A3-B20968F2FC6F}"/>
              </a:ext>
            </a:extLst>
          </p:cNvPr>
          <p:cNvSpPr/>
          <p:nvPr/>
        </p:nvSpPr>
        <p:spPr>
          <a:xfrm>
            <a:off x="6827507" y="2078897"/>
            <a:ext cx="4848556" cy="360000"/>
          </a:xfrm>
          <a:prstGeom prst="roundRect">
            <a:avLst/>
          </a:prstGeom>
          <a:solidFill>
            <a:srgbClr val="FFFFFF"/>
          </a:solidFill>
          <a:ln w="6350" cap="flat" cmpd="sng" algn="ctr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Comment retrouver son mot de passe oublié ?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30" name="Rectangle à coins arrondis 30">
            <a:extLst>
              <a:ext uri="{FF2B5EF4-FFF2-40B4-BE49-F238E27FC236}">
                <a16:creationId xmlns:a16="http://schemas.microsoft.com/office/drawing/2014/main" id="{D14C3661-C2FB-400C-A329-DA9F6BE5E2A1}"/>
              </a:ext>
            </a:extLst>
          </p:cNvPr>
          <p:cNvSpPr/>
          <p:nvPr/>
        </p:nvSpPr>
        <p:spPr>
          <a:xfrm>
            <a:off x="6827507" y="2733201"/>
            <a:ext cx="4848556" cy="360000"/>
          </a:xfrm>
          <a:prstGeom prst="roundRect">
            <a:avLst/>
          </a:prstGeom>
          <a:solidFill>
            <a:srgbClr val="FFFFFF"/>
          </a:solidFill>
          <a:ln w="6350" cap="flat" cmpd="sng" algn="ctr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Comment ajouter un bénéficiaire ?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31" name="Rectangle à coins arrondis 28">
            <a:extLst>
              <a:ext uri="{FF2B5EF4-FFF2-40B4-BE49-F238E27FC236}">
                <a16:creationId xmlns:a16="http://schemas.microsoft.com/office/drawing/2014/main" id="{A224A45C-2BFD-402A-919D-EEB9B59C9178}"/>
              </a:ext>
            </a:extLst>
          </p:cNvPr>
          <p:cNvSpPr/>
          <p:nvPr/>
        </p:nvSpPr>
        <p:spPr>
          <a:xfrm>
            <a:off x="6827507" y="2406049"/>
            <a:ext cx="4848556" cy="360000"/>
          </a:xfrm>
          <a:prstGeom prst="roundRect">
            <a:avLst/>
          </a:prstGeom>
          <a:solidFill>
            <a:srgbClr val="FFFFFF"/>
          </a:solidFill>
          <a:ln w="6350" cap="flat" cmpd="sng" algn="ctr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Comment effectuer un virement ?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32" name="Rectangle à coins arrondis 28">
            <a:extLst>
              <a:ext uri="{FF2B5EF4-FFF2-40B4-BE49-F238E27FC236}">
                <a16:creationId xmlns:a16="http://schemas.microsoft.com/office/drawing/2014/main" id="{C868E110-8C45-4DC9-A265-DDF809EA977C}"/>
              </a:ext>
            </a:extLst>
          </p:cNvPr>
          <p:cNvSpPr/>
          <p:nvPr/>
        </p:nvSpPr>
        <p:spPr>
          <a:xfrm>
            <a:off x="6827507" y="3060353"/>
            <a:ext cx="4848556" cy="360000"/>
          </a:xfrm>
          <a:prstGeom prst="roundRect">
            <a:avLst/>
          </a:prstGeom>
          <a:solidFill>
            <a:srgbClr val="FFFFFF"/>
          </a:solidFill>
          <a:ln w="6350" cap="flat" cmpd="sng" algn="ctr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Comment retrouver son identifiant de connexion ?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33" name="Rectangle à coins arrondis 29">
            <a:extLst>
              <a:ext uri="{FF2B5EF4-FFF2-40B4-BE49-F238E27FC236}">
                <a16:creationId xmlns:a16="http://schemas.microsoft.com/office/drawing/2014/main" id="{28E554E8-EA8D-4932-B1C4-BF877FB50EDD}"/>
              </a:ext>
            </a:extLst>
          </p:cNvPr>
          <p:cNvSpPr/>
          <p:nvPr/>
        </p:nvSpPr>
        <p:spPr>
          <a:xfrm>
            <a:off x="6827507" y="3387505"/>
            <a:ext cx="4848556" cy="360000"/>
          </a:xfrm>
          <a:prstGeom prst="roundRect">
            <a:avLst/>
          </a:prstGeom>
          <a:solidFill>
            <a:srgbClr val="FFFFFF"/>
          </a:solidFill>
          <a:ln w="6350" cap="flat" cmpd="sng" algn="ctr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Comment piloter votre carte bancaire ?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34" name="Rectangle à coins arrondis 28">
            <a:extLst>
              <a:ext uri="{FF2B5EF4-FFF2-40B4-BE49-F238E27FC236}">
                <a16:creationId xmlns:a16="http://schemas.microsoft.com/office/drawing/2014/main" id="{73806F7B-6DF3-46AE-BD9F-B6DB28A3946E}"/>
              </a:ext>
            </a:extLst>
          </p:cNvPr>
          <p:cNvSpPr/>
          <p:nvPr/>
        </p:nvSpPr>
        <p:spPr>
          <a:xfrm>
            <a:off x="6827507" y="1751745"/>
            <a:ext cx="4848556" cy="360000"/>
          </a:xfrm>
          <a:prstGeom prst="roundRect">
            <a:avLst/>
          </a:prstGeom>
          <a:solidFill>
            <a:srgbClr val="FFFFFF"/>
          </a:solidFill>
          <a:ln w="6350" cap="flat" cmpd="sng" algn="ctr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Vidéo teaser PART (30sec)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318A2A1-1980-4ECB-9D32-666ED88A96B9}"/>
              </a:ext>
            </a:extLst>
          </p:cNvPr>
          <p:cNvSpPr/>
          <p:nvPr/>
        </p:nvSpPr>
        <p:spPr>
          <a:xfrm>
            <a:off x="7486650" y="3709966"/>
            <a:ext cx="43627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800" dirty="0">
                <a:solidFill>
                  <a:schemeClr val="tx1">
                    <a:lumMod val="50000"/>
                    <a:lumOff val="50000"/>
                  </a:schemeClr>
                </a:solidFill>
                <a:sym typeface="Arial"/>
              </a:rPr>
              <a:t>Verrouillage temporaire, faire opposition à sa carte, commande d’une nouvelle carte, activation / désactivation des paiements à distances, activation / désactivation des paiements et retraits à l’étranger</a:t>
            </a:r>
          </a:p>
        </p:txBody>
      </p:sp>
      <p:cxnSp>
        <p:nvCxnSpPr>
          <p:cNvPr id="36" name="Connecteur : en arc 35">
            <a:extLst>
              <a:ext uri="{FF2B5EF4-FFF2-40B4-BE49-F238E27FC236}">
                <a16:creationId xmlns:a16="http://schemas.microsoft.com/office/drawing/2014/main" id="{CC688821-1936-40C8-B91C-E6FD9A5D51B5}"/>
              </a:ext>
            </a:extLst>
          </p:cNvPr>
          <p:cNvCxnSpPr>
            <a:cxnSpLocks/>
          </p:cNvCxnSpPr>
          <p:nvPr/>
        </p:nvCxnSpPr>
        <p:spPr>
          <a:xfrm>
            <a:off x="7151369" y="3724675"/>
            <a:ext cx="266699" cy="93994"/>
          </a:xfrm>
          <a:prstGeom prst="curvedConnector3">
            <a:avLst>
              <a:gd name="adj1" fmla="val -7143"/>
            </a:avLst>
          </a:prstGeom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tailEnd type="triangle"/>
          </a:ln>
          <a:effectLst/>
        </p:spPr>
      </p:cxnSp>
      <p:pic>
        <p:nvPicPr>
          <p:cNvPr id="40" name="Image 39">
            <a:extLst>
              <a:ext uri="{FF2B5EF4-FFF2-40B4-BE49-F238E27FC236}">
                <a16:creationId xmlns:a16="http://schemas.microsoft.com/office/drawing/2014/main" id="{F2569A93-D5B7-417B-9423-6055774D8A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88649" y="2380303"/>
            <a:ext cx="1321975" cy="743336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9DF910AF-E375-4147-9129-79966EFD11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14960" y="5641143"/>
            <a:ext cx="1446204" cy="53228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E984316-A77F-4A0B-A8BC-84F6AC28E3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4" r="4559" b="2927"/>
          <a:stretch/>
        </p:blipFill>
        <p:spPr bwMode="auto">
          <a:xfrm>
            <a:off x="10713749" y="4699553"/>
            <a:ext cx="1249697" cy="166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0BEF03C3-2547-4ABC-9DF8-BF3AB2C4F37E}"/>
              </a:ext>
            </a:extLst>
          </p:cNvPr>
          <p:cNvGrpSpPr/>
          <p:nvPr/>
        </p:nvGrpSpPr>
        <p:grpSpPr>
          <a:xfrm>
            <a:off x="1034395" y="5114405"/>
            <a:ext cx="4711480" cy="960473"/>
            <a:chOff x="688106" y="4724174"/>
            <a:chExt cx="5703407" cy="1162686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D3ECB77-3C9D-4126-A5F7-D20F04074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918028" y="4724174"/>
              <a:ext cx="2473485" cy="1162686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D2443CB-832E-44A4-9155-1948F8B9C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88106" y="4724174"/>
              <a:ext cx="2473485" cy="1162686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8C0FF45-0CEE-4E7B-96A3-DF423F80F055}"/>
                </a:ext>
              </a:extLst>
            </p:cNvPr>
            <p:cNvSpPr txBox="1"/>
            <p:nvPr/>
          </p:nvSpPr>
          <p:spPr>
            <a:xfrm>
              <a:off x="3111397" y="5342604"/>
              <a:ext cx="806631" cy="2525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06359">
                <a:defRPr/>
              </a:pPr>
              <a:r>
                <a:rPr lang="fr-FR" sz="1041" dirty="0">
                  <a:solidFill>
                    <a:srgbClr val="DB4B4B"/>
                  </a:solidFill>
                </a:rPr>
                <a:t>GIF animé</a:t>
              </a:r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D5FFDCC9-BFA7-4A55-8F46-2D0D2FBCC583}"/>
                </a:ext>
              </a:extLst>
            </p:cNvPr>
            <p:cNvCxnSpPr>
              <a:cxnSpLocks/>
            </p:cNvCxnSpPr>
            <p:nvPr/>
          </p:nvCxnSpPr>
          <p:spPr>
            <a:xfrm>
              <a:off x="3161591" y="5264334"/>
              <a:ext cx="756437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BB74794-BD32-4622-BD5A-B031E0C369BB}"/>
              </a:ext>
            </a:extLst>
          </p:cNvPr>
          <p:cNvSpPr/>
          <p:nvPr/>
        </p:nvSpPr>
        <p:spPr>
          <a:xfrm>
            <a:off x="695325" y="4635501"/>
            <a:ext cx="54328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6000" lvl="0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Des </a:t>
            </a:r>
            <a:r>
              <a:rPr lang="fr-FR" sz="1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vignettes</a:t>
            </a: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fr-FR" sz="1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animées</a:t>
            </a: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ont été positionnées sur le site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42DA0EB-DA56-49DC-B760-51A1868B0013}"/>
              </a:ext>
            </a:extLst>
          </p:cNvPr>
          <p:cNvSpPr/>
          <p:nvPr/>
        </p:nvSpPr>
        <p:spPr>
          <a:xfrm>
            <a:off x="6600188" y="1388669"/>
            <a:ext cx="43997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6000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Des </a:t>
            </a:r>
            <a:r>
              <a:rPr lang="fr-FR" sz="1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tutos vidéos </a:t>
            </a: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YouTube ont été publiées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ED62F2-3B83-4EC7-9499-08024607BC1E}"/>
              </a:ext>
            </a:extLst>
          </p:cNvPr>
          <p:cNvSpPr/>
          <p:nvPr/>
        </p:nvSpPr>
        <p:spPr>
          <a:xfrm>
            <a:off x="6600188" y="5050198"/>
            <a:ext cx="36998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lvl="1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Une </a:t>
            </a:r>
            <a:r>
              <a:rPr lang="fr-FR" sz="1600" b="1" dirty="0">
                <a:solidFill>
                  <a:prstClr val="black">
                    <a:lumMod val="75000"/>
                    <a:lumOff val="25000"/>
                  </a:prstClr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formation</a:t>
            </a: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sur les nouveaux espaces clients</a:t>
            </a: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est à votre disposition sur </a:t>
            </a:r>
            <a:r>
              <a:rPr lang="fr-FR" sz="16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B’digit</a:t>
            </a:r>
            <a:endParaRPr lang="fr-FR" sz="16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37" name="Graphique 36" descr="Curseur">
            <a:extLst>
              <a:ext uri="{FF2B5EF4-FFF2-40B4-BE49-F238E27FC236}">
                <a16:creationId xmlns:a16="http://schemas.microsoft.com/office/drawing/2014/main" id="{553DC895-D852-4330-8008-D0741B03C87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950822" y="5168715"/>
            <a:ext cx="325239" cy="325239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8796398-C18F-431A-A463-72389456DDEC}"/>
              </a:ext>
            </a:extLst>
          </p:cNvPr>
          <p:cNvSpPr/>
          <p:nvPr/>
        </p:nvSpPr>
        <p:spPr>
          <a:xfrm>
            <a:off x="6646137" y="4316230"/>
            <a:ext cx="40150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lvl="1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Arial" panose="020B0604020202020204" pitchFamily="34" charset="0"/>
              <a:buChar char="■"/>
            </a:pP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 ce jour il n’y a pas </a:t>
            </a:r>
            <a:r>
              <a:rPr lang="fr-FR" sz="1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d’outil de démo </a:t>
            </a:r>
            <a:r>
              <a:rPr 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du nouvel espace DEI</a:t>
            </a:r>
          </a:p>
        </p:txBody>
      </p:sp>
      <p:pic>
        <p:nvPicPr>
          <p:cNvPr id="46" name="Graphique 45" descr="Curseur">
            <a:extLst>
              <a:ext uri="{FF2B5EF4-FFF2-40B4-BE49-F238E27FC236}">
                <a16:creationId xmlns:a16="http://schemas.microsoft.com/office/drawing/2014/main" id="{48E709F8-DAE1-4482-9545-27E1169DA32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233848" y="2389998"/>
            <a:ext cx="325239" cy="32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226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FC72479-B58D-4FAA-8BFA-EB906E807DD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b="1" dirty="0">
                <a:solidFill>
                  <a:srgbClr val="E31D1A"/>
                </a:solidFill>
                <a:latin typeface="+mj-lt"/>
                <a:cs typeface="Arial" panose="020B0604020202020204" pitchFamily="34" charset="0"/>
              </a:rPr>
              <a:t>Ce n’est pas encore dispo mais ça arrive !</a:t>
            </a:r>
          </a:p>
          <a:p>
            <a:endParaRPr lang="fr-FR" b="1" dirty="0">
              <a:solidFill>
                <a:srgbClr val="E31D1A"/>
              </a:solidFill>
              <a:latin typeface="+mj-lt"/>
              <a:cs typeface="Arial" panose="020B0604020202020204" pitchFamily="34" charset="0"/>
            </a:endParaRPr>
          </a:p>
          <a:p>
            <a:endParaRPr lang="fr-FR" b="1" dirty="0">
              <a:solidFill>
                <a:srgbClr val="E31D1A"/>
              </a:solidFill>
              <a:latin typeface="+mj-lt"/>
              <a:cs typeface="Arial" panose="020B0604020202020204" pitchFamily="34" charset="0"/>
            </a:endParaRPr>
          </a:p>
          <a:p>
            <a:endParaRPr lang="fr-FR" b="1" dirty="0">
              <a:solidFill>
                <a:srgbClr val="E31D1A"/>
              </a:solidFill>
              <a:latin typeface="+mj-lt"/>
              <a:cs typeface="Arial" panose="020B0604020202020204" pitchFamily="34" charset="0"/>
            </a:endParaRPr>
          </a:p>
          <a:p>
            <a:endParaRPr lang="fr-FR" b="1" dirty="0">
              <a:solidFill>
                <a:srgbClr val="E31D1A"/>
              </a:solidFill>
              <a:latin typeface="+mj-lt"/>
              <a:cs typeface="Arial" panose="020B0604020202020204" pitchFamily="34" charset="0"/>
            </a:endParaRPr>
          </a:p>
          <a:p>
            <a:endParaRPr lang="fr-FR" b="1" dirty="0">
              <a:solidFill>
                <a:srgbClr val="E31D1A"/>
              </a:solidFill>
              <a:latin typeface="+mj-lt"/>
              <a:cs typeface="Arial" panose="020B0604020202020204" pitchFamily="34" charset="0"/>
            </a:endParaRPr>
          </a:p>
          <a:p>
            <a:endParaRPr lang="fr-FR" b="1" dirty="0">
              <a:solidFill>
                <a:srgbClr val="E31D1A"/>
              </a:solidFill>
              <a:latin typeface="+mj-lt"/>
              <a:cs typeface="Arial" panose="020B0604020202020204" pitchFamily="34" charset="0"/>
            </a:endParaRPr>
          </a:p>
          <a:p>
            <a:endParaRPr lang="fr-FR" b="1" dirty="0">
              <a:solidFill>
                <a:srgbClr val="E31D1A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fr-FR" b="1" dirty="0">
                <a:solidFill>
                  <a:srgbClr val="E31D1A"/>
                </a:solidFill>
                <a:latin typeface="+mj-lt"/>
                <a:cs typeface="Arial" panose="020B0604020202020204" pitchFamily="34" charset="0"/>
              </a:rPr>
              <a:t>Ce n’est pas repris…</a:t>
            </a:r>
            <a:endParaRPr lang="fr-FR" b="1" dirty="0">
              <a:solidFill>
                <a:schemeClr val="accent3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endParaRPr lang="fr-FR" dirty="0">
              <a:latin typeface="+mj-lt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3DCF7A-DA47-4923-85AD-177E183629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fonctionnalités à venir ou non reprises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A2B6296-F99E-4FA0-AC53-DDC0CB2E9A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</p:txBody>
      </p:sp>
      <p:pic>
        <p:nvPicPr>
          <p:cNvPr id="5" name="Graphique 4" descr="Sablier 30% contour">
            <a:extLst>
              <a:ext uri="{FF2B5EF4-FFF2-40B4-BE49-F238E27FC236}">
                <a16:creationId xmlns:a16="http://schemas.microsoft.com/office/drawing/2014/main" id="{36916D7A-1943-4157-B74A-DC7B3D5C8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1977" y="1223678"/>
            <a:ext cx="522737" cy="522737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8E5B316D-3A39-42F2-90E2-8A26BB78BA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708548"/>
              </p:ext>
            </p:extLst>
          </p:nvPr>
        </p:nvGraphicFramePr>
        <p:xfrm>
          <a:off x="695325" y="1880622"/>
          <a:ext cx="10980737" cy="1941268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21">
                  <a:extLst>
                    <a:ext uri="{9D8B030D-6E8A-4147-A177-3AD203B41FA5}">
                      <a16:colId xmlns:a16="http://schemas.microsoft.com/office/drawing/2014/main" val="4005385303"/>
                    </a:ext>
                  </a:extLst>
                </a:gridCol>
                <a:gridCol w="4728358">
                  <a:extLst>
                    <a:ext uri="{9D8B030D-6E8A-4147-A177-3AD203B41FA5}">
                      <a16:colId xmlns:a16="http://schemas.microsoft.com/office/drawing/2014/main" val="3752762576"/>
                    </a:ext>
                  </a:extLst>
                </a:gridCol>
                <a:gridCol w="4728358">
                  <a:extLst>
                    <a:ext uri="{9D8B030D-6E8A-4147-A177-3AD203B41FA5}">
                      <a16:colId xmlns:a16="http://schemas.microsoft.com/office/drawing/2014/main" val="437823395"/>
                    </a:ext>
                  </a:extLst>
                </a:gridCol>
              </a:tblGrid>
              <a:tr h="361451"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Univers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D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Fonctionnalités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D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Bon à savoir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D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8229975"/>
                  </a:ext>
                </a:extLst>
              </a:tr>
              <a:tr h="23735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kern="1200" dirty="0">
                          <a:solidFill>
                            <a:srgbClr val="7C7C7C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Comptes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rgbClr val="7C7C7C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Rechercher des opérations par montant / date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 kern="1200" noProof="0" dirty="0">
                          <a:solidFill>
                            <a:srgbClr val="7C7C7C"/>
                          </a:solidFill>
                          <a:latin typeface="Montserrat"/>
                          <a:ea typeface="+mn-ea"/>
                          <a:cs typeface="+mn-cs"/>
                        </a:rPr>
                        <a:t>On peut déjà rechercher des opérations selon leurs libellés ou leurs catégories</a:t>
                      </a:r>
                      <a:endParaRPr lang="fr-FR" sz="1100" b="0" i="0" u="none" strike="noStrike" kern="1200" noProof="0" dirty="0">
                        <a:solidFill>
                          <a:srgbClr val="7C7C7C"/>
                        </a:solidFill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813225"/>
                  </a:ext>
                </a:extLst>
              </a:tr>
              <a:tr h="23735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rgbClr val="7C7C7C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Télécharger les opérations d’un compte au format QIF (Quicken) / OFX (Money)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rgbClr val="7C7C7C"/>
                          </a:solidFill>
                          <a:latin typeface="Montserrat"/>
                          <a:ea typeface="+mn-ea"/>
                          <a:cs typeface="+mn-cs"/>
                        </a:rPr>
                        <a:t>On peut déjà télécharger des opérations au format CSV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538852"/>
                  </a:ext>
                </a:extLst>
              </a:tr>
              <a:tr h="23735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rgbClr val="7C7C7C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Télécharger les opérations d’un compte avec le critère « depuis le dernier téléchargement »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rgbClr val="7C7C7C"/>
                          </a:solidFill>
                          <a:latin typeface="Montserrat"/>
                          <a:ea typeface="+mn-ea"/>
                          <a:cs typeface="+mn-cs"/>
                        </a:rPr>
                        <a:t>On peut déjà télécharger des opérations via une plage de date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623225"/>
                  </a:ext>
                </a:extLst>
              </a:tr>
              <a:tr h="299657">
                <a:tc>
                  <a:txBody>
                    <a:bodyPr/>
                    <a:lstStyle/>
                    <a:p>
                      <a:pPr algn="ctr"/>
                      <a:r>
                        <a:rPr lang="fr-FR" sz="1300" b="1" kern="1200" dirty="0">
                          <a:solidFill>
                            <a:srgbClr val="7C7C7C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Virements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rgbClr val="7C7C7C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Imprimer l'accusé de réception d’un virement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kern="1200" dirty="0">
                        <a:solidFill>
                          <a:srgbClr val="7C7C7C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531443"/>
                  </a:ext>
                </a:extLst>
              </a:tr>
            </a:tbl>
          </a:graphicData>
        </a:graphic>
      </p:graphicFrame>
      <p:graphicFrame>
        <p:nvGraphicFramePr>
          <p:cNvPr id="9" name="Tableau 7">
            <a:extLst>
              <a:ext uri="{FF2B5EF4-FFF2-40B4-BE49-F238E27FC236}">
                <a16:creationId xmlns:a16="http://schemas.microsoft.com/office/drawing/2014/main" id="{EE4CDA71-D3BC-4D54-A763-57EB669D41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006121"/>
              </p:ext>
            </p:extLst>
          </p:nvPr>
        </p:nvGraphicFramePr>
        <p:xfrm>
          <a:off x="695325" y="4457722"/>
          <a:ext cx="10980737" cy="788171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21">
                  <a:extLst>
                    <a:ext uri="{9D8B030D-6E8A-4147-A177-3AD203B41FA5}">
                      <a16:colId xmlns:a16="http://schemas.microsoft.com/office/drawing/2014/main" val="4005385303"/>
                    </a:ext>
                  </a:extLst>
                </a:gridCol>
                <a:gridCol w="4728358">
                  <a:extLst>
                    <a:ext uri="{9D8B030D-6E8A-4147-A177-3AD203B41FA5}">
                      <a16:colId xmlns:a16="http://schemas.microsoft.com/office/drawing/2014/main" val="3752762576"/>
                    </a:ext>
                  </a:extLst>
                </a:gridCol>
                <a:gridCol w="4728358">
                  <a:extLst>
                    <a:ext uri="{9D8B030D-6E8A-4147-A177-3AD203B41FA5}">
                      <a16:colId xmlns:a16="http://schemas.microsoft.com/office/drawing/2014/main" val="2660318443"/>
                    </a:ext>
                  </a:extLst>
                </a:gridCol>
              </a:tblGrid>
              <a:tr h="361451"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Univers</a:t>
                      </a:r>
                      <a:r>
                        <a:rPr lang="fr-FR" sz="1600" dirty="0">
                          <a:solidFill>
                            <a:srgbClr val="FF0000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D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Fonctionnalités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D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D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8229975"/>
                  </a:ext>
                </a:extLst>
              </a:tr>
              <a:tr h="2373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kern="1200" dirty="0">
                          <a:solidFill>
                            <a:srgbClr val="7C7C7C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Virements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rgbClr val="7C7C7C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Effectuer un virement permanent toutes les semaines / semestres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rgbClr val="7C7C7C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La périodicité mensuelle, trimestrielle ou annuelle reste disponible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1D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813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6774387"/>
      </p:ext>
    </p:extLst>
  </p:cSld>
  <p:clrMapOvr>
    <a:masterClrMapping/>
  </p:clrMapOvr>
</p:sld>
</file>

<file path=ppt/theme/theme1.xml><?xml version="1.0" encoding="utf-8"?>
<a:theme xmlns:a="http://schemas.openxmlformats.org/drawingml/2006/main" name="CEGEE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13939</TotalTime>
  <Words>1709</Words>
  <Application>Microsoft Office PowerPoint</Application>
  <PresentationFormat>Grand écran</PresentationFormat>
  <Paragraphs>272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25</vt:i4>
      </vt:variant>
    </vt:vector>
  </HeadingPairs>
  <TitlesOfParts>
    <vt:vector size="37" baseType="lpstr">
      <vt:lpstr>Arial</vt:lpstr>
      <vt:lpstr>Arial Black</vt:lpstr>
      <vt:lpstr>Calibri</vt:lpstr>
      <vt:lpstr>Cambria Math</vt:lpstr>
      <vt:lpstr>Montserrat</vt:lpstr>
      <vt:lpstr>Montserrat Black</vt:lpstr>
      <vt:lpstr>Ubuntu</vt:lpstr>
      <vt:lpstr>Ubuntu Light</vt:lpstr>
      <vt:lpstr>Wingdings</vt:lpstr>
      <vt:lpstr>Wingdings 2</vt:lpstr>
      <vt:lpstr>CEGEE_Thème Office</vt:lpstr>
      <vt:lpstr>Caisse d'Epargne</vt:lpstr>
      <vt:lpstr>Notre espace client DEI fait peau neuve !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726</cp:revision>
  <dcterms:created xsi:type="dcterms:W3CDTF">2020-06-24T09:20:11Z</dcterms:created>
  <dcterms:modified xsi:type="dcterms:W3CDTF">2022-05-03T11:47:35Z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