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701" r:id="rId6"/>
    <p:sldMasterId id="2147483714" r:id="rId7"/>
  </p:sldMasterIdLst>
  <p:notesMasterIdLst>
    <p:notesMasterId r:id="rId47"/>
  </p:notesMasterIdLst>
  <p:sldIdLst>
    <p:sldId id="256" r:id="rId8"/>
    <p:sldId id="257" r:id="rId9"/>
    <p:sldId id="272" r:id="rId10"/>
    <p:sldId id="392" r:id="rId11"/>
    <p:sldId id="267" r:id="rId12"/>
    <p:sldId id="11214" r:id="rId13"/>
    <p:sldId id="11211" r:id="rId14"/>
    <p:sldId id="269" r:id="rId15"/>
    <p:sldId id="270" r:id="rId16"/>
    <p:sldId id="11201" r:id="rId17"/>
    <p:sldId id="368" r:id="rId18"/>
    <p:sldId id="369" r:id="rId19"/>
    <p:sldId id="377" r:id="rId20"/>
    <p:sldId id="11203" r:id="rId21"/>
    <p:sldId id="11204" r:id="rId22"/>
    <p:sldId id="381" r:id="rId23"/>
    <p:sldId id="11206" r:id="rId24"/>
    <p:sldId id="11208" r:id="rId25"/>
    <p:sldId id="11212" r:id="rId26"/>
    <p:sldId id="11209" r:id="rId27"/>
    <p:sldId id="388" r:id="rId28"/>
    <p:sldId id="11217" r:id="rId29"/>
    <p:sldId id="370" r:id="rId30"/>
    <p:sldId id="11218" r:id="rId31"/>
    <p:sldId id="371" r:id="rId32"/>
    <p:sldId id="11210" r:id="rId33"/>
    <p:sldId id="374" r:id="rId34"/>
    <p:sldId id="393" r:id="rId35"/>
    <p:sldId id="11215" r:id="rId36"/>
    <p:sldId id="11213" r:id="rId37"/>
    <p:sldId id="396" r:id="rId38"/>
    <p:sldId id="11195" r:id="rId39"/>
    <p:sldId id="11196" r:id="rId40"/>
    <p:sldId id="11194" r:id="rId41"/>
    <p:sldId id="265" r:id="rId42"/>
    <p:sldId id="391" r:id="rId43"/>
    <p:sldId id="11199" r:id="rId44"/>
    <p:sldId id="11216" r:id="rId45"/>
    <p:sldId id="271" r:id="rId4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CDD"/>
    <a:srgbClr val="CF3E3E"/>
    <a:srgbClr val="000000"/>
    <a:srgbClr val="C31632"/>
    <a:srgbClr val="EC1B24"/>
    <a:srgbClr val="E7302A"/>
    <a:srgbClr val="F5F5F5"/>
    <a:srgbClr val="D11921"/>
    <a:srgbClr val="FF0000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6265" autoAdjust="0"/>
  </p:normalViewPr>
  <p:slideViewPr>
    <p:cSldViewPr snapToGrid="0">
      <p:cViewPr varScale="1">
        <p:scale>
          <a:sx n="81" d="100"/>
          <a:sy n="81" d="100"/>
        </p:scale>
        <p:origin x="9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D3E7E9-FE8D-4039-8734-0BA726BE18E4}" type="datetimeFigureOut">
              <a:rPr lang="fr-FR" smtClean="0"/>
              <a:t>17/05/2022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DB0AD-F44A-4051-AB06-EB35FE27E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8042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D8BEE1-50E0-44F8-9CFC-73FC6B715DC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290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D8BEE1-50E0-44F8-9CFC-73FC6B715DC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38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269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986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630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9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317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885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761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335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013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D8BEE1-50E0-44F8-9CFC-73FC6B715DC5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92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1329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4361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4108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9361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0551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1182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8201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5128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D8BEE1-50E0-44F8-9CFC-73FC6B715DC5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2976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1250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Généralisation du 23 mai au 4 juin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421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8102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60815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16194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33141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5640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01575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71984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091543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76491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97762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491035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46143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642855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131777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4272279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59626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ctr">
              <a:defRPr/>
            </a:pPr>
            <a:r>
              <a:rPr lang="fr-FR" sz="800" cap="all">
                <a:solidFill>
                  <a:prstClr val="black"/>
                </a:solidFill>
                <a:latin typeface="Arial Narrow"/>
                <a:ea typeface="Verdana" panose="020B0604030504040204" pitchFamily="34" charset="0"/>
                <a:cs typeface="Verdana" panose="020B0604030504040204" pitchFamily="34" charset="0"/>
              </a:rPr>
              <a:t>INTITULÉ DU DOCUMENT • 13 MAI 2020</a:t>
            </a:r>
            <a:endParaRPr lang="fr-FR" sz="800" cap="all" dirty="0">
              <a:solidFill>
                <a:prstClr val="black"/>
              </a:solidFill>
              <a:latin typeface="Arial Narrow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0536D7D7-E68B-4848-A580-3E20DDE126DB}" type="slidenum">
              <a:rPr lang="fr-FR" sz="1100" b="1" smtClean="0">
                <a:solidFill>
                  <a:prstClr val="white"/>
                </a:solidFill>
                <a:latin typeface="Arial Narrow"/>
                <a:ea typeface="Verdana" panose="020B0604030504040204" pitchFamily="34" charset="0"/>
                <a:cs typeface="Verdana" panose="020B0604030504040204" pitchFamily="34" charset="0"/>
              </a:rPr>
              <a:pPr algn="r">
                <a:defRPr/>
              </a:pPr>
              <a:t>‹N°›</a:t>
            </a:fld>
            <a:endParaRPr lang="fr-FR" sz="1100" b="1" dirty="0">
              <a:solidFill>
                <a:prstClr val="white"/>
              </a:solidFill>
              <a:latin typeface="Arial Narrow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 hasCustomPrompt="1"/>
          </p:nvPr>
        </p:nvSpPr>
        <p:spPr>
          <a:xfrm>
            <a:off x="1368000" y="1620000"/>
            <a:ext cx="10177859" cy="1873250"/>
          </a:xfrm>
        </p:spPr>
        <p:txBody>
          <a:bodyPr/>
          <a:lstStyle/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368000" y="306001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488018" y="2709515"/>
            <a:ext cx="9313333" cy="2879725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8884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838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803275" y="464147"/>
            <a:ext cx="1087278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Première idée (cf. Intercalaire)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1. Titre de la partie (Cf. Sommaire)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0056524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291263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1967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947376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82332" y="505391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4230356" y="649915"/>
            <a:ext cx="1070517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4229942" y="-18661"/>
            <a:ext cx="1070517" cy="687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73738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606" y="121235"/>
            <a:ext cx="1774501" cy="177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2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2" descr="C:\Users\A6270354\AppData\Local\Microsoft\Windows\INetCache\Content.Outlook\O7G37I3P\icone portail - 256x256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52" y="245813"/>
            <a:ext cx="1402603" cy="140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3960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113" y="522816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36" y="5445138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6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91749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0" name="Picture 2" descr="C:\Users\A6270354\AppData\Local\Microsoft\Windows\INetCache\Content.Outlook\O7G37I3P\icone portail - 256x256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452" y="529419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36" y="5445138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47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36" y="5445138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839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36" y="5445138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57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r>
              <a:rPr lang="fr-FR"/>
              <a:t>Février 2022</a:t>
            </a:r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847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r>
              <a:rPr lang="fr-FR"/>
              <a:t>Février 2022</a:t>
            </a:r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379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Février 2022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Portail MySys - Présentation ASSISTANCE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9591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Février 2022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Portail MySys - Présentation ASSISTANCE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184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Février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Portail MySys - Présentation ASSISTANCE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2620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343833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274132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Février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Portail MySys - Présentation ASSISTANCE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854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Février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Portail MySys - Présentation ASSISTANCE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527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Février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Portail MySys - Présentation ASSISTANCE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433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Février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Portail MySys - Présentation ASSISTANCE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278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Février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Portail MySys - Présentation ASSISTANCE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552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Février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Portail MySys - Présentation ASSISTANCE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273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Février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Portail MySys - Présentation ASSISTANCE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8837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Février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Portail MySys - Présentation ASSISTANCE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209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936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650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601242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4207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image" Target="../media/image10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  <p:sldLayoutId id="2147483699" r:id="rId23"/>
    <p:sldLayoutId id="2147483700" r:id="rId24"/>
    <p:sldLayoutId id="2147483710" r:id="rId25"/>
    <p:sldLayoutId id="2147483711" r:id="rId26"/>
    <p:sldLayoutId id="2147483712" r:id="rId27"/>
    <p:sldLayoutId id="2147483734" r:id="rId28"/>
    <p:sldLayoutId id="2147483735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68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Février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Portail MySys - Présentation ASSISTANCE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1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.docx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27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39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39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1.png"/><Relationship Id="rId7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hyperlink" Target="http://service-gce-tutorielaccr.sigce.caisse-epargne.fr/Ordi_Portable/story.html" TargetMode="Externa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2.png"/><Relationship Id="rId4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mysys/mysys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hyperlink" Target="https://web.yammer.com/main/org/groupebpce.fr/groups/eyJfdHlwZSI6Ikdyb3VwIiwiaWQiOiIxMDY2NzQwNzc2OTYifQ/all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.sharepoint.com/:v:/r/sites/TeamChangeContacts360CEsuiveuses/Shared%20Documents/General/02%20-%20Livrables/Tutoriels/TUTO%204%20-%20Informations%20sur%20les%20contacts.mp4?csf=1&amp;web=1&amp;e=pXcdtN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Vers une expérience collaborateur optimale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Heure du Jeudi 19 mai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Nouveau Portail MySys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/>
              <a:t>Direction du Développement BDD et du Marché Grand Public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>
                <a:srgbClr val="C00000"/>
              </a:buClr>
            </a:pPr>
            <a:r>
              <a:rPr lang="fr-FR" dirty="0"/>
              <a:t>Les grands principes</a:t>
            </a:r>
          </a:p>
          <a:p>
            <a:pPr>
              <a:buClr>
                <a:srgbClr val="C00000"/>
              </a:buClr>
            </a:pPr>
            <a:r>
              <a:rPr lang="fr-FR" dirty="0"/>
              <a:t>Mes premiers pas sur le Nouveau Portail MySys</a:t>
            </a:r>
          </a:p>
          <a:p>
            <a:pPr>
              <a:buClr>
                <a:srgbClr val="C00000"/>
              </a:buClr>
            </a:pPr>
            <a:r>
              <a:rPr lang="fr-FR" dirty="0"/>
              <a:t>Entrons dans le détail</a:t>
            </a:r>
          </a:p>
          <a:p>
            <a:pPr>
              <a:buClr>
                <a:srgbClr val="C00000"/>
              </a:buClr>
            </a:pPr>
            <a:r>
              <a:rPr lang="fr-FR" dirty="0"/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7671FA-2325-4612-B752-C655F97BD59C}"/>
              </a:ext>
            </a:extLst>
          </p:cNvPr>
          <p:cNvSpPr/>
          <p:nvPr/>
        </p:nvSpPr>
        <p:spPr>
          <a:xfrm>
            <a:off x="5321148" y="2310029"/>
            <a:ext cx="6188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EA4E55"/>
              </a:buClr>
            </a:pPr>
            <a:r>
              <a:rPr lang="fr-FR" sz="2000" dirty="0">
                <a:solidFill>
                  <a:srgbClr val="C00000"/>
                </a:solidFill>
              </a:rPr>
              <a:t>1. </a:t>
            </a: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grands principes</a:t>
            </a:r>
          </a:p>
        </p:txBody>
      </p:sp>
    </p:spTree>
    <p:extLst>
      <p:ext uri="{BB962C8B-B14F-4D97-AF65-F5344CB8AC3E}">
        <p14:creationId xmlns:p14="http://schemas.microsoft.com/office/powerpoint/2010/main" val="1867484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4920726-2B88-4A0D-B348-A6252E5A22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Contexte et enjeux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/>
          <a:srcRect l="19451" t="12051" r="28149" b="17249"/>
          <a:stretch/>
        </p:blipFill>
        <p:spPr>
          <a:xfrm>
            <a:off x="1050388" y="3024553"/>
            <a:ext cx="3660810" cy="31746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EEAB22E-6AE0-4171-A87A-A7D30815A995}"/>
              </a:ext>
            </a:extLst>
          </p:cNvPr>
          <p:cNvSpPr txBox="1"/>
          <p:nvPr/>
        </p:nvSpPr>
        <p:spPr>
          <a:xfrm>
            <a:off x="584041" y="1370682"/>
            <a:ext cx="4389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Lancé en 2010 le PCM est aujourd’hui refondu pour vous proposer une </a:t>
            </a:r>
            <a:r>
              <a:rPr lang="fr-FR" sz="1600" dirty="0">
                <a:solidFill>
                  <a:srgbClr val="C00000"/>
                </a:solidFill>
              </a:rPr>
              <a:t>expérience collaborateurs optimale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tout en gommant les irritants exprimés par les utilisateurs.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046C12-7B76-4699-A420-7C32B57011E0}"/>
              </a:ext>
            </a:extLst>
          </p:cNvPr>
          <p:cNvSpPr txBox="1"/>
          <p:nvPr/>
        </p:nvSpPr>
        <p:spPr>
          <a:xfrm>
            <a:off x="5734049" y="1303215"/>
            <a:ext cx="58739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Nouveau Portail Mysys, projet national, offre des </a:t>
            </a:r>
            <a:r>
              <a:rPr lang="fr-FR" sz="1600" dirty="0">
                <a:solidFill>
                  <a:srgbClr val="C00000"/>
                </a:solidFill>
              </a:rPr>
              <a:t>synthèses ergonomiques et modernes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au standard du marché, adapté aux besoins de tous les utilisateurs, techniquement performant. Il constitue une passerelle pour </a:t>
            </a:r>
            <a:r>
              <a:rPr lang="fr-FR" sz="1600" dirty="0">
                <a:solidFill>
                  <a:srgbClr val="C00000"/>
                </a:solidFill>
              </a:rPr>
              <a:t>communiquer et échanger avec nos clients.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A7845D4-AB53-4619-BA35-240428033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33007"/>
            <a:ext cx="4410861" cy="3757700"/>
          </a:xfrm>
          <a:prstGeom prst="rect">
            <a:avLst/>
          </a:prstGeom>
        </p:spPr>
      </p:pic>
      <p:pic>
        <p:nvPicPr>
          <p:cNvPr id="15" name="Image 10">
            <a:extLst>
              <a:ext uri="{FF2B5EF4-FFF2-40B4-BE49-F238E27FC236}">
                <a16:creationId xmlns:a16="http://schemas.microsoft.com/office/drawing/2014/main" id="{01F79558-396B-4BAE-89C4-862E3D769E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4"/>
          <a:stretch>
            <a:fillRect/>
          </a:stretch>
        </p:blipFill>
        <p:spPr bwMode="auto">
          <a:xfrm>
            <a:off x="10109338" y="3977828"/>
            <a:ext cx="2082662" cy="257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fleche-rouge - Tous Perfect">
            <a:extLst>
              <a:ext uri="{FF2B5EF4-FFF2-40B4-BE49-F238E27FC236}">
                <a16:creationId xmlns:a16="http://schemas.microsoft.com/office/drawing/2014/main" id="{9D95E73F-C657-42DD-B783-DF9995854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15842" flipV="1">
            <a:off x="4877475" y="5324708"/>
            <a:ext cx="925940" cy="871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E1CBE249-8ABA-49A2-8676-43EE201B5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 dirty="0"/>
              <a:t>Nouveau Portail MYSYS</a:t>
            </a:r>
          </a:p>
        </p:txBody>
      </p:sp>
    </p:spTree>
    <p:extLst>
      <p:ext uri="{BB962C8B-B14F-4D97-AF65-F5344CB8AC3E}">
        <p14:creationId xmlns:p14="http://schemas.microsoft.com/office/powerpoint/2010/main" val="2228518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3EE60F4-0199-4224-9FDE-7A58D18A5FA7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Faciliter l’usage </a:t>
            </a:r>
          </a:p>
          <a:p>
            <a:pPr lvl="1"/>
            <a:r>
              <a:rPr lang="fr-FR" dirty="0"/>
              <a:t>Un poste qui regroupe le bancaire, Planet </a:t>
            </a:r>
            <a:r>
              <a:rPr lang="fr-FR" dirty="0" err="1"/>
              <a:t>Cegee</a:t>
            </a:r>
            <a:r>
              <a:rPr lang="fr-FR" dirty="0"/>
              <a:t>, les accès métiers, l’annuaire et le web</a:t>
            </a:r>
          </a:p>
          <a:p>
            <a:pPr lvl="1"/>
            <a:r>
              <a:rPr lang="fr-FR" dirty="0"/>
              <a:t>« Ma journée » est </a:t>
            </a:r>
            <a:r>
              <a:rPr lang="fr-FR" dirty="0">
                <a:solidFill>
                  <a:srgbClr val="C00000"/>
                </a:solidFill>
              </a:rPr>
              <a:t>adaptée aux métiers </a:t>
            </a:r>
            <a:r>
              <a:rPr lang="fr-FR" dirty="0"/>
              <a:t>et à l’activité quotidienne</a:t>
            </a:r>
          </a:p>
          <a:p>
            <a:pPr lvl="1"/>
            <a:r>
              <a:rPr lang="fr-FR" dirty="0"/>
              <a:t>Les processus se lancent depuis le portail sans ouvrir la synthèse client</a:t>
            </a:r>
          </a:p>
          <a:p>
            <a:pPr lvl="1"/>
            <a:r>
              <a:rPr lang="fr-FR" dirty="0"/>
              <a:t>Un </a:t>
            </a:r>
            <a:r>
              <a:rPr lang="fr-FR" dirty="0">
                <a:solidFill>
                  <a:srgbClr val="C00000"/>
                </a:solidFill>
              </a:rPr>
              <a:t>poste unique </a:t>
            </a:r>
            <a:r>
              <a:rPr lang="fr-FR" dirty="0"/>
              <a:t>utilisable en fixe et en mobilité</a:t>
            </a:r>
          </a:p>
          <a:p>
            <a:pPr lvl="1"/>
            <a:r>
              <a:rPr lang="fr-FR" dirty="0"/>
              <a:t>Possibilité d’ouvrir jusqu’à </a:t>
            </a:r>
            <a:r>
              <a:rPr lang="fr-FR" dirty="0">
                <a:solidFill>
                  <a:srgbClr val="C00000"/>
                </a:solidFill>
              </a:rPr>
              <a:t>12 plans clients</a:t>
            </a:r>
          </a:p>
          <a:p>
            <a:pPr lvl="1"/>
            <a:endParaRPr lang="fr-FR" dirty="0">
              <a:solidFill>
                <a:srgbClr val="C00000"/>
              </a:solidFill>
            </a:endParaRPr>
          </a:p>
          <a:p>
            <a:r>
              <a:rPr lang="fr-FR" dirty="0"/>
              <a:t>Faciliter la relation client</a:t>
            </a:r>
          </a:p>
          <a:p>
            <a:pPr lvl="1"/>
            <a:r>
              <a:rPr lang="fr-FR" dirty="0"/>
              <a:t>Des synthèses adaptées à chaque marché : personnes physiques, morales, pro, EI</a:t>
            </a:r>
          </a:p>
          <a:p>
            <a:pPr lvl="1"/>
            <a:r>
              <a:rPr lang="fr-FR" dirty="0"/>
              <a:t>La possibilité de </a:t>
            </a:r>
            <a:r>
              <a:rPr lang="fr-FR" dirty="0">
                <a:solidFill>
                  <a:srgbClr val="C00000"/>
                </a:solidFill>
              </a:rPr>
              <a:t>basculer en vue client </a:t>
            </a:r>
            <a:r>
              <a:rPr lang="fr-FR" dirty="0"/>
              <a:t>lors d’un RDV avec partage d’écran</a:t>
            </a:r>
          </a:p>
          <a:p>
            <a:pPr lvl="1"/>
            <a:r>
              <a:rPr lang="fr-FR" dirty="0"/>
              <a:t>Ajout de </a:t>
            </a:r>
            <a:r>
              <a:rPr lang="fr-FR" dirty="0">
                <a:solidFill>
                  <a:srgbClr val="C00000"/>
                </a:solidFill>
              </a:rPr>
              <a:t>graphiques</a:t>
            </a:r>
            <a:r>
              <a:rPr lang="fr-FR" dirty="0"/>
              <a:t> pour faciliter l’échange avec notre client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959326-B9AE-4B1F-8F50-63AAEA5E31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grands principes et avantages 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54009E95-7DAF-4028-A902-9B8BFB90327A}"/>
              </a:ext>
            </a:extLst>
          </p:cNvPr>
          <p:cNvSpPr txBox="1">
            <a:spLocks/>
          </p:cNvSpPr>
          <p:nvPr/>
        </p:nvSpPr>
        <p:spPr>
          <a:xfrm>
            <a:off x="695325" y="4839297"/>
            <a:ext cx="7403646" cy="155455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/>
              <a:t>Améliorer la présentation, l’ergonomie et la navigation</a:t>
            </a:r>
          </a:p>
          <a:p>
            <a:pPr lvl="1"/>
            <a:r>
              <a:rPr lang="fr-FR" sz="1400" dirty="0"/>
              <a:t>Bandeau de navigation </a:t>
            </a:r>
            <a:r>
              <a:rPr lang="fr-FR" sz="1400" dirty="0">
                <a:solidFill>
                  <a:srgbClr val="C00000"/>
                </a:solidFill>
              </a:rPr>
              <a:t>contextualisé</a:t>
            </a:r>
            <a:r>
              <a:rPr lang="fr-FR" sz="1400" dirty="0"/>
              <a:t> au client</a:t>
            </a:r>
          </a:p>
          <a:p>
            <a:pPr lvl="1"/>
            <a:r>
              <a:rPr lang="fr-FR" sz="1400" dirty="0">
                <a:solidFill>
                  <a:srgbClr val="C00000"/>
                </a:solidFill>
              </a:rPr>
              <a:t>Plusieurs zones de recherche </a:t>
            </a:r>
            <a:r>
              <a:rPr lang="fr-FR" sz="1400" dirty="0"/>
              <a:t>: client, applications, documents, annuaire, web</a:t>
            </a:r>
          </a:p>
          <a:p>
            <a:pPr lvl="1"/>
            <a:r>
              <a:rPr lang="fr-FR" sz="1400" dirty="0"/>
              <a:t>Création de </a:t>
            </a:r>
            <a:r>
              <a:rPr lang="fr-FR" sz="1400" dirty="0">
                <a:solidFill>
                  <a:srgbClr val="C00000"/>
                </a:solidFill>
              </a:rPr>
              <a:t>post-it numériques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F2CA000C-31AF-4DCF-940A-29D8CF237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 dirty="0"/>
              <a:t>Nouveau Portail MYSYS</a:t>
            </a:r>
          </a:p>
        </p:txBody>
      </p:sp>
    </p:spTree>
    <p:extLst>
      <p:ext uri="{BB962C8B-B14F-4D97-AF65-F5344CB8AC3E}">
        <p14:creationId xmlns:p14="http://schemas.microsoft.com/office/powerpoint/2010/main" val="3811964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403077-7359-4854-8F21-592BEE5FF0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Et pour nous, c’est quand ?</a:t>
            </a: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9254B722-105D-45F7-9BB8-6174AA7791F3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 rotWithShape="1">
          <a:blip r:embed="rId2"/>
          <a:srcRect r="8445" b="764"/>
          <a:stretch/>
        </p:blipFill>
        <p:spPr>
          <a:xfrm>
            <a:off x="2705956" y="1279995"/>
            <a:ext cx="6207520" cy="4822226"/>
          </a:xfrm>
          <a:prstGeom prst="rect">
            <a:avLst/>
          </a:prstGeom>
        </p:spPr>
      </p:pic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0B5DAEA4-3869-4225-BD89-66D426A74177}"/>
              </a:ext>
            </a:extLst>
          </p:cNvPr>
          <p:cNvSpPr txBox="1">
            <a:spLocks/>
          </p:cNvSpPr>
          <p:nvPr/>
        </p:nvSpPr>
        <p:spPr>
          <a:xfrm>
            <a:off x="334912" y="2721248"/>
            <a:ext cx="2943614" cy="155455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b="1" dirty="0">
                <a:solidFill>
                  <a:srgbClr val="C00000"/>
                </a:solidFill>
              </a:rPr>
              <a:t>Semaine 21</a:t>
            </a:r>
            <a:r>
              <a:rPr lang="fr-FR" sz="1600" dirty="0"/>
              <a:t>, lundi 23 mai</a:t>
            </a:r>
          </a:p>
          <a:p>
            <a:pPr lvl="1"/>
            <a:r>
              <a:rPr lang="fr-FR" sz="1400" dirty="0"/>
              <a:t>Moselle</a:t>
            </a:r>
          </a:p>
          <a:p>
            <a:pPr lvl="1"/>
            <a:r>
              <a:rPr lang="fr-FR" sz="1400" dirty="0"/>
              <a:t>Vosges</a:t>
            </a:r>
          </a:p>
          <a:p>
            <a:pPr marL="457200" lvl="1" indent="0">
              <a:buNone/>
            </a:pPr>
            <a:endParaRPr lang="fr-FR" dirty="0"/>
          </a:p>
          <a:p>
            <a:pPr lvl="1"/>
            <a:endParaRPr lang="fr-FR" dirty="0"/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9A37AB2D-6EF9-4B8A-A75C-D152C8858ABE}"/>
              </a:ext>
            </a:extLst>
          </p:cNvPr>
          <p:cNvSpPr txBox="1">
            <a:spLocks/>
          </p:cNvSpPr>
          <p:nvPr/>
        </p:nvSpPr>
        <p:spPr>
          <a:xfrm>
            <a:off x="8732449" y="1478247"/>
            <a:ext cx="2943614" cy="155455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b="1" dirty="0">
                <a:solidFill>
                  <a:srgbClr val="C00000"/>
                </a:solidFill>
              </a:rPr>
              <a:t>Semaine 22</a:t>
            </a:r>
            <a:r>
              <a:rPr lang="fr-FR" sz="1600" dirty="0"/>
              <a:t>, lundi 30 mai</a:t>
            </a:r>
          </a:p>
          <a:p>
            <a:pPr lvl="1"/>
            <a:r>
              <a:rPr lang="fr-FR" sz="1400" dirty="0"/>
              <a:t>Aube Haute-Marne</a:t>
            </a:r>
          </a:p>
          <a:p>
            <a:pPr lvl="1"/>
            <a:r>
              <a:rPr lang="fr-FR" sz="1400" dirty="0"/>
              <a:t>Haut-Rhin</a:t>
            </a:r>
          </a:p>
          <a:p>
            <a:pPr lvl="1"/>
            <a:r>
              <a:rPr lang="fr-FR" sz="1400" dirty="0"/>
              <a:t>Bas-Rhin</a:t>
            </a:r>
          </a:p>
          <a:p>
            <a:pPr marL="457200" lvl="1" indent="0">
              <a:buNone/>
            </a:pPr>
            <a:endParaRPr lang="fr-FR" dirty="0"/>
          </a:p>
          <a:p>
            <a:pPr lvl="1"/>
            <a:endParaRPr lang="fr-FR" dirty="0"/>
          </a:p>
        </p:txBody>
      </p:sp>
      <p:sp>
        <p:nvSpPr>
          <p:cNvPr id="16" name="Espace réservé du contenu 1">
            <a:extLst>
              <a:ext uri="{FF2B5EF4-FFF2-40B4-BE49-F238E27FC236}">
                <a16:creationId xmlns:a16="http://schemas.microsoft.com/office/drawing/2014/main" id="{DF44373D-15C3-498D-925F-5048588F764D}"/>
              </a:ext>
            </a:extLst>
          </p:cNvPr>
          <p:cNvSpPr txBox="1">
            <a:spLocks/>
          </p:cNvSpPr>
          <p:nvPr/>
        </p:nvSpPr>
        <p:spPr>
          <a:xfrm>
            <a:off x="8732449" y="4495145"/>
            <a:ext cx="3257388" cy="155455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b="1" dirty="0">
                <a:solidFill>
                  <a:srgbClr val="C00000"/>
                </a:solidFill>
              </a:rPr>
              <a:t>Semaine 25</a:t>
            </a:r>
            <a:r>
              <a:rPr lang="fr-FR" sz="1600" dirty="0"/>
              <a:t>, lundi 20 juin</a:t>
            </a:r>
          </a:p>
          <a:p>
            <a:pPr lvl="1"/>
            <a:r>
              <a:rPr lang="fr-FR" sz="1400" dirty="0"/>
              <a:t>Marne-Ardennes</a:t>
            </a:r>
          </a:p>
          <a:p>
            <a:pPr lvl="1"/>
            <a:r>
              <a:rPr lang="fr-FR" sz="1400" dirty="0"/>
              <a:t>Meurthe-et-Moselle Meuse</a:t>
            </a:r>
          </a:p>
          <a:p>
            <a:pPr lvl="1"/>
            <a:r>
              <a:rPr lang="fr-FR" sz="1400" dirty="0"/>
              <a:t>Banque Digitale</a:t>
            </a:r>
          </a:p>
          <a:p>
            <a:pPr marL="457200" lvl="1" indent="0">
              <a:buNone/>
            </a:pPr>
            <a:endParaRPr lang="fr-FR" dirty="0"/>
          </a:p>
          <a:p>
            <a:pPr lvl="1"/>
            <a:endParaRPr lang="fr-FR" dirty="0"/>
          </a:p>
        </p:txBody>
      </p:sp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FF71ABAB-203D-4BDF-BC8E-6EFCC2C6C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 dirty="0"/>
              <a:t>Nouveau Portail MYSYS</a:t>
            </a:r>
          </a:p>
        </p:txBody>
      </p:sp>
    </p:spTree>
    <p:extLst>
      <p:ext uri="{BB962C8B-B14F-4D97-AF65-F5344CB8AC3E}">
        <p14:creationId xmlns:p14="http://schemas.microsoft.com/office/powerpoint/2010/main" val="419235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7671FA-2325-4612-B752-C655F97BD59C}"/>
              </a:ext>
            </a:extLst>
          </p:cNvPr>
          <p:cNvSpPr/>
          <p:nvPr/>
        </p:nvSpPr>
        <p:spPr>
          <a:xfrm>
            <a:off x="5321148" y="2310029"/>
            <a:ext cx="6188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EA4E55"/>
              </a:buClr>
            </a:pPr>
            <a:r>
              <a:rPr lang="fr-FR" sz="2000" dirty="0">
                <a:solidFill>
                  <a:srgbClr val="C00000"/>
                </a:solidFill>
              </a:rPr>
              <a:t>2. </a:t>
            </a: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Mes premiers pas sur le Nouveau Portail MySys</a:t>
            </a:r>
          </a:p>
        </p:txBody>
      </p:sp>
    </p:spTree>
    <p:extLst>
      <p:ext uri="{BB962C8B-B14F-4D97-AF65-F5344CB8AC3E}">
        <p14:creationId xmlns:p14="http://schemas.microsoft.com/office/powerpoint/2010/main" val="989667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C16E68-D680-4868-AE05-A1D5331F3D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Ma première connexion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734D53-A6F0-4A03-B4A2-8DB21233EE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35"/>
          <a:stretch/>
        </p:blipFill>
        <p:spPr>
          <a:xfrm>
            <a:off x="1805371" y="1725105"/>
            <a:ext cx="9345105" cy="4910530"/>
          </a:xfrm>
          <a:prstGeom prst="rect">
            <a:avLst/>
          </a:prstGeom>
        </p:spPr>
      </p:pic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BD3EBDAC-ED33-47CE-AF80-3D1DAA676E85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AB962D7-DA08-4857-8ED1-079208550770}"/>
              </a:ext>
            </a:extLst>
          </p:cNvPr>
          <p:cNvSpPr/>
          <p:nvPr/>
        </p:nvSpPr>
        <p:spPr>
          <a:xfrm>
            <a:off x="6778516" y="2507530"/>
            <a:ext cx="418138" cy="392948"/>
          </a:xfrm>
          <a:prstGeom prst="ellipse">
            <a:avLst/>
          </a:prstGeom>
          <a:solidFill>
            <a:srgbClr val="C30F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FR" b="1" kern="0" dirty="0">
                <a:solidFill>
                  <a:srgbClr val="FFFFFF"/>
                </a:solidFill>
                <a:latin typeface="Arial" panose="020B0604020202020204"/>
              </a:rPr>
              <a:t>1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A46CC43-58B4-4AF0-A515-E5A37A9A2841}"/>
              </a:ext>
            </a:extLst>
          </p:cNvPr>
          <p:cNvSpPr/>
          <p:nvPr/>
        </p:nvSpPr>
        <p:spPr>
          <a:xfrm>
            <a:off x="3943068" y="4582486"/>
            <a:ext cx="418138" cy="392948"/>
          </a:xfrm>
          <a:prstGeom prst="ellipse">
            <a:avLst/>
          </a:prstGeom>
          <a:solidFill>
            <a:srgbClr val="C30F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219FE91-2B90-4FF0-97BC-4CFCD7C08AED}"/>
              </a:ext>
            </a:extLst>
          </p:cNvPr>
          <p:cNvSpPr txBox="1"/>
          <p:nvPr/>
        </p:nvSpPr>
        <p:spPr>
          <a:xfrm>
            <a:off x="1759520" y="1128607"/>
            <a:ext cx="9269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Lors de la première connexion </a:t>
            </a:r>
            <a:r>
              <a:rPr lang="fr-FR" sz="1600" dirty="0">
                <a:solidFill>
                  <a:srgbClr val="C00000"/>
                </a:solidFill>
              </a:rPr>
              <a:t>je ferme le PCM, je clique                sur mon bureau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renseigne les champs suivants…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EA1E093-583B-4C8E-93F1-33CAB6ED4916}"/>
              </a:ext>
            </a:extLst>
          </p:cNvPr>
          <p:cNvSpPr/>
          <p:nvPr/>
        </p:nvSpPr>
        <p:spPr>
          <a:xfrm>
            <a:off x="4361206" y="5790290"/>
            <a:ext cx="418138" cy="392948"/>
          </a:xfrm>
          <a:prstGeom prst="ellipse">
            <a:avLst/>
          </a:prstGeom>
          <a:solidFill>
            <a:srgbClr val="C30F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FR" b="1" kern="0" dirty="0">
                <a:solidFill>
                  <a:srgbClr val="FFFFFF"/>
                </a:solidFill>
                <a:latin typeface="Arial" panose="020B0604020202020204"/>
              </a:rPr>
              <a:t>3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1BDC496-5659-4753-AE9F-5A6CFDCAB228}"/>
              </a:ext>
            </a:extLst>
          </p:cNvPr>
          <p:cNvSpPr/>
          <p:nvPr/>
        </p:nvSpPr>
        <p:spPr>
          <a:xfrm>
            <a:off x="8561753" y="5607956"/>
            <a:ext cx="418138" cy="392948"/>
          </a:xfrm>
          <a:prstGeom prst="ellipse">
            <a:avLst/>
          </a:prstGeom>
          <a:solidFill>
            <a:srgbClr val="C30F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FR" b="1" kern="0" dirty="0">
                <a:solidFill>
                  <a:srgbClr val="FFFFFF"/>
                </a:solidFill>
                <a:latin typeface="Arial" panose="020B0604020202020204"/>
              </a:rPr>
              <a:t>4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6EDE43C-FBB5-4F83-8DB2-F1ED6A61A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21" y="2567618"/>
            <a:ext cx="923925" cy="86677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00813E9-4AF2-4D57-8D15-5CF77FC47FE8}"/>
              </a:ext>
            </a:extLst>
          </p:cNvPr>
          <p:cNvCxnSpPr/>
          <p:nvPr/>
        </p:nvCxnSpPr>
        <p:spPr>
          <a:xfrm>
            <a:off x="478107" y="2520140"/>
            <a:ext cx="836198" cy="96172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60D42F5-E4CF-4243-B054-DC9E07C64832}"/>
              </a:ext>
            </a:extLst>
          </p:cNvPr>
          <p:cNvCxnSpPr>
            <a:cxnSpLocks/>
          </p:cNvCxnSpPr>
          <p:nvPr/>
        </p:nvCxnSpPr>
        <p:spPr>
          <a:xfrm flipV="1">
            <a:off x="388141" y="2541055"/>
            <a:ext cx="836198" cy="9199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0292EC96-E645-436E-92F5-44540F312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6654" y="885827"/>
            <a:ext cx="836198" cy="1070334"/>
          </a:xfrm>
          <a:prstGeom prst="rect">
            <a:avLst/>
          </a:prstGeom>
        </p:spPr>
      </p:pic>
      <p:pic>
        <p:nvPicPr>
          <p:cNvPr id="17" name="Picture 2" descr="System attention icon">
            <a:extLst>
              <a:ext uri="{FF2B5EF4-FFF2-40B4-BE49-F238E27FC236}">
                <a16:creationId xmlns:a16="http://schemas.microsoft.com/office/drawing/2014/main" id="{F7B18B84-CEEF-4437-B76D-CC26D9E2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20" y="1879649"/>
            <a:ext cx="536662" cy="53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36D28D7-4F48-4738-B3C8-EAA9FD6BBF8C}"/>
              </a:ext>
            </a:extLst>
          </p:cNvPr>
          <p:cNvSpPr txBox="1"/>
          <p:nvPr/>
        </p:nvSpPr>
        <p:spPr>
          <a:xfrm>
            <a:off x="0" y="4778960"/>
            <a:ext cx="1653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Connexion spécifique DA </a:t>
            </a:r>
          </a:p>
        </p:txBody>
      </p:sp>
      <p:pic>
        <p:nvPicPr>
          <p:cNvPr id="21" name="Picture 13" descr="Résultat de recherche d'images pour &quot;clic&quot;">
            <a:extLst>
              <a:ext uri="{FF2B5EF4-FFF2-40B4-BE49-F238E27FC236}">
                <a16:creationId xmlns:a16="http://schemas.microsoft.com/office/drawing/2014/main" id="{D615722C-C17B-4C42-A2D7-91C87B071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01" y="6010080"/>
            <a:ext cx="321451" cy="34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42E7D90-B36F-4AF2-8DA0-16D99C74D0C3}"/>
              </a:ext>
            </a:extLst>
          </p:cNvPr>
          <p:cNvSpPr/>
          <p:nvPr/>
        </p:nvSpPr>
        <p:spPr>
          <a:xfrm>
            <a:off x="74645" y="4778960"/>
            <a:ext cx="1653726" cy="1614892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9" name="Objet 18">
            <a:extLst>
              <a:ext uri="{FF2B5EF4-FFF2-40B4-BE49-F238E27FC236}">
                <a16:creationId xmlns:a16="http://schemas.microsoft.com/office/drawing/2014/main" id="{D6DD9661-9500-46E2-91D7-52DDB5CDAD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136428"/>
              </p:ext>
            </p:extLst>
          </p:nvPr>
        </p:nvGraphicFramePr>
        <p:xfrm>
          <a:off x="426951" y="5425188"/>
          <a:ext cx="9144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Document" showAsIcon="1" r:id="rId8" imgW="914400" imgH="816480" progId="Word.Document.12">
                  <p:embed/>
                </p:oleObj>
              </mc:Choice>
              <mc:Fallback>
                <p:oleObj name="Document" showAsIcon="1" r:id="rId8" imgW="914400" imgH="816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6951" y="5425188"/>
                        <a:ext cx="914400" cy="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7732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C31E33-4041-4C82-95D7-FFBACC2262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page ma journée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529AD5-04C7-4B43-A1FF-2DDC552E4B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87"/>
          <a:stretch/>
        </p:blipFill>
        <p:spPr>
          <a:xfrm>
            <a:off x="1681359" y="1528641"/>
            <a:ext cx="9550060" cy="5005693"/>
          </a:xfrm>
          <a:prstGeom prst="rect">
            <a:avLst/>
          </a:prstGeom>
        </p:spPr>
      </p:pic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E2FCCEED-D54D-47AD-BEB6-AE3E0A7F495A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EB44CEC-7436-4661-8163-FE8D0C19FB21}"/>
              </a:ext>
            </a:extLst>
          </p:cNvPr>
          <p:cNvSpPr txBox="1"/>
          <p:nvPr/>
        </p:nvSpPr>
        <p:spPr>
          <a:xfrm>
            <a:off x="1681359" y="1110719"/>
            <a:ext cx="8380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suis connecté, voici mon nouvel environnement de travail …</a:t>
            </a:r>
          </a:p>
        </p:txBody>
      </p:sp>
    </p:spTree>
    <p:extLst>
      <p:ext uri="{BB962C8B-B14F-4D97-AF65-F5344CB8AC3E}">
        <p14:creationId xmlns:p14="http://schemas.microsoft.com/office/powerpoint/2010/main" val="211957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page ma journée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83F82D-EEA1-446F-A057-F747D1938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228" y="3264393"/>
            <a:ext cx="7297544" cy="329213"/>
          </a:xfrm>
          <a:prstGeom prst="rect">
            <a:avLst/>
          </a:prstGeom>
        </p:spPr>
      </p:pic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6CDF4AEC-405D-4D75-AAD0-9A257CA7759E}"/>
              </a:ext>
            </a:extLst>
          </p:cNvPr>
          <p:cNvSpPr txBox="1">
            <a:spLocks/>
          </p:cNvSpPr>
          <p:nvPr/>
        </p:nvSpPr>
        <p:spPr>
          <a:xfrm>
            <a:off x="473428" y="1459345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D7000F"/>
              </a:buClr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A6EA10-01CC-49A2-B645-30A29E449A8C}"/>
              </a:ext>
            </a:extLst>
          </p:cNvPr>
          <p:cNvCxnSpPr>
            <a:cxnSpLocks/>
          </p:cNvCxnSpPr>
          <p:nvPr/>
        </p:nvCxnSpPr>
        <p:spPr>
          <a:xfrm flipH="1" flipV="1">
            <a:off x="6234328" y="1774455"/>
            <a:ext cx="221672" cy="23090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B7126496-B364-4C60-B6EB-36CBA8CE4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801" y="1459345"/>
            <a:ext cx="1366090" cy="2477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D37826-8940-4539-AA42-1C6D05DDF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5321" y="1459344"/>
            <a:ext cx="8812165" cy="4726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C57742F-3B0F-4670-BD12-3A345B58CF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5304" y="2591905"/>
            <a:ext cx="2873204" cy="83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2E64EA1B-CE1B-41F7-B01C-682BE48D2B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8697" y="3325029"/>
            <a:ext cx="2841580" cy="2967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Ellipse 36">
            <a:extLst>
              <a:ext uri="{FF2B5EF4-FFF2-40B4-BE49-F238E27FC236}">
                <a16:creationId xmlns:a16="http://schemas.microsoft.com/office/drawing/2014/main" id="{98F5DE3A-A761-4B85-B088-4B97967885C9}"/>
              </a:ext>
            </a:extLst>
          </p:cNvPr>
          <p:cNvSpPr/>
          <p:nvPr/>
        </p:nvSpPr>
        <p:spPr>
          <a:xfrm>
            <a:off x="2355321" y="2115127"/>
            <a:ext cx="591079" cy="28632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D41AA423-1626-44CA-9F4F-BB5D0A185BB0}"/>
              </a:ext>
            </a:extLst>
          </p:cNvPr>
          <p:cNvSpPr/>
          <p:nvPr/>
        </p:nvSpPr>
        <p:spPr>
          <a:xfrm>
            <a:off x="3595123" y="2785869"/>
            <a:ext cx="637261" cy="28632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0882BF05-D6CB-4859-8F6E-0F5897CDB132}"/>
              </a:ext>
            </a:extLst>
          </p:cNvPr>
          <p:cNvSpPr/>
          <p:nvPr/>
        </p:nvSpPr>
        <p:spPr>
          <a:xfrm>
            <a:off x="5643249" y="3487774"/>
            <a:ext cx="591079" cy="28632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CC46E487-93F9-4A93-AE47-838269507D42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D0DCE77-5A88-49CF-8BC2-791A715FF75A}"/>
              </a:ext>
            </a:extLst>
          </p:cNvPr>
          <p:cNvSpPr txBox="1"/>
          <p:nvPr/>
        </p:nvSpPr>
        <p:spPr>
          <a:xfrm>
            <a:off x="2331898" y="1023209"/>
            <a:ext cx="9669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Sur ce nouvel environnement de travail, j’accède directement aux risques, opportunités, actions…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4A8914F-1809-476A-8470-F2CACCA8E1E2}"/>
              </a:ext>
            </a:extLst>
          </p:cNvPr>
          <p:cNvGrpSpPr/>
          <p:nvPr/>
        </p:nvGrpSpPr>
        <p:grpSpPr>
          <a:xfrm flipH="1">
            <a:off x="396420" y="2446595"/>
            <a:ext cx="1304112" cy="1184343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27" name="Freeform 51">
              <a:extLst>
                <a:ext uri="{FF2B5EF4-FFF2-40B4-BE49-F238E27FC236}">
                  <a16:creationId xmlns:a16="http://schemas.microsoft.com/office/drawing/2014/main" id="{EC1B4374-E022-4AB6-BA77-07027A39F1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8" name="Freeform 52">
              <a:extLst>
                <a:ext uri="{FF2B5EF4-FFF2-40B4-BE49-F238E27FC236}">
                  <a16:creationId xmlns:a16="http://schemas.microsoft.com/office/drawing/2014/main" id="{014050C9-C2EF-46C4-ACD4-2163AE7EA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9" name="Freeform 53">
              <a:extLst>
                <a:ext uri="{FF2B5EF4-FFF2-40B4-BE49-F238E27FC236}">
                  <a16:creationId xmlns:a16="http://schemas.microsoft.com/office/drawing/2014/main" id="{EB49D09F-3FE1-4301-B817-9992218675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56F771D4-AA1F-4C56-9CEA-50343344C6D4}"/>
              </a:ext>
            </a:extLst>
          </p:cNvPr>
          <p:cNvSpPr/>
          <p:nvPr/>
        </p:nvSpPr>
        <p:spPr>
          <a:xfrm>
            <a:off x="10453583" y="1424730"/>
            <a:ext cx="429722" cy="41432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837D683-D930-486B-9C70-08FCB34F0DD1}"/>
              </a:ext>
            </a:extLst>
          </p:cNvPr>
          <p:cNvCxnSpPr>
            <a:cxnSpLocks/>
          </p:cNvCxnSpPr>
          <p:nvPr/>
        </p:nvCxnSpPr>
        <p:spPr>
          <a:xfrm>
            <a:off x="10668444" y="1805529"/>
            <a:ext cx="86422" cy="2175314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à coins arrondis 9">
            <a:extLst>
              <a:ext uri="{FF2B5EF4-FFF2-40B4-BE49-F238E27FC236}">
                <a16:creationId xmlns:a16="http://schemas.microsoft.com/office/drawing/2014/main" id="{1097906A-7BA8-42D4-A9A7-4F357B05C9F8}"/>
              </a:ext>
            </a:extLst>
          </p:cNvPr>
          <p:cNvSpPr/>
          <p:nvPr/>
        </p:nvSpPr>
        <p:spPr>
          <a:xfrm>
            <a:off x="9960226" y="4006247"/>
            <a:ext cx="1589280" cy="740711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1200" dirty="0">
                <a:solidFill>
                  <a:schemeClr val="bg1"/>
                </a:solidFill>
                <a:latin typeface="Calibri" panose="020F0502020204030204"/>
              </a:rPr>
              <a:t>Le manager peut sélectionner ici, ses équipiers</a:t>
            </a:r>
            <a:endParaRPr kumimoji="0" lang="fr-FR" sz="1400" b="1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813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page ma journée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6CDF4AEC-405D-4D75-AAD0-9A257CA7759E}"/>
              </a:ext>
            </a:extLst>
          </p:cNvPr>
          <p:cNvSpPr txBox="1">
            <a:spLocks/>
          </p:cNvSpPr>
          <p:nvPr/>
        </p:nvSpPr>
        <p:spPr>
          <a:xfrm>
            <a:off x="473428" y="1459345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Wingdings 2" panose="05020102010507070707" pitchFamily="18" charset="2"/>
              <a:buNone/>
            </a:pPr>
            <a:endParaRPr lang="fr-FR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A6EA10-01CC-49A2-B645-30A29E449A8C}"/>
              </a:ext>
            </a:extLst>
          </p:cNvPr>
          <p:cNvCxnSpPr>
            <a:cxnSpLocks/>
          </p:cNvCxnSpPr>
          <p:nvPr/>
        </p:nvCxnSpPr>
        <p:spPr>
          <a:xfrm flipH="1" flipV="1">
            <a:off x="6234328" y="1774455"/>
            <a:ext cx="221672" cy="23090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B7126496-B364-4C60-B6EB-36CBA8CE4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883" y="1986543"/>
            <a:ext cx="1366090" cy="2477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D37826-8940-4539-AA42-1C6D05DDF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720" y="1846570"/>
            <a:ext cx="8812165" cy="4726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529ECE6-D6C1-4908-A641-617B67FBB53B}"/>
              </a:ext>
            </a:extLst>
          </p:cNvPr>
          <p:cNvCxnSpPr>
            <a:cxnSpLocks/>
          </p:cNvCxnSpPr>
          <p:nvPr/>
        </p:nvCxnSpPr>
        <p:spPr>
          <a:xfrm>
            <a:off x="8154186" y="1846570"/>
            <a:ext cx="172920" cy="75915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97E3B08-8FF7-4700-B9CF-485EDCB0CCA9}"/>
              </a:ext>
            </a:extLst>
          </p:cNvPr>
          <p:cNvCxnSpPr>
            <a:cxnSpLocks/>
          </p:cNvCxnSpPr>
          <p:nvPr/>
        </p:nvCxnSpPr>
        <p:spPr>
          <a:xfrm>
            <a:off x="9681328" y="1846570"/>
            <a:ext cx="475948" cy="1518397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F08D57E1-F12A-4913-B9CF-6986AE6D7BCF}"/>
              </a:ext>
            </a:extLst>
          </p:cNvPr>
          <p:cNvCxnSpPr>
            <a:cxnSpLocks/>
          </p:cNvCxnSpPr>
          <p:nvPr/>
        </p:nvCxnSpPr>
        <p:spPr>
          <a:xfrm flipH="1">
            <a:off x="6679942" y="1846570"/>
            <a:ext cx="343671" cy="72793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à coins arrondis 9">
            <a:extLst>
              <a:ext uri="{FF2B5EF4-FFF2-40B4-BE49-F238E27FC236}">
                <a16:creationId xmlns:a16="http://schemas.microsoft.com/office/drawing/2014/main" id="{222114E3-8E43-48EE-A903-16549A343BDD}"/>
              </a:ext>
            </a:extLst>
          </p:cNvPr>
          <p:cNvSpPr/>
          <p:nvPr/>
        </p:nvSpPr>
        <p:spPr>
          <a:xfrm>
            <a:off x="7023613" y="4883363"/>
            <a:ext cx="4007731" cy="34462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1200" dirty="0">
                <a:solidFill>
                  <a:schemeClr val="bg1"/>
                </a:solidFill>
                <a:latin typeface="Calibri" panose="020F0502020204030204"/>
              </a:rPr>
              <a:t>Accès à l’appli complète via « Gérer l’agenda »</a:t>
            </a:r>
            <a:endParaRPr kumimoji="0" lang="fr-FR" sz="1400" b="1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0CA36B42-7FAF-4EF7-944F-FA5A7C50AF62}"/>
              </a:ext>
            </a:extLst>
          </p:cNvPr>
          <p:cNvCxnSpPr>
            <a:cxnSpLocks/>
          </p:cNvCxnSpPr>
          <p:nvPr/>
        </p:nvCxnSpPr>
        <p:spPr>
          <a:xfrm flipH="1">
            <a:off x="6096001" y="4968091"/>
            <a:ext cx="927612" cy="8758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D482D08E-FD29-42B5-B62F-0F516B7413A4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1F8ABD4-CD74-4AB7-AFB6-16B5CD78AF63}"/>
              </a:ext>
            </a:extLst>
          </p:cNvPr>
          <p:cNvSpPr txBox="1"/>
          <p:nvPr/>
        </p:nvSpPr>
        <p:spPr>
          <a:xfrm>
            <a:off x="1926634" y="1126570"/>
            <a:ext cx="9466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J’accède également à mon agenda, à mes mails et à la création de mémos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2A8DB55-1808-4D6E-BEB8-BEC1BB1D9692}"/>
              </a:ext>
            </a:extLst>
          </p:cNvPr>
          <p:cNvGrpSpPr/>
          <p:nvPr/>
        </p:nvGrpSpPr>
        <p:grpSpPr>
          <a:xfrm flipH="1">
            <a:off x="402497" y="2881007"/>
            <a:ext cx="1304112" cy="1184343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26" name="Freeform 51">
              <a:extLst>
                <a:ext uri="{FF2B5EF4-FFF2-40B4-BE49-F238E27FC236}">
                  <a16:creationId xmlns:a16="http://schemas.microsoft.com/office/drawing/2014/main" id="{F4448E67-5858-42D5-9F30-359C48692D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7" name="Freeform 52">
              <a:extLst>
                <a:ext uri="{FF2B5EF4-FFF2-40B4-BE49-F238E27FC236}">
                  <a16:creationId xmlns:a16="http://schemas.microsoft.com/office/drawing/2014/main" id="{3C3A0891-44BB-4CC4-B2CE-C2749C2D3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8" name="Freeform 53">
              <a:extLst>
                <a:ext uri="{FF2B5EF4-FFF2-40B4-BE49-F238E27FC236}">
                  <a16:creationId xmlns:a16="http://schemas.microsoft.com/office/drawing/2014/main" id="{DDA6EED4-1167-4B16-AB59-625C05AEF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29" name="Picture 8" descr="Modèle communique lancement nouveau produit">
            <a:extLst>
              <a:ext uri="{FF2B5EF4-FFF2-40B4-BE49-F238E27FC236}">
                <a16:creationId xmlns:a16="http://schemas.microsoft.com/office/drawing/2014/main" id="{986CD22B-D87A-49B7-A991-1ADCBAA58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9727" y="3225226"/>
            <a:ext cx="803542" cy="6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717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Mémos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6CDF4AEC-405D-4D75-AAD0-9A257CA7759E}"/>
              </a:ext>
            </a:extLst>
          </p:cNvPr>
          <p:cNvSpPr txBox="1">
            <a:spLocks/>
          </p:cNvSpPr>
          <p:nvPr/>
        </p:nvSpPr>
        <p:spPr>
          <a:xfrm>
            <a:off x="473428" y="1459345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Wingdings 2" panose="05020102010507070707" pitchFamily="18" charset="2"/>
              <a:buNone/>
            </a:pPr>
            <a:endParaRPr lang="fr-FR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A6EA10-01CC-49A2-B645-30A29E449A8C}"/>
              </a:ext>
            </a:extLst>
          </p:cNvPr>
          <p:cNvCxnSpPr>
            <a:cxnSpLocks/>
          </p:cNvCxnSpPr>
          <p:nvPr/>
        </p:nvCxnSpPr>
        <p:spPr>
          <a:xfrm flipH="1" flipV="1">
            <a:off x="6234328" y="1774455"/>
            <a:ext cx="221672" cy="23090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B7126496-B364-4C60-B6EB-36CBA8CE4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20" y="1824324"/>
            <a:ext cx="1366090" cy="2477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D37826-8940-4539-AA42-1C6D05DDFB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134"/>
          <a:stretch/>
        </p:blipFill>
        <p:spPr>
          <a:xfrm>
            <a:off x="2446117" y="1116677"/>
            <a:ext cx="2967209" cy="3713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8F53BB64-E78E-4118-B6E4-7BD056C5CADF}"/>
              </a:ext>
            </a:extLst>
          </p:cNvPr>
          <p:cNvSpPr/>
          <p:nvPr/>
        </p:nvSpPr>
        <p:spPr>
          <a:xfrm>
            <a:off x="2773996" y="2283257"/>
            <a:ext cx="369455" cy="267854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8CC0236-F3A3-438C-91DE-9BA1842B5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234" y="169937"/>
            <a:ext cx="5017411" cy="2803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429E81-E701-44A3-86A0-605F3E017A1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334" b="12140"/>
          <a:stretch/>
        </p:blipFill>
        <p:spPr>
          <a:xfrm>
            <a:off x="8032939" y="2101525"/>
            <a:ext cx="3385476" cy="3713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1D36FBA9-5EF2-4460-BA21-F37FF7BC8F9C}"/>
              </a:ext>
            </a:extLst>
          </p:cNvPr>
          <p:cNvCxnSpPr/>
          <p:nvPr/>
        </p:nvCxnSpPr>
        <p:spPr>
          <a:xfrm flipV="1">
            <a:off x="5067308" y="2113228"/>
            <a:ext cx="668691" cy="303956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21B34EE-1A82-4EF2-B30F-4AE96841C023}"/>
              </a:ext>
            </a:extLst>
          </p:cNvPr>
          <p:cNvCxnSpPr/>
          <p:nvPr/>
        </p:nvCxnSpPr>
        <p:spPr>
          <a:xfrm>
            <a:off x="8793018" y="1763301"/>
            <a:ext cx="0" cy="1580263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DFB9300-C228-459C-9918-1E26DA76100E}"/>
              </a:ext>
            </a:extLst>
          </p:cNvPr>
          <p:cNvSpPr/>
          <p:nvPr/>
        </p:nvSpPr>
        <p:spPr>
          <a:xfrm>
            <a:off x="8654473" y="3822770"/>
            <a:ext cx="2738726" cy="361303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239C97BE-3230-425D-9777-067D97D157CF}"/>
              </a:ext>
            </a:extLst>
          </p:cNvPr>
          <p:cNvSpPr/>
          <p:nvPr/>
        </p:nvSpPr>
        <p:spPr>
          <a:xfrm>
            <a:off x="4155117" y="2020061"/>
            <a:ext cx="401217" cy="35171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1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C3A15058-BFE3-4E8A-9960-1811CABC3FD3}"/>
              </a:ext>
            </a:extLst>
          </p:cNvPr>
          <p:cNvSpPr/>
          <p:nvPr/>
        </p:nvSpPr>
        <p:spPr>
          <a:xfrm>
            <a:off x="7631722" y="320091"/>
            <a:ext cx="401217" cy="351713"/>
          </a:xfrm>
          <a:prstGeom prst="ellipse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2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96802F25-6066-4C18-8D63-D9E996460288}"/>
              </a:ext>
            </a:extLst>
          </p:cNvPr>
          <p:cNvSpPr/>
          <p:nvPr/>
        </p:nvSpPr>
        <p:spPr>
          <a:xfrm>
            <a:off x="8143098" y="3822770"/>
            <a:ext cx="401217" cy="351713"/>
          </a:xfrm>
          <a:prstGeom prst="ellipse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3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EB46211-E7FD-4CEF-89AF-C7539CDDFD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3018" y="5548723"/>
            <a:ext cx="3312251" cy="504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0584C5C4-9178-4EB1-AAC7-DF0FB640091F}"/>
              </a:ext>
            </a:extLst>
          </p:cNvPr>
          <p:cNvCxnSpPr/>
          <p:nvPr/>
        </p:nvCxnSpPr>
        <p:spPr>
          <a:xfrm>
            <a:off x="9552368" y="4302778"/>
            <a:ext cx="173309" cy="1245945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8" descr="Modèle communique lancement nouveau produit">
            <a:extLst>
              <a:ext uri="{FF2B5EF4-FFF2-40B4-BE49-F238E27FC236}">
                <a16:creationId xmlns:a16="http://schemas.microsoft.com/office/drawing/2014/main" id="{44EF1545-C13F-475F-A0DB-D16D7A51E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8" y="30517"/>
            <a:ext cx="803542" cy="6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D007AEC6-1D68-4351-9C17-A9BEFB48A719}"/>
              </a:ext>
            </a:extLst>
          </p:cNvPr>
          <p:cNvGrpSpPr/>
          <p:nvPr/>
        </p:nvGrpSpPr>
        <p:grpSpPr>
          <a:xfrm rot="20910660" flipH="1">
            <a:off x="402497" y="2881007"/>
            <a:ext cx="1304112" cy="1184343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33" name="Freeform 51">
              <a:extLst>
                <a:ext uri="{FF2B5EF4-FFF2-40B4-BE49-F238E27FC236}">
                  <a16:creationId xmlns:a16="http://schemas.microsoft.com/office/drawing/2014/main" id="{2526F578-87C5-4742-9CCE-F81131E1C1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36" name="Freeform 52">
              <a:extLst>
                <a:ext uri="{FF2B5EF4-FFF2-40B4-BE49-F238E27FC236}">
                  <a16:creationId xmlns:a16="http://schemas.microsoft.com/office/drawing/2014/main" id="{F5AB759B-635B-4645-BBCC-F3D27A327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41B02AF5-0C5B-45B2-84D4-F75F1377BB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9E22086D-6FA7-4B40-8D9C-D43DBE2CC174}"/>
              </a:ext>
            </a:extLst>
          </p:cNvPr>
          <p:cNvSpPr txBox="1"/>
          <p:nvPr/>
        </p:nvSpPr>
        <p:spPr>
          <a:xfrm>
            <a:off x="974166" y="5371418"/>
            <a:ext cx="6530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crée mes post-it digitaux, ils sont personnels, une simple coche les fait disparaître</a:t>
            </a:r>
          </a:p>
        </p:txBody>
      </p:sp>
    </p:spTree>
    <p:extLst>
      <p:ext uri="{BB962C8B-B14F-4D97-AF65-F5344CB8AC3E}">
        <p14:creationId xmlns:p14="http://schemas.microsoft.com/office/powerpoint/2010/main" val="1526899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Je recherche un client…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39F0257-F77B-4D7E-8CBA-2AD60549A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296" y="2384324"/>
            <a:ext cx="8741984" cy="2876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05849E7-7CC6-4789-903A-A130333135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010"/>
          <a:stretch/>
        </p:blipFill>
        <p:spPr>
          <a:xfrm>
            <a:off x="697925" y="1355148"/>
            <a:ext cx="1401463" cy="2610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4AE9BC55-8274-488B-8BF3-3FF1DF045ABB}"/>
              </a:ext>
            </a:extLst>
          </p:cNvPr>
          <p:cNvSpPr txBox="1"/>
          <p:nvPr/>
        </p:nvSpPr>
        <p:spPr>
          <a:xfrm>
            <a:off x="2500499" y="1522774"/>
            <a:ext cx="8472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Comme sur le PCM, la recherche se fait par les critères : nom, prénom, N° compte ou N° de personne…, et également par </a:t>
            </a:r>
            <a:r>
              <a:rPr lang="fr-FR" sz="1600" dirty="0">
                <a:solidFill>
                  <a:srgbClr val="C00000"/>
                </a:solidFill>
              </a:rPr>
              <a:t>numéro de téléphone et email du client.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08DA719-7766-4C11-B24E-E38D27392051}"/>
              </a:ext>
            </a:extLst>
          </p:cNvPr>
          <p:cNvGrpSpPr/>
          <p:nvPr/>
        </p:nvGrpSpPr>
        <p:grpSpPr>
          <a:xfrm rot="20467937" flipH="1">
            <a:off x="570440" y="3370949"/>
            <a:ext cx="1088031" cy="978432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37" name="Freeform 51">
              <a:extLst>
                <a:ext uri="{FF2B5EF4-FFF2-40B4-BE49-F238E27FC236}">
                  <a16:creationId xmlns:a16="http://schemas.microsoft.com/office/drawing/2014/main" id="{376298BC-FF47-498A-80D6-AD4CE8685D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38" name="Freeform 52">
              <a:extLst>
                <a:ext uri="{FF2B5EF4-FFF2-40B4-BE49-F238E27FC236}">
                  <a16:creationId xmlns:a16="http://schemas.microsoft.com/office/drawing/2014/main" id="{8EB0A4F8-BE00-4DCC-A18D-636E8D6CD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41" name="Freeform 53">
              <a:extLst>
                <a:ext uri="{FF2B5EF4-FFF2-40B4-BE49-F238E27FC236}">
                  <a16:creationId xmlns:a16="http://schemas.microsoft.com/office/drawing/2014/main" id="{517E257C-91DA-4BDF-8434-9A3A04A1E4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42" name="Picture 8" descr="Modèle communique lancement nouveau produit">
            <a:extLst>
              <a:ext uri="{FF2B5EF4-FFF2-40B4-BE49-F238E27FC236}">
                <a16:creationId xmlns:a16="http://schemas.microsoft.com/office/drawing/2014/main" id="{4E46797B-AB06-4BC2-9D48-1AF76D091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124" y="4670196"/>
            <a:ext cx="605580" cy="51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532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… ou je crée un prospect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05849E7-7CC6-4789-903A-A130333135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2733"/>
          <a:stretch/>
        </p:blipFill>
        <p:spPr>
          <a:xfrm>
            <a:off x="697925" y="1355148"/>
            <a:ext cx="1420124" cy="2610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4AE9BC55-8274-488B-8BF3-3FF1DF045ABB}"/>
              </a:ext>
            </a:extLst>
          </p:cNvPr>
          <p:cNvSpPr txBox="1"/>
          <p:nvPr/>
        </p:nvSpPr>
        <p:spPr>
          <a:xfrm>
            <a:off x="2500499" y="1522774"/>
            <a:ext cx="8472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Comme sur le PCM, si le client n’est pas connu du SI, le nouveau portail me propose automatiquement la création du prospect</a:t>
            </a:r>
            <a:endParaRPr lang="fr-FR" sz="1600" dirty="0">
              <a:solidFill>
                <a:srgbClr val="C00000"/>
              </a:solidFill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08DA719-7766-4C11-B24E-E38D27392051}"/>
              </a:ext>
            </a:extLst>
          </p:cNvPr>
          <p:cNvGrpSpPr/>
          <p:nvPr/>
        </p:nvGrpSpPr>
        <p:grpSpPr>
          <a:xfrm rot="20144187" flipH="1">
            <a:off x="570440" y="3370949"/>
            <a:ext cx="1088031" cy="978432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37" name="Freeform 51">
              <a:extLst>
                <a:ext uri="{FF2B5EF4-FFF2-40B4-BE49-F238E27FC236}">
                  <a16:creationId xmlns:a16="http://schemas.microsoft.com/office/drawing/2014/main" id="{376298BC-FF47-498A-80D6-AD4CE8685D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38" name="Freeform 52">
              <a:extLst>
                <a:ext uri="{FF2B5EF4-FFF2-40B4-BE49-F238E27FC236}">
                  <a16:creationId xmlns:a16="http://schemas.microsoft.com/office/drawing/2014/main" id="{8EB0A4F8-BE00-4DCC-A18D-636E8D6CD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41" name="Freeform 53">
              <a:extLst>
                <a:ext uri="{FF2B5EF4-FFF2-40B4-BE49-F238E27FC236}">
                  <a16:creationId xmlns:a16="http://schemas.microsoft.com/office/drawing/2014/main" id="{517E257C-91DA-4BDF-8434-9A3A04A1E4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3A8AE58-84D9-48AC-ABAB-50A4A4713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940" y="2179371"/>
            <a:ext cx="6964151" cy="4092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8D425B99-91E8-4632-851E-3FE1C598A96D}"/>
              </a:ext>
            </a:extLst>
          </p:cNvPr>
          <p:cNvSpPr/>
          <p:nvPr/>
        </p:nvSpPr>
        <p:spPr>
          <a:xfrm>
            <a:off x="5150545" y="4642948"/>
            <a:ext cx="3672943" cy="4946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769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Une fois le client trouvé…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05849E7-7CC6-4789-903A-A130333135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93"/>
          <a:stretch/>
        </p:blipFill>
        <p:spPr>
          <a:xfrm>
            <a:off x="697925" y="1355148"/>
            <a:ext cx="1429455" cy="2610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4AE9BC55-8274-488B-8BF3-3FF1DF045ABB}"/>
              </a:ext>
            </a:extLst>
          </p:cNvPr>
          <p:cNvSpPr txBox="1"/>
          <p:nvPr/>
        </p:nvSpPr>
        <p:spPr>
          <a:xfrm>
            <a:off x="2500499" y="1522774"/>
            <a:ext cx="8472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peux ouvrir la synthèse ou </a:t>
            </a:r>
            <a:r>
              <a:rPr lang="fr-FR" sz="1600" dirty="0">
                <a:solidFill>
                  <a:srgbClr val="C00000"/>
                </a:solidFill>
              </a:rPr>
              <a:t>aller directement sur la connaissance client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avec le bouton « Gérer la personne physique »</a:t>
            </a:r>
            <a:endParaRPr lang="fr-FR" sz="1600" dirty="0">
              <a:solidFill>
                <a:srgbClr val="C00000"/>
              </a:solidFill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08DA719-7766-4C11-B24E-E38D27392051}"/>
              </a:ext>
            </a:extLst>
          </p:cNvPr>
          <p:cNvGrpSpPr/>
          <p:nvPr/>
        </p:nvGrpSpPr>
        <p:grpSpPr>
          <a:xfrm rot="20144187" flipH="1">
            <a:off x="570440" y="3370949"/>
            <a:ext cx="1088031" cy="978432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37" name="Freeform 51">
              <a:extLst>
                <a:ext uri="{FF2B5EF4-FFF2-40B4-BE49-F238E27FC236}">
                  <a16:creationId xmlns:a16="http://schemas.microsoft.com/office/drawing/2014/main" id="{376298BC-FF47-498A-80D6-AD4CE8685D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38" name="Freeform 52">
              <a:extLst>
                <a:ext uri="{FF2B5EF4-FFF2-40B4-BE49-F238E27FC236}">
                  <a16:creationId xmlns:a16="http://schemas.microsoft.com/office/drawing/2014/main" id="{8EB0A4F8-BE00-4DCC-A18D-636E8D6CD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41" name="Freeform 53">
              <a:extLst>
                <a:ext uri="{FF2B5EF4-FFF2-40B4-BE49-F238E27FC236}">
                  <a16:creationId xmlns:a16="http://schemas.microsoft.com/office/drawing/2014/main" id="{517E257C-91DA-4BDF-8434-9A3A04A1E4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3A8AE58-84D9-48AC-ABAB-50A4A4713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303" y="2179371"/>
            <a:ext cx="6964151" cy="4092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8D425B99-91E8-4632-851E-3FE1C598A96D}"/>
              </a:ext>
            </a:extLst>
          </p:cNvPr>
          <p:cNvSpPr/>
          <p:nvPr/>
        </p:nvSpPr>
        <p:spPr>
          <a:xfrm>
            <a:off x="7231271" y="5904963"/>
            <a:ext cx="3672943" cy="4946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3" name="Picture 8" descr="Modèle communique lancement nouveau produit">
            <a:extLst>
              <a:ext uri="{FF2B5EF4-FFF2-40B4-BE49-F238E27FC236}">
                <a16:creationId xmlns:a16="http://schemas.microsoft.com/office/drawing/2014/main" id="{0E35AD3B-DE25-4D77-B0D9-B6BE89E55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607" y="5813545"/>
            <a:ext cx="803542" cy="6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591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Après avoir cliqué sur « Synthèse personne physique  »…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6CDF4AEC-405D-4D75-AAD0-9A257CA7759E}"/>
              </a:ext>
            </a:extLst>
          </p:cNvPr>
          <p:cNvSpPr txBox="1">
            <a:spLocks/>
          </p:cNvSpPr>
          <p:nvPr/>
        </p:nvSpPr>
        <p:spPr>
          <a:xfrm>
            <a:off x="473428" y="1459345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Wingdings 2" panose="05020102010507070707" pitchFamily="18" charset="2"/>
              <a:buNone/>
            </a:pPr>
            <a:endParaRPr lang="fr-FR" dirty="0"/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BD509DE5-79BC-46FD-BCDE-0D1E9A660B0F}"/>
              </a:ext>
            </a:extLst>
          </p:cNvPr>
          <p:cNvSpPr txBox="1">
            <a:spLocks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  <a:endParaRPr lang="fr-FR" sz="1200" b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FF7F1F-9389-4F22-9F70-A088CB181D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75" r="589"/>
          <a:stretch/>
        </p:blipFill>
        <p:spPr>
          <a:xfrm>
            <a:off x="2496249" y="1137157"/>
            <a:ext cx="8709816" cy="523257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A0F5B0C-6F71-4497-B766-4FBE567FD0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451" y="1407184"/>
            <a:ext cx="1352998" cy="27510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F2BE6906-4C25-4C7F-AD58-65EF48398D89}"/>
              </a:ext>
            </a:extLst>
          </p:cNvPr>
          <p:cNvGrpSpPr/>
          <p:nvPr/>
        </p:nvGrpSpPr>
        <p:grpSpPr>
          <a:xfrm rot="21397846" flipH="1">
            <a:off x="675607" y="3825493"/>
            <a:ext cx="575996" cy="577204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34" name="Freeform 51">
              <a:extLst>
                <a:ext uri="{FF2B5EF4-FFF2-40B4-BE49-F238E27FC236}">
                  <a16:creationId xmlns:a16="http://schemas.microsoft.com/office/drawing/2014/main" id="{711942F5-708E-4D92-A124-BF60061642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35" name="Freeform 52">
              <a:extLst>
                <a:ext uri="{FF2B5EF4-FFF2-40B4-BE49-F238E27FC236}">
                  <a16:creationId xmlns:a16="http://schemas.microsoft.com/office/drawing/2014/main" id="{CEC7C2DF-E43E-4FCC-8D07-B33789741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36" name="Freeform 53">
              <a:extLst>
                <a:ext uri="{FF2B5EF4-FFF2-40B4-BE49-F238E27FC236}">
                  <a16:creationId xmlns:a16="http://schemas.microsoft.com/office/drawing/2014/main" id="{E713E880-6B02-4B7D-883F-789CD69BED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sp>
        <p:nvSpPr>
          <p:cNvPr id="6" name="Ellipse 5">
            <a:extLst>
              <a:ext uri="{FF2B5EF4-FFF2-40B4-BE49-F238E27FC236}">
                <a16:creationId xmlns:a16="http://schemas.microsoft.com/office/drawing/2014/main" id="{1A975B28-7327-4B18-AF26-C125118EA405}"/>
              </a:ext>
            </a:extLst>
          </p:cNvPr>
          <p:cNvSpPr/>
          <p:nvPr/>
        </p:nvSpPr>
        <p:spPr>
          <a:xfrm>
            <a:off x="10983188" y="2167055"/>
            <a:ext cx="391885" cy="184934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5769F64-D7D6-4E35-9155-99A9ADBCA254}"/>
              </a:ext>
            </a:extLst>
          </p:cNvPr>
          <p:cNvSpPr txBox="1"/>
          <p:nvPr/>
        </p:nvSpPr>
        <p:spPr>
          <a:xfrm>
            <a:off x="330157" y="4559739"/>
            <a:ext cx="19970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voir l’intégralité de la synthèse client, je scrolle avec l’ascenseur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8DFB2CD-905B-4E6B-983A-D6FAC7FEFB8C}"/>
              </a:ext>
            </a:extLst>
          </p:cNvPr>
          <p:cNvCxnSpPr/>
          <p:nvPr/>
        </p:nvCxnSpPr>
        <p:spPr>
          <a:xfrm>
            <a:off x="11676063" y="3429000"/>
            <a:ext cx="0" cy="1780786"/>
          </a:xfrm>
          <a:prstGeom prst="straightConnector1">
            <a:avLst/>
          </a:prstGeom>
          <a:ln w="19050"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8" descr="Modèle communique lancement nouveau produit">
            <a:extLst>
              <a:ext uri="{FF2B5EF4-FFF2-40B4-BE49-F238E27FC236}">
                <a16:creationId xmlns:a16="http://schemas.microsoft.com/office/drawing/2014/main" id="{9E4C5561-BC16-46CF-9008-86A372C6D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8" y="30517"/>
            <a:ext cx="803542" cy="6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210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Découvrez le fonctionnement par tuiles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6CDF4AEC-405D-4D75-AAD0-9A257CA7759E}"/>
              </a:ext>
            </a:extLst>
          </p:cNvPr>
          <p:cNvSpPr txBox="1">
            <a:spLocks/>
          </p:cNvSpPr>
          <p:nvPr/>
        </p:nvSpPr>
        <p:spPr>
          <a:xfrm>
            <a:off x="473428" y="1459345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Wingdings 2" panose="05020102010507070707" pitchFamily="18" charset="2"/>
              <a:buNone/>
            </a:pPr>
            <a:endParaRPr lang="fr-FR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A6EA10-01CC-49A2-B645-30A29E449A8C}"/>
              </a:ext>
            </a:extLst>
          </p:cNvPr>
          <p:cNvCxnSpPr>
            <a:cxnSpLocks/>
          </p:cNvCxnSpPr>
          <p:nvPr/>
        </p:nvCxnSpPr>
        <p:spPr>
          <a:xfrm flipH="1" flipV="1">
            <a:off x="6234328" y="1774455"/>
            <a:ext cx="221672" cy="23090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0F77AA13-8858-4E95-98AC-D2D1FC0AB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366" y="1426135"/>
            <a:ext cx="8925643" cy="52337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EC2C5D-6922-452D-8954-242F26F49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8247" y="1802013"/>
            <a:ext cx="267584" cy="32492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6B6C593-5DE4-45F1-821C-EAD61A0A2D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1639" y="2477276"/>
            <a:ext cx="220800" cy="29774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B3E695-F016-486C-82D8-5D73C88898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8247" y="3167832"/>
            <a:ext cx="244192" cy="31242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D3243B1-D0DE-42C8-8154-2712CD37F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4910" y="3182467"/>
            <a:ext cx="204368" cy="23091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B88AAC2-9A76-4271-93A1-FD80A8837E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6000" y="3698053"/>
            <a:ext cx="208866" cy="28611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6B13E01-B702-45F5-91AF-0E6B68CCB9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5060" y="4492959"/>
            <a:ext cx="190745" cy="28611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852FC7B-AC2F-484E-ADC7-5B5782F539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27128" y="4583917"/>
            <a:ext cx="272361" cy="29304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9A5FE68-239B-4608-9CB1-D5B733CEEE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6591" y="5672682"/>
            <a:ext cx="238432" cy="28611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4DA034A-983C-4024-9F5B-79BB604BBF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27128" y="5636412"/>
            <a:ext cx="238433" cy="32238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825893AF-E9D4-42EA-BFCF-01617F90005B}"/>
              </a:ext>
            </a:extLst>
          </p:cNvPr>
          <p:cNvSpPr txBox="1"/>
          <p:nvPr/>
        </p:nvSpPr>
        <p:spPr>
          <a:xfrm>
            <a:off x="194887" y="2005364"/>
            <a:ext cx="199708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Bandeau appli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Date naissance, segmentation, marché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 Coordonnées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 Alertes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5. Indicateurs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6. Equipements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7. Banque à distance – offre digitale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8. Entretiens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9. Opportunités - propositions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392E9BA6-C9B2-4B3B-B2D9-B2AA4924EE4C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  <a:endParaRPr lang="fr-FR" sz="1200" b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E98687AC-D5BB-4B47-8393-A4867FB4AE13}"/>
              </a:ext>
            </a:extLst>
          </p:cNvPr>
          <p:cNvSpPr/>
          <p:nvPr/>
        </p:nvSpPr>
        <p:spPr>
          <a:xfrm>
            <a:off x="11438066" y="2488705"/>
            <a:ext cx="391885" cy="184934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DD47E70-F37E-4CD1-A2EF-C6C2140C9B9D}"/>
              </a:ext>
            </a:extLst>
          </p:cNvPr>
          <p:cNvCxnSpPr/>
          <p:nvPr/>
        </p:nvCxnSpPr>
        <p:spPr>
          <a:xfrm>
            <a:off x="11992627" y="3693524"/>
            <a:ext cx="0" cy="1780786"/>
          </a:xfrm>
          <a:prstGeom prst="straightConnector1">
            <a:avLst/>
          </a:prstGeom>
          <a:ln w="19050"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766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Découvrez le fonctionnement par tuiles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6CDF4AEC-405D-4D75-AAD0-9A257CA7759E}"/>
              </a:ext>
            </a:extLst>
          </p:cNvPr>
          <p:cNvSpPr txBox="1">
            <a:spLocks/>
          </p:cNvSpPr>
          <p:nvPr/>
        </p:nvSpPr>
        <p:spPr>
          <a:xfrm>
            <a:off x="720725" y="1713655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Wingdings 2" panose="05020102010507070707" pitchFamily="18" charset="2"/>
              <a:buNone/>
            </a:pPr>
            <a:endParaRPr lang="fr-FR" dirty="0"/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392E9BA6-C9B2-4B3B-B2D9-B2AA4924EE4C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  <a:endParaRPr lang="fr-FR" sz="1200" b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DD47E70-F37E-4CD1-A2EF-C6C2140C9B9D}"/>
              </a:ext>
            </a:extLst>
          </p:cNvPr>
          <p:cNvCxnSpPr/>
          <p:nvPr/>
        </p:nvCxnSpPr>
        <p:spPr>
          <a:xfrm>
            <a:off x="11432790" y="4293752"/>
            <a:ext cx="0" cy="1780786"/>
          </a:xfrm>
          <a:prstGeom prst="straightConnector1">
            <a:avLst/>
          </a:prstGeom>
          <a:ln w="19050"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63D9822A-5F2D-49A3-9432-6FA6BEBF8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898" y="1170887"/>
            <a:ext cx="8584893" cy="52026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2" name="Ellipse 31">
            <a:extLst>
              <a:ext uri="{FF2B5EF4-FFF2-40B4-BE49-F238E27FC236}">
                <a16:creationId xmlns:a16="http://schemas.microsoft.com/office/drawing/2014/main" id="{E98687AC-D5BB-4B47-8393-A4867FB4AE13}"/>
              </a:ext>
            </a:extLst>
          </p:cNvPr>
          <p:cNvSpPr/>
          <p:nvPr/>
        </p:nvSpPr>
        <p:spPr>
          <a:xfrm>
            <a:off x="10780579" y="3379098"/>
            <a:ext cx="391885" cy="184934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EBF760A-1A3F-43BC-A535-A4CD5F054E9F}"/>
              </a:ext>
            </a:extLst>
          </p:cNvPr>
          <p:cNvSpPr txBox="1"/>
          <p:nvPr/>
        </p:nvSpPr>
        <p:spPr>
          <a:xfrm>
            <a:off x="173737" y="2622810"/>
            <a:ext cx="19970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Comptes actifs, devis et simulations, comptes soldés 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EED5CC6F-2920-4853-B6AE-95F54B0E62D7}"/>
              </a:ext>
            </a:extLst>
          </p:cNvPr>
          <p:cNvSpPr/>
          <p:nvPr/>
        </p:nvSpPr>
        <p:spPr>
          <a:xfrm>
            <a:off x="2415898" y="2744028"/>
            <a:ext cx="2365040" cy="41356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D1DC3EC-4F16-4EAD-A2D9-2E7516829607}"/>
              </a:ext>
            </a:extLst>
          </p:cNvPr>
          <p:cNvSpPr txBox="1"/>
          <p:nvPr/>
        </p:nvSpPr>
        <p:spPr>
          <a:xfrm>
            <a:off x="173737" y="4859109"/>
            <a:ext cx="19970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clic sur les tuiles ouvre l’accès aux applis dédiées du compte</a:t>
            </a:r>
          </a:p>
        </p:txBody>
      </p:sp>
    </p:spTree>
    <p:extLst>
      <p:ext uri="{BB962C8B-B14F-4D97-AF65-F5344CB8AC3E}">
        <p14:creationId xmlns:p14="http://schemas.microsoft.com/office/powerpoint/2010/main" val="1983945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7671FA-2325-4612-B752-C655F97BD59C}"/>
              </a:ext>
            </a:extLst>
          </p:cNvPr>
          <p:cNvSpPr/>
          <p:nvPr/>
        </p:nvSpPr>
        <p:spPr>
          <a:xfrm>
            <a:off x="5321148" y="2310029"/>
            <a:ext cx="61885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EA4E55"/>
              </a:buClr>
            </a:pPr>
            <a:r>
              <a:rPr lang="fr-FR" sz="2000" dirty="0">
                <a:solidFill>
                  <a:srgbClr val="C00000"/>
                </a:solidFill>
              </a:rPr>
              <a:t>3. </a:t>
            </a: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Entrons dans le détail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EA4E55"/>
              </a:buClr>
            </a:pPr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567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Intéressons-nous au bandeau de navigation, véritable poste central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6CDF4AEC-405D-4D75-AAD0-9A257CA7759E}"/>
              </a:ext>
            </a:extLst>
          </p:cNvPr>
          <p:cNvSpPr txBox="1">
            <a:spLocks/>
          </p:cNvSpPr>
          <p:nvPr/>
        </p:nvSpPr>
        <p:spPr>
          <a:xfrm>
            <a:off x="720725" y="1713655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Wingdings 2" panose="05020102010507070707" pitchFamily="18" charset="2"/>
              <a:buNone/>
            </a:pPr>
            <a:endParaRPr lang="fr-FR" dirty="0"/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392E9BA6-C9B2-4B3B-B2D9-B2AA4924EE4C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  <a:endParaRPr lang="fr-FR" sz="1200" b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EBF760A-1A3F-43BC-A535-A4CD5F054E9F}"/>
              </a:ext>
            </a:extLst>
          </p:cNvPr>
          <p:cNvSpPr txBox="1"/>
          <p:nvPr/>
        </p:nvSpPr>
        <p:spPr>
          <a:xfrm>
            <a:off x="1313841" y="2727405"/>
            <a:ext cx="10369615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Accès directs aux applications les plus fréquemment utilisées : Agenda, </a:t>
            </a:r>
            <a:r>
              <a:rPr lang="fr-FR" sz="1500" dirty="0">
                <a:solidFill>
                  <a:srgbClr val="C00000"/>
                </a:solidFill>
              </a:rPr>
              <a:t>APE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CRE, </a:t>
            </a:r>
            <a:r>
              <a:rPr lang="fr-FR" sz="1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etc</a:t>
            </a:r>
            <a:endParaRPr lang="fr-FR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 Autres applis » : moteur de recherche vers Alertes, Opportunités, Engagements, etc. 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 Applis ouvertes » permet de passer d’une application à l’autre, et de les fermer </a:t>
            </a:r>
          </a:p>
          <a:p>
            <a:pPr>
              <a:spcBef>
                <a:spcPts val="600"/>
              </a:spcBef>
              <a:buClr>
                <a:schemeClr val="accent4">
                  <a:lumMod val="75000"/>
                </a:schemeClr>
              </a:buClr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CDAF3B-5FFE-4A6D-AC0B-CD09C2997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841" y="4220291"/>
            <a:ext cx="9183382" cy="184810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9D30CD-BAFB-4E7B-9F67-47A015A56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90" y="1513970"/>
            <a:ext cx="11245868" cy="10137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8E9CBE-AC5E-4A07-BE96-58AB1DDA65EB}"/>
              </a:ext>
            </a:extLst>
          </p:cNvPr>
          <p:cNvSpPr/>
          <p:nvPr/>
        </p:nvSpPr>
        <p:spPr>
          <a:xfrm>
            <a:off x="0" y="464147"/>
            <a:ext cx="468203" cy="600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latin typeface="Montserrat Light" panose="00000400000000000000" pitchFamily="2" charset="0"/>
              </a:rPr>
              <a:t>LES POINTS ESSENTIELS</a:t>
            </a:r>
          </a:p>
        </p:txBody>
      </p:sp>
    </p:spTree>
    <p:extLst>
      <p:ext uri="{BB962C8B-B14F-4D97-AF65-F5344CB8AC3E}">
        <p14:creationId xmlns:p14="http://schemas.microsoft.com/office/powerpoint/2010/main" val="3348225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vue client, nouvel outil d’aide à la vente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6CDF4AEC-405D-4D75-AAD0-9A257CA7759E}"/>
              </a:ext>
            </a:extLst>
          </p:cNvPr>
          <p:cNvSpPr txBox="1">
            <a:spLocks/>
          </p:cNvSpPr>
          <p:nvPr/>
        </p:nvSpPr>
        <p:spPr>
          <a:xfrm>
            <a:off x="473428" y="1459345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Wingdings 2" panose="05020102010507070707" pitchFamily="18" charset="2"/>
              <a:buNone/>
            </a:pP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E15754-794E-485D-BA9D-770EE7037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004" y="1612923"/>
            <a:ext cx="1316850" cy="20240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78FF7A-2433-4E55-9E73-FE12A560C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048" y="1840277"/>
            <a:ext cx="8571610" cy="47268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3AC81F1-3CB9-4E4A-A3BC-B07B7D1AACEF}"/>
              </a:ext>
            </a:extLst>
          </p:cNvPr>
          <p:cNvCxnSpPr>
            <a:cxnSpLocks/>
          </p:cNvCxnSpPr>
          <p:nvPr/>
        </p:nvCxnSpPr>
        <p:spPr>
          <a:xfrm flipH="1" flipV="1">
            <a:off x="812525" y="2746026"/>
            <a:ext cx="793868" cy="172724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33742D1-9FA6-4926-99E8-E2914C95174A}"/>
              </a:ext>
            </a:extLst>
          </p:cNvPr>
          <p:cNvCxnSpPr>
            <a:cxnSpLocks/>
          </p:cNvCxnSpPr>
          <p:nvPr/>
        </p:nvCxnSpPr>
        <p:spPr>
          <a:xfrm flipV="1">
            <a:off x="2129375" y="3113549"/>
            <a:ext cx="3273049" cy="21022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DFFBC69B-8219-4DD8-8521-E6AFF41AD00C}"/>
              </a:ext>
            </a:extLst>
          </p:cNvPr>
          <p:cNvSpPr txBox="1">
            <a:spLocks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  <a:endParaRPr lang="fr-FR" sz="1200" b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24D97F-6DF7-4958-AB17-AF61CD1AFAF8}"/>
              </a:ext>
            </a:extLst>
          </p:cNvPr>
          <p:cNvGrpSpPr/>
          <p:nvPr/>
        </p:nvGrpSpPr>
        <p:grpSpPr>
          <a:xfrm flipH="1">
            <a:off x="0" y="2303208"/>
            <a:ext cx="1304112" cy="1184343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20" name="Freeform 51">
              <a:extLst>
                <a:ext uri="{FF2B5EF4-FFF2-40B4-BE49-F238E27FC236}">
                  <a16:creationId xmlns:a16="http://schemas.microsoft.com/office/drawing/2014/main" id="{6FF25CCD-972F-4AC2-B6EE-D7BEBF3F77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1" name="Freeform 52">
              <a:extLst>
                <a:ext uri="{FF2B5EF4-FFF2-40B4-BE49-F238E27FC236}">
                  <a16:creationId xmlns:a16="http://schemas.microsoft.com/office/drawing/2014/main" id="{E42BF738-D780-4019-BC8A-236B7A9F8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2" name="Freeform 53">
              <a:extLst>
                <a:ext uri="{FF2B5EF4-FFF2-40B4-BE49-F238E27FC236}">
                  <a16:creationId xmlns:a16="http://schemas.microsoft.com/office/drawing/2014/main" id="{B0348D54-B0D1-4004-A5E1-2AFFAE41DA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A8D47AA6-8E41-4488-A573-D21F261B79B6}"/>
              </a:ext>
            </a:extLst>
          </p:cNvPr>
          <p:cNvSpPr txBox="1"/>
          <p:nvPr/>
        </p:nvSpPr>
        <p:spPr>
          <a:xfrm>
            <a:off x="307964" y="4460033"/>
            <a:ext cx="2006028" cy="2126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S’active en cliquant sur le totem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bloc « alertes » est alors masqué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graphiques visuels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24D7447-FCAD-4E6D-8C04-C827E1B318D9}"/>
              </a:ext>
            </a:extLst>
          </p:cNvPr>
          <p:cNvSpPr txBox="1"/>
          <p:nvPr/>
        </p:nvSpPr>
        <p:spPr>
          <a:xfrm>
            <a:off x="1871854" y="1151817"/>
            <a:ext cx="9600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« vue client » permet de supprimer en un clic, certaines informations sensibles, permettant ainsi le partage d’écran « commercial » avec le client</a:t>
            </a:r>
          </a:p>
        </p:txBody>
      </p:sp>
      <p:pic>
        <p:nvPicPr>
          <p:cNvPr id="25" name="Picture 8" descr="Modèle communique lancement nouveau produit">
            <a:extLst>
              <a:ext uri="{FF2B5EF4-FFF2-40B4-BE49-F238E27FC236}">
                <a16:creationId xmlns:a16="http://schemas.microsoft.com/office/drawing/2014/main" id="{4992690F-8B24-460A-93FC-4E32C370F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8" y="30517"/>
            <a:ext cx="803542" cy="6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442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5631" y="436361"/>
            <a:ext cx="10980738" cy="720000"/>
          </a:xfrm>
        </p:spPr>
        <p:txBody>
          <a:bodyPr/>
          <a:lstStyle/>
          <a:p>
            <a:r>
              <a:rPr lang="fr-FR" dirty="0"/>
              <a:t>Mes favoris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6CDF4AEC-405D-4D75-AAD0-9A257CA7759E}"/>
              </a:ext>
            </a:extLst>
          </p:cNvPr>
          <p:cNvSpPr txBox="1">
            <a:spLocks/>
          </p:cNvSpPr>
          <p:nvPr/>
        </p:nvSpPr>
        <p:spPr>
          <a:xfrm>
            <a:off x="473428" y="1459345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Wingdings 2" panose="05020102010507070707" pitchFamily="18" charset="2"/>
              <a:buNone/>
            </a:pPr>
            <a:endParaRPr lang="fr-FR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A6EA10-01CC-49A2-B645-30A29E449A8C}"/>
              </a:ext>
            </a:extLst>
          </p:cNvPr>
          <p:cNvCxnSpPr>
            <a:cxnSpLocks/>
          </p:cNvCxnSpPr>
          <p:nvPr/>
        </p:nvCxnSpPr>
        <p:spPr>
          <a:xfrm flipH="1" flipV="1">
            <a:off x="6234328" y="1774455"/>
            <a:ext cx="221672" cy="23090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CB45483D-9A54-4CB4-A477-2F3B681284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105"/>
          <a:stretch/>
        </p:blipFill>
        <p:spPr>
          <a:xfrm>
            <a:off x="747626" y="1448651"/>
            <a:ext cx="1363292" cy="256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3DC817B4-E8D3-4969-97BA-91677268940C}"/>
              </a:ext>
            </a:extLst>
          </p:cNvPr>
          <p:cNvGrpSpPr/>
          <p:nvPr/>
        </p:nvGrpSpPr>
        <p:grpSpPr>
          <a:xfrm rot="21348869" flipH="1">
            <a:off x="549078" y="2757786"/>
            <a:ext cx="1088031" cy="978432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25" name="Freeform 51">
              <a:extLst>
                <a:ext uri="{FF2B5EF4-FFF2-40B4-BE49-F238E27FC236}">
                  <a16:creationId xmlns:a16="http://schemas.microsoft.com/office/drawing/2014/main" id="{B4726BA7-9561-4EC6-9121-F18BEE2ABB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6" name="Freeform 52">
              <a:extLst>
                <a:ext uri="{FF2B5EF4-FFF2-40B4-BE49-F238E27FC236}">
                  <a16:creationId xmlns:a16="http://schemas.microsoft.com/office/drawing/2014/main" id="{5A4A1F3C-9E97-4E71-A0AC-65892C1CB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7" name="Freeform 53">
              <a:extLst>
                <a:ext uri="{FF2B5EF4-FFF2-40B4-BE49-F238E27FC236}">
                  <a16:creationId xmlns:a16="http://schemas.microsoft.com/office/drawing/2014/main" id="{C01F7207-18DE-4B15-8F8F-7DF4821E48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28" name="Picture 8" descr="Modèle communique lancement nouveau produit">
            <a:extLst>
              <a:ext uri="{FF2B5EF4-FFF2-40B4-BE49-F238E27FC236}">
                <a16:creationId xmlns:a16="http://schemas.microsoft.com/office/drawing/2014/main" id="{5D839A3F-DE87-4FCC-9D7D-4EF5AE3DA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61" y="-12198"/>
            <a:ext cx="803542" cy="6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E418F933-9271-471E-80B1-DB273A24E228}"/>
              </a:ext>
            </a:extLst>
          </p:cNvPr>
          <p:cNvSpPr txBox="1"/>
          <p:nvPr/>
        </p:nvSpPr>
        <p:spPr>
          <a:xfrm>
            <a:off x="2449172" y="1175254"/>
            <a:ext cx="3529810" cy="269304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clique sur le bouton « Créer un favori ou un dossier »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choisis de créer un favori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copie l’adresse du site Internet (interne ou externe CEGEE)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peux refaire la même manipulation pour créer un dossier dans lequel je pourrais ranger mon favori.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CA4B5C-71C0-40A3-AAA8-6EE77ACFA984}"/>
              </a:ext>
            </a:extLst>
          </p:cNvPr>
          <p:cNvSpPr/>
          <p:nvPr/>
        </p:nvSpPr>
        <p:spPr>
          <a:xfrm>
            <a:off x="0" y="464147"/>
            <a:ext cx="468203" cy="600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latin typeface="Montserrat Light" panose="00000400000000000000" pitchFamily="2" charset="0"/>
              </a:rPr>
              <a:t>LES POINTS ESSENTIELS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48C195-1E43-4D49-ACC6-6206D80423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508" y="1698994"/>
            <a:ext cx="4271499" cy="130463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1" name="Ellipse 50">
            <a:extLst>
              <a:ext uri="{FF2B5EF4-FFF2-40B4-BE49-F238E27FC236}">
                <a16:creationId xmlns:a16="http://schemas.microsoft.com/office/drawing/2014/main" id="{3B592781-B2FE-4265-8022-4E4EC40B11CB}"/>
              </a:ext>
            </a:extLst>
          </p:cNvPr>
          <p:cNvSpPr/>
          <p:nvPr/>
        </p:nvSpPr>
        <p:spPr>
          <a:xfrm>
            <a:off x="8856179" y="1618240"/>
            <a:ext cx="2031730" cy="55045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4774D6-1749-431D-94DD-5A81EC1E8B3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56" t="1269" r="2395"/>
          <a:stretch/>
        </p:blipFill>
        <p:spPr>
          <a:xfrm>
            <a:off x="4647125" y="3294154"/>
            <a:ext cx="3070994" cy="359978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6" descr="fleche-rouge - Tous Perfect">
            <a:extLst>
              <a:ext uri="{FF2B5EF4-FFF2-40B4-BE49-F238E27FC236}">
                <a16:creationId xmlns:a16="http://schemas.microsoft.com/office/drawing/2014/main" id="{F80DB407-49C3-4046-9653-53FCB1612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34001" flipH="1" flipV="1">
            <a:off x="10754025" y="2321888"/>
            <a:ext cx="590982" cy="45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4A7420-FD6C-4D88-A75D-B0E2ACCD0D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4582" y="3298846"/>
            <a:ext cx="4283536" cy="256275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7A723118-2F14-488B-B8EF-D624E4F402C5}"/>
              </a:ext>
            </a:extLst>
          </p:cNvPr>
          <p:cNvSpPr/>
          <p:nvPr/>
        </p:nvSpPr>
        <p:spPr>
          <a:xfrm>
            <a:off x="4511097" y="3684663"/>
            <a:ext cx="885487" cy="5462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2060F8E4-1B42-4DFA-BB16-4458132A3581}"/>
              </a:ext>
            </a:extLst>
          </p:cNvPr>
          <p:cNvSpPr/>
          <p:nvPr/>
        </p:nvSpPr>
        <p:spPr>
          <a:xfrm>
            <a:off x="8684794" y="3908871"/>
            <a:ext cx="885487" cy="5462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Picture 6" descr="fleche-rouge - Tous Perfect">
            <a:extLst>
              <a:ext uri="{FF2B5EF4-FFF2-40B4-BE49-F238E27FC236}">
                <a16:creationId xmlns:a16="http://schemas.microsoft.com/office/drawing/2014/main" id="{38E5934E-6769-4673-B606-C6EDB7E6D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80431" flipH="1">
            <a:off x="5824759" y="2415414"/>
            <a:ext cx="548340" cy="41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74EF8B-E464-466C-BE34-5C3187980577}"/>
              </a:ext>
            </a:extLst>
          </p:cNvPr>
          <p:cNvSpPr/>
          <p:nvPr/>
        </p:nvSpPr>
        <p:spPr>
          <a:xfrm>
            <a:off x="4511097" y="588390"/>
            <a:ext cx="46707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4">
                  <a:lumMod val="75000"/>
                </a:schemeClr>
              </a:buClr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ajouter </a:t>
            </a:r>
            <a:r>
              <a:rPr lang="fr-FR" b="1" dirty="0">
                <a:solidFill>
                  <a:srgbClr val="C00000"/>
                </a:solidFill>
              </a:rPr>
              <a:t>un site internet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mes favoris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4A18AB5-0DB6-4CBF-AC61-6AA17DDC2C69}"/>
              </a:ext>
            </a:extLst>
          </p:cNvPr>
          <p:cNvSpPr/>
          <p:nvPr/>
        </p:nvSpPr>
        <p:spPr>
          <a:xfrm>
            <a:off x="817261" y="4455146"/>
            <a:ext cx="2041239" cy="1384995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FR" sz="1400" i="1" dirty="0">
                <a:solidFill>
                  <a:srgbClr val="C00000"/>
                </a:solidFill>
              </a:rPr>
              <a:t>Pour gagner du temps dans vos recherches d’applis, n’oubliez pas d’intégrer vos favoris, dès vos premiers pas sur l’outil !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092D891-AB62-4545-9CC0-D5010652C51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598"/>
          <a:stretch/>
        </p:blipFill>
        <p:spPr>
          <a:xfrm>
            <a:off x="8684794" y="5065171"/>
            <a:ext cx="3245793" cy="16861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6" descr="fleche-rouge - Tous Perfect">
            <a:extLst>
              <a:ext uri="{FF2B5EF4-FFF2-40B4-BE49-F238E27FC236}">
                <a16:creationId xmlns:a16="http://schemas.microsoft.com/office/drawing/2014/main" id="{F123B70D-1483-4ADC-8A09-0A800D109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56202" flipH="1">
            <a:off x="7755181" y="5768109"/>
            <a:ext cx="673952" cy="5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296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Mes favoris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6CDF4AEC-405D-4D75-AAD0-9A257CA7759E}"/>
              </a:ext>
            </a:extLst>
          </p:cNvPr>
          <p:cNvSpPr txBox="1">
            <a:spLocks/>
          </p:cNvSpPr>
          <p:nvPr/>
        </p:nvSpPr>
        <p:spPr>
          <a:xfrm>
            <a:off x="473428" y="1459345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Wingdings 2" panose="05020102010507070707" pitchFamily="18" charset="2"/>
              <a:buNone/>
            </a:pPr>
            <a:endParaRPr lang="fr-FR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A6EA10-01CC-49A2-B645-30A29E449A8C}"/>
              </a:ext>
            </a:extLst>
          </p:cNvPr>
          <p:cNvCxnSpPr>
            <a:cxnSpLocks/>
          </p:cNvCxnSpPr>
          <p:nvPr/>
        </p:nvCxnSpPr>
        <p:spPr>
          <a:xfrm flipH="1" flipV="1">
            <a:off x="6234328" y="1774455"/>
            <a:ext cx="221672" cy="23090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CB45483D-9A54-4CB4-A477-2F3B681284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75"/>
          <a:stretch/>
        </p:blipFill>
        <p:spPr>
          <a:xfrm>
            <a:off x="747626" y="1448651"/>
            <a:ext cx="1407745" cy="256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EA2E7318-FECA-4F4C-9BEB-85E6041F2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313" y="2748954"/>
            <a:ext cx="7464132" cy="3535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" name="Ellipse 50">
            <a:extLst>
              <a:ext uri="{FF2B5EF4-FFF2-40B4-BE49-F238E27FC236}">
                <a16:creationId xmlns:a16="http://schemas.microsoft.com/office/drawing/2014/main" id="{3B592781-B2FE-4265-8022-4E4EC40B11CB}"/>
              </a:ext>
            </a:extLst>
          </p:cNvPr>
          <p:cNvSpPr/>
          <p:nvPr/>
        </p:nvSpPr>
        <p:spPr>
          <a:xfrm>
            <a:off x="8437571" y="5123427"/>
            <a:ext cx="701964" cy="55045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0B8F3F85-6893-4A92-9D48-B0B4BAD66A3B}"/>
              </a:ext>
            </a:extLst>
          </p:cNvPr>
          <p:cNvCxnSpPr>
            <a:cxnSpLocks/>
          </p:cNvCxnSpPr>
          <p:nvPr/>
        </p:nvCxnSpPr>
        <p:spPr>
          <a:xfrm flipH="1">
            <a:off x="1546925" y="1660494"/>
            <a:ext cx="1219061" cy="184781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DC817B4-E8D3-4969-97BA-91677268940C}"/>
              </a:ext>
            </a:extLst>
          </p:cNvPr>
          <p:cNvGrpSpPr/>
          <p:nvPr/>
        </p:nvGrpSpPr>
        <p:grpSpPr>
          <a:xfrm rot="21348869" flipH="1">
            <a:off x="549078" y="2757786"/>
            <a:ext cx="1088031" cy="978432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25" name="Freeform 51">
              <a:extLst>
                <a:ext uri="{FF2B5EF4-FFF2-40B4-BE49-F238E27FC236}">
                  <a16:creationId xmlns:a16="http://schemas.microsoft.com/office/drawing/2014/main" id="{B4726BA7-9561-4EC6-9121-F18BEE2ABB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6" name="Freeform 52">
              <a:extLst>
                <a:ext uri="{FF2B5EF4-FFF2-40B4-BE49-F238E27FC236}">
                  <a16:creationId xmlns:a16="http://schemas.microsoft.com/office/drawing/2014/main" id="{5A4A1F3C-9E97-4E71-A0AC-65892C1CB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7" name="Freeform 53">
              <a:extLst>
                <a:ext uri="{FF2B5EF4-FFF2-40B4-BE49-F238E27FC236}">
                  <a16:creationId xmlns:a16="http://schemas.microsoft.com/office/drawing/2014/main" id="{C01F7207-18DE-4B15-8F8F-7DF4821E48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28" name="Picture 8" descr="Modèle communique lancement nouveau produit">
            <a:extLst>
              <a:ext uri="{FF2B5EF4-FFF2-40B4-BE49-F238E27FC236}">
                <a16:creationId xmlns:a16="http://schemas.microsoft.com/office/drawing/2014/main" id="{5D839A3F-DE87-4FCC-9D7D-4EF5AE3DA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61" y="-12198"/>
            <a:ext cx="803542" cy="6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E418F933-9271-471E-80B1-DB273A24E228}"/>
              </a:ext>
            </a:extLst>
          </p:cNvPr>
          <p:cNvSpPr txBox="1"/>
          <p:nvPr/>
        </p:nvSpPr>
        <p:spPr>
          <a:xfrm>
            <a:off x="2765985" y="1459345"/>
            <a:ext cx="8910077" cy="149271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partir de l’onglet « Recherche » du totem, je recherche l’application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clique sur l’</a:t>
            </a:r>
            <a:r>
              <a:rPr lang="fr-FR" sz="1500" dirty="0">
                <a:solidFill>
                  <a:srgbClr val="C00000"/>
                </a:solidFill>
              </a:rPr>
              <a:t>étoile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dans la tuile de l’application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L’appli se trouve dès alors dans votre page « favoris » sur la tuile </a:t>
            </a:r>
            <a:r>
              <a:rPr lang="fr-FR" sz="1500" dirty="0">
                <a:solidFill>
                  <a:srgbClr val="C00000"/>
                </a:solidFill>
              </a:rPr>
              <a:t>favoris personnels 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avec un petite coche « </a:t>
            </a:r>
            <a:r>
              <a:rPr lang="fr-FR" sz="1500" dirty="0">
                <a:solidFill>
                  <a:srgbClr val="00B050"/>
                </a:solidFill>
              </a:rPr>
              <a:t>NEW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»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88D899-8F17-485E-892C-882F9CCC41E8}"/>
              </a:ext>
            </a:extLst>
          </p:cNvPr>
          <p:cNvSpPr/>
          <p:nvPr/>
        </p:nvSpPr>
        <p:spPr>
          <a:xfrm>
            <a:off x="724746" y="4587976"/>
            <a:ext cx="2041239" cy="1384995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FR" sz="1400" i="1" dirty="0">
                <a:solidFill>
                  <a:srgbClr val="C00000"/>
                </a:solidFill>
              </a:rPr>
              <a:t>Pour gagner du temps dans vos recherches d’applis, n’oubliez pas d’intégrer vos favoris, dès vos premiers pas sur l’outil !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CA4B5C-71C0-40A3-AAA8-6EE77ACFA984}"/>
              </a:ext>
            </a:extLst>
          </p:cNvPr>
          <p:cNvSpPr/>
          <p:nvPr/>
        </p:nvSpPr>
        <p:spPr>
          <a:xfrm>
            <a:off x="0" y="464147"/>
            <a:ext cx="468203" cy="600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latin typeface="Montserrat Light" panose="00000400000000000000" pitchFamily="2" charset="0"/>
              </a:rPr>
              <a:t>LES POINTS ESSENTIELS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4F667F2-D838-4A48-BC81-8F800AF1C044}"/>
              </a:ext>
            </a:extLst>
          </p:cNvPr>
          <p:cNvSpPr/>
          <p:nvPr/>
        </p:nvSpPr>
        <p:spPr>
          <a:xfrm>
            <a:off x="4305824" y="642190"/>
            <a:ext cx="46707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4">
                  <a:lumMod val="75000"/>
                </a:schemeClr>
              </a:buClr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ajouter </a:t>
            </a:r>
            <a:r>
              <a:rPr lang="fr-FR" b="1" dirty="0">
                <a:solidFill>
                  <a:srgbClr val="C00000"/>
                </a:solidFill>
              </a:rPr>
              <a:t>une application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mes favoris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9E9BB9-29FC-4B66-A428-E9DB58D010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1784" y="3099497"/>
            <a:ext cx="2010056" cy="1467055"/>
          </a:xfrm>
          <a:prstGeom prst="rect">
            <a:avLst/>
          </a:prstGeom>
        </p:spPr>
      </p:pic>
      <p:sp>
        <p:nvSpPr>
          <p:cNvPr id="32" name="Ellipse 31">
            <a:extLst>
              <a:ext uri="{FF2B5EF4-FFF2-40B4-BE49-F238E27FC236}">
                <a16:creationId xmlns:a16="http://schemas.microsoft.com/office/drawing/2014/main" id="{679CE15C-BB0C-4C8D-A2EF-93C07B2E3292}"/>
              </a:ext>
            </a:extLst>
          </p:cNvPr>
          <p:cNvSpPr/>
          <p:nvPr/>
        </p:nvSpPr>
        <p:spPr>
          <a:xfrm>
            <a:off x="9476379" y="3165940"/>
            <a:ext cx="701964" cy="55045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33" name="Picture 6" descr="fleche-rouge - Tous Perfect">
            <a:extLst>
              <a:ext uri="{FF2B5EF4-FFF2-40B4-BE49-F238E27FC236}">
                <a16:creationId xmlns:a16="http://schemas.microsoft.com/office/drawing/2014/main" id="{731E5ADA-FAAC-458C-8B82-E644E7D6B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74235" flipH="1" flipV="1">
            <a:off x="8681105" y="4333143"/>
            <a:ext cx="590982" cy="45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893791-00AA-4E09-B1DA-9EA58D916303}"/>
              </a:ext>
            </a:extLst>
          </p:cNvPr>
          <p:cNvSpPr/>
          <p:nvPr/>
        </p:nvSpPr>
        <p:spPr>
          <a:xfrm>
            <a:off x="3755819" y="2330439"/>
            <a:ext cx="550005" cy="27107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769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Mes favoris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A6EA10-01CC-49A2-B645-30A29E449A8C}"/>
              </a:ext>
            </a:extLst>
          </p:cNvPr>
          <p:cNvCxnSpPr>
            <a:cxnSpLocks/>
          </p:cNvCxnSpPr>
          <p:nvPr/>
        </p:nvCxnSpPr>
        <p:spPr>
          <a:xfrm flipH="1" flipV="1">
            <a:off x="6234328" y="1774455"/>
            <a:ext cx="221672" cy="23090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CB45483D-9A54-4CB4-A477-2F3B681284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12"/>
          <a:stretch/>
        </p:blipFill>
        <p:spPr>
          <a:xfrm>
            <a:off x="747626" y="1448651"/>
            <a:ext cx="1398415" cy="256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3DC817B4-E8D3-4969-97BA-91677268940C}"/>
              </a:ext>
            </a:extLst>
          </p:cNvPr>
          <p:cNvGrpSpPr/>
          <p:nvPr/>
        </p:nvGrpSpPr>
        <p:grpSpPr>
          <a:xfrm rot="21348869" flipH="1">
            <a:off x="549078" y="2757786"/>
            <a:ext cx="1088031" cy="978432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25" name="Freeform 51">
              <a:extLst>
                <a:ext uri="{FF2B5EF4-FFF2-40B4-BE49-F238E27FC236}">
                  <a16:creationId xmlns:a16="http://schemas.microsoft.com/office/drawing/2014/main" id="{B4726BA7-9561-4EC6-9121-F18BEE2ABB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6" name="Freeform 52">
              <a:extLst>
                <a:ext uri="{FF2B5EF4-FFF2-40B4-BE49-F238E27FC236}">
                  <a16:creationId xmlns:a16="http://schemas.microsoft.com/office/drawing/2014/main" id="{5A4A1F3C-9E97-4E71-A0AC-65892C1CB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7" name="Freeform 53">
              <a:extLst>
                <a:ext uri="{FF2B5EF4-FFF2-40B4-BE49-F238E27FC236}">
                  <a16:creationId xmlns:a16="http://schemas.microsoft.com/office/drawing/2014/main" id="{C01F7207-18DE-4B15-8F8F-7DF4821E48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28" name="Picture 8" descr="Modèle communique lancement nouveau produit">
            <a:extLst>
              <a:ext uri="{FF2B5EF4-FFF2-40B4-BE49-F238E27FC236}">
                <a16:creationId xmlns:a16="http://schemas.microsoft.com/office/drawing/2014/main" id="{5D839A3F-DE87-4FCC-9D7D-4EF5AE3DA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61" y="-12198"/>
            <a:ext cx="803542" cy="6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E418F933-9271-471E-80B1-DB273A24E228}"/>
              </a:ext>
            </a:extLst>
          </p:cNvPr>
          <p:cNvSpPr txBox="1"/>
          <p:nvPr/>
        </p:nvSpPr>
        <p:spPr>
          <a:xfrm>
            <a:off x="2765985" y="1459345"/>
            <a:ext cx="8910077" cy="149271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partir de l’explorateur de fichiers de mon ordinateur, je choisis le document que je veux mettre en favoris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fais un clic droit sur le document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menu déroulant s’affiche et me propose : « </a:t>
            </a:r>
            <a:r>
              <a:rPr lang="fr-FR" sz="1500" dirty="0">
                <a:solidFill>
                  <a:srgbClr val="C00000"/>
                </a:solidFill>
              </a:rPr>
              <a:t>Ajouter aux favoris du Portail MySys 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»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88D899-8F17-485E-892C-882F9CCC41E8}"/>
              </a:ext>
            </a:extLst>
          </p:cNvPr>
          <p:cNvSpPr/>
          <p:nvPr/>
        </p:nvSpPr>
        <p:spPr>
          <a:xfrm>
            <a:off x="724746" y="4587976"/>
            <a:ext cx="2041239" cy="1384995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FR" sz="1400" i="1" dirty="0">
                <a:solidFill>
                  <a:srgbClr val="C00000"/>
                </a:solidFill>
              </a:rPr>
              <a:t>Pour gagner du temps dans vos recherches d’applis, n’oubliez pas d’intégrer vos favoris, dès vos premiers pas sur l’outil !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CA4B5C-71C0-40A3-AAA8-6EE77ACFA984}"/>
              </a:ext>
            </a:extLst>
          </p:cNvPr>
          <p:cNvSpPr/>
          <p:nvPr/>
        </p:nvSpPr>
        <p:spPr>
          <a:xfrm>
            <a:off x="0" y="464147"/>
            <a:ext cx="468203" cy="600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latin typeface="Montserrat Light" panose="00000400000000000000" pitchFamily="2" charset="0"/>
              </a:rPr>
              <a:t>LES POINTS ESSENTIELS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4F667F2-D838-4A48-BC81-8F800AF1C044}"/>
              </a:ext>
            </a:extLst>
          </p:cNvPr>
          <p:cNvSpPr/>
          <p:nvPr/>
        </p:nvSpPr>
        <p:spPr>
          <a:xfrm>
            <a:off x="4305823" y="642190"/>
            <a:ext cx="71055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4">
                  <a:lumMod val="75000"/>
                </a:schemeClr>
              </a:buClr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ajouter </a:t>
            </a:r>
            <a:r>
              <a:rPr lang="fr-FR" b="1" dirty="0">
                <a:solidFill>
                  <a:srgbClr val="C00000"/>
                </a:solidFill>
              </a:rPr>
              <a:t>un fichier (Excel, Powerpoint ,Word)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mes favoris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59D168-B6A2-4FEB-A060-04D61676E1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56"/>
          <a:stretch/>
        </p:blipFill>
        <p:spPr>
          <a:xfrm>
            <a:off x="5395547" y="3132570"/>
            <a:ext cx="4735364" cy="2495898"/>
          </a:xfrm>
          <a:prstGeom prst="rect">
            <a:avLst/>
          </a:prstGeom>
        </p:spPr>
      </p:pic>
      <p:sp>
        <p:nvSpPr>
          <p:cNvPr id="51" name="Ellipse 50">
            <a:extLst>
              <a:ext uri="{FF2B5EF4-FFF2-40B4-BE49-F238E27FC236}">
                <a16:creationId xmlns:a16="http://schemas.microsoft.com/office/drawing/2014/main" id="{3B592781-B2FE-4265-8022-4E4EC40B11CB}"/>
              </a:ext>
            </a:extLst>
          </p:cNvPr>
          <p:cNvSpPr/>
          <p:nvPr/>
        </p:nvSpPr>
        <p:spPr>
          <a:xfrm>
            <a:off x="5300880" y="4073201"/>
            <a:ext cx="3143326" cy="55045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1C6B13-FAB2-427E-809E-3CE41C37CC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7709" y="3138585"/>
            <a:ext cx="1228896" cy="12098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1701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faciliter la navigation, découvrez différents moteurs de recherche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A6EA10-01CC-49A2-B645-30A29E449A8C}"/>
              </a:ext>
            </a:extLst>
          </p:cNvPr>
          <p:cNvCxnSpPr>
            <a:cxnSpLocks/>
          </p:cNvCxnSpPr>
          <p:nvPr/>
        </p:nvCxnSpPr>
        <p:spPr>
          <a:xfrm flipH="1" flipV="1">
            <a:off x="5978761" y="1421862"/>
            <a:ext cx="221672" cy="23090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66854A1E-C641-4984-A2D1-0D4E762123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43"/>
          <a:stretch/>
        </p:blipFill>
        <p:spPr>
          <a:xfrm>
            <a:off x="830575" y="1476914"/>
            <a:ext cx="1335614" cy="2492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Rectangle 16">
            <a:extLst>
              <a:ext uri="{FF2B5EF4-FFF2-40B4-BE49-F238E27FC236}">
                <a16:creationId xmlns:a16="http://schemas.microsoft.com/office/drawing/2014/main" id="{BA021F97-A97F-4A5E-9758-04979E9EA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1732" y="1493323"/>
            <a:ext cx="6961982" cy="1138773"/>
          </a:xfrm>
          <a:custGeom>
            <a:avLst/>
            <a:gdLst>
              <a:gd name="connsiteX0" fmla="*/ 0 w 6961982"/>
              <a:gd name="connsiteY0" fmla="*/ 0 h 1138773"/>
              <a:gd name="connsiteX1" fmla="*/ 510545 w 6961982"/>
              <a:gd name="connsiteY1" fmla="*/ 0 h 1138773"/>
              <a:gd name="connsiteX2" fmla="*/ 1021091 w 6961982"/>
              <a:gd name="connsiteY2" fmla="*/ 0 h 1138773"/>
              <a:gd name="connsiteX3" fmla="*/ 1392396 w 6961982"/>
              <a:gd name="connsiteY3" fmla="*/ 0 h 1138773"/>
              <a:gd name="connsiteX4" fmla="*/ 1902942 w 6961982"/>
              <a:gd name="connsiteY4" fmla="*/ 0 h 1138773"/>
              <a:gd name="connsiteX5" fmla="*/ 2552727 w 6961982"/>
              <a:gd name="connsiteY5" fmla="*/ 0 h 1138773"/>
              <a:gd name="connsiteX6" fmla="*/ 3272132 w 6961982"/>
              <a:gd name="connsiteY6" fmla="*/ 0 h 1138773"/>
              <a:gd name="connsiteX7" fmla="*/ 3713057 w 6961982"/>
              <a:gd name="connsiteY7" fmla="*/ 0 h 1138773"/>
              <a:gd name="connsiteX8" fmla="*/ 4362842 w 6961982"/>
              <a:gd name="connsiteY8" fmla="*/ 0 h 1138773"/>
              <a:gd name="connsiteX9" fmla="*/ 4873387 w 6961982"/>
              <a:gd name="connsiteY9" fmla="*/ 0 h 1138773"/>
              <a:gd name="connsiteX10" fmla="*/ 5314313 w 6961982"/>
              <a:gd name="connsiteY10" fmla="*/ 0 h 1138773"/>
              <a:gd name="connsiteX11" fmla="*/ 5824858 w 6961982"/>
              <a:gd name="connsiteY11" fmla="*/ 0 h 1138773"/>
              <a:gd name="connsiteX12" fmla="*/ 6961982 w 6961982"/>
              <a:gd name="connsiteY12" fmla="*/ 0 h 1138773"/>
              <a:gd name="connsiteX13" fmla="*/ 6961982 w 6961982"/>
              <a:gd name="connsiteY13" fmla="*/ 546611 h 1138773"/>
              <a:gd name="connsiteX14" fmla="*/ 6961982 w 6961982"/>
              <a:gd name="connsiteY14" fmla="*/ 1138773 h 1138773"/>
              <a:gd name="connsiteX15" fmla="*/ 6521056 w 6961982"/>
              <a:gd name="connsiteY15" fmla="*/ 1138773 h 1138773"/>
              <a:gd name="connsiteX16" fmla="*/ 5871271 w 6961982"/>
              <a:gd name="connsiteY16" fmla="*/ 1138773 h 1138773"/>
              <a:gd name="connsiteX17" fmla="*/ 5360726 w 6961982"/>
              <a:gd name="connsiteY17" fmla="*/ 1138773 h 1138773"/>
              <a:gd name="connsiteX18" fmla="*/ 4919801 w 6961982"/>
              <a:gd name="connsiteY18" fmla="*/ 1138773 h 1138773"/>
              <a:gd name="connsiteX19" fmla="*/ 4548495 w 6961982"/>
              <a:gd name="connsiteY19" fmla="*/ 1138773 h 1138773"/>
              <a:gd name="connsiteX20" fmla="*/ 3829090 w 6961982"/>
              <a:gd name="connsiteY20" fmla="*/ 1138773 h 1138773"/>
              <a:gd name="connsiteX21" fmla="*/ 3179305 w 6961982"/>
              <a:gd name="connsiteY21" fmla="*/ 1138773 h 1138773"/>
              <a:gd name="connsiteX22" fmla="*/ 2807999 w 6961982"/>
              <a:gd name="connsiteY22" fmla="*/ 1138773 h 1138773"/>
              <a:gd name="connsiteX23" fmla="*/ 2227834 w 6961982"/>
              <a:gd name="connsiteY23" fmla="*/ 1138773 h 1138773"/>
              <a:gd name="connsiteX24" fmla="*/ 1786909 w 6961982"/>
              <a:gd name="connsiteY24" fmla="*/ 1138773 h 1138773"/>
              <a:gd name="connsiteX25" fmla="*/ 1345983 w 6961982"/>
              <a:gd name="connsiteY25" fmla="*/ 1138773 h 1138773"/>
              <a:gd name="connsiteX26" fmla="*/ 696198 w 6961982"/>
              <a:gd name="connsiteY26" fmla="*/ 1138773 h 1138773"/>
              <a:gd name="connsiteX27" fmla="*/ 0 w 6961982"/>
              <a:gd name="connsiteY27" fmla="*/ 1138773 h 1138773"/>
              <a:gd name="connsiteX28" fmla="*/ 0 w 6961982"/>
              <a:gd name="connsiteY28" fmla="*/ 569387 h 1138773"/>
              <a:gd name="connsiteX29" fmla="*/ 0 w 6961982"/>
              <a:gd name="connsiteY29" fmla="*/ 0 h 113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961982" h="1138773" extrusionOk="0">
                <a:moveTo>
                  <a:pt x="0" y="0"/>
                </a:moveTo>
                <a:cubicBezTo>
                  <a:pt x="110437" y="-20012"/>
                  <a:pt x="288368" y="12360"/>
                  <a:pt x="510545" y="0"/>
                </a:cubicBezTo>
                <a:cubicBezTo>
                  <a:pt x="732722" y="-12360"/>
                  <a:pt x="833022" y="42659"/>
                  <a:pt x="1021091" y="0"/>
                </a:cubicBezTo>
                <a:cubicBezTo>
                  <a:pt x="1209160" y="-42659"/>
                  <a:pt x="1272450" y="10700"/>
                  <a:pt x="1392396" y="0"/>
                </a:cubicBezTo>
                <a:cubicBezTo>
                  <a:pt x="1512342" y="-10700"/>
                  <a:pt x="1663739" y="37584"/>
                  <a:pt x="1902942" y="0"/>
                </a:cubicBezTo>
                <a:cubicBezTo>
                  <a:pt x="2142145" y="-37584"/>
                  <a:pt x="2395656" y="76101"/>
                  <a:pt x="2552727" y="0"/>
                </a:cubicBezTo>
                <a:cubicBezTo>
                  <a:pt x="2709799" y="-76101"/>
                  <a:pt x="2953399" y="78301"/>
                  <a:pt x="3272132" y="0"/>
                </a:cubicBezTo>
                <a:cubicBezTo>
                  <a:pt x="3590866" y="-78301"/>
                  <a:pt x="3616599" y="46613"/>
                  <a:pt x="3713057" y="0"/>
                </a:cubicBezTo>
                <a:cubicBezTo>
                  <a:pt x="3809516" y="-46613"/>
                  <a:pt x="4214079" y="18577"/>
                  <a:pt x="4362842" y="0"/>
                </a:cubicBezTo>
                <a:cubicBezTo>
                  <a:pt x="4511605" y="-18577"/>
                  <a:pt x="4702185" y="15850"/>
                  <a:pt x="4873387" y="0"/>
                </a:cubicBezTo>
                <a:cubicBezTo>
                  <a:pt x="5044589" y="-15850"/>
                  <a:pt x="5154386" y="52202"/>
                  <a:pt x="5314313" y="0"/>
                </a:cubicBezTo>
                <a:cubicBezTo>
                  <a:pt x="5474240" y="-52202"/>
                  <a:pt x="5611681" y="27214"/>
                  <a:pt x="5824858" y="0"/>
                </a:cubicBezTo>
                <a:cubicBezTo>
                  <a:pt x="6038036" y="-27214"/>
                  <a:pt x="6459697" y="49827"/>
                  <a:pt x="6961982" y="0"/>
                </a:cubicBezTo>
                <a:cubicBezTo>
                  <a:pt x="6974942" y="201264"/>
                  <a:pt x="6940670" y="315859"/>
                  <a:pt x="6961982" y="546611"/>
                </a:cubicBezTo>
                <a:cubicBezTo>
                  <a:pt x="6983294" y="777363"/>
                  <a:pt x="6946570" y="911543"/>
                  <a:pt x="6961982" y="1138773"/>
                </a:cubicBezTo>
                <a:cubicBezTo>
                  <a:pt x="6839605" y="1145974"/>
                  <a:pt x="6669045" y="1124283"/>
                  <a:pt x="6521056" y="1138773"/>
                </a:cubicBezTo>
                <a:cubicBezTo>
                  <a:pt x="6373067" y="1153263"/>
                  <a:pt x="6021779" y="1122589"/>
                  <a:pt x="5871271" y="1138773"/>
                </a:cubicBezTo>
                <a:cubicBezTo>
                  <a:pt x="5720764" y="1154957"/>
                  <a:pt x="5544982" y="1128975"/>
                  <a:pt x="5360726" y="1138773"/>
                </a:cubicBezTo>
                <a:cubicBezTo>
                  <a:pt x="5176471" y="1148571"/>
                  <a:pt x="5095191" y="1104564"/>
                  <a:pt x="4919801" y="1138773"/>
                </a:cubicBezTo>
                <a:cubicBezTo>
                  <a:pt x="4744411" y="1172982"/>
                  <a:pt x="4647448" y="1096069"/>
                  <a:pt x="4548495" y="1138773"/>
                </a:cubicBezTo>
                <a:cubicBezTo>
                  <a:pt x="4449542" y="1181477"/>
                  <a:pt x="4119840" y="1072877"/>
                  <a:pt x="3829090" y="1138773"/>
                </a:cubicBezTo>
                <a:cubicBezTo>
                  <a:pt x="3538340" y="1204669"/>
                  <a:pt x="3497947" y="1081661"/>
                  <a:pt x="3179305" y="1138773"/>
                </a:cubicBezTo>
                <a:cubicBezTo>
                  <a:pt x="2860663" y="1195885"/>
                  <a:pt x="2953999" y="1104579"/>
                  <a:pt x="2807999" y="1138773"/>
                </a:cubicBezTo>
                <a:cubicBezTo>
                  <a:pt x="2661999" y="1172967"/>
                  <a:pt x="2346462" y="1106123"/>
                  <a:pt x="2227834" y="1138773"/>
                </a:cubicBezTo>
                <a:cubicBezTo>
                  <a:pt x="2109206" y="1171423"/>
                  <a:pt x="1924804" y="1088139"/>
                  <a:pt x="1786909" y="1138773"/>
                </a:cubicBezTo>
                <a:cubicBezTo>
                  <a:pt x="1649014" y="1189407"/>
                  <a:pt x="1465671" y="1105033"/>
                  <a:pt x="1345983" y="1138773"/>
                </a:cubicBezTo>
                <a:cubicBezTo>
                  <a:pt x="1226295" y="1172513"/>
                  <a:pt x="894532" y="1072495"/>
                  <a:pt x="696198" y="1138773"/>
                </a:cubicBezTo>
                <a:cubicBezTo>
                  <a:pt x="497865" y="1205051"/>
                  <a:pt x="241385" y="1118802"/>
                  <a:pt x="0" y="1138773"/>
                </a:cubicBezTo>
                <a:cubicBezTo>
                  <a:pt x="-62203" y="877985"/>
                  <a:pt x="30246" y="802873"/>
                  <a:pt x="0" y="569387"/>
                </a:cubicBezTo>
                <a:cubicBezTo>
                  <a:pt x="-30246" y="335901"/>
                  <a:pt x="18416" y="203691"/>
                  <a:pt x="0" y="0"/>
                </a:cubicBezTo>
                <a:close/>
              </a:path>
            </a:pathLst>
          </a:custGeom>
          <a:noFill/>
          <a:ln w="9525">
            <a:noFill/>
            <a:prstDash val="dash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215022573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J’ai besoin d’une application </a:t>
            </a: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SANS </a:t>
            </a:r>
            <a:r>
              <a:rPr lang="fr-FR" altLang="fr-FR" b="1" dirty="0">
                <a:solidFill>
                  <a:srgbClr val="333333"/>
                </a:solidFill>
              </a:rPr>
              <a:t>identification client </a:t>
            </a:r>
          </a:p>
          <a:p>
            <a:pPr lvl="0" algn="ctr">
              <a:defRPr/>
            </a:pPr>
            <a:r>
              <a:rPr lang="fr-FR" altLang="fr-FR" sz="1400" dirty="0">
                <a:solidFill>
                  <a:srgbClr val="333333"/>
                </a:solidFill>
                <a:ea typeface="Calibri" panose="020F0502020204030204" pitchFamily="34" charset="0"/>
              </a:rPr>
              <a:t>Du type GERC, FICP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, Encaisse, Stock, …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Je vais dans l’onglet </a:t>
            </a: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Recherche </a:t>
            </a: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du </a:t>
            </a: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TOTEM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F2E9559-5CFF-4394-964E-C0905782D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7838" y="2965909"/>
            <a:ext cx="8206561" cy="3305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A2F5C29-700D-4508-89DE-09C2FF04D03C}"/>
              </a:ext>
            </a:extLst>
          </p:cNvPr>
          <p:cNvSpPr/>
          <p:nvPr/>
        </p:nvSpPr>
        <p:spPr>
          <a:xfrm>
            <a:off x="2898559" y="3861104"/>
            <a:ext cx="2386921" cy="39377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89D95A38-84E6-43FE-9492-AA88EC458DE8}"/>
              </a:ext>
            </a:extLst>
          </p:cNvPr>
          <p:cNvCxnSpPr>
            <a:cxnSpLocks/>
          </p:cNvCxnSpPr>
          <p:nvPr/>
        </p:nvCxnSpPr>
        <p:spPr>
          <a:xfrm flipV="1">
            <a:off x="2360645" y="4082345"/>
            <a:ext cx="492553" cy="63245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0FCBCA42-AC8F-4558-AD1F-64B893B137B6}"/>
              </a:ext>
            </a:extLst>
          </p:cNvPr>
          <p:cNvCxnSpPr>
            <a:cxnSpLocks/>
          </p:cNvCxnSpPr>
          <p:nvPr/>
        </p:nvCxnSpPr>
        <p:spPr>
          <a:xfrm flipV="1">
            <a:off x="2463282" y="5150070"/>
            <a:ext cx="839755" cy="4184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5BA7DE66-EBCD-4A69-B641-D65E103A29D5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3EEAEE9-F270-4CDA-A725-0741DA306CC0}"/>
              </a:ext>
            </a:extLst>
          </p:cNvPr>
          <p:cNvGrpSpPr/>
          <p:nvPr/>
        </p:nvGrpSpPr>
        <p:grpSpPr>
          <a:xfrm flipH="1">
            <a:off x="767122" y="3185865"/>
            <a:ext cx="752189" cy="675239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4DD1DFCE-2A1C-474F-90B2-4596844D42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1E46A371-C090-47F0-A10B-6A2A259D1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5" name="Freeform 53">
              <a:extLst>
                <a:ext uri="{FF2B5EF4-FFF2-40B4-BE49-F238E27FC236}">
                  <a16:creationId xmlns:a16="http://schemas.microsoft.com/office/drawing/2014/main" id="{EDEDF801-60B2-48CC-84E9-CAF44DEEED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CB8E6B73-56E3-4D84-9B7A-643EC70704BE}"/>
              </a:ext>
            </a:extLst>
          </p:cNvPr>
          <p:cNvSpPr txBox="1"/>
          <p:nvPr/>
        </p:nvSpPr>
        <p:spPr>
          <a:xfrm>
            <a:off x="705062" y="4714797"/>
            <a:ext cx="1997084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recherche par </a:t>
            </a:r>
            <a:r>
              <a:rPr lang="fr-FR" sz="1400" dirty="0">
                <a:solidFill>
                  <a:srgbClr val="C00000"/>
                </a:solidFill>
              </a:rPr>
              <a:t>code transaction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ou mots clés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recherche par l’univers</a:t>
            </a:r>
          </a:p>
          <a:p>
            <a:pPr>
              <a:spcBef>
                <a:spcPts val="600"/>
              </a:spcBef>
              <a:buClr>
                <a:schemeClr val="accent4">
                  <a:lumMod val="75000"/>
                </a:schemeClr>
              </a:buClr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2979662-EFFA-4758-ADCD-6846F65A0403}"/>
              </a:ext>
            </a:extLst>
          </p:cNvPr>
          <p:cNvSpPr/>
          <p:nvPr/>
        </p:nvSpPr>
        <p:spPr>
          <a:xfrm>
            <a:off x="0" y="464147"/>
            <a:ext cx="468203" cy="600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latin typeface="Montserrat Light" panose="00000400000000000000" pitchFamily="2" charset="0"/>
              </a:rPr>
              <a:t>LES POINTS ESSENTIELS</a:t>
            </a:r>
          </a:p>
        </p:txBody>
      </p:sp>
    </p:spTree>
    <p:extLst>
      <p:ext uri="{BB962C8B-B14F-4D97-AF65-F5344CB8AC3E}">
        <p14:creationId xmlns:p14="http://schemas.microsoft.com/office/powerpoint/2010/main" val="2785705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faciliter la navigation, découvrez différents moteurs de recherche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A6EA10-01CC-49A2-B645-30A29E449A8C}"/>
              </a:ext>
            </a:extLst>
          </p:cNvPr>
          <p:cNvCxnSpPr>
            <a:cxnSpLocks/>
          </p:cNvCxnSpPr>
          <p:nvPr/>
        </p:nvCxnSpPr>
        <p:spPr>
          <a:xfrm flipH="1" flipV="1">
            <a:off x="5978761" y="1421862"/>
            <a:ext cx="221672" cy="23090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66854A1E-C641-4984-A2D1-0D4E762123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3630"/>
          <a:stretch/>
        </p:blipFill>
        <p:spPr>
          <a:xfrm>
            <a:off x="830574" y="1476914"/>
            <a:ext cx="1324797" cy="2492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Rectangle 16">
            <a:extLst>
              <a:ext uri="{FF2B5EF4-FFF2-40B4-BE49-F238E27FC236}">
                <a16:creationId xmlns:a16="http://schemas.microsoft.com/office/drawing/2014/main" id="{BA021F97-A97F-4A5E-9758-04979E9EA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806" y="1315439"/>
            <a:ext cx="6961982" cy="1415772"/>
          </a:xfrm>
          <a:custGeom>
            <a:avLst/>
            <a:gdLst>
              <a:gd name="connsiteX0" fmla="*/ 0 w 6961982"/>
              <a:gd name="connsiteY0" fmla="*/ 0 h 1415772"/>
              <a:gd name="connsiteX1" fmla="*/ 510545 w 6961982"/>
              <a:gd name="connsiteY1" fmla="*/ 0 h 1415772"/>
              <a:gd name="connsiteX2" fmla="*/ 1021091 w 6961982"/>
              <a:gd name="connsiteY2" fmla="*/ 0 h 1415772"/>
              <a:gd name="connsiteX3" fmla="*/ 1392396 w 6961982"/>
              <a:gd name="connsiteY3" fmla="*/ 0 h 1415772"/>
              <a:gd name="connsiteX4" fmla="*/ 1902942 w 6961982"/>
              <a:gd name="connsiteY4" fmla="*/ 0 h 1415772"/>
              <a:gd name="connsiteX5" fmla="*/ 2552727 w 6961982"/>
              <a:gd name="connsiteY5" fmla="*/ 0 h 1415772"/>
              <a:gd name="connsiteX6" fmla="*/ 3272132 w 6961982"/>
              <a:gd name="connsiteY6" fmla="*/ 0 h 1415772"/>
              <a:gd name="connsiteX7" fmla="*/ 3713057 w 6961982"/>
              <a:gd name="connsiteY7" fmla="*/ 0 h 1415772"/>
              <a:gd name="connsiteX8" fmla="*/ 4362842 w 6961982"/>
              <a:gd name="connsiteY8" fmla="*/ 0 h 1415772"/>
              <a:gd name="connsiteX9" fmla="*/ 4873387 w 6961982"/>
              <a:gd name="connsiteY9" fmla="*/ 0 h 1415772"/>
              <a:gd name="connsiteX10" fmla="*/ 5314313 w 6961982"/>
              <a:gd name="connsiteY10" fmla="*/ 0 h 1415772"/>
              <a:gd name="connsiteX11" fmla="*/ 5824858 w 6961982"/>
              <a:gd name="connsiteY11" fmla="*/ 0 h 1415772"/>
              <a:gd name="connsiteX12" fmla="*/ 6961982 w 6961982"/>
              <a:gd name="connsiteY12" fmla="*/ 0 h 1415772"/>
              <a:gd name="connsiteX13" fmla="*/ 6961982 w 6961982"/>
              <a:gd name="connsiteY13" fmla="*/ 443609 h 1415772"/>
              <a:gd name="connsiteX14" fmla="*/ 6961982 w 6961982"/>
              <a:gd name="connsiteY14" fmla="*/ 929690 h 1415772"/>
              <a:gd name="connsiteX15" fmla="*/ 6961982 w 6961982"/>
              <a:gd name="connsiteY15" fmla="*/ 1415772 h 1415772"/>
              <a:gd name="connsiteX16" fmla="*/ 6381817 w 6961982"/>
              <a:gd name="connsiteY16" fmla="*/ 1415772 h 1415772"/>
              <a:gd name="connsiteX17" fmla="*/ 5871271 w 6961982"/>
              <a:gd name="connsiteY17" fmla="*/ 1415772 h 1415772"/>
              <a:gd name="connsiteX18" fmla="*/ 5430346 w 6961982"/>
              <a:gd name="connsiteY18" fmla="*/ 1415772 h 1415772"/>
              <a:gd name="connsiteX19" fmla="*/ 5059040 w 6961982"/>
              <a:gd name="connsiteY19" fmla="*/ 1415772 h 1415772"/>
              <a:gd name="connsiteX20" fmla="*/ 4339635 w 6961982"/>
              <a:gd name="connsiteY20" fmla="*/ 1415772 h 1415772"/>
              <a:gd name="connsiteX21" fmla="*/ 3689850 w 6961982"/>
              <a:gd name="connsiteY21" fmla="*/ 1415772 h 1415772"/>
              <a:gd name="connsiteX22" fmla="*/ 3318545 w 6961982"/>
              <a:gd name="connsiteY22" fmla="*/ 1415772 h 1415772"/>
              <a:gd name="connsiteX23" fmla="*/ 2738380 w 6961982"/>
              <a:gd name="connsiteY23" fmla="*/ 1415772 h 1415772"/>
              <a:gd name="connsiteX24" fmla="*/ 2297454 w 6961982"/>
              <a:gd name="connsiteY24" fmla="*/ 1415772 h 1415772"/>
              <a:gd name="connsiteX25" fmla="*/ 1856529 w 6961982"/>
              <a:gd name="connsiteY25" fmla="*/ 1415772 h 1415772"/>
              <a:gd name="connsiteX26" fmla="*/ 1206744 w 6961982"/>
              <a:gd name="connsiteY26" fmla="*/ 1415772 h 1415772"/>
              <a:gd name="connsiteX27" fmla="*/ 0 w 6961982"/>
              <a:gd name="connsiteY27" fmla="*/ 1415772 h 1415772"/>
              <a:gd name="connsiteX28" fmla="*/ 0 w 6961982"/>
              <a:gd name="connsiteY28" fmla="*/ 943848 h 1415772"/>
              <a:gd name="connsiteX29" fmla="*/ 0 w 6961982"/>
              <a:gd name="connsiteY29" fmla="*/ 500239 h 1415772"/>
              <a:gd name="connsiteX30" fmla="*/ 0 w 6961982"/>
              <a:gd name="connsiteY30" fmla="*/ 0 h 141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961982" h="1415772" extrusionOk="0">
                <a:moveTo>
                  <a:pt x="0" y="0"/>
                </a:moveTo>
                <a:cubicBezTo>
                  <a:pt x="110437" y="-20012"/>
                  <a:pt x="288368" y="12360"/>
                  <a:pt x="510545" y="0"/>
                </a:cubicBezTo>
                <a:cubicBezTo>
                  <a:pt x="732722" y="-12360"/>
                  <a:pt x="833022" y="42659"/>
                  <a:pt x="1021091" y="0"/>
                </a:cubicBezTo>
                <a:cubicBezTo>
                  <a:pt x="1209160" y="-42659"/>
                  <a:pt x="1272450" y="10700"/>
                  <a:pt x="1392396" y="0"/>
                </a:cubicBezTo>
                <a:cubicBezTo>
                  <a:pt x="1512342" y="-10700"/>
                  <a:pt x="1663739" y="37584"/>
                  <a:pt x="1902942" y="0"/>
                </a:cubicBezTo>
                <a:cubicBezTo>
                  <a:pt x="2142145" y="-37584"/>
                  <a:pt x="2395656" y="76101"/>
                  <a:pt x="2552727" y="0"/>
                </a:cubicBezTo>
                <a:cubicBezTo>
                  <a:pt x="2709799" y="-76101"/>
                  <a:pt x="2953399" y="78301"/>
                  <a:pt x="3272132" y="0"/>
                </a:cubicBezTo>
                <a:cubicBezTo>
                  <a:pt x="3590866" y="-78301"/>
                  <a:pt x="3616599" y="46613"/>
                  <a:pt x="3713057" y="0"/>
                </a:cubicBezTo>
                <a:cubicBezTo>
                  <a:pt x="3809516" y="-46613"/>
                  <a:pt x="4214079" y="18577"/>
                  <a:pt x="4362842" y="0"/>
                </a:cubicBezTo>
                <a:cubicBezTo>
                  <a:pt x="4511605" y="-18577"/>
                  <a:pt x="4702185" y="15850"/>
                  <a:pt x="4873387" y="0"/>
                </a:cubicBezTo>
                <a:cubicBezTo>
                  <a:pt x="5044589" y="-15850"/>
                  <a:pt x="5154386" y="52202"/>
                  <a:pt x="5314313" y="0"/>
                </a:cubicBezTo>
                <a:cubicBezTo>
                  <a:pt x="5474240" y="-52202"/>
                  <a:pt x="5611681" y="27214"/>
                  <a:pt x="5824858" y="0"/>
                </a:cubicBezTo>
                <a:cubicBezTo>
                  <a:pt x="6038036" y="-27214"/>
                  <a:pt x="6459697" y="49827"/>
                  <a:pt x="6961982" y="0"/>
                </a:cubicBezTo>
                <a:cubicBezTo>
                  <a:pt x="6977276" y="94988"/>
                  <a:pt x="6957248" y="224403"/>
                  <a:pt x="6961982" y="443609"/>
                </a:cubicBezTo>
                <a:cubicBezTo>
                  <a:pt x="6966716" y="662815"/>
                  <a:pt x="6917318" y="755265"/>
                  <a:pt x="6961982" y="929690"/>
                </a:cubicBezTo>
                <a:cubicBezTo>
                  <a:pt x="7006646" y="1104115"/>
                  <a:pt x="6930992" y="1308312"/>
                  <a:pt x="6961982" y="1415772"/>
                </a:cubicBezTo>
                <a:cubicBezTo>
                  <a:pt x="6794162" y="1440062"/>
                  <a:pt x="6505194" y="1366018"/>
                  <a:pt x="6381817" y="1415772"/>
                </a:cubicBezTo>
                <a:cubicBezTo>
                  <a:pt x="6258440" y="1465526"/>
                  <a:pt x="6061141" y="1405978"/>
                  <a:pt x="5871271" y="1415772"/>
                </a:cubicBezTo>
                <a:cubicBezTo>
                  <a:pt x="5681401" y="1425566"/>
                  <a:pt x="5605736" y="1381563"/>
                  <a:pt x="5430346" y="1415772"/>
                </a:cubicBezTo>
                <a:cubicBezTo>
                  <a:pt x="5254956" y="1449981"/>
                  <a:pt x="5157993" y="1373068"/>
                  <a:pt x="5059040" y="1415772"/>
                </a:cubicBezTo>
                <a:cubicBezTo>
                  <a:pt x="4960087" y="1458476"/>
                  <a:pt x="4630385" y="1349876"/>
                  <a:pt x="4339635" y="1415772"/>
                </a:cubicBezTo>
                <a:cubicBezTo>
                  <a:pt x="4048885" y="1481668"/>
                  <a:pt x="4008492" y="1358660"/>
                  <a:pt x="3689850" y="1415772"/>
                </a:cubicBezTo>
                <a:cubicBezTo>
                  <a:pt x="3371208" y="1472884"/>
                  <a:pt x="3462497" y="1375161"/>
                  <a:pt x="3318545" y="1415772"/>
                </a:cubicBezTo>
                <a:cubicBezTo>
                  <a:pt x="3174593" y="1456383"/>
                  <a:pt x="2857008" y="1383122"/>
                  <a:pt x="2738380" y="1415772"/>
                </a:cubicBezTo>
                <a:cubicBezTo>
                  <a:pt x="2619752" y="1448422"/>
                  <a:pt x="2441001" y="1372250"/>
                  <a:pt x="2297454" y="1415772"/>
                </a:cubicBezTo>
                <a:cubicBezTo>
                  <a:pt x="2153907" y="1459294"/>
                  <a:pt x="1969333" y="1377184"/>
                  <a:pt x="1856529" y="1415772"/>
                </a:cubicBezTo>
                <a:cubicBezTo>
                  <a:pt x="1743725" y="1454360"/>
                  <a:pt x="1405078" y="1349494"/>
                  <a:pt x="1206744" y="1415772"/>
                </a:cubicBezTo>
                <a:cubicBezTo>
                  <a:pt x="1008411" y="1482050"/>
                  <a:pt x="423306" y="1414003"/>
                  <a:pt x="0" y="1415772"/>
                </a:cubicBezTo>
                <a:cubicBezTo>
                  <a:pt x="-32338" y="1257924"/>
                  <a:pt x="10827" y="1153913"/>
                  <a:pt x="0" y="943848"/>
                </a:cubicBezTo>
                <a:cubicBezTo>
                  <a:pt x="-10827" y="733783"/>
                  <a:pt x="28527" y="678823"/>
                  <a:pt x="0" y="500239"/>
                </a:cubicBezTo>
                <a:cubicBezTo>
                  <a:pt x="-28527" y="321655"/>
                  <a:pt x="15921" y="183527"/>
                  <a:pt x="0" y="0"/>
                </a:cubicBezTo>
                <a:close/>
              </a:path>
            </a:pathLst>
          </a:custGeom>
          <a:noFill/>
          <a:ln w="9525">
            <a:noFill/>
            <a:prstDash val="dash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215022573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J’ai besoin d’une application </a:t>
            </a: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AVEC </a:t>
            </a:r>
            <a:r>
              <a:rPr lang="fr-FR" altLang="fr-FR" b="1" dirty="0">
                <a:solidFill>
                  <a:srgbClr val="333333"/>
                </a:solidFill>
              </a:rPr>
              <a:t>identification client </a:t>
            </a:r>
          </a:p>
          <a:p>
            <a:pPr lvl="0" algn="ctr">
              <a:defRPr/>
            </a:pPr>
            <a:r>
              <a:rPr lang="fr-FR" altLang="fr-FR" sz="1400" dirty="0">
                <a:solidFill>
                  <a:srgbClr val="333333"/>
                </a:solidFill>
                <a:ea typeface="Calibri" panose="020F0502020204030204" pitchFamily="34" charset="0"/>
              </a:rPr>
              <a:t>Du type plan de classement, classeur client, </a:t>
            </a:r>
            <a:r>
              <a:rPr lang="fr-FR" altLang="fr-FR" sz="1400" dirty="0" err="1">
                <a:solidFill>
                  <a:srgbClr val="333333"/>
                </a:solidFill>
                <a:ea typeface="Calibri" panose="020F0502020204030204" pitchFamily="34" charset="0"/>
              </a:rPr>
              <a:t>heremus</a:t>
            </a:r>
            <a:r>
              <a:rPr lang="fr-FR" altLang="fr-FR" sz="1400">
                <a:solidFill>
                  <a:srgbClr val="333333"/>
                </a:solidFill>
                <a:ea typeface="Calibri" panose="020F0502020204030204" pitchFamily="34" charset="0"/>
              </a:rPr>
              <a:t>, procurations, </a:t>
            </a:r>
            <a:r>
              <a:rPr lang="fr-FR" altLang="fr-FR" sz="1400" dirty="0">
                <a:solidFill>
                  <a:srgbClr val="333333"/>
                </a:solidFill>
                <a:ea typeface="Calibri" panose="020F0502020204030204" pitchFamily="34" charset="0"/>
              </a:rPr>
              <a:t>oppositions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…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À partir de la </a:t>
            </a:r>
            <a:r>
              <a:rPr lang="fr-FR" altLang="fr-FR" b="1" dirty="0">
                <a:solidFill>
                  <a:srgbClr val="C00000"/>
                </a:solidFill>
                <a:ea typeface="Calibri" panose="020F0502020204030204" pitchFamily="34" charset="0"/>
              </a:rPr>
              <a:t>synthèse client</a:t>
            </a: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, j</a:t>
            </a: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e vais dans « </a:t>
            </a: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Autres applis </a:t>
            </a: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» du </a:t>
            </a: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Bandeau de navigation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5BA7DE66-EBCD-4A69-B641-D65E103A29D5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3EEAEE9-F270-4CDA-A725-0741DA306CC0}"/>
              </a:ext>
            </a:extLst>
          </p:cNvPr>
          <p:cNvGrpSpPr/>
          <p:nvPr/>
        </p:nvGrpSpPr>
        <p:grpSpPr>
          <a:xfrm flipH="1">
            <a:off x="767122" y="3185865"/>
            <a:ext cx="752189" cy="675239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4DD1DFCE-2A1C-474F-90B2-4596844D42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1E46A371-C090-47F0-A10B-6A2A259D1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5" name="Freeform 53">
              <a:extLst>
                <a:ext uri="{FF2B5EF4-FFF2-40B4-BE49-F238E27FC236}">
                  <a16:creationId xmlns:a16="http://schemas.microsoft.com/office/drawing/2014/main" id="{EDEDF801-60B2-48CC-84E9-CAF44DEEED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CB8E6B73-56E3-4D84-9B7A-643EC70704BE}"/>
              </a:ext>
            </a:extLst>
          </p:cNvPr>
          <p:cNvSpPr txBox="1"/>
          <p:nvPr/>
        </p:nvSpPr>
        <p:spPr>
          <a:xfrm>
            <a:off x="732457" y="4747805"/>
            <a:ext cx="19970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recherche par </a:t>
            </a:r>
            <a:r>
              <a:rPr lang="fr-FR" sz="1400" dirty="0">
                <a:solidFill>
                  <a:srgbClr val="C00000"/>
                </a:solidFill>
              </a:rPr>
              <a:t>code transaction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ou mots clés</a:t>
            </a:r>
          </a:p>
          <a:p>
            <a:pPr>
              <a:spcBef>
                <a:spcPts val="600"/>
              </a:spcBef>
              <a:buClr>
                <a:schemeClr val="accent4">
                  <a:lumMod val="75000"/>
                </a:schemeClr>
              </a:buClr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044800" lvl="4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89C1F2B-C5A7-4517-8B79-8B56D92FB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3706" y="2834510"/>
            <a:ext cx="7764242" cy="3593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3BE38B6-5DF0-406E-9330-93E200226A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7602" y="1677728"/>
            <a:ext cx="1758729" cy="1062090"/>
          </a:xfrm>
          <a:prstGeom prst="rect">
            <a:avLst/>
          </a:prstGeom>
        </p:spPr>
      </p:pic>
      <p:sp>
        <p:nvSpPr>
          <p:cNvPr id="32" name="Ellipse 31">
            <a:extLst>
              <a:ext uri="{FF2B5EF4-FFF2-40B4-BE49-F238E27FC236}">
                <a16:creationId xmlns:a16="http://schemas.microsoft.com/office/drawing/2014/main" id="{7276B8C5-75C4-4214-B053-A97545D4DD87}"/>
              </a:ext>
            </a:extLst>
          </p:cNvPr>
          <p:cNvSpPr/>
          <p:nvPr/>
        </p:nvSpPr>
        <p:spPr>
          <a:xfrm>
            <a:off x="9662974" y="2941272"/>
            <a:ext cx="1045369" cy="1007063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4" name="Picture 6" descr="fleche-rouge - Tous Perfect">
            <a:extLst>
              <a:ext uri="{FF2B5EF4-FFF2-40B4-BE49-F238E27FC236}">
                <a16:creationId xmlns:a16="http://schemas.microsoft.com/office/drawing/2014/main" id="{DDA5AF73-D60C-4A84-AD4B-D998DFB11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27235" flipH="1" flipV="1">
            <a:off x="10130733" y="2552407"/>
            <a:ext cx="387598" cy="29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89D95A38-84E6-43FE-9492-AA88EC458DE8}"/>
              </a:ext>
            </a:extLst>
          </p:cNvPr>
          <p:cNvCxnSpPr>
            <a:cxnSpLocks/>
          </p:cNvCxnSpPr>
          <p:nvPr/>
        </p:nvCxnSpPr>
        <p:spPr>
          <a:xfrm flipV="1">
            <a:off x="2509935" y="4157568"/>
            <a:ext cx="2155371" cy="79698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6EF80BE3-C229-4E61-92A1-27D8F6B7FA5D}"/>
              </a:ext>
            </a:extLst>
          </p:cNvPr>
          <p:cNvSpPr/>
          <p:nvPr/>
        </p:nvSpPr>
        <p:spPr>
          <a:xfrm>
            <a:off x="0" y="464147"/>
            <a:ext cx="468203" cy="600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latin typeface="Montserrat Light" panose="00000400000000000000" pitchFamily="2" charset="0"/>
              </a:rPr>
              <a:t>LES POINTS ESSENTIELS</a:t>
            </a:r>
          </a:p>
        </p:txBody>
      </p:sp>
    </p:spTree>
    <p:extLst>
      <p:ext uri="{BB962C8B-B14F-4D97-AF65-F5344CB8AC3E}">
        <p14:creationId xmlns:p14="http://schemas.microsoft.com/office/powerpoint/2010/main" val="3030101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souscrire un produit 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A6EA10-01CC-49A2-B645-30A29E449A8C}"/>
              </a:ext>
            </a:extLst>
          </p:cNvPr>
          <p:cNvCxnSpPr>
            <a:cxnSpLocks/>
          </p:cNvCxnSpPr>
          <p:nvPr/>
        </p:nvCxnSpPr>
        <p:spPr>
          <a:xfrm flipH="1" flipV="1">
            <a:off x="5978761" y="1421862"/>
            <a:ext cx="221672" cy="23090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83A65A79-0456-4002-BB87-CDD2002A6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62" y="1413241"/>
            <a:ext cx="7763352" cy="409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BFC3E5-F078-423F-8459-7F6F7FC0A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2357" y="2947567"/>
            <a:ext cx="6521096" cy="3344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429C4DE1-EECE-4728-9A82-F8BD75971E66}"/>
              </a:ext>
            </a:extLst>
          </p:cNvPr>
          <p:cNvSpPr/>
          <p:nvPr/>
        </p:nvSpPr>
        <p:spPr>
          <a:xfrm>
            <a:off x="7630010" y="2911190"/>
            <a:ext cx="249382" cy="25200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83A34ED-08B7-4E07-AFCB-3275E35F892A}"/>
              </a:ext>
            </a:extLst>
          </p:cNvPr>
          <p:cNvSpPr/>
          <p:nvPr/>
        </p:nvSpPr>
        <p:spPr>
          <a:xfrm>
            <a:off x="5408581" y="5811299"/>
            <a:ext cx="782662" cy="55149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space réservé du texte 3">
            <a:extLst>
              <a:ext uri="{FF2B5EF4-FFF2-40B4-BE49-F238E27FC236}">
                <a16:creationId xmlns:a16="http://schemas.microsoft.com/office/drawing/2014/main" id="{6E85A008-B96A-445B-A513-4E10F8B20471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67E95356-4255-4E49-B7B9-E0E62708E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103" y="1279994"/>
            <a:ext cx="2573966" cy="1661993"/>
          </a:xfrm>
          <a:custGeom>
            <a:avLst/>
            <a:gdLst>
              <a:gd name="connsiteX0" fmla="*/ 0 w 2573966"/>
              <a:gd name="connsiteY0" fmla="*/ 0 h 1661993"/>
              <a:gd name="connsiteX1" fmla="*/ 489054 w 2573966"/>
              <a:gd name="connsiteY1" fmla="*/ 0 h 1661993"/>
              <a:gd name="connsiteX2" fmla="*/ 978107 w 2573966"/>
              <a:gd name="connsiteY2" fmla="*/ 0 h 1661993"/>
              <a:gd name="connsiteX3" fmla="*/ 1415681 w 2573966"/>
              <a:gd name="connsiteY3" fmla="*/ 0 h 1661993"/>
              <a:gd name="connsiteX4" fmla="*/ 1904735 w 2573966"/>
              <a:gd name="connsiteY4" fmla="*/ 0 h 1661993"/>
              <a:gd name="connsiteX5" fmla="*/ 2573966 w 2573966"/>
              <a:gd name="connsiteY5" fmla="*/ 0 h 1661993"/>
              <a:gd name="connsiteX6" fmla="*/ 2573966 w 2573966"/>
              <a:gd name="connsiteY6" fmla="*/ 587238 h 1661993"/>
              <a:gd name="connsiteX7" fmla="*/ 2573966 w 2573966"/>
              <a:gd name="connsiteY7" fmla="*/ 1174475 h 1661993"/>
              <a:gd name="connsiteX8" fmla="*/ 2573966 w 2573966"/>
              <a:gd name="connsiteY8" fmla="*/ 1661993 h 1661993"/>
              <a:gd name="connsiteX9" fmla="*/ 2007693 w 2573966"/>
              <a:gd name="connsiteY9" fmla="*/ 1661993 h 1661993"/>
              <a:gd name="connsiteX10" fmla="*/ 1492900 w 2573966"/>
              <a:gd name="connsiteY10" fmla="*/ 1661993 h 1661993"/>
              <a:gd name="connsiteX11" fmla="*/ 952367 w 2573966"/>
              <a:gd name="connsiteY11" fmla="*/ 1661993 h 1661993"/>
              <a:gd name="connsiteX12" fmla="*/ 514793 w 2573966"/>
              <a:gd name="connsiteY12" fmla="*/ 1661993 h 1661993"/>
              <a:gd name="connsiteX13" fmla="*/ 0 w 2573966"/>
              <a:gd name="connsiteY13" fmla="*/ 1661993 h 1661993"/>
              <a:gd name="connsiteX14" fmla="*/ 0 w 2573966"/>
              <a:gd name="connsiteY14" fmla="*/ 1074755 h 1661993"/>
              <a:gd name="connsiteX15" fmla="*/ 0 w 2573966"/>
              <a:gd name="connsiteY15" fmla="*/ 553998 h 1661993"/>
              <a:gd name="connsiteX16" fmla="*/ 0 w 2573966"/>
              <a:gd name="connsiteY16" fmla="*/ 0 h 166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73966" h="1661993" extrusionOk="0">
                <a:moveTo>
                  <a:pt x="0" y="0"/>
                </a:moveTo>
                <a:cubicBezTo>
                  <a:pt x="199271" y="-6587"/>
                  <a:pt x="274953" y="27483"/>
                  <a:pt x="489054" y="0"/>
                </a:cubicBezTo>
                <a:cubicBezTo>
                  <a:pt x="703155" y="-27483"/>
                  <a:pt x="775879" y="3580"/>
                  <a:pt x="978107" y="0"/>
                </a:cubicBezTo>
                <a:cubicBezTo>
                  <a:pt x="1180335" y="-3580"/>
                  <a:pt x="1267111" y="35586"/>
                  <a:pt x="1415681" y="0"/>
                </a:cubicBezTo>
                <a:cubicBezTo>
                  <a:pt x="1564251" y="-35586"/>
                  <a:pt x="1783757" y="3723"/>
                  <a:pt x="1904735" y="0"/>
                </a:cubicBezTo>
                <a:cubicBezTo>
                  <a:pt x="2025713" y="-3723"/>
                  <a:pt x="2406350" y="80247"/>
                  <a:pt x="2573966" y="0"/>
                </a:cubicBezTo>
                <a:cubicBezTo>
                  <a:pt x="2609114" y="151536"/>
                  <a:pt x="2529563" y="420584"/>
                  <a:pt x="2573966" y="587238"/>
                </a:cubicBezTo>
                <a:cubicBezTo>
                  <a:pt x="2618369" y="753892"/>
                  <a:pt x="2565868" y="1037051"/>
                  <a:pt x="2573966" y="1174475"/>
                </a:cubicBezTo>
                <a:cubicBezTo>
                  <a:pt x="2582064" y="1311899"/>
                  <a:pt x="2517492" y="1442575"/>
                  <a:pt x="2573966" y="1661993"/>
                </a:cubicBezTo>
                <a:cubicBezTo>
                  <a:pt x="2404192" y="1716463"/>
                  <a:pt x="2220518" y="1634802"/>
                  <a:pt x="2007693" y="1661993"/>
                </a:cubicBezTo>
                <a:cubicBezTo>
                  <a:pt x="1794868" y="1689184"/>
                  <a:pt x="1677740" y="1657252"/>
                  <a:pt x="1492900" y="1661993"/>
                </a:cubicBezTo>
                <a:cubicBezTo>
                  <a:pt x="1308060" y="1666734"/>
                  <a:pt x="1203686" y="1626926"/>
                  <a:pt x="952367" y="1661993"/>
                </a:cubicBezTo>
                <a:cubicBezTo>
                  <a:pt x="701048" y="1697060"/>
                  <a:pt x="728256" y="1610316"/>
                  <a:pt x="514793" y="1661993"/>
                </a:cubicBezTo>
                <a:cubicBezTo>
                  <a:pt x="301330" y="1713670"/>
                  <a:pt x="227770" y="1661972"/>
                  <a:pt x="0" y="1661993"/>
                </a:cubicBezTo>
                <a:cubicBezTo>
                  <a:pt x="-64084" y="1445260"/>
                  <a:pt x="31692" y="1326627"/>
                  <a:pt x="0" y="1074755"/>
                </a:cubicBezTo>
                <a:cubicBezTo>
                  <a:pt x="-31692" y="822883"/>
                  <a:pt x="4266" y="781114"/>
                  <a:pt x="0" y="553998"/>
                </a:cubicBezTo>
                <a:cubicBezTo>
                  <a:pt x="-4266" y="326882"/>
                  <a:pt x="9728" y="237509"/>
                  <a:pt x="0" y="0"/>
                </a:cubicBezTo>
                <a:close/>
              </a:path>
            </a:pathLst>
          </a:custGeom>
          <a:noFill/>
          <a:ln w="9525">
            <a:noFill/>
            <a:prstDash val="dash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215022573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6000" marR="0" lvl="0" indent="-21600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>
                <a:tab pos="457200" algn="l"/>
              </a:tabLst>
              <a:defRPr/>
            </a:pP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Comme sur PCM, je sélectionne, au préalable, </a:t>
            </a: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l’entité titulaire </a:t>
            </a: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(mode simple, mode joint) avant de choisir la tuile du compte à ouvrir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A95E6B7-2C21-4081-9025-8317F0BA3E7D}"/>
              </a:ext>
            </a:extLst>
          </p:cNvPr>
          <p:cNvSpPr/>
          <p:nvPr/>
        </p:nvSpPr>
        <p:spPr>
          <a:xfrm>
            <a:off x="7335876" y="2328925"/>
            <a:ext cx="837651" cy="56845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9DC576C2-E522-4006-A13E-3E25F75BFAC1}"/>
              </a:ext>
            </a:extLst>
          </p:cNvPr>
          <p:cNvSpPr/>
          <p:nvPr/>
        </p:nvSpPr>
        <p:spPr>
          <a:xfrm>
            <a:off x="5313337" y="3852797"/>
            <a:ext cx="4210041" cy="55149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C9D5868A-27AA-4FD5-84FC-74F862DB1B8B}"/>
              </a:ext>
            </a:extLst>
          </p:cNvPr>
          <p:cNvSpPr/>
          <p:nvPr/>
        </p:nvSpPr>
        <p:spPr>
          <a:xfrm>
            <a:off x="7135267" y="2103777"/>
            <a:ext cx="401217" cy="35171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1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473A1450-1E0C-48F9-9BBF-D756FC74C05D}"/>
              </a:ext>
            </a:extLst>
          </p:cNvPr>
          <p:cNvSpPr/>
          <p:nvPr/>
        </p:nvSpPr>
        <p:spPr>
          <a:xfrm>
            <a:off x="5058372" y="3570884"/>
            <a:ext cx="401217" cy="351713"/>
          </a:xfrm>
          <a:prstGeom prst="ellipse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2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9BA7DDD9-50A5-4AFA-8879-6471875DF339}"/>
              </a:ext>
            </a:extLst>
          </p:cNvPr>
          <p:cNvSpPr/>
          <p:nvPr/>
        </p:nvSpPr>
        <p:spPr>
          <a:xfrm>
            <a:off x="5058371" y="5586906"/>
            <a:ext cx="401217" cy="351713"/>
          </a:xfrm>
          <a:prstGeom prst="ellipse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52865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CA7BCAE-5F70-4BCB-8378-46158EDF4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Au-delà de la fonction « appeler », vous retrouverez ici …</a:t>
            </a: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57BCB4A4-3625-414B-B645-2E76AC3EF617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pic>
        <p:nvPicPr>
          <p:cNvPr id="15" name="Espace réservé du contenu 14">
            <a:extLst>
              <a:ext uri="{FF2B5EF4-FFF2-40B4-BE49-F238E27FC236}">
                <a16:creationId xmlns:a16="http://schemas.microsoft.com/office/drawing/2014/main" id="{A8014188-34B7-405F-93DD-29DA8A3A1F28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/>
          <a:stretch>
            <a:fillRect/>
          </a:stretch>
        </p:blipFill>
        <p:spPr>
          <a:xfrm>
            <a:off x="509033" y="1774709"/>
            <a:ext cx="1562683" cy="286491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537BA4-52BA-4E2B-9347-0798F4C0BCD7}"/>
              </a:ext>
            </a:extLst>
          </p:cNvPr>
          <p:cNvGrpSpPr/>
          <p:nvPr/>
        </p:nvGrpSpPr>
        <p:grpSpPr>
          <a:xfrm flipH="1">
            <a:off x="230154" y="2450568"/>
            <a:ext cx="1088031" cy="978432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12" name="Freeform 51">
              <a:extLst>
                <a:ext uri="{FF2B5EF4-FFF2-40B4-BE49-F238E27FC236}">
                  <a16:creationId xmlns:a16="http://schemas.microsoft.com/office/drawing/2014/main" id="{91A1182B-F713-48CE-9DEC-BE8721C82E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3" name="Freeform 52">
              <a:extLst>
                <a:ext uri="{FF2B5EF4-FFF2-40B4-BE49-F238E27FC236}">
                  <a16:creationId xmlns:a16="http://schemas.microsoft.com/office/drawing/2014/main" id="{B8B4A0CF-DDE6-4A59-8C6A-418D69EC6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4" name="Freeform 53">
              <a:extLst>
                <a:ext uri="{FF2B5EF4-FFF2-40B4-BE49-F238E27FC236}">
                  <a16:creationId xmlns:a16="http://schemas.microsoft.com/office/drawing/2014/main" id="{63027F25-B7CF-4D41-A932-CD96749432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3116ED54-CDDB-46FE-8229-7421E294C4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91"/>
          <a:stretch/>
        </p:blipFill>
        <p:spPr>
          <a:xfrm>
            <a:off x="2395382" y="1774709"/>
            <a:ext cx="9460298" cy="29577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A7F7065-57D0-4B79-A553-41ABE753529A}"/>
              </a:ext>
            </a:extLst>
          </p:cNvPr>
          <p:cNvSpPr/>
          <p:nvPr/>
        </p:nvSpPr>
        <p:spPr>
          <a:xfrm>
            <a:off x="2479450" y="3396460"/>
            <a:ext cx="1897288" cy="133594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FB4A41C-6871-4411-B0E6-83C27A739652}"/>
              </a:ext>
            </a:extLst>
          </p:cNvPr>
          <p:cNvSpPr/>
          <p:nvPr/>
        </p:nvSpPr>
        <p:spPr>
          <a:xfrm>
            <a:off x="6185694" y="2174819"/>
            <a:ext cx="1987922" cy="122163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633DEF9-1ED5-44EF-B495-3B64AD2D8C7D}"/>
              </a:ext>
            </a:extLst>
          </p:cNvPr>
          <p:cNvSpPr/>
          <p:nvPr/>
        </p:nvSpPr>
        <p:spPr>
          <a:xfrm>
            <a:off x="6176363" y="3396460"/>
            <a:ext cx="1997253" cy="133594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ADF5ACB-22CB-4CF0-9679-A3DC02C3040F}"/>
              </a:ext>
            </a:extLst>
          </p:cNvPr>
          <p:cNvSpPr txBox="1"/>
          <p:nvPr/>
        </p:nvSpPr>
        <p:spPr>
          <a:xfrm>
            <a:off x="7284972" y="6215659"/>
            <a:ext cx="51154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Le répondeur </a:t>
            </a:r>
            <a:r>
              <a:rPr lang="fr-FR" sz="1200" i="1" dirty="0" err="1"/>
              <a:t>MyMevo</a:t>
            </a:r>
            <a:r>
              <a:rPr lang="fr-FR" sz="1200" i="1" dirty="0"/>
              <a:t> concerne uniquement les fonctions supports</a:t>
            </a:r>
            <a:endParaRPr lang="fr-FR" sz="12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694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EA98772-9843-4E9A-9206-F90A697A6A2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2645034" cy="2240939"/>
          </a:xfrm>
        </p:spPr>
        <p:txBody>
          <a:bodyPr/>
          <a:lstStyle/>
          <a:p>
            <a:r>
              <a:rPr lang="fr-FR" dirty="0"/>
              <a:t>Les </a:t>
            </a:r>
            <a:r>
              <a:rPr lang="fr-FR" b="1" dirty="0">
                <a:solidFill>
                  <a:srgbClr val="C00000"/>
                </a:solidFill>
              </a:rPr>
              <a:t>favoris</a:t>
            </a:r>
            <a:r>
              <a:rPr lang="fr-FR" dirty="0"/>
              <a:t> :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pPr lvl="1"/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A8E14E-3E3B-40FA-99F0-BCF5774936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</a:t>
            </a:r>
            <a:r>
              <a:rPr lang="fr-FR" dirty="0">
                <a:solidFill>
                  <a:srgbClr val="C00000"/>
                </a:solidFill>
              </a:rPr>
              <a:t>5 bons tuyaux </a:t>
            </a:r>
            <a:r>
              <a:rPr lang="fr-FR" dirty="0"/>
              <a:t>pour maîtriser le Nouveau Portail MySys</a:t>
            </a:r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114BBC52-CAA5-4B52-8FF7-5D38D85F3926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A308E1-A99A-44A2-AEE9-407BB17E06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07" t="36853" r="4856"/>
          <a:stretch/>
        </p:blipFill>
        <p:spPr>
          <a:xfrm>
            <a:off x="8509517" y="5707212"/>
            <a:ext cx="955455" cy="6612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B7F959D-463F-400F-9E7D-1DFB3DB50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68" y="1722681"/>
            <a:ext cx="2381582" cy="141942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1CB4065-59B3-460F-B540-88BC3BF25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531" y="3455975"/>
            <a:ext cx="1139189" cy="6879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A5EF02-632A-476F-9C19-FD7995A42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337" y="4070531"/>
            <a:ext cx="523948" cy="5334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1E04FD-E018-4ABD-83B1-A2B3262B7634}"/>
              </a:ext>
            </a:extLst>
          </p:cNvPr>
          <p:cNvSpPr txBox="1"/>
          <p:nvPr/>
        </p:nvSpPr>
        <p:spPr>
          <a:xfrm>
            <a:off x="3909525" y="1388669"/>
            <a:ext cx="408680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600" b="1" dirty="0">
                <a:solidFill>
                  <a:srgbClr val="C00000"/>
                </a:solidFill>
              </a:rPr>
              <a:t>épingles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pour mettre en avant vos applis habituelles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366E35F-3C2F-435A-85A6-E4F3699B4B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4957" y="2098711"/>
            <a:ext cx="2574440" cy="2086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6CAD31D-498C-44E4-8094-61ABAAA80E00}"/>
              </a:ext>
            </a:extLst>
          </p:cNvPr>
          <p:cNvSpPr/>
          <p:nvPr/>
        </p:nvSpPr>
        <p:spPr>
          <a:xfrm>
            <a:off x="4310285" y="2080237"/>
            <a:ext cx="1754612" cy="27060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B0D214E-1FD9-4AFB-BA7A-9A8FF3EB0B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0888" y="3310841"/>
            <a:ext cx="2076450" cy="295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4DAEEB32-E479-459B-BF61-8F9439A0FE68}"/>
              </a:ext>
            </a:extLst>
          </p:cNvPr>
          <p:cNvSpPr/>
          <p:nvPr/>
        </p:nvSpPr>
        <p:spPr>
          <a:xfrm>
            <a:off x="5590888" y="3263280"/>
            <a:ext cx="322243" cy="39039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56F280-5668-4E70-ACC0-822FAE755C92}"/>
              </a:ext>
            </a:extLst>
          </p:cNvPr>
          <p:cNvSpPr/>
          <p:nvPr/>
        </p:nvSpPr>
        <p:spPr>
          <a:xfrm>
            <a:off x="627668" y="4182715"/>
            <a:ext cx="44015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0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Une </a:t>
            </a:r>
            <a:r>
              <a:rPr lang="fr-FR" sz="1600" b="1" dirty="0">
                <a:solidFill>
                  <a:srgbClr val="C00000"/>
                </a:solidFill>
              </a:rPr>
              <a:t>guidance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détaillée via les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12D8B60-E7A4-489E-8A06-3A0F64B657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372" y="4716189"/>
            <a:ext cx="3534268" cy="16480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45BD0179-7993-41EF-8B6A-A2D10A8D00E5}"/>
              </a:ext>
            </a:extLst>
          </p:cNvPr>
          <p:cNvSpPr txBox="1"/>
          <p:nvPr/>
        </p:nvSpPr>
        <p:spPr>
          <a:xfrm>
            <a:off x="8407570" y="1390261"/>
            <a:ext cx="365992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lvl="0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Les </a:t>
            </a:r>
            <a:r>
              <a:rPr lang="fr-FR" sz="1600" b="1" dirty="0">
                <a:solidFill>
                  <a:srgbClr val="C00000"/>
                </a:solidFill>
              </a:rPr>
              <a:t>moteurs de recherche 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rapides et efficaces</a:t>
            </a:r>
          </a:p>
          <a:p>
            <a:pPr marL="684000" lvl="1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□"/>
            </a:pPr>
            <a:r>
              <a:rPr lang="fr-FR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Onglet Recherche du totem</a:t>
            </a:r>
          </a:p>
          <a:p>
            <a:pPr marL="684000" lvl="1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□"/>
            </a:pPr>
            <a:r>
              <a:rPr lang="fr-FR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Recherche sur tuile produit </a:t>
            </a:r>
          </a:p>
          <a:p>
            <a:pPr marL="684000" lvl="1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□"/>
            </a:pPr>
            <a:r>
              <a:rPr lang="fr-FR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Recherche tuile « </a:t>
            </a:r>
            <a:r>
              <a:rPr lang="fr-FR" sz="1400" b="1" dirty="0">
                <a:solidFill>
                  <a:srgbClr val="C00000"/>
                </a:solidFill>
              </a:rPr>
              <a:t>Autres applis </a:t>
            </a:r>
            <a:r>
              <a:rPr lang="fr-FR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» sur le bandeau de navigation en haut à droite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C3D2716-5257-4599-9A88-921CE6906250}"/>
              </a:ext>
            </a:extLst>
          </p:cNvPr>
          <p:cNvSpPr txBox="1"/>
          <p:nvPr/>
        </p:nvSpPr>
        <p:spPr>
          <a:xfrm>
            <a:off x="6694637" y="4876215"/>
            <a:ext cx="4691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lvl="0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Le bouton « </a:t>
            </a:r>
            <a:r>
              <a:rPr lang="fr-FR" sz="1600" b="1" dirty="0">
                <a:solidFill>
                  <a:srgbClr val="C00000"/>
                </a:solidFill>
              </a:rPr>
              <a:t>Applis Ouvertes 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» sur le bandeau de navigation en haut à droite, pour passer d’un écran à l’autre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7B8DF5E-E62A-4E71-8425-F2ED86F8A7CA}"/>
              </a:ext>
            </a:extLst>
          </p:cNvPr>
          <p:cNvSpPr/>
          <p:nvPr/>
        </p:nvSpPr>
        <p:spPr>
          <a:xfrm>
            <a:off x="653183" y="2800262"/>
            <a:ext cx="322243" cy="39039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32E130-C302-4C2D-B0A5-10DCA95B80E9}"/>
              </a:ext>
            </a:extLst>
          </p:cNvPr>
          <p:cNvSpPr/>
          <p:nvPr/>
        </p:nvSpPr>
        <p:spPr>
          <a:xfrm>
            <a:off x="0" y="464147"/>
            <a:ext cx="468203" cy="6001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latin typeface="Montserrat Light" panose="00000400000000000000" pitchFamily="2" charset="0"/>
              </a:rPr>
              <a:t>LES POINTS ESSENTIELS</a:t>
            </a:r>
          </a:p>
        </p:txBody>
      </p:sp>
    </p:spTree>
    <p:extLst>
      <p:ext uri="{BB962C8B-B14F-4D97-AF65-F5344CB8AC3E}">
        <p14:creationId xmlns:p14="http://schemas.microsoft.com/office/powerpoint/2010/main" val="34450158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7671FA-2325-4612-B752-C655F97BD59C}"/>
              </a:ext>
            </a:extLst>
          </p:cNvPr>
          <p:cNvSpPr/>
          <p:nvPr/>
        </p:nvSpPr>
        <p:spPr>
          <a:xfrm>
            <a:off x="5321148" y="2310029"/>
            <a:ext cx="618852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</a:rPr>
              <a:t>4. </a:t>
            </a:r>
            <a:r>
              <a:rPr lang="fr-FR" sz="2000" dirty="0"/>
              <a:t>Pour aller plus loin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EA4E55"/>
              </a:buClr>
            </a:pPr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4906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723" y="2465814"/>
            <a:ext cx="6138554" cy="3915786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695325" y="735994"/>
            <a:ext cx="10980738" cy="856619"/>
          </a:xfrm>
        </p:spPr>
        <p:txBody>
          <a:bodyPr/>
          <a:lstStyle/>
          <a:p>
            <a:r>
              <a:rPr lang="fr-FR" dirty="0"/>
              <a:t>Découvrez pas à pas les fonctionnalités essentielles du nouveau Portail</a:t>
            </a:r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83759" y="2181990"/>
            <a:ext cx="2508906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lvl="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 dirty="0">
                <a:solidFill>
                  <a:srgbClr val="C00000"/>
                </a:solidFill>
              </a:rPr>
              <a:t>1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Choisissez le tuto à visionner puis </a:t>
            </a:r>
          </a:p>
          <a:p>
            <a:pPr marL="216000" marR="0" lvl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lang="fr-FR" sz="1600" dirty="0">
                <a:solidFill>
                  <a:srgbClr val="C00000"/>
                </a:solidFill>
              </a:rPr>
              <a:t>2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la séquence désirée par le biais du menu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2182DEE-BF7A-4B7C-A462-70B79AC15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0552" y="3131409"/>
            <a:ext cx="2075511" cy="270650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673A6D31-E3DA-4F1F-AECA-151605ED4E18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FD4F2F8-16A7-415A-83E3-629E1E13F843}"/>
              </a:ext>
            </a:extLst>
          </p:cNvPr>
          <p:cNvSpPr/>
          <p:nvPr/>
        </p:nvSpPr>
        <p:spPr>
          <a:xfrm>
            <a:off x="3389244" y="2545858"/>
            <a:ext cx="401217" cy="35171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1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C4704BA-B8B3-42BE-B205-207CF7C5D51C}"/>
              </a:ext>
            </a:extLst>
          </p:cNvPr>
          <p:cNvSpPr/>
          <p:nvPr/>
        </p:nvSpPr>
        <p:spPr>
          <a:xfrm>
            <a:off x="9165277" y="3131409"/>
            <a:ext cx="401217" cy="351713"/>
          </a:xfrm>
          <a:prstGeom prst="ellipse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2</a:t>
            </a:r>
          </a:p>
        </p:txBody>
      </p:sp>
      <p:pic>
        <p:nvPicPr>
          <p:cNvPr id="14" name="Picture 13" descr="Résultat de recherche d'images pour &quot;clic&quot;">
            <a:extLst>
              <a:ext uri="{FF2B5EF4-FFF2-40B4-BE49-F238E27FC236}">
                <a16:creationId xmlns:a16="http://schemas.microsoft.com/office/drawing/2014/main" id="{F2C29548-1D21-4321-B7A9-792BC5FB7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97760" y="4938691"/>
            <a:ext cx="382968" cy="382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319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39B5D1D-DF05-43CC-9F96-216BC20E4A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RDC s’est aussi mise au Nouveau Portail MySys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2F9A28-9D4D-42F1-BEEC-07A1157DC0FE}"/>
              </a:ext>
            </a:extLst>
          </p:cNvPr>
          <p:cNvSpPr/>
          <p:nvPr/>
        </p:nvSpPr>
        <p:spPr>
          <a:xfrm>
            <a:off x="8880410" y="1369299"/>
            <a:ext cx="303451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4">
                  <a:lumMod val="75000"/>
                </a:schemeClr>
              </a:buClr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 cette page dédiée, vous trouverez l’ensemble des outils à votre disposition :</a:t>
            </a:r>
          </a:p>
          <a:p>
            <a:pPr marL="216000" lvl="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vidéo de présentation </a:t>
            </a:r>
          </a:p>
          <a:p>
            <a:pPr marL="216000" lvl="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lien vers le site national du portail</a:t>
            </a:r>
          </a:p>
          <a:p>
            <a:pPr marL="216000" lvl="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missions Klaxoon d’appropriation </a:t>
            </a:r>
          </a:p>
          <a:p>
            <a:pPr marL="216000" lvl="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modes opératoires détaillés</a:t>
            </a:r>
          </a:p>
          <a:p>
            <a:pPr marL="216000" lvl="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Book des applis du quotidien</a:t>
            </a:r>
          </a:p>
          <a:p>
            <a:pPr marL="216000" lvl="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Tutos</a:t>
            </a:r>
          </a:p>
          <a:p>
            <a:pPr lvl="0"/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16D3DAD0-6302-4AF8-BC4D-119203C67E45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pic>
        <p:nvPicPr>
          <p:cNvPr id="10" name="Picture 13" descr="Résultat de recherche d'images pour &quot;clic&quot;">
            <a:extLst>
              <a:ext uri="{FF2B5EF4-FFF2-40B4-BE49-F238E27FC236}">
                <a16:creationId xmlns:a16="http://schemas.microsoft.com/office/drawing/2014/main" id="{850E978A-E710-4DC0-AE3C-04DA7E745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898" y="5989569"/>
            <a:ext cx="489002" cy="52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hlinkClick r:id="rId3"/>
            <a:extLst>
              <a:ext uri="{FF2B5EF4-FFF2-40B4-BE49-F238E27FC236}">
                <a16:creationId xmlns:a16="http://schemas.microsoft.com/office/drawing/2014/main" id="{38A95B42-5C9E-4C62-BA4E-BAB937492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073" y="1369299"/>
            <a:ext cx="8430802" cy="46202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84AD85-AAA7-4861-BF28-1DD99BFEFD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5694" y="3070172"/>
            <a:ext cx="2562225" cy="3651303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80AFD89F-DB9F-487C-ACA9-7E591FD18DD1}"/>
              </a:ext>
            </a:extLst>
          </p:cNvPr>
          <p:cNvSpPr/>
          <p:nvPr/>
        </p:nvSpPr>
        <p:spPr>
          <a:xfrm>
            <a:off x="8089641" y="3354082"/>
            <a:ext cx="335902" cy="881743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413E33FC-8B89-4FCF-A160-181079D15594}"/>
              </a:ext>
            </a:extLst>
          </p:cNvPr>
          <p:cNvCxnSpPr/>
          <p:nvPr/>
        </p:nvCxnSpPr>
        <p:spPr>
          <a:xfrm flipH="1">
            <a:off x="8528180" y="4441371"/>
            <a:ext cx="352230" cy="2425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795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CD547E7-7EB0-4665-A487-C74BA0A247E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625526" y="1533853"/>
            <a:ext cx="3050537" cy="4860000"/>
          </a:xfrm>
        </p:spPr>
        <p:txBody>
          <a:bodyPr/>
          <a:lstStyle/>
          <a:p>
            <a:r>
              <a:rPr lang="fr-FR" dirty="0"/>
              <a:t>Une page Yammer vous permet de poser vos questions et de suivre les informations importantes, les trucs et astuces…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B8ED3AA-0D6F-46A2-805A-D147DE44D1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YAMMER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3B5A9664-4FF0-4BBE-9A3C-84EF91126EEA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pic>
        <p:nvPicPr>
          <p:cNvPr id="2" name="Image 1">
            <a:hlinkClick r:id="rId2"/>
            <a:extLst>
              <a:ext uri="{FF2B5EF4-FFF2-40B4-BE49-F238E27FC236}">
                <a16:creationId xmlns:a16="http://schemas.microsoft.com/office/drawing/2014/main" id="{72DB9BE7-CD7A-4B2D-808B-AA0F510D0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83" y="1492364"/>
            <a:ext cx="7574993" cy="43260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13" descr="Résultat de recherche d'images pour &quot;clic&quot;">
            <a:extLst>
              <a:ext uri="{FF2B5EF4-FFF2-40B4-BE49-F238E27FC236}">
                <a16:creationId xmlns:a16="http://schemas.microsoft.com/office/drawing/2014/main" id="{EDD240C4-925B-4D8D-8463-39239567A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271" y="5747894"/>
            <a:ext cx="351520" cy="37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969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7"/>
          </p:nvPr>
        </p:nvSpPr>
        <p:spPr>
          <a:xfrm>
            <a:off x="721347" y="1425270"/>
            <a:ext cx="10980738" cy="4860000"/>
          </a:xfrm>
        </p:spPr>
        <p:txBody>
          <a:bodyPr>
            <a:noAutofit/>
          </a:bodyPr>
          <a:lstStyle/>
          <a:p>
            <a:r>
              <a:rPr lang="fr-FR" dirty="0"/>
              <a:t>Une solution qui s’intègre dans la démarche commerciale et le quotidien du collaborateur</a:t>
            </a:r>
          </a:p>
          <a:p>
            <a:r>
              <a:rPr lang="fr-FR" dirty="0"/>
              <a:t>Cette nouvelle interface permet à chaque collaborateur, d’avoir une vision exhaustive de l’historique des contacts client, ainsi que le canal utilisé, RDV face à face, visio, téléphone</a:t>
            </a:r>
          </a:p>
          <a:p>
            <a:pPr algn="just"/>
            <a:endParaRPr lang="fr-FR" dirty="0"/>
          </a:p>
          <a:p>
            <a:pPr algn="just"/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>
          <a:xfrm>
            <a:off x="605631" y="536218"/>
            <a:ext cx="10980738" cy="720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À découvrir prochainement </a:t>
            </a:r>
            <a:r>
              <a:rPr lang="fr-FR" dirty="0"/>
              <a:t>: un fil de contacts modernisé</a:t>
            </a:r>
          </a:p>
        </p:txBody>
      </p:sp>
      <p:pic>
        <p:nvPicPr>
          <p:cNvPr id="45" name="Image 44">
            <a:hlinkClick r:id="rId3"/>
            <a:extLst>
              <a:ext uri="{FF2B5EF4-FFF2-40B4-BE49-F238E27FC236}">
                <a16:creationId xmlns:a16="http://schemas.microsoft.com/office/drawing/2014/main" id="{5108D515-BADC-BD49-8517-BC246F88BD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" b="361"/>
          <a:stretch/>
        </p:blipFill>
        <p:spPr>
          <a:xfrm>
            <a:off x="6158825" y="3597653"/>
            <a:ext cx="3857310" cy="264236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D2EDD677-546A-4B6F-8360-A720A01848F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97" y="3627294"/>
            <a:ext cx="3675794" cy="2376263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011370AE-6FA0-4C84-BBF9-6A38BAF713A3}"/>
              </a:ext>
            </a:extLst>
          </p:cNvPr>
          <p:cNvSpPr txBox="1"/>
          <p:nvPr/>
        </p:nvSpPr>
        <p:spPr>
          <a:xfrm>
            <a:off x="2301855" y="2860132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HIER : Fil de Contacts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A9FA37F-1AC1-4453-93D2-C7C4D2299097}"/>
              </a:ext>
            </a:extLst>
          </p:cNvPr>
          <p:cNvSpPr txBox="1"/>
          <p:nvPr/>
        </p:nvSpPr>
        <p:spPr>
          <a:xfrm>
            <a:off x="7042012" y="2760337"/>
            <a:ext cx="33239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DEMAIN : CONTACTS 360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263" y="3183073"/>
            <a:ext cx="504515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Quasi uniquement alimenté par les CRE</a:t>
            </a:r>
          </a:p>
        </p:txBody>
      </p:sp>
      <p:sp>
        <p:nvSpPr>
          <p:cNvPr id="8" name="Rectangle 7"/>
          <p:cNvSpPr/>
          <p:nvPr/>
        </p:nvSpPr>
        <p:spPr>
          <a:xfrm>
            <a:off x="4804677" y="3118424"/>
            <a:ext cx="6665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La majorité des contacts siège et réseau  est captée automatiquement</a:t>
            </a:r>
          </a:p>
        </p:txBody>
      </p:sp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F7904BDE-1841-4187-BA00-7A03A198D8D6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pic>
        <p:nvPicPr>
          <p:cNvPr id="14" name="Picture 6" descr="fleche-rouge - Tous Perfect">
            <a:extLst>
              <a:ext uri="{FF2B5EF4-FFF2-40B4-BE49-F238E27FC236}">
                <a16:creationId xmlns:a16="http://schemas.microsoft.com/office/drawing/2014/main" id="{2293FF1D-7A06-4475-B0CB-B3FA5E9D4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88748" flipH="1" flipV="1">
            <a:off x="5220285" y="4296543"/>
            <a:ext cx="880878" cy="67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684CA81-8C68-454F-8506-85AFCFA0A34F}"/>
              </a:ext>
            </a:extLst>
          </p:cNvPr>
          <p:cNvSpPr txBox="1"/>
          <p:nvPr/>
        </p:nvSpPr>
        <p:spPr>
          <a:xfrm>
            <a:off x="82471" y="62835"/>
            <a:ext cx="3199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  <a:latin typeface="Berlin Sans FB Demi" panose="020E0802020502020306" pitchFamily="34" charset="0"/>
              </a:rPr>
              <a:t>PROJET</a:t>
            </a:r>
          </a:p>
        </p:txBody>
      </p:sp>
    </p:spTree>
    <p:extLst>
      <p:ext uri="{BB962C8B-B14F-4D97-AF65-F5344CB8AC3E}">
        <p14:creationId xmlns:p14="http://schemas.microsoft.com/office/powerpoint/2010/main" val="1178082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C16E68-D680-4868-AE05-A1D5331F3D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À découvrir prochainement </a:t>
            </a:r>
            <a:r>
              <a:rPr lang="fr-FR" dirty="0"/>
              <a:t>: MyGED Gestion Electronique des Documents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1E6419E-12B9-45EA-AA06-FC57076F1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180526"/>
            <a:ext cx="10144125" cy="353429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BA1708B-653F-4C78-88CD-EDD9C4F7F745}"/>
              </a:ext>
            </a:extLst>
          </p:cNvPr>
          <p:cNvSpPr txBox="1"/>
          <p:nvPr/>
        </p:nvSpPr>
        <p:spPr>
          <a:xfrm>
            <a:off x="972716" y="1513059"/>
            <a:ext cx="10789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Retrouvez en un seul endroit tous les documents du client : DRC, Classeur client, plan de classement, fusionnés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E552CCB2-0631-4DE1-BD8C-6373AED9B9A3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C632768-F9B3-4CFB-B55B-AB44584F417A}"/>
              </a:ext>
            </a:extLst>
          </p:cNvPr>
          <p:cNvSpPr txBox="1"/>
          <p:nvPr/>
        </p:nvSpPr>
        <p:spPr>
          <a:xfrm>
            <a:off x="82471" y="62835"/>
            <a:ext cx="3199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  <a:latin typeface="Berlin Sans FB Demi" panose="020E0802020502020306" pitchFamily="34" charset="0"/>
              </a:rPr>
              <a:t>PROJET</a:t>
            </a:r>
          </a:p>
        </p:txBody>
      </p:sp>
    </p:spTree>
    <p:extLst>
      <p:ext uri="{BB962C8B-B14F-4D97-AF65-F5344CB8AC3E}">
        <p14:creationId xmlns:p14="http://schemas.microsoft.com/office/powerpoint/2010/main" val="24984877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C16E68-D680-4868-AE05-A1D5331F3D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Cas pratique : allons tester sur le poste du DA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023125-A7FA-410A-9C99-34AC1F80F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237" y="2724408"/>
            <a:ext cx="1944914" cy="2168101"/>
          </a:xfrm>
          <a:prstGeom prst="rect">
            <a:avLst/>
          </a:prstGeom>
          <a:effectLst/>
        </p:spPr>
      </p:pic>
      <p:sp>
        <p:nvSpPr>
          <p:cNvPr id="6" name="Espace réservé du contenu 7">
            <a:extLst>
              <a:ext uri="{FF2B5EF4-FFF2-40B4-BE49-F238E27FC236}">
                <a16:creationId xmlns:a16="http://schemas.microsoft.com/office/drawing/2014/main" id="{D4239951-F93D-40D5-9B6A-3359610B757E}"/>
              </a:ext>
            </a:extLst>
          </p:cNvPr>
          <p:cNvSpPr txBox="1">
            <a:spLocks/>
          </p:cNvSpPr>
          <p:nvPr/>
        </p:nvSpPr>
        <p:spPr>
          <a:xfrm>
            <a:off x="695326" y="1748668"/>
            <a:ext cx="10980737" cy="72000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/>
              <a:t>Fermez votre PCM, cliquez sur l’icône du portail située sur votre bureau…</a:t>
            </a:r>
          </a:p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/>
              <a:t>Et découvrez le nouveau portail MySys en direct !... Bonne navigation à tous !</a:t>
            </a: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3DEB6CBE-00ED-4A8A-8A6B-C688A1E7727D}"/>
              </a:ext>
            </a:extLst>
          </p:cNvPr>
          <p:cNvSpPr txBox="1">
            <a:spLocks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  <a:endParaRPr lang="fr-FR" sz="1200" b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DA66DFB-214D-4B08-819B-9BFF5D28D83E}"/>
              </a:ext>
            </a:extLst>
          </p:cNvPr>
          <p:cNvSpPr txBox="1"/>
          <p:nvPr/>
        </p:nvSpPr>
        <p:spPr>
          <a:xfrm>
            <a:off x="2433054" y="6116853"/>
            <a:ext cx="8231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Attention : il ne s’agit pas d’un « bac à sable », vous êtes en univers production, vos tests peuvent </a:t>
            </a:r>
            <a:r>
              <a:rPr lang="fr-FR" sz="1200" i="1" dirty="0">
                <a:solidFill>
                  <a:srgbClr val="C00000"/>
                </a:solidFill>
              </a:rPr>
              <a:t>impacter le client</a:t>
            </a:r>
          </a:p>
        </p:txBody>
      </p:sp>
    </p:spTree>
    <p:extLst>
      <p:ext uri="{BB962C8B-B14F-4D97-AF65-F5344CB8AC3E}">
        <p14:creationId xmlns:p14="http://schemas.microsoft.com/office/powerpoint/2010/main" val="36382614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214FB5-278F-4D2B-B796-00724E291F23}"/>
              </a:ext>
            </a:extLst>
          </p:cNvPr>
          <p:cNvSpPr/>
          <p:nvPr/>
        </p:nvSpPr>
        <p:spPr>
          <a:xfrm>
            <a:off x="605631" y="5178490"/>
            <a:ext cx="5011398" cy="1215363"/>
          </a:xfrm>
          <a:prstGeom prst="rect">
            <a:avLst/>
          </a:prstGeom>
          <a:solidFill>
            <a:srgbClr val="FBDCDD"/>
          </a:solidFill>
          <a:ln>
            <a:solidFill>
              <a:srgbClr val="FBDCD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0D60FF-B44D-4358-A606-27A274616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Qui contacter ?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6CDF4AEC-405D-4D75-AAD0-9A257CA7759E}"/>
              </a:ext>
            </a:extLst>
          </p:cNvPr>
          <p:cNvSpPr txBox="1">
            <a:spLocks/>
          </p:cNvSpPr>
          <p:nvPr/>
        </p:nvSpPr>
        <p:spPr>
          <a:xfrm>
            <a:off x="473428" y="1459345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buFont typeface="Wingdings 2" panose="05020102010507070707" pitchFamily="18" charset="2"/>
              <a:buNone/>
            </a:pPr>
            <a:endParaRPr lang="fr-FR" sz="1600" b="1" dirty="0">
              <a:solidFill>
                <a:schemeClr val="bg2"/>
              </a:solidFill>
            </a:endParaRPr>
          </a:p>
          <a:p>
            <a:pPr marL="0" lvl="2" indent="0" algn="just">
              <a:buFont typeface="Wingdings 2" panose="05020102010507070707" pitchFamily="18" charset="2"/>
              <a:buNone/>
            </a:pPr>
            <a:endParaRPr lang="fr-FR" sz="1600" b="1" dirty="0">
              <a:solidFill>
                <a:schemeClr val="bg2"/>
              </a:solidFill>
            </a:endParaRPr>
          </a:p>
          <a:p>
            <a:pPr marL="0" lvl="2" indent="0">
              <a:buFont typeface="Wingdings 2" panose="05020102010507070707" pitchFamily="18" charset="2"/>
              <a:buNone/>
            </a:pPr>
            <a:endParaRPr lang="fr-FR" dirty="0"/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19087B55-7CE5-463F-9EC5-44595D1B0AF6}"/>
              </a:ext>
            </a:extLst>
          </p:cNvPr>
          <p:cNvSpPr txBox="1">
            <a:spLocks/>
          </p:cNvSpPr>
          <p:nvPr/>
        </p:nvSpPr>
        <p:spPr>
          <a:xfrm>
            <a:off x="605631" y="1618982"/>
            <a:ext cx="6341060" cy="3419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solutions en région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400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400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400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400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400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BDD : Ludivine Estang, David Schumacher, Valerie Armant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 : Didier Reffort</a:t>
            </a:r>
          </a:p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BDR : Christine Schumacher</a:t>
            </a:r>
          </a:p>
          <a:p>
            <a:pPr>
              <a:buClr>
                <a:srgbClr val="C00000"/>
              </a:buClr>
            </a:pPr>
            <a:endParaRPr lang="fr-FR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</a:pPr>
            <a:endParaRPr lang="fr-FR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5FEF8221-0183-47A6-B84E-DD6089C78018}"/>
              </a:ext>
            </a:extLst>
          </p:cNvPr>
          <p:cNvSpPr txBox="1">
            <a:spLocks/>
          </p:cNvSpPr>
          <p:nvPr/>
        </p:nvSpPr>
        <p:spPr>
          <a:xfrm>
            <a:off x="7982777" y="1629677"/>
            <a:ext cx="3289430" cy="438618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Qui est opérationnel  ?</a:t>
            </a:r>
          </a:p>
          <a:p>
            <a:pPr marL="342900" indent="-342900" fontAlgn="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PE référents : </a:t>
            </a:r>
          </a:p>
          <a:p>
            <a:pPr fontAlgn="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Anne Gobillot</a:t>
            </a:r>
          </a:p>
          <a:p>
            <a:pPr fontAlgn="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Nadège Voillemin </a:t>
            </a:r>
          </a:p>
          <a:p>
            <a:pPr fontAlgn="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Nicolas Richert</a:t>
            </a:r>
          </a:p>
          <a:p>
            <a:pPr fontAlgn="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Nicole Martins </a:t>
            </a:r>
          </a:p>
          <a:p>
            <a:pPr fontAlgn="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Corinne Cossu</a:t>
            </a:r>
          </a:p>
          <a:p>
            <a:pPr fontAlgn="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Jean Christophe Besson</a:t>
            </a:r>
          </a:p>
          <a:p>
            <a:pPr fontAlgn="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Estelle Mehesz </a:t>
            </a:r>
          </a:p>
          <a:p>
            <a:pPr fontAlgn="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Marielle Halter-Sztogryn</a:t>
            </a:r>
          </a:p>
          <a:p>
            <a:pPr marL="342900" indent="-342900" fontAlgn="t">
              <a:lnSpc>
                <a:spcPct val="11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Tous les autres PE (Part)</a:t>
            </a: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</a:pPr>
            <a:endParaRPr lang="fr-FR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FC64FF-ECB6-4684-BC4E-721D0B3E1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66" y="2148427"/>
            <a:ext cx="606742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4FB9C8DB-1A71-4680-97A2-AEC1D38063BD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BD1B30-4790-4BEB-93B5-F5431AA44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483" y="5384658"/>
            <a:ext cx="667447" cy="72704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C856FBC-14C3-464C-8710-5D88A14C8871}"/>
              </a:ext>
            </a:extLst>
          </p:cNvPr>
          <p:cNvSpPr txBox="1"/>
          <p:nvPr/>
        </p:nvSpPr>
        <p:spPr>
          <a:xfrm>
            <a:off x="1513133" y="5384658"/>
            <a:ext cx="3844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 err="1">
                <a:solidFill>
                  <a:schemeClr val="bg1">
                    <a:lumMod val="50000"/>
                  </a:schemeClr>
                </a:solidFill>
              </a:rPr>
              <a:t>CloÉ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 intègre au fur et à mesure le nouveau portail MySys pour pouvoir répondre à vos questions </a:t>
            </a:r>
          </a:p>
        </p:txBody>
      </p:sp>
    </p:spTree>
    <p:extLst>
      <p:ext uri="{BB962C8B-B14F-4D97-AF65-F5344CB8AC3E}">
        <p14:creationId xmlns:p14="http://schemas.microsoft.com/office/powerpoint/2010/main" val="14961030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FE1E8D-9859-49FF-9D21-070F78A98D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Merci aux équipes des agences ambassadrices qui testent le portail depuis le 14 mars </a:t>
            </a:r>
          </a:p>
        </p:txBody>
      </p:sp>
      <p:pic>
        <p:nvPicPr>
          <p:cNvPr id="6" name="Image 10">
            <a:extLst>
              <a:ext uri="{FF2B5EF4-FFF2-40B4-BE49-F238E27FC236}">
                <a16:creationId xmlns:a16="http://schemas.microsoft.com/office/drawing/2014/main" id="{23FD6491-CE2C-493B-9425-C945D80D2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4"/>
          <a:stretch>
            <a:fillRect/>
          </a:stretch>
        </p:blipFill>
        <p:spPr bwMode="auto">
          <a:xfrm>
            <a:off x="10109338" y="3879020"/>
            <a:ext cx="2082662" cy="257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6E96C1-B4CB-4A97-9AE2-0B6EC25A21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44"/>
          <a:stretch>
            <a:fillRect/>
          </a:stretch>
        </p:blipFill>
        <p:spPr bwMode="auto">
          <a:xfrm rot="21131962">
            <a:off x="639944" y="1756914"/>
            <a:ext cx="2393144" cy="1143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Lève la main. la main d'un homme d'affaires avec un grand bravo. Vecteur Premium">
            <a:extLst>
              <a:ext uri="{FF2B5EF4-FFF2-40B4-BE49-F238E27FC236}">
                <a16:creationId xmlns:a16="http://schemas.microsoft.com/office/drawing/2014/main" id="{BA70BDC6-8B92-416B-8099-B11E32C7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17B4C5"/>
              </a:clrFrom>
              <a:clrTo>
                <a:srgbClr val="17B4C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21" r="54729"/>
          <a:stretch>
            <a:fillRect/>
          </a:stretch>
        </p:blipFill>
        <p:spPr bwMode="auto">
          <a:xfrm flipH="1">
            <a:off x="10683485" y="1218062"/>
            <a:ext cx="1499772" cy="157882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BAC1508-B4BA-4C6D-BC17-7DF1E86F8E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758407"/>
              </p:ext>
            </p:extLst>
          </p:nvPr>
        </p:nvGraphicFramePr>
        <p:xfrm>
          <a:off x="3331029" y="1711901"/>
          <a:ext cx="4730619" cy="4441936"/>
        </p:xfrm>
        <a:graphic>
          <a:graphicData uri="http://schemas.openxmlformats.org/drawingml/2006/table">
            <a:tbl>
              <a:tblPr/>
              <a:tblGrid>
                <a:gridCol w="2332653">
                  <a:extLst>
                    <a:ext uri="{9D8B030D-6E8A-4147-A177-3AD203B41FA5}">
                      <a16:colId xmlns:a16="http://schemas.microsoft.com/office/drawing/2014/main" val="2370709311"/>
                    </a:ext>
                  </a:extLst>
                </a:gridCol>
                <a:gridCol w="2397966">
                  <a:extLst>
                    <a:ext uri="{9D8B030D-6E8A-4147-A177-3AD203B41FA5}">
                      <a16:colId xmlns:a16="http://schemas.microsoft.com/office/drawing/2014/main" val="3977095533"/>
                    </a:ext>
                  </a:extLst>
                </a:gridCol>
              </a:tblGrid>
              <a:tr h="481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DR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AGENCE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524626"/>
                  </a:ext>
                </a:extLst>
              </a:tr>
              <a:tr h="481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Aube Haute Marne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Chaumont HDV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448500"/>
                  </a:ext>
                </a:extLst>
              </a:tr>
              <a:tr h="481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Marne Ardennes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Vouziers 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593043"/>
                  </a:ext>
                </a:extLst>
              </a:tr>
              <a:tr h="481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Bas-Rhin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Strasbourg Cronenbourg 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06497"/>
                  </a:ext>
                </a:extLst>
              </a:tr>
              <a:tr h="481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Haut-Rhin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Saint Louis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4927998"/>
                  </a:ext>
                </a:extLst>
              </a:tr>
              <a:tr h="481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Meurthe et Moselle Meuse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Bar le Duc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9548131"/>
                  </a:ext>
                </a:extLst>
              </a:tr>
              <a:tr h="481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Vosges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Epinal Aristide Briand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868138"/>
                  </a:ext>
                </a:extLst>
              </a:tr>
              <a:tr h="481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Moselle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Saint Julien les Metz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984242"/>
                  </a:ext>
                </a:extLst>
              </a:tr>
              <a:tr h="481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Banque Digitale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Mon @gence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868797"/>
                  </a:ext>
                </a:extLst>
              </a:tr>
            </a:tbl>
          </a:graphicData>
        </a:graphic>
      </p:graphicFrame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D4CC32AD-78C9-401D-A5EE-06679CACA768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Nouveau Portail MYSYS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4E2666D-8489-4036-B7FC-F69EE0A3C0F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6454" y="3645167"/>
            <a:ext cx="2220124" cy="22666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BF9048-85A5-4F80-9108-83126734B4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92730">
            <a:off x="8405004" y="2334733"/>
            <a:ext cx="2319814" cy="158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851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402bd0e2-1d78-4f7d-9dde-91cd55d66e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5990</TotalTime>
  <Words>1752</Words>
  <Application>Microsoft Office PowerPoint</Application>
  <PresentationFormat>Grand écran</PresentationFormat>
  <Paragraphs>306</Paragraphs>
  <Slides>39</Slides>
  <Notes>24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53" baseType="lpstr">
      <vt:lpstr>Arial</vt:lpstr>
      <vt:lpstr>Arial Black</vt:lpstr>
      <vt:lpstr>Arial Narrow</vt:lpstr>
      <vt:lpstr>Berlin Sans FB Demi</vt:lpstr>
      <vt:lpstr>Calibri</vt:lpstr>
      <vt:lpstr>Montserrat Black</vt:lpstr>
      <vt:lpstr>Montserrat Light</vt:lpstr>
      <vt:lpstr>ubuntu</vt:lpstr>
      <vt:lpstr>Wingdings</vt:lpstr>
      <vt:lpstr>Wingdings 2</vt:lpstr>
      <vt:lpstr>Thème Office</vt:lpstr>
      <vt:lpstr>1_Thème Office</vt:lpstr>
      <vt:lpstr>Caisse d'Epargne</vt:lpstr>
      <vt:lpstr>Document</vt:lpstr>
      <vt:lpstr>Nouveau Portail MySys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ESTANG Ludivine [CEGEE]</cp:lastModifiedBy>
  <cp:revision>436</cp:revision>
  <dcterms:created xsi:type="dcterms:W3CDTF">2020-06-24T09:20:11Z</dcterms:created>
  <dcterms:modified xsi:type="dcterms:W3CDTF">2022-05-17T09:30:54Z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