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16" r:id="rId7"/>
    <p:sldId id="308" r:id="rId8"/>
    <p:sldId id="311" r:id="rId9"/>
    <p:sldId id="313" r:id="rId10"/>
    <p:sldId id="312" r:id="rId11"/>
    <p:sldId id="314" r:id="rId12"/>
    <p:sldId id="318" r:id="rId13"/>
    <p:sldId id="315" r:id="rId14"/>
    <p:sldId id="317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MANT Valerie [CEGEE]" initials="AV[" lastIdx="1" clrIdx="0">
    <p:extLst>
      <p:ext uri="{19B8F6BF-5375-455C-9EA6-DF929625EA0E}">
        <p15:presenceInfo xmlns:p15="http://schemas.microsoft.com/office/powerpoint/2012/main" userId="S::valerie.armant@cegee.caisse-epargne.fr::cafb7f1b-69e1-43fd-a43e-be8eee2e2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E7302A"/>
    <a:srgbClr val="EC1B24"/>
    <a:srgbClr val="59CC8D"/>
    <a:srgbClr val="000000"/>
    <a:srgbClr val="FBDCDD"/>
    <a:srgbClr val="C31632"/>
    <a:srgbClr val="F5F5F5"/>
    <a:srgbClr val="D119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6265" autoAdjust="0"/>
  </p:normalViewPr>
  <p:slideViewPr>
    <p:cSldViewPr snapToGrid="0">
      <p:cViewPr varScale="1">
        <p:scale>
          <a:sx n="82" d="100"/>
          <a:sy n="82" d="100"/>
        </p:scale>
        <p:origin x="8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0DC95F9-D76F-4EAE-B1E0-7254A6F5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83/tout-savoir-sur-le-credit-consommation/25840/offres-green-oav.pdf" TargetMode="External"/><Relationship Id="rId7" Type="http://schemas.openxmlformats.org/officeDocument/2006/relationships/hyperlink" Target="https://bookassurance-nonvie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loud.news.im.natixis.com/investissement-responsable-accueil" TargetMode="External"/><Relationship Id="rId5" Type="http://schemas.openxmlformats.org/officeDocument/2006/relationships/hyperlink" Target="http://commerciaux.celca.caisse-epargne.fr/particuliers/csl-regional-copy/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hyperlink" Target="https://clickandlearn.bpce.fr/Directory/Login/Login.aspx?ReturnUrl=%2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commerciaux.celca.caisse-epargne.fr/download/1083/tout-savoir-sur-le-credit-consommation/25840/offres-green-oav.pdf" TargetMode="Externa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Être informé pour accompagner nos clients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Heure du Jeudi 9 juin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20419" y="1921630"/>
            <a:ext cx="7893698" cy="1817320"/>
          </a:xfrm>
        </p:spPr>
        <p:txBody>
          <a:bodyPr>
            <a:normAutofit/>
          </a:bodyPr>
          <a:lstStyle/>
          <a:p>
            <a:br>
              <a:rPr lang="fr-FR" dirty="0">
                <a:solidFill>
                  <a:srgbClr val="00B050"/>
                </a:solidFill>
              </a:rPr>
            </a:br>
            <a:r>
              <a:rPr lang="fr-FR" dirty="0">
                <a:solidFill>
                  <a:srgbClr val="00B050"/>
                </a:solidFill>
              </a:rPr>
              <a:t>L</a:t>
            </a:r>
            <a:r>
              <a:rPr lang="fr-FR" sz="1800" dirty="0">
                <a:solidFill>
                  <a:srgbClr val="00B050"/>
                </a:solidFill>
              </a:rPr>
              <a:t>’</a:t>
            </a:r>
            <a:r>
              <a:rPr lang="fr-FR" dirty="0">
                <a:solidFill>
                  <a:srgbClr val="00B050"/>
                </a:solidFill>
              </a:rPr>
              <a:t>Economie verte</a:t>
            </a:r>
            <a:br>
              <a:rPr lang="fr-FR" dirty="0">
                <a:solidFill>
                  <a:srgbClr val="00B050"/>
                </a:solidFill>
              </a:rPr>
            </a:b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BDD</a:t>
            </a:r>
          </a:p>
        </p:txBody>
      </p:sp>
      <p:grpSp>
        <p:nvGrpSpPr>
          <p:cNvPr id="180" name="Graphique 1878">
            <a:extLst>
              <a:ext uri="{FF2B5EF4-FFF2-40B4-BE49-F238E27FC236}">
                <a16:creationId xmlns:a16="http://schemas.microsoft.com/office/drawing/2014/main" id="{84EA1752-E7B3-4A11-9385-6AA4AFF4BEB9}"/>
              </a:ext>
            </a:extLst>
          </p:cNvPr>
          <p:cNvGrpSpPr>
            <a:grpSpLocks noChangeAspect="1"/>
          </p:cNvGrpSpPr>
          <p:nvPr/>
        </p:nvGrpSpPr>
        <p:grpSpPr>
          <a:xfrm>
            <a:off x="468000" y="1872000"/>
            <a:ext cx="5760000" cy="1655648"/>
            <a:chOff x="4267193" y="6278501"/>
            <a:chExt cx="1105471" cy="317753"/>
          </a:xfrm>
          <a:noFill/>
        </p:grpSpPr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F878EEF0-8739-4A40-AC92-EFC88CD32DB4}"/>
                </a:ext>
              </a:extLst>
            </p:cNvPr>
            <p:cNvSpPr/>
            <p:nvPr/>
          </p:nvSpPr>
          <p:spPr>
            <a:xfrm>
              <a:off x="4267193" y="62785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rgbClr val="00B05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85" name="Graphique 1878">
              <a:extLst>
                <a:ext uri="{FF2B5EF4-FFF2-40B4-BE49-F238E27FC236}">
                  <a16:creationId xmlns:a16="http://schemas.microsoft.com/office/drawing/2014/main" id="{D054F24D-B603-4B48-8B2C-543706342124}"/>
                </a:ext>
              </a:extLst>
            </p:cNvPr>
            <p:cNvGrpSpPr/>
            <p:nvPr/>
          </p:nvGrpSpPr>
          <p:grpSpPr>
            <a:xfrm>
              <a:off x="4270050" y="6281358"/>
              <a:ext cx="1102614" cy="314896"/>
              <a:chOff x="4270050" y="6281358"/>
              <a:chExt cx="1102614" cy="314896"/>
            </a:xfrm>
            <a:grpFill/>
          </p:grpSpPr>
          <p:sp>
            <p:nvSpPr>
              <p:cNvPr id="207" name="Forme libre : forme 206">
                <a:extLst>
                  <a:ext uri="{FF2B5EF4-FFF2-40B4-BE49-F238E27FC236}">
                    <a16:creationId xmlns:a16="http://schemas.microsoft.com/office/drawing/2014/main" id="{2A463E1B-1C81-4CB4-9C86-3FD343E85540}"/>
                  </a:ext>
                </a:extLst>
              </p:cNvPr>
              <p:cNvSpPr/>
              <p:nvPr/>
            </p:nvSpPr>
            <p:spPr>
              <a:xfrm>
                <a:off x="4405982" y="6281358"/>
                <a:ext cx="146897" cy="244316"/>
              </a:xfrm>
              <a:custGeom>
                <a:avLst/>
                <a:gdLst>
                  <a:gd name="connsiteX0" fmla="*/ 37899 w 146897"/>
                  <a:gd name="connsiteY0" fmla="*/ 52864 h 244316"/>
                  <a:gd name="connsiteX1" fmla="*/ 70189 w 146897"/>
                  <a:gd name="connsiteY1" fmla="*/ 244316 h 244316"/>
                  <a:gd name="connsiteX2" fmla="*/ 70189 w 146897"/>
                  <a:gd name="connsiteY2" fmla="*/ 0 h 244316"/>
                  <a:gd name="connsiteX3" fmla="*/ 52568 w 146897"/>
                  <a:gd name="connsiteY3" fmla="*/ 27146 h 24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897" h="244316">
                    <a:moveTo>
                      <a:pt x="37899" y="52864"/>
                    </a:moveTo>
                    <a:cubicBezTo>
                      <a:pt x="1990" y="119729"/>
                      <a:pt x="-37920" y="228219"/>
                      <a:pt x="70189" y="244316"/>
                    </a:cubicBezTo>
                    <a:cubicBezTo>
                      <a:pt x="70189" y="244316"/>
                      <a:pt x="242782" y="243173"/>
                      <a:pt x="70189" y="0"/>
                    </a:cubicBezTo>
                    <a:cubicBezTo>
                      <a:pt x="70189" y="0"/>
                      <a:pt x="62664" y="10478"/>
                      <a:pt x="52568" y="27146"/>
                    </a:cubicBez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08" name="Forme libre : forme 207">
                <a:extLst>
                  <a:ext uri="{FF2B5EF4-FFF2-40B4-BE49-F238E27FC236}">
                    <a16:creationId xmlns:a16="http://schemas.microsoft.com/office/drawing/2014/main" id="{85048B9F-053A-4E9C-91EE-9C4FB4050E2E}"/>
                  </a:ext>
                </a:extLst>
              </p:cNvPr>
              <p:cNvSpPr/>
              <p:nvPr/>
            </p:nvSpPr>
            <p:spPr>
              <a:xfrm>
                <a:off x="4480743" y="6388895"/>
                <a:ext cx="9525" cy="206216"/>
              </a:xfrm>
              <a:custGeom>
                <a:avLst/>
                <a:gdLst>
                  <a:gd name="connsiteX0" fmla="*/ 0 w 9525"/>
                  <a:gd name="connsiteY0" fmla="*/ 0 h 206216"/>
                  <a:gd name="connsiteX1" fmla="*/ 0 w 9525"/>
                  <a:gd name="connsiteY1" fmla="*/ 206216 h 20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06216">
                    <a:moveTo>
                      <a:pt x="0" y="0"/>
                    </a:moveTo>
                    <a:lnTo>
                      <a:pt x="0" y="206216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09" name="Forme libre : forme 208">
                <a:extLst>
                  <a:ext uri="{FF2B5EF4-FFF2-40B4-BE49-F238E27FC236}">
                    <a16:creationId xmlns:a16="http://schemas.microsoft.com/office/drawing/2014/main" id="{00E7F893-ACAA-4019-8B48-44C5695D9778}"/>
                  </a:ext>
                </a:extLst>
              </p:cNvPr>
              <p:cNvSpPr/>
              <p:nvPr/>
            </p:nvSpPr>
            <p:spPr>
              <a:xfrm>
                <a:off x="5353614" y="6596255"/>
                <a:ext cx="19050" cy="9525"/>
              </a:xfrm>
              <a:custGeom>
                <a:avLst/>
                <a:gdLst>
                  <a:gd name="connsiteX0" fmla="*/ 0 w 19050"/>
                  <a:gd name="connsiteY0" fmla="*/ 0 h 9525"/>
                  <a:gd name="connsiteX1" fmla="*/ 19050 w 190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050" h="9525">
                    <a:moveTo>
                      <a:pt x="0" y="0"/>
                    </a:moveTo>
                    <a:lnTo>
                      <a:pt x="19050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0" name="Forme libre : forme 209">
                <a:extLst>
                  <a:ext uri="{FF2B5EF4-FFF2-40B4-BE49-F238E27FC236}">
                    <a16:creationId xmlns:a16="http://schemas.microsoft.com/office/drawing/2014/main" id="{6C184AB9-5E24-40E9-B1B5-3A5A9FE2A002}"/>
                  </a:ext>
                </a:extLst>
              </p:cNvPr>
              <p:cNvSpPr/>
              <p:nvPr/>
            </p:nvSpPr>
            <p:spPr>
              <a:xfrm>
                <a:off x="4270050" y="6596255"/>
                <a:ext cx="1030986" cy="9525"/>
              </a:xfrm>
              <a:custGeom>
                <a:avLst/>
                <a:gdLst>
                  <a:gd name="connsiteX0" fmla="*/ 0 w 1030986"/>
                  <a:gd name="connsiteY0" fmla="*/ 0 h 9525"/>
                  <a:gd name="connsiteX1" fmla="*/ 1030986 w 103098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0986" h="9525">
                    <a:moveTo>
                      <a:pt x="0" y="0"/>
                    </a:moveTo>
                    <a:lnTo>
                      <a:pt x="1030986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1" name="Forme libre : forme 210">
                <a:extLst>
                  <a:ext uri="{FF2B5EF4-FFF2-40B4-BE49-F238E27FC236}">
                    <a16:creationId xmlns:a16="http://schemas.microsoft.com/office/drawing/2014/main" id="{A9E084B5-6EF2-4D9E-B9E2-1C43745FB95C}"/>
                  </a:ext>
                </a:extLst>
              </p:cNvPr>
              <p:cNvSpPr/>
              <p:nvPr/>
            </p:nvSpPr>
            <p:spPr>
              <a:xfrm>
                <a:off x="4440357" y="6449474"/>
                <a:ext cx="39243" cy="39147"/>
              </a:xfrm>
              <a:custGeom>
                <a:avLst/>
                <a:gdLst>
                  <a:gd name="connsiteX0" fmla="*/ 39243 w 39243"/>
                  <a:gd name="connsiteY0" fmla="*/ 39148 h 39147"/>
                  <a:gd name="connsiteX1" fmla="*/ 0 w 39243"/>
                  <a:gd name="connsiteY1" fmla="*/ 0 h 3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243" h="39147">
                    <a:moveTo>
                      <a:pt x="39243" y="39148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2" name="Forme libre : forme 211">
                <a:extLst>
                  <a:ext uri="{FF2B5EF4-FFF2-40B4-BE49-F238E27FC236}">
                    <a16:creationId xmlns:a16="http://schemas.microsoft.com/office/drawing/2014/main" id="{4A6BA376-29B7-44E7-9C43-B9467D3179E0}"/>
                  </a:ext>
                </a:extLst>
              </p:cNvPr>
              <p:cNvSpPr/>
              <p:nvPr/>
            </p:nvSpPr>
            <p:spPr>
              <a:xfrm>
                <a:off x="4482934" y="6414708"/>
                <a:ext cx="23526" cy="24669"/>
              </a:xfrm>
              <a:custGeom>
                <a:avLst/>
                <a:gdLst>
                  <a:gd name="connsiteX0" fmla="*/ 0 w 23526"/>
                  <a:gd name="connsiteY0" fmla="*/ 24670 h 24669"/>
                  <a:gd name="connsiteX1" fmla="*/ 23527 w 23526"/>
                  <a:gd name="connsiteY1" fmla="*/ 0 h 24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526" h="24669">
                    <a:moveTo>
                      <a:pt x="0" y="24670"/>
                    </a:moveTo>
                    <a:lnTo>
                      <a:pt x="23527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3" name="Forme libre : forme 212">
                <a:extLst>
                  <a:ext uri="{FF2B5EF4-FFF2-40B4-BE49-F238E27FC236}">
                    <a16:creationId xmlns:a16="http://schemas.microsoft.com/office/drawing/2014/main" id="{AAFA23C6-89FA-4AC3-B74E-B36675ED738A}"/>
                  </a:ext>
                </a:extLst>
              </p:cNvPr>
              <p:cNvSpPr/>
              <p:nvPr/>
            </p:nvSpPr>
            <p:spPr>
              <a:xfrm>
                <a:off x="4285004" y="6395658"/>
                <a:ext cx="93429" cy="155257"/>
              </a:xfrm>
              <a:custGeom>
                <a:avLst/>
                <a:gdLst>
                  <a:gd name="connsiteX0" fmla="*/ 48768 w 93429"/>
                  <a:gd name="connsiteY0" fmla="*/ 0 h 155257"/>
                  <a:gd name="connsiteX1" fmla="*/ 48768 w 93429"/>
                  <a:gd name="connsiteY1" fmla="*/ 155258 h 155257"/>
                  <a:gd name="connsiteX2" fmla="*/ 48768 w 93429"/>
                  <a:gd name="connsiteY2" fmla="*/ 0 h 15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29" h="155257">
                    <a:moveTo>
                      <a:pt x="48768" y="0"/>
                    </a:moveTo>
                    <a:cubicBezTo>
                      <a:pt x="48768" y="0"/>
                      <a:pt x="149257" y="140303"/>
                      <a:pt x="48768" y="155258"/>
                    </a:cubicBezTo>
                    <a:cubicBezTo>
                      <a:pt x="48768" y="155258"/>
                      <a:pt x="-60960" y="154591"/>
                      <a:pt x="48768" y="0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4" name="Forme libre : forme 213">
                <a:extLst>
                  <a:ext uri="{FF2B5EF4-FFF2-40B4-BE49-F238E27FC236}">
                    <a16:creationId xmlns:a16="http://schemas.microsoft.com/office/drawing/2014/main" id="{75530A68-D3A8-4092-8BE3-5042A9CB9B33}"/>
                  </a:ext>
                </a:extLst>
              </p:cNvPr>
              <p:cNvSpPr/>
              <p:nvPr/>
            </p:nvSpPr>
            <p:spPr>
              <a:xfrm>
                <a:off x="4330915" y="6464048"/>
                <a:ext cx="9525" cy="131064"/>
              </a:xfrm>
              <a:custGeom>
                <a:avLst/>
                <a:gdLst>
                  <a:gd name="connsiteX0" fmla="*/ 0 w 9525"/>
                  <a:gd name="connsiteY0" fmla="*/ 0 h 131064"/>
                  <a:gd name="connsiteX1" fmla="*/ 0 w 9525"/>
                  <a:gd name="connsiteY1" fmla="*/ 131064 h 131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1064">
                    <a:moveTo>
                      <a:pt x="0" y="0"/>
                    </a:moveTo>
                    <a:lnTo>
                      <a:pt x="0" y="131064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5" name="Forme libre : forme 214">
                <a:extLst>
                  <a:ext uri="{FF2B5EF4-FFF2-40B4-BE49-F238E27FC236}">
                    <a16:creationId xmlns:a16="http://schemas.microsoft.com/office/drawing/2014/main" id="{85289C77-2484-43D8-BB86-A0C985F19826}"/>
                  </a:ext>
                </a:extLst>
              </p:cNvPr>
              <p:cNvSpPr/>
              <p:nvPr/>
            </p:nvSpPr>
            <p:spPr>
              <a:xfrm>
                <a:off x="4331582" y="6502529"/>
                <a:ext cx="24955" cy="24955"/>
              </a:xfrm>
              <a:custGeom>
                <a:avLst/>
                <a:gdLst>
                  <a:gd name="connsiteX0" fmla="*/ 0 w 24955"/>
                  <a:gd name="connsiteY0" fmla="*/ 24955 h 24955"/>
                  <a:gd name="connsiteX1" fmla="*/ 24956 w 24955"/>
                  <a:gd name="connsiteY1" fmla="*/ 0 h 24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955" h="24955">
                    <a:moveTo>
                      <a:pt x="0" y="24955"/>
                    </a:moveTo>
                    <a:lnTo>
                      <a:pt x="24956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6" name="Forme libre : forme 215">
                <a:extLst>
                  <a:ext uri="{FF2B5EF4-FFF2-40B4-BE49-F238E27FC236}">
                    <a16:creationId xmlns:a16="http://schemas.microsoft.com/office/drawing/2014/main" id="{3F1F3F7F-482A-4366-8AB1-31EF1E2D8997}"/>
                  </a:ext>
                </a:extLst>
              </p:cNvPr>
              <p:cNvSpPr/>
              <p:nvPr/>
            </p:nvSpPr>
            <p:spPr>
              <a:xfrm>
                <a:off x="4314532" y="6480431"/>
                <a:ext cx="14954" cy="15716"/>
              </a:xfrm>
              <a:custGeom>
                <a:avLst/>
                <a:gdLst>
                  <a:gd name="connsiteX0" fmla="*/ 14954 w 14954"/>
                  <a:gd name="connsiteY0" fmla="*/ 15716 h 15716"/>
                  <a:gd name="connsiteX1" fmla="*/ 0 w 14954"/>
                  <a:gd name="connsiteY1" fmla="*/ 0 h 15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54" h="15716">
                    <a:moveTo>
                      <a:pt x="14954" y="15716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00B05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19224E72-6427-4665-9280-A928F1926606}"/>
                </a:ext>
              </a:extLst>
            </p:cNvPr>
            <p:cNvSpPr/>
            <p:nvPr/>
          </p:nvSpPr>
          <p:spPr>
            <a:xfrm>
              <a:off x="4267193" y="62785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rgbClr val="00B05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13AE161D-15B0-449A-AA1F-9260FB653C40}"/>
                </a:ext>
              </a:extLst>
            </p:cNvPr>
            <p:cNvSpPr/>
            <p:nvPr/>
          </p:nvSpPr>
          <p:spPr>
            <a:xfrm>
              <a:off x="4267193" y="62785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rgbClr val="00B05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1" name="Graphique 86">
            <a:extLst>
              <a:ext uri="{FF2B5EF4-FFF2-40B4-BE49-F238E27FC236}">
                <a16:creationId xmlns:a16="http://schemas.microsoft.com/office/drawing/2014/main" id="{D4C36F94-CAD4-482D-939C-40DBA4A847CA}"/>
              </a:ext>
            </a:extLst>
          </p:cNvPr>
          <p:cNvGrpSpPr/>
          <p:nvPr/>
        </p:nvGrpSpPr>
        <p:grpSpPr>
          <a:xfrm>
            <a:off x="3464591" y="2965098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A9C83465-1DC6-4FA3-9B1F-1475E9E2890E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08EC376C-785C-4ABF-9C84-B5B69DAA40D1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CE77A1BF-6F5F-47A6-A917-A4EBD1B1F127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F1E014CF-246A-4540-9739-BB165A081973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76017E3D-F9F8-439C-A544-216A44D9910B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88334E3-F887-4489-944D-FB9DAD572880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C3B08C4C-24D2-4EE5-B3E9-0CC8FA760680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19 -0.00486 L -0.34219 -0.00486 C -0.33984 -0.00371 -0.3375 -0.00209 -0.33529 -0.00093 C -0.33398 -0.00023 -0.33268 2.22222E-6 -0.33138 0.00046 C -0.32031 0.00486 -0.34362 -0.00324 -0.31992 0.00463 C -0.31627 0.00578 -0.30976 0.00856 -0.30703 0.00856 L -0.28789 0.00995 C -0.28685 0.01041 -0.28594 0.01134 -0.28489 0.01134 C -0.25638 0.01134 -0.2638 0.01435 -0.25117 0.00856 C -0.24818 0.00509 -0.24922 0.00578 -0.24505 0.00324 C -0.24362 0.00231 -0.2418 0.00208 -0.24049 0.00046 C -0.2375 -0.00301 -0.23906 -0.00162 -0.23594 -0.00371 C -0.22851 -0.00324 -0.22109 -0.00347 -0.21367 -0.00232 C -0.21276 -0.00209 -0.21224 2.22222E-6 -0.21146 0.00046 C -0.20989 0.00139 -0.20833 0.00116 -0.20677 0.00185 C -0.19765 0.00555 -0.22005 0.00069 -0.19609 0.00463 C -0.17591 0.0118 -0.19765 0.0044 -0.14336 0.00741 C -0.14232 0.00741 -0.14127 0.00856 -0.14023 0.00856 C -0.13385 0.00949 -0.12747 0.00949 -0.12109 0.00995 L -0.05156 0.00856 C -0.04088 0.00833 -0.04726 0.00741 -0.03932 0.00602 C -0.02682 0.00393 -0.02279 0.00463 -0.00859 0.00463 " pathEditMode="relative" ptsTypes="AAAAAAAAAAAAAAAAAAAAA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FE8A30C-2FA3-4D5E-85E8-494909459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encourager les projets </a:t>
            </a:r>
            <a:r>
              <a:rPr lang="fr-FR" dirty="0">
                <a:solidFill>
                  <a:srgbClr val="00B050"/>
                </a:solidFill>
              </a:rPr>
              <a:t>green</a:t>
            </a:r>
            <a:r>
              <a:rPr lang="fr-FR" dirty="0"/>
              <a:t> de nos clients ?</a:t>
            </a:r>
          </a:p>
          <a:p>
            <a:r>
              <a:rPr lang="fr-FR" dirty="0"/>
              <a:t>Qu’est-ce qu’un investissement </a:t>
            </a:r>
            <a:r>
              <a:rPr lang="fr-FR" dirty="0">
                <a:solidFill>
                  <a:srgbClr val="00B050"/>
                </a:solidFill>
              </a:rPr>
              <a:t>responsable</a:t>
            </a:r>
            <a:r>
              <a:rPr lang="fr-FR" dirty="0"/>
              <a:t> ? </a:t>
            </a:r>
          </a:p>
          <a:p>
            <a:r>
              <a:rPr lang="fr-FR" dirty="0"/>
              <a:t>Comment accompagner les clients vers les offres </a:t>
            </a:r>
            <a:r>
              <a:rPr lang="fr-FR" dirty="0">
                <a:solidFill>
                  <a:srgbClr val="00B050"/>
                </a:solidFill>
              </a:rPr>
              <a:t>green</a:t>
            </a:r>
            <a:r>
              <a:rPr lang="fr-FR" dirty="0"/>
              <a:t> ? </a:t>
            </a:r>
          </a:p>
          <a:p>
            <a:r>
              <a:rPr lang="fr-FR"/>
              <a:t>Je </a:t>
            </a:r>
            <a:r>
              <a:rPr lang="fr-FR" dirty="0"/>
              <a:t>lance l’e-learning « </a:t>
            </a:r>
            <a:r>
              <a:rPr lang="fr-FR" dirty="0">
                <a:solidFill>
                  <a:srgbClr val="00B050"/>
                </a:solidFill>
              </a:rPr>
              <a:t>Economie verte </a:t>
            </a:r>
            <a:r>
              <a:rPr lang="fr-FR" dirty="0"/>
              <a:t>»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3BD66F-30D5-4697-BE99-07D862590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069" y="6403310"/>
            <a:ext cx="9000931" cy="454690"/>
          </a:xfrm>
          <a:prstGeom prst="rect">
            <a:avLst/>
          </a:prstGeom>
        </p:spPr>
      </p:pic>
      <p:grpSp>
        <p:nvGrpSpPr>
          <p:cNvPr id="5" name="Graphique 86">
            <a:extLst>
              <a:ext uri="{FF2B5EF4-FFF2-40B4-BE49-F238E27FC236}">
                <a16:creationId xmlns:a16="http://schemas.microsoft.com/office/drawing/2014/main" id="{E5C0EE79-283E-46FE-96D8-D023F9CD6093}"/>
              </a:ext>
            </a:extLst>
          </p:cNvPr>
          <p:cNvGrpSpPr/>
          <p:nvPr/>
        </p:nvGrpSpPr>
        <p:grpSpPr>
          <a:xfrm>
            <a:off x="217538" y="6091540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0C8291A4-34BC-4456-A92E-6AAD5B432291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7ED27BEF-6868-468B-AB68-A903A8E95609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E941094-A302-448E-AC20-8AFFB27917E9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2AEDDDA5-F51C-4297-80A6-CCE77EE28ECB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03C677A5-0980-4D6B-BB07-0E518CA8357F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3ECFD1C-FD39-4FAF-A2B3-D25A8B5F93FE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56C8C2E-DA58-4EA3-A8E4-8194DBFD8449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144236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3240000" y="1389602"/>
            <a:ext cx="7380000" cy="1440000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dirty="0"/>
              <a:t>C’est </a:t>
            </a:r>
            <a:r>
              <a:rPr lang="fr-FR" b="1" dirty="0">
                <a:solidFill>
                  <a:srgbClr val="00B050"/>
                </a:solidFill>
              </a:rPr>
              <a:t>bon pour la planète </a:t>
            </a:r>
            <a:r>
              <a:rPr lang="fr-FR" dirty="0"/>
              <a:t>pour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Accélérer la conversion écologique, plus durable et plus économe de nos ressources naturelles.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Lutter contre le dérèglement climatique et atteindre la neutralité carbone d’ici 2050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Pourquoi encourager les projets </a:t>
            </a:r>
            <a:r>
              <a:rPr lang="fr-FR" dirty="0">
                <a:solidFill>
                  <a:srgbClr val="00B050"/>
                </a:solidFill>
              </a:rPr>
              <a:t>green</a:t>
            </a:r>
            <a:r>
              <a:rPr lang="fr-FR" dirty="0"/>
              <a:t> de nos clients ?</a:t>
            </a:r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76057" y="245797"/>
            <a:ext cx="7300006" cy="231246"/>
          </a:xfrm>
        </p:spPr>
        <p:txBody>
          <a:bodyPr/>
          <a:lstStyle/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429BF2FD-7516-4156-B8DD-578CFA87059A}"/>
              </a:ext>
            </a:extLst>
          </p:cNvPr>
          <p:cNvSpPr txBox="1">
            <a:spLocks/>
          </p:cNvSpPr>
          <p:nvPr/>
        </p:nvSpPr>
        <p:spPr>
          <a:xfrm>
            <a:off x="3780000" y="4680000"/>
            <a:ext cx="8100000" cy="180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50"/>
              </a:buClr>
            </a:pPr>
            <a:r>
              <a:rPr lang="fr-FR" dirty="0"/>
              <a:t>Enfin, c’est </a:t>
            </a:r>
            <a:r>
              <a:rPr lang="fr-FR" b="1" dirty="0">
                <a:solidFill>
                  <a:srgbClr val="00B050"/>
                </a:solidFill>
              </a:rPr>
              <a:t>bon pour nous, </a:t>
            </a:r>
            <a:r>
              <a:rPr lang="fr-FR" dirty="0"/>
              <a:t>pour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Fidéliser et Accompagner nos clients dans la transition écologique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Proposer des solutions attendues pour conquérir des clients, souvent plus jeunes, et plus concernés par les sujets environnementaux 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Générer de la satisfaction et de la recommandation</a:t>
            </a:r>
          </a:p>
          <a:p>
            <a:endParaRPr lang="fr-FR" dirty="0"/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E184D05E-442C-4C4B-8831-4E6BBCBA7CB7}"/>
              </a:ext>
            </a:extLst>
          </p:cNvPr>
          <p:cNvSpPr txBox="1">
            <a:spLocks/>
          </p:cNvSpPr>
          <p:nvPr/>
        </p:nvSpPr>
        <p:spPr>
          <a:xfrm>
            <a:off x="694800" y="3150000"/>
            <a:ext cx="7380000" cy="144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50"/>
              </a:buClr>
            </a:pPr>
            <a:r>
              <a:rPr lang="fr-FR" dirty="0"/>
              <a:t>Ensuite, c’est </a:t>
            </a:r>
            <a:r>
              <a:rPr lang="fr-FR" b="1" dirty="0">
                <a:solidFill>
                  <a:srgbClr val="00B050"/>
                </a:solidFill>
              </a:rPr>
              <a:t>bon pour le client </a:t>
            </a:r>
            <a:r>
              <a:rPr lang="fr-FR" dirty="0"/>
              <a:t>pour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Améliorer son confort tout en réalisant des économies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Pérenniser la valeur de son patrimoine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Véhiculer une image positive via son engagement pour l’environnement</a:t>
            </a:r>
          </a:p>
        </p:txBody>
      </p:sp>
      <p:pic>
        <p:nvPicPr>
          <p:cNvPr id="1028" name="Picture 4" descr="Environmental Health Forms – Robeson County Health Department">
            <a:extLst>
              <a:ext uri="{FF2B5EF4-FFF2-40B4-BE49-F238E27FC236}">
                <a16:creationId xmlns:a16="http://schemas.microsoft.com/office/drawing/2014/main" id="{FE0B99A8-C8B7-400F-B65B-65F9FCC83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1387073"/>
            <a:ext cx="2340000" cy="1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cologie / ONU Environnement – Pigraï &amp;#39; Flair / La culture a du sens">
            <a:extLst>
              <a:ext uri="{FF2B5EF4-FFF2-40B4-BE49-F238E27FC236}">
                <a16:creationId xmlns:a16="http://schemas.microsoft.com/office/drawing/2014/main" id="{829D6128-D223-4688-8703-D16ACFC60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4680000"/>
            <a:ext cx="2700000" cy="14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aphique 86">
            <a:extLst>
              <a:ext uri="{FF2B5EF4-FFF2-40B4-BE49-F238E27FC236}">
                <a16:creationId xmlns:a16="http://schemas.microsoft.com/office/drawing/2014/main" id="{761209E4-20E1-458D-BFBF-ADD7B9ED535C}"/>
              </a:ext>
            </a:extLst>
          </p:cNvPr>
          <p:cNvGrpSpPr/>
          <p:nvPr/>
        </p:nvGrpSpPr>
        <p:grpSpPr>
          <a:xfrm>
            <a:off x="569745" y="5666210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B7466D01-1E28-42FF-BCD1-36AA71965FF8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AC879148-BA59-4AA0-B95C-8F159E2368CF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5F0D810-4C44-4F0A-BD0F-FA77AF568A26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60E0169-B4F6-43A8-A932-CFEEF4376A91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A588B16-D6CB-4232-9262-4D0C30F0351F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B5FCA650-B1F8-4732-9169-74D2787391A7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E480FC7-9FF2-4CB4-964C-9713094FEE77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DF671D8-5A40-4C07-A31B-D6D5C1B6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25768"/>
            <a:ext cx="12192000" cy="45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3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029541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dirty="0"/>
              <a:t>38% des français sont prêts à demander des produits ISR à leurs conseillers, voire 51% pour ceux en ayant déjà entendu parler</a:t>
            </a:r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r>
              <a:rPr lang="fr-FR" dirty="0"/>
              <a:t>L’investissement Socialement Responsable (</a:t>
            </a:r>
            <a:r>
              <a:rPr lang="fr-FR" b="1" dirty="0">
                <a:solidFill>
                  <a:srgbClr val="00B050"/>
                </a:solidFill>
              </a:rPr>
              <a:t>ISR</a:t>
            </a:r>
            <a:r>
              <a:rPr lang="fr-FR" dirty="0"/>
              <a:t>) favorise l’économie responsable en y intégrant les enjeux Environnementaux, Sociaux et de Gouvernance (</a:t>
            </a:r>
            <a:r>
              <a:rPr lang="fr-FR" b="1" dirty="0">
                <a:solidFill>
                  <a:srgbClr val="00B050"/>
                </a:solidFill>
              </a:rPr>
              <a:t>ESG</a:t>
            </a:r>
            <a:r>
              <a:rPr lang="fr-FR" dirty="0"/>
              <a:t>) dans la gestion financière</a:t>
            </a:r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r>
              <a:rPr lang="fr-FR" dirty="0"/>
              <a:t>Pour bien </a:t>
            </a:r>
            <a:r>
              <a:rPr lang="fr-FR" b="1" dirty="0">
                <a:solidFill>
                  <a:srgbClr val="00B050"/>
                </a:solidFill>
              </a:rPr>
              <a:t>conseiller </a:t>
            </a:r>
            <a:r>
              <a:rPr lang="fr-FR" dirty="0"/>
              <a:t>nos clients et les </a:t>
            </a:r>
            <a:r>
              <a:rPr lang="fr-FR" b="1" dirty="0">
                <a:solidFill>
                  <a:srgbClr val="00B050"/>
                </a:solidFill>
              </a:rPr>
              <a:t>accompagner</a:t>
            </a:r>
            <a:r>
              <a:rPr lang="fr-FR" dirty="0"/>
              <a:t> à concrétiser leurs projets</a:t>
            </a:r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r>
              <a:rPr lang="fr-FR" dirty="0"/>
              <a:t>				</a:t>
            </a:r>
          </a:p>
          <a:p>
            <a:pPr marL="0" indent="0">
              <a:buClr>
                <a:srgbClr val="00B050"/>
              </a:buClr>
              <a:buNone/>
            </a:pPr>
            <a:r>
              <a:rPr lang="fr-FR" sz="2400" b="1" dirty="0">
                <a:solidFill>
                  <a:srgbClr val="00B050"/>
                </a:solidFill>
              </a:rPr>
              <a:t>				Restons informés</a:t>
            </a:r>
            <a:r>
              <a:rPr lang="fr-FR" sz="2400" b="1" dirty="0"/>
              <a:t> </a:t>
            </a:r>
          </a:p>
          <a:p>
            <a:pPr marL="0" indent="0">
              <a:buClr>
                <a:srgbClr val="00B050"/>
              </a:buClr>
              <a:buNone/>
            </a:pPr>
            <a:endParaRPr lang="fr-FR" b="1" dirty="0">
              <a:solidFill>
                <a:srgbClr val="00B050"/>
              </a:solidFill>
            </a:endParaRPr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Qu’est-ce qu’un investissement </a:t>
            </a:r>
            <a:r>
              <a:rPr lang="fr-FR" dirty="0">
                <a:solidFill>
                  <a:srgbClr val="00B050"/>
                </a:solidFill>
                <a:latin typeface="Montserrat" panose="00000500000000000000" pitchFamily="2" charset="0"/>
              </a:rPr>
              <a:t>responsable</a:t>
            </a:r>
            <a:r>
              <a:rPr lang="fr-FR" sz="1600" dirty="0">
                <a:solidFill>
                  <a:srgbClr val="00B050"/>
                </a:solidFill>
                <a:latin typeface="+mn-lt"/>
              </a:rPr>
              <a:t> </a:t>
            </a:r>
            <a:r>
              <a:rPr lang="fr-FR" dirty="0"/>
              <a:t>? </a:t>
            </a:r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88191" y="209299"/>
            <a:ext cx="7300006" cy="231246"/>
          </a:xfrm>
        </p:spPr>
        <p:txBody>
          <a:bodyPr/>
          <a:lstStyle/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9F5194B1-AB20-410F-819D-CD43E89A7466}"/>
              </a:ext>
            </a:extLst>
          </p:cNvPr>
          <p:cNvSpPr txBox="1">
            <a:spLocks/>
          </p:cNvSpPr>
          <p:nvPr/>
        </p:nvSpPr>
        <p:spPr>
          <a:xfrm>
            <a:off x="1104294" y="4713305"/>
            <a:ext cx="4320000" cy="540000"/>
          </a:xfrm>
          <a:prstGeom prst="rect">
            <a:avLst/>
          </a:prstGeom>
          <a:noFill/>
          <a:ln>
            <a:noFill/>
          </a:ln>
        </p:spPr>
        <p:txBody>
          <a:bodyPr anchor="ctr" anchorCtr="0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B050"/>
              </a:buClr>
              <a:buNone/>
            </a:pPr>
            <a:endParaRPr lang="fr-FR" b="1" dirty="0">
              <a:solidFill>
                <a:srgbClr val="00B050"/>
              </a:solidFill>
            </a:endParaRP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-12000" y="5336269"/>
            <a:ext cx="12204000" cy="1106518"/>
            <a:chOff x="0" y="5292000"/>
            <a:chExt cx="12204000" cy="1106518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600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00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aphique 238">
            <a:extLst>
              <a:ext uri="{FF2B5EF4-FFF2-40B4-BE49-F238E27FC236}">
                <a16:creationId xmlns:a16="http://schemas.microsoft.com/office/drawing/2014/main" id="{C74E0F41-118A-45FC-BF7F-E9C354318ECE}"/>
              </a:ext>
            </a:extLst>
          </p:cNvPr>
          <p:cNvGrpSpPr>
            <a:grpSpLocks noChangeAspect="1"/>
          </p:cNvGrpSpPr>
          <p:nvPr/>
        </p:nvGrpSpPr>
        <p:grpSpPr>
          <a:xfrm>
            <a:off x="7769224" y="3982505"/>
            <a:ext cx="526537" cy="714587"/>
            <a:chOff x="3599273" y="5528662"/>
            <a:chExt cx="336883" cy="457199"/>
          </a:xfrm>
          <a:solidFill>
            <a:srgbClr val="00B050"/>
          </a:solidFill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DD9CC96D-64EE-4FD5-8597-698E3C33FF8D}"/>
                </a:ext>
              </a:extLst>
            </p:cNvPr>
            <p:cNvSpPr/>
            <p:nvPr/>
          </p:nvSpPr>
          <p:spPr>
            <a:xfrm>
              <a:off x="3802807" y="5528662"/>
              <a:ext cx="133349" cy="457199"/>
            </a:xfrm>
            <a:custGeom>
              <a:avLst/>
              <a:gdLst>
                <a:gd name="connsiteX0" fmla="*/ 7411 w 133349"/>
                <a:gd name="connsiteY0" fmla="*/ 7667 h 457199"/>
                <a:gd name="connsiteX1" fmla="*/ 43399 w 133349"/>
                <a:gd name="connsiteY1" fmla="*/ 7580 h 457199"/>
                <a:gd name="connsiteX2" fmla="*/ 133350 w 133349"/>
                <a:gd name="connsiteY2" fmla="*/ 228947 h 457199"/>
                <a:gd name="connsiteX3" fmla="*/ 44141 w 133349"/>
                <a:gd name="connsiteY3" fmla="*/ 449557 h 457199"/>
                <a:gd name="connsiteX4" fmla="*/ 8153 w 133349"/>
                <a:gd name="connsiteY4" fmla="*/ 449596 h 457199"/>
                <a:gd name="connsiteX5" fmla="*/ 8114 w 133349"/>
                <a:gd name="connsiteY5" fmla="*/ 412789 h 457199"/>
                <a:gd name="connsiteX6" fmla="*/ 82455 w 133349"/>
                <a:gd name="connsiteY6" fmla="*/ 228947 h 457199"/>
                <a:gd name="connsiteX7" fmla="*/ 7495 w 133349"/>
                <a:gd name="connsiteY7" fmla="*/ 44474 h 457199"/>
                <a:gd name="connsiteX8" fmla="*/ 7411 w 133349"/>
                <a:gd name="connsiteY8" fmla="*/ 7667 h 457199"/>
                <a:gd name="connsiteX9" fmla="*/ 17510 w 133349"/>
                <a:gd name="connsiteY9" fmla="*/ 19246 h 457199"/>
                <a:gd name="connsiteX10" fmla="*/ 18368 w 133349"/>
                <a:gd name="connsiteY10" fmla="*/ 33794 h 457199"/>
                <a:gd name="connsiteX11" fmla="*/ 97695 w 133349"/>
                <a:gd name="connsiteY11" fmla="*/ 228947 h 457199"/>
                <a:gd name="connsiteX12" fmla="*/ 19023 w 133349"/>
                <a:gd name="connsiteY12" fmla="*/ 423431 h 457199"/>
                <a:gd name="connsiteX13" fmla="*/ 19038 w 133349"/>
                <a:gd name="connsiteY13" fmla="*/ 438931 h 457199"/>
                <a:gd name="connsiteX14" fmla="*/ 33233 w 133349"/>
                <a:gd name="connsiteY14" fmla="*/ 438915 h 457199"/>
                <a:gd name="connsiteX15" fmla="*/ 118110 w 133349"/>
                <a:gd name="connsiteY15" fmla="*/ 228947 h 457199"/>
                <a:gd name="connsiteX16" fmla="*/ 32527 w 133349"/>
                <a:gd name="connsiteY16" fmla="*/ 18259 h 457199"/>
                <a:gd name="connsiteX17" fmla="*/ 19214 w 133349"/>
                <a:gd name="connsiteY17" fmla="*/ 17487 h 457199"/>
                <a:gd name="connsiteX18" fmla="*/ 18333 w 133349"/>
                <a:gd name="connsiteY18" fmla="*/ 18295 h 457199"/>
                <a:gd name="connsiteX19" fmla="*/ 17510 w 133349"/>
                <a:gd name="connsiteY19" fmla="*/ 19246 h 45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3349" h="457199">
                  <a:moveTo>
                    <a:pt x="7411" y="7667"/>
                  </a:moveTo>
                  <a:cubicBezTo>
                    <a:pt x="17326" y="-2521"/>
                    <a:pt x="33437" y="-2560"/>
                    <a:pt x="43399" y="7580"/>
                  </a:cubicBezTo>
                  <a:cubicBezTo>
                    <a:pt x="100590" y="65799"/>
                    <a:pt x="133350" y="144751"/>
                    <a:pt x="133350" y="228947"/>
                  </a:cubicBezTo>
                  <a:cubicBezTo>
                    <a:pt x="133350" y="312768"/>
                    <a:pt x="100882" y="391399"/>
                    <a:pt x="44141" y="449557"/>
                  </a:cubicBezTo>
                  <a:cubicBezTo>
                    <a:pt x="34214" y="459733"/>
                    <a:pt x="18101" y="459750"/>
                    <a:pt x="8153" y="449596"/>
                  </a:cubicBezTo>
                  <a:cubicBezTo>
                    <a:pt x="-1796" y="439443"/>
                    <a:pt x="-1813" y="422963"/>
                    <a:pt x="8114" y="412789"/>
                  </a:cubicBezTo>
                  <a:cubicBezTo>
                    <a:pt x="55429" y="364293"/>
                    <a:pt x="82455" y="298841"/>
                    <a:pt x="82455" y="228947"/>
                  </a:cubicBezTo>
                  <a:cubicBezTo>
                    <a:pt x="82455" y="158742"/>
                    <a:pt x="55186" y="93021"/>
                    <a:pt x="7495" y="44474"/>
                  </a:cubicBezTo>
                  <a:cubicBezTo>
                    <a:pt x="-2465" y="34334"/>
                    <a:pt x="-2503" y="17854"/>
                    <a:pt x="7411" y="7667"/>
                  </a:cubicBezTo>
                  <a:close/>
                  <a:moveTo>
                    <a:pt x="17510" y="19246"/>
                  </a:moveTo>
                  <a:cubicBezTo>
                    <a:pt x="14219" y="23535"/>
                    <a:pt x="14508" y="29865"/>
                    <a:pt x="18368" y="33794"/>
                  </a:cubicBezTo>
                  <a:cubicBezTo>
                    <a:pt x="69214" y="85555"/>
                    <a:pt x="97695" y="155258"/>
                    <a:pt x="97695" y="228947"/>
                  </a:cubicBezTo>
                  <a:cubicBezTo>
                    <a:pt x="97695" y="302309"/>
                    <a:pt x="69469" y="371725"/>
                    <a:pt x="19023" y="423431"/>
                  </a:cubicBezTo>
                  <a:cubicBezTo>
                    <a:pt x="14880" y="427678"/>
                    <a:pt x="14887" y="434693"/>
                    <a:pt x="19038" y="438931"/>
                  </a:cubicBezTo>
                  <a:cubicBezTo>
                    <a:pt x="23002" y="442976"/>
                    <a:pt x="29277" y="442969"/>
                    <a:pt x="33233" y="438915"/>
                  </a:cubicBezTo>
                  <a:cubicBezTo>
                    <a:pt x="87619" y="383170"/>
                    <a:pt x="118110" y="308185"/>
                    <a:pt x="118110" y="228947"/>
                  </a:cubicBezTo>
                  <a:cubicBezTo>
                    <a:pt x="118110" y="149357"/>
                    <a:pt x="87345" y="74063"/>
                    <a:pt x="32527" y="18259"/>
                  </a:cubicBezTo>
                  <a:cubicBezTo>
                    <a:pt x="28842" y="14508"/>
                    <a:pt x="23168" y="14253"/>
                    <a:pt x="19214" y="17487"/>
                  </a:cubicBezTo>
                  <a:lnTo>
                    <a:pt x="18333" y="18295"/>
                  </a:lnTo>
                  <a:lnTo>
                    <a:pt x="17510" y="192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81B9E47C-EC57-4927-A314-3D1A8C83472F}"/>
                </a:ext>
              </a:extLst>
            </p:cNvPr>
            <p:cNvSpPr/>
            <p:nvPr/>
          </p:nvSpPr>
          <p:spPr>
            <a:xfrm>
              <a:off x="3736132" y="5595336"/>
              <a:ext cx="104774" cy="333374"/>
            </a:xfrm>
            <a:custGeom>
              <a:avLst/>
              <a:gdLst>
                <a:gd name="connsiteX0" fmla="*/ 7283 w 104774"/>
                <a:gd name="connsiteY0" fmla="*/ 7604 h 333374"/>
                <a:gd name="connsiteX1" fmla="*/ 42253 w 104774"/>
                <a:gd name="connsiteY1" fmla="*/ 7638 h 333374"/>
                <a:gd name="connsiteX2" fmla="*/ 104775 w 104774"/>
                <a:gd name="connsiteY2" fmla="*/ 166675 h 333374"/>
                <a:gd name="connsiteX3" fmla="*/ 42226 w 104774"/>
                <a:gd name="connsiteY3" fmla="*/ 325741 h 333374"/>
                <a:gd name="connsiteX4" fmla="*/ 7256 w 104774"/>
                <a:gd name="connsiteY4" fmla="*/ 325768 h 333374"/>
                <a:gd name="connsiteX5" fmla="*/ 7229 w 104774"/>
                <a:gd name="connsiteY5" fmla="*/ 288971 h 333374"/>
                <a:gd name="connsiteX6" fmla="*/ 55320 w 104774"/>
                <a:gd name="connsiteY6" fmla="*/ 166675 h 333374"/>
                <a:gd name="connsiteX7" fmla="*/ 7250 w 104774"/>
                <a:gd name="connsiteY7" fmla="*/ 44401 h 333374"/>
                <a:gd name="connsiteX8" fmla="*/ 7283 w 104774"/>
                <a:gd name="connsiteY8" fmla="*/ 7604 h 333374"/>
                <a:gd name="connsiteX9" fmla="*/ 17510 w 104774"/>
                <a:gd name="connsiteY9" fmla="*/ 19072 h 333374"/>
                <a:gd name="connsiteX10" fmla="*/ 18307 w 104774"/>
                <a:gd name="connsiteY10" fmla="*/ 33912 h 333374"/>
                <a:gd name="connsiteX11" fmla="*/ 70560 w 104774"/>
                <a:gd name="connsiteY11" fmla="*/ 166675 h 333374"/>
                <a:gd name="connsiteX12" fmla="*/ 18284 w 104774"/>
                <a:gd name="connsiteY12" fmla="*/ 299461 h 333374"/>
                <a:gd name="connsiteX13" fmla="*/ 18295 w 104774"/>
                <a:gd name="connsiteY13" fmla="*/ 315261 h 333374"/>
                <a:gd name="connsiteX14" fmla="*/ 31170 w 104774"/>
                <a:gd name="connsiteY14" fmla="*/ 315250 h 333374"/>
                <a:gd name="connsiteX15" fmla="*/ 89535 w 104774"/>
                <a:gd name="connsiteY15" fmla="*/ 166675 h 333374"/>
                <a:gd name="connsiteX16" fmla="*/ 31196 w 104774"/>
                <a:gd name="connsiteY16" fmla="*/ 18126 h 333374"/>
                <a:gd name="connsiteX17" fmla="*/ 19195 w 104774"/>
                <a:gd name="connsiteY17" fmla="*/ 17296 h 333374"/>
                <a:gd name="connsiteX18" fmla="*/ 18320 w 104774"/>
                <a:gd name="connsiteY18" fmla="*/ 18113 h 333374"/>
                <a:gd name="connsiteX19" fmla="*/ 17510 w 104774"/>
                <a:gd name="connsiteY19" fmla="*/ 19072 h 333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4774" h="333374">
                  <a:moveTo>
                    <a:pt x="7283" y="7604"/>
                  </a:moveTo>
                  <a:cubicBezTo>
                    <a:pt x="16949" y="-2548"/>
                    <a:pt x="32605" y="-2533"/>
                    <a:pt x="42253" y="7638"/>
                  </a:cubicBezTo>
                  <a:cubicBezTo>
                    <a:pt x="82015" y="49555"/>
                    <a:pt x="104775" y="106252"/>
                    <a:pt x="104775" y="166675"/>
                  </a:cubicBezTo>
                  <a:cubicBezTo>
                    <a:pt x="104775" y="227111"/>
                    <a:pt x="82004" y="283821"/>
                    <a:pt x="42226" y="325741"/>
                  </a:cubicBezTo>
                  <a:cubicBezTo>
                    <a:pt x="32576" y="335909"/>
                    <a:pt x="16919" y="335921"/>
                    <a:pt x="7256" y="325768"/>
                  </a:cubicBezTo>
                  <a:cubicBezTo>
                    <a:pt x="-2408" y="315615"/>
                    <a:pt x="-2420" y="299140"/>
                    <a:pt x="7229" y="288971"/>
                  </a:cubicBezTo>
                  <a:cubicBezTo>
                    <a:pt x="37841" y="256712"/>
                    <a:pt x="55320" y="213182"/>
                    <a:pt x="55320" y="166675"/>
                  </a:cubicBezTo>
                  <a:cubicBezTo>
                    <a:pt x="55320" y="120179"/>
                    <a:pt x="37849" y="76658"/>
                    <a:pt x="7250" y="44401"/>
                  </a:cubicBezTo>
                  <a:cubicBezTo>
                    <a:pt x="-2398" y="34230"/>
                    <a:pt x="-2383" y="17756"/>
                    <a:pt x="7283" y="7604"/>
                  </a:cubicBezTo>
                  <a:close/>
                  <a:moveTo>
                    <a:pt x="17510" y="19072"/>
                  </a:moveTo>
                  <a:cubicBezTo>
                    <a:pt x="14270" y="23406"/>
                    <a:pt x="14534" y="29935"/>
                    <a:pt x="18307" y="33912"/>
                  </a:cubicBezTo>
                  <a:cubicBezTo>
                    <a:pt x="51832" y="69254"/>
                    <a:pt x="70560" y="116630"/>
                    <a:pt x="70560" y="166675"/>
                  </a:cubicBezTo>
                  <a:cubicBezTo>
                    <a:pt x="70560" y="216732"/>
                    <a:pt x="51824" y="264118"/>
                    <a:pt x="18284" y="299461"/>
                  </a:cubicBezTo>
                  <a:cubicBezTo>
                    <a:pt x="14221" y="303744"/>
                    <a:pt x="14225" y="310987"/>
                    <a:pt x="18295" y="315261"/>
                  </a:cubicBezTo>
                  <a:cubicBezTo>
                    <a:pt x="21946" y="319097"/>
                    <a:pt x="27524" y="319092"/>
                    <a:pt x="31170" y="315250"/>
                  </a:cubicBezTo>
                  <a:cubicBezTo>
                    <a:pt x="68548" y="275861"/>
                    <a:pt x="89535" y="222785"/>
                    <a:pt x="89535" y="166675"/>
                  </a:cubicBezTo>
                  <a:cubicBezTo>
                    <a:pt x="89535" y="110578"/>
                    <a:pt x="68558" y="57513"/>
                    <a:pt x="31196" y="18126"/>
                  </a:cubicBezTo>
                  <a:cubicBezTo>
                    <a:pt x="27831" y="14579"/>
                    <a:pt x="22818" y="14301"/>
                    <a:pt x="19195" y="17296"/>
                  </a:cubicBezTo>
                  <a:lnTo>
                    <a:pt x="18320" y="18113"/>
                  </a:lnTo>
                  <a:lnTo>
                    <a:pt x="17510" y="19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1F7697A6-A46B-4AA7-B330-B44603E2F019}"/>
                </a:ext>
              </a:extLst>
            </p:cNvPr>
            <p:cNvSpPr/>
            <p:nvPr/>
          </p:nvSpPr>
          <p:spPr>
            <a:xfrm>
              <a:off x="3599273" y="5662012"/>
              <a:ext cx="146383" cy="200025"/>
            </a:xfrm>
            <a:custGeom>
              <a:avLst/>
              <a:gdLst>
                <a:gd name="connsiteX0" fmla="*/ 68434 w 146383"/>
                <a:gd name="connsiteY0" fmla="*/ 7215 h 200025"/>
                <a:gd name="connsiteX1" fmla="*/ 105714 w 146383"/>
                <a:gd name="connsiteY1" fmla="*/ 7316 h 200025"/>
                <a:gd name="connsiteX2" fmla="*/ 146384 w 146383"/>
                <a:gd name="connsiteY2" fmla="*/ 100085 h 200025"/>
                <a:gd name="connsiteX3" fmla="*/ 105902 w 146383"/>
                <a:gd name="connsiteY3" fmla="*/ 192676 h 200025"/>
                <a:gd name="connsiteX4" fmla="*/ 68621 w 146383"/>
                <a:gd name="connsiteY4" fmla="*/ 192843 h 200025"/>
                <a:gd name="connsiteX5" fmla="*/ 68443 w 146383"/>
                <a:gd name="connsiteY5" fmla="*/ 157764 h 200025"/>
                <a:gd name="connsiteX6" fmla="*/ 93661 w 146383"/>
                <a:gd name="connsiteY6" fmla="*/ 100085 h 200025"/>
                <a:gd name="connsiteX7" fmla="*/ 68326 w 146383"/>
                <a:gd name="connsiteY7" fmla="*/ 42295 h 200025"/>
                <a:gd name="connsiteX8" fmla="*/ 68434 w 146383"/>
                <a:gd name="connsiteY8" fmla="*/ 7215 h 200025"/>
                <a:gd name="connsiteX9" fmla="*/ 78846 w 146383"/>
                <a:gd name="connsiteY9" fmla="*/ 18344 h 200025"/>
                <a:gd name="connsiteX10" fmla="*/ 78802 w 146383"/>
                <a:gd name="connsiteY10" fmla="*/ 31226 h 200025"/>
                <a:gd name="connsiteX11" fmla="*/ 108901 w 146383"/>
                <a:gd name="connsiteY11" fmla="*/ 100085 h 200025"/>
                <a:gd name="connsiteX12" fmla="*/ 78939 w 146383"/>
                <a:gd name="connsiteY12" fmla="*/ 168813 h 200025"/>
                <a:gd name="connsiteX13" fmla="*/ 79012 w 146383"/>
                <a:gd name="connsiteY13" fmla="*/ 181695 h 200025"/>
                <a:gd name="connsiteX14" fmla="*/ 95405 w 146383"/>
                <a:gd name="connsiteY14" fmla="*/ 181627 h 200025"/>
                <a:gd name="connsiteX15" fmla="*/ 131144 w 146383"/>
                <a:gd name="connsiteY15" fmla="*/ 100085 h 200025"/>
                <a:gd name="connsiteX16" fmla="*/ 95238 w 146383"/>
                <a:gd name="connsiteY16" fmla="*/ 18385 h 200025"/>
                <a:gd name="connsiteX17" fmla="*/ 78846 w 146383"/>
                <a:gd name="connsiteY17" fmla="*/ 18344 h 200025"/>
                <a:gd name="connsiteX18" fmla="*/ 8445 w 146383"/>
                <a:gd name="connsiteY18" fmla="*/ 61083 h 200025"/>
                <a:gd name="connsiteX19" fmla="*/ 43741 w 146383"/>
                <a:gd name="connsiteY19" fmla="*/ 64673 h 200025"/>
                <a:gd name="connsiteX20" fmla="*/ 57501 w 146383"/>
                <a:gd name="connsiteY20" fmla="*/ 100012 h 200025"/>
                <a:gd name="connsiteX21" fmla="*/ 43582 w 146383"/>
                <a:gd name="connsiteY21" fmla="*/ 135435 h 200025"/>
                <a:gd name="connsiteX22" fmla="*/ 9471 w 146383"/>
                <a:gd name="connsiteY22" fmla="*/ 139615 h 200025"/>
                <a:gd name="connsiteX23" fmla="*/ 7877 w 146383"/>
                <a:gd name="connsiteY23" fmla="*/ 100012 h 200025"/>
                <a:gd name="connsiteX24" fmla="*/ 8445 w 146383"/>
                <a:gd name="connsiteY24" fmla="*/ 61083 h 200025"/>
                <a:gd name="connsiteX25" fmla="*/ 16029 w 146383"/>
                <a:gd name="connsiteY25" fmla="*/ 77871 h 200025"/>
                <a:gd name="connsiteX26" fmla="*/ 16153 w 146383"/>
                <a:gd name="connsiteY26" fmla="*/ 78027 h 200025"/>
                <a:gd name="connsiteX27" fmla="*/ 18894 w 146383"/>
                <a:gd name="connsiteY27" fmla="*/ 83170 h 200025"/>
                <a:gd name="connsiteX28" fmla="*/ 23116 w 146383"/>
                <a:gd name="connsiteY28" fmla="*/ 100156 h 200025"/>
                <a:gd name="connsiteX29" fmla="*/ 18732 w 146383"/>
                <a:gd name="connsiteY29" fmla="*/ 117478 h 200025"/>
                <a:gd name="connsiteX30" fmla="*/ 16191 w 146383"/>
                <a:gd name="connsiteY30" fmla="*/ 122614 h 200025"/>
                <a:gd name="connsiteX31" fmla="*/ 15353 w 146383"/>
                <a:gd name="connsiteY31" fmla="*/ 124434 h 200025"/>
                <a:gd name="connsiteX32" fmla="*/ 17558 w 146383"/>
                <a:gd name="connsiteY32" fmla="*/ 126563 h 200025"/>
                <a:gd name="connsiteX33" fmla="*/ 19215 w 146383"/>
                <a:gd name="connsiteY33" fmla="*/ 127896 h 200025"/>
                <a:gd name="connsiteX34" fmla="*/ 32723 w 146383"/>
                <a:gd name="connsiteY34" fmla="*/ 124741 h 200025"/>
                <a:gd name="connsiteX35" fmla="*/ 42261 w 146383"/>
                <a:gd name="connsiteY35" fmla="*/ 100012 h 200025"/>
                <a:gd name="connsiteX36" fmla="*/ 32834 w 146383"/>
                <a:gd name="connsiteY36" fmla="*/ 75317 h 200025"/>
                <a:gd name="connsiteX37" fmla="*/ 20491 w 146383"/>
                <a:gd name="connsiteY37" fmla="*/ 70417 h 200025"/>
                <a:gd name="connsiteX38" fmla="*/ 16029 w 146383"/>
                <a:gd name="connsiteY38" fmla="*/ 77871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383" h="200025">
                  <a:moveTo>
                    <a:pt x="68434" y="7215"/>
                  </a:moveTo>
                  <a:cubicBezTo>
                    <a:pt x="78758" y="-2444"/>
                    <a:pt x="95449" y="-2399"/>
                    <a:pt x="105714" y="7316"/>
                  </a:cubicBezTo>
                  <a:cubicBezTo>
                    <a:pt x="131578" y="31793"/>
                    <a:pt x="146384" y="64868"/>
                    <a:pt x="146384" y="100085"/>
                  </a:cubicBezTo>
                  <a:cubicBezTo>
                    <a:pt x="146384" y="135213"/>
                    <a:pt x="131652" y="168213"/>
                    <a:pt x="105902" y="192676"/>
                  </a:cubicBezTo>
                  <a:cubicBezTo>
                    <a:pt x="95656" y="202409"/>
                    <a:pt x="78965" y="202484"/>
                    <a:pt x="68621" y="192843"/>
                  </a:cubicBezTo>
                  <a:cubicBezTo>
                    <a:pt x="58278" y="183202"/>
                    <a:pt x="58198" y="167497"/>
                    <a:pt x="68443" y="157764"/>
                  </a:cubicBezTo>
                  <a:cubicBezTo>
                    <a:pt x="84511" y="142499"/>
                    <a:pt x="93661" y="122004"/>
                    <a:pt x="93661" y="100085"/>
                  </a:cubicBezTo>
                  <a:cubicBezTo>
                    <a:pt x="93661" y="78111"/>
                    <a:pt x="84466" y="57569"/>
                    <a:pt x="68326" y="42295"/>
                  </a:cubicBezTo>
                  <a:cubicBezTo>
                    <a:pt x="58061" y="32580"/>
                    <a:pt x="58109" y="16874"/>
                    <a:pt x="68434" y="7215"/>
                  </a:cubicBezTo>
                  <a:close/>
                  <a:moveTo>
                    <a:pt x="78846" y="18344"/>
                  </a:moveTo>
                  <a:cubicBezTo>
                    <a:pt x="74932" y="22005"/>
                    <a:pt x="74916" y="27548"/>
                    <a:pt x="78802" y="31226"/>
                  </a:cubicBezTo>
                  <a:cubicBezTo>
                    <a:pt x="98068" y="49459"/>
                    <a:pt x="108901" y="74033"/>
                    <a:pt x="108901" y="100085"/>
                  </a:cubicBezTo>
                  <a:cubicBezTo>
                    <a:pt x="108901" y="126071"/>
                    <a:pt x="98123" y="150589"/>
                    <a:pt x="78939" y="168813"/>
                  </a:cubicBezTo>
                  <a:cubicBezTo>
                    <a:pt x="75062" y="172497"/>
                    <a:pt x="75090" y="178039"/>
                    <a:pt x="79012" y="181695"/>
                  </a:cubicBezTo>
                  <a:cubicBezTo>
                    <a:pt x="83463" y="185843"/>
                    <a:pt x="91002" y="185809"/>
                    <a:pt x="95405" y="181627"/>
                  </a:cubicBezTo>
                  <a:cubicBezTo>
                    <a:pt x="118353" y="159827"/>
                    <a:pt x="131144" y="130733"/>
                    <a:pt x="131144" y="100085"/>
                  </a:cubicBezTo>
                  <a:cubicBezTo>
                    <a:pt x="131144" y="69361"/>
                    <a:pt x="118289" y="40199"/>
                    <a:pt x="95238" y="18385"/>
                  </a:cubicBezTo>
                  <a:cubicBezTo>
                    <a:pt x="90826" y="14208"/>
                    <a:pt x="83287" y="14188"/>
                    <a:pt x="78846" y="18344"/>
                  </a:cubicBezTo>
                  <a:close/>
                  <a:moveTo>
                    <a:pt x="8445" y="61083"/>
                  </a:moveTo>
                  <a:cubicBezTo>
                    <a:pt x="16750" y="50364"/>
                    <a:pt x="35312" y="56035"/>
                    <a:pt x="43741" y="64673"/>
                  </a:cubicBezTo>
                  <a:cubicBezTo>
                    <a:pt x="52814" y="73971"/>
                    <a:pt x="57501" y="86623"/>
                    <a:pt x="57501" y="100012"/>
                  </a:cubicBezTo>
                  <a:cubicBezTo>
                    <a:pt x="57501" y="113483"/>
                    <a:pt x="52751" y="126124"/>
                    <a:pt x="43582" y="135435"/>
                  </a:cubicBezTo>
                  <a:cubicBezTo>
                    <a:pt x="35460" y="143682"/>
                    <a:pt x="18366" y="147011"/>
                    <a:pt x="9471" y="139615"/>
                  </a:cubicBezTo>
                  <a:cubicBezTo>
                    <a:pt x="-10785" y="122772"/>
                    <a:pt x="7729" y="115609"/>
                    <a:pt x="7877" y="100012"/>
                  </a:cubicBezTo>
                  <a:cubicBezTo>
                    <a:pt x="8017" y="85116"/>
                    <a:pt x="-8552" y="83015"/>
                    <a:pt x="8445" y="61083"/>
                  </a:cubicBezTo>
                  <a:close/>
                  <a:moveTo>
                    <a:pt x="16029" y="77871"/>
                  </a:moveTo>
                  <a:lnTo>
                    <a:pt x="16153" y="78027"/>
                  </a:lnTo>
                  <a:lnTo>
                    <a:pt x="18894" y="83170"/>
                  </a:lnTo>
                  <a:cubicBezTo>
                    <a:pt x="21811" y="88952"/>
                    <a:pt x="23178" y="93619"/>
                    <a:pt x="23116" y="100156"/>
                  </a:cubicBezTo>
                  <a:cubicBezTo>
                    <a:pt x="23056" y="106532"/>
                    <a:pt x="21669" y="111269"/>
                    <a:pt x="18732" y="117478"/>
                  </a:cubicBezTo>
                  <a:lnTo>
                    <a:pt x="16191" y="122614"/>
                  </a:lnTo>
                  <a:lnTo>
                    <a:pt x="15353" y="124434"/>
                  </a:lnTo>
                  <a:cubicBezTo>
                    <a:pt x="15076" y="124968"/>
                    <a:pt x="15247" y="124775"/>
                    <a:pt x="17558" y="126563"/>
                  </a:cubicBezTo>
                  <a:lnTo>
                    <a:pt x="19215" y="127896"/>
                  </a:lnTo>
                  <a:cubicBezTo>
                    <a:pt x="21060" y="129430"/>
                    <a:pt x="29295" y="128223"/>
                    <a:pt x="32723" y="124741"/>
                  </a:cubicBezTo>
                  <a:cubicBezTo>
                    <a:pt x="38879" y="118491"/>
                    <a:pt x="42261" y="109783"/>
                    <a:pt x="42261" y="100012"/>
                  </a:cubicBezTo>
                  <a:cubicBezTo>
                    <a:pt x="42261" y="90269"/>
                    <a:pt x="38905" y="81539"/>
                    <a:pt x="32834" y="75317"/>
                  </a:cubicBezTo>
                  <a:cubicBezTo>
                    <a:pt x="28581" y="70959"/>
                    <a:pt x="21072" y="69668"/>
                    <a:pt x="20491" y="70417"/>
                  </a:cubicBezTo>
                  <a:cubicBezTo>
                    <a:pt x="17302" y="74532"/>
                    <a:pt x="16132" y="76944"/>
                    <a:pt x="16029" y="77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AF989470-3D04-42DC-B8A5-5C716BB1F7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3" b="54506" l="27386" r="100000"/>
                    </a14:imgEffect>
                  </a14:imgLayer>
                </a14:imgProps>
              </a:ext>
            </a:extLst>
          </a:blip>
          <a:srcRect l="34933" t="20" r="2212" b="44794"/>
          <a:stretch/>
        </p:blipFill>
        <p:spPr>
          <a:xfrm rot="15599409" flipH="1" flipV="1">
            <a:off x="3367177" y="3881646"/>
            <a:ext cx="677863" cy="777642"/>
          </a:xfrm>
          <a:prstGeom prst="rect">
            <a:avLst/>
          </a:prstGeom>
        </p:spPr>
      </p:pic>
      <p:pic>
        <p:nvPicPr>
          <p:cNvPr id="51" name="Picture 2" descr="Girl idea icon">
            <a:extLst>
              <a:ext uri="{FF2B5EF4-FFF2-40B4-BE49-F238E27FC236}">
                <a16:creationId xmlns:a16="http://schemas.microsoft.com/office/drawing/2014/main" id="{4FE12F60-8CBD-4825-B7E0-4320B3125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213" y="3593524"/>
            <a:ext cx="1353886" cy="13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aphique 86">
            <a:extLst>
              <a:ext uri="{FF2B5EF4-FFF2-40B4-BE49-F238E27FC236}">
                <a16:creationId xmlns:a16="http://schemas.microsoft.com/office/drawing/2014/main" id="{0664D72C-D525-45EF-AB36-2B2214C0DBC8}"/>
              </a:ext>
            </a:extLst>
          </p:cNvPr>
          <p:cNvGrpSpPr/>
          <p:nvPr/>
        </p:nvGrpSpPr>
        <p:grpSpPr>
          <a:xfrm>
            <a:off x="2120696" y="5318711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70201B9F-6ACF-4E26-A88C-EE870CEA6C83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7EE3984F-7939-41BE-AC51-732588975EC8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2D3A8409-22BD-4826-9B21-5F162D6E2132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E8EC6A0-78E0-46DE-9C8E-FFE94A6F2B2E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2D2C6F63-88BC-4617-B6F4-D96A040CFF71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EB7CE4F1-0FA0-4702-B8F8-4B3CF4991266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0BE7CBBF-4557-4605-88BD-E7A544C941F0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040745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230043"/>
            <a:ext cx="10980738" cy="4860000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dirty="0"/>
              <a:t>Plus de 20 millions de logements à rénover d’ici 2050, pour répondre aux besoins </a:t>
            </a:r>
            <a:r>
              <a:rPr lang="fr-FR" dirty="0">
                <a:solidFill>
                  <a:srgbClr val="00B050"/>
                </a:solidFill>
              </a:rPr>
              <a:t>green</a:t>
            </a:r>
            <a:r>
              <a:rPr lang="fr-FR" dirty="0"/>
              <a:t> de nos clients, il était nécessaire d’adapter et compléter notre offre</a:t>
            </a:r>
            <a:endParaRPr lang="fr-FR" b="1" dirty="0">
              <a:solidFill>
                <a:srgbClr val="00B050"/>
              </a:solidFill>
            </a:endParaRPr>
          </a:p>
          <a:p>
            <a:pPr marL="0" indent="0">
              <a:buClr>
                <a:srgbClr val="00B050"/>
              </a:buClr>
              <a:buNone/>
            </a:pPr>
            <a:endParaRPr lang="fr-FR" b="1" dirty="0">
              <a:solidFill>
                <a:srgbClr val="00B050"/>
              </a:solidFill>
            </a:endParaRPr>
          </a:p>
          <a:p>
            <a:pPr>
              <a:buClr>
                <a:srgbClr val="00B050"/>
              </a:buClr>
            </a:pPr>
            <a:r>
              <a:rPr lang="fr-FR" b="1" dirty="0">
                <a:solidFill>
                  <a:srgbClr val="00B050"/>
                </a:solidFill>
              </a:rPr>
              <a:t>La rénovation/efficacité énergétique</a:t>
            </a:r>
          </a:p>
          <a:p>
            <a:pPr lvl="1">
              <a:buClr>
                <a:srgbClr val="00B050"/>
              </a:buClr>
            </a:pPr>
            <a:r>
              <a:rPr lang="fr-FR" sz="1600" dirty="0"/>
              <a:t>C’est l’enjeu fort de la transition écologique qui met au premier plan toutes les opérations de travaux et de services pour rendre plus performant un logement </a:t>
            </a:r>
          </a:p>
          <a:p>
            <a:pPr lvl="1">
              <a:buClr>
                <a:srgbClr val="00B050"/>
              </a:buClr>
            </a:pPr>
            <a:endParaRPr lang="fr-FR" sz="1600" dirty="0"/>
          </a:p>
          <a:p>
            <a:pPr lvl="1">
              <a:buClr>
                <a:srgbClr val="00B050"/>
              </a:buClr>
            </a:pPr>
            <a:r>
              <a:rPr lang="fr-FR" sz="1600" dirty="0"/>
              <a:t>Notre rôle de conseiller </a:t>
            </a:r>
          </a:p>
          <a:p>
            <a:pPr marL="468000" lvl="1" indent="0">
              <a:buClr>
                <a:srgbClr val="00B050"/>
              </a:buClr>
              <a:buNone/>
            </a:pPr>
            <a:r>
              <a:rPr lang="fr-FR" sz="1600" dirty="0"/>
              <a:t>	Encourager les projets de rénovation </a:t>
            </a:r>
          </a:p>
          <a:p>
            <a:pPr marL="468000" lvl="1" indent="0">
              <a:buClr>
                <a:srgbClr val="00B050"/>
              </a:buClr>
              <a:buNone/>
            </a:pPr>
            <a:r>
              <a:rPr lang="fr-FR" sz="1600" dirty="0"/>
              <a:t>	Accompagner et aider mon client à identifier les aides auxquelles il a droit</a:t>
            </a:r>
          </a:p>
          <a:p>
            <a:pPr marL="468000" lvl="1" indent="0">
              <a:buClr>
                <a:srgbClr val="00B050"/>
              </a:buClr>
              <a:buNone/>
            </a:pPr>
            <a:endParaRPr lang="fr-FR" dirty="0"/>
          </a:p>
          <a:p>
            <a:pPr lvl="1">
              <a:buClr>
                <a:srgbClr val="00B050"/>
              </a:buClr>
            </a:pPr>
            <a:endParaRPr lang="fr-FR" dirty="0"/>
          </a:p>
          <a:p>
            <a:pPr marL="468000" lvl="1" indent="0">
              <a:buClr>
                <a:srgbClr val="00B050"/>
              </a:buClr>
              <a:buNone/>
            </a:pPr>
            <a:endParaRPr lang="fr-FR" i="1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738294" y="503597"/>
            <a:ext cx="11386428" cy="796666"/>
          </a:xfrm>
        </p:spPr>
        <p:txBody>
          <a:bodyPr/>
          <a:lstStyle/>
          <a:p>
            <a:r>
              <a:rPr lang="fr-FR" dirty="0"/>
              <a:t>Comment accompagner les clients vers les offres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?</a:t>
            </a:r>
            <a:r>
              <a:rPr lang="fr-FR" dirty="0">
                <a:solidFill>
                  <a:srgbClr val="00B050"/>
                </a:solidFill>
              </a:rPr>
              <a:t> </a:t>
            </a:r>
          </a:p>
          <a:p>
            <a:r>
              <a:rPr lang="fr-FR" dirty="0">
                <a:solidFill>
                  <a:srgbClr val="00B050"/>
                </a:solidFill>
              </a:rPr>
              <a:t>La rénovation/efficacité énergétique</a:t>
            </a:r>
          </a:p>
          <a:p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76057" y="257549"/>
            <a:ext cx="7300006" cy="231246"/>
          </a:xfrm>
        </p:spPr>
        <p:txBody>
          <a:bodyPr/>
          <a:lstStyle/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3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-12000" y="5364001"/>
            <a:ext cx="12204000" cy="1106518"/>
            <a:chOff x="0" y="5292000"/>
            <a:chExt cx="12204000" cy="1106518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600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00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92000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4EDB8C1-275B-4CDC-B119-C0ED4E2D35FB}"/>
              </a:ext>
            </a:extLst>
          </p:cNvPr>
          <p:cNvSpPr txBox="1"/>
          <p:nvPr/>
        </p:nvSpPr>
        <p:spPr>
          <a:xfrm>
            <a:off x="3696359" y="4405811"/>
            <a:ext cx="3656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Vers quels organismes m’orienter</a:t>
            </a:r>
          </a:p>
          <a:p>
            <a:pPr algn="ctr"/>
            <a:r>
              <a:rPr lang="fr-FR" sz="1400" dirty="0"/>
              <a:t>pour connaitre les aides auxquelles j’ai     droit ? </a:t>
            </a: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A453F1AF-9248-4836-B8F4-A2EC9CAB7BDC}"/>
              </a:ext>
            </a:extLst>
          </p:cNvPr>
          <p:cNvSpPr/>
          <p:nvPr/>
        </p:nvSpPr>
        <p:spPr>
          <a:xfrm>
            <a:off x="3586419" y="4316736"/>
            <a:ext cx="4068000" cy="774441"/>
          </a:xfrm>
          <a:prstGeom prst="wedgeEllipseCallout">
            <a:avLst>
              <a:gd name="adj1" fmla="val -41651"/>
              <a:gd name="adj2" fmla="val 5636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BFE00B-3F66-4C38-9810-8B494C63A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974" y="2836154"/>
            <a:ext cx="3485084" cy="2636546"/>
          </a:xfrm>
          <a:prstGeom prst="rect">
            <a:avLst/>
          </a:prstGeom>
        </p:spPr>
      </p:pic>
      <p:grpSp>
        <p:nvGrpSpPr>
          <p:cNvPr id="19" name="Graphique 86">
            <a:extLst>
              <a:ext uri="{FF2B5EF4-FFF2-40B4-BE49-F238E27FC236}">
                <a16:creationId xmlns:a16="http://schemas.microsoft.com/office/drawing/2014/main" id="{C32182F5-250E-44F2-AE5F-1C8CFAF73ABE}"/>
              </a:ext>
            </a:extLst>
          </p:cNvPr>
          <p:cNvGrpSpPr/>
          <p:nvPr/>
        </p:nvGrpSpPr>
        <p:grpSpPr>
          <a:xfrm>
            <a:off x="6266725" y="5358399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6CF54284-BBF7-4B48-A45E-5A5A392DC673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6E3ABCC-CE74-4321-AE3A-A85BDCFFDAD8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74CE621-C1C9-4EBB-A789-A8C02CD1A289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8EE3DCE-B1A9-43B8-83B5-8C513171F8EC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070B775F-AB7E-4DAF-9C4B-2338CB8D9D8E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8C57F48-F878-4953-BB59-E9EA55710D74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FEAF3735-4549-4A35-BC64-09AD1D73DF57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968B6B-BB61-4A30-8D03-583E1DB63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39725" y="4329374"/>
            <a:ext cx="1112025" cy="14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80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b="1" dirty="0">
                <a:solidFill>
                  <a:srgbClr val="00B050"/>
                </a:solidFill>
              </a:rPr>
              <a:t>L’Epargne responsable </a:t>
            </a:r>
          </a:p>
          <a:p>
            <a:pPr lvl="1">
              <a:buClr>
                <a:srgbClr val="00B050"/>
              </a:buClr>
            </a:pPr>
            <a:r>
              <a:rPr lang="fr-FR" dirty="0"/>
              <a:t>Pour 76% des français, l’impact des placements sur l’environnement est un sujet </a:t>
            </a:r>
          </a:p>
          <a:p>
            <a:pPr marL="468000" lvl="1" indent="0">
              <a:buClr>
                <a:srgbClr val="00B050"/>
              </a:buClr>
              <a:buNone/>
            </a:pPr>
            <a:r>
              <a:rPr lang="fr-FR" dirty="0"/>
              <a:t>important</a:t>
            </a:r>
          </a:p>
          <a:p>
            <a:pPr marL="468000" lvl="1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r>
              <a:rPr lang="fr-FR" dirty="0"/>
              <a:t>Grâce à notre offre et en fonction de ses projets et de sa sensibilité, je sais </a:t>
            </a:r>
          </a:p>
          <a:p>
            <a:pPr marL="0" indent="0">
              <a:buClr>
                <a:srgbClr val="00B050"/>
              </a:buClr>
              <a:buNone/>
            </a:pPr>
            <a:r>
              <a:rPr lang="fr-FR" dirty="0"/>
              <a:t>orienter mon client vers la solution d’épargne qui lui correspond </a:t>
            </a:r>
          </a:p>
          <a:p>
            <a:pPr>
              <a:buClr>
                <a:srgbClr val="00B050"/>
              </a:buClr>
            </a:pPr>
            <a:endParaRPr lang="fr-FR" i="1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589226"/>
            <a:ext cx="10980738" cy="720000"/>
          </a:xfrm>
        </p:spPr>
        <p:txBody>
          <a:bodyPr/>
          <a:lstStyle/>
          <a:p>
            <a:r>
              <a:rPr lang="fr-FR" dirty="0"/>
              <a:t>Comment accompagner les clients vers les offres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?</a:t>
            </a:r>
          </a:p>
          <a:p>
            <a:r>
              <a:rPr lang="fr-FR" dirty="0">
                <a:solidFill>
                  <a:srgbClr val="00B050"/>
                </a:solidFill>
              </a:rPr>
              <a:t>L’Epargne responsable </a:t>
            </a:r>
          </a:p>
          <a:p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76057" y="239461"/>
            <a:ext cx="7300006" cy="231246"/>
          </a:xfrm>
        </p:spPr>
        <p:txBody>
          <a:bodyPr/>
          <a:lstStyle/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4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0" y="5382287"/>
            <a:ext cx="12204000" cy="1118252"/>
            <a:chOff x="-107004" y="3851723"/>
            <a:chExt cx="12204000" cy="1118252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004" y="3851723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A571BE8-06B3-44B1-8B35-860E77B42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464338"/>
            <a:ext cx="3906417" cy="187338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C89AEA9-277A-4357-A664-6806E2E26B3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1087" y="3328435"/>
            <a:ext cx="2887199" cy="214714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150090E-784A-41F5-A3D1-428CDC93E0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63" b="54506" l="27386" r="100000"/>
                    </a14:imgEffect>
                  </a14:imgLayer>
                </a14:imgProps>
              </a:ext>
            </a:extLst>
          </a:blip>
          <a:srcRect l="34933" t="20" r="2212" b="44794"/>
          <a:stretch/>
        </p:blipFill>
        <p:spPr>
          <a:xfrm rot="7985676" flipH="1">
            <a:off x="4862643" y="3369755"/>
            <a:ext cx="1010759" cy="1048164"/>
          </a:xfrm>
          <a:prstGeom prst="rect">
            <a:avLst/>
          </a:prstGeom>
        </p:spPr>
      </p:pic>
      <p:grpSp>
        <p:nvGrpSpPr>
          <p:cNvPr id="16" name="Graphique 86">
            <a:extLst>
              <a:ext uri="{FF2B5EF4-FFF2-40B4-BE49-F238E27FC236}">
                <a16:creationId xmlns:a16="http://schemas.microsoft.com/office/drawing/2014/main" id="{8727C08F-8E01-4C9D-A39A-ABC416486BB7}"/>
              </a:ext>
            </a:extLst>
          </p:cNvPr>
          <p:cNvGrpSpPr/>
          <p:nvPr/>
        </p:nvGrpSpPr>
        <p:grpSpPr>
          <a:xfrm>
            <a:off x="7545026" y="5358399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9F08343-F54F-400D-8976-2751652B436E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168D4CC9-3B72-4D8A-84BE-A6A0E1CA3842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4CB130E9-509A-4299-B09B-29BE7E3B692C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650A9BFF-543E-44F7-A8F1-4E356A1DA89B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ADCE084C-BC47-4C92-9D6A-5A632FEE5DA2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1F6A36B7-9EC6-45E1-8F62-3C2433D9D3FF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19E7576-278E-4836-B2AF-CD8A6BC2C653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280413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b="1" dirty="0">
                <a:solidFill>
                  <a:srgbClr val="00B050"/>
                </a:solidFill>
              </a:rPr>
              <a:t>La Mobilité Verte </a:t>
            </a:r>
          </a:p>
          <a:p>
            <a:pPr lvl="1">
              <a:buClr>
                <a:srgbClr val="00B050"/>
              </a:buClr>
            </a:pPr>
            <a:r>
              <a:rPr lang="fr-FR" dirty="0"/>
              <a:t>82% des français se disent prêts à changer leurs habitudes de mobilité pour lutter contre le changement climatique</a:t>
            </a:r>
          </a:p>
          <a:p>
            <a:pPr lvl="1">
              <a:buClr>
                <a:srgbClr val="00B050"/>
              </a:buClr>
            </a:pPr>
            <a:r>
              <a:rPr lang="fr-FR" dirty="0"/>
              <a:t> Pour diminuer les dépenses de carburant, acquérir un véhicule conforme aux obligations règlementaires et rouler plus propres, </a:t>
            </a:r>
          </a:p>
          <a:p>
            <a:pPr marL="468000" lvl="1" indent="0">
              <a:buClr>
                <a:srgbClr val="00B050"/>
              </a:buClr>
              <a:buNone/>
            </a:pPr>
            <a:r>
              <a:rPr lang="fr-FR" dirty="0"/>
              <a:t>Encourageons les projets de mobilité </a:t>
            </a:r>
            <a:r>
              <a:rPr lang="fr-FR" b="1" dirty="0">
                <a:solidFill>
                  <a:srgbClr val="00B050"/>
                </a:solidFill>
              </a:rPr>
              <a:t>verte</a:t>
            </a:r>
            <a:r>
              <a:rPr lang="fr-FR" dirty="0"/>
              <a:t> de nos clients </a:t>
            </a:r>
          </a:p>
          <a:p>
            <a:pPr marL="0" indent="0">
              <a:buClr>
                <a:srgbClr val="00B050"/>
              </a:buClr>
              <a:buNone/>
            </a:pPr>
            <a:endParaRPr lang="fr-FR" i="1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557638"/>
            <a:ext cx="10980738" cy="720000"/>
          </a:xfrm>
        </p:spPr>
        <p:txBody>
          <a:bodyPr/>
          <a:lstStyle/>
          <a:p>
            <a:r>
              <a:rPr lang="fr-FR" dirty="0"/>
              <a:t>Comment accompagner les clients vers les offres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?</a:t>
            </a:r>
          </a:p>
          <a:p>
            <a:r>
              <a:rPr lang="fr-FR" dirty="0">
                <a:solidFill>
                  <a:srgbClr val="00B050"/>
                </a:solidFill>
              </a:rPr>
              <a:t>La Mobilité Verte </a:t>
            </a:r>
          </a:p>
          <a:p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5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-6000" y="5350021"/>
            <a:ext cx="12204000" cy="1118252"/>
            <a:chOff x="-107004" y="3851723"/>
            <a:chExt cx="12204000" cy="1118252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004" y="3851723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E150090E-784A-41F5-A3D1-428CDC93E0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3" b="54506" l="27386" r="100000"/>
                    </a14:imgEffect>
                  </a14:imgLayer>
                </a14:imgProps>
              </a:ext>
            </a:extLst>
          </a:blip>
          <a:srcRect l="34933" t="20" r="2212" b="44794"/>
          <a:stretch/>
        </p:blipFill>
        <p:spPr>
          <a:xfrm rot="7985676" flipH="1">
            <a:off x="4809280" y="3279544"/>
            <a:ext cx="1010759" cy="104816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2BACDA-1D7F-4EB6-A94A-91053C0DE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694" y="2775717"/>
            <a:ext cx="2876951" cy="2457793"/>
          </a:xfrm>
          <a:prstGeom prst="rect">
            <a:avLst/>
          </a:prstGeom>
        </p:spPr>
      </p:pic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E236F68A-B5DE-4FF9-A0D7-C5185721DC92}"/>
              </a:ext>
            </a:extLst>
          </p:cNvPr>
          <p:cNvSpPr txBox="1">
            <a:spLocks/>
          </p:cNvSpPr>
          <p:nvPr/>
        </p:nvSpPr>
        <p:spPr>
          <a:xfrm>
            <a:off x="4376057" y="239461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Direction BDD</a:t>
            </a:r>
          </a:p>
          <a:p>
            <a:endParaRPr lang="fr-FR"/>
          </a:p>
        </p:txBody>
      </p:sp>
      <p:grpSp>
        <p:nvGrpSpPr>
          <p:cNvPr id="17" name="Graphique 86">
            <a:extLst>
              <a:ext uri="{FF2B5EF4-FFF2-40B4-BE49-F238E27FC236}">
                <a16:creationId xmlns:a16="http://schemas.microsoft.com/office/drawing/2014/main" id="{431079B1-1D58-48AD-A3DD-C7E1FAE19F86}"/>
              </a:ext>
            </a:extLst>
          </p:cNvPr>
          <p:cNvGrpSpPr/>
          <p:nvPr/>
        </p:nvGrpSpPr>
        <p:grpSpPr>
          <a:xfrm>
            <a:off x="9709728" y="5370149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ADEB2CC-DD46-47B5-AB91-35BE00C765C0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DC4F149-1ED8-4080-8548-4370A284660F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0722277-1232-4565-8A88-EB2E4675B1E1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BA7D29F-630D-40A9-86E7-D16821A3B7FD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7D6B019B-085F-4E5F-AB0D-00AA19B14782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AD4F916-763F-4637-B4AB-A069D4AD2364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EFC2A69A-3E4F-49EB-935B-A493D7C32D73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BBD19E4-F149-4E4F-BCDE-955328FD1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8592" y="2972051"/>
            <a:ext cx="2305033" cy="183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5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pPr>
              <a:buClr>
                <a:srgbClr val="00B050"/>
              </a:buClr>
            </a:pPr>
            <a:r>
              <a:rPr lang="fr-FR" b="1" dirty="0">
                <a:solidFill>
                  <a:srgbClr val="00B050"/>
                </a:solidFill>
              </a:rPr>
              <a:t> h </a:t>
            </a:r>
          </a:p>
          <a:p>
            <a:pPr marL="468000" lvl="1" indent="0">
              <a:buClr>
                <a:srgbClr val="00B050"/>
              </a:buClr>
              <a:buNone/>
            </a:pPr>
            <a:endParaRPr lang="fr-FR" i="1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557638"/>
            <a:ext cx="10980738" cy="720000"/>
          </a:xfrm>
        </p:spPr>
        <p:txBody>
          <a:bodyPr/>
          <a:lstStyle/>
          <a:p>
            <a:r>
              <a:rPr lang="fr-FR" dirty="0"/>
              <a:t>Comment accompagner les clients vers les offres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?</a:t>
            </a:r>
          </a:p>
          <a:p>
            <a:r>
              <a:rPr lang="fr-FR" dirty="0">
                <a:solidFill>
                  <a:srgbClr val="00B050"/>
                </a:solidFill>
              </a:rPr>
              <a:t>Notre offre</a:t>
            </a:r>
          </a:p>
          <a:p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fr-FR" dirty="0"/>
              <a:t>5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-6000" y="5350021"/>
            <a:ext cx="12204000" cy="1118252"/>
            <a:chOff x="-107004" y="3851723"/>
            <a:chExt cx="12204000" cy="1118252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004" y="3851723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E236F68A-B5DE-4FF9-A0D7-C5185721DC92}"/>
              </a:ext>
            </a:extLst>
          </p:cNvPr>
          <p:cNvSpPr txBox="1">
            <a:spLocks/>
          </p:cNvSpPr>
          <p:nvPr/>
        </p:nvSpPr>
        <p:spPr>
          <a:xfrm>
            <a:off x="4376057" y="239461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Direction BDD</a:t>
            </a:r>
          </a:p>
          <a:p>
            <a:endParaRPr lang="fr-FR"/>
          </a:p>
        </p:txBody>
      </p:sp>
      <p:grpSp>
        <p:nvGrpSpPr>
          <p:cNvPr id="17" name="Graphique 86">
            <a:extLst>
              <a:ext uri="{FF2B5EF4-FFF2-40B4-BE49-F238E27FC236}">
                <a16:creationId xmlns:a16="http://schemas.microsoft.com/office/drawing/2014/main" id="{431079B1-1D58-48AD-A3DD-C7E1FAE19F86}"/>
              </a:ext>
            </a:extLst>
          </p:cNvPr>
          <p:cNvGrpSpPr/>
          <p:nvPr/>
        </p:nvGrpSpPr>
        <p:grpSpPr>
          <a:xfrm>
            <a:off x="10545264" y="5344271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ADEB2CC-DD46-47B5-AB91-35BE00C765C0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DC4F149-1ED8-4080-8548-4370A284660F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0722277-1232-4565-8A88-EB2E4675B1E1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BA7D29F-630D-40A9-86E7-D16821A3B7FD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7D6B019B-085F-4E5F-AB0D-00AA19B14782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AD4F916-763F-4637-B4AB-A069D4AD2364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EFC2A69A-3E4F-49EB-935B-A493D7C32D73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4415A5D2-2AF7-4B98-9BA8-EC8C23314E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092" b="6911"/>
          <a:stretch/>
        </p:blipFill>
        <p:spPr>
          <a:xfrm>
            <a:off x="751729" y="1199839"/>
            <a:ext cx="3624328" cy="4150182"/>
          </a:xfrm>
          <a:prstGeom prst="rect">
            <a:avLst/>
          </a:prstGeom>
        </p:spPr>
      </p:pic>
      <p:pic>
        <p:nvPicPr>
          <p:cNvPr id="26" name="Image 25">
            <a:hlinkClick r:id="rId3"/>
            <a:extLst>
              <a:ext uri="{FF2B5EF4-FFF2-40B4-BE49-F238E27FC236}">
                <a16:creationId xmlns:a16="http://schemas.microsoft.com/office/drawing/2014/main" id="{EC7BBCD3-BF01-4010-85DF-4D9E7FA2C6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97" r="34928" b="27239"/>
          <a:stretch/>
        </p:blipFill>
        <p:spPr>
          <a:xfrm>
            <a:off x="4310743" y="1199839"/>
            <a:ext cx="3396343" cy="3243954"/>
          </a:xfrm>
          <a:prstGeom prst="rect">
            <a:avLst/>
          </a:prstGeom>
        </p:spPr>
      </p:pic>
      <p:pic>
        <p:nvPicPr>
          <p:cNvPr id="27" name="Image 26">
            <a:hlinkClick r:id="rId5"/>
            <a:extLst>
              <a:ext uri="{FF2B5EF4-FFF2-40B4-BE49-F238E27FC236}">
                <a16:creationId xmlns:a16="http://schemas.microsoft.com/office/drawing/2014/main" id="{D8518C2D-C77C-4734-BABC-00621FF584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073" r="3151" b="47593"/>
          <a:stretch/>
        </p:blipFill>
        <p:spPr>
          <a:xfrm>
            <a:off x="7707086" y="1199839"/>
            <a:ext cx="3396343" cy="2336464"/>
          </a:xfrm>
          <a:prstGeom prst="rect">
            <a:avLst/>
          </a:prstGeom>
        </p:spPr>
      </p:pic>
      <p:pic>
        <p:nvPicPr>
          <p:cNvPr id="28" name="Image 27">
            <a:hlinkClick r:id="rId6"/>
            <a:extLst>
              <a:ext uri="{FF2B5EF4-FFF2-40B4-BE49-F238E27FC236}">
                <a16:creationId xmlns:a16="http://schemas.microsoft.com/office/drawing/2014/main" id="{FA0B7021-1D00-4C86-B379-BDE5033033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092" t="51655" r="2715" b="10730"/>
          <a:stretch/>
        </p:blipFill>
        <p:spPr>
          <a:xfrm>
            <a:off x="7815944" y="3502800"/>
            <a:ext cx="3334137" cy="1676979"/>
          </a:xfrm>
          <a:prstGeom prst="rect">
            <a:avLst/>
          </a:prstGeom>
        </p:spPr>
      </p:pic>
      <p:pic>
        <p:nvPicPr>
          <p:cNvPr id="29" name="Image 28">
            <a:hlinkClick r:id="rId7"/>
            <a:extLst>
              <a:ext uri="{FF2B5EF4-FFF2-40B4-BE49-F238E27FC236}">
                <a16:creationId xmlns:a16="http://schemas.microsoft.com/office/drawing/2014/main" id="{4DBECACD-D772-482F-BC2B-422AEA409A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33" t="73100" r="34928" b="11575"/>
          <a:stretch/>
        </p:blipFill>
        <p:spPr>
          <a:xfrm>
            <a:off x="4250427" y="4458891"/>
            <a:ext cx="3456659" cy="6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2762894"/>
            <a:ext cx="10980738" cy="4860000"/>
          </a:xfrm>
        </p:spPr>
        <p:txBody>
          <a:bodyPr/>
          <a:lstStyle/>
          <a:p>
            <a:pPr marL="0" indent="0">
              <a:buClr>
                <a:srgbClr val="00B050"/>
              </a:buClr>
              <a:buNone/>
            </a:pPr>
            <a:endParaRPr lang="fr-FR" i="1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>
              <a:buClr>
                <a:srgbClr val="00B050"/>
              </a:buClr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  <a:p>
            <a:pPr marL="0" indent="0">
              <a:buClr>
                <a:srgbClr val="00B050"/>
              </a:buCl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72212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Je vais sur mon poste pour lancer l’e-learning « </a:t>
            </a:r>
            <a:r>
              <a:rPr lang="fr-FR" dirty="0">
                <a:solidFill>
                  <a:srgbClr val="00B050"/>
                </a:solidFill>
                <a:sym typeface="Wingdings" panose="05000000000000000000" pitchFamily="2" charset="2"/>
              </a:rPr>
              <a:t>Economie verte </a:t>
            </a:r>
            <a:r>
              <a:rPr lang="fr-FR" dirty="0">
                <a:sym typeface="Wingdings" panose="05000000000000000000" pitchFamily="2" charset="2"/>
              </a:rPr>
              <a:t>» de 15 mn sur </a:t>
            </a:r>
            <a:r>
              <a:rPr lang="fr-FR" dirty="0" err="1">
                <a:sym typeface="Wingdings" panose="05000000000000000000" pitchFamily="2" charset="2"/>
                <a:hlinkClick r:id="rId2"/>
              </a:rPr>
              <a:t>click&amp;learn</a:t>
            </a:r>
            <a:r>
              <a:rPr lang="fr-FR" dirty="0">
                <a:sym typeface="Wingdings" panose="05000000000000000000" pitchFamily="2" charset="2"/>
                <a:hlinkClick r:id="rId2"/>
              </a:rPr>
              <a:t> </a:t>
            </a:r>
            <a:endParaRPr lang="fr-FR" dirty="0">
              <a:sym typeface="Wingdings" panose="05000000000000000000" pitchFamily="2" charset="2"/>
            </a:endParaRP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-12000" y="5357656"/>
            <a:ext cx="12204000" cy="1120137"/>
            <a:chOff x="-107004" y="3851723"/>
            <a:chExt cx="12204000" cy="1120137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996" y="3865342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004" y="3851723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EA36155-EA88-4EE7-8484-70C8FE0605E3}"/>
              </a:ext>
            </a:extLst>
          </p:cNvPr>
          <p:cNvSpPr txBox="1"/>
          <p:nvPr/>
        </p:nvSpPr>
        <p:spPr>
          <a:xfrm>
            <a:off x="697384" y="4776075"/>
            <a:ext cx="703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aller plus loin, et déjà disponible sur </a:t>
            </a: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la RDC :  </a:t>
            </a:r>
            <a:r>
              <a:rPr lang="fr-FR" dirty="0">
                <a:hlinkClick r:id="rId4"/>
              </a:rPr>
              <a:t>L’OAV offres GREEN </a:t>
            </a:r>
            <a:endParaRPr lang="fr-FR" dirty="0"/>
          </a:p>
        </p:txBody>
      </p:sp>
      <p:pic>
        <p:nvPicPr>
          <p:cNvPr id="1026" name="Image 7">
            <a:extLst>
              <a:ext uri="{FF2B5EF4-FFF2-40B4-BE49-F238E27FC236}">
                <a16:creationId xmlns:a16="http://schemas.microsoft.com/office/drawing/2014/main" id="{77DFE31E-DCAE-43E4-8651-1C44D4110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52" y="2129609"/>
            <a:ext cx="3766664" cy="158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9F41D2-BACB-47A6-8444-66C96646A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5273" y="2157798"/>
            <a:ext cx="4129369" cy="15238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9930BD-3914-495D-ADAE-387661581B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63" b="54506" l="27386" r="100000"/>
                    </a14:imgEffect>
                  </a14:imgLayer>
                </a14:imgProps>
              </a:ext>
            </a:extLst>
          </a:blip>
          <a:srcRect l="34933" t="20" r="2212" b="44794"/>
          <a:stretch/>
        </p:blipFill>
        <p:spPr>
          <a:xfrm rot="7690721" flipH="1">
            <a:off x="3865496" y="1283928"/>
            <a:ext cx="750484" cy="889697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8BFFADE2-7098-465D-AD4E-294095AEAF01}"/>
              </a:ext>
            </a:extLst>
          </p:cNvPr>
          <p:cNvSpPr txBox="1">
            <a:spLocks/>
          </p:cNvSpPr>
          <p:nvPr/>
        </p:nvSpPr>
        <p:spPr>
          <a:xfrm>
            <a:off x="4453188" y="274005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grpSp>
        <p:nvGrpSpPr>
          <p:cNvPr id="20" name="Graphique 86">
            <a:extLst>
              <a:ext uri="{FF2B5EF4-FFF2-40B4-BE49-F238E27FC236}">
                <a16:creationId xmlns:a16="http://schemas.microsoft.com/office/drawing/2014/main" id="{39672882-7EB1-40D8-AE31-573E5E2BD53D}"/>
              </a:ext>
            </a:extLst>
          </p:cNvPr>
          <p:cNvGrpSpPr/>
          <p:nvPr/>
        </p:nvGrpSpPr>
        <p:grpSpPr>
          <a:xfrm>
            <a:off x="11352071" y="5357656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E43D9094-C58C-43B5-AF5F-B815EEED6DA1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16BF0D3-191B-4B54-A27C-B6E18EC98BA1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36ED42F-4022-4769-9678-02F3F15F9CBD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6E74D89-F367-4643-9B4E-39CF27A3A10D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4809DA5B-655E-49EA-ACFE-2B00E60CB64D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FFBDF7BE-2398-4DB1-9642-51C3892A575C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9ECCFE7-DB6D-4DFA-86FC-A11A12974118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A8A50E5-9142-4E33-99C9-9D0122B5E5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0886" y="2157798"/>
            <a:ext cx="2543874" cy="266556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5AB96E7-F2DC-4ACA-BD44-B0520A8216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63" b="54506" l="27386" r="100000"/>
                    </a14:imgEffect>
                  </a14:imgLayer>
                </a14:imgProps>
              </a:ext>
            </a:extLst>
          </a:blip>
          <a:srcRect l="34933" t="20" r="2212" b="44794"/>
          <a:stretch/>
        </p:blipFill>
        <p:spPr>
          <a:xfrm rot="7637971" flipH="1">
            <a:off x="8395688" y="1287198"/>
            <a:ext cx="742625" cy="88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6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557638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Merci de votre attention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F0E8FBC9-19FD-4409-95D9-836AEA1CED61}"/>
              </a:ext>
            </a:extLst>
          </p:cNvPr>
          <p:cNvGrpSpPr/>
          <p:nvPr/>
        </p:nvGrpSpPr>
        <p:grpSpPr>
          <a:xfrm>
            <a:off x="0" y="5358399"/>
            <a:ext cx="12204000" cy="1118252"/>
            <a:chOff x="-107004" y="3851723"/>
            <a:chExt cx="12204000" cy="1118252"/>
          </a:xfrm>
        </p:grpSpPr>
        <p:pic>
          <p:nvPicPr>
            <p:cNvPr id="91" name="Picture 4" descr="Rangée d&amp;#39;herbe PNG transparents - StickPNG">
              <a:extLst>
                <a:ext uri="{FF2B5EF4-FFF2-40B4-BE49-F238E27FC236}">
                  <a16:creationId xmlns:a16="http://schemas.microsoft.com/office/drawing/2014/main" id="{584B7CAF-5273-47D3-A7C7-2FC950DED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Rangée d&amp;#39;herbe PNG transparents - StickPNG">
              <a:extLst>
                <a:ext uri="{FF2B5EF4-FFF2-40B4-BE49-F238E27FC236}">
                  <a16:creationId xmlns:a16="http://schemas.microsoft.com/office/drawing/2014/main" id="{10DF28C4-A819-4CB7-AA9A-63BC949A3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996" y="3863457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Rangée d&amp;#39;herbe PNG transparents - StickPNG">
              <a:extLst>
                <a:ext uri="{FF2B5EF4-FFF2-40B4-BE49-F238E27FC236}">
                  <a16:creationId xmlns:a16="http://schemas.microsoft.com/office/drawing/2014/main" id="{CA0FF387-B350-4178-9031-554B95BB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004" y="3851723"/>
              <a:ext cx="4068000" cy="1106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8BFFADE2-7098-465D-AD4E-294095AEAF01}"/>
              </a:ext>
            </a:extLst>
          </p:cNvPr>
          <p:cNvSpPr txBox="1">
            <a:spLocks/>
          </p:cNvSpPr>
          <p:nvPr/>
        </p:nvSpPr>
        <p:spPr>
          <a:xfrm>
            <a:off x="4453188" y="274005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Direction BDD</a:t>
            </a:r>
          </a:p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042BAFA-16D0-4B8C-8D6B-7592EA6FE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408" y="1746954"/>
            <a:ext cx="5046137" cy="3364091"/>
          </a:xfrm>
          <a:prstGeom prst="rect">
            <a:avLst/>
          </a:prstGeom>
        </p:spPr>
      </p:pic>
      <p:grpSp>
        <p:nvGrpSpPr>
          <p:cNvPr id="17" name="Graphique 86">
            <a:extLst>
              <a:ext uri="{FF2B5EF4-FFF2-40B4-BE49-F238E27FC236}">
                <a16:creationId xmlns:a16="http://schemas.microsoft.com/office/drawing/2014/main" id="{615DF7DF-1C38-41DB-AC28-181B521F5AC1}"/>
              </a:ext>
            </a:extLst>
          </p:cNvPr>
          <p:cNvGrpSpPr/>
          <p:nvPr/>
        </p:nvGrpSpPr>
        <p:grpSpPr>
          <a:xfrm>
            <a:off x="11352071" y="5357656"/>
            <a:ext cx="558165" cy="539115"/>
            <a:chOff x="174067" y="3631793"/>
            <a:chExt cx="558165" cy="539114"/>
          </a:xfrm>
          <a:solidFill>
            <a:schemeClr val="tx1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E91AD10-7AD4-43BB-9962-1E33A0A87BC4}"/>
                </a:ext>
              </a:extLst>
            </p:cNvPr>
            <p:cNvSpPr/>
            <p:nvPr/>
          </p:nvSpPr>
          <p:spPr>
            <a:xfrm>
              <a:off x="174067" y="3974694"/>
              <a:ext cx="558165" cy="196214"/>
            </a:xfrm>
            <a:custGeom>
              <a:avLst/>
              <a:gdLst>
                <a:gd name="connsiteX0" fmla="*/ 98108 w 558165"/>
                <a:gd name="connsiteY0" fmla="*/ 0 h 196214"/>
                <a:gd name="connsiteX1" fmla="*/ 196215 w 558165"/>
                <a:gd name="connsiteY1" fmla="*/ 98107 h 196214"/>
                <a:gd name="connsiteX2" fmla="*/ 98108 w 558165"/>
                <a:gd name="connsiteY2" fmla="*/ 196215 h 196214"/>
                <a:gd name="connsiteX3" fmla="*/ 0 w 558165"/>
                <a:gd name="connsiteY3" fmla="*/ 98107 h 196214"/>
                <a:gd name="connsiteX4" fmla="*/ 98108 w 558165"/>
                <a:gd name="connsiteY4" fmla="*/ 0 h 196214"/>
                <a:gd name="connsiteX5" fmla="*/ 98108 w 558165"/>
                <a:gd name="connsiteY5" fmla="*/ 15240 h 196214"/>
                <a:gd name="connsiteX6" fmla="*/ 15240 w 558165"/>
                <a:gd name="connsiteY6" fmla="*/ 98107 h 196214"/>
                <a:gd name="connsiteX7" fmla="*/ 98108 w 558165"/>
                <a:gd name="connsiteY7" fmla="*/ 180975 h 196214"/>
                <a:gd name="connsiteX8" fmla="*/ 180975 w 558165"/>
                <a:gd name="connsiteY8" fmla="*/ 98107 h 196214"/>
                <a:gd name="connsiteX9" fmla="*/ 98108 w 558165"/>
                <a:gd name="connsiteY9" fmla="*/ 15240 h 196214"/>
                <a:gd name="connsiteX10" fmla="*/ 460058 w 558165"/>
                <a:gd name="connsiteY10" fmla="*/ 0 h 196214"/>
                <a:gd name="connsiteX11" fmla="*/ 558165 w 558165"/>
                <a:gd name="connsiteY11" fmla="*/ 98107 h 196214"/>
                <a:gd name="connsiteX12" fmla="*/ 460058 w 558165"/>
                <a:gd name="connsiteY12" fmla="*/ 196215 h 196214"/>
                <a:gd name="connsiteX13" fmla="*/ 361950 w 558165"/>
                <a:gd name="connsiteY13" fmla="*/ 98107 h 196214"/>
                <a:gd name="connsiteX14" fmla="*/ 460058 w 558165"/>
                <a:gd name="connsiteY14" fmla="*/ 0 h 196214"/>
                <a:gd name="connsiteX15" fmla="*/ 460058 w 558165"/>
                <a:gd name="connsiteY15" fmla="*/ 15240 h 196214"/>
                <a:gd name="connsiteX16" fmla="*/ 377190 w 558165"/>
                <a:gd name="connsiteY16" fmla="*/ 98107 h 196214"/>
                <a:gd name="connsiteX17" fmla="*/ 460058 w 558165"/>
                <a:gd name="connsiteY17" fmla="*/ 180975 h 196214"/>
                <a:gd name="connsiteX18" fmla="*/ 542925 w 558165"/>
                <a:gd name="connsiteY18" fmla="*/ 98107 h 196214"/>
                <a:gd name="connsiteX19" fmla="*/ 460058 w 558165"/>
                <a:gd name="connsiteY19" fmla="*/ 15240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8165" h="196214">
                  <a:moveTo>
                    <a:pt x="98108" y="0"/>
                  </a:moveTo>
                  <a:cubicBezTo>
                    <a:pt x="152290" y="0"/>
                    <a:pt x="196215" y="43925"/>
                    <a:pt x="196215" y="98107"/>
                  </a:cubicBezTo>
                  <a:cubicBezTo>
                    <a:pt x="196215" y="152290"/>
                    <a:pt x="152290" y="196215"/>
                    <a:pt x="98108" y="196215"/>
                  </a:cubicBezTo>
                  <a:cubicBezTo>
                    <a:pt x="43925" y="196215"/>
                    <a:pt x="0" y="152290"/>
                    <a:pt x="0" y="98107"/>
                  </a:cubicBezTo>
                  <a:cubicBezTo>
                    <a:pt x="0" y="43925"/>
                    <a:pt x="43925" y="0"/>
                    <a:pt x="98108" y="0"/>
                  </a:cubicBezTo>
                  <a:close/>
                  <a:moveTo>
                    <a:pt x="98108" y="15240"/>
                  </a:moveTo>
                  <a:cubicBezTo>
                    <a:pt x="52341" y="15240"/>
                    <a:pt x="15240" y="52341"/>
                    <a:pt x="15240" y="98107"/>
                  </a:cubicBezTo>
                  <a:cubicBezTo>
                    <a:pt x="15240" y="143874"/>
                    <a:pt x="52341" y="180975"/>
                    <a:pt x="98108" y="180975"/>
                  </a:cubicBezTo>
                  <a:cubicBezTo>
                    <a:pt x="143874" y="180975"/>
                    <a:pt x="180975" y="143874"/>
                    <a:pt x="180975" y="98107"/>
                  </a:cubicBezTo>
                  <a:cubicBezTo>
                    <a:pt x="180975" y="52341"/>
                    <a:pt x="143874" y="15240"/>
                    <a:pt x="98108" y="15240"/>
                  </a:cubicBezTo>
                  <a:close/>
                  <a:moveTo>
                    <a:pt x="460058" y="0"/>
                  </a:moveTo>
                  <a:cubicBezTo>
                    <a:pt x="514240" y="0"/>
                    <a:pt x="558165" y="43925"/>
                    <a:pt x="558165" y="98107"/>
                  </a:cubicBezTo>
                  <a:cubicBezTo>
                    <a:pt x="558165" y="152290"/>
                    <a:pt x="514240" y="196215"/>
                    <a:pt x="460058" y="196215"/>
                  </a:cubicBezTo>
                  <a:cubicBezTo>
                    <a:pt x="405875" y="196215"/>
                    <a:pt x="361950" y="152290"/>
                    <a:pt x="361950" y="98107"/>
                  </a:cubicBezTo>
                  <a:cubicBezTo>
                    <a:pt x="361950" y="43925"/>
                    <a:pt x="405875" y="0"/>
                    <a:pt x="460058" y="0"/>
                  </a:cubicBezTo>
                  <a:close/>
                  <a:moveTo>
                    <a:pt x="460058" y="15240"/>
                  </a:moveTo>
                  <a:cubicBezTo>
                    <a:pt x="414291" y="15240"/>
                    <a:pt x="377190" y="52341"/>
                    <a:pt x="377190" y="98107"/>
                  </a:cubicBezTo>
                  <a:cubicBezTo>
                    <a:pt x="377190" y="143874"/>
                    <a:pt x="414291" y="180975"/>
                    <a:pt x="460058" y="180975"/>
                  </a:cubicBezTo>
                  <a:cubicBezTo>
                    <a:pt x="505824" y="180975"/>
                    <a:pt x="542925" y="143874"/>
                    <a:pt x="542925" y="98107"/>
                  </a:cubicBezTo>
                  <a:cubicBezTo>
                    <a:pt x="542925" y="52341"/>
                    <a:pt x="505824" y="15240"/>
                    <a:pt x="460058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CA4183F4-A69D-4194-9FFB-5BFFD2D9077B}"/>
                </a:ext>
              </a:extLst>
            </p:cNvPr>
            <p:cNvSpPr/>
            <p:nvPr/>
          </p:nvSpPr>
          <p:spPr>
            <a:xfrm>
              <a:off x="260544" y="3908780"/>
              <a:ext cx="213761" cy="185166"/>
            </a:xfrm>
            <a:custGeom>
              <a:avLst/>
              <a:gdLst>
                <a:gd name="connsiteX0" fmla="*/ 100957 w 213761"/>
                <a:gd name="connsiteY0" fmla="*/ 3403 h 185166"/>
                <a:gd name="connsiteX1" fmla="*/ 112804 w 213761"/>
                <a:gd name="connsiteY1" fmla="*/ 3403 h 185166"/>
                <a:gd name="connsiteX2" fmla="*/ 212817 w 213761"/>
                <a:gd name="connsiteY2" fmla="*/ 174853 h 185166"/>
                <a:gd name="connsiteX3" fmla="*/ 206893 w 213761"/>
                <a:gd name="connsiteY3" fmla="*/ 185166 h 185166"/>
                <a:gd name="connsiteX4" fmla="*/ 6868 w 213761"/>
                <a:gd name="connsiteY4" fmla="*/ 185166 h 185166"/>
                <a:gd name="connsiteX5" fmla="*/ 945 w 213761"/>
                <a:gd name="connsiteY5" fmla="*/ 174853 h 185166"/>
                <a:gd name="connsiteX6" fmla="*/ 100957 w 213761"/>
                <a:gd name="connsiteY6" fmla="*/ 3403 h 185166"/>
                <a:gd name="connsiteX7" fmla="*/ 18808 w 213761"/>
                <a:gd name="connsiteY7" fmla="*/ 171450 h 185166"/>
                <a:gd name="connsiteX8" fmla="*/ 194954 w 213761"/>
                <a:gd name="connsiteY8" fmla="*/ 171450 h 185166"/>
                <a:gd name="connsiteX9" fmla="*/ 106881 w 213761"/>
                <a:gd name="connsiteY9" fmla="*/ 20469 h 185166"/>
                <a:gd name="connsiteX10" fmla="*/ 18808 w 213761"/>
                <a:gd name="connsiteY10" fmla="*/ 171450 h 18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761" h="185166">
                  <a:moveTo>
                    <a:pt x="100957" y="3403"/>
                  </a:moveTo>
                  <a:cubicBezTo>
                    <a:pt x="103603" y="-1134"/>
                    <a:pt x="110158" y="-1134"/>
                    <a:pt x="112804" y="3403"/>
                  </a:cubicBezTo>
                  <a:lnTo>
                    <a:pt x="212817" y="174853"/>
                  </a:lnTo>
                  <a:cubicBezTo>
                    <a:pt x="215484" y="179425"/>
                    <a:pt x="212186" y="185166"/>
                    <a:pt x="206893" y="185166"/>
                  </a:cubicBezTo>
                  <a:lnTo>
                    <a:pt x="6868" y="185166"/>
                  </a:lnTo>
                  <a:cubicBezTo>
                    <a:pt x="1575" y="185166"/>
                    <a:pt x="-1722" y="179425"/>
                    <a:pt x="945" y="174853"/>
                  </a:cubicBezTo>
                  <a:lnTo>
                    <a:pt x="100957" y="3403"/>
                  </a:lnTo>
                  <a:close/>
                  <a:moveTo>
                    <a:pt x="18808" y="171450"/>
                  </a:moveTo>
                  <a:lnTo>
                    <a:pt x="194954" y="171450"/>
                  </a:lnTo>
                  <a:lnTo>
                    <a:pt x="106881" y="20469"/>
                  </a:lnTo>
                  <a:lnTo>
                    <a:pt x="18808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816D00F0-7D40-4C78-B2C5-BBC956E68A71}"/>
                </a:ext>
              </a:extLst>
            </p:cNvPr>
            <p:cNvSpPr/>
            <p:nvPr/>
          </p:nvSpPr>
          <p:spPr>
            <a:xfrm>
              <a:off x="365329" y="3908780"/>
              <a:ext cx="239722" cy="184010"/>
            </a:xfrm>
            <a:custGeom>
              <a:avLst/>
              <a:gdLst>
                <a:gd name="connsiteX0" fmla="*/ 99650 w 239722"/>
                <a:gd name="connsiteY0" fmla="*/ 173004 h 184010"/>
                <a:gd name="connsiteX1" fmla="*/ 100962 w 239722"/>
                <a:gd name="connsiteY1" fmla="*/ 182614 h 184010"/>
                <a:gd name="connsiteX2" fmla="*/ 110572 w 239722"/>
                <a:gd name="connsiteY2" fmla="*/ 181300 h 184010"/>
                <a:gd name="connsiteX3" fmla="*/ 238314 w 239722"/>
                <a:gd name="connsiteY3" fmla="*/ 13110 h 184010"/>
                <a:gd name="connsiteX4" fmla="*/ 232916 w 239722"/>
                <a:gd name="connsiteY4" fmla="*/ 2104 h 184010"/>
                <a:gd name="connsiteX5" fmla="*/ 6922 w 239722"/>
                <a:gd name="connsiteY5" fmla="*/ 0 h 184010"/>
                <a:gd name="connsiteX6" fmla="*/ 0 w 239722"/>
                <a:gd name="connsiteY6" fmla="*/ 6795 h 184010"/>
                <a:gd name="connsiteX7" fmla="*/ 6794 w 239722"/>
                <a:gd name="connsiteY7" fmla="*/ 13716 h 184010"/>
                <a:gd name="connsiteX8" fmla="*/ 219129 w 239722"/>
                <a:gd name="connsiteY8" fmla="*/ 15693 h 184010"/>
                <a:gd name="connsiteX9" fmla="*/ 99650 w 239722"/>
                <a:gd name="connsiteY9" fmla="*/ 173004 h 1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22" h="184010">
                  <a:moveTo>
                    <a:pt x="99650" y="173004"/>
                  </a:moveTo>
                  <a:cubicBezTo>
                    <a:pt x="97358" y="176020"/>
                    <a:pt x="97947" y="180322"/>
                    <a:pt x="100962" y="182614"/>
                  </a:cubicBezTo>
                  <a:cubicBezTo>
                    <a:pt x="103979" y="184904"/>
                    <a:pt x="108281" y="184316"/>
                    <a:pt x="110572" y="181300"/>
                  </a:cubicBezTo>
                  <a:lnTo>
                    <a:pt x="238314" y="13110"/>
                  </a:lnTo>
                  <a:cubicBezTo>
                    <a:pt x="241726" y="8618"/>
                    <a:pt x="238557" y="2157"/>
                    <a:pt x="232916" y="2104"/>
                  </a:cubicBezTo>
                  <a:lnTo>
                    <a:pt x="6922" y="0"/>
                  </a:lnTo>
                  <a:cubicBezTo>
                    <a:pt x="3135" y="-35"/>
                    <a:pt x="36" y="3007"/>
                    <a:pt x="0" y="6795"/>
                  </a:cubicBezTo>
                  <a:cubicBezTo>
                    <a:pt x="-35" y="10582"/>
                    <a:pt x="3007" y="13681"/>
                    <a:pt x="6794" y="13716"/>
                  </a:cubicBezTo>
                  <a:lnTo>
                    <a:pt x="219129" y="15693"/>
                  </a:lnTo>
                  <a:lnTo>
                    <a:pt x="99650" y="173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499CAC13-DFD4-4970-BFB4-9B7AAEDC47C9}"/>
                </a:ext>
              </a:extLst>
            </p:cNvPr>
            <p:cNvSpPr/>
            <p:nvPr/>
          </p:nvSpPr>
          <p:spPr>
            <a:xfrm rot="599999">
              <a:off x="470181" y="3836413"/>
              <a:ext cx="196858" cy="232121"/>
            </a:xfrm>
            <a:custGeom>
              <a:avLst/>
              <a:gdLst>
                <a:gd name="connsiteX0" fmla="*/ 7499 w 196858"/>
                <a:gd name="connsiteY0" fmla="*/ 15240 h 232121"/>
                <a:gd name="connsiteX1" fmla="*/ 95452 w 196858"/>
                <a:gd name="connsiteY1" fmla="*/ 43937 h 232121"/>
                <a:gd name="connsiteX2" fmla="*/ 182144 w 196858"/>
                <a:gd name="connsiteY2" fmla="*/ 227284 h 232121"/>
                <a:gd name="connsiteX3" fmla="*/ 192021 w 196858"/>
                <a:gd name="connsiteY3" fmla="*/ 231592 h 232121"/>
                <a:gd name="connsiteX4" fmla="*/ 196329 w 196858"/>
                <a:gd name="connsiteY4" fmla="*/ 221714 h 232121"/>
                <a:gd name="connsiteX5" fmla="*/ 187995 w 196858"/>
                <a:gd name="connsiteY5" fmla="*/ 200668 h 232121"/>
                <a:gd name="connsiteX6" fmla="*/ 180130 w 196858"/>
                <a:gd name="connsiteY6" fmla="*/ 181179 h 232121"/>
                <a:gd name="connsiteX7" fmla="*/ 106792 w 196858"/>
                <a:gd name="connsiteY7" fmla="*/ 33758 h 232121"/>
                <a:gd name="connsiteX8" fmla="*/ 7743 w 196858"/>
                <a:gd name="connsiteY8" fmla="*/ 1 h 232121"/>
                <a:gd name="connsiteX9" fmla="*/ 1 w 196858"/>
                <a:gd name="connsiteY9" fmla="*/ 7500 h 232121"/>
                <a:gd name="connsiteX10" fmla="*/ 7499 w 196858"/>
                <a:gd name="connsiteY10" fmla="*/ 15240 h 23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858" h="232121">
                  <a:moveTo>
                    <a:pt x="7499" y="15240"/>
                  </a:moveTo>
                  <a:cubicBezTo>
                    <a:pt x="49860" y="15916"/>
                    <a:pt x="79050" y="25665"/>
                    <a:pt x="95452" y="43937"/>
                  </a:cubicBezTo>
                  <a:cubicBezTo>
                    <a:pt x="112634" y="63079"/>
                    <a:pt x="141842" y="124619"/>
                    <a:pt x="182144" y="227284"/>
                  </a:cubicBezTo>
                  <a:cubicBezTo>
                    <a:pt x="183681" y="231200"/>
                    <a:pt x="188104" y="233130"/>
                    <a:pt x="192021" y="231592"/>
                  </a:cubicBezTo>
                  <a:cubicBezTo>
                    <a:pt x="195939" y="230054"/>
                    <a:pt x="197868" y="225632"/>
                    <a:pt x="196329" y="221714"/>
                  </a:cubicBezTo>
                  <a:lnTo>
                    <a:pt x="187995" y="200668"/>
                  </a:lnTo>
                  <a:lnTo>
                    <a:pt x="180130" y="181179"/>
                  </a:lnTo>
                  <a:cubicBezTo>
                    <a:pt x="147374" y="100822"/>
                    <a:pt x="123128" y="51955"/>
                    <a:pt x="106792" y="33758"/>
                  </a:cubicBezTo>
                  <a:cubicBezTo>
                    <a:pt x="87091" y="11808"/>
                    <a:pt x="53948" y="740"/>
                    <a:pt x="7743" y="1"/>
                  </a:cubicBezTo>
                  <a:cubicBezTo>
                    <a:pt x="3535" y="-65"/>
                    <a:pt x="69" y="3292"/>
                    <a:pt x="1" y="7500"/>
                  </a:cubicBezTo>
                  <a:cubicBezTo>
                    <a:pt x="-66" y="11707"/>
                    <a:pt x="3291" y="15173"/>
                    <a:pt x="7499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4DF29C78-C2AD-435A-B0E2-5B4C2BDF40A0}"/>
                </a:ext>
              </a:extLst>
            </p:cNvPr>
            <p:cNvSpPr/>
            <p:nvPr/>
          </p:nvSpPr>
          <p:spPr>
            <a:xfrm>
              <a:off x="278843" y="3850869"/>
              <a:ext cx="120014" cy="53339"/>
            </a:xfrm>
            <a:custGeom>
              <a:avLst/>
              <a:gdLst>
                <a:gd name="connsiteX0" fmla="*/ 93345 w 120014"/>
                <a:gd name="connsiteY0" fmla="*/ 0 h 53339"/>
                <a:gd name="connsiteX1" fmla="*/ 120015 w 120014"/>
                <a:gd name="connsiteY1" fmla="*/ 26670 h 53339"/>
                <a:gd name="connsiteX2" fmla="*/ 120015 w 120014"/>
                <a:gd name="connsiteY2" fmla="*/ 40005 h 53339"/>
                <a:gd name="connsiteX3" fmla="*/ 106680 w 120014"/>
                <a:gd name="connsiteY3" fmla="*/ 53340 h 53339"/>
                <a:gd name="connsiteX4" fmla="*/ 13335 w 120014"/>
                <a:gd name="connsiteY4" fmla="*/ 53340 h 53339"/>
                <a:gd name="connsiteX5" fmla="*/ 0 w 120014"/>
                <a:gd name="connsiteY5" fmla="*/ 40005 h 53339"/>
                <a:gd name="connsiteX6" fmla="*/ 0 w 120014"/>
                <a:gd name="connsiteY6" fmla="*/ 26670 h 53339"/>
                <a:gd name="connsiteX7" fmla="*/ 26670 w 120014"/>
                <a:gd name="connsiteY7" fmla="*/ 0 h 53339"/>
                <a:gd name="connsiteX8" fmla="*/ 93345 w 120014"/>
                <a:gd name="connsiteY8" fmla="*/ 0 h 53339"/>
                <a:gd name="connsiteX9" fmla="*/ 104775 w 120014"/>
                <a:gd name="connsiteY9" fmla="*/ 26670 h 53339"/>
                <a:gd name="connsiteX10" fmla="*/ 93345 w 120014"/>
                <a:gd name="connsiteY10" fmla="*/ 15240 h 53339"/>
                <a:gd name="connsiteX11" fmla="*/ 26670 w 120014"/>
                <a:gd name="connsiteY11" fmla="*/ 15240 h 53339"/>
                <a:gd name="connsiteX12" fmla="*/ 15240 w 120014"/>
                <a:gd name="connsiteY12" fmla="*/ 26670 h 53339"/>
                <a:gd name="connsiteX13" fmla="*/ 15240 w 120014"/>
                <a:gd name="connsiteY13" fmla="*/ 38100 h 53339"/>
                <a:gd name="connsiteX14" fmla="*/ 104775 w 120014"/>
                <a:gd name="connsiteY14" fmla="*/ 38100 h 53339"/>
                <a:gd name="connsiteX15" fmla="*/ 104775 w 120014"/>
                <a:gd name="connsiteY1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0014" h="53339">
                  <a:moveTo>
                    <a:pt x="93345" y="0"/>
                  </a:moveTo>
                  <a:cubicBezTo>
                    <a:pt x="108074" y="0"/>
                    <a:pt x="120015" y="11941"/>
                    <a:pt x="120015" y="26670"/>
                  </a:cubicBezTo>
                  <a:lnTo>
                    <a:pt x="120015" y="40005"/>
                  </a:lnTo>
                  <a:cubicBezTo>
                    <a:pt x="120015" y="47370"/>
                    <a:pt x="114045" y="53340"/>
                    <a:pt x="106680" y="53340"/>
                  </a:cubicBezTo>
                  <a:lnTo>
                    <a:pt x="13335" y="53340"/>
                  </a:lnTo>
                  <a:cubicBezTo>
                    <a:pt x="5970" y="53340"/>
                    <a:pt x="0" y="47370"/>
                    <a:pt x="0" y="400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lnTo>
                    <a:pt x="93345" y="0"/>
                  </a:lnTo>
                  <a:close/>
                  <a:moveTo>
                    <a:pt x="104775" y="26670"/>
                  </a:moveTo>
                  <a:cubicBezTo>
                    <a:pt x="104775" y="20358"/>
                    <a:pt x="99657" y="15240"/>
                    <a:pt x="93345" y="15240"/>
                  </a:cubicBezTo>
                  <a:lnTo>
                    <a:pt x="26670" y="15240"/>
                  </a:ln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38100"/>
                  </a:lnTo>
                  <a:lnTo>
                    <a:pt x="104775" y="38100"/>
                  </a:lnTo>
                  <a:lnTo>
                    <a:pt x="104775" y="266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E2A1AE2D-4A3D-44BF-8657-76F2E4E61B4E}"/>
                </a:ext>
              </a:extLst>
            </p:cNvPr>
            <p:cNvSpPr/>
            <p:nvPr/>
          </p:nvSpPr>
          <p:spPr>
            <a:xfrm>
              <a:off x="259791" y="3746094"/>
              <a:ext cx="245341" cy="147885"/>
            </a:xfrm>
            <a:custGeom>
              <a:avLst/>
              <a:gdLst>
                <a:gd name="connsiteX0" fmla="*/ 149778 w 245341"/>
                <a:gd name="connsiteY0" fmla="*/ 17763 h 147885"/>
                <a:gd name="connsiteX1" fmla="*/ 115318 w 245341"/>
                <a:gd name="connsiteY1" fmla="*/ 0 h 147885"/>
                <a:gd name="connsiteX2" fmla="*/ 88279 w 245341"/>
                <a:gd name="connsiteY2" fmla="*/ 11760 h 147885"/>
                <a:gd name="connsiteX3" fmla="*/ 6262 w 245341"/>
                <a:gd name="connsiteY3" fmla="*/ 79566 h 147885"/>
                <a:gd name="connsiteX4" fmla="*/ 4997 w 245341"/>
                <a:gd name="connsiteY4" fmla="*/ 80901 h 147885"/>
                <a:gd name="connsiteX5" fmla="*/ 146 w 245341"/>
                <a:gd name="connsiteY5" fmla="*/ 91918 h 147885"/>
                <a:gd name="connsiteX6" fmla="*/ 6142 w 245341"/>
                <a:gd name="connsiteY6" fmla="*/ 100873 h 147885"/>
                <a:gd name="connsiteX7" fmla="*/ 14828 w 245341"/>
                <a:gd name="connsiteY7" fmla="*/ 95878 h 147885"/>
                <a:gd name="connsiteX8" fmla="*/ 15097 w 245341"/>
                <a:gd name="connsiteY8" fmla="*/ 94877 h 147885"/>
                <a:gd name="connsiteX9" fmla="*/ 16776 w 245341"/>
                <a:gd name="connsiteY9" fmla="*/ 90648 h 147885"/>
                <a:gd name="connsiteX10" fmla="*/ 98316 w 245341"/>
                <a:gd name="connsiteY10" fmla="*/ 23220 h 147885"/>
                <a:gd name="connsiteX11" fmla="*/ 115318 w 245341"/>
                <a:gd name="connsiteY11" fmla="*/ 15240 h 147885"/>
                <a:gd name="connsiteX12" fmla="*/ 137355 w 245341"/>
                <a:gd name="connsiteY12" fmla="*/ 26541 h 147885"/>
                <a:gd name="connsiteX13" fmla="*/ 176158 w 245341"/>
                <a:gd name="connsiteY13" fmla="*/ 89445 h 147885"/>
                <a:gd name="connsiteX14" fmla="*/ 178959 w 245341"/>
                <a:gd name="connsiteY14" fmla="*/ 92111 h 147885"/>
                <a:gd name="connsiteX15" fmla="*/ 227046 w 245341"/>
                <a:gd name="connsiteY15" fmla="*/ 118640 h 147885"/>
                <a:gd name="connsiteX16" fmla="*/ 230102 w 245341"/>
                <a:gd name="connsiteY16" fmla="*/ 124348 h 147885"/>
                <a:gd name="connsiteX17" fmla="*/ 227681 w 245341"/>
                <a:gd name="connsiteY17" fmla="*/ 130310 h 147885"/>
                <a:gd name="connsiteX18" fmla="*/ 222858 w 245341"/>
                <a:gd name="connsiteY18" fmla="*/ 132645 h 147885"/>
                <a:gd name="connsiteX19" fmla="*/ 220750 w 245341"/>
                <a:gd name="connsiteY19" fmla="*/ 132059 h 147885"/>
                <a:gd name="connsiteX20" fmla="*/ 218971 w 245341"/>
                <a:gd name="connsiteY20" fmla="*/ 131499 h 147885"/>
                <a:gd name="connsiteX21" fmla="*/ 168031 w 245341"/>
                <a:gd name="connsiteY21" fmla="*/ 102682 h 147885"/>
                <a:gd name="connsiteX22" fmla="*/ 166271 w 245341"/>
                <a:gd name="connsiteY22" fmla="*/ 100700 h 147885"/>
                <a:gd name="connsiteX23" fmla="*/ 151514 w 245341"/>
                <a:gd name="connsiteY23" fmla="*/ 76991 h 147885"/>
                <a:gd name="connsiteX24" fmla="*/ 141017 w 245341"/>
                <a:gd name="connsiteY24" fmla="*/ 74548 h 147885"/>
                <a:gd name="connsiteX25" fmla="*/ 138576 w 245341"/>
                <a:gd name="connsiteY25" fmla="*/ 85044 h 147885"/>
                <a:gd name="connsiteX26" fmla="*/ 153439 w 245341"/>
                <a:gd name="connsiteY26" fmla="*/ 108920 h 147885"/>
                <a:gd name="connsiteX27" fmla="*/ 160020 w 245341"/>
                <a:gd name="connsiteY27" fmla="*/ 115633 h 147885"/>
                <a:gd name="connsiteX28" fmla="*/ 212112 w 245341"/>
                <a:gd name="connsiteY28" fmla="*/ 145130 h 147885"/>
                <a:gd name="connsiteX29" fmla="*/ 213430 w 245341"/>
                <a:gd name="connsiteY29" fmla="*/ 145717 h 147885"/>
                <a:gd name="connsiteX30" fmla="*/ 216779 w 245341"/>
                <a:gd name="connsiteY30" fmla="*/ 146781 h 147885"/>
                <a:gd name="connsiteX31" fmla="*/ 222858 w 245341"/>
                <a:gd name="connsiteY31" fmla="*/ 147885 h 147885"/>
                <a:gd name="connsiteX32" fmla="*/ 239018 w 245341"/>
                <a:gd name="connsiteY32" fmla="*/ 140495 h 147885"/>
                <a:gd name="connsiteX33" fmla="*/ 245342 w 245341"/>
                <a:gd name="connsiteY33" fmla="*/ 124348 h 147885"/>
                <a:gd name="connsiteX34" fmla="*/ 234798 w 245341"/>
                <a:gd name="connsiteY34" fmla="*/ 105527 h 147885"/>
                <a:gd name="connsiteX35" fmla="*/ 188072 w 245341"/>
                <a:gd name="connsiteY35" fmla="*/ 79733 h 147885"/>
                <a:gd name="connsiteX36" fmla="*/ 149778 w 245341"/>
                <a:gd name="connsiteY36" fmla="*/ 17763 h 14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341" h="147885">
                  <a:moveTo>
                    <a:pt x="149778" y="17763"/>
                  </a:moveTo>
                  <a:cubicBezTo>
                    <a:pt x="140248" y="5807"/>
                    <a:pt x="128764" y="0"/>
                    <a:pt x="115318" y="0"/>
                  </a:cubicBezTo>
                  <a:cubicBezTo>
                    <a:pt x="105684" y="0"/>
                    <a:pt x="96605" y="4041"/>
                    <a:pt x="88279" y="11760"/>
                  </a:cubicBezTo>
                  <a:lnTo>
                    <a:pt x="6262" y="79566"/>
                  </a:lnTo>
                  <a:lnTo>
                    <a:pt x="4997" y="80901"/>
                  </a:lnTo>
                  <a:cubicBezTo>
                    <a:pt x="2572" y="84171"/>
                    <a:pt x="947" y="87870"/>
                    <a:pt x="146" y="91918"/>
                  </a:cubicBezTo>
                  <a:cubicBezTo>
                    <a:pt x="-670" y="96046"/>
                    <a:pt x="2014" y="100055"/>
                    <a:pt x="6142" y="100873"/>
                  </a:cubicBezTo>
                  <a:cubicBezTo>
                    <a:pt x="9926" y="101621"/>
                    <a:pt x="13611" y="99428"/>
                    <a:pt x="14828" y="95878"/>
                  </a:cubicBezTo>
                  <a:lnTo>
                    <a:pt x="15097" y="94877"/>
                  </a:lnTo>
                  <a:cubicBezTo>
                    <a:pt x="15406" y="93311"/>
                    <a:pt x="15961" y="91917"/>
                    <a:pt x="16776" y="90648"/>
                  </a:cubicBezTo>
                  <a:lnTo>
                    <a:pt x="98316" y="23220"/>
                  </a:lnTo>
                  <a:cubicBezTo>
                    <a:pt x="104305" y="17684"/>
                    <a:pt x="109797" y="15240"/>
                    <a:pt x="115318" y="15240"/>
                  </a:cubicBezTo>
                  <a:cubicBezTo>
                    <a:pt x="124022" y="15240"/>
                    <a:pt x="131188" y="18864"/>
                    <a:pt x="137355" y="26541"/>
                  </a:cubicBezTo>
                  <a:lnTo>
                    <a:pt x="176158" y="89445"/>
                  </a:lnTo>
                  <a:cubicBezTo>
                    <a:pt x="176846" y="90559"/>
                    <a:pt x="177811" y="91477"/>
                    <a:pt x="178959" y="92111"/>
                  </a:cubicBezTo>
                  <a:lnTo>
                    <a:pt x="227046" y="118640"/>
                  </a:lnTo>
                  <a:cubicBezTo>
                    <a:pt x="229135" y="119976"/>
                    <a:pt x="230102" y="121688"/>
                    <a:pt x="230102" y="124348"/>
                  </a:cubicBezTo>
                  <a:cubicBezTo>
                    <a:pt x="230102" y="126563"/>
                    <a:pt x="229359" y="128443"/>
                    <a:pt x="227681" y="130310"/>
                  </a:cubicBezTo>
                  <a:cubicBezTo>
                    <a:pt x="226187" y="131972"/>
                    <a:pt x="224734" y="132645"/>
                    <a:pt x="222858" y="132645"/>
                  </a:cubicBezTo>
                  <a:lnTo>
                    <a:pt x="220750" y="132059"/>
                  </a:lnTo>
                  <a:lnTo>
                    <a:pt x="218971" y="131499"/>
                  </a:lnTo>
                  <a:lnTo>
                    <a:pt x="168031" y="102682"/>
                  </a:lnTo>
                  <a:cubicBezTo>
                    <a:pt x="167625" y="102381"/>
                    <a:pt x="166882" y="101630"/>
                    <a:pt x="166271" y="100700"/>
                  </a:cubicBezTo>
                  <a:lnTo>
                    <a:pt x="151514" y="76991"/>
                  </a:lnTo>
                  <a:cubicBezTo>
                    <a:pt x="149290" y="73418"/>
                    <a:pt x="144590" y="72324"/>
                    <a:pt x="141017" y="74548"/>
                  </a:cubicBezTo>
                  <a:cubicBezTo>
                    <a:pt x="137444" y="76772"/>
                    <a:pt x="136352" y="81471"/>
                    <a:pt x="138576" y="85044"/>
                  </a:cubicBezTo>
                  <a:lnTo>
                    <a:pt x="153439" y="108920"/>
                  </a:lnTo>
                  <a:cubicBezTo>
                    <a:pt x="155264" y="111694"/>
                    <a:pt x="157435" y="113891"/>
                    <a:pt x="160020" y="115633"/>
                  </a:cubicBezTo>
                  <a:lnTo>
                    <a:pt x="212112" y="145130"/>
                  </a:lnTo>
                  <a:lnTo>
                    <a:pt x="213430" y="145717"/>
                  </a:lnTo>
                  <a:lnTo>
                    <a:pt x="216779" y="146781"/>
                  </a:lnTo>
                  <a:cubicBezTo>
                    <a:pt x="219308" y="147518"/>
                    <a:pt x="221224" y="147885"/>
                    <a:pt x="222858" y="147885"/>
                  </a:cubicBezTo>
                  <a:cubicBezTo>
                    <a:pt x="229143" y="147885"/>
                    <a:pt x="234685" y="145316"/>
                    <a:pt x="239018" y="140495"/>
                  </a:cubicBezTo>
                  <a:cubicBezTo>
                    <a:pt x="243171" y="135872"/>
                    <a:pt x="245342" y="130384"/>
                    <a:pt x="245342" y="124348"/>
                  </a:cubicBezTo>
                  <a:cubicBezTo>
                    <a:pt x="245342" y="116397"/>
                    <a:pt x="241645" y="109855"/>
                    <a:pt x="234798" y="105527"/>
                  </a:cubicBezTo>
                  <a:lnTo>
                    <a:pt x="188072" y="79733"/>
                  </a:lnTo>
                  <a:lnTo>
                    <a:pt x="149778" y="177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EF91123-7291-4144-90AF-F7CD483C94D0}"/>
                </a:ext>
              </a:extLst>
            </p:cNvPr>
            <p:cNvSpPr/>
            <p:nvPr/>
          </p:nvSpPr>
          <p:spPr>
            <a:xfrm>
              <a:off x="345518" y="3631793"/>
              <a:ext cx="104461" cy="105413"/>
            </a:xfrm>
            <a:custGeom>
              <a:avLst/>
              <a:gdLst>
                <a:gd name="connsiteX0" fmla="*/ 52230 w 104461"/>
                <a:gd name="connsiteY0" fmla="*/ 0 h 105413"/>
                <a:gd name="connsiteX1" fmla="*/ 104462 w 104461"/>
                <a:gd name="connsiteY1" fmla="*/ 52707 h 105413"/>
                <a:gd name="connsiteX2" fmla="*/ 52230 w 104461"/>
                <a:gd name="connsiteY2" fmla="*/ 105413 h 105413"/>
                <a:gd name="connsiteX3" fmla="*/ 0 w 104461"/>
                <a:gd name="connsiteY3" fmla="*/ 52707 h 105413"/>
                <a:gd name="connsiteX4" fmla="*/ 52230 w 104461"/>
                <a:gd name="connsiteY4" fmla="*/ 0 h 105413"/>
                <a:gd name="connsiteX5" fmla="*/ 52230 w 104461"/>
                <a:gd name="connsiteY5" fmla="*/ 15240 h 105413"/>
                <a:gd name="connsiteX6" fmla="*/ 15240 w 104461"/>
                <a:gd name="connsiteY6" fmla="*/ 52707 h 105413"/>
                <a:gd name="connsiteX7" fmla="*/ 52230 w 104461"/>
                <a:gd name="connsiteY7" fmla="*/ 90173 h 105413"/>
                <a:gd name="connsiteX8" fmla="*/ 89222 w 104461"/>
                <a:gd name="connsiteY8" fmla="*/ 52707 h 105413"/>
                <a:gd name="connsiteX9" fmla="*/ 52230 w 104461"/>
                <a:gd name="connsiteY9" fmla="*/ 15240 h 1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61" h="105413">
                  <a:moveTo>
                    <a:pt x="52230" y="0"/>
                  </a:moveTo>
                  <a:cubicBezTo>
                    <a:pt x="81095" y="0"/>
                    <a:pt x="104462" y="23616"/>
                    <a:pt x="104462" y="52707"/>
                  </a:cubicBezTo>
                  <a:cubicBezTo>
                    <a:pt x="104462" y="81797"/>
                    <a:pt x="81095" y="105413"/>
                    <a:pt x="52230" y="105413"/>
                  </a:cubicBezTo>
                  <a:cubicBezTo>
                    <a:pt x="23367" y="105413"/>
                    <a:pt x="0" y="81797"/>
                    <a:pt x="0" y="52707"/>
                  </a:cubicBezTo>
                  <a:cubicBezTo>
                    <a:pt x="0" y="23616"/>
                    <a:pt x="23367" y="0"/>
                    <a:pt x="52230" y="0"/>
                  </a:cubicBezTo>
                  <a:close/>
                  <a:moveTo>
                    <a:pt x="52230" y="15240"/>
                  </a:moveTo>
                  <a:cubicBezTo>
                    <a:pt x="31820" y="15240"/>
                    <a:pt x="15240" y="31996"/>
                    <a:pt x="15240" y="52707"/>
                  </a:cubicBezTo>
                  <a:cubicBezTo>
                    <a:pt x="15240" y="73416"/>
                    <a:pt x="31820" y="90173"/>
                    <a:pt x="52230" y="90173"/>
                  </a:cubicBezTo>
                  <a:cubicBezTo>
                    <a:pt x="72641" y="90173"/>
                    <a:pt x="89222" y="73416"/>
                    <a:pt x="89222" y="52707"/>
                  </a:cubicBezTo>
                  <a:cubicBezTo>
                    <a:pt x="89222" y="31996"/>
                    <a:pt x="72641" y="15240"/>
                    <a:pt x="52230" y="152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6144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6 -0.05463 L -0.00196 -0.05463 L 0.04088 -0.05602 C 0.04166 -0.05625 0.04231 -0.05717 0.0431 -0.05741 C 0.0457 -0.0581 0.04817 -0.05833 0.05078 -0.05879 C 0.06237 -0.06921 0.05416 -0.06389 0.07448 -0.06296 L 0.10898 -0.06157 L 0.18632 -0.06296 L 0.18476 -0.06435 L 0.18554 -0.0669 L 0.17864 -0.06574 L 0.1832 -0.06157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Vert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5892</TotalTime>
  <Words>545</Words>
  <Application>Microsoft Office PowerPoint</Application>
  <PresentationFormat>Grand écran</PresentationFormat>
  <Paragraphs>111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Montserrat</vt:lpstr>
      <vt:lpstr>Montserrat Black</vt:lpstr>
      <vt:lpstr>Wingdings</vt:lpstr>
      <vt:lpstr>Thème Office</vt:lpstr>
      <vt:lpstr> L’Economie verte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ESTANG Ludivine [CEGEE]</cp:lastModifiedBy>
  <cp:revision>568</cp:revision>
  <cp:lastPrinted>2022-05-20T07:33:33Z</cp:lastPrinted>
  <dcterms:created xsi:type="dcterms:W3CDTF">2020-06-24T09:20:11Z</dcterms:created>
  <dcterms:modified xsi:type="dcterms:W3CDTF">2022-06-07T13:03:08Z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