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63" r:id="rId8"/>
    <p:sldId id="264" r:id="rId9"/>
    <p:sldId id="274" r:id="rId10"/>
    <p:sldId id="273" r:id="rId11"/>
    <p:sldId id="272" r:id="rId12"/>
    <p:sldId id="265" r:id="rId13"/>
    <p:sldId id="267" r:id="rId14"/>
    <p:sldId id="266" r:id="rId15"/>
    <p:sldId id="268" r:id="rId16"/>
    <p:sldId id="275"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BDCDD"/>
    <a:srgbClr val="C31632"/>
    <a:srgbClr val="EC1B24"/>
    <a:srgbClr val="E7302A"/>
    <a:srgbClr val="F5F5F5"/>
    <a:srgbClr val="D11921"/>
    <a:srgbClr val="FF0000"/>
    <a:srgbClr val="E3322C"/>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10" d="100"/>
          <a:sy n="110" d="100"/>
        </p:scale>
        <p:origin x="102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commerciaux.celca.caisse-epargne.fr/particuliers/tarification-particuliers/tarification/"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quechoisir.org/action-ufc-que-choisir-refus-de-remboursement-des-fraudes-bancaires-l-ufc-que-choisir-depose-plainte-contre-12-banques-n101896/"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30 juin 2022</a:t>
            </a:r>
          </a:p>
        </p:txBody>
      </p:sp>
      <p:sp>
        <p:nvSpPr>
          <p:cNvPr id="4" name="Titre 3"/>
          <p:cNvSpPr>
            <a:spLocks noGrp="1"/>
          </p:cNvSpPr>
          <p:nvPr>
            <p:ph type="ctrTitle"/>
          </p:nvPr>
        </p:nvSpPr>
        <p:spPr/>
        <p:txBody>
          <a:bodyPr/>
          <a:lstStyle/>
          <a:p>
            <a:r>
              <a:rPr lang="fr-FR" dirty="0"/>
              <a:t>Evolutions tarifaires au 1</a:t>
            </a:r>
            <a:r>
              <a:rPr lang="fr-FR" baseline="30000" dirty="0"/>
              <a:t>er</a:t>
            </a:r>
            <a:r>
              <a:rPr lang="fr-FR" dirty="0"/>
              <a:t> octobre 2022</a:t>
            </a:r>
          </a:p>
        </p:txBody>
      </p:sp>
      <p:sp>
        <p:nvSpPr>
          <p:cNvPr id="5" name="Espace réservé du texte 4"/>
          <p:cNvSpPr>
            <a:spLocks noGrp="1"/>
          </p:cNvSpPr>
          <p:nvPr>
            <p:ph type="body" sz="quarter" idx="11"/>
          </p:nvPr>
        </p:nvSpPr>
        <p:spPr/>
        <p:txBody>
          <a:bodyPr/>
          <a:lstStyle/>
          <a:p>
            <a:r>
              <a:rPr lang="fr-FR" dirty="0"/>
              <a:t>Direction Marketing et Data Performance  </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317497"/>
            <a:ext cx="7620201" cy="4943965"/>
          </a:xfrm>
        </p:spPr>
        <p:txBody>
          <a:bodyPr/>
          <a:lstStyle/>
          <a:p>
            <a:r>
              <a:rPr lang="fr-FR" dirty="0"/>
              <a:t>L’encart tarifaire informant des évolutions au 1er Octobre 2022 va être transmis aux clients en juillet.</a:t>
            </a:r>
          </a:p>
          <a:p>
            <a:r>
              <a:rPr lang="fr-FR" dirty="0"/>
              <a:t>Les tarifs des offres d’entrée de gamme demeurent inchangées</a:t>
            </a:r>
          </a:p>
          <a:p>
            <a:r>
              <a:rPr lang="fr-FR" dirty="0"/>
              <a:t>Pour notre cœur de gamme, est appliquée une hausse modérée de la tarification mensuelle.</a:t>
            </a:r>
          </a:p>
          <a:p>
            <a:r>
              <a:rPr lang="fr-FR" dirty="0"/>
              <a:t>Les tarifs des offres groupées </a:t>
            </a:r>
            <a:r>
              <a:rPr lang="fr-FR" dirty="0" err="1"/>
              <a:t>HdG</a:t>
            </a:r>
            <a:r>
              <a:rPr lang="fr-FR" dirty="0"/>
              <a:t> augmentent de 1 € à 1,50 € par mois </a:t>
            </a:r>
          </a:p>
          <a:p>
            <a:r>
              <a:rPr lang="fr-FR" dirty="0"/>
              <a:t>La tarification des Formules Famille Confort et Optimal va croitre de 70 cts à 2 €</a:t>
            </a:r>
          </a:p>
          <a:p>
            <a:r>
              <a:rPr lang="fr-FR" dirty="0"/>
              <a:t>L’extrait standard comporte 4 adaptations tarifaires</a:t>
            </a:r>
          </a:p>
          <a:p>
            <a:r>
              <a:rPr lang="fr-FR" dirty="0"/>
              <a:t>D’autres modifications viennent impacter la tarification des cartes</a:t>
            </a:r>
          </a:p>
          <a:p>
            <a:r>
              <a:rPr lang="fr-FR" dirty="0"/>
              <a:t>Les autres évolutions tarifaires</a:t>
            </a:r>
          </a:p>
          <a:p>
            <a:endParaRPr lang="fr-FR" dirty="0"/>
          </a:p>
          <a:p>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31049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altLang="fr-FR" dirty="0"/>
              <a:t>Les tarifs évoluent habituellement au 1</a:t>
            </a:r>
            <a:r>
              <a:rPr lang="fr-FR" altLang="fr-FR" baseline="30000" dirty="0"/>
              <a:t>er</a:t>
            </a:r>
            <a:r>
              <a:rPr lang="fr-FR" altLang="fr-FR" dirty="0"/>
              <a:t> janvier dans les Caisses d’Epargne.</a:t>
            </a:r>
          </a:p>
          <a:p>
            <a:endParaRPr lang="fr-FR" altLang="fr-FR" dirty="0"/>
          </a:p>
          <a:p>
            <a:r>
              <a:rPr lang="fr-FR" altLang="fr-FR" dirty="0"/>
              <a:t>Cette année ces dernières ont décidé d’avancer cette date, la CEGEE a retenu le 1</a:t>
            </a:r>
            <a:r>
              <a:rPr lang="fr-FR" altLang="fr-FR" baseline="30000" dirty="0"/>
              <a:t>er</a:t>
            </a:r>
            <a:r>
              <a:rPr lang="fr-FR" altLang="fr-FR" dirty="0"/>
              <a:t> octobre 2022.</a:t>
            </a:r>
          </a:p>
          <a:p>
            <a:endParaRPr lang="fr-FR" altLang="fr-FR" dirty="0"/>
          </a:p>
          <a:p>
            <a:r>
              <a:rPr lang="fr-FR" altLang="fr-FR" dirty="0"/>
              <a:t>L’encart tarifaire présentant les modifications est accessible </a:t>
            </a:r>
            <a:r>
              <a:rPr lang="fr-FR" altLang="fr-FR" b="1" dirty="0">
                <a:solidFill>
                  <a:srgbClr val="000000"/>
                </a:solidFill>
                <a:hlinkClick r:id="rId2"/>
              </a:rPr>
              <a:t>dans la RDC (clic)</a:t>
            </a:r>
            <a:r>
              <a:rPr lang="fr-FR" altLang="fr-FR" b="1" dirty="0">
                <a:solidFill>
                  <a:srgbClr val="000000"/>
                </a:solidFill>
              </a:rPr>
              <a:t> </a:t>
            </a:r>
            <a:r>
              <a:rPr lang="fr-FR" altLang="fr-FR" dirty="0"/>
              <a:t>et le sera dans la BAD de nos clients dès la fin juillet.</a:t>
            </a:r>
          </a:p>
          <a:p>
            <a:pPr marL="0" indent="0">
              <a:buNone/>
            </a:pPr>
            <a:endParaRPr lang="fr-FR" altLang="fr-FR" b="1" dirty="0">
              <a:solidFill>
                <a:schemeClr val="bg1">
                  <a:lumMod val="50000"/>
                </a:schemeClr>
              </a:solidFill>
            </a:endParaRPr>
          </a:p>
          <a:p>
            <a:pPr>
              <a:defRPr/>
            </a:pPr>
            <a:r>
              <a:rPr lang="fr-FR" altLang="fr-FR" dirty="0"/>
              <a:t>Les clients disposant d’un relevé papier recevront cet encart en même temps que leurs relevés mensuels. Les autres clients le recevront via la MSI, fin juillet.</a:t>
            </a:r>
          </a:p>
          <a:p>
            <a:pPr>
              <a:defRPr/>
            </a:pPr>
            <a:endParaRPr lang="fr-FR" altLang="fr-FR" dirty="0"/>
          </a:p>
          <a:p>
            <a:pPr>
              <a:defRPr/>
            </a:pPr>
            <a:r>
              <a:rPr lang="fr-FR" altLang="fr-FR" dirty="0"/>
              <a:t>Les évolutions tarifaires de cette fin 2022 ont plusieurs objectifs :</a:t>
            </a:r>
          </a:p>
          <a:p>
            <a:pPr lvl="1">
              <a:defRPr/>
            </a:pPr>
            <a:r>
              <a:rPr lang="fr-FR" altLang="fr-FR" dirty="0"/>
              <a:t>Nous adapter ou rester en phase avec l’évolution des tarifications des CE et de la concurrence,</a:t>
            </a:r>
          </a:p>
          <a:p>
            <a:pPr lvl="1">
              <a:defRPr/>
            </a:pPr>
            <a:r>
              <a:rPr lang="fr-FR" altLang="fr-FR" dirty="0"/>
              <a:t>Couvrir ou limiter les coûts de traitement,</a:t>
            </a:r>
          </a:p>
          <a:p>
            <a:pPr lvl="1">
              <a:defRPr/>
            </a:pPr>
            <a:r>
              <a:rPr lang="fr-FR" altLang="fr-FR" dirty="0"/>
              <a:t>Suivre la préconisation du Groupe BPCE.</a:t>
            </a:r>
          </a:p>
          <a:p>
            <a:pPr lvl="1">
              <a:defRPr/>
            </a:pPr>
            <a:endParaRPr lang="fr-FR" altLang="fr-FR" dirty="0"/>
          </a:p>
          <a:p>
            <a:pPr marL="216000" lvl="1">
              <a:buFont typeface="Arial" panose="020B0604020202020204" pitchFamily="34" charset="0"/>
              <a:buChar char="■"/>
              <a:defRPr/>
            </a:pPr>
            <a:r>
              <a:rPr lang="fr-FR" altLang="fr-FR" sz="1600" dirty="0"/>
              <a:t>Les principales évolutions tarifaires concernent le domaine de la bancarisation.</a:t>
            </a:r>
          </a:p>
          <a:p>
            <a:endParaRPr lang="fr-FR" dirty="0"/>
          </a:p>
          <a:p>
            <a:endParaRPr lang="fr-FR" dirty="0"/>
          </a:p>
        </p:txBody>
      </p:sp>
      <p:sp>
        <p:nvSpPr>
          <p:cNvPr id="6" name="Espace réservé du texte 5"/>
          <p:cNvSpPr>
            <a:spLocks noGrp="1"/>
          </p:cNvSpPr>
          <p:nvPr>
            <p:ph type="body" sz="quarter" idx="12"/>
          </p:nvPr>
        </p:nvSpPr>
        <p:spPr/>
        <p:txBody>
          <a:bodyPr>
            <a:normAutofit/>
          </a:bodyPr>
          <a:lstStyle/>
          <a:p>
            <a:r>
              <a:rPr lang="fr-FR" dirty="0"/>
              <a:t>L’encart tarifaire informant des évolutions au 1</a:t>
            </a:r>
            <a:r>
              <a:rPr lang="fr-FR" baseline="30000" dirty="0"/>
              <a:t>er</a:t>
            </a:r>
            <a:r>
              <a:rPr lang="fr-FR" dirty="0"/>
              <a:t> Octobre 2022 va être transmis aux clients en juillet.</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1</a:t>
            </a:r>
          </a:p>
        </p:txBody>
      </p:sp>
    </p:spTree>
    <p:extLst>
      <p:ext uri="{BB962C8B-B14F-4D97-AF65-F5344CB8AC3E}">
        <p14:creationId xmlns:p14="http://schemas.microsoft.com/office/powerpoint/2010/main" val="2249944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a:defRPr/>
            </a:pPr>
            <a:r>
              <a:rPr lang="fr-FR" altLang="fr-FR" b="1" dirty="0"/>
              <a:t>Le tarif de la Formule Initial ne variera pas</a:t>
            </a:r>
            <a:r>
              <a:rPr lang="fr-FR" altLang="fr-FR" dirty="0"/>
              <a:t>, que ce soit en version Individuelle (7 €) ou Familiale (12 €).</a:t>
            </a:r>
          </a:p>
          <a:p>
            <a:pPr marL="0" indent="0">
              <a:buNone/>
              <a:defRPr/>
            </a:pPr>
            <a:endParaRPr lang="fr-FR" altLang="fr-FR" dirty="0"/>
          </a:p>
          <a:p>
            <a:pPr>
              <a:defRPr/>
            </a:pPr>
            <a:r>
              <a:rPr lang="fr-FR" altLang="fr-FR" dirty="0"/>
              <a:t>Le</a:t>
            </a:r>
            <a:r>
              <a:rPr lang="fr-FR" altLang="fr-FR" b="1" dirty="0"/>
              <a:t> tarif unitaire </a:t>
            </a:r>
            <a:r>
              <a:rPr lang="fr-FR" altLang="fr-FR" dirty="0"/>
              <a:t>sera également </a:t>
            </a:r>
            <a:r>
              <a:rPr lang="fr-FR" altLang="fr-FR" b="1" dirty="0"/>
              <a:t>inchangé pour les cartes à autorisation </a:t>
            </a:r>
            <a:r>
              <a:rPr lang="fr-FR" altLang="fr-FR" dirty="0"/>
              <a:t>(C2S, CSQS et SENSEA).</a:t>
            </a:r>
          </a:p>
          <a:p>
            <a:pPr>
              <a:defRPr/>
            </a:pPr>
            <a:endParaRPr lang="fr-FR" altLang="fr-FR" dirty="0"/>
          </a:p>
          <a:p>
            <a:pPr>
              <a:defRPr/>
            </a:pPr>
            <a:r>
              <a:rPr lang="fr-FR" altLang="fr-FR" dirty="0"/>
              <a:t>Par voie de conséquence seront également inchangés :</a:t>
            </a:r>
          </a:p>
          <a:p>
            <a:pPr lvl="1">
              <a:defRPr/>
            </a:pPr>
            <a:r>
              <a:rPr lang="fr-FR" altLang="fr-FR" dirty="0"/>
              <a:t>Dans les Bouquet Liberté, le tarif de la seconde carte s’il s’agit d’une SENSEA ou d’une CSQS,</a:t>
            </a:r>
          </a:p>
          <a:p>
            <a:pPr lvl="1">
              <a:defRPr/>
            </a:pPr>
            <a:r>
              <a:rPr lang="fr-FR" altLang="fr-FR" dirty="0"/>
              <a:t>Dans les offres groupées Satellis Autonomie et Satellis Gestion, la tarification liée aux cartes SENSEA ou C2S en supplément,</a:t>
            </a:r>
          </a:p>
          <a:p>
            <a:pPr lvl="1">
              <a:defRPr/>
            </a:pPr>
            <a:r>
              <a:rPr lang="fr-FR" altLang="fr-FR" dirty="0"/>
              <a:t>Dans les offres COLOC, la tarification liée à la détention d’une carte SENSEA ou d’une CSQS.</a:t>
            </a:r>
          </a:p>
          <a:p>
            <a:pPr lvl="1">
              <a:defRPr/>
            </a:pPr>
            <a:endParaRPr lang="fr-FR" altLang="fr-FR" dirty="0"/>
          </a:p>
          <a:p>
            <a:pPr>
              <a:defRPr/>
            </a:pPr>
            <a:r>
              <a:rPr lang="fr-FR" dirty="0"/>
              <a:t>Dans le même esprit, les tarifs seront inchangés pour les cartes de retrait Equilibra et </a:t>
            </a:r>
            <a:r>
              <a:rPr lang="fr-FR" dirty="0" err="1"/>
              <a:t>Noméa</a:t>
            </a:r>
            <a:r>
              <a:rPr lang="fr-FR" dirty="0"/>
              <a:t> réservées aux personnes protégées.</a:t>
            </a:r>
            <a:endParaRPr lang="fr-FR" altLang="fr-FR" dirty="0"/>
          </a:p>
          <a:p>
            <a:pPr>
              <a:defRPr/>
            </a:pPr>
            <a:endParaRPr lang="fr-FR" altLang="fr-FR" dirty="0"/>
          </a:p>
          <a:p>
            <a:pPr>
              <a:defRPr/>
            </a:pPr>
            <a:r>
              <a:rPr lang="fr-FR" altLang="fr-FR" dirty="0"/>
              <a:t>L’objectif de cette stabilité est de ne pas affecter le pouvoir d’achat des populations les plus sensibles.</a:t>
            </a:r>
          </a:p>
          <a:p>
            <a:pPr>
              <a:defRPr/>
            </a:pPr>
            <a:endParaRPr lang="fr-FR" altLang="fr-FR" dirty="0"/>
          </a:p>
          <a:p>
            <a:endParaRPr lang="fr-FR" dirty="0"/>
          </a:p>
        </p:txBody>
      </p:sp>
      <p:sp>
        <p:nvSpPr>
          <p:cNvPr id="6" name="Espace réservé du texte 5"/>
          <p:cNvSpPr>
            <a:spLocks noGrp="1"/>
          </p:cNvSpPr>
          <p:nvPr>
            <p:ph type="body" sz="quarter" idx="12"/>
          </p:nvPr>
        </p:nvSpPr>
        <p:spPr/>
        <p:txBody>
          <a:bodyPr>
            <a:normAutofit/>
          </a:bodyPr>
          <a:lstStyle/>
          <a:p>
            <a:r>
              <a:rPr lang="fr-FR" dirty="0"/>
              <a:t>Les tarifs des offres d’entrée de gamme demeurent inchangés</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2</a:t>
            </a:r>
          </a:p>
        </p:txBody>
      </p:sp>
    </p:spTree>
    <p:extLst>
      <p:ext uri="{BB962C8B-B14F-4D97-AF65-F5344CB8AC3E}">
        <p14:creationId xmlns:p14="http://schemas.microsoft.com/office/powerpoint/2010/main" val="3411185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10980738" cy="5125342"/>
          </a:xfrm>
        </p:spPr>
        <p:txBody>
          <a:bodyPr/>
          <a:lstStyle/>
          <a:p>
            <a:pPr>
              <a:defRPr/>
            </a:pPr>
            <a:r>
              <a:rPr lang="fr-FR" altLang="fr-FR" dirty="0"/>
              <a:t>La</a:t>
            </a:r>
            <a:r>
              <a:rPr lang="fr-FR" altLang="fr-FR" b="1" dirty="0"/>
              <a:t> Formule Individuelle Confort </a:t>
            </a:r>
            <a:r>
              <a:rPr lang="fr-FR" altLang="fr-FR" dirty="0"/>
              <a:t>augmente de :</a:t>
            </a:r>
          </a:p>
          <a:p>
            <a:pPr lvl="1">
              <a:defRPr/>
            </a:pPr>
            <a:r>
              <a:rPr lang="fr-FR" altLang="fr-FR" dirty="0"/>
              <a:t>50 cts avec une carte Classic ou CSQS, passant de 9 € à 9,5 €,</a:t>
            </a:r>
          </a:p>
          <a:p>
            <a:pPr lvl="1">
              <a:defRPr/>
            </a:pPr>
            <a:r>
              <a:rPr lang="fr-FR" altLang="fr-FR" dirty="0"/>
              <a:t>70 cts avec une carte Premier, passant de 15 € à 15,70 €.</a:t>
            </a:r>
          </a:p>
          <a:p>
            <a:pPr marL="0" indent="0">
              <a:buNone/>
              <a:defRPr/>
            </a:pPr>
            <a:endParaRPr lang="fr-FR" altLang="fr-FR" dirty="0"/>
          </a:p>
          <a:p>
            <a:pPr>
              <a:defRPr/>
            </a:pPr>
            <a:r>
              <a:rPr lang="fr-FR" altLang="fr-FR" dirty="0"/>
              <a:t>Même augmentation pour </a:t>
            </a:r>
            <a:r>
              <a:rPr lang="fr-FR" altLang="fr-FR" b="1" dirty="0"/>
              <a:t>les Bouquet Liberté </a:t>
            </a:r>
            <a:r>
              <a:rPr lang="fr-FR" altLang="fr-FR" dirty="0"/>
              <a:t>:</a:t>
            </a:r>
          </a:p>
          <a:p>
            <a:pPr lvl="1">
              <a:defRPr/>
            </a:pPr>
            <a:r>
              <a:rPr lang="fr-FR" altLang="fr-FR" dirty="0"/>
              <a:t>50 cts avec une carte Classic ou CSQS, passant de 9 € à 9,5 €,</a:t>
            </a:r>
          </a:p>
          <a:p>
            <a:pPr lvl="1">
              <a:defRPr/>
            </a:pPr>
            <a:r>
              <a:rPr lang="fr-FR" altLang="fr-FR" dirty="0"/>
              <a:t>70 cts avec une carte Premier, passant de 15 € à 15,70 €.</a:t>
            </a:r>
          </a:p>
          <a:p>
            <a:pPr>
              <a:defRPr/>
            </a:pPr>
            <a:r>
              <a:rPr lang="fr-FR" altLang="fr-FR" dirty="0"/>
              <a:t>Parallèlement </a:t>
            </a:r>
            <a:r>
              <a:rPr lang="fr-FR" altLang="fr-FR" b="1" dirty="0"/>
              <a:t>si ce BL est équipé d’une seconde carte, </a:t>
            </a:r>
            <a:r>
              <a:rPr lang="fr-FR" altLang="fr-FR" dirty="0"/>
              <a:t>son tarif augmentera de 25 cts qu’il s’agisse d’une carte Visa Classic ou Premier.</a:t>
            </a:r>
          </a:p>
          <a:p>
            <a:pPr>
              <a:defRPr/>
            </a:pPr>
            <a:endParaRPr lang="fr-FR" altLang="fr-FR" dirty="0"/>
          </a:p>
          <a:p>
            <a:pPr>
              <a:defRPr/>
            </a:pPr>
            <a:r>
              <a:rPr lang="fr-FR" altLang="fr-FR" b="1" dirty="0"/>
              <a:t>Les forfaits Satellis </a:t>
            </a:r>
            <a:r>
              <a:rPr lang="fr-FR" altLang="fr-FR" dirty="0"/>
              <a:t>augmentent dans des proportions similaires :</a:t>
            </a:r>
          </a:p>
          <a:p>
            <a:pPr lvl="1">
              <a:defRPr/>
            </a:pPr>
            <a:r>
              <a:rPr lang="fr-FR" dirty="0"/>
              <a:t>45 cts pour le Satellis Essentiel, passant de 10,25 € à 10,70 €,</a:t>
            </a:r>
          </a:p>
          <a:p>
            <a:pPr lvl="1">
              <a:defRPr/>
            </a:pPr>
            <a:r>
              <a:rPr lang="fr-FR" dirty="0"/>
              <a:t>50 cts pour le Satellis Essentiel Plus, passant de 10,50 € à 11 €,</a:t>
            </a:r>
          </a:p>
          <a:p>
            <a:pPr lvl="1">
              <a:defRPr/>
            </a:pPr>
            <a:r>
              <a:rPr lang="fr-FR" dirty="0"/>
              <a:t>70 cts pour le Satellis Intégral avec Visa Premier</a:t>
            </a:r>
            <a:r>
              <a:rPr lang="fr-FR" sz="1400" dirty="0"/>
              <a:t>,</a:t>
            </a:r>
            <a:r>
              <a:rPr lang="fr-FR" dirty="0"/>
              <a:t> passant de </a:t>
            </a:r>
            <a:r>
              <a:rPr lang="fr-FR" sz="1400" dirty="0"/>
              <a:t>17 € à 17,7 €.</a:t>
            </a:r>
          </a:p>
          <a:p>
            <a:pPr>
              <a:defRPr/>
            </a:pPr>
            <a:endParaRPr lang="fr-FR" altLang="fr-FR" dirty="0"/>
          </a:p>
          <a:p>
            <a:pPr>
              <a:defRPr/>
            </a:pPr>
            <a:r>
              <a:rPr lang="fr-FR" altLang="fr-FR" dirty="0"/>
              <a:t>Cette hausse est limitée, afin de ménager le pouvoir d’achat de notre cœur de cible.</a:t>
            </a:r>
          </a:p>
          <a:p>
            <a:endParaRPr lang="fr-FR" dirty="0"/>
          </a:p>
        </p:txBody>
      </p:sp>
      <p:sp>
        <p:nvSpPr>
          <p:cNvPr id="6" name="Espace réservé du texte 5"/>
          <p:cNvSpPr>
            <a:spLocks noGrp="1"/>
          </p:cNvSpPr>
          <p:nvPr>
            <p:ph type="body" sz="quarter" idx="12"/>
          </p:nvPr>
        </p:nvSpPr>
        <p:spPr/>
        <p:txBody>
          <a:bodyPr>
            <a:normAutofit/>
          </a:bodyPr>
          <a:lstStyle/>
          <a:p>
            <a:r>
              <a:rPr lang="fr-FR" dirty="0"/>
              <a:t>Pour notre cœur de gamme, est appliquée une hausse modérée de la tarification mensuelle.</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3</a:t>
            </a:r>
          </a:p>
        </p:txBody>
      </p:sp>
    </p:spTree>
    <p:extLst>
      <p:ext uri="{BB962C8B-B14F-4D97-AF65-F5344CB8AC3E}">
        <p14:creationId xmlns:p14="http://schemas.microsoft.com/office/powerpoint/2010/main" val="3770202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marL="216000" lvl="1">
              <a:buFont typeface="Arial" panose="020B0604020202020204" pitchFamily="34" charset="0"/>
              <a:buChar char="■"/>
              <a:defRPr/>
            </a:pPr>
            <a:r>
              <a:rPr lang="fr-FR" altLang="fr-FR" sz="1600" dirty="0"/>
              <a:t>La </a:t>
            </a:r>
            <a:r>
              <a:rPr lang="fr-FR" altLang="fr-FR" sz="1600" b="1" dirty="0"/>
              <a:t>Formule individuelle Optimal </a:t>
            </a:r>
            <a:r>
              <a:rPr lang="fr-FR" altLang="fr-FR" sz="1600" dirty="0"/>
              <a:t>augmente de </a:t>
            </a:r>
          </a:p>
          <a:p>
            <a:pPr lvl="1">
              <a:defRPr/>
            </a:pPr>
            <a:r>
              <a:rPr lang="fr-FR" altLang="fr-FR" dirty="0"/>
              <a:t>1 € avec CSQS / Classic / Premier, passant de 20 € à  21 €,</a:t>
            </a:r>
          </a:p>
          <a:p>
            <a:pPr lvl="1">
              <a:defRPr/>
            </a:pPr>
            <a:r>
              <a:rPr lang="fr-FR" altLang="fr-FR" dirty="0"/>
              <a:t>1 € avec Platinium, passant de 25 € à 26 €,</a:t>
            </a:r>
          </a:p>
          <a:p>
            <a:pPr lvl="1">
              <a:defRPr/>
            </a:pPr>
            <a:r>
              <a:rPr lang="fr-FR" altLang="fr-FR" dirty="0"/>
              <a:t>1,50 € avec Infinite, passant de 35 € à 36,50 €.</a:t>
            </a:r>
          </a:p>
          <a:p>
            <a:pPr>
              <a:defRPr/>
            </a:pPr>
            <a:endParaRPr lang="fr-FR" altLang="fr-FR" sz="1800" dirty="0"/>
          </a:p>
          <a:p>
            <a:pPr>
              <a:defRPr/>
            </a:pPr>
            <a:endParaRPr lang="fr-FR" altLang="fr-FR" sz="1800" dirty="0"/>
          </a:p>
          <a:p>
            <a:pPr>
              <a:defRPr/>
            </a:pPr>
            <a:r>
              <a:rPr lang="fr-FR" altLang="fr-FR" dirty="0"/>
              <a:t>Pour les </a:t>
            </a:r>
            <a:r>
              <a:rPr lang="fr-FR" altLang="fr-FR" b="1" dirty="0"/>
              <a:t>Bouquet Liberté </a:t>
            </a:r>
            <a:r>
              <a:rPr lang="fr-FR" altLang="fr-FR" dirty="0"/>
              <a:t>l’augmentation est équivalente</a:t>
            </a:r>
          </a:p>
          <a:p>
            <a:pPr lvl="1">
              <a:defRPr/>
            </a:pPr>
            <a:r>
              <a:rPr lang="fr-FR" altLang="fr-FR" dirty="0"/>
              <a:t>Platinum : + 1,10 €, passant de 21,40 € à 22,50 €,</a:t>
            </a:r>
          </a:p>
          <a:p>
            <a:pPr lvl="1">
              <a:defRPr/>
            </a:pPr>
            <a:r>
              <a:rPr lang="fr-FR" altLang="fr-FR" dirty="0"/>
              <a:t>Infinite : + 1,40 €, passant de 31,60 € à 33 €.</a:t>
            </a:r>
          </a:p>
          <a:p>
            <a:pPr>
              <a:defRPr/>
            </a:pPr>
            <a:r>
              <a:rPr lang="fr-FR" altLang="fr-FR" dirty="0"/>
              <a:t>S’il y a une </a:t>
            </a:r>
            <a:r>
              <a:rPr lang="fr-FR" altLang="fr-FR" b="1" dirty="0"/>
              <a:t>seconde carte</a:t>
            </a:r>
            <a:r>
              <a:rPr lang="fr-FR" altLang="fr-FR" dirty="0"/>
              <a:t>, son tarif augmentera </a:t>
            </a:r>
          </a:p>
          <a:p>
            <a:pPr lvl="1">
              <a:defRPr/>
            </a:pPr>
            <a:r>
              <a:rPr lang="fr-FR" altLang="fr-FR" dirty="0"/>
              <a:t>de 45 cts s’il s’agit d’une Visa Platinum,</a:t>
            </a:r>
          </a:p>
          <a:p>
            <a:pPr lvl="1">
              <a:defRPr/>
            </a:pPr>
            <a:r>
              <a:rPr lang="fr-FR" altLang="fr-FR" dirty="0"/>
              <a:t>de 60 cts s’il s’agit d’une Visa Infinite.</a:t>
            </a:r>
          </a:p>
          <a:p>
            <a:pPr>
              <a:defRPr/>
            </a:pPr>
            <a:endParaRPr lang="fr-FR" altLang="fr-FR" dirty="0"/>
          </a:p>
          <a:p>
            <a:pPr>
              <a:defRPr/>
            </a:pPr>
            <a:endParaRPr lang="fr-FR" altLang="fr-FR" dirty="0"/>
          </a:p>
          <a:p>
            <a:pPr>
              <a:defRPr/>
            </a:pPr>
            <a:r>
              <a:rPr lang="fr-FR" altLang="fr-FR" dirty="0"/>
              <a:t>Les </a:t>
            </a:r>
            <a:r>
              <a:rPr lang="fr-FR" altLang="fr-FR" b="1" dirty="0"/>
              <a:t>forfaits Satellis Intégral avec carte Infinite </a:t>
            </a:r>
            <a:r>
              <a:rPr lang="fr-FR" altLang="fr-FR" dirty="0"/>
              <a:t>augmentent dans des proportions similaires : + 1,30 €, passant de 32,50 € à 33,80 €</a:t>
            </a:r>
          </a:p>
          <a:p>
            <a:endParaRPr lang="fr-FR" dirty="0"/>
          </a:p>
        </p:txBody>
      </p:sp>
      <p:sp>
        <p:nvSpPr>
          <p:cNvPr id="6" name="Espace réservé du texte 5"/>
          <p:cNvSpPr>
            <a:spLocks noGrp="1"/>
          </p:cNvSpPr>
          <p:nvPr>
            <p:ph type="body" sz="quarter" idx="12"/>
          </p:nvPr>
        </p:nvSpPr>
        <p:spPr/>
        <p:txBody>
          <a:bodyPr>
            <a:normAutofit/>
          </a:bodyPr>
          <a:lstStyle/>
          <a:p>
            <a:r>
              <a:rPr lang="fr-FR" dirty="0"/>
              <a:t>Les tarifs des offres groupées </a:t>
            </a:r>
            <a:r>
              <a:rPr lang="fr-FR" dirty="0" err="1"/>
              <a:t>HdG</a:t>
            </a:r>
            <a:r>
              <a:rPr lang="fr-FR" dirty="0"/>
              <a:t> augmentent de 1 € à 1,50 € par mois </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4</a:t>
            </a:r>
          </a:p>
        </p:txBody>
      </p:sp>
      <p:pic>
        <p:nvPicPr>
          <p:cNvPr id="2" name="Image 1">
            <a:extLst>
              <a:ext uri="{FF2B5EF4-FFF2-40B4-BE49-F238E27FC236}">
                <a16:creationId xmlns:a16="http://schemas.microsoft.com/office/drawing/2014/main" id="{F4B253A8-DDA7-4A2B-B140-F1F488D7308F}"/>
              </a:ext>
            </a:extLst>
          </p:cNvPr>
          <p:cNvPicPr>
            <a:picLocks noChangeAspect="1"/>
          </p:cNvPicPr>
          <p:nvPr/>
        </p:nvPicPr>
        <p:blipFill rotWithShape="1">
          <a:blip r:embed="rId2"/>
          <a:srcRect t="1019" b="10737"/>
          <a:stretch/>
        </p:blipFill>
        <p:spPr>
          <a:xfrm>
            <a:off x="7073631" y="2908625"/>
            <a:ext cx="2994839" cy="2255520"/>
          </a:xfrm>
          <a:prstGeom prst="rect">
            <a:avLst/>
          </a:prstGeom>
        </p:spPr>
      </p:pic>
    </p:spTree>
    <p:extLst>
      <p:ext uri="{BB962C8B-B14F-4D97-AF65-F5344CB8AC3E}">
        <p14:creationId xmlns:p14="http://schemas.microsoft.com/office/powerpoint/2010/main" val="3457373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a:defRPr/>
            </a:pPr>
            <a:r>
              <a:rPr lang="fr-FR" altLang="fr-FR" dirty="0"/>
              <a:t>Les </a:t>
            </a:r>
            <a:r>
              <a:rPr lang="fr-FR" altLang="fr-FR" b="1" dirty="0"/>
              <a:t>Formules Confort Famille </a:t>
            </a:r>
            <a:r>
              <a:rPr lang="fr-FR" altLang="fr-FR" dirty="0"/>
              <a:t>augmentent de :</a:t>
            </a:r>
          </a:p>
          <a:p>
            <a:pPr lvl="1">
              <a:defRPr/>
            </a:pPr>
            <a:r>
              <a:rPr lang="fr-FR" altLang="fr-FR" dirty="0"/>
              <a:t>70 cts avec CSQS / Classic, passant de 15 € à 15,70 € </a:t>
            </a:r>
          </a:p>
          <a:p>
            <a:pPr lvl="1">
              <a:defRPr/>
            </a:pPr>
            <a:r>
              <a:rPr lang="fr-FR" altLang="fr-FR" dirty="0"/>
              <a:t>1 € avec Premier, passant de 19 € à 20 €</a:t>
            </a:r>
          </a:p>
          <a:p>
            <a:pPr lvl="1">
              <a:defRPr/>
            </a:pPr>
            <a:endParaRPr lang="fr-FR" altLang="fr-FR" dirty="0"/>
          </a:p>
          <a:p>
            <a:pPr>
              <a:defRPr/>
            </a:pPr>
            <a:r>
              <a:rPr lang="fr-FR" altLang="fr-FR" dirty="0"/>
              <a:t>Les </a:t>
            </a:r>
            <a:r>
              <a:rPr lang="fr-FR" altLang="fr-FR" b="1" dirty="0"/>
              <a:t>Formules Famille Optimal </a:t>
            </a:r>
            <a:r>
              <a:rPr lang="fr-FR" altLang="fr-FR" dirty="0"/>
              <a:t>augmentent de :</a:t>
            </a:r>
          </a:p>
          <a:p>
            <a:pPr lvl="1">
              <a:defRPr/>
            </a:pPr>
            <a:r>
              <a:rPr lang="fr-FR" altLang="fr-FR" dirty="0"/>
              <a:t>1,10 € avec CSQS / Classic /  Premier, passant de 27 € à 28,10 €</a:t>
            </a:r>
          </a:p>
          <a:p>
            <a:pPr lvl="1">
              <a:defRPr/>
            </a:pPr>
            <a:r>
              <a:rPr lang="fr-FR" altLang="fr-FR" dirty="0"/>
              <a:t>1,5 € avec Platinium, passant de 34 € à 35,5 €</a:t>
            </a:r>
          </a:p>
          <a:p>
            <a:pPr lvl="1">
              <a:defRPr/>
            </a:pPr>
            <a:r>
              <a:rPr lang="fr-FR" altLang="fr-FR" dirty="0"/>
              <a:t>2 € avec Infinite, passant de 44 € à 46 €</a:t>
            </a:r>
          </a:p>
          <a:p>
            <a:pPr>
              <a:defRPr/>
            </a:pPr>
            <a:endParaRPr lang="fr-FR" altLang="fr-FR" dirty="0"/>
          </a:p>
          <a:p>
            <a:pPr>
              <a:defRPr/>
            </a:pPr>
            <a:r>
              <a:rPr lang="fr-FR" dirty="0"/>
              <a:t>Pour mémoire la tarification des </a:t>
            </a:r>
            <a:r>
              <a:rPr lang="fr-FR" b="1" dirty="0"/>
              <a:t>Formules Famille Initial </a:t>
            </a:r>
            <a:r>
              <a:rPr lang="fr-FR" dirty="0"/>
              <a:t>demeure inchangée</a:t>
            </a:r>
          </a:p>
          <a:p>
            <a:endParaRPr lang="fr-FR" dirty="0"/>
          </a:p>
        </p:txBody>
      </p:sp>
      <p:sp>
        <p:nvSpPr>
          <p:cNvPr id="6" name="Espace réservé du texte 5"/>
          <p:cNvSpPr>
            <a:spLocks noGrp="1"/>
          </p:cNvSpPr>
          <p:nvPr>
            <p:ph type="body" sz="quarter" idx="12"/>
          </p:nvPr>
        </p:nvSpPr>
        <p:spPr/>
        <p:txBody>
          <a:bodyPr>
            <a:normAutofit/>
          </a:bodyPr>
          <a:lstStyle/>
          <a:p>
            <a:r>
              <a:rPr lang="fr-FR" dirty="0"/>
              <a:t>La tarification des Formules Famille Confort et Optimal va croître de 70 cts à 2 € mensuellement</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5</a:t>
            </a:r>
          </a:p>
        </p:txBody>
      </p:sp>
    </p:spTree>
    <p:extLst>
      <p:ext uri="{BB962C8B-B14F-4D97-AF65-F5344CB8AC3E}">
        <p14:creationId xmlns:p14="http://schemas.microsoft.com/office/powerpoint/2010/main" val="1157876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8"/>
            <a:ext cx="10980738" cy="5149291"/>
          </a:xfrm>
        </p:spPr>
        <p:txBody>
          <a:bodyPr/>
          <a:lstStyle/>
          <a:p>
            <a:pPr>
              <a:defRPr/>
            </a:pPr>
            <a:r>
              <a:rPr lang="fr-FR" altLang="fr-FR" dirty="0"/>
              <a:t>Pour mémoire, l’extrait standard (page 2 de la brochure tarifaire) récapitule le prix à l’unité des services les plus représentatifs rattachés à un compte de paiement.</a:t>
            </a:r>
          </a:p>
          <a:p>
            <a:pPr>
              <a:defRPr/>
            </a:pPr>
            <a:r>
              <a:rPr lang="fr-FR" altLang="fr-FR" dirty="0"/>
              <a:t>Lorsqu’un client dispose d’une offre groupée les services individuels ne lui sont alors plus facturés à l’unité (exemple : les frais de tenue de compte, la carte, …).</a:t>
            </a:r>
          </a:p>
          <a:p>
            <a:pPr>
              <a:defRPr/>
            </a:pPr>
            <a:endParaRPr lang="fr-FR" altLang="fr-FR" dirty="0"/>
          </a:p>
          <a:p>
            <a:pPr>
              <a:defRPr/>
            </a:pPr>
            <a:r>
              <a:rPr lang="fr-FR" altLang="fr-FR" dirty="0"/>
              <a:t>4 lignes de cet extrait vont évoluer et </a:t>
            </a:r>
            <a:r>
              <a:rPr lang="fr-FR" altLang="fr-FR" b="1" dirty="0"/>
              <a:t>la plus forte variation concerne l’Assurance Moyens de Paiement. </a:t>
            </a:r>
          </a:p>
          <a:p>
            <a:pPr lvl="1">
              <a:defRPr/>
            </a:pPr>
            <a:r>
              <a:rPr lang="fr-FR" dirty="0"/>
              <a:t>Elle n’est plus commercialisée à l’unité depuis le 1</a:t>
            </a:r>
            <a:r>
              <a:rPr lang="fr-FR" baseline="30000" dirty="0"/>
              <a:t>er</a:t>
            </a:r>
            <a:r>
              <a:rPr lang="fr-FR" dirty="0"/>
              <a:t> juin 2022.</a:t>
            </a:r>
          </a:p>
          <a:p>
            <a:pPr lvl="1">
              <a:defRPr/>
            </a:pPr>
            <a:r>
              <a:rPr lang="fr-FR" dirty="0"/>
              <a:t>Elle est remplacée dans cet extrait standard par </a:t>
            </a:r>
            <a:r>
              <a:rPr lang="fr-FR" b="1" dirty="0"/>
              <a:t>l’Assurance sur Compte (Formule individuelle) </a:t>
            </a:r>
            <a:r>
              <a:rPr lang="fr-FR" dirty="0"/>
              <a:t>qui offre une couverture de garantie élargie, ce qui explique le </a:t>
            </a:r>
            <a:r>
              <a:rPr lang="fr-FR" b="1" dirty="0"/>
              <a:t>quasi doublement de sa tarification</a:t>
            </a:r>
            <a:r>
              <a:rPr lang="fr-FR" altLang="fr-FR" b="1" dirty="0"/>
              <a:t> qui passe de 18,30 € à 36 € par an</a:t>
            </a:r>
            <a:r>
              <a:rPr lang="fr-FR" altLang="fr-FR" dirty="0"/>
              <a:t>.</a:t>
            </a:r>
          </a:p>
          <a:p>
            <a:pPr lvl="1">
              <a:defRPr/>
            </a:pPr>
            <a:r>
              <a:rPr lang="fr-FR" dirty="0"/>
              <a:t>Ce remplacement a été rendu nécessaire par la </a:t>
            </a:r>
            <a:r>
              <a:rPr lang="fr-FR" b="1" dirty="0"/>
              <a:t>demande de la société civile qui exige une meilleure couverture des cas de fraude</a:t>
            </a:r>
            <a:r>
              <a:rPr lang="fr-FR" dirty="0"/>
              <a:t>. </a:t>
            </a:r>
          </a:p>
          <a:p>
            <a:pPr lvl="1">
              <a:defRPr/>
            </a:pPr>
            <a:r>
              <a:rPr lang="fr-FR" dirty="0"/>
              <a:t>Cette extension de la couverture d’assurance a permis aux Caisses d’Epargne de ne pas être poursuivies par l’UFC-Que Choisir, Cf. article du 28/06/22 : </a:t>
            </a:r>
            <a:r>
              <a:rPr lang="fr-FR" dirty="0">
                <a:hlinkClick r:id="rId2"/>
              </a:rPr>
              <a:t>Refus de remboursement des fraudes bancaires - L’UFC-Que Choisir dépose plainte contre 12 banques - Action UFC-Que Choisir - UFC-Que Choisir</a:t>
            </a:r>
            <a:r>
              <a:rPr lang="fr-FR" dirty="0"/>
              <a:t>.</a:t>
            </a:r>
          </a:p>
          <a:p>
            <a:pPr lvl="1">
              <a:defRPr/>
            </a:pPr>
            <a:endParaRPr lang="fr-FR" dirty="0"/>
          </a:p>
        </p:txBody>
      </p:sp>
      <p:sp>
        <p:nvSpPr>
          <p:cNvPr id="6" name="Espace réservé du texte 5"/>
          <p:cNvSpPr>
            <a:spLocks noGrp="1"/>
          </p:cNvSpPr>
          <p:nvPr>
            <p:ph type="body" sz="quarter" idx="12"/>
          </p:nvPr>
        </p:nvSpPr>
        <p:spPr/>
        <p:txBody>
          <a:bodyPr>
            <a:normAutofit/>
          </a:bodyPr>
          <a:lstStyle/>
          <a:p>
            <a:r>
              <a:rPr lang="fr-FR" dirty="0"/>
              <a:t>L’extrait standard comporte 4 adaptations tarifaires         			  1/2	</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6</a:t>
            </a:r>
          </a:p>
        </p:txBody>
      </p:sp>
    </p:spTree>
    <p:extLst>
      <p:ext uri="{BB962C8B-B14F-4D97-AF65-F5344CB8AC3E}">
        <p14:creationId xmlns:p14="http://schemas.microsoft.com/office/powerpoint/2010/main" val="3722273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8"/>
            <a:ext cx="10980738" cy="5149291"/>
          </a:xfrm>
        </p:spPr>
        <p:txBody>
          <a:bodyPr/>
          <a:lstStyle/>
          <a:p>
            <a:pPr>
              <a:defRPr/>
            </a:pPr>
            <a:r>
              <a:rPr lang="fr-FR" altLang="fr-FR" dirty="0"/>
              <a:t>Les Frais de Tenue de compte augmentent de 20 cts à 4,90 € / trimestre, ils sont en augmentation régulière chez tous nos concurrents.</a:t>
            </a:r>
          </a:p>
          <a:p>
            <a:pPr>
              <a:defRPr/>
            </a:pPr>
            <a:endParaRPr lang="fr-FR" altLang="fr-FR" dirty="0"/>
          </a:p>
          <a:p>
            <a:pPr>
              <a:defRPr/>
            </a:pPr>
            <a:r>
              <a:rPr lang="fr-FR" altLang="fr-FR" dirty="0"/>
              <a:t>La service « </a:t>
            </a:r>
            <a:r>
              <a:rPr lang="fr-FR" altLang="fr-FR" b="1" dirty="0"/>
              <a:t>retraits déplacés gratuits » connait une réduction de sa franchise</a:t>
            </a:r>
          </a:p>
          <a:p>
            <a:pPr lvl="1">
              <a:defRPr/>
            </a:pPr>
            <a:r>
              <a:rPr lang="fr-FR" altLang="fr-FR" dirty="0"/>
              <a:t>Tout retrait déplacé effectué par un de nos clients avec une carte CEGEE nous coûte 0,89 € </a:t>
            </a:r>
          </a:p>
          <a:p>
            <a:pPr lvl="1">
              <a:defRPr/>
            </a:pPr>
            <a:r>
              <a:rPr lang="fr-FR" altLang="fr-FR" dirty="0"/>
              <a:t>Tous nos concurrents baissent leur franchise et nous accompagnons le mouvement.</a:t>
            </a:r>
          </a:p>
          <a:p>
            <a:pPr marL="216000" lvl="1">
              <a:buFont typeface="Arial" panose="020B0604020202020204" pitchFamily="34" charset="0"/>
              <a:buChar char="■"/>
              <a:defRPr/>
            </a:pPr>
            <a:endParaRPr lang="fr-FR" altLang="fr-FR" sz="1600" dirty="0"/>
          </a:p>
          <a:p>
            <a:pPr marL="216000" lvl="1">
              <a:buFont typeface="Arial" panose="020B0604020202020204" pitchFamily="34" charset="0"/>
              <a:buChar char="■"/>
              <a:defRPr/>
            </a:pPr>
            <a:endParaRPr lang="fr-FR" altLang="fr-FR" sz="1600" dirty="0"/>
          </a:p>
          <a:p>
            <a:pPr marL="216000" lvl="1">
              <a:buFont typeface="Arial" panose="020B0604020202020204" pitchFamily="34" charset="0"/>
              <a:buChar char="■"/>
              <a:defRPr/>
            </a:pPr>
            <a:endParaRPr lang="fr-FR" altLang="fr-FR" sz="1600" dirty="0"/>
          </a:p>
          <a:p>
            <a:pPr marL="216000" lvl="1">
              <a:buFont typeface="Arial" panose="020B0604020202020204" pitchFamily="34" charset="0"/>
              <a:buChar char="■"/>
              <a:defRPr/>
            </a:pPr>
            <a:endParaRPr lang="fr-FR" altLang="fr-FR" sz="1600" dirty="0"/>
          </a:p>
          <a:p>
            <a:pPr marL="0" lvl="1" indent="0">
              <a:buNone/>
              <a:defRPr/>
            </a:pPr>
            <a:endParaRPr lang="fr-FR" altLang="fr-FR" sz="1600" dirty="0"/>
          </a:p>
          <a:p>
            <a:pPr marL="216000" lvl="2">
              <a:buFont typeface="Arial" panose="020B0604020202020204" pitchFamily="34" charset="0"/>
              <a:buChar char="■"/>
              <a:defRPr/>
            </a:pPr>
            <a:r>
              <a:rPr lang="fr-FR" sz="1600" b="1" dirty="0"/>
              <a:t>Le tarif des cartes à l’unité </a:t>
            </a:r>
            <a:r>
              <a:rPr lang="fr-FR" sz="1600" dirty="0"/>
              <a:t>(hors offre groupée) :</a:t>
            </a:r>
          </a:p>
          <a:p>
            <a:pPr lvl="1">
              <a:defRPr/>
            </a:pPr>
            <a:r>
              <a:rPr lang="fr-FR" dirty="0"/>
              <a:t>Est inchangé pour les cartes Visa CSQS et C2S</a:t>
            </a:r>
          </a:p>
          <a:p>
            <a:pPr lvl="1">
              <a:defRPr/>
            </a:pPr>
            <a:r>
              <a:rPr lang="fr-FR" dirty="0"/>
              <a:t>En hausse de 1,50 € (soit 3,5 %), passant la cotisation des cartes Visa Classic de 43 € à 44,50 €.</a:t>
            </a:r>
          </a:p>
          <a:p>
            <a:pPr lvl="1">
              <a:defRPr/>
            </a:pPr>
            <a:endParaRPr lang="fr-FR" altLang="fr-FR" sz="1600" dirty="0"/>
          </a:p>
          <a:p>
            <a:pPr marL="216000" lvl="1">
              <a:buFont typeface="Arial" panose="020B0604020202020204" pitchFamily="34" charset="0"/>
              <a:buChar char="■"/>
              <a:defRPr/>
            </a:pPr>
            <a:endParaRPr lang="fr-FR" altLang="fr-FR" sz="1600" dirty="0"/>
          </a:p>
          <a:p>
            <a:endParaRPr lang="fr-FR" dirty="0"/>
          </a:p>
        </p:txBody>
      </p:sp>
      <p:sp>
        <p:nvSpPr>
          <p:cNvPr id="6" name="Espace réservé du texte 5"/>
          <p:cNvSpPr>
            <a:spLocks noGrp="1"/>
          </p:cNvSpPr>
          <p:nvPr>
            <p:ph type="body" sz="quarter" idx="12"/>
          </p:nvPr>
        </p:nvSpPr>
        <p:spPr/>
        <p:txBody>
          <a:bodyPr>
            <a:normAutofit/>
          </a:bodyPr>
          <a:lstStyle/>
          <a:p>
            <a:r>
              <a:rPr lang="fr-FR" dirty="0"/>
              <a:t>L’extrait standard comporte 4 adaptations tarifaires         			  2/2</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6</a:t>
            </a:r>
          </a:p>
        </p:txBody>
      </p:sp>
      <p:pic>
        <p:nvPicPr>
          <p:cNvPr id="11" name="Image 10">
            <a:extLst>
              <a:ext uri="{FF2B5EF4-FFF2-40B4-BE49-F238E27FC236}">
                <a16:creationId xmlns:a16="http://schemas.microsoft.com/office/drawing/2014/main" id="{6A028622-FE9E-48C2-9143-45458E2AC960}"/>
              </a:ext>
            </a:extLst>
          </p:cNvPr>
          <p:cNvPicPr>
            <a:picLocks noChangeAspect="1"/>
          </p:cNvPicPr>
          <p:nvPr/>
        </p:nvPicPr>
        <p:blipFill>
          <a:blip r:embed="rId2"/>
          <a:stretch>
            <a:fillRect/>
          </a:stretch>
        </p:blipFill>
        <p:spPr>
          <a:xfrm>
            <a:off x="550912" y="3247033"/>
            <a:ext cx="10821338" cy="1432684"/>
          </a:xfrm>
          <a:prstGeom prst="rect">
            <a:avLst/>
          </a:prstGeom>
        </p:spPr>
      </p:pic>
    </p:spTree>
    <p:extLst>
      <p:ext uri="{BB962C8B-B14F-4D97-AF65-F5344CB8AC3E}">
        <p14:creationId xmlns:p14="http://schemas.microsoft.com/office/powerpoint/2010/main" val="992303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a:defRPr/>
            </a:pPr>
            <a:r>
              <a:rPr lang="fr-FR" b="1" dirty="0"/>
              <a:t>Les tarifs annuels des cartes HDG à l’unité </a:t>
            </a:r>
            <a:r>
              <a:rPr lang="fr-FR" dirty="0"/>
              <a:t>sont en augmentation :</a:t>
            </a:r>
          </a:p>
          <a:p>
            <a:pPr>
              <a:defRPr/>
            </a:pPr>
            <a:endParaRPr lang="fr-FR" dirty="0"/>
          </a:p>
          <a:p>
            <a:pPr>
              <a:defRPr/>
            </a:pPr>
            <a:endParaRPr lang="fr-FR" dirty="0"/>
          </a:p>
          <a:p>
            <a:pPr>
              <a:defRPr/>
            </a:pPr>
            <a:endParaRPr lang="fr-FR" dirty="0"/>
          </a:p>
          <a:p>
            <a:pPr>
              <a:defRPr/>
            </a:pPr>
            <a:r>
              <a:rPr lang="fr-FR" b="1" dirty="0"/>
              <a:t>La tarification des paiements CB en devises à l’étranger </a:t>
            </a:r>
            <a:r>
              <a:rPr lang="fr-FR" dirty="0"/>
              <a:t>augmente de 20 à 25 cts par opération :</a:t>
            </a:r>
          </a:p>
          <a:p>
            <a:pPr lvl="1">
              <a:defRPr/>
            </a:pPr>
            <a:r>
              <a:rPr lang="fr-FR" dirty="0"/>
              <a:t>La commission fixe augmente de 20 cts, passant de 0,50 € à 0,70 €</a:t>
            </a:r>
          </a:p>
          <a:p>
            <a:pPr lvl="1">
              <a:defRPr/>
            </a:pPr>
            <a:r>
              <a:rPr lang="fr-FR" dirty="0"/>
              <a:t>La commission proportionnelle à 2,90 % reste inchangée</a:t>
            </a:r>
          </a:p>
          <a:p>
            <a:pPr lvl="1">
              <a:defRPr/>
            </a:pPr>
            <a:r>
              <a:rPr lang="fr-FR" dirty="0"/>
              <a:t>Le plafond augmente de 0,25 cts, passant de 6,75 € à 7 €</a:t>
            </a:r>
          </a:p>
          <a:p>
            <a:pPr>
              <a:defRPr/>
            </a:pPr>
            <a:endParaRPr lang="fr-FR" altLang="fr-FR" dirty="0"/>
          </a:p>
          <a:p>
            <a:pPr>
              <a:defRPr/>
            </a:pPr>
            <a:r>
              <a:rPr lang="fr-FR" b="1" dirty="0"/>
              <a:t>La tarification des renouvellements anticipés des cartes de paiement </a:t>
            </a:r>
            <a:r>
              <a:rPr lang="fr-FR" dirty="0"/>
              <a:t>passe de 14,50 € à 15 €.</a:t>
            </a:r>
          </a:p>
          <a:p>
            <a:pPr>
              <a:defRPr/>
            </a:pPr>
            <a:endParaRPr lang="fr-FR" dirty="0"/>
          </a:p>
          <a:p>
            <a:pPr>
              <a:defRPr/>
            </a:pPr>
            <a:r>
              <a:rPr lang="fr-FR" dirty="0"/>
              <a:t>Dans l’</a:t>
            </a:r>
            <a:r>
              <a:rPr lang="fr-FR" b="1" dirty="0"/>
              <a:t>offre OCF, la seconde carte </a:t>
            </a:r>
            <a:r>
              <a:rPr lang="fr-FR" dirty="0"/>
              <a:t>sera désormais tarifée à 1,25 €/mois </a:t>
            </a:r>
          </a:p>
          <a:p>
            <a:pPr>
              <a:defRPr/>
            </a:pPr>
            <a:endParaRPr lang="fr-FR" dirty="0"/>
          </a:p>
          <a:p>
            <a:pPr>
              <a:defRPr/>
            </a:pPr>
            <a:r>
              <a:rPr lang="fr-FR" b="1" dirty="0"/>
              <a:t>Les tarifs annuels des cartes de retrait </a:t>
            </a:r>
            <a:r>
              <a:rPr lang="fr-FR" dirty="0"/>
              <a:t>vont augmenter de 60 cts à 1 € :</a:t>
            </a:r>
          </a:p>
          <a:p>
            <a:pPr>
              <a:defRPr/>
            </a:pPr>
            <a:endParaRPr lang="fr-FR" dirty="0"/>
          </a:p>
          <a:p>
            <a:pPr algn="just">
              <a:defRPr/>
            </a:pPr>
            <a:endParaRPr lang="fr-FR" dirty="0"/>
          </a:p>
        </p:txBody>
      </p:sp>
      <p:sp>
        <p:nvSpPr>
          <p:cNvPr id="6" name="Espace réservé du texte 5"/>
          <p:cNvSpPr>
            <a:spLocks noGrp="1"/>
          </p:cNvSpPr>
          <p:nvPr>
            <p:ph type="body" sz="quarter" idx="12"/>
          </p:nvPr>
        </p:nvSpPr>
        <p:spPr/>
        <p:txBody>
          <a:bodyPr>
            <a:normAutofit/>
          </a:bodyPr>
          <a:lstStyle/>
          <a:p>
            <a:r>
              <a:rPr lang="fr-FR" dirty="0"/>
              <a:t>D’autres modifications viennent impacter la tarification des cartes</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7</a:t>
            </a:r>
          </a:p>
        </p:txBody>
      </p:sp>
      <p:graphicFrame>
        <p:nvGraphicFramePr>
          <p:cNvPr id="3" name="Tableau 2">
            <a:extLst>
              <a:ext uri="{FF2B5EF4-FFF2-40B4-BE49-F238E27FC236}">
                <a16:creationId xmlns:a16="http://schemas.microsoft.com/office/drawing/2014/main" id="{CD89E663-9543-4790-9A65-B007C44D20DB}"/>
              </a:ext>
            </a:extLst>
          </p:cNvPr>
          <p:cNvGraphicFramePr>
            <a:graphicFrameLocks noGrp="1"/>
          </p:cNvGraphicFramePr>
          <p:nvPr>
            <p:extLst>
              <p:ext uri="{D42A27DB-BD31-4B8C-83A1-F6EECF244321}">
                <p14:modId xmlns:p14="http://schemas.microsoft.com/office/powerpoint/2010/main" val="3567622490"/>
              </p:ext>
            </p:extLst>
          </p:nvPr>
        </p:nvGraphicFramePr>
        <p:xfrm>
          <a:off x="7284753" y="1432214"/>
          <a:ext cx="3162300" cy="952500"/>
        </p:xfrm>
        <a:graphic>
          <a:graphicData uri="http://schemas.openxmlformats.org/drawingml/2006/table">
            <a:tbl>
              <a:tblPr/>
              <a:tblGrid>
                <a:gridCol w="876300">
                  <a:extLst>
                    <a:ext uri="{9D8B030D-6E8A-4147-A177-3AD203B41FA5}">
                      <a16:colId xmlns:a16="http://schemas.microsoft.com/office/drawing/2014/main" val="136704647"/>
                    </a:ext>
                  </a:extLst>
                </a:gridCol>
                <a:gridCol w="762000">
                  <a:extLst>
                    <a:ext uri="{9D8B030D-6E8A-4147-A177-3AD203B41FA5}">
                      <a16:colId xmlns:a16="http://schemas.microsoft.com/office/drawing/2014/main" val="3856402665"/>
                    </a:ext>
                  </a:extLst>
                </a:gridCol>
                <a:gridCol w="762000">
                  <a:extLst>
                    <a:ext uri="{9D8B030D-6E8A-4147-A177-3AD203B41FA5}">
                      <a16:colId xmlns:a16="http://schemas.microsoft.com/office/drawing/2014/main" val="811347480"/>
                    </a:ext>
                  </a:extLst>
                </a:gridCol>
                <a:gridCol w="762000">
                  <a:extLst>
                    <a:ext uri="{9D8B030D-6E8A-4147-A177-3AD203B41FA5}">
                      <a16:colId xmlns:a16="http://schemas.microsoft.com/office/drawing/2014/main" val="4241840420"/>
                    </a:ext>
                  </a:extLst>
                </a:gridCol>
              </a:tblGrid>
              <a:tr h="381000">
                <a:tc>
                  <a:txBody>
                    <a:bodyPr/>
                    <a:lstStyle/>
                    <a:p>
                      <a:pPr algn="ctr" fontAlgn="ctr"/>
                      <a:r>
                        <a:rPr lang="fr-FR" sz="1100" b="0"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hausse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0" u="none" strike="noStrike">
                          <a:solidFill>
                            <a:srgbClr val="000000"/>
                          </a:solidFill>
                          <a:effectLst/>
                          <a:latin typeface="Calibri" panose="020F0502020204030204" pitchFamily="34" charset="0"/>
                        </a:rPr>
                        <a:t>nouveau tarif</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 de hausse</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6574974"/>
                  </a:ext>
                </a:extLst>
              </a:tr>
              <a:tr h="190500">
                <a:tc>
                  <a:txBody>
                    <a:bodyPr/>
                    <a:lstStyle/>
                    <a:p>
                      <a:pPr algn="ctr" fontAlgn="ctr"/>
                      <a:r>
                        <a:rPr lang="fr-FR" sz="1100" b="1" i="0" u="none" strike="noStrike">
                          <a:solidFill>
                            <a:srgbClr val="000000"/>
                          </a:solidFill>
                          <a:effectLst/>
                          <a:latin typeface="Calibri" panose="020F0502020204030204" pitchFamily="34" charset="0"/>
                        </a:rPr>
                        <a:t>Visa Premier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1" i="0" u="none" strike="noStrike">
                          <a:solidFill>
                            <a:srgbClr val="000000"/>
                          </a:solidFill>
                          <a:effectLst/>
                          <a:latin typeface="Calibri" panose="020F0502020204030204" pitchFamily="34" charset="0"/>
                        </a:rPr>
                        <a:t>135 €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3,85%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61531691"/>
                  </a:ext>
                </a:extLst>
              </a:tr>
              <a:tr h="190500">
                <a:tc>
                  <a:txBody>
                    <a:bodyPr/>
                    <a:lstStyle/>
                    <a:p>
                      <a:pPr algn="ctr" fontAlgn="ctr"/>
                      <a:r>
                        <a:rPr lang="fr-FR" sz="1100" b="1" i="0" u="none" strike="noStrike" dirty="0">
                          <a:solidFill>
                            <a:srgbClr val="000000"/>
                          </a:solidFill>
                          <a:effectLst/>
                          <a:latin typeface="Calibri" panose="020F0502020204030204" pitchFamily="34" charset="0"/>
                        </a:rPr>
                        <a:t>Visa Platinum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1" i="0" u="none" strike="noStrike" dirty="0">
                          <a:solidFill>
                            <a:srgbClr val="000000"/>
                          </a:solidFill>
                          <a:effectLst/>
                          <a:latin typeface="Calibri" panose="020F0502020204030204" pitchFamily="34" charset="0"/>
                        </a:rPr>
                        <a:t>210 €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91074035"/>
                  </a:ext>
                </a:extLst>
              </a:tr>
              <a:tr h="190500">
                <a:tc>
                  <a:txBody>
                    <a:bodyPr/>
                    <a:lstStyle/>
                    <a:p>
                      <a:pPr algn="ctr" fontAlgn="ctr"/>
                      <a:r>
                        <a:rPr lang="fr-FR" sz="1100" b="1" i="0" u="none" strike="noStrike" dirty="0">
                          <a:solidFill>
                            <a:srgbClr val="000000"/>
                          </a:solidFill>
                          <a:effectLst/>
                          <a:latin typeface="Calibri" panose="020F0502020204030204" pitchFamily="34" charset="0"/>
                        </a:rPr>
                        <a:t>Visa Infinite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15 €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0" u="none" strike="noStrike">
                          <a:solidFill>
                            <a:srgbClr val="000000"/>
                          </a:solidFill>
                          <a:effectLst/>
                          <a:latin typeface="Calibri" panose="020F0502020204030204" pitchFamily="34" charset="0"/>
                        </a:rPr>
                        <a:t>330 €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000000"/>
                          </a:solidFill>
                          <a:effectLst/>
                          <a:latin typeface="Calibri" panose="020F0502020204030204" pitchFamily="34" charset="0"/>
                        </a:rPr>
                        <a:t>4,76%</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2430682"/>
                  </a:ext>
                </a:extLst>
              </a:tr>
            </a:tbl>
          </a:graphicData>
        </a:graphic>
      </p:graphicFrame>
      <p:graphicFrame>
        <p:nvGraphicFramePr>
          <p:cNvPr id="4" name="Tableau 3">
            <a:extLst>
              <a:ext uri="{FF2B5EF4-FFF2-40B4-BE49-F238E27FC236}">
                <a16:creationId xmlns:a16="http://schemas.microsoft.com/office/drawing/2014/main" id="{A89FFE64-CE37-4B98-AA0C-BE29D218FA5A}"/>
              </a:ext>
            </a:extLst>
          </p:cNvPr>
          <p:cNvGraphicFramePr>
            <a:graphicFrameLocks noGrp="1"/>
          </p:cNvGraphicFramePr>
          <p:nvPr>
            <p:extLst>
              <p:ext uri="{D42A27DB-BD31-4B8C-83A1-F6EECF244321}">
                <p14:modId xmlns:p14="http://schemas.microsoft.com/office/powerpoint/2010/main" val="2793902783"/>
              </p:ext>
            </p:extLst>
          </p:nvPr>
        </p:nvGraphicFramePr>
        <p:xfrm>
          <a:off x="6289765" y="5501813"/>
          <a:ext cx="4419600" cy="762000"/>
        </p:xfrm>
        <a:graphic>
          <a:graphicData uri="http://schemas.openxmlformats.org/drawingml/2006/table">
            <a:tbl>
              <a:tblPr/>
              <a:tblGrid>
                <a:gridCol w="2133600">
                  <a:extLst>
                    <a:ext uri="{9D8B030D-6E8A-4147-A177-3AD203B41FA5}">
                      <a16:colId xmlns:a16="http://schemas.microsoft.com/office/drawing/2014/main" val="318375415"/>
                    </a:ext>
                  </a:extLst>
                </a:gridCol>
                <a:gridCol w="762000">
                  <a:extLst>
                    <a:ext uri="{9D8B030D-6E8A-4147-A177-3AD203B41FA5}">
                      <a16:colId xmlns:a16="http://schemas.microsoft.com/office/drawing/2014/main" val="3317969421"/>
                    </a:ext>
                  </a:extLst>
                </a:gridCol>
                <a:gridCol w="762000">
                  <a:extLst>
                    <a:ext uri="{9D8B030D-6E8A-4147-A177-3AD203B41FA5}">
                      <a16:colId xmlns:a16="http://schemas.microsoft.com/office/drawing/2014/main" val="1775516685"/>
                    </a:ext>
                  </a:extLst>
                </a:gridCol>
                <a:gridCol w="762000">
                  <a:extLst>
                    <a:ext uri="{9D8B030D-6E8A-4147-A177-3AD203B41FA5}">
                      <a16:colId xmlns:a16="http://schemas.microsoft.com/office/drawing/2014/main" val="4051913899"/>
                    </a:ext>
                  </a:extLst>
                </a:gridCol>
              </a:tblGrid>
              <a:tr h="381000">
                <a:tc>
                  <a:txBody>
                    <a:bodyPr/>
                    <a:lstStyle/>
                    <a:p>
                      <a:pPr algn="ctr" fontAlgn="ctr"/>
                      <a:r>
                        <a:rPr lang="fr-FR" sz="1100" b="0"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hausse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0" u="none" strike="noStrike">
                          <a:solidFill>
                            <a:srgbClr val="000000"/>
                          </a:solidFill>
                          <a:effectLst/>
                          <a:latin typeface="Calibri" panose="020F0502020204030204" pitchFamily="34" charset="0"/>
                        </a:rPr>
                        <a:t>nouveau tarif</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 de hausse</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3472700"/>
                  </a:ext>
                </a:extLst>
              </a:tr>
              <a:tr h="190500">
                <a:tc>
                  <a:txBody>
                    <a:bodyPr/>
                    <a:lstStyle/>
                    <a:p>
                      <a:pPr algn="ctr" fontAlgn="ctr"/>
                      <a:r>
                        <a:rPr lang="pt-BR" sz="1100" b="1" i="0" u="none" strike="noStrike">
                          <a:solidFill>
                            <a:srgbClr val="000000"/>
                          </a:solidFill>
                          <a:effectLst/>
                          <a:latin typeface="Calibri" panose="020F0502020204030204" pitchFamily="34" charset="0"/>
                        </a:rPr>
                        <a:t>cartes Nomade, Tribu, Tribu Cirrus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0,6 €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1" i="0" u="none" strike="noStrike">
                          <a:solidFill>
                            <a:srgbClr val="000000"/>
                          </a:solidFill>
                          <a:effectLst/>
                          <a:latin typeface="Calibri" panose="020F0502020204030204" pitchFamily="34" charset="0"/>
                        </a:rPr>
                        <a:t>15,6 €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874593554"/>
                  </a:ext>
                </a:extLst>
              </a:tr>
              <a:tr h="190500">
                <a:tc>
                  <a:txBody>
                    <a:bodyPr/>
                    <a:lstStyle/>
                    <a:p>
                      <a:pPr algn="ctr" fontAlgn="ctr"/>
                      <a:r>
                        <a:rPr lang="fr-FR" sz="1100" b="1" i="0" u="none" strike="noStrike">
                          <a:solidFill>
                            <a:srgbClr val="000000"/>
                          </a:solidFill>
                          <a:effectLst/>
                          <a:latin typeface="Calibri" panose="020F0502020204030204" pitchFamily="34" charset="0"/>
                        </a:rPr>
                        <a:t>carte de retrait nationale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panose="020F0502020204030204" pitchFamily="34" charset="0"/>
                        </a:rPr>
                        <a:t>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0" u="none" strike="noStrike">
                          <a:solidFill>
                            <a:srgbClr val="000000"/>
                          </a:solidFill>
                          <a:effectLst/>
                          <a:latin typeface="Calibri" panose="020F0502020204030204" pitchFamily="34" charset="0"/>
                        </a:rPr>
                        <a:t>29 €</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000000"/>
                          </a:solidFill>
                          <a:effectLst/>
                          <a:latin typeface="Calibri" panose="020F0502020204030204" pitchFamily="34" charset="0"/>
                        </a:rPr>
                        <a:t>3,57%</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0675937"/>
                  </a:ext>
                </a:extLst>
              </a:tr>
            </a:tbl>
          </a:graphicData>
        </a:graphic>
      </p:graphicFrame>
    </p:spTree>
    <p:extLst>
      <p:ext uri="{BB962C8B-B14F-4D97-AF65-F5344CB8AC3E}">
        <p14:creationId xmlns:p14="http://schemas.microsoft.com/office/powerpoint/2010/main" val="20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10980738" cy="5188594"/>
          </a:xfrm>
        </p:spPr>
        <p:txBody>
          <a:bodyPr/>
          <a:lstStyle/>
          <a:p>
            <a:pPr>
              <a:defRPr/>
            </a:pPr>
            <a:r>
              <a:rPr lang="fr-FR" dirty="0"/>
              <a:t>Le </a:t>
            </a:r>
            <a:r>
              <a:rPr lang="fr-FR" b="1" dirty="0"/>
              <a:t>montant minimum des frais de dossier des crédits </a:t>
            </a:r>
            <a:r>
              <a:rPr lang="fr-FR" dirty="0"/>
              <a:t>va légèrement augmenter :</a:t>
            </a:r>
          </a:p>
          <a:p>
            <a:pPr lvl="1">
              <a:defRPr/>
            </a:pPr>
            <a:r>
              <a:rPr lang="fr-FR" dirty="0"/>
              <a:t>Pour les prêts personnels il passe de 70 à 80 €</a:t>
            </a:r>
          </a:p>
          <a:p>
            <a:pPr lvl="1">
              <a:defRPr/>
            </a:pPr>
            <a:r>
              <a:rPr lang="fr-FR" dirty="0"/>
              <a:t>Pour les prêts immobiliers, il passe de 500 à 600 €</a:t>
            </a:r>
          </a:p>
          <a:p>
            <a:pPr>
              <a:defRPr/>
            </a:pPr>
            <a:r>
              <a:rPr lang="fr-FR" b="1" dirty="0"/>
              <a:t>La charte délégataire continuera à s’appliquer </a:t>
            </a:r>
            <a:r>
              <a:rPr lang="fr-FR" dirty="0"/>
              <a:t>et permettra d’accéder aux frais dérogatoires.</a:t>
            </a:r>
          </a:p>
          <a:p>
            <a:pPr>
              <a:defRPr/>
            </a:pPr>
            <a:endParaRPr lang="fr-FR" dirty="0"/>
          </a:p>
          <a:p>
            <a:pPr>
              <a:defRPr/>
            </a:pPr>
            <a:r>
              <a:rPr lang="fr-FR" b="1" dirty="0"/>
              <a:t>Les frais de transfert </a:t>
            </a:r>
            <a:r>
              <a:rPr lang="fr-FR" dirty="0"/>
              <a:t>de CEL, PEL, LEP et PEP passent à 95 €, en général remboursés par la banque bénéficiaire.</a:t>
            </a:r>
          </a:p>
          <a:p>
            <a:pPr>
              <a:defRPr/>
            </a:pPr>
            <a:r>
              <a:rPr lang="fr-FR" dirty="0"/>
              <a:t>Les frais de transfert de Compte-Titres Ordinaire passent à 130 € et incluent désormais le cas du transfert partiel de CTO qui a été utilisé par certains clients pour échapper à la tarification jusque-là limitée au transfert total</a:t>
            </a:r>
          </a:p>
          <a:p>
            <a:pPr marL="0" indent="0">
              <a:buNone/>
              <a:defRPr/>
            </a:pPr>
            <a:endParaRPr lang="fr-FR" dirty="0"/>
          </a:p>
          <a:p>
            <a:pPr>
              <a:defRPr/>
            </a:pPr>
            <a:r>
              <a:rPr lang="fr-FR" b="1" dirty="0"/>
              <a:t>La tarification de l’encaissement de chèque étranger sera désormais affiché en "nous consulter"</a:t>
            </a:r>
            <a:br>
              <a:rPr lang="fr-FR" dirty="0"/>
            </a:br>
            <a:r>
              <a:rPr lang="fr-FR" dirty="0"/>
              <a:t>Pour ces opérations nous utilisons les services de Natixis dont les tarifs ont très fortement augmenté en raison de la diminution constante du nombre d’utilisateurs, de plus en plus séduits par des moyens de règlement alternatifs.</a:t>
            </a:r>
          </a:p>
          <a:p>
            <a:pPr>
              <a:defRPr/>
            </a:pPr>
            <a:r>
              <a:rPr lang="fr-FR" dirty="0"/>
              <a:t>Nous sommes contraints de répercuter cette hausse, aboutissant aux tarifs suivants :</a:t>
            </a:r>
          </a:p>
          <a:p>
            <a:pPr lvl="1">
              <a:defRPr/>
            </a:pPr>
            <a:r>
              <a:rPr lang="fr-FR" dirty="0"/>
              <a:t>en SBF : 70 € mini (Vs 30 € mini précédemment),</a:t>
            </a:r>
          </a:p>
          <a:p>
            <a:pPr lvl="1">
              <a:defRPr/>
            </a:pPr>
            <a:r>
              <a:rPr lang="fr-FR" dirty="0"/>
              <a:t>En CAE : 345 € mini (Vs 82 € mini précédemment)</a:t>
            </a:r>
          </a:p>
          <a:p>
            <a:pPr lvl="1">
              <a:defRPr/>
            </a:pPr>
            <a:endParaRPr lang="fr-FR" dirty="0"/>
          </a:p>
          <a:p>
            <a:pPr marL="216000" lvl="1">
              <a:buFont typeface="Arial" panose="020B0604020202020204" pitchFamily="34" charset="0"/>
              <a:buChar char="■"/>
              <a:defRPr/>
            </a:pPr>
            <a:r>
              <a:rPr lang="fr-FR" sz="1600" dirty="0"/>
              <a:t>Les tarifs des services </a:t>
            </a:r>
            <a:r>
              <a:rPr lang="fr-FR" sz="1600" dirty="0" err="1"/>
              <a:t>Eparfix</a:t>
            </a:r>
            <a:r>
              <a:rPr lang="fr-FR" sz="1600" dirty="0"/>
              <a:t> et </a:t>
            </a:r>
            <a:r>
              <a:rPr lang="fr-FR" sz="1600" dirty="0" err="1"/>
              <a:t>Eparplus</a:t>
            </a:r>
            <a:r>
              <a:rPr lang="fr-FR" sz="1600" dirty="0"/>
              <a:t> passent à 12 €.</a:t>
            </a:r>
          </a:p>
          <a:p>
            <a:pPr lvl="1">
              <a:defRPr/>
            </a:pPr>
            <a:endParaRPr lang="fr-FR" dirty="0"/>
          </a:p>
        </p:txBody>
      </p:sp>
      <p:sp>
        <p:nvSpPr>
          <p:cNvPr id="6" name="Espace réservé du texte 5"/>
          <p:cNvSpPr>
            <a:spLocks noGrp="1"/>
          </p:cNvSpPr>
          <p:nvPr>
            <p:ph type="body" sz="quarter" idx="12"/>
          </p:nvPr>
        </p:nvSpPr>
        <p:spPr/>
        <p:txBody>
          <a:bodyPr>
            <a:normAutofit/>
          </a:bodyPr>
          <a:lstStyle/>
          <a:p>
            <a:r>
              <a:rPr lang="fr-FR" dirty="0"/>
              <a:t>Les autres évolutions tarifaires</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
        <p:nvSpPr>
          <p:cNvPr id="8" name="Espace réservé du texte 7"/>
          <p:cNvSpPr>
            <a:spLocks noGrp="1"/>
          </p:cNvSpPr>
          <p:nvPr>
            <p:ph type="body" sz="quarter" idx="16"/>
          </p:nvPr>
        </p:nvSpPr>
        <p:spPr/>
        <p:txBody>
          <a:bodyPr/>
          <a:lstStyle/>
          <a:p>
            <a:r>
              <a:rPr lang="fr-FR" dirty="0"/>
              <a:t>8</a:t>
            </a:r>
          </a:p>
        </p:txBody>
      </p:sp>
    </p:spTree>
    <p:extLst>
      <p:ext uri="{BB962C8B-B14F-4D97-AF65-F5344CB8AC3E}">
        <p14:creationId xmlns:p14="http://schemas.microsoft.com/office/powerpoint/2010/main" val="163247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10980738" cy="5188594"/>
          </a:xfrm>
        </p:spPr>
        <p:txBody>
          <a:bodyPr/>
          <a:lstStyle/>
          <a:p>
            <a:pPr>
              <a:defRPr/>
            </a:pPr>
            <a:r>
              <a:rPr lang="fr-FR" dirty="0"/>
              <a:t>L’encart tarifaire est en cours de livraison en agence</a:t>
            </a:r>
          </a:p>
          <a:p>
            <a:pPr>
              <a:defRPr/>
            </a:pPr>
            <a:endParaRPr lang="fr-FR" dirty="0"/>
          </a:p>
          <a:p>
            <a:pPr>
              <a:defRPr/>
            </a:pPr>
            <a:r>
              <a:rPr lang="fr-FR" dirty="0"/>
              <a:t>La nouvelle brochure tarifaire sera livrée fin septembre</a:t>
            </a:r>
          </a:p>
          <a:p>
            <a:pPr>
              <a:defRPr/>
            </a:pPr>
            <a:endParaRPr lang="fr-FR" dirty="0"/>
          </a:p>
          <a:p>
            <a:pPr>
              <a:defRPr/>
            </a:pPr>
            <a:r>
              <a:rPr lang="fr-FR" dirty="0"/>
              <a:t>Une nouvelle </a:t>
            </a:r>
            <a:r>
              <a:rPr lang="fr-FR" dirty="0" err="1"/>
              <a:t>HdJ</a:t>
            </a:r>
            <a:r>
              <a:rPr lang="fr-FR" dirty="0"/>
              <a:t> viendra accompagner l’entrée en vigueur de ces évolutions tarifaires au 1</a:t>
            </a:r>
            <a:r>
              <a:rPr lang="fr-FR" baseline="30000" dirty="0"/>
              <a:t>er</a:t>
            </a:r>
            <a:r>
              <a:rPr lang="fr-FR" dirty="0"/>
              <a:t> octobre. Elle est programmée semaine 39 (fin septembre).</a:t>
            </a:r>
          </a:p>
        </p:txBody>
      </p:sp>
      <p:sp>
        <p:nvSpPr>
          <p:cNvPr id="6" name="Espace réservé du texte 5"/>
          <p:cNvSpPr>
            <a:spLocks noGrp="1"/>
          </p:cNvSpPr>
          <p:nvPr>
            <p:ph type="body" sz="quarter" idx="12"/>
          </p:nvPr>
        </p:nvSpPr>
        <p:spPr/>
        <p:txBody>
          <a:bodyPr>
            <a:normAutofit/>
          </a:bodyPr>
          <a:lstStyle/>
          <a:p>
            <a:r>
              <a:rPr lang="fr-FR" dirty="0"/>
              <a:t>Livraison des documents tarifaires en agence</a:t>
            </a:r>
          </a:p>
        </p:txBody>
      </p:sp>
      <p:sp>
        <p:nvSpPr>
          <p:cNvPr id="7" name="Espace réservé du texte 6"/>
          <p:cNvSpPr>
            <a:spLocks noGrp="1"/>
          </p:cNvSpPr>
          <p:nvPr>
            <p:ph type="body" sz="quarter" idx="14"/>
          </p:nvPr>
        </p:nvSpPr>
        <p:spPr/>
        <p:txBody>
          <a:bodyPr/>
          <a:lstStyle/>
          <a:p>
            <a:r>
              <a:rPr lang="fr-FR" dirty="0"/>
              <a:t>Tarification : évolutions tarifaires au 1</a:t>
            </a:r>
            <a:r>
              <a:rPr lang="fr-FR" baseline="30000" dirty="0"/>
              <a:t>er</a:t>
            </a:r>
            <a:r>
              <a:rPr lang="fr-FR" dirty="0"/>
              <a:t> octobre 2022</a:t>
            </a:r>
          </a:p>
        </p:txBody>
      </p:sp>
    </p:spTree>
    <p:extLst>
      <p:ext uri="{BB962C8B-B14F-4D97-AF65-F5344CB8AC3E}">
        <p14:creationId xmlns:p14="http://schemas.microsoft.com/office/powerpoint/2010/main" val="428384073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402bd0e2-1d78-4f7d-9dde-91cd55d66e87"/>
    <ds:schemaRef ds:uri="http://www.w3.org/XML/1998/namespace"/>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4413</TotalTime>
  <Words>1759</Words>
  <Application>Microsoft Office PowerPoint</Application>
  <PresentationFormat>Grand écran</PresentationFormat>
  <Paragraphs>195</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Arial Black</vt:lpstr>
      <vt:lpstr>Calibri</vt:lpstr>
      <vt:lpstr>Montserrat Black</vt:lpstr>
      <vt:lpstr>Wingdings</vt:lpstr>
      <vt:lpstr>Thème Office</vt:lpstr>
      <vt:lpstr>Evolutions tarifaires au 1er octobre 2022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LOSSER Fabien [CEGEE]</cp:lastModifiedBy>
  <cp:revision>435</cp:revision>
  <dcterms:created xsi:type="dcterms:W3CDTF">2020-06-24T09:20:11Z</dcterms:created>
  <dcterms:modified xsi:type="dcterms:W3CDTF">2022-06-29T12:55:38Z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