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7" r:id="rId2"/>
    <p:sldId id="269" r:id="rId3"/>
    <p:sldId id="439" r:id="rId4"/>
    <p:sldId id="440" r:id="rId5"/>
    <p:sldId id="441" r:id="rId6"/>
    <p:sldId id="44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D18"/>
    <a:srgbClr val="666666"/>
    <a:srgbClr val="4F9EC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AAA438-01A3-4CC0-8388-32CABA637B31}" v="5" dt="2022-06-30T11:13:22.2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35" autoAdjust="0"/>
    <p:restoredTop sz="96224" autoAdjust="0"/>
  </p:normalViewPr>
  <p:slideViewPr>
    <p:cSldViewPr snapToGrid="0">
      <p:cViewPr varScale="1">
        <p:scale>
          <a:sx n="106" d="100"/>
          <a:sy n="106" d="100"/>
        </p:scale>
        <p:origin x="9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422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D79A200-711A-4B05-A15B-29FD6AF864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0B1CAEC-6531-497F-8F4C-4C15C2DEBD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DD8DC-09A6-47DA-B1B7-2E0182D619FF}" type="datetimeFigureOut">
              <a:rPr lang="fr-FR" smtClean="0"/>
              <a:t>11/07/2022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47DA479-D64B-4E1C-9C60-41829A3407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A8007C2-0894-4A50-9260-DAD5284B9D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B10FB-ECBD-46DC-9DD8-B5C44A8949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178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053A9-A2FD-4630-A17A-63822FF90E6E}" type="datetimeFigureOut">
              <a:rPr lang="fr-FR" smtClean="0"/>
              <a:t>11/07/2022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E3E8B-5859-410F-97E0-B56F7AD820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48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84A2FB-AE02-4D81-BAE8-924FAA1EE4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1792" y="3340517"/>
            <a:ext cx="10443808" cy="41894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703CDB-0099-4E04-A2E6-A573483C7043}"/>
              </a:ext>
            </a:extLst>
          </p:cNvPr>
          <p:cNvSpPr/>
          <p:nvPr userDrawn="1"/>
        </p:nvSpPr>
        <p:spPr>
          <a:xfrm>
            <a:off x="-1080000" y="2849096"/>
            <a:ext cx="2160000" cy="2160000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F8D58FD-B008-46AB-9690-B21DD9EBC9F7}"/>
              </a:ext>
            </a:extLst>
          </p:cNvPr>
          <p:cNvCxnSpPr>
            <a:cxnSpLocks/>
          </p:cNvCxnSpPr>
          <p:nvPr userDrawn="1"/>
        </p:nvCxnSpPr>
        <p:spPr>
          <a:xfrm flipH="1">
            <a:off x="828675" y="3929095"/>
            <a:ext cx="11782425" cy="0"/>
          </a:xfrm>
          <a:prstGeom prst="line">
            <a:avLst/>
          </a:prstGeom>
          <a:ln w="38100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6DD0E66-CBE7-4E39-8B4F-B68E9507F8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1792" y="4104790"/>
            <a:ext cx="8898060" cy="47466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7" name="Image 6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4990785B-9942-4B50-82C0-EB43FE35F0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8" y="41354"/>
            <a:ext cx="2957572" cy="972000"/>
          </a:xfrm>
          <a:prstGeom prst="rect">
            <a:avLst/>
          </a:prstGeom>
        </p:spPr>
      </p:pic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F6DD0E66-CBE7-4E39-8B4F-B68E9507F8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1792" y="6114274"/>
            <a:ext cx="10443808" cy="47466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0">
                <a:solidFill>
                  <a:schemeClr val="bg1">
                    <a:lumMod val="50000"/>
                  </a:schemeClr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42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442913" indent="-442913">
              <a:buFont typeface="+mj-lt"/>
              <a:buAutoNum type="arabicPeriod"/>
              <a:defRPr b="1">
                <a:solidFill>
                  <a:srgbClr val="002060"/>
                </a:solidFill>
                <a:latin typeface="+mj-lt"/>
              </a:defRPr>
            </a:lvl1pPr>
            <a:lvl2pPr marL="811213" indent="-274638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002060"/>
                </a:solidFill>
                <a:latin typeface="+mj-lt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  <a:latin typeface="+mj-lt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9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624563" y="244770"/>
            <a:ext cx="3667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+mj-lt"/>
              </a:rPr>
              <a:t>SOMMAIRE</a:t>
            </a:r>
          </a:p>
        </p:txBody>
      </p:sp>
    </p:spTree>
    <p:extLst>
      <p:ext uri="{BB962C8B-B14F-4D97-AF65-F5344CB8AC3E}">
        <p14:creationId xmlns:p14="http://schemas.microsoft.com/office/powerpoint/2010/main" val="1078435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texte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751377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358775" indent="-358775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7824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text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751377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397000"/>
            <a:ext cx="5111586" cy="4606984"/>
          </a:xfrm>
          <a:prstGeom prst="rect">
            <a:avLst/>
          </a:prstGeom>
        </p:spPr>
        <p:txBody>
          <a:bodyPr/>
          <a:lstStyle>
            <a:lvl1pPr marL="358775" indent="-358775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25386" y="1402495"/>
            <a:ext cx="5148000" cy="4606984"/>
          </a:xfrm>
          <a:prstGeom prst="rect">
            <a:avLst/>
          </a:prstGeom>
        </p:spPr>
        <p:txBody>
          <a:bodyPr/>
          <a:lstStyle>
            <a:lvl1pPr marL="358775" indent="-358775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565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tit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9" name="Image 8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4DBBE995-9FC0-428F-9642-741FB8C9F6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508815-7CA2-4DFC-AD8F-4775E7390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1538" y="1311216"/>
            <a:ext cx="10625137" cy="454665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4F9ECB">
                <a:alpha val="40000"/>
              </a:srgbClr>
            </a:outerShdw>
          </a:effectLst>
        </p:spPr>
        <p:txBody>
          <a:bodyPr anchor="ctr"/>
          <a:lstStyle>
            <a:lvl1pPr marL="0" indent="0" algn="ctr">
              <a:buNone/>
              <a:defRPr sz="4000" b="1">
                <a:solidFill>
                  <a:srgbClr val="002060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Introduction</a:t>
            </a:r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888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298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graphique 4"/>
          <p:cNvSpPr>
            <a:spLocks noGrp="1"/>
          </p:cNvSpPr>
          <p:nvPr>
            <p:ph type="chart" sz="quarter" idx="15"/>
          </p:nvPr>
        </p:nvSpPr>
        <p:spPr>
          <a:xfrm>
            <a:off x="449943" y="1532432"/>
            <a:ext cx="11046057" cy="4170783"/>
          </a:xfrm>
          <a:prstGeom prst="rect">
            <a:avLst/>
          </a:prstGeom>
        </p:spPr>
        <p:txBody>
          <a:bodyPr/>
          <a:lstStyle>
            <a:lvl1pPr>
              <a:defRPr lang="fr-FR">
                <a:solidFill>
                  <a:srgbClr val="002060"/>
                </a:solidFill>
              </a:defRPr>
            </a:lvl1pPr>
          </a:lstStyle>
          <a:p>
            <a:pPr marL="358775" lvl="0" indent="-358775">
              <a:buFont typeface="Wingdings" panose="05000000000000000000" pitchFamily="2" charset="2"/>
              <a:buChar char="§"/>
            </a:pPr>
            <a:endParaRPr lang="fr-FR"/>
          </a:p>
        </p:txBody>
      </p:sp>
      <p:sp>
        <p:nvSpPr>
          <p:cNvPr id="18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9634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3" name="Espace réservé du tableau 2">
            <a:extLst>
              <a:ext uri="{FF2B5EF4-FFF2-40B4-BE49-F238E27FC236}">
                <a16:creationId xmlns:a16="http://schemas.microsoft.com/office/drawing/2014/main" id="{12E831C3-FD56-4760-B570-C4CE37C65B6A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49943" y="1472633"/>
            <a:ext cx="11046057" cy="4441464"/>
          </a:xfrm>
          <a:prstGeom prst="rect">
            <a:avLst/>
          </a:prstGeom>
        </p:spPr>
        <p:txBody>
          <a:bodyPr/>
          <a:lstStyle>
            <a:lvl1pPr>
              <a:defRPr lang="fr-FR" dirty="0">
                <a:solidFill>
                  <a:srgbClr val="002060"/>
                </a:solidFill>
              </a:defRPr>
            </a:lvl1pPr>
          </a:lstStyle>
          <a:p>
            <a:pPr marL="358775" lvl="0" indent="-358775">
              <a:buFont typeface="Wingdings" panose="05000000000000000000" pitchFamily="2" charset="2"/>
              <a:buChar char="§"/>
            </a:pPr>
            <a:endParaRPr lang="fr-FR" dirty="0"/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0F1D9C1E-49AC-4F81-BCBB-8B22A04028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3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814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tableau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0F1D9C1E-49AC-4F81-BCBB-8B22A04028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3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graphicFrame>
        <p:nvGraphicFramePr>
          <p:cNvPr id="18" name="Tableau 8">
            <a:extLst>
              <a:ext uri="{FF2B5EF4-FFF2-40B4-BE49-F238E27FC236}">
                <a16:creationId xmlns:a16="http://schemas.microsoft.com/office/drawing/2014/main" id="{C10DEF2F-A6FA-4F82-9B09-86F20D093CC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151592776"/>
              </p:ext>
            </p:extLst>
          </p:nvPr>
        </p:nvGraphicFramePr>
        <p:xfrm>
          <a:off x="449944" y="1367794"/>
          <a:ext cx="11046055" cy="460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211">
                  <a:extLst>
                    <a:ext uri="{9D8B030D-6E8A-4147-A177-3AD203B41FA5}">
                      <a16:colId xmlns:a16="http://schemas.microsoft.com/office/drawing/2014/main" val="2451873438"/>
                    </a:ext>
                  </a:extLst>
                </a:gridCol>
                <a:gridCol w="2209211">
                  <a:extLst>
                    <a:ext uri="{9D8B030D-6E8A-4147-A177-3AD203B41FA5}">
                      <a16:colId xmlns:a16="http://schemas.microsoft.com/office/drawing/2014/main" val="3899793059"/>
                    </a:ext>
                  </a:extLst>
                </a:gridCol>
                <a:gridCol w="2209211">
                  <a:extLst>
                    <a:ext uri="{9D8B030D-6E8A-4147-A177-3AD203B41FA5}">
                      <a16:colId xmlns:a16="http://schemas.microsoft.com/office/drawing/2014/main" val="3117651503"/>
                    </a:ext>
                  </a:extLst>
                </a:gridCol>
                <a:gridCol w="2209211">
                  <a:extLst>
                    <a:ext uri="{9D8B030D-6E8A-4147-A177-3AD203B41FA5}">
                      <a16:colId xmlns:a16="http://schemas.microsoft.com/office/drawing/2014/main" val="3611536328"/>
                    </a:ext>
                  </a:extLst>
                </a:gridCol>
                <a:gridCol w="2209211">
                  <a:extLst>
                    <a:ext uri="{9D8B030D-6E8A-4147-A177-3AD203B41FA5}">
                      <a16:colId xmlns:a16="http://schemas.microsoft.com/office/drawing/2014/main" val="2504566278"/>
                    </a:ext>
                  </a:extLst>
                </a:gridCol>
              </a:tblGrid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rgbClr val="E30D18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rgbClr val="E30D18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rgbClr val="E30D18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rgbClr val="E30D18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rgbClr val="E30D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262250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64060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865111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648275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617497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651890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892132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799935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566232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521090"/>
                  </a:ext>
                </a:extLst>
              </a:tr>
            </a:tbl>
          </a:graphicData>
        </a:graphic>
      </p:graphicFrame>
      <p:sp>
        <p:nvSpPr>
          <p:cNvPr id="19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629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 de page + ce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9" name="Image 8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4DBBE995-9FC0-428F-9642-741FB8C9F6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869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181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95C82A1-0207-4EB9-988D-64460CCDF9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15" r="7118"/>
          <a:stretch/>
        </p:blipFill>
        <p:spPr>
          <a:xfrm>
            <a:off x="8098971" y="0"/>
            <a:ext cx="4093028" cy="1025887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Direction des Ressources Humaines</a:t>
            </a:r>
          </a:p>
        </p:txBody>
      </p:sp>
    </p:spTree>
    <p:extLst>
      <p:ext uri="{BB962C8B-B14F-4D97-AF65-F5344CB8AC3E}">
        <p14:creationId xmlns:p14="http://schemas.microsoft.com/office/powerpoint/2010/main" val="59998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3" r:id="rId2"/>
    <p:sldLayoutId id="2147483661" r:id="rId3"/>
    <p:sldLayoutId id="2147483666" r:id="rId4"/>
    <p:sldLayoutId id="2147483662" r:id="rId5"/>
    <p:sldLayoutId id="2147483657" r:id="rId6"/>
    <p:sldLayoutId id="2147483664" r:id="rId7"/>
    <p:sldLayoutId id="2147483660" r:id="rId8"/>
    <p:sldLayoutId id="2147483665" r:id="rId9"/>
    <p:sldLayoutId id="2147483655" r:id="rId10"/>
    <p:sldLayoutId id="2147483656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E30D18"/>
          </a:solidFill>
          <a:latin typeface="Cabin Sketch" panose="020B0503050202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44C24B42-E1BB-466E-8DA9-1F0C4BD7D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64" y="3340517"/>
            <a:ext cx="10169236" cy="418941"/>
          </a:xfrm>
        </p:spPr>
        <p:txBody>
          <a:bodyPr/>
          <a:lstStyle/>
          <a:p>
            <a:r>
              <a:rPr lang="fr-FR" sz="3200" dirty="0"/>
              <a:t>LES FORMATIONS REGLEMENTAIRES OBLIGATOIRES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FF12A9E7-F381-407E-AF15-8528C4B2B780}"/>
              </a:ext>
            </a:extLst>
          </p:cNvPr>
          <p:cNvSpPr txBox="1">
            <a:spLocks/>
          </p:cNvSpPr>
          <p:nvPr/>
        </p:nvSpPr>
        <p:spPr>
          <a:xfrm>
            <a:off x="1151792" y="6114274"/>
            <a:ext cx="10443808" cy="47466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bg1">
                    <a:lumMod val="50000"/>
                  </a:schemeClr>
                </a:solidFill>
                <a:latin typeface="Cabin Sketch" panose="020B0503050202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Direction des Ressources Humaines – Développement des Compétences – Juillet 2022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4EC66199-155F-4B57-BD5F-56BA21730AC5}"/>
              </a:ext>
            </a:extLst>
          </p:cNvPr>
          <p:cNvSpPr txBox="1">
            <a:spLocks/>
          </p:cNvSpPr>
          <p:nvPr/>
        </p:nvSpPr>
        <p:spPr>
          <a:xfrm>
            <a:off x="2022764" y="4111753"/>
            <a:ext cx="9572836" cy="41894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E30D18"/>
                </a:solidFill>
                <a:latin typeface="Cabin Sketch" panose="020B0503050202020004" pitchFamily="34" charset="0"/>
                <a:ea typeface="+mj-ea"/>
                <a:cs typeface="+mj-cs"/>
              </a:defRPr>
            </a:lvl1pPr>
          </a:lstStyle>
          <a:p>
            <a:r>
              <a:rPr lang="fr-FR" sz="2400" dirty="0"/>
              <a:t>CAMPAGNES 2022</a:t>
            </a:r>
          </a:p>
        </p:txBody>
      </p:sp>
    </p:spTree>
    <p:extLst>
      <p:ext uri="{BB962C8B-B14F-4D97-AF65-F5344CB8AC3E}">
        <p14:creationId xmlns:p14="http://schemas.microsoft.com/office/powerpoint/2010/main" val="564931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49943" y="415290"/>
            <a:ext cx="7751377" cy="311335"/>
          </a:xfrm>
        </p:spPr>
        <p:txBody>
          <a:bodyPr/>
          <a:lstStyle/>
          <a:p>
            <a:r>
              <a:rPr lang="fr-FR" dirty="0"/>
              <a:t>LES FORMATIONS REGLEMENTAIRES OBLIGATOIRES</a:t>
            </a:r>
            <a:br>
              <a:rPr lang="fr-FR" b="0" dirty="0"/>
            </a:b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9427482" cy="311334"/>
          </a:xfrm>
        </p:spPr>
        <p:txBody>
          <a:bodyPr/>
          <a:lstStyle/>
          <a:p>
            <a:r>
              <a:rPr lang="fr-FR" dirty="0"/>
              <a:t>CAMPAGNE 2022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des Ressources Humaines – Développement des Compétences – Juillet 2022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EFA555-8FEE-40CD-8D22-5B91530BD1EC}"/>
              </a:ext>
            </a:extLst>
          </p:cNvPr>
          <p:cNvSpPr/>
          <p:nvPr/>
        </p:nvSpPr>
        <p:spPr>
          <a:xfrm>
            <a:off x="710736" y="876252"/>
            <a:ext cx="10779700" cy="184450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A89C86">
                <a:lumMod val="75000"/>
              </a:srgbClr>
            </a:solidFill>
            <a:prstDash val="sysDot"/>
          </a:ln>
          <a:effectLst/>
        </p:spPr>
        <p:txBody>
          <a:bodyPr vert="horz" lIns="91440" tIns="45720" rIns="91440" bIns="45720" rtlCol="0" anchor="t">
            <a:no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Trois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formations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à réaliser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chaque année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: 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9B2AF"/>
              </a:solidFill>
              <a:effectLst/>
              <a:uLnTx/>
              <a:uFillTx/>
              <a:latin typeface="+mj-lt"/>
              <a:ea typeface="+mn-ea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E6CEC3-4DD6-4878-B898-8A14AC595A56}"/>
              </a:ext>
            </a:extLst>
          </p:cNvPr>
          <p:cNvSpPr/>
          <p:nvPr/>
        </p:nvSpPr>
        <p:spPr>
          <a:xfrm>
            <a:off x="697584" y="2762055"/>
            <a:ext cx="10793690" cy="1545846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A89C86">
                <a:lumMod val="75000"/>
              </a:srgbClr>
            </a:solidFill>
            <a:prstDash val="sysDot"/>
          </a:ln>
          <a:effectLst/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9B2AF"/>
              </a:solidFill>
              <a:effectLst/>
              <a:uLnTx/>
              <a:uFillTx/>
              <a:latin typeface="+mj-lt"/>
              <a:ea typeface="+mn-ea"/>
              <a:cs typeface="Calibri" panose="020F0502020204030204" pitchFamily="34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Des </a:t>
            </a: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e-learnings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à réaliser selon une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récurrence spécifique à chaque module </a:t>
            </a: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(tous les ans, tous les 3 ans, tous les 5 ans…)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et donc propre à chaque collaborateur, selon sa date d’entrée dans la société, l’emploi occupé ou encore son changement d’affectation.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B175AD-4675-4012-B38A-2FBE648E2F5C}"/>
              </a:ext>
            </a:extLst>
          </p:cNvPr>
          <p:cNvSpPr/>
          <p:nvPr/>
        </p:nvSpPr>
        <p:spPr>
          <a:xfrm>
            <a:off x="689395" y="4328053"/>
            <a:ext cx="10804189" cy="887553"/>
          </a:xfrm>
          <a:prstGeom prst="rect">
            <a:avLst/>
          </a:prstGeom>
          <a:solidFill>
            <a:srgbClr val="FBD8D5"/>
          </a:solidFill>
        </p:spPr>
        <p:txBody>
          <a:bodyPr wrap="square">
            <a:spAutoFit/>
          </a:bodyPr>
          <a:lstStyle/>
          <a:p>
            <a:pPr algn="ctr">
              <a:buSzPct val="150000"/>
            </a:pPr>
            <a:r>
              <a:rPr lang="fr-FR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Ces formations sont </a:t>
            </a:r>
            <a:r>
              <a:rPr lang="fr-FR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OBLIGATOIRES </a:t>
            </a:r>
            <a:r>
              <a:rPr lang="fr-FR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et doivent </a:t>
            </a:r>
          </a:p>
          <a:p>
            <a:pPr algn="ctr">
              <a:buSzPct val="150000"/>
            </a:pPr>
            <a:r>
              <a:rPr lang="fr-FR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être suivies avant le </a:t>
            </a:r>
            <a:r>
              <a:rPr lang="fr-FR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31 décembre 2022</a:t>
            </a:r>
          </a:p>
          <a:p>
            <a:pPr algn="ctr">
              <a:buSzPct val="150000"/>
            </a:pPr>
            <a:r>
              <a:rPr lang="fr-FR" sz="1400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et idéalement avant la rentrée de septembre en profitant des</a:t>
            </a:r>
            <a:endParaRPr lang="fr-FR" sz="1400" b="1" dirty="0">
              <a:solidFill>
                <a:prstClr val="black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26D839-60DD-4723-BA4B-1E1BC0C4F9C8}"/>
              </a:ext>
            </a:extLst>
          </p:cNvPr>
          <p:cNvSpPr/>
          <p:nvPr/>
        </p:nvSpPr>
        <p:spPr>
          <a:xfrm>
            <a:off x="1041255" y="1412349"/>
            <a:ext cx="2376921" cy="1003494"/>
          </a:xfrm>
          <a:prstGeom prst="rect">
            <a:avLst/>
          </a:prstGeom>
          <a:solidFill>
            <a:srgbClr val="09B2AF"/>
          </a:solidFill>
          <a:ln w="12700" cap="flat" cmpd="sng" algn="ctr">
            <a:solidFill>
              <a:srgbClr val="09B2A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DDA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DIRECTIVE DISTRIBUTION ASSURANCE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20C1D6-40A9-4661-BD5D-AFEF4CA62787}"/>
              </a:ext>
            </a:extLst>
          </p:cNvPr>
          <p:cNvSpPr/>
          <p:nvPr/>
        </p:nvSpPr>
        <p:spPr>
          <a:xfrm>
            <a:off x="4719432" y="1373406"/>
            <a:ext cx="2329825" cy="1003494"/>
          </a:xfrm>
          <a:prstGeom prst="rect">
            <a:avLst/>
          </a:prstGeom>
          <a:solidFill>
            <a:srgbClr val="F63691"/>
          </a:solidFill>
          <a:ln w="12700" cap="flat" cmpd="sng" algn="ctr">
            <a:solidFill>
              <a:srgbClr val="F6369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DCI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DIRECTIVE CREDIT IMMOBILLIER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FRO – PASS DCI  7H00 </a:t>
            </a:r>
            <a:r>
              <a:rPr kumimoji="0" lang="fr-FR" sz="8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2022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FBA279-7BD0-487F-A4C9-8B25EA8E1FE1}"/>
              </a:ext>
            </a:extLst>
          </p:cNvPr>
          <p:cNvSpPr/>
          <p:nvPr/>
        </p:nvSpPr>
        <p:spPr>
          <a:xfrm>
            <a:off x="7980863" y="1429683"/>
            <a:ext cx="2660521" cy="1003493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DEAC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DISPOSITIF D’EVALUATION ET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D’ACTUALISATION DES COMPETENCES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FRO – DEAC Parcours Conseil CE 2022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Etude de cas à  venir</a:t>
            </a:r>
          </a:p>
        </p:txBody>
      </p:sp>
      <p:sp>
        <p:nvSpPr>
          <p:cNvPr id="25" name="Espace réservé du texte 12">
            <a:extLst>
              <a:ext uri="{FF2B5EF4-FFF2-40B4-BE49-F238E27FC236}">
                <a16:creationId xmlns:a16="http://schemas.microsoft.com/office/drawing/2014/main" id="{4F17D42F-C421-464A-BA88-CCD366E16588}"/>
              </a:ext>
            </a:extLst>
          </p:cNvPr>
          <p:cNvSpPr txBox="1">
            <a:spLocks/>
          </p:cNvSpPr>
          <p:nvPr/>
        </p:nvSpPr>
        <p:spPr>
          <a:xfrm>
            <a:off x="1041255" y="2456450"/>
            <a:ext cx="2376920" cy="21837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09B2AF"/>
            </a:solidFill>
            <a:prstDash val="sysDot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15H</a:t>
            </a:r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EC3BB784-86BE-4C11-9382-09869F793F54}"/>
              </a:ext>
            </a:extLst>
          </p:cNvPr>
          <p:cNvSpPr txBox="1">
            <a:spLocks/>
          </p:cNvSpPr>
          <p:nvPr/>
        </p:nvSpPr>
        <p:spPr>
          <a:xfrm>
            <a:off x="7980863" y="2423458"/>
            <a:ext cx="2660521" cy="21837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00B0F0"/>
            </a:solidFill>
            <a:prstDash val="sysDot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4H30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j-lt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7" name="Espace réservé du texte 12">
            <a:extLst>
              <a:ext uri="{FF2B5EF4-FFF2-40B4-BE49-F238E27FC236}">
                <a16:creationId xmlns:a16="http://schemas.microsoft.com/office/drawing/2014/main" id="{4CF64D4F-5E9F-44D1-947A-20CF59F6F257}"/>
              </a:ext>
            </a:extLst>
          </p:cNvPr>
          <p:cNvSpPr txBox="1">
            <a:spLocks/>
          </p:cNvSpPr>
          <p:nvPr/>
        </p:nvSpPr>
        <p:spPr>
          <a:xfrm>
            <a:off x="4719432" y="2456450"/>
            <a:ext cx="2329825" cy="21837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F63691"/>
            </a:solidFill>
            <a:prstDash val="sysDot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1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63691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7H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B0EB3C-03AF-4FCC-8B32-93067E72FB20}"/>
              </a:ext>
            </a:extLst>
          </p:cNvPr>
          <p:cNvSpPr/>
          <p:nvPr/>
        </p:nvSpPr>
        <p:spPr>
          <a:xfrm>
            <a:off x="694099" y="5139172"/>
            <a:ext cx="10797396" cy="982648"/>
          </a:xfrm>
          <a:prstGeom prst="rect">
            <a:avLst/>
          </a:prstGeom>
          <a:solidFill>
            <a:srgbClr val="FBD8D5"/>
          </a:solidFill>
        </p:spPr>
        <p:txBody>
          <a:bodyPr wrap="square">
            <a:spAutoFit/>
          </a:bodyPr>
          <a:lstStyle/>
          <a:p>
            <a:pPr algn="ctr">
              <a:buSzPct val="150000"/>
            </a:pPr>
            <a:r>
              <a:rPr lang="fr-FR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5 créneaux HDJ</a:t>
            </a:r>
          </a:p>
          <a:p>
            <a:pPr algn="ctr">
              <a:buSzPct val="150000"/>
            </a:pPr>
            <a:r>
              <a:rPr lang="fr-FR" sz="14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dédiés aux Formations Règlementaires Obligatoires durant la période estivale : </a:t>
            </a:r>
          </a:p>
          <a:p>
            <a:pPr algn="ctr">
              <a:buSzPct val="150000"/>
            </a:pPr>
            <a:r>
              <a:rPr lang="fr-FR" sz="2400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S29 à S33 </a:t>
            </a:r>
            <a:r>
              <a:rPr lang="fr-FR" sz="14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pour réaliser les formations déjà accessibles sur </a:t>
            </a:r>
            <a:r>
              <a:rPr lang="fr-FR" sz="1400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Click&amp;Learn</a:t>
            </a:r>
            <a:endParaRPr lang="fr-FR" sz="1400" dirty="0">
              <a:solidFill>
                <a:srgbClr val="C00000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69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49943" y="227605"/>
            <a:ext cx="7751377" cy="311335"/>
          </a:xfrm>
        </p:spPr>
        <p:txBody>
          <a:bodyPr/>
          <a:lstStyle/>
          <a:p>
            <a:r>
              <a:rPr lang="fr-FR" dirty="0"/>
              <a:t>DCI // DEAC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9427482" cy="311334"/>
          </a:xfrm>
        </p:spPr>
        <p:txBody>
          <a:bodyPr/>
          <a:lstStyle/>
          <a:p>
            <a:r>
              <a:rPr lang="fr-FR" dirty="0"/>
              <a:t>CARACTERISTIQUES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des Ressources Humaines – Développement des Compétences – Juillet 2022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5AB292-11FC-4AFC-A122-921AD7596C82}"/>
              </a:ext>
            </a:extLst>
          </p:cNvPr>
          <p:cNvSpPr/>
          <p:nvPr/>
        </p:nvSpPr>
        <p:spPr>
          <a:xfrm rot="417727">
            <a:off x="3454368" y="202965"/>
            <a:ext cx="1473896" cy="6520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</a:rPr>
              <a:t>A FAIRE </a:t>
            </a:r>
          </a:p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</a:rPr>
              <a:t>CHAQUE ANNEE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00F96A-852F-4BF4-ADE3-210240C398F3}"/>
              </a:ext>
            </a:extLst>
          </p:cNvPr>
          <p:cNvSpPr/>
          <p:nvPr/>
        </p:nvSpPr>
        <p:spPr>
          <a:xfrm>
            <a:off x="2395843" y="1153778"/>
            <a:ext cx="1544973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POURQUOI 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60AB8D-A649-4715-A0DB-FEC154EE992F}"/>
              </a:ext>
            </a:extLst>
          </p:cNvPr>
          <p:cNvSpPr/>
          <p:nvPr/>
        </p:nvSpPr>
        <p:spPr>
          <a:xfrm>
            <a:off x="4038606" y="1148270"/>
            <a:ext cx="1544975" cy="2215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POUR QUI ?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52D5A9-90D0-4798-82D0-16BB2C28978A}"/>
              </a:ext>
            </a:extLst>
          </p:cNvPr>
          <p:cNvSpPr/>
          <p:nvPr/>
        </p:nvSpPr>
        <p:spPr>
          <a:xfrm>
            <a:off x="5677916" y="1152820"/>
            <a:ext cx="1499984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FORMAT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E84638-4D66-46D1-B849-BFBA9E6181A5}"/>
              </a:ext>
            </a:extLst>
          </p:cNvPr>
          <p:cNvSpPr/>
          <p:nvPr/>
        </p:nvSpPr>
        <p:spPr>
          <a:xfrm>
            <a:off x="7272284" y="1142524"/>
            <a:ext cx="1080118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DUREE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B1D669-9134-47FE-B360-85611EEAE1C8}"/>
              </a:ext>
            </a:extLst>
          </p:cNvPr>
          <p:cNvSpPr/>
          <p:nvPr/>
        </p:nvSpPr>
        <p:spPr>
          <a:xfrm>
            <a:off x="8462902" y="1142523"/>
            <a:ext cx="1356237" cy="2160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PLANNING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D3242C-C41F-482A-9989-BE503853DF22}"/>
              </a:ext>
            </a:extLst>
          </p:cNvPr>
          <p:cNvSpPr/>
          <p:nvPr/>
        </p:nvSpPr>
        <p:spPr>
          <a:xfrm>
            <a:off x="1374310" y="1752318"/>
            <a:ext cx="8444829" cy="198121"/>
          </a:xfrm>
          <a:prstGeom prst="rect">
            <a:avLst/>
          </a:prstGeom>
          <a:solidFill>
            <a:srgbClr val="F63691"/>
          </a:solidFill>
          <a:ln w="12700">
            <a:solidFill>
              <a:srgbClr val="F63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+mj-lt"/>
              </a:rPr>
              <a:t>DCI // </a:t>
            </a:r>
            <a:r>
              <a:rPr lang="fr-FR" sz="1400" dirty="0">
                <a:latin typeface="+mj-lt"/>
              </a:rPr>
              <a:t>DIRECTIVE CREDIT IMMOBILLIER</a:t>
            </a:r>
          </a:p>
        </p:txBody>
      </p:sp>
      <p:sp>
        <p:nvSpPr>
          <p:cNvPr id="33" name="Espace réservé du texte 12">
            <a:extLst>
              <a:ext uri="{FF2B5EF4-FFF2-40B4-BE49-F238E27FC236}">
                <a16:creationId xmlns:a16="http://schemas.microsoft.com/office/drawing/2014/main" id="{BAAD3D88-8CB9-484A-BD24-184DF4299E71}"/>
              </a:ext>
            </a:extLst>
          </p:cNvPr>
          <p:cNvSpPr txBox="1">
            <a:spLocks/>
          </p:cNvSpPr>
          <p:nvPr/>
        </p:nvSpPr>
        <p:spPr>
          <a:xfrm>
            <a:off x="2390959" y="2246239"/>
            <a:ext cx="1544973" cy="799071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b="1" dirty="0">
                <a:latin typeface="+mj-lt"/>
              </a:rPr>
              <a:t>Mettre à jour ses connaissances règlementaires sur le Crédit immobilier Particuliers</a:t>
            </a:r>
          </a:p>
        </p:txBody>
      </p:sp>
      <p:sp>
        <p:nvSpPr>
          <p:cNvPr id="34" name="Espace réservé du texte 12">
            <a:extLst>
              <a:ext uri="{FF2B5EF4-FFF2-40B4-BE49-F238E27FC236}">
                <a16:creationId xmlns:a16="http://schemas.microsoft.com/office/drawing/2014/main" id="{C4A0AE43-A985-4427-BC83-ED641F45D478}"/>
              </a:ext>
            </a:extLst>
          </p:cNvPr>
          <p:cNvSpPr txBox="1">
            <a:spLocks/>
          </p:cNvSpPr>
          <p:nvPr/>
        </p:nvSpPr>
        <p:spPr>
          <a:xfrm>
            <a:off x="4021303" y="2246239"/>
            <a:ext cx="1544975" cy="799071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dirty="0">
                <a:latin typeface="+mj-lt"/>
              </a:rPr>
              <a:t>Les professionnels de la </a:t>
            </a:r>
            <a:r>
              <a:rPr lang="fr-FR" sz="1050" b="1" dirty="0">
                <a:latin typeface="+mj-lt"/>
              </a:rPr>
              <a:t>distribution du crédit immobilier</a:t>
            </a:r>
            <a:r>
              <a:rPr lang="fr-FR" sz="1050" dirty="0">
                <a:latin typeface="+mj-lt"/>
              </a:rPr>
              <a:t> (réseau et fonctions supports)</a:t>
            </a:r>
          </a:p>
        </p:txBody>
      </p:sp>
      <p:sp>
        <p:nvSpPr>
          <p:cNvPr id="35" name="Espace réservé du texte 12">
            <a:extLst>
              <a:ext uri="{FF2B5EF4-FFF2-40B4-BE49-F238E27FC236}">
                <a16:creationId xmlns:a16="http://schemas.microsoft.com/office/drawing/2014/main" id="{BBDC1DA4-B6FF-4BC2-AD53-BCCF4CF00329}"/>
              </a:ext>
            </a:extLst>
          </p:cNvPr>
          <p:cNvSpPr txBox="1">
            <a:spLocks/>
          </p:cNvSpPr>
          <p:nvPr/>
        </p:nvSpPr>
        <p:spPr>
          <a:xfrm>
            <a:off x="8473851" y="2215401"/>
            <a:ext cx="1345288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dirty="0">
                <a:latin typeface="+mj-lt"/>
              </a:rPr>
              <a:t>D’AVRIL A DECEMBRE</a:t>
            </a:r>
          </a:p>
        </p:txBody>
      </p:sp>
      <p:sp>
        <p:nvSpPr>
          <p:cNvPr id="36" name="Espace réservé du texte 12">
            <a:extLst>
              <a:ext uri="{FF2B5EF4-FFF2-40B4-BE49-F238E27FC236}">
                <a16:creationId xmlns:a16="http://schemas.microsoft.com/office/drawing/2014/main" id="{677EED43-658A-4873-8E02-2AFB8C39F1A5}"/>
              </a:ext>
            </a:extLst>
          </p:cNvPr>
          <p:cNvSpPr txBox="1">
            <a:spLocks/>
          </p:cNvSpPr>
          <p:nvPr/>
        </p:nvSpPr>
        <p:spPr>
          <a:xfrm>
            <a:off x="5658341" y="2246239"/>
            <a:ext cx="1488961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latin typeface="+mj-lt"/>
              </a:rPr>
              <a:t>E-learning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00E0B4-1555-48BA-9AB0-93E2A0369B43}"/>
              </a:ext>
            </a:extLst>
          </p:cNvPr>
          <p:cNvSpPr/>
          <p:nvPr/>
        </p:nvSpPr>
        <p:spPr>
          <a:xfrm>
            <a:off x="1352405" y="3775960"/>
            <a:ext cx="8427745" cy="217095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+mj-lt"/>
              </a:rPr>
              <a:t>DEAC // </a:t>
            </a:r>
            <a:r>
              <a:rPr lang="fr-FR" sz="1400" dirty="0">
                <a:latin typeface="+mj-lt"/>
              </a:rPr>
              <a:t>DISPOSITIF D’EVALUATION ET D’ACTUALISATION DES COMPETENCES </a:t>
            </a:r>
          </a:p>
        </p:txBody>
      </p:sp>
      <p:sp>
        <p:nvSpPr>
          <p:cNvPr id="38" name="Espace réservé du texte 12">
            <a:extLst>
              <a:ext uri="{FF2B5EF4-FFF2-40B4-BE49-F238E27FC236}">
                <a16:creationId xmlns:a16="http://schemas.microsoft.com/office/drawing/2014/main" id="{B5D487E0-3CEB-471C-A2FE-19551D735B97}"/>
              </a:ext>
            </a:extLst>
          </p:cNvPr>
          <p:cNvSpPr txBox="1">
            <a:spLocks/>
          </p:cNvSpPr>
          <p:nvPr/>
        </p:nvSpPr>
        <p:spPr>
          <a:xfrm>
            <a:off x="2390959" y="4412875"/>
            <a:ext cx="1544973" cy="1405702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dirty="0">
                <a:latin typeface="+mj-lt"/>
              </a:rPr>
              <a:t>Répondre à l'obligation de la nouvelle réglementation MIF2 qui vise à </a:t>
            </a:r>
            <a:r>
              <a:rPr lang="fr-FR" sz="1050" b="1" dirty="0">
                <a:latin typeface="+mj-lt"/>
              </a:rPr>
              <a:t>renforcer les exigences en matière de transparence des marchés et protection des investisseurs</a:t>
            </a:r>
          </a:p>
        </p:txBody>
      </p:sp>
      <p:sp>
        <p:nvSpPr>
          <p:cNvPr id="39" name="Espace réservé du texte 12">
            <a:extLst>
              <a:ext uri="{FF2B5EF4-FFF2-40B4-BE49-F238E27FC236}">
                <a16:creationId xmlns:a16="http://schemas.microsoft.com/office/drawing/2014/main" id="{E0FD44A0-337F-47D7-BD9F-A81B8683C4C7}"/>
              </a:ext>
            </a:extLst>
          </p:cNvPr>
          <p:cNvSpPr txBox="1">
            <a:spLocks/>
          </p:cNvSpPr>
          <p:nvPr/>
        </p:nvSpPr>
        <p:spPr>
          <a:xfrm>
            <a:off x="4047083" y="4412874"/>
            <a:ext cx="1544975" cy="137513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dirty="0">
                <a:latin typeface="Cabin Sketch" panose="020B0503050202020004" pitchFamily="34" charset="0"/>
              </a:rPr>
              <a:t>Les collaborateurs qui </a:t>
            </a:r>
            <a:r>
              <a:rPr lang="fr-FR" sz="1050" b="1" dirty="0">
                <a:latin typeface="Cabin Sketch" panose="020B0503050202020004" pitchFamily="34" charset="0"/>
              </a:rPr>
              <a:t>informent ou conseillent la clientèle en matière d’instrument financier</a:t>
            </a:r>
            <a:r>
              <a:rPr lang="fr-FR" sz="1050" dirty="0">
                <a:latin typeface="Cabin Sketch" panose="020B0503050202020004" pitchFamily="34" charset="0"/>
              </a:rPr>
              <a:t>, y compris les collaborateurs bénéficiant de la</a:t>
            </a:r>
          </a:p>
          <a:p>
            <a:r>
              <a:rPr lang="fr-FR" sz="1050" dirty="0">
                <a:latin typeface="Cabin Sketch" panose="020B0503050202020004" pitchFamily="34" charset="0"/>
              </a:rPr>
              <a:t>clause de grand-père</a:t>
            </a:r>
          </a:p>
        </p:txBody>
      </p:sp>
      <p:sp>
        <p:nvSpPr>
          <p:cNvPr id="40" name="Espace réservé du texte 12">
            <a:extLst>
              <a:ext uri="{FF2B5EF4-FFF2-40B4-BE49-F238E27FC236}">
                <a16:creationId xmlns:a16="http://schemas.microsoft.com/office/drawing/2014/main" id="{6B8CE6A5-CC67-4C28-935C-E39D394BEFF7}"/>
              </a:ext>
            </a:extLst>
          </p:cNvPr>
          <p:cNvSpPr txBox="1">
            <a:spLocks/>
          </p:cNvSpPr>
          <p:nvPr/>
        </p:nvSpPr>
        <p:spPr>
          <a:xfrm>
            <a:off x="7319559" y="4344989"/>
            <a:ext cx="1099085" cy="37080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solidFill>
                  <a:srgbClr val="00B0F0"/>
                </a:solidFill>
                <a:latin typeface="+mj-lt"/>
              </a:rPr>
              <a:t>4H</a:t>
            </a:r>
            <a:endParaRPr lang="fr-FR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41" name="Espace réservé du texte 12">
            <a:extLst>
              <a:ext uri="{FF2B5EF4-FFF2-40B4-BE49-F238E27FC236}">
                <a16:creationId xmlns:a16="http://schemas.microsoft.com/office/drawing/2014/main" id="{83396A99-C2FF-4B46-A183-9F3C15AD43DA}"/>
              </a:ext>
            </a:extLst>
          </p:cNvPr>
          <p:cNvSpPr txBox="1">
            <a:spLocks/>
          </p:cNvSpPr>
          <p:nvPr/>
        </p:nvSpPr>
        <p:spPr>
          <a:xfrm>
            <a:off x="8484886" y="4352684"/>
            <a:ext cx="1340602" cy="1435324"/>
          </a:xfrm>
          <a:prstGeom prst="rect">
            <a:avLst/>
          </a:prstGeom>
          <a:ln w="9525"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dirty="0">
                <a:latin typeface="Cabin Sketch" panose="020B0503050202020004" pitchFamily="34" charset="0"/>
              </a:rPr>
              <a:t>D’AVRIL A DECEMBRE</a:t>
            </a:r>
          </a:p>
        </p:txBody>
      </p:sp>
      <p:sp>
        <p:nvSpPr>
          <p:cNvPr id="42" name="Espace réservé du texte 12">
            <a:extLst>
              <a:ext uri="{FF2B5EF4-FFF2-40B4-BE49-F238E27FC236}">
                <a16:creationId xmlns:a16="http://schemas.microsoft.com/office/drawing/2014/main" id="{817A1C67-8297-4029-96F8-D1933B8836B5}"/>
              </a:ext>
            </a:extLst>
          </p:cNvPr>
          <p:cNvSpPr txBox="1">
            <a:spLocks/>
          </p:cNvSpPr>
          <p:nvPr/>
        </p:nvSpPr>
        <p:spPr>
          <a:xfrm>
            <a:off x="5735716" y="4352684"/>
            <a:ext cx="1478996" cy="371021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latin typeface="+mj-lt"/>
              </a:rPr>
              <a:t>FRO - DEAC Parcours Conseil CE 2022</a:t>
            </a:r>
          </a:p>
        </p:txBody>
      </p:sp>
      <p:sp>
        <p:nvSpPr>
          <p:cNvPr id="43" name="Espace réservé du texte 12">
            <a:extLst>
              <a:ext uri="{FF2B5EF4-FFF2-40B4-BE49-F238E27FC236}">
                <a16:creationId xmlns:a16="http://schemas.microsoft.com/office/drawing/2014/main" id="{81EBC18E-32E1-4318-9121-5468F9287E9C}"/>
              </a:ext>
            </a:extLst>
          </p:cNvPr>
          <p:cNvSpPr txBox="1">
            <a:spLocks/>
          </p:cNvSpPr>
          <p:nvPr/>
        </p:nvSpPr>
        <p:spPr>
          <a:xfrm>
            <a:off x="5735717" y="4776878"/>
            <a:ext cx="1478996" cy="544283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latin typeface="+mj-lt"/>
              </a:rPr>
              <a:t>Etude de cas</a:t>
            </a:r>
          </a:p>
        </p:txBody>
      </p:sp>
      <p:sp>
        <p:nvSpPr>
          <p:cNvPr id="44" name="Espace réservé du texte 12">
            <a:extLst>
              <a:ext uri="{FF2B5EF4-FFF2-40B4-BE49-F238E27FC236}">
                <a16:creationId xmlns:a16="http://schemas.microsoft.com/office/drawing/2014/main" id="{F61A5559-2060-4C28-8187-6D186A17E991}"/>
              </a:ext>
            </a:extLst>
          </p:cNvPr>
          <p:cNvSpPr txBox="1">
            <a:spLocks/>
          </p:cNvSpPr>
          <p:nvPr/>
        </p:nvSpPr>
        <p:spPr>
          <a:xfrm>
            <a:off x="5723731" y="5399314"/>
            <a:ext cx="1478996" cy="388695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latin typeface="Cabin Sketch" panose="020B0503050202020004" pitchFamily="34" charset="0"/>
              </a:rPr>
              <a:t>Plan d’action </a:t>
            </a:r>
          </a:p>
          <a:p>
            <a:pPr algn="ctr"/>
            <a:r>
              <a:rPr lang="fr-FR" dirty="0">
                <a:latin typeface="Cabin Sketch" panose="020B0503050202020004" pitchFamily="34" charset="0"/>
              </a:rPr>
              <a:t>(si besoin)</a:t>
            </a:r>
          </a:p>
        </p:txBody>
      </p:sp>
      <p:sp>
        <p:nvSpPr>
          <p:cNvPr id="45" name="Espace réservé du texte 12">
            <a:extLst>
              <a:ext uri="{FF2B5EF4-FFF2-40B4-BE49-F238E27FC236}">
                <a16:creationId xmlns:a16="http://schemas.microsoft.com/office/drawing/2014/main" id="{14717017-4098-41B9-BBD5-FAE6B2125EF6}"/>
              </a:ext>
            </a:extLst>
          </p:cNvPr>
          <p:cNvSpPr txBox="1">
            <a:spLocks/>
          </p:cNvSpPr>
          <p:nvPr/>
        </p:nvSpPr>
        <p:spPr>
          <a:xfrm>
            <a:off x="7306642" y="4838475"/>
            <a:ext cx="1112001" cy="447033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solidFill>
                  <a:srgbClr val="00B0F0"/>
                </a:solidFill>
                <a:latin typeface="+mj-lt"/>
              </a:rPr>
              <a:t>Entre 30 et </a:t>
            </a:r>
          </a:p>
          <a:p>
            <a:pPr algn="ctr"/>
            <a:r>
              <a:rPr lang="fr-FR" b="1" dirty="0">
                <a:solidFill>
                  <a:srgbClr val="00B0F0"/>
                </a:solidFill>
                <a:latin typeface="+mj-lt"/>
              </a:rPr>
              <a:t>40 mn</a:t>
            </a:r>
            <a:endParaRPr lang="fr-FR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46" name="Espace réservé du texte 12">
            <a:extLst>
              <a:ext uri="{FF2B5EF4-FFF2-40B4-BE49-F238E27FC236}">
                <a16:creationId xmlns:a16="http://schemas.microsoft.com/office/drawing/2014/main" id="{3E744472-9956-4393-A43F-0690014E6931}"/>
              </a:ext>
            </a:extLst>
          </p:cNvPr>
          <p:cNvSpPr txBox="1">
            <a:spLocks/>
          </p:cNvSpPr>
          <p:nvPr/>
        </p:nvSpPr>
        <p:spPr>
          <a:xfrm>
            <a:off x="7306642" y="5364075"/>
            <a:ext cx="1112001" cy="423933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solidFill>
                  <a:srgbClr val="00B0F0"/>
                </a:solidFill>
                <a:latin typeface="Cabin Sketch" panose="020B0503050202020004" pitchFamily="34" charset="0"/>
              </a:rPr>
              <a:t>30 MIN</a:t>
            </a:r>
            <a:endParaRPr lang="fr-FR" dirty="0">
              <a:solidFill>
                <a:srgbClr val="00B0F0"/>
              </a:solidFill>
              <a:latin typeface="Cabin Sketch" panose="020B0503050202020004" pitchFamily="34" charset="0"/>
            </a:endParaRP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6F6E580E-B133-4595-AF66-E0AE6624CA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0"/>
          <a:stretch/>
        </p:blipFill>
        <p:spPr>
          <a:xfrm>
            <a:off x="1485170" y="2332979"/>
            <a:ext cx="617128" cy="522395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0030432B-CDF3-4BF7-9658-6B4DA30FFB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1" b="13833"/>
          <a:stretch/>
        </p:blipFill>
        <p:spPr>
          <a:xfrm>
            <a:off x="1593950" y="4687663"/>
            <a:ext cx="508348" cy="748656"/>
          </a:xfrm>
          <a:prstGeom prst="rect">
            <a:avLst/>
          </a:prstGeom>
        </p:spPr>
      </p:pic>
      <p:sp>
        <p:nvSpPr>
          <p:cNvPr id="49" name="Espace réservé du texte 12">
            <a:extLst>
              <a:ext uri="{FF2B5EF4-FFF2-40B4-BE49-F238E27FC236}">
                <a16:creationId xmlns:a16="http://schemas.microsoft.com/office/drawing/2014/main" id="{B2C21D92-16F5-4E36-8602-1F30841B572B}"/>
              </a:ext>
            </a:extLst>
          </p:cNvPr>
          <p:cNvSpPr txBox="1">
            <a:spLocks/>
          </p:cNvSpPr>
          <p:nvPr/>
        </p:nvSpPr>
        <p:spPr>
          <a:xfrm>
            <a:off x="7281994" y="2215401"/>
            <a:ext cx="1099794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1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dirty="0" err="1">
                <a:solidFill>
                  <a:srgbClr val="F63691"/>
                </a:solidFill>
                <a:latin typeface="+mj-lt"/>
              </a:rPr>
              <a:t>Pass</a:t>
            </a:r>
            <a:r>
              <a:rPr lang="fr-FR" dirty="0">
                <a:solidFill>
                  <a:srgbClr val="F63691"/>
                </a:solidFill>
                <a:latin typeface="+mj-lt"/>
              </a:rPr>
              <a:t> DCI 7h 2022</a:t>
            </a:r>
          </a:p>
        </p:txBody>
      </p:sp>
    </p:spTree>
    <p:extLst>
      <p:ext uri="{BB962C8B-B14F-4D97-AF65-F5344CB8AC3E}">
        <p14:creationId xmlns:p14="http://schemas.microsoft.com/office/powerpoint/2010/main" val="2370160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49943" y="227605"/>
            <a:ext cx="7751377" cy="311335"/>
          </a:xfrm>
        </p:spPr>
        <p:txBody>
          <a:bodyPr/>
          <a:lstStyle/>
          <a:p>
            <a:r>
              <a:rPr lang="fr-FR" dirty="0"/>
              <a:t>FOCUS DDA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9427482" cy="311334"/>
          </a:xfrm>
        </p:spPr>
        <p:txBody>
          <a:bodyPr/>
          <a:lstStyle/>
          <a:p>
            <a:r>
              <a:rPr lang="fr-FR" dirty="0"/>
              <a:t>Modules déployés à ce jour et éligibles DDA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des Ressources Humaines – Développement des Compétences – Juillet 2022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37768FB-ED50-4753-84B7-E35D2F76145A}"/>
              </a:ext>
            </a:extLst>
          </p:cNvPr>
          <p:cNvSpPr txBox="1"/>
          <p:nvPr/>
        </p:nvSpPr>
        <p:spPr>
          <a:xfrm>
            <a:off x="9417919" y="3429000"/>
            <a:ext cx="1583003" cy="6001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F0000"/>
                </a:solidFill>
                <a:latin typeface="+mj-lt"/>
              </a:rPr>
              <a:t>Déploiement en  cours selon l’avancement de la </a:t>
            </a:r>
            <a:r>
              <a:rPr lang="fr-FR" sz="1100" b="1" dirty="0" err="1">
                <a:solidFill>
                  <a:srgbClr val="FF0000"/>
                </a:solidFill>
                <a:latin typeface="+mj-lt"/>
              </a:rPr>
              <a:t>Pass</a:t>
            </a:r>
            <a:r>
              <a:rPr lang="fr-FR" sz="1100" b="1" dirty="0">
                <a:solidFill>
                  <a:srgbClr val="FF0000"/>
                </a:solidFill>
                <a:latin typeface="+mj-lt"/>
              </a:rPr>
              <a:t> DCI 7h - 2022</a:t>
            </a:r>
          </a:p>
        </p:txBody>
      </p:sp>
      <p:graphicFrame>
        <p:nvGraphicFramePr>
          <p:cNvPr id="51" name="Tableau 50">
            <a:extLst>
              <a:ext uri="{FF2B5EF4-FFF2-40B4-BE49-F238E27FC236}">
                <a16:creationId xmlns:a16="http://schemas.microsoft.com/office/drawing/2014/main" id="{721F2AD4-398A-4DFA-8388-1E67A3EED8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206967"/>
              </p:ext>
            </p:extLst>
          </p:nvPr>
        </p:nvGraphicFramePr>
        <p:xfrm>
          <a:off x="1768366" y="1891808"/>
          <a:ext cx="6913179" cy="2343862"/>
        </p:xfrm>
        <a:graphic>
          <a:graphicData uri="http://schemas.openxmlformats.org/drawingml/2006/table">
            <a:tbl>
              <a:tblPr/>
              <a:tblGrid>
                <a:gridCol w="1516547">
                  <a:extLst>
                    <a:ext uri="{9D8B030D-6E8A-4147-A177-3AD203B41FA5}">
                      <a16:colId xmlns:a16="http://schemas.microsoft.com/office/drawing/2014/main" val="1745098335"/>
                    </a:ext>
                  </a:extLst>
                </a:gridCol>
                <a:gridCol w="4084300">
                  <a:extLst>
                    <a:ext uri="{9D8B030D-6E8A-4147-A177-3AD203B41FA5}">
                      <a16:colId xmlns:a16="http://schemas.microsoft.com/office/drawing/2014/main" val="3045037589"/>
                    </a:ext>
                  </a:extLst>
                </a:gridCol>
                <a:gridCol w="1312332">
                  <a:extLst>
                    <a:ext uri="{9D8B030D-6E8A-4147-A177-3AD203B41FA5}">
                      <a16:colId xmlns:a16="http://schemas.microsoft.com/office/drawing/2014/main" val="2603134933"/>
                    </a:ext>
                  </a:extLst>
                </a:gridCol>
              </a:tblGrid>
              <a:tr h="58596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Méthode pédagogique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Modules de formation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Durée estimée du module (minutes)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986650"/>
                  </a:ext>
                </a:extLst>
              </a:tr>
              <a:tr h="292983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AERAS : Assurance emprunteur avec un risque aggravé de santé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243482"/>
                  </a:ext>
                </a:extLst>
              </a:tr>
              <a:tr h="292983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 - LAB Assurance Non Vie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566337"/>
                  </a:ext>
                </a:extLst>
              </a:tr>
              <a:tr h="292983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 - LAB Assurance Vie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548378"/>
                  </a:ext>
                </a:extLst>
              </a:tr>
              <a:tr h="2929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Pass DDA 5h20 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320 comptées 420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853478"/>
                  </a:ext>
                </a:extLst>
              </a:tr>
              <a:tr h="292983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789618"/>
                  </a:ext>
                </a:extLst>
              </a:tr>
              <a:tr h="2929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Pass DDA 7h 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7936373"/>
                  </a:ext>
                </a:extLst>
              </a:tr>
            </a:tbl>
          </a:graphicData>
        </a:graphic>
      </p:graphicFrame>
      <p:pic>
        <p:nvPicPr>
          <p:cNvPr id="52" name="Image 51">
            <a:extLst>
              <a:ext uri="{FF2B5EF4-FFF2-40B4-BE49-F238E27FC236}">
                <a16:creationId xmlns:a16="http://schemas.microsoft.com/office/drawing/2014/main" id="{984C77FC-1286-4188-8D53-84DC8E581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776" y="4969054"/>
            <a:ext cx="10001250" cy="457200"/>
          </a:xfrm>
          <a:prstGeom prst="rect">
            <a:avLst/>
          </a:prstGeom>
        </p:spPr>
      </p:pic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3665F7EA-B49E-4083-93E3-E20395F212A3}"/>
              </a:ext>
            </a:extLst>
          </p:cNvPr>
          <p:cNvSpPr/>
          <p:nvPr/>
        </p:nvSpPr>
        <p:spPr>
          <a:xfrm>
            <a:off x="8936610" y="3337089"/>
            <a:ext cx="226244" cy="898581"/>
          </a:xfrm>
          <a:prstGeom prst="rightBrace">
            <a:avLst/>
          </a:prstGeom>
          <a:noFill/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04326F-E4EA-44B5-BE83-F65B69516FC2}"/>
              </a:ext>
            </a:extLst>
          </p:cNvPr>
          <p:cNvSpPr txBox="1"/>
          <p:nvPr/>
        </p:nvSpPr>
        <p:spPr>
          <a:xfrm rot="834307">
            <a:off x="7717889" y="1088806"/>
            <a:ext cx="2663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bin Sketch"/>
                <a:ea typeface="+mn-ea"/>
                <a:cs typeface="+mn-cs"/>
              </a:rPr>
              <a:t>15 h DDA à suivre par an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D37D9-2C63-42FB-85DD-496684C5EB56}"/>
              </a:ext>
            </a:extLst>
          </p:cNvPr>
          <p:cNvSpPr/>
          <p:nvPr/>
        </p:nvSpPr>
        <p:spPr>
          <a:xfrm>
            <a:off x="1015551" y="4475761"/>
            <a:ext cx="5157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Modules à déployer sur le dernier quadrimestre 2022</a:t>
            </a:r>
          </a:p>
        </p:txBody>
      </p:sp>
    </p:spTree>
    <p:extLst>
      <p:ext uri="{BB962C8B-B14F-4D97-AF65-F5344CB8AC3E}">
        <p14:creationId xmlns:p14="http://schemas.microsoft.com/office/powerpoint/2010/main" val="3168694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6B21701-58BA-4C61-B3E7-4C2FDDCF7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431" y="438848"/>
            <a:ext cx="2706859" cy="670618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49943" y="227605"/>
            <a:ext cx="7751377" cy="311335"/>
          </a:xfrm>
        </p:spPr>
        <p:txBody>
          <a:bodyPr/>
          <a:lstStyle/>
          <a:p>
            <a:r>
              <a:rPr lang="fr-FR" dirty="0"/>
              <a:t>Liste des FRO Récurrentes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9427482" cy="311334"/>
          </a:xfrm>
        </p:spPr>
        <p:txBody>
          <a:bodyPr/>
          <a:lstStyle/>
          <a:p>
            <a:r>
              <a:rPr lang="fr-FR" dirty="0"/>
              <a:t>Liste des  autres formations réglementaires, durées et fréquences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des Ressources Humaines – Développement des Compétences – Juillet 2022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5B86C9-669E-4E15-92F9-6FC182622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" y="1136418"/>
            <a:ext cx="1167765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33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49943" y="227605"/>
            <a:ext cx="7751377" cy="311335"/>
          </a:xfrm>
        </p:spPr>
        <p:txBody>
          <a:bodyPr/>
          <a:lstStyle/>
          <a:p>
            <a:r>
              <a:rPr lang="fr-FR" dirty="0"/>
              <a:t>Focus ALUR (rattrapage 2021 : Marché Premium et GCP)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des Ressources Humaines – Développement des Compétences – Juillet 2022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0D3ABA8-B019-48E2-AADB-961FA1EEE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536493"/>
              </p:ext>
            </p:extLst>
          </p:nvPr>
        </p:nvGraphicFramePr>
        <p:xfrm>
          <a:off x="660400" y="2092426"/>
          <a:ext cx="9956800" cy="2476500"/>
        </p:xfrm>
        <a:graphic>
          <a:graphicData uri="http://schemas.openxmlformats.org/drawingml/2006/table">
            <a:tbl>
              <a:tblPr/>
              <a:tblGrid>
                <a:gridCol w="1437817">
                  <a:extLst>
                    <a:ext uri="{9D8B030D-6E8A-4147-A177-3AD203B41FA5}">
                      <a16:colId xmlns:a16="http://schemas.microsoft.com/office/drawing/2014/main" val="3047881342"/>
                    </a:ext>
                  </a:extLst>
                </a:gridCol>
                <a:gridCol w="5763962">
                  <a:extLst>
                    <a:ext uri="{9D8B030D-6E8A-4147-A177-3AD203B41FA5}">
                      <a16:colId xmlns:a16="http://schemas.microsoft.com/office/drawing/2014/main" val="1368879244"/>
                    </a:ext>
                  </a:extLst>
                </a:gridCol>
                <a:gridCol w="2755021">
                  <a:extLst>
                    <a:ext uri="{9D8B030D-6E8A-4147-A177-3AD203B41FA5}">
                      <a16:colId xmlns:a16="http://schemas.microsoft.com/office/drawing/2014/main" val="2773116960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Méthode pédagogique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Modules de formation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1143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 - Les finalités de la loi ALUR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ALUR (GCP rattrapage 2021)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67945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différents types d’acquisition d'un bien immobilier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ALUR (GCP rattrapage 2021)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2852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dispositifs de fiscalité immobilière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ALUR (GCP rattrapage 2021)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3482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dernières lois de défiscalisation immobilière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ALUR (GCP rattrapage 2021)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12303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 - Non discrimination à l'accès au logement - ALUR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ALUR (GCP rattrapage 2021)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8474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 – Déontologie immobilière - ALUR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ALUR (GCP rattrapage 2021)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40554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GARANTIES IMMOBILIERES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ALUR (rattrapage 2021)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7234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 BILAN COMPTABLE ET FISCAL DES INVESTISSEMENTS IMMOBILIERS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ALUR (rattrapage 2021)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373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 FINANCEMENTS IMMOBILIERS : MAITRISER LES DETENTIONS COMPLEXES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ALUR (rattrapage 2021)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376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54098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3">
      <a:majorFont>
        <a:latin typeface="Cabin Sketch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4138</TotalTime>
  <Words>606</Words>
  <Application>Microsoft Office PowerPoint</Application>
  <PresentationFormat>Grand écran</PresentationFormat>
  <Paragraphs>126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Cabin Sketch</vt:lpstr>
      <vt:lpstr>Calibri</vt:lpstr>
      <vt:lpstr>Corbel</vt:lpstr>
      <vt:lpstr>Courier New</vt:lpstr>
      <vt:lpstr>Wingdings</vt:lpstr>
      <vt:lpstr>Thème Office</vt:lpstr>
      <vt:lpstr>LES FORMATIONS REGLEMENTAIRES OBLIGATOIRES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Mathilda Liegeon</dc:creator>
  <cp:lastModifiedBy>VALENTIN Valerie [CEGEE]</cp:lastModifiedBy>
  <cp:revision>200</cp:revision>
  <dcterms:created xsi:type="dcterms:W3CDTF">2021-04-27T07:58:40Z</dcterms:created>
  <dcterms:modified xsi:type="dcterms:W3CDTF">2022-07-11T07:15:27Z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mathilda.liegeon@cegee.caisse-epargne.fr</vt:lpwstr>
  </property>
  <property fmtid="{D5CDD505-2E9C-101B-9397-08002B2CF9AE}" pid="5" name="MSIP_Label_48a19f0c-bea1-442e-a475-ed109d9ec508_SetDate">
    <vt:lpwstr>2021-06-03T13:31:47.8751616Z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