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5"/>
    <p:sldMasterId id="2147483693" r:id="rId6"/>
  </p:sldMasterIdLst>
  <p:notesMasterIdLst>
    <p:notesMasterId r:id="rId12"/>
  </p:notesMasterIdLst>
  <p:sldIdLst>
    <p:sldId id="256" r:id="rId7"/>
    <p:sldId id="257" r:id="rId8"/>
    <p:sldId id="258" r:id="rId9"/>
    <p:sldId id="260" r:id="rId10"/>
    <p:sldId id="262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1A58"/>
    <a:srgbClr val="E7302A"/>
    <a:srgbClr val="FFFFFF"/>
    <a:srgbClr val="F0F0F0"/>
    <a:srgbClr val="AF835E"/>
    <a:srgbClr val="BA7854"/>
    <a:srgbClr val="F2F2F2"/>
    <a:srgbClr val="FBDCDD"/>
    <a:srgbClr val="DDBB1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053" autoAdjust="0"/>
    <p:restoredTop sz="96224" autoAdjust="0"/>
  </p:normalViewPr>
  <p:slideViewPr>
    <p:cSldViewPr snapToGrid="0">
      <p:cViewPr varScale="1">
        <p:scale>
          <a:sx n="111" d="100"/>
          <a:sy n="111" d="100"/>
        </p:scale>
        <p:origin x="105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1.xml"/><Relationship Id="rId15" Type="http://schemas.openxmlformats.org/officeDocument/2006/relationships/theme" Target="theme/theme1.xml"/><Relationship Id="rId10" Type="http://schemas.openxmlformats.org/officeDocument/2006/relationships/slide" Target="slides/slide4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50192D-E309-4429-9897-26E4FB2B12F9}" type="datetimeFigureOut">
              <a:rPr lang="fr-FR" smtClean="0"/>
              <a:t>30/08/2022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E71345-BDC6-4769-BF97-5944EC7B29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613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3" t="29642" r="64881" b="44552"/>
          <a:stretch/>
        </p:blipFill>
        <p:spPr>
          <a:xfrm>
            <a:off x="11265489" y="6231194"/>
            <a:ext cx="426482" cy="44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8737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50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08687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43443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7F75E64-17D8-4F68-9C2A-7DE9C8E7B4F5}"/>
              </a:ext>
            </a:extLst>
          </p:cNvPr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4188602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>
          <p15:clr>
            <a:srgbClr val="FBAE40"/>
          </p15:clr>
        </p15:guide>
        <p15:guide id="2" pos="737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5039305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0801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7160" y="-30480"/>
            <a:ext cx="12435840" cy="6888480"/>
          </a:xfrm>
          <a:prstGeom prst="rect">
            <a:avLst/>
          </a:prstGeom>
        </p:spPr>
      </p:pic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30 août 2022</a:t>
            </a:fld>
            <a:endParaRPr lang="fr-FR" dirty="0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148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D0554C4-B329-44FB-8A8A-413BF97C4B11}" type="datetime4">
              <a:rPr lang="fr-FR" smtClean="0"/>
              <a:pPr/>
              <a:t>30 août 2022</a:t>
            </a:fld>
            <a:endParaRPr lang="fr-FR" dirty="0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390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BF20E773-0DFF-49F5-88D1-06EE1957307C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58" cy="5805341"/>
          </a:xfrm>
          <a:custGeom>
            <a:avLst/>
            <a:gdLst>
              <a:gd name="connsiteX0" fmla="*/ 985106 w 11160058"/>
              <a:gd name="connsiteY0" fmla="*/ 0 h 5805341"/>
              <a:gd name="connsiteX1" fmla="*/ 10144358 w 11160058"/>
              <a:gd name="connsiteY1" fmla="*/ 0 h 5805341"/>
              <a:gd name="connsiteX2" fmla="*/ 10144358 w 11160058"/>
              <a:gd name="connsiteY2" fmla="*/ 1 h 5805341"/>
              <a:gd name="connsiteX3" fmla="*/ 11151002 w 11160058"/>
              <a:gd name="connsiteY3" fmla="*/ 1 h 5805341"/>
              <a:gd name="connsiteX4" fmla="*/ 11151128 w 11160058"/>
              <a:gd name="connsiteY4" fmla="*/ 0 h 5805341"/>
              <a:gd name="connsiteX5" fmla="*/ 11160002 w 11160058"/>
              <a:gd name="connsiteY5" fmla="*/ 8876 h 5805341"/>
              <a:gd name="connsiteX6" fmla="*/ 11160002 w 11160058"/>
              <a:gd name="connsiteY6" fmla="*/ 5407760 h 5805341"/>
              <a:gd name="connsiteX7" fmla="*/ 11160002 w 11160058"/>
              <a:gd name="connsiteY7" fmla="*/ 5441468 h 5805341"/>
              <a:gd name="connsiteX8" fmla="*/ 11160058 w 11160058"/>
              <a:gd name="connsiteY8" fmla="*/ 5441468 h 5805341"/>
              <a:gd name="connsiteX9" fmla="*/ 11160058 w 11160058"/>
              <a:gd name="connsiteY9" fmla="*/ 5628083 h 5805341"/>
              <a:gd name="connsiteX10" fmla="*/ 11160058 w 11160058"/>
              <a:gd name="connsiteY10" fmla="*/ 5646742 h 5805341"/>
              <a:gd name="connsiteX11" fmla="*/ 11160058 w 11160058"/>
              <a:gd name="connsiteY11" fmla="*/ 5685545 h 5805341"/>
              <a:gd name="connsiteX12" fmla="*/ 9606766 w 11160058"/>
              <a:gd name="connsiteY12" fmla="*/ 5685545 h 5805341"/>
              <a:gd name="connsiteX13" fmla="*/ 9606766 w 11160058"/>
              <a:gd name="connsiteY13" fmla="*/ 5805341 h 5805341"/>
              <a:gd name="connsiteX14" fmla="*/ 9 w 11160058"/>
              <a:gd name="connsiteY14" fmla="*/ 5805341 h 5805341"/>
              <a:gd name="connsiteX15" fmla="*/ 9 w 11160058"/>
              <a:gd name="connsiteY15" fmla="*/ 5685545 h 5805341"/>
              <a:gd name="connsiteX16" fmla="*/ 0 w 11160058"/>
              <a:gd name="connsiteY16" fmla="*/ 5628083 h 5805341"/>
              <a:gd name="connsiteX17" fmla="*/ 47 w 11160058"/>
              <a:gd name="connsiteY17" fmla="*/ 5628083 h 5805341"/>
              <a:gd name="connsiteX18" fmla="*/ 47 w 11160058"/>
              <a:gd name="connsiteY18" fmla="*/ 9636 h 5805341"/>
              <a:gd name="connsiteX19" fmla="*/ 0 w 11160058"/>
              <a:gd name="connsiteY19" fmla="*/ 8703 h 5805341"/>
              <a:gd name="connsiteX20" fmla="*/ 8793 w 11160058"/>
              <a:gd name="connsiteY20" fmla="*/ 1 h 5805341"/>
              <a:gd name="connsiteX21" fmla="*/ 985105 w 11160058"/>
              <a:gd name="connsiteY21" fmla="*/ 1 h 580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160058" h="5805341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281952"/>
                  <a:pt x="11160002" y="4469661"/>
                  <a:pt x="11160002" y="5407760"/>
                </a:cubicBezTo>
                <a:lnTo>
                  <a:pt x="11160002" y="5441468"/>
                </a:lnTo>
                <a:lnTo>
                  <a:pt x="11160058" y="5441468"/>
                </a:lnTo>
                <a:lnTo>
                  <a:pt x="11160058" y="5628083"/>
                </a:lnTo>
                <a:lnTo>
                  <a:pt x="11160058" y="5646742"/>
                </a:lnTo>
                <a:lnTo>
                  <a:pt x="11160058" y="5685545"/>
                </a:lnTo>
                <a:lnTo>
                  <a:pt x="9606766" y="5685545"/>
                </a:lnTo>
                <a:lnTo>
                  <a:pt x="9606766" y="5805341"/>
                </a:lnTo>
                <a:lnTo>
                  <a:pt x="9" y="5805341"/>
                </a:lnTo>
                <a:lnTo>
                  <a:pt x="9" y="5685545"/>
                </a:lnTo>
                <a:lnTo>
                  <a:pt x="0" y="5628083"/>
                </a:lnTo>
                <a:lnTo>
                  <a:pt x="47" y="5628083"/>
                </a:ln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30 août 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494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30 août 2022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3098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30 août 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774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30 août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6225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30 août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7605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FD05-87AB-4452-8462-E40CE5E2E73C}" type="datetime4">
              <a:rPr lang="fr-FR" smtClean="0"/>
              <a:t>30 août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94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30 août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1615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E631-13D7-40A2-ACE8-EA74897A880B}" type="datetime4">
              <a:rPr lang="fr-FR" smtClean="0"/>
              <a:t>30 août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6921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D98D5-62B2-447B-919F-3288137FC0FF}" type="datetime4">
              <a:rPr lang="fr-FR" smtClean="0"/>
              <a:t>30 août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9160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26BAF-03C0-4B38-AF75-03D3838D9244}" type="datetime4">
              <a:rPr lang="fr-FR" smtClean="0"/>
              <a:t>30 août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2726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30 août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3246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30 août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3291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4427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922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slideLayout" Target="../slideLayouts/slideLayout20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6" Type="http://schemas.openxmlformats.org/officeDocument/2006/relationships/slideLayout" Target="../slideLayouts/slideLayout23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7.xml"/><Relationship Id="rId19" Type="http://schemas.openxmlformats.org/officeDocument/2006/relationships/image" Target="../media/image5.jpeg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10" y="6467475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46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>
          <p15:clr>
            <a:srgbClr val="F26B43"/>
          </p15:clr>
        </p15:guide>
        <p15:guide id="2" pos="325">
          <p15:clr>
            <a:srgbClr val="F26B43"/>
          </p15:clr>
        </p15:guide>
        <p15:guide id="3" pos="438">
          <p15:clr>
            <a:srgbClr val="F26B43"/>
          </p15:clr>
        </p15:guide>
        <p15:guide id="4" pos="506">
          <p15:clr>
            <a:srgbClr val="F26B43"/>
          </p15:clr>
        </p15:guide>
        <p15:guide id="5" orient="horz" pos="935">
          <p15:clr>
            <a:srgbClr val="F26B43"/>
          </p15:clr>
        </p15:guide>
        <p15:guide id="6" orient="horz" pos="3929">
          <p15:clr>
            <a:srgbClr val="F26B43"/>
          </p15:clr>
        </p15:guide>
        <p15:guide id="7" orient="horz" pos="411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30 août 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295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klaxoon.com/join/HSFSPAX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5" Type="http://schemas.openxmlformats.org/officeDocument/2006/relationships/image" Target="../media/image21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aisse-epargne.fr/grand-est-europe/emprunter/pret-etudiant/" TargetMode="External"/><Relationship Id="rId3" Type="http://schemas.openxmlformats.org/officeDocument/2006/relationships/hyperlink" Target="https://www.digital-payments.groupebpce.com/caisse-epargne-appdemo/" TargetMode="External"/><Relationship Id="rId7" Type="http://schemas.openxmlformats.org/officeDocument/2006/relationships/hyperlink" Target="http://commerciaux.celca.caisse-epargne.fr/global-bdd/pilotage/le-multicanal/lequipement-banque-a-distance/assurance/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commerciaux.celca.caisse-epargne.fr/global-bdd/experience-client/epargne-credits-assurances/" TargetMode="External"/><Relationship Id="rId5" Type="http://schemas.openxmlformats.org/officeDocument/2006/relationships/hyperlink" Target="http://commerciaux.celca.caisse-epargne.fr/global-bdd/experience-client/banque-a-distance-2/" TargetMode="External"/><Relationship Id="rId4" Type="http://schemas.openxmlformats.org/officeDocument/2006/relationships/hyperlink" Target="http://commerciaux.celca.caisse-epargne.fr/global-bdd/experience-client/internet/direct-ecureuil-internet-particuliers/" TargetMode="External"/><Relationship Id="rId9" Type="http://schemas.openxmlformats.org/officeDocument/2006/relationships/hyperlink" Target="http://commerciaux.celca.caisse-epargne.fr/global-bdd/experience-client/quoi-de-neuf-dans-lappl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Heure du Jeudi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2230015" y="5052952"/>
            <a:ext cx="7893700" cy="304887"/>
          </a:xfrm>
        </p:spPr>
        <p:txBody>
          <a:bodyPr>
            <a:normAutofit fontScale="92500" lnSpcReduction="10000"/>
          </a:bodyPr>
          <a:lstStyle/>
          <a:p>
            <a:r>
              <a:rPr lang="fr-FR" dirty="0"/>
              <a:t>25 août 2022</a:t>
            </a:r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1440307" y="1909922"/>
            <a:ext cx="8683407" cy="1941642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UNE RENTREE EN TOUTE AUTONOMIE AVEC BANXO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Direction Distribution et Développement Digital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6E79475-28AA-4471-9A9A-291EC06343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3176" y="679408"/>
            <a:ext cx="2424113" cy="1230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399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F93AE82E-53B3-4681-9A00-40F71B8866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13145" y="2097707"/>
            <a:ext cx="7589146" cy="2806803"/>
          </a:xfrm>
        </p:spPr>
        <p:txBody>
          <a:bodyPr/>
          <a:lstStyle/>
          <a:p>
            <a:r>
              <a:rPr lang="fr-FR" sz="2000" dirty="0" smtClean="0"/>
              <a:t>Comment se connecter au jeu </a:t>
            </a:r>
            <a:r>
              <a:rPr lang="fr-FR" sz="2000" dirty="0" err="1" smtClean="0"/>
              <a:t>Klaxoon</a:t>
            </a:r>
            <a:r>
              <a:rPr lang="fr-FR" sz="2000" dirty="0" smtClean="0"/>
              <a:t> ?</a:t>
            </a:r>
            <a:endParaRPr lang="fr-FR" sz="2000" dirty="0"/>
          </a:p>
          <a:p>
            <a:r>
              <a:rPr lang="fr-FR" sz="2000" dirty="0" smtClean="0"/>
              <a:t>Le déroulé du jeu</a:t>
            </a:r>
            <a:endParaRPr lang="fr-FR" sz="2000" dirty="0"/>
          </a:p>
          <a:p>
            <a:r>
              <a:rPr lang="fr-FR" sz="2000" dirty="0" smtClean="0"/>
              <a:t>Retrouvez toutes les informations utiles dans la Rubrique des </a:t>
            </a:r>
            <a:r>
              <a:rPr lang="fr-FR" sz="2000" dirty="0"/>
              <a:t>C</a:t>
            </a:r>
            <a:r>
              <a:rPr lang="fr-FR" sz="2000" dirty="0" smtClean="0"/>
              <a:t>ommerciaux </a:t>
            </a:r>
          </a:p>
        </p:txBody>
      </p:sp>
    </p:spTree>
    <p:extLst>
      <p:ext uri="{BB962C8B-B14F-4D97-AF65-F5344CB8AC3E}">
        <p14:creationId xmlns:p14="http://schemas.microsoft.com/office/powerpoint/2010/main" val="2027541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5F0B4B0-6995-46FC-A30E-BA6B223BAF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0416" y="412803"/>
            <a:ext cx="10980738" cy="720000"/>
          </a:xfrm>
        </p:spPr>
        <p:txBody>
          <a:bodyPr/>
          <a:lstStyle/>
          <a:p>
            <a:r>
              <a:rPr lang="fr-FR" dirty="0"/>
              <a:t>Comment se connecter au jeu </a:t>
            </a:r>
            <a:r>
              <a:rPr lang="fr-FR" dirty="0" err="1" smtClean="0"/>
              <a:t>Klaxoon</a:t>
            </a:r>
            <a:r>
              <a:rPr lang="fr-FR" dirty="0" smtClean="0"/>
              <a:t> ?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3B16971-54C2-456F-AF04-D99267B837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Direction Distribution et Développement Digital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6056" y="1390581"/>
            <a:ext cx="3038475" cy="914400"/>
          </a:xfrm>
          <a:prstGeom prst="rect">
            <a:avLst/>
          </a:prstGeom>
        </p:spPr>
      </p:pic>
      <p:sp>
        <p:nvSpPr>
          <p:cNvPr id="19" name="Espace réservé du contenu 1">
            <a:extLst>
              <a:ext uri="{FF2B5EF4-FFF2-40B4-BE49-F238E27FC236}">
                <a16:creationId xmlns:a16="http://schemas.microsoft.com/office/drawing/2014/main" id="{F5EB6E99-2501-4639-A817-3E14BEB08F49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404925" y="2562760"/>
            <a:ext cx="10980738" cy="3671785"/>
          </a:xfrm>
        </p:spPr>
        <p:txBody>
          <a:bodyPr/>
          <a:lstStyle/>
          <a:p>
            <a:pPr marL="0" indent="0">
              <a:buNone/>
            </a:pPr>
            <a:r>
              <a:rPr lang="fr-FR" sz="2000" b="1" dirty="0"/>
              <a:t>Pour cette rentrée, </a:t>
            </a:r>
            <a:r>
              <a:rPr lang="fr-FR" sz="2000" b="1" dirty="0" smtClean="0"/>
              <a:t>nous </a:t>
            </a:r>
            <a:r>
              <a:rPr lang="fr-FR" sz="2000" b="1" dirty="0"/>
              <a:t>vous </a:t>
            </a:r>
            <a:r>
              <a:rPr lang="fr-FR" sz="2000" b="1" dirty="0" smtClean="0"/>
              <a:t>proposons </a:t>
            </a:r>
            <a:r>
              <a:rPr lang="fr-FR" sz="2000" b="1" dirty="0"/>
              <a:t>un nouveau format HDJ ludique et participatif. </a:t>
            </a:r>
            <a:endParaRPr lang="fr-FR" sz="2000" b="1" dirty="0" smtClean="0"/>
          </a:p>
          <a:p>
            <a:r>
              <a:rPr lang="fr-FR" sz="2000" dirty="0"/>
              <a:t>Regroupez-vous et </a:t>
            </a:r>
            <a:r>
              <a:rPr lang="fr-FR" sz="2000" b="1" dirty="0">
                <a:solidFill>
                  <a:srgbClr val="E7302A"/>
                </a:solidFill>
              </a:rPr>
              <a:t>jouez en équipe sur un seul </a:t>
            </a:r>
            <a:r>
              <a:rPr lang="fr-FR" sz="2000" b="1" dirty="0" smtClean="0">
                <a:solidFill>
                  <a:srgbClr val="E7302A"/>
                </a:solidFill>
              </a:rPr>
              <a:t>poste.</a:t>
            </a:r>
            <a:endParaRPr lang="fr-FR" sz="2000" b="1" dirty="0">
              <a:solidFill>
                <a:srgbClr val="E7302A"/>
              </a:solidFill>
            </a:endParaRPr>
          </a:p>
          <a:p>
            <a:r>
              <a:rPr lang="fr-FR" sz="2000" dirty="0"/>
              <a:t>Préparez votre téléphone et votre </a:t>
            </a:r>
            <a:r>
              <a:rPr lang="fr-FR" sz="2000" dirty="0" smtClean="0"/>
              <a:t>appli </a:t>
            </a:r>
            <a:r>
              <a:rPr lang="fr-FR" sz="2000" dirty="0" err="1"/>
              <a:t>Banxo</a:t>
            </a:r>
            <a:r>
              <a:rPr lang="fr-FR" sz="2000" dirty="0"/>
              <a:t>, ces outils vous seront utiles et vous aideront dans le parcours du </a:t>
            </a:r>
            <a:r>
              <a:rPr lang="fr-FR" sz="2000" dirty="0" smtClean="0"/>
              <a:t>jeu.</a:t>
            </a:r>
            <a:endParaRPr lang="fr-FR" sz="2000" dirty="0"/>
          </a:p>
          <a:p>
            <a:r>
              <a:rPr lang="fr-FR" sz="2000" dirty="0"/>
              <a:t>Connectez-vous en cliquant sur ce lien : </a:t>
            </a:r>
            <a:r>
              <a:rPr lang="fr-FR" sz="2400" b="1" dirty="0">
                <a:solidFill>
                  <a:schemeClr val="accent3">
                    <a:lumMod val="75000"/>
                  </a:schemeClr>
                </a:solidFill>
                <a:hlinkClick r:id="rId3"/>
              </a:rPr>
              <a:t>https://app.klaxoon.com/join/HSFSPAX</a:t>
            </a:r>
            <a:endParaRPr lang="fr-FR" sz="24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fr-FR" sz="2000" b="1" dirty="0" smtClean="0">
                <a:solidFill>
                  <a:srgbClr val="E7302A"/>
                </a:solidFill>
              </a:rPr>
              <a:t>Le </a:t>
            </a:r>
            <a:r>
              <a:rPr lang="fr-FR" sz="2000" b="1" dirty="0">
                <a:solidFill>
                  <a:srgbClr val="E7302A"/>
                </a:solidFill>
              </a:rPr>
              <a:t>jeu sera accessible jeudi 25/08 en début d’après-midi</a:t>
            </a:r>
          </a:p>
          <a:p>
            <a:r>
              <a:rPr lang="fr-FR" sz="2000" dirty="0" smtClean="0"/>
              <a:t>Choisissez en </a:t>
            </a:r>
            <a:r>
              <a:rPr lang="fr-FR" sz="2000" dirty="0"/>
              <a:t>pseudo </a:t>
            </a:r>
            <a:r>
              <a:rPr lang="fr-FR" sz="2000" b="1" dirty="0" smtClean="0">
                <a:solidFill>
                  <a:srgbClr val="E7302A"/>
                </a:solidFill>
              </a:rPr>
              <a:t>le nom de votre agence </a:t>
            </a:r>
            <a:r>
              <a:rPr lang="fr-FR" sz="2000" dirty="0" smtClean="0"/>
              <a:t>et </a:t>
            </a:r>
            <a:r>
              <a:rPr lang="fr-FR" sz="2000" dirty="0"/>
              <a:t>lancez la </a:t>
            </a:r>
            <a:r>
              <a:rPr lang="fr-FR" sz="2000" dirty="0" smtClean="0"/>
              <a:t>partie !</a:t>
            </a:r>
            <a:endParaRPr lang="fr-FR" sz="2000" dirty="0"/>
          </a:p>
          <a:p>
            <a:r>
              <a:rPr lang="fr-FR" sz="2000" dirty="0" smtClean="0"/>
              <a:t>Les 80 meilleures équipes recevront une surprise gourmande à partager (en cas d’égalité, un tirage au sort sera effectué)</a:t>
            </a:r>
          </a:p>
          <a:p>
            <a:pPr marL="0" indent="0" algn="ctr">
              <a:buNone/>
            </a:pPr>
            <a:r>
              <a:rPr lang="fr-FR" sz="2000" b="1" dirty="0" smtClean="0"/>
              <a:t>Durée du jeu : </a:t>
            </a:r>
            <a:r>
              <a:rPr lang="fr-FR" sz="2000" b="1" dirty="0" smtClean="0">
                <a:solidFill>
                  <a:srgbClr val="E7302A"/>
                </a:solidFill>
              </a:rPr>
              <a:t>30 minutes </a:t>
            </a:r>
            <a:r>
              <a:rPr lang="fr-FR" sz="2000" b="1" dirty="0" smtClean="0"/>
              <a:t>environ</a:t>
            </a:r>
            <a:endParaRPr lang="fr-FR" sz="2000" b="1" dirty="0"/>
          </a:p>
        </p:txBody>
      </p:sp>
    </p:spTree>
    <p:extLst>
      <p:ext uri="{BB962C8B-B14F-4D97-AF65-F5344CB8AC3E}">
        <p14:creationId xmlns:p14="http://schemas.microsoft.com/office/powerpoint/2010/main" val="129550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5F0B4B0-6995-46FC-A30E-BA6B223BAF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Le déroulé du jeu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3B16971-54C2-456F-AF04-D99267B837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Direction Distribution et Développement Digital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6057" y="1177306"/>
            <a:ext cx="3038475" cy="914400"/>
          </a:xfrm>
          <a:prstGeom prst="rect">
            <a:avLst/>
          </a:prstGeom>
        </p:spPr>
      </p:pic>
      <p:sp>
        <p:nvSpPr>
          <p:cNvPr id="19" name="Espace réservé du contenu 1">
            <a:extLst>
              <a:ext uri="{FF2B5EF4-FFF2-40B4-BE49-F238E27FC236}">
                <a16:creationId xmlns:a16="http://schemas.microsoft.com/office/drawing/2014/main" id="{F5EB6E99-2501-4639-A817-3E14BEB08F49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531647" y="2899458"/>
            <a:ext cx="7960235" cy="322935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r-FR" b="1" dirty="0" smtClean="0"/>
              <a:t>Gagnez </a:t>
            </a:r>
            <a:r>
              <a:rPr lang="fr-FR" b="1" dirty="0"/>
              <a:t>un maximum de points à chaque </a:t>
            </a:r>
            <a:r>
              <a:rPr lang="fr-FR" b="1" dirty="0" smtClean="0"/>
              <a:t>question</a:t>
            </a:r>
          </a:p>
          <a:p>
            <a:pPr marL="0" indent="0">
              <a:buNone/>
            </a:pPr>
            <a:r>
              <a:rPr lang="fr-FR" sz="1200" i="1" dirty="0" smtClean="0"/>
              <a:t>Chaque </a:t>
            </a:r>
            <a:r>
              <a:rPr lang="fr-FR" sz="1200" i="1" dirty="0"/>
              <a:t>question peut vous rapporter jusqu’à 100 </a:t>
            </a:r>
            <a:r>
              <a:rPr lang="fr-FR" sz="1200" i="1" dirty="0" smtClean="0"/>
              <a:t>points</a:t>
            </a:r>
            <a:endParaRPr lang="fr-FR" sz="1200" i="1" dirty="0"/>
          </a:p>
          <a:p>
            <a:pPr marL="0" indent="0">
              <a:buNone/>
            </a:pPr>
            <a:r>
              <a:rPr lang="fr-FR" sz="1200" i="1" dirty="0" smtClean="0"/>
              <a:t>Pour </a:t>
            </a:r>
            <a:r>
              <a:rPr lang="fr-FR" sz="1200" i="1" dirty="0"/>
              <a:t>remporter le maximum de points sur la question, votre réponse doit être complète et sans </a:t>
            </a:r>
            <a:r>
              <a:rPr lang="fr-FR" sz="1200" i="1" dirty="0" smtClean="0"/>
              <a:t>erreur</a:t>
            </a:r>
            <a:endParaRPr lang="fr-FR" sz="1200" i="1" dirty="0"/>
          </a:p>
          <a:p>
            <a:pPr marL="0" indent="0">
              <a:buNone/>
            </a:pPr>
            <a:r>
              <a:rPr lang="fr-FR" sz="1200" i="1" dirty="0" smtClean="0"/>
              <a:t>Chaque </a:t>
            </a:r>
            <a:r>
              <a:rPr lang="fr-FR" sz="1200" i="1" dirty="0"/>
              <a:t>oubli ou réponse fausse diminue votre score sur la </a:t>
            </a:r>
            <a:r>
              <a:rPr lang="fr-FR" sz="1200" i="1" dirty="0" smtClean="0"/>
              <a:t>question</a:t>
            </a:r>
            <a:endParaRPr lang="fr-FR" sz="1200" i="1" dirty="0"/>
          </a:p>
          <a:p>
            <a:r>
              <a:rPr lang="fr-FR" b="1" dirty="0" smtClean="0"/>
              <a:t>Le </a:t>
            </a:r>
            <a:r>
              <a:rPr lang="fr-FR" b="1" dirty="0"/>
              <a:t>temps de réponse n’est pas chronométré</a:t>
            </a:r>
          </a:p>
          <a:p>
            <a:r>
              <a:rPr lang="fr-FR" b="1" dirty="0"/>
              <a:t>Les réponses / erreurs apparaissent à l’écran après votre validation selon le code couleur ci-contre</a:t>
            </a:r>
          </a:p>
          <a:p>
            <a:r>
              <a:rPr lang="fr-FR" b="1" dirty="0"/>
              <a:t>Vos résultats sont visibles à la fin de chaque étape et à la fin de l’aventure</a:t>
            </a:r>
          </a:p>
          <a:p>
            <a:r>
              <a:rPr lang="fr-FR" b="1" dirty="0"/>
              <a:t>Visualisez </a:t>
            </a:r>
            <a:r>
              <a:rPr lang="fr-FR" b="1" dirty="0" smtClean="0"/>
              <a:t>la </a:t>
            </a:r>
            <a:r>
              <a:rPr lang="fr-FR" b="1" dirty="0"/>
              <a:t>performance </a:t>
            </a:r>
            <a:r>
              <a:rPr lang="fr-FR" b="1" dirty="0" smtClean="0"/>
              <a:t>de votre équipe en </a:t>
            </a:r>
            <a:r>
              <a:rPr lang="fr-FR" b="1" dirty="0"/>
              <a:t>fin de </a:t>
            </a:r>
            <a:r>
              <a:rPr lang="fr-FR" b="1" dirty="0" smtClean="0"/>
              <a:t>Safari</a:t>
            </a:r>
          </a:p>
          <a:p>
            <a:r>
              <a:rPr lang="fr-FR" b="1" dirty="0"/>
              <a:t>Les équipes ayant obtenu les meilleurs scores recevront une surprise gourmande à partager. En cas d’égalité, un tirage au sort sera réalisé.</a:t>
            </a:r>
          </a:p>
          <a:p>
            <a:endParaRPr lang="fr-FR" b="1" dirty="0"/>
          </a:p>
          <a:p>
            <a:endParaRPr lang="fr-FR" dirty="0"/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id="{F5F0B4B0-6995-46FC-A30E-BA6B223BAF28}"/>
              </a:ext>
            </a:extLst>
          </p:cNvPr>
          <p:cNvSpPr txBox="1">
            <a:spLocks/>
          </p:cNvSpPr>
          <p:nvPr/>
        </p:nvSpPr>
        <p:spPr>
          <a:xfrm>
            <a:off x="404925" y="1993920"/>
            <a:ext cx="10980738" cy="101131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L’Aventure Safari se compose de 12 questions réparties en plusieurs étapes. Unissez vos forces et n’hésitez pas à partager entre vous avant de répondre aux questions !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88898" y="3237767"/>
            <a:ext cx="704623" cy="81472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31127" y="3550454"/>
            <a:ext cx="638268" cy="768298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71259" y="3910578"/>
            <a:ext cx="584281" cy="709484"/>
          </a:xfrm>
          <a:prstGeom prst="rect">
            <a:avLst/>
          </a:prstGeom>
        </p:spPr>
      </p:pic>
      <p:sp>
        <p:nvSpPr>
          <p:cNvPr id="12" name="Espace réservé du contenu 1">
            <a:extLst>
              <a:ext uri="{FF2B5EF4-FFF2-40B4-BE49-F238E27FC236}">
                <a16:creationId xmlns:a16="http://schemas.microsoft.com/office/drawing/2014/main" id="{F5EB6E99-2501-4639-A817-3E14BEB08F49}"/>
              </a:ext>
            </a:extLst>
          </p:cNvPr>
          <p:cNvSpPr txBox="1">
            <a:spLocks/>
          </p:cNvSpPr>
          <p:nvPr/>
        </p:nvSpPr>
        <p:spPr>
          <a:xfrm>
            <a:off x="8771259" y="3550454"/>
            <a:ext cx="3259971" cy="1376830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1" indent="0">
              <a:buNone/>
            </a:pPr>
            <a:r>
              <a:rPr lang="fr-FR" b="1" dirty="0" smtClean="0"/>
              <a:t>Réponse attendue trouvée</a:t>
            </a:r>
          </a:p>
          <a:p>
            <a:pPr marL="468000" lvl="1" indent="0">
              <a:buNone/>
            </a:pPr>
            <a:r>
              <a:rPr lang="fr-FR" b="1" dirty="0" smtClean="0"/>
              <a:t>Réponse attendue non trouvée</a:t>
            </a:r>
          </a:p>
          <a:p>
            <a:pPr marL="468000" lvl="1" indent="0">
              <a:buNone/>
            </a:pPr>
            <a:r>
              <a:rPr lang="fr-FR" b="1" dirty="0" smtClean="0"/>
              <a:t>Réponse fausse</a:t>
            </a: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927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01570" y="2099696"/>
            <a:ext cx="823113" cy="799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458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5F0B4B0-6995-46FC-A30E-BA6B223BAF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4176" y="512749"/>
            <a:ext cx="10980738" cy="720000"/>
          </a:xfrm>
        </p:spPr>
        <p:txBody>
          <a:bodyPr>
            <a:normAutofit/>
          </a:bodyPr>
          <a:lstStyle/>
          <a:p>
            <a:r>
              <a:rPr lang="fr-FR" dirty="0"/>
              <a:t>Retrouvez toutes les informations utiles dans la Rubrique des </a:t>
            </a:r>
            <a:r>
              <a:rPr lang="fr-FR" dirty="0" smtClean="0"/>
              <a:t>Commerciaux 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3B16971-54C2-456F-AF04-D99267B837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Direction Distribution et Développement Digital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6057" y="1177306"/>
            <a:ext cx="3038475" cy="914400"/>
          </a:xfrm>
          <a:prstGeom prst="rect">
            <a:avLst/>
          </a:prstGeom>
        </p:spPr>
      </p:pic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id="{F5F0B4B0-6995-46FC-A30E-BA6B223BAF28}"/>
              </a:ext>
            </a:extLst>
          </p:cNvPr>
          <p:cNvSpPr txBox="1">
            <a:spLocks/>
          </p:cNvSpPr>
          <p:nvPr/>
        </p:nvSpPr>
        <p:spPr>
          <a:xfrm>
            <a:off x="751288" y="2327233"/>
            <a:ext cx="11129989" cy="387960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700" dirty="0" smtClean="0">
                <a:latin typeface="+mn-lt"/>
              </a:rPr>
              <a:t>Des tutoriels et supports de présentation sur les </a:t>
            </a:r>
            <a:r>
              <a:rPr lang="fr-FR" sz="1700" smtClean="0">
                <a:latin typeface="+mn-lt"/>
              </a:rPr>
              <a:t>fonctionnalités pour </a:t>
            </a:r>
            <a:r>
              <a:rPr lang="fr-FR" sz="1700" dirty="0" smtClean="0">
                <a:latin typeface="+mn-lt"/>
              </a:rPr>
              <a:t>chaque thématique 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900" b="0" dirty="0" smtClean="0">
                <a:latin typeface="+mn-lt"/>
                <a:hlinkClick r:id="rId3"/>
              </a:rPr>
              <a:t>Démo </a:t>
            </a:r>
            <a:r>
              <a:rPr lang="fr-FR" sz="1900" b="0" dirty="0">
                <a:latin typeface="+mn-lt"/>
                <a:hlinkClick r:id="rId3"/>
              </a:rPr>
              <a:t>client de l'application mobile Caisse d'Epargne - 89C3 | BPCE (groupebpce.com</a:t>
            </a:r>
            <a:r>
              <a:rPr lang="fr-FR" sz="1900" b="0" dirty="0" smtClean="0">
                <a:latin typeface="+mn-lt"/>
                <a:hlinkClick r:id="rId3"/>
              </a:rPr>
              <a:t>)</a:t>
            </a:r>
            <a:endParaRPr lang="fr-FR" sz="1900" b="0" dirty="0" smtClean="0">
              <a:latin typeface="+mn-l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900" b="0" dirty="0">
                <a:latin typeface="+mn-lt"/>
                <a:hlinkClick r:id="rId4"/>
              </a:rPr>
              <a:t>Connexion et sécurité – La rubrique des commerciaux (caisse-epargne.fr)</a:t>
            </a:r>
            <a:endParaRPr lang="fr-FR" sz="1900" b="0" dirty="0">
              <a:latin typeface="+mn-l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900" b="0" dirty="0" smtClean="0">
                <a:latin typeface="+mn-lt"/>
                <a:hlinkClick r:id="rId5"/>
              </a:rPr>
              <a:t>Comptes </a:t>
            </a:r>
            <a:r>
              <a:rPr lang="fr-FR" sz="1900" b="0" dirty="0">
                <a:latin typeface="+mn-lt"/>
                <a:hlinkClick r:id="rId5"/>
              </a:rPr>
              <a:t>et moyens de paiement – La rubrique des commerciaux (caisse-epargne.fr)</a:t>
            </a:r>
            <a:endParaRPr lang="fr-FR" sz="1900" b="0" dirty="0">
              <a:latin typeface="+mn-l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900" b="0" dirty="0" smtClean="0">
                <a:latin typeface="+mn-lt"/>
                <a:hlinkClick r:id="rId6"/>
              </a:rPr>
              <a:t>Crédit </a:t>
            </a:r>
            <a:r>
              <a:rPr lang="fr-FR" sz="1900" b="0" dirty="0">
                <a:latin typeface="+mn-lt"/>
                <a:hlinkClick r:id="rId6"/>
              </a:rPr>
              <a:t>– La rubrique des commerciaux (caisse-epargne.fr)</a:t>
            </a:r>
            <a:endParaRPr lang="fr-FR" sz="1900" b="0" dirty="0">
              <a:latin typeface="+mn-l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900" b="0" dirty="0">
                <a:latin typeface="+mn-lt"/>
                <a:hlinkClick r:id="rId7"/>
              </a:rPr>
              <a:t>Assurance – La rubrique des commerciaux (caisse-epargne.fr)</a:t>
            </a:r>
            <a:endParaRPr lang="fr-FR" sz="1900" b="0" dirty="0">
              <a:latin typeface="+mn-l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900" b="0" dirty="0">
                <a:latin typeface="+mn-lt"/>
                <a:hlinkClick r:id="rId8"/>
              </a:rPr>
              <a:t>Prêt étudiant : taux, simulateur | Caisse d'Épargne (caisse-epargne.fr)</a:t>
            </a:r>
            <a:endParaRPr lang="fr-FR" sz="1900" b="0" dirty="0">
              <a:latin typeface="+mn-lt"/>
            </a:endParaRPr>
          </a:p>
          <a:p>
            <a:endParaRPr lang="fr-FR" sz="1700" b="0" dirty="0">
              <a:latin typeface="+mn-lt"/>
            </a:endParaRPr>
          </a:p>
          <a:p>
            <a:r>
              <a:rPr lang="fr-FR" sz="1700" dirty="0" smtClean="0">
                <a:latin typeface="+mn-lt"/>
              </a:rPr>
              <a:t>Et pour vous tenir informé(e) des nouveautés, n’hésitez pas à consulter la Newsletter 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900" dirty="0">
                <a:hlinkClick r:id="rId9"/>
              </a:rPr>
              <a:t>Quoi de neuf dans l’appli ? – La rubrique des commerciaux (caisse-epargne.fr)</a:t>
            </a:r>
            <a:endParaRPr lang="fr-FR" sz="1900" dirty="0"/>
          </a:p>
          <a:p>
            <a:endParaRPr lang="fr-FR" sz="1700" b="0" dirty="0" smtClean="0">
              <a:latin typeface="+mn-lt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82400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EGEE_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402bd0e2-1d78-4f7d-9dde-91cd55d66e87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17782</TotalTime>
  <Words>449</Words>
  <Application>Microsoft Office PowerPoint</Application>
  <PresentationFormat>Grand écran</PresentationFormat>
  <Paragraphs>44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5</vt:i4>
      </vt:variant>
    </vt:vector>
  </HeadingPairs>
  <TitlesOfParts>
    <vt:vector size="14" baseType="lpstr">
      <vt:lpstr>Arial</vt:lpstr>
      <vt:lpstr>Arial Black</vt:lpstr>
      <vt:lpstr>Calibri</vt:lpstr>
      <vt:lpstr>Helvetica Neue Medium</vt:lpstr>
      <vt:lpstr>Montserrat Black</vt:lpstr>
      <vt:lpstr>Wingdings</vt:lpstr>
      <vt:lpstr>Wingdings 2</vt:lpstr>
      <vt:lpstr>CEGEE_Thème Office</vt:lpstr>
      <vt:lpstr>Caisse d'Epargne</vt:lpstr>
      <vt:lpstr>UNE RENTREE EN TOUTE AUTONOMIE AVEC BANXO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PODVIN Virginie [CEGEE]</cp:lastModifiedBy>
  <cp:revision>791</cp:revision>
  <dcterms:created xsi:type="dcterms:W3CDTF">2020-06-24T09:20:11Z</dcterms:created>
  <dcterms:modified xsi:type="dcterms:W3CDTF">2022-08-30T08:07:57Z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