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357" r:id="rId6"/>
    <p:sldId id="420" r:id="rId7"/>
    <p:sldId id="265" r:id="rId8"/>
    <p:sldId id="266" r:id="rId9"/>
    <p:sldId id="268" r:id="rId10"/>
    <p:sldId id="267" r:id="rId11"/>
    <p:sldId id="272" r:id="rId12"/>
    <p:sldId id="273" r:id="rId13"/>
    <p:sldId id="274" r:id="rId14"/>
    <p:sldId id="269" r:id="rId15"/>
    <p:sldId id="270" r:id="rId16"/>
    <p:sldId id="271" r:id="rId17"/>
    <p:sldId id="437" r:id="rId18"/>
    <p:sldId id="438" r:id="rId19"/>
    <p:sldId id="362" r:id="rId20"/>
    <p:sldId id="429" r:id="rId21"/>
    <p:sldId id="347" r:id="rId22"/>
    <p:sldId id="436" r:id="rId23"/>
    <p:sldId id="400" r:id="rId24"/>
    <p:sldId id="345" r:id="rId25"/>
    <p:sldId id="398" r:id="rId26"/>
    <p:sldId id="346" r:id="rId27"/>
    <p:sldId id="401" r:id="rId28"/>
    <p:sldId id="435" r:id="rId29"/>
    <p:sldId id="363" r:id="rId30"/>
    <p:sldId id="431" r:id="rId31"/>
    <p:sldId id="432" r:id="rId32"/>
    <p:sldId id="433" r:id="rId33"/>
    <p:sldId id="439" r:id="rId34"/>
    <p:sldId id="430" r:id="rId35"/>
    <p:sldId id="464" r:id="rId36"/>
    <p:sldId id="465" r:id="rId37"/>
    <p:sldId id="466" r:id="rId38"/>
    <p:sldId id="467" r:id="rId39"/>
    <p:sldId id="468" r:id="rId40"/>
    <p:sldId id="469" r:id="rId41"/>
    <p:sldId id="470" r:id="rId42"/>
    <p:sldId id="471" r:id="rId43"/>
    <p:sldId id="472" r:id="rId44"/>
    <p:sldId id="440" r:id="rId45"/>
    <p:sldId id="441" r:id="rId46"/>
    <p:sldId id="386" r:id="rId47"/>
    <p:sldId id="385" r:id="rId48"/>
    <p:sldId id="383" r:id="rId49"/>
    <p:sldId id="384" r:id="rId50"/>
    <p:sldId id="382" r:id="rId51"/>
    <p:sldId id="381" r:id="rId52"/>
    <p:sldId id="387" r:id="rId53"/>
    <p:sldId id="388" r:id="rId54"/>
    <p:sldId id="442" r:id="rId55"/>
    <p:sldId id="458" r:id="rId56"/>
    <p:sldId id="459" r:id="rId57"/>
    <p:sldId id="460" r:id="rId58"/>
    <p:sldId id="461" r:id="rId59"/>
    <p:sldId id="462" r:id="rId60"/>
    <p:sldId id="463" r:id="rId61"/>
  </p:sldIdLst>
  <p:sldSz cx="12192000" cy="6858000"/>
  <p:notesSz cx="6858000" cy="9144000"/>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ARD Alexandre [CEGEE]" initials="GA[" lastIdx="1" clrIdx="0">
    <p:extLst>
      <p:ext uri="{19B8F6BF-5375-455C-9EA6-DF929625EA0E}">
        <p15:presenceInfo xmlns:p15="http://schemas.microsoft.com/office/powerpoint/2012/main" userId="S::alexandre.gerard@cegee.caisse-epargne.fr::71f23b4c-c859-4170-9940-6339c9ebb9b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9C2F"/>
    <a:srgbClr val="549300"/>
    <a:srgbClr val="80C435"/>
    <a:srgbClr val="303F45"/>
    <a:srgbClr val="72B62F"/>
    <a:srgbClr val="E6E6E6"/>
    <a:srgbClr val="BB2D31"/>
    <a:srgbClr val="ACB9CA"/>
    <a:srgbClr val="F2F2F2"/>
    <a:srgbClr val="D62D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33" autoAdjust="0"/>
    <p:restoredTop sz="96265" autoAdjust="0"/>
  </p:normalViewPr>
  <p:slideViewPr>
    <p:cSldViewPr snapToGrid="0">
      <p:cViewPr varScale="1">
        <p:scale>
          <a:sx n="62" d="100"/>
          <a:sy n="62" d="100"/>
        </p:scale>
        <p:origin x="61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483528-B4FC-4262-951C-648B83D22D61}"/>
              </a:ext>
            </a:extLst>
          </p:cNvPr>
          <p:cNvSpPr/>
          <p:nvPr userDrawn="1"/>
        </p:nvSpPr>
        <p:spPr>
          <a:xfrm>
            <a:off x="0" y="434975"/>
            <a:ext cx="12192000" cy="59880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 name="Rectangle 7">
            <a:extLst>
              <a:ext uri="{FF2B5EF4-FFF2-40B4-BE49-F238E27FC236}">
                <a16:creationId xmlns:a16="http://schemas.microsoft.com/office/drawing/2014/main" id="{A8B7D611-B1E0-4850-B94A-1A9721376C9E}"/>
              </a:ext>
            </a:extLst>
          </p:cNvPr>
          <p:cNvSpPr/>
          <p:nvPr userDrawn="1"/>
        </p:nvSpPr>
        <p:spPr>
          <a:xfrm>
            <a:off x="2230438" y="3700463"/>
            <a:ext cx="887412" cy="10001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lumMod val="75000"/>
                  <a:lumOff val="25000"/>
                </a:schemeClr>
              </a:solidFill>
            </a:endParaRPr>
          </a:p>
        </p:txBody>
      </p:sp>
      <p:sp>
        <p:nvSpPr>
          <p:cNvPr id="9" name="Rectangle 8">
            <a:extLst>
              <a:ext uri="{FF2B5EF4-FFF2-40B4-BE49-F238E27FC236}">
                <a16:creationId xmlns:a16="http://schemas.microsoft.com/office/drawing/2014/main" id="{333DFE56-5BF7-45E5-89F3-1D9539EDB716}"/>
              </a:ext>
            </a:extLst>
          </p:cNvPr>
          <p:cNvSpPr/>
          <p:nvPr userDrawn="1"/>
        </p:nvSpPr>
        <p:spPr>
          <a:xfrm>
            <a:off x="0" y="5262563"/>
            <a:ext cx="958850" cy="159543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0" name="Image 11" descr="logoterritoiredavenir2.png">
            <a:extLst>
              <a:ext uri="{FF2B5EF4-FFF2-40B4-BE49-F238E27FC236}">
                <a16:creationId xmlns:a16="http://schemas.microsoft.com/office/drawing/2014/main" id="{88312809-698B-4FF4-BDDA-87C913AD9EC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748963" y="6249988"/>
            <a:ext cx="4000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12">
            <a:extLst>
              <a:ext uri="{FF2B5EF4-FFF2-40B4-BE49-F238E27FC236}">
                <a16:creationId xmlns:a16="http://schemas.microsoft.com/office/drawing/2014/main" id="{3920D4A7-64ED-4AA2-9198-650AEBB1DD2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64900" y="6230938"/>
            <a:ext cx="427038"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us-titre 2"/>
          <p:cNvSpPr>
            <a:spLocks noGrp="1"/>
          </p:cNvSpPr>
          <p:nvPr>
            <p:ph type="subTitle" idx="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13" name="Espace réservé du texte 12"/>
          <p:cNvSpPr>
            <a:spLocks noGrp="1"/>
          </p:cNvSpPr>
          <p:nvPr>
            <p:ph type="body" sz="quarter" idx="10"/>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a:t>Cliquez pour modifier les styles du texte du masque</a:t>
            </a:r>
          </a:p>
        </p:txBody>
      </p:sp>
      <p:sp>
        <p:nvSpPr>
          <p:cNvPr id="2" name="Titre 1"/>
          <p:cNvSpPr>
            <a:spLocks noGrp="1"/>
          </p:cNvSpPr>
          <p:nvPr>
            <p:ph type="ctrTitle"/>
          </p:nvPr>
        </p:nvSpPr>
        <p:spPr>
          <a:xfrm>
            <a:off x="2230017" y="1882370"/>
            <a:ext cx="7893698" cy="1817320"/>
          </a:xfrm>
          <a:solidFill>
            <a:schemeClr val="bg1">
              <a:lumMod val="95000"/>
            </a:schemeClr>
          </a:solidFill>
        </p:spPr>
        <p:txBody>
          <a:bodyP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a:t>Modifiez le style du titre</a:t>
            </a:r>
            <a:endParaRPr lang="fr-FR" dirty="0"/>
          </a:p>
        </p:txBody>
      </p:sp>
      <p:sp>
        <p:nvSpPr>
          <p:cNvPr id="6" name="Espace réservé du texte 5"/>
          <p:cNvSpPr>
            <a:spLocks noGrp="1"/>
          </p:cNvSpPr>
          <p:nvPr>
            <p:ph type="body" sz="quarter" idx="11"/>
          </p:nvPr>
        </p:nvSpPr>
        <p:spPr>
          <a:xfrm>
            <a:off x="1091821" y="72985"/>
            <a:ext cx="10686197" cy="303679"/>
          </a:xfrm>
          <a:prstGeom prst="rect">
            <a:avLst/>
          </a:prstGeom>
        </p:spPr>
        <p:txBody>
          <a:bodyPr>
            <a:noAutofit/>
          </a:bodyPr>
          <a:lstStyle>
            <a:lvl1pPr algn="r">
              <a:defRPr sz="1400"/>
            </a:lvl1pPr>
          </a:lstStyle>
          <a:p>
            <a:pPr lvl="0"/>
            <a:r>
              <a:rPr lang="fr-FR"/>
              <a:t>Cliquez pour modifier les styles du texte du masque</a:t>
            </a:r>
          </a:p>
        </p:txBody>
      </p:sp>
    </p:spTree>
    <p:extLst>
      <p:ext uri="{BB962C8B-B14F-4D97-AF65-F5344CB8AC3E}">
        <p14:creationId xmlns:p14="http://schemas.microsoft.com/office/powerpoint/2010/main" val="24072148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A7495F6-2F7B-4D05-8A8A-D45F14C6511B}"/>
              </a:ext>
            </a:extLst>
          </p:cNvPr>
          <p:cNvSpPr/>
          <p:nvPr userDrawn="1"/>
        </p:nvSpPr>
        <p:spPr>
          <a:xfrm>
            <a:off x="515938" y="0"/>
            <a:ext cx="26797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ZoneTexte 4">
            <a:extLst>
              <a:ext uri="{FF2B5EF4-FFF2-40B4-BE49-F238E27FC236}">
                <a16:creationId xmlns:a16="http://schemas.microsoft.com/office/drawing/2014/main" id="{F8B0F524-EB62-447A-9FA4-F730405203B4}"/>
              </a:ext>
            </a:extLst>
          </p:cNvPr>
          <p:cNvSpPr txBox="1"/>
          <p:nvPr userDrawn="1"/>
        </p:nvSpPr>
        <p:spPr>
          <a:xfrm>
            <a:off x="1020763" y="1779588"/>
            <a:ext cx="1773237" cy="2122487"/>
          </a:xfrm>
          <a:prstGeom prst="rect">
            <a:avLst/>
          </a:prstGeom>
          <a:solidFill>
            <a:schemeClr val="bg1">
              <a:lumMod val="95000"/>
            </a:schemeClr>
          </a:solidFill>
          <a:ln>
            <a:noFill/>
          </a:ln>
        </p:spPr>
        <p:txBody>
          <a:bodyPr>
            <a:spAutoFit/>
          </a:bodyPr>
          <a:lstStyle/>
          <a:p>
            <a:pPr eaLnBrk="1" fontAlgn="auto" hangingPunct="1">
              <a:spcBef>
                <a:spcPts val="0"/>
              </a:spcBef>
              <a:spcAft>
                <a:spcPts val="0"/>
              </a:spcAft>
              <a:defRPr/>
            </a:pPr>
            <a:r>
              <a:rPr lang="fr-FR" sz="4400" b="1"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6" name="Rectangle 5">
            <a:extLst>
              <a:ext uri="{FF2B5EF4-FFF2-40B4-BE49-F238E27FC236}">
                <a16:creationId xmlns:a16="http://schemas.microsoft.com/office/drawing/2014/main" id="{44E49FD1-3A9B-40E9-AED7-A4FCE95B2EA7}"/>
              </a:ext>
            </a:extLst>
          </p:cNvPr>
          <p:cNvSpPr/>
          <p:nvPr userDrawn="1"/>
        </p:nvSpPr>
        <p:spPr>
          <a:xfrm>
            <a:off x="1157288" y="4164013"/>
            <a:ext cx="889000" cy="1016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Rectangle 6">
            <a:extLst>
              <a:ext uri="{FF2B5EF4-FFF2-40B4-BE49-F238E27FC236}">
                <a16:creationId xmlns:a16="http://schemas.microsoft.com/office/drawing/2014/main" id="{6F9C2EDE-EE95-46A3-B840-00EAD23BEA7B}"/>
              </a:ext>
            </a:extLst>
          </p:cNvPr>
          <p:cNvSpPr/>
          <p:nvPr userDrawn="1"/>
        </p:nvSpPr>
        <p:spPr>
          <a:xfrm>
            <a:off x="0" y="5262563"/>
            <a:ext cx="958850" cy="159543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Espace réservé du texte 3"/>
          <p:cNvSpPr>
            <a:spLocks noGrp="1"/>
          </p:cNvSpPr>
          <p:nvPr>
            <p:ph type="body" sz="quarter" idx="13"/>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456354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rgbClr val="F2F2F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76B4D6-D6AC-4BB0-9E57-192246BED9EA}"/>
              </a:ext>
            </a:extLst>
          </p:cNvPr>
          <p:cNvSpPr/>
          <p:nvPr userDrawn="1"/>
        </p:nvSpPr>
        <p:spPr>
          <a:xfrm>
            <a:off x="0" y="463550"/>
            <a:ext cx="12192000" cy="5989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 name="Rectangle 5">
            <a:extLst>
              <a:ext uri="{FF2B5EF4-FFF2-40B4-BE49-F238E27FC236}">
                <a16:creationId xmlns:a16="http://schemas.microsoft.com/office/drawing/2014/main" id="{891A9869-2E29-4481-8412-3DC0E6698D7E}"/>
              </a:ext>
            </a:extLst>
          </p:cNvPr>
          <p:cNvSpPr/>
          <p:nvPr userDrawn="1"/>
        </p:nvSpPr>
        <p:spPr>
          <a:xfrm>
            <a:off x="695325" y="1114425"/>
            <a:ext cx="887413" cy="698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 name="Espace réservé du contenu 2"/>
          <p:cNvSpPr>
            <a:spLocks noGrp="1"/>
          </p:cNvSpPr>
          <p:nvPr>
            <p:ph idx="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Espace réservé du texte 4"/>
          <p:cNvSpPr>
            <a:spLocks noGrp="1"/>
          </p:cNvSpPr>
          <p:nvPr>
            <p:ph type="body" sz="quarter" idx="12"/>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Cliquez pour modifier les styles du texte du masque</a:t>
            </a:r>
          </a:p>
        </p:txBody>
      </p:sp>
    </p:spTree>
    <p:extLst>
      <p:ext uri="{BB962C8B-B14F-4D97-AF65-F5344CB8AC3E}">
        <p14:creationId xmlns:p14="http://schemas.microsoft.com/office/powerpoint/2010/main" val="383511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rgbClr val="F2F2F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E6742D-FD7D-4B16-920B-D3A3C909EA02}"/>
              </a:ext>
            </a:extLst>
          </p:cNvPr>
          <p:cNvSpPr/>
          <p:nvPr userDrawn="1"/>
        </p:nvSpPr>
        <p:spPr>
          <a:xfrm>
            <a:off x="0" y="463550"/>
            <a:ext cx="12192000" cy="5989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Rectangle 6">
            <a:extLst>
              <a:ext uri="{FF2B5EF4-FFF2-40B4-BE49-F238E27FC236}">
                <a16:creationId xmlns:a16="http://schemas.microsoft.com/office/drawing/2014/main" id="{A1A1AD7B-9F98-4A8A-B8CD-042E89822737}"/>
              </a:ext>
            </a:extLst>
          </p:cNvPr>
          <p:cNvSpPr/>
          <p:nvPr userDrawn="1"/>
        </p:nvSpPr>
        <p:spPr>
          <a:xfrm>
            <a:off x="695325" y="1114425"/>
            <a:ext cx="887413" cy="698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 name="Espace réservé du contenu 2"/>
          <p:cNvSpPr>
            <a:spLocks noGrp="1"/>
          </p:cNvSpPr>
          <p:nvPr>
            <p:ph idx="17"/>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texte 4"/>
          <p:cNvSpPr>
            <a:spLocks noGrp="1"/>
          </p:cNvSpPr>
          <p:nvPr>
            <p:ph type="body" sz="quarter" idx="12"/>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Cliquez pour modifier les styles du texte du masque</a:t>
            </a:r>
          </a:p>
        </p:txBody>
      </p:sp>
      <p:sp>
        <p:nvSpPr>
          <p:cNvPr id="15" name="Espace réservé du texte 2"/>
          <p:cNvSpPr>
            <a:spLocks noGrp="1"/>
          </p:cNvSpPr>
          <p:nvPr>
            <p:ph type="body" sz="quarter" idx="14"/>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r>
              <a:rPr lang="fr-FR"/>
              <a:t>Cliquez pour modifier les styles du texte du masque</a:t>
            </a:r>
          </a:p>
        </p:txBody>
      </p:sp>
      <p:sp>
        <p:nvSpPr>
          <p:cNvPr id="8" name="Espace réservé du texte 9"/>
          <p:cNvSpPr>
            <a:spLocks noGrp="1"/>
          </p:cNvSpPr>
          <p:nvPr>
            <p:ph type="body" sz="quarter" idx="16"/>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Cliquez pour modifier les styles du texte du masque</a:t>
            </a:r>
          </a:p>
        </p:txBody>
      </p:sp>
    </p:spTree>
    <p:extLst>
      <p:ext uri="{BB962C8B-B14F-4D97-AF65-F5344CB8AC3E}">
        <p14:creationId xmlns:p14="http://schemas.microsoft.com/office/powerpoint/2010/main" val="997956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spTree>
      <p:nvGrpSpPr>
        <p:cNvPr id="1" name=""/>
        <p:cNvGrpSpPr/>
        <p:nvPr/>
      </p:nvGrpSpPr>
      <p:grpSpPr>
        <a:xfrm>
          <a:off x="0" y="0"/>
          <a:ext cx="0" cy="0"/>
          <a:chOff x="0" y="0"/>
          <a:chExt cx="0" cy="0"/>
        </a:xfrm>
      </p:grpSpPr>
      <p:sp>
        <p:nvSpPr>
          <p:cNvPr id="7" name="Espace réservé du numéro de diapositive 1">
            <a:extLst>
              <a:ext uri="{FF2B5EF4-FFF2-40B4-BE49-F238E27FC236}">
                <a16:creationId xmlns:a16="http://schemas.microsoft.com/office/drawing/2014/main" id="{AB48CF8A-A6C6-4906-8D95-3B58F190337B}"/>
              </a:ext>
            </a:extLst>
          </p:cNvPr>
          <p:cNvSpPr txBox="1">
            <a:spLocks/>
          </p:cNvSpPr>
          <p:nvPr userDrawn="1"/>
        </p:nvSpPr>
        <p:spPr>
          <a:xfrm>
            <a:off x="11172825" y="6542088"/>
            <a:ext cx="488950" cy="244475"/>
          </a:xfrm>
          <a:prstGeom prst="rect">
            <a:avLst/>
          </a:prstGeom>
          <a:noFill/>
        </p:spPr>
        <p:txBody>
          <a:bodyPr lIns="0" tIns="0" rIns="0" bIns="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defRPr/>
            </a:pPr>
            <a:fld id="{FB37430C-F9DB-48F8-9E07-ED4EFD4DD1C9}" type="slidenum">
              <a:rPr lang="fr-FR" sz="1000" b="1" smtClean="0">
                <a:solidFill>
                  <a:schemeClr val="tx1">
                    <a:lumMod val="50000"/>
                    <a:lumOff val="50000"/>
                  </a:schemeClr>
                </a:solidFill>
                <a:latin typeface="+mj-lt"/>
                <a:cs typeface="Helvetica Neue Medium"/>
              </a:rPr>
              <a:pPr algn="r" fontAlgn="auto">
                <a:spcBef>
                  <a:spcPts val="0"/>
                </a:spcBef>
                <a:spcAft>
                  <a:spcPts val="0"/>
                </a:spcAft>
                <a:defRPr/>
              </a:pPr>
              <a:t>‹N°›</a:t>
            </a:fld>
            <a:endParaRPr lang="fr-FR" sz="800" b="1" dirty="0">
              <a:solidFill>
                <a:schemeClr val="tx1">
                  <a:lumMod val="50000"/>
                  <a:lumOff val="50000"/>
                </a:schemeClr>
              </a:solidFill>
              <a:latin typeface="+mj-lt"/>
              <a:cs typeface="Helvetica Neue Medium"/>
            </a:endParaRPr>
          </a:p>
        </p:txBody>
      </p:sp>
      <p:sp>
        <p:nvSpPr>
          <p:cNvPr id="8" name="Rectangle 7">
            <a:extLst>
              <a:ext uri="{FF2B5EF4-FFF2-40B4-BE49-F238E27FC236}">
                <a16:creationId xmlns:a16="http://schemas.microsoft.com/office/drawing/2014/main" id="{F0B02837-9A41-41DD-9D93-C3443F5C7920}"/>
              </a:ext>
            </a:extLst>
          </p:cNvPr>
          <p:cNvSpPr/>
          <p:nvPr userDrawn="1"/>
        </p:nvSpPr>
        <p:spPr>
          <a:xfrm>
            <a:off x="5568950" y="1114425"/>
            <a:ext cx="887413" cy="698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8" name="Espace réservé pour une image  17"/>
          <p:cNvSpPr>
            <a:spLocks noGrp="1"/>
          </p:cNvSpPr>
          <p:nvPr>
            <p:ph type="pic" sz="quarter" idx="13"/>
          </p:nvPr>
        </p:nvSpPr>
        <p:spPr>
          <a:xfrm>
            <a:off x="0" y="0"/>
            <a:ext cx="4846100" cy="6858000"/>
          </a:xfrm>
          <a:prstGeom prst="rect">
            <a:avLst/>
          </a:prstGeom>
        </p:spPr>
        <p:txBody>
          <a:bodyPr anchor="ctr"/>
          <a:lstStyle>
            <a:lvl1pPr marL="0" indent="0" algn="ctr">
              <a:buNone/>
              <a:defRPr sz="1600" baseline="0"/>
            </a:lvl1pPr>
          </a:lstStyle>
          <a:p>
            <a:pPr lvl="0"/>
            <a:r>
              <a:rPr lang="fr-FR" noProof="0"/>
              <a:t>Cliquez sur l'icône pour ajouter une image</a:t>
            </a:r>
            <a:endParaRPr lang="fr-FR" noProof="0" dirty="0"/>
          </a:p>
        </p:txBody>
      </p:sp>
      <p:sp>
        <p:nvSpPr>
          <p:cNvPr id="11" name="Espace réservé du contenu 2"/>
          <p:cNvSpPr>
            <a:spLocks noGrp="1"/>
          </p:cNvSpPr>
          <p:nvPr>
            <p:ph idx="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texte 4"/>
          <p:cNvSpPr>
            <a:spLocks noGrp="1"/>
          </p:cNvSpPr>
          <p:nvPr>
            <p:ph type="body" sz="quarter" idx="12"/>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Cliquez pour modifier les styles du texte du masque</a:t>
            </a:r>
          </a:p>
        </p:txBody>
      </p:sp>
      <p:sp>
        <p:nvSpPr>
          <p:cNvPr id="17" name="Espace réservé du texte 9"/>
          <p:cNvSpPr>
            <a:spLocks noGrp="1"/>
          </p:cNvSpPr>
          <p:nvPr>
            <p:ph type="body" sz="quarter" idx="16"/>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Cliquez pour modifier les styles du texte du masque</a:t>
            </a:r>
          </a:p>
        </p:txBody>
      </p:sp>
      <p:sp>
        <p:nvSpPr>
          <p:cNvPr id="12" name="Espace réservé du texte 2"/>
          <p:cNvSpPr>
            <a:spLocks noGrp="1"/>
          </p:cNvSpPr>
          <p:nvPr>
            <p:ph type="body" sz="quarter" idx="14"/>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a:t>Cliquez pour modifier les styles du texte du masque</a:t>
            </a:r>
          </a:p>
        </p:txBody>
      </p:sp>
    </p:spTree>
    <p:extLst>
      <p:ext uri="{BB962C8B-B14F-4D97-AF65-F5344CB8AC3E}">
        <p14:creationId xmlns:p14="http://schemas.microsoft.com/office/powerpoint/2010/main" val="4220062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rgbClr val="F2F2F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92BBE3-B698-48BB-98A4-89CBFFBD4EFE}"/>
              </a:ext>
            </a:extLst>
          </p:cNvPr>
          <p:cNvSpPr/>
          <p:nvPr userDrawn="1"/>
        </p:nvSpPr>
        <p:spPr>
          <a:xfrm>
            <a:off x="0" y="434975"/>
            <a:ext cx="12192000" cy="5988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Espace réservé du texte 2"/>
          <p:cNvSpPr>
            <a:spLocks noGrp="1"/>
          </p:cNvSpPr>
          <p:nvPr>
            <p:ph type="body" sz="quarter" idx="14"/>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a:t>Cliquez pour modifier les styles du texte du masque</a:t>
            </a:r>
          </a:p>
        </p:txBody>
      </p:sp>
    </p:spTree>
    <p:extLst>
      <p:ext uri="{BB962C8B-B14F-4D97-AF65-F5344CB8AC3E}">
        <p14:creationId xmlns:p14="http://schemas.microsoft.com/office/powerpoint/2010/main" val="2673051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4935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EXTE">
    <p:bg>
      <p:bgPr>
        <a:solidFill>
          <a:srgbClr val="F2F2F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77FAE23-A2A7-4242-A93B-5BC37B1B37B8}"/>
              </a:ext>
            </a:extLst>
          </p:cNvPr>
          <p:cNvSpPr/>
          <p:nvPr userDrawn="1"/>
        </p:nvSpPr>
        <p:spPr>
          <a:xfrm>
            <a:off x="0" y="463550"/>
            <a:ext cx="12192000" cy="5989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7" name="Rectangle 6">
            <a:extLst>
              <a:ext uri="{FF2B5EF4-FFF2-40B4-BE49-F238E27FC236}">
                <a16:creationId xmlns:a16="http://schemas.microsoft.com/office/drawing/2014/main" id="{26A604D2-0B89-49AF-97AE-ACF8BC403E7F}"/>
              </a:ext>
            </a:extLst>
          </p:cNvPr>
          <p:cNvSpPr/>
          <p:nvPr userDrawn="1"/>
        </p:nvSpPr>
        <p:spPr>
          <a:xfrm>
            <a:off x="695325" y="1416050"/>
            <a:ext cx="887413" cy="7143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3" name="Espace réservé du contenu 2"/>
          <p:cNvSpPr>
            <a:spLocks noGrp="1"/>
          </p:cNvSpPr>
          <p:nvPr>
            <p:ph idx="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texte 4"/>
          <p:cNvSpPr>
            <a:spLocks noGrp="1"/>
          </p:cNvSpPr>
          <p:nvPr>
            <p:ph type="body" sz="quarter" idx="12"/>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Cliquez pour modifier les styles du texte du masque</a:t>
            </a:r>
          </a:p>
        </p:txBody>
      </p:sp>
      <p:sp>
        <p:nvSpPr>
          <p:cNvPr id="15" name="Espace réservé du texte 2"/>
          <p:cNvSpPr>
            <a:spLocks noGrp="1"/>
          </p:cNvSpPr>
          <p:nvPr>
            <p:ph type="body" sz="quarter" idx="14"/>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a:t>Cliquez pour modifier les styles du texte du masque</a:t>
            </a:r>
          </a:p>
        </p:txBody>
      </p:sp>
      <p:sp>
        <p:nvSpPr>
          <p:cNvPr id="8" name="Espace réservé du texte 9"/>
          <p:cNvSpPr>
            <a:spLocks noGrp="1"/>
          </p:cNvSpPr>
          <p:nvPr>
            <p:ph type="body" sz="quarter" idx="16"/>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a:t>Cliquez pour modifier les styles du texte du masque</a:t>
            </a:r>
          </a:p>
        </p:txBody>
      </p:sp>
    </p:spTree>
    <p:extLst>
      <p:ext uri="{BB962C8B-B14F-4D97-AF65-F5344CB8AC3E}">
        <p14:creationId xmlns:p14="http://schemas.microsoft.com/office/powerpoint/2010/main" val="4094575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a:extLst>
              <a:ext uri="{FF2B5EF4-FFF2-40B4-BE49-F238E27FC236}">
                <a16:creationId xmlns:a16="http://schemas.microsoft.com/office/drawing/2014/main" id="{A5C8AB53-22B0-4A63-9223-57CE555D24A9}"/>
              </a:ext>
            </a:extLst>
          </p:cNvPr>
          <p:cNvSpPr>
            <a:spLocks noGrp="1" noChangeArrowheads="1"/>
          </p:cNvSpPr>
          <p:nvPr>
            <p:ph type="title"/>
          </p:nvPr>
        </p:nvSpPr>
        <p:spPr bwMode="auto">
          <a:xfrm>
            <a:off x="696913" y="365125"/>
            <a:ext cx="109791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1" name="Espace réservé du numéro de diapositive 1">
            <a:extLst>
              <a:ext uri="{FF2B5EF4-FFF2-40B4-BE49-F238E27FC236}">
                <a16:creationId xmlns:a16="http://schemas.microsoft.com/office/drawing/2014/main" id="{E5CED28D-B55E-4B7C-85BC-41AC2B543241}"/>
              </a:ext>
            </a:extLst>
          </p:cNvPr>
          <p:cNvSpPr txBox="1">
            <a:spLocks/>
          </p:cNvSpPr>
          <p:nvPr userDrawn="1"/>
        </p:nvSpPr>
        <p:spPr>
          <a:xfrm>
            <a:off x="11172825" y="6542088"/>
            <a:ext cx="488950" cy="244475"/>
          </a:xfrm>
          <a:prstGeom prst="rect">
            <a:avLst/>
          </a:prstGeom>
          <a:noFill/>
        </p:spPr>
        <p:txBody>
          <a:bodyPr lIns="0" tIns="0" rIns="0" bIns="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defRPr/>
            </a:pPr>
            <a:fld id="{99E5C3F5-8BAF-45E6-8A56-C372C114B8B6}" type="slidenum">
              <a:rPr lang="fr-FR" sz="1000" b="1" smtClean="0">
                <a:solidFill>
                  <a:schemeClr val="tx1">
                    <a:lumMod val="50000"/>
                    <a:lumOff val="50000"/>
                  </a:schemeClr>
                </a:solidFill>
                <a:latin typeface="+mj-lt"/>
                <a:cs typeface="Helvetica Neue Medium"/>
              </a:rPr>
              <a:pPr algn="r" fontAlgn="auto">
                <a:spcBef>
                  <a:spcPts val="0"/>
                </a:spcBef>
                <a:spcAft>
                  <a:spcPts val="0"/>
                </a:spcAft>
                <a:defRPr/>
              </a:pPr>
              <a:t>‹N°›</a:t>
            </a:fld>
            <a:endParaRPr lang="fr-FR" sz="800" b="1" dirty="0">
              <a:solidFill>
                <a:schemeClr val="tx1">
                  <a:lumMod val="50000"/>
                  <a:lumOff val="50000"/>
                </a:schemeClr>
              </a:solidFill>
              <a:latin typeface="+mj-lt"/>
              <a:cs typeface="Helvetica Neue Medium"/>
            </a:endParaRPr>
          </a:p>
        </p:txBody>
      </p:sp>
      <p:pic>
        <p:nvPicPr>
          <p:cNvPr id="1028" name="Image 5" descr="logoterritoiredavenir2.png">
            <a:extLst>
              <a:ext uri="{FF2B5EF4-FFF2-40B4-BE49-F238E27FC236}">
                <a16:creationId xmlns:a16="http://schemas.microsoft.com/office/drawing/2014/main" id="{78C21AB4-DC84-4755-819A-A4DC22BDC2A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482600" y="6524625"/>
            <a:ext cx="21431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Image 6">
            <a:extLst>
              <a:ext uri="{FF2B5EF4-FFF2-40B4-BE49-F238E27FC236}">
                <a16:creationId xmlns:a16="http://schemas.microsoft.com/office/drawing/2014/main" id="{C1CE1220-66B1-4338-B6DD-EB7085A399A4}"/>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779463" y="6467475"/>
            <a:ext cx="115411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25" r:id="rId7"/>
    <p:sldLayoutId id="2147483832" r:id="rId8"/>
  </p:sldLayoutIdLst>
  <p:txStyles>
    <p:titleStyle>
      <a:lvl1pPr algn="l" rtl="0" eaLnBrk="0" fontAlgn="base" hangingPunct="0">
        <a:lnSpc>
          <a:spcPct val="90000"/>
        </a:lnSpc>
        <a:spcBef>
          <a:spcPct val="0"/>
        </a:spcBef>
        <a:spcAft>
          <a:spcPct val="0"/>
        </a:spcAft>
        <a:defRPr sz="2400" b="1" kern="1200">
          <a:solidFill>
            <a:srgbClr val="404040"/>
          </a:solidFill>
          <a:latin typeface="Montserrat Black" panose="00000A00000000000000" pitchFamily="2" charset="0"/>
          <a:ea typeface="+mj-ea"/>
          <a:cs typeface="+mj-cs"/>
        </a:defRPr>
      </a:lvl1pPr>
      <a:lvl2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2pPr>
      <a:lvl3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3pPr>
      <a:lvl4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4pPr>
      <a:lvl5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5pPr>
      <a:lvl6pPr marL="457200" algn="l" rtl="0" fontAlgn="base">
        <a:lnSpc>
          <a:spcPct val="90000"/>
        </a:lnSpc>
        <a:spcBef>
          <a:spcPct val="0"/>
        </a:spcBef>
        <a:spcAft>
          <a:spcPct val="0"/>
        </a:spcAft>
        <a:defRPr sz="2400" b="1">
          <a:solidFill>
            <a:srgbClr val="404040"/>
          </a:solidFill>
          <a:latin typeface="Montserrat Black" panose="00000A00000000000000" pitchFamily="2" charset="0"/>
        </a:defRPr>
      </a:lvl6pPr>
      <a:lvl7pPr marL="914400" algn="l" rtl="0" fontAlgn="base">
        <a:lnSpc>
          <a:spcPct val="90000"/>
        </a:lnSpc>
        <a:spcBef>
          <a:spcPct val="0"/>
        </a:spcBef>
        <a:spcAft>
          <a:spcPct val="0"/>
        </a:spcAft>
        <a:defRPr sz="2400" b="1">
          <a:solidFill>
            <a:srgbClr val="404040"/>
          </a:solidFill>
          <a:latin typeface="Montserrat Black" panose="00000A00000000000000" pitchFamily="2" charset="0"/>
        </a:defRPr>
      </a:lvl7pPr>
      <a:lvl8pPr marL="1371600" algn="l" rtl="0" fontAlgn="base">
        <a:lnSpc>
          <a:spcPct val="90000"/>
        </a:lnSpc>
        <a:spcBef>
          <a:spcPct val="0"/>
        </a:spcBef>
        <a:spcAft>
          <a:spcPct val="0"/>
        </a:spcAft>
        <a:defRPr sz="2400" b="1">
          <a:solidFill>
            <a:srgbClr val="404040"/>
          </a:solidFill>
          <a:latin typeface="Montserrat Black" panose="00000A00000000000000" pitchFamily="2" charset="0"/>
        </a:defRPr>
      </a:lvl8pPr>
      <a:lvl9pPr marL="1828800" algn="l" rtl="0" fontAlgn="base">
        <a:lnSpc>
          <a:spcPct val="90000"/>
        </a:lnSpc>
        <a:spcBef>
          <a:spcPct val="0"/>
        </a:spcBef>
        <a:spcAft>
          <a:spcPct val="0"/>
        </a:spcAft>
        <a:defRPr sz="2400" b="1">
          <a:solidFill>
            <a:srgbClr val="404040"/>
          </a:solidFill>
          <a:latin typeface="Montserrat Black" panose="00000A00000000000000" pitchFamily="2" charset="0"/>
        </a:defRPr>
      </a:lvl9pPr>
    </p:titleStyle>
    <p:bodyStyle>
      <a:lvl1pPr algn="l" rtl="0" eaLnBrk="0" fontAlgn="base" hangingPunct="0">
        <a:spcBef>
          <a:spcPts val="600"/>
        </a:spcBef>
        <a:spcAft>
          <a:spcPct val="0"/>
        </a:spcAft>
        <a:buClr>
          <a:srgbClr val="EA4E55"/>
        </a:buClr>
        <a:buFont typeface="Arial" panose="020B0604020202020204" pitchFamily="34" charset="0"/>
        <a:defRPr sz="2000" kern="1200">
          <a:solidFill>
            <a:srgbClr val="404040"/>
          </a:solidFill>
          <a:latin typeface="+mn-lt"/>
          <a:ea typeface="+mn-ea"/>
          <a:cs typeface="+mn-cs"/>
        </a:defRPr>
      </a:lvl1pPr>
      <a:lvl2pPr marL="685800" indent="-228600" algn="l" rtl="0" eaLnBrk="0" fontAlgn="base" hangingPunct="0">
        <a:spcBef>
          <a:spcPts val="600"/>
        </a:spcBef>
        <a:spcAft>
          <a:spcPct val="0"/>
        </a:spcAft>
        <a:buClr>
          <a:srgbClr val="EA4E55"/>
        </a:buClr>
        <a:buFont typeface="Arial" panose="020B0604020202020204" pitchFamily="34" charset="0"/>
        <a:buChar char="□"/>
        <a:defRPr sz="2000" kern="1200">
          <a:solidFill>
            <a:srgbClr val="404040"/>
          </a:solidFill>
          <a:latin typeface="+mn-lt"/>
          <a:ea typeface="+mn-ea"/>
          <a:cs typeface="+mn-cs"/>
        </a:defRPr>
      </a:lvl2pPr>
      <a:lvl3pPr marL="1143000" indent="-228600" algn="l" rtl="0" eaLnBrk="0" fontAlgn="base" hangingPunct="0">
        <a:spcBef>
          <a:spcPts val="600"/>
        </a:spcBef>
        <a:spcAft>
          <a:spcPct val="0"/>
        </a:spcAft>
        <a:buClr>
          <a:srgbClr val="EA4E55"/>
        </a:buClr>
        <a:buFont typeface="Wingdings" panose="05000000000000000000" pitchFamily="2" charset="2"/>
        <a:buChar char="§"/>
        <a:defRPr kern="1200">
          <a:solidFill>
            <a:srgbClr val="404040"/>
          </a:solidFill>
          <a:latin typeface="+mn-lt"/>
          <a:ea typeface="+mn-ea"/>
          <a:cs typeface="+mn-cs"/>
        </a:defRPr>
      </a:lvl3pPr>
      <a:lvl4pPr marL="1600200" indent="-228600" algn="l" rtl="0" eaLnBrk="0" fontAlgn="base" hangingPunct="0">
        <a:spcBef>
          <a:spcPts val="600"/>
        </a:spcBef>
        <a:spcAft>
          <a:spcPct val="0"/>
        </a:spcAft>
        <a:buClr>
          <a:srgbClr val="EA4E55"/>
        </a:buClr>
        <a:buFont typeface="Arial" panose="020B0604020202020204" pitchFamily="34" charset="0"/>
        <a:buChar char="▫"/>
        <a:defRPr sz="1600" kern="1200">
          <a:solidFill>
            <a:srgbClr val="404040"/>
          </a:solidFill>
          <a:latin typeface="+mn-lt"/>
          <a:ea typeface="+mn-ea"/>
          <a:cs typeface="+mn-cs"/>
        </a:defRPr>
      </a:lvl4pPr>
      <a:lvl5pPr marL="2057400" indent="-228600" algn="l" rtl="0" eaLnBrk="0" fontAlgn="base" hangingPunct="0">
        <a:spcBef>
          <a:spcPts val="600"/>
        </a:spcBef>
        <a:spcAft>
          <a:spcPct val="0"/>
        </a:spcAft>
        <a:buClr>
          <a:srgbClr val="EA4E55"/>
        </a:buClr>
        <a:buFont typeface="Arial" panose="020B0604020202020204" pitchFamily="34" charset="0"/>
        <a:buChar char="▪"/>
        <a:defRPr sz="1000" kern="1200">
          <a:solidFill>
            <a:srgbClr val="40404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9.jpeg"/><Relationship Id="rId3" Type="http://schemas.openxmlformats.org/officeDocument/2006/relationships/image" Target="../media/image11.jpeg"/><Relationship Id="rId7" Type="http://schemas.openxmlformats.org/officeDocument/2006/relationships/image" Target="../media/image15.png"/><Relationship Id="rId12" Type="http://schemas.openxmlformats.org/officeDocument/2006/relationships/image" Target="../media/image18.jpeg"/><Relationship Id="rId2" Type="http://schemas.openxmlformats.org/officeDocument/2006/relationships/image" Target="../media/image10.jpeg"/><Relationship Id="rId16"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4.png"/><Relationship Id="rId11" Type="http://schemas.microsoft.com/office/2007/relationships/hdphoto" Target="../media/hdphoto2.wdp"/><Relationship Id="rId5" Type="http://schemas.openxmlformats.org/officeDocument/2006/relationships/image" Target="../media/image13.png"/><Relationship Id="rId15" Type="http://schemas.openxmlformats.org/officeDocument/2006/relationships/image" Target="../media/image21.jpe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jpeg"/><Relationship Id="rId14" Type="http://schemas.openxmlformats.org/officeDocument/2006/relationships/image" Target="../media/image20.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e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e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9.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9.jpeg"/><Relationship Id="rId3" Type="http://schemas.openxmlformats.org/officeDocument/2006/relationships/image" Target="../media/image11.jpeg"/><Relationship Id="rId7" Type="http://schemas.openxmlformats.org/officeDocument/2006/relationships/image" Target="../media/image15.png"/><Relationship Id="rId12" Type="http://schemas.openxmlformats.org/officeDocument/2006/relationships/image" Target="../media/image18.jpeg"/><Relationship Id="rId2" Type="http://schemas.openxmlformats.org/officeDocument/2006/relationships/image" Target="../media/image10.jpeg"/><Relationship Id="rId16"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4.png"/><Relationship Id="rId11" Type="http://schemas.microsoft.com/office/2007/relationships/hdphoto" Target="../media/hdphoto2.wdp"/><Relationship Id="rId5" Type="http://schemas.openxmlformats.org/officeDocument/2006/relationships/image" Target="../media/image13.png"/><Relationship Id="rId15" Type="http://schemas.openxmlformats.org/officeDocument/2006/relationships/image" Target="../media/image21.jpe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jpeg"/><Relationship Id="rId14"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9.jpeg"/><Relationship Id="rId3" Type="http://schemas.openxmlformats.org/officeDocument/2006/relationships/image" Target="../media/image11.jpeg"/><Relationship Id="rId7" Type="http://schemas.openxmlformats.org/officeDocument/2006/relationships/image" Target="../media/image15.png"/><Relationship Id="rId12" Type="http://schemas.openxmlformats.org/officeDocument/2006/relationships/image" Target="../media/image18.jpeg"/><Relationship Id="rId2" Type="http://schemas.openxmlformats.org/officeDocument/2006/relationships/image" Target="../media/image10.jpeg"/><Relationship Id="rId16"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4.png"/><Relationship Id="rId11" Type="http://schemas.microsoft.com/office/2007/relationships/hdphoto" Target="../media/hdphoto2.wdp"/><Relationship Id="rId5" Type="http://schemas.openxmlformats.org/officeDocument/2006/relationships/image" Target="../media/image13.png"/><Relationship Id="rId15" Type="http://schemas.openxmlformats.org/officeDocument/2006/relationships/image" Target="../media/image21.jpe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jpeg"/><Relationship Id="rId14"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jpeg"/><Relationship Id="rId7" Type="http://schemas.openxmlformats.org/officeDocument/2006/relationships/image" Target="../media/image34.jpe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5.jpeg"/><Relationship Id="rId7"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png"/><Relationship Id="rId10" Type="http://schemas.microsoft.com/office/2007/relationships/hdphoto" Target="../media/hdphoto3.wdp"/><Relationship Id="rId4" Type="http://schemas.openxmlformats.org/officeDocument/2006/relationships/image" Target="../media/image8.jpeg"/><Relationship Id="rId9"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slide" Target="slide28.xml"/><Relationship Id="rId13" Type="http://schemas.openxmlformats.org/officeDocument/2006/relationships/image" Target="../media/image35.jpeg"/><Relationship Id="rId3" Type="http://schemas.openxmlformats.org/officeDocument/2006/relationships/image" Target="../media/image5.png"/><Relationship Id="rId7" Type="http://schemas.openxmlformats.org/officeDocument/2006/relationships/hyperlink" Target="http://commerciaux.celca.caisse-epargne.fr/download/341/tarification/18447/offres-promos-en-cours.pdf" TargetMode="External"/><Relationship Id="rId12" Type="http://schemas.openxmlformats.org/officeDocument/2006/relationships/hyperlink" Target="http://commerciaux.celca.caisse-epargne.fr/download/1028/documents-hors-arbo-1/27266/dei-epargne.pptx" TargetMode="External"/><Relationship Id="rId2" Type="http://schemas.openxmlformats.org/officeDocument/2006/relationships/image" Target="../media/image10.jpeg"/><Relationship Id="rId16" Type="http://schemas.openxmlformats.org/officeDocument/2006/relationships/image" Target="../media/image42.png"/><Relationship Id="rId1" Type="http://schemas.openxmlformats.org/officeDocument/2006/relationships/slideLayout" Target="../slideLayouts/slideLayout4.xml"/><Relationship Id="rId6" Type="http://schemas.openxmlformats.org/officeDocument/2006/relationships/hyperlink" Target="https://app.powerbi.com/reportEmbed?reportId=fcc0899e-15dd-4386-8155-5a410acb197b&amp;appId=5e87969c-fd78-4c3c-a796-34c2928a2c19&amp;autoAuth=true&amp;ctid=d5bb6d35-8a82-4329-b49a-5030bd6497ab&amp;config=eyJjbHVzdGVyVXJsIjoiaHR0cHM6Ly93YWJpLWV1cm9wZS1ub3J0aC1iLXJlZGlyZWN0LmFuYWx5c2lzLndpbmRvd3MubmV0LyJ9" TargetMode="External"/><Relationship Id="rId11" Type="http://schemas.openxmlformats.org/officeDocument/2006/relationships/image" Target="../media/image39.png"/><Relationship Id="rId5" Type="http://schemas.openxmlformats.org/officeDocument/2006/relationships/hyperlink" Target="https://php-gephp.cegee.mycloud.intrabpce.fr/orca/" TargetMode="External"/><Relationship Id="rId15" Type="http://schemas.openxmlformats.org/officeDocument/2006/relationships/image" Target="../media/image41.jpeg"/><Relationship Id="rId10" Type="http://schemas.openxmlformats.org/officeDocument/2006/relationships/image" Target="../media/image38.png"/><Relationship Id="rId4" Type="http://schemas.openxmlformats.org/officeDocument/2006/relationships/hyperlink" Target="http://commerciaux.celca.caisse-epargne.fr/wp-admin/admin-ajax.php?juwpfisadmin=false&amp;action=wpfd&amp;task=file.download&amp;wpfd_category_id=1302&amp;wpfd_file_id=15993" TargetMode="External"/><Relationship Id="rId9" Type="http://schemas.openxmlformats.org/officeDocument/2006/relationships/image" Target="../media/image37.png"/><Relationship Id="rId14" Type="http://schemas.openxmlformats.org/officeDocument/2006/relationships/image" Target="../media/image40.png"/></Relationships>
</file>

<file path=ppt/slides/_rels/slide19.xml.rels><?xml version="1.0" encoding="UTF-8" standalone="yes"?>
<Relationships xmlns="http://schemas.openxmlformats.org/package/2006/relationships"><Relationship Id="rId8" Type="http://schemas.openxmlformats.org/officeDocument/2006/relationships/slide" Target="slide28.xml"/><Relationship Id="rId13" Type="http://schemas.openxmlformats.org/officeDocument/2006/relationships/image" Target="../media/image40.png"/><Relationship Id="rId3" Type="http://schemas.openxmlformats.org/officeDocument/2006/relationships/image" Target="../media/image5.png"/><Relationship Id="rId7" Type="http://schemas.openxmlformats.org/officeDocument/2006/relationships/hyperlink" Target="http://commerciaux.celca.caisse-epargne.fr/download/341/tarification/18447/offres-promos-en-cours.pdf" TargetMode="External"/><Relationship Id="rId12" Type="http://schemas.openxmlformats.org/officeDocument/2006/relationships/hyperlink" Target="http://commerciaux.celca.caisse-epargne.fr/download/1028/documents-hors-arbo-1/27266/dei-epargne.pptx" TargetMode="External"/><Relationship Id="rId17" Type="http://schemas.microsoft.com/office/2007/relationships/hdphoto" Target="../media/hdphoto3.wdp"/><Relationship Id="rId2" Type="http://schemas.openxmlformats.org/officeDocument/2006/relationships/image" Target="../media/image16.jpeg"/><Relationship Id="rId16" Type="http://schemas.openxmlformats.org/officeDocument/2006/relationships/image" Target="../media/image36.png"/><Relationship Id="rId1" Type="http://schemas.openxmlformats.org/officeDocument/2006/relationships/slideLayout" Target="../slideLayouts/slideLayout4.xml"/><Relationship Id="rId6" Type="http://schemas.openxmlformats.org/officeDocument/2006/relationships/hyperlink" Target="https://app.powerbi.com/reportEmbed?reportId=fcc0899e-15dd-4386-8155-5a410acb197b&amp;appId=5e87969c-fd78-4c3c-a796-34c2928a2c19&amp;autoAuth=true&amp;ctid=d5bb6d35-8a82-4329-b49a-5030bd6497ab&amp;config=eyJjbHVzdGVyVXJsIjoiaHR0cHM6Ly93YWJpLWV1cm9wZS1ub3J0aC1iLXJlZGlyZWN0LmFuYWx5c2lzLndpbmRvd3MubmV0LyJ9" TargetMode="External"/><Relationship Id="rId11" Type="http://schemas.openxmlformats.org/officeDocument/2006/relationships/image" Target="../media/image39.png"/><Relationship Id="rId5" Type="http://schemas.openxmlformats.org/officeDocument/2006/relationships/hyperlink" Target="https://php-gephp.cegee.mycloud.intrabpce.fr/orca/" TargetMode="External"/><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hyperlink" Target="http://commerciaux.celca.caisse-epargne.fr/wp-admin/admin-ajax.php?juwpfisadmin=false&amp;action=wpfd&amp;task=file.download&amp;wpfd_category_id=1302&amp;wpfd_file_id=15993" TargetMode="External"/><Relationship Id="rId9" Type="http://schemas.openxmlformats.org/officeDocument/2006/relationships/image" Target="../media/image37.png"/><Relationship Id="rId14" Type="http://schemas.openxmlformats.org/officeDocument/2006/relationships/image" Target="../media/image41.jpeg"/></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4.jpeg"/><Relationship Id="rId7" Type="http://schemas.openxmlformats.org/officeDocument/2006/relationships/image" Target="../media/image46.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hyperlink" Target="https://www.caisse-epargne.fr/grand-est-europe/particuliers/questionnaire-epargne" TargetMode="External"/><Relationship Id="rId5" Type="http://schemas.openxmlformats.org/officeDocument/2006/relationships/image" Target="../media/image45.png"/><Relationship Id="rId4" Type="http://schemas.openxmlformats.org/officeDocument/2006/relationships/hyperlink" Target="http://commerciaux.celca.caisse-epargne.fr/particuliers/zoom-jeunes/campagne-jeunes-2020/" TargetMode="External"/></Relationships>
</file>

<file path=ppt/slides/_rels/slide21.xml.rels><?xml version="1.0" encoding="UTF-8" standalone="yes"?>
<Relationships xmlns="http://schemas.openxmlformats.org/package/2006/relationships"><Relationship Id="rId8" Type="http://schemas.openxmlformats.org/officeDocument/2006/relationships/slide" Target="slide28.xml"/><Relationship Id="rId13" Type="http://schemas.openxmlformats.org/officeDocument/2006/relationships/image" Target="../media/image40.png"/><Relationship Id="rId3" Type="http://schemas.openxmlformats.org/officeDocument/2006/relationships/image" Target="../media/image5.png"/><Relationship Id="rId7" Type="http://schemas.openxmlformats.org/officeDocument/2006/relationships/hyperlink" Target="http://commerciaux.celca.caisse-epargne.fr/download/341/tarification/18447/offres-promos-en-cours.pdf" TargetMode="External"/><Relationship Id="rId12" Type="http://schemas.openxmlformats.org/officeDocument/2006/relationships/image" Target="../media/image39.png"/><Relationship Id="rId17" Type="http://schemas.openxmlformats.org/officeDocument/2006/relationships/image" Target="../media/image48.png"/><Relationship Id="rId2" Type="http://schemas.openxmlformats.org/officeDocument/2006/relationships/image" Target="../media/image11.jpeg"/><Relationship Id="rId16" Type="http://schemas.openxmlformats.org/officeDocument/2006/relationships/image" Target="../media/image41.jpeg"/><Relationship Id="rId1" Type="http://schemas.openxmlformats.org/officeDocument/2006/relationships/slideLayout" Target="../slideLayouts/slideLayout4.xml"/><Relationship Id="rId6" Type="http://schemas.openxmlformats.org/officeDocument/2006/relationships/hyperlink" Target="https://app.powerbi.com/reportEmbed?reportId=fcc0899e-15dd-4386-8155-5a410acb197b&amp;appId=5e87969c-fd78-4c3c-a796-34c2928a2c19&amp;autoAuth=true&amp;ctid=d5bb6d35-8a82-4329-b49a-5030bd6497ab&amp;config=eyJjbHVzdGVyVXJsIjoiaHR0cHM6Ly93YWJpLWV1cm9wZS1ub3J0aC1iLXJlZGlyZWN0LmFuYWx5c2lzLndpbmRvd3MubmV0LyJ9" TargetMode="External"/><Relationship Id="rId11" Type="http://schemas.openxmlformats.org/officeDocument/2006/relationships/hyperlink" Target="https://assurancesnonvie-videos.natixis.com/caisse-d-039-epargne-1/declaration-sinistre-auto-ou-2-roues" TargetMode="External"/><Relationship Id="rId5" Type="http://schemas.openxmlformats.org/officeDocument/2006/relationships/hyperlink" Target="https://php-gephp.cegee.mycloud.intrabpce.fr/orca/" TargetMode="External"/><Relationship Id="rId15" Type="http://schemas.microsoft.com/office/2007/relationships/hdphoto" Target="../media/hdphoto3.wdp"/><Relationship Id="rId10" Type="http://schemas.openxmlformats.org/officeDocument/2006/relationships/image" Target="../media/image38.png"/><Relationship Id="rId4" Type="http://schemas.openxmlformats.org/officeDocument/2006/relationships/hyperlink" Target="http://commerciaux.celca.caisse-epargne.fr/wp-admin/admin-ajax.php?juwpfisadmin=false&amp;action=wpfd&amp;task=file.download&amp;wpfd_category_id=1302&amp;wpfd_file_id=15993" TargetMode="External"/><Relationship Id="rId9" Type="http://schemas.openxmlformats.org/officeDocument/2006/relationships/image" Target="../media/image37.png"/><Relationship Id="rId1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png"/><Relationship Id="rId7" Type="http://schemas.openxmlformats.org/officeDocument/2006/relationships/image" Target="../media/image52.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hyperlink" Target="http://t.neo.caisse-epargne.fr/r/?id=h248185c1,683016d8,683016f7&amp;p1=10&amp;p2=2&amp;p3=OP132026&amp;p4=false&amp;p5=1747982040"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9.png"/><Relationship Id="rId3" Type="http://schemas.openxmlformats.org/officeDocument/2006/relationships/hyperlink" Target="http://commerciaux.celca.caisse-epargne.fr/wp-admin/admin-ajax.php?juwpfisadmin=false&amp;action=wpfd&amp;task=file.download&amp;wpfd_category_id=1302&amp;wpfd_file_id=15993" TargetMode="External"/><Relationship Id="rId7" Type="http://schemas.openxmlformats.org/officeDocument/2006/relationships/slide" Target="slide28.xml"/><Relationship Id="rId12" Type="http://schemas.openxmlformats.org/officeDocument/2006/relationships/image" Target="../media/image54.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hyperlink" Target="http://commerciaux.celca.caisse-epargne.fr/download/341/tarification/18447/offres-promos-en-cours.pdf" TargetMode="External"/><Relationship Id="rId11" Type="http://schemas.openxmlformats.org/officeDocument/2006/relationships/hyperlink" Target="https://www.youtube.com/watch?v=QEtWFHpaVgg&amp;list=PLK1AxSKjOiQCbR21Kujj_0kP0jucSYYsl&amp;index=10" TargetMode="External"/><Relationship Id="rId5" Type="http://schemas.openxmlformats.org/officeDocument/2006/relationships/hyperlink" Target="https://app.powerbi.com/reportEmbed?reportId=fcc0899e-15dd-4386-8155-5a410acb197b&amp;appId=5e87969c-fd78-4c3c-a796-34c2928a2c19&amp;autoAuth=true&amp;ctid=d5bb6d35-8a82-4329-b49a-5030bd6497ab&amp;config=eyJjbHVzdGVyVXJsIjoiaHR0cHM6Ly93YWJpLWV1cm9wZS1ub3J0aC1iLXJlZGlyZWN0LmFuYWx5c2lzLndpbmRvd3MubmV0LyJ9" TargetMode="External"/><Relationship Id="rId10" Type="http://schemas.openxmlformats.org/officeDocument/2006/relationships/image" Target="../media/image39.png"/><Relationship Id="rId4" Type="http://schemas.openxmlformats.org/officeDocument/2006/relationships/hyperlink" Target="https://php-gephp.cegee.mycloud.intrabpce.fr/orca/" TargetMode="External"/><Relationship Id="rId9" Type="http://schemas.openxmlformats.org/officeDocument/2006/relationships/image" Target="../media/image38.png"/><Relationship Id="rId1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hyperlink" Target="http://commerciaux.celca.caisse-epargne.fr/download/2056/actions-commerciales-2022/27095/marche-des-jeunes-juillet-2022.ppsx" TargetMode="External"/><Relationship Id="rId7" Type="http://schemas.openxmlformats.org/officeDocument/2006/relationships/image" Target="../media/image37.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56.png"/><Relationship Id="rId5" Type="http://schemas.openxmlformats.org/officeDocument/2006/relationships/hyperlink" Target="http://commerciaux.celca.caisse-epargne.fr/download/2118/actions-de-marketing-et-communication-clients/27404/2022-marche-des-jeunes.ppsx" TargetMode="External"/><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8" Type="http://schemas.openxmlformats.org/officeDocument/2006/relationships/slide" Target="slide29.xml"/><Relationship Id="rId13" Type="http://schemas.openxmlformats.org/officeDocument/2006/relationships/hyperlink" Target="https://www.youtube.com/watch?v=GAhXXHzj6ZI&amp;list=PLK1AxSKjOiQCbR21Kujj_0kP0jucSYYsl&amp;t=2s" TargetMode="External"/><Relationship Id="rId3" Type="http://schemas.openxmlformats.org/officeDocument/2006/relationships/image" Target="../media/image5.png"/><Relationship Id="rId7" Type="http://schemas.openxmlformats.org/officeDocument/2006/relationships/hyperlink" Target="http://commerciaux.celca.caisse-epargne.fr/download/341/tarification/18447/offres-promos-en-cours.pdf" TargetMode="External"/><Relationship Id="rId12" Type="http://schemas.openxmlformats.org/officeDocument/2006/relationships/image" Target="../media/image54.png"/><Relationship Id="rId2" Type="http://schemas.openxmlformats.org/officeDocument/2006/relationships/image" Target="../media/image19.jpeg"/><Relationship Id="rId1" Type="http://schemas.openxmlformats.org/officeDocument/2006/relationships/slideLayout" Target="../slideLayouts/slideLayout4.xml"/><Relationship Id="rId6" Type="http://schemas.openxmlformats.org/officeDocument/2006/relationships/hyperlink" Target="https://app.powerbi.com/reportEmbed?reportId=fcc0899e-15dd-4386-8155-5a410acb197b&amp;appId=5e87969c-fd78-4c3c-a796-34c2928a2c19&amp;autoAuth=true&amp;ctid=d5bb6d35-8a82-4329-b49a-5030bd6497ab&amp;config=eyJjbHVzdGVyVXJsIjoiaHR0cHM6Ly93YWJpLWV1cm9wZS1ub3J0aC1iLXJlZGlyZWN0LmFuYWx5c2lzLndpbmRvd3MubmV0LyJ9" TargetMode="External"/><Relationship Id="rId11" Type="http://schemas.openxmlformats.org/officeDocument/2006/relationships/image" Target="../media/image39.png"/><Relationship Id="rId5" Type="http://schemas.openxmlformats.org/officeDocument/2006/relationships/hyperlink" Target="https://php-gephp.cegee.mycloud.intrabpce.fr/orca/" TargetMode="External"/><Relationship Id="rId15" Type="http://schemas.openxmlformats.org/officeDocument/2006/relationships/image" Target="../media/image9.png"/><Relationship Id="rId10" Type="http://schemas.openxmlformats.org/officeDocument/2006/relationships/image" Target="../media/image38.png"/><Relationship Id="rId4" Type="http://schemas.openxmlformats.org/officeDocument/2006/relationships/hyperlink" Target="http://commerciaux.celca.caisse-epargne.fr/wp-admin/admin-ajax.php?juwpfisadmin=false&amp;action=wpfd&amp;task=file.download&amp;wpfd_category_id=1302&amp;wpfd_file_id=15993" TargetMode="External"/><Relationship Id="rId9" Type="http://schemas.openxmlformats.org/officeDocument/2006/relationships/image" Target="../media/image37.png"/><Relationship Id="rId14" Type="http://schemas.openxmlformats.org/officeDocument/2006/relationships/image" Target="../media/image7.png"/></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20.png"/><Relationship Id="rId3" Type="http://schemas.openxmlformats.org/officeDocument/2006/relationships/hyperlink" Target="http://commerciaux.celca.caisse-epargne.fr/wp-admin/admin-ajax.php?juwpfisadmin=false&amp;action=wpfd&amp;task=file.download&amp;wpfd_category_id=1302&amp;wpfd_file_id=15993" TargetMode="External"/><Relationship Id="rId7" Type="http://schemas.openxmlformats.org/officeDocument/2006/relationships/slide" Target="slide28.xml"/><Relationship Id="rId12" Type="http://schemas.openxmlformats.org/officeDocument/2006/relationships/image" Target="../media/image40.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hyperlink" Target="http://commerciaux.celca.caisse-epargne.fr/download/341/tarification/18447/offres-promos-en-cours.pdf" TargetMode="External"/><Relationship Id="rId11" Type="http://schemas.openxmlformats.org/officeDocument/2006/relationships/hyperlink" Target="http://commerciaux.celca.caisse-epargne.fr/download/1873/2021/21925/hdj-du-11-mars-potentiel-conso-formations-cahier-de-recettes-2.pptx" TargetMode="External"/><Relationship Id="rId5" Type="http://schemas.openxmlformats.org/officeDocument/2006/relationships/hyperlink" Target="https://app.powerbi.com/reportEmbed?reportId=fcc0899e-15dd-4386-8155-5a410acb197b&amp;appId=5e87969c-fd78-4c3c-a796-34c2928a2c19&amp;autoAuth=true&amp;ctid=d5bb6d35-8a82-4329-b49a-5030bd6497ab&amp;config=eyJjbHVzdGVyVXJsIjoiaHR0cHM6Ly93YWJpLWV1cm9wZS1ub3J0aC1iLXJlZGlyZWN0LmFuYWx5c2lzLndpbmRvd3MubmV0LyJ9" TargetMode="External"/><Relationship Id="rId15" Type="http://schemas.openxmlformats.org/officeDocument/2006/relationships/image" Target="../media/image41.jpeg"/><Relationship Id="rId10" Type="http://schemas.openxmlformats.org/officeDocument/2006/relationships/image" Target="../media/image39.png"/><Relationship Id="rId4" Type="http://schemas.openxmlformats.org/officeDocument/2006/relationships/hyperlink" Target="https://php-gephp.cegee.mycloud.intrabpce.fr/orca/" TargetMode="External"/><Relationship Id="rId9" Type="http://schemas.openxmlformats.org/officeDocument/2006/relationships/image" Target="../media/image38.png"/><Relationship Id="rId1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hyperlink" Target="http://m2.neo.caisse-epargne.fr/nl/jsp/m.jsp?c=%40dUAu5zfRoekMPXdeRaNcsZqhlI0A7VeiUpHwpPW31LQ%3D#cid=emailing-crm;10;2;OP132026;false;1747982040" TargetMode="External"/><Relationship Id="rId7" Type="http://schemas.openxmlformats.org/officeDocument/2006/relationships/image" Target="../media/image62.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4.png"/><Relationship Id="rId7" Type="http://schemas.openxmlformats.org/officeDocument/2006/relationships/image" Target="../media/image59.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62.png"/><Relationship Id="rId5" Type="http://schemas.openxmlformats.org/officeDocument/2006/relationships/image" Target="../media/image60.png"/><Relationship Id="rId4" Type="http://schemas.openxmlformats.org/officeDocument/2006/relationships/image" Target="../media/image61.png"/></Relationships>
</file>

<file path=ppt/slides/_rels/slide30.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9.jpeg"/><Relationship Id="rId3" Type="http://schemas.openxmlformats.org/officeDocument/2006/relationships/image" Target="../media/image10.jpeg"/><Relationship Id="rId7" Type="http://schemas.openxmlformats.org/officeDocument/2006/relationships/image" Target="../media/image15.png"/><Relationship Id="rId12" Type="http://schemas.openxmlformats.org/officeDocument/2006/relationships/image" Target="../media/image18.jpeg"/><Relationship Id="rId2" Type="http://schemas.openxmlformats.org/officeDocument/2006/relationships/image" Target="../media/image11.jpeg"/><Relationship Id="rId16"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4.png"/><Relationship Id="rId11" Type="http://schemas.microsoft.com/office/2007/relationships/hdphoto" Target="../media/hdphoto2.wdp"/><Relationship Id="rId5" Type="http://schemas.openxmlformats.org/officeDocument/2006/relationships/image" Target="../media/image13.png"/><Relationship Id="rId15" Type="http://schemas.openxmlformats.org/officeDocument/2006/relationships/image" Target="../media/image21.jpe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jpeg"/><Relationship Id="rId14" Type="http://schemas.openxmlformats.org/officeDocument/2006/relationships/image" Target="../media/image20.png"/></Relationships>
</file>

<file path=ppt/slides/_rels/slide31.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8.jpeg"/><Relationship Id="rId7" Type="http://schemas.openxmlformats.org/officeDocument/2006/relationships/image" Target="../media/image34.jpe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5.png"/><Relationship Id="rId7" Type="http://schemas.openxmlformats.org/officeDocument/2006/relationships/image" Target="../media/image39.png"/><Relationship Id="rId2" Type="http://schemas.openxmlformats.org/officeDocument/2006/relationships/image" Target="../media/image21.jpeg"/><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hyperlink" Target="http://commerciaux.celca.caisse-epargne.fr/download/341/tarification/18447/offres-promos-en-cours.pdf" TargetMode="External"/><Relationship Id="rId4" Type="http://schemas.openxmlformats.org/officeDocument/2006/relationships/hyperlink" Target="http://commerciaux.celca.caisse-epargne.fr/wp-admin/admin-ajax.php?juwpfisadmin=false&amp;action=wpfd&amp;task=file.download&amp;wpfd_category_id=1302&amp;wpfd_file_id=15993" TargetMode="External"/><Relationship Id="rId9" Type="http://schemas.openxmlformats.org/officeDocument/2006/relationships/image" Target="../media/image40.png"/></Relationships>
</file>

<file path=ppt/slides/_rels/slide3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5.png"/><Relationship Id="rId7" Type="http://schemas.openxmlformats.org/officeDocument/2006/relationships/image" Target="../media/image37.png"/><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hyperlink" Target="https://www.youtube.com/watch?v=GAhXXHzj6ZI&amp;list=PLK1AxSKjOiQCbR21Kujj_0kP0jucSYYsl&amp;t=2s" TargetMode="External"/><Relationship Id="rId5" Type="http://schemas.openxmlformats.org/officeDocument/2006/relationships/image" Target="../media/image54.png"/><Relationship Id="rId10" Type="http://schemas.openxmlformats.org/officeDocument/2006/relationships/hyperlink" Target="http://commerciaux.celca.caisse-epargne.fr/download/341/tarification/18447/offres-promos-en-cours.pdf" TargetMode="External"/><Relationship Id="rId4" Type="http://schemas.openxmlformats.org/officeDocument/2006/relationships/image" Target="../media/image39.png"/><Relationship Id="rId9" Type="http://schemas.openxmlformats.org/officeDocument/2006/relationships/hyperlink" Target="http://commerciaux.celca.caisse-epargne.fr/wp-admin/admin-ajax.php?juwpfisadmin=false&amp;action=wpfd&amp;task=file.download&amp;wpfd_category_id=1302&amp;wpfd_file_id=15993"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5.png"/><Relationship Id="rId7" Type="http://schemas.openxmlformats.org/officeDocument/2006/relationships/hyperlink" Target="http://commerciaux.celca.caisse-epargne.fr/download/341/tarification/18447/offres-promos-en-cours.pdf" TargetMode="External"/><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hyperlink" Target="http://commerciaux.celca.caisse-epargne.fr/wp-admin/admin-ajax.php?juwpfisadmin=false&amp;action=wpfd&amp;task=file.download&amp;wpfd_category_id=1302&amp;wpfd_file_id=15993" TargetMode="External"/><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5.png"/><Relationship Id="rId7" Type="http://schemas.openxmlformats.org/officeDocument/2006/relationships/image" Target="../media/image40.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39.png"/><Relationship Id="rId11" Type="http://schemas.openxmlformats.org/officeDocument/2006/relationships/hyperlink" Target="http://commerciaux.celca.caisse-epargne.fr/download/341/tarification/18447/offres-promos-en-cours.pdf" TargetMode="External"/><Relationship Id="rId5" Type="http://schemas.openxmlformats.org/officeDocument/2006/relationships/image" Target="../media/image37.png"/><Relationship Id="rId10" Type="http://schemas.openxmlformats.org/officeDocument/2006/relationships/hyperlink" Target="http://commerciaux.celca.caisse-epargne.fr/wp-admin/admin-ajax.php?juwpfisadmin=false&amp;action=wpfd&amp;task=file.download&amp;wpfd_category_id=1302&amp;wpfd_file_id=15993" TargetMode="External"/><Relationship Id="rId4" Type="http://schemas.openxmlformats.org/officeDocument/2006/relationships/hyperlink" Target="https://assurancesnonvie-videos.natixis.com/caisse-d-039-epargne-1/declaration-sinistre-auto-ou-2-roues" TargetMode="External"/><Relationship Id="rId9" Type="http://schemas.openxmlformats.org/officeDocument/2006/relationships/image" Target="../media/image65.png"/></Relationships>
</file>

<file path=ppt/slides/_rels/slide36.xml.rels><?xml version="1.0" encoding="UTF-8" standalone="yes"?>
<Relationships xmlns="http://schemas.openxmlformats.org/package/2006/relationships"><Relationship Id="rId8" Type="http://schemas.openxmlformats.org/officeDocument/2006/relationships/hyperlink" Target="http://commerciaux.celca.caisse-epargne.fr/download/341/tarification/18447/offres-promos-en-cours.pdf" TargetMode="External"/><Relationship Id="rId3" Type="http://schemas.openxmlformats.org/officeDocument/2006/relationships/image" Target="../media/image5.png"/><Relationship Id="rId7" Type="http://schemas.openxmlformats.org/officeDocument/2006/relationships/hyperlink" Target="http://commerciaux.celca.caisse-epargne.fr/wp-admin/admin-ajax.php?juwpfisadmin=false&amp;action=wpfd&amp;task=file.download&amp;wpfd_category_id=1302&amp;wpfd_file_id=15993" TargetMode="External"/><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65.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37.png"/></Relationships>
</file>

<file path=ppt/slides/_rels/slide3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5.png"/><Relationship Id="rId7" Type="http://schemas.openxmlformats.org/officeDocument/2006/relationships/hyperlink" Target="http://commerciaux.celca.caisse-epargne.fr/download/341/tarification/18447/offres-promos-en-cours.pdf" TargetMode="External"/><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hyperlink" Target="http://commerciaux.celca.caisse-epargne.fr/wp-admin/admin-ajax.php?juwpfisadmin=false&amp;action=wpfd&amp;task=file.download&amp;wpfd_category_id=1302&amp;wpfd_file_id=15993" TargetMode="External"/><Relationship Id="rId5" Type="http://schemas.openxmlformats.org/officeDocument/2006/relationships/image" Target="../media/image40.png"/><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png"/><Relationship Id="rId7" Type="http://schemas.openxmlformats.org/officeDocument/2006/relationships/image" Target="../media/image66.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65.png"/><Relationship Id="rId11" Type="http://schemas.openxmlformats.org/officeDocument/2006/relationships/image" Target="../media/image37.png"/><Relationship Id="rId5" Type="http://schemas.openxmlformats.org/officeDocument/2006/relationships/image" Target="../media/image40.png"/><Relationship Id="rId10" Type="http://schemas.openxmlformats.org/officeDocument/2006/relationships/hyperlink" Target="http://commerciaux.celca.caisse-epargne.fr/download/341/tarification/18447/offres-promos-en-cours.pdf" TargetMode="External"/><Relationship Id="rId4" Type="http://schemas.openxmlformats.org/officeDocument/2006/relationships/image" Target="../media/image39.png"/><Relationship Id="rId9" Type="http://schemas.openxmlformats.org/officeDocument/2006/relationships/hyperlink" Target="http://commerciaux.celca.caisse-epargne.fr/wp-admin/admin-ajax.php?juwpfisadmin=false&amp;action=wpfd&amp;task=file.download&amp;wpfd_category_id=1302&amp;wpfd_file_id=15993"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commerciaux.celca.caisse-epargne.fr/wp-admin/admin-ajax.php?juwpfisadmin=false&amp;action=wpfd&amp;task=file.download&amp;wpfd_category_id=1302&amp;wpfd_file_id=15993" TargetMode="External"/><Relationship Id="rId3" Type="http://schemas.microsoft.com/office/2007/relationships/hdphoto" Target="../media/hdphoto1.wdp"/><Relationship Id="rId7" Type="http://schemas.openxmlformats.org/officeDocument/2006/relationships/image" Target="../media/image65.png"/><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54.png"/><Relationship Id="rId5" Type="http://schemas.openxmlformats.org/officeDocument/2006/relationships/image" Target="../media/image39.png"/><Relationship Id="rId10" Type="http://schemas.openxmlformats.org/officeDocument/2006/relationships/image" Target="../media/image37.png"/><Relationship Id="rId4" Type="http://schemas.openxmlformats.org/officeDocument/2006/relationships/image" Target="../media/image5.png"/><Relationship Id="rId9" Type="http://schemas.openxmlformats.org/officeDocument/2006/relationships/hyperlink" Target="http://commerciaux.celca.caisse-epargne.fr/download/341/tarification/18447/offres-promos-en-cours.pdf"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commerciaux.celca.caisse-epargne.fr/download/341/tarification/18447/offres-promos-en-cours.pdf" TargetMode="External"/><Relationship Id="rId3" Type="http://schemas.openxmlformats.org/officeDocument/2006/relationships/image" Target="../media/image39.png"/><Relationship Id="rId7" Type="http://schemas.openxmlformats.org/officeDocument/2006/relationships/hyperlink" Target="http://commerciaux.celca.caisse-epargne.fr/wp-admin/admin-ajax.php?juwpfisadmin=false&amp;action=wpfd&amp;task=file.download&amp;wpfd_category_id=1302&amp;wpfd_file_id=15993" TargetMode="External"/><Relationship Id="rId2" Type="http://schemas.openxmlformats.org/officeDocument/2006/relationships/image" Target="../media/image5.png"/><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17.png"/><Relationship Id="rId4" Type="http://schemas.openxmlformats.org/officeDocument/2006/relationships/image" Target="../media/image65.png"/><Relationship Id="rId9" Type="http://schemas.openxmlformats.org/officeDocument/2006/relationships/image" Target="../media/image37.png"/></Relationships>
</file>

<file path=ppt/slides/_rels/slide41.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0.png"/><Relationship Id="rId3" Type="http://schemas.openxmlformats.org/officeDocument/2006/relationships/image" Target="../media/image12.png"/><Relationship Id="rId7" Type="http://schemas.microsoft.com/office/2007/relationships/hdphoto" Target="../media/hdphoto1.wdp"/><Relationship Id="rId12" Type="http://schemas.openxmlformats.org/officeDocument/2006/relationships/image" Target="../media/image19.jpeg"/><Relationship Id="rId17" Type="http://schemas.openxmlformats.org/officeDocument/2006/relationships/image" Target="../media/image5.png"/><Relationship Id="rId2" Type="http://schemas.openxmlformats.org/officeDocument/2006/relationships/image" Target="../media/image10.jpeg"/><Relationship Id="rId16"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18.jpeg"/><Relationship Id="rId5" Type="http://schemas.openxmlformats.org/officeDocument/2006/relationships/image" Target="../media/image14.png"/><Relationship Id="rId15" Type="http://schemas.microsoft.com/office/2007/relationships/hdphoto" Target="../media/hdphoto5.wdp"/><Relationship Id="rId10" Type="http://schemas.microsoft.com/office/2007/relationships/hdphoto" Target="../media/hdphoto2.wdp"/><Relationship Id="rId4" Type="http://schemas.openxmlformats.org/officeDocument/2006/relationships/image" Target="../media/image13.png"/><Relationship Id="rId9" Type="http://schemas.openxmlformats.org/officeDocument/2006/relationships/image" Target="../media/image17.png"/><Relationship Id="rId14" Type="http://schemas.openxmlformats.org/officeDocument/2006/relationships/image" Target="../media/image67.png"/></Relationships>
</file>

<file path=ppt/slides/_rels/slide42.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67.png"/><Relationship Id="rId18" Type="http://schemas.openxmlformats.org/officeDocument/2006/relationships/image" Target="../media/image5.png"/><Relationship Id="rId3" Type="http://schemas.openxmlformats.org/officeDocument/2006/relationships/image" Target="../media/image14.png"/><Relationship Id="rId7" Type="http://schemas.openxmlformats.org/officeDocument/2006/relationships/image" Target="../media/image18.jpeg"/><Relationship Id="rId12" Type="http://schemas.openxmlformats.org/officeDocument/2006/relationships/image" Target="../media/image20.png"/><Relationship Id="rId17" Type="http://schemas.openxmlformats.org/officeDocument/2006/relationships/image" Target="../media/image21.jpeg"/><Relationship Id="rId2" Type="http://schemas.openxmlformats.org/officeDocument/2006/relationships/image" Target="../media/image13.png"/><Relationship Id="rId16" Type="http://schemas.microsoft.com/office/2007/relationships/hdphoto" Target="../media/hdphoto6.wdp"/><Relationship Id="rId1" Type="http://schemas.openxmlformats.org/officeDocument/2006/relationships/slideLayout" Target="../slideLayouts/slideLayout2.xml"/><Relationship Id="rId6" Type="http://schemas.openxmlformats.org/officeDocument/2006/relationships/image" Target="../media/image16.jpeg"/><Relationship Id="rId11" Type="http://schemas.microsoft.com/office/2007/relationships/hdphoto" Target="../media/hdphoto2.wdp"/><Relationship Id="rId5" Type="http://schemas.microsoft.com/office/2007/relationships/hdphoto" Target="../media/hdphoto1.wdp"/><Relationship Id="rId15" Type="http://schemas.openxmlformats.org/officeDocument/2006/relationships/image" Target="../media/image68.png"/><Relationship Id="rId10" Type="http://schemas.openxmlformats.org/officeDocument/2006/relationships/image" Target="../media/image17.png"/><Relationship Id="rId4" Type="http://schemas.openxmlformats.org/officeDocument/2006/relationships/image" Target="../media/image15.png"/><Relationship Id="rId9" Type="http://schemas.openxmlformats.org/officeDocument/2006/relationships/image" Target="../media/image10.jpeg"/><Relationship Id="rId14" Type="http://schemas.microsoft.com/office/2007/relationships/hdphoto" Target="../media/hdphoto5.wdp"/></Relationships>
</file>

<file path=ppt/slides/_rels/slide43.xml.rels><?xml version="1.0" encoding="UTF-8" standalone="yes"?>
<Relationships xmlns="http://schemas.openxmlformats.org/package/2006/relationships"><Relationship Id="rId8" Type="http://schemas.openxmlformats.org/officeDocument/2006/relationships/hyperlink" Target="https://espacedefi.fr/saml/login" TargetMode="External"/><Relationship Id="rId13" Type="http://schemas.openxmlformats.org/officeDocument/2006/relationships/image" Target="../media/image8.jpeg"/><Relationship Id="rId3" Type="http://schemas.openxmlformats.org/officeDocument/2006/relationships/image" Target="../media/image69.png"/><Relationship Id="rId7" Type="http://schemas.openxmlformats.org/officeDocument/2006/relationships/hyperlink" Target="http://commerciaux.celca.caisse-epargne.fr/gestion-patrimoniale/epargne-4/gestion-deleguee/" TargetMode="External"/><Relationship Id="rId12" Type="http://schemas.openxmlformats.org/officeDocument/2006/relationships/hyperlink" Target="https://caisse-epargne.accompagnement-lea.fr/archives/modes-emploi" TargetMode="External"/><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hyperlink" Target="https://cloud.news.im.natixis.com/ce-accompagnement-offre-isr-esg-groupe" TargetMode="External"/><Relationship Id="rId11" Type="http://schemas.openxmlformats.org/officeDocument/2006/relationships/hyperlink" Target="http://commerciaux.celca.caisse-epargne.fr/download/2063/les-ateliers-des-decodeurs-en-video/25996/video-sur-les-marches-financiers-presentation-du-8-fevrier-2022.html" TargetMode="External"/><Relationship Id="rId5" Type="http://schemas.openxmlformats.org/officeDocument/2006/relationships/hyperlink" Target="http://commerciaux.celca.caisse-epargne.fr/download/1028/documents-hors-arbo-1/24465/natixis-im-outils-digitaux-ce-10-2021-3.pdf" TargetMode="External"/><Relationship Id="rId10" Type="http://schemas.openxmlformats.org/officeDocument/2006/relationships/hyperlink" Target="http://commerciaux.celca.caisse-epargne.fr/global-bdd/referentiel-des-delegations-commerciales/" TargetMode="External"/><Relationship Id="rId4" Type="http://schemas.openxmlformats.org/officeDocument/2006/relationships/image" Target="../media/image70.png"/><Relationship Id="rId9" Type="http://schemas.openxmlformats.org/officeDocument/2006/relationships/hyperlink" Target="https://myeav.ecuvie.assurances.d.bbg/jcms/lch_24163/accueil"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commerciaux.celca.caisse-epargne.fr/download/1028/documents-hors-arbo-1/26199/ce_infographie-assurance-habitation-green_2021.pdf" TargetMode="External"/><Relationship Id="rId13" Type="http://schemas.openxmlformats.org/officeDocument/2006/relationships/hyperlink" Target="https://myeav.ecuvie.assurances.d.bbg/upload/docs/application/vnd.ms-excel.sheet.macroenabled.12/2020-07/simul_secur_famille2_ce_2020-06-30_16-29-41_561.xlsm" TargetMode="External"/><Relationship Id="rId3" Type="http://schemas.openxmlformats.org/officeDocument/2006/relationships/image" Target="../media/image69.png"/><Relationship Id="rId7" Type="http://schemas.openxmlformats.org/officeDocument/2006/relationships/hyperlink" Target="http://comparateur-assurances.bpcea.caisse-epargne.fr/" TargetMode="External"/><Relationship Id="rId12" Type="http://schemas.openxmlformats.org/officeDocument/2006/relationships/hyperlink" Target="https://myeav.ecuvie.assurances.d.bbg/upload/docs/application/pdf/2020-06/fiche_commerciale_secur-famille2_2020-06-11_16-50-16_268.pdf" TargetMode="External"/><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hyperlink" Target="https://bookassurance-nonvie.com/" TargetMode="External"/><Relationship Id="rId11" Type="http://schemas.openxmlformats.org/officeDocument/2006/relationships/hyperlink" Target="http://indispensable-myeav.ecuvie.caisse-epargne.fr/#/landing&amp;page=1" TargetMode="External"/><Relationship Id="rId5" Type="http://schemas.openxmlformats.org/officeDocument/2006/relationships/hyperlink" Target="http://assurances.caisse-epargne.fr/static/admin/moxiemanager/data/files/Book%20CE%20Natixis_BD_pages.pdf" TargetMode="External"/><Relationship Id="rId15" Type="http://schemas.openxmlformats.org/officeDocument/2006/relationships/image" Target="../media/image8.jpeg"/><Relationship Id="rId10" Type="http://schemas.openxmlformats.org/officeDocument/2006/relationships/hyperlink" Target="https://myeav.ecuvie.assurances.d.bbg/jcms/lch_24163/accueil" TargetMode="External"/><Relationship Id="rId4" Type="http://schemas.openxmlformats.org/officeDocument/2006/relationships/image" Target="../media/image70.png"/><Relationship Id="rId9" Type="http://schemas.openxmlformats.org/officeDocument/2006/relationships/hyperlink" Target="http://commerciaux.celca.caisse-epargne.fr/download/1028/documents-hors-arbo-1/26200/ce_infographie-auto-green_2021.pdf" TargetMode="External"/><Relationship Id="rId14" Type="http://schemas.openxmlformats.org/officeDocument/2006/relationships/hyperlink" Target="http://commerciaux.celca.caisse-epargne.fr/particuliers/complementaire-sante/"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bookassurance-nonvie.com/produits/?item=3&amp;slug=cartes-bancaires" TargetMode="External"/><Relationship Id="rId13" Type="http://schemas.openxmlformats.org/officeDocument/2006/relationships/hyperlink" Target="https://www.img.caisse-epargne.fr/app/uploads/sites/10/2022/03/17173122/7735-edep-brochurescartes-dontassurances-2022-cegee-visa-premier.pdf" TargetMode="External"/><Relationship Id="rId18" Type="http://schemas.openxmlformats.org/officeDocument/2006/relationships/hyperlink" Target="https://www.img.caisse-epargne.fr/app/uploads/sites/10/2022/03/17174501/7735-edep-brochurescartes-dontassurances-2022-cegee-visa-electron.pdf" TargetMode="External"/><Relationship Id="rId3" Type="http://schemas.openxmlformats.org/officeDocument/2006/relationships/image" Target="../media/image69.png"/><Relationship Id="rId7" Type="http://schemas.openxmlformats.org/officeDocument/2006/relationships/hyperlink" Target="https://bookassurance-nonvie.com/produits/?item=7&amp;slug=surepargne" TargetMode="External"/><Relationship Id="rId12" Type="http://schemas.openxmlformats.org/officeDocument/2006/relationships/hyperlink" Target="https://www.img.caisse-epargne.fr/app/uploads/sites/10/2022/03/17173611/7735-edep-brochurescartes-dontassurances-2022-cegee-visa-classic-izicarte.pdf" TargetMode="External"/><Relationship Id="rId17" Type="http://schemas.openxmlformats.org/officeDocument/2006/relationships/hyperlink" Target="https://www.img.caisse-epargne.fr/app/uploads/sites/10/2022/03/17173529/7735-edep-brochurescartes-dontassurances-2022-cegee-visa-infinite.pdf" TargetMode="External"/><Relationship Id="rId2" Type="http://schemas.openxmlformats.org/officeDocument/2006/relationships/image" Target="../media/image5.png"/><Relationship Id="rId16" Type="http://schemas.openxmlformats.org/officeDocument/2006/relationships/hyperlink" Target="https://www.img.caisse-epargne.fr/app/uploads/sites/10/2022/03/18091828/7735-edep-brochurescartes-dontassurances-2022-cegee-visa-platinum-izicarte.pdf" TargetMode="External"/><Relationship Id="rId1" Type="http://schemas.openxmlformats.org/officeDocument/2006/relationships/slideLayout" Target="../slideLayouts/slideLayout8.xml"/><Relationship Id="rId6" Type="http://schemas.openxmlformats.org/officeDocument/2006/relationships/hyperlink" Target="file:///C:\Users\A5700447\Downloads\fiche-produit-assurance-sur-compte.pdf" TargetMode="External"/><Relationship Id="rId11" Type="http://schemas.openxmlformats.org/officeDocument/2006/relationships/hyperlink" Target="https://www.img.caisse-epargne.fr/app/uploads/sites/10/2022/03/17173021/7735-edep-brochurescartes-dontassurances-2022-cegee-visa-classic.pdf" TargetMode="External"/><Relationship Id="rId5" Type="http://schemas.openxmlformats.org/officeDocument/2006/relationships/hyperlink" Target="http://commerciaux.celca.caisse-epargne.fr/particuliers/iard-et-prevoyance-3/assurances-iard/secur-media/securmedia/" TargetMode="External"/><Relationship Id="rId15" Type="http://schemas.openxmlformats.org/officeDocument/2006/relationships/hyperlink" Target="https://www.img.caisse-epargne.fr/app/uploads/sites/10/2022/03/17173313/7735-edep-brochurescartes-dontassurances-2022-cegee-visa-platinum.pdf" TargetMode="External"/><Relationship Id="rId10" Type="http://schemas.openxmlformats.org/officeDocument/2006/relationships/hyperlink" Target="http://assurances.caisse-epargne.fr/static/admin/moxiemanager/data/files/Pages%20de%20Book%20CE%20Natixis_CB.pdf" TargetMode="External"/><Relationship Id="rId4" Type="http://schemas.openxmlformats.org/officeDocument/2006/relationships/image" Target="../media/image70.png"/><Relationship Id="rId9" Type="http://schemas.openxmlformats.org/officeDocument/2006/relationships/hyperlink" Target="http://commerciaux.celca.caisse-epargne.fr/particuliers/iard-et-prevoyance-3/assurances-parabancaires/assurances-parabancaires/" TargetMode="External"/><Relationship Id="rId14" Type="http://schemas.openxmlformats.org/officeDocument/2006/relationships/hyperlink" Target="https://www.img.caisse-epargne.fr/app/uploads/sites/10/2022/03/17174016/7735-edep-brochurescartes-dontassurances-2022-cegee-visa-premier-izicarte.pdf" TargetMode="External"/></Relationships>
</file>

<file path=ppt/slides/_rels/slide46.xml.rels><?xml version="1.0" encoding="UTF-8" standalone="yes"?>
<Relationships xmlns="http://schemas.openxmlformats.org/package/2006/relationships"><Relationship Id="rId8" Type="http://schemas.openxmlformats.org/officeDocument/2006/relationships/hyperlink" Target="http://commerciaux.celca.caisse-epargne.fr/download/1083/tout-savoir-sur-le-credit-consommation/22045/offres-equipement-oav.pdf" TargetMode="External"/><Relationship Id="rId3" Type="http://schemas.openxmlformats.org/officeDocument/2006/relationships/image" Target="../media/image69.png"/><Relationship Id="rId7" Type="http://schemas.openxmlformats.org/officeDocument/2006/relationships/hyperlink" Target="http://commerciaux.celca.caisse-epargne.fr/download/1083/tout-savoir-sur-le-credit-consommation/25840/offres-green-oav.pdf" TargetMode="External"/><Relationship Id="rId12"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hyperlink" Target="hhttp://commerciaux.celca.caisse-epargne.fr/download/1274/projet/22038/pret-projet-oav.pdf" TargetMode="External"/><Relationship Id="rId11" Type="http://schemas.openxmlformats.org/officeDocument/2006/relationships/hyperlink" Target="http://commerciaux.celca.caisse-epargne.fr/download/1728/la-location-avec-option-dachat/19027/loa-oav.pdf" TargetMode="External"/><Relationship Id="rId5" Type="http://schemas.openxmlformats.org/officeDocument/2006/relationships/hyperlink" Target="http://commerciaux.celca.caisse-epargne.fr/download/1083/tout-savoir-sur-le-credit-consommation/21976/potentiel-conso-oav.pdf" TargetMode="External"/><Relationship Id="rId10" Type="http://schemas.openxmlformats.org/officeDocument/2006/relationships/hyperlink" Target="http://commerciaux.celca.caisse-epargne.fr/download/1885/vehicules/18406/pret-mobilite-urbaine-oav.pptx" TargetMode="External"/><Relationship Id="rId4" Type="http://schemas.openxmlformats.org/officeDocument/2006/relationships/image" Target="../media/image70.png"/><Relationship Id="rId9" Type="http://schemas.openxmlformats.org/officeDocument/2006/relationships/hyperlink" Target="http://commerciaux.celca.caisse-epargne.fr/download/1885/vehicules/12826/pret-auto-prime-a-la-conversion-oav.pdf" TargetMode="External"/></Relationships>
</file>

<file path=ppt/slides/_rels/slide47.xml.rels><?xml version="1.0" encoding="UTF-8" standalone="yes"?>
<Relationships xmlns="http://schemas.openxmlformats.org/package/2006/relationships"><Relationship Id="rId8" Type="http://schemas.openxmlformats.org/officeDocument/2006/relationships/hyperlink" Target="http://commerciaux.celca.caisse-epargne.fr/particuliers/bancarisation-particuliers/les-formules/" TargetMode="External"/><Relationship Id="rId13" Type="http://schemas.openxmlformats.org/officeDocument/2006/relationships/hyperlink" Target="http://commerciaux.celca.caisse-epargne.fr/particuliers/bancarisation-particuliers/cartes-bancaires/izicarte/izicarte/" TargetMode="External"/><Relationship Id="rId3" Type="http://schemas.openxmlformats.org/officeDocument/2006/relationships/image" Target="../media/image69.png"/><Relationship Id="rId7" Type="http://schemas.openxmlformats.org/officeDocument/2006/relationships/hyperlink" Target="http://commerciaux.celca.caisse-epargne.fr/download/1688/oav/15197/fiche-pratique-les-formules.pdf" TargetMode="External"/><Relationship Id="rId12" Type="http://schemas.openxmlformats.org/officeDocument/2006/relationships/hyperlink" Target="http://commerciaux.celca.caisse-epargne.fr/download/2039/2022/26064/hdj-du-24-mars-mobilite-bancaire-2.pptx" TargetMode="External"/><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hyperlink" Target="http://commerciaux.celca.caisse-epargne.fr/download/1688/oav/15192/tutoriels-les-formules.html" TargetMode="External"/><Relationship Id="rId11" Type="http://schemas.openxmlformats.org/officeDocument/2006/relationships/hyperlink" Target="http://commerciaux.celca.caisse-epargne.fr/download/236/oav/16261/fiche-pratique-mobilite-bancaire-012020.pdf" TargetMode="External"/><Relationship Id="rId5" Type="http://schemas.openxmlformats.org/officeDocument/2006/relationships/hyperlink" Target="http://commerciaux.celca.caisse-epargne.fr/download/198/bancarisation/24891/book-bancarisation-cegee-022022.ppt" TargetMode="External"/><Relationship Id="rId10" Type="http://schemas.openxmlformats.org/officeDocument/2006/relationships/hyperlink" Target="http://commerciaux.celca.caisse-epargne.fr/particuliers/1-an-avec-ma-visa/" TargetMode="External"/><Relationship Id="rId4" Type="http://schemas.openxmlformats.org/officeDocument/2006/relationships/image" Target="../media/image70.png"/><Relationship Id="rId9" Type="http://schemas.openxmlformats.org/officeDocument/2006/relationships/hyperlink" Target="http://commerciaux.celca.caisse-epargne.fr/particuliers/bancarisation-particuliers/cartes-bancaires/gamme-carte-bancaire/" TargetMode="External"/><Relationship Id="rId14" Type="http://schemas.openxmlformats.org/officeDocument/2006/relationships/hyperlink" Target="http://commerciaux.celca.caisse-epargne.fr/particuliers/bancarisation-des-mineurs-2/"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https://www.caisse-epargne.fr/particuliers/au-quotidien/services-banque-a-distance" TargetMode="External"/><Relationship Id="rId3" Type="http://schemas.openxmlformats.org/officeDocument/2006/relationships/image" Target="../media/image69.png"/><Relationship Id="rId7" Type="http://schemas.openxmlformats.org/officeDocument/2006/relationships/hyperlink" Target="http://commerciaux.celca.caisse-epargne.fr/download/1660/les-fonctionalites-selfcare-par-canal/14482/les-fonctionnalites-selfcare-par-canal-recapitulatif.pdf" TargetMode="External"/><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hyperlink" Target="http://commerciaux.celca.caisse-epargne.fr/global-bdd/experience-client/vente-a-distance/modes-operatoires-par-produit/" TargetMode="External"/><Relationship Id="rId5" Type="http://schemas.openxmlformats.org/officeDocument/2006/relationships/hyperlink" Target="http://commerciaux.celca.caisse-epargne.fr/download/1760/panorama-des-ventes-a-distance/17604/panorama_vendre-et-servir-a-distance.xlsx" TargetMode="External"/><Relationship Id="rId4" Type="http://schemas.openxmlformats.org/officeDocument/2006/relationships/image" Target="../media/image70.png"/><Relationship Id="rId9" Type="http://schemas.openxmlformats.org/officeDocument/2006/relationships/hyperlink" Target="https://bpce.invisionapp.com/console/share/XA34BRBH4U"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png"/><Relationship Id="rId1" Type="http://schemas.openxmlformats.org/officeDocument/2006/relationships/slideLayout" Target="../slideLayouts/slideLayout8.xml"/><Relationship Id="rId5" Type="http://schemas.openxmlformats.org/officeDocument/2006/relationships/hyperlink" Target="http://commerciaux.celca.caisse-epargne.fr/global-bdd/excellence-relationnelle-professionnelle-manageriale/piloter/piloter/" TargetMode="External"/><Relationship Id="rId4" Type="http://schemas.openxmlformats.org/officeDocument/2006/relationships/image" Target="../media/image70.png"/></Relationships>
</file>

<file path=ppt/slides/_rels/slide50.xml.rels><?xml version="1.0" encoding="UTF-8" standalone="yes"?>
<Relationships xmlns="http://schemas.openxmlformats.org/package/2006/relationships"><Relationship Id="rId3" Type="http://schemas.openxmlformats.org/officeDocument/2006/relationships/hyperlink" Target="http://commerciaux.celca.caisse-epargne.fr/global-bdd/experience-client/multicanal/" TargetMode="External"/><Relationship Id="rId2" Type="http://schemas.openxmlformats.org/officeDocument/2006/relationships/image" Target="../media/image5.png"/><Relationship Id="rId1" Type="http://schemas.openxmlformats.org/officeDocument/2006/relationships/slideLayout" Target="../slideLayouts/slideLayout8.xml"/><Relationship Id="rId5" Type="http://schemas.openxmlformats.org/officeDocument/2006/relationships/image" Target="../media/image72.png"/><Relationship Id="rId4" Type="http://schemas.openxmlformats.org/officeDocument/2006/relationships/image" Target="../media/image71.png"/></Relationships>
</file>

<file path=ppt/slides/_rels/slide5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73.png"/><Relationship Id="rId18" Type="http://schemas.openxmlformats.org/officeDocument/2006/relationships/image" Target="../media/image74.png"/><Relationship Id="rId3" Type="http://schemas.openxmlformats.org/officeDocument/2006/relationships/image" Target="../media/image18.jpeg"/><Relationship Id="rId7" Type="http://schemas.microsoft.com/office/2007/relationships/hdphoto" Target="../media/hdphoto2.wdp"/><Relationship Id="rId12" Type="http://schemas.microsoft.com/office/2007/relationships/hdphoto" Target="../media/hdphoto6.wdp"/><Relationship Id="rId17" Type="http://schemas.openxmlformats.org/officeDocument/2006/relationships/image" Target="../media/image19.jpeg"/><Relationship Id="rId2" Type="http://schemas.openxmlformats.org/officeDocument/2006/relationships/image" Target="../media/image14.png"/><Relationship Id="rId16" Type="http://schemas.microsoft.com/office/2007/relationships/hdphoto" Target="../media/hdphoto1.wdp"/><Relationship Id="rId20"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68.png"/><Relationship Id="rId5" Type="http://schemas.openxmlformats.org/officeDocument/2006/relationships/image" Target="../media/image10.jpeg"/><Relationship Id="rId15" Type="http://schemas.openxmlformats.org/officeDocument/2006/relationships/image" Target="../media/image15.png"/><Relationship Id="rId10" Type="http://schemas.microsoft.com/office/2007/relationships/hdphoto" Target="../media/hdphoto5.wdp"/><Relationship Id="rId19" Type="http://schemas.microsoft.com/office/2007/relationships/hdphoto" Target="../media/hdphoto8.wdp"/><Relationship Id="rId4" Type="http://schemas.openxmlformats.org/officeDocument/2006/relationships/image" Target="../media/image16.jpeg"/><Relationship Id="rId9" Type="http://schemas.openxmlformats.org/officeDocument/2006/relationships/image" Target="../media/image67.png"/><Relationship Id="rId14" Type="http://schemas.microsoft.com/office/2007/relationships/hdphoto" Target="../media/hdphoto7.wdp"/></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png"/><Relationship Id="rId1" Type="http://schemas.openxmlformats.org/officeDocument/2006/relationships/slideLayout" Target="../slideLayouts/slideLayout8.xml"/><Relationship Id="rId5" Type="http://schemas.openxmlformats.org/officeDocument/2006/relationships/hyperlink" Target="http://commerciaux.celca.caisse-epargne.fr/download/415/epargne/27503/cat-bdr.pptx" TargetMode="External"/><Relationship Id="rId4" Type="http://schemas.openxmlformats.org/officeDocument/2006/relationships/image" Target="../media/image70.png"/></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hyperlink" Target="http://commerciaux.celca.caisse-epargne.fr/download/1466/monetique/27035/hebdo-pro_s24-2022_-monetique_-cartes-visa-business.pptx" TargetMode="External"/><Relationship Id="rId5" Type="http://schemas.openxmlformats.org/officeDocument/2006/relationships/hyperlink" Target="http://commerciaux.celca.caisse-epargne.fr/download/371/bancarisation/25176/outil-daccompagnement_eer-prof-2022-01-2.xlsm" TargetMode="External"/><Relationship Id="rId4" Type="http://schemas.openxmlformats.org/officeDocument/2006/relationships/image" Target="../media/image70.png"/></Relationships>
</file>

<file path=ppt/slides/_rels/slide54.xml.rels><?xml version="1.0" encoding="UTF-8" standalone="yes"?>
<Relationships xmlns="http://schemas.openxmlformats.org/package/2006/relationships"><Relationship Id="rId8" Type="http://schemas.openxmlformats.org/officeDocument/2006/relationships/hyperlink" Target="http://commerciaux.celca.caisse-epargne.fr/download/1836/gamme-tpe/25239/catalogue-tpe-2022-metropole.pdf" TargetMode="External"/><Relationship Id="rId13" Type="http://schemas.openxmlformats.org/officeDocument/2006/relationships/hyperlink" Target="http://commerciaux.celca.caisse-epargne.fr/download/1691/payplug/22314/argumentaires_payplug_valide20200422.pdf" TargetMode="External"/><Relationship Id="rId3" Type="http://schemas.openxmlformats.org/officeDocument/2006/relationships/image" Target="../media/image69.png"/><Relationship Id="rId7" Type="http://schemas.openxmlformats.org/officeDocument/2006/relationships/hyperlink" Target="https://www.ce-boost-pay.fr/" TargetMode="External"/><Relationship Id="rId12" Type="http://schemas.openxmlformats.org/officeDocument/2006/relationships/hyperlink" Target="https://www.caisse-epargne.fr/grand-est-europe/professionnels/banque-au-quotidien-et-assurance/payplug" TargetMode="External"/><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hyperlink" Target="https://easytpe.d.bbg/" TargetMode="External"/><Relationship Id="rId11" Type="http://schemas.openxmlformats.org/officeDocument/2006/relationships/hyperlink" Target="https://www.spplus.net/jcms/hen_6757/fr/accueil" TargetMode="External"/><Relationship Id="rId5" Type="http://schemas.openxmlformats.org/officeDocument/2006/relationships/hyperlink" Target="http://commerciaux.celca.caisse-epargne.fr/download/371/bancarisation/25176/outil-daccompagnement_eer-prof-2022-01-2.xlsm" TargetMode="External"/><Relationship Id="rId10" Type="http://schemas.openxmlformats.org/officeDocument/2006/relationships/hyperlink" Target="http://commerciaux.celca.caisse-epargne.fr/download/448/simul-easy/24608/simuleasy_agence_cepls_juin_2021.xlsm" TargetMode="External"/><Relationship Id="rId4" Type="http://schemas.openxmlformats.org/officeDocument/2006/relationships/image" Target="../media/image70.png"/><Relationship Id="rId9" Type="http://schemas.openxmlformats.org/officeDocument/2006/relationships/hyperlink" Target="https://monexpert.d.bbg/" TargetMode="External"/><Relationship Id="rId14" Type="http://schemas.openxmlformats.org/officeDocument/2006/relationships/hyperlink" Target="http://commerciaux.celca.caisse-epargne.fr/download/2128/cenet-edi/27641/activer-lunivers-des-flux-def1.pptx"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commerciaux.celca.caisse-epargne.fr/download/407/location-longue-duree-lld/22734/lantiseche-de-la-lld.pdf" TargetMode="External"/><Relationship Id="rId13" Type="http://schemas.openxmlformats.org/officeDocument/2006/relationships/hyperlink" Target="http://commerciaux.celca.caisse-epargne.fr/download/402/documents-commerciaux-front-lease/24826/etapes-parcours-client-signature-electronique-du-contrat.pdf" TargetMode="External"/><Relationship Id="rId3" Type="http://schemas.openxmlformats.org/officeDocument/2006/relationships/image" Target="../media/image69.png"/><Relationship Id="rId7" Type="http://schemas.openxmlformats.org/officeDocument/2006/relationships/hyperlink" Target="https://bdigit.bpce.fr/training/la-lld-pour-les-pros" TargetMode="External"/><Relationship Id="rId12" Type="http://schemas.openxmlformats.org/officeDocument/2006/relationships/hyperlink" Target="http://commerciaux.celca.caisse-epargne.fr/download/401/credit-bail/23922/la-minute-credit-bail-videos-2.pptx" TargetMode="External"/><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hyperlink" Target="http://commerciaux.celca.caisse-epargne.fr/download/407/location-longue-duree-lld/22736/lld-opportunites-de-rebond-commercial.pdf" TargetMode="External"/><Relationship Id="rId11" Type="http://schemas.openxmlformats.org/officeDocument/2006/relationships/hyperlink" Target="http://commerciaux.celca.caisse-epargne.fr/download/402/documents-commerciaux-front-lease/22302/fiche-memo-2021.pptx" TargetMode="External"/><Relationship Id="rId5" Type="http://schemas.openxmlformats.org/officeDocument/2006/relationships/hyperlink" Target="http://commerciaux.celca.caisse-epargne.fr/download/407/location-longue-duree-lld/24837/le-memo-lld.pdf" TargetMode="External"/><Relationship Id="rId10" Type="http://schemas.openxmlformats.org/officeDocument/2006/relationships/hyperlink" Target="http://commerciaux.celca.caisse-epargne.fr/download/407/location-longue-duree-lld/22732/fiche-synthese-arguments-lld.pdf" TargetMode="External"/><Relationship Id="rId4" Type="http://schemas.openxmlformats.org/officeDocument/2006/relationships/image" Target="../media/image70.png"/><Relationship Id="rId9" Type="http://schemas.openxmlformats.org/officeDocument/2006/relationships/hyperlink" Target="http://commerciaux.celca.caisse-epargne.fr/download/407/location-longue-duree-lld/22733/fiche-synthese-repondre-aux-questions-lld.pdf" TargetMode="External"/><Relationship Id="rId14" Type="http://schemas.openxmlformats.org/officeDocument/2006/relationships/hyperlink" Target="http://commerciaux.celca.caisse-epargne.fr/download/401/credit-bail/21127/arbre-de-decision-ce-v2-0.pdf"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myeav.ecuvie.assurances.d.bbg/jcms/rpn32_64533/lancement-du-per-individuel-grand-public/premium?hlText=peri" TargetMode="External"/><Relationship Id="rId13" Type="http://schemas.openxmlformats.org/officeDocument/2006/relationships/hyperlink" Target="http://commerciaux.celca.caisse-epargne.fr/download/365/documents-commerciaux/18202/ce-oav-auto-pro.pdf" TargetMode="External"/><Relationship Id="rId3" Type="http://schemas.openxmlformats.org/officeDocument/2006/relationships/image" Target="../media/image69.png"/><Relationship Id="rId7" Type="http://schemas.openxmlformats.org/officeDocument/2006/relationships/hyperlink" Target="http://commerciaux.celca.caisse-epargne.fr/download/368/prevoyance/21859/presentation-outil-profideo-ce.pptx" TargetMode="External"/><Relationship Id="rId12" Type="http://schemas.openxmlformats.org/officeDocument/2006/relationships/hyperlink" Target="http://commerciaux.celca.caisse-epargne.fr/download/1125/documents-commerciaux/18733/20151126-bpcea-supportentretienmr-vf.pdf" TargetMode="External"/><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hyperlink" Target="http://oora-assurances-pros.bpcea.caisse-epargne.fr/" TargetMode="External"/><Relationship Id="rId11" Type="http://schemas.openxmlformats.org/officeDocument/2006/relationships/hyperlink" Target="https://myeav.ecuvie.assurances.d.bbg/jcms/rpn32_170212/millevie-per-adhesion-myassur" TargetMode="External"/><Relationship Id="rId5" Type="http://schemas.openxmlformats.org/officeDocument/2006/relationships/hyperlink" Target="https://oora-ce.d.bbg/home" TargetMode="External"/><Relationship Id="rId10" Type="http://schemas.openxmlformats.org/officeDocument/2006/relationships/hyperlink" Target="https://myeav.ecuvie.assurances.d.bbg/upload/docs/application/pdf/2020-06/oav-per_caisse_epargne2020-06.pdf" TargetMode="External"/><Relationship Id="rId4" Type="http://schemas.openxmlformats.org/officeDocument/2006/relationships/image" Target="../media/image70.png"/><Relationship Id="rId9" Type="http://schemas.openxmlformats.org/officeDocument/2006/relationships/hyperlink" Target="https://conseiller-simulateur-retraite-caisse-epargne.harvest.fr/efuturis/efuturis/enter"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png"/><Relationship Id="rId1" Type="http://schemas.openxmlformats.org/officeDocument/2006/relationships/slideLayout" Target="../slideLayouts/slideLayout8.xml"/><Relationship Id="rId5" Type="http://schemas.openxmlformats.org/officeDocument/2006/relationships/hyperlink" Target="http://commerciaux.celca.caisse-epargne.fr/professionnels/professionnels/" TargetMode="External"/><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5">
            <a:extLst>
              <a:ext uri="{FF2B5EF4-FFF2-40B4-BE49-F238E27FC236}">
                <a16:creationId xmlns:a16="http://schemas.microsoft.com/office/drawing/2014/main" id="{D5B3CB7E-FA17-49D4-A81F-616237C8F254}"/>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ous-titre 1">
            <a:extLst>
              <a:ext uri="{FF2B5EF4-FFF2-40B4-BE49-F238E27FC236}">
                <a16:creationId xmlns:a16="http://schemas.microsoft.com/office/drawing/2014/main" id="{FF159953-8F81-4DF2-A419-29E19286F313}"/>
              </a:ext>
            </a:extLst>
          </p:cNvPr>
          <p:cNvSpPr>
            <a:spLocks noGrp="1"/>
          </p:cNvSpPr>
          <p:nvPr>
            <p:ph type="subTitle" idx="1"/>
          </p:nvPr>
        </p:nvSpPr>
        <p:spPr>
          <a:xfrm>
            <a:off x="2230438" y="4625975"/>
            <a:ext cx="7893050" cy="282575"/>
          </a:xfrm>
        </p:spPr>
        <p:txBody>
          <a:bodyPr/>
          <a:lstStyle/>
          <a:p>
            <a:pPr eaLnBrk="1" fontAlgn="auto" hangingPunct="1">
              <a:spcAft>
                <a:spcPts val="0"/>
              </a:spcAft>
              <a:buClr>
                <a:schemeClr val="accent4"/>
              </a:buClr>
              <a:defRPr/>
            </a:pPr>
            <a:r>
              <a:rPr lang="fr-FR" dirty="0"/>
              <a:t>Heure du Jeudi du 1</a:t>
            </a:r>
            <a:r>
              <a:rPr lang="fr-FR" baseline="30000" dirty="0"/>
              <a:t>er</a:t>
            </a:r>
            <a:r>
              <a:rPr lang="fr-FR" dirty="0"/>
              <a:t> septembre 2022</a:t>
            </a:r>
          </a:p>
        </p:txBody>
      </p:sp>
      <p:sp>
        <p:nvSpPr>
          <p:cNvPr id="4" name="Titre 3">
            <a:extLst>
              <a:ext uri="{FF2B5EF4-FFF2-40B4-BE49-F238E27FC236}">
                <a16:creationId xmlns:a16="http://schemas.microsoft.com/office/drawing/2014/main" id="{6DAE5049-E375-45A4-ACAC-330661FEBF35}"/>
              </a:ext>
            </a:extLst>
          </p:cNvPr>
          <p:cNvSpPr>
            <a:spLocks noGrp="1"/>
          </p:cNvSpPr>
          <p:nvPr>
            <p:ph type="ctrTitle"/>
          </p:nvPr>
        </p:nvSpPr>
        <p:spPr>
          <a:xfrm>
            <a:off x="2230437" y="1855788"/>
            <a:ext cx="8576899" cy="1819275"/>
          </a:xfrm>
          <a:noFill/>
          <a:extLst>
            <a:ext uri="{909E8E84-426E-40DD-AFC4-6F175D3DCCD1}">
              <a14:hiddenFill xmlns:a14="http://schemas.microsoft.com/office/drawing/2010/main">
                <a:solidFill>
                  <a:srgbClr val="FFFFFF"/>
                </a:solidFill>
              </a14:hiddenFill>
            </a:ext>
          </a:extLst>
        </p:spPr>
        <p:txBody>
          <a:bodyPr rtlCol="0">
            <a:normAutofit/>
          </a:bodyPr>
          <a:lstStyle/>
          <a:p>
            <a:pPr eaLnBrk="1" fontAlgn="auto" hangingPunct="1">
              <a:spcAft>
                <a:spcPts val="0"/>
              </a:spcAft>
              <a:defRPr/>
            </a:pPr>
            <a:r>
              <a:rPr lang="fr-FR" sz="6000" dirty="0">
                <a:solidFill>
                  <a:schemeClr val="accent4">
                    <a:lumMod val="75000"/>
                  </a:schemeClr>
                </a:solidFill>
              </a:rPr>
              <a:t>RESPONSABLES</a:t>
            </a:r>
            <a:br>
              <a:rPr lang="fr-FR" sz="6000" dirty="0"/>
            </a:br>
            <a:r>
              <a:rPr lang="fr-FR" sz="6000" dirty="0">
                <a:solidFill>
                  <a:srgbClr val="6D6E71"/>
                </a:solidFill>
              </a:rPr>
              <a:t>ENSEMBLE</a:t>
            </a:r>
            <a:r>
              <a:rPr lang="fr-FR" sz="6000" dirty="0"/>
              <a:t> </a:t>
            </a:r>
          </a:p>
        </p:txBody>
      </p:sp>
      <p:sp>
        <p:nvSpPr>
          <p:cNvPr id="9220" name="Espace réservé du texte 4">
            <a:extLst>
              <a:ext uri="{FF2B5EF4-FFF2-40B4-BE49-F238E27FC236}">
                <a16:creationId xmlns:a16="http://schemas.microsoft.com/office/drawing/2014/main" id="{65FAD604-3670-4C4F-8169-2D262CC962AE}"/>
              </a:ext>
            </a:extLst>
          </p:cNvPr>
          <p:cNvSpPr>
            <a:spLocks noGrp="1" noChangeArrowheads="1"/>
          </p:cNvSpPr>
          <p:nvPr>
            <p:ph type="body" sz="quarter" idx="11"/>
          </p:nvPr>
        </p:nvSpPr>
        <p:spPr bwMode="auto">
          <a:xfrm>
            <a:off x="1092200" y="73025"/>
            <a:ext cx="10685463" cy="303213"/>
          </a:xfrm>
        </p:spPr>
        <p:txBody>
          <a:bodyPr vert="horz" wrap="square" lIns="91440" tIns="45720" rIns="91440" bIns="45720" numCol="1" anchor="t" anchorCtr="0" compatLnSpc="1">
            <a:prstTxWarp prst="textNoShape">
              <a:avLst/>
            </a:prstTxWarp>
          </a:bodyPr>
          <a:lstStyle/>
          <a:p>
            <a:pPr eaLnBrk="1" hangingPunct="1">
              <a:defRPr/>
            </a:pPr>
            <a:r>
              <a:rPr lang="fr-FR" altLang="fr-FR" b="1" dirty="0">
                <a:solidFill>
                  <a:schemeClr val="bg1">
                    <a:lumMod val="50000"/>
                  </a:schemeClr>
                </a:solidFill>
              </a:rPr>
              <a:t>BDD</a:t>
            </a:r>
          </a:p>
        </p:txBody>
      </p:sp>
      <p:sp>
        <p:nvSpPr>
          <p:cNvPr id="9222" name="Sous-titre 1">
            <a:extLst>
              <a:ext uri="{FF2B5EF4-FFF2-40B4-BE49-F238E27FC236}">
                <a16:creationId xmlns:a16="http://schemas.microsoft.com/office/drawing/2014/main" id="{BA83B85A-2673-4C06-8050-ED507852FD8D}"/>
              </a:ext>
            </a:extLst>
          </p:cNvPr>
          <p:cNvSpPr txBox="1">
            <a:spLocks noChangeArrowheads="1"/>
          </p:cNvSpPr>
          <p:nvPr/>
        </p:nvSpPr>
        <p:spPr bwMode="auto">
          <a:xfrm>
            <a:off x="2230438" y="4994275"/>
            <a:ext cx="789305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pPr>
            <a:r>
              <a:rPr lang="fr-FR" altLang="fr-FR" sz="1600" dirty="0">
                <a:solidFill>
                  <a:srgbClr val="595959"/>
                </a:solidFill>
              </a:rPr>
              <a:t>Marchés Grand Public et Premiums – Marché des Professionnels</a:t>
            </a:r>
          </a:p>
        </p:txBody>
      </p:sp>
      <p:sp>
        <p:nvSpPr>
          <p:cNvPr id="3" name="Rectangle 2">
            <a:extLst>
              <a:ext uri="{FF2B5EF4-FFF2-40B4-BE49-F238E27FC236}">
                <a16:creationId xmlns:a16="http://schemas.microsoft.com/office/drawing/2014/main" id="{9469BF3C-BC14-4D94-BEB9-3FAED0B4E603}"/>
              </a:ext>
            </a:extLst>
          </p:cNvPr>
          <p:cNvSpPr/>
          <p:nvPr/>
        </p:nvSpPr>
        <p:spPr>
          <a:xfrm>
            <a:off x="0" y="5259388"/>
            <a:ext cx="962025" cy="1598612"/>
          </a:xfrm>
          <a:prstGeom prst="rect">
            <a:avLst/>
          </a:prstGeom>
          <a:solidFill>
            <a:srgbClr val="D119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11" name="Image 10">
            <a:extLst>
              <a:ext uri="{FF2B5EF4-FFF2-40B4-BE49-F238E27FC236}">
                <a16:creationId xmlns:a16="http://schemas.microsoft.com/office/drawing/2014/main" id="{D4E43885-52F1-48D9-AFB9-43A87D22E93C}"/>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9952422">
            <a:off x="1273800" y="1347414"/>
            <a:ext cx="1755728" cy="10095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5">
            <a:extLst>
              <a:ext uri="{FF2B5EF4-FFF2-40B4-BE49-F238E27FC236}">
                <a16:creationId xmlns:a16="http://schemas.microsoft.com/office/drawing/2014/main" id="{696D62CF-7BCC-4C5E-8328-5E17676592AA}"/>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Espace réservé du texte 2">
            <a:extLst>
              <a:ext uri="{FF2B5EF4-FFF2-40B4-BE49-F238E27FC236}">
                <a16:creationId xmlns:a16="http://schemas.microsoft.com/office/drawing/2014/main" id="{00581FA6-2BE7-4EDB-9219-4F535E6E90DC}"/>
              </a:ext>
            </a:extLst>
          </p:cNvPr>
          <p:cNvSpPr>
            <a:spLocks noGrp="1" noChangeArrowheads="1"/>
          </p:cNvSpPr>
          <p:nvPr>
            <p:ph type="body" sz="quarter" idx="12"/>
          </p:nvPr>
        </p:nvSpPr>
        <p:spPr bwMode="auto">
          <a:xfrm>
            <a:off x="695325" y="458788"/>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a:solidFill>
                  <a:srgbClr val="404040"/>
                </a:solidFill>
              </a:rPr>
              <a:t>Introduction</a:t>
            </a:r>
          </a:p>
        </p:txBody>
      </p:sp>
      <p:sp>
        <p:nvSpPr>
          <p:cNvPr id="6" name="Espace réservé du texte 4">
            <a:extLst>
              <a:ext uri="{FF2B5EF4-FFF2-40B4-BE49-F238E27FC236}">
                <a16:creationId xmlns:a16="http://schemas.microsoft.com/office/drawing/2014/main" id="{2792A2EA-DFFD-4F68-937A-8C1267C4F524}"/>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sz="1400">
                <a:latin typeface="Arial (Corps)"/>
              </a:rPr>
              <a:t>BDD</a:t>
            </a:r>
          </a:p>
        </p:txBody>
      </p:sp>
      <p:sp>
        <p:nvSpPr>
          <p:cNvPr id="7" name="Espace réservé du contenu 1">
            <a:extLst>
              <a:ext uri="{FF2B5EF4-FFF2-40B4-BE49-F238E27FC236}">
                <a16:creationId xmlns:a16="http://schemas.microsoft.com/office/drawing/2014/main" id="{C6F832EE-B807-4934-8B2F-FBF7680A1106}"/>
              </a:ext>
            </a:extLst>
          </p:cNvPr>
          <p:cNvSpPr txBox="1">
            <a:spLocks/>
          </p:cNvSpPr>
          <p:nvPr/>
        </p:nvSpPr>
        <p:spPr>
          <a:xfrm>
            <a:off x="695326" y="1198563"/>
            <a:ext cx="10980738" cy="4859337"/>
          </a:xfrm>
          <a:prstGeom prst="rect">
            <a:avLst/>
          </a:prstGeom>
          <a:no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defRPr/>
            </a:pPr>
            <a:r>
              <a:rPr lang="fr-FR" sz="1400" dirty="0"/>
              <a:t>Nous entrons dans la dernière ligne droite de 2022. </a:t>
            </a:r>
            <a:r>
              <a:rPr lang="fr-FR" sz="1400" b="1" dirty="0"/>
              <a:t>Pour réussir notre année</a:t>
            </a:r>
            <a:r>
              <a:rPr lang="fr-FR" sz="1400" dirty="0"/>
              <a:t>, nous devons maintenir notre bon niveau d’activité commerciale, tout en </a:t>
            </a:r>
            <a:r>
              <a:rPr lang="fr-FR" sz="1400" b="1" dirty="0"/>
              <a:t>développant nos efforts de conquête</a:t>
            </a:r>
            <a:r>
              <a:rPr lang="fr-FR" sz="1400" dirty="0"/>
              <a:t> et en </a:t>
            </a:r>
            <a:r>
              <a:rPr lang="fr-FR" sz="1400" b="1" dirty="0"/>
              <a:t>consolidant les relations avec nos clients</a:t>
            </a:r>
            <a:r>
              <a:rPr lang="fr-FR" sz="1400" dirty="0"/>
              <a:t>. La collecte sera un axe majeur de ce dernier quadrimestre.</a:t>
            </a:r>
          </a:p>
          <a:p>
            <a:pPr algn="just">
              <a:defRPr/>
            </a:pPr>
            <a:endParaRPr lang="fr-FR" sz="400" dirty="0"/>
          </a:p>
          <a:p>
            <a:pPr algn="just">
              <a:defRPr/>
            </a:pPr>
            <a:r>
              <a:rPr lang="fr-FR" sz="1400" dirty="0"/>
              <a:t>Ce Q3 nous permettra aussi de marquer concrètement </a:t>
            </a:r>
            <a:r>
              <a:rPr lang="fr-FR" sz="1400" b="1" dirty="0"/>
              <a:t>notre engagement</a:t>
            </a:r>
            <a:r>
              <a:rPr lang="fr-FR" sz="1400" dirty="0"/>
              <a:t> aux notions d’</a:t>
            </a:r>
            <a:r>
              <a:rPr lang="fr-FR" sz="1400" b="1" dirty="0"/>
              <a:t>investissement</a:t>
            </a:r>
            <a:r>
              <a:rPr lang="fr-FR" sz="1400" dirty="0"/>
              <a:t> </a:t>
            </a:r>
            <a:r>
              <a:rPr lang="fr-FR" sz="1400" b="1" dirty="0"/>
              <a:t>et de développement</a:t>
            </a:r>
            <a:r>
              <a:rPr lang="fr-FR" sz="1400" dirty="0"/>
              <a:t> </a:t>
            </a:r>
            <a:r>
              <a:rPr lang="fr-FR" sz="1400" b="1" dirty="0"/>
              <a:t>durable</a:t>
            </a:r>
            <a:r>
              <a:rPr lang="fr-FR" sz="1400" dirty="0"/>
              <a:t>, en cohérence avec les orientations de notre plan stratégique : Réactifs, Experts et Responsables.                                  Soyons </a:t>
            </a:r>
            <a:r>
              <a:rPr lang="fr-FR" sz="1400" b="1" dirty="0">
                <a:solidFill>
                  <a:srgbClr val="00B050"/>
                </a:solidFill>
              </a:rPr>
              <a:t>(éco) </a:t>
            </a:r>
            <a:r>
              <a:rPr lang="fr-FR" sz="1400" b="1" dirty="0"/>
              <a:t>Responsables ensemble.</a:t>
            </a:r>
            <a:endParaRPr lang="fr-FR" sz="400" b="1" dirty="0"/>
          </a:p>
          <a:p>
            <a:pPr algn="just">
              <a:defRPr/>
            </a:pPr>
            <a:endParaRPr lang="fr-FR" sz="400" dirty="0"/>
          </a:p>
          <a:p>
            <a:pPr algn="just">
              <a:defRPr/>
            </a:pPr>
            <a:r>
              <a:rPr lang="fr-FR" sz="1400" b="1" dirty="0"/>
              <a:t>Pour soutenir cette dynamique, nous vous proposons :</a:t>
            </a:r>
          </a:p>
          <a:p>
            <a:pPr lvl="1" algn="just">
              <a:defRPr/>
            </a:pPr>
            <a:r>
              <a:rPr lang="fr-FR" dirty="0"/>
              <a:t>Des offres phares permettant de répondre aux besoins de nos clients et particulièrement sur le Green ;</a:t>
            </a:r>
          </a:p>
          <a:p>
            <a:pPr lvl="1" algn="just">
              <a:defRPr/>
            </a:pPr>
            <a:r>
              <a:rPr lang="fr-FR" dirty="0"/>
              <a:t>Des cibles sur mesure afin de faciliter la prise de contact avec les clients appétents ;</a:t>
            </a:r>
          </a:p>
          <a:p>
            <a:pPr lvl="1" algn="just">
              <a:defRPr/>
            </a:pPr>
            <a:r>
              <a:rPr lang="fr-FR" dirty="0"/>
              <a:t>Une palette complète d’actions et de moyens dynamiques viennent alimenter ce dispositif : actions de marketing direct, programme relationnel d’entrée en relation, portfolio, ORCA…</a:t>
            </a:r>
          </a:p>
          <a:p>
            <a:pPr algn="just">
              <a:defRPr/>
            </a:pPr>
            <a:endParaRPr lang="fr-FR" sz="400" b="1" dirty="0">
              <a:cs typeface="Calibri" panose="020F0502020204030204" pitchFamily="34" charset="0"/>
            </a:endParaRPr>
          </a:p>
          <a:p>
            <a:pPr algn="just">
              <a:defRPr/>
            </a:pPr>
            <a:r>
              <a:rPr lang="fr-FR" sz="1400" b="1" dirty="0">
                <a:cs typeface="Calibri" panose="020F0502020204030204" pitchFamily="34" charset="0"/>
              </a:rPr>
              <a:t>Une animation de la part variable viendra appuyer l’activité commerciale, </a:t>
            </a:r>
            <a:r>
              <a:rPr lang="fr-FR" sz="1400" dirty="0">
                <a:cs typeface="Calibri" panose="020F0502020204030204" pitchFamily="34" charset="0"/>
              </a:rPr>
              <a:t>pour nous permettre d’atteindre nos objectifs.</a:t>
            </a:r>
          </a:p>
          <a:p>
            <a:pPr algn="just">
              <a:defRPr/>
            </a:pPr>
            <a:endParaRPr lang="fr-FR" sz="400" b="1" dirty="0">
              <a:cs typeface="Calibri" panose="020F0502020204030204" pitchFamily="34" charset="0"/>
            </a:endParaRPr>
          </a:p>
          <a:p>
            <a:pPr algn="just">
              <a:defRPr/>
            </a:pPr>
            <a:r>
              <a:rPr lang="fr-FR" sz="1400" b="1" dirty="0"/>
              <a:t>Pour chaque domaine de produits, découvrez l’ensemble des moyens mis à votre disposition. Quelques pictogrammes sont présents pour faciliter la lecture du document : </a:t>
            </a:r>
          </a:p>
          <a:p>
            <a:pPr marL="825750" lvl="1" indent="-285750">
              <a:spcAft>
                <a:spcPts val="600"/>
              </a:spcAft>
            </a:pPr>
            <a:r>
              <a:rPr lang="fr-FR" dirty="0"/>
              <a:t>Les offres, pratiques, avantages Green de nos contrats</a:t>
            </a:r>
          </a:p>
          <a:p>
            <a:pPr marL="825750" lvl="1" indent="-285750">
              <a:spcAft>
                <a:spcPts val="600"/>
              </a:spcAft>
            </a:pPr>
            <a:r>
              <a:rPr lang="fr-FR" dirty="0"/>
              <a:t>Les offres et moyens spécifiques au marché des clients Premiums</a:t>
            </a:r>
          </a:p>
          <a:p>
            <a:pPr marL="825750" lvl="1" indent="-285750">
              <a:spcAft>
                <a:spcPts val="600"/>
              </a:spcAft>
            </a:pPr>
            <a:r>
              <a:rPr lang="fr-FR" dirty="0"/>
              <a:t>Les offres permanentes dédiées aux Jeunes</a:t>
            </a:r>
          </a:p>
        </p:txBody>
      </p:sp>
      <p:pic>
        <p:nvPicPr>
          <p:cNvPr id="9" name="Picture 3">
            <a:extLst>
              <a:ext uri="{FF2B5EF4-FFF2-40B4-BE49-F238E27FC236}">
                <a16:creationId xmlns:a16="http://schemas.microsoft.com/office/drawing/2014/main" id="{D2C49795-90F1-4A79-B379-743FA77967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8569" y="5710382"/>
            <a:ext cx="363259" cy="34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Sticker arbre été vert pas cher Etiquette &amp;amp;amp; Autocollant">
            <a:extLst>
              <a:ext uri="{FF2B5EF4-FFF2-40B4-BE49-F238E27FC236}">
                <a16:creationId xmlns:a16="http://schemas.microsoft.com/office/drawing/2014/main" id="{5228A9B8-11CF-4370-8F10-D106FF331BAA}"/>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74620" y="5259998"/>
            <a:ext cx="392045" cy="392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Image 18">
            <a:extLst>
              <a:ext uri="{FF2B5EF4-FFF2-40B4-BE49-F238E27FC236}">
                <a16:creationId xmlns:a16="http://schemas.microsoft.com/office/drawing/2014/main" id="{76E372A1-97AC-423C-98B3-040CD3FC16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148357">
            <a:off x="7070383" y="6121775"/>
            <a:ext cx="400181" cy="297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6E111CB-D3C0-4D57-8539-0C0EEA8CA647}"/>
              </a:ext>
            </a:extLst>
          </p:cNvPr>
          <p:cNvSpPr/>
          <p:nvPr/>
        </p:nvSpPr>
        <p:spPr>
          <a:xfrm>
            <a:off x="3195638" y="1467050"/>
            <a:ext cx="8996362" cy="423863"/>
          </a:xfrm>
          <a:prstGeom prst="rect">
            <a:avLst/>
          </a:prstGeom>
          <a:gradFill flip="none" rotWithShape="1">
            <a:gsLst>
              <a:gs pos="0">
                <a:schemeClr val="accent4">
                  <a:lumMod val="75000"/>
                  <a:tint val="66000"/>
                  <a:satMod val="160000"/>
                </a:schemeClr>
              </a:gs>
              <a:gs pos="50000">
                <a:schemeClr val="accent4">
                  <a:lumMod val="75000"/>
                  <a:tint val="44500"/>
                  <a:satMod val="160000"/>
                </a:schemeClr>
              </a:gs>
              <a:gs pos="100000">
                <a:srgbClr val="FFFF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315" name="Espace réservé du texte 1">
            <a:extLst>
              <a:ext uri="{FF2B5EF4-FFF2-40B4-BE49-F238E27FC236}">
                <a16:creationId xmlns:a16="http://schemas.microsoft.com/office/drawing/2014/main" id="{F692E25D-8140-4D4F-B489-26B79AB38A43}"/>
              </a:ext>
            </a:extLst>
          </p:cNvPr>
          <p:cNvSpPr>
            <a:spLocks noGrp="1" noChangeArrowheads="1"/>
          </p:cNvSpPr>
          <p:nvPr>
            <p:ph type="body" sz="quarter" idx="13"/>
          </p:nvPr>
        </p:nvSpPr>
        <p:spPr bwMode="auto">
          <a:xfrm>
            <a:off x="3716338" y="0"/>
            <a:ext cx="8475662"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fr-FR" altLang="fr-FR" sz="2000" b="1" dirty="0">
                <a:solidFill>
                  <a:srgbClr val="404040"/>
                </a:solidFill>
              </a:rPr>
              <a:t>Le Challenge </a:t>
            </a:r>
          </a:p>
          <a:p>
            <a:pPr eaLnBrk="1" hangingPunct="1"/>
            <a:endParaRPr lang="fr-FR" altLang="fr-FR" sz="2000" dirty="0">
              <a:solidFill>
                <a:srgbClr val="404040"/>
              </a:solidFill>
            </a:endParaRPr>
          </a:p>
          <a:p>
            <a:pPr eaLnBrk="1" hangingPunct="1"/>
            <a:r>
              <a:rPr lang="fr-FR" altLang="fr-FR" sz="2000" b="1" dirty="0">
                <a:solidFill>
                  <a:srgbClr val="404040"/>
                </a:solidFill>
              </a:rPr>
              <a:t>Les offres et moyens à disposition</a:t>
            </a:r>
          </a:p>
          <a:p>
            <a:pPr lvl="1" eaLnBrk="1" hangingPunct="1"/>
            <a:r>
              <a:rPr lang="fr-FR" altLang="fr-FR" sz="1600" dirty="0">
                <a:solidFill>
                  <a:srgbClr val="404040"/>
                </a:solidFill>
              </a:rPr>
              <a:t>Marché </a:t>
            </a:r>
            <a:r>
              <a:rPr lang="fr-FR" altLang="fr-FR" sz="1600" dirty="0"/>
              <a:t>Grand Public </a:t>
            </a:r>
            <a:r>
              <a:rPr lang="fr-FR" altLang="fr-FR" sz="1600" dirty="0">
                <a:solidFill>
                  <a:srgbClr val="404040"/>
                </a:solidFill>
              </a:rPr>
              <a:t>et des Premiums</a:t>
            </a:r>
          </a:p>
          <a:p>
            <a:pPr lvl="1"/>
            <a:r>
              <a:rPr lang="fr-FR" altLang="fr-FR" sz="1600" dirty="0">
                <a:solidFill>
                  <a:srgbClr val="404040"/>
                </a:solidFill>
              </a:rPr>
              <a:t>Marché des Professionnels</a:t>
            </a:r>
          </a:p>
          <a:p>
            <a:pPr eaLnBrk="1" hangingPunct="1"/>
            <a:endParaRPr lang="fr-FR" altLang="fr-FR" sz="1600" dirty="0">
              <a:solidFill>
                <a:srgbClr val="404040"/>
              </a:solidFill>
            </a:endParaRPr>
          </a:p>
          <a:p>
            <a:pPr eaLnBrk="1" hangingPunct="1"/>
            <a:r>
              <a:rPr lang="fr-FR" altLang="fr-FR" sz="2000" b="1" dirty="0">
                <a:solidFill>
                  <a:srgbClr val="404040"/>
                </a:solidFill>
              </a:rPr>
              <a:t>La Boîte à outils</a:t>
            </a:r>
          </a:p>
          <a:p>
            <a:pPr lvl="1" eaLnBrk="1" hangingPunct="1"/>
            <a:r>
              <a:rPr lang="fr-FR" altLang="fr-FR" sz="1600" dirty="0"/>
              <a:t>Marché Grand Public et des Premiums</a:t>
            </a:r>
          </a:p>
          <a:p>
            <a:pPr lvl="1" eaLnBrk="1" hangingPunct="1"/>
            <a:r>
              <a:rPr lang="fr-FR" altLang="fr-FR" sz="1600" dirty="0"/>
              <a:t>Marché des Professionnels</a:t>
            </a:r>
          </a:p>
          <a:p>
            <a:pPr eaLnBrk="1" hangingPunct="1"/>
            <a:endParaRPr lang="fr-FR" altLang="fr-FR" dirty="0">
              <a:solidFill>
                <a:srgbClr val="404040"/>
              </a:solidFill>
            </a:endParaRPr>
          </a:p>
        </p:txBody>
      </p:sp>
      <p:pic>
        <p:nvPicPr>
          <p:cNvPr id="17" name="Picture 8" descr="Confident people collection design">
            <a:extLst>
              <a:ext uri="{FF2B5EF4-FFF2-40B4-BE49-F238E27FC236}">
                <a16:creationId xmlns:a16="http://schemas.microsoft.com/office/drawing/2014/main" id="{BD2A4892-23B2-4A96-B47D-8B0A67DDDE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0952507" y="514454"/>
            <a:ext cx="545175" cy="193180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Confident people collection design">
            <a:extLst>
              <a:ext uri="{FF2B5EF4-FFF2-40B4-BE49-F238E27FC236}">
                <a16:creationId xmlns:a16="http://schemas.microsoft.com/office/drawing/2014/main" id="{16FB0E31-E6DE-4909-BCA9-196EE34FBB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0697046" y="3536347"/>
            <a:ext cx="812515" cy="2281661"/>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76005644-EB2A-4328-9133-13E073778B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1085" y="4647213"/>
            <a:ext cx="927993" cy="2148865"/>
          </a:xfrm>
          <a:prstGeom prst="rect">
            <a:avLst/>
          </a:prstGeom>
        </p:spPr>
      </p:pic>
      <p:pic>
        <p:nvPicPr>
          <p:cNvPr id="20" name="Image 19">
            <a:extLst>
              <a:ext uri="{FF2B5EF4-FFF2-40B4-BE49-F238E27FC236}">
                <a16:creationId xmlns:a16="http://schemas.microsoft.com/office/drawing/2014/main" id="{6F554764-22FC-4D2C-873E-85EC3205FA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4859" y="4640053"/>
            <a:ext cx="648416" cy="2195513"/>
          </a:xfrm>
          <a:prstGeom prst="rect">
            <a:avLst/>
          </a:prstGeom>
        </p:spPr>
      </p:pic>
      <p:pic>
        <p:nvPicPr>
          <p:cNvPr id="21" name="Image 20">
            <a:extLst>
              <a:ext uri="{FF2B5EF4-FFF2-40B4-BE49-F238E27FC236}">
                <a16:creationId xmlns:a16="http://schemas.microsoft.com/office/drawing/2014/main" id="{877F57BE-5C7F-4524-A325-344EC799CA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37823" y="5101692"/>
            <a:ext cx="696102" cy="1793666"/>
          </a:xfrm>
          <a:prstGeom prst="rect">
            <a:avLst/>
          </a:prstGeom>
        </p:spPr>
      </p:pic>
      <p:pic>
        <p:nvPicPr>
          <p:cNvPr id="22" name="Image 21">
            <a:extLst>
              <a:ext uri="{FF2B5EF4-FFF2-40B4-BE49-F238E27FC236}">
                <a16:creationId xmlns:a16="http://schemas.microsoft.com/office/drawing/2014/main" id="{F7DDFB63-FC60-4410-A24E-47B5321B6387}"/>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0" b="97938" l="9804" r="91667">
                        <a14:foregroundMark x1="13725" y1="21649" x2="10784" y2="12990"/>
                        <a14:foregroundMark x1="13235" y1="50309" x2="12745" y2="52165"/>
                        <a14:foregroundMark x1="14216" y1="46598" x2="14216" y2="47216"/>
                        <a14:foregroundMark x1="14706" y1="46392" x2="14216" y2="46598"/>
                        <a14:foregroundMark x1="14706" y1="46186" x2="14706" y2="46392"/>
                        <a14:foregroundMark x1="14706" y1="45979" x2="14706" y2="46186"/>
                        <a14:foregroundMark x1="14706" y1="45567" x2="14706" y2="45979"/>
                        <a14:foregroundMark x1="14706" y1="45361" x2="14706" y2="45567"/>
                        <a14:foregroundMark x1="15686" y1="42474" x2="14706" y2="45361"/>
                        <a14:foregroundMark x1="79902" y1="56289" x2="91667" y2="58969"/>
                        <a14:foregroundMark x1="35784" y1="87629" x2="35784" y2="87629"/>
                        <a14:foregroundMark x1="60294" y1="91753" x2="60294" y2="91753"/>
                        <a14:foregroundMark x1="66667" y1="97938" x2="66667" y2="97938"/>
                        <a14:foregroundMark x1="41667" y1="97320" x2="41667" y2="97320"/>
                        <a14:foregroundMark x1="32843" y1="94639" x2="32843" y2="94639"/>
                        <a14:foregroundMark x1="31863" y1="93196" x2="31863" y2="93196"/>
                        <a14:foregroundMark x1="32843" y1="97113" x2="31863" y2="91340"/>
                        <a14:backgroundMark x1="13725" y1="47216" x2="13725" y2="47216"/>
                        <a14:backgroundMark x1="15686" y1="50103" x2="16176" y2="46598"/>
                        <a14:backgroundMark x1="14216" y1="46598" x2="14216" y2="46598"/>
                        <a14:backgroundMark x1="14706" y1="46186" x2="14706" y2="46186"/>
                        <a14:backgroundMark x1="14216" y1="46392" x2="14216" y2="46392"/>
                        <a14:backgroundMark x1="15196" y1="45979" x2="15196" y2="45979"/>
                        <a14:backgroundMark x1="15196" y1="45567" x2="15196" y2="45567"/>
                        <a14:backgroundMark x1="14706" y1="48247" x2="14216" y2="47835"/>
                        <a14:backgroundMark x1="14216" y1="48454" x2="14216" y2="48454"/>
                        <a14:backgroundMark x1="13725" y1="48866" x2="13725" y2="48866"/>
                        <a14:backgroundMark x1="13235" y1="48041" x2="15686" y2="47423"/>
                        <a14:backgroundMark x1="14706" y1="47216" x2="14706" y2="47216"/>
                        <a14:backgroundMark x1="15686" y1="45361" x2="15686" y2="45361"/>
                        <a14:backgroundMark x1="14216" y1="46186" x2="14216" y2="46186"/>
                      </a14:backgroundRemoval>
                    </a14:imgEffect>
                  </a14:imgLayer>
                </a14:imgProps>
              </a:ext>
              <a:ext uri="{28A0092B-C50C-407E-A947-70E740481C1C}">
                <a14:useLocalDpi xmlns:a14="http://schemas.microsoft.com/office/drawing/2010/main" val="0"/>
              </a:ext>
            </a:extLst>
          </a:blip>
          <a:srcRect/>
          <a:stretch/>
        </p:blipFill>
        <p:spPr>
          <a:xfrm>
            <a:off x="8659066" y="4841360"/>
            <a:ext cx="544327" cy="1974668"/>
          </a:xfrm>
          <a:prstGeom prst="rect">
            <a:avLst/>
          </a:prstGeom>
        </p:spPr>
      </p:pic>
      <p:pic>
        <p:nvPicPr>
          <p:cNvPr id="23" name="Picture 4" descr="Business people group chat bubble banner">
            <a:extLst>
              <a:ext uri="{FF2B5EF4-FFF2-40B4-BE49-F238E27FC236}">
                <a16:creationId xmlns:a16="http://schemas.microsoft.com/office/drawing/2014/main" id="{5B519FB5-D7EA-4AD4-B4B0-AD6FE8A34DC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a:stretch/>
        </p:blipFill>
        <p:spPr bwMode="auto">
          <a:xfrm>
            <a:off x="11482268" y="4966268"/>
            <a:ext cx="710520" cy="2060566"/>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 23">
            <a:extLst>
              <a:ext uri="{FF2B5EF4-FFF2-40B4-BE49-F238E27FC236}">
                <a16:creationId xmlns:a16="http://schemas.microsoft.com/office/drawing/2014/main" id="{97ABFF94-9135-48B6-84AE-2387500C69F2}"/>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2509" b="97491" l="9910" r="96847">
                        <a14:foregroundMark x1="67117" y1="10036" x2="46396" y2="10573"/>
                        <a14:foregroundMark x1="45495" y1="6093" x2="45495" y2="6093"/>
                        <a14:foregroundMark x1="53604" y1="2688" x2="53604" y2="2688"/>
                        <a14:foregroundMark x1="57207" y1="3226" x2="57207" y2="3226"/>
                        <a14:foregroundMark x1="57658" y1="4839" x2="57658" y2="4839"/>
                        <a14:foregroundMark x1="57207" y1="6631" x2="57207" y2="6631"/>
                        <a14:foregroundMark x1="58108" y1="8781" x2="58108" y2="8781"/>
                        <a14:foregroundMark x1="63063" y1="8781" x2="58559" y2="3943"/>
                        <a14:foregroundMark x1="53604" y1="3226" x2="41892" y2="10036"/>
                        <a14:foregroundMark x1="56306" y1="3943" x2="68018" y2="9319"/>
                        <a14:foregroundMark x1="86937" y1="49821" x2="97297" y2="48925"/>
                        <a14:foregroundMark x1="64865" y1="7885" x2="57658" y2="3763"/>
                        <a14:foregroundMark x1="66216" y1="4839" x2="66216" y2="4839"/>
                        <a14:foregroundMark x1="68468" y1="97491" x2="65315" y2="87993"/>
                      </a14:backgroundRemoval>
                    </a14:imgEffect>
                  </a14:imgLayer>
                </a14:imgProps>
              </a:ext>
              <a:ext uri="{28A0092B-C50C-407E-A947-70E740481C1C}">
                <a14:useLocalDpi xmlns:a14="http://schemas.microsoft.com/office/drawing/2010/main" val="0"/>
              </a:ext>
            </a:extLst>
          </a:blip>
          <a:stretch>
            <a:fillRect/>
          </a:stretch>
        </p:blipFill>
        <p:spPr>
          <a:xfrm>
            <a:off x="11204121" y="2520909"/>
            <a:ext cx="788040" cy="1980749"/>
          </a:xfrm>
          <a:prstGeom prst="rect">
            <a:avLst/>
          </a:prstGeom>
        </p:spPr>
      </p:pic>
      <p:pic>
        <p:nvPicPr>
          <p:cNvPr id="25" name="Picture 6" descr="Men generation flat colored icons set of different ages from baby to elderly isolated cartoon vector illustration">
            <a:extLst>
              <a:ext uri="{FF2B5EF4-FFF2-40B4-BE49-F238E27FC236}">
                <a16:creationId xmlns:a16="http://schemas.microsoft.com/office/drawing/2014/main" id="{A0BC283F-CF71-49AB-99C6-B99A0FA8F665}"/>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a:stretch/>
        </p:blipFill>
        <p:spPr bwMode="auto">
          <a:xfrm>
            <a:off x="5871120" y="5217312"/>
            <a:ext cx="500925" cy="156242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Confident people collection design">
            <a:extLst>
              <a:ext uri="{FF2B5EF4-FFF2-40B4-BE49-F238E27FC236}">
                <a16:creationId xmlns:a16="http://schemas.microsoft.com/office/drawing/2014/main" id="{4D886B06-8664-4329-BADA-1EE5562AB10D}"/>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a:stretch/>
        </p:blipFill>
        <p:spPr bwMode="auto">
          <a:xfrm>
            <a:off x="7361706" y="4875452"/>
            <a:ext cx="544699" cy="1963179"/>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 2">
            <a:extLst>
              <a:ext uri="{FF2B5EF4-FFF2-40B4-BE49-F238E27FC236}">
                <a16:creationId xmlns:a16="http://schemas.microsoft.com/office/drawing/2014/main" id="{F40EED97-4AD5-4EA2-B1FD-92B49B9EA15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507788" y="60046"/>
            <a:ext cx="684212"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Isolated doctors set on white background surgeon and therapist vet and nurse">
            <a:extLst>
              <a:ext uri="{FF2B5EF4-FFF2-40B4-BE49-F238E27FC236}">
                <a16:creationId xmlns:a16="http://schemas.microsoft.com/office/drawing/2014/main" id="{7F854650-67B8-49E0-9EFD-15F2FAEC8520}"/>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a:stretch/>
        </p:blipFill>
        <p:spPr bwMode="auto">
          <a:xfrm>
            <a:off x="7998154" y="4810959"/>
            <a:ext cx="637305" cy="2065720"/>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5">
            <a:extLst>
              <a:ext uri="{FF2B5EF4-FFF2-40B4-BE49-F238E27FC236}">
                <a16:creationId xmlns:a16="http://schemas.microsoft.com/office/drawing/2014/main" id="{D1307C18-A343-4BEF-8391-C7CF33E3A919}"/>
              </a:ext>
            </a:extLst>
          </p:cNvPr>
          <p:cNvPicPr>
            <a:picLocks noChangeAspect="1" noChangeArrowheads="1"/>
          </p:cNvPicPr>
          <p:nvPr/>
        </p:nvPicPr>
        <p:blipFill>
          <a:blip r:embed="rId16">
            <a:alphaModFix amt="5000"/>
            <a:extLst>
              <a:ext uri="{28A0092B-C50C-407E-A947-70E740481C1C}">
                <a14:useLocalDpi xmlns:a14="http://schemas.microsoft.com/office/drawing/2010/main" val="0"/>
              </a:ext>
            </a:extLst>
          </a:blip>
          <a:srcRect l="948" t="3014" r="1627" b="3087"/>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6047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pPr marL="285750" indent="-285750">
              <a:spcAft>
                <a:spcPts val="600"/>
              </a:spcAft>
            </a:pPr>
            <a:r>
              <a:rPr lang="fr-FR" b="1" dirty="0"/>
              <a:t>Un challenge de 4 mois</a:t>
            </a:r>
            <a:r>
              <a:rPr lang="fr-FR" dirty="0"/>
              <a:t> couvrant l’intégralité du Quadrimestre.</a:t>
            </a:r>
          </a:p>
          <a:p>
            <a:pPr marL="285750" indent="-285750">
              <a:spcAft>
                <a:spcPts val="600"/>
              </a:spcAft>
            </a:pPr>
            <a:endParaRPr lang="fr-FR" dirty="0"/>
          </a:p>
          <a:p>
            <a:pPr marL="285750" indent="-285750">
              <a:spcAft>
                <a:spcPts val="600"/>
              </a:spcAft>
            </a:pPr>
            <a:r>
              <a:rPr lang="fr-FR" b="1" dirty="0"/>
              <a:t>Des objectifs calés avec la Part Variable </a:t>
            </a:r>
            <a:r>
              <a:rPr lang="fr-FR" dirty="0"/>
              <a:t>sur objectif en tenant compte de la saisonnalité du quadrimestre</a:t>
            </a:r>
          </a:p>
          <a:p>
            <a:pPr marL="753750" lvl="1" indent="-285750">
              <a:spcAft>
                <a:spcPts val="600"/>
              </a:spcAft>
            </a:pPr>
            <a:r>
              <a:rPr lang="fr-FR" dirty="0"/>
              <a:t>Objectifs basés sur </a:t>
            </a:r>
            <a:r>
              <a:rPr lang="fr-FR" b="1" dirty="0"/>
              <a:t>les 120%</a:t>
            </a:r>
            <a:r>
              <a:rPr lang="fr-FR" dirty="0"/>
              <a:t> de la PV sur objectif</a:t>
            </a:r>
          </a:p>
          <a:p>
            <a:pPr marL="753750" lvl="1" indent="-285750">
              <a:spcAft>
                <a:spcPts val="600"/>
              </a:spcAft>
            </a:pPr>
            <a:r>
              <a:rPr lang="fr-FR" b="1" dirty="0"/>
              <a:t>Saisonnalité de 28%</a:t>
            </a:r>
            <a:r>
              <a:rPr lang="fr-FR" dirty="0"/>
              <a:t> appliquée à ces objectifs de collecte et 34% sur l’équipement.</a:t>
            </a:r>
          </a:p>
          <a:p>
            <a:pPr marL="285750" indent="-285750">
              <a:spcAft>
                <a:spcPts val="600"/>
              </a:spcAft>
            </a:pPr>
            <a:endParaRPr lang="fr-FR" dirty="0"/>
          </a:p>
          <a:p>
            <a:pPr marL="285750" indent="-285750">
              <a:spcAft>
                <a:spcPts val="600"/>
              </a:spcAft>
            </a:pPr>
            <a:r>
              <a:rPr lang="fr-FR" b="1" dirty="0"/>
              <a:t>L’Epargne </a:t>
            </a:r>
            <a:r>
              <a:rPr lang="fr-FR" dirty="0"/>
              <a:t>au cœur du dispositif avec des items dédiés aux </a:t>
            </a:r>
            <a:r>
              <a:rPr lang="fr-FR" b="1" dirty="0"/>
              <a:t>excédents</a:t>
            </a:r>
            <a:r>
              <a:rPr lang="fr-FR" dirty="0"/>
              <a:t>.</a:t>
            </a:r>
          </a:p>
          <a:p>
            <a:pPr marL="285750" indent="-285750">
              <a:spcAft>
                <a:spcPts val="600"/>
              </a:spcAft>
            </a:pPr>
            <a:endParaRPr lang="fr-FR" dirty="0"/>
          </a:p>
          <a:p>
            <a:pPr marL="285750" indent="-285750">
              <a:spcAft>
                <a:spcPts val="600"/>
              </a:spcAft>
            </a:pPr>
            <a:r>
              <a:rPr lang="fr-FR" b="1" dirty="0"/>
              <a:t>Toutes les équipes réseau de la BDD</a:t>
            </a:r>
            <a:r>
              <a:rPr lang="fr-FR" dirty="0"/>
              <a:t> mobilisées sur ce Temps Fort</a:t>
            </a:r>
          </a:p>
          <a:p>
            <a:pPr marL="753750" lvl="1" indent="-285750">
              <a:spcAft>
                <a:spcPts val="600"/>
              </a:spcAft>
            </a:pPr>
            <a:r>
              <a:rPr lang="fr-FR" dirty="0"/>
              <a:t>Le marché Grand Public</a:t>
            </a:r>
          </a:p>
          <a:p>
            <a:pPr marL="753750" lvl="1" indent="-285750">
              <a:spcAft>
                <a:spcPts val="600"/>
              </a:spcAft>
            </a:pPr>
            <a:r>
              <a:rPr lang="fr-FR" dirty="0"/>
              <a:t>Le marché PREMIUM</a:t>
            </a:r>
          </a:p>
          <a:p>
            <a:pPr marL="753750" lvl="1" indent="-285750">
              <a:spcAft>
                <a:spcPts val="600"/>
              </a:spcAft>
            </a:pPr>
            <a:r>
              <a:rPr lang="fr-FR" dirty="0"/>
              <a:t>Le marché des Professionnels y compris l’Agri Viti et les Associations de Proximité</a:t>
            </a:r>
          </a:p>
          <a:p>
            <a:pPr marL="753750" lvl="1" indent="-285750">
              <a:spcAft>
                <a:spcPts val="600"/>
              </a:spcAft>
            </a:pPr>
            <a:r>
              <a:rPr lang="fr-FR" dirty="0"/>
              <a:t>La Banque Digitale</a:t>
            </a:r>
          </a:p>
        </p:txBody>
      </p:sp>
      <p:sp>
        <p:nvSpPr>
          <p:cNvPr id="6" name="Espace réservé du texte 5"/>
          <p:cNvSpPr>
            <a:spLocks noGrp="1"/>
          </p:cNvSpPr>
          <p:nvPr>
            <p:ph type="body" sz="quarter" idx="12"/>
          </p:nvPr>
        </p:nvSpPr>
        <p:spPr/>
        <p:txBody>
          <a:bodyPr/>
          <a:lstStyle/>
          <a:p>
            <a:r>
              <a:rPr lang="fr-FR" dirty="0"/>
              <a:t>Une dynamisation collective BDD autour de notre Part Variable pour travailler la régularité</a:t>
            </a:r>
          </a:p>
        </p:txBody>
      </p:sp>
      <p:sp>
        <p:nvSpPr>
          <p:cNvPr id="10" name="Espace réservé du texte 6">
            <a:extLst>
              <a:ext uri="{FF2B5EF4-FFF2-40B4-BE49-F238E27FC236}">
                <a16:creationId xmlns:a16="http://schemas.microsoft.com/office/drawing/2014/main" id="{3A79989B-83F8-4C11-A706-3CA39B7C8BD7}"/>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solidFill>
                  <a:srgbClr val="C00000"/>
                </a:solidFill>
              </a:rPr>
              <a:t>Le challenge du Q3</a:t>
            </a:r>
            <a:endParaRPr dirty="0"/>
          </a:p>
        </p:txBody>
      </p:sp>
      <p:pic>
        <p:nvPicPr>
          <p:cNvPr id="11" name="Image 5">
            <a:extLst>
              <a:ext uri="{FF2B5EF4-FFF2-40B4-BE49-F238E27FC236}">
                <a16:creationId xmlns:a16="http://schemas.microsoft.com/office/drawing/2014/main" id="{B91F7D7A-4A23-4F16-A6D2-3016D4340026}"/>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409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Le Grand Public</a:t>
            </a:r>
          </a:p>
        </p:txBody>
      </p:sp>
      <p:pic>
        <p:nvPicPr>
          <p:cNvPr id="2" name="Image 1">
            <a:extLst>
              <a:ext uri="{FF2B5EF4-FFF2-40B4-BE49-F238E27FC236}">
                <a16:creationId xmlns:a16="http://schemas.microsoft.com/office/drawing/2014/main" id="{14F2D27C-DAD3-4A7A-8564-F8A60249B2F1}"/>
              </a:ext>
            </a:extLst>
          </p:cNvPr>
          <p:cNvPicPr>
            <a:picLocks noChangeAspect="1"/>
          </p:cNvPicPr>
          <p:nvPr/>
        </p:nvPicPr>
        <p:blipFill>
          <a:blip r:embed="rId2"/>
          <a:stretch>
            <a:fillRect/>
          </a:stretch>
        </p:blipFill>
        <p:spPr>
          <a:xfrm>
            <a:off x="813868" y="1514145"/>
            <a:ext cx="10401300" cy="4391025"/>
          </a:xfrm>
          <a:prstGeom prst="rect">
            <a:avLst/>
          </a:prstGeom>
        </p:spPr>
      </p:pic>
      <p:sp>
        <p:nvSpPr>
          <p:cNvPr id="10" name="Espace réservé du texte 6">
            <a:extLst>
              <a:ext uri="{FF2B5EF4-FFF2-40B4-BE49-F238E27FC236}">
                <a16:creationId xmlns:a16="http://schemas.microsoft.com/office/drawing/2014/main" id="{1FF6F49E-3DDD-4A52-99AA-50DC84E40770}"/>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solidFill>
                  <a:srgbClr val="C00000"/>
                </a:solidFill>
              </a:rPr>
              <a:t>Grand Public</a:t>
            </a:r>
            <a:r>
              <a:rPr dirty="0"/>
              <a:t> - </a:t>
            </a:r>
            <a:r>
              <a:rPr dirty="0">
                <a:solidFill>
                  <a:schemeClr val="tx1">
                    <a:lumMod val="50000"/>
                    <a:lumOff val="50000"/>
                  </a:schemeClr>
                </a:solidFill>
              </a:rPr>
              <a:t>Premiums - Professionnels </a:t>
            </a:r>
          </a:p>
        </p:txBody>
      </p:sp>
      <p:pic>
        <p:nvPicPr>
          <p:cNvPr id="11" name="Image 5">
            <a:extLst>
              <a:ext uri="{FF2B5EF4-FFF2-40B4-BE49-F238E27FC236}">
                <a16:creationId xmlns:a16="http://schemas.microsoft.com/office/drawing/2014/main" id="{337B5D1B-3547-489D-A554-350C0DAAE4FB}"/>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37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Le Premium</a:t>
            </a:r>
          </a:p>
        </p:txBody>
      </p:sp>
      <p:pic>
        <p:nvPicPr>
          <p:cNvPr id="3" name="Image 2">
            <a:extLst>
              <a:ext uri="{FF2B5EF4-FFF2-40B4-BE49-F238E27FC236}">
                <a16:creationId xmlns:a16="http://schemas.microsoft.com/office/drawing/2014/main" id="{5E114AE4-7C21-4A27-AA1A-9D4560462B8F}"/>
              </a:ext>
            </a:extLst>
          </p:cNvPr>
          <p:cNvPicPr>
            <a:picLocks noChangeAspect="1"/>
          </p:cNvPicPr>
          <p:nvPr/>
        </p:nvPicPr>
        <p:blipFill>
          <a:blip r:embed="rId2"/>
          <a:stretch>
            <a:fillRect/>
          </a:stretch>
        </p:blipFill>
        <p:spPr>
          <a:xfrm>
            <a:off x="995883" y="1352417"/>
            <a:ext cx="9786796" cy="4941848"/>
          </a:xfrm>
          <a:prstGeom prst="rect">
            <a:avLst/>
          </a:prstGeom>
        </p:spPr>
      </p:pic>
      <p:sp>
        <p:nvSpPr>
          <p:cNvPr id="10" name="Espace réservé du texte 6">
            <a:extLst>
              <a:ext uri="{FF2B5EF4-FFF2-40B4-BE49-F238E27FC236}">
                <a16:creationId xmlns:a16="http://schemas.microsoft.com/office/drawing/2014/main" id="{4C2C8804-2F19-4802-B5E0-2D7372DF42D8}"/>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solidFill>
                  <a:schemeClr val="tx1">
                    <a:lumMod val="50000"/>
                    <a:lumOff val="50000"/>
                  </a:schemeClr>
                </a:solidFill>
              </a:rPr>
              <a:t>Grand Public</a:t>
            </a:r>
            <a:r>
              <a:rPr dirty="0">
                <a:solidFill>
                  <a:schemeClr val="tx1">
                    <a:lumMod val="50000"/>
                    <a:lumOff val="50000"/>
                  </a:schemeClr>
                </a:solidFill>
              </a:rPr>
              <a:t> </a:t>
            </a:r>
            <a:r>
              <a:rPr dirty="0"/>
              <a:t>- </a:t>
            </a:r>
            <a:r>
              <a:rPr dirty="0">
                <a:solidFill>
                  <a:srgbClr val="C00000"/>
                </a:solidFill>
              </a:rPr>
              <a:t>Premiums</a:t>
            </a:r>
            <a:r>
              <a:rPr dirty="0"/>
              <a:t> - Professionnels </a:t>
            </a:r>
          </a:p>
        </p:txBody>
      </p:sp>
      <p:pic>
        <p:nvPicPr>
          <p:cNvPr id="11" name="Image 5">
            <a:extLst>
              <a:ext uri="{FF2B5EF4-FFF2-40B4-BE49-F238E27FC236}">
                <a16:creationId xmlns:a16="http://schemas.microsoft.com/office/drawing/2014/main" id="{CC280B82-6EF4-4443-A050-FE191E25402E}"/>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621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Le Professionnel – Métier CA Pros</a:t>
            </a:r>
          </a:p>
        </p:txBody>
      </p:sp>
      <p:pic>
        <p:nvPicPr>
          <p:cNvPr id="3" name="Image 2">
            <a:extLst>
              <a:ext uri="{FF2B5EF4-FFF2-40B4-BE49-F238E27FC236}">
                <a16:creationId xmlns:a16="http://schemas.microsoft.com/office/drawing/2014/main" id="{ADB5D09A-9D88-42B2-8E25-5233E0A0AEAF}"/>
              </a:ext>
            </a:extLst>
          </p:cNvPr>
          <p:cNvPicPr>
            <a:picLocks noChangeAspect="1"/>
          </p:cNvPicPr>
          <p:nvPr/>
        </p:nvPicPr>
        <p:blipFill>
          <a:blip r:embed="rId2"/>
          <a:stretch>
            <a:fillRect/>
          </a:stretch>
        </p:blipFill>
        <p:spPr>
          <a:xfrm>
            <a:off x="2428875" y="1795179"/>
            <a:ext cx="7334250" cy="4010025"/>
          </a:xfrm>
          <a:prstGeom prst="rect">
            <a:avLst/>
          </a:prstGeom>
        </p:spPr>
      </p:pic>
      <p:sp>
        <p:nvSpPr>
          <p:cNvPr id="10" name="Espace réservé du texte 6">
            <a:extLst>
              <a:ext uri="{FF2B5EF4-FFF2-40B4-BE49-F238E27FC236}">
                <a16:creationId xmlns:a16="http://schemas.microsoft.com/office/drawing/2014/main" id="{CB344477-C53C-4DC7-A881-C45FC3FB1C88}"/>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solidFill>
                  <a:schemeClr val="tx1">
                    <a:lumMod val="50000"/>
                    <a:lumOff val="50000"/>
                  </a:schemeClr>
                </a:solidFill>
              </a:rPr>
              <a:t>Grand Public</a:t>
            </a:r>
            <a:r>
              <a:rPr dirty="0">
                <a:solidFill>
                  <a:schemeClr val="tx1">
                    <a:lumMod val="50000"/>
                    <a:lumOff val="50000"/>
                  </a:schemeClr>
                </a:solidFill>
              </a:rPr>
              <a:t> - Premiums - </a:t>
            </a:r>
            <a:r>
              <a:rPr dirty="0">
                <a:solidFill>
                  <a:srgbClr val="C00000"/>
                </a:solidFill>
              </a:rPr>
              <a:t>Professionnels</a:t>
            </a:r>
            <a:r>
              <a:rPr dirty="0">
                <a:solidFill>
                  <a:schemeClr val="tx1">
                    <a:lumMod val="50000"/>
                    <a:lumOff val="50000"/>
                  </a:schemeClr>
                </a:solidFill>
              </a:rPr>
              <a:t> </a:t>
            </a:r>
          </a:p>
        </p:txBody>
      </p:sp>
      <p:pic>
        <p:nvPicPr>
          <p:cNvPr id="11" name="Image 5">
            <a:extLst>
              <a:ext uri="{FF2B5EF4-FFF2-40B4-BE49-F238E27FC236}">
                <a16:creationId xmlns:a16="http://schemas.microsoft.com/office/drawing/2014/main" id="{B1DC3F20-7890-4EFF-9023-B6141F212514}"/>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1329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Le Professionnel – CA Pros Expert</a:t>
            </a:r>
          </a:p>
        </p:txBody>
      </p:sp>
      <p:pic>
        <p:nvPicPr>
          <p:cNvPr id="2" name="Image 1">
            <a:extLst>
              <a:ext uri="{FF2B5EF4-FFF2-40B4-BE49-F238E27FC236}">
                <a16:creationId xmlns:a16="http://schemas.microsoft.com/office/drawing/2014/main" id="{3AC6BBAC-2C67-453C-B6F8-9507EB8312EE}"/>
              </a:ext>
            </a:extLst>
          </p:cNvPr>
          <p:cNvPicPr>
            <a:picLocks noChangeAspect="1"/>
          </p:cNvPicPr>
          <p:nvPr/>
        </p:nvPicPr>
        <p:blipFill>
          <a:blip r:embed="rId2"/>
          <a:stretch>
            <a:fillRect/>
          </a:stretch>
        </p:blipFill>
        <p:spPr>
          <a:xfrm>
            <a:off x="2428875" y="1481137"/>
            <a:ext cx="7334250" cy="3895725"/>
          </a:xfrm>
          <a:prstGeom prst="rect">
            <a:avLst/>
          </a:prstGeom>
        </p:spPr>
      </p:pic>
      <p:sp>
        <p:nvSpPr>
          <p:cNvPr id="10" name="Espace réservé du texte 6">
            <a:extLst>
              <a:ext uri="{FF2B5EF4-FFF2-40B4-BE49-F238E27FC236}">
                <a16:creationId xmlns:a16="http://schemas.microsoft.com/office/drawing/2014/main" id="{FB5FA491-FF47-4701-84FA-AF9055EEDAEB}"/>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solidFill>
                  <a:schemeClr val="tx1">
                    <a:lumMod val="50000"/>
                    <a:lumOff val="50000"/>
                  </a:schemeClr>
                </a:solidFill>
              </a:rPr>
              <a:t>Grand Public</a:t>
            </a:r>
            <a:r>
              <a:rPr dirty="0">
                <a:solidFill>
                  <a:schemeClr val="tx1">
                    <a:lumMod val="50000"/>
                    <a:lumOff val="50000"/>
                  </a:schemeClr>
                </a:solidFill>
              </a:rPr>
              <a:t> - Premiums - </a:t>
            </a:r>
            <a:r>
              <a:rPr dirty="0">
                <a:solidFill>
                  <a:srgbClr val="C00000"/>
                </a:solidFill>
              </a:rPr>
              <a:t>Professionnels</a:t>
            </a:r>
            <a:r>
              <a:rPr dirty="0">
                <a:solidFill>
                  <a:schemeClr val="tx1">
                    <a:lumMod val="50000"/>
                    <a:lumOff val="50000"/>
                  </a:schemeClr>
                </a:solidFill>
              </a:rPr>
              <a:t> </a:t>
            </a:r>
          </a:p>
        </p:txBody>
      </p:sp>
      <p:pic>
        <p:nvPicPr>
          <p:cNvPr id="11" name="Image 5">
            <a:extLst>
              <a:ext uri="{FF2B5EF4-FFF2-40B4-BE49-F238E27FC236}">
                <a16:creationId xmlns:a16="http://schemas.microsoft.com/office/drawing/2014/main" id="{715C6EF0-C04B-482F-8BFE-773EE68EFF2B}"/>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808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Le Professionnel – CA Pros Agri Viti</a:t>
            </a:r>
          </a:p>
        </p:txBody>
      </p:sp>
      <p:pic>
        <p:nvPicPr>
          <p:cNvPr id="3" name="Image 2">
            <a:extLst>
              <a:ext uri="{FF2B5EF4-FFF2-40B4-BE49-F238E27FC236}">
                <a16:creationId xmlns:a16="http://schemas.microsoft.com/office/drawing/2014/main" id="{E341FE77-C65E-4316-816A-58351039F93F}"/>
              </a:ext>
            </a:extLst>
          </p:cNvPr>
          <p:cNvPicPr>
            <a:picLocks noChangeAspect="1"/>
          </p:cNvPicPr>
          <p:nvPr/>
        </p:nvPicPr>
        <p:blipFill>
          <a:blip r:embed="rId2"/>
          <a:stretch>
            <a:fillRect/>
          </a:stretch>
        </p:blipFill>
        <p:spPr>
          <a:xfrm>
            <a:off x="2428875" y="1662206"/>
            <a:ext cx="7334250" cy="3895725"/>
          </a:xfrm>
          <a:prstGeom prst="rect">
            <a:avLst/>
          </a:prstGeom>
        </p:spPr>
      </p:pic>
      <p:sp>
        <p:nvSpPr>
          <p:cNvPr id="13" name="Espace réservé du texte 6">
            <a:extLst>
              <a:ext uri="{FF2B5EF4-FFF2-40B4-BE49-F238E27FC236}">
                <a16:creationId xmlns:a16="http://schemas.microsoft.com/office/drawing/2014/main" id="{18F99796-A4AE-4230-9C6D-124C09690485}"/>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solidFill>
                  <a:schemeClr val="tx1">
                    <a:lumMod val="50000"/>
                    <a:lumOff val="50000"/>
                  </a:schemeClr>
                </a:solidFill>
              </a:rPr>
              <a:t>Grand Public</a:t>
            </a:r>
            <a:r>
              <a:rPr dirty="0">
                <a:solidFill>
                  <a:schemeClr val="tx1">
                    <a:lumMod val="50000"/>
                    <a:lumOff val="50000"/>
                  </a:schemeClr>
                </a:solidFill>
              </a:rPr>
              <a:t> - Premiums - </a:t>
            </a:r>
            <a:r>
              <a:rPr dirty="0">
                <a:solidFill>
                  <a:srgbClr val="C00000"/>
                </a:solidFill>
              </a:rPr>
              <a:t>Professionnels</a:t>
            </a:r>
            <a:r>
              <a:rPr dirty="0">
                <a:solidFill>
                  <a:schemeClr val="tx1">
                    <a:lumMod val="50000"/>
                    <a:lumOff val="50000"/>
                  </a:schemeClr>
                </a:solidFill>
              </a:rPr>
              <a:t> </a:t>
            </a:r>
          </a:p>
        </p:txBody>
      </p:sp>
      <p:pic>
        <p:nvPicPr>
          <p:cNvPr id="14" name="Image 5">
            <a:extLst>
              <a:ext uri="{FF2B5EF4-FFF2-40B4-BE49-F238E27FC236}">
                <a16:creationId xmlns:a16="http://schemas.microsoft.com/office/drawing/2014/main" id="{A82A956D-A6D5-46BE-BB62-9014A104CD02}"/>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1155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Le Professionnel – CA Association de Proximité</a:t>
            </a:r>
          </a:p>
        </p:txBody>
      </p:sp>
      <p:pic>
        <p:nvPicPr>
          <p:cNvPr id="3" name="Image 2">
            <a:extLst>
              <a:ext uri="{FF2B5EF4-FFF2-40B4-BE49-F238E27FC236}">
                <a16:creationId xmlns:a16="http://schemas.microsoft.com/office/drawing/2014/main" id="{AA394B9F-6C1F-4E99-95E9-D39716DB4E02}"/>
              </a:ext>
            </a:extLst>
          </p:cNvPr>
          <p:cNvPicPr>
            <a:picLocks noChangeAspect="1"/>
          </p:cNvPicPr>
          <p:nvPr/>
        </p:nvPicPr>
        <p:blipFill>
          <a:blip r:embed="rId2"/>
          <a:stretch>
            <a:fillRect/>
          </a:stretch>
        </p:blipFill>
        <p:spPr>
          <a:xfrm>
            <a:off x="2428875" y="1971675"/>
            <a:ext cx="7334250" cy="2914650"/>
          </a:xfrm>
          <a:prstGeom prst="rect">
            <a:avLst/>
          </a:prstGeom>
        </p:spPr>
      </p:pic>
      <p:sp>
        <p:nvSpPr>
          <p:cNvPr id="12" name="Espace réservé du texte 6">
            <a:extLst>
              <a:ext uri="{FF2B5EF4-FFF2-40B4-BE49-F238E27FC236}">
                <a16:creationId xmlns:a16="http://schemas.microsoft.com/office/drawing/2014/main" id="{5F23E298-044F-4E07-8126-BCD6035B98D7}"/>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solidFill>
                  <a:schemeClr val="tx1">
                    <a:lumMod val="50000"/>
                    <a:lumOff val="50000"/>
                  </a:schemeClr>
                </a:solidFill>
              </a:rPr>
              <a:t>Grand Public</a:t>
            </a:r>
            <a:r>
              <a:rPr dirty="0">
                <a:solidFill>
                  <a:schemeClr val="tx1">
                    <a:lumMod val="50000"/>
                    <a:lumOff val="50000"/>
                  </a:schemeClr>
                </a:solidFill>
              </a:rPr>
              <a:t> - Premiums - </a:t>
            </a:r>
            <a:r>
              <a:rPr dirty="0">
                <a:solidFill>
                  <a:srgbClr val="C00000"/>
                </a:solidFill>
              </a:rPr>
              <a:t>Professionnels</a:t>
            </a:r>
            <a:r>
              <a:rPr dirty="0">
                <a:solidFill>
                  <a:schemeClr val="tx1">
                    <a:lumMod val="50000"/>
                    <a:lumOff val="50000"/>
                  </a:schemeClr>
                </a:solidFill>
              </a:rPr>
              <a:t> </a:t>
            </a:r>
          </a:p>
        </p:txBody>
      </p:sp>
      <p:pic>
        <p:nvPicPr>
          <p:cNvPr id="15" name="Image 5">
            <a:extLst>
              <a:ext uri="{FF2B5EF4-FFF2-40B4-BE49-F238E27FC236}">
                <a16:creationId xmlns:a16="http://schemas.microsoft.com/office/drawing/2014/main" id="{D69CF642-C42F-4ACF-8DD6-1B8DF1881AB1}"/>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308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Les équipes de la Banque Digitale</a:t>
            </a:r>
          </a:p>
        </p:txBody>
      </p:sp>
      <p:pic>
        <p:nvPicPr>
          <p:cNvPr id="3" name="Image 2">
            <a:extLst>
              <a:ext uri="{FF2B5EF4-FFF2-40B4-BE49-F238E27FC236}">
                <a16:creationId xmlns:a16="http://schemas.microsoft.com/office/drawing/2014/main" id="{84661D09-F335-4FA7-B67C-3EA24B57125F}"/>
              </a:ext>
            </a:extLst>
          </p:cNvPr>
          <p:cNvPicPr>
            <a:picLocks noChangeAspect="1"/>
          </p:cNvPicPr>
          <p:nvPr/>
        </p:nvPicPr>
        <p:blipFill>
          <a:blip r:embed="rId2"/>
          <a:stretch>
            <a:fillRect/>
          </a:stretch>
        </p:blipFill>
        <p:spPr>
          <a:xfrm>
            <a:off x="1167896" y="1495145"/>
            <a:ext cx="9695554" cy="4565677"/>
          </a:xfrm>
          <a:prstGeom prst="rect">
            <a:avLst/>
          </a:prstGeom>
        </p:spPr>
      </p:pic>
      <p:sp>
        <p:nvSpPr>
          <p:cNvPr id="10" name="Espace réservé du texte 6">
            <a:extLst>
              <a:ext uri="{FF2B5EF4-FFF2-40B4-BE49-F238E27FC236}">
                <a16:creationId xmlns:a16="http://schemas.microsoft.com/office/drawing/2014/main" id="{55DDCF6B-3A0D-4790-99A3-CCA19BA706D1}"/>
              </a:ext>
            </a:extLst>
          </p:cNvPr>
          <p:cNvSpPr>
            <a:spLocks noGrp="1"/>
          </p:cNvSpPr>
          <p:nvPr>
            <p:ph type="body" sz="quarter" idx="14"/>
          </p:nvPr>
        </p:nvSpPr>
        <p:spPr>
          <a:xfrm>
            <a:off x="4376738" y="136525"/>
            <a:ext cx="7299325" cy="231775"/>
          </a:xfrm>
        </p:spPr>
        <p:txBody>
          <a:bodyPr/>
          <a:lstStyle/>
          <a:p>
            <a:r>
              <a:rPr lang="fr-FR" dirty="0">
                <a:solidFill>
                  <a:srgbClr val="C00000"/>
                </a:solidFill>
              </a:rPr>
              <a:t>Les équipes de la Banque Digitale</a:t>
            </a:r>
          </a:p>
        </p:txBody>
      </p:sp>
      <p:pic>
        <p:nvPicPr>
          <p:cNvPr id="11" name="Image 5">
            <a:extLst>
              <a:ext uri="{FF2B5EF4-FFF2-40B4-BE49-F238E27FC236}">
                <a16:creationId xmlns:a16="http://schemas.microsoft.com/office/drawing/2014/main" id="{F8672165-0CF7-4B84-B658-E5207BFBB2DD}"/>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7779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Les équipes de la Banque Digitale</a:t>
            </a:r>
          </a:p>
        </p:txBody>
      </p:sp>
      <p:pic>
        <p:nvPicPr>
          <p:cNvPr id="2" name="Image 1">
            <a:extLst>
              <a:ext uri="{FF2B5EF4-FFF2-40B4-BE49-F238E27FC236}">
                <a16:creationId xmlns:a16="http://schemas.microsoft.com/office/drawing/2014/main" id="{88BBF9D4-8C73-4FC6-8D55-2D31FAF76C20}"/>
              </a:ext>
            </a:extLst>
          </p:cNvPr>
          <p:cNvPicPr>
            <a:picLocks noChangeAspect="1"/>
          </p:cNvPicPr>
          <p:nvPr/>
        </p:nvPicPr>
        <p:blipFill>
          <a:blip r:embed="rId2"/>
          <a:stretch>
            <a:fillRect/>
          </a:stretch>
        </p:blipFill>
        <p:spPr>
          <a:xfrm>
            <a:off x="695325" y="1873265"/>
            <a:ext cx="10401300" cy="3781425"/>
          </a:xfrm>
          <a:prstGeom prst="rect">
            <a:avLst/>
          </a:prstGeom>
        </p:spPr>
      </p:pic>
      <p:sp>
        <p:nvSpPr>
          <p:cNvPr id="10" name="Espace réservé du texte 6">
            <a:extLst>
              <a:ext uri="{FF2B5EF4-FFF2-40B4-BE49-F238E27FC236}">
                <a16:creationId xmlns:a16="http://schemas.microsoft.com/office/drawing/2014/main" id="{545C10E0-1116-47E0-B8E0-623A59805E35}"/>
              </a:ext>
            </a:extLst>
          </p:cNvPr>
          <p:cNvSpPr>
            <a:spLocks noGrp="1"/>
          </p:cNvSpPr>
          <p:nvPr>
            <p:ph type="body" sz="quarter" idx="14"/>
          </p:nvPr>
        </p:nvSpPr>
        <p:spPr>
          <a:xfrm>
            <a:off x="4376738" y="136525"/>
            <a:ext cx="7299325" cy="231775"/>
          </a:xfrm>
        </p:spPr>
        <p:txBody>
          <a:bodyPr/>
          <a:lstStyle/>
          <a:p>
            <a:r>
              <a:rPr lang="fr-FR" dirty="0">
                <a:solidFill>
                  <a:srgbClr val="C00000"/>
                </a:solidFill>
              </a:rPr>
              <a:t>Les équipes de la Banque Digitale</a:t>
            </a:r>
          </a:p>
        </p:txBody>
      </p:sp>
      <p:pic>
        <p:nvPicPr>
          <p:cNvPr id="11" name="Image 5">
            <a:extLst>
              <a:ext uri="{FF2B5EF4-FFF2-40B4-BE49-F238E27FC236}">
                <a16:creationId xmlns:a16="http://schemas.microsoft.com/office/drawing/2014/main" id="{729853DF-60B0-4CBF-868A-45D9ACFBE128}"/>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4690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Les équipes de la Banque Digitale</a:t>
            </a:r>
          </a:p>
        </p:txBody>
      </p:sp>
      <p:pic>
        <p:nvPicPr>
          <p:cNvPr id="3" name="Image 2">
            <a:extLst>
              <a:ext uri="{FF2B5EF4-FFF2-40B4-BE49-F238E27FC236}">
                <a16:creationId xmlns:a16="http://schemas.microsoft.com/office/drawing/2014/main" id="{3A5FC321-9DD1-46B0-91C2-8DDDB3B5849C}"/>
              </a:ext>
            </a:extLst>
          </p:cNvPr>
          <p:cNvPicPr>
            <a:picLocks noChangeAspect="1"/>
          </p:cNvPicPr>
          <p:nvPr/>
        </p:nvPicPr>
        <p:blipFill>
          <a:blip r:embed="rId2"/>
          <a:stretch>
            <a:fillRect/>
          </a:stretch>
        </p:blipFill>
        <p:spPr>
          <a:xfrm>
            <a:off x="895350" y="1757362"/>
            <a:ext cx="10401300" cy="3343275"/>
          </a:xfrm>
          <a:prstGeom prst="rect">
            <a:avLst/>
          </a:prstGeom>
        </p:spPr>
      </p:pic>
      <p:sp>
        <p:nvSpPr>
          <p:cNvPr id="13" name="Espace réservé du texte 6">
            <a:extLst>
              <a:ext uri="{FF2B5EF4-FFF2-40B4-BE49-F238E27FC236}">
                <a16:creationId xmlns:a16="http://schemas.microsoft.com/office/drawing/2014/main" id="{CDF26878-D6AC-427C-B4B4-BA97E16BF1A0}"/>
              </a:ext>
            </a:extLst>
          </p:cNvPr>
          <p:cNvSpPr>
            <a:spLocks noGrp="1"/>
          </p:cNvSpPr>
          <p:nvPr>
            <p:ph type="body" sz="quarter" idx="14"/>
          </p:nvPr>
        </p:nvSpPr>
        <p:spPr>
          <a:xfrm>
            <a:off x="4376738" y="136525"/>
            <a:ext cx="7299325" cy="231775"/>
          </a:xfrm>
        </p:spPr>
        <p:txBody>
          <a:bodyPr/>
          <a:lstStyle/>
          <a:p>
            <a:r>
              <a:rPr lang="fr-FR" dirty="0">
                <a:solidFill>
                  <a:srgbClr val="C00000"/>
                </a:solidFill>
              </a:rPr>
              <a:t>Les équipes de la Banque Digitale</a:t>
            </a:r>
          </a:p>
        </p:txBody>
      </p:sp>
      <p:pic>
        <p:nvPicPr>
          <p:cNvPr id="14" name="Image 5">
            <a:extLst>
              <a:ext uri="{FF2B5EF4-FFF2-40B4-BE49-F238E27FC236}">
                <a16:creationId xmlns:a16="http://schemas.microsoft.com/office/drawing/2014/main" id="{D0A4F369-DC85-4DD1-92AF-26098CF3BC4F}"/>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693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8" descr="Confident people collection design">
            <a:extLst>
              <a:ext uri="{FF2B5EF4-FFF2-40B4-BE49-F238E27FC236}">
                <a16:creationId xmlns:a16="http://schemas.microsoft.com/office/drawing/2014/main" id="{6FC10DCD-E6CE-4B3D-9E65-4E2DC33E37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0952507" y="514454"/>
            <a:ext cx="545175" cy="193180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AB8D007B-D84E-46F1-9FDE-09F7EFFE79B7}"/>
              </a:ext>
            </a:extLst>
          </p:cNvPr>
          <p:cNvSpPr/>
          <p:nvPr/>
        </p:nvSpPr>
        <p:spPr>
          <a:xfrm>
            <a:off x="3195638" y="2368902"/>
            <a:ext cx="8996362" cy="423863"/>
          </a:xfrm>
          <a:prstGeom prst="rect">
            <a:avLst/>
          </a:prstGeom>
          <a:gradFill flip="none" rotWithShape="1">
            <a:gsLst>
              <a:gs pos="0">
                <a:schemeClr val="accent4">
                  <a:lumMod val="75000"/>
                  <a:tint val="66000"/>
                  <a:satMod val="160000"/>
                </a:schemeClr>
              </a:gs>
              <a:gs pos="50000">
                <a:schemeClr val="accent4">
                  <a:lumMod val="75000"/>
                  <a:tint val="44500"/>
                  <a:satMod val="160000"/>
                </a:schemeClr>
              </a:gs>
              <a:gs pos="100000">
                <a:srgbClr val="FFFF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315" name="Espace réservé du texte 1">
            <a:extLst>
              <a:ext uri="{FF2B5EF4-FFF2-40B4-BE49-F238E27FC236}">
                <a16:creationId xmlns:a16="http://schemas.microsoft.com/office/drawing/2014/main" id="{F692E25D-8140-4D4F-B489-26B79AB38A43}"/>
              </a:ext>
            </a:extLst>
          </p:cNvPr>
          <p:cNvSpPr>
            <a:spLocks noGrp="1" noChangeArrowheads="1"/>
          </p:cNvSpPr>
          <p:nvPr>
            <p:ph type="body" sz="quarter" idx="13"/>
          </p:nvPr>
        </p:nvSpPr>
        <p:spPr bwMode="auto">
          <a:xfrm>
            <a:off x="3716338" y="0"/>
            <a:ext cx="8475662"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fr-FR" altLang="fr-FR" sz="2000" b="1" dirty="0">
                <a:solidFill>
                  <a:srgbClr val="404040"/>
                </a:solidFill>
              </a:rPr>
              <a:t>Le Challenge </a:t>
            </a:r>
          </a:p>
          <a:p>
            <a:pPr eaLnBrk="1" hangingPunct="1"/>
            <a:endParaRPr lang="fr-FR" altLang="fr-FR" sz="2000" dirty="0">
              <a:solidFill>
                <a:srgbClr val="404040"/>
              </a:solidFill>
            </a:endParaRPr>
          </a:p>
          <a:p>
            <a:pPr eaLnBrk="1" hangingPunct="1"/>
            <a:r>
              <a:rPr lang="fr-FR" altLang="fr-FR" sz="2000" b="1" dirty="0">
                <a:solidFill>
                  <a:srgbClr val="404040"/>
                </a:solidFill>
              </a:rPr>
              <a:t>Les offres et moyens à disposition</a:t>
            </a:r>
          </a:p>
          <a:p>
            <a:pPr lvl="1" eaLnBrk="1" hangingPunct="1"/>
            <a:r>
              <a:rPr lang="fr-FR" altLang="fr-FR" sz="1600" dirty="0">
                <a:solidFill>
                  <a:srgbClr val="404040"/>
                </a:solidFill>
              </a:rPr>
              <a:t>Marché </a:t>
            </a:r>
            <a:r>
              <a:rPr lang="fr-FR" altLang="fr-FR" sz="1600" dirty="0"/>
              <a:t>Grand Public </a:t>
            </a:r>
            <a:r>
              <a:rPr lang="fr-FR" altLang="fr-FR" sz="1600" dirty="0">
                <a:solidFill>
                  <a:srgbClr val="404040"/>
                </a:solidFill>
              </a:rPr>
              <a:t>et des Premiums</a:t>
            </a:r>
          </a:p>
          <a:p>
            <a:pPr lvl="1"/>
            <a:r>
              <a:rPr lang="fr-FR" altLang="fr-FR" sz="1600" dirty="0">
                <a:solidFill>
                  <a:srgbClr val="404040"/>
                </a:solidFill>
              </a:rPr>
              <a:t>Marché des Professionnels</a:t>
            </a:r>
          </a:p>
          <a:p>
            <a:pPr eaLnBrk="1" hangingPunct="1"/>
            <a:endParaRPr lang="fr-FR" altLang="fr-FR" sz="1600" dirty="0">
              <a:solidFill>
                <a:srgbClr val="404040"/>
              </a:solidFill>
            </a:endParaRPr>
          </a:p>
          <a:p>
            <a:pPr eaLnBrk="1" hangingPunct="1"/>
            <a:r>
              <a:rPr lang="fr-FR" altLang="fr-FR" sz="2000" b="1" dirty="0">
                <a:solidFill>
                  <a:srgbClr val="404040"/>
                </a:solidFill>
              </a:rPr>
              <a:t>La Boîte à outils</a:t>
            </a:r>
          </a:p>
          <a:p>
            <a:pPr lvl="1" eaLnBrk="1" hangingPunct="1"/>
            <a:r>
              <a:rPr lang="fr-FR" altLang="fr-FR" sz="1600" dirty="0"/>
              <a:t>Marché Grand Public et des Premiums</a:t>
            </a:r>
          </a:p>
          <a:p>
            <a:pPr lvl="1" eaLnBrk="1" hangingPunct="1"/>
            <a:r>
              <a:rPr lang="fr-FR" altLang="fr-FR" sz="1600" dirty="0"/>
              <a:t>Marché des Professionnels</a:t>
            </a:r>
          </a:p>
          <a:p>
            <a:pPr eaLnBrk="1" hangingPunct="1"/>
            <a:endParaRPr lang="fr-FR" altLang="fr-FR" dirty="0">
              <a:solidFill>
                <a:srgbClr val="404040"/>
              </a:solidFill>
            </a:endParaRPr>
          </a:p>
        </p:txBody>
      </p:sp>
      <p:pic>
        <p:nvPicPr>
          <p:cNvPr id="18" name="Picture 8" descr="Confident people collection design">
            <a:extLst>
              <a:ext uri="{FF2B5EF4-FFF2-40B4-BE49-F238E27FC236}">
                <a16:creationId xmlns:a16="http://schemas.microsoft.com/office/drawing/2014/main" id="{8116BE4E-D773-427A-AA8C-9BD40195F7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0697046" y="3536347"/>
            <a:ext cx="812515" cy="2281661"/>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6AA4E3A3-2EDE-478E-8CD2-1CE7A6BE5E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1085" y="4647213"/>
            <a:ext cx="927993" cy="2148865"/>
          </a:xfrm>
          <a:prstGeom prst="rect">
            <a:avLst/>
          </a:prstGeom>
        </p:spPr>
      </p:pic>
      <p:pic>
        <p:nvPicPr>
          <p:cNvPr id="20" name="Image 19">
            <a:extLst>
              <a:ext uri="{FF2B5EF4-FFF2-40B4-BE49-F238E27FC236}">
                <a16:creationId xmlns:a16="http://schemas.microsoft.com/office/drawing/2014/main" id="{DB267D01-33D0-4D13-8AB9-2AA4CA722C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4859" y="4640053"/>
            <a:ext cx="648416" cy="2195513"/>
          </a:xfrm>
          <a:prstGeom prst="rect">
            <a:avLst/>
          </a:prstGeom>
        </p:spPr>
      </p:pic>
      <p:pic>
        <p:nvPicPr>
          <p:cNvPr id="21" name="Image 20">
            <a:extLst>
              <a:ext uri="{FF2B5EF4-FFF2-40B4-BE49-F238E27FC236}">
                <a16:creationId xmlns:a16="http://schemas.microsoft.com/office/drawing/2014/main" id="{CB0EA587-CDAA-402B-88A4-B0AB007D2C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37823" y="5101692"/>
            <a:ext cx="696102" cy="1793666"/>
          </a:xfrm>
          <a:prstGeom prst="rect">
            <a:avLst/>
          </a:prstGeom>
        </p:spPr>
      </p:pic>
      <p:pic>
        <p:nvPicPr>
          <p:cNvPr id="22" name="Image 21">
            <a:extLst>
              <a:ext uri="{FF2B5EF4-FFF2-40B4-BE49-F238E27FC236}">
                <a16:creationId xmlns:a16="http://schemas.microsoft.com/office/drawing/2014/main" id="{90B9D13B-ED89-4B89-A081-B8AB5FE90EEC}"/>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0" b="97938" l="9804" r="91667">
                        <a14:foregroundMark x1="13725" y1="21649" x2="10784" y2="12990"/>
                        <a14:foregroundMark x1="13235" y1="50309" x2="12745" y2="52165"/>
                        <a14:foregroundMark x1="14216" y1="46598" x2="14216" y2="47216"/>
                        <a14:foregroundMark x1="14706" y1="46392" x2="14216" y2="46598"/>
                        <a14:foregroundMark x1="14706" y1="46186" x2="14706" y2="46392"/>
                        <a14:foregroundMark x1="14706" y1="45979" x2="14706" y2="46186"/>
                        <a14:foregroundMark x1="14706" y1="45567" x2="14706" y2="45979"/>
                        <a14:foregroundMark x1="14706" y1="45361" x2="14706" y2="45567"/>
                        <a14:foregroundMark x1="15686" y1="42474" x2="14706" y2="45361"/>
                        <a14:foregroundMark x1="79902" y1="56289" x2="91667" y2="58969"/>
                        <a14:foregroundMark x1="35784" y1="87629" x2="35784" y2="87629"/>
                        <a14:foregroundMark x1="60294" y1="91753" x2="60294" y2="91753"/>
                        <a14:foregroundMark x1="66667" y1="97938" x2="66667" y2="97938"/>
                        <a14:foregroundMark x1="41667" y1="97320" x2="41667" y2="97320"/>
                        <a14:foregroundMark x1="32843" y1="94639" x2="32843" y2="94639"/>
                        <a14:foregroundMark x1="31863" y1="93196" x2="31863" y2="93196"/>
                        <a14:foregroundMark x1="32843" y1="97113" x2="31863" y2="91340"/>
                        <a14:backgroundMark x1="13725" y1="47216" x2="13725" y2="47216"/>
                        <a14:backgroundMark x1="15686" y1="50103" x2="16176" y2="46598"/>
                        <a14:backgroundMark x1="14216" y1="46598" x2="14216" y2="46598"/>
                        <a14:backgroundMark x1="14706" y1="46186" x2="14706" y2="46186"/>
                        <a14:backgroundMark x1="14216" y1="46392" x2="14216" y2="46392"/>
                        <a14:backgroundMark x1="15196" y1="45979" x2="15196" y2="45979"/>
                        <a14:backgroundMark x1="15196" y1="45567" x2="15196" y2="45567"/>
                        <a14:backgroundMark x1="14706" y1="48247" x2="14216" y2="47835"/>
                        <a14:backgroundMark x1="14216" y1="48454" x2="14216" y2="48454"/>
                        <a14:backgroundMark x1="13725" y1="48866" x2="13725" y2="48866"/>
                        <a14:backgroundMark x1="13235" y1="48041" x2="15686" y2="47423"/>
                        <a14:backgroundMark x1="14706" y1="47216" x2="14706" y2="47216"/>
                        <a14:backgroundMark x1="15686" y1="45361" x2="15686" y2="45361"/>
                        <a14:backgroundMark x1="14216" y1="46186" x2="14216" y2="46186"/>
                      </a14:backgroundRemoval>
                    </a14:imgEffect>
                  </a14:imgLayer>
                </a14:imgProps>
              </a:ext>
              <a:ext uri="{28A0092B-C50C-407E-A947-70E740481C1C}">
                <a14:useLocalDpi xmlns:a14="http://schemas.microsoft.com/office/drawing/2010/main" val="0"/>
              </a:ext>
            </a:extLst>
          </a:blip>
          <a:srcRect/>
          <a:stretch/>
        </p:blipFill>
        <p:spPr>
          <a:xfrm>
            <a:off x="8659066" y="4841360"/>
            <a:ext cx="544327" cy="1974668"/>
          </a:xfrm>
          <a:prstGeom prst="rect">
            <a:avLst/>
          </a:prstGeom>
        </p:spPr>
      </p:pic>
      <p:pic>
        <p:nvPicPr>
          <p:cNvPr id="23" name="Picture 4" descr="Business people group chat bubble banner">
            <a:extLst>
              <a:ext uri="{FF2B5EF4-FFF2-40B4-BE49-F238E27FC236}">
                <a16:creationId xmlns:a16="http://schemas.microsoft.com/office/drawing/2014/main" id="{9E98D47E-1DEF-46ED-87CC-ADA922D2625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a:stretch/>
        </p:blipFill>
        <p:spPr bwMode="auto">
          <a:xfrm>
            <a:off x="11482268" y="4966268"/>
            <a:ext cx="710520" cy="2060566"/>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 23">
            <a:extLst>
              <a:ext uri="{FF2B5EF4-FFF2-40B4-BE49-F238E27FC236}">
                <a16:creationId xmlns:a16="http://schemas.microsoft.com/office/drawing/2014/main" id="{482CFAD5-0681-4D62-81BC-F3CF8B8AEBE0}"/>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2509" b="97491" l="9910" r="96847">
                        <a14:foregroundMark x1="67117" y1="10036" x2="46396" y2="10573"/>
                        <a14:foregroundMark x1="45495" y1="6093" x2="45495" y2="6093"/>
                        <a14:foregroundMark x1="53604" y1="2688" x2="53604" y2="2688"/>
                        <a14:foregroundMark x1="57207" y1="3226" x2="57207" y2="3226"/>
                        <a14:foregroundMark x1="57658" y1="4839" x2="57658" y2="4839"/>
                        <a14:foregroundMark x1="57207" y1="6631" x2="57207" y2="6631"/>
                        <a14:foregroundMark x1="58108" y1="8781" x2="58108" y2="8781"/>
                        <a14:foregroundMark x1="63063" y1="8781" x2="58559" y2="3943"/>
                        <a14:foregroundMark x1="53604" y1="3226" x2="41892" y2="10036"/>
                        <a14:foregroundMark x1="56306" y1="3943" x2="68018" y2="9319"/>
                        <a14:foregroundMark x1="86937" y1="49821" x2="97297" y2="48925"/>
                        <a14:foregroundMark x1="64865" y1="7885" x2="57658" y2="3763"/>
                        <a14:foregroundMark x1="66216" y1="4839" x2="66216" y2="4839"/>
                        <a14:foregroundMark x1="68468" y1="97491" x2="65315" y2="87993"/>
                      </a14:backgroundRemoval>
                    </a14:imgEffect>
                  </a14:imgLayer>
                </a14:imgProps>
              </a:ext>
              <a:ext uri="{28A0092B-C50C-407E-A947-70E740481C1C}">
                <a14:useLocalDpi xmlns:a14="http://schemas.microsoft.com/office/drawing/2010/main" val="0"/>
              </a:ext>
            </a:extLst>
          </a:blip>
          <a:stretch>
            <a:fillRect/>
          </a:stretch>
        </p:blipFill>
        <p:spPr>
          <a:xfrm>
            <a:off x="11204121" y="2520909"/>
            <a:ext cx="788040" cy="1980749"/>
          </a:xfrm>
          <a:prstGeom prst="rect">
            <a:avLst/>
          </a:prstGeom>
        </p:spPr>
      </p:pic>
      <p:pic>
        <p:nvPicPr>
          <p:cNvPr id="25" name="Picture 6" descr="Men generation flat colored icons set of different ages from baby to elderly isolated cartoon vector illustration">
            <a:extLst>
              <a:ext uri="{FF2B5EF4-FFF2-40B4-BE49-F238E27FC236}">
                <a16:creationId xmlns:a16="http://schemas.microsoft.com/office/drawing/2014/main" id="{6912C6A0-7EBA-43F4-BEAA-210FFE47678E}"/>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a:stretch/>
        </p:blipFill>
        <p:spPr bwMode="auto">
          <a:xfrm>
            <a:off x="5871120" y="5217312"/>
            <a:ext cx="500925" cy="156242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Confident people collection design">
            <a:extLst>
              <a:ext uri="{FF2B5EF4-FFF2-40B4-BE49-F238E27FC236}">
                <a16:creationId xmlns:a16="http://schemas.microsoft.com/office/drawing/2014/main" id="{0C9DA5C1-2ADC-4F56-9FCB-6B3F8892E555}"/>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a:stretch/>
        </p:blipFill>
        <p:spPr bwMode="auto">
          <a:xfrm>
            <a:off x="7361706" y="4875452"/>
            <a:ext cx="544699" cy="1963179"/>
          </a:xfrm>
          <a:prstGeom prst="rect">
            <a:avLst/>
          </a:prstGeom>
          <a:noFill/>
          <a:extLst>
            <a:ext uri="{909E8E84-426E-40DD-AFC4-6F175D3DCCD1}">
              <a14:hiddenFill xmlns:a14="http://schemas.microsoft.com/office/drawing/2010/main">
                <a:solidFill>
                  <a:srgbClr val="FFFFFF"/>
                </a:solidFill>
              </a14:hiddenFill>
            </a:ext>
          </a:extLst>
        </p:spPr>
      </p:pic>
      <p:pic>
        <p:nvPicPr>
          <p:cNvPr id="38" name="Image 2">
            <a:extLst>
              <a:ext uri="{FF2B5EF4-FFF2-40B4-BE49-F238E27FC236}">
                <a16:creationId xmlns:a16="http://schemas.microsoft.com/office/drawing/2014/main" id="{75CAA3AE-E8D6-40D8-8640-056FE57E61A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507788" y="60046"/>
            <a:ext cx="684212"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Isolated doctors set on white background surgeon and therapist vet and nurse">
            <a:extLst>
              <a:ext uri="{FF2B5EF4-FFF2-40B4-BE49-F238E27FC236}">
                <a16:creationId xmlns:a16="http://schemas.microsoft.com/office/drawing/2014/main" id="{A2BF7ECB-3505-48A0-838F-2C1F83DDDFC6}"/>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a:stretch/>
        </p:blipFill>
        <p:spPr bwMode="auto">
          <a:xfrm>
            <a:off x="7998154" y="4810959"/>
            <a:ext cx="637305" cy="2065720"/>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5">
            <a:extLst>
              <a:ext uri="{FF2B5EF4-FFF2-40B4-BE49-F238E27FC236}">
                <a16:creationId xmlns:a16="http://schemas.microsoft.com/office/drawing/2014/main" id="{603B2653-E4AF-42DD-BC6B-A91154670B68}"/>
              </a:ext>
            </a:extLst>
          </p:cNvPr>
          <p:cNvPicPr>
            <a:picLocks noChangeAspect="1" noChangeArrowheads="1"/>
          </p:cNvPicPr>
          <p:nvPr/>
        </p:nvPicPr>
        <p:blipFill>
          <a:blip r:embed="rId16">
            <a:alphaModFix amt="5000"/>
            <a:extLst>
              <a:ext uri="{28A0092B-C50C-407E-A947-70E740481C1C}">
                <a14:useLocalDpi xmlns:a14="http://schemas.microsoft.com/office/drawing/2010/main" val="0"/>
              </a:ext>
            </a:extLst>
          </a:blip>
          <a:srcRect l="948" t="3014" r="1627" b="3087"/>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22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8" descr="Confident people collection design">
            <a:extLst>
              <a:ext uri="{FF2B5EF4-FFF2-40B4-BE49-F238E27FC236}">
                <a16:creationId xmlns:a16="http://schemas.microsoft.com/office/drawing/2014/main" id="{DBD72392-EB62-46F0-B312-4E7D5E89DA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0952507" y="514454"/>
            <a:ext cx="545175" cy="1931804"/>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681B0D61-7FE5-4175-AD12-E6E9C2E3CA73}"/>
              </a:ext>
            </a:extLst>
          </p:cNvPr>
          <p:cNvSpPr/>
          <p:nvPr/>
        </p:nvSpPr>
        <p:spPr>
          <a:xfrm>
            <a:off x="3195638" y="2801616"/>
            <a:ext cx="8996362" cy="423863"/>
          </a:xfrm>
          <a:prstGeom prst="rect">
            <a:avLst/>
          </a:prstGeom>
          <a:gradFill flip="none" rotWithShape="1">
            <a:gsLst>
              <a:gs pos="0">
                <a:srgbClr val="F2F2F2"/>
              </a:gs>
              <a:gs pos="5000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5" name="Rectangle 14">
            <a:extLst>
              <a:ext uri="{FF2B5EF4-FFF2-40B4-BE49-F238E27FC236}">
                <a16:creationId xmlns:a16="http://schemas.microsoft.com/office/drawing/2014/main" id="{AB8D007B-D84E-46F1-9FDE-09F7EFFE79B7}"/>
              </a:ext>
            </a:extLst>
          </p:cNvPr>
          <p:cNvSpPr/>
          <p:nvPr/>
        </p:nvSpPr>
        <p:spPr>
          <a:xfrm>
            <a:off x="3195638" y="2368902"/>
            <a:ext cx="8996362" cy="423863"/>
          </a:xfrm>
          <a:prstGeom prst="rect">
            <a:avLst/>
          </a:prstGeom>
          <a:gradFill flip="none" rotWithShape="1">
            <a:gsLst>
              <a:gs pos="0">
                <a:schemeClr val="accent4">
                  <a:lumMod val="75000"/>
                  <a:tint val="66000"/>
                  <a:satMod val="160000"/>
                </a:schemeClr>
              </a:gs>
              <a:gs pos="50000">
                <a:schemeClr val="accent4">
                  <a:lumMod val="75000"/>
                  <a:tint val="44500"/>
                  <a:satMod val="160000"/>
                </a:schemeClr>
              </a:gs>
              <a:gs pos="100000">
                <a:srgbClr val="FFFF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315" name="Espace réservé du texte 1">
            <a:extLst>
              <a:ext uri="{FF2B5EF4-FFF2-40B4-BE49-F238E27FC236}">
                <a16:creationId xmlns:a16="http://schemas.microsoft.com/office/drawing/2014/main" id="{F692E25D-8140-4D4F-B489-26B79AB38A43}"/>
              </a:ext>
            </a:extLst>
          </p:cNvPr>
          <p:cNvSpPr>
            <a:spLocks noGrp="1" noChangeArrowheads="1"/>
          </p:cNvSpPr>
          <p:nvPr>
            <p:ph type="body" sz="quarter" idx="13"/>
          </p:nvPr>
        </p:nvSpPr>
        <p:spPr bwMode="auto">
          <a:xfrm>
            <a:off x="3716338" y="0"/>
            <a:ext cx="8475662"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fr-FR" altLang="fr-FR" sz="2000" b="1" dirty="0">
                <a:solidFill>
                  <a:srgbClr val="404040"/>
                </a:solidFill>
              </a:rPr>
              <a:t>Le Challenge </a:t>
            </a:r>
          </a:p>
          <a:p>
            <a:pPr eaLnBrk="1" hangingPunct="1"/>
            <a:endParaRPr lang="fr-FR" altLang="fr-FR" sz="2000" dirty="0">
              <a:solidFill>
                <a:srgbClr val="404040"/>
              </a:solidFill>
            </a:endParaRPr>
          </a:p>
          <a:p>
            <a:pPr eaLnBrk="1" hangingPunct="1"/>
            <a:r>
              <a:rPr lang="fr-FR" altLang="fr-FR" sz="2000" b="1" dirty="0">
                <a:solidFill>
                  <a:srgbClr val="404040"/>
                </a:solidFill>
              </a:rPr>
              <a:t>Les offres et moyens à disposition</a:t>
            </a:r>
          </a:p>
          <a:p>
            <a:pPr lvl="1" eaLnBrk="1" hangingPunct="1"/>
            <a:r>
              <a:rPr lang="fr-FR" altLang="fr-FR" sz="1600" dirty="0">
                <a:solidFill>
                  <a:srgbClr val="404040"/>
                </a:solidFill>
              </a:rPr>
              <a:t>Marché </a:t>
            </a:r>
            <a:r>
              <a:rPr lang="fr-FR" altLang="fr-FR" sz="1600" dirty="0"/>
              <a:t>Grand Public </a:t>
            </a:r>
            <a:r>
              <a:rPr lang="fr-FR" altLang="fr-FR" sz="1600" dirty="0">
                <a:solidFill>
                  <a:srgbClr val="404040"/>
                </a:solidFill>
              </a:rPr>
              <a:t>et des Premiums</a:t>
            </a:r>
          </a:p>
          <a:p>
            <a:pPr lvl="1"/>
            <a:r>
              <a:rPr lang="fr-FR" altLang="fr-FR" sz="1600" dirty="0">
                <a:solidFill>
                  <a:srgbClr val="404040"/>
                </a:solidFill>
              </a:rPr>
              <a:t>Marché des Professionnels</a:t>
            </a:r>
          </a:p>
          <a:p>
            <a:pPr eaLnBrk="1" hangingPunct="1"/>
            <a:endParaRPr lang="fr-FR" altLang="fr-FR" sz="1600" dirty="0">
              <a:solidFill>
                <a:srgbClr val="404040"/>
              </a:solidFill>
            </a:endParaRPr>
          </a:p>
          <a:p>
            <a:pPr eaLnBrk="1" hangingPunct="1"/>
            <a:r>
              <a:rPr lang="fr-FR" altLang="fr-FR" sz="2000" b="1" dirty="0">
                <a:solidFill>
                  <a:srgbClr val="404040"/>
                </a:solidFill>
              </a:rPr>
              <a:t>La Boîte à outils</a:t>
            </a:r>
          </a:p>
          <a:p>
            <a:pPr lvl="1" eaLnBrk="1" hangingPunct="1"/>
            <a:r>
              <a:rPr lang="fr-FR" altLang="fr-FR" sz="1600" dirty="0"/>
              <a:t>Marché Grand Public et des Premiums</a:t>
            </a:r>
          </a:p>
          <a:p>
            <a:pPr lvl="1" eaLnBrk="1" hangingPunct="1"/>
            <a:r>
              <a:rPr lang="fr-FR" altLang="fr-FR" sz="1600" dirty="0"/>
              <a:t>Marché des Professionnels</a:t>
            </a:r>
          </a:p>
          <a:p>
            <a:pPr eaLnBrk="1" hangingPunct="1"/>
            <a:endParaRPr lang="fr-FR" altLang="fr-FR" dirty="0">
              <a:solidFill>
                <a:srgbClr val="404040"/>
              </a:solidFill>
            </a:endParaRPr>
          </a:p>
        </p:txBody>
      </p:sp>
      <p:pic>
        <p:nvPicPr>
          <p:cNvPr id="46" name="Picture 8" descr="Confident people collection design">
            <a:extLst>
              <a:ext uri="{FF2B5EF4-FFF2-40B4-BE49-F238E27FC236}">
                <a16:creationId xmlns:a16="http://schemas.microsoft.com/office/drawing/2014/main" id="{AAC25AF4-0D8D-443E-BC2E-4507C1BE2A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0697046" y="3536347"/>
            <a:ext cx="812515" cy="2281661"/>
          </a:xfrm>
          <a:prstGeom prst="rect">
            <a:avLst/>
          </a:prstGeom>
          <a:noFill/>
          <a:extLst>
            <a:ext uri="{909E8E84-426E-40DD-AFC4-6F175D3DCCD1}">
              <a14:hiddenFill xmlns:a14="http://schemas.microsoft.com/office/drawing/2010/main">
                <a:solidFill>
                  <a:srgbClr val="FFFFFF"/>
                </a:solidFill>
              </a14:hiddenFill>
            </a:ext>
          </a:extLst>
        </p:spPr>
      </p:pic>
      <p:pic>
        <p:nvPicPr>
          <p:cNvPr id="47" name="Image 46">
            <a:extLst>
              <a:ext uri="{FF2B5EF4-FFF2-40B4-BE49-F238E27FC236}">
                <a16:creationId xmlns:a16="http://schemas.microsoft.com/office/drawing/2014/main" id="{497C3125-798D-4381-9A16-47F3D004D2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1085" y="4647213"/>
            <a:ext cx="927993" cy="2148865"/>
          </a:xfrm>
          <a:prstGeom prst="rect">
            <a:avLst/>
          </a:prstGeom>
        </p:spPr>
      </p:pic>
      <p:pic>
        <p:nvPicPr>
          <p:cNvPr id="48" name="Image 47">
            <a:extLst>
              <a:ext uri="{FF2B5EF4-FFF2-40B4-BE49-F238E27FC236}">
                <a16:creationId xmlns:a16="http://schemas.microsoft.com/office/drawing/2014/main" id="{38EEC5B5-E027-419B-AA9C-BC4364320C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4859" y="4640053"/>
            <a:ext cx="648416" cy="2195513"/>
          </a:xfrm>
          <a:prstGeom prst="rect">
            <a:avLst/>
          </a:prstGeom>
        </p:spPr>
      </p:pic>
      <p:pic>
        <p:nvPicPr>
          <p:cNvPr id="49" name="Image 48">
            <a:extLst>
              <a:ext uri="{FF2B5EF4-FFF2-40B4-BE49-F238E27FC236}">
                <a16:creationId xmlns:a16="http://schemas.microsoft.com/office/drawing/2014/main" id="{A122F832-1909-48DE-9300-2DA512F682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37823" y="5101692"/>
            <a:ext cx="696102" cy="1793666"/>
          </a:xfrm>
          <a:prstGeom prst="rect">
            <a:avLst/>
          </a:prstGeom>
        </p:spPr>
      </p:pic>
      <p:pic>
        <p:nvPicPr>
          <p:cNvPr id="50" name="Image 49">
            <a:extLst>
              <a:ext uri="{FF2B5EF4-FFF2-40B4-BE49-F238E27FC236}">
                <a16:creationId xmlns:a16="http://schemas.microsoft.com/office/drawing/2014/main" id="{70F53122-9385-480D-B7CA-67979C42B57E}"/>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0" b="97938" l="9804" r="91667">
                        <a14:foregroundMark x1="13725" y1="21649" x2="10784" y2="12990"/>
                        <a14:foregroundMark x1="13235" y1="50309" x2="12745" y2="52165"/>
                        <a14:foregroundMark x1="14216" y1="46598" x2="14216" y2="47216"/>
                        <a14:foregroundMark x1="14706" y1="46392" x2="14216" y2="46598"/>
                        <a14:foregroundMark x1="14706" y1="46186" x2="14706" y2="46392"/>
                        <a14:foregroundMark x1="14706" y1="45979" x2="14706" y2="46186"/>
                        <a14:foregroundMark x1="14706" y1="45567" x2="14706" y2="45979"/>
                        <a14:foregroundMark x1="14706" y1="45361" x2="14706" y2="45567"/>
                        <a14:foregroundMark x1="15686" y1="42474" x2="14706" y2="45361"/>
                        <a14:foregroundMark x1="79902" y1="56289" x2="91667" y2="58969"/>
                        <a14:foregroundMark x1="35784" y1="87629" x2="35784" y2="87629"/>
                        <a14:foregroundMark x1="60294" y1="91753" x2="60294" y2="91753"/>
                        <a14:foregroundMark x1="66667" y1="97938" x2="66667" y2="97938"/>
                        <a14:foregroundMark x1="41667" y1="97320" x2="41667" y2="97320"/>
                        <a14:foregroundMark x1="32843" y1="94639" x2="32843" y2="94639"/>
                        <a14:foregroundMark x1="31863" y1="93196" x2="31863" y2="93196"/>
                        <a14:foregroundMark x1="32843" y1="97113" x2="31863" y2="91340"/>
                        <a14:backgroundMark x1="13725" y1="47216" x2="13725" y2="47216"/>
                        <a14:backgroundMark x1="15686" y1="50103" x2="16176" y2="46598"/>
                        <a14:backgroundMark x1="14216" y1="46598" x2="14216" y2="46598"/>
                        <a14:backgroundMark x1="14706" y1="46186" x2="14706" y2="46186"/>
                        <a14:backgroundMark x1="14216" y1="46392" x2="14216" y2="46392"/>
                        <a14:backgroundMark x1="15196" y1="45979" x2="15196" y2="45979"/>
                        <a14:backgroundMark x1="15196" y1="45567" x2="15196" y2="45567"/>
                        <a14:backgroundMark x1="14706" y1="48247" x2="14216" y2="47835"/>
                        <a14:backgroundMark x1="14216" y1="48454" x2="14216" y2="48454"/>
                        <a14:backgroundMark x1="13725" y1="48866" x2="13725" y2="48866"/>
                        <a14:backgroundMark x1="13235" y1="48041" x2="15686" y2="47423"/>
                        <a14:backgroundMark x1="14706" y1="47216" x2="14706" y2="47216"/>
                        <a14:backgroundMark x1="15686" y1="45361" x2="15686" y2="45361"/>
                        <a14:backgroundMark x1="14216" y1="46186" x2="14216" y2="46186"/>
                      </a14:backgroundRemoval>
                    </a14:imgEffect>
                  </a14:imgLayer>
                </a14:imgProps>
              </a:ext>
              <a:ext uri="{28A0092B-C50C-407E-A947-70E740481C1C}">
                <a14:useLocalDpi xmlns:a14="http://schemas.microsoft.com/office/drawing/2010/main" val="0"/>
              </a:ext>
            </a:extLst>
          </a:blip>
          <a:srcRect/>
          <a:stretch/>
        </p:blipFill>
        <p:spPr>
          <a:xfrm>
            <a:off x="8659066" y="4841360"/>
            <a:ext cx="544327" cy="1974668"/>
          </a:xfrm>
          <a:prstGeom prst="rect">
            <a:avLst/>
          </a:prstGeom>
        </p:spPr>
      </p:pic>
      <p:pic>
        <p:nvPicPr>
          <p:cNvPr id="51" name="Picture 4" descr="Business people group chat bubble banner">
            <a:extLst>
              <a:ext uri="{FF2B5EF4-FFF2-40B4-BE49-F238E27FC236}">
                <a16:creationId xmlns:a16="http://schemas.microsoft.com/office/drawing/2014/main" id="{ECBAD9CC-136B-43F6-B998-4ECDF6C035B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a:stretch/>
        </p:blipFill>
        <p:spPr bwMode="auto">
          <a:xfrm>
            <a:off x="11482268" y="4966268"/>
            <a:ext cx="710520" cy="2060566"/>
          </a:xfrm>
          <a:prstGeom prst="rect">
            <a:avLst/>
          </a:prstGeom>
          <a:noFill/>
          <a:extLst>
            <a:ext uri="{909E8E84-426E-40DD-AFC4-6F175D3DCCD1}">
              <a14:hiddenFill xmlns:a14="http://schemas.microsoft.com/office/drawing/2010/main">
                <a:solidFill>
                  <a:srgbClr val="FFFFFF"/>
                </a:solidFill>
              </a14:hiddenFill>
            </a:ext>
          </a:extLst>
        </p:spPr>
      </p:pic>
      <p:pic>
        <p:nvPicPr>
          <p:cNvPr id="52" name="Image 51">
            <a:extLst>
              <a:ext uri="{FF2B5EF4-FFF2-40B4-BE49-F238E27FC236}">
                <a16:creationId xmlns:a16="http://schemas.microsoft.com/office/drawing/2014/main" id="{7A9115AA-B120-4AB9-81F4-1219603393C2}"/>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2509" b="97491" l="9910" r="96847">
                        <a14:foregroundMark x1="67117" y1="10036" x2="46396" y2="10573"/>
                        <a14:foregroundMark x1="45495" y1="6093" x2="45495" y2="6093"/>
                        <a14:foregroundMark x1="53604" y1="2688" x2="53604" y2="2688"/>
                        <a14:foregroundMark x1="57207" y1="3226" x2="57207" y2="3226"/>
                        <a14:foregroundMark x1="57658" y1="4839" x2="57658" y2="4839"/>
                        <a14:foregroundMark x1="57207" y1="6631" x2="57207" y2="6631"/>
                        <a14:foregroundMark x1="58108" y1="8781" x2="58108" y2="8781"/>
                        <a14:foregroundMark x1="63063" y1="8781" x2="58559" y2="3943"/>
                        <a14:foregroundMark x1="53604" y1="3226" x2="41892" y2="10036"/>
                        <a14:foregroundMark x1="56306" y1="3943" x2="68018" y2="9319"/>
                        <a14:foregroundMark x1="86937" y1="49821" x2="97297" y2="48925"/>
                        <a14:foregroundMark x1="64865" y1="7885" x2="57658" y2="3763"/>
                        <a14:foregroundMark x1="66216" y1="4839" x2="66216" y2="4839"/>
                        <a14:foregroundMark x1="68468" y1="97491" x2="65315" y2="87993"/>
                      </a14:backgroundRemoval>
                    </a14:imgEffect>
                  </a14:imgLayer>
                </a14:imgProps>
              </a:ext>
              <a:ext uri="{28A0092B-C50C-407E-A947-70E740481C1C}">
                <a14:useLocalDpi xmlns:a14="http://schemas.microsoft.com/office/drawing/2010/main" val="0"/>
              </a:ext>
            </a:extLst>
          </a:blip>
          <a:stretch>
            <a:fillRect/>
          </a:stretch>
        </p:blipFill>
        <p:spPr>
          <a:xfrm>
            <a:off x="11204121" y="2520909"/>
            <a:ext cx="788040" cy="1980749"/>
          </a:xfrm>
          <a:prstGeom prst="rect">
            <a:avLst/>
          </a:prstGeom>
        </p:spPr>
      </p:pic>
      <p:pic>
        <p:nvPicPr>
          <p:cNvPr id="53" name="Picture 6" descr="Men generation flat colored icons set of different ages from baby to elderly isolated cartoon vector illustration">
            <a:extLst>
              <a:ext uri="{FF2B5EF4-FFF2-40B4-BE49-F238E27FC236}">
                <a16:creationId xmlns:a16="http://schemas.microsoft.com/office/drawing/2014/main" id="{C2685C1B-4279-4AA8-A63A-50776B7A2AD5}"/>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a:stretch/>
        </p:blipFill>
        <p:spPr bwMode="auto">
          <a:xfrm>
            <a:off x="5871120" y="5217312"/>
            <a:ext cx="500925" cy="1562425"/>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8" descr="Confident people collection design">
            <a:extLst>
              <a:ext uri="{FF2B5EF4-FFF2-40B4-BE49-F238E27FC236}">
                <a16:creationId xmlns:a16="http://schemas.microsoft.com/office/drawing/2014/main" id="{C27E0EDC-1C7C-4B27-BA07-0502B060D7FA}"/>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a:stretch/>
        </p:blipFill>
        <p:spPr bwMode="auto">
          <a:xfrm>
            <a:off x="7361706" y="4875452"/>
            <a:ext cx="544699" cy="1963179"/>
          </a:xfrm>
          <a:prstGeom prst="rect">
            <a:avLst/>
          </a:prstGeom>
          <a:noFill/>
          <a:extLst>
            <a:ext uri="{909E8E84-426E-40DD-AFC4-6F175D3DCCD1}">
              <a14:hiddenFill xmlns:a14="http://schemas.microsoft.com/office/drawing/2010/main">
                <a:solidFill>
                  <a:srgbClr val="FFFFFF"/>
                </a:solidFill>
              </a14:hiddenFill>
            </a:ext>
          </a:extLst>
        </p:spPr>
      </p:pic>
      <p:pic>
        <p:nvPicPr>
          <p:cNvPr id="56" name="Image 2">
            <a:extLst>
              <a:ext uri="{FF2B5EF4-FFF2-40B4-BE49-F238E27FC236}">
                <a16:creationId xmlns:a16="http://schemas.microsoft.com/office/drawing/2014/main" id="{5CF25961-DF79-4F03-BEAC-C37E0451406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507788" y="60046"/>
            <a:ext cx="684212"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Isolated doctors set on white background surgeon and therapist vet and nurse">
            <a:extLst>
              <a:ext uri="{FF2B5EF4-FFF2-40B4-BE49-F238E27FC236}">
                <a16:creationId xmlns:a16="http://schemas.microsoft.com/office/drawing/2014/main" id="{B25B7EEE-DFC9-40C3-BD5D-9B16EA75D36D}"/>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a:stretch/>
        </p:blipFill>
        <p:spPr bwMode="auto">
          <a:xfrm>
            <a:off x="7998154" y="4810959"/>
            <a:ext cx="637305" cy="2065720"/>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5">
            <a:extLst>
              <a:ext uri="{FF2B5EF4-FFF2-40B4-BE49-F238E27FC236}">
                <a16:creationId xmlns:a16="http://schemas.microsoft.com/office/drawing/2014/main" id="{08E88D50-DD3F-4BE5-95C4-31D44745C50F}"/>
              </a:ext>
            </a:extLst>
          </p:cNvPr>
          <p:cNvPicPr>
            <a:picLocks noChangeAspect="1" noChangeArrowheads="1"/>
          </p:cNvPicPr>
          <p:nvPr/>
        </p:nvPicPr>
        <p:blipFill>
          <a:blip r:embed="rId16">
            <a:alphaModFix amt="5000"/>
            <a:extLst>
              <a:ext uri="{28A0092B-C50C-407E-A947-70E740481C1C}">
                <a14:useLocalDpi xmlns:a14="http://schemas.microsoft.com/office/drawing/2010/main" val="0"/>
              </a:ext>
            </a:extLst>
          </a:blip>
          <a:srcRect l="948" t="3014" r="1627" b="3087"/>
          <a:stretch>
            <a:fillRect/>
          </a:stretch>
        </p:blipFill>
        <p:spPr bwMode="auto">
          <a:xfrm>
            <a:off x="0" y="-1"/>
            <a:ext cx="12192000" cy="6876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4791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Image 5">
            <a:extLst>
              <a:ext uri="{FF2B5EF4-FFF2-40B4-BE49-F238E27FC236}">
                <a16:creationId xmlns:a16="http://schemas.microsoft.com/office/drawing/2014/main" id="{0D0B89BE-3078-4DCC-B9B5-58DD01F93F39}"/>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Espace réservé du texte 5">
            <a:extLst>
              <a:ext uri="{FF2B5EF4-FFF2-40B4-BE49-F238E27FC236}">
                <a16:creationId xmlns:a16="http://schemas.microsoft.com/office/drawing/2014/main" id="{45D455CC-A355-4521-8797-9750C4E00C01}"/>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C00000"/>
                </a:solidFill>
              </a:rPr>
              <a:t>GRAND PUBLIC et PREMIUMS </a:t>
            </a:r>
            <a:r>
              <a:rPr lang="fr-FR" altLang="fr-FR" dirty="0"/>
              <a:t>- Les offres phares de chaque univers de besoin et les évènements sur la période</a:t>
            </a:r>
          </a:p>
        </p:txBody>
      </p:sp>
      <p:sp>
        <p:nvSpPr>
          <p:cNvPr id="14339" name="ZoneTexte 3">
            <a:extLst>
              <a:ext uri="{FF2B5EF4-FFF2-40B4-BE49-F238E27FC236}">
                <a16:creationId xmlns:a16="http://schemas.microsoft.com/office/drawing/2014/main" id="{D0D9A415-AE75-4662-AAF3-4520EB3DE348}"/>
              </a:ext>
            </a:extLst>
          </p:cNvPr>
          <p:cNvSpPr txBox="1">
            <a:spLocks noChangeArrowheads="1"/>
          </p:cNvSpPr>
          <p:nvPr/>
        </p:nvSpPr>
        <p:spPr bwMode="auto">
          <a:xfrm>
            <a:off x="4324656" y="2918991"/>
            <a:ext cx="3516233" cy="246221"/>
          </a:xfrm>
          <a:prstGeom prst="rect">
            <a:avLst/>
          </a:prstGeom>
          <a:solidFill>
            <a:srgbClr val="0095D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dirty="0">
                <a:solidFill>
                  <a:schemeClr val="bg1"/>
                </a:solidFill>
              </a:rPr>
              <a:t>Emprunt BPCE </a:t>
            </a:r>
            <a:r>
              <a:rPr lang="fr-FR" altLang="fr-FR" sz="1000" dirty="0">
                <a:solidFill>
                  <a:schemeClr val="bg1"/>
                </a:solidFill>
              </a:rPr>
              <a:t>sur CTO - du 20 septembre au 20 octobre</a:t>
            </a:r>
            <a:endParaRPr lang="fr-FR" altLang="fr-FR" sz="1000" b="1" dirty="0">
              <a:solidFill>
                <a:schemeClr val="bg1"/>
              </a:solidFill>
            </a:endParaRPr>
          </a:p>
        </p:txBody>
      </p:sp>
      <p:sp>
        <p:nvSpPr>
          <p:cNvPr id="14340" name="ZoneTexte 13">
            <a:extLst>
              <a:ext uri="{FF2B5EF4-FFF2-40B4-BE49-F238E27FC236}">
                <a16:creationId xmlns:a16="http://schemas.microsoft.com/office/drawing/2014/main" id="{74D8E2E0-9A1B-47F0-A17A-35A9ABDD78A3}"/>
              </a:ext>
            </a:extLst>
          </p:cNvPr>
          <p:cNvSpPr txBox="1">
            <a:spLocks noChangeArrowheads="1"/>
          </p:cNvSpPr>
          <p:nvPr/>
        </p:nvSpPr>
        <p:spPr bwMode="auto">
          <a:xfrm>
            <a:off x="2193924" y="5564384"/>
            <a:ext cx="9348788" cy="246221"/>
          </a:xfrm>
          <a:prstGeom prst="rect">
            <a:avLst/>
          </a:prstGeom>
          <a:solidFill>
            <a:srgbClr val="7A2C7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dirty="0">
                <a:solidFill>
                  <a:schemeClr val="bg1"/>
                </a:solidFill>
              </a:rPr>
              <a:t>Formules - </a:t>
            </a:r>
            <a:r>
              <a:rPr lang="fr-FR" altLang="fr-FR" sz="1000" dirty="0">
                <a:solidFill>
                  <a:schemeClr val="bg1"/>
                </a:solidFill>
              </a:rPr>
              <a:t>offre bienvenue – 30 % pendant 1 an / </a:t>
            </a:r>
            <a:r>
              <a:rPr lang="fr-FR" altLang="fr-FR" sz="1000" b="1" dirty="0">
                <a:solidFill>
                  <a:schemeClr val="bg1"/>
                </a:solidFill>
              </a:rPr>
              <a:t>Mobilité Bancaire - </a:t>
            </a:r>
            <a:r>
              <a:rPr lang="fr-FR" altLang="fr-FR" sz="1000" dirty="0">
                <a:solidFill>
                  <a:schemeClr val="bg1"/>
                </a:solidFill>
              </a:rPr>
              <a:t>50 € de bons cadeaux ISILIS</a:t>
            </a:r>
          </a:p>
        </p:txBody>
      </p:sp>
      <p:sp>
        <p:nvSpPr>
          <p:cNvPr id="14341" name="ZoneTexte 15">
            <a:extLst>
              <a:ext uri="{FF2B5EF4-FFF2-40B4-BE49-F238E27FC236}">
                <a16:creationId xmlns:a16="http://schemas.microsoft.com/office/drawing/2014/main" id="{6F54EED2-222F-4AAD-9084-C58A1DAF9CA1}"/>
              </a:ext>
            </a:extLst>
          </p:cNvPr>
          <p:cNvSpPr txBox="1">
            <a:spLocks noChangeArrowheads="1"/>
          </p:cNvSpPr>
          <p:nvPr/>
        </p:nvSpPr>
        <p:spPr bwMode="auto">
          <a:xfrm>
            <a:off x="2193924" y="5806703"/>
            <a:ext cx="9348787" cy="246062"/>
          </a:xfrm>
          <a:prstGeom prst="rect">
            <a:avLst/>
          </a:prstGeom>
          <a:solidFill>
            <a:srgbClr val="7A2C7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dirty="0">
                <a:solidFill>
                  <a:schemeClr val="bg1"/>
                </a:solidFill>
              </a:rPr>
              <a:t>Débit Différé </a:t>
            </a:r>
            <a:r>
              <a:rPr lang="fr-FR" altLang="fr-FR" sz="1000" dirty="0">
                <a:solidFill>
                  <a:schemeClr val="bg1"/>
                </a:solidFill>
              </a:rPr>
              <a:t>mise en avant avec emailing et bannière sur le site internet</a:t>
            </a:r>
          </a:p>
        </p:txBody>
      </p:sp>
      <p:sp>
        <p:nvSpPr>
          <p:cNvPr id="14342" name="ZoneTexte 18">
            <a:extLst>
              <a:ext uri="{FF2B5EF4-FFF2-40B4-BE49-F238E27FC236}">
                <a16:creationId xmlns:a16="http://schemas.microsoft.com/office/drawing/2014/main" id="{2D7DE057-E0CE-4CA9-A734-66F43A289898}"/>
              </a:ext>
            </a:extLst>
          </p:cNvPr>
          <p:cNvSpPr txBox="1">
            <a:spLocks noChangeArrowheads="1"/>
          </p:cNvSpPr>
          <p:nvPr/>
        </p:nvSpPr>
        <p:spPr bwMode="auto">
          <a:xfrm>
            <a:off x="2191052" y="3393952"/>
            <a:ext cx="9348788" cy="246062"/>
          </a:xfrm>
          <a:prstGeom prst="rect">
            <a:avLst/>
          </a:prstGeom>
          <a:solidFill>
            <a:srgbClr val="0095D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dirty="0">
                <a:solidFill>
                  <a:schemeClr val="bg1"/>
                </a:solidFill>
              </a:rPr>
              <a:t>Assurance vie </a:t>
            </a:r>
            <a:r>
              <a:rPr lang="fr-FR" altLang="fr-FR" sz="1000" dirty="0">
                <a:solidFill>
                  <a:schemeClr val="bg1"/>
                </a:solidFill>
              </a:rPr>
              <a:t>: Frais d’entrée 0% sous conditions de 40% d’UC ou 40% d’OG</a:t>
            </a:r>
          </a:p>
        </p:txBody>
      </p:sp>
      <p:sp>
        <p:nvSpPr>
          <p:cNvPr id="14343" name="ZoneTexte 25">
            <a:extLst>
              <a:ext uri="{FF2B5EF4-FFF2-40B4-BE49-F238E27FC236}">
                <a16:creationId xmlns:a16="http://schemas.microsoft.com/office/drawing/2014/main" id="{37B6A715-F51C-432E-AD8E-D1BB8D0498DE}"/>
              </a:ext>
            </a:extLst>
          </p:cNvPr>
          <p:cNvSpPr txBox="1">
            <a:spLocks noChangeArrowheads="1"/>
          </p:cNvSpPr>
          <p:nvPr/>
        </p:nvSpPr>
        <p:spPr bwMode="auto">
          <a:xfrm>
            <a:off x="2191051" y="3875625"/>
            <a:ext cx="3904947" cy="246221"/>
          </a:xfrm>
          <a:prstGeom prst="rect">
            <a:avLst/>
          </a:prstGeom>
          <a:solidFill>
            <a:srgbClr val="FFC20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dirty="0">
                <a:solidFill>
                  <a:schemeClr val="bg1"/>
                </a:solidFill>
              </a:rPr>
              <a:t>SÉNIORS : Garantie Santé 1 mois offert du 03/09 au 01/10 </a:t>
            </a:r>
          </a:p>
        </p:txBody>
      </p:sp>
      <p:sp>
        <p:nvSpPr>
          <p:cNvPr id="14344" name="ZoneTexte 30">
            <a:extLst>
              <a:ext uri="{FF2B5EF4-FFF2-40B4-BE49-F238E27FC236}">
                <a16:creationId xmlns:a16="http://schemas.microsoft.com/office/drawing/2014/main" id="{6114D1CE-30A0-4135-ADA0-8916D41E03DA}"/>
              </a:ext>
            </a:extLst>
          </p:cNvPr>
          <p:cNvSpPr txBox="1">
            <a:spLocks noChangeArrowheads="1"/>
          </p:cNvSpPr>
          <p:nvPr/>
        </p:nvSpPr>
        <p:spPr bwMode="auto">
          <a:xfrm>
            <a:off x="4934261" y="3641245"/>
            <a:ext cx="5412008" cy="246221"/>
          </a:xfrm>
          <a:prstGeom prst="rect">
            <a:avLst/>
          </a:prstGeom>
          <a:solidFill>
            <a:srgbClr val="FFC20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dirty="0">
                <a:solidFill>
                  <a:schemeClr val="bg1"/>
                </a:solidFill>
              </a:rPr>
              <a:t>AUTO : 2 mois offerts du 15/10 au 19/11 + mise en marché du Jeu client « Ça ROULE! »</a:t>
            </a:r>
          </a:p>
        </p:txBody>
      </p:sp>
      <p:sp>
        <p:nvSpPr>
          <p:cNvPr id="14345" name="ZoneTexte 38">
            <a:extLst>
              <a:ext uri="{FF2B5EF4-FFF2-40B4-BE49-F238E27FC236}">
                <a16:creationId xmlns:a16="http://schemas.microsoft.com/office/drawing/2014/main" id="{73BE802C-BC1E-443A-B03D-DC40A2A2947B}"/>
              </a:ext>
            </a:extLst>
          </p:cNvPr>
          <p:cNvSpPr txBox="1">
            <a:spLocks noChangeArrowheads="1"/>
          </p:cNvSpPr>
          <p:nvPr/>
        </p:nvSpPr>
        <p:spPr bwMode="auto">
          <a:xfrm>
            <a:off x="2191052" y="4836804"/>
            <a:ext cx="9348788" cy="246062"/>
          </a:xfrm>
          <a:prstGeom prst="rect">
            <a:avLst/>
          </a:prstGeom>
          <a:solidFill>
            <a:srgbClr val="D1192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dirty="0">
                <a:solidFill>
                  <a:schemeClr val="bg1"/>
                </a:solidFill>
              </a:rPr>
              <a:t>Crédit étudiant / apprenti </a:t>
            </a:r>
            <a:r>
              <a:rPr lang="fr-FR" altLang="fr-FR" sz="1000" dirty="0">
                <a:solidFill>
                  <a:schemeClr val="bg1"/>
                </a:solidFill>
              </a:rPr>
              <a:t>– 5.000€ à taux 0% et jusqu’à 60.000€ à 0,90%</a:t>
            </a:r>
          </a:p>
        </p:txBody>
      </p:sp>
      <p:sp>
        <p:nvSpPr>
          <p:cNvPr id="14346" name="ZoneTexte 27">
            <a:extLst>
              <a:ext uri="{FF2B5EF4-FFF2-40B4-BE49-F238E27FC236}">
                <a16:creationId xmlns:a16="http://schemas.microsoft.com/office/drawing/2014/main" id="{B477407F-169D-4B1A-9B5C-57AC237234EF}"/>
              </a:ext>
            </a:extLst>
          </p:cNvPr>
          <p:cNvSpPr txBox="1">
            <a:spLocks noChangeArrowheads="1"/>
          </p:cNvSpPr>
          <p:nvPr/>
        </p:nvSpPr>
        <p:spPr bwMode="auto">
          <a:xfrm>
            <a:off x="2191052" y="4595414"/>
            <a:ext cx="9348788" cy="246063"/>
          </a:xfrm>
          <a:prstGeom prst="rect">
            <a:avLst/>
          </a:prstGeom>
          <a:solidFill>
            <a:srgbClr val="D1192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dirty="0">
                <a:solidFill>
                  <a:schemeClr val="bg1"/>
                </a:solidFill>
              </a:rPr>
              <a:t>Epargne – </a:t>
            </a:r>
            <a:r>
              <a:rPr lang="fr-FR" altLang="fr-FR" sz="1000" dirty="0">
                <a:solidFill>
                  <a:schemeClr val="bg1"/>
                </a:solidFill>
              </a:rPr>
              <a:t>20€ offerts pour l’ouverture d’une Livret A ou Millevie Initiale 2 pour les enfants entre 0 et 11 ans </a:t>
            </a:r>
          </a:p>
        </p:txBody>
      </p:sp>
      <p:sp>
        <p:nvSpPr>
          <p:cNvPr id="14347" name="ZoneTexte 28">
            <a:extLst>
              <a:ext uri="{FF2B5EF4-FFF2-40B4-BE49-F238E27FC236}">
                <a16:creationId xmlns:a16="http://schemas.microsoft.com/office/drawing/2014/main" id="{065EEECD-AC45-48CE-A525-9F06DF19C82F}"/>
              </a:ext>
            </a:extLst>
          </p:cNvPr>
          <p:cNvSpPr txBox="1">
            <a:spLocks noChangeArrowheads="1"/>
          </p:cNvSpPr>
          <p:nvPr/>
        </p:nvSpPr>
        <p:spPr bwMode="auto">
          <a:xfrm>
            <a:off x="2191052" y="4354025"/>
            <a:ext cx="9348788" cy="247650"/>
          </a:xfrm>
          <a:prstGeom prst="rect">
            <a:avLst/>
          </a:prstGeom>
          <a:solidFill>
            <a:srgbClr val="D1192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dirty="0">
                <a:solidFill>
                  <a:schemeClr val="bg1"/>
                </a:solidFill>
              </a:rPr>
              <a:t>Formule Confort avec Visa Classic : Gratuit pendant 2 ans ou durant toute la durée des études</a:t>
            </a:r>
            <a:endParaRPr lang="fr-FR" altLang="fr-FR" sz="1000" dirty="0">
              <a:solidFill>
                <a:schemeClr val="bg1"/>
              </a:solidFill>
            </a:endParaRPr>
          </a:p>
        </p:txBody>
      </p:sp>
      <p:sp>
        <p:nvSpPr>
          <p:cNvPr id="30" name="Espace réservé du texte 6">
            <a:extLst>
              <a:ext uri="{FF2B5EF4-FFF2-40B4-BE49-F238E27FC236}">
                <a16:creationId xmlns:a16="http://schemas.microsoft.com/office/drawing/2014/main" id="{497ACBBA-AB7F-43FB-9C5A-1B881C46EDF8}"/>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solidFill>
                  <a:srgbClr val="C00000"/>
                </a:solidFill>
              </a:rPr>
              <a:t>Grand Public</a:t>
            </a:r>
            <a:r>
              <a:rPr dirty="0"/>
              <a:t> - </a:t>
            </a:r>
            <a:r>
              <a:rPr dirty="0">
                <a:solidFill>
                  <a:srgbClr val="C00000"/>
                </a:solidFill>
              </a:rPr>
              <a:t>Premiums</a:t>
            </a:r>
            <a:r>
              <a:rPr dirty="0"/>
              <a:t> - Professionnels </a:t>
            </a:r>
          </a:p>
        </p:txBody>
      </p:sp>
      <p:sp>
        <p:nvSpPr>
          <p:cNvPr id="18" name="ZoneTexte 17">
            <a:extLst>
              <a:ext uri="{FF2B5EF4-FFF2-40B4-BE49-F238E27FC236}">
                <a16:creationId xmlns:a16="http://schemas.microsoft.com/office/drawing/2014/main" id="{C02F9175-8768-4DC6-95D5-95C98AC2BE7E}"/>
              </a:ext>
            </a:extLst>
          </p:cNvPr>
          <p:cNvSpPr txBox="1"/>
          <p:nvPr/>
        </p:nvSpPr>
        <p:spPr>
          <a:xfrm>
            <a:off x="9259502" y="6277262"/>
            <a:ext cx="2283210" cy="246221"/>
          </a:xfrm>
          <a:prstGeom prst="rect">
            <a:avLst/>
          </a:prstGeom>
          <a:solidFill>
            <a:schemeClr val="bg1">
              <a:lumMod val="75000"/>
            </a:schemeClr>
          </a:solidFill>
        </p:spPr>
        <p:txBody>
          <a:bodyPr wrap="square">
            <a:spAutoFit/>
          </a:bodyPr>
          <a:lstStyle/>
          <a:p>
            <a:pPr eaLnBrk="1" fontAlgn="auto" hangingPunct="1">
              <a:spcBef>
                <a:spcPts val="0"/>
              </a:spcBef>
              <a:spcAft>
                <a:spcPts val="0"/>
              </a:spcAft>
              <a:defRPr/>
            </a:pPr>
            <a:r>
              <a:rPr lang="fr-FR" sz="1000" dirty="0">
                <a:solidFill>
                  <a:schemeClr val="tx1">
                    <a:lumMod val="75000"/>
                    <a:lumOff val="25000"/>
                  </a:schemeClr>
                </a:solidFill>
                <a:latin typeface="+mn-lt"/>
              </a:rPr>
              <a:t>FCP </a:t>
            </a:r>
            <a:r>
              <a:rPr lang="fr-FR" sz="1000" dirty="0" err="1">
                <a:solidFill>
                  <a:schemeClr val="tx1">
                    <a:lumMod val="75000"/>
                    <a:lumOff val="25000"/>
                  </a:schemeClr>
                </a:solidFill>
                <a:latin typeface="+mn-lt"/>
              </a:rPr>
              <a:t>Eurostral</a:t>
            </a:r>
            <a:r>
              <a:rPr lang="fr-FR" sz="1000" dirty="0">
                <a:solidFill>
                  <a:schemeClr val="tx1">
                    <a:lumMod val="75000"/>
                    <a:lumOff val="25000"/>
                  </a:schemeClr>
                </a:solidFill>
                <a:latin typeface="+mn-lt"/>
              </a:rPr>
              <a:t> 90 – 19 déc. – </a:t>
            </a:r>
            <a:r>
              <a:rPr lang="fr-FR" sz="1000" b="1" dirty="0">
                <a:solidFill>
                  <a:schemeClr val="tx1">
                    <a:lumMod val="75000"/>
                    <a:lumOff val="25000"/>
                  </a:schemeClr>
                </a:solidFill>
                <a:latin typeface="+mn-lt"/>
              </a:rPr>
              <a:t>5,2M€</a:t>
            </a:r>
          </a:p>
        </p:txBody>
      </p:sp>
      <p:sp>
        <p:nvSpPr>
          <p:cNvPr id="21" name="ZoneTexte 20">
            <a:extLst>
              <a:ext uri="{FF2B5EF4-FFF2-40B4-BE49-F238E27FC236}">
                <a16:creationId xmlns:a16="http://schemas.microsoft.com/office/drawing/2014/main" id="{1B62A69E-5286-4A9B-9AD0-E01A3893F7EC}"/>
              </a:ext>
            </a:extLst>
          </p:cNvPr>
          <p:cNvSpPr txBox="1"/>
          <p:nvPr/>
        </p:nvSpPr>
        <p:spPr>
          <a:xfrm>
            <a:off x="9259501" y="6048790"/>
            <a:ext cx="2283211" cy="246221"/>
          </a:xfrm>
          <a:prstGeom prst="rect">
            <a:avLst/>
          </a:prstGeom>
          <a:solidFill>
            <a:schemeClr val="bg1">
              <a:lumMod val="75000"/>
            </a:schemeClr>
          </a:solidFill>
        </p:spPr>
        <p:txBody>
          <a:bodyPr wrap="square">
            <a:spAutoFit/>
          </a:bodyPr>
          <a:lstStyle/>
          <a:p>
            <a:pPr eaLnBrk="1" fontAlgn="auto" hangingPunct="1">
              <a:spcBef>
                <a:spcPts val="0"/>
              </a:spcBef>
              <a:spcAft>
                <a:spcPts val="0"/>
              </a:spcAft>
              <a:defRPr/>
            </a:pPr>
            <a:r>
              <a:rPr lang="fr-FR" sz="1000" dirty="0" err="1">
                <a:solidFill>
                  <a:schemeClr val="tx1">
                    <a:lumMod val="75000"/>
                    <a:lumOff val="25000"/>
                  </a:schemeClr>
                </a:solidFill>
                <a:latin typeface="+mn-lt"/>
              </a:rPr>
              <a:t>Eurostral</a:t>
            </a:r>
            <a:r>
              <a:rPr lang="fr-FR" sz="1000" dirty="0">
                <a:solidFill>
                  <a:schemeClr val="tx1">
                    <a:lumMod val="75000"/>
                    <a:lumOff val="25000"/>
                  </a:schemeClr>
                </a:solidFill>
                <a:latin typeface="+mn-lt"/>
              </a:rPr>
              <a:t> 100 – 19 déc. – </a:t>
            </a:r>
            <a:r>
              <a:rPr lang="fr-FR" sz="1000" b="1" dirty="0">
                <a:solidFill>
                  <a:schemeClr val="tx1">
                    <a:lumMod val="75000"/>
                    <a:lumOff val="25000"/>
                  </a:schemeClr>
                </a:solidFill>
                <a:latin typeface="+mn-lt"/>
              </a:rPr>
              <a:t>6,3M€</a:t>
            </a:r>
          </a:p>
        </p:txBody>
      </p:sp>
      <p:sp>
        <p:nvSpPr>
          <p:cNvPr id="9" name="Flèche : pentagone 8">
            <a:extLst>
              <a:ext uri="{FF2B5EF4-FFF2-40B4-BE49-F238E27FC236}">
                <a16:creationId xmlns:a16="http://schemas.microsoft.com/office/drawing/2014/main" id="{A1469BCA-AC5D-4B6D-A7A9-950522A572E7}"/>
              </a:ext>
            </a:extLst>
          </p:cNvPr>
          <p:cNvSpPr/>
          <p:nvPr/>
        </p:nvSpPr>
        <p:spPr>
          <a:xfrm>
            <a:off x="693738" y="1279525"/>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14352" name="ZoneTexte 9">
            <a:extLst>
              <a:ext uri="{FF2B5EF4-FFF2-40B4-BE49-F238E27FC236}">
                <a16:creationId xmlns:a16="http://schemas.microsoft.com/office/drawing/2014/main" id="{36A658E3-C6BF-46B2-AC5E-F06506E23A48}"/>
              </a:ext>
            </a:extLst>
          </p:cNvPr>
          <p:cNvSpPr txBox="1">
            <a:spLocks noChangeArrowheads="1"/>
          </p:cNvSpPr>
          <p:nvPr/>
        </p:nvSpPr>
        <p:spPr bwMode="auto">
          <a:xfrm>
            <a:off x="234738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Septembre</a:t>
            </a:r>
          </a:p>
        </p:txBody>
      </p:sp>
      <p:sp>
        <p:nvSpPr>
          <p:cNvPr id="14353" name="ZoneTexte 31">
            <a:extLst>
              <a:ext uri="{FF2B5EF4-FFF2-40B4-BE49-F238E27FC236}">
                <a16:creationId xmlns:a16="http://schemas.microsoft.com/office/drawing/2014/main" id="{B4B448D5-AA00-422D-B386-CC7A214D56BE}"/>
              </a:ext>
            </a:extLst>
          </p:cNvPr>
          <p:cNvSpPr txBox="1">
            <a:spLocks noChangeArrowheads="1"/>
          </p:cNvSpPr>
          <p:nvPr/>
        </p:nvSpPr>
        <p:spPr bwMode="auto">
          <a:xfrm>
            <a:off x="473022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a:solidFill>
                  <a:srgbClr val="C00000"/>
                </a:solidFill>
              </a:rPr>
              <a:t>Octobre</a:t>
            </a:r>
          </a:p>
        </p:txBody>
      </p:sp>
      <p:sp>
        <p:nvSpPr>
          <p:cNvPr id="14354" name="ZoneTexte 32">
            <a:extLst>
              <a:ext uri="{FF2B5EF4-FFF2-40B4-BE49-F238E27FC236}">
                <a16:creationId xmlns:a16="http://schemas.microsoft.com/office/drawing/2014/main" id="{C2F18D67-AD0C-4601-AE2D-15E29A8B554D}"/>
              </a:ext>
            </a:extLst>
          </p:cNvPr>
          <p:cNvSpPr txBox="1">
            <a:spLocks noChangeArrowheads="1"/>
          </p:cNvSpPr>
          <p:nvPr/>
        </p:nvSpPr>
        <p:spPr bwMode="auto">
          <a:xfrm>
            <a:off x="7036865" y="1271588"/>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a:solidFill>
                  <a:srgbClr val="C00000"/>
                </a:solidFill>
              </a:rPr>
              <a:t>Novembre</a:t>
            </a:r>
          </a:p>
        </p:txBody>
      </p:sp>
      <p:sp>
        <p:nvSpPr>
          <p:cNvPr id="14355" name="ZoneTexte 33">
            <a:extLst>
              <a:ext uri="{FF2B5EF4-FFF2-40B4-BE49-F238E27FC236}">
                <a16:creationId xmlns:a16="http://schemas.microsoft.com/office/drawing/2014/main" id="{F222F473-B670-45AD-BF0E-20A78C849AFC}"/>
              </a:ext>
            </a:extLst>
          </p:cNvPr>
          <p:cNvSpPr txBox="1">
            <a:spLocks noChangeArrowheads="1"/>
          </p:cNvSpPr>
          <p:nvPr/>
        </p:nvSpPr>
        <p:spPr bwMode="auto">
          <a:xfrm>
            <a:off x="9303815" y="1265238"/>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Décembre</a:t>
            </a:r>
          </a:p>
        </p:txBody>
      </p:sp>
      <p:sp>
        <p:nvSpPr>
          <p:cNvPr id="14356" name="ZoneTexte 3">
            <a:extLst>
              <a:ext uri="{FF2B5EF4-FFF2-40B4-BE49-F238E27FC236}">
                <a16:creationId xmlns:a16="http://schemas.microsoft.com/office/drawing/2014/main" id="{0A294067-24DC-42A8-81D0-B9DA5B3C7305}"/>
              </a:ext>
            </a:extLst>
          </p:cNvPr>
          <p:cNvSpPr txBox="1">
            <a:spLocks noChangeArrowheads="1"/>
          </p:cNvSpPr>
          <p:nvPr/>
        </p:nvSpPr>
        <p:spPr bwMode="auto">
          <a:xfrm>
            <a:off x="5272088" y="2331769"/>
            <a:ext cx="21780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900" b="1" dirty="0">
                <a:solidFill>
                  <a:srgbClr val="D62D84"/>
                </a:solidFill>
              </a:rPr>
              <a:t>Mondial de l’auto</a:t>
            </a:r>
          </a:p>
          <a:p>
            <a:pPr algn="ctr"/>
            <a:r>
              <a:rPr lang="fr-FR" altLang="fr-FR" sz="700" dirty="0">
                <a:solidFill>
                  <a:srgbClr val="D62D84"/>
                </a:solidFill>
              </a:rPr>
              <a:t>Du 18 au 23 octobre</a:t>
            </a:r>
          </a:p>
        </p:txBody>
      </p:sp>
      <p:sp>
        <p:nvSpPr>
          <p:cNvPr id="14357" name="ZoneTexte 25">
            <a:extLst>
              <a:ext uri="{FF2B5EF4-FFF2-40B4-BE49-F238E27FC236}">
                <a16:creationId xmlns:a16="http://schemas.microsoft.com/office/drawing/2014/main" id="{2966F686-9B2C-44B6-BB48-A606F79A54C3}"/>
              </a:ext>
            </a:extLst>
          </p:cNvPr>
          <p:cNvSpPr txBox="1">
            <a:spLocks noChangeArrowheads="1"/>
          </p:cNvSpPr>
          <p:nvPr/>
        </p:nvSpPr>
        <p:spPr bwMode="auto">
          <a:xfrm>
            <a:off x="9002713" y="2384157"/>
            <a:ext cx="19319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000" dirty="0">
                <a:solidFill>
                  <a:srgbClr val="98082A"/>
                </a:solidFill>
              </a:rPr>
              <a:t>21 novembre au 18 décembre</a:t>
            </a:r>
          </a:p>
        </p:txBody>
      </p:sp>
      <p:sp>
        <p:nvSpPr>
          <p:cNvPr id="24" name="ZoneTexte 23">
            <a:extLst>
              <a:ext uri="{FF2B5EF4-FFF2-40B4-BE49-F238E27FC236}">
                <a16:creationId xmlns:a16="http://schemas.microsoft.com/office/drawing/2014/main" id="{C1245AD7-2748-4E9B-A793-78510E7C1D44}"/>
              </a:ext>
            </a:extLst>
          </p:cNvPr>
          <p:cNvSpPr txBox="1"/>
          <p:nvPr/>
        </p:nvSpPr>
        <p:spPr>
          <a:xfrm>
            <a:off x="2849563" y="2330182"/>
            <a:ext cx="2217737" cy="338137"/>
          </a:xfrm>
          <a:prstGeom prst="rect">
            <a:avLst/>
          </a:prstGeom>
          <a:noFill/>
        </p:spPr>
        <p:txBody>
          <a:bodyPr>
            <a:spAutoFit/>
          </a:bodyPr>
          <a:lstStyle/>
          <a:p>
            <a:pPr algn="ctr">
              <a:defRPr/>
            </a:pPr>
            <a:r>
              <a:rPr lang="fr-FR" sz="900" b="1" dirty="0">
                <a:solidFill>
                  <a:schemeClr val="accent6">
                    <a:lumMod val="50000"/>
                  </a:schemeClr>
                </a:solidFill>
              </a:rPr>
              <a:t>Semaine du développement durable</a:t>
            </a:r>
          </a:p>
          <a:p>
            <a:pPr algn="ctr">
              <a:defRPr/>
            </a:pPr>
            <a:r>
              <a:rPr lang="fr-FR" sz="700" dirty="0">
                <a:solidFill>
                  <a:schemeClr val="accent6">
                    <a:lumMod val="50000"/>
                  </a:schemeClr>
                </a:solidFill>
              </a:rPr>
              <a:t>Du 18 septembre au 08 octobre</a:t>
            </a:r>
          </a:p>
        </p:txBody>
      </p:sp>
      <p:sp>
        <p:nvSpPr>
          <p:cNvPr id="14359" name="ZoneTexte 24">
            <a:extLst>
              <a:ext uri="{FF2B5EF4-FFF2-40B4-BE49-F238E27FC236}">
                <a16:creationId xmlns:a16="http://schemas.microsoft.com/office/drawing/2014/main" id="{16947313-E727-4967-A212-624DAE1A290E}"/>
              </a:ext>
            </a:extLst>
          </p:cNvPr>
          <p:cNvSpPr txBox="1">
            <a:spLocks noChangeArrowheads="1"/>
          </p:cNvSpPr>
          <p:nvPr/>
        </p:nvSpPr>
        <p:spPr bwMode="auto">
          <a:xfrm>
            <a:off x="7859713" y="2386492"/>
            <a:ext cx="11128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000" dirty="0">
                <a:solidFill>
                  <a:srgbClr val="000000"/>
                </a:solidFill>
              </a:rPr>
              <a:t>25 novembre</a:t>
            </a:r>
          </a:p>
        </p:txBody>
      </p:sp>
      <p:pic>
        <p:nvPicPr>
          <p:cNvPr id="14360" name="Picture 2" descr="Sticker arbre été vert pas cher Etiquette &amp;amp;amp; Autocollant">
            <a:extLst>
              <a:ext uri="{FF2B5EF4-FFF2-40B4-BE49-F238E27FC236}">
                <a16:creationId xmlns:a16="http://schemas.microsoft.com/office/drawing/2014/main" id="{E055AC26-BD7E-4200-B626-0F0CC5DDFC64}"/>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3613" y="1692007"/>
            <a:ext cx="6159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2" name="ZoneTexte 2">
            <a:extLst>
              <a:ext uri="{FF2B5EF4-FFF2-40B4-BE49-F238E27FC236}">
                <a16:creationId xmlns:a16="http://schemas.microsoft.com/office/drawing/2014/main" id="{F24C3BCF-8DA9-48EC-B68C-CB89DEEE3EE5}"/>
              </a:ext>
            </a:extLst>
          </p:cNvPr>
          <p:cNvSpPr txBox="1">
            <a:spLocks noChangeArrowheads="1"/>
          </p:cNvSpPr>
          <p:nvPr/>
        </p:nvSpPr>
        <p:spPr bwMode="auto">
          <a:xfrm>
            <a:off x="693738" y="3205070"/>
            <a:ext cx="1331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95DA"/>
                </a:solidFill>
              </a:rPr>
              <a:t>Epargne</a:t>
            </a:r>
          </a:p>
        </p:txBody>
      </p:sp>
      <p:sp>
        <p:nvSpPr>
          <p:cNvPr id="14363" name="ZoneTexte 37">
            <a:extLst>
              <a:ext uri="{FF2B5EF4-FFF2-40B4-BE49-F238E27FC236}">
                <a16:creationId xmlns:a16="http://schemas.microsoft.com/office/drawing/2014/main" id="{9C9EB8F2-4CEA-4494-9F11-ADBF174B3F9A}"/>
              </a:ext>
            </a:extLst>
          </p:cNvPr>
          <p:cNvSpPr txBox="1">
            <a:spLocks noChangeArrowheads="1"/>
          </p:cNvSpPr>
          <p:nvPr/>
        </p:nvSpPr>
        <p:spPr bwMode="auto">
          <a:xfrm>
            <a:off x="693737" y="5615047"/>
            <a:ext cx="1514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A2C78"/>
                </a:solidFill>
              </a:rPr>
              <a:t>Bancarisation</a:t>
            </a:r>
            <a:endParaRPr lang="fr-FR" altLang="fr-FR" sz="1400" dirty="0"/>
          </a:p>
        </p:txBody>
      </p:sp>
      <p:sp>
        <p:nvSpPr>
          <p:cNvPr id="14364" name="ZoneTexte 38">
            <a:extLst>
              <a:ext uri="{FF2B5EF4-FFF2-40B4-BE49-F238E27FC236}">
                <a16:creationId xmlns:a16="http://schemas.microsoft.com/office/drawing/2014/main" id="{4001DDA8-0D40-4016-A9BE-A6F4D25BD342}"/>
              </a:ext>
            </a:extLst>
          </p:cNvPr>
          <p:cNvSpPr txBox="1">
            <a:spLocks noChangeArrowheads="1"/>
          </p:cNvSpPr>
          <p:nvPr/>
        </p:nvSpPr>
        <p:spPr bwMode="auto">
          <a:xfrm>
            <a:off x="690865" y="5140105"/>
            <a:ext cx="1514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1BF44"/>
                </a:solidFill>
              </a:rPr>
              <a:t>Crédit</a:t>
            </a:r>
            <a:endParaRPr lang="fr-FR" altLang="fr-FR" sz="1400" dirty="0"/>
          </a:p>
        </p:txBody>
      </p:sp>
      <p:sp>
        <p:nvSpPr>
          <p:cNvPr id="14365" name="ZoneTexte 39">
            <a:extLst>
              <a:ext uri="{FF2B5EF4-FFF2-40B4-BE49-F238E27FC236}">
                <a16:creationId xmlns:a16="http://schemas.microsoft.com/office/drawing/2014/main" id="{51F9173D-AF12-418A-AF77-FCB930C80DAF}"/>
              </a:ext>
            </a:extLst>
          </p:cNvPr>
          <p:cNvSpPr txBox="1">
            <a:spLocks noChangeArrowheads="1"/>
          </p:cNvSpPr>
          <p:nvPr/>
        </p:nvSpPr>
        <p:spPr bwMode="auto">
          <a:xfrm>
            <a:off x="693737" y="3619598"/>
            <a:ext cx="1500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FFC000"/>
                </a:solidFill>
              </a:rPr>
              <a:t>IARD Prévoyance</a:t>
            </a:r>
          </a:p>
        </p:txBody>
      </p:sp>
      <p:sp>
        <p:nvSpPr>
          <p:cNvPr id="14366" name="ZoneTexte 40">
            <a:extLst>
              <a:ext uri="{FF2B5EF4-FFF2-40B4-BE49-F238E27FC236}">
                <a16:creationId xmlns:a16="http://schemas.microsoft.com/office/drawing/2014/main" id="{B19E805B-10A7-4DAA-A1C6-E58974162E1F}"/>
              </a:ext>
            </a:extLst>
          </p:cNvPr>
          <p:cNvSpPr txBox="1">
            <a:spLocks noChangeArrowheads="1"/>
          </p:cNvSpPr>
          <p:nvPr/>
        </p:nvSpPr>
        <p:spPr bwMode="auto">
          <a:xfrm>
            <a:off x="693738" y="4560384"/>
            <a:ext cx="1514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C00000"/>
                </a:solidFill>
              </a:rPr>
              <a:t>Jeunes</a:t>
            </a:r>
            <a:endParaRPr lang="fr-FR" altLang="fr-FR" sz="1400" dirty="0"/>
          </a:p>
        </p:txBody>
      </p:sp>
      <p:sp>
        <p:nvSpPr>
          <p:cNvPr id="41" name="ZoneTexte 40">
            <a:extLst>
              <a:ext uri="{FF2B5EF4-FFF2-40B4-BE49-F238E27FC236}">
                <a16:creationId xmlns:a16="http://schemas.microsoft.com/office/drawing/2014/main" id="{8F18928B-9D01-4955-A7EE-38902F4E97D2}"/>
              </a:ext>
            </a:extLst>
          </p:cNvPr>
          <p:cNvSpPr txBox="1">
            <a:spLocks noChangeArrowheads="1"/>
          </p:cNvSpPr>
          <p:nvPr/>
        </p:nvSpPr>
        <p:spPr bwMode="auto">
          <a:xfrm>
            <a:off x="693739" y="6056385"/>
            <a:ext cx="1331912" cy="307975"/>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fr-FR" altLang="fr-FR" sz="1400" b="1" dirty="0">
                <a:solidFill>
                  <a:schemeClr val="tx1">
                    <a:lumMod val="50000"/>
                    <a:lumOff val="50000"/>
                  </a:schemeClr>
                </a:solidFill>
              </a:rPr>
              <a:t>Echéances</a:t>
            </a:r>
            <a:endParaRPr lang="fr-FR" altLang="fr-FR" sz="1400" dirty="0">
              <a:solidFill>
                <a:schemeClr val="tx1">
                  <a:lumMod val="50000"/>
                  <a:lumOff val="50000"/>
                </a:schemeClr>
              </a:solidFill>
            </a:endParaRPr>
          </a:p>
        </p:txBody>
      </p:sp>
      <p:pic>
        <p:nvPicPr>
          <p:cNvPr id="14368" name="Image 41">
            <a:extLst>
              <a:ext uri="{FF2B5EF4-FFF2-40B4-BE49-F238E27FC236}">
                <a16:creationId xmlns:a16="http://schemas.microsoft.com/office/drawing/2014/main" id="{1FA07F1D-0FC9-43E8-ABC1-34B570134E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2088" y="1717407"/>
            <a:ext cx="217805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9" name="Image 1">
            <a:extLst>
              <a:ext uri="{FF2B5EF4-FFF2-40B4-BE49-F238E27FC236}">
                <a16:creationId xmlns:a16="http://schemas.microsoft.com/office/drawing/2014/main" id="{C78BE309-34B6-4470-B5C1-7A7C4FDD0A2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28113" y="1717407"/>
            <a:ext cx="1906587" cy="600075"/>
          </a:xfrm>
          <a:prstGeom prst="rect">
            <a:avLst/>
          </a:prstGeom>
          <a:noFill/>
          <a:ln w="9525">
            <a:solidFill>
              <a:srgbClr val="9E0C32"/>
            </a:solidFill>
            <a:miter lim="800000"/>
            <a:headEnd/>
            <a:tailEnd/>
          </a:ln>
          <a:extLst>
            <a:ext uri="{909E8E84-426E-40DD-AFC4-6F175D3DCCD1}">
              <a14:hiddenFill xmlns:a14="http://schemas.microsoft.com/office/drawing/2010/main">
                <a:solidFill>
                  <a:srgbClr val="FFFFFF"/>
                </a:solidFill>
              </a14:hiddenFill>
            </a:ext>
          </a:extLst>
        </p:spPr>
      </p:pic>
      <p:pic>
        <p:nvPicPr>
          <p:cNvPr id="14370" name="Image 2">
            <a:extLst>
              <a:ext uri="{FF2B5EF4-FFF2-40B4-BE49-F238E27FC236}">
                <a16:creationId xmlns:a16="http://schemas.microsoft.com/office/drawing/2014/main" id="{9E5B214C-0141-403A-ABB2-02F622FFDA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59713" y="1720582"/>
            <a:ext cx="1122362"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1" name="Image 5">
            <a:extLst>
              <a:ext uri="{FF2B5EF4-FFF2-40B4-BE49-F238E27FC236}">
                <a16:creationId xmlns:a16="http://schemas.microsoft.com/office/drawing/2014/main" id="{7411D994-9387-4F40-A57F-2A721F8A76F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9563" y="1723757"/>
            <a:ext cx="2217737"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2" name="ZoneTexte 33">
            <a:extLst>
              <a:ext uri="{FF2B5EF4-FFF2-40B4-BE49-F238E27FC236}">
                <a16:creationId xmlns:a16="http://schemas.microsoft.com/office/drawing/2014/main" id="{FD9EB2F9-94F1-4D5A-9352-078A051BAE7C}"/>
              </a:ext>
            </a:extLst>
          </p:cNvPr>
          <p:cNvSpPr txBox="1">
            <a:spLocks noChangeArrowheads="1"/>
          </p:cNvSpPr>
          <p:nvPr/>
        </p:nvSpPr>
        <p:spPr bwMode="auto">
          <a:xfrm>
            <a:off x="2191052" y="5079918"/>
            <a:ext cx="9348788" cy="246062"/>
          </a:xfrm>
          <a:prstGeom prst="rect">
            <a:avLst/>
          </a:prstGeom>
          <a:solidFill>
            <a:srgbClr val="71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dirty="0">
                <a:solidFill>
                  <a:schemeClr val="bg1"/>
                </a:solidFill>
              </a:rPr>
              <a:t>Mobilité : Véhicule Propre </a:t>
            </a:r>
            <a:r>
              <a:rPr lang="fr-FR" altLang="fr-FR" sz="1000" dirty="0">
                <a:solidFill>
                  <a:schemeClr val="bg1"/>
                </a:solidFill>
              </a:rPr>
              <a:t>3,75% frais de dossier 1% - </a:t>
            </a:r>
            <a:r>
              <a:rPr lang="fr-FR" altLang="fr-FR" sz="1000" b="1" dirty="0">
                <a:solidFill>
                  <a:schemeClr val="bg1"/>
                </a:solidFill>
              </a:rPr>
              <a:t>Auto Prime à la Conversion </a:t>
            </a:r>
            <a:r>
              <a:rPr lang="fr-FR" altLang="fr-FR" sz="1000" dirty="0">
                <a:solidFill>
                  <a:schemeClr val="bg1"/>
                </a:solidFill>
              </a:rPr>
              <a:t>1,49% frais de dossier 0% -</a:t>
            </a:r>
            <a:r>
              <a:rPr lang="fr-FR" altLang="fr-FR" sz="1000" b="1" dirty="0">
                <a:solidFill>
                  <a:schemeClr val="bg1"/>
                </a:solidFill>
              </a:rPr>
              <a:t> Mobilité Urbaine </a:t>
            </a:r>
            <a:r>
              <a:rPr lang="fr-FR" altLang="fr-FR" sz="1000" dirty="0">
                <a:solidFill>
                  <a:schemeClr val="bg1"/>
                </a:solidFill>
              </a:rPr>
              <a:t>1,00% frais de dossier 0% </a:t>
            </a:r>
          </a:p>
        </p:txBody>
      </p:sp>
      <p:sp>
        <p:nvSpPr>
          <p:cNvPr id="14373" name="ZoneTexte 33">
            <a:extLst>
              <a:ext uri="{FF2B5EF4-FFF2-40B4-BE49-F238E27FC236}">
                <a16:creationId xmlns:a16="http://schemas.microsoft.com/office/drawing/2014/main" id="{1319C092-D346-4AC3-8544-E6FF5EEB3587}"/>
              </a:ext>
            </a:extLst>
          </p:cNvPr>
          <p:cNvSpPr txBox="1">
            <a:spLocks noChangeArrowheads="1"/>
          </p:cNvSpPr>
          <p:nvPr/>
        </p:nvSpPr>
        <p:spPr bwMode="auto">
          <a:xfrm>
            <a:off x="2191052" y="5317562"/>
            <a:ext cx="9348788" cy="246063"/>
          </a:xfrm>
          <a:prstGeom prst="rect">
            <a:avLst/>
          </a:prstGeom>
          <a:solidFill>
            <a:srgbClr val="71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a:solidFill>
                  <a:schemeClr val="bg1"/>
                </a:solidFill>
              </a:rPr>
              <a:t>Rénovation Efficacité Energétique </a:t>
            </a:r>
            <a:r>
              <a:rPr lang="fr-FR" altLang="fr-FR" sz="1000">
                <a:solidFill>
                  <a:schemeClr val="bg1"/>
                </a:solidFill>
              </a:rPr>
              <a:t>3,75% frais de dossier 1%</a:t>
            </a:r>
          </a:p>
        </p:txBody>
      </p:sp>
      <p:sp>
        <p:nvSpPr>
          <p:cNvPr id="39" name="ZoneTexte 18">
            <a:extLst>
              <a:ext uri="{FF2B5EF4-FFF2-40B4-BE49-F238E27FC236}">
                <a16:creationId xmlns:a16="http://schemas.microsoft.com/office/drawing/2014/main" id="{84AE8127-6F77-41AD-A6FF-4DA8602124E3}"/>
              </a:ext>
            </a:extLst>
          </p:cNvPr>
          <p:cNvSpPr txBox="1">
            <a:spLocks noChangeArrowheads="1"/>
          </p:cNvSpPr>
          <p:nvPr/>
        </p:nvSpPr>
        <p:spPr bwMode="auto">
          <a:xfrm>
            <a:off x="2191052" y="2674186"/>
            <a:ext cx="9348788" cy="276999"/>
          </a:xfrm>
          <a:prstGeom prst="rect">
            <a:avLst/>
          </a:prstGeom>
          <a:solidFill>
            <a:schemeClr val="accent1">
              <a:lumMod val="40000"/>
              <a:lumOff val="60000"/>
            </a:schemeClr>
          </a:solid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FR" altLang="fr-FR" sz="1200" b="1" dirty="0">
                <a:solidFill>
                  <a:schemeClr val="bg1"/>
                </a:solidFill>
              </a:rPr>
              <a:t>CHALLENGE Q3 du 01 septembre au 31 décembre 2022</a:t>
            </a:r>
          </a:p>
        </p:txBody>
      </p:sp>
      <p:sp>
        <p:nvSpPr>
          <p:cNvPr id="40" name="ZoneTexte 3">
            <a:extLst>
              <a:ext uri="{FF2B5EF4-FFF2-40B4-BE49-F238E27FC236}">
                <a16:creationId xmlns:a16="http://schemas.microsoft.com/office/drawing/2014/main" id="{AF086550-BED0-4867-8FC9-76E868A846FC}"/>
              </a:ext>
            </a:extLst>
          </p:cNvPr>
          <p:cNvSpPr txBox="1">
            <a:spLocks noChangeArrowheads="1"/>
          </p:cNvSpPr>
          <p:nvPr/>
        </p:nvSpPr>
        <p:spPr bwMode="auto">
          <a:xfrm>
            <a:off x="2191052" y="3162445"/>
            <a:ext cx="7706257" cy="246221"/>
          </a:xfrm>
          <a:prstGeom prst="rect">
            <a:avLst/>
          </a:prstGeom>
          <a:solidFill>
            <a:srgbClr val="0095D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dirty="0">
                <a:solidFill>
                  <a:schemeClr val="bg1"/>
                </a:solidFill>
              </a:rPr>
              <a:t>Contingents :       Avenir Responsable 2 </a:t>
            </a:r>
            <a:r>
              <a:rPr lang="fr-FR" altLang="fr-FR" sz="1000" dirty="0">
                <a:solidFill>
                  <a:schemeClr val="bg1"/>
                </a:solidFill>
              </a:rPr>
              <a:t>du 30 août au 07 décembre : 20 M€ – </a:t>
            </a:r>
            <a:r>
              <a:rPr lang="fr-FR" altLang="fr-FR" sz="1000" b="1" dirty="0">
                <a:solidFill>
                  <a:schemeClr val="bg1"/>
                </a:solidFill>
              </a:rPr>
              <a:t>Parts Sociales </a:t>
            </a:r>
            <a:r>
              <a:rPr lang="fr-FR" altLang="fr-FR" sz="1000" dirty="0">
                <a:solidFill>
                  <a:schemeClr val="bg1"/>
                </a:solidFill>
              </a:rPr>
              <a:t>: 35 M€ – </a:t>
            </a:r>
            <a:r>
              <a:rPr lang="fr-FR" altLang="fr-FR" sz="1000" b="1" dirty="0">
                <a:solidFill>
                  <a:schemeClr val="bg1"/>
                </a:solidFill>
              </a:rPr>
              <a:t>Gestion Déléguée </a:t>
            </a:r>
            <a:r>
              <a:rPr lang="fr-FR" altLang="fr-FR" sz="1000" dirty="0">
                <a:solidFill>
                  <a:schemeClr val="bg1"/>
                </a:solidFill>
              </a:rPr>
              <a:t>: 5 M€</a:t>
            </a:r>
          </a:p>
        </p:txBody>
      </p:sp>
      <p:sp>
        <p:nvSpPr>
          <p:cNvPr id="42" name="ZoneTexte 41">
            <a:extLst>
              <a:ext uri="{FF2B5EF4-FFF2-40B4-BE49-F238E27FC236}">
                <a16:creationId xmlns:a16="http://schemas.microsoft.com/office/drawing/2014/main" id="{7B1FABCD-A88C-4D72-A265-0B96FECADFCC}"/>
              </a:ext>
            </a:extLst>
          </p:cNvPr>
          <p:cNvSpPr txBox="1"/>
          <p:nvPr/>
        </p:nvSpPr>
        <p:spPr>
          <a:xfrm>
            <a:off x="5608479" y="6051575"/>
            <a:ext cx="2352148" cy="246062"/>
          </a:xfrm>
          <a:prstGeom prst="rect">
            <a:avLst/>
          </a:prstGeom>
          <a:solidFill>
            <a:schemeClr val="bg1">
              <a:lumMod val="75000"/>
            </a:schemeClr>
          </a:solidFill>
        </p:spPr>
        <p:txBody>
          <a:bodyPr wrap="square">
            <a:spAutoFit/>
          </a:bodyPr>
          <a:lstStyle/>
          <a:p>
            <a:pPr eaLnBrk="1" fontAlgn="auto" hangingPunct="1">
              <a:spcBef>
                <a:spcPts val="0"/>
              </a:spcBef>
              <a:spcAft>
                <a:spcPts val="0"/>
              </a:spcAft>
              <a:defRPr/>
            </a:pPr>
            <a:r>
              <a:rPr lang="fr-FR" sz="1000" dirty="0">
                <a:solidFill>
                  <a:schemeClr val="tx1">
                    <a:lumMod val="75000"/>
                    <a:lumOff val="25000"/>
                  </a:schemeClr>
                </a:solidFill>
                <a:latin typeface="+mn-lt"/>
              </a:rPr>
              <a:t>Emprunt BPCE 3,03% - 12 oct. </a:t>
            </a:r>
            <a:r>
              <a:rPr lang="fr-FR" sz="1000" b="1" dirty="0">
                <a:solidFill>
                  <a:schemeClr val="tx1">
                    <a:lumMod val="75000"/>
                    <a:lumOff val="25000"/>
                  </a:schemeClr>
                </a:solidFill>
                <a:latin typeface="+mn-lt"/>
              </a:rPr>
              <a:t>4,1M€</a:t>
            </a:r>
          </a:p>
        </p:txBody>
      </p:sp>
      <p:sp>
        <p:nvSpPr>
          <p:cNvPr id="2" name="Rectangle 1">
            <a:extLst>
              <a:ext uri="{FF2B5EF4-FFF2-40B4-BE49-F238E27FC236}">
                <a16:creationId xmlns:a16="http://schemas.microsoft.com/office/drawing/2014/main" id="{6A097DA8-70EB-4F65-96E6-F2953348F43C}"/>
              </a:ext>
            </a:extLst>
          </p:cNvPr>
          <p:cNvSpPr/>
          <p:nvPr/>
        </p:nvSpPr>
        <p:spPr>
          <a:xfrm>
            <a:off x="9259500" y="5809081"/>
            <a:ext cx="1800493" cy="246221"/>
          </a:xfrm>
          <a:prstGeom prst="rect">
            <a:avLst/>
          </a:prstGeom>
        </p:spPr>
        <p:txBody>
          <a:bodyPr wrap="none">
            <a:spAutoFit/>
          </a:bodyPr>
          <a:lstStyle/>
          <a:p>
            <a:pPr eaLnBrk="1" hangingPunct="1"/>
            <a:r>
              <a:rPr lang="fr-FR" altLang="fr-FR" sz="1000" dirty="0">
                <a:solidFill>
                  <a:schemeClr val="bg1"/>
                </a:solidFill>
              </a:rPr>
              <a:t>Crédit renouvelable </a:t>
            </a:r>
            <a:r>
              <a:rPr lang="fr-FR" altLang="fr-FR" sz="1000" b="1" dirty="0" err="1">
                <a:solidFill>
                  <a:schemeClr val="bg1"/>
                </a:solidFill>
              </a:rPr>
              <a:t>Izicarte</a:t>
            </a:r>
            <a:r>
              <a:rPr lang="fr-FR" altLang="fr-FR" sz="1000" dirty="0">
                <a:solidFill>
                  <a:schemeClr val="bg1"/>
                </a:solidFill>
              </a:rPr>
              <a:t> </a:t>
            </a:r>
          </a:p>
        </p:txBody>
      </p:sp>
      <p:pic>
        <p:nvPicPr>
          <p:cNvPr id="43" name="Image 18">
            <a:extLst>
              <a:ext uri="{FF2B5EF4-FFF2-40B4-BE49-F238E27FC236}">
                <a16:creationId xmlns:a16="http://schemas.microsoft.com/office/drawing/2014/main" id="{EEB86C4D-596B-4829-B84A-3CCB9701557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0148357">
            <a:off x="1403001" y="4561421"/>
            <a:ext cx="400181" cy="297112"/>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Sticker arbre été vert pas cher Etiquette &amp;amp;amp; Autocollant">
            <a:extLst>
              <a:ext uri="{FF2B5EF4-FFF2-40B4-BE49-F238E27FC236}">
                <a16:creationId xmlns:a16="http://schemas.microsoft.com/office/drawing/2014/main" id="{40C90431-2B14-4344-B549-5B21C83C0C49}"/>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54445" y="5109114"/>
            <a:ext cx="392045" cy="392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ZoneTexte 25">
            <a:extLst>
              <a:ext uri="{FF2B5EF4-FFF2-40B4-BE49-F238E27FC236}">
                <a16:creationId xmlns:a16="http://schemas.microsoft.com/office/drawing/2014/main" id="{8682822C-B837-48E6-A283-5FAD74751B8C}"/>
              </a:ext>
            </a:extLst>
          </p:cNvPr>
          <p:cNvSpPr txBox="1">
            <a:spLocks noChangeArrowheads="1"/>
          </p:cNvSpPr>
          <p:nvPr/>
        </p:nvSpPr>
        <p:spPr bwMode="auto">
          <a:xfrm>
            <a:off x="2191052" y="4113790"/>
            <a:ext cx="3904948" cy="246221"/>
          </a:xfrm>
          <a:prstGeom prst="rect">
            <a:avLst/>
          </a:prstGeom>
          <a:solidFill>
            <a:srgbClr val="FFC20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dirty="0">
                <a:solidFill>
                  <a:schemeClr val="bg1"/>
                </a:solidFill>
              </a:rPr>
              <a:t>FAMILLES : </a:t>
            </a:r>
            <a:r>
              <a:rPr lang="fr-FR" altLang="fr-FR" sz="1000" b="1" dirty="0" err="1">
                <a:solidFill>
                  <a:schemeClr val="bg1"/>
                </a:solidFill>
              </a:rPr>
              <a:t>Sécur’Famille</a:t>
            </a:r>
            <a:r>
              <a:rPr lang="fr-FR" altLang="fr-FR" sz="1000" b="1" dirty="0">
                <a:solidFill>
                  <a:schemeClr val="bg1"/>
                </a:solidFill>
              </a:rPr>
              <a:t> 2 : 2 mois offerts du 01/09 au 30/09</a:t>
            </a:r>
          </a:p>
        </p:txBody>
      </p:sp>
      <p:pic>
        <p:nvPicPr>
          <p:cNvPr id="48" name="Picture 2" descr="Sticker arbre été vert pas cher Etiquette &amp;amp;amp; Autocollant">
            <a:extLst>
              <a:ext uri="{FF2B5EF4-FFF2-40B4-BE49-F238E27FC236}">
                <a16:creationId xmlns:a16="http://schemas.microsoft.com/office/drawing/2014/main" id="{A38B7D4F-2E3C-4B37-A5BE-5C6EBA4DC4DD}"/>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54445" y="3178307"/>
            <a:ext cx="392045" cy="392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Image 5">
            <a:extLst>
              <a:ext uri="{FF2B5EF4-FFF2-40B4-BE49-F238E27FC236}">
                <a16:creationId xmlns:a16="http://schemas.microsoft.com/office/drawing/2014/main" id="{6857633D-BF73-4F00-987E-9001C2277187}"/>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ZoneTexte 18">
            <a:extLst>
              <a:ext uri="{FF2B5EF4-FFF2-40B4-BE49-F238E27FC236}">
                <a16:creationId xmlns:a16="http://schemas.microsoft.com/office/drawing/2014/main" id="{1EBCCAC6-2014-470C-BFAA-B8ED83318ED5}"/>
              </a:ext>
            </a:extLst>
          </p:cNvPr>
          <p:cNvSpPr txBox="1">
            <a:spLocks noChangeArrowheads="1"/>
          </p:cNvSpPr>
          <p:nvPr/>
        </p:nvSpPr>
        <p:spPr bwMode="auto">
          <a:xfrm>
            <a:off x="2197056" y="4313572"/>
            <a:ext cx="9339406" cy="246221"/>
          </a:xfrm>
          <a:prstGeom prst="rect">
            <a:avLst/>
          </a:prstGeom>
          <a:solidFill>
            <a:srgbClr val="0095D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defTabSz="914378">
              <a:defRPr/>
            </a:pPr>
            <a:r>
              <a:rPr lang="fr-FR" sz="1000" b="1" kern="0" dirty="0">
                <a:solidFill>
                  <a:schemeClr val="bg1"/>
                </a:solidFill>
                <a:cs typeface="Arial"/>
                <a:sym typeface="Arial"/>
              </a:rPr>
              <a:t>SCPI CNP 3,67 M€</a:t>
            </a:r>
            <a:r>
              <a:rPr lang="fr-FR" sz="1000" kern="0" dirty="0">
                <a:solidFill>
                  <a:schemeClr val="bg1"/>
                </a:solidFill>
                <a:cs typeface="Arial"/>
                <a:sym typeface="Arial"/>
              </a:rPr>
              <a:t>  (SCPI EPARGNE FONCIERE)</a:t>
            </a:r>
          </a:p>
        </p:txBody>
      </p:sp>
      <p:sp>
        <p:nvSpPr>
          <p:cNvPr id="14338" name="Espace réservé du texte 5">
            <a:extLst>
              <a:ext uri="{FF2B5EF4-FFF2-40B4-BE49-F238E27FC236}">
                <a16:creationId xmlns:a16="http://schemas.microsoft.com/office/drawing/2014/main" id="{45D455CC-A355-4521-8797-9750C4E00C01}"/>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C00000"/>
                </a:solidFill>
              </a:rPr>
              <a:t>PREMIUMS </a:t>
            </a:r>
            <a:r>
              <a:rPr lang="fr-FR" altLang="fr-FR" dirty="0"/>
              <a:t>- Les offres phares de chaque univers de besoin et les évènements sur la période</a:t>
            </a:r>
          </a:p>
        </p:txBody>
      </p:sp>
      <p:sp>
        <p:nvSpPr>
          <p:cNvPr id="14339" name="ZoneTexte 3">
            <a:extLst>
              <a:ext uri="{FF2B5EF4-FFF2-40B4-BE49-F238E27FC236}">
                <a16:creationId xmlns:a16="http://schemas.microsoft.com/office/drawing/2014/main" id="{D0D9A415-AE75-4662-AAF3-4520EB3DE348}"/>
              </a:ext>
            </a:extLst>
          </p:cNvPr>
          <p:cNvSpPr txBox="1">
            <a:spLocks noChangeArrowheads="1"/>
          </p:cNvSpPr>
          <p:nvPr/>
        </p:nvSpPr>
        <p:spPr bwMode="auto">
          <a:xfrm>
            <a:off x="2193925" y="3089376"/>
            <a:ext cx="9343954" cy="246221"/>
          </a:xfrm>
          <a:prstGeom prst="rect">
            <a:avLst/>
          </a:prstGeom>
          <a:solidFill>
            <a:srgbClr val="0095D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dirty="0">
                <a:solidFill>
                  <a:schemeClr val="bg1"/>
                </a:solidFill>
              </a:rPr>
              <a:t>GSM / Gestion  Déléguée /OG </a:t>
            </a:r>
            <a:r>
              <a:rPr lang="fr-FR" altLang="fr-FR" sz="1000" dirty="0">
                <a:solidFill>
                  <a:schemeClr val="bg1"/>
                </a:solidFill>
              </a:rPr>
              <a:t>(action PEA)</a:t>
            </a:r>
          </a:p>
        </p:txBody>
      </p:sp>
      <p:sp>
        <p:nvSpPr>
          <p:cNvPr id="14340" name="ZoneTexte 13">
            <a:extLst>
              <a:ext uri="{FF2B5EF4-FFF2-40B4-BE49-F238E27FC236}">
                <a16:creationId xmlns:a16="http://schemas.microsoft.com/office/drawing/2014/main" id="{74D8E2E0-9A1B-47F0-A17A-35A9ABDD78A3}"/>
              </a:ext>
            </a:extLst>
          </p:cNvPr>
          <p:cNvSpPr txBox="1">
            <a:spLocks noChangeArrowheads="1"/>
          </p:cNvSpPr>
          <p:nvPr/>
        </p:nvSpPr>
        <p:spPr bwMode="auto">
          <a:xfrm>
            <a:off x="2201784" y="5251391"/>
            <a:ext cx="9331214" cy="248409"/>
          </a:xfrm>
          <a:prstGeom prst="rect">
            <a:avLst/>
          </a:prstGeom>
          <a:solidFill>
            <a:srgbClr val="7A2C78"/>
          </a:solidFill>
          <a:ln w="9525">
            <a:noFill/>
            <a:miter lim="800000"/>
            <a:headEnd/>
            <a:tailEnd/>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b="1" dirty="0">
                <a:solidFill>
                  <a:schemeClr val="bg1"/>
                </a:solidFill>
              </a:rPr>
              <a:t>Montée en gamme vers cartes Premiums </a:t>
            </a:r>
            <a:r>
              <a:rPr lang="fr-FR" altLang="fr-FR" sz="1000" dirty="0">
                <a:solidFill>
                  <a:schemeClr val="bg1"/>
                </a:solidFill>
              </a:rPr>
              <a:t>-30% pendant 1 an</a:t>
            </a:r>
          </a:p>
        </p:txBody>
      </p:sp>
      <p:sp>
        <p:nvSpPr>
          <p:cNvPr id="14342" name="ZoneTexte 18">
            <a:extLst>
              <a:ext uri="{FF2B5EF4-FFF2-40B4-BE49-F238E27FC236}">
                <a16:creationId xmlns:a16="http://schemas.microsoft.com/office/drawing/2014/main" id="{2D7DE057-E0CE-4CA9-A734-66F43A289898}"/>
              </a:ext>
            </a:extLst>
          </p:cNvPr>
          <p:cNvSpPr txBox="1">
            <a:spLocks noChangeArrowheads="1"/>
          </p:cNvSpPr>
          <p:nvPr/>
        </p:nvSpPr>
        <p:spPr bwMode="auto">
          <a:xfrm>
            <a:off x="2193925" y="3335597"/>
            <a:ext cx="6834188" cy="246221"/>
          </a:xfrm>
          <a:prstGeom prst="rect">
            <a:avLst/>
          </a:prstGeom>
          <a:solidFill>
            <a:srgbClr val="0095D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sz="1000" dirty="0">
                <a:solidFill>
                  <a:schemeClr val="bg1"/>
                </a:solidFill>
              </a:rPr>
              <a:t>Contingent </a:t>
            </a:r>
            <a:r>
              <a:rPr lang="fr-FR" sz="1000" b="1" dirty="0">
                <a:solidFill>
                  <a:schemeClr val="bg1"/>
                </a:solidFill>
              </a:rPr>
              <a:t>FAF IRISEA SANTE: 12 M€  </a:t>
            </a:r>
            <a:r>
              <a:rPr lang="fr-FR" sz="1000" dirty="0">
                <a:solidFill>
                  <a:schemeClr val="bg1"/>
                </a:solidFill>
              </a:rPr>
              <a:t>jusqu’au 30 novembre</a:t>
            </a:r>
            <a:endParaRPr lang="fr-FR" altLang="fr-FR" sz="1000" dirty="0">
              <a:solidFill>
                <a:schemeClr val="bg1"/>
              </a:solidFill>
            </a:endParaRPr>
          </a:p>
        </p:txBody>
      </p:sp>
      <p:sp>
        <p:nvSpPr>
          <p:cNvPr id="14347" name="ZoneTexte 28">
            <a:extLst>
              <a:ext uri="{FF2B5EF4-FFF2-40B4-BE49-F238E27FC236}">
                <a16:creationId xmlns:a16="http://schemas.microsoft.com/office/drawing/2014/main" id="{065EEECD-AC45-48CE-A525-9F06DF19C82F}"/>
              </a:ext>
            </a:extLst>
          </p:cNvPr>
          <p:cNvSpPr txBox="1">
            <a:spLocks noChangeArrowheads="1"/>
          </p:cNvSpPr>
          <p:nvPr/>
        </p:nvSpPr>
        <p:spPr bwMode="auto">
          <a:xfrm>
            <a:off x="2193923" y="5736857"/>
            <a:ext cx="9337776" cy="246221"/>
          </a:xfrm>
          <a:prstGeom prst="rect">
            <a:avLst/>
          </a:prstGeom>
          <a:solidFill>
            <a:schemeClr val="bg1">
              <a:lumMod val="65000"/>
            </a:schemeClr>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sz="1000" b="1" dirty="0">
                <a:solidFill>
                  <a:schemeClr val="bg1"/>
                </a:solidFill>
              </a:rPr>
              <a:t>Cibles monétaires 2022 </a:t>
            </a:r>
            <a:r>
              <a:rPr lang="fr-FR" sz="1000" dirty="0">
                <a:solidFill>
                  <a:schemeClr val="bg1"/>
                </a:solidFill>
              </a:rPr>
              <a:t>(recyclage des échéances)</a:t>
            </a:r>
            <a:endParaRPr lang="fr-FR" altLang="fr-FR" sz="1000" dirty="0">
              <a:solidFill>
                <a:schemeClr val="bg1"/>
              </a:solidFill>
            </a:endParaRPr>
          </a:p>
        </p:txBody>
      </p:sp>
      <p:sp>
        <p:nvSpPr>
          <p:cNvPr id="30" name="Espace réservé du texte 6">
            <a:extLst>
              <a:ext uri="{FF2B5EF4-FFF2-40B4-BE49-F238E27FC236}">
                <a16:creationId xmlns:a16="http://schemas.microsoft.com/office/drawing/2014/main" id="{497ACBBA-AB7F-43FB-9C5A-1B881C46EDF8}"/>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dirty="0"/>
              <a:t>Grand Public</a:t>
            </a:r>
            <a:r>
              <a:rPr dirty="0"/>
              <a:t> - </a:t>
            </a:r>
            <a:r>
              <a:rPr lang="fr-FR" b="0" dirty="0">
                <a:solidFill>
                  <a:srgbClr val="C00000"/>
                </a:solidFill>
              </a:rPr>
              <a:t>Premiums</a:t>
            </a:r>
            <a:r>
              <a:rPr dirty="0"/>
              <a:t> - Professionnels </a:t>
            </a:r>
          </a:p>
        </p:txBody>
      </p:sp>
      <p:sp>
        <p:nvSpPr>
          <p:cNvPr id="9" name="Flèche : pentagone 8">
            <a:extLst>
              <a:ext uri="{FF2B5EF4-FFF2-40B4-BE49-F238E27FC236}">
                <a16:creationId xmlns:a16="http://schemas.microsoft.com/office/drawing/2014/main" id="{A1469BCA-AC5D-4B6D-A7A9-950522A572E7}"/>
              </a:ext>
            </a:extLst>
          </p:cNvPr>
          <p:cNvSpPr/>
          <p:nvPr/>
        </p:nvSpPr>
        <p:spPr>
          <a:xfrm>
            <a:off x="693738" y="1279525"/>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14373" name="ZoneTexte 33">
            <a:extLst>
              <a:ext uri="{FF2B5EF4-FFF2-40B4-BE49-F238E27FC236}">
                <a16:creationId xmlns:a16="http://schemas.microsoft.com/office/drawing/2014/main" id="{1319C092-D346-4AC3-8544-E6FF5EEB3587}"/>
              </a:ext>
            </a:extLst>
          </p:cNvPr>
          <p:cNvSpPr txBox="1">
            <a:spLocks noChangeArrowheads="1"/>
          </p:cNvSpPr>
          <p:nvPr/>
        </p:nvSpPr>
        <p:spPr bwMode="auto">
          <a:xfrm>
            <a:off x="2198072" y="5014898"/>
            <a:ext cx="9337775" cy="246221"/>
          </a:xfrm>
          <a:prstGeom prst="rect">
            <a:avLst/>
          </a:prstGeom>
          <a:solidFill>
            <a:srgbClr val="71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sz="1000" b="1" dirty="0">
                <a:solidFill>
                  <a:schemeClr val="bg1"/>
                </a:solidFill>
              </a:rPr>
              <a:t>CONSO – PRÊT PREMIUM AVANCE LIBERTE </a:t>
            </a:r>
            <a:r>
              <a:rPr lang="fr-FR" sz="1000" dirty="0">
                <a:solidFill>
                  <a:schemeClr val="bg1"/>
                </a:solidFill>
              </a:rPr>
              <a:t>de 10 à 150 K€ (taux préférentiel selon grille, différé de 6 à 24 mois, amortissement jusqu’à 120 mois)</a:t>
            </a:r>
            <a:endParaRPr lang="fr-FR" altLang="fr-FR" sz="1000" dirty="0">
              <a:solidFill>
                <a:schemeClr val="bg1"/>
              </a:solidFill>
            </a:endParaRPr>
          </a:p>
        </p:txBody>
      </p:sp>
      <p:sp>
        <p:nvSpPr>
          <p:cNvPr id="39" name="ZoneTexte 18">
            <a:extLst>
              <a:ext uri="{FF2B5EF4-FFF2-40B4-BE49-F238E27FC236}">
                <a16:creationId xmlns:a16="http://schemas.microsoft.com/office/drawing/2014/main" id="{84AE8127-6F77-41AD-A6FF-4DA8602124E3}"/>
              </a:ext>
            </a:extLst>
          </p:cNvPr>
          <p:cNvSpPr txBox="1">
            <a:spLocks noChangeArrowheads="1"/>
          </p:cNvSpPr>
          <p:nvPr/>
        </p:nvSpPr>
        <p:spPr bwMode="auto">
          <a:xfrm>
            <a:off x="2193925" y="2822580"/>
            <a:ext cx="9343954" cy="276999"/>
          </a:xfrm>
          <a:prstGeom prst="rect">
            <a:avLst/>
          </a:prstGeom>
          <a:solidFill>
            <a:schemeClr val="accent1">
              <a:lumMod val="40000"/>
              <a:lumOff val="60000"/>
            </a:schemeClr>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FR" altLang="fr-FR" sz="1200" b="1" dirty="0">
                <a:solidFill>
                  <a:schemeClr val="bg1"/>
                </a:solidFill>
              </a:rPr>
              <a:t>CHALLENGE Q3 du 01 septembre au 31 décembre 2022</a:t>
            </a:r>
          </a:p>
        </p:txBody>
      </p:sp>
      <p:sp>
        <p:nvSpPr>
          <p:cNvPr id="40" name="ZoneTexte 18">
            <a:extLst>
              <a:ext uri="{FF2B5EF4-FFF2-40B4-BE49-F238E27FC236}">
                <a16:creationId xmlns:a16="http://schemas.microsoft.com/office/drawing/2014/main" id="{A8F957CB-7561-4A7C-B350-29B41D1E29A2}"/>
              </a:ext>
            </a:extLst>
          </p:cNvPr>
          <p:cNvSpPr txBox="1">
            <a:spLocks noChangeArrowheads="1"/>
          </p:cNvSpPr>
          <p:nvPr/>
        </p:nvSpPr>
        <p:spPr bwMode="auto">
          <a:xfrm>
            <a:off x="2193925" y="3574076"/>
            <a:ext cx="7095322" cy="246221"/>
          </a:xfrm>
          <a:prstGeom prst="rect">
            <a:avLst/>
          </a:prstGeom>
          <a:solidFill>
            <a:srgbClr val="0095D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sz="1000" dirty="0">
                <a:solidFill>
                  <a:schemeClr val="bg1"/>
                </a:solidFill>
              </a:rPr>
              <a:t>Contingent </a:t>
            </a:r>
            <a:r>
              <a:rPr lang="fr-FR" sz="1000" b="1" dirty="0">
                <a:solidFill>
                  <a:schemeClr val="bg1"/>
                </a:solidFill>
              </a:rPr>
              <a:t>FAF IRIS IMPACT 12 M€ </a:t>
            </a:r>
            <a:r>
              <a:rPr lang="fr-FR" sz="1000" dirty="0">
                <a:solidFill>
                  <a:schemeClr val="bg1"/>
                </a:solidFill>
              </a:rPr>
              <a:t>jusqu’au 2 décembre </a:t>
            </a:r>
            <a:endParaRPr lang="fr-FR" altLang="fr-FR" sz="1000" dirty="0">
              <a:solidFill>
                <a:schemeClr val="bg1"/>
              </a:solidFill>
            </a:endParaRPr>
          </a:p>
        </p:txBody>
      </p:sp>
      <p:sp>
        <p:nvSpPr>
          <p:cNvPr id="42" name="ZoneTexte 18">
            <a:extLst>
              <a:ext uri="{FF2B5EF4-FFF2-40B4-BE49-F238E27FC236}">
                <a16:creationId xmlns:a16="http://schemas.microsoft.com/office/drawing/2014/main" id="{64EA86A9-1521-401D-A646-BF9246822D00}"/>
              </a:ext>
            </a:extLst>
          </p:cNvPr>
          <p:cNvSpPr txBox="1">
            <a:spLocks noChangeArrowheads="1"/>
          </p:cNvSpPr>
          <p:nvPr/>
        </p:nvSpPr>
        <p:spPr bwMode="auto">
          <a:xfrm>
            <a:off x="2198071" y="3819190"/>
            <a:ext cx="9338791" cy="246221"/>
          </a:xfrm>
          <a:prstGeom prst="rect">
            <a:avLst/>
          </a:prstGeom>
          <a:solidFill>
            <a:srgbClr val="0095DA"/>
          </a:solidFill>
          <a:ln w="9525">
            <a:noFill/>
            <a:miter lim="800000"/>
            <a:headEnd/>
            <a:tailEnd/>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sz="1000" dirty="0">
                <a:solidFill>
                  <a:schemeClr val="bg1"/>
                </a:solidFill>
              </a:rPr>
              <a:t>Contingent </a:t>
            </a:r>
            <a:r>
              <a:rPr lang="fr-FR" sz="1000" b="1" dirty="0">
                <a:solidFill>
                  <a:schemeClr val="bg1"/>
                </a:solidFill>
              </a:rPr>
              <a:t>FAF IRISEA PEA </a:t>
            </a:r>
            <a:r>
              <a:rPr lang="fr-FR" sz="1000" dirty="0">
                <a:solidFill>
                  <a:schemeClr val="bg1"/>
                </a:solidFill>
              </a:rPr>
              <a:t>à venir en septembre  </a:t>
            </a:r>
            <a:endParaRPr lang="fr-FR" altLang="fr-FR" sz="1000" dirty="0">
              <a:solidFill>
                <a:schemeClr val="bg1"/>
              </a:solidFill>
            </a:endParaRPr>
          </a:p>
        </p:txBody>
      </p:sp>
      <p:sp>
        <p:nvSpPr>
          <p:cNvPr id="43" name="ZoneTexte 18">
            <a:extLst>
              <a:ext uri="{FF2B5EF4-FFF2-40B4-BE49-F238E27FC236}">
                <a16:creationId xmlns:a16="http://schemas.microsoft.com/office/drawing/2014/main" id="{DE47E1E0-F4B7-49DD-A60B-23FF23F0CE71}"/>
              </a:ext>
            </a:extLst>
          </p:cNvPr>
          <p:cNvSpPr txBox="1">
            <a:spLocks noChangeArrowheads="1"/>
          </p:cNvSpPr>
          <p:nvPr/>
        </p:nvSpPr>
        <p:spPr bwMode="auto">
          <a:xfrm>
            <a:off x="2204634" y="4541735"/>
            <a:ext cx="9331213" cy="246221"/>
          </a:xfrm>
          <a:prstGeom prst="rect">
            <a:avLst/>
          </a:prstGeom>
          <a:solidFill>
            <a:srgbClr val="0095D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defTabSz="914378">
              <a:defRPr/>
            </a:pPr>
            <a:r>
              <a:rPr lang="fr-FR" sz="1000" b="1" kern="0" dirty="0">
                <a:solidFill>
                  <a:schemeClr val="bg1"/>
                </a:solidFill>
                <a:cs typeface="Arial"/>
                <a:sym typeface="Arial"/>
              </a:rPr>
              <a:t>SCPI BPCE Vie </a:t>
            </a:r>
            <a:r>
              <a:rPr lang="fr-FR" sz="1000" kern="0" dirty="0">
                <a:solidFill>
                  <a:schemeClr val="bg1"/>
                </a:solidFill>
                <a:cs typeface="Arial"/>
                <a:sym typeface="Arial"/>
              </a:rPr>
              <a:t>ACCIMMO PIERRE </a:t>
            </a:r>
            <a:r>
              <a:rPr lang="fr-FR" sz="1000" b="1" kern="0" dirty="0">
                <a:solidFill>
                  <a:schemeClr val="bg1"/>
                </a:solidFill>
                <a:cs typeface="Arial"/>
                <a:sym typeface="Arial"/>
              </a:rPr>
              <a:t>1,37 M€</a:t>
            </a:r>
            <a:r>
              <a:rPr lang="fr-FR" sz="1000" kern="0" dirty="0">
                <a:solidFill>
                  <a:schemeClr val="bg1"/>
                </a:solidFill>
                <a:cs typeface="Arial"/>
                <a:sym typeface="Arial"/>
              </a:rPr>
              <a:t> - </a:t>
            </a:r>
            <a:r>
              <a:rPr lang="fr-FR" sz="1000" b="1" kern="0" dirty="0">
                <a:solidFill>
                  <a:schemeClr val="bg1"/>
                </a:solidFill>
                <a:cs typeface="Arial"/>
                <a:sym typeface="Arial"/>
              </a:rPr>
              <a:t>ATOUT PIERRE DIVERSIFICATION 3,6M€ et IMMORENTE 2,6M€</a:t>
            </a:r>
            <a:endParaRPr lang="fr-FR" sz="1000" kern="0" dirty="0">
              <a:solidFill>
                <a:schemeClr val="bg1"/>
              </a:solidFill>
              <a:cs typeface="Arial"/>
              <a:sym typeface="Arial"/>
            </a:endParaRPr>
          </a:p>
        </p:txBody>
      </p:sp>
      <p:sp>
        <p:nvSpPr>
          <p:cNvPr id="44" name="ZoneTexte 18">
            <a:extLst>
              <a:ext uri="{FF2B5EF4-FFF2-40B4-BE49-F238E27FC236}">
                <a16:creationId xmlns:a16="http://schemas.microsoft.com/office/drawing/2014/main" id="{5A806F61-8A82-41C5-BD61-E31E959E8F65}"/>
              </a:ext>
            </a:extLst>
          </p:cNvPr>
          <p:cNvSpPr txBox="1">
            <a:spLocks noChangeArrowheads="1"/>
          </p:cNvSpPr>
          <p:nvPr/>
        </p:nvSpPr>
        <p:spPr bwMode="auto">
          <a:xfrm>
            <a:off x="2198071" y="4773936"/>
            <a:ext cx="9337776" cy="246221"/>
          </a:xfrm>
          <a:prstGeom prst="rect">
            <a:avLst/>
          </a:prstGeom>
          <a:solidFill>
            <a:srgbClr val="0095D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sz="1000" b="1" kern="0" dirty="0">
                <a:solidFill>
                  <a:schemeClr val="bg1"/>
                </a:solidFill>
                <a:cs typeface="Arial"/>
                <a:sym typeface="Arial"/>
              </a:rPr>
              <a:t>OPTION TRANSMISSION </a:t>
            </a:r>
            <a:r>
              <a:rPr lang="fr-FR" sz="1000" kern="0" dirty="0">
                <a:solidFill>
                  <a:schemeClr val="bg1"/>
                </a:solidFill>
                <a:cs typeface="Arial"/>
                <a:sym typeface="Arial"/>
              </a:rPr>
              <a:t>(successions bon de parrainage)</a:t>
            </a:r>
            <a:endParaRPr lang="fr-FR" altLang="fr-FR" sz="1000" dirty="0">
              <a:solidFill>
                <a:schemeClr val="bg1"/>
              </a:solidFill>
            </a:endParaRPr>
          </a:p>
        </p:txBody>
      </p:sp>
      <p:pic>
        <p:nvPicPr>
          <p:cNvPr id="48" name="Picture 2" descr="Sticker arbre été vert pas cher Etiquette &amp;amp;amp; Autocollant">
            <a:extLst>
              <a:ext uri="{FF2B5EF4-FFF2-40B4-BE49-F238E27FC236}">
                <a16:creationId xmlns:a16="http://schemas.microsoft.com/office/drawing/2014/main" id="{EEA75BA4-ABD3-4730-B894-B1ADBAAC31A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82990" y="3535746"/>
            <a:ext cx="302697" cy="302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B96FD30D-0A12-4699-80D1-CF9047775B49}"/>
              </a:ext>
            </a:extLst>
          </p:cNvPr>
          <p:cNvSpPr/>
          <p:nvPr/>
        </p:nvSpPr>
        <p:spPr>
          <a:xfrm>
            <a:off x="492759" y="2357120"/>
            <a:ext cx="1711875" cy="4086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lumMod val="85000"/>
                </a:schemeClr>
              </a:solidFill>
            </a:endParaRPr>
          </a:p>
        </p:txBody>
      </p:sp>
      <p:sp>
        <p:nvSpPr>
          <p:cNvPr id="49" name="ZoneTexte 18">
            <a:extLst>
              <a:ext uri="{FF2B5EF4-FFF2-40B4-BE49-F238E27FC236}">
                <a16:creationId xmlns:a16="http://schemas.microsoft.com/office/drawing/2014/main" id="{A76B5010-E65B-4C77-93B4-90FD169606A3}"/>
              </a:ext>
            </a:extLst>
          </p:cNvPr>
          <p:cNvSpPr txBox="1">
            <a:spLocks noChangeArrowheads="1"/>
          </p:cNvSpPr>
          <p:nvPr/>
        </p:nvSpPr>
        <p:spPr bwMode="auto">
          <a:xfrm>
            <a:off x="5099926" y="4065925"/>
            <a:ext cx="6436723" cy="246064"/>
          </a:xfrm>
          <a:prstGeom prst="rect">
            <a:avLst/>
          </a:prstGeom>
          <a:solidFill>
            <a:srgbClr val="0095D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sz="1000" b="1" dirty="0">
                <a:solidFill>
                  <a:schemeClr val="bg1"/>
                </a:solidFill>
              </a:rPr>
              <a:t>Campagne de défiscalisation 2022</a:t>
            </a:r>
            <a:endParaRPr lang="fr-FR" altLang="fr-FR" sz="1000" b="1" dirty="0">
              <a:solidFill>
                <a:schemeClr val="bg1"/>
              </a:solidFill>
            </a:endParaRPr>
          </a:p>
        </p:txBody>
      </p:sp>
      <p:sp>
        <p:nvSpPr>
          <p:cNvPr id="14362" name="ZoneTexte 2">
            <a:extLst>
              <a:ext uri="{FF2B5EF4-FFF2-40B4-BE49-F238E27FC236}">
                <a16:creationId xmlns:a16="http://schemas.microsoft.com/office/drawing/2014/main" id="{F24C3BCF-8DA9-48EC-B68C-CB89DEEE3EE5}"/>
              </a:ext>
            </a:extLst>
          </p:cNvPr>
          <p:cNvSpPr txBox="1">
            <a:spLocks noChangeArrowheads="1"/>
          </p:cNvSpPr>
          <p:nvPr/>
        </p:nvSpPr>
        <p:spPr bwMode="auto">
          <a:xfrm>
            <a:off x="788907" y="3911780"/>
            <a:ext cx="14130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95DA"/>
                </a:solidFill>
              </a:rPr>
              <a:t>Epargne</a:t>
            </a:r>
          </a:p>
        </p:txBody>
      </p:sp>
      <p:sp>
        <p:nvSpPr>
          <p:cNvPr id="14363" name="ZoneTexte 37">
            <a:extLst>
              <a:ext uri="{FF2B5EF4-FFF2-40B4-BE49-F238E27FC236}">
                <a16:creationId xmlns:a16="http://schemas.microsoft.com/office/drawing/2014/main" id="{9C9EB8F2-4CEA-4494-9F11-ADBF174B3F9A}"/>
              </a:ext>
            </a:extLst>
          </p:cNvPr>
          <p:cNvSpPr txBox="1">
            <a:spLocks noChangeArrowheads="1"/>
          </p:cNvSpPr>
          <p:nvPr/>
        </p:nvSpPr>
        <p:spPr bwMode="auto">
          <a:xfrm>
            <a:off x="782345" y="5222042"/>
            <a:ext cx="14196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A2C78"/>
                </a:solidFill>
              </a:rPr>
              <a:t>Bancarisation</a:t>
            </a:r>
            <a:endParaRPr lang="fr-FR" altLang="fr-FR" sz="1400" dirty="0"/>
          </a:p>
        </p:txBody>
      </p:sp>
      <p:sp>
        <p:nvSpPr>
          <p:cNvPr id="14364" name="ZoneTexte 38">
            <a:extLst>
              <a:ext uri="{FF2B5EF4-FFF2-40B4-BE49-F238E27FC236}">
                <a16:creationId xmlns:a16="http://schemas.microsoft.com/office/drawing/2014/main" id="{4001DDA8-0D40-4016-A9BE-A6F4D25BD342}"/>
              </a:ext>
            </a:extLst>
          </p:cNvPr>
          <p:cNvSpPr txBox="1">
            <a:spLocks noChangeArrowheads="1"/>
          </p:cNvSpPr>
          <p:nvPr/>
        </p:nvSpPr>
        <p:spPr bwMode="auto">
          <a:xfrm>
            <a:off x="778420" y="4973841"/>
            <a:ext cx="1413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1BF44"/>
                </a:solidFill>
              </a:rPr>
              <a:t>Crédit</a:t>
            </a:r>
            <a:endParaRPr lang="fr-FR" altLang="fr-FR" sz="1400" dirty="0"/>
          </a:p>
        </p:txBody>
      </p:sp>
      <p:sp>
        <p:nvSpPr>
          <p:cNvPr id="41" name="ZoneTexte 40">
            <a:extLst>
              <a:ext uri="{FF2B5EF4-FFF2-40B4-BE49-F238E27FC236}">
                <a16:creationId xmlns:a16="http://schemas.microsoft.com/office/drawing/2014/main" id="{8F18928B-9D01-4955-A7EE-38902F4E97D2}"/>
              </a:ext>
            </a:extLst>
          </p:cNvPr>
          <p:cNvSpPr txBox="1">
            <a:spLocks noChangeArrowheads="1"/>
          </p:cNvSpPr>
          <p:nvPr/>
        </p:nvSpPr>
        <p:spPr bwMode="auto">
          <a:xfrm>
            <a:off x="789602" y="5719284"/>
            <a:ext cx="1401907" cy="307777"/>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fr-FR" altLang="fr-FR" sz="1400" b="1" dirty="0">
                <a:solidFill>
                  <a:schemeClr val="tx1">
                    <a:lumMod val="50000"/>
                    <a:lumOff val="50000"/>
                  </a:schemeClr>
                </a:solidFill>
              </a:rPr>
              <a:t>Echéances</a:t>
            </a:r>
            <a:endParaRPr lang="fr-FR" altLang="fr-FR" sz="1400" dirty="0">
              <a:solidFill>
                <a:schemeClr val="tx1">
                  <a:lumMod val="50000"/>
                  <a:lumOff val="50000"/>
                </a:schemeClr>
              </a:solidFill>
            </a:endParaRPr>
          </a:p>
        </p:txBody>
      </p:sp>
      <p:sp>
        <p:nvSpPr>
          <p:cNvPr id="53" name="ZoneTexte 3">
            <a:extLst>
              <a:ext uri="{FF2B5EF4-FFF2-40B4-BE49-F238E27FC236}">
                <a16:creationId xmlns:a16="http://schemas.microsoft.com/office/drawing/2014/main" id="{772B067E-A613-4C93-96C9-6BAB057C2534}"/>
              </a:ext>
            </a:extLst>
          </p:cNvPr>
          <p:cNvSpPr txBox="1">
            <a:spLocks noChangeArrowheads="1"/>
          </p:cNvSpPr>
          <p:nvPr/>
        </p:nvSpPr>
        <p:spPr bwMode="auto">
          <a:xfrm>
            <a:off x="5272088" y="2331769"/>
            <a:ext cx="21780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900" b="1" dirty="0">
                <a:solidFill>
                  <a:srgbClr val="D62D84"/>
                </a:solidFill>
              </a:rPr>
              <a:t>Mondial de l’auto</a:t>
            </a:r>
          </a:p>
          <a:p>
            <a:pPr algn="ctr"/>
            <a:r>
              <a:rPr lang="fr-FR" altLang="fr-FR" sz="700" dirty="0">
                <a:solidFill>
                  <a:srgbClr val="D62D84"/>
                </a:solidFill>
              </a:rPr>
              <a:t>Du 18 au 23 octobre</a:t>
            </a:r>
          </a:p>
        </p:txBody>
      </p:sp>
      <p:sp>
        <p:nvSpPr>
          <p:cNvPr id="54" name="ZoneTexte 25">
            <a:extLst>
              <a:ext uri="{FF2B5EF4-FFF2-40B4-BE49-F238E27FC236}">
                <a16:creationId xmlns:a16="http://schemas.microsoft.com/office/drawing/2014/main" id="{7A8CF0E9-76A4-4648-A09F-D8A3679BC5A3}"/>
              </a:ext>
            </a:extLst>
          </p:cNvPr>
          <p:cNvSpPr txBox="1">
            <a:spLocks noChangeArrowheads="1"/>
          </p:cNvSpPr>
          <p:nvPr/>
        </p:nvSpPr>
        <p:spPr bwMode="auto">
          <a:xfrm>
            <a:off x="9002713" y="2384157"/>
            <a:ext cx="19319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000" dirty="0">
                <a:solidFill>
                  <a:srgbClr val="98082A"/>
                </a:solidFill>
              </a:rPr>
              <a:t>21 novembre au 18 décembre</a:t>
            </a:r>
          </a:p>
        </p:txBody>
      </p:sp>
      <p:sp>
        <p:nvSpPr>
          <p:cNvPr id="55" name="ZoneTexte 54">
            <a:extLst>
              <a:ext uri="{FF2B5EF4-FFF2-40B4-BE49-F238E27FC236}">
                <a16:creationId xmlns:a16="http://schemas.microsoft.com/office/drawing/2014/main" id="{2BC038D9-2DD8-41ED-AC62-62A6C596D062}"/>
              </a:ext>
            </a:extLst>
          </p:cNvPr>
          <p:cNvSpPr txBox="1"/>
          <p:nvPr/>
        </p:nvSpPr>
        <p:spPr>
          <a:xfrm>
            <a:off x="2849563" y="2330182"/>
            <a:ext cx="2217737" cy="338137"/>
          </a:xfrm>
          <a:prstGeom prst="rect">
            <a:avLst/>
          </a:prstGeom>
          <a:noFill/>
        </p:spPr>
        <p:txBody>
          <a:bodyPr>
            <a:spAutoFit/>
          </a:bodyPr>
          <a:lstStyle/>
          <a:p>
            <a:pPr algn="ctr">
              <a:defRPr/>
            </a:pPr>
            <a:r>
              <a:rPr lang="fr-FR" sz="900" b="1" dirty="0">
                <a:solidFill>
                  <a:schemeClr val="accent6">
                    <a:lumMod val="50000"/>
                  </a:schemeClr>
                </a:solidFill>
              </a:rPr>
              <a:t>Semaine du développement durable</a:t>
            </a:r>
          </a:p>
          <a:p>
            <a:pPr algn="ctr">
              <a:defRPr/>
            </a:pPr>
            <a:r>
              <a:rPr lang="fr-FR" sz="700" dirty="0">
                <a:solidFill>
                  <a:schemeClr val="accent6">
                    <a:lumMod val="50000"/>
                  </a:schemeClr>
                </a:solidFill>
              </a:rPr>
              <a:t>Du 18 septembre au 08 octobre</a:t>
            </a:r>
          </a:p>
        </p:txBody>
      </p:sp>
      <p:sp>
        <p:nvSpPr>
          <p:cNvPr id="56" name="ZoneTexte 24">
            <a:extLst>
              <a:ext uri="{FF2B5EF4-FFF2-40B4-BE49-F238E27FC236}">
                <a16:creationId xmlns:a16="http://schemas.microsoft.com/office/drawing/2014/main" id="{BA7CBA80-52CE-4AFB-B98A-1EB74828FB57}"/>
              </a:ext>
            </a:extLst>
          </p:cNvPr>
          <p:cNvSpPr txBox="1">
            <a:spLocks noChangeArrowheads="1"/>
          </p:cNvSpPr>
          <p:nvPr/>
        </p:nvSpPr>
        <p:spPr bwMode="auto">
          <a:xfrm>
            <a:off x="7859713" y="2386492"/>
            <a:ext cx="11128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000" dirty="0">
                <a:solidFill>
                  <a:srgbClr val="000000"/>
                </a:solidFill>
              </a:rPr>
              <a:t>25 novembre</a:t>
            </a:r>
          </a:p>
        </p:txBody>
      </p:sp>
      <p:pic>
        <p:nvPicPr>
          <p:cNvPr id="57" name="Picture 2" descr="Sticker arbre été vert pas cher Etiquette &amp;amp;amp; Autocollant">
            <a:extLst>
              <a:ext uri="{FF2B5EF4-FFF2-40B4-BE49-F238E27FC236}">
                <a16:creationId xmlns:a16="http://schemas.microsoft.com/office/drawing/2014/main" id="{5A92234B-61F9-462C-B2C6-AEA1D3D3EA3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3613" y="1692007"/>
            <a:ext cx="6159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Image 41">
            <a:extLst>
              <a:ext uri="{FF2B5EF4-FFF2-40B4-BE49-F238E27FC236}">
                <a16:creationId xmlns:a16="http://schemas.microsoft.com/office/drawing/2014/main" id="{2CA52E75-7C8C-4B09-BC45-5B6C2F708C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2088" y="1717407"/>
            <a:ext cx="217805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Image 1">
            <a:extLst>
              <a:ext uri="{FF2B5EF4-FFF2-40B4-BE49-F238E27FC236}">
                <a16:creationId xmlns:a16="http://schemas.microsoft.com/office/drawing/2014/main" id="{A5DC3929-7278-40D6-AF21-A8F1F7AB1A6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028113" y="1717407"/>
            <a:ext cx="1906587" cy="600075"/>
          </a:xfrm>
          <a:prstGeom prst="rect">
            <a:avLst/>
          </a:prstGeom>
          <a:noFill/>
          <a:ln w="9525">
            <a:solidFill>
              <a:srgbClr val="9E0C32"/>
            </a:solidFill>
            <a:miter lim="800000"/>
            <a:headEnd/>
            <a:tailEnd/>
          </a:ln>
          <a:extLst>
            <a:ext uri="{909E8E84-426E-40DD-AFC4-6F175D3DCCD1}">
              <a14:hiddenFill xmlns:a14="http://schemas.microsoft.com/office/drawing/2010/main">
                <a:solidFill>
                  <a:srgbClr val="FFFFFF"/>
                </a:solidFill>
              </a14:hiddenFill>
            </a:ext>
          </a:extLst>
        </p:spPr>
      </p:pic>
      <p:pic>
        <p:nvPicPr>
          <p:cNvPr id="60" name="Image 2">
            <a:extLst>
              <a:ext uri="{FF2B5EF4-FFF2-40B4-BE49-F238E27FC236}">
                <a16:creationId xmlns:a16="http://schemas.microsoft.com/office/drawing/2014/main" id="{637BDD36-D439-48DA-9B82-DFB7C1B8D45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9713" y="1720582"/>
            <a:ext cx="1122362"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Image 5">
            <a:extLst>
              <a:ext uri="{FF2B5EF4-FFF2-40B4-BE49-F238E27FC236}">
                <a16:creationId xmlns:a16="http://schemas.microsoft.com/office/drawing/2014/main" id="{778F2D85-D371-483A-82B7-D8020743CEC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49563" y="1723757"/>
            <a:ext cx="2217737"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Image 44">
            <a:extLst>
              <a:ext uri="{FF2B5EF4-FFF2-40B4-BE49-F238E27FC236}">
                <a16:creationId xmlns:a16="http://schemas.microsoft.com/office/drawing/2014/main" id="{313A398E-6AC7-453D-9159-DF3035B57BD0}"/>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1381627" y="519386"/>
            <a:ext cx="588871" cy="572283"/>
          </a:xfrm>
          <a:prstGeom prst="rect">
            <a:avLst/>
          </a:prstGeom>
        </p:spPr>
      </p:pic>
      <p:sp>
        <p:nvSpPr>
          <p:cNvPr id="38" name="ZoneTexte 28">
            <a:extLst>
              <a:ext uri="{FF2B5EF4-FFF2-40B4-BE49-F238E27FC236}">
                <a16:creationId xmlns:a16="http://schemas.microsoft.com/office/drawing/2014/main" id="{9C13F364-3D97-457B-AE1B-EAF55BEEC0BA}"/>
              </a:ext>
            </a:extLst>
          </p:cNvPr>
          <p:cNvSpPr txBox="1">
            <a:spLocks noChangeArrowheads="1"/>
          </p:cNvSpPr>
          <p:nvPr/>
        </p:nvSpPr>
        <p:spPr bwMode="auto">
          <a:xfrm>
            <a:off x="2204959" y="5487772"/>
            <a:ext cx="9328039" cy="246221"/>
          </a:xfrm>
          <a:prstGeom prst="rect">
            <a:avLst/>
          </a:prstGeom>
          <a:solidFill>
            <a:srgbClr val="FFC000"/>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sz="1000" b="1" dirty="0">
                <a:solidFill>
                  <a:schemeClr val="bg1"/>
                </a:solidFill>
              </a:rPr>
              <a:t>Prémiums sans IARD et détenteurs des univers BEPC (30-65 ans)</a:t>
            </a:r>
            <a:endParaRPr lang="fr-FR" altLang="fr-FR" sz="1000" dirty="0">
              <a:solidFill>
                <a:schemeClr val="bg1"/>
              </a:solidFill>
            </a:endParaRPr>
          </a:p>
        </p:txBody>
      </p:sp>
      <p:sp>
        <p:nvSpPr>
          <p:cNvPr id="46" name="ZoneTexte 45">
            <a:extLst>
              <a:ext uri="{FF2B5EF4-FFF2-40B4-BE49-F238E27FC236}">
                <a16:creationId xmlns:a16="http://schemas.microsoft.com/office/drawing/2014/main" id="{7721DE8B-3DFC-45A0-B2F0-F6D18A3DE28C}"/>
              </a:ext>
            </a:extLst>
          </p:cNvPr>
          <p:cNvSpPr txBox="1">
            <a:spLocks noChangeArrowheads="1"/>
          </p:cNvSpPr>
          <p:nvPr/>
        </p:nvSpPr>
        <p:spPr bwMode="auto">
          <a:xfrm>
            <a:off x="809348" y="5469382"/>
            <a:ext cx="1401907" cy="307777"/>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fr-FR" altLang="fr-FR" sz="1400" b="1" dirty="0">
                <a:solidFill>
                  <a:srgbClr val="FFC000"/>
                </a:solidFill>
              </a:rPr>
              <a:t>IARD</a:t>
            </a:r>
            <a:endParaRPr lang="fr-FR" altLang="fr-FR" sz="1400" dirty="0">
              <a:solidFill>
                <a:srgbClr val="FFC000"/>
              </a:solidFill>
            </a:endParaRPr>
          </a:p>
        </p:txBody>
      </p:sp>
      <p:sp>
        <p:nvSpPr>
          <p:cNvPr id="47" name="ZoneTexte 9">
            <a:extLst>
              <a:ext uri="{FF2B5EF4-FFF2-40B4-BE49-F238E27FC236}">
                <a16:creationId xmlns:a16="http://schemas.microsoft.com/office/drawing/2014/main" id="{E87B5E04-172E-4545-80C7-68EDAAFC5704}"/>
              </a:ext>
            </a:extLst>
          </p:cNvPr>
          <p:cNvSpPr txBox="1">
            <a:spLocks noChangeArrowheads="1"/>
          </p:cNvSpPr>
          <p:nvPr/>
        </p:nvSpPr>
        <p:spPr bwMode="auto">
          <a:xfrm>
            <a:off x="234738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Septembre</a:t>
            </a:r>
          </a:p>
        </p:txBody>
      </p:sp>
      <p:sp>
        <p:nvSpPr>
          <p:cNvPr id="50" name="ZoneTexte 31">
            <a:extLst>
              <a:ext uri="{FF2B5EF4-FFF2-40B4-BE49-F238E27FC236}">
                <a16:creationId xmlns:a16="http://schemas.microsoft.com/office/drawing/2014/main" id="{B635D30A-8496-45ED-BE49-248D0C4EDA8F}"/>
              </a:ext>
            </a:extLst>
          </p:cNvPr>
          <p:cNvSpPr txBox="1">
            <a:spLocks noChangeArrowheads="1"/>
          </p:cNvSpPr>
          <p:nvPr/>
        </p:nvSpPr>
        <p:spPr bwMode="auto">
          <a:xfrm>
            <a:off x="473022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a:solidFill>
                  <a:srgbClr val="C00000"/>
                </a:solidFill>
              </a:rPr>
              <a:t>Octobre</a:t>
            </a:r>
          </a:p>
        </p:txBody>
      </p:sp>
      <p:sp>
        <p:nvSpPr>
          <p:cNvPr id="51" name="ZoneTexte 32">
            <a:extLst>
              <a:ext uri="{FF2B5EF4-FFF2-40B4-BE49-F238E27FC236}">
                <a16:creationId xmlns:a16="http://schemas.microsoft.com/office/drawing/2014/main" id="{B8939B03-AFE8-429A-B786-74FDCAE9393F}"/>
              </a:ext>
            </a:extLst>
          </p:cNvPr>
          <p:cNvSpPr txBox="1">
            <a:spLocks noChangeArrowheads="1"/>
          </p:cNvSpPr>
          <p:nvPr/>
        </p:nvSpPr>
        <p:spPr bwMode="auto">
          <a:xfrm>
            <a:off x="7036865" y="1271588"/>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a:solidFill>
                  <a:srgbClr val="C00000"/>
                </a:solidFill>
              </a:rPr>
              <a:t>Novembre</a:t>
            </a:r>
          </a:p>
        </p:txBody>
      </p:sp>
      <p:sp>
        <p:nvSpPr>
          <p:cNvPr id="52" name="ZoneTexte 33">
            <a:extLst>
              <a:ext uri="{FF2B5EF4-FFF2-40B4-BE49-F238E27FC236}">
                <a16:creationId xmlns:a16="http://schemas.microsoft.com/office/drawing/2014/main" id="{17426B5D-D776-4B43-A2EC-87F1476FD6E0}"/>
              </a:ext>
            </a:extLst>
          </p:cNvPr>
          <p:cNvSpPr txBox="1">
            <a:spLocks noChangeArrowheads="1"/>
          </p:cNvSpPr>
          <p:nvPr/>
        </p:nvSpPr>
        <p:spPr bwMode="auto">
          <a:xfrm>
            <a:off x="9303815" y="1265238"/>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Décembre</a:t>
            </a:r>
          </a:p>
        </p:txBody>
      </p:sp>
    </p:spTree>
    <p:extLst>
      <p:ext uri="{BB962C8B-B14F-4D97-AF65-F5344CB8AC3E}">
        <p14:creationId xmlns:p14="http://schemas.microsoft.com/office/powerpoint/2010/main" val="856211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8" descr="Confident people collection design">
            <a:extLst>
              <a:ext uri="{FF2B5EF4-FFF2-40B4-BE49-F238E27FC236}">
                <a16:creationId xmlns:a16="http://schemas.microsoft.com/office/drawing/2014/main" id="{0A73131C-993A-491B-A39E-EAD5FEDDD0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5266590" y="1412875"/>
            <a:ext cx="599987" cy="2126029"/>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 5">
            <a:extLst>
              <a:ext uri="{FF2B5EF4-FFF2-40B4-BE49-F238E27FC236}">
                <a16:creationId xmlns:a16="http://schemas.microsoft.com/office/drawing/2014/main" id="{18B90DA6-FB4D-4A4C-B3E7-EFE209807044}"/>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du contenu 8">
            <a:extLst>
              <a:ext uri="{FF2B5EF4-FFF2-40B4-BE49-F238E27FC236}">
                <a16:creationId xmlns:a16="http://schemas.microsoft.com/office/drawing/2014/main" id="{C2B02A7A-29B4-4688-9F39-EC6C73EAA8D5}"/>
              </a:ext>
            </a:extLst>
          </p:cNvPr>
          <p:cNvSpPr>
            <a:spLocks noGrp="1"/>
          </p:cNvSpPr>
          <p:nvPr>
            <p:ph idx="17"/>
          </p:nvPr>
        </p:nvSpPr>
        <p:spPr>
          <a:xfrm>
            <a:off x="695325" y="1279525"/>
            <a:ext cx="5208588" cy="2393950"/>
          </a:xfrm>
          <a:ln w="28575">
            <a:solidFill>
              <a:srgbClr val="0095DA"/>
            </a:solidFill>
          </a:ln>
        </p:spPr>
        <p:txBody>
          <a:bodyPr/>
          <a:lstStyle/>
          <a:p>
            <a:pPr marL="0" indent="0" eaLnBrk="1" fontAlgn="auto" hangingPunct="1">
              <a:spcAft>
                <a:spcPts val="0"/>
              </a:spcAft>
              <a:buNone/>
              <a:defRPr/>
            </a:pPr>
            <a:r>
              <a:rPr lang="fr-FR" dirty="0"/>
              <a:t> </a:t>
            </a:r>
          </a:p>
        </p:txBody>
      </p:sp>
      <p:sp>
        <p:nvSpPr>
          <p:cNvPr id="33" name="Espace réservé du contenu 8">
            <a:extLst>
              <a:ext uri="{FF2B5EF4-FFF2-40B4-BE49-F238E27FC236}">
                <a16:creationId xmlns:a16="http://schemas.microsoft.com/office/drawing/2014/main" id="{63D6441D-6D26-4B14-9F30-460A62747B90}"/>
              </a:ext>
            </a:extLst>
          </p:cNvPr>
          <p:cNvSpPr txBox="1">
            <a:spLocks/>
          </p:cNvSpPr>
          <p:nvPr/>
        </p:nvSpPr>
        <p:spPr>
          <a:xfrm>
            <a:off x="695325" y="1278388"/>
            <a:ext cx="4714876" cy="2393950"/>
          </a:xfrm>
          <a:prstGeom prst="rect">
            <a:avLst/>
          </a:prstGeom>
          <a:ln w="28575">
            <a:no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fontAlgn="auto" hangingPunct="1">
              <a:spcAft>
                <a:spcPts val="0"/>
              </a:spcAft>
              <a:defRPr/>
            </a:pPr>
            <a:r>
              <a:rPr lang="fr-FR" sz="1400" b="1" dirty="0">
                <a:solidFill>
                  <a:srgbClr val="C00000"/>
                </a:solidFill>
              </a:rPr>
              <a:t>Qui contacter ? </a:t>
            </a:r>
          </a:p>
          <a:p>
            <a:pPr lvl="1" eaLnBrk="1" fontAlgn="auto" hangingPunct="1">
              <a:spcBef>
                <a:spcPts val="300"/>
              </a:spcBef>
              <a:spcAft>
                <a:spcPts val="0"/>
              </a:spcAft>
              <a:defRPr/>
            </a:pPr>
            <a:r>
              <a:rPr lang="fr-FR" sz="1200" dirty="0"/>
              <a:t>Les cibles GERC prioritaires</a:t>
            </a:r>
          </a:p>
          <a:p>
            <a:pPr lvl="2" eaLnBrk="1" fontAlgn="auto" hangingPunct="1">
              <a:spcBef>
                <a:spcPts val="300"/>
              </a:spcBef>
              <a:spcAft>
                <a:spcPts val="0"/>
              </a:spcAft>
              <a:defRPr/>
            </a:pPr>
            <a:r>
              <a:rPr lang="fr-FR" sz="1050" b="1" dirty="0"/>
              <a:t>Départ à la retraite</a:t>
            </a:r>
            <a:r>
              <a:rPr lang="fr-FR" sz="1050" dirty="0"/>
              <a:t> : </a:t>
            </a:r>
            <a:r>
              <a:rPr lang="fr-FR" sz="1050" dirty="0">
                <a:solidFill>
                  <a:srgbClr val="595959"/>
                </a:solidFill>
                <a:latin typeface="Arial" panose="020B0604020202020204" pitchFamily="34" charset="0"/>
              </a:rPr>
              <a:t>Clients PART et GP entre 58 et 70 ans récemment retraités</a:t>
            </a:r>
          </a:p>
          <a:p>
            <a:pPr lvl="2" eaLnBrk="1" fontAlgn="auto" hangingPunct="1">
              <a:spcBef>
                <a:spcPts val="300"/>
              </a:spcBef>
              <a:spcAft>
                <a:spcPts val="0"/>
              </a:spcAft>
              <a:defRPr/>
            </a:pPr>
            <a:r>
              <a:rPr lang="fr-FR" sz="1050" b="1" dirty="0"/>
              <a:t>ASV Conquête et activation VR </a:t>
            </a:r>
            <a:r>
              <a:rPr lang="fr-FR" sz="1050" dirty="0"/>
              <a:t>: Clients avec assurance vie avec ou sans abonnement </a:t>
            </a:r>
          </a:p>
          <a:p>
            <a:pPr lvl="1" eaLnBrk="1" fontAlgn="auto" hangingPunct="1">
              <a:spcBef>
                <a:spcPts val="300"/>
              </a:spcBef>
              <a:spcAft>
                <a:spcPts val="0"/>
              </a:spcAft>
              <a:defRPr/>
            </a:pPr>
            <a:endParaRPr lang="fr-FR" sz="500" dirty="0"/>
          </a:p>
          <a:p>
            <a:pPr lvl="1" eaLnBrk="1" fontAlgn="auto" hangingPunct="1">
              <a:spcBef>
                <a:spcPts val="300"/>
              </a:spcBef>
              <a:spcAft>
                <a:spcPts val="0"/>
              </a:spcAft>
              <a:defRPr/>
            </a:pPr>
            <a:r>
              <a:rPr lang="fr-FR" sz="1200" dirty="0"/>
              <a:t>Les rapports ORCA</a:t>
            </a:r>
          </a:p>
          <a:p>
            <a:pPr lvl="2" eaLnBrk="1" fontAlgn="auto" hangingPunct="1">
              <a:spcBef>
                <a:spcPts val="300"/>
              </a:spcBef>
              <a:spcAft>
                <a:spcPts val="0"/>
              </a:spcAft>
              <a:defRPr/>
            </a:pPr>
            <a:r>
              <a:rPr lang="fr-FR" sz="1050" b="1" dirty="0"/>
              <a:t>Clients avec échéance en 2022</a:t>
            </a:r>
          </a:p>
          <a:p>
            <a:pPr lvl="1" eaLnBrk="1" fontAlgn="auto" hangingPunct="1">
              <a:spcBef>
                <a:spcPts val="300"/>
              </a:spcBef>
              <a:spcAft>
                <a:spcPts val="0"/>
              </a:spcAft>
              <a:defRPr/>
            </a:pPr>
            <a:endParaRPr lang="fr-FR" sz="500" dirty="0"/>
          </a:p>
          <a:p>
            <a:pPr lvl="1" eaLnBrk="1" fontAlgn="auto" hangingPunct="1">
              <a:spcBef>
                <a:spcPts val="300"/>
              </a:spcBef>
              <a:spcAft>
                <a:spcPts val="0"/>
              </a:spcAft>
              <a:defRPr/>
            </a:pPr>
            <a:r>
              <a:rPr lang="fr-FR" sz="1200" dirty="0"/>
              <a:t>Mon </a:t>
            </a:r>
            <a:r>
              <a:rPr lang="fr-FR" sz="1200" dirty="0" err="1"/>
              <a:t>PortFolio</a:t>
            </a:r>
            <a:endParaRPr lang="fr-FR" sz="1200" dirty="0"/>
          </a:p>
          <a:p>
            <a:pPr lvl="2" eaLnBrk="1" fontAlgn="auto" hangingPunct="1">
              <a:spcBef>
                <a:spcPts val="300"/>
              </a:spcBef>
              <a:spcAft>
                <a:spcPts val="0"/>
              </a:spcAft>
              <a:defRPr/>
            </a:pPr>
            <a:r>
              <a:rPr lang="fr-FR" sz="1050" b="1" dirty="0"/>
              <a:t>Univers Epargne / Placement coché(s) à Non</a:t>
            </a:r>
          </a:p>
        </p:txBody>
      </p:sp>
      <p:sp>
        <p:nvSpPr>
          <p:cNvPr id="15379" name="Espace réservé du contenu 8">
            <a:extLst>
              <a:ext uri="{FF2B5EF4-FFF2-40B4-BE49-F238E27FC236}">
                <a16:creationId xmlns:a16="http://schemas.microsoft.com/office/drawing/2014/main" id="{C877EC7F-72DA-4DEE-866B-939B03A3825F}"/>
              </a:ext>
            </a:extLst>
          </p:cNvPr>
          <p:cNvSpPr txBox="1">
            <a:spLocks/>
          </p:cNvSpPr>
          <p:nvPr/>
        </p:nvSpPr>
        <p:spPr bwMode="auto">
          <a:xfrm>
            <a:off x="6503988" y="3810000"/>
            <a:ext cx="5172075" cy="2146300"/>
          </a:xfrm>
          <a:prstGeom prst="rect">
            <a:avLst/>
          </a:prstGeom>
          <a:noFill/>
          <a:ln w="28575">
            <a:solidFill>
              <a:srgbClr val="0095DA"/>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sp>
        <p:nvSpPr>
          <p:cNvPr id="15366" name="Espace réservé du contenu 8">
            <a:extLst>
              <a:ext uri="{FF2B5EF4-FFF2-40B4-BE49-F238E27FC236}">
                <a16:creationId xmlns:a16="http://schemas.microsoft.com/office/drawing/2014/main" id="{25344A4D-7E4F-494F-BCD4-64220B3D5ACC}"/>
              </a:ext>
            </a:extLst>
          </p:cNvPr>
          <p:cNvSpPr txBox="1">
            <a:spLocks/>
          </p:cNvSpPr>
          <p:nvPr/>
        </p:nvSpPr>
        <p:spPr bwMode="auto">
          <a:xfrm>
            <a:off x="6046788" y="1279525"/>
            <a:ext cx="5629275" cy="2393950"/>
          </a:xfrm>
          <a:prstGeom prst="rect">
            <a:avLst/>
          </a:prstGeom>
          <a:noFill/>
          <a:ln w="28575">
            <a:solidFill>
              <a:srgbClr val="0095DA"/>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dirty="0">
              <a:solidFill>
                <a:srgbClr val="C00000"/>
              </a:solidFill>
            </a:endParaRPr>
          </a:p>
          <a:p>
            <a:pPr lvl="1" eaLnBrk="1" hangingPunct="1">
              <a:spcBef>
                <a:spcPts val="300"/>
              </a:spcBef>
              <a:buClr>
                <a:srgbClr val="D11921"/>
              </a:buClr>
              <a:buFont typeface="Arial" panose="020B0604020202020204" pitchFamily="34" charset="0"/>
              <a:buChar char="□"/>
            </a:pPr>
            <a:endParaRPr lang="fr-FR" altLang="fr-FR" sz="1400" dirty="0">
              <a:solidFill>
                <a:srgbClr val="404040"/>
              </a:solidFill>
            </a:endParaRPr>
          </a:p>
          <a:p>
            <a:pPr lvl="1" eaLnBrk="1" hangingPunct="1">
              <a:spcBef>
                <a:spcPts val="300"/>
              </a:spcBef>
              <a:buClr>
                <a:srgbClr val="D11921"/>
              </a:buClr>
              <a:buFont typeface="Arial" panose="020B0604020202020204" pitchFamily="34" charset="0"/>
              <a:buChar char="□"/>
            </a:pPr>
            <a:endParaRPr lang="fr-FR" altLang="fr-FR" sz="1400" dirty="0">
              <a:solidFill>
                <a:srgbClr val="404040"/>
              </a:solidFill>
            </a:endParaRPr>
          </a:p>
        </p:txBody>
      </p:sp>
      <p:sp>
        <p:nvSpPr>
          <p:cNvPr id="31" name="Espace réservé du contenu 8">
            <a:extLst>
              <a:ext uri="{FF2B5EF4-FFF2-40B4-BE49-F238E27FC236}">
                <a16:creationId xmlns:a16="http://schemas.microsoft.com/office/drawing/2014/main" id="{E137940F-7B4E-4FFC-9F60-2A68DD0234CD}"/>
              </a:ext>
            </a:extLst>
          </p:cNvPr>
          <p:cNvSpPr txBox="1">
            <a:spLocks/>
          </p:cNvSpPr>
          <p:nvPr/>
        </p:nvSpPr>
        <p:spPr bwMode="auto">
          <a:xfrm>
            <a:off x="6046787" y="1287328"/>
            <a:ext cx="5629275" cy="2393950"/>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r>
              <a:rPr lang="fr-FR" altLang="fr-FR" sz="1400" b="1" dirty="0">
                <a:solidFill>
                  <a:srgbClr val="C00000"/>
                </a:solidFill>
              </a:rPr>
              <a:t>Des idées pour engager la discussion</a:t>
            </a:r>
          </a:p>
          <a:p>
            <a:pPr lvl="1" algn="just" eaLnBrk="1" hangingPunct="1">
              <a:spcBef>
                <a:spcPts val="300"/>
              </a:spcBef>
              <a:buClr>
                <a:srgbClr val="D11921"/>
              </a:buClr>
              <a:buFont typeface="Arial" panose="020B0604020202020204" pitchFamily="34" charset="0"/>
              <a:buChar char="□"/>
            </a:pPr>
            <a:r>
              <a:rPr lang="fr-FR" altLang="fr-FR" sz="1200" dirty="0">
                <a:solidFill>
                  <a:schemeClr val="tx1">
                    <a:lumMod val="75000"/>
                    <a:lumOff val="25000"/>
                  </a:schemeClr>
                </a:solidFill>
              </a:rPr>
              <a:t>Savez-vous quels vont être vos revenus à la retraite ? </a:t>
            </a:r>
          </a:p>
          <a:p>
            <a:pPr lvl="1" algn="just" eaLnBrk="1" hangingPunct="1">
              <a:spcBef>
                <a:spcPts val="300"/>
              </a:spcBef>
              <a:buClr>
                <a:srgbClr val="D11921"/>
              </a:buClr>
              <a:buFont typeface="Arial" panose="020B0604020202020204" pitchFamily="34" charset="0"/>
              <a:buChar char="□"/>
            </a:pPr>
            <a:endParaRPr lang="fr-FR" altLang="fr-FR" sz="400" dirty="0">
              <a:solidFill>
                <a:schemeClr val="tx1">
                  <a:lumMod val="75000"/>
                  <a:lumOff val="25000"/>
                </a:schemeClr>
              </a:solidFill>
            </a:endParaRPr>
          </a:p>
          <a:p>
            <a:pPr lvl="1" algn="just" eaLnBrk="1" hangingPunct="1">
              <a:spcBef>
                <a:spcPts val="300"/>
              </a:spcBef>
              <a:buClr>
                <a:srgbClr val="D11921"/>
              </a:buClr>
              <a:buFont typeface="Arial" panose="020B0604020202020204" pitchFamily="34" charset="0"/>
              <a:buChar char="□"/>
            </a:pPr>
            <a:r>
              <a:rPr lang="fr-FR" altLang="fr-FR" sz="1200" dirty="0">
                <a:solidFill>
                  <a:schemeClr val="tx1">
                    <a:lumMod val="75000"/>
                    <a:lumOff val="25000"/>
                  </a:schemeClr>
                </a:solidFill>
              </a:rPr>
              <a:t>A partir de seulement 30 € par mois, vous pouvez vous préparer un complément de retraite, tout en bénéficiant à la fois d’une réduction d’impôt.</a:t>
            </a:r>
          </a:p>
          <a:p>
            <a:pPr lvl="1" algn="just" eaLnBrk="1" hangingPunct="1">
              <a:spcBef>
                <a:spcPts val="300"/>
              </a:spcBef>
              <a:buClr>
                <a:srgbClr val="D11921"/>
              </a:buClr>
              <a:buFont typeface="Arial" panose="020B0604020202020204" pitchFamily="34" charset="0"/>
              <a:buChar char="□"/>
            </a:pPr>
            <a:endParaRPr lang="fr-FR" altLang="fr-FR" sz="400" dirty="0">
              <a:solidFill>
                <a:schemeClr val="tx1">
                  <a:lumMod val="75000"/>
                  <a:lumOff val="25000"/>
                </a:schemeClr>
              </a:solidFill>
            </a:endParaRPr>
          </a:p>
          <a:p>
            <a:pPr lvl="1" algn="just" eaLnBrk="1" hangingPunct="1">
              <a:spcBef>
                <a:spcPts val="300"/>
              </a:spcBef>
              <a:buClr>
                <a:srgbClr val="D11921"/>
              </a:buClr>
              <a:buFont typeface="Arial" panose="020B0604020202020204" pitchFamily="34" charset="0"/>
              <a:buChar char="□"/>
            </a:pPr>
            <a:r>
              <a:rPr lang="fr-FR" altLang="fr-FR" sz="1200" dirty="0">
                <a:solidFill>
                  <a:schemeClr val="tx1">
                    <a:lumMod val="75000"/>
                    <a:lumOff val="25000"/>
                  </a:schemeClr>
                </a:solidFill>
              </a:rPr>
              <a:t>Savez-vous que vous pouvez donner une orientation totalement verte et responsable à vos placements ? </a:t>
            </a:r>
          </a:p>
          <a:p>
            <a:pPr lvl="1" algn="just" eaLnBrk="1" hangingPunct="1">
              <a:spcBef>
                <a:spcPts val="300"/>
              </a:spcBef>
              <a:buClr>
                <a:srgbClr val="D11921"/>
              </a:buClr>
              <a:buFont typeface="Arial" panose="020B0604020202020204" pitchFamily="34" charset="0"/>
              <a:buChar char="□"/>
            </a:pPr>
            <a:endParaRPr lang="fr-FR" altLang="fr-FR" sz="400" dirty="0">
              <a:solidFill>
                <a:schemeClr val="tx1">
                  <a:lumMod val="75000"/>
                  <a:lumOff val="25000"/>
                </a:schemeClr>
              </a:solidFill>
            </a:endParaRPr>
          </a:p>
          <a:p>
            <a:pPr lvl="1" algn="just" eaLnBrk="1" hangingPunct="1">
              <a:spcBef>
                <a:spcPts val="300"/>
              </a:spcBef>
              <a:buClr>
                <a:srgbClr val="D11921"/>
              </a:buClr>
              <a:buFont typeface="Arial" panose="020B0604020202020204" pitchFamily="34" charset="0"/>
              <a:buChar char="□"/>
            </a:pPr>
            <a:r>
              <a:rPr lang="fr-FR" altLang="fr-FR" sz="1200" dirty="0">
                <a:solidFill>
                  <a:schemeClr val="tx1">
                    <a:lumMod val="75000"/>
                    <a:lumOff val="25000"/>
                  </a:schemeClr>
                </a:solidFill>
              </a:rPr>
              <a:t>Nous proposons un large choix pour vous permettre d’orienter votre épargne vers les causes qui vous sont chères.</a:t>
            </a:r>
          </a:p>
          <a:p>
            <a:pPr algn="just" eaLnBrk="1" hangingPunct="1">
              <a:spcBef>
                <a:spcPts val="600"/>
              </a:spcBef>
              <a:buClr>
                <a:srgbClr val="D11921"/>
              </a:buClr>
              <a:buFont typeface="Arial" panose="020B0604020202020204" pitchFamily="34" charset="0"/>
              <a:buChar char="■"/>
            </a:pPr>
            <a:endParaRPr lang="fr-FR" altLang="fr-FR" sz="1600" b="1" dirty="0">
              <a:solidFill>
                <a:srgbClr val="C00000"/>
              </a:solidFill>
            </a:endParaRPr>
          </a:p>
          <a:p>
            <a:pPr eaLnBrk="1" hangingPunct="1">
              <a:spcBef>
                <a:spcPts val="600"/>
              </a:spcBef>
              <a:buClr>
                <a:srgbClr val="D11921"/>
              </a:buClr>
              <a:buFont typeface="Arial" panose="020B0604020202020204" pitchFamily="34" charset="0"/>
              <a:buChar char="■"/>
            </a:pPr>
            <a:endParaRPr lang="fr-FR" altLang="fr-FR" sz="1600" b="1" dirty="0">
              <a:solidFill>
                <a:srgbClr val="C00000"/>
              </a:solidFill>
            </a:endParaRPr>
          </a:p>
          <a:p>
            <a:pPr lvl="1" eaLnBrk="1" hangingPunct="1">
              <a:spcBef>
                <a:spcPts val="300"/>
              </a:spcBef>
              <a:buClr>
                <a:srgbClr val="D11921"/>
              </a:buClr>
              <a:buFont typeface="Arial" panose="020B0604020202020204" pitchFamily="34" charset="0"/>
              <a:buChar char="□"/>
            </a:pPr>
            <a:endParaRPr lang="fr-FR" altLang="fr-FR" sz="1400" dirty="0">
              <a:solidFill>
                <a:srgbClr val="404040"/>
              </a:solidFill>
            </a:endParaRPr>
          </a:p>
          <a:p>
            <a:pPr lvl="1" eaLnBrk="1" hangingPunct="1">
              <a:spcBef>
                <a:spcPts val="300"/>
              </a:spcBef>
              <a:buClr>
                <a:srgbClr val="D11921"/>
              </a:buClr>
              <a:buFont typeface="Arial" panose="020B0604020202020204" pitchFamily="34" charset="0"/>
              <a:buChar char="□"/>
            </a:pPr>
            <a:endParaRPr lang="fr-FR" altLang="fr-FR" sz="1400" dirty="0">
              <a:solidFill>
                <a:srgbClr val="404040"/>
              </a:solidFill>
            </a:endParaRPr>
          </a:p>
        </p:txBody>
      </p:sp>
      <p:sp>
        <p:nvSpPr>
          <p:cNvPr id="35" name="Espace réservé du contenu 8">
            <a:extLst>
              <a:ext uri="{FF2B5EF4-FFF2-40B4-BE49-F238E27FC236}">
                <a16:creationId xmlns:a16="http://schemas.microsoft.com/office/drawing/2014/main" id="{472C35D4-3531-4CE2-8BA0-92337DC294BD}"/>
              </a:ext>
            </a:extLst>
          </p:cNvPr>
          <p:cNvSpPr txBox="1">
            <a:spLocks/>
          </p:cNvSpPr>
          <p:nvPr/>
        </p:nvSpPr>
        <p:spPr>
          <a:xfrm>
            <a:off x="6513513" y="3805238"/>
            <a:ext cx="2484437" cy="2195512"/>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Impact Part Variable</a:t>
            </a:r>
            <a:endParaRPr lang="fr-FR" sz="1400" i="1" dirty="0">
              <a:solidFill>
                <a:srgbClr val="C00000"/>
              </a:solidFill>
            </a:endParaRPr>
          </a:p>
          <a:p>
            <a:pPr marL="0" indent="0" algn="ctr">
              <a:buFont typeface="Arial" panose="020B0604020202020204" pitchFamily="34" charset="0"/>
              <a:buNone/>
              <a:defRPr/>
            </a:pPr>
            <a:endParaRPr lang="fr-FR" sz="200" b="1" i="1" dirty="0"/>
          </a:p>
          <a:p>
            <a:pPr marL="0" indent="0" algn="ctr">
              <a:buFont typeface="Arial" panose="020B0604020202020204" pitchFamily="34" charset="0"/>
              <a:buNone/>
              <a:defRPr/>
            </a:pPr>
            <a:r>
              <a:rPr lang="fr-FR" sz="1200" b="1" i="1" dirty="0"/>
              <a:t>PV sur objectif : </a:t>
            </a:r>
          </a:p>
          <a:p>
            <a:pPr marL="0" indent="0" algn="ctr">
              <a:buFont typeface="Arial" panose="020B0604020202020204" pitchFamily="34" charset="0"/>
              <a:buNone/>
              <a:defRPr/>
            </a:pPr>
            <a:r>
              <a:rPr lang="fr-FR" sz="1200" i="1" dirty="0"/>
              <a:t>VB tous produits d’épargne,</a:t>
            </a:r>
          </a:p>
          <a:p>
            <a:pPr marL="0" indent="0" algn="ctr">
              <a:buFont typeface="Arial" panose="020B0604020202020204" pitchFamily="34" charset="0"/>
              <a:buNone/>
              <a:defRPr/>
            </a:pPr>
            <a:r>
              <a:rPr lang="fr-FR" sz="1200" i="1" dirty="0"/>
              <a:t>CA Assurance Vie</a:t>
            </a:r>
          </a:p>
          <a:p>
            <a:pPr marL="0" indent="0" algn="ctr">
              <a:buFont typeface="Arial" panose="020B0604020202020204" pitchFamily="34" charset="0"/>
              <a:buNone/>
              <a:defRPr/>
            </a:pPr>
            <a:r>
              <a:rPr lang="fr-FR" sz="1200" b="1" i="1" dirty="0"/>
              <a:t>Baromètre :</a:t>
            </a:r>
          </a:p>
          <a:p>
            <a:pPr marL="0" indent="0" algn="ctr">
              <a:buFont typeface="Arial" panose="020B0604020202020204" pitchFamily="34" charset="0"/>
              <a:buNone/>
              <a:defRPr/>
            </a:pPr>
            <a:r>
              <a:rPr lang="fr-FR" sz="1200" i="1" dirty="0"/>
              <a:t>Excédent Epargne, </a:t>
            </a:r>
          </a:p>
          <a:p>
            <a:pPr marL="0" indent="0" algn="ctr">
              <a:spcBef>
                <a:spcPts val="300"/>
              </a:spcBef>
              <a:buFont typeface="Arial" panose="020B0604020202020204" pitchFamily="34" charset="0"/>
              <a:buNone/>
              <a:defRPr/>
            </a:pPr>
            <a:r>
              <a:rPr lang="fr-FR" sz="1200" i="1" dirty="0"/>
              <a:t>Vente sur client non détenteur de l’univers (x 2 si EER)</a:t>
            </a:r>
          </a:p>
        </p:txBody>
      </p:sp>
      <p:sp>
        <p:nvSpPr>
          <p:cNvPr id="15363" name="Espace réservé du texte 5">
            <a:extLst>
              <a:ext uri="{FF2B5EF4-FFF2-40B4-BE49-F238E27FC236}">
                <a16:creationId xmlns:a16="http://schemas.microsoft.com/office/drawing/2014/main" id="{C20571A2-3537-4527-BFA5-00965AC0AD74}"/>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0095DA"/>
                </a:solidFill>
              </a:rPr>
              <a:t>EPARGNE </a:t>
            </a:r>
            <a:r>
              <a:rPr lang="fr-FR" altLang="fr-FR" dirty="0"/>
              <a:t>- Les moyens mis à disposition </a:t>
            </a:r>
          </a:p>
        </p:txBody>
      </p:sp>
      <p:sp>
        <p:nvSpPr>
          <p:cNvPr id="91" name="Rectangle 90">
            <a:extLst>
              <a:ext uri="{FF2B5EF4-FFF2-40B4-BE49-F238E27FC236}">
                <a16:creationId xmlns:a16="http://schemas.microsoft.com/office/drawing/2014/main" id="{A3F1F196-9EFD-4844-B59F-0954A5E5991F}"/>
              </a:ext>
            </a:extLst>
          </p:cNvPr>
          <p:cNvSpPr/>
          <p:nvPr/>
        </p:nvSpPr>
        <p:spPr>
          <a:xfrm>
            <a:off x="8823325" y="5208588"/>
            <a:ext cx="609600" cy="574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Espace réservé du texte 6">
            <a:extLst>
              <a:ext uri="{FF2B5EF4-FFF2-40B4-BE49-F238E27FC236}">
                <a16:creationId xmlns:a16="http://schemas.microsoft.com/office/drawing/2014/main" id="{A55B33D7-BBF6-4963-9883-1491CD091D43}"/>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solidFill>
                  <a:srgbClr val="C00000"/>
                </a:solidFill>
              </a:rPr>
              <a:t>Grand Public</a:t>
            </a:r>
            <a:r>
              <a:rPr dirty="0"/>
              <a:t> - </a:t>
            </a:r>
            <a:r>
              <a:rPr dirty="0">
                <a:solidFill>
                  <a:srgbClr val="C00000"/>
                </a:solidFill>
              </a:rPr>
              <a:t>Premiums</a:t>
            </a:r>
            <a:r>
              <a:rPr dirty="0"/>
              <a:t> - Professionnels </a:t>
            </a:r>
          </a:p>
        </p:txBody>
      </p:sp>
      <p:sp>
        <p:nvSpPr>
          <p:cNvPr id="5" name="Rectangle 4">
            <a:extLst>
              <a:ext uri="{FF2B5EF4-FFF2-40B4-BE49-F238E27FC236}">
                <a16:creationId xmlns:a16="http://schemas.microsoft.com/office/drawing/2014/main" id="{A6A53CAC-70B3-4436-BDEF-AB43E5375323}"/>
              </a:ext>
            </a:extLst>
          </p:cNvPr>
          <p:cNvSpPr/>
          <p:nvPr/>
        </p:nvSpPr>
        <p:spPr>
          <a:xfrm>
            <a:off x="5410200"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4"/>
              </a:rPr>
              <a:t>Book GERC</a:t>
            </a:r>
            <a:endParaRPr lang="fr-FR" sz="1400" dirty="0"/>
          </a:p>
        </p:txBody>
      </p:sp>
      <p:sp>
        <p:nvSpPr>
          <p:cNvPr id="159" name="Rectangle 158">
            <a:extLst>
              <a:ext uri="{FF2B5EF4-FFF2-40B4-BE49-F238E27FC236}">
                <a16:creationId xmlns:a16="http://schemas.microsoft.com/office/drawing/2014/main" id="{29AC4A0E-EF69-410F-85E1-C3A5BB6767EA}"/>
              </a:ext>
            </a:extLst>
          </p:cNvPr>
          <p:cNvSpPr/>
          <p:nvPr/>
        </p:nvSpPr>
        <p:spPr>
          <a:xfrm>
            <a:off x="7466013" y="6089650"/>
            <a:ext cx="1500187"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5"/>
              </a:rPr>
              <a:t>Rapport ORCA</a:t>
            </a:r>
            <a:endParaRPr lang="fr-FR" sz="1400" dirty="0"/>
          </a:p>
        </p:txBody>
      </p:sp>
      <p:sp>
        <p:nvSpPr>
          <p:cNvPr id="160" name="Rectangle 159">
            <a:extLst>
              <a:ext uri="{FF2B5EF4-FFF2-40B4-BE49-F238E27FC236}">
                <a16:creationId xmlns:a16="http://schemas.microsoft.com/office/drawing/2014/main" id="{7C5D4DC0-DE64-4D4C-9C97-9A3EA3099D22}"/>
              </a:ext>
            </a:extLst>
          </p:cNvPr>
          <p:cNvSpPr/>
          <p:nvPr/>
        </p:nvSpPr>
        <p:spPr>
          <a:xfrm>
            <a:off x="3355975"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6"/>
              </a:rPr>
              <a:t>Mon </a:t>
            </a:r>
            <a:r>
              <a:rPr lang="fr-FR" sz="1400" dirty="0" err="1">
                <a:hlinkClick r:id="rId6"/>
              </a:rPr>
              <a:t>PortFolio</a:t>
            </a:r>
            <a:endParaRPr lang="fr-FR" sz="1400" dirty="0"/>
          </a:p>
        </p:txBody>
      </p:sp>
      <p:sp>
        <p:nvSpPr>
          <p:cNvPr id="163" name="Rectangle 162">
            <a:extLst>
              <a:ext uri="{FF2B5EF4-FFF2-40B4-BE49-F238E27FC236}">
                <a16:creationId xmlns:a16="http://schemas.microsoft.com/office/drawing/2014/main" id="{53B49EBB-FDEA-4CA5-9384-EDBF5417FC2D}"/>
              </a:ext>
            </a:extLst>
          </p:cNvPr>
          <p:cNvSpPr/>
          <p:nvPr/>
        </p:nvSpPr>
        <p:spPr>
          <a:xfrm>
            <a:off x="1301750"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7"/>
              </a:rPr>
              <a:t>Offres promos</a:t>
            </a:r>
            <a:endParaRPr lang="fr-FR" sz="1400" dirty="0"/>
          </a:p>
        </p:txBody>
      </p:sp>
      <p:sp>
        <p:nvSpPr>
          <p:cNvPr id="164" name="Rectangle 163">
            <a:extLst>
              <a:ext uri="{FF2B5EF4-FFF2-40B4-BE49-F238E27FC236}">
                <a16:creationId xmlns:a16="http://schemas.microsoft.com/office/drawing/2014/main" id="{94FDE363-F777-4425-B050-3B61D708471F}"/>
              </a:ext>
            </a:extLst>
          </p:cNvPr>
          <p:cNvSpPr/>
          <p:nvPr/>
        </p:nvSpPr>
        <p:spPr>
          <a:xfrm>
            <a:off x="9520238"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8" action="ppaction://hlinksldjump"/>
              </a:rPr>
              <a:t>Détail des cibles</a:t>
            </a:r>
            <a:endParaRPr lang="fr-FR" sz="1400" dirty="0"/>
          </a:p>
        </p:txBody>
      </p:sp>
      <p:pic>
        <p:nvPicPr>
          <p:cNvPr id="165" name="Image 164">
            <a:extLst>
              <a:ext uri="{FF2B5EF4-FFF2-40B4-BE49-F238E27FC236}">
                <a16:creationId xmlns:a16="http://schemas.microsoft.com/office/drawing/2014/main" id="{0D9EC395-FA28-4B61-88E7-C881B87BF62A}"/>
              </a:ext>
            </a:extLst>
          </p:cNvPr>
          <p:cNvPicPr>
            <a:picLocks noChangeAspect="1"/>
          </p:cNvPicPr>
          <p:nvPr/>
        </p:nvPicPr>
        <p:blipFill>
          <a:blip r:embed="rId9" cstate="screen">
            <a:duotone>
              <a:prstClr val="black"/>
              <a:srgbClr val="0095DA">
                <a:tint val="45000"/>
                <a:satMod val="400000"/>
              </a:srgbClr>
            </a:duotone>
            <a:extLst>
              <a:ext uri="{28A0092B-C50C-407E-A947-70E740481C1C}">
                <a14:useLocalDpi xmlns:a14="http://schemas.microsoft.com/office/drawing/2010/main" val="0"/>
              </a:ext>
            </a:extLst>
          </a:blip>
          <a:stretch>
            <a:fillRect/>
          </a:stretch>
        </p:blipFill>
        <p:spPr>
          <a:xfrm flipH="1">
            <a:off x="2634168" y="6069727"/>
            <a:ext cx="404379" cy="475131"/>
          </a:xfrm>
          <a:prstGeom prst="rect">
            <a:avLst/>
          </a:prstGeom>
          <a:noFill/>
        </p:spPr>
      </p:pic>
      <p:pic>
        <p:nvPicPr>
          <p:cNvPr id="14350" name="Image 165">
            <a:extLst>
              <a:ext uri="{FF2B5EF4-FFF2-40B4-BE49-F238E27FC236}">
                <a16:creationId xmlns:a16="http://schemas.microsoft.com/office/drawing/2014/main" id="{8E7F6F42-B34B-42F4-8A91-FB6FB0DBC01C}"/>
              </a:ext>
            </a:extLst>
          </p:cNvPr>
          <p:cNvPicPr>
            <a:picLocks noChangeAspect="1" noChangeArrowheads="1"/>
          </p:cNvPicPr>
          <p:nvPr/>
        </p:nvPicPr>
        <p:blipFill>
          <a:blip r:embed="rId10" cstate="screen">
            <a:duotone>
              <a:prstClr val="black"/>
              <a:srgbClr val="0095DA">
                <a:tint val="45000"/>
                <a:satMod val="400000"/>
              </a:srgbClr>
            </a:duotone>
            <a:extLst>
              <a:ext uri="{28A0092B-C50C-407E-A947-70E740481C1C}">
                <a14:useLocalDpi xmlns:a14="http://schemas.microsoft.com/office/drawing/2010/main" val="0"/>
              </a:ext>
            </a:extLst>
          </a:blip>
          <a:srcRect/>
          <a:stretch>
            <a:fillRect/>
          </a:stretch>
        </p:blipFill>
        <p:spPr bwMode="auto">
          <a:xfrm>
            <a:off x="10868685" y="6065838"/>
            <a:ext cx="404812" cy="476250"/>
          </a:xfrm>
          <a:prstGeom prst="rect">
            <a:avLst/>
          </a:prstGeom>
          <a:noFill/>
          <a:ln>
            <a:noFill/>
          </a:ln>
        </p:spPr>
      </p:pic>
      <p:pic>
        <p:nvPicPr>
          <p:cNvPr id="167" name="Image 166">
            <a:extLst>
              <a:ext uri="{FF2B5EF4-FFF2-40B4-BE49-F238E27FC236}">
                <a16:creationId xmlns:a16="http://schemas.microsoft.com/office/drawing/2014/main" id="{076B6852-F720-4CD6-BCB0-F9C60388A614}"/>
              </a:ext>
            </a:extLst>
          </p:cNvPr>
          <p:cNvPicPr>
            <a:picLocks noChangeAspect="1"/>
          </p:cNvPicPr>
          <p:nvPr/>
        </p:nvPicPr>
        <p:blipFill>
          <a:blip r:embed="rId9" cstate="screen">
            <a:duotone>
              <a:prstClr val="black"/>
              <a:srgbClr val="0095DA">
                <a:tint val="45000"/>
                <a:satMod val="400000"/>
              </a:srgbClr>
            </a:duotone>
            <a:extLst>
              <a:ext uri="{28A0092B-C50C-407E-A947-70E740481C1C}">
                <a14:useLocalDpi xmlns:a14="http://schemas.microsoft.com/office/drawing/2010/main" val="0"/>
              </a:ext>
            </a:extLst>
          </a:blip>
          <a:stretch>
            <a:fillRect/>
          </a:stretch>
        </p:blipFill>
        <p:spPr>
          <a:xfrm flipH="1">
            <a:off x="8786326" y="6069885"/>
            <a:ext cx="404379" cy="475131"/>
          </a:xfrm>
          <a:prstGeom prst="rect">
            <a:avLst/>
          </a:prstGeom>
          <a:noFill/>
        </p:spPr>
      </p:pic>
      <p:pic>
        <p:nvPicPr>
          <p:cNvPr id="168" name="Image 167">
            <a:extLst>
              <a:ext uri="{FF2B5EF4-FFF2-40B4-BE49-F238E27FC236}">
                <a16:creationId xmlns:a16="http://schemas.microsoft.com/office/drawing/2014/main" id="{092A69B2-78E0-4836-97D3-0651AC4833D4}"/>
              </a:ext>
            </a:extLst>
          </p:cNvPr>
          <p:cNvPicPr>
            <a:picLocks noChangeAspect="1"/>
          </p:cNvPicPr>
          <p:nvPr/>
        </p:nvPicPr>
        <p:blipFill>
          <a:blip r:embed="rId9" cstate="screen">
            <a:duotone>
              <a:prstClr val="black"/>
              <a:srgbClr val="0095DA">
                <a:tint val="45000"/>
                <a:satMod val="400000"/>
              </a:srgbClr>
            </a:duotone>
            <a:extLst>
              <a:ext uri="{28A0092B-C50C-407E-A947-70E740481C1C}">
                <a14:useLocalDpi xmlns:a14="http://schemas.microsoft.com/office/drawing/2010/main" val="0"/>
              </a:ext>
            </a:extLst>
          </a:blip>
          <a:stretch>
            <a:fillRect/>
          </a:stretch>
        </p:blipFill>
        <p:spPr>
          <a:xfrm flipH="1">
            <a:off x="6673891" y="6065757"/>
            <a:ext cx="404379" cy="475131"/>
          </a:xfrm>
          <a:prstGeom prst="rect">
            <a:avLst/>
          </a:prstGeom>
          <a:noFill/>
        </p:spPr>
      </p:pic>
      <p:pic>
        <p:nvPicPr>
          <p:cNvPr id="169" name="Image 168">
            <a:extLst>
              <a:ext uri="{FF2B5EF4-FFF2-40B4-BE49-F238E27FC236}">
                <a16:creationId xmlns:a16="http://schemas.microsoft.com/office/drawing/2014/main" id="{F24AB483-B419-4FD3-A5B3-D9073D23DABE}"/>
              </a:ext>
            </a:extLst>
          </p:cNvPr>
          <p:cNvPicPr>
            <a:picLocks noChangeAspect="1"/>
          </p:cNvPicPr>
          <p:nvPr/>
        </p:nvPicPr>
        <p:blipFill>
          <a:blip r:embed="rId9" cstate="screen">
            <a:duotone>
              <a:prstClr val="black"/>
              <a:srgbClr val="0095DA">
                <a:tint val="45000"/>
                <a:satMod val="400000"/>
              </a:srgbClr>
            </a:duotone>
            <a:extLst>
              <a:ext uri="{28A0092B-C50C-407E-A947-70E740481C1C}">
                <a14:useLocalDpi xmlns:a14="http://schemas.microsoft.com/office/drawing/2010/main" val="0"/>
              </a:ext>
            </a:extLst>
          </a:blip>
          <a:stretch>
            <a:fillRect/>
          </a:stretch>
        </p:blipFill>
        <p:spPr>
          <a:xfrm flipH="1">
            <a:off x="4638613" y="6030090"/>
            <a:ext cx="404379" cy="475131"/>
          </a:xfrm>
          <a:prstGeom prst="rect">
            <a:avLst/>
          </a:prstGeom>
          <a:noFill/>
        </p:spPr>
      </p:pic>
      <p:pic>
        <p:nvPicPr>
          <p:cNvPr id="82" name="Image 81">
            <a:extLst>
              <a:ext uri="{FF2B5EF4-FFF2-40B4-BE49-F238E27FC236}">
                <a16:creationId xmlns:a16="http://schemas.microsoft.com/office/drawing/2014/main" id="{DAB23C48-7283-49A7-B90B-B5C06950C6BF}"/>
              </a:ext>
            </a:extLst>
          </p:cNvPr>
          <p:cNvPicPr>
            <a:picLocks noChangeAspect="1"/>
          </p:cNvPicPr>
          <p:nvPr/>
        </p:nvPicPr>
        <p:blipFill>
          <a:blip r:embed="rId11"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sp>
        <p:nvSpPr>
          <p:cNvPr id="26" name="Espace réservé du contenu 8">
            <a:extLst>
              <a:ext uri="{FF2B5EF4-FFF2-40B4-BE49-F238E27FC236}">
                <a16:creationId xmlns:a16="http://schemas.microsoft.com/office/drawing/2014/main" id="{84337ABE-47B5-46B4-B111-7A752AA2C600}"/>
              </a:ext>
            </a:extLst>
          </p:cNvPr>
          <p:cNvSpPr txBox="1">
            <a:spLocks/>
          </p:cNvSpPr>
          <p:nvPr/>
        </p:nvSpPr>
        <p:spPr>
          <a:xfrm>
            <a:off x="9048750" y="3787820"/>
            <a:ext cx="2484438" cy="779551"/>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600"/>
              </a:spcAft>
              <a:defRPr/>
            </a:pPr>
            <a:r>
              <a:rPr lang="fr-FR" sz="1400" b="1" dirty="0">
                <a:solidFill>
                  <a:srgbClr val="C00000"/>
                </a:solidFill>
              </a:rPr>
              <a:t>L’astuce </a:t>
            </a:r>
            <a:r>
              <a:rPr lang="fr-FR" sz="1400" b="1" dirty="0" err="1">
                <a:solidFill>
                  <a:srgbClr val="C00000"/>
                </a:solidFill>
              </a:rPr>
              <a:t>Selfcare</a:t>
            </a:r>
            <a:endParaRPr lang="fr-FR" sz="1400" b="1" dirty="0">
              <a:solidFill>
                <a:srgbClr val="C00000"/>
              </a:solidFill>
            </a:endParaRPr>
          </a:p>
          <a:p>
            <a:pPr marL="0" indent="0" algn="ctr">
              <a:spcBef>
                <a:spcPts val="300"/>
              </a:spcBef>
              <a:spcAft>
                <a:spcPts val="300"/>
              </a:spcAft>
              <a:buFont typeface="Arial" panose="020B0604020202020204" pitchFamily="34" charset="0"/>
              <a:buNone/>
              <a:defRPr/>
            </a:pPr>
            <a:r>
              <a:rPr lang="fr-FR" sz="1200" dirty="0">
                <a:hlinkClick r:id="rId12"/>
              </a:rPr>
              <a:t>Une gestion de ses contrats en toute autonomie sur l’appli </a:t>
            </a:r>
            <a:endParaRPr lang="fr-FR" sz="1200" dirty="0"/>
          </a:p>
          <a:p>
            <a:pPr marL="0" indent="0">
              <a:buNone/>
              <a:defRPr/>
            </a:pPr>
            <a:endParaRPr lang="fr-FR" sz="100" dirty="0"/>
          </a:p>
        </p:txBody>
      </p:sp>
      <p:sp>
        <p:nvSpPr>
          <p:cNvPr id="15382" name="Espace réservé du contenu 8">
            <a:extLst>
              <a:ext uri="{FF2B5EF4-FFF2-40B4-BE49-F238E27FC236}">
                <a16:creationId xmlns:a16="http://schemas.microsoft.com/office/drawing/2014/main" id="{93F5E5DA-8277-4E9F-8087-0D51B26F0E2B}"/>
              </a:ext>
            </a:extLst>
          </p:cNvPr>
          <p:cNvSpPr txBox="1">
            <a:spLocks noChangeArrowheads="1"/>
          </p:cNvSpPr>
          <p:nvPr/>
        </p:nvSpPr>
        <p:spPr bwMode="auto">
          <a:xfrm>
            <a:off x="9075738" y="4670736"/>
            <a:ext cx="2600325"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ts val="600"/>
              </a:spcBef>
              <a:buClr>
                <a:srgbClr val="D11921"/>
              </a:buClr>
              <a:buFont typeface="Arial" panose="020B0604020202020204" pitchFamily="34" charset="0"/>
              <a:buChar char="■"/>
            </a:pPr>
            <a:r>
              <a:rPr lang="fr-FR" altLang="fr-FR" sz="1400" b="1" dirty="0">
                <a:solidFill>
                  <a:srgbClr val="C00000"/>
                </a:solidFill>
              </a:rPr>
              <a:t>Chiffres clés</a:t>
            </a:r>
          </a:p>
        </p:txBody>
      </p:sp>
      <p:sp>
        <p:nvSpPr>
          <p:cNvPr id="37" name="ZoneTexte 36">
            <a:extLst>
              <a:ext uri="{FF2B5EF4-FFF2-40B4-BE49-F238E27FC236}">
                <a16:creationId xmlns:a16="http://schemas.microsoft.com/office/drawing/2014/main" id="{5375A7BD-93A0-4CE3-B25A-CB72D7FE350A}"/>
              </a:ext>
            </a:extLst>
          </p:cNvPr>
          <p:cNvSpPr txBox="1"/>
          <p:nvPr/>
        </p:nvSpPr>
        <p:spPr>
          <a:xfrm>
            <a:off x="9075738" y="4941172"/>
            <a:ext cx="2600325" cy="1015663"/>
          </a:xfrm>
          <a:prstGeom prst="rect">
            <a:avLst/>
          </a:prstGeom>
          <a:noFill/>
          <a:ln>
            <a:noFill/>
          </a:ln>
        </p:spPr>
        <p:txBody>
          <a:bodyPr>
            <a:spAutoFit/>
          </a:bodyPr>
          <a:lstStyle/>
          <a:p>
            <a:pPr algn="ctr" eaLnBrk="1" fontAlgn="auto" hangingPunct="1">
              <a:spcBef>
                <a:spcPts val="0"/>
              </a:spcBef>
              <a:spcAft>
                <a:spcPts val="0"/>
              </a:spcAft>
              <a:defRPr/>
            </a:pPr>
            <a:r>
              <a:rPr lang="fr-FR" sz="1200" dirty="0">
                <a:solidFill>
                  <a:schemeClr val="tx1">
                    <a:lumMod val="75000"/>
                    <a:lumOff val="25000"/>
                  </a:schemeClr>
                </a:solidFill>
              </a:rPr>
              <a:t>Avec le contexte inflationniste  actuel, les Français ont réduit leur consommation mais leur </a:t>
            </a:r>
            <a:r>
              <a:rPr lang="fr-FR" sz="1200" b="1" dirty="0">
                <a:solidFill>
                  <a:schemeClr val="tx1">
                    <a:lumMod val="75000"/>
                    <a:lumOff val="25000"/>
                  </a:schemeClr>
                </a:solidFill>
              </a:rPr>
              <a:t>taux d’épargne se maintient à 18%.</a:t>
            </a:r>
          </a:p>
          <a:p>
            <a:pPr algn="ctr" eaLnBrk="1" fontAlgn="auto" hangingPunct="1">
              <a:spcBef>
                <a:spcPts val="0"/>
              </a:spcBef>
              <a:spcAft>
                <a:spcPts val="0"/>
              </a:spcAft>
              <a:defRPr/>
            </a:pPr>
            <a:endParaRPr lang="fr-FR" sz="1200" b="1" i="1" dirty="0">
              <a:solidFill>
                <a:schemeClr val="tx1">
                  <a:lumMod val="75000"/>
                  <a:lumOff val="25000"/>
                </a:schemeClr>
              </a:solidFill>
              <a:latin typeface="+mn-lt"/>
            </a:endParaRPr>
          </a:p>
        </p:txBody>
      </p:sp>
      <p:pic>
        <p:nvPicPr>
          <p:cNvPr id="40" name="Image 39">
            <a:extLst>
              <a:ext uri="{FF2B5EF4-FFF2-40B4-BE49-F238E27FC236}">
                <a16:creationId xmlns:a16="http://schemas.microsoft.com/office/drawing/2014/main" id="{C1A87E2F-3D95-4034-B7E5-11079CBFB2C0}"/>
              </a:ext>
            </a:extLst>
          </p:cNvPr>
          <p:cNvPicPr>
            <a:picLocks noChangeAspect="1"/>
          </p:cNvPicPr>
          <p:nvPr/>
        </p:nvPicPr>
        <p:blipFill>
          <a:blip r:embed="rId9" cstate="screen">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flipH="1">
            <a:off x="11182868" y="4281335"/>
            <a:ext cx="404379" cy="475131"/>
          </a:xfrm>
          <a:prstGeom prst="rect">
            <a:avLst/>
          </a:prstGeom>
        </p:spPr>
      </p:pic>
      <p:pic>
        <p:nvPicPr>
          <p:cNvPr id="15385" name="Picture 2" descr="Sticker arbre été vert pas cher Etiquette &amp;amp;amp; Autocollant">
            <a:extLst>
              <a:ext uri="{FF2B5EF4-FFF2-40B4-BE49-F238E27FC236}">
                <a16:creationId xmlns:a16="http://schemas.microsoft.com/office/drawing/2014/main" id="{752A5ED1-E9BE-4773-BCF1-62A03EF3BCBD}"/>
              </a:ext>
            </a:extLst>
          </p:cNvPr>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15171" y="2570297"/>
            <a:ext cx="4127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Espace réservé du contenu 8">
            <a:extLst>
              <a:ext uri="{FF2B5EF4-FFF2-40B4-BE49-F238E27FC236}">
                <a16:creationId xmlns:a16="http://schemas.microsoft.com/office/drawing/2014/main" id="{ECBC0FEF-FB37-47ED-9707-DF9AD692B6C8}"/>
              </a:ext>
            </a:extLst>
          </p:cNvPr>
          <p:cNvSpPr txBox="1">
            <a:spLocks/>
          </p:cNvSpPr>
          <p:nvPr/>
        </p:nvSpPr>
        <p:spPr bwMode="auto">
          <a:xfrm>
            <a:off x="695325" y="3806825"/>
            <a:ext cx="5683250" cy="2149475"/>
          </a:xfrm>
          <a:prstGeom prst="rect">
            <a:avLst/>
          </a:prstGeom>
          <a:noFill/>
          <a:ln w="28575">
            <a:solidFill>
              <a:srgbClr val="0095DA"/>
            </a:solidFill>
            <a:miter lim="800000"/>
            <a:headEnd/>
            <a:tailEnd/>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defRPr/>
            </a:pPr>
            <a:endParaRPr lang="fr-FR" altLang="fr-FR" sz="1200" dirty="0">
              <a:solidFill>
                <a:srgbClr val="404040"/>
              </a:solidFill>
            </a:endParaRPr>
          </a:p>
        </p:txBody>
      </p:sp>
      <p:pic>
        <p:nvPicPr>
          <p:cNvPr id="36" name="Image 37">
            <a:extLst>
              <a:ext uri="{FF2B5EF4-FFF2-40B4-BE49-F238E27FC236}">
                <a16:creationId xmlns:a16="http://schemas.microsoft.com/office/drawing/2014/main" id="{2292CCDB-33A4-4879-9148-4937DDF01A31}"/>
              </a:ext>
            </a:extLst>
          </p:cNvPr>
          <p:cNvPicPr>
            <a:picLocks noChangeAspect="1" noChangeArrowheads="1"/>
          </p:cNvPicPr>
          <p:nvPr/>
        </p:nvPicPr>
        <p:blipFill>
          <a:blip r:embed="rId14" cstate="screen">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29288" y="3876675"/>
            <a:ext cx="571500" cy="514350"/>
          </a:xfrm>
          <a:prstGeom prst="rect">
            <a:avLst/>
          </a:prstGeom>
          <a:noFill/>
          <a:ln>
            <a:noFill/>
          </a:ln>
        </p:spPr>
      </p:pic>
      <p:sp>
        <p:nvSpPr>
          <p:cNvPr id="38" name="Espace réservé du contenu 8">
            <a:extLst>
              <a:ext uri="{FF2B5EF4-FFF2-40B4-BE49-F238E27FC236}">
                <a16:creationId xmlns:a16="http://schemas.microsoft.com/office/drawing/2014/main" id="{39865C3B-897C-4BF9-938D-748FEE8F6241}"/>
              </a:ext>
            </a:extLst>
          </p:cNvPr>
          <p:cNvSpPr txBox="1">
            <a:spLocks/>
          </p:cNvSpPr>
          <p:nvPr/>
        </p:nvSpPr>
        <p:spPr bwMode="auto">
          <a:xfrm>
            <a:off x="695324" y="3832665"/>
            <a:ext cx="5719847" cy="2141024"/>
          </a:xfrm>
          <a:prstGeom prst="rect">
            <a:avLst/>
          </a:prstGeom>
          <a:noFill/>
          <a:ln w="28575">
            <a:noFill/>
            <a:miter lim="800000"/>
            <a:headEnd/>
            <a:tailEnd/>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defRPr/>
            </a:pPr>
            <a:r>
              <a:rPr lang="fr-FR" altLang="fr-FR" sz="1400" b="1" dirty="0">
                <a:solidFill>
                  <a:srgbClr val="C00000"/>
                </a:solidFill>
              </a:rPr>
              <a:t>Les offres à proposer</a:t>
            </a:r>
          </a:p>
          <a:p>
            <a:pPr lvl="1" eaLnBrk="1" hangingPunct="1">
              <a:spcBef>
                <a:spcPts val="0"/>
              </a:spcBef>
              <a:buClr>
                <a:srgbClr val="D11921"/>
              </a:buClr>
              <a:buFont typeface="Arial" panose="020B0604020202020204" pitchFamily="34" charset="0"/>
              <a:buChar char="□"/>
              <a:defRPr/>
            </a:pPr>
            <a:r>
              <a:rPr lang="fr-FR" altLang="fr-FR" sz="1200" b="1" dirty="0">
                <a:solidFill>
                  <a:schemeClr val="tx1">
                    <a:lumMod val="75000"/>
                    <a:lumOff val="25000"/>
                  </a:schemeClr>
                </a:solidFill>
              </a:rPr>
              <a:t>Contingents Q3 : </a:t>
            </a:r>
          </a:p>
          <a:p>
            <a:pPr lvl="2" eaLnBrk="1" hangingPunct="1">
              <a:spcBef>
                <a:spcPts val="0"/>
              </a:spcBef>
              <a:buClr>
                <a:srgbClr val="D11921"/>
              </a:buClr>
              <a:buFont typeface="Arial" panose="020B0604020202020204" pitchFamily="34" charset="0"/>
              <a:buChar char="□"/>
              <a:defRPr/>
            </a:pPr>
            <a:r>
              <a:rPr lang="fr-FR" altLang="fr-FR" sz="1050" b="1" dirty="0">
                <a:solidFill>
                  <a:srgbClr val="00B050"/>
                </a:solidFill>
              </a:rPr>
              <a:t>Avenir Responsable 2 </a:t>
            </a:r>
            <a:r>
              <a:rPr lang="fr-FR" altLang="fr-FR" sz="1050" dirty="0">
                <a:solidFill>
                  <a:schemeClr val="tx1">
                    <a:lumMod val="75000"/>
                    <a:lumOff val="25000"/>
                  </a:schemeClr>
                </a:solidFill>
              </a:rPr>
              <a:t>– 20 M€ - du 30/08 au 07/12</a:t>
            </a:r>
          </a:p>
          <a:p>
            <a:pPr lvl="2" eaLnBrk="1" hangingPunct="1">
              <a:spcBef>
                <a:spcPts val="0"/>
              </a:spcBef>
              <a:buClr>
                <a:srgbClr val="D11921"/>
              </a:buClr>
              <a:buFont typeface="Arial" panose="020B0604020202020204" pitchFamily="34" charset="0"/>
              <a:buChar char="□"/>
              <a:defRPr/>
            </a:pPr>
            <a:r>
              <a:rPr lang="fr-FR" altLang="fr-FR" sz="1050" b="1" dirty="0">
                <a:solidFill>
                  <a:schemeClr val="tx1">
                    <a:lumMod val="75000"/>
                    <a:lumOff val="25000"/>
                  </a:schemeClr>
                </a:solidFill>
              </a:rPr>
              <a:t>Parts Sociales </a:t>
            </a:r>
            <a:r>
              <a:rPr lang="fr-FR" altLang="fr-FR" sz="1050" dirty="0">
                <a:solidFill>
                  <a:schemeClr val="tx1">
                    <a:lumMod val="75000"/>
                    <a:lumOff val="25000"/>
                  </a:schemeClr>
                </a:solidFill>
              </a:rPr>
              <a:t>– 35 M€</a:t>
            </a:r>
          </a:p>
          <a:p>
            <a:pPr lvl="2" eaLnBrk="1" hangingPunct="1">
              <a:spcBef>
                <a:spcPts val="0"/>
              </a:spcBef>
              <a:buClr>
                <a:srgbClr val="D11921"/>
              </a:buClr>
              <a:buFont typeface="Arial" panose="020B0604020202020204" pitchFamily="34" charset="0"/>
              <a:buChar char="□"/>
              <a:defRPr/>
            </a:pPr>
            <a:r>
              <a:rPr lang="fr-FR" altLang="fr-FR" sz="1050" b="1" dirty="0">
                <a:solidFill>
                  <a:schemeClr val="tx1">
                    <a:lumMod val="75000"/>
                    <a:lumOff val="25000"/>
                  </a:schemeClr>
                </a:solidFill>
              </a:rPr>
              <a:t>Gestion déléguée </a:t>
            </a:r>
            <a:r>
              <a:rPr lang="fr-FR" altLang="fr-FR" sz="1050" dirty="0">
                <a:solidFill>
                  <a:schemeClr val="tx1">
                    <a:lumMod val="75000"/>
                    <a:lumOff val="25000"/>
                  </a:schemeClr>
                </a:solidFill>
              </a:rPr>
              <a:t>– 5 M€</a:t>
            </a:r>
          </a:p>
          <a:p>
            <a:pPr lvl="2" eaLnBrk="1" hangingPunct="1">
              <a:spcBef>
                <a:spcPts val="0"/>
              </a:spcBef>
              <a:buClr>
                <a:srgbClr val="D11921"/>
              </a:buClr>
              <a:buFont typeface="Arial" panose="020B0604020202020204" pitchFamily="34" charset="0"/>
              <a:buChar char="□"/>
              <a:defRPr/>
            </a:pPr>
            <a:r>
              <a:rPr lang="fr-FR" altLang="fr-FR" sz="1050" b="1" dirty="0">
                <a:solidFill>
                  <a:schemeClr val="tx1">
                    <a:lumMod val="75000"/>
                    <a:lumOff val="25000"/>
                  </a:schemeClr>
                </a:solidFill>
              </a:rPr>
              <a:t>Emprunt BPCE </a:t>
            </a:r>
            <a:r>
              <a:rPr lang="fr-FR" altLang="fr-FR" sz="1050" dirty="0">
                <a:solidFill>
                  <a:schemeClr val="tx1">
                    <a:lumMod val="75000"/>
                    <a:lumOff val="25000"/>
                  </a:schemeClr>
                </a:solidFill>
              </a:rPr>
              <a:t>5 ans sur CTO du 20/09 au 20/10 (infos à venir). </a:t>
            </a:r>
          </a:p>
          <a:p>
            <a:pPr lvl="1" algn="just" eaLnBrk="1" hangingPunct="1">
              <a:spcBef>
                <a:spcPts val="300"/>
              </a:spcBef>
              <a:buClr>
                <a:srgbClr val="D11921"/>
              </a:buClr>
              <a:buFont typeface="Arial" panose="020B0604020202020204" pitchFamily="34" charset="0"/>
              <a:buChar char="□"/>
              <a:defRPr/>
            </a:pPr>
            <a:r>
              <a:rPr lang="fr-FR" sz="1200" b="1" dirty="0">
                <a:solidFill>
                  <a:srgbClr val="00B050"/>
                </a:solidFill>
              </a:rPr>
              <a:t>Switch vers fonds ISR ESG</a:t>
            </a:r>
            <a:r>
              <a:rPr lang="fr-FR" sz="1200" dirty="0">
                <a:solidFill>
                  <a:srgbClr val="00B050"/>
                </a:solidFill>
              </a:rPr>
              <a:t> : </a:t>
            </a:r>
            <a:r>
              <a:rPr lang="fr-FR" sz="1200" dirty="0">
                <a:solidFill>
                  <a:schemeClr val="tx1">
                    <a:lumMod val="75000"/>
                    <a:lumOff val="25000"/>
                  </a:schemeClr>
                </a:solidFill>
              </a:rPr>
              <a:t>Possibilité d’orienter des fonds du portefeuille modèle vers des valeurs ISR/ESG</a:t>
            </a:r>
            <a:endParaRPr lang="fr-FR" altLang="fr-FR" sz="1200" dirty="0">
              <a:solidFill>
                <a:schemeClr val="tx1">
                  <a:lumMod val="75000"/>
                  <a:lumOff val="25000"/>
                </a:schemeClr>
              </a:solidFill>
            </a:endParaRPr>
          </a:p>
          <a:p>
            <a:pPr lvl="1" algn="just" eaLnBrk="1" hangingPunct="1">
              <a:spcBef>
                <a:spcPts val="300"/>
              </a:spcBef>
              <a:buClr>
                <a:srgbClr val="D11921"/>
              </a:buClr>
              <a:buFont typeface="Arial" panose="020B0604020202020204" pitchFamily="34" charset="0"/>
              <a:buChar char="□"/>
              <a:defRPr/>
            </a:pPr>
            <a:r>
              <a:rPr lang="fr-FR" altLang="fr-FR" sz="1200" b="1" dirty="0">
                <a:solidFill>
                  <a:schemeClr val="tx1">
                    <a:lumMod val="75000"/>
                    <a:lumOff val="25000"/>
                  </a:schemeClr>
                </a:solidFill>
              </a:rPr>
              <a:t>Assurance Vie et </a:t>
            </a:r>
            <a:r>
              <a:rPr lang="fr-FR" altLang="fr-FR" sz="1200" b="1" dirty="0" err="1">
                <a:solidFill>
                  <a:schemeClr val="tx1">
                    <a:lumMod val="75000"/>
                    <a:lumOff val="25000"/>
                  </a:schemeClr>
                </a:solidFill>
              </a:rPr>
              <a:t>PERi</a:t>
            </a:r>
            <a:r>
              <a:rPr lang="fr-FR" altLang="fr-FR" sz="1200" b="1" dirty="0">
                <a:solidFill>
                  <a:schemeClr val="tx1">
                    <a:lumMod val="75000"/>
                    <a:lumOff val="25000"/>
                  </a:schemeClr>
                </a:solidFill>
              </a:rPr>
              <a:t> </a:t>
            </a:r>
            <a:r>
              <a:rPr lang="fr-FR" altLang="fr-FR" sz="1200" dirty="0">
                <a:solidFill>
                  <a:schemeClr val="tx1">
                    <a:lumMod val="75000"/>
                    <a:lumOff val="25000"/>
                  </a:schemeClr>
                </a:solidFill>
              </a:rPr>
              <a:t>: frais d’entrée à 0 % sous condition de 40 % d’UC, de GEDEL ou d’OG</a:t>
            </a:r>
          </a:p>
        </p:txBody>
      </p:sp>
      <p:pic>
        <p:nvPicPr>
          <p:cNvPr id="39" name="Picture 2" descr="Sticker arbre été vert pas cher Etiquette &amp;amp;amp; Autocollant">
            <a:extLst>
              <a:ext uri="{FF2B5EF4-FFF2-40B4-BE49-F238E27FC236}">
                <a16:creationId xmlns:a16="http://schemas.microsoft.com/office/drawing/2014/main" id="{BE4B9DD5-D784-4B78-81B7-5D5A4B796348}"/>
              </a:ext>
            </a:extLst>
          </p:cNvPr>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3317" y="4070415"/>
            <a:ext cx="413416" cy="41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2" descr="Sticker arbre été vert pas cher Etiquette &amp;amp;amp; Autocollant">
            <a:extLst>
              <a:ext uri="{FF2B5EF4-FFF2-40B4-BE49-F238E27FC236}">
                <a16:creationId xmlns:a16="http://schemas.microsoft.com/office/drawing/2014/main" id="{12DBEBB7-88E1-43AF-BE8A-ACD6883FBA8F}"/>
              </a:ext>
            </a:extLst>
          </p:cNvPr>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3317" y="4913224"/>
            <a:ext cx="413415" cy="41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extLst>
              <a:ext uri="{FF2B5EF4-FFF2-40B4-BE49-F238E27FC236}">
                <a16:creationId xmlns:a16="http://schemas.microsoft.com/office/drawing/2014/main" id="{F7D6A4A8-53DC-405B-962C-209192307B3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94995" y="5712615"/>
            <a:ext cx="290921" cy="228580"/>
          </a:xfrm>
          <a:prstGeom prst="rect">
            <a:avLst/>
          </a:prstGeom>
        </p:spPr>
      </p:pic>
      <p:sp>
        <p:nvSpPr>
          <p:cNvPr id="3" name="ZoneTexte 2">
            <a:extLst>
              <a:ext uri="{FF2B5EF4-FFF2-40B4-BE49-F238E27FC236}">
                <a16:creationId xmlns:a16="http://schemas.microsoft.com/office/drawing/2014/main" id="{295EE9F3-1D5D-445F-A25C-907869C8A87D}"/>
              </a:ext>
            </a:extLst>
          </p:cNvPr>
          <p:cNvSpPr txBox="1"/>
          <p:nvPr/>
        </p:nvSpPr>
        <p:spPr>
          <a:xfrm>
            <a:off x="10960275" y="5712080"/>
            <a:ext cx="609600" cy="198589"/>
          </a:xfrm>
          <a:prstGeom prst="rect">
            <a:avLst/>
          </a:prstGeom>
          <a:noFill/>
        </p:spPr>
        <p:txBody>
          <a:bodyPr wrap="square" rtlCol="0">
            <a:spAutoFit/>
          </a:bodyPr>
          <a:lstStyle/>
          <a:p>
            <a:r>
              <a:rPr lang="fr-FR" sz="700" dirty="0">
                <a:solidFill>
                  <a:schemeClr val="tx1">
                    <a:lumMod val="75000"/>
                    <a:lumOff val="25000"/>
                  </a:schemeClr>
                </a:solidFill>
              </a:rPr>
              <a:t>Avril 2022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 descr="Business people group chat bubble banner">
            <a:extLst>
              <a:ext uri="{FF2B5EF4-FFF2-40B4-BE49-F238E27FC236}">
                <a16:creationId xmlns:a16="http://schemas.microsoft.com/office/drawing/2014/main" id="{9131F5CC-726E-4071-B244-1EFE5DF9C0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5075757" y="1401891"/>
            <a:ext cx="754226" cy="2187317"/>
          </a:xfrm>
          <a:prstGeom prst="rect">
            <a:avLst/>
          </a:prstGeom>
          <a:noFill/>
          <a:extLst>
            <a:ext uri="{909E8E84-426E-40DD-AFC4-6F175D3DCCD1}">
              <a14:hiddenFill xmlns:a14="http://schemas.microsoft.com/office/drawing/2010/main">
                <a:solidFill>
                  <a:srgbClr val="FFFFFF"/>
                </a:solidFill>
              </a14:hiddenFill>
            </a:ext>
          </a:extLst>
        </p:spPr>
      </p:pic>
      <p:pic>
        <p:nvPicPr>
          <p:cNvPr id="32" name="Image 5">
            <a:extLst>
              <a:ext uri="{FF2B5EF4-FFF2-40B4-BE49-F238E27FC236}">
                <a16:creationId xmlns:a16="http://schemas.microsoft.com/office/drawing/2014/main" id="{E328B166-3DE2-44CE-8C9C-F12638F568B8}"/>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9" name="Espace réservé du contenu 8">
            <a:extLst>
              <a:ext uri="{FF2B5EF4-FFF2-40B4-BE49-F238E27FC236}">
                <a16:creationId xmlns:a16="http://schemas.microsoft.com/office/drawing/2014/main" id="{C877EC7F-72DA-4DEE-866B-939B03A3825F}"/>
              </a:ext>
            </a:extLst>
          </p:cNvPr>
          <p:cNvSpPr txBox="1">
            <a:spLocks/>
          </p:cNvSpPr>
          <p:nvPr/>
        </p:nvSpPr>
        <p:spPr bwMode="auto">
          <a:xfrm>
            <a:off x="6503988" y="3810000"/>
            <a:ext cx="5172075" cy="2146300"/>
          </a:xfrm>
          <a:prstGeom prst="rect">
            <a:avLst/>
          </a:prstGeom>
          <a:noFill/>
          <a:ln w="28575">
            <a:solidFill>
              <a:srgbClr val="0095DA"/>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sp>
        <p:nvSpPr>
          <p:cNvPr id="15366" name="Espace réservé du contenu 8">
            <a:extLst>
              <a:ext uri="{FF2B5EF4-FFF2-40B4-BE49-F238E27FC236}">
                <a16:creationId xmlns:a16="http://schemas.microsoft.com/office/drawing/2014/main" id="{25344A4D-7E4F-494F-BCD4-64220B3D5ACC}"/>
              </a:ext>
            </a:extLst>
          </p:cNvPr>
          <p:cNvSpPr txBox="1">
            <a:spLocks/>
          </p:cNvSpPr>
          <p:nvPr/>
        </p:nvSpPr>
        <p:spPr bwMode="auto">
          <a:xfrm>
            <a:off x="6046788" y="1279525"/>
            <a:ext cx="5629275" cy="2393950"/>
          </a:xfrm>
          <a:prstGeom prst="rect">
            <a:avLst/>
          </a:prstGeom>
          <a:noFill/>
          <a:ln w="28575">
            <a:solidFill>
              <a:srgbClr val="0095DA"/>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dirty="0">
              <a:solidFill>
                <a:srgbClr val="C00000"/>
              </a:solidFill>
            </a:endParaRPr>
          </a:p>
          <a:p>
            <a:pPr lvl="1" eaLnBrk="1" hangingPunct="1">
              <a:spcBef>
                <a:spcPts val="300"/>
              </a:spcBef>
              <a:buClr>
                <a:srgbClr val="D11921"/>
              </a:buClr>
              <a:buFont typeface="Arial" panose="020B0604020202020204" pitchFamily="34" charset="0"/>
              <a:buChar char="□"/>
            </a:pPr>
            <a:endParaRPr lang="fr-FR" altLang="fr-FR" sz="1400" dirty="0">
              <a:solidFill>
                <a:srgbClr val="404040"/>
              </a:solidFill>
            </a:endParaRPr>
          </a:p>
          <a:p>
            <a:pPr lvl="1" eaLnBrk="1" hangingPunct="1">
              <a:spcBef>
                <a:spcPts val="300"/>
              </a:spcBef>
              <a:buClr>
                <a:srgbClr val="D11921"/>
              </a:buClr>
              <a:buFont typeface="Arial" panose="020B0604020202020204" pitchFamily="34" charset="0"/>
              <a:buChar char="□"/>
            </a:pPr>
            <a:endParaRPr lang="fr-FR" altLang="fr-FR" sz="1400" dirty="0">
              <a:solidFill>
                <a:srgbClr val="404040"/>
              </a:solidFill>
            </a:endParaRPr>
          </a:p>
        </p:txBody>
      </p:sp>
      <p:sp>
        <p:nvSpPr>
          <p:cNvPr id="31" name="Espace réservé du contenu 8">
            <a:extLst>
              <a:ext uri="{FF2B5EF4-FFF2-40B4-BE49-F238E27FC236}">
                <a16:creationId xmlns:a16="http://schemas.microsoft.com/office/drawing/2014/main" id="{E137940F-7B4E-4FFC-9F60-2A68DD0234CD}"/>
              </a:ext>
            </a:extLst>
          </p:cNvPr>
          <p:cNvSpPr txBox="1">
            <a:spLocks/>
          </p:cNvSpPr>
          <p:nvPr/>
        </p:nvSpPr>
        <p:spPr bwMode="auto">
          <a:xfrm>
            <a:off x="6046786" y="1287328"/>
            <a:ext cx="5683251" cy="2393950"/>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r>
              <a:rPr lang="fr-FR" altLang="fr-FR" sz="1400" b="1" dirty="0">
                <a:solidFill>
                  <a:srgbClr val="C00000"/>
                </a:solidFill>
              </a:rPr>
              <a:t>Des idées pour engager la discussion</a:t>
            </a:r>
          </a:p>
          <a:p>
            <a:pPr lvl="1" algn="just" eaLnBrk="1" hangingPunct="1">
              <a:spcBef>
                <a:spcPts val="300"/>
              </a:spcBef>
              <a:buClr>
                <a:srgbClr val="D11921"/>
              </a:buClr>
              <a:buFont typeface="Arial" panose="020B0604020202020204" pitchFamily="34" charset="0"/>
              <a:buChar char="□"/>
            </a:pPr>
            <a:r>
              <a:rPr lang="fr-FR" altLang="fr-FR" sz="1200" dirty="0">
                <a:solidFill>
                  <a:schemeClr val="tx1">
                    <a:lumMod val="75000"/>
                    <a:lumOff val="25000"/>
                  </a:schemeClr>
                </a:solidFill>
              </a:rPr>
              <a:t>Quelle place accordez-vous à l’orientation retraite dans votre épargne ? </a:t>
            </a:r>
          </a:p>
          <a:p>
            <a:pPr lvl="1" algn="just" eaLnBrk="1" hangingPunct="1">
              <a:spcBef>
                <a:spcPts val="300"/>
              </a:spcBef>
              <a:buClr>
                <a:srgbClr val="D11921"/>
              </a:buClr>
              <a:buFont typeface="Arial" panose="020B0604020202020204" pitchFamily="34" charset="0"/>
              <a:buChar char="□"/>
            </a:pPr>
            <a:r>
              <a:rPr lang="fr-FR" altLang="fr-FR" sz="1200" dirty="0">
                <a:solidFill>
                  <a:schemeClr val="tx1">
                    <a:lumMod val="75000"/>
                    <a:lumOff val="25000"/>
                  </a:schemeClr>
                </a:solidFill>
              </a:rPr>
              <a:t>Que diriez-vous de mettre 100 € de côté par mois pour votre retraite, tout en bénéficiant à la fois d’une réduction d’impôt ?</a:t>
            </a:r>
          </a:p>
          <a:p>
            <a:pPr lvl="1" algn="just" eaLnBrk="1" hangingPunct="1">
              <a:spcBef>
                <a:spcPts val="300"/>
              </a:spcBef>
              <a:buClr>
                <a:srgbClr val="D11921"/>
              </a:buClr>
              <a:buFont typeface="Arial" panose="020B0604020202020204" pitchFamily="34" charset="0"/>
              <a:buChar char="□"/>
            </a:pPr>
            <a:r>
              <a:rPr lang="fr-FR" altLang="fr-FR" sz="1200" dirty="0">
                <a:solidFill>
                  <a:schemeClr val="tx1">
                    <a:lumMod val="75000"/>
                    <a:lumOff val="25000"/>
                  </a:schemeClr>
                </a:solidFill>
              </a:rPr>
              <a:t>Préférez-vous gérer votre portefeuille par vous-même, ou souhaitez vous en confier la gestion à nos experts ? </a:t>
            </a:r>
          </a:p>
          <a:p>
            <a:pPr lvl="1" algn="just" eaLnBrk="1" hangingPunct="1">
              <a:spcBef>
                <a:spcPts val="300"/>
              </a:spcBef>
              <a:buClr>
                <a:srgbClr val="D11921"/>
              </a:buClr>
              <a:buFont typeface="Arial" panose="020B0604020202020204" pitchFamily="34" charset="0"/>
              <a:buChar char="□"/>
            </a:pPr>
            <a:r>
              <a:rPr lang="fr-FR" altLang="fr-FR" sz="1200" dirty="0">
                <a:solidFill>
                  <a:schemeClr val="tx1">
                    <a:lumMod val="75000"/>
                    <a:lumOff val="25000"/>
                  </a:schemeClr>
                </a:solidFill>
              </a:rPr>
              <a:t>Que diriez vous de diversifier votre épargne en investissant  dans la pierre papier sans souci de gestion?</a:t>
            </a:r>
          </a:p>
          <a:p>
            <a:pPr lvl="1" algn="just" eaLnBrk="1" hangingPunct="1">
              <a:spcBef>
                <a:spcPts val="300"/>
              </a:spcBef>
              <a:buClr>
                <a:srgbClr val="D11921"/>
              </a:buClr>
              <a:buFont typeface="Arial" panose="020B0604020202020204" pitchFamily="34" charset="0"/>
              <a:buChar char="□"/>
            </a:pPr>
            <a:r>
              <a:rPr lang="fr-FR" altLang="fr-FR" sz="1200" dirty="0">
                <a:solidFill>
                  <a:schemeClr val="tx1">
                    <a:lumMod val="75000"/>
                    <a:lumOff val="25000"/>
                  </a:schemeClr>
                </a:solidFill>
              </a:rPr>
              <a:t>Vous nous faites confiance pour gérer votre patrimoine privé. Je vous propose de  rencontrer  notre  CA PRO pour vous conseiller sur le portefeuille  de votre activité professionnelle. </a:t>
            </a:r>
            <a:endParaRPr lang="fr-FR" altLang="fr-FR" sz="1200" b="1" dirty="0">
              <a:solidFill>
                <a:srgbClr val="C00000"/>
              </a:solidFill>
            </a:endParaRPr>
          </a:p>
          <a:p>
            <a:pPr algn="just" eaLnBrk="1" hangingPunct="1">
              <a:spcBef>
                <a:spcPts val="600"/>
              </a:spcBef>
              <a:buClr>
                <a:srgbClr val="D11921"/>
              </a:buClr>
              <a:buFont typeface="Arial" panose="020B0604020202020204" pitchFamily="34" charset="0"/>
              <a:buChar char="■"/>
            </a:pPr>
            <a:endParaRPr lang="fr-FR" altLang="fr-FR" sz="1200" b="1" dirty="0">
              <a:solidFill>
                <a:srgbClr val="C00000"/>
              </a:solidFill>
            </a:endParaRPr>
          </a:p>
          <a:p>
            <a:pPr lvl="1" eaLnBrk="1" hangingPunct="1">
              <a:spcBef>
                <a:spcPts val="3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300"/>
              </a:spcBef>
              <a:buClr>
                <a:srgbClr val="D11921"/>
              </a:buClr>
              <a:buFont typeface="Arial" panose="020B0604020202020204" pitchFamily="34" charset="0"/>
              <a:buChar char="□"/>
            </a:pPr>
            <a:endParaRPr lang="fr-FR" altLang="fr-FR" sz="1400" dirty="0">
              <a:solidFill>
                <a:srgbClr val="404040"/>
              </a:solidFill>
            </a:endParaRPr>
          </a:p>
        </p:txBody>
      </p:sp>
      <p:sp>
        <p:nvSpPr>
          <p:cNvPr id="9" name="Espace réservé du contenu 8">
            <a:extLst>
              <a:ext uri="{FF2B5EF4-FFF2-40B4-BE49-F238E27FC236}">
                <a16:creationId xmlns:a16="http://schemas.microsoft.com/office/drawing/2014/main" id="{C2B02A7A-29B4-4688-9F39-EC6C73EAA8D5}"/>
              </a:ext>
            </a:extLst>
          </p:cNvPr>
          <p:cNvSpPr>
            <a:spLocks noGrp="1"/>
          </p:cNvSpPr>
          <p:nvPr>
            <p:ph idx="17"/>
          </p:nvPr>
        </p:nvSpPr>
        <p:spPr>
          <a:xfrm>
            <a:off x="695325" y="1279525"/>
            <a:ext cx="5208588" cy="2393950"/>
          </a:xfrm>
          <a:ln w="28575">
            <a:solidFill>
              <a:srgbClr val="0095DA"/>
            </a:solidFill>
          </a:ln>
        </p:spPr>
        <p:txBody>
          <a:bodyPr/>
          <a:lstStyle/>
          <a:p>
            <a:pPr marL="0" indent="0" eaLnBrk="1" fontAlgn="auto" hangingPunct="1">
              <a:spcAft>
                <a:spcPts val="0"/>
              </a:spcAft>
              <a:buNone/>
              <a:defRPr/>
            </a:pPr>
            <a:r>
              <a:rPr lang="fr-FR" dirty="0"/>
              <a:t> </a:t>
            </a:r>
          </a:p>
        </p:txBody>
      </p:sp>
      <p:sp>
        <p:nvSpPr>
          <p:cNvPr id="15363" name="Espace réservé du texte 5">
            <a:extLst>
              <a:ext uri="{FF2B5EF4-FFF2-40B4-BE49-F238E27FC236}">
                <a16:creationId xmlns:a16="http://schemas.microsoft.com/office/drawing/2014/main" id="{C20571A2-3537-4527-BFA5-00965AC0AD74}"/>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0095DA"/>
                </a:solidFill>
              </a:rPr>
              <a:t>EPARGNE </a:t>
            </a:r>
            <a:r>
              <a:rPr lang="fr-FR" altLang="fr-FR" dirty="0"/>
              <a:t>- Les moyens mis à disposition </a:t>
            </a:r>
          </a:p>
        </p:txBody>
      </p:sp>
      <p:sp>
        <p:nvSpPr>
          <p:cNvPr id="91" name="Rectangle 90">
            <a:extLst>
              <a:ext uri="{FF2B5EF4-FFF2-40B4-BE49-F238E27FC236}">
                <a16:creationId xmlns:a16="http://schemas.microsoft.com/office/drawing/2014/main" id="{A3F1F196-9EFD-4844-B59F-0954A5E5991F}"/>
              </a:ext>
            </a:extLst>
          </p:cNvPr>
          <p:cNvSpPr/>
          <p:nvPr/>
        </p:nvSpPr>
        <p:spPr>
          <a:xfrm>
            <a:off x="8823325" y="5208588"/>
            <a:ext cx="609600" cy="574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Espace réservé du texte 6">
            <a:extLst>
              <a:ext uri="{FF2B5EF4-FFF2-40B4-BE49-F238E27FC236}">
                <a16:creationId xmlns:a16="http://schemas.microsoft.com/office/drawing/2014/main" id="{A55B33D7-BBF6-4963-9883-1491CD091D43}"/>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t>Grand Public</a:t>
            </a:r>
            <a:r>
              <a:rPr dirty="0"/>
              <a:t> - </a:t>
            </a:r>
            <a:r>
              <a:rPr dirty="0">
                <a:solidFill>
                  <a:srgbClr val="C00000"/>
                </a:solidFill>
              </a:rPr>
              <a:t>Premiums</a:t>
            </a:r>
            <a:r>
              <a:rPr dirty="0"/>
              <a:t> - Professionnels </a:t>
            </a:r>
          </a:p>
        </p:txBody>
      </p:sp>
      <p:sp>
        <p:nvSpPr>
          <p:cNvPr id="5" name="Rectangle 4">
            <a:extLst>
              <a:ext uri="{FF2B5EF4-FFF2-40B4-BE49-F238E27FC236}">
                <a16:creationId xmlns:a16="http://schemas.microsoft.com/office/drawing/2014/main" id="{A6A53CAC-70B3-4436-BDEF-AB43E5375323}"/>
              </a:ext>
            </a:extLst>
          </p:cNvPr>
          <p:cNvSpPr/>
          <p:nvPr/>
        </p:nvSpPr>
        <p:spPr>
          <a:xfrm>
            <a:off x="5410200"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4"/>
              </a:rPr>
              <a:t>Book GERC</a:t>
            </a:r>
            <a:endParaRPr lang="fr-FR" sz="1400" dirty="0"/>
          </a:p>
        </p:txBody>
      </p:sp>
      <p:sp>
        <p:nvSpPr>
          <p:cNvPr id="159" name="Rectangle 158">
            <a:extLst>
              <a:ext uri="{FF2B5EF4-FFF2-40B4-BE49-F238E27FC236}">
                <a16:creationId xmlns:a16="http://schemas.microsoft.com/office/drawing/2014/main" id="{29AC4A0E-EF69-410F-85E1-C3A5BB6767EA}"/>
              </a:ext>
            </a:extLst>
          </p:cNvPr>
          <p:cNvSpPr/>
          <p:nvPr/>
        </p:nvSpPr>
        <p:spPr>
          <a:xfrm>
            <a:off x="7466013" y="6089650"/>
            <a:ext cx="1500187"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5"/>
              </a:rPr>
              <a:t>Rapport ORCA</a:t>
            </a:r>
            <a:endParaRPr lang="fr-FR" sz="1400" dirty="0"/>
          </a:p>
        </p:txBody>
      </p:sp>
      <p:sp>
        <p:nvSpPr>
          <p:cNvPr id="160" name="Rectangle 159">
            <a:extLst>
              <a:ext uri="{FF2B5EF4-FFF2-40B4-BE49-F238E27FC236}">
                <a16:creationId xmlns:a16="http://schemas.microsoft.com/office/drawing/2014/main" id="{7C5D4DC0-DE64-4D4C-9C97-9A3EA3099D22}"/>
              </a:ext>
            </a:extLst>
          </p:cNvPr>
          <p:cNvSpPr/>
          <p:nvPr/>
        </p:nvSpPr>
        <p:spPr>
          <a:xfrm>
            <a:off x="3355975"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6"/>
              </a:rPr>
              <a:t>Mon </a:t>
            </a:r>
            <a:r>
              <a:rPr lang="fr-FR" sz="1400" dirty="0" err="1">
                <a:hlinkClick r:id="rId6"/>
              </a:rPr>
              <a:t>PortFolio</a:t>
            </a:r>
            <a:endParaRPr lang="fr-FR" sz="1400" dirty="0"/>
          </a:p>
        </p:txBody>
      </p:sp>
      <p:sp>
        <p:nvSpPr>
          <p:cNvPr id="163" name="Rectangle 162">
            <a:extLst>
              <a:ext uri="{FF2B5EF4-FFF2-40B4-BE49-F238E27FC236}">
                <a16:creationId xmlns:a16="http://schemas.microsoft.com/office/drawing/2014/main" id="{53B49EBB-FDEA-4CA5-9384-EDBF5417FC2D}"/>
              </a:ext>
            </a:extLst>
          </p:cNvPr>
          <p:cNvSpPr/>
          <p:nvPr/>
        </p:nvSpPr>
        <p:spPr>
          <a:xfrm>
            <a:off x="1301750"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7"/>
              </a:rPr>
              <a:t>Offres promos</a:t>
            </a:r>
            <a:endParaRPr lang="fr-FR" sz="1400" dirty="0"/>
          </a:p>
        </p:txBody>
      </p:sp>
      <p:sp>
        <p:nvSpPr>
          <p:cNvPr id="164" name="Rectangle 163">
            <a:hlinkClick r:id="rId8" action="ppaction://hlinksldjump"/>
            <a:extLst>
              <a:ext uri="{FF2B5EF4-FFF2-40B4-BE49-F238E27FC236}">
                <a16:creationId xmlns:a16="http://schemas.microsoft.com/office/drawing/2014/main" id="{94FDE363-F777-4425-B050-3B61D708471F}"/>
              </a:ext>
            </a:extLst>
          </p:cNvPr>
          <p:cNvSpPr/>
          <p:nvPr/>
        </p:nvSpPr>
        <p:spPr>
          <a:xfrm>
            <a:off x="9520238"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8" action="ppaction://hlinksldjump"/>
              </a:rPr>
              <a:t>Détail des cibles</a:t>
            </a:r>
            <a:endParaRPr lang="fr-FR" sz="1400" dirty="0"/>
          </a:p>
        </p:txBody>
      </p:sp>
      <p:pic>
        <p:nvPicPr>
          <p:cNvPr id="165" name="Image 164">
            <a:extLst>
              <a:ext uri="{FF2B5EF4-FFF2-40B4-BE49-F238E27FC236}">
                <a16:creationId xmlns:a16="http://schemas.microsoft.com/office/drawing/2014/main" id="{0D9EC395-FA28-4B61-88E7-C881B87BF62A}"/>
              </a:ext>
            </a:extLst>
          </p:cNvPr>
          <p:cNvPicPr>
            <a:picLocks noChangeAspect="1"/>
          </p:cNvPicPr>
          <p:nvPr/>
        </p:nvPicPr>
        <p:blipFill>
          <a:blip r:embed="rId9" cstate="screen">
            <a:duotone>
              <a:prstClr val="black"/>
              <a:srgbClr val="0095DA">
                <a:tint val="45000"/>
                <a:satMod val="400000"/>
              </a:srgbClr>
            </a:duotone>
            <a:extLst>
              <a:ext uri="{28A0092B-C50C-407E-A947-70E740481C1C}">
                <a14:useLocalDpi xmlns:a14="http://schemas.microsoft.com/office/drawing/2010/main" val="0"/>
              </a:ext>
            </a:extLst>
          </a:blip>
          <a:stretch>
            <a:fillRect/>
          </a:stretch>
        </p:blipFill>
        <p:spPr>
          <a:xfrm flipH="1">
            <a:off x="2634168" y="6069727"/>
            <a:ext cx="404379" cy="475131"/>
          </a:xfrm>
          <a:prstGeom prst="rect">
            <a:avLst/>
          </a:prstGeom>
          <a:noFill/>
        </p:spPr>
      </p:pic>
      <p:pic>
        <p:nvPicPr>
          <p:cNvPr id="14350" name="Image 165">
            <a:extLst>
              <a:ext uri="{FF2B5EF4-FFF2-40B4-BE49-F238E27FC236}">
                <a16:creationId xmlns:a16="http://schemas.microsoft.com/office/drawing/2014/main" id="{8E7F6F42-B34B-42F4-8A91-FB6FB0DBC01C}"/>
              </a:ext>
            </a:extLst>
          </p:cNvPr>
          <p:cNvPicPr>
            <a:picLocks noChangeAspect="1" noChangeArrowheads="1"/>
          </p:cNvPicPr>
          <p:nvPr/>
        </p:nvPicPr>
        <p:blipFill>
          <a:blip r:embed="rId10" cstate="screen">
            <a:duotone>
              <a:prstClr val="black"/>
              <a:srgbClr val="0095DA">
                <a:tint val="45000"/>
                <a:satMod val="400000"/>
              </a:srgbClr>
            </a:duotone>
            <a:extLst>
              <a:ext uri="{28A0092B-C50C-407E-A947-70E740481C1C}">
                <a14:useLocalDpi xmlns:a14="http://schemas.microsoft.com/office/drawing/2010/main" val="0"/>
              </a:ext>
            </a:extLst>
          </a:blip>
          <a:srcRect/>
          <a:stretch>
            <a:fillRect/>
          </a:stretch>
        </p:blipFill>
        <p:spPr bwMode="auto">
          <a:xfrm>
            <a:off x="10868685" y="6065838"/>
            <a:ext cx="404812" cy="476250"/>
          </a:xfrm>
          <a:prstGeom prst="rect">
            <a:avLst/>
          </a:prstGeom>
          <a:noFill/>
          <a:ln>
            <a:noFill/>
          </a:ln>
        </p:spPr>
      </p:pic>
      <p:pic>
        <p:nvPicPr>
          <p:cNvPr id="167" name="Image 166">
            <a:extLst>
              <a:ext uri="{FF2B5EF4-FFF2-40B4-BE49-F238E27FC236}">
                <a16:creationId xmlns:a16="http://schemas.microsoft.com/office/drawing/2014/main" id="{076B6852-F720-4CD6-BCB0-F9C60388A614}"/>
              </a:ext>
            </a:extLst>
          </p:cNvPr>
          <p:cNvPicPr>
            <a:picLocks noChangeAspect="1"/>
          </p:cNvPicPr>
          <p:nvPr/>
        </p:nvPicPr>
        <p:blipFill>
          <a:blip r:embed="rId9" cstate="screen">
            <a:duotone>
              <a:prstClr val="black"/>
              <a:srgbClr val="0095DA">
                <a:tint val="45000"/>
                <a:satMod val="400000"/>
              </a:srgbClr>
            </a:duotone>
            <a:extLst>
              <a:ext uri="{28A0092B-C50C-407E-A947-70E740481C1C}">
                <a14:useLocalDpi xmlns:a14="http://schemas.microsoft.com/office/drawing/2010/main" val="0"/>
              </a:ext>
            </a:extLst>
          </a:blip>
          <a:stretch>
            <a:fillRect/>
          </a:stretch>
        </p:blipFill>
        <p:spPr>
          <a:xfrm flipH="1">
            <a:off x="8786326" y="6069885"/>
            <a:ext cx="404379" cy="475131"/>
          </a:xfrm>
          <a:prstGeom prst="rect">
            <a:avLst/>
          </a:prstGeom>
          <a:noFill/>
        </p:spPr>
      </p:pic>
      <p:pic>
        <p:nvPicPr>
          <p:cNvPr id="168" name="Image 167">
            <a:extLst>
              <a:ext uri="{FF2B5EF4-FFF2-40B4-BE49-F238E27FC236}">
                <a16:creationId xmlns:a16="http://schemas.microsoft.com/office/drawing/2014/main" id="{092A69B2-78E0-4836-97D3-0651AC4833D4}"/>
              </a:ext>
            </a:extLst>
          </p:cNvPr>
          <p:cNvPicPr>
            <a:picLocks noChangeAspect="1"/>
          </p:cNvPicPr>
          <p:nvPr/>
        </p:nvPicPr>
        <p:blipFill>
          <a:blip r:embed="rId9" cstate="screen">
            <a:duotone>
              <a:prstClr val="black"/>
              <a:srgbClr val="0095DA">
                <a:tint val="45000"/>
                <a:satMod val="400000"/>
              </a:srgbClr>
            </a:duotone>
            <a:extLst>
              <a:ext uri="{28A0092B-C50C-407E-A947-70E740481C1C}">
                <a14:useLocalDpi xmlns:a14="http://schemas.microsoft.com/office/drawing/2010/main" val="0"/>
              </a:ext>
            </a:extLst>
          </a:blip>
          <a:stretch>
            <a:fillRect/>
          </a:stretch>
        </p:blipFill>
        <p:spPr>
          <a:xfrm flipH="1">
            <a:off x="6673891" y="6065757"/>
            <a:ext cx="404379" cy="475131"/>
          </a:xfrm>
          <a:prstGeom prst="rect">
            <a:avLst/>
          </a:prstGeom>
          <a:noFill/>
        </p:spPr>
      </p:pic>
      <p:pic>
        <p:nvPicPr>
          <p:cNvPr id="169" name="Image 168">
            <a:extLst>
              <a:ext uri="{FF2B5EF4-FFF2-40B4-BE49-F238E27FC236}">
                <a16:creationId xmlns:a16="http://schemas.microsoft.com/office/drawing/2014/main" id="{F24AB483-B419-4FD3-A5B3-D9073D23DABE}"/>
              </a:ext>
            </a:extLst>
          </p:cNvPr>
          <p:cNvPicPr>
            <a:picLocks noChangeAspect="1"/>
          </p:cNvPicPr>
          <p:nvPr/>
        </p:nvPicPr>
        <p:blipFill>
          <a:blip r:embed="rId9" cstate="screen">
            <a:duotone>
              <a:prstClr val="black"/>
              <a:srgbClr val="0095DA">
                <a:tint val="45000"/>
                <a:satMod val="400000"/>
              </a:srgbClr>
            </a:duotone>
            <a:extLst>
              <a:ext uri="{28A0092B-C50C-407E-A947-70E740481C1C}">
                <a14:useLocalDpi xmlns:a14="http://schemas.microsoft.com/office/drawing/2010/main" val="0"/>
              </a:ext>
            </a:extLst>
          </a:blip>
          <a:stretch>
            <a:fillRect/>
          </a:stretch>
        </p:blipFill>
        <p:spPr>
          <a:xfrm flipH="1">
            <a:off x="4638613" y="6030090"/>
            <a:ext cx="404379" cy="475131"/>
          </a:xfrm>
          <a:prstGeom prst="rect">
            <a:avLst/>
          </a:prstGeom>
          <a:noFill/>
        </p:spPr>
      </p:pic>
      <p:pic>
        <p:nvPicPr>
          <p:cNvPr id="82" name="Image 81">
            <a:extLst>
              <a:ext uri="{FF2B5EF4-FFF2-40B4-BE49-F238E27FC236}">
                <a16:creationId xmlns:a16="http://schemas.microsoft.com/office/drawing/2014/main" id="{DAB23C48-7283-49A7-B90B-B5C06950C6BF}"/>
              </a:ext>
            </a:extLst>
          </p:cNvPr>
          <p:cNvPicPr>
            <a:picLocks noChangeAspect="1"/>
          </p:cNvPicPr>
          <p:nvPr/>
        </p:nvPicPr>
        <p:blipFill>
          <a:blip r:embed="rId11"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sp>
        <p:nvSpPr>
          <p:cNvPr id="26" name="Espace réservé du contenu 8">
            <a:extLst>
              <a:ext uri="{FF2B5EF4-FFF2-40B4-BE49-F238E27FC236}">
                <a16:creationId xmlns:a16="http://schemas.microsoft.com/office/drawing/2014/main" id="{84337ABE-47B5-46B4-B111-7A752AA2C600}"/>
              </a:ext>
            </a:extLst>
          </p:cNvPr>
          <p:cNvSpPr txBox="1">
            <a:spLocks/>
          </p:cNvSpPr>
          <p:nvPr/>
        </p:nvSpPr>
        <p:spPr>
          <a:xfrm>
            <a:off x="6528594" y="4323409"/>
            <a:ext cx="2484438" cy="1076325"/>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600"/>
              </a:spcAft>
              <a:defRPr/>
            </a:pPr>
            <a:r>
              <a:rPr lang="fr-FR" sz="1400" b="1" dirty="0">
                <a:solidFill>
                  <a:srgbClr val="C00000"/>
                </a:solidFill>
              </a:rPr>
              <a:t>L’astuce </a:t>
            </a:r>
            <a:r>
              <a:rPr lang="fr-FR" sz="1400" b="1" dirty="0" err="1">
                <a:solidFill>
                  <a:srgbClr val="C00000"/>
                </a:solidFill>
              </a:rPr>
              <a:t>Selfcare</a:t>
            </a:r>
            <a:endParaRPr lang="fr-FR" sz="1400" b="1" dirty="0">
              <a:solidFill>
                <a:srgbClr val="C00000"/>
              </a:solidFill>
            </a:endParaRPr>
          </a:p>
          <a:p>
            <a:pPr marL="0" indent="0" algn="ctr">
              <a:spcBef>
                <a:spcPts val="300"/>
              </a:spcBef>
              <a:spcAft>
                <a:spcPts val="300"/>
              </a:spcAft>
              <a:buFont typeface="Arial" panose="020B0604020202020204" pitchFamily="34" charset="0"/>
              <a:buNone/>
              <a:defRPr/>
            </a:pPr>
            <a:r>
              <a:rPr lang="fr-FR" sz="1400" dirty="0">
                <a:hlinkClick r:id="rId12"/>
              </a:rPr>
              <a:t>Une gestion de ses contrats en toute autonomie sur l’appli </a:t>
            </a:r>
            <a:endParaRPr lang="fr-FR" sz="1400" dirty="0"/>
          </a:p>
          <a:p>
            <a:pPr>
              <a:defRPr/>
            </a:pPr>
            <a:endParaRPr lang="fr-FR" sz="100" dirty="0"/>
          </a:p>
        </p:txBody>
      </p:sp>
      <p:sp>
        <p:nvSpPr>
          <p:cNvPr id="15382" name="Espace réservé du contenu 8">
            <a:extLst>
              <a:ext uri="{FF2B5EF4-FFF2-40B4-BE49-F238E27FC236}">
                <a16:creationId xmlns:a16="http://schemas.microsoft.com/office/drawing/2014/main" id="{93F5E5DA-8277-4E9F-8087-0D51B26F0E2B}"/>
              </a:ext>
            </a:extLst>
          </p:cNvPr>
          <p:cNvSpPr txBox="1">
            <a:spLocks noChangeArrowheads="1"/>
          </p:cNvSpPr>
          <p:nvPr/>
        </p:nvSpPr>
        <p:spPr bwMode="auto">
          <a:xfrm>
            <a:off x="9037638" y="4323409"/>
            <a:ext cx="2600325" cy="127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ts val="600"/>
              </a:spcBef>
              <a:buClr>
                <a:srgbClr val="D11921"/>
              </a:buClr>
              <a:buFont typeface="Arial" panose="020B0604020202020204" pitchFamily="34" charset="0"/>
              <a:buChar char="■"/>
            </a:pPr>
            <a:r>
              <a:rPr lang="fr-FR" altLang="fr-FR" sz="1400" b="1" dirty="0">
                <a:solidFill>
                  <a:srgbClr val="C00000"/>
                </a:solidFill>
              </a:rPr>
              <a:t>Chiffres clés</a:t>
            </a:r>
          </a:p>
        </p:txBody>
      </p:sp>
      <p:sp>
        <p:nvSpPr>
          <p:cNvPr id="37" name="ZoneTexte 36">
            <a:extLst>
              <a:ext uri="{FF2B5EF4-FFF2-40B4-BE49-F238E27FC236}">
                <a16:creationId xmlns:a16="http://schemas.microsoft.com/office/drawing/2014/main" id="{5375A7BD-93A0-4CE3-B25A-CB72D7FE350A}"/>
              </a:ext>
            </a:extLst>
          </p:cNvPr>
          <p:cNvSpPr txBox="1"/>
          <p:nvPr/>
        </p:nvSpPr>
        <p:spPr>
          <a:xfrm>
            <a:off x="9044078" y="4694901"/>
            <a:ext cx="2600325" cy="954107"/>
          </a:xfrm>
          <a:prstGeom prst="rect">
            <a:avLst/>
          </a:prstGeom>
          <a:noFill/>
          <a:ln>
            <a:noFill/>
          </a:ln>
        </p:spPr>
        <p:txBody>
          <a:bodyPr>
            <a:spAutoFit/>
          </a:bodyPr>
          <a:lstStyle/>
          <a:p>
            <a:pPr algn="ctr" eaLnBrk="1" fontAlgn="auto" hangingPunct="1">
              <a:spcBef>
                <a:spcPts val="0"/>
              </a:spcBef>
              <a:spcAft>
                <a:spcPts val="0"/>
              </a:spcAft>
              <a:defRPr/>
            </a:pPr>
            <a:r>
              <a:rPr lang="fr-FR" sz="1400" b="1" i="1" dirty="0">
                <a:solidFill>
                  <a:schemeClr val="tx1">
                    <a:lumMod val="75000"/>
                    <a:lumOff val="25000"/>
                  </a:schemeClr>
                </a:solidFill>
              </a:rPr>
              <a:t>62 %</a:t>
            </a:r>
            <a:r>
              <a:rPr lang="fr-FR" sz="1400" i="1" dirty="0">
                <a:solidFill>
                  <a:schemeClr val="tx1">
                    <a:lumMod val="75000"/>
                    <a:lumOff val="25000"/>
                  </a:schemeClr>
                </a:solidFill>
              </a:rPr>
              <a:t> des clients sont </a:t>
            </a:r>
            <a:r>
              <a:rPr lang="fr-FR" sz="1400" b="1" i="1" dirty="0">
                <a:solidFill>
                  <a:schemeClr val="tx1">
                    <a:lumMod val="75000"/>
                    <a:lumOff val="25000"/>
                  </a:schemeClr>
                </a:solidFill>
              </a:rPr>
              <a:t>intéressés par les ISR</a:t>
            </a:r>
            <a:r>
              <a:rPr lang="fr-FR" sz="1400" i="1" dirty="0">
                <a:solidFill>
                  <a:schemeClr val="tx1">
                    <a:lumMod val="75000"/>
                    <a:lumOff val="25000"/>
                  </a:schemeClr>
                </a:solidFill>
              </a:rPr>
              <a:t> mais les 3/4 ne les connaissent pas ou peu </a:t>
            </a:r>
          </a:p>
        </p:txBody>
      </p:sp>
      <p:pic>
        <p:nvPicPr>
          <p:cNvPr id="40" name="Image 39">
            <a:extLst>
              <a:ext uri="{FF2B5EF4-FFF2-40B4-BE49-F238E27FC236}">
                <a16:creationId xmlns:a16="http://schemas.microsoft.com/office/drawing/2014/main" id="{C1A87E2F-3D95-4034-B7E5-11079CBFB2C0}"/>
              </a:ext>
            </a:extLst>
          </p:cNvPr>
          <p:cNvPicPr>
            <a:picLocks noChangeAspect="1"/>
          </p:cNvPicPr>
          <p:nvPr/>
        </p:nvPicPr>
        <p:blipFill>
          <a:blip r:embed="rId9"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8185404" y="5116367"/>
            <a:ext cx="404379" cy="475131"/>
          </a:xfrm>
          <a:prstGeom prst="rect">
            <a:avLst/>
          </a:prstGeom>
        </p:spPr>
      </p:pic>
      <p:sp>
        <p:nvSpPr>
          <p:cNvPr id="33" name="Espace réservé du contenu 8">
            <a:extLst>
              <a:ext uri="{FF2B5EF4-FFF2-40B4-BE49-F238E27FC236}">
                <a16:creationId xmlns:a16="http://schemas.microsoft.com/office/drawing/2014/main" id="{63D6441D-6D26-4B14-9F30-460A62747B90}"/>
              </a:ext>
            </a:extLst>
          </p:cNvPr>
          <p:cNvSpPr txBox="1">
            <a:spLocks/>
          </p:cNvSpPr>
          <p:nvPr/>
        </p:nvSpPr>
        <p:spPr>
          <a:xfrm>
            <a:off x="695324" y="1270767"/>
            <a:ext cx="4835525" cy="2393950"/>
          </a:xfrm>
          <a:prstGeom prst="rect">
            <a:avLst/>
          </a:prstGeom>
          <a:ln w="28575">
            <a:no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fontAlgn="auto" hangingPunct="1">
              <a:spcAft>
                <a:spcPts val="0"/>
              </a:spcAft>
              <a:defRPr/>
            </a:pPr>
            <a:r>
              <a:rPr lang="fr-FR" sz="1400" b="1" dirty="0">
                <a:solidFill>
                  <a:srgbClr val="C00000"/>
                </a:solidFill>
              </a:rPr>
              <a:t>Qui contacter ? </a:t>
            </a:r>
          </a:p>
          <a:p>
            <a:pPr lvl="1" eaLnBrk="1" fontAlgn="auto" hangingPunct="1">
              <a:spcBef>
                <a:spcPts val="300"/>
              </a:spcBef>
              <a:spcAft>
                <a:spcPts val="0"/>
              </a:spcAft>
              <a:defRPr/>
            </a:pPr>
            <a:endParaRPr lang="fr-FR" sz="300" dirty="0"/>
          </a:p>
          <a:p>
            <a:pPr lvl="1" eaLnBrk="1" fontAlgn="auto" hangingPunct="1">
              <a:spcBef>
                <a:spcPts val="300"/>
              </a:spcBef>
              <a:spcAft>
                <a:spcPts val="0"/>
              </a:spcAft>
              <a:defRPr/>
            </a:pPr>
            <a:r>
              <a:rPr lang="fr-FR" sz="1200" dirty="0"/>
              <a:t>Les cibles GERC prioritaires</a:t>
            </a:r>
          </a:p>
          <a:p>
            <a:pPr lvl="2" eaLnBrk="1" fontAlgn="auto" hangingPunct="1">
              <a:spcBef>
                <a:spcPts val="0"/>
              </a:spcBef>
              <a:spcAft>
                <a:spcPts val="0"/>
              </a:spcAft>
              <a:defRPr/>
            </a:pPr>
            <a:r>
              <a:rPr lang="fr-FR" sz="1050" dirty="0"/>
              <a:t>Anticiper et préparer sa retraite </a:t>
            </a:r>
          </a:p>
          <a:p>
            <a:pPr lvl="2" eaLnBrk="1" fontAlgn="auto" hangingPunct="1">
              <a:spcBef>
                <a:spcPts val="0"/>
              </a:spcBef>
              <a:spcAft>
                <a:spcPts val="0"/>
              </a:spcAft>
              <a:defRPr/>
            </a:pPr>
            <a:r>
              <a:rPr lang="fr-FR" sz="1050" dirty="0"/>
              <a:t>Activation transfert Pacte</a:t>
            </a:r>
          </a:p>
          <a:p>
            <a:pPr lvl="2" eaLnBrk="1" fontAlgn="auto" hangingPunct="1">
              <a:spcBef>
                <a:spcPts val="0"/>
              </a:spcBef>
              <a:spcAft>
                <a:spcPts val="0"/>
              </a:spcAft>
              <a:defRPr/>
            </a:pPr>
            <a:r>
              <a:rPr lang="fr-FR" sz="1050" dirty="0"/>
              <a:t>Immobilier Patrimonial </a:t>
            </a:r>
          </a:p>
          <a:p>
            <a:pPr lvl="2" eaLnBrk="1" fontAlgn="auto" hangingPunct="1">
              <a:spcBef>
                <a:spcPts val="0"/>
              </a:spcBef>
              <a:spcAft>
                <a:spcPts val="0"/>
              </a:spcAft>
              <a:defRPr/>
            </a:pPr>
            <a:r>
              <a:rPr lang="fr-FR" sz="1050" dirty="0"/>
              <a:t>Nos solutions pour alléger la fiscalité</a:t>
            </a:r>
          </a:p>
          <a:p>
            <a:pPr lvl="2" eaLnBrk="1" fontAlgn="auto" hangingPunct="1">
              <a:spcBef>
                <a:spcPts val="0"/>
              </a:spcBef>
              <a:spcAft>
                <a:spcPts val="0"/>
              </a:spcAft>
              <a:defRPr/>
            </a:pPr>
            <a:r>
              <a:rPr lang="fr-FR" sz="1050" dirty="0"/>
              <a:t>Premium Synergie GP-PROS</a:t>
            </a:r>
          </a:p>
          <a:p>
            <a:pPr lvl="2" eaLnBrk="1" fontAlgn="auto" hangingPunct="1">
              <a:spcBef>
                <a:spcPts val="0"/>
              </a:spcBef>
              <a:spcAft>
                <a:spcPts val="0"/>
              </a:spcAft>
              <a:defRPr/>
            </a:pPr>
            <a:r>
              <a:rPr lang="fr-FR" sz="1050" dirty="0"/>
              <a:t>PREMIUM non vus relance</a:t>
            </a:r>
          </a:p>
          <a:p>
            <a:pPr lvl="2" eaLnBrk="1" fontAlgn="auto" hangingPunct="1">
              <a:spcBef>
                <a:spcPts val="0"/>
              </a:spcBef>
              <a:spcAft>
                <a:spcPts val="0"/>
              </a:spcAft>
              <a:defRPr/>
            </a:pPr>
            <a:r>
              <a:rPr lang="fr-FR" sz="1050" dirty="0"/>
              <a:t>PREMIUM CTO PEA SUP 100K E</a:t>
            </a:r>
          </a:p>
          <a:p>
            <a:pPr lvl="1" eaLnBrk="1" fontAlgn="auto" hangingPunct="1">
              <a:spcAft>
                <a:spcPts val="0"/>
              </a:spcAft>
              <a:defRPr/>
            </a:pPr>
            <a:endParaRPr lang="fr-FR" sz="1200" dirty="0"/>
          </a:p>
          <a:p>
            <a:pPr lvl="1" eaLnBrk="1" fontAlgn="auto" hangingPunct="1">
              <a:spcAft>
                <a:spcPts val="0"/>
              </a:spcAft>
              <a:defRPr/>
            </a:pPr>
            <a:r>
              <a:rPr lang="fr-FR" sz="1200" dirty="0"/>
              <a:t>Traitement du fichier Excel des clauses bénéficiaires </a:t>
            </a:r>
          </a:p>
        </p:txBody>
      </p:sp>
      <p:sp>
        <p:nvSpPr>
          <p:cNvPr id="34" name="Espace réservé du contenu 8">
            <a:extLst>
              <a:ext uri="{FF2B5EF4-FFF2-40B4-BE49-F238E27FC236}">
                <a16:creationId xmlns:a16="http://schemas.microsoft.com/office/drawing/2014/main" id="{ECBC0FEF-FB37-47ED-9707-DF9AD692B6C8}"/>
              </a:ext>
            </a:extLst>
          </p:cNvPr>
          <p:cNvSpPr txBox="1">
            <a:spLocks/>
          </p:cNvSpPr>
          <p:nvPr/>
        </p:nvSpPr>
        <p:spPr bwMode="auto">
          <a:xfrm>
            <a:off x="695325" y="3806825"/>
            <a:ext cx="5683250" cy="2149475"/>
          </a:xfrm>
          <a:prstGeom prst="rect">
            <a:avLst/>
          </a:prstGeom>
          <a:noFill/>
          <a:ln w="28575">
            <a:solidFill>
              <a:srgbClr val="0095DA"/>
            </a:solidFill>
            <a:miter lim="800000"/>
            <a:headEnd/>
            <a:tailEnd/>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defRPr/>
            </a:pPr>
            <a:endParaRPr lang="fr-FR" altLang="fr-FR" sz="1200" dirty="0">
              <a:solidFill>
                <a:srgbClr val="404040"/>
              </a:solidFill>
            </a:endParaRPr>
          </a:p>
        </p:txBody>
      </p:sp>
      <p:pic>
        <p:nvPicPr>
          <p:cNvPr id="36" name="Image 37">
            <a:extLst>
              <a:ext uri="{FF2B5EF4-FFF2-40B4-BE49-F238E27FC236}">
                <a16:creationId xmlns:a16="http://schemas.microsoft.com/office/drawing/2014/main" id="{2292CCDB-33A4-4879-9148-4937DDF01A31}"/>
              </a:ext>
            </a:extLst>
          </p:cNvPr>
          <p:cNvPicPr>
            <a:picLocks noChangeAspect="1" noChangeArrowheads="1"/>
          </p:cNvPicPr>
          <p:nvPr/>
        </p:nvPicPr>
        <p:blipFill>
          <a:blip r:embed="rId13" cstate="screen">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29983" y="3841839"/>
            <a:ext cx="514350" cy="462915"/>
          </a:xfrm>
          <a:prstGeom prst="rect">
            <a:avLst/>
          </a:prstGeom>
          <a:noFill/>
          <a:ln>
            <a:noFill/>
          </a:ln>
        </p:spPr>
      </p:pic>
      <p:sp>
        <p:nvSpPr>
          <p:cNvPr id="38" name="Espace réservé du contenu 8">
            <a:extLst>
              <a:ext uri="{FF2B5EF4-FFF2-40B4-BE49-F238E27FC236}">
                <a16:creationId xmlns:a16="http://schemas.microsoft.com/office/drawing/2014/main" id="{39865C3B-897C-4BF9-938D-748FEE8F6241}"/>
              </a:ext>
            </a:extLst>
          </p:cNvPr>
          <p:cNvSpPr txBox="1">
            <a:spLocks/>
          </p:cNvSpPr>
          <p:nvPr/>
        </p:nvSpPr>
        <p:spPr bwMode="auto">
          <a:xfrm>
            <a:off x="695324" y="3832665"/>
            <a:ext cx="5707857" cy="2141024"/>
          </a:xfrm>
          <a:prstGeom prst="rect">
            <a:avLst/>
          </a:prstGeom>
          <a:noFill/>
          <a:ln w="28575">
            <a:noFill/>
            <a:miter lim="800000"/>
            <a:headEnd/>
            <a:tailEnd/>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defRPr/>
            </a:pPr>
            <a:r>
              <a:rPr lang="fr-FR" altLang="fr-FR" sz="1400" b="1" dirty="0">
                <a:solidFill>
                  <a:srgbClr val="C00000"/>
                </a:solidFill>
              </a:rPr>
              <a:t>Les offres à proposer</a:t>
            </a:r>
          </a:p>
          <a:p>
            <a:pPr eaLnBrk="1" hangingPunct="1">
              <a:spcBef>
                <a:spcPts val="600"/>
              </a:spcBef>
              <a:buClr>
                <a:srgbClr val="D11921"/>
              </a:buClr>
              <a:buFont typeface="Arial" panose="020B0604020202020204" pitchFamily="34" charset="0"/>
              <a:buChar char="■"/>
              <a:defRPr/>
            </a:pPr>
            <a:endParaRPr lang="fr-FR" altLang="fr-FR" sz="400" b="1" dirty="0">
              <a:solidFill>
                <a:srgbClr val="C00000"/>
              </a:solidFill>
            </a:endParaRPr>
          </a:p>
          <a:p>
            <a:pPr lvl="1" algn="just" eaLnBrk="1" hangingPunct="1">
              <a:spcBef>
                <a:spcPts val="300"/>
              </a:spcBef>
              <a:buClr>
                <a:srgbClr val="D11921"/>
              </a:buClr>
              <a:buFont typeface="Arial" panose="020B0604020202020204" pitchFamily="34" charset="0"/>
              <a:buChar char="□"/>
              <a:defRPr/>
            </a:pPr>
            <a:r>
              <a:rPr lang="fr-FR" altLang="fr-FR" sz="1200" b="1" dirty="0">
                <a:solidFill>
                  <a:prstClr val="black">
                    <a:lumMod val="75000"/>
                    <a:lumOff val="25000"/>
                  </a:prstClr>
                </a:solidFill>
              </a:rPr>
              <a:t> </a:t>
            </a:r>
            <a:r>
              <a:rPr lang="fr-FR" altLang="fr-FR" sz="1200" b="1" dirty="0">
                <a:solidFill>
                  <a:srgbClr val="404040"/>
                </a:solidFill>
              </a:rPr>
              <a:t>FAF: IRISEA SANTE et IRIS IMPACT </a:t>
            </a:r>
            <a:r>
              <a:rPr lang="fr-FR" altLang="fr-FR" sz="1200" dirty="0">
                <a:solidFill>
                  <a:srgbClr val="404040"/>
                </a:solidFill>
              </a:rPr>
              <a:t>jusqu’au du 30 novembre            et 2 décembre 2022, à venir IRISEA PEA</a:t>
            </a:r>
          </a:p>
          <a:p>
            <a:pPr lvl="1" algn="just" eaLnBrk="1" hangingPunct="1">
              <a:spcBef>
                <a:spcPts val="300"/>
              </a:spcBef>
              <a:buClr>
                <a:srgbClr val="D11921"/>
              </a:buClr>
              <a:buFont typeface="Arial" panose="020B0604020202020204" pitchFamily="34" charset="0"/>
              <a:buChar char="□"/>
              <a:defRPr/>
            </a:pPr>
            <a:r>
              <a:rPr lang="fr-FR" altLang="fr-FR" sz="1200" b="1" dirty="0">
                <a:solidFill>
                  <a:srgbClr val="404040"/>
                </a:solidFill>
              </a:rPr>
              <a:t> SCPI en assurance vie: </a:t>
            </a:r>
            <a:r>
              <a:rPr lang="fr-FR" altLang="fr-FR" sz="1200" dirty="0">
                <a:solidFill>
                  <a:srgbClr val="404040"/>
                </a:solidFill>
              </a:rPr>
              <a:t>CNP : Epargne Foncière , BPCE VIE : </a:t>
            </a:r>
            <a:r>
              <a:rPr lang="fr-FR" altLang="fr-FR" sz="1200" dirty="0" err="1">
                <a:solidFill>
                  <a:srgbClr val="404040"/>
                </a:solidFill>
              </a:rPr>
              <a:t>Accimopierre</a:t>
            </a:r>
            <a:r>
              <a:rPr lang="fr-FR" altLang="fr-FR" sz="1200" dirty="0">
                <a:solidFill>
                  <a:srgbClr val="404040"/>
                </a:solidFill>
              </a:rPr>
              <a:t>, </a:t>
            </a:r>
            <a:r>
              <a:rPr lang="fr-FR" altLang="fr-FR" sz="1200" dirty="0" err="1">
                <a:solidFill>
                  <a:srgbClr val="404040"/>
                </a:solidFill>
              </a:rPr>
              <a:t>Buroboutic</a:t>
            </a:r>
            <a:r>
              <a:rPr lang="fr-FR" altLang="fr-FR" sz="1200" dirty="0">
                <a:solidFill>
                  <a:srgbClr val="404040"/>
                </a:solidFill>
              </a:rPr>
              <a:t>; à venir Atout Pierre Diversification</a:t>
            </a:r>
          </a:p>
          <a:p>
            <a:pPr lvl="1" algn="just" eaLnBrk="1" hangingPunct="1">
              <a:spcBef>
                <a:spcPts val="300"/>
              </a:spcBef>
              <a:buClr>
                <a:srgbClr val="D11921"/>
              </a:buClr>
              <a:buFont typeface="Arial" panose="020B0604020202020204" pitchFamily="34" charset="0"/>
              <a:buChar char="□"/>
              <a:defRPr/>
            </a:pPr>
            <a:r>
              <a:rPr lang="fr-FR" altLang="fr-FR" sz="1200" b="1" dirty="0">
                <a:solidFill>
                  <a:srgbClr val="404040"/>
                </a:solidFill>
              </a:rPr>
              <a:t> SCPI en direct </a:t>
            </a:r>
            <a:r>
              <a:rPr lang="fr-FR" altLang="fr-FR" sz="1200" dirty="0">
                <a:solidFill>
                  <a:srgbClr val="404040"/>
                </a:solidFill>
              </a:rPr>
              <a:t>:</a:t>
            </a:r>
            <a:r>
              <a:rPr lang="fr-FR" altLang="fr-FR" sz="1200" b="1" dirty="0">
                <a:solidFill>
                  <a:srgbClr val="404040"/>
                </a:solidFill>
              </a:rPr>
              <a:t> </a:t>
            </a:r>
            <a:r>
              <a:rPr lang="fr-FR" altLang="fr-FR" sz="1200" dirty="0">
                <a:solidFill>
                  <a:srgbClr val="404040"/>
                </a:solidFill>
              </a:rPr>
              <a:t>Pierre Plus, Atout Pierre Diversification, </a:t>
            </a:r>
            <a:r>
              <a:rPr lang="fr-FR" altLang="fr-FR" sz="1200" dirty="0" err="1">
                <a:solidFill>
                  <a:srgbClr val="404040"/>
                </a:solidFill>
              </a:rPr>
              <a:t>Fructipierre</a:t>
            </a:r>
            <a:r>
              <a:rPr lang="fr-FR" altLang="fr-FR" sz="1200" dirty="0">
                <a:solidFill>
                  <a:srgbClr val="404040"/>
                </a:solidFill>
              </a:rPr>
              <a:t>, AEW Diversification Allemagne &amp; AEW Avenir Santé</a:t>
            </a:r>
          </a:p>
          <a:p>
            <a:pPr lvl="1" algn="just" eaLnBrk="1" hangingPunct="1">
              <a:spcBef>
                <a:spcPts val="300"/>
              </a:spcBef>
              <a:buClr>
                <a:srgbClr val="D11921"/>
              </a:buClr>
              <a:buFont typeface="Arial" panose="020B0604020202020204" pitchFamily="34" charset="0"/>
              <a:buChar char="□"/>
              <a:defRPr/>
            </a:pPr>
            <a:r>
              <a:rPr lang="fr-FR" altLang="fr-FR" sz="1200" b="1" dirty="0">
                <a:solidFill>
                  <a:srgbClr val="404040"/>
                </a:solidFill>
              </a:rPr>
              <a:t> Option Transmission </a:t>
            </a:r>
            <a:r>
              <a:rPr lang="fr-FR" altLang="fr-FR" sz="1200" dirty="0">
                <a:solidFill>
                  <a:srgbClr val="404040"/>
                </a:solidFill>
              </a:rPr>
              <a:t>: successions bon de parrainage</a:t>
            </a:r>
          </a:p>
          <a:p>
            <a:pPr lvl="1" algn="just" eaLnBrk="1" hangingPunct="1">
              <a:spcBef>
                <a:spcPts val="300"/>
              </a:spcBef>
              <a:buClr>
                <a:srgbClr val="D11921"/>
              </a:buClr>
              <a:buFont typeface="Arial" panose="020B0604020202020204" pitchFamily="34" charset="0"/>
              <a:buChar char="□"/>
              <a:defRPr/>
            </a:pPr>
            <a:r>
              <a:rPr lang="fr-FR" altLang="fr-FR" sz="1200" b="1" dirty="0">
                <a:solidFill>
                  <a:srgbClr val="404040"/>
                </a:solidFill>
              </a:rPr>
              <a:t> Gestion Déléguée </a:t>
            </a:r>
            <a:r>
              <a:rPr lang="fr-FR" altLang="fr-FR" sz="1200" dirty="0">
                <a:solidFill>
                  <a:srgbClr val="404040"/>
                </a:solidFill>
              </a:rPr>
              <a:t>: OG et </a:t>
            </a:r>
            <a:r>
              <a:rPr lang="fr-FR" altLang="fr-FR" sz="1200" dirty="0">
                <a:solidFill>
                  <a:schemeClr val="tx1">
                    <a:lumMod val="75000"/>
                    <a:lumOff val="25000"/>
                  </a:schemeClr>
                </a:solidFill>
              </a:rPr>
              <a:t>gestion déléguée en PEA  </a:t>
            </a:r>
          </a:p>
        </p:txBody>
      </p:sp>
      <p:pic>
        <p:nvPicPr>
          <p:cNvPr id="39" name="Picture 2" descr="Sticker arbre été vert pas cher Etiquette &amp;amp;amp; Autocollant">
            <a:extLst>
              <a:ext uri="{FF2B5EF4-FFF2-40B4-BE49-F238E27FC236}">
                <a16:creationId xmlns:a16="http://schemas.microsoft.com/office/drawing/2014/main" id="{BE4B9DD5-D784-4B78-81B7-5D5A4B796348}"/>
              </a:ext>
            </a:extLst>
          </p:cNvPr>
          <p:cNvPicPr>
            <a:picLocks noChangeAspect="1" noChangeArrowheads="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3425" y="4158529"/>
            <a:ext cx="392529" cy="392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extLst>
              <a:ext uri="{FF2B5EF4-FFF2-40B4-BE49-F238E27FC236}">
                <a16:creationId xmlns:a16="http://schemas.microsoft.com/office/drawing/2014/main" id="{361EDD1C-2F68-4AB0-A909-C28E9E9D55A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120199" y="5714907"/>
            <a:ext cx="920070" cy="207426"/>
          </a:xfrm>
          <a:prstGeom prst="rect">
            <a:avLst/>
          </a:prstGeom>
        </p:spPr>
      </p:pic>
      <p:sp>
        <p:nvSpPr>
          <p:cNvPr id="49" name="ZoneTexte 48">
            <a:extLst>
              <a:ext uri="{FF2B5EF4-FFF2-40B4-BE49-F238E27FC236}">
                <a16:creationId xmlns:a16="http://schemas.microsoft.com/office/drawing/2014/main" id="{F0423B05-E189-4764-ACC7-A5E792F18209}"/>
              </a:ext>
            </a:extLst>
          </p:cNvPr>
          <p:cNvSpPr txBox="1"/>
          <p:nvPr/>
        </p:nvSpPr>
        <p:spPr>
          <a:xfrm>
            <a:off x="10987496" y="5738614"/>
            <a:ext cx="715788" cy="200055"/>
          </a:xfrm>
          <a:prstGeom prst="rect">
            <a:avLst/>
          </a:prstGeom>
          <a:noFill/>
        </p:spPr>
        <p:txBody>
          <a:bodyPr wrap="square" rtlCol="0">
            <a:spAutoFit/>
          </a:bodyPr>
          <a:lstStyle/>
          <a:p>
            <a:r>
              <a:rPr lang="fr-FR" sz="700" dirty="0">
                <a:solidFill>
                  <a:schemeClr val="tx1">
                    <a:lumMod val="75000"/>
                    <a:lumOff val="25000"/>
                  </a:schemeClr>
                </a:solidFill>
              </a:rPr>
              <a:t>Juillet 2021</a:t>
            </a:r>
          </a:p>
        </p:txBody>
      </p:sp>
      <p:pic>
        <p:nvPicPr>
          <p:cNvPr id="50" name="Image 49">
            <a:extLst>
              <a:ext uri="{FF2B5EF4-FFF2-40B4-BE49-F238E27FC236}">
                <a16:creationId xmlns:a16="http://schemas.microsoft.com/office/drawing/2014/main" id="{D4036E6A-7921-445B-8FC7-0C92CCAE6B84}"/>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5988593" y="550862"/>
            <a:ext cx="588871" cy="572283"/>
          </a:xfrm>
          <a:prstGeom prst="rect">
            <a:avLst/>
          </a:prstGeom>
        </p:spPr>
      </p:pic>
      <p:pic>
        <p:nvPicPr>
          <p:cNvPr id="52" name="Image 51">
            <a:extLst>
              <a:ext uri="{FF2B5EF4-FFF2-40B4-BE49-F238E27FC236}">
                <a16:creationId xmlns:a16="http://schemas.microsoft.com/office/drawing/2014/main" id="{21D15240-5B21-45DD-A3CD-3990702D8A9A}"/>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164054" y="4220979"/>
            <a:ext cx="275387" cy="267630"/>
          </a:xfrm>
          <a:prstGeom prst="rect">
            <a:avLst/>
          </a:prstGeom>
        </p:spPr>
      </p:pic>
      <p:pic>
        <p:nvPicPr>
          <p:cNvPr id="53" name="Image 52">
            <a:extLst>
              <a:ext uri="{FF2B5EF4-FFF2-40B4-BE49-F238E27FC236}">
                <a16:creationId xmlns:a16="http://schemas.microsoft.com/office/drawing/2014/main" id="{FA09E299-0BBC-41A5-BAE0-D178E4781011}"/>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164054" y="4633667"/>
            <a:ext cx="275387" cy="267630"/>
          </a:xfrm>
          <a:prstGeom prst="rect">
            <a:avLst/>
          </a:prstGeom>
        </p:spPr>
      </p:pic>
      <p:pic>
        <p:nvPicPr>
          <p:cNvPr id="54" name="Image 53">
            <a:extLst>
              <a:ext uri="{FF2B5EF4-FFF2-40B4-BE49-F238E27FC236}">
                <a16:creationId xmlns:a16="http://schemas.microsoft.com/office/drawing/2014/main" id="{7ADD0FEE-0874-441C-B6B5-91F9CC52A6B3}"/>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164053" y="5016927"/>
            <a:ext cx="275387" cy="267630"/>
          </a:xfrm>
          <a:prstGeom prst="rect">
            <a:avLst/>
          </a:prstGeom>
        </p:spPr>
      </p:pic>
      <p:pic>
        <p:nvPicPr>
          <p:cNvPr id="55" name="Image 54">
            <a:extLst>
              <a:ext uri="{FF2B5EF4-FFF2-40B4-BE49-F238E27FC236}">
                <a16:creationId xmlns:a16="http://schemas.microsoft.com/office/drawing/2014/main" id="{9333EF57-EC72-4B86-B07F-DCE76E068505}"/>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164053" y="5388419"/>
            <a:ext cx="275387" cy="267630"/>
          </a:xfrm>
          <a:prstGeom prst="rect">
            <a:avLst/>
          </a:prstGeom>
        </p:spPr>
      </p:pic>
      <p:pic>
        <p:nvPicPr>
          <p:cNvPr id="56" name="Image 55">
            <a:extLst>
              <a:ext uri="{FF2B5EF4-FFF2-40B4-BE49-F238E27FC236}">
                <a16:creationId xmlns:a16="http://schemas.microsoft.com/office/drawing/2014/main" id="{497F246D-4EE9-43D2-AF31-DB7DAEADA2FE}"/>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158076" y="5678222"/>
            <a:ext cx="275387" cy="267630"/>
          </a:xfrm>
          <a:prstGeom prst="rect">
            <a:avLst/>
          </a:prstGeom>
        </p:spPr>
      </p:pic>
    </p:spTree>
    <p:extLst>
      <p:ext uri="{BB962C8B-B14F-4D97-AF65-F5344CB8AC3E}">
        <p14:creationId xmlns:p14="http://schemas.microsoft.com/office/powerpoint/2010/main" val="1431922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orme libre : forme 35">
            <a:extLst>
              <a:ext uri="{FF2B5EF4-FFF2-40B4-BE49-F238E27FC236}">
                <a16:creationId xmlns:a16="http://schemas.microsoft.com/office/drawing/2014/main" id="{D6063E88-C9F0-41E3-ABF6-0E5C9FC19C56}"/>
              </a:ext>
            </a:extLst>
          </p:cNvPr>
          <p:cNvSpPr/>
          <p:nvPr/>
        </p:nvSpPr>
        <p:spPr>
          <a:xfrm>
            <a:off x="708027" y="1367291"/>
            <a:ext cx="11254431" cy="5050933"/>
          </a:xfrm>
          <a:custGeom>
            <a:avLst/>
            <a:gdLst>
              <a:gd name="connsiteX0" fmla="*/ 6960572 w 11254431"/>
              <a:gd name="connsiteY0" fmla="*/ 0 h 5102179"/>
              <a:gd name="connsiteX1" fmla="*/ 11254431 w 11254431"/>
              <a:gd name="connsiteY1" fmla="*/ 0 h 5102179"/>
              <a:gd name="connsiteX2" fmla="*/ 11254431 w 11254431"/>
              <a:gd name="connsiteY2" fmla="*/ 5102178 h 5102179"/>
              <a:gd name="connsiteX3" fmla="*/ 7153404 w 11254431"/>
              <a:gd name="connsiteY3" fmla="*/ 5102178 h 5102179"/>
              <a:gd name="connsiteX4" fmla="*/ 7153404 w 11254431"/>
              <a:gd name="connsiteY4" fmla="*/ 5102179 h 5102179"/>
              <a:gd name="connsiteX5" fmla="*/ 0 w 11254431"/>
              <a:gd name="connsiteY5" fmla="*/ 5102179 h 5102179"/>
              <a:gd name="connsiteX6" fmla="*/ 0 w 11254431"/>
              <a:gd name="connsiteY6" fmla="*/ 1826055 h 5102179"/>
              <a:gd name="connsiteX7" fmla="*/ 6960572 w 11254431"/>
              <a:gd name="connsiteY7" fmla="*/ 1826055 h 5102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54431" h="5102179">
                <a:moveTo>
                  <a:pt x="6960572" y="0"/>
                </a:moveTo>
                <a:lnTo>
                  <a:pt x="11254431" y="0"/>
                </a:lnTo>
                <a:lnTo>
                  <a:pt x="11254431" y="5102178"/>
                </a:lnTo>
                <a:lnTo>
                  <a:pt x="7153404" y="5102178"/>
                </a:lnTo>
                <a:lnTo>
                  <a:pt x="7153404" y="5102179"/>
                </a:lnTo>
                <a:lnTo>
                  <a:pt x="0" y="5102179"/>
                </a:lnTo>
                <a:lnTo>
                  <a:pt x="0" y="1826055"/>
                </a:lnTo>
                <a:lnTo>
                  <a:pt x="6960572" y="1826055"/>
                </a:lnTo>
                <a:close/>
              </a:path>
            </a:pathLst>
          </a:custGeom>
          <a:solidFill>
            <a:schemeClr val="bg1">
              <a:lumMod val="95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endParaRPr lang="fr-FR" dirty="0"/>
          </a:p>
        </p:txBody>
      </p:sp>
      <p:pic>
        <p:nvPicPr>
          <p:cNvPr id="25" name="Image 5">
            <a:extLst>
              <a:ext uri="{FF2B5EF4-FFF2-40B4-BE49-F238E27FC236}">
                <a16:creationId xmlns:a16="http://schemas.microsoft.com/office/drawing/2014/main" id="{C95845F3-78EB-479D-98E0-9D0001FE733F}"/>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61924"/>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3" name="Espace réservé du contenu 2">
            <a:extLst>
              <a:ext uri="{FF2B5EF4-FFF2-40B4-BE49-F238E27FC236}">
                <a16:creationId xmlns:a16="http://schemas.microsoft.com/office/drawing/2014/main" id="{95039E20-EDC7-4FA0-B1D1-87AA8FAB5D53}"/>
              </a:ext>
            </a:extLst>
          </p:cNvPr>
          <p:cNvSpPr txBox="1">
            <a:spLocks noChangeArrowheads="1"/>
          </p:cNvSpPr>
          <p:nvPr/>
        </p:nvSpPr>
        <p:spPr bwMode="auto">
          <a:xfrm>
            <a:off x="708027" y="3345414"/>
            <a:ext cx="6889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ts val="600"/>
              </a:spcBef>
              <a:buClr>
                <a:srgbClr val="EA4E55"/>
              </a:buClr>
              <a:buFont typeface="Arial" panose="020B0604020202020204" pitchFamily="34" charset="0"/>
              <a:buNone/>
            </a:pPr>
            <a:r>
              <a:rPr lang="fr-FR" altLang="fr-FR" sz="1600" b="1" dirty="0">
                <a:solidFill>
                  <a:srgbClr val="C00000"/>
                </a:solidFill>
              </a:rPr>
              <a:t>Questionnaire relationnel Epargne</a:t>
            </a:r>
            <a:endParaRPr lang="fr-FR" altLang="fr-FR" sz="1600" dirty="0">
              <a:solidFill>
                <a:srgbClr val="404040"/>
              </a:solidFill>
            </a:endParaRPr>
          </a:p>
        </p:txBody>
      </p:sp>
      <p:sp>
        <p:nvSpPr>
          <p:cNvPr id="17411" name="Espace réservé du texte 5">
            <a:extLst>
              <a:ext uri="{FF2B5EF4-FFF2-40B4-BE49-F238E27FC236}">
                <a16:creationId xmlns:a16="http://schemas.microsoft.com/office/drawing/2014/main" id="{03DDCCDF-7E33-4060-8DA9-84D012F3104A}"/>
              </a:ext>
            </a:extLst>
          </p:cNvPr>
          <p:cNvSpPr>
            <a:spLocks noGrp="1" noChangeArrowheads="1"/>
          </p:cNvSpPr>
          <p:nvPr>
            <p:ph type="body" sz="quarter" idx="12"/>
          </p:nvPr>
        </p:nvSpPr>
        <p:spPr bwMode="auto">
          <a:xfrm>
            <a:off x="695325" y="463550"/>
            <a:ext cx="10980738" cy="720725"/>
          </a:xfrm>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defRPr/>
            </a:pPr>
            <a:r>
              <a:rPr lang="fr-FR" altLang="fr-FR" dirty="0">
                <a:solidFill>
                  <a:srgbClr val="0095DA"/>
                </a:solidFill>
              </a:rPr>
              <a:t>EPARGNE </a:t>
            </a:r>
            <a:r>
              <a:rPr lang="fr-FR" altLang="fr-FR" dirty="0"/>
              <a:t>- Des actions innovantes sont mises en place pour provoquer la relation et générer de l’activité commerciale </a:t>
            </a:r>
          </a:p>
        </p:txBody>
      </p:sp>
      <p:sp>
        <p:nvSpPr>
          <p:cNvPr id="7" name="Espace réservé du texte 6">
            <a:extLst>
              <a:ext uri="{FF2B5EF4-FFF2-40B4-BE49-F238E27FC236}">
                <a16:creationId xmlns:a16="http://schemas.microsoft.com/office/drawing/2014/main" id="{9274B4C7-40A7-4852-B704-B57DAB23340E}"/>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solidFill>
                  <a:srgbClr val="C00000"/>
                </a:solidFill>
              </a:rPr>
              <a:t>Grand Public</a:t>
            </a:r>
            <a:r>
              <a:rPr dirty="0"/>
              <a:t> - </a:t>
            </a:r>
            <a:r>
              <a:rPr dirty="0">
                <a:solidFill>
                  <a:srgbClr val="C00000"/>
                </a:solidFill>
              </a:rPr>
              <a:t>Premiums</a:t>
            </a:r>
            <a:r>
              <a:rPr dirty="0"/>
              <a:t> - Professionnels </a:t>
            </a:r>
          </a:p>
        </p:txBody>
      </p:sp>
      <p:grpSp>
        <p:nvGrpSpPr>
          <p:cNvPr id="20487" name="Groupe 37">
            <a:extLst>
              <a:ext uri="{FF2B5EF4-FFF2-40B4-BE49-F238E27FC236}">
                <a16:creationId xmlns:a16="http://schemas.microsoft.com/office/drawing/2014/main" id="{5662DCA0-1444-4C6C-8D6D-61E17B27F8F8}"/>
              </a:ext>
            </a:extLst>
          </p:cNvPr>
          <p:cNvGrpSpPr>
            <a:grpSpLocks/>
          </p:cNvGrpSpPr>
          <p:nvPr/>
        </p:nvGrpSpPr>
        <p:grpSpPr bwMode="auto">
          <a:xfrm>
            <a:off x="823913" y="2593619"/>
            <a:ext cx="10352087" cy="3384550"/>
            <a:chOff x="1786504" y="2594939"/>
            <a:chExt cx="8699613" cy="3385229"/>
          </a:xfrm>
        </p:grpSpPr>
        <p:sp>
          <p:nvSpPr>
            <p:cNvPr id="39" name="Rectangle à coins arrondis 65">
              <a:extLst>
                <a:ext uri="{FF2B5EF4-FFF2-40B4-BE49-F238E27FC236}">
                  <a16:creationId xmlns:a16="http://schemas.microsoft.com/office/drawing/2014/main" id="{98997A0B-0E06-4872-8E8F-7757B7E53C76}"/>
                </a:ext>
              </a:extLst>
            </p:cNvPr>
            <p:cNvSpPr/>
            <p:nvPr/>
          </p:nvSpPr>
          <p:spPr>
            <a:xfrm>
              <a:off x="7469736" y="4149414"/>
              <a:ext cx="3016381" cy="1830754"/>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100" dirty="0">
                <a:solidFill>
                  <a:schemeClr val="tx1">
                    <a:lumMod val="50000"/>
                    <a:lumOff val="50000"/>
                  </a:schemeClr>
                </a:solidFill>
              </a:endParaRPr>
            </a:p>
          </p:txBody>
        </p:sp>
        <p:sp>
          <p:nvSpPr>
            <p:cNvPr id="40" name="Rectangle 39">
              <a:extLst>
                <a:ext uri="{FF2B5EF4-FFF2-40B4-BE49-F238E27FC236}">
                  <a16:creationId xmlns:a16="http://schemas.microsoft.com/office/drawing/2014/main" id="{09FE28C6-0624-482B-8B26-4016E39109E6}"/>
                </a:ext>
              </a:extLst>
            </p:cNvPr>
            <p:cNvSpPr/>
            <p:nvPr/>
          </p:nvSpPr>
          <p:spPr>
            <a:xfrm>
              <a:off x="1786504" y="2594939"/>
              <a:ext cx="1511526" cy="261991"/>
            </a:xfrm>
            <a:prstGeom prst="rect">
              <a:avLst/>
            </a:prstGeom>
          </p:spPr>
          <p:txBody>
            <a:bodyPr>
              <a:spAutoFit/>
            </a:bodyPr>
            <a:lstStyle/>
            <a:p>
              <a:pPr>
                <a:spcBef>
                  <a:spcPct val="20000"/>
                </a:spcBef>
                <a:defRPr/>
              </a:pPr>
              <a:endParaRPr lang="fr-FR" sz="1100" i="1" dirty="0">
                <a:solidFill>
                  <a:schemeClr val="tx1">
                    <a:lumMod val="75000"/>
                    <a:lumOff val="25000"/>
                  </a:schemeClr>
                </a:solidFill>
              </a:endParaRPr>
            </a:p>
          </p:txBody>
        </p:sp>
      </p:grpSp>
      <p:sp>
        <p:nvSpPr>
          <p:cNvPr id="43" name="Espace réservé du contenu 2">
            <a:extLst>
              <a:ext uri="{FF2B5EF4-FFF2-40B4-BE49-F238E27FC236}">
                <a16:creationId xmlns:a16="http://schemas.microsoft.com/office/drawing/2014/main" id="{E7B09F37-8E69-413F-92C5-DC625B6C1D7D}"/>
              </a:ext>
            </a:extLst>
          </p:cNvPr>
          <p:cNvSpPr txBox="1">
            <a:spLocks/>
          </p:cNvSpPr>
          <p:nvPr/>
        </p:nvSpPr>
        <p:spPr>
          <a:xfrm>
            <a:off x="708027" y="3794631"/>
            <a:ext cx="6981976" cy="1970087"/>
          </a:xfrm>
          <a:prstGeom prst="rect">
            <a:avLst/>
          </a:prstGeom>
        </p:spPr>
        <p:txBody>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200" dirty="0"/>
              <a:t>Simple et ludique, ce questionnaire permet à vos clients de s’interroger sur le thème de l’épargne. Cela vous permet d’avoir un excellent moyen d’accroche pour pouvoir aborder ce sujet avec eux. </a:t>
            </a:r>
          </a:p>
          <a:p>
            <a:pPr>
              <a:defRPr/>
            </a:pPr>
            <a:r>
              <a:rPr lang="fr-FR" sz="1200" dirty="0"/>
              <a:t>Les thèmes abordés sont les suivants :</a:t>
            </a:r>
          </a:p>
          <a:p>
            <a:pPr lvl="1">
              <a:defRPr/>
            </a:pPr>
            <a:r>
              <a:rPr lang="fr-FR" sz="1200" dirty="0"/>
              <a:t>Une épargne de précaution</a:t>
            </a:r>
          </a:p>
          <a:p>
            <a:pPr lvl="1">
              <a:defRPr/>
            </a:pPr>
            <a:r>
              <a:rPr lang="fr-FR" sz="1200" dirty="0"/>
              <a:t>Une épargne développement durable</a:t>
            </a:r>
          </a:p>
          <a:p>
            <a:pPr lvl="1">
              <a:defRPr/>
            </a:pPr>
            <a:r>
              <a:rPr lang="fr-FR" sz="1200" dirty="0"/>
              <a:t>La fiscalité</a:t>
            </a:r>
          </a:p>
          <a:p>
            <a:pPr lvl="1">
              <a:defRPr/>
            </a:pPr>
            <a:r>
              <a:rPr lang="fr-FR" sz="1200" dirty="0"/>
              <a:t>Valoriser votre capital</a:t>
            </a:r>
          </a:p>
          <a:p>
            <a:pPr lvl="1">
              <a:defRPr/>
            </a:pPr>
            <a:r>
              <a:rPr lang="fr-FR" sz="1200" dirty="0"/>
              <a:t>Préparer votre retraite</a:t>
            </a:r>
          </a:p>
          <a:p>
            <a:pPr>
              <a:defRPr/>
            </a:pPr>
            <a:r>
              <a:rPr lang="fr-FR" sz="1200" dirty="0"/>
              <a:t>Le questionnaire papier va être envoyé à nos clients (volumétrie à venir)</a:t>
            </a:r>
          </a:p>
          <a:p>
            <a:pPr marL="0" indent="0">
              <a:buNone/>
              <a:defRPr/>
            </a:pPr>
            <a:endParaRPr lang="fr-FR" sz="1200" dirty="0"/>
          </a:p>
        </p:txBody>
      </p:sp>
      <p:sp>
        <p:nvSpPr>
          <p:cNvPr id="44" name="Espace réservé du contenu 2">
            <a:extLst>
              <a:ext uri="{FF2B5EF4-FFF2-40B4-BE49-F238E27FC236}">
                <a16:creationId xmlns:a16="http://schemas.microsoft.com/office/drawing/2014/main" id="{B58252B4-F9F7-4B87-848E-DA4AF198FE1A}"/>
              </a:ext>
            </a:extLst>
          </p:cNvPr>
          <p:cNvSpPr txBox="1">
            <a:spLocks/>
          </p:cNvSpPr>
          <p:nvPr/>
        </p:nvSpPr>
        <p:spPr>
          <a:xfrm>
            <a:off x="589363" y="1579946"/>
            <a:ext cx="6571390" cy="1579562"/>
          </a:xfrm>
          <a:prstGeom prst="rect">
            <a:avLst/>
          </a:prstGeom>
        </p:spPr>
        <p:txBody>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a:buNone/>
              <a:defRPr/>
            </a:pPr>
            <a:endParaRPr lang="fr-FR" sz="1200" b="1" u="sng" dirty="0">
              <a:solidFill>
                <a:schemeClr val="accent4">
                  <a:lumMod val="75000"/>
                </a:schemeClr>
              </a:solidFill>
            </a:endParaRPr>
          </a:p>
        </p:txBody>
      </p:sp>
      <p:pic>
        <p:nvPicPr>
          <p:cNvPr id="19" name="Image 18">
            <a:extLst>
              <a:ext uri="{FF2B5EF4-FFF2-40B4-BE49-F238E27FC236}">
                <a16:creationId xmlns:a16="http://schemas.microsoft.com/office/drawing/2014/main" id="{793F08F3-5C53-4D37-8287-B7EE68CD46B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813017" y="4468190"/>
            <a:ext cx="1790411" cy="1852228"/>
          </a:xfrm>
          <a:prstGeom prst="rect">
            <a:avLst/>
          </a:prstGeom>
          <a:effectLst>
            <a:outerShdw blurRad="50800" dist="38100" dir="18900000" algn="bl" rotWithShape="0">
              <a:prstClr val="black">
                <a:alpha val="40000"/>
              </a:prstClr>
            </a:outerShdw>
          </a:effectLst>
        </p:spPr>
      </p:pic>
      <p:pic>
        <p:nvPicPr>
          <p:cNvPr id="20" name="Image 9">
            <a:hlinkClick r:id="rId4"/>
            <a:extLst>
              <a:ext uri="{FF2B5EF4-FFF2-40B4-BE49-F238E27FC236}">
                <a16:creationId xmlns:a16="http://schemas.microsoft.com/office/drawing/2014/main" id="{254106FF-45E7-4669-BC0C-CB948ADD37D8}"/>
              </a:ext>
            </a:extLst>
          </p:cNvPr>
          <p:cNvPicPr>
            <a:picLocks noChangeAspect="1"/>
          </p:cNvPicPr>
          <p:nvPr/>
        </p:nvPicPr>
        <p:blipFill>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6547860" flipH="1">
            <a:off x="11536700" y="2833590"/>
            <a:ext cx="383161" cy="38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Espace réservé du contenu 2">
            <a:extLst>
              <a:ext uri="{FF2B5EF4-FFF2-40B4-BE49-F238E27FC236}">
                <a16:creationId xmlns:a16="http://schemas.microsoft.com/office/drawing/2014/main" id="{9FCBC8A8-5B8D-4BCD-A49A-0DC8CF8FE1CA}"/>
              </a:ext>
            </a:extLst>
          </p:cNvPr>
          <p:cNvSpPr txBox="1">
            <a:spLocks/>
          </p:cNvSpPr>
          <p:nvPr/>
        </p:nvSpPr>
        <p:spPr>
          <a:xfrm>
            <a:off x="7690005" y="1521534"/>
            <a:ext cx="4272454" cy="467870"/>
          </a:xfrm>
          <a:prstGeom prst="rect">
            <a:avLst/>
          </a:prstGeom>
        </p:spPr>
        <p:txBody>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fr-FR" b="1" dirty="0">
                <a:solidFill>
                  <a:srgbClr val="C00000"/>
                </a:solidFill>
              </a:rPr>
              <a:t>Questionnaire version numérique</a:t>
            </a:r>
          </a:p>
          <a:p>
            <a:pPr marL="36000" indent="0" algn="ctr">
              <a:buFont typeface="Arial" panose="020B0604020202020204" pitchFamily="34" charset="0"/>
              <a:buNone/>
              <a:defRPr/>
            </a:pPr>
            <a:endParaRPr lang="fr-FR" sz="1400" b="1" dirty="0">
              <a:solidFill>
                <a:srgbClr val="C00000"/>
              </a:solidFill>
            </a:endParaRPr>
          </a:p>
          <a:p>
            <a:pPr marL="36000" indent="0" algn="ctr">
              <a:buFont typeface="Arial" panose="020B0604020202020204" pitchFamily="34" charset="0"/>
              <a:buNone/>
              <a:defRPr/>
            </a:pPr>
            <a:endParaRPr lang="fr-FR" sz="1400" b="1" dirty="0">
              <a:solidFill>
                <a:srgbClr val="C00000"/>
              </a:solidFill>
            </a:endParaRPr>
          </a:p>
        </p:txBody>
      </p:sp>
      <p:pic>
        <p:nvPicPr>
          <p:cNvPr id="6" name="Image 5">
            <a:hlinkClick r:id="rId6"/>
            <a:extLst>
              <a:ext uri="{FF2B5EF4-FFF2-40B4-BE49-F238E27FC236}">
                <a16:creationId xmlns:a16="http://schemas.microsoft.com/office/drawing/2014/main" id="{F79C54B2-753A-422C-8BCF-8A76C5528C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43652" y="1870596"/>
            <a:ext cx="3659776" cy="1431273"/>
          </a:xfrm>
          <a:prstGeom prst="rect">
            <a:avLst/>
          </a:prstGeom>
          <a:effectLst>
            <a:outerShdw blurRad="50800" dist="38100" dir="18900000" algn="bl" rotWithShape="0">
              <a:prstClr val="black">
                <a:alpha val="40000"/>
              </a:prstClr>
            </a:outerShdw>
          </a:effectLst>
        </p:spPr>
      </p:pic>
      <p:sp>
        <p:nvSpPr>
          <p:cNvPr id="8" name="Rectangle 7">
            <a:extLst>
              <a:ext uri="{FF2B5EF4-FFF2-40B4-BE49-F238E27FC236}">
                <a16:creationId xmlns:a16="http://schemas.microsoft.com/office/drawing/2014/main" id="{E19B3546-7F88-4193-931E-F705275FD076}"/>
              </a:ext>
            </a:extLst>
          </p:cNvPr>
          <p:cNvSpPr/>
          <p:nvPr/>
        </p:nvSpPr>
        <p:spPr>
          <a:xfrm>
            <a:off x="7690004" y="4078985"/>
            <a:ext cx="4272454" cy="338554"/>
          </a:xfrm>
          <a:prstGeom prst="rect">
            <a:avLst/>
          </a:prstGeom>
        </p:spPr>
        <p:txBody>
          <a:bodyPr wrap="square">
            <a:spAutoFit/>
          </a:bodyPr>
          <a:lstStyle/>
          <a:p>
            <a:pPr marL="36000" indent="0" algn="ctr">
              <a:buNone/>
              <a:defRPr/>
            </a:pPr>
            <a:r>
              <a:rPr lang="fr-FR" sz="1600" b="1" dirty="0">
                <a:solidFill>
                  <a:srgbClr val="C00000"/>
                </a:solidFill>
                <a:latin typeface="+mn-lt"/>
              </a:rPr>
              <a:t>Questionnaire version papier </a:t>
            </a:r>
          </a:p>
        </p:txBody>
      </p:sp>
      <p:sp>
        <p:nvSpPr>
          <p:cNvPr id="4" name="ZoneTexte 3">
            <a:extLst>
              <a:ext uri="{FF2B5EF4-FFF2-40B4-BE49-F238E27FC236}">
                <a16:creationId xmlns:a16="http://schemas.microsoft.com/office/drawing/2014/main" id="{96845D47-917C-4D9E-9439-3BDEBDB1A386}"/>
              </a:ext>
            </a:extLst>
          </p:cNvPr>
          <p:cNvSpPr txBox="1"/>
          <p:nvPr/>
        </p:nvSpPr>
        <p:spPr>
          <a:xfrm>
            <a:off x="7690004" y="3350519"/>
            <a:ext cx="4272454" cy="369332"/>
          </a:xfrm>
          <a:prstGeom prst="rect">
            <a:avLst/>
          </a:prstGeom>
          <a:noFill/>
        </p:spPr>
        <p:txBody>
          <a:bodyPr wrap="square" rtlCol="0">
            <a:spAutoFit/>
          </a:bodyPr>
          <a:lstStyle/>
          <a:p>
            <a:pPr algn="ctr"/>
            <a:r>
              <a:rPr lang="fr-FR" sz="1000" b="1" dirty="0">
                <a:solidFill>
                  <a:schemeClr val="tx1">
                    <a:lumMod val="75000"/>
                    <a:lumOff val="25000"/>
                  </a:schemeClr>
                </a:solidFill>
              </a:rPr>
              <a:t>Modèle de mail disponible dans Outlook </a:t>
            </a:r>
          </a:p>
          <a:p>
            <a:pPr algn="ctr"/>
            <a:r>
              <a:rPr lang="fr-FR" sz="800" dirty="0">
                <a:solidFill>
                  <a:schemeClr val="tx1">
                    <a:lumMod val="75000"/>
                    <a:lumOff val="25000"/>
                  </a:schemeClr>
                </a:solidFill>
              </a:rPr>
              <a:t>(Nouveau courrier / Choix modèle / BDD part – Questionnaires relationnels / Epargne) </a:t>
            </a:r>
          </a:p>
        </p:txBody>
      </p:sp>
      <p:sp>
        <p:nvSpPr>
          <p:cNvPr id="5" name="ZoneTexte 4">
            <a:extLst>
              <a:ext uri="{FF2B5EF4-FFF2-40B4-BE49-F238E27FC236}">
                <a16:creationId xmlns:a16="http://schemas.microsoft.com/office/drawing/2014/main" id="{84126D36-1425-4AB7-9E5A-D6D7BC7860CC}"/>
              </a:ext>
            </a:extLst>
          </p:cNvPr>
          <p:cNvSpPr txBox="1"/>
          <p:nvPr/>
        </p:nvSpPr>
        <p:spPr>
          <a:xfrm>
            <a:off x="7813427" y="4529969"/>
            <a:ext cx="1940258" cy="1631216"/>
          </a:xfrm>
          <a:prstGeom prst="rect">
            <a:avLst/>
          </a:prstGeom>
          <a:noFill/>
        </p:spPr>
        <p:txBody>
          <a:bodyPr wrap="square" rtlCol="0">
            <a:spAutoFit/>
          </a:bodyPr>
          <a:lstStyle/>
          <a:p>
            <a:pPr algn="ctr"/>
            <a:r>
              <a:rPr lang="fr-FR" sz="1000" b="1" dirty="0">
                <a:solidFill>
                  <a:schemeClr val="tx1">
                    <a:lumMod val="75000"/>
                    <a:lumOff val="25000"/>
                  </a:schemeClr>
                </a:solidFill>
              </a:rPr>
              <a:t>Des exemplaires papier du questionnaire vous seront adressés en agence mi-septembre. </a:t>
            </a:r>
          </a:p>
          <a:p>
            <a:pPr algn="ctr"/>
            <a:endParaRPr lang="fr-FR" sz="1000" b="1" dirty="0">
              <a:solidFill>
                <a:schemeClr val="tx1">
                  <a:lumMod val="75000"/>
                  <a:lumOff val="25000"/>
                </a:schemeClr>
              </a:solidFill>
            </a:endParaRPr>
          </a:p>
          <a:p>
            <a:pPr algn="ctr"/>
            <a:endParaRPr lang="fr-FR" sz="1000" b="1" dirty="0">
              <a:solidFill>
                <a:schemeClr val="tx1">
                  <a:lumMod val="75000"/>
                  <a:lumOff val="25000"/>
                </a:schemeClr>
              </a:solidFill>
            </a:endParaRPr>
          </a:p>
          <a:p>
            <a:pPr algn="ctr"/>
            <a:endParaRPr lang="fr-FR" sz="1000" b="1" dirty="0">
              <a:solidFill>
                <a:schemeClr val="tx1">
                  <a:lumMod val="75000"/>
                  <a:lumOff val="25000"/>
                </a:schemeClr>
              </a:solidFill>
            </a:endParaRPr>
          </a:p>
          <a:p>
            <a:pPr algn="ctr"/>
            <a:r>
              <a:rPr lang="fr-FR" sz="1000" dirty="0">
                <a:solidFill>
                  <a:schemeClr val="tx1">
                    <a:lumMod val="75000"/>
                    <a:lumOff val="25000"/>
                  </a:schemeClr>
                </a:solidFill>
              </a:rPr>
              <a:t>Vous pouvez également en commander via Fiducial (référence : 145214) </a:t>
            </a:r>
          </a:p>
        </p:txBody>
      </p:sp>
      <p:sp>
        <p:nvSpPr>
          <p:cNvPr id="21" name="Espace réservé du contenu 2">
            <a:extLst>
              <a:ext uri="{FF2B5EF4-FFF2-40B4-BE49-F238E27FC236}">
                <a16:creationId xmlns:a16="http://schemas.microsoft.com/office/drawing/2014/main" id="{F021BDDC-9C4A-4F94-AE3E-AA43C9E893CD}"/>
              </a:ext>
            </a:extLst>
          </p:cNvPr>
          <p:cNvSpPr txBox="1">
            <a:spLocks noChangeArrowheads="1"/>
          </p:cNvSpPr>
          <p:nvPr/>
        </p:nvSpPr>
        <p:spPr bwMode="auto">
          <a:xfrm>
            <a:off x="708027" y="1439047"/>
            <a:ext cx="6889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ts val="600"/>
              </a:spcBef>
              <a:buClr>
                <a:srgbClr val="EA4E55"/>
              </a:buClr>
              <a:buFont typeface="Arial" panose="020B0604020202020204" pitchFamily="34" charset="0"/>
              <a:buNone/>
            </a:pPr>
            <a:r>
              <a:rPr lang="fr-FR" altLang="fr-FR" sz="2000" b="1" dirty="0">
                <a:solidFill>
                  <a:srgbClr val="C00000"/>
                </a:solidFill>
              </a:rPr>
              <a:t>NOUVEAUTE ! </a:t>
            </a:r>
          </a:p>
          <a:p>
            <a:pPr>
              <a:spcBef>
                <a:spcPts val="600"/>
              </a:spcBef>
              <a:buClr>
                <a:srgbClr val="EA4E55"/>
              </a:buClr>
              <a:buFont typeface="Arial" panose="020B0604020202020204" pitchFamily="34" charset="0"/>
              <a:buNone/>
            </a:pPr>
            <a:r>
              <a:rPr lang="fr-FR" altLang="fr-FR" sz="1600" b="1" dirty="0">
                <a:solidFill>
                  <a:srgbClr val="C00000"/>
                </a:solidFill>
              </a:rPr>
              <a:t>La lettre de l’Epargne </a:t>
            </a:r>
            <a:r>
              <a:rPr lang="fr-FR" altLang="fr-FR" sz="1600" b="1" dirty="0">
                <a:solidFill>
                  <a:schemeClr val="tx1">
                    <a:lumMod val="75000"/>
                    <a:lumOff val="25000"/>
                  </a:schemeClr>
                </a:solidFill>
              </a:rPr>
              <a:t>(diffusion interne)</a:t>
            </a:r>
            <a:endParaRPr lang="fr-FR" altLang="fr-FR" sz="1600" dirty="0">
              <a:solidFill>
                <a:schemeClr val="tx1">
                  <a:lumMod val="75000"/>
                  <a:lumOff val="25000"/>
                </a:schemeClr>
              </a:solidFill>
            </a:endParaRPr>
          </a:p>
        </p:txBody>
      </p:sp>
      <p:sp>
        <p:nvSpPr>
          <p:cNvPr id="22" name="Espace réservé du contenu 2">
            <a:extLst>
              <a:ext uri="{FF2B5EF4-FFF2-40B4-BE49-F238E27FC236}">
                <a16:creationId xmlns:a16="http://schemas.microsoft.com/office/drawing/2014/main" id="{D81E98F5-A91D-4E72-9423-D94C14B18D27}"/>
              </a:ext>
            </a:extLst>
          </p:cNvPr>
          <p:cNvSpPr txBox="1">
            <a:spLocks/>
          </p:cNvSpPr>
          <p:nvPr/>
        </p:nvSpPr>
        <p:spPr>
          <a:xfrm>
            <a:off x="700488" y="2157140"/>
            <a:ext cx="4747950" cy="903193"/>
          </a:xfrm>
          <a:prstGeom prst="rect">
            <a:avLst/>
          </a:prstGeom>
        </p:spPr>
        <p:txBody>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200" dirty="0"/>
              <a:t>Une newsletter 100% CEGEE va vous être envoyée tous les mois pour vous communiquer des informations simples et claires au sujet de l’Epargne. </a:t>
            </a:r>
          </a:p>
          <a:p>
            <a:pPr>
              <a:defRPr/>
            </a:pPr>
            <a:r>
              <a:rPr lang="fr-FR" sz="1200" dirty="0"/>
              <a:t>A venir courant septembre </a:t>
            </a:r>
          </a:p>
        </p:txBody>
      </p:sp>
      <p:pic>
        <p:nvPicPr>
          <p:cNvPr id="9" name="Image 8">
            <a:extLst>
              <a:ext uri="{FF2B5EF4-FFF2-40B4-BE49-F238E27FC236}">
                <a16:creationId xmlns:a16="http://schemas.microsoft.com/office/drawing/2014/main" id="{0BDD2817-5364-4E24-BE66-6755D6866A55}"/>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a:stretch/>
        </p:blipFill>
        <p:spPr>
          <a:xfrm>
            <a:off x="5494821" y="1783227"/>
            <a:ext cx="1940258" cy="1194734"/>
          </a:xfrm>
          <a:prstGeom prst="rect">
            <a:avLst/>
          </a:prstGeom>
        </p:spPr>
      </p:pic>
      <p:sp>
        <p:nvSpPr>
          <p:cNvPr id="2" name="Rectangle 1">
            <a:extLst>
              <a:ext uri="{FF2B5EF4-FFF2-40B4-BE49-F238E27FC236}">
                <a16:creationId xmlns:a16="http://schemas.microsoft.com/office/drawing/2014/main" id="{9F5D39AC-42EC-47F7-B26E-2F647C5EAF85}"/>
              </a:ext>
            </a:extLst>
          </p:cNvPr>
          <p:cNvSpPr/>
          <p:nvPr/>
        </p:nvSpPr>
        <p:spPr>
          <a:xfrm>
            <a:off x="708026" y="1367291"/>
            <a:ext cx="6876595" cy="1731067"/>
          </a:xfrm>
          <a:prstGeom prst="rect">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8" descr="Confident people collection design">
            <a:extLst>
              <a:ext uri="{FF2B5EF4-FFF2-40B4-BE49-F238E27FC236}">
                <a16:creationId xmlns:a16="http://schemas.microsoft.com/office/drawing/2014/main" id="{80BDA69D-11FA-4E4B-AA86-C3481EB40F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5174903" y="1346558"/>
            <a:ext cx="785431" cy="2205605"/>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 5">
            <a:extLst>
              <a:ext uri="{FF2B5EF4-FFF2-40B4-BE49-F238E27FC236}">
                <a16:creationId xmlns:a16="http://schemas.microsoft.com/office/drawing/2014/main" id="{3E08F3FB-AD34-49AF-B818-27AC7089DDD9}"/>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2" name="Espace réservé du contenu 8">
            <a:extLst>
              <a:ext uri="{FF2B5EF4-FFF2-40B4-BE49-F238E27FC236}">
                <a16:creationId xmlns:a16="http://schemas.microsoft.com/office/drawing/2014/main" id="{F2A021BB-AA1D-4752-B18D-C8F81CA66627}"/>
              </a:ext>
            </a:extLst>
          </p:cNvPr>
          <p:cNvSpPr txBox="1">
            <a:spLocks/>
          </p:cNvSpPr>
          <p:nvPr/>
        </p:nvSpPr>
        <p:spPr bwMode="auto">
          <a:xfrm>
            <a:off x="6503988" y="3810000"/>
            <a:ext cx="5172075" cy="2146300"/>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sp>
        <p:nvSpPr>
          <p:cNvPr id="43" name="Espace réservé du contenu 8">
            <a:extLst>
              <a:ext uri="{FF2B5EF4-FFF2-40B4-BE49-F238E27FC236}">
                <a16:creationId xmlns:a16="http://schemas.microsoft.com/office/drawing/2014/main" id="{7A75566E-3029-4A09-9499-0F6E1A63B1F3}"/>
              </a:ext>
            </a:extLst>
          </p:cNvPr>
          <p:cNvSpPr txBox="1">
            <a:spLocks/>
          </p:cNvSpPr>
          <p:nvPr/>
        </p:nvSpPr>
        <p:spPr>
          <a:xfrm>
            <a:off x="695325" y="1266825"/>
            <a:ext cx="5226050" cy="2393950"/>
          </a:xfrm>
          <a:prstGeom prst="rect">
            <a:avLst/>
          </a:prstGeom>
          <a:noFill/>
          <a:ln w="28575">
            <a:solidFill>
              <a:srgbClr val="FFC20A"/>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dirty="0"/>
          </a:p>
        </p:txBody>
      </p:sp>
      <p:sp>
        <p:nvSpPr>
          <p:cNvPr id="18435" name="Espace réservé du texte 5">
            <a:extLst>
              <a:ext uri="{FF2B5EF4-FFF2-40B4-BE49-F238E27FC236}">
                <a16:creationId xmlns:a16="http://schemas.microsoft.com/office/drawing/2014/main" id="{AFAFF7F2-7C0D-43D1-839A-2749FC03D2AB}"/>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FFC20A"/>
                </a:solidFill>
              </a:rPr>
              <a:t>IARD PREVOYANCE</a:t>
            </a:r>
            <a:r>
              <a:rPr lang="fr-FR" altLang="fr-FR" dirty="0"/>
              <a:t> - Les moyens mis à disposition </a:t>
            </a:r>
          </a:p>
        </p:txBody>
      </p:sp>
      <p:sp>
        <p:nvSpPr>
          <p:cNvPr id="7" name="Espace réservé du texte 6">
            <a:extLst>
              <a:ext uri="{FF2B5EF4-FFF2-40B4-BE49-F238E27FC236}">
                <a16:creationId xmlns:a16="http://schemas.microsoft.com/office/drawing/2014/main" id="{7BF10807-7607-42CC-9E8A-7AE3A166ED80}"/>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solidFill>
                  <a:srgbClr val="C00000"/>
                </a:solidFill>
              </a:rPr>
              <a:t>Grand Public</a:t>
            </a:r>
            <a:r>
              <a:rPr dirty="0"/>
              <a:t> - </a:t>
            </a:r>
            <a:r>
              <a:rPr dirty="0">
                <a:solidFill>
                  <a:srgbClr val="C00000"/>
                </a:solidFill>
              </a:rPr>
              <a:t>Premiums</a:t>
            </a:r>
            <a:r>
              <a:rPr dirty="0"/>
              <a:t> - Professionnels </a:t>
            </a:r>
          </a:p>
        </p:txBody>
      </p:sp>
      <p:sp>
        <p:nvSpPr>
          <p:cNvPr id="5" name="Rectangle 4">
            <a:extLst>
              <a:ext uri="{FF2B5EF4-FFF2-40B4-BE49-F238E27FC236}">
                <a16:creationId xmlns:a16="http://schemas.microsoft.com/office/drawing/2014/main" id="{CA043592-AF13-4ACA-A59C-0E5FA74F47FF}"/>
              </a:ext>
            </a:extLst>
          </p:cNvPr>
          <p:cNvSpPr/>
          <p:nvPr/>
        </p:nvSpPr>
        <p:spPr>
          <a:xfrm>
            <a:off x="5410200"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4"/>
              </a:rPr>
              <a:t>Book GERC</a:t>
            </a:r>
            <a:endParaRPr lang="fr-FR" sz="1400" dirty="0"/>
          </a:p>
        </p:txBody>
      </p:sp>
      <p:sp>
        <p:nvSpPr>
          <p:cNvPr id="159" name="Rectangle 158">
            <a:extLst>
              <a:ext uri="{FF2B5EF4-FFF2-40B4-BE49-F238E27FC236}">
                <a16:creationId xmlns:a16="http://schemas.microsoft.com/office/drawing/2014/main" id="{A925E395-5EE7-4623-81B2-A77EEF9B7D43}"/>
              </a:ext>
            </a:extLst>
          </p:cNvPr>
          <p:cNvSpPr/>
          <p:nvPr/>
        </p:nvSpPr>
        <p:spPr>
          <a:xfrm>
            <a:off x="7466013" y="6089650"/>
            <a:ext cx="1500187"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5"/>
              </a:rPr>
              <a:t>Rapport ORCA</a:t>
            </a:r>
            <a:endParaRPr lang="fr-FR" sz="1400" dirty="0"/>
          </a:p>
        </p:txBody>
      </p:sp>
      <p:sp>
        <p:nvSpPr>
          <p:cNvPr id="160" name="Rectangle 159">
            <a:extLst>
              <a:ext uri="{FF2B5EF4-FFF2-40B4-BE49-F238E27FC236}">
                <a16:creationId xmlns:a16="http://schemas.microsoft.com/office/drawing/2014/main" id="{1F59B714-6970-4435-B3C9-719CC3D4BE50}"/>
              </a:ext>
            </a:extLst>
          </p:cNvPr>
          <p:cNvSpPr/>
          <p:nvPr/>
        </p:nvSpPr>
        <p:spPr>
          <a:xfrm>
            <a:off x="3355975"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6"/>
              </a:rPr>
              <a:t>My </a:t>
            </a:r>
            <a:r>
              <a:rPr lang="fr-FR" sz="1400" dirty="0" err="1">
                <a:hlinkClick r:id="rId6"/>
              </a:rPr>
              <a:t>PortFolio</a:t>
            </a:r>
            <a:endParaRPr lang="fr-FR" sz="1400" dirty="0"/>
          </a:p>
        </p:txBody>
      </p:sp>
      <p:sp>
        <p:nvSpPr>
          <p:cNvPr id="163" name="Rectangle 162">
            <a:extLst>
              <a:ext uri="{FF2B5EF4-FFF2-40B4-BE49-F238E27FC236}">
                <a16:creationId xmlns:a16="http://schemas.microsoft.com/office/drawing/2014/main" id="{6785F582-4E25-40D0-A96A-130D84E6D736}"/>
              </a:ext>
            </a:extLst>
          </p:cNvPr>
          <p:cNvSpPr/>
          <p:nvPr/>
        </p:nvSpPr>
        <p:spPr>
          <a:xfrm>
            <a:off x="1301750"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7"/>
              </a:rPr>
              <a:t>Offres promos</a:t>
            </a:r>
            <a:endParaRPr lang="fr-FR" sz="1400" dirty="0"/>
          </a:p>
        </p:txBody>
      </p:sp>
      <p:sp>
        <p:nvSpPr>
          <p:cNvPr id="164" name="Rectangle 163">
            <a:extLst>
              <a:ext uri="{FF2B5EF4-FFF2-40B4-BE49-F238E27FC236}">
                <a16:creationId xmlns:a16="http://schemas.microsoft.com/office/drawing/2014/main" id="{2340201B-909D-41F1-99D2-8553D21729C3}"/>
              </a:ext>
            </a:extLst>
          </p:cNvPr>
          <p:cNvSpPr/>
          <p:nvPr/>
        </p:nvSpPr>
        <p:spPr>
          <a:xfrm>
            <a:off x="9520238"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8" action="ppaction://hlinksldjump"/>
              </a:rPr>
              <a:t>Détail des cibles</a:t>
            </a:r>
            <a:endParaRPr lang="fr-FR" sz="1400" dirty="0"/>
          </a:p>
        </p:txBody>
      </p:sp>
      <p:pic>
        <p:nvPicPr>
          <p:cNvPr id="165" name="Image 164">
            <a:extLst>
              <a:ext uri="{FF2B5EF4-FFF2-40B4-BE49-F238E27FC236}">
                <a16:creationId xmlns:a16="http://schemas.microsoft.com/office/drawing/2014/main" id="{AF746C8F-D59E-4FE5-BC68-AFED7B296FCF}"/>
              </a:ext>
            </a:extLst>
          </p:cNvPr>
          <p:cNvPicPr>
            <a:picLocks noChangeAspect="1"/>
          </p:cNvPicPr>
          <p:nvPr/>
        </p:nvPicPr>
        <p:blipFill>
          <a:blip r:embed="rId9" cstate="screen">
            <a:duotone>
              <a:prstClr val="black"/>
              <a:srgbClr val="FFC000">
                <a:tint val="45000"/>
                <a:satMod val="400000"/>
              </a:srgbClr>
            </a:duotone>
            <a:extLst>
              <a:ext uri="{28A0092B-C50C-407E-A947-70E740481C1C}">
                <a14:useLocalDpi xmlns:a14="http://schemas.microsoft.com/office/drawing/2010/main" val="0"/>
              </a:ext>
            </a:extLst>
          </a:blip>
          <a:stretch>
            <a:fillRect/>
          </a:stretch>
        </p:blipFill>
        <p:spPr>
          <a:xfrm flipH="1">
            <a:off x="2622612" y="6030090"/>
            <a:ext cx="404379" cy="475131"/>
          </a:xfrm>
          <a:prstGeom prst="rect">
            <a:avLst/>
          </a:prstGeom>
          <a:noFill/>
        </p:spPr>
      </p:pic>
      <p:pic>
        <p:nvPicPr>
          <p:cNvPr id="18442" name="Image 165">
            <a:extLst>
              <a:ext uri="{FF2B5EF4-FFF2-40B4-BE49-F238E27FC236}">
                <a16:creationId xmlns:a16="http://schemas.microsoft.com/office/drawing/2014/main" id="{05B1D100-DDAC-441C-AC26-4823CCF404ED}"/>
              </a:ext>
            </a:extLst>
          </p:cNvPr>
          <p:cNvPicPr>
            <a:picLocks noChangeAspect="1" noChangeArrowheads="1"/>
          </p:cNvPicPr>
          <p:nvPr/>
        </p:nvPicPr>
        <p:blipFill>
          <a:blip r:embed="rId10" cstate="screen">
            <a:duotone>
              <a:prstClr val="black"/>
              <a:srgbClr val="FFC000">
                <a:tint val="45000"/>
                <a:satMod val="400000"/>
              </a:srgbClr>
            </a:duotone>
            <a:extLst>
              <a:ext uri="{28A0092B-C50C-407E-A947-70E740481C1C}">
                <a14:useLocalDpi xmlns:a14="http://schemas.microsoft.com/office/drawing/2010/main" val="0"/>
              </a:ext>
            </a:extLst>
          </a:blip>
          <a:srcRect/>
          <a:stretch>
            <a:fillRect/>
          </a:stretch>
        </p:blipFill>
        <p:spPr bwMode="auto">
          <a:xfrm>
            <a:off x="10858411" y="6065838"/>
            <a:ext cx="404812" cy="476250"/>
          </a:xfrm>
          <a:prstGeom prst="rect">
            <a:avLst/>
          </a:prstGeom>
          <a:noFill/>
          <a:ln>
            <a:noFill/>
          </a:ln>
        </p:spPr>
      </p:pic>
      <p:pic>
        <p:nvPicPr>
          <p:cNvPr id="167" name="Image 166">
            <a:extLst>
              <a:ext uri="{FF2B5EF4-FFF2-40B4-BE49-F238E27FC236}">
                <a16:creationId xmlns:a16="http://schemas.microsoft.com/office/drawing/2014/main" id="{ECEBF643-B353-43A1-99B7-E8D5EF9AA7A6}"/>
              </a:ext>
            </a:extLst>
          </p:cNvPr>
          <p:cNvPicPr>
            <a:picLocks noChangeAspect="1"/>
          </p:cNvPicPr>
          <p:nvPr/>
        </p:nvPicPr>
        <p:blipFill>
          <a:blip r:embed="rId9" cstate="screen">
            <a:duotone>
              <a:prstClr val="black"/>
              <a:srgbClr val="FFC000">
                <a:tint val="45000"/>
                <a:satMod val="400000"/>
              </a:srgbClr>
            </a:duotone>
            <a:extLst>
              <a:ext uri="{28A0092B-C50C-407E-A947-70E740481C1C}">
                <a14:useLocalDpi xmlns:a14="http://schemas.microsoft.com/office/drawing/2010/main" val="0"/>
              </a:ext>
            </a:extLst>
          </a:blip>
          <a:stretch>
            <a:fillRect/>
          </a:stretch>
        </p:blipFill>
        <p:spPr>
          <a:xfrm flipH="1">
            <a:off x="8786326" y="6069885"/>
            <a:ext cx="404379" cy="475131"/>
          </a:xfrm>
          <a:prstGeom prst="rect">
            <a:avLst/>
          </a:prstGeom>
          <a:noFill/>
        </p:spPr>
      </p:pic>
      <p:pic>
        <p:nvPicPr>
          <p:cNvPr id="168" name="Image 167">
            <a:extLst>
              <a:ext uri="{FF2B5EF4-FFF2-40B4-BE49-F238E27FC236}">
                <a16:creationId xmlns:a16="http://schemas.microsoft.com/office/drawing/2014/main" id="{21B7BE1F-FCC8-491A-9CEB-9AA4C66B836B}"/>
              </a:ext>
            </a:extLst>
          </p:cNvPr>
          <p:cNvPicPr>
            <a:picLocks noChangeAspect="1"/>
          </p:cNvPicPr>
          <p:nvPr/>
        </p:nvPicPr>
        <p:blipFill>
          <a:blip r:embed="rId9" cstate="screen">
            <a:duotone>
              <a:prstClr val="black"/>
              <a:srgbClr val="FFC000">
                <a:tint val="45000"/>
                <a:satMod val="400000"/>
              </a:srgbClr>
            </a:duotone>
            <a:extLst>
              <a:ext uri="{28A0092B-C50C-407E-A947-70E740481C1C}">
                <a14:useLocalDpi xmlns:a14="http://schemas.microsoft.com/office/drawing/2010/main" val="0"/>
              </a:ext>
            </a:extLst>
          </a:blip>
          <a:stretch>
            <a:fillRect/>
          </a:stretch>
        </p:blipFill>
        <p:spPr>
          <a:xfrm flipH="1">
            <a:off x="6673891" y="6065757"/>
            <a:ext cx="404379" cy="475131"/>
          </a:xfrm>
          <a:prstGeom prst="rect">
            <a:avLst/>
          </a:prstGeom>
          <a:noFill/>
        </p:spPr>
      </p:pic>
      <p:pic>
        <p:nvPicPr>
          <p:cNvPr id="169" name="Image 168">
            <a:extLst>
              <a:ext uri="{FF2B5EF4-FFF2-40B4-BE49-F238E27FC236}">
                <a16:creationId xmlns:a16="http://schemas.microsoft.com/office/drawing/2014/main" id="{DA4E1AA7-F31F-40DC-B43F-FC1E77CEB5AD}"/>
              </a:ext>
            </a:extLst>
          </p:cNvPr>
          <p:cNvPicPr>
            <a:picLocks noChangeAspect="1"/>
          </p:cNvPicPr>
          <p:nvPr/>
        </p:nvPicPr>
        <p:blipFill>
          <a:blip r:embed="rId9" cstate="screen">
            <a:duotone>
              <a:prstClr val="black"/>
              <a:srgbClr val="FFC000">
                <a:tint val="45000"/>
                <a:satMod val="400000"/>
              </a:srgbClr>
            </a:duotone>
            <a:extLst>
              <a:ext uri="{28A0092B-C50C-407E-A947-70E740481C1C}">
                <a14:useLocalDpi xmlns:a14="http://schemas.microsoft.com/office/drawing/2010/main" val="0"/>
              </a:ext>
            </a:extLst>
          </a:blip>
          <a:stretch>
            <a:fillRect/>
          </a:stretch>
        </p:blipFill>
        <p:spPr>
          <a:xfrm flipH="1">
            <a:off x="4638613" y="6030090"/>
            <a:ext cx="404379" cy="475131"/>
          </a:xfrm>
          <a:prstGeom prst="rect">
            <a:avLst/>
          </a:prstGeom>
          <a:noFill/>
        </p:spPr>
      </p:pic>
      <p:sp>
        <p:nvSpPr>
          <p:cNvPr id="51" name="Rectangle 50">
            <a:extLst>
              <a:ext uri="{FF2B5EF4-FFF2-40B4-BE49-F238E27FC236}">
                <a16:creationId xmlns:a16="http://schemas.microsoft.com/office/drawing/2014/main" id="{2DCE2E52-B6ED-4BA2-8C1F-3A0A629682DB}"/>
              </a:ext>
            </a:extLst>
          </p:cNvPr>
          <p:cNvSpPr/>
          <p:nvPr/>
        </p:nvSpPr>
        <p:spPr>
          <a:xfrm>
            <a:off x="8823325" y="5208588"/>
            <a:ext cx="609600" cy="574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2" name="Espace réservé du contenu 8">
            <a:extLst>
              <a:ext uri="{FF2B5EF4-FFF2-40B4-BE49-F238E27FC236}">
                <a16:creationId xmlns:a16="http://schemas.microsoft.com/office/drawing/2014/main" id="{ADBF85AF-111B-4B9C-89F1-F58648825E66}"/>
              </a:ext>
            </a:extLst>
          </p:cNvPr>
          <p:cNvSpPr txBox="1">
            <a:spLocks/>
          </p:cNvSpPr>
          <p:nvPr/>
        </p:nvSpPr>
        <p:spPr>
          <a:xfrm>
            <a:off x="6046788" y="1279525"/>
            <a:ext cx="5629274" cy="2393950"/>
          </a:xfrm>
          <a:prstGeom prst="rect">
            <a:avLst/>
          </a:prstGeom>
          <a:noFill/>
          <a:ln w="28575">
            <a:solidFill>
              <a:srgbClr val="FFC20A"/>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b="1" dirty="0">
                <a:solidFill>
                  <a:srgbClr val="C00000"/>
                </a:solidFill>
              </a:rPr>
              <a:t>Des idées pour engager la discussion</a:t>
            </a:r>
          </a:p>
          <a:p>
            <a:pPr>
              <a:defRPr/>
            </a:pPr>
            <a:endParaRPr lang="fr-FR" sz="300" b="1" dirty="0">
              <a:solidFill>
                <a:srgbClr val="C00000"/>
              </a:solidFill>
            </a:endParaRPr>
          </a:p>
          <a:p>
            <a:pPr lvl="1">
              <a:defRPr/>
            </a:pPr>
            <a:r>
              <a:rPr lang="fr-FR" sz="1200" dirty="0"/>
              <a:t>Vous avez opté pour la formule Tous Risques pour votre voiture. Est-ce que votre habitation est également couverte en Tous Risques ?</a:t>
            </a:r>
          </a:p>
          <a:p>
            <a:pPr lvl="1">
              <a:defRPr/>
            </a:pPr>
            <a:r>
              <a:rPr lang="fr-FR" sz="1200" dirty="0"/>
              <a:t>Vous êtes assuré en cas d’accident de voiture. Et si vous chutez en vélo, comment êtes-vous couvert ?</a:t>
            </a:r>
          </a:p>
          <a:p>
            <a:pPr lvl="1">
              <a:defRPr/>
            </a:pPr>
            <a:r>
              <a:rPr lang="fr-FR" sz="1200" dirty="0"/>
              <a:t>Votre voiture est assurée en Tous Risques. Et vous, êtes-vous aussi assuré en Tous risques ? </a:t>
            </a:r>
            <a:endParaRPr lang="fr-FR" sz="1200" b="1" dirty="0">
              <a:solidFill>
                <a:srgbClr val="C00000"/>
              </a:solidFill>
            </a:endParaRPr>
          </a:p>
          <a:p>
            <a:pPr lvl="1">
              <a:defRPr/>
            </a:pPr>
            <a:r>
              <a:rPr lang="fr-FR" sz="1200" dirty="0"/>
              <a:t>« En cas d’accident et grâce aux garanties d’assistance, vous pouvez rester chez vous sans déranger vos proches. Qu’en pensez-vous ?»</a:t>
            </a:r>
            <a:endParaRPr lang="fr-FR" sz="1200" dirty="0">
              <a:highlight>
                <a:srgbClr val="FFFF00"/>
              </a:highlight>
            </a:endParaRPr>
          </a:p>
          <a:p>
            <a:pPr>
              <a:defRPr/>
            </a:pPr>
            <a:endParaRPr lang="fr-FR" sz="1400" dirty="0"/>
          </a:p>
          <a:p>
            <a:pPr lvl="1">
              <a:defRPr/>
            </a:pPr>
            <a:endParaRPr lang="fr-FR" sz="1200" dirty="0"/>
          </a:p>
          <a:p>
            <a:pPr lvl="1">
              <a:defRPr/>
            </a:pPr>
            <a:endParaRPr lang="fr-FR" sz="1200" dirty="0"/>
          </a:p>
          <a:p>
            <a:pPr lvl="1">
              <a:defRPr/>
            </a:pPr>
            <a:endParaRPr lang="fr-FR" sz="1200" dirty="0"/>
          </a:p>
          <a:p>
            <a:pPr marL="468000" lvl="1" indent="0">
              <a:buFont typeface="Arial" panose="020B0604020202020204" pitchFamily="34" charset="0"/>
              <a:buNone/>
              <a:defRPr/>
            </a:pPr>
            <a:endParaRPr lang="fr-FR" sz="1200" dirty="0"/>
          </a:p>
          <a:p>
            <a:pPr lvl="1">
              <a:defRPr/>
            </a:pPr>
            <a:endParaRPr lang="fr-FR" sz="1200" dirty="0"/>
          </a:p>
          <a:p>
            <a:pPr lvl="1">
              <a:defRPr/>
            </a:pPr>
            <a:endParaRPr lang="fr-FR" sz="1200" dirty="0"/>
          </a:p>
          <a:p>
            <a:pPr lvl="1">
              <a:defRPr/>
            </a:pPr>
            <a:endParaRPr lang="fr-FR" sz="1200" dirty="0"/>
          </a:p>
        </p:txBody>
      </p:sp>
      <p:sp>
        <p:nvSpPr>
          <p:cNvPr id="18451" name="Espace réservé du contenu 8">
            <a:extLst>
              <a:ext uri="{FF2B5EF4-FFF2-40B4-BE49-F238E27FC236}">
                <a16:creationId xmlns:a16="http://schemas.microsoft.com/office/drawing/2014/main" id="{A639A57E-698B-45FF-8A3D-84A40CC4CCA9}"/>
              </a:ext>
            </a:extLst>
          </p:cNvPr>
          <p:cNvSpPr txBox="1">
            <a:spLocks/>
          </p:cNvSpPr>
          <p:nvPr/>
        </p:nvSpPr>
        <p:spPr bwMode="auto">
          <a:xfrm>
            <a:off x="695325" y="3781425"/>
            <a:ext cx="5683250" cy="2149475"/>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54" name="Espace réservé du contenu 8">
            <a:extLst>
              <a:ext uri="{FF2B5EF4-FFF2-40B4-BE49-F238E27FC236}">
                <a16:creationId xmlns:a16="http://schemas.microsoft.com/office/drawing/2014/main" id="{006715AF-5CA4-4203-A679-71D4F2AF419E}"/>
              </a:ext>
            </a:extLst>
          </p:cNvPr>
          <p:cNvSpPr txBox="1">
            <a:spLocks/>
          </p:cNvSpPr>
          <p:nvPr/>
        </p:nvSpPr>
        <p:spPr>
          <a:xfrm>
            <a:off x="9097963" y="4972050"/>
            <a:ext cx="2484437" cy="984250"/>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Chiffres clés</a:t>
            </a:r>
            <a:endParaRPr lang="fr-FR" sz="1400" i="1" dirty="0"/>
          </a:p>
          <a:p>
            <a:pPr marL="0" indent="0" algn="ctr">
              <a:buFont typeface="Arial" panose="020B0604020202020204" pitchFamily="34" charset="0"/>
              <a:buNone/>
              <a:defRPr/>
            </a:pPr>
            <a:r>
              <a:rPr lang="fr-FR" sz="1200" b="1" i="1" dirty="0"/>
              <a:t>60 % </a:t>
            </a:r>
            <a:r>
              <a:rPr lang="fr-FR" sz="1200" i="1" dirty="0"/>
              <a:t>des assurés BPCEA ne possèdent </a:t>
            </a:r>
            <a:r>
              <a:rPr lang="fr-FR" sz="1200" b="1" i="1" dirty="0"/>
              <a:t>qu’un seul contrat</a:t>
            </a:r>
            <a:endParaRPr lang="fr-FR" sz="1800" b="1" i="1" dirty="0"/>
          </a:p>
        </p:txBody>
      </p:sp>
      <p:sp>
        <p:nvSpPr>
          <p:cNvPr id="55" name="Espace réservé du contenu 8">
            <a:extLst>
              <a:ext uri="{FF2B5EF4-FFF2-40B4-BE49-F238E27FC236}">
                <a16:creationId xmlns:a16="http://schemas.microsoft.com/office/drawing/2014/main" id="{3CD0A37F-B4A4-4F9F-9184-510E4FF57B8D}"/>
              </a:ext>
            </a:extLst>
          </p:cNvPr>
          <p:cNvSpPr txBox="1">
            <a:spLocks/>
          </p:cNvSpPr>
          <p:nvPr/>
        </p:nvSpPr>
        <p:spPr>
          <a:xfrm>
            <a:off x="6496050" y="3821113"/>
            <a:ext cx="2484438" cy="2135187"/>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Impact Part Variable</a:t>
            </a:r>
            <a:endParaRPr lang="fr-FR" sz="1400" i="1" dirty="0">
              <a:solidFill>
                <a:srgbClr val="C00000"/>
              </a:solidFill>
            </a:endParaRPr>
          </a:p>
          <a:p>
            <a:pPr marL="0" indent="0" algn="ctr">
              <a:buFont typeface="Arial" panose="020B0604020202020204" pitchFamily="34" charset="0"/>
              <a:buNone/>
              <a:defRPr/>
            </a:pPr>
            <a:endParaRPr lang="fr-FR" sz="1400" b="1" i="1" dirty="0"/>
          </a:p>
          <a:p>
            <a:pPr marL="0" indent="0" algn="ctr">
              <a:spcBef>
                <a:spcPts val="300"/>
              </a:spcBef>
              <a:buFont typeface="Arial" panose="020B0604020202020204" pitchFamily="34" charset="0"/>
              <a:buNone/>
              <a:defRPr/>
            </a:pPr>
            <a:r>
              <a:rPr lang="fr-FR" sz="1200" b="1" i="1" dirty="0"/>
              <a:t>PV sur objectif : </a:t>
            </a:r>
          </a:p>
          <a:p>
            <a:pPr marL="0" indent="0" algn="ctr">
              <a:spcBef>
                <a:spcPts val="300"/>
              </a:spcBef>
              <a:buFont typeface="Arial" panose="020B0604020202020204" pitchFamily="34" charset="0"/>
              <a:buNone/>
              <a:defRPr/>
            </a:pPr>
            <a:r>
              <a:rPr lang="fr-FR" sz="1200" i="1" dirty="0"/>
              <a:t>VB IARD Prévoyance</a:t>
            </a:r>
          </a:p>
          <a:p>
            <a:pPr marL="0" indent="0" algn="ctr">
              <a:spcBef>
                <a:spcPts val="300"/>
              </a:spcBef>
              <a:buFont typeface="Arial" panose="020B0604020202020204" pitchFamily="34" charset="0"/>
              <a:buNone/>
              <a:defRPr/>
            </a:pPr>
            <a:endParaRPr lang="fr-FR" sz="1000" i="1" dirty="0"/>
          </a:p>
          <a:p>
            <a:pPr marL="0" indent="0" algn="ctr">
              <a:spcBef>
                <a:spcPts val="300"/>
              </a:spcBef>
              <a:buFont typeface="Arial" panose="020B0604020202020204" pitchFamily="34" charset="0"/>
              <a:buNone/>
              <a:defRPr/>
            </a:pPr>
            <a:r>
              <a:rPr lang="fr-FR" sz="1200" b="1" i="1" dirty="0"/>
              <a:t>Baromètre :</a:t>
            </a:r>
          </a:p>
          <a:p>
            <a:pPr marL="0" indent="0" algn="ctr">
              <a:spcBef>
                <a:spcPts val="300"/>
              </a:spcBef>
              <a:buFont typeface="Arial" panose="020B0604020202020204" pitchFamily="34" charset="0"/>
              <a:buNone/>
              <a:defRPr/>
            </a:pPr>
            <a:r>
              <a:rPr lang="fr-FR" sz="1200" i="1" dirty="0"/>
              <a:t>Ventes nettes,</a:t>
            </a:r>
          </a:p>
          <a:p>
            <a:pPr marL="0" indent="0" algn="ctr">
              <a:spcBef>
                <a:spcPts val="300"/>
              </a:spcBef>
              <a:buFont typeface="Arial" panose="020B0604020202020204" pitchFamily="34" charset="0"/>
              <a:buNone/>
              <a:defRPr/>
            </a:pPr>
            <a:r>
              <a:rPr lang="fr-FR" sz="1200" i="1" dirty="0"/>
              <a:t>Vente sur client non détenteur de l’univers (x 2 si EER)</a:t>
            </a:r>
          </a:p>
        </p:txBody>
      </p:sp>
      <p:sp>
        <p:nvSpPr>
          <p:cNvPr id="62" name="Espace réservé du contenu 8">
            <a:extLst>
              <a:ext uri="{FF2B5EF4-FFF2-40B4-BE49-F238E27FC236}">
                <a16:creationId xmlns:a16="http://schemas.microsoft.com/office/drawing/2014/main" id="{FB45D8A2-D473-4DF9-BE3A-1C0A59E89019}"/>
              </a:ext>
            </a:extLst>
          </p:cNvPr>
          <p:cNvSpPr txBox="1">
            <a:spLocks/>
          </p:cNvSpPr>
          <p:nvPr/>
        </p:nvSpPr>
        <p:spPr>
          <a:xfrm>
            <a:off x="9097963" y="3819525"/>
            <a:ext cx="2484437" cy="1076325"/>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600"/>
              </a:spcAft>
              <a:defRPr/>
            </a:pPr>
            <a:r>
              <a:rPr lang="fr-FR" sz="1400" b="1" dirty="0">
                <a:solidFill>
                  <a:srgbClr val="C00000"/>
                </a:solidFill>
              </a:rPr>
              <a:t>L’astuce Selfcare</a:t>
            </a:r>
          </a:p>
          <a:p>
            <a:pPr marL="0" indent="0" algn="ctr">
              <a:spcBef>
                <a:spcPts val="0"/>
              </a:spcBef>
              <a:buFont typeface="Arial" panose="020B0604020202020204" pitchFamily="34" charset="0"/>
              <a:buNone/>
              <a:defRPr/>
            </a:pPr>
            <a:r>
              <a:rPr lang="fr-FR" sz="1400" dirty="0">
                <a:hlinkClick r:id="rId11"/>
              </a:rPr>
              <a:t>Il est possible de déclarer un sinistre en quelques clics sur l’appli et DEI !</a:t>
            </a:r>
            <a:endParaRPr lang="fr-FR" sz="2000" b="1" dirty="0"/>
          </a:p>
          <a:p>
            <a:pPr>
              <a:defRPr/>
            </a:pPr>
            <a:endParaRPr lang="fr-FR" sz="100" dirty="0"/>
          </a:p>
        </p:txBody>
      </p:sp>
      <p:pic>
        <p:nvPicPr>
          <p:cNvPr id="63" name="Image 62">
            <a:extLst>
              <a:ext uri="{FF2B5EF4-FFF2-40B4-BE49-F238E27FC236}">
                <a16:creationId xmlns:a16="http://schemas.microsoft.com/office/drawing/2014/main" id="{55751762-F46E-4CC2-A39A-78F236062A3C}"/>
              </a:ext>
            </a:extLst>
          </p:cNvPr>
          <p:cNvPicPr>
            <a:picLocks noChangeAspect="1"/>
          </p:cNvPicPr>
          <p:nvPr/>
        </p:nvPicPr>
        <p:blipFill>
          <a:blip r:embed="rId9"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11380041" y="4152976"/>
            <a:ext cx="404379" cy="475131"/>
          </a:xfrm>
          <a:prstGeom prst="rect">
            <a:avLst/>
          </a:prstGeom>
          <a:noFill/>
        </p:spPr>
      </p:pic>
      <p:sp>
        <p:nvSpPr>
          <p:cNvPr id="18460" name="Espace réservé du contenu 8">
            <a:extLst>
              <a:ext uri="{FF2B5EF4-FFF2-40B4-BE49-F238E27FC236}">
                <a16:creationId xmlns:a16="http://schemas.microsoft.com/office/drawing/2014/main" id="{C11A880A-43BA-48BB-84AF-731AEADD4E0F}"/>
              </a:ext>
            </a:extLst>
          </p:cNvPr>
          <p:cNvSpPr txBox="1">
            <a:spLocks noChangeArrowheads="1"/>
          </p:cNvSpPr>
          <p:nvPr/>
        </p:nvSpPr>
        <p:spPr bwMode="auto">
          <a:xfrm>
            <a:off x="695325" y="3803650"/>
            <a:ext cx="5656604"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r>
              <a:rPr lang="fr-FR" altLang="fr-FR" sz="1400" b="1" dirty="0">
                <a:solidFill>
                  <a:srgbClr val="C00000"/>
                </a:solidFill>
              </a:rPr>
              <a:t>Les offres à proposer</a:t>
            </a:r>
          </a:p>
        </p:txBody>
      </p:sp>
      <p:pic>
        <p:nvPicPr>
          <p:cNvPr id="82" name="Image 81">
            <a:extLst>
              <a:ext uri="{FF2B5EF4-FFF2-40B4-BE49-F238E27FC236}">
                <a16:creationId xmlns:a16="http://schemas.microsoft.com/office/drawing/2014/main" id="{9126E203-B600-4029-AEB5-2A3A6D292968}"/>
              </a:ext>
            </a:extLst>
          </p:cNvPr>
          <p:cNvPicPr>
            <a:picLocks noChangeAspect="1"/>
          </p:cNvPicPr>
          <p:nvPr/>
        </p:nvPicPr>
        <p:blipFill>
          <a:blip r:embed="rId12"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pic>
        <p:nvPicPr>
          <p:cNvPr id="18466" name="Image 41">
            <a:extLst>
              <a:ext uri="{FF2B5EF4-FFF2-40B4-BE49-F238E27FC236}">
                <a16:creationId xmlns:a16="http://schemas.microsoft.com/office/drawing/2014/main" id="{094CF22E-08F1-4861-BFA0-1EF9FD59C6F0}"/>
              </a:ext>
            </a:extLst>
          </p:cNvPr>
          <p:cNvPicPr>
            <a:picLocks noChangeAspect="1" noChangeArrowheads="1"/>
          </p:cNvPicPr>
          <p:nvPr/>
        </p:nvPicPr>
        <p:blipFill>
          <a:blip r:embed="rId13" cstate="screen">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67388" y="3825875"/>
            <a:ext cx="571500" cy="514350"/>
          </a:xfrm>
          <a:prstGeom prst="rect">
            <a:avLst/>
          </a:prstGeom>
          <a:noFill/>
          <a:ln>
            <a:noFill/>
          </a:ln>
        </p:spPr>
      </p:pic>
      <p:sp>
        <p:nvSpPr>
          <p:cNvPr id="33" name="Espace réservé du contenu 8">
            <a:extLst>
              <a:ext uri="{FF2B5EF4-FFF2-40B4-BE49-F238E27FC236}">
                <a16:creationId xmlns:a16="http://schemas.microsoft.com/office/drawing/2014/main" id="{231D9C34-7A40-4D5B-9271-270972C56B93}"/>
              </a:ext>
            </a:extLst>
          </p:cNvPr>
          <p:cNvSpPr>
            <a:spLocks noGrp="1"/>
          </p:cNvSpPr>
          <p:nvPr>
            <p:ph idx="17"/>
          </p:nvPr>
        </p:nvSpPr>
        <p:spPr>
          <a:xfrm>
            <a:off x="692149" y="1225729"/>
            <a:ext cx="5226050" cy="2393950"/>
          </a:xfrm>
          <a:ln w="28575"/>
        </p:spPr>
        <p:txBody>
          <a:bodyPr/>
          <a:lstStyle/>
          <a:p>
            <a:pPr eaLnBrk="1" fontAlgn="auto" hangingPunct="1">
              <a:spcAft>
                <a:spcPts val="0"/>
              </a:spcAft>
              <a:defRPr/>
            </a:pPr>
            <a:r>
              <a:rPr lang="fr-FR" sz="1400" b="1" dirty="0">
                <a:solidFill>
                  <a:srgbClr val="C00000"/>
                </a:solidFill>
              </a:rPr>
              <a:t>Qui contacter ? </a:t>
            </a:r>
          </a:p>
          <a:p>
            <a:pPr lvl="1" eaLnBrk="1" fontAlgn="auto" hangingPunct="1">
              <a:spcBef>
                <a:spcPts val="300"/>
              </a:spcBef>
              <a:spcAft>
                <a:spcPts val="0"/>
              </a:spcAft>
              <a:defRPr/>
            </a:pPr>
            <a:r>
              <a:rPr lang="fr-FR" sz="1200" dirty="0"/>
              <a:t>Les cibles GERC prioritaires</a:t>
            </a:r>
          </a:p>
          <a:p>
            <a:pPr lvl="2" eaLnBrk="1" fontAlgn="auto" hangingPunct="1">
              <a:spcBef>
                <a:spcPts val="300"/>
              </a:spcBef>
              <a:spcAft>
                <a:spcPts val="0"/>
              </a:spcAft>
              <a:defRPr/>
            </a:pPr>
            <a:r>
              <a:rPr lang="fr-FR" sz="1050" b="1" dirty="0"/>
              <a:t>IARD AUTO Grand Prix  : </a:t>
            </a:r>
            <a:r>
              <a:rPr lang="fr-FR" sz="1050" dirty="0"/>
              <a:t>clients possédant un véhicule présentant les meilleurs taux de concrétisation.</a:t>
            </a:r>
          </a:p>
          <a:p>
            <a:pPr lvl="2" eaLnBrk="1" fontAlgn="auto" hangingPunct="1">
              <a:spcBef>
                <a:spcPts val="300"/>
              </a:spcBef>
              <a:spcAft>
                <a:spcPts val="0"/>
              </a:spcAft>
              <a:defRPr/>
            </a:pPr>
            <a:r>
              <a:rPr lang="fr-FR" sz="1050" b="1" dirty="0"/>
              <a:t>IARD Anti-</a:t>
            </a:r>
            <a:r>
              <a:rPr lang="fr-FR" sz="1050" b="1" dirty="0" err="1"/>
              <a:t>résil</a:t>
            </a:r>
            <a:r>
              <a:rPr lang="fr-FR" sz="1050" b="1" dirty="0"/>
              <a:t> : </a:t>
            </a:r>
            <a:r>
              <a:rPr lang="fr-FR" sz="1050" dirty="0"/>
              <a:t>clients possédant un contrat IARD non          vus depuis plus de 2 ans.</a:t>
            </a:r>
          </a:p>
          <a:p>
            <a:pPr lvl="1" eaLnBrk="1" fontAlgn="auto" hangingPunct="1">
              <a:spcBef>
                <a:spcPts val="300"/>
              </a:spcBef>
              <a:spcAft>
                <a:spcPts val="0"/>
              </a:spcAft>
              <a:defRPr/>
            </a:pPr>
            <a:r>
              <a:rPr lang="fr-FR" sz="1200" dirty="0"/>
              <a:t>Les rapports ORCA</a:t>
            </a:r>
          </a:p>
          <a:p>
            <a:pPr lvl="2" eaLnBrk="1" fontAlgn="auto" hangingPunct="1">
              <a:spcBef>
                <a:spcPts val="300"/>
              </a:spcBef>
              <a:spcAft>
                <a:spcPts val="0"/>
              </a:spcAft>
              <a:defRPr/>
            </a:pPr>
            <a:r>
              <a:rPr lang="fr-FR" sz="1050" b="1" dirty="0"/>
              <a:t>IARD Mono détenteurs </a:t>
            </a:r>
            <a:r>
              <a:rPr lang="fr-FR" sz="1050" dirty="0"/>
              <a:t>(97 690 clients) : Ces clients    possèdent 1 seul contrat IARD (Auto, MRH ou GAV)</a:t>
            </a:r>
          </a:p>
          <a:p>
            <a:pPr lvl="1" eaLnBrk="1" fontAlgn="auto" hangingPunct="1">
              <a:spcBef>
                <a:spcPts val="300"/>
              </a:spcBef>
              <a:spcAft>
                <a:spcPts val="0"/>
              </a:spcAft>
              <a:defRPr/>
            </a:pPr>
            <a:r>
              <a:rPr lang="fr-FR" sz="1200" dirty="0"/>
              <a:t>Mon </a:t>
            </a:r>
            <a:r>
              <a:rPr lang="fr-FR" sz="1200" dirty="0" err="1"/>
              <a:t>PortFolio</a:t>
            </a:r>
            <a:endParaRPr lang="fr-FR" sz="1200" dirty="0"/>
          </a:p>
          <a:p>
            <a:pPr lvl="2" eaLnBrk="1" fontAlgn="auto" hangingPunct="1">
              <a:spcBef>
                <a:spcPts val="300"/>
              </a:spcBef>
              <a:spcAft>
                <a:spcPts val="0"/>
              </a:spcAft>
              <a:defRPr/>
            </a:pPr>
            <a:r>
              <a:rPr lang="fr-FR" sz="1050" b="1" dirty="0"/>
              <a:t>Clients BEPC filtrés sur non équipés en Assurance. </a:t>
            </a:r>
          </a:p>
          <a:p>
            <a:pPr lvl="2" eaLnBrk="1" fontAlgn="auto" hangingPunct="1">
              <a:spcBef>
                <a:spcPts val="300"/>
              </a:spcBef>
              <a:spcAft>
                <a:spcPts val="0"/>
              </a:spcAft>
              <a:defRPr/>
            </a:pPr>
            <a:r>
              <a:rPr lang="fr-FR" sz="1050" b="1" dirty="0"/>
              <a:t>Pensez à vos clients Premiums entre 35 et 65 ans</a:t>
            </a:r>
          </a:p>
        </p:txBody>
      </p:sp>
      <p:pic>
        <p:nvPicPr>
          <p:cNvPr id="37" name="Image 36">
            <a:extLst>
              <a:ext uri="{FF2B5EF4-FFF2-40B4-BE49-F238E27FC236}">
                <a16:creationId xmlns:a16="http://schemas.microsoft.com/office/drawing/2014/main" id="{389A77FE-8E00-4F18-8A54-74314F02A961}"/>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236147" y="3280692"/>
            <a:ext cx="348813" cy="338987"/>
          </a:xfrm>
          <a:prstGeom prst="rect">
            <a:avLst/>
          </a:prstGeom>
        </p:spPr>
      </p:pic>
      <p:sp>
        <p:nvSpPr>
          <p:cNvPr id="36" name="Espace réservé du contenu 8">
            <a:extLst>
              <a:ext uri="{FF2B5EF4-FFF2-40B4-BE49-F238E27FC236}">
                <a16:creationId xmlns:a16="http://schemas.microsoft.com/office/drawing/2014/main" id="{58F95D4B-B320-423F-B04B-97201E7F8D89}"/>
              </a:ext>
            </a:extLst>
          </p:cNvPr>
          <p:cNvSpPr txBox="1">
            <a:spLocks noChangeArrowheads="1"/>
          </p:cNvSpPr>
          <p:nvPr/>
        </p:nvSpPr>
        <p:spPr bwMode="auto">
          <a:xfrm>
            <a:off x="668679" y="4048919"/>
            <a:ext cx="5656604"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lvl="1" algn="just" eaLnBrk="1" hangingPunct="1">
              <a:spcBef>
                <a:spcPts val="600"/>
              </a:spcBef>
              <a:buClr>
                <a:srgbClr val="D11921"/>
              </a:buClr>
              <a:buFont typeface="Arial" panose="020B0604020202020204" pitchFamily="34" charset="0"/>
              <a:buChar char="□"/>
            </a:pPr>
            <a:r>
              <a:rPr lang="fr-FR" altLang="fr-FR" sz="1050" b="1" dirty="0">
                <a:solidFill>
                  <a:srgbClr val="404040"/>
                </a:solidFill>
              </a:rPr>
              <a:t>Auto : </a:t>
            </a:r>
            <a:r>
              <a:rPr lang="fr-FR" altLang="fr-FR" sz="1050" dirty="0">
                <a:solidFill>
                  <a:srgbClr val="404040"/>
                </a:solidFill>
              </a:rPr>
              <a:t>2 mois offerts du 15/10 au 19/11/2022 (Mondial de l’Auto)</a:t>
            </a:r>
          </a:p>
          <a:p>
            <a:pPr lvl="1" algn="just" eaLnBrk="1" hangingPunct="1">
              <a:spcBef>
                <a:spcPts val="600"/>
              </a:spcBef>
              <a:buClr>
                <a:srgbClr val="D11921"/>
              </a:buClr>
              <a:buFont typeface="Arial" panose="020B0604020202020204" pitchFamily="34" charset="0"/>
              <a:buChar char="□"/>
            </a:pPr>
            <a:r>
              <a:rPr lang="fr-FR" altLang="fr-FR" sz="1050" b="1" dirty="0">
                <a:solidFill>
                  <a:srgbClr val="404040"/>
                </a:solidFill>
              </a:rPr>
              <a:t>Opération pouvoir d’achat auto </a:t>
            </a:r>
            <a:r>
              <a:rPr lang="fr-FR" altLang="fr-FR" sz="1050" dirty="0">
                <a:solidFill>
                  <a:srgbClr val="404040"/>
                </a:solidFill>
              </a:rPr>
              <a:t>: Augmentation de l’enveloppe de remise exceptionnelle IARD Auto.</a:t>
            </a:r>
          </a:p>
          <a:p>
            <a:pPr lvl="1" algn="just" eaLnBrk="1" hangingPunct="1">
              <a:spcBef>
                <a:spcPts val="600"/>
              </a:spcBef>
              <a:buClr>
                <a:srgbClr val="D11921"/>
              </a:buClr>
              <a:buFont typeface="Arial" panose="020B0604020202020204" pitchFamily="34" charset="0"/>
              <a:buChar char="□"/>
            </a:pPr>
            <a:r>
              <a:rPr lang="fr-FR" altLang="fr-FR" sz="1050" b="1" dirty="0">
                <a:solidFill>
                  <a:srgbClr val="404040"/>
                </a:solidFill>
              </a:rPr>
              <a:t>Auto</a:t>
            </a:r>
            <a:r>
              <a:rPr lang="fr-FR" altLang="fr-FR" sz="1050" dirty="0">
                <a:solidFill>
                  <a:srgbClr val="404040"/>
                </a:solidFill>
              </a:rPr>
              <a:t> : 10% de remise sur les véhicules propres (électriques et hybrides) à partir du 18 septembre</a:t>
            </a:r>
          </a:p>
          <a:p>
            <a:pPr lvl="1" algn="just" eaLnBrk="1" hangingPunct="1">
              <a:spcBef>
                <a:spcPts val="600"/>
              </a:spcBef>
              <a:buClr>
                <a:srgbClr val="D11921"/>
              </a:buClr>
              <a:buFont typeface="Arial" panose="020B0604020202020204" pitchFamily="34" charset="0"/>
              <a:buChar char="□"/>
            </a:pPr>
            <a:r>
              <a:rPr lang="fr-FR" altLang="fr-FR" sz="1050" b="1" dirty="0">
                <a:solidFill>
                  <a:srgbClr val="404040"/>
                </a:solidFill>
              </a:rPr>
              <a:t>Santé Séniors : </a:t>
            </a:r>
            <a:r>
              <a:rPr lang="fr-FR" altLang="fr-FR" sz="1050" dirty="0">
                <a:solidFill>
                  <a:srgbClr val="404040"/>
                </a:solidFill>
              </a:rPr>
              <a:t>1 mois offert du 03/09 au 01/10/2022</a:t>
            </a:r>
          </a:p>
          <a:p>
            <a:pPr lvl="1" algn="just" eaLnBrk="1" hangingPunct="1">
              <a:spcBef>
                <a:spcPts val="600"/>
              </a:spcBef>
              <a:buClr>
                <a:srgbClr val="D11921"/>
              </a:buClr>
              <a:buFont typeface="Arial" panose="020B0604020202020204" pitchFamily="34" charset="0"/>
              <a:buChar char="□"/>
            </a:pPr>
            <a:r>
              <a:rPr lang="fr-FR" altLang="fr-FR" sz="1050" b="1" dirty="0" err="1">
                <a:solidFill>
                  <a:srgbClr val="404040"/>
                </a:solidFill>
              </a:rPr>
              <a:t>Sécur’Famille</a:t>
            </a:r>
            <a:r>
              <a:rPr lang="fr-FR" altLang="fr-FR" sz="1050" b="1" dirty="0">
                <a:solidFill>
                  <a:srgbClr val="404040"/>
                </a:solidFill>
              </a:rPr>
              <a:t> 2</a:t>
            </a:r>
            <a:r>
              <a:rPr lang="fr-FR" altLang="fr-FR" sz="1050" dirty="0">
                <a:solidFill>
                  <a:srgbClr val="404040"/>
                </a:solidFill>
              </a:rPr>
              <a:t> : 2 mois offerts du 01/09 au 30/09/2022</a:t>
            </a:r>
          </a:p>
          <a:p>
            <a:pPr lvl="1" algn="just" eaLnBrk="1" hangingPunct="1">
              <a:spcBef>
                <a:spcPts val="600"/>
              </a:spcBef>
              <a:buClr>
                <a:srgbClr val="D11921"/>
              </a:buClr>
              <a:buFont typeface="Arial" panose="020B0604020202020204" pitchFamily="34" charset="0"/>
              <a:buChar char="□"/>
            </a:pPr>
            <a:r>
              <a:rPr lang="fr-FR" altLang="fr-FR" sz="1050" b="1" dirty="0">
                <a:solidFill>
                  <a:srgbClr val="404040"/>
                </a:solidFill>
              </a:rPr>
              <a:t>Remise Fidélité : </a:t>
            </a:r>
            <a:r>
              <a:rPr lang="fr-FR" altLang="fr-FR" sz="1050" dirty="0">
                <a:solidFill>
                  <a:srgbClr val="404040"/>
                </a:solidFill>
              </a:rPr>
              <a:t>5 % de remise à vie pour les clients qui souscrivent 2 contrats Habitation / Auto / GAV ou plus</a:t>
            </a:r>
          </a:p>
        </p:txBody>
      </p:sp>
      <p:pic>
        <p:nvPicPr>
          <p:cNvPr id="39" name="Picture 2" descr="Sticker arbre été vert pas cher Etiquette &amp;amp;amp; Autocollant">
            <a:extLst>
              <a:ext uri="{FF2B5EF4-FFF2-40B4-BE49-F238E27FC236}">
                <a16:creationId xmlns:a16="http://schemas.microsoft.com/office/drawing/2014/main" id="{34D8867A-2C8B-4493-AEAD-B9E4D63C521F}"/>
              </a:ext>
            </a:extLst>
          </p:cNvPr>
          <p:cNvPicPr>
            <a:picLocks noChangeAspect="1" noChangeArrowheads="1"/>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0571" y="4604338"/>
            <a:ext cx="413416" cy="41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extLst>
              <a:ext uri="{FF2B5EF4-FFF2-40B4-BE49-F238E27FC236}">
                <a16:creationId xmlns:a16="http://schemas.microsoft.com/office/drawing/2014/main" id="{C6259AA2-0507-42AB-B8B9-ADBE3C3F525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92987" y="4993187"/>
            <a:ext cx="339156" cy="346922"/>
          </a:xfrm>
          <a:prstGeom prst="rect">
            <a:avLst/>
          </a:prstGeom>
        </p:spPr>
      </p:pic>
      <p:pic>
        <p:nvPicPr>
          <p:cNvPr id="38" name="Image 37">
            <a:extLst>
              <a:ext uri="{FF2B5EF4-FFF2-40B4-BE49-F238E27FC236}">
                <a16:creationId xmlns:a16="http://schemas.microsoft.com/office/drawing/2014/main" id="{48E5A8B2-5ABC-4CF9-B6B5-A90B7A3769D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92987" y="4296120"/>
            <a:ext cx="339156" cy="346922"/>
          </a:xfrm>
          <a:prstGeom prst="rect">
            <a:avLst/>
          </a:prstGeom>
        </p:spPr>
      </p:pic>
      <p:pic>
        <p:nvPicPr>
          <p:cNvPr id="34" name="Image 33">
            <a:extLst>
              <a:ext uri="{FF2B5EF4-FFF2-40B4-BE49-F238E27FC236}">
                <a16:creationId xmlns:a16="http://schemas.microsoft.com/office/drawing/2014/main" id="{2087B709-366E-466E-B47D-19CCC0EEEA1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92987" y="5324580"/>
            <a:ext cx="339156" cy="34692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5">
            <a:extLst>
              <a:ext uri="{FF2B5EF4-FFF2-40B4-BE49-F238E27FC236}">
                <a16:creationId xmlns:a16="http://schemas.microsoft.com/office/drawing/2014/main" id="{5893A505-15BF-4C1E-9DE8-A03D45D7BDD6}"/>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6" name="Image 28">
            <a:extLst>
              <a:ext uri="{FF2B5EF4-FFF2-40B4-BE49-F238E27FC236}">
                <a16:creationId xmlns:a16="http://schemas.microsoft.com/office/drawing/2014/main" id="{DCED2C57-337A-404A-B695-D865402017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5399088"/>
            <a:ext cx="538163" cy="787400"/>
          </a:xfrm>
          <a:prstGeom prst="rect">
            <a:avLst/>
          </a:prstGeom>
          <a:noFill/>
          <a:ln>
            <a:noFill/>
          </a:ln>
        </p:spPr>
      </p:pic>
      <p:sp>
        <p:nvSpPr>
          <p:cNvPr id="8" name="Bulle narrative : rectangle à coins arrondis 7">
            <a:extLst>
              <a:ext uri="{FF2B5EF4-FFF2-40B4-BE49-F238E27FC236}">
                <a16:creationId xmlns:a16="http://schemas.microsoft.com/office/drawing/2014/main" id="{355D1F71-1BB2-45FF-AADF-2664C21BC4C7}"/>
              </a:ext>
            </a:extLst>
          </p:cNvPr>
          <p:cNvSpPr/>
          <p:nvPr/>
        </p:nvSpPr>
        <p:spPr>
          <a:xfrm>
            <a:off x="823913" y="5321300"/>
            <a:ext cx="10672762" cy="865188"/>
          </a:xfrm>
          <a:prstGeom prst="wedgeRoundRectCallout">
            <a:avLst>
              <a:gd name="adj1" fmla="val -52634"/>
              <a:gd name="adj2" fmla="val 1174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3" name="Rectangle 2">
            <a:extLst>
              <a:ext uri="{FF2B5EF4-FFF2-40B4-BE49-F238E27FC236}">
                <a16:creationId xmlns:a16="http://schemas.microsoft.com/office/drawing/2014/main" id="{0004B0D9-E1E9-4E86-BCB2-086CD8022FE2}"/>
              </a:ext>
            </a:extLst>
          </p:cNvPr>
          <p:cNvSpPr/>
          <p:nvPr/>
        </p:nvSpPr>
        <p:spPr>
          <a:xfrm>
            <a:off x="7585075" y="1023938"/>
            <a:ext cx="4354513" cy="33162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7411" name="Espace réservé du texte 5">
            <a:extLst>
              <a:ext uri="{FF2B5EF4-FFF2-40B4-BE49-F238E27FC236}">
                <a16:creationId xmlns:a16="http://schemas.microsoft.com/office/drawing/2014/main" id="{1B4B6F29-DE49-4EB3-BFEA-0F82385F4A0B}"/>
              </a:ext>
            </a:extLst>
          </p:cNvPr>
          <p:cNvSpPr>
            <a:spLocks noGrp="1" noChangeArrowheads="1"/>
          </p:cNvSpPr>
          <p:nvPr>
            <p:ph type="body" sz="quarter" idx="12"/>
          </p:nvPr>
        </p:nvSpPr>
        <p:spPr bwMode="auto">
          <a:xfrm>
            <a:off x="695325" y="463550"/>
            <a:ext cx="10980738" cy="720725"/>
          </a:xfrm>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defRPr/>
            </a:pPr>
            <a:r>
              <a:rPr lang="fr-FR" altLang="fr-FR" dirty="0">
                <a:solidFill>
                  <a:srgbClr val="FFC20A"/>
                </a:solidFill>
              </a:rPr>
              <a:t>IARD PREVOYANCE </a:t>
            </a:r>
            <a:r>
              <a:rPr lang="fr-FR" altLang="fr-FR" dirty="0"/>
              <a:t>- Des actions innovantes sont mises en place pour provoquer la relation et générer de l’activité commerciale </a:t>
            </a:r>
          </a:p>
        </p:txBody>
      </p:sp>
      <p:sp>
        <p:nvSpPr>
          <p:cNvPr id="7" name="Espace réservé du texte 6">
            <a:extLst>
              <a:ext uri="{FF2B5EF4-FFF2-40B4-BE49-F238E27FC236}">
                <a16:creationId xmlns:a16="http://schemas.microsoft.com/office/drawing/2014/main" id="{FAAC697B-4FFD-426F-A80E-24C47A3605D8}"/>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solidFill>
                  <a:srgbClr val="C00000"/>
                </a:solidFill>
              </a:rPr>
              <a:t>Grand Public</a:t>
            </a:r>
            <a:r>
              <a:rPr dirty="0"/>
              <a:t> - </a:t>
            </a:r>
            <a:r>
              <a:rPr dirty="0">
                <a:solidFill>
                  <a:srgbClr val="C00000"/>
                </a:solidFill>
              </a:rPr>
              <a:t>Premiums</a:t>
            </a:r>
            <a:r>
              <a:rPr dirty="0"/>
              <a:t> - Professionnels </a:t>
            </a:r>
          </a:p>
        </p:txBody>
      </p:sp>
      <p:pic>
        <p:nvPicPr>
          <p:cNvPr id="21511" name="Image 35">
            <a:hlinkClick r:id="rId4"/>
            <a:extLst>
              <a:ext uri="{FF2B5EF4-FFF2-40B4-BE49-F238E27FC236}">
                <a16:creationId xmlns:a16="http://schemas.microsoft.com/office/drawing/2014/main" id="{25A8F922-A261-4D75-8A86-3C1D9093C2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07313" y="1144588"/>
            <a:ext cx="2166937" cy="269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Espace réservé du contenu 2">
            <a:extLst>
              <a:ext uri="{FF2B5EF4-FFF2-40B4-BE49-F238E27FC236}">
                <a16:creationId xmlns:a16="http://schemas.microsoft.com/office/drawing/2014/main" id="{C54CD5E9-1105-45A6-83F5-33ACE37D1F76}"/>
              </a:ext>
            </a:extLst>
          </p:cNvPr>
          <p:cNvSpPr txBox="1">
            <a:spLocks noChangeArrowheads="1"/>
          </p:cNvSpPr>
          <p:nvPr/>
        </p:nvSpPr>
        <p:spPr bwMode="auto">
          <a:xfrm>
            <a:off x="695325" y="1322388"/>
            <a:ext cx="6884988" cy="438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ts val="600"/>
              </a:spcBef>
              <a:buClr>
                <a:srgbClr val="EA4E55"/>
              </a:buClr>
              <a:buFont typeface="Arial" panose="020B0604020202020204" pitchFamily="34" charset="0"/>
              <a:buNone/>
            </a:pPr>
            <a:r>
              <a:rPr lang="fr-FR" altLang="fr-FR" b="1" dirty="0">
                <a:solidFill>
                  <a:srgbClr val="C00000"/>
                </a:solidFill>
              </a:rPr>
              <a:t>« ÇA ROULE ! » </a:t>
            </a:r>
            <a:r>
              <a:rPr lang="fr-FR" altLang="fr-FR" dirty="0">
                <a:solidFill>
                  <a:srgbClr val="404040"/>
                </a:solidFill>
              </a:rPr>
              <a:t>est un outil de conquête pour notre assurance AUTO et un accélérateur de production !</a:t>
            </a:r>
          </a:p>
        </p:txBody>
      </p:sp>
      <p:grpSp>
        <p:nvGrpSpPr>
          <p:cNvPr id="21513" name="Groupe 37">
            <a:extLst>
              <a:ext uri="{FF2B5EF4-FFF2-40B4-BE49-F238E27FC236}">
                <a16:creationId xmlns:a16="http://schemas.microsoft.com/office/drawing/2014/main" id="{879059E7-02C0-43F1-895A-AA197F945354}"/>
              </a:ext>
            </a:extLst>
          </p:cNvPr>
          <p:cNvGrpSpPr>
            <a:grpSpLocks/>
          </p:cNvGrpSpPr>
          <p:nvPr/>
        </p:nvGrpSpPr>
        <p:grpSpPr bwMode="auto">
          <a:xfrm>
            <a:off x="823913" y="2454275"/>
            <a:ext cx="10352087" cy="3384550"/>
            <a:chOff x="1786504" y="2594939"/>
            <a:chExt cx="8699613" cy="3385229"/>
          </a:xfrm>
        </p:grpSpPr>
        <p:sp>
          <p:nvSpPr>
            <p:cNvPr id="39" name="Rectangle à coins arrondis 65">
              <a:extLst>
                <a:ext uri="{FF2B5EF4-FFF2-40B4-BE49-F238E27FC236}">
                  <a16:creationId xmlns:a16="http://schemas.microsoft.com/office/drawing/2014/main" id="{2AFA844C-8F87-4EBD-B34A-6E29820B0C0D}"/>
                </a:ext>
              </a:extLst>
            </p:cNvPr>
            <p:cNvSpPr/>
            <p:nvPr/>
          </p:nvSpPr>
          <p:spPr>
            <a:xfrm>
              <a:off x="7469736" y="4149414"/>
              <a:ext cx="3016381" cy="1830754"/>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100" dirty="0">
                <a:solidFill>
                  <a:schemeClr val="tx1">
                    <a:lumMod val="50000"/>
                    <a:lumOff val="50000"/>
                  </a:schemeClr>
                </a:solidFill>
              </a:endParaRPr>
            </a:p>
          </p:txBody>
        </p:sp>
        <p:sp>
          <p:nvSpPr>
            <p:cNvPr id="40" name="Rectangle 39">
              <a:extLst>
                <a:ext uri="{FF2B5EF4-FFF2-40B4-BE49-F238E27FC236}">
                  <a16:creationId xmlns:a16="http://schemas.microsoft.com/office/drawing/2014/main" id="{430ADFCC-B784-4F70-AB17-AB972758B054}"/>
                </a:ext>
              </a:extLst>
            </p:cNvPr>
            <p:cNvSpPr/>
            <p:nvPr/>
          </p:nvSpPr>
          <p:spPr>
            <a:xfrm>
              <a:off x="1786504" y="2594939"/>
              <a:ext cx="1511526" cy="261991"/>
            </a:xfrm>
            <a:prstGeom prst="rect">
              <a:avLst/>
            </a:prstGeom>
          </p:spPr>
          <p:txBody>
            <a:bodyPr>
              <a:spAutoFit/>
            </a:bodyPr>
            <a:lstStyle/>
            <a:p>
              <a:pPr>
                <a:spcBef>
                  <a:spcPct val="20000"/>
                </a:spcBef>
                <a:defRPr/>
              </a:pPr>
              <a:endParaRPr lang="fr-FR" sz="1100" i="1" dirty="0">
                <a:solidFill>
                  <a:schemeClr val="tx1">
                    <a:lumMod val="75000"/>
                    <a:lumOff val="25000"/>
                  </a:schemeClr>
                </a:solidFill>
              </a:endParaRPr>
            </a:p>
          </p:txBody>
        </p:sp>
      </p:grpSp>
      <p:pic>
        <p:nvPicPr>
          <p:cNvPr id="21514" name="Picture 2" descr="Gas pedal - Free transport icons">
            <a:extLst>
              <a:ext uri="{FF2B5EF4-FFF2-40B4-BE49-F238E27FC236}">
                <a16:creationId xmlns:a16="http://schemas.microsoft.com/office/drawing/2014/main" id="{2FAB4DE5-38DB-41EB-83AE-09DBC8F580DC}"/>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613" y="1454150"/>
            <a:ext cx="6223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5" name="Picture 12" descr="Curseur de main avec bouton de clic. cliquez ici. Vecteur Premium">
            <a:extLst>
              <a:ext uri="{FF2B5EF4-FFF2-40B4-BE49-F238E27FC236}">
                <a16:creationId xmlns:a16="http://schemas.microsoft.com/office/drawing/2014/main" id="{93B24822-3590-4885-9BBC-AC9067A7247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26550" y="3155950"/>
            <a:ext cx="665163"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Espace réservé du contenu 2">
            <a:extLst>
              <a:ext uri="{FF2B5EF4-FFF2-40B4-BE49-F238E27FC236}">
                <a16:creationId xmlns:a16="http://schemas.microsoft.com/office/drawing/2014/main" id="{55630C71-40F9-4DC2-B708-8393A36EA1C9}"/>
              </a:ext>
            </a:extLst>
          </p:cNvPr>
          <p:cNvSpPr txBox="1">
            <a:spLocks/>
          </p:cNvSpPr>
          <p:nvPr/>
        </p:nvSpPr>
        <p:spPr>
          <a:xfrm>
            <a:off x="696913" y="1976438"/>
            <a:ext cx="6751637" cy="1970087"/>
          </a:xfrm>
          <a:prstGeom prst="rect">
            <a:avLst/>
          </a:prstGeom>
        </p:spPr>
        <p:txBody>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b="1" dirty="0">
                <a:solidFill>
                  <a:schemeClr val="accent4">
                    <a:lumMod val="75000"/>
                  </a:schemeClr>
                </a:solidFill>
              </a:rPr>
              <a:t>C’est quoi ? </a:t>
            </a:r>
          </a:p>
          <a:p>
            <a:pPr lvl="1">
              <a:defRPr/>
            </a:pPr>
            <a:r>
              <a:rPr lang="fr-FR" sz="1200" dirty="0"/>
              <a:t>Un jeu novateur où le client va parcourir la carte de </a:t>
            </a:r>
            <a:r>
              <a:rPr lang="fr-FR" sz="1200" b="1" dirty="0" err="1"/>
              <a:t>Grand'Est</a:t>
            </a:r>
            <a:r>
              <a:rPr lang="fr-FR" sz="1200" b="1" dirty="0"/>
              <a:t> Ville </a:t>
            </a:r>
            <a:r>
              <a:rPr lang="fr-FR" sz="1200" dirty="0"/>
              <a:t>! </a:t>
            </a:r>
          </a:p>
          <a:p>
            <a:pPr lvl="1">
              <a:defRPr/>
            </a:pPr>
            <a:r>
              <a:rPr lang="fr-FR" sz="1200" b="1" dirty="0"/>
              <a:t>17 embûches ont été dissimulées </a:t>
            </a:r>
            <a:r>
              <a:rPr lang="fr-FR" sz="1200" dirty="0"/>
              <a:t>sur la carte et notre client va devoir faire jouer son sens de l'observation pour les débusquer !</a:t>
            </a:r>
          </a:p>
          <a:p>
            <a:pPr lvl="1">
              <a:defRPr/>
            </a:pPr>
            <a:r>
              <a:rPr lang="fr-FR" sz="1200" dirty="0"/>
              <a:t>Il va pouvoir également faire le point sur son contrat d'assurance </a:t>
            </a:r>
            <a:r>
              <a:rPr lang="fr-FR" sz="1200" b="1" dirty="0"/>
              <a:t>et vérifier s’il est bien assuré, tout en s’amusant ! </a:t>
            </a:r>
            <a:endParaRPr lang="fr-FR" sz="1400" dirty="0"/>
          </a:p>
        </p:txBody>
      </p:sp>
      <p:sp>
        <p:nvSpPr>
          <p:cNvPr id="44" name="Espace réservé du contenu 2">
            <a:extLst>
              <a:ext uri="{FF2B5EF4-FFF2-40B4-BE49-F238E27FC236}">
                <a16:creationId xmlns:a16="http://schemas.microsoft.com/office/drawing/2014/main" id="{F6184E29-7130-43A7-8D63-D6926697540C}"/>
              </a:ext>
            </a:extLst>
          </p:cNvPr>
          <p:cNvSpPr txBox="1">
            <a:spLocks/>
          </p:cNvSpPr>
          <p:nvPr/>
        </p:nvSpPr>
        <p:spPr>
          <a:xfrm>
            <a:off x="695325" y="3694113"/>
            <a:ext cx="10445750" cy="1579562"/>
          </a:xfrm>
          <a:prstGeom prst="rect">
            <a:avLst/>
          </a:prstGeom>
        </p:spPr>
        <p:txBody>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b="1" dirty="0">
                <a:solidFill>
                  <a:schemeClr val="accent4">
                    <a:lumMod val="75000"/>
                  </a:schemeClr>
                </a:solidFill>
              </a:rPr>
              <a:t>A quoi ça sert ?</a:t>
            </a:r>
          </a:p>
          <a:p>
            <a:pPr lvl="1">
              <a:defRPr/>
            </a:pPr>
            <a:r>
              <a:rPr lang="fr-FR" sz="1200" b="1" dirty="0"/>
              <a:t>INTERPELLER </a:t>
            </a:r>
            <a:r>
              <a:rPr lang="fr-FR" sz="1200" dirty="0"/>
              <a:t>d’une manière ludique nos clients ou prospects et éveiller leur curiosité.</a:t>
            </a:r>
          </a:p>
          <a:p>
            <a:pPr lvl="1">
              <a:defRPr/>
            </a:pPr>
            <a:r>
              <a:rPr lang="fr-FR" sz="1200" b="1" dirty="0"/>
              <a:t>FAIRE REFLECHIR</a:t>
            </a:r>
            <a:r>
              <a:rPr lang="fr-FR" sz="1200" dirty="0"/>
              <a:t> et s’interroger sur la valeur de leurs contrats IARD tout en jouant</a:t>
            </a:r>
          </a:p>
          <a:p>
            <a:pPr lvl="1">
              <a:defRPr/>
            </a:pPr>
            <a:r>
              <a:rPr lang="fr-FR" sz="1200" b="1" dirty="0"/>
              <a:t>ETRE PEDAGOGUE </a:t>
            </a:r>
            <a:r>
              <a:rPr lang="fr-FR" sz="1200" dirty="0"/>
              <a:t>en interpellant sur des situations de sinistre et créer le doute sur le fait d’être bien assuré ou pas.</a:t>
            </a:r>
          </a:p>
          <a:p>
            <a:pPr lvl="1">
              <a:defRPr/>
            </a:pPr>
            <a:r>
              <a:rPr lang="fr-FR" sz="1200" b="1" dirty="0"/>
              <a:t>ETRE AU SERVICE </a:t>
            </a:r>
            <a:r>
              <a:rPr lang="fr-FR" sz="1200" dirty="0"/>
              <a:t>de notre client en suscitant l’intérêt et en l’amenant à </a:t>
            </a:r>
            <a:r>
              <a:rPr lang="fr-FR" sz="1200" b="1" u="sng" dirty="0">
                <a:solidFill>
                  <a:schemeClr val="accent4">
                    <a:lumMod val="75000"/>
                  </a:schemeClr>
                </a:solidFill>
              </a:rPr>
              <a:t>réaliser un devis ou à souscrire un contrat.</a:t>
            </a:r>
          </a:p>
          <a:p>
            <a:pPr marL="468000" lvl="1" indent="0">
              <a:buFont typeface="Arial" panose="020B0604020202020204" pitchFamily="34" charset="0"/>
              <a:buNone/>
              <a:defRPr/>
            </a:pPr>
            <a:endParaRPr lang="fr-FR" sz="1200" b="1" u="sng" dirty="0">
              <a:solidFill>
                <a:schemeClr val="accent4">
                  <a:lumMod val="75000"/>
                </a:schemeClr>
              </a:solidFill>
            </a:endParaRPr>
          </a:p>
        </p:txBody>
      </p:sp>
      <p:sp>
        <p:nvSpPr>
          <p:cNvPr id="45" name="Espace réservé du contenu 2">
            <a:extLst>
              <a:ext uri="{FF2B5EF4-FFF2-40B4-BE49-F238E27FC236}">
                <a16:creationId xmlns:a16="http://schemas.microsoft.com/office/drawing/2014/main" id="{E1892859-F1E6-4F4D-8D58-2935931217DA}"/>
              </a:ext>
            </a:extLst>
          </p:cNvPr>
          <p:cNvSpPr txBox="1">
            <a:spLocks/>
          </p:cNvSpPr>
          <p:nvPr/>
        </p:nvSpPr>
        <p:spPr>
          <a:xfrm>
            <a:off x="823913" y="5384800"/>
            <a:ext cx="10812462" cy="769938"/>
          </a:xfrm>
          <a:prstGeom prst="rect">
            <a:avLst/>
          </a:prstGeom>
          <a:noFill/>
        </p:spPr>
        <p:txBody>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200" i="1" dirty="0">
                <a:solidFill>
                  <a:schemeClr val="tx1">
                    <a:lumMod val="65000"/>
                    <a:lumOff val="35000"/>
                  </a:schemeClr>
                </a:solidFill>
              </a:rPr>
              <a:t>Un premier test d’envoi d’e-mailings a été réalisé auprès de 10 000 clients. Les premiers résultats sont largement supérieurs aux moyennes habituelles. Le déploiement est prévu au mois d’octobre lors du Temps Fort AUTO et le Mondial de l’AUTO. </a:t>
            </a:r>
          </a:p>
          <a:p>
            <a:pPr>
              <a:defRPr/>
            </a:pPr>
            <a:r>
              <a:rPr lang="fr-FR" sz="1200" i="1" dirty="0">
                <a:solidFill>
                  <a:schemeClr val="tx1">
                    <a:lumMod val="65000"/>
                    <a:lumOff val="35000"/>
                  </a:schemeClr>
                </a:solidFill>
              </a:rPr>
              <a:t>La version papier « carte routière »  a été livrée en agence en juillet dernier. Elle est à remettre au client pour susciter un RDV IARD AUTO</a:t>
            </a:r>
          </a:p>
          <a:p>
            <a:pPr marL="468000" lvl="1" indent="0">
              <a:buFont typeface="Arial" panose="020B0604020202020204" pitchFamily="34" charset="0"/>
              <a:buNone/>
              <a:defRPr/>
            </a:pPr>
            <a:endParaRPr lang="fr-FR" sz="1100" i="1" u="sng" dirty="0">
              <a:solidFill>
                <a:schemeClr val="tx1">
                  <a:lumMod val="65000"/>
                  <a:lumOff val="35000"/>
                </a:schemeClr>
              </a:solidFill>
            </a:endParaRPr>
          </a:p>
        </p:txBody>
      </p:sp>
      <p:sp>
        <p:nvSpPr>
          <p:cNvPr id="21519" name="ZoneTexte 3">
            <a:extLst>
              <a:ext uri="{FF2B5EF4-FFF2-40B4-BE49-F238E27FC236}">
                <a16:creationId xmlns:a16="http://schemas.microsoft.com/office/drawing/2014/main" id="{354A82DC-A238-4410-9FC4-EA9FB1142242}"/>
              </a:ext>
            </a:extLst>
          </p:cNvPr>
          <p:cNvSpPr txBox="1">
            <a:spLocks noChangeArrowheads="1"/>
          </p:cNvSpPr>
          <p:nvPr/>
        </p:nvSpPr>
        <p:spPr bwMode="auto">
          <a:xfrm>
            <a:off x="8088313" y="3967163"/>
            <a:ext cx="1462087"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100">
                <a:solidFill>
                  <a:srgbClr val="C00000"/>
                </a:solidFill>
              </a:rPr>
              <a:t>1 version numérique</a:t>
            </a:r>
          </a:p>
        </p:txBody>
      </p:sp>
      <p:sp>
        <p:nvSpPr>
          <p:cNvPr id="21520" name="ZoneTexte 45">
            <a:extLst>
              <a:ext uri="{FF2B5EF4-FFF2-40B4-BE49-F238E27FC236}">
                <a16:creationId xmlns:a16="http://schemas.microsoft.com/office/drawing/2014/main" id="{BE386297-EF8A-44AC-89A0-347D14216489}"/>
              </a:ext>
            </a:extLst>
          </p:cNvPr>
          <p:cNvSpPr txBox="1">
            <a:spLocks noChangeArrowheads="1"/>
          </p:cNvSpPr>
          <p:nvPr/>
        </p:nvSpPr>
        <p:spPr bwMode="auto">
          <a:xfrm>
            <a:off x="10296525" y="3838575"/>
            <a:ext cx="13493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100">
                <a:solidFill>
                  <a:srgbClr val="C00000"/>
                </a:solidFill>
              </a:rPr>
              <a:t>1 version papier </a:t>
            </a:r>
          </a:p>
          <a:p>
            <a:pPr algn="ctr"/>
            <a:r>
              <a:rPr lang="fr-FR" altLang="fr-FR" sz="1100">
                <a:solidFill>
                  <a:srgbClr val="C00000"/>
                </a:solidFill>
              </a:rPr>
              <a:t>type Carte routière</a:t>
            </a:r>
          </a:p>
        </p:txBody>
      </p:sp>
      <p:pic>
        <p:nvPicPr>
          <p:cNvPr id="6" name="Image 5">
            <a:extLst>
              <a:ext uri="{FF2B5EF4-FFF2-40B4-BE49-F238E27FC236}">
                <a16:creationId xmlns:a16="http://schemas.microsoft.com/office/drawing/2014/main" id="{953DA6AF-7913-44B4-874B-564F99082AD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899184">
            <a:off x="10257701" y="750311"/>
            <a:ext cx="1359187" cy="314543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8">
            <a:extLst>
              <a:ext uri="{FF2B5EF4-FFF2-40B4-BE49-F238E27FC236}">
                <a16:creationId xmlns:a16="http://schemas.microsoft.com/office/drawing/2014/main" id="{03BD4E7A-7CB5-4938-B0DA-8DAB19217B89}"/>
              </a:ext>
            </a:extLst>
          </p:cNvPr>
          <p:cNvSpPr txBox="1">
            <a:spLocks/>
          </p:cNvSpPr>
          <p:nvPr/>
        </p:nvSpPr>
        <p:spPr bwMode="auto">
          <a:xfrm>
            <a:off x="6503988" y="3810000"/>
            <a:ext cx="5172075" cy="2146300"/>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pic>
        <p:nvPicPr>
          <p:cNvPr id="27" name="Image 5">
            <a:extLst>
              <a:ext uri="{FF2B5EF4-FFF2-40B4-BE49-F238E27FC236}">
                <a16:creationId xmlns:a16="http://schemas.microsoft.com/office/drawing/2014/main" id="{734B9AAF-3F09-4244-AE7B-BE1128B21762}"/>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Espace réservé du contenu 8">
            <a:extLst>
              <a:ext uri="{FF2B5EF4-FFF2-40B4-BE49-F238E27FC236}">
                <a16:creationId xmlns:a16="http://schemas.microsoft.com/office/drawing/2014/main" id="{27E23E61-821C-447C-9F78-75EF33753535}"/>
              </a:ext>
            </a:extLst>
          </p:cNvPr>
          <p:cNvSpPr txBox="1">
            <a:spLocks/>
          </p:cNvSpPr>
          <p:nvPr/>
        </p:nvSpPr>
        <p:spPr>
          <a:xfrm>
            <a:off x="695325" y="1296988"/>
            <a:ext cx="5226050" cy="2393950"/>
          </a:xfrm>
          <a:prstGeom prst="rect">
            <a:avLst/>
          </a:prstGeom>
          <a:noFill/>
          <a:ln w="28575">
            <a:solidFill>
              <a:srgbClr val="C00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dirty="0"/>
          </a:p>
        </p:txBody>
      </p:sp>
      <p:sp>
        <p:nvSpPr>
          <p:cNvPr id="9" name="Espace réservé du contenu 8">
            <a:extLst>
              <a:ext uri="{FF2B5EF4-FFF2-40B4-BE49-F238E27FC236}">
                <a16:creationId xmlns:a16="http://schemas.microsoft.com/office/drawing/2014/main" id="{FE5811A7-2B8C-492D-9C7F-479C7645BAFE}"/>
              </a:ext>
            </a:extLst>
          </p:cNvPr>
          <p:cNvSpPr>
            <a:spLocks noGrp="1"/>
          </p:cNvSpPr>
          <p:nvPr>
            <p:ph idx="17"/>
          </p:nvPr>
        </p:nvSpPr>
        <p:spPr>
          <a:xfrm>
            <a:off x="695325" y="1279525"/>
            <a:ext cx="4624820" cy="2414588"/>
          </a:xfrm>
        </p:spPr>
        <p:txBody>
          <a:bodyPr/>
          <a:lstStyle/>
          <a:p>
            <a:pPr eaLnBrk="1" fontAlgn="auto" hangingPunct="1">
              <a:spcAft>
                <a:spcPts val="0"/>
              </a:spcAft>
              <a:defRPr/>
            </a:pPr>
            <a:r>
              <a:rPr lang="fr-FR" sz="1400" b="1" dirty="0">
                <a:solidFill>
                  <a:srgbClr val="C00000"/>
                </a:solidFill>
              </a:rPr>
              <a:t>Qui contacter ? </a:t>
            </a:r>
          </a:p>
          <a:p>
            <a:pPr lvl="1" eaLnBrk="1" fontAlgn="auto" hangingPunct="1">
              <a:spcBef>
                <a:spcPts val="300"/>
              </a:spcBef>
              <a:spcAft>
                <a:spcPts val="0"/>
              </a:spcAft>
              <a:defRPr/>
            </a:pPr>
            <a:r>
              <a:rPr lang="fr-FR" sz="1200" dirty="0"/>
              <a:t>Les cibles GERC prioritaires</a:t>
            </a:r>
          </a:p>
          <a:p>
            <a:pPr lvl="2" algn="just" eaLnBrk="1" fontAlgn="auto" hangingPunct="1">
              <a:spcBef>
                <a:spcPts val="300"/>
              </a:spcBef>
              <a:spcAft>
                <a:spcPts val="0"/>
              </a:spcAft>
              <a:defRPr/>
            </a:pPr>
            <a:r>
              <a:rPr lang="fr-FR" sz="1050" dirty="0">
                <a:latin typeface="Arial" panose="020B0604020202020204" pitchFamily="34" charset="0"/>
              </a:rPr>
              <a:t>Enfants déclarés dans </a:t>
            </a:r>
            <a:r>
              <a:rPr lang="fr-FR" sz="1050" dirty="0" err="1">
                <a:latin typeface="Arial" panose="020B0604020202020204" pitchFamily="34" charset="0"/>
              </a:rPr>
              <a:t>MyCrédimmo</a:t>
            </a:r>
            <a:endParaRPr lang="fr-FR" sz="1050" dirty="0">
              <a:latin typeface="Arial" panose="020B0604020202020204" pitchFamily="34" charset="0"/>
            </a:endParaRPr>
          </a:p>
          <a:p>
            <a:pPr lvl="2" algn="just" eaLnBrk="1" fontAlgn="auto" hangingPunct="1">
              <a:spcBef>
                <a:spcPts val="300"/>
              </a:spcBef>
              <a:spcAft>
                <a:spcPts val="0"/>
              </a:spcAft>
              <a:defRPr/>
            </a:pPr>
            <a:r>
              <a:rPr lang="fr-FR" sz="1050" dirty="0">
                <a:latin typeface="Arial" panose="020B0604020202020204" pitchFamily="34" charset="0"/>
              </a:rPr>
              <a:t>Temps Fort Jeunes « Etudes et Stages »</a:t>
            </a:r>
          </a:p>
          <a:p>
            <a:pPr lvl="2" algn="just" eaLnBrk="1" fontAlgn="auto" hangingPunct="1">
              <a:spcBef>
                <a:spcPts val="300"/>
              </a:spcBef>
              <a:spcAft>
                <a:spcPts val="0"/>
              </a:spcAft>
              <a:defRPr/>
            </a:pPr>
            <a:r>
              <a:rPr lang="fr-FR" sz="1050" dirty="0">
                <a:latin typeface="Arial" panose="020B0604020202020204" pitchFamily="34" charset="0"/>
              </a:rPr>
              <a:t>Temps Fort Jeunes « Installation »</a:t>
            </a:r>
          </a:p>
          <a:p>
            <a:pPr lvl="2" algn="just" eaLnBrk="1" fontAlgn="auto" hangingPunct="1">
              <a:spcBef>
                <a:spcPts val="300"/>
              </a:spcBef>
              <a:spcAft>
                <a:spcPts val="0"/>
              </a:spcAft>
              <a:defRPr/>
            </a:pPr>
            <a:r>
              <a:rPr lang="fr-FR" sz="1050" dirty="0"/>
              <a:t>Moment de vie : Entrée dans la vie active</a:t>
            </a:r>
            <a:endParaRPr lang="fr-FR" sz="500" dirty="0"/>
          </a:p>
          <a:p>
            <a:pPr lvl="1" algn="just" eaLnBrk="1" fontAlgn="auto" hangingPunct="1">
              <a:spcBef>
                <a:spcPts val="300"/>
              </a:spcBef>
              <a:spcAft>
                <a:spcPts val="0"/>
              </a:spcAft>
              <a:defRPr/>
            </a:pPr>
            <a:r>
              <a:rPr lang="fr-FR" sz="1200" dirty="0"/>
              <a:t>Les rapports ORCA</a:t>
            </a:r>
          </a:p>
          <a:p>
            <a:pPr lvl="2" algn="just" eaLnBrk="1" fontAlgn="auto" hangingPunct="1">
              <a:spcBef>
                <a:spcPts val="300"/>
              </a:spcBef>
              <a:spcAft>
                <a:spcPts val="0"/>
              </a:spcAft>
              <a:defRPr/>
            </a:pPr>
            <a:r>
              <a:rPr lang="fr-FR" sz="1050" dirty="0"/>
              <a:t>Livret Jeune à échéance</a:t>
            </a:r>
          </a:p>
          <a:p>
            <a:pPr lvl="1" algn="just" eaLnBrk="1" fontAlgn="auto" hangingPunct="1">
              <a:spcBef>
                <a:spcPts val="300"/>
              </a:spcBef>
              <a:spcAft>
                <a:spcPts val="0"/>
              </a:spcAft>
              <a:defRPr/>
            </a:pPr>
            <a:endParaRPr lang="fr-FR" sz="500" dirty="0"/>
          </a:p>
          <a:p>
            <a:pPr lvl="1" algn="just" eaLnBrk="1" fontAlgn="auto" hangingPunct="1">
              <a:spcBef>
                <a:spcPts val="300"/>
              </a:spcBef>
              <a:spcAft>
                <a:spcPts val="0"/>
              </a:spcAft>
              <a:defRPr/>
            </a:pPr>
            <a:r>
              <a:rPr lang="fr-FR" sz="1200" dirty="0"/>
              <a:t>Mon </a:t>
            </a:r>
            <a:r>
              <a:rPr lang="fr-FR" sz="1200" dirty="0" err="1"/>
              <a:t>PortFolio</a:t>
            </a:r>
            <a:endParaRPr lang="fr-FR" sz="1200" dirty="0"/>
          </a:p>
          <a:p>
            <a:pPr lvl="2" algn="just" eaLnBrk="1" fontAlgn="auto" hangingPunct="1">
              <a:spcBef>
                <a:spcPts val="300"/>
              </a:spcBef>
              <a:spcAft>
                <a:spcPts val="0"/>
              </a:spcAft>
              <a:defRPr/>
            </a:pPr>
            <a:r>
              <a:rPr lang="fr-FR" sz="1050" b="1" dirty="0"/>
              <a:t>Clients Jeunes sans univers B actif</a:t>
            </a:r>
          </a:p>
          <a:p>
            <a:pPr marL="927000" lvl="2" indent="0" eaLnBrk="1" fontAlgn="auto" hangingPunct="1">
              <a:spcBef>
                <a:spcPts val="300"/>
              </a:spcBef>
              <a:spcAft>
                <a:spcPts val="0"/>
              </a:spcAft>
              <a:buNone/>
              <a:defRPr/>
            </a:pPr>
            <a:endParaRPr lang="fr-FR" dirty="0">
              <a:highlight>
                <a:srgbClr val="FFFF00"/>
              </a:highlight>
            </a:endParaRPr>
          </a:p>
        </p:txBody>
      </p:sp>
      <p:sp>
        <p:nvSpPr>
          <p:cNvPr id="19460" name="Espace réservé du texte 5">
            <a:extLst>
              <a:ext uri="{FF2B5EF4-FFF2-40B4-BE49-F238E27FC236}">
                <a16:creationId xmlns:a16="http://schemas.microsoft.com/office/drawing/2014/main" id="{FC05C497-47CF-4C23-AB48-4D6EFBCB1ECB}"/>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D11921"/>
                </a:solidFill>
              </a:rPr>
              <a:t>JEUNES  </a:t>
            </a:r>
            <a:r>
              <a:rPr lang="fr-FR" altLang="fr-FR" dirty="0"/>
              <a:t>- Les moyens mis à disposition </a:t>
            </a:r>
          </a:p>
        </p:txBody>
      </p:sp>
      <p:sp>
        <p:nvSpPr>
          <p:cNvPr id="91" name="Rectangle 90">
            <a:extLst>
              <a:ext uri="{FF2B5EF4-FFF2-40B4-BE49-F238E27FC236}">
                <a16:creationId xmlns:a16="http://schemas.microsoft.com/office/drawing/2014/main" id="{B0937A50-234A-4E8B-A27A-68DEB8715ED5}"/>
              </a:ext>
            </a:extLst>
          </p:cNvPr>
          <p:cNvSpPr/>
          <p:nvPr/>
        </p:nvSpPr>
        <p:spPr>
          <a:xfrm>
            <a:off x="8823325" y="5208588"/>
            <a:ext cx="609600" cy="574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Espace réservé du texte 6">
            <a:extLst>
              <a:ext uri="{FF2B5EF4-FFF2-40B4-BE49-F238E27FC236}">
                <a16:creationId xmlns:a16="http://schemas.microsoft.com/office/drawing/2014/main" id="{D96300A0-F969-48DA-B7E4-F32DDD96656E}"/>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solidFill>
                  <a:srgbClr val="C00000"/>
                </a:solidFill>
              </a:rPr>
              <a:t>Grand Public</a:t>
            </a:r>
            <a:r>
              <a:rPr dirty="0"/>
              <a:t> - Premiums - Professionnels </a:t>
            </a:r>
          </a:p>
        </p:txBody>
      </p:sp>
      <p:sp>
        <p:nvSpPr>
          <p:cNvPr id="19463" name="Espace réservé du contenu 8">
            <a:extLst>
              <a:ext uri="{FF2B5EF4-FFF2-40B4-BE49-F238E27FC236}">
                <a16:creationId xmlns:a16="http://schemas.microsoft.com/office/drawing/2014/main" id="{6187B787-3B7B-4693-A757-FEBB891EE722}"/>
              </a:ext>
            </a:extLst>
          </p:cNvPr>
          <p:cNvSpPr txBox="1">
            <a:spLocks/>
          </p:cNvSpPr>
          <p:nvPr/>
        </p:nvSpPr>
        <p:spPr bwMode="auto">
          <a:xfrm>
            <a:off x="6046788" y="1279525"/>
            <a:ext cx="5629275" cy="2414588"/>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r>
              <a:rPr lang="fr-FR" altLang="fr-FR" sz="1400" b="1" dirty="0">
                <a:solidFill>
                  <a:srgbClr val="C00000"/>
                </a:solidFill>
              </a:rPr>
              <a:t>Des idées pour engager la discussion</a:t>
            </a:r>
          </a:p>
          <a:p>
            <a:pPr lvl="1" algn="just" eaLnBrk="1" hangingPunct="1">
              <a:spcBef>
                <a:spcPts val="600"/>
              </a:spcBef>
              <a:buClr>
                <a:srgbClr val="D11921"/>
              </a:buClr>
              <a:buFont typeface="Arial" panose="020B0604020202020204" pitchFamily="34" charset="0"/>
              <a:buChar char="□"/>
            </a:pPr>
            <a:endParaRPr lang="fr-FR" altLang="fr-FR" sz="400" dirty="0">
              <a:solidFill>
                <a:srgbClr val="404040"/>
              </a:solidFill>
            </a:endParaRPr>
          </a:p>
          <a:p>
            <a:pPr lvl="1" algn="just" eaLnBrk="1" hangingPunct="1">
              <a:spcBef>
                <a:spcPts val="600"/>
              </a:spcBef>
              <a:buClr>
                <a:srgbClr val="D11921"/>
              </a:buClr>
              <a:buFont typeface="Arial" panose="020B0604020202020204" pitchFamily="34" charset="0"/>
              <a:buChar char="□"/>
            </a:pPr>
            <a:r>
              <a:rPr lang="fr-FR" altLang="fr-FR" sz="1200" dirty="0">
                <a:solidFill>
                  <a:srgbClr val="404040"/>
                </a:solidFill>
              </a:rPr>
              <a:t>Jusqu’à ses 11 ans, nous offrons 20€ à votre enfant pour l’ouverture de son premier livret. </a:t>
            </a:r>
          </a:p>
          <a:p>
            <a:pPr lvl="1" algn="just" eaLnBrk="1" hangingPunct="1">
              <a:spcBef>
                <a:spcPts val="600"/>
              </a:spcBef>
              <a:buClr>
                <a:srgbClr val="D11921"/>
              </a:buClr>
              <a:buFont typeface="Arial" panose="020B0604020202020204" pitchFamily="34" charset="0"/>
              <a:buChar char="□"/>
            </a:pPr>
            <a:r>
              <a:rPr lang="fr-FR" altLang="fr-FR" sz="1200" dirty="0">
                <a:solidFill>
                  <a:srgbClr val="404040"/>
                </a:solidFill>
              </a:rPr>
              <a:t>Afin d’offrir plus d’autonomie à votre enfant de plus de 12 ans, vous pouvez lui mettre à disposition sa première carte bancaire. C’est  une carte totalement sécurisée et vous avez la possibilité de piloter sa gestion très simplement. </a:t>
            </a:r>
          </a:p>
          <a:p>
            <a:pPr lvl="1" algn="just" eaLnBrk="1" hangingPunct="1">
              <a:spcBef>
                <a:spcPts val="600"/>
              </a:spcBef>
              <a:buClr>
                <a:srgbClr val="D11921"/>
              </a:buClr>
              <a:buFont typeface="Arial" panose="020B0604020202020204" pitchFamily="34" charset="0"/>
              <a:buChar char="□"/>
            </a:pPr>
            <a:r>
              <a:rPr lang="fr-FR" altLang="fr-FR" sz="1200" dirty="0">
                <a:solidFill>
                  <a:srgbClr val="404040"/>
                </a:solidFill>
              </a:rPr>
              <a:t>Vos enfants font quelles études aujourd’hui ? Et demain ? Savez-vous que nous pouvons leur offrir les services bancaires avec la carte durant toute la durée de leurs études ?  </a:t>
            </a:r>
          </a:p>
          <a:p>
            <a:pPr lvl="1" eaLnBrk="1" hangingPunct="1">
              <a:spcBef>
                <a:spcPts val="600"/>
              </a:spcBef>
              <a:buClr>
                <a:srgbClr val="D11921"/>
              </a:buClr>
              <a:buFont typeface="Arial" panose="020B0604020202020204" pitchFamily="34" charset="0"/>
              <a:buChar char="□"/>
            </a:pPr>
            <a:endParaRPr lang="fr-FR" altLang="fr-FR" sz="1400" dirty="0">
              <a:solidFill>
                <a:srgbClr val="404040"/>
              </a:solidFill>
            </a:endParaRPr>
          </a:p>
        </p:txBody>
      </p:sp>
      <p:sp>
        <p:nvSpPr>
          <p:cNvPr id="11" name="Espace réservé du contenu 8">
            <a:extLst>
              <a:ext uri="{FF2B5EF4-FFF2-40B4-BE49-F238E27FC236}">
                <a16:creationId xmlns:a16="http://schemas.microsoft.com/office/drawing/2014/main" id="{EDC99FC0-00CC-4CE5-9E2B-02BCC07DE329}"/>
              </a:ext>
            </a:extLst>
          </p:cNvPr>
          <p:cNvSpPr txBox="1">
            <a:spLocks/>
          </p:cNvSpPr>
          <p:nvPr/>
        </p:nvSpPr>
        <p:spPr>
          <a:xfrm>
            <a:off x="695325" y="3806825"/>
            <a:ext cx="5683250" cy="2149475"/>
          </a:xfrm>
          <a:prstGeom prst="rect">
            <a:avLst/>
          </a:prstGeom>
          <a:noFill/>
          <a:ln w="28575">
            <a:solidFill>
              <a:srgbClr val="C00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b="1" dirty="0">
                <a:solidFill>
                  <a:srgbClr val="C00000"/>
                </a:solidFill>
              </a:rPr>
              <a:t>Les offres à proposer</a:t>
            </a:r>
          </a:p>
          <a:p>
            <a:pPr lvl="1">
              <a:defRPr/>
            </a:pPr>
            <a:endParaRPr lang="fr-FR" sz="200" b="1" dirty="0"/>
          </a:p>
          <a:p>
            <a:pPr lvl="1">
              <a:defRPr/>
            </a:pPr>
            <a:r>
              <a:rPr lang="fr-FR" sz="1200" b="1" dirty="0"/>
              <a:t>Formule Confort ou Initial avec Visa Classic gratuite </a:t>
            </a:r>
            <a:r>
              <a:rPr lang="fr-FR" sz="1200" dirty="0"/>
              <a:t>jusqu’à la fin des études</a:t>
            </a:r>
          </a:p>
          <a:p>
            <a:pPr lvl="1">
              <a:defRPr/>
            </a:pPr>
            <a:endParaRPr lang="fr-FR" sz="200" b="1" dirty="0"/>
          </a:p>
          <a:p>
            <a:pPr lvl="1">
              <a:defRPr/>
            </a:pPr>
            <a:r>
              <a:rPr lang="fr-FR" sz="1200" b="1" dirty="0"/>
              <a:t>Formule Confort avec Visa 1</a:t>
            </a:r>
            <a:r>
              <a:rPr lang="fr-FR" sz="1200" b="1" baseline="30000" dirty="0"/>
              <a:t>er</a:t>
            </a:r>
            <a:r>
              <a:rPr lang="fr-FR" sz="1200" b="1" dirty="0"/>
              <a:t> à 1 € / mois </a:t>
            </a:r>
            <a:r>
              <a:rPr lang="fr-FR" sz="1200" dirty="0"/>
              <a:t>jusqu’à la fin des études </a:t>
            </a:r>
          </a:p>
          <a:p>
            <a:pPr lvl="1">
              <a:defRPr/>
            </a:pPr>
            <a:endParaRPr lang="fr-FR" sz="200" b="1" dirty="0"/>
          </a:p>
          <a:p>
            <a:pPr lvl="1">
              <a:defRPr/>
            </a:pPr>
            <a:r>
              <a:rPr lang="fr-FR" sz="1200" b="1" dirty="0"/>
              <a:t>20 € offerts </a:t>
            </a:r>
            <a:r>
              <a:rPr lang="fr-FR" sz="1200" dirty="0"/>
              <a:t>pour toute ouverture de </a:t>
            </a:r>
            <a:r>
              <a:rPr lang="fr-FR" sz="1200" b="1" dirty="0"/>
              <a:t>Livret A </a:t>
            </a:r>
            <a:r>
              <a:rPr lang="fr-FR" sz="1200" dirty="0"/>
              <a:t>ou d’un contrat </a:t>
            </a:r>
            <a:r>
              <a:rPr lang="fr-FR" sz="1200" b="1" dirty="0"/>
              <a:t>Millevie </a:t>
            </a:r>
            <a:r>
              <a:rPr lang="fr-FR" sz="1200" dirty="0"/>
              <a:t>aux</a:t>
            </a:r>
            <a:r>
              <a:rPr lang="fr-FR" sz="1200" b="1" dirty="0"/>
              <a:t> 0/11 ans</a:t>
            </a:r>
          </a:p>
          <a:p>
            <a:pPr lvl="1">
              <a:defRPr/>
            </a:pPr>
            <a:endParaRPr lang="fr-FR" sz="200" b="1" dirty="0"/>
          </a:p>
          <a:p>
            <a:pPr lvl="1">
              <a:defRPr/>
            </a:pPr>
            <a:r>
              <a:rPr lang="fr-FR" sz="1200" b="1" dirty="0"/>
              <a:t>Taux des livret 6-12 et livrets jeunes boostés</a:t>
            </a:r>
            <a:endParaRPr lang="fr-FR" sz="1200" b="1" dirty="0">
              <a:highlight>
                <a:srgbClr val="FFFF00"/>
              </a:highlight>
            </a:endParaRPr>
          </a:p>
          <a:p>
            <a:pPr>
              <a:defRPr/>
            </a:pPr>
            <a:endParaRPr lang="fr-FR" sz="1200" dirty="0">
              <a:highlight>
                <a:srgbClr val="FFFF00"/>
              </a:highlight>
            </a:endParaRPr>
          </a:p>
          <a:p>
            <a:pPr marL="0" indent="0">
              <a:buFont typeface="Arial" panose="020B0604020202020204" pitchFamily="34" charset="0"/>
              <a:buNone/>
              <a:defRPr/>
            </a:pPr>
            <a:endParaRPr lang="fr-FR" sz="1200" dirty="0"/>
          </a:p>
          <a:p>
            <a:pPr lvl="1">
              <a:defRPr/>
            </a:pPr>
            <a:endParaRPr lang="fr-FR" sz="1200" dirty="0"/>
          </a:p>
          <a:p>
            <a:pPr lvl="1">
              <a:defRPr/>
            </a:pPr>
            <a:endParaRPr lang="fr-FR" sz="1200" dirty="0"/>
          </a:p>
          <a:p>
            <a:pPr lvl="1">
              <a:defRPr/>
            </a:pPr>
            <a:endParaRPr lang="fr-FR" dirty="0"/>
          </a:p>
        </p:txBody>
      </p:sp>
      <p:sp>
        <p:nvSpPr>
          <p:cNvPr id="19465" name="Espace réservé du contenu 8">
            <a:extLst>
              <a:ext uri="{FF2B5EF4-FFF2-40B4-BE49-F238E27FC236}">
                <a16:creationId xmlns:a16="http://schemas.microsoft.com/office/drawing/2014/main" id="{3AE92FA6-A0E9-45BC-9A65-1FB02313FBDF}"/>
              </a:ext>
            </a:extLst>
          </p:cNvPr>
          <p:cNvSpPr txBox="1">
            <a:spLocks noChangeArrowheads="1"/>
          </p:cNvSpPr>
          <p:nvPr/>
        </p:nvSpPr>
        <p:spPr bwMode="auto">
          <a:xfrm>
            <a:off x="9097963" y="4954588"/>
            <a:ext cx="2484437" cy="100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16000" indent="-216000" algn="ctr" eaLnBrk="1" fontAlgn="auto" hangingPunct="1">
              <a:spcBef>
                <a:spcPts val="600"/>
              </a:spcBef>
              <a:spcAft>
                <a:spcPts val="0"/>
              </a:spcAft>
              <a:buClr>
                <a:schemeClr val="accent4">
                  <a:lumMod val="75000"/>
                </a:schemeClr>
              </a:buClr>
              <a:buFont typeface="Arial" panose="020B0604020202020204" pitchFamily="34" charset="0"/>
              <a:buChar char="■"/>
              <a:defRPr/>
            </a:pPr>
            <a:r>
              <a:rPr lang="fr-FR" altLang="fr-FR" sz="1400" b="1" dirty="0">
                <a:solidFill>
                  <a:srgbClr val="C00000"/>
                </a:solidFill>
                <a:latin typeface="+mn-lt"/>
              </a:rPr>
              <a:t>Chiffres clés</a:t>
            </a:r>
          </a:p>
          <a:p>
            <a:pPr algn="ctr" eaLnBrk="1" hangingPunct="1">
              <a:spcBef>
                <a:spcPts val="600"/>
              </a:spcBef>
              <a:buClr>
                <a:srgbClr val="D11921"/>
              </a:buClr>
              <a:buFont typeface="Arial" panose="020B0604020202020204" pitchFamily="34" charset="0"/>
              <a:buNone/>
            </a:pPr>
            <a:r>
              <a:rPr lang="fr-FR" altLang="fr-FR" sz="1200" b="1" i="1" dirty="0">
                <a:solidFill>
                  <a:srgbClr val="404040"/>
                </a:solidFill>
              </a:rPr>
              <a:t>62 %</a:t>
            </a:r>
            <a:r>
              <a:rPr lang="fr-FR" altLang="fr-FR" sz="1200" i="1" dirty="0">
                <a:solidFill>
                  <a:srgbClr val="404040"/>
                </a:solidFill>
              </a:rPr>
              <a:t> des jeunes de 13/14 ans reçoivent de </a:t>
            </a:r>
            <a:r>
              <a:rPr lang="fr-FR" altLang="fr-FR" sz="1200" b="1" i="1" dirty="0">
                <a:solidFill>
                  <a:srgbClr val="404040"/>
                </a:solidFill>
              </a:rPr>
              <a:t>l’argent de poche</a:t>
            </a:r>
            <a:endParaRPr lang="fr-FR" altLang="fr-FR" sz="1200" i="1" dirty="0">
              <a:solidFill>
                <a:srgbClr val="404040"/>
              </a:solidFill>
            </a:endParaRPr>
          </a:p>
          <a:p>
            <a:pPr algn="ctr" eaLnBrk="1" hangingPunct="1">
              <a:spcBef>
                <a:spcPts val="300"/>
              </a:spcBef>
              <a:buClr>
                <a:srgbClr val="D11921"/>
              </a:buClr>
              <a:buFont typeface="Arial" panose="020B0604020202020204" pitchFamily="34" charset="0"/>
              <a:buNone/>
            </a:pPr>
            <a:r>
              <a:rPr lang="fr-FR" altLang="fr-FR" sz="1000" dirty="0">
                <a:solidFill>
                  <a:srgbClr val="404040"/>
                </a:solidFill>
              </a:rPr>
              <a:t>Source : Enquête </a:t>
            </a:r>
            <a:r>
              <a:rPr lang="fr-FR" altLang="fr-FR" sz="1000" dirty="0" err="1">
                <a:solidFill>
                  <a:srgbClr val="404040"/>
                </a:solidFill>
              </a:rPr>
              <a:t>OpinionWay</a:t>
            </a:r>
            <a:r>
              <a:rPr lang="fr-FR" altLang="fr-FR" sz="1000" dirty="0">
                <a:solidFill>
                  <a:srgbClr val="404040"/>
                </a:solidFill>
              </a:rPr>
              <a:t> 2019</a:t>
            </a:r>
          </a:p>
        </p:txBody>
      </p:sp>
      <p:sp>
        <p:nvSpPr>
          <p:cNvPr id="19466" name="Espace réservé du contenu 8">
            <a:extLst>
              <a:ext uri="{FF2B5EF4-FFF2-40B4-BE49-F238E27FC236}">
                <a16:creationId xmlns:a16="http://schemas.microsoft.com/office/drawing/2014/main" id="{01172D90-51C6-4412-9909-94965ED26EAA}"/>
              </a:ext>
            </a:extLst>
          </p:cNvPr>
          <p:cNvSpPr txBox="1">
            <a:spLocks noChangeArrowheads="1"/>
          </p:cNvSpPr>
          <p:nvPr/>
        </p:nvSpPr>
        <p:spPr bwMode="auto">
          <a:xfrm>
            <a:off x="6496050" y="3822700"/>
            <a:ext cx="2484438"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16000" indent="-216000" algn="ctr" eaLnBrk="1" fontAlgn="auto" hangingPunct="1">
              <a:spcBef>
                <a:spcPts val="600"/>
              </a:spcBef>
              <a:spcAft>
                <a:spcPts val="0"/>
              </a:spcAft>
              <a:buClr>
                <a:schemeClr val="accent4">
                  <a:lumMod val="75000"/>
                </a:schemeClr>
              </a:buClr>
              <a:buFont typeface="Arial" panose="020B0604020202020204" pitchFamily="34" charset="0"/>
              <a:buChar char="■"/>
              <a:defRPr/>
            </a:pPr>
            <a:r>
              <a:rPr lang="fr-FR" altLang="fr-FR" sz="1400" b="1" dirty="0">
                <a:solidFill>
                  <a:srgbClr val="C00000"/>
                </a:solidFill>
                <a:latin typeface="+mn-lt"/>
              </a:rPr>
              <a:t>Impact Part Variable</a:t>
            </a:r>
          </a:p>
          <a:p>
            <a:pPr algn="ctr" eaLnBrk="1" hangingPunct="1">
              <a:spcBef>
                <a:spcPts val="600"/>
              </a:spcBef>
              <a:buClr>
                <a:srgbClr val="D11921"/>
              </a:buClr>
              <a:buFont typeface="Arial" panose="020B0604020202020204" pitchFamily="34" charset="0"/>
              <a:buNone/>
            </a:pPr>
            <a:endParaRPr lang="fr-FR" altLang="fr-FR" sz="500" b="1" i="1" dirty="0">
              <a:solidFill>
                <a:srgbClr val="404040"/>
              </a:solidFill>
            </a:endParaRPr>
          </a:p>
          <a:p>
            <a:pPr algn="ctr" eaLnBrk="1" hangingPunct="1">
              <a:spcBef>
                <a:spcPts val="600"/>
              </a:spcBef>
              <a:buClr>
                <a:srgbClr val="D11921"/>
              </a:buClr>
              <a:buFont typeface="Arial" panose="020B0604020202020204" pitchFamily="34" charset="0"/>
              <a:buNone/>
            </a:pPr>
            <a:r>
              <a:rPr lang="fr-FR" altLang="fr-FR" sz="1200" b="1" i="1" dirty="0">
                <a:solidFill>
                  <a:srgbClr val="404040"/>
                </a:solidFill>
              </a:rPr>
              <a:t>PV sur objectif : </a:t>
            </a:r>
          </a:p>
          <a:p>
            <a:pPr algn="ctr" eaLnBrk="1" hangingPunct="1">
              <a:spcBef>
                <a:spcPts val="600"/>
              </a:spcBef>
              <a:buClr>
                <a:srgbClr val="D11921"/>
              </a:buClr>
              <a:buFont typeface="Arial" panose="020B0604020202020204" pitchFamily="34" charset="0"/>
              <a:buNone/>
            </a:pPr>
            <a:r>
              <a:rPr lang="fr-FR" altLang="fr-FR" sz="1200" i="1" dirty="0">
                <a:solidFill>
                  <a:srgbClr val="404040"/>
                </a:solidFill>
              </a:rPr>
              <a:t>VB de Forfaits hors transfo</a:t>
            </a:r>
          </a:p>
          <a:p>
            <a:pPr algn="ctr" eaLnBrk="1" hangingPunct="1">
              <a:spcBef>
                <a:spcPts val="600"/>
              </a:spcBef>
              <a:buClr>
                <a:srgbClr val="D11921"/>
              </a:buClr>
              <a:buFont typeface="Arial" panose="020B0604020202020204" pitchFamily="34" charset="0"/>
              <a:buNone/>
            </a:pPr>
            <a:r>
              <a:rPr lang="fr-FR" altLang="fr-FR" sz="1200" i="1" dirty="0">
                <a:solidFill>
                  <a:srgbClr val="404040"/>
                </a:solidFill>
              </a:rPr>
              <a:t>engagements conso </a:t>
            </a:r>
          </a:p>
          <a:p>
            <a:pPr algn="ctr" eaLnBrk="1" hangingPunct="1">
              <a:spcBef>
                <a:spcPts val="600"/>
              </a:spcBef>
              <a:buClr>
                <a:srgbClr val="D11921"/>
              </a:buClr>
              <a:buFont typeface="Arial" panose="020B0604020202020204" pitchFamily="34" charset="0"/>
              <a:buNone/>
            </a:pPr>
            <a:endParaRPr lang="fr-FR" altLang="fr-FR" sz="500" i="1" dirty="0">
              <a:solidFill>
                <a:srgbClr val="404040"/>
              </a:solidFill>
            </a:endParaRPr>
          </a:p>
          <a:p>
            <a:pPr algn="ctr" eaLnBrk="1" hangingPunct="1">
              <a:spcBef>
                <a:spcPts val="600"/>
              </a:spcBef>
              <a:buClr>
                <a:srgbClr val="D11921"/>
              </a:buClr>
              <a:buFont typeface="Arial" panose="020B0604020202020204" pitchFamily="34" charset="0"/>
              <a:buNone/>
            </a:pPr>
            <a:r>
              <a:rPr lang="fr-FR" altLang="fr-FR" sz="1200" b="1" i="1" dirty="0">
                <a:solidFill>
                  <a:srgbClr val="404040"/>
                </a:solidFill>
              </a:rPr>
              <a:t>Baromètre :</a:t>
            </a:r>
          </a:p>
          <a:p>
            <a:pPr algn="ctr" eaLnBrk="1" hangingPunct="1">
              <a:spcBef>
                <a:spcPts val="300"/>
              </a:spcBef>
              <a:buClr>
                <a:srgbClr val="D11921"/>
              </a:buClr>
              <a:buFont typeface="Arial" panose="020B0604020202020204" pitchFamily="34" charset="0"/>
              <a:buNone/>
            </a:pPr>
            <a:r>
              <a:rPr lang="fr-FR" altLang="fr-FR" sz="1200" i="1" dirty="0">
                <a:solidFill>
                  <a:srgbClr val="404040"/>
                </a:solidFill>
              </a:rPr>
              <a:t>Vente sur client non détenteur de l’univers (x 2 si EER)</a:t>
            </a:r>
          </a:p>
        </p:txBody>
      </p:sp>
      <p:sp>
        <p:nvSpPr>
          <p:cNvPr id="5" name="Rectangle 4">
            <a:extLst>
              <a:ext uri="{FF2B5EF4-FFF2-40B4-BE49-F238E27FC236}">
                <a16:creationId xmlns:a16="http://schemas.microsoft.com/office/drawing/2014/main" id="{66BB3C23-B187-4A2B-B56A-AC836560E07A}"/>
              </a:ext>
            </a:extLst>
          </p:cNvPr>
          <p:cNvSpPr/>
          <p:nvPr/>
        </p:nvSpPr>
        <p:spPr>
          <a:xfrm>
            <a:off x="5410200"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3"/>
              </a:rPr>
              <a:t>Book GERC</a:t>
            </a:r>
            <a:endParaRPr lang="fr-FR" sz="1400" dirty="0"/>
          </a:p>
        </p:txBody>
      </p:sp>
      <p:sp>
        <p:nvSpPr>
          <p:cNvPr id="159" name="Rectangle 158">
            <a:extLst>
              <a:ext uri="{FF2B5EF4-FFF2-40B4-BE49-F238E27FC236}">
                <a16:creationId xmlns:a16="http://schemas.microsoft.com/office/drawing/2014/main" id="{A09642E4-DEC4-42EB-B9D8-9B02EC8AFEB6}"/>
              </a:ext>
            </a:extLst>
          </p:cNvPr>
          <p:cNvSpPr/>
          <p:nvPr/>
        </p:nvSpPr>
        <p:spPr>
          <a:xfrm>
            <a:off x="7466013" y="6089650"/>
            <a:ext cx="1500187"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4"/>
              </a:rPr>
              <a:t>Rapport ORCA</a:t>
            </a:r>
            <a:endParaRPr lang="fr-FR" sz="1400" dirty="0"/>
          </a:p>
        </p:txBody>
      </p:sp>
      <p:sp>
        <p:nvSpPr>
          <p:cNvPr id="160" name="Rectangle 159">
            <a:extLst>
              <a:ext uri="{FF2B5EF4-FFF2-40B4-BE49-F238E27FC236}">
                <a16:creationId xmlns:a16="http://schemas.microsoft.com/office/drawing/2014/main" id="{14CD37DA-EC5B-40ED-9160-E21D84F4CE65}"/>
              </a:ext>
            </a:extLst>
          </p:cNvPr>
          <p:cNvSpPr/>
          <p:nvPr/>
        </p:nvSpPr>
        <p:spPr>
          <a:xfrm>
            <a:off x="3355975"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5"/>
              </a:rPr>
              <a:t>My </a:t>
            </a:r>
            <a:r>
              <a:rPr lang="fr-FR" sz="1400" dirty="0" err="1">
                <a:hlinkClick r:id="rId5"/>
              </a:rPr>
              <a:t>PortFolio</a:t>
            </a:r>
            <a:endParaRPr lang="fr-FR" sz="1400" dirty="0"/>
          </a:p>
        </p:txBody>
      </p:sp>
      <p:sp>
        <p:nvSpPr>
          <p:cNvPr id="163" name="Rectangle 162">
            <a:extLst>
              <a:ext uri="{FF2B5EF4-FFF2-40B4-BE49-F238E27FC236}">
                <a16:creationId xmlns:a16="http://schemas.microsoft.com/office/drawing/2014/main" id="{6F2EEEBF-9E53-4813-A49D-E522B5AC1427}"/>
              </a:ext>
            </a:extLst>
          </p:cNvPr>
          <p:cNvSpPr/>
          <p:nvPr/>
        </p:nvSpPr>
        <p:spPr>
          <a:xfrm>
            <a:off x="1301750"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6"/>
              </a:rPr>
              <a:t>Offres promos</a:t>
            </a:r>
            <a:endParaRPr lang="fr-FR" sz="1400" dirty="0"/>
          </a:p>
        </p:txBody>
      </p:sp>
      <p:sp>
        <p:nvSpPr>
          <p:cNvPr id="164" name="Rectangle 163">
            <a:extLst>
              <a:ext uri="{FF2B5EF4-FFF2-40B4-BE49-F238E27FC236}">
                <a16:creationId xmlns:a16="http://schemas.microsoft.com/office/drawing/2014/main" id="{745A6178-F1D2-44FC-B23A-3F1F5CC8E0D4}"/>
              </a:ext>
            </a:extLst>
          </p:cNvPr>
          <p:cNvSpPr/>
          <p:nvPr/>
        </p:nvSpPr>
        <p:spPr>
          <a:xfrm>
            <a:off x="9520238"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7" action="ppaction://hlinksldjump"/>
              </a:rPr>
              <a:t>Détail des cibles</a:t>
            </a:r>
            <a:endParaRPr lang="fr-FR" sz="1400" dirty="0"/>
          </a:p>
        </p:txBody>
      </p:sp>
      <p:pic>
        <p:nvPicPr>
          <p:cNvPr id="165" name="Image 164">
            <a:extLst>
              <a:ext uri="{FF2B5EF4-FFF2-40B4-BE49-F238E27FC236}">
                <a16:creationId xmlns:a16="http://schemas.microsoft.com/office/drawing/2014/main" id="{B3D053FD-B696-43A5-AAEC-6104671B6E2D}"/>
              </a:ext>
            </a:extLst>
          </p:cNvPr>
          <p:cNvPicPr>
            <a:picLocks noChangeAspect="1"/>
          </p:cNvPicPr>
          <p:nvPr/>
        </p:nvPicPr>
        <p:blipFill>
          <a:blip r:embed="rId8"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2634168" y="6069727"/>
            <a:ext cx="404379" cy="475131"/>
          </a:xfrm>
          <a:prstGeom prst="rect">
            <a:avLst/>
          </a:prstGeom>
        </p:spPr>
      </p:pic>
      <p:pic>
        <p:nvPicPr>
          <p:cNvPr id="19473" name="Image 165">
            <a:extLst>
              <a:ext uri="{FF2B5EF4-FFF2-40B4-BE49-F238E27FC236}">
                <a16:creationId xmlns:a16="http://schemas.microsoft.com/office/drawing/2014/main" id="{75C2BB31-4B35-44A6-8865-00030210849B}"/>
              </a:ext>
            </a:extLst>
          </p:cNvPr>
          <p:cNvPicPr>
            <a:picLocks noChangeAspect="1" noChangeArrowheads="1"/>
          </p:cNvPicPr>
          <p:nvPr/>
        </p:nvPicPr>
        <p:blipFill>
          <a:blip r:embed="rId9" cstate="screen">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10868685" y="6065838"/>
            <a:ext cx="404812" cy="476250"/>
          </a:xfrm>
          <a:prstGeom prst="rect">
            <a:avLst/>
          </a:prstGeom>
        </p:spPr>
      </p:pic>
      <p:pic>
        <p:nvPicPr>
          <p:cNvPr id="167" name="Image 166">
            <a:extLst>
              <a:ext uri="{FF2B5EF4-FFF2-40B4-BE49-F238E27FC236}">
                <a16:creationId xmlns:a16="http://schemas.microsoft.com/office/drawing/2014/main" id="{346D91BF-677C-4660-A69F-06E8A0D497EC}"/>
              </a:ext>
            </a:extLst>
          </p:cNvPr>
          <p:cNvPicPr>
            <a:picLocks noChangeAspect="1"/>
          </p:cNvPicPr>
          <p:nvPr/>
        </p:nvPicPr>
        <p:blipFill>
          <a:blip r:embed="rId8"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8786326" y="6069885"/>
            <a:ext cx="404379" cy="475131"/>
          </a:xfrm>
          <a:prstGeom prst="rect">
            <a:avLst/>
          </a:prstGeom>
        </p:spPr>
      </p:pic>
      <p:pic>
        <p:nvPicPr>
          <p:cNvPr id="168" name="Image 167">
            <a:extLst>
              <a:ext uri="{FF2B5EF4-FFF2-40B4-BE49-F238E27FC236}">
                <a16:creationId xmlns:a16="http://schemas.microsoft.com/office/drawing/2014/main" id="{3A0DE772-1496-47A0-AC24-9EAC62CEB5EE}"/>
              </a:ext>
            </a:extLst>
          </p:cNvPr>
          <p:cNvPicPr>
            <a:picLocks noChangeAspect="1"/>
          </p:cNvPicPr>
          <p:nvPr/>
        </p:nvPicPr>
        <p:blipFill>
          <a:blip r:embed="rId8"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6673891" y="6065757"/>
            <a:ext cx="404379" cy="475131"/>
          </a:xfrm>
          <a:prstGeom prst="rect">
            <a:avLst/>
          </a:prstGeom>
        </p:spPr>
      </p:pic>
      <p:pic>
        <p:nvPicPr>
          <p:cNvPr id="169" name="Image 168">
            <a:extLst>
              <a:ext uri="{FF2B5EF4-FFF2-40B4-BE49-F238E27FC236}">
                <a16:creationId xmlns:a16="http://schemas.microsoft.com/office/drawing/2014/main" id="{4CF321B8-F4E1-4456-975A-6AA193F0E9A5}"/>
              </a:ext>
            </a:extLst>
          </p:cNvPr>
          <p:cNvPicPr>
            <a:picLocks noChangeAspect="1"/>
          </p:cNvPicPr>
          <p:nvPr/>
        </p:nvPicPr>
        <p:blipFill>
          <a:blip r:embed="rId8"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4638613" y="6030090"/>
            <a:ext cx="404379" cy="475131"/>
          </a:xfrm>
          <a:prstGeom prst="rect">
            <a:avLst/>
          </a:prstGeom>
          <a:noFill/>
        </p:spPr>
      </p:pic>
      <p:pic>
        <p:nvPicPr>
          <p:cNvPr id="82" name="Image 81">
            <a:extLst>
              <a:ext uri="{FF2B5EF4-FFF2-40B4-BE49-F238E27FC236}">
                <a16:creationId xmlns:a16="http://schemas.microsoft.com/office/drawing/2014/main" id="{F59AFC09-F942-446F-8A06-D184D57AC52E}"/>
              </a:ext>
            </a:extLst>
          </p:cNvPr>
          <p:cNvPicPr>
            <a:picLocks noChangeAspect="1"/>
          </p:cNvPicPr>
          <p:nvPr/>
        </p:nvPicPr>
        <p:blipFill>
          <a:blip r:embed="rId10"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sp>
        <p:nvSpPr>
          <p:cNvPr id="26" name="Espace réservé du contenu 8">
            <a:extLst>
              <a:ext uri="{FF2B5EF4-FFF2-40B4-BE49-F238E27FC236}">
                <a16:creationId xmlns:a16="http://schemas.microsoft.com/office/drawing/2014/main" id="{C1A6D02E-7334-4FE9-9B2B-39D3C5E0289C}"/>
              </a:ext>
            </a:extLst>
          </p:cNvPr>
          <p:cNvSpPr txBox="1">
            <a:spLocks/>
          </p:cNvSpPr>
          <p:nvPr/>
        </p:nvSpPr>
        <p:spPr>
          <a:xfrm>
            <a:off x="9097963" y="3819525"/>
            <a:ext cx="2484437" cy="1076325"/>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L’astuce Selfcare</a:t>
            </a:r>
          </a:p>
          <a:p>
            <a:pPr marL="0" indent="0" algn="ctr">
              <a:spcBef>
                <a:spcPts val="0"/>
              </a:spcBef>
              <a:buFont typeface="Arial" panose="020B0604020202020204" pitchFamily="34" charset="0"/>
              <a:buNone/>
              <a:defRPr/>
            </a:pPr>
            <a:r>
              <a:rPr lang="fr-FR" sz="1400" dirty="0">
                <a:hlinkClick r:id="rId11"/>
              </a:rPr>
              <a:t>Comment piloter la carte bancaire de son enfant depuis l'appli ?</a:t>
            </a:r>
            <a:endParaRPr lang="fr-FR" sz="1400" dirty="0"/>
          </a:p>
          <a:p>
            <a:pPr marL="0" indent="0" algn="ctr">
              <a:buFont typeface="Arial" panose="020B0604020202020204" pitchFamily="34" charset="0"/>
              <a:buNone/>
              <a:defRPr/>
            </a:pPr>
            <a:endParaRPr lang="fr-FR" b="1" dirty="0"/>
          </a:p>
          <a:p>
            <a:pPr>
              <a:defRPr/>
            </a:pPr>
            <a:endParaRPr lang="fr-FR" sz="100" dirty="0"/>
          </a:p>
        </p:txBody>
      </p:sp>
      <p:pic>
        <p:nvPicPr>
          <p:cNvPr id="34" name="Image 33">
            <a:extLst>
              <a:ext uri="{FF2B5EF4-FFF2-40B4-BE49-F238E27FC236}">
                <a16:creationId xmlns:a16="http://schemas.microsoft.com/office/drawing/2014/main" id="{A1CF798E-2678-4D88-8E83-23BF9958D534}"/>
              </a:ext>
            </a:extLst>
          </p:cNvPr>
          <p:cNvPicPr>
            <a:picLocks noChangeAspect="1"/>
          </p:cNvPicPr>
          <p:nvPr/>
        </p:nvPicPr>
        <p:blipFill>
          <a:blip r:embed="rId8"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11265741" y="4152976"/>
            <a:ext cx="404379" cy="475131"/>
          </a:xfrm>
          <a:prstGeom prst="rect">
            <a:avLst/>
          </a:prstGeom>
          <a:noFill/>
        </p:spPr>
      </p:pic>
      <p:pic>
        <p:nvPicPr>
          <p:cNvPr id="19482" name="Image 31">
            <a:extLst>
              <a:ext uri="{FF2B5EF4-FFF2-40B4-BE49-F238E27FC236}">
                <a16:creationId xmlns:a16="http://schemas.microsoft.com/office/drawing/2014/main" id="{46DA5109-4A4D-4007-B4DB-8100C25EC855}"/>
              </a:ext>
            </a:extLst>
          </p:cNvPr>
          <p:cNvPicPr>
            <a:picLocks noChangeAspect="1" noChangeArrowheads="1"/>
          </p:cNvPicPr>
          <p:nvPr/>
        </p:nvPicPr>
        <p:blipFill>
          <a:blip r:embed="rId12" cstate="screen">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32475" y="3832225"/>
            <a:ext cx="527050" cy="525463"/>
          </a:xfrm>
          <a:prstGeom prst="rect">
            <a:avLst/>
          </a:prstGeom>
          <a:noFill/>
          <a:ln>
            <a:noFill/>
          </a:ln>
        </p:spPr>
      </p:pic>
      <p:pic>
        <p:nvPicPr>
          <p:cNvPr id="28" name="Image 18">
            <a:extLst>
              <a:ext uri="{FF2B5EF4-FFF2-40B4-BE49-F238E27FC236}">
                <a16:creationId xmlns:a16="http://schemas.microsoft.com/office/drawing/2014/main" id="{39D9672A-918C-401C-AD02-98028832219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20148357">
            <a:off x="1101658" y="4163910"/>
            <a:ext cx="400181" cy="297112"/>
          </a:xfrm>
          <a:prstGeom prst="rect">
            <a:avLst/>
          </a:prstGeom>
          <a:noFill/>
          <a:extLst>
            <a:ext uri="{909E8E84-426E-40DD-AFC4-6F175D3DCCD1}">
              <a14:hiddenFill xmlns:a14="http://schemas.microsoft.com/office/drawing/2010/main">
                <a:solidFill>
                  <a:srgbClr val="FFFFFF"/>
                </a:solidFill>
              </a14:hiddenFill>
            </a:ext>
          </a:extLst>
        </p:spPr>
      </p:pic>
      <p:pic>
        <p:nvPicPr>
          <p:cNvPr id="29" name="Image 18">
            <a:extLst>
              <a:ext uri="{FF2B5EF4-FFF2-40B4-BE49-F238E27FC236}">
                <a16:creationId xmlns:a16="http://schemas.microsoft.com/office/drawing/2014/main" id="{AE2EE9AF-2F04-48B8-B478-D8C94327087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20148357">
            <a:off x="1095714" y="4704442"/>
            <a:ext cx="400181" cy="297112"/>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 18">
            <a:extLst>
              <a:ext uri="{FF2B5EF4-FFF2-40B4-BE49-F238E27FC236}">
                <a16:creationId xmlns:a16="http://schemas.microsoft.com/office/drawing/2014/main" id="{DA0F2AED-DB61-46D5-96AD-A5114CC4E6F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20148357">
            <a:off x="1095714" y="5129940"/>
            <a:ext cx="400181" cy="297112"/>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 18">
            <a:extLst>
              <a:ext uri="{FF2B5EF4-FFF2-40B4-BE49-F238E27FC236}">
                <a16:creationId xmlns:a16="http://schemas.microsoft.com/office/drawing/2014/main" id="{EB5D3019-B1D1-4D22-909A-7C96D2185AF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20148357">
            <a:off x="1102066" y="5647511"/>
            <a:ext cx="400181" cy="29711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6" descr="Men generation flat colored icons set of different ages from baby to elderly isolated cartoon vector illustration">
            <a:extLst>
              <a:ext uri="{FF2B5EF4-FFF2-40B4-BE49-F238E27FC236}">
                <a16:creationId xmlns:a16="http://schemas.microsoft.com/office/drawing/2014/main" id="{CFEA8D7A-92D8-4F68-BBF4-9C1063B9324B}"/>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a:stretch/>
        </p:blipFill>
        <p:spPr bwMode="auto">
          <a:xfrm>
            <a:off x="5205679" y="1549400"/>
            <a:ext cx="653469" cy="20382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5">
            <a:extLst>
              <a:ext uri="{FF2B5EF4-FFF2-40B4-BE49-F238E27FC236}">
                <a16:creationId xmlns:a16="http://schemas.microsoft.com/office/drawing/2014/main" id="{CABC3640-EA20-40A5-B4D7-62173289BDB8}"/>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Espace réservé du texte 5">
            <a:extLst>
              <a:ext uri="{FF2B5EF4-FFF2-40B4-BE49-F238E27FC236}">
                <a16:creationId xmlns:a16="http://schemas.microsoft.com/office/drawing/2014/main" id="{D0B167B1-2C6C-4B54-9958-ADE86F1D27EE}"/>
              </a:ext>
            </a:extLst>
          </p:cNvPr>
          <p:cNvSpPr>
            <a:spLocks noGrp="1" noChangeArrowheads="1"/>
          </p:cNvSpPr>
          <p:nvPr>
            <p:ph type="body" sz="quarter" idx="12"/>
          </p:nvPr>
        </p:nvSpPr>
        <p:spPr bwMode="auto">
          <a:xfrm>
            <a:off x="695325" y="463550"/>
            <a:ext cx="10980738" cy="720725"/>
          </a:xfrm>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defRPr/>
            </a:pPr>
            <a:r>
              <a:rPr lang="fr-FR" altLang="fr-FR" dirty="0">
                <a:solidFill>
                  <a:srgbClr val="D11921"/>
                </a:solidFill>
              </a:rPr>
              <a:t>JEUNES  </a:t>
            </a:r>
            <a:r>
              <a:rPr lang="fr-FR" altLang="fr-FR" dirty="0"/>
              <a:t>- Des actions innovantes sont mises en place pour provoquer la relation et générer de l’activité commerciale </a:t>
            </a:r>
          </a:p>
        </p:txBody>
      </p:sp>
      <p:sp>
        <p:nvSpPr>
          <p:cNvPr id="7" name="Espace réservé du texte 6">
            <a:extLst>
              <a:ext uri="{FF2B5EF4-FFF2-40B4-BE49-F238E27FC236}">
                <a16:creationId xmlns:a16="http://schemas.microsoft.com/office/drawing/2014/main" id="{61CBC3D3-5D73-419F-B3B3-3AFEAAC0D1A1}"/>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b="0" dirty="0">
                <a:solidFill>
                  <a:srgbClr val="C00000"/>
                </a:solidFill>
              </a:rPr>
              <a:t>Grand Public</a:t>
            </a:r>
            <a:r>
              <a:rPr dirty="0"/>
              <a:t> - Premiums - Professionnels </a:t>
            </a:r>
          </a:p>
        </p:txBody>
      </p:sp>
      <p:sp>
        <p:nvSpPr>
          <p:cNvPr id="22533" name="Espace réservé du contenu 2">
            <a:extLst>
              <a:ext uri="{FF2B5EF4-FFF2-40B4-BE49-F238E27FC236}">
                <a16:creationId xmlns:a16="http://schemas.microsoft.com/office/drawing/2014/main" id="{DB6C4639-D86E-4741-932D-D6D05CB52ACA}"/>
              </a:ext>
            </a:extLst>
          </p:cNvPr>
          <p:cNvSpPr txBox="1">
            <a:spLocks noChangeArrowheads="1"/>
          </p:cNvSpPr>
          <p:nvPr/>
        </p:nvSpPr>
        <p:spPr bwMode="auto">
          <a:xfrm>
            <a:off x="695324" y="1322388"/>
            <a:ext cx="10480675" cy="438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ts val="600"/>
              </a:spcBef>
              <a:buClr>
                <a:srgbClr val="EA4E55"/>
              </a:buClr>
              <a:buFont typeface="Arial" panose="020B0604020202020204" pitchFamily="34" charset="0"/>
              <a:buNone/>
            </a:pPr>
            <a:r>
              <a:rPr lang="fr-FR" altLang="fr-FR" dirty="0">
                <a:solidFill>
                  <a:schemeClr val="tx1">
                    <a:lumMod val="75000"/>
                    <a:lumOff val="25000"/>
                  </a:schemeClr>
                </a:solidFill>
              </a:rPr>
              <a:t>Une présentation de </a:t>
            </a:r>
            <a:r>
              <a:rPr lang="fr-FR" altLang="fr-FR" b="1" dirty="0">
                <a:solidFill>
                  <a:srgbClr val="C00000"/>
                </a:solidFill>
              </a:rPr>
              <a:t>l’ensemble des actions </a:t>
            </a:r>
            <a:r>
              <a:rPr lang="fr-FR" altLang="fr-FR" dirty="0">
                <a:solidFill>
                  <a:schemeClr val="tx1">
                    <a:lumMod val="75000"/>
                    <a:lumOff val="25000"/>
                  </a:schemeClr>
                </a:solidFill>
              </a:rPr>
              <a:t>mises en place par le marketing </a:t>
            </a:r>
            <a:r>
              <a:rPr lang="fr-FR" altLang="fr-FR" b="1" dirty="0">
                <a:solidFill>
                  <a:srgbClr val="C00000"/>
                </a:solidFill>
              </a:rPr>
              <a:t>pour fidéliser et conquérir les jeunes </a:t>
            </a:r>
            <a:r>
              <a:rPr lang="fr-FR" altLang="fr-FR" dirty="0">
                <a:solidFill>
                  <a:schemeClr val="tx1">
                    <a:lumMod val="75000"/>
                    <a:lumOff val="25000"/>
                  </a:schemeClr>
                </a:solidFill>
              </a:rPr>
              <a:t>est a votre disposition ! </a:t>
            </a:r>
          </a:p>
          <a:p>
            <a:pPr algn="just">
              <a:spcBef>
                <a:spcPts val="600"/>
              </a:spcBef>
              <a:buClr>
                <a:srgbClr val="EA4E55"/>
              </a:buClr>
              <a:buFont typeface="Arial" panose="020B0604020202020204" pitchFamily="34" charset="0"/>
              <a:buNone/>
            </a:pPr>
            <a:r>
              <a:rPr lang="fr-FR" altLang="fr-FR" dirty="0">
                <a:solidFill>
                  <a:schemeClr val="tx1">
                    <a:lumMod val="75000"/>
                    <a:lumOff val="25000"/>
                  </a:schemeClr>
                </a:solidFill>
              </a:rPr>
              <a:t>En 12 étapes, vous saurez tout sur les offres, les actions marketing, les outils d’aide à la vente, les moyens à votre disposition et bien plus encore ! </a:t>
            </a:r>
          </a:p>
          <a:p>
            <a:pPr algn="just">
              <a:spcBef>
                <a:spcPts val="600"/>
              </a:spcBef>
              <a:buClr>
                <a:srgbClr val="EA4E55"/>
              </a:buClr>
              <a:buFont typeface="Arial" panose="020B0604020202020204" pitchFamily="34" charset="0"/>
              <a:buNone/>
            </a:pPr>
            <a:r>
              <a:rPr lang="fr-FR" altLang="fr-FR" dirty="0">
                <a:solidFill>
                  <a:schemeClr val="tx1">
                    <a:lumMod val="75000"/>
                    <a:lumOff val="25000"/>
                  </a:schemeClr>
                </a:solidFill>
              </a:rPr>
              <a:t>N’hésitez pas à vous rapprocher des </a:t>
            </a:r>
            <a:r>
              <a:rPr lang="fr-FR" altLang="fr-FR" b="1" dirty="0">
                <a:solidFill>
                  <a:srgbClr val="C00000"/>
                </a:solidFill>
              </a:rPr>
              <a:t>ambassadeurs jeunes </a:t>
            </a:r>
            <a:r>
              <a:rPr lang="fr-FR" altLang="fr-FR" dirty="0">
                <a:solidFill>
                  <a:schemeClr val="tx1">
                    <a:lumMod val="75000"/>
                    <a:lumOff val="25000"/>
                  </a:schemeClr>
                </a:solidFill>
              </a:rPr>
              <a:t>de votre DR. </a:t>
            </a:r>
          </a:p>
        </p:txBody>
      </p:sp>
      <p:grpSp>
        <p:nvGrpSpPr>
          <p:cNvPr id="22534" name="Groupe 37">
            <a:extLst>
              <a:ext uri="{FF2B5EF4-FFF2-40B4-BE49-F238E27FC236}">
                <a16:creationId xmlns:a16="http://schemas.microsoft.com/office/drawing/2014/main" id="{643151E6-17A9-40B9-ACFF-F13D42A75F18}"/>
              </a:ext>
            </a:extLst>
          </p:cNvPr>
          <p:cNvGrpSpPr>
            <a:grpSpLocks/>
          </p:cNvGrpSpPr>
          <p:nvPr/>
        </p:nvGrpSpPr>
        <p:grpSpPr bwMode="auto">
          <a:xfrm>
            <a:off x="823913" y="2454275"/>
            <a:ext cx="10352087" cy="3384550"/>
            <a:chOff x="1786504" y="2594939"/>
            <a:chExt cx="8699613" cy="3385229"/>
          </a:xfrm>
        </p:grpSpPr>
        <p:sp>
          <p:nvSpPr>
            <p:cNvPr id="39" name="Rectangle à coins arrondis 65">
              <a:extLst>
                <a:ext uri="{FF2B5EF4-FFF2-40B4-BE49-F238E27FC236}">
                  <a16:creationId xmlns:a16="http://schemas.microsoft.com/office/drawing/2014/main" id="{85AFE872-BC77-441E-8325-E48F4E844265}"/>
                </a:ext>
              </a:extLst>
            </p:cNvPr>
            <p:cNvSpPr/>
            <p:nvPr/>
          </p:nvSpPr>
          <p:spPr>
            <a:xfrm>
              <a:off x="7469736" y="4149414"/>
              <a:ext cx="3016381" cy="1830754"/>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100" dirty="0">
                <a:solidFill>
                  <a:schemeClr val="tx1">
                    <a:lumMod val="50000"/>
                    <a:lumOff val="50000"/>
                  </a:schemeClr>
                </a:solidFill>
              </a:endParaRPr>
            </a:p>
          </p:txBody>
        </p:sp>
        <p:sp>
          <p:nvSpPr>
            <p:cNvPr id="40" name="Rectangle 39">
              <a:extLst>
                <a:ext uri="{FF2B5EF4-FFF2-40B4-BE49-F238E27FC236}">
                  <a16:creationId xmlns:a16="http://schemas.microsoft.com/office/drawing/2014/main" id="{3FCD2C43-B0B3-4EF0-9807-4A735EA25A22}"/>
                </a:ext>
              </a:extLst>
            </p:cNvPr>
            <p:cNvSpPr/>
            <p:nvPr/>
          </p:nvSpPr>
          <p:spPr>
            <a:xfrm>
              <a:off x="1786504" y="2594939"/>
              <a:ext cx="1511526" cy="261991"/>
            </a:xfrm>
            <a:prstGeom prst="rect">
              <a:avLst/>
            </a:prstGeom>
          </p:spPr>
          <p:txBody>
            <a:bodyPr>
              <a:spAutoFit/>
            </a:bodyPr>
            <a:lstStyle/>
            <a:p>
              <a:pPr>
                <a:spcBef>
                  <a:spcPct val="20000"/>
                </a:spcBef>
                <a:defRPr/>
              </a:pPr>
              <a:endParaRPr lang="fr-FR" sz="1100" i="1" dirty="0">
                <a:solidFill>
                  <a:schemeClr val="tx1">
                    <a:lumMod val="75000"/>
                    <a:lumOff val="25000"/>
                  </a:schemeClr>
                </a:solidFill>
              </a:endParaRPr>
            </a:p>
          </p:txBody>
        </p:sp>
      </p:grpSp>
      <p:pic>
        <p:nvPicPr>
          <p:cNvPr id="22536" name="Image 1">
            <a:hlinkClick r:id="rId3"/>
            <a:extLst>
              <a:ext uri="{FF2B5EF4-FFF2-40B4-BE49-F238E27FC236}">
                <a16:creationId xmlns:a16="http://schemas.microsoft.com/office/drawing/2014/main" id="{B61B390D-2D22-4804-9DB5-03EBF0CE69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8863" y="3206221"/>
            <a:ext cx="4680184" cy="2632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hlinkClick r:id="rId5"/>
            <a:extLst>
              <a:ext uri="{FF2B5EF4-FFF2-40B4-BE49-F238E27FC236}">
                <a16:creationId xmlns:a16="http://schemas.microsoft.com/office/drawing/2014/main" id="{43FDA40A-11A7-4664-982A-535E152527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6000" y="3327578"/>
            <a:ext cx="4853905" cy="273032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 9">
            <a:extLst>
              <a:ext uri="{FF2B5EF4-FFF2-40B4-BE49-F238E27FC236}">
                <a16:creationId xmlns:a16="http://schemas.microsoft.com/office/drawing/2014/main" id="{75CA0414-679D-4AC4-B332-82B26A4BCB1E}"/>
              </a:ext>
            </a:extLst>
          </p:cNvPr>
          <p:cNvPicPr>
            <a:picLocks noChangeAspect="1"/>
          </p:cNvPicPr>
          <p:nvPr/>
        </p:nvPicPr>
        <p:blipFill>
          <a:blip r:embed="rId7"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6096000" y="5609197"/>
            <a:ext cx="404379" cy="475131"/>
          </a:xfrm>
          <a:prstGeom prst="rect">
            <a:avLst/>
          </a:prstGeom>
        </p:spPr>
      </p:pic>
      <p:pic>
        <p:nvPicPr>
          <p:cNvPr id="11" name="Image 10">
            <a:extLst>
              <a:ext uri="{FF2B5EF4-FFF2-40B4-BE49-F238E27FC236}">
                <a16:creationId xmlns:a16="http://schemas.microsoft.com/office/drawing/2014/main" id="{A9FF9689-6AD7-4D0B-A251-23F631ADC69A}"/>
              </a:ext>
            </a:extLst>
          </p:cNvPr>
          <p:cNvPicPr>
            <a:picLocks noChangeAspect="1"/>
          </p:cNvPicPr>
          <p:nvPr/>
        </p:nvPicPr>
        <p:blipFill>
          <a:blip r:embed="rId7"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10931959" y="5334647"/>
            <a:ext cx="404379" cy="47513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8" descr="Confident people collection design">
            <a:extLst>
              <a:ext uri="{FF2B5EF4-FFF2-40B4-BE49-F238E27FC236}">
                <a16:creationId xmlns:a16="http://schemas.microsoft.com/office/drawing/2014/main" id="{D0F48C8A-4B78-4763-8081-B7E31A24F3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5384882" y="1554144"/>
            <a:ext cx="522400" cy="1882812"/>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5">
            <a:extLst>
              <a:ext uri="{FF2B5EF4-FFF2-40B4-BE49-F238E27FC236}">
                <a16:creationId xmlns:a16="http://schemas.microsoft.com/office/drawing/2014/main" id="{734B9AAF-3F09-4244-AE7B-BE1128B21762}"/>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Espace réservé du texte 5">
            <a:extLst>
              <a:ext uri="{FF2B5EF4-FFF2-40B4-BE49-F238E27FC236}">
                <a16:creationId xmlns:a16="http://schemas.microsoft.com/office/drawing/2014/main" id="{FC05C497-47CF-4C23-AB48-4D6EFBCB1ECB}"/>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7030A0"/>
                </a:solidFill>
              </a:rPr>
              <a:t>BANCARISATION</a:t>
            </a:r>
            <a:r>
              <a:rPr lang="fr-FR" altLang="fr-FR" dirty="0">
                <a:solidFill>
                  <a:srgbClr val="D11921"/>
                </a:solidFill>
              </a:rPr>
              <a:t> </a:t>
            </a:r>
            <a:r>
              <a:rPr lang="fr-FR" altLang="fr-FR" dirty="0"/>
              <a:t>- Les moyens mis à disposition </a:t>
            </a:r>
          </a:p>
        </p:txBody>
      </p:sp>
      <p:sp>
        <p:nvSpPr>
          <p:cNvPr id="7" name="Espace réservé du texte 6">
            <a:extLst>
              <a:ext uri="{FF2B5EF4-FFF2-40B4-BE49-F238E27FC236}">
                <a16:creationId xmlns:a16="http://schemas.microsoft.com/office/drawing/2014/main" id="{D96300A0-F969-48DA-B7E4-F32DDD96656E}"/>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b="0" dirty="0">
                <a:solidFill>
                  <a:srgbClr val="C00000"/>
                </a:solidFill>
              </a:rPr>
              <a:t>Grand Public</a:t>
            </a:r>
            <a:r>
              <a:rPr dirty="0"/>
              <a:t> - </a:t>
            </a:r>
            <a:r>
              <a:rPr dirty="0">
                <a:solidFill>
                  <a:srgbClr val="C00000"/>
                </a:solidFill>
              </a:rPr>
              <a:t>Premiums</a:t>
            </a:r>
            <a:r>
              <a:rPr dirty="0"/>
              <a:t> - Professionnels </a:t>
            </a:r>
          </a:p>
        </p:txBody>
      </p:sp>
      <p:sp>
        <p:nvSpPr>
          <p:cNvPr id="19463" name="Espace réservé du contenu 8">
            <a:extLst>
              <a:ext uri="{FF2B5EF4-FFF2-40B4-BE49-F238E27FC236}">
                <a16:creationId xmlns:a16="http://schemas.microsoft.com/office/drawing/2014/main" id="{6187B787-3B7B-4693-A757-FEBB891EE722}"/>
              </a:ext>
            </a:extLst>
          </p:cNvPr>
          <p:cNvSpPr txBox="1">
            <a:spLocks/>
          </p:cNvSpPr>
          <p:nvPr/>
        </p:nvSpPr>
        <p:spPr bwMode="auto">
          <a:xfrm>
            <a:off x="6046788" y="1279525"/>
            <a:ext cx="5629275" cy="2414588"/>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r>
              <a:rPr lang="fr-FR" altLang="fr-FR" sz="1400" b="1" dirty="0">
                <a:solidFill>
                  <a:srgbClr val="C00000"/>
                </a:solidFill>
              </a:rPr>
              <a:t>Des idées pour engager la discussion</a:t>
            </a:r>
          </a:p>
          <a:p>
            <a:pPr lvl="1" algn="just" eaLnBrk="1" hangingPunct="1">
              <a:spcBef>
                <a:spcPts val="600"/>
              </a:spcBef>
              <a:buClr>
                <a:srgbClr val="D11921"/>
              </a:buClr>
              <a:buFont typeface="Arial" panose="020B0604020202020204" pitchFamily="34" charset="0"/>
              <a:buChar char="□"/>
            </a:pPr>
            <a:endParaRPr lang="fr-FR" altLang="fr-FR" sz="500" dirty="0">
              <a:solidFill>
                <a:srgbClr val="404040"/>
              </a:solidFill>
            </a:endParaRPr>
          </a:p>
          <a:p>
            <a:pPr lvl="1" algn="just" eaLnBrk="1" hangingPunct="1">
              <a:spcBef>
                <a:spcPts val="600"/>
              </a:spcBef>
              <a:buClr>
                <a:srgbClr val="D11921"/>
              </a:buClr>
              <a:buFont typeface="Arial" panose="020B0604020202020204" pitchFamily="34" charset="0"/>
              <a:buChar char="□"/>
            </a:pPr>
            <a:r>
              <a:rPr lang="fr-FR" altLang="fr-FR" sz="1200" dirty="0">
                <a:solidFill>
                  <a:schemeClr val="tx1">
                    <a:lumMod val="75000"/>
                    <a:lumOff val="25000"/>
                  </a:schemeClr>
                </a:solidFill>
              </a:rPr>
              <a:t>Profiter de tous les services essentiels pour votre compte au quotidien et de l’appli bancaire la mieux notée, on en parle ? </a:t>
            </a:r>
          </a:p>
          <a:p>
            <a:pPr lvl="1" algn="just" eaLnBrk="1" hangingPunct="1">
              <a:spcBef>
                <a:spcPts val="600"/>
              </a:spcBef>
              <a:buClr>
                <a:srgbClr val="D11921"/>
              </a:buClr>
              <a:buFont typeface="Arial" panose="020B0604020202020204" pitchFamily="34" charset="0"/>
              <a:buChar char="□"/>
            </a:pPr>
            <a:endParaRPr lang="fr-FR" altLang="fr-FR" sz="500" dirty="0">
              <a:solidFill>
                <a:schemeClr val="tx1">
                  <a:lumMod val="75000"/>
                  <a:lumOff val="25000"/>
                </a:schemeClr>
              </a:solidFill>
            </a:endParaRPr>
          </a:p>
          <a:p>
            <a:pPr lvl="1" algn="just" eaLnBrk="1" hangingPunct="1">
              <a:spcBef>
                <a:spcPts val="600"/>
              </a:spcBef>
              <a:buClr>
                <a:srgbClr val="D11921"/>
              </a:buClr>
              <a:buFont typeface="Arial" panose="020B0604020202020204" pitchFamily="34" charset="0"/>
              <a:buChar char="□"/>
            </a:pPr>
            <a:r>
              <a:rPr lang="fr-FR" altLang="fr-FR" sz="1200" dirty="0">
                <a:solidFill>
                  <a:schemeClr val="tx1">
                    <a:lumMod val="75000"/>
                    <a:lumOff val="25000"/>
                  </a:schemeClr>
                </a:solidFill>
              </a:rPr>
              <a:t>Souhaitez vous connaitre des solutions pour faciliter la gestion de votre budget ? (</a:t>
            </a:r>
            <a:r>
              <a:rPr lang="fr-FR" altLang="fr-FR" sz="1200" dirty="0" err="1">
                <a:solidFill>
                  <a:schemeClr val="tx1">
                    <a:lumMod val="75000"/>
                    <a:lumOff val="25000"/>
                  </a:schemeClr>
                </a:solidFill>
              </a:rPr>
              <a:t>Izicarte</a:t>
            </a:r>
            <a:r>
              <a:rPr lang="fr-FR" altLang="fr-FR" sz="1200" dirty="0">
                <a:solidFill>
                  <a:schemeClr val="tx1">
                    <a:lumMod val="75000"/>
                    <a:lumOff val="25000"/>
                  </a:schemeClr>
                </a:solidFill>
              </a:rPr>
              <a:t>, DD,…)</a:t>
            </a:r>
          </a:p>
          <a:p>
            <a:pPr lvl="1" algn="just" eaLnBrk="1" hangingPunct="1">
              <a:spcBef>
                <a:spcPts val="600"/>
              </a:spcBef>
              <a:buClr>
                <a:srgbClr val="D11921"/>
              </a:buClr>
              <a:buFont typeface="Arial" panose="020B0604020202020204" pitchFamily="34" charset="0"/>
              <a:buChar char="□"/>
            </a:pPr>
            <a:endParaRPr lang="fr-FR" altLang="fr-FR" sz="500" dirty="0">
              <a:solidFill>
                <a:schemeClr val="tx1">
                  <a:lumMod val="75000"/>
                  <a:lumOff val="25000"/>
                </a:schemeClr>
              </a:solidFill>
            </a:endParaRPr>
          </a:p>
          <a:p>
            <a:pPr lvl="1" algn="just" eaLnBrk="1" hangingPunct="1">
              <a:spcBef>
                <a:spcPts val="600"/>
              </a:spcBef>
              <a:buClr>
                <a:srgbClr val="D11921"/>
              </a:buClr>
              <a:buFont typeface="Arial" panose="020B0604020202020204" pitchFamily="34" charset="0"/>
              <a:buChar char="□"/>
            </a:pPr>
            <a:r>
              <a:rPr lang="fr-FR" altLang="fr-FR" sz="1200" dirty="0">
                <a:solidFill>
                  <a:schemeClr val="tx1">
                    <a:lumMod val="75000"/>
                    <a:lumOff val="25000"/>
                  </a:schemeClr>
                </a:solidFill>
              </a:rPr>
              <a:t>Changer de banque ? C’est facile, je m’occupe de toutes les démarches pour vous ! </a:t>
            </a:r>
          </a:p>
        </p:txBody>
      </p:sp>
      <p:sp>
        <p:nvSpPr>
          <p:cNvPr id="5" name="Rectangle 4">
            <a:extLst>
              <a:ext uri="{FF2B5EF4-FFF2-40B4-BE49-F238E27FC236}">
                <a16:creationId xmlns:a16="http://schemas.microsoft.com/office/drawing/2014/main" id="{66BB3C23-B187-4A2B-B56A-AC836560E07A}"/>
              </a:ext>
            </a:extLst>
          </p:cNvPr>
          <p:cNvSpPr/>
          <p:nvPr/>
        </p:nvSpPr>
        <p:spPr>
          <a:xfrm>
            <a:off x="5410200"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4"/>
              </a:rPr>
              <a:t>Book GERC</a:t>
            </a:r>
            <a:endParaRPr lang="fr-FR" sz="1400" dirty="0"/>
          </a:p>
        </p:txBody>
      </p:sp>
      <p:sp>
        <p:nvSpPr>
          <p:cNvPr id="159" name="Rectangle 158">
            <a:extLst>
              <a:ext uri="{FF2B5EF4-FFF2-40B4-BE49-F238E27FC236}">
                <a16:creationId xmlns:a16="http://schemas.microsoft.com/office/drawing/2014/main" id="{A09642E4-DEC4-42EB-B9D8-9B02EC8AFEB6}"/>
              </a:ext>
            </a:extLst>
          </p:cNvPr>
          <p:cNvSpPr/>
          <p:nvPr/>
        </p:nvSpPr>
        <p:spPr>
          <a:xfrm>
            <a:off x="7466013" y="6089650"/>
            <a:ext cx="1500187"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5"/>
              </a:rPr>
              <a:t>Rapport ORCA</a:t>
            </a:r>
            <a:endParaRPr lang="fr-FR" sz="1400" dirty="0"/>
          </a:p>
        </p:txBody>
      </p:sp>
      <p:sp>
        <p:nvSpPr>
          <p:cNvPr id="160" name="Rectangle 159">
            <a:extLst>
              <a:ext uri="{FF2B5EF4-FFF2-40B4-BE49-F238E27FC236}">
                <a16:creationId xmlns:a16="http://schemas.microsoft.com/office/drawing/2014/main" id="{14CD37DA-EC5B-40ED-9160-E21D84F4CE65}"/>
              </a:ext>
            </a:extLst>
          </p:cNvPr>
          <p:cNvSpPr/>
          <p:nvPr/>
        </p:nvSpPr>
        <p:spPr>
          <a:xfrm>
            <a:off x="3355975"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6"/>
              </a:rPr>
              <a:t>My </a:t>
            </a:r>
            <a:r>
              <a:rPr lang="fr-FR" sz="1400" dirty="0" err="1">
                <a:hlinkClick r:id="rId6"/>
              </a:rPr>
              <a:t>PortFolio</a:t>
            </a:r>
            <a:endParaRPr lang="fr-FR" sz="1400" dirty="0"/>
          </a:p>
        </p:txBody>
      </p:sp>
      <p:sp>
        <p:nvSpPr>
          <p:cNvPr id="163" name="Rectangle 162">
            <a:extLst>
              <a:ext uri="{FF2B5EF4-FFF2-40B4-BE49-F238E27FC236}">
                <a16:creationId xmlns:a16="http://schemas.microsoft.com/office/drawing/2014/main" id="{6F2EEEBF-9E53-4813-A49D-E522B5AC1427}"/>
              </a:ext>
            </a:extLst>
          </p:cNvPr>
          <p:cNvSpPr/>
          <p:nvPr/>
        </p:nvSpPr>
        <p:spPr>
          <a:xfrm>
            <a:off x="1301750"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7"/>
              </a:rPr>
              <a:t>Offres promos</a:t>
            </a:r>
            <a:endParaRPr lang="fr-FR" sz="1400" dirty="0"/>
          </a:p>
        </p:txBody>
      </p:sp>
      <p:sp>
        <p:nvSpPr>
          <p:cNvPr id="164" name="Rectangle 163">
            <a:hlinkClick r:id="rId8" action="ppaction://hlinksldjump"/>
            <a:extLst>
              <a:ext uri="{FF2B5EF4-FFF2-40B4-BE49-F238E27FC236}">
                <a16:creationId xmlns:a16="http://schemas.microsoft.com/office/drawing/2014/main" id="{745A6178-F1D2-44FC-B23A-3F1F5CC8E0D4}"/>
              </a:ext>
            </a:extLst>
          </p:cNvPr>
          <p:cNvSpPr/>
          <p:nvPr/>
        </p:nvSpPr>
        <p:spPr>
          <a:xfrm>
            <a:off x="9520238"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8" action="ppaction://hlinksldjump"/>
              </a:rPr>
              <a:t>Détail des cibles</a:t>
            </a:r>
            <a:endParaRPr lang="fr-FR" sz="1400" dirty="0"/>
          </a:p>
        </p:txBody>
      </p:sp>
      <p:pic>
        <p:nvPicPr>
          <p:cNvPr id="165" name="Image 164">
            <a:extLst>
              <a:ext uri="{FF2B5EF4-FFF2-40B4-BE49-F238E27FC236}">
                <a16:creationId xmlns:a16="http://schemas.microsoft.com/office/drawing/2014/main" id="{B3D053FD-B696-43A5-AAEC-6104671B6E2D}"/>
              </a:ext>
            </a:extLst>
          </p:cNvPr>
          <p:cNvPicPr>
            <a:picLocks noChangeAspect="1"/>
          </p:cNvPicPr>
          <p:nvPr/>
        </p:nvPicPr>
        <p:blipFill>
          <a:blip r:embed="rId9"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2634168" y="6069727"/>
            <a:ext cx="404379" cy="475131"/>
          </a:xfrm>
          <a:prstGeom prst="rect">
            <a:avLst/>
          </a:prstGeom>
        </p:spPr>
      </p:pic>
      <p:pic>
        <p:nvPicPr>
          <p:cNvPr id="19473" name="Image 165">
            <a:extLst>
              <a:ext uri="{FF2B5EF4-FFF2-40B4-BE49-F238E27FC236}">
                <a16:creationId xmlns:a16="http://schemas.microsoft.com/office/drawing/2014/main" id="{75C2BB31-4B35-44A6-8865-00030210849B}"/>
              </a:ext>
            </a:extLst>
          </p:cNvPr>
          <p:cNvPicPr>
            <a:picLocks noChangeAspect="1" noChangeArrowheads="1"/>
          </p:cNvPicPr>
          <p:nvPr/>
        </p:nvPicPr>
        <p:blipFill>
          <a:blip r:embed="rId10" cstate="screen">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10868685" y="6065838"/>
            <a:ext cx="404812" cy="476250"/>
          </a:xfrm>
          <a:prstGeom prst="rect">
            <a:avLst/>
          </a:prstGeom>
        </p:spPr>
      </p:pic>
      <p:pic>
        <p:nvPicPr>
          <p:cNvPr id="167" name="Image 166">
            <a:extLst>
              <a:ext uri="{FF2B5EF4-FFF2-40B4-BE49-F238E27FC236}">
                <a16:creationId xmlns:a16="http://schemas.microsoft.com/office/drawing/2014/main" id="{346D91BF-677C-4660-A69F-06E8A0D497EC}"/>
              </a:ext>
            </a:extLst>
          </p:cNvPr>
          <p:cNvPicPr>
            <a:picLocks noChangeAspect="1"/>
          </p:cNvPicPr>
          <p:nvPr/>
        </p:nvPicPr>
        <p:blipFill>
          <a:blip r:embed="rId9"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8786326" y="6069885"/>
            <a:ext cx="404379" cy="475131"/>
          </a:xfrm>
          <a:prstGeom prst="rect">
            <a:avLst/>
          </a:prstGeom>
        </p:spPr>
      </p:pic>
      <p:pic>
        <p:nvPicPr>
          <p:cNvPr id="168" name="Image 167">
            <a:extLst>
              <a:ext uri="{FF2B5EF4-FFF2-40B4-BE49-F238E27FC236}">
                <a16:creationId xmlns:a16="http://schemas.microsoft.com/office/drawing/2014/main" id="{3A0DE772-1496-47A0-AC24-9EAC62CEB5EE}"/>
              </a:ext>
            </a:extLst>
          </p:cNvPr>
          <p:cNvPicPr>
            <a:picLocks noChangeAspect="1"/>
          </p:cNvPicPr>
          <p:nvPr/>
        </p:nvPicPr>
        <p:blipFill>
          <a:blip r:embed="rId9"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6673891" y="6065757"/>
            <a:ext cx="404379" cy="475131"/>
          </a:xfrm>
          <a:prstGeom prst="rect">
            <a:avLst/>
          </a:prstGeom>
        </p:spPr>
      </p:pic>
      <p:pic>
        <p:nvPicPr>
          <p:cNvPr id="169" name="Image 168">
            <a:extLst>
              <a:ext uri="{FF2B5EF4-FFF2-40B4-BE49-F238E27FC236}">
                <a16:creationId xmlns:a16="http://schemas.microsoft.com/office/drawing/2014/main" id="{4CF321B8-F4E1-4456-975A-6AA193F0E9A5}"/>
              </a:ext>
            </a:extLst>
          </p:cNvPr>
          <p:cNvPicPr>
            <a:picLocks noChangeAspect="1"/>
          </p:cNvPicPr>
          <p:nvPr/>
        </p:nvPicPr>
        <p:blipFill>
          <a:blip r:embed="rId9"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4638613" y="6030090"/>
            <a:ext cx="404379" cy="475131"/>
          </a:xfrm>
          <a:prstGeom prst="rect">
            <a:avLst/>
          </a:prstGeom>
          <a:noFill/>
        </p:spPr>
      </p:pic>
      <p:pic>
        <p:nvPicPr>
          <p:cNvPr id="82" name="Image 81">
            <a:extLst>
              <a:ext uri="{FF2B5EF4-FFF2-40B4-BE49-F238E27FC236}">
                <a16:creationId xmlns:a16="http://schemas.microsoft.com/office/drawing/2014/main" id="{F59AFC09-F942-446F-8A06-D184D57AC52E}"/>
              </a:ext>
            </a:extLst>
          </p:cNvPr>
          <p:cNvPicPr>
            <a:picLocks noChangeAspect="1"/>
          </p:cNvPicPr>
          <p:nvPr/>
        </p:nvPicPr>
        <p:blipFill>
          <a:blip r:embed="rId11"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pic>
        <p:nvPicPr>
          <p:cNvPr id="19482" name="Image 31">
            <a:extLst>
              <a:ext uri="{FF2B5EF4-FFF2-40B4-BE49-F238E27FC236}">
                <a16:creationId xmlns:a16="http://schemas.microsoft.com/office/drawing/2014/main" id="{46DA5109-4A4D-4007-B4DB-8100C25EC855}"/>
              </a:ext>
            </a:extLst>
          </p:cNvPr>
          <p:cNvPicPr>
            <a:picLocks noChangeAspect="1" noChangeArrowheads="1"/>
          </p:cNvPicPr>
          <p:nvPr/>
        </p:nvPicPr>
        <p:blipFill>
          <a:blip r:embed="rId12" cstate="screen">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32475" y="3832225"/>
            <a:ext cx="527050" cy="525463"/>
          </a:xfrm>
          <a:prstGeom prst="rect">
            <a:avLst/>
          </a:prstGeom>
          <a:noFill/>
          <a:ln>
            <a:noFill/>
          </a:ln>
        </p:spPr>
      </p:pic>
      <p:sp>
        <p:nvSpPr>
          <p:cNvPr id="35" name="Espace réservé du contenu 8">
            <a:extLst>
              <a:ext uri="{FF2B5EF4-FFF2-40B4-BE49-F238E27FC236}">
                <a16:creationId xmlns:a16="http://schemas.microsoft.com/office/drawing/2014/main" id="{53DE06BD-FD67-4310-BA13-C00854208CDF}"/>
              </a:ext>
            </a:extLst>
          </p:cNvPr>
          <p:cNvSpPr txBox="1">
            <a:spLocks/>
          </p:cNvSpPr>
          <p:nvPr/>
        </p:nvSpPr>
        <p:spPr bwMode="auto">
          <a:xfrm>
            <a:off x="6503988" y="3810000"/>
            <a:ext cx="5172075" cy="2146300"/>
          </a:xfrm>
          <a:prstGeom prst="rect">
            <a:avLst/>
          </a:prstGeom>
          <a:noFill/>
          <a:ln w="28575">
            <a:solidFill>
              <a:srgbClr val="7A2C78"/>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sp>
        <p:nvSpPr>
          <p:cNvPr id="37" name="Espace réservé du contenu 8">
            <a:extLst>
              <a:ext uri="{FF2B5EF4-FFF2-40B4-BE49-F238E27FC236}">
                <a16:creationId xmlns:a16="http://schemas.microsoft.com/office/drawing/2014/main" id="{58E72387-1C8C-4A7C-A1DB-7A90CE5FDB0F}"/>
              </a:ext>
            </a:extLst>
          </p:cNvPr>
          <p:cNvSpPr txBox="1">
            <a:spLocks/>
          </p:cNvSpPr>
          <p:nvPr/>
        </p:nvSpPr>
        <p:spPr>
          <a:xfrm>
            <a:off x="6503988" y="3810000"/>
            <a:ext cx="2484437" cy="2195513"/>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Impact Part Variable</a:t>
            </a:r>
            <a:endParaRPr lang="fr-FR" sz="1400" i="1" dirty="0">
              <a:solidFill>
                <a:srgbClr val="C00000"/>
              </a:solidFill>
            </a:endParaRPr>
          </a:p>
          <a:p>
            <a:pPr marL="0" indent="0" algn="ctr">
              <a:buFont typeface="Arial" panose="020B0604020202020204" pitchFamily="34" charset="0"/>
              <a:buNone/>
              <a:defRPr/>
            </a:pPr>
            <a:endParaRPr lang="fr-FR" sz="500" b="1" i="1" dirty="0"/>
          </a:p>
          <a:p>
            <a:pPr marL="0" indent="0" algn="ctr">
              <a:buFont typeface="Arial" panose="020B0604020202020204" pitchFamily="34" charset="0"/>
              <a:buNone/>
              <a:defRPr/>
            </a:pPr>
            <a:r>
              <a:rPr lang="fr-FR" sz="1200" b="1" i="1" dirty="0"/>
              <a:t>PV sur objectif : </a:t>
            </a:r>
          </a:p>
          <a:p>
            <a:pPr marL="0" indent="0" algn="ctr">
              <a:buFont typeface="Arial" panose="020B0604020202020204" pitchFamily="34" charset="0"/>
              <a:buNone/>
              <a:defRPr/>
            </a:pPr>
            <a:r>
              <a:rPr lang="fr-FR" sz="1200" i="1" dirty="0"/>
              <a:t>VB de Forfaits hors transfo</a:t>
            </a:r>
          </a:p>
          <a:p>
            <a:pPr marL="0" indent="0" algn="ctr">
              <a:buFont typeface="Arial" panose="020B0604020202020204" pitchFamily="34" charset="0"/>
              <a:buNone/>
              <a:defRPr/>
            </a:pPr>
            <a:endParaRPr lang="fr-FR" sz="500" b="1" i="1" dirty="0"/>
          </a:p>
          <a:p>
            <a:pPr marL="0" indent="0" algn="ctr">
              <a:buFont typeface="Arial" panose="020B0604020202020204" pitchFamily="34" charset="0"/>
              <a:buNone/>
              <a:defRPr/>
            </a:pPr>
            <a:r>
              <a:rPr lang="fr-FR" sz="1200" b="1" i="1" dirty="0"/>
              <a:t>Baromètre :</a:t>
            </a:r>
          </a:p>
          <a:p>
            <a:pPr marL="0" indent="0" algn="ctr">
              <a:buFont typeface="Arial" panose="020B0604020202020204" pitchFamily="34" charset="0"/>
              <a:buNone/>
              <a:defRPr/>
            </a:pPr>
            <a:r>
              <a:rPr lang="fr-FR" sz="1200" i="1" dirty="0"/>
              <a:t>Ventes nettes,</a:t>
            </a:r>
          </a:p>
          <a:p>
            <a:pPr marL="0" indent="0" algn="ctr">
              <a:spcBef>
                <a:spcPts val="300"/>
              </a:spcBef>
              <a:buFont typeface="Arial" panose="020B0604020202020204" pitchFamily="34" charset="0"/>
              <a:buNone/>
              <a:defRPr/>
            </a:pPr>
            <a:r>
              <a:rPr lang="fr-FR" sz="1200" i="1" dirty="0"/>
              <a:t>Vente sur client non détenteur de l’univers (x 2 si EER)</a:t>
            </a:r>
          </a:p>
        </p:txBody>
      </p:sp>
      <p:sp>
        <p:nvSpPr>
          <p:cNvPr id="38" name="Espace réservé du contenu 8">
            <a:extLst>
              <a:ext uri="{FF2B5EF4-FFF2-40B4-BE49-F238E27FC236}">
                <a16:creationId xmlns:a16="http://schemas.microsoft.com/office/drawing/2014/main" id="{77B400FF-AC48-4F1E-946C-D550B934188C}"/>
              </a:ext>
            </a:extLst>
          </p:cNvPr>
          <p:cNvSpPr txBox="1">
            <a:spLocks/>
          </p:cNvSpPr>
          <p:nvPr/>
        </p:nvSpPr>
        <p:spPr>
          <a:xfrm>
            <a:off x="9097963" y="3819525"/>
            <a:ext cx="2484437" cy="1076325"/>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600"/>
              </a:spcAft>
              <a:defRPr/>
            </a:pPr>
            <a:r>
              <a:rPr lang="fr-FR" sz="1400" b="1" dirty="0">
                <a:solidFill>
                  <a:srgbClr val="C00000"/>
                </a:solidFill>
              </a:rPr>
              <a:t>L’astuce Selfcare</a:t>
            </a:r>
          </a:p>
          <a:p>
            <a:pPr marL="0" indent="0" algn="ctr">
              <a:spcBef>
                <a:spcPts val="0"/>
              </a:spcBef>
              <a:buNone/>
              <a:defRPr/>
            </a:pPr>
            <a:r>
              <a:rPr lang="fr-FR" sz="1200" dirty="0">
                <a:hlinkClick r:id="rId13"/>
              </a:rPr>
              <a:t>Activer des alertes sur l’appli par push et/ou e-mail pour optimiser son budget !</a:t>
            </a:r>
            <a:endParaRPr lang="fr-FR" sz="1200" dirty="0"/>
          </a:p>
          <a:p>
            <a:pPr>
              <a:defRPr/>
            </a:pPr>
            <a:endParaRPr lang="fr-FR" sz="100" dirty="0"/>
          </a:p>
        </p:txBody>
      </p:sp>
      <p:sp>
        <p:nvSpPr>
          <p:cNvPr id="39" name="Espace réservé du contenu 8">
            <a:extLst>
              <a:ext uri="{FF2B5EF4-FFF2-40B4-BE49-F238E27FC236}">
                <a16:creationId xmlns:a16="http://schemas.microsoft.com/office/drawing/2014/main" id="{F6A63C34-D7CE-4F6A-A918-16FA49CE7111}"/>
              </a:ext>
            </a:extLst>
          </p:cNvPr>
          <p:cNvSpPr txBox="1">
            <a:spLocks/>
          </p:cNvSpPr>
          <p:nvPr/>
        </p:nvSpPr>
        <p:spPr>
          <a:xfrm>
            <a:off x="9102725" y="4986338"/>
            <a:ext cx="2478088" cy="1019175"/>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Chiffres clés</a:t>
            </a:r>
          </a:p>
          <a:p>
            <a:pPr marL="0" indent="0" algn="ctr">
              <a:buNone/>
              <a:defRPr/>
            </a:pPr>
            <a:r>
              <a:rPr lang="fr-FR" sz="1200" i="1" dirty="0"/>
              <a:t>65% des clients non vus en 2022 sont des clients Bancarisés</a:t>
            </a:r>
            <a:endParaRPr lang="fr-FR" sz="1200" b="1" i="1" dirty="0"/>
          </a:p>
        </p:txBody>
      </p:sp>
      <p:pic>
        <p:nvPicPr>
          <p:cNvPr id="40" name="Image 39">
            <a:extLst>
              <a:ext uri="{FF2B5EF4-FFF2-40B4-BE49-F238E27FC236}">
                <a16:creationId xmlns:a16="http://schemas.microsoft.com/office/drawing/2014/main" id="{604AD0FE-CF2D-4ADE-B03B-0B7C002D884D}"/>
              </a:ext>
            </a:extLst>
          </p:cNvPr>
          <p:cNvPicPr>
            <a:picLocks noChangeAspect="1"/>
          </p:cNvPicPr>
          <p:nvPr/>
        </p:nvPicPr>
        <p:blipFill>
          <a:blip r:embed="rId9"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11224059" y="4511207"/>
            <a:ext cx="404379" cy="475131"/>
          </a:xfrm>
          <a:prstGeom prst="rect">
            <a:avLst/>
          </a:prstGeom>
        </p:spPr>
      </p:pic>
      <p:sp>
        <p:nvSpPr>
          <p:cNvPr id="29" name="Espace réservé du contenu 8">
            <a:extLst>
              <a:ext uri="{FF2B5EF4-FFF2-40B4-BE49-F238E27FC236}">
                <a16:creationId xmlns:a16="http://schemas.microsoft.com/office/drawing/2014/main" id="{D8724061-92A7-4D71-A374-08C7FA23064A}"/>
              </a:ext>
            </a:extLst>
          </p:cNvPr>
          <p:cNvSpPr>
            <a:spLocks noGrp="1"/>
          </p:cNvSpPr>
          <p:nvPr>
            <p:ph idx="17"/>
          </p:nvPr>
        </p:nvSpPr>
        <p:spPr>
          <a:xfrm>
            <a:off x="695325" y="1279525"/>
            <a:ext cx="5208588" cy="2393950"/>
          </a:xfrm>
          <a:ln w="28575">
            <a:solidFill>
              <a:srgbClr val="7A2C78"/>
            </a:solidFill>
          </a:ln>
        </p:spPr>
        <p:txBody>
          <a:bodyPr/>
          <a:lstStyle/>
          <a:p>
            <a:pPr eaLnBrk="1" fontAlgn="auto" hangingPunct="1">
              <a:spcAft>
                <a:spcPts val="0"/>
              </a:spcAft>
              <a:defRPr/>
            </a:pPr>
            <a:r>
              <a:rPr lang="fr-FR" sz="1400" b="1" dirty="0">
                <a:solidFill>
                  <a:srgbClr val="C00000"/>
                </a:solidFill>
              </a:rPr>
              <a:t>Qui contacter ? </a:t>
            </a:r>
          </a:p>
          <a:p>
            <a:pPr lvl="1" eaLnBrk="1" fontAlgn="auto" hangingPunct="1">
              <a:spcBef>
                <a:spcPts val="300"/>
              </a:spcBef>
              <a:spcAft>
                <a:spcPts val="0"/>
              </a:spcAft>
              <a:defRPr/>
            </a:pPr>
            <a:r>
              <a:rPr lang="fr-FR" sz="1200" dirty="0"/>
              <a:t>Les cibles GERC prioritaires</a:t>
            </a:r>
          </a:p>
          <a:p>
            <a:pPr lvl="2" eaLnBrk="1" fontAlgn="auto" hangingPunct="1">
              <a:spcBef>
                <a:spcPts val="300"/>
              </a:spcBef>
              <a:spcAft>
                <a:spcPts val="0"/>
              </a:spcAft>
              <a:defRPr/>
            </a:pPr>
            <a:r>
              <a:rPr lang="fr-FR" sz="1050" b="1" dirty="0"/>
              <a:t>Formules </a:t>
            </a:r>
            <a:r>
              <a:rPr lang="fr-FR" sz="1050" b="1" dirty="0" err="1"/>
              <a:t>Accomp</a:t>
            </a:r>
            <a:r>
              <a:rPr lang="fr-FR" sz="1050" b="1" dirty="0"/>
              <a:t> 28-29 ans </a:t>
            </a:r>
            <a:r>
              <a:rPr lang="fr-FR" sz="1050" dirty="0"/>
              <a:t>: jeunes qui détiennent leur Formule dans le cadre d’une Famille. A 29 ans, la Formule devient payante.  </a:t>
            </a:r>
          </a:p>
          <a:p>
            <a:pPr lvl="2" eaLnBrk="1" fontAlgn="auto" hangingPunct="1">
              <a:spcBef>
                <a:spcPts val="300"/>
              </a:spcBef>
              <a:spcAft>
                <a:spcPts val="0"/>
              </a:spcAft>
              <a:defRPr/>
            </a:pPr>
            <a:r>
              <a:rPr lang="fr-FR" sz="1050" b="1" dirty="0"/>
              <a:t>Pourquoi opter pour le DD </a:t>
            </a:r>
            <a:r>
              <a:rPr lang="fr-FR" sz="1050" dirty="0"/>
              <a:t>: Clients avec CB en DI à      échéance dans les 3 mois</a:t>
            </a:r>
          </a:p>
          <a:p>
            <a:pPr lvl="2" eaLnBrk="1" fontAlgn="auto" hangingPunct="1">
              <a:spcBef>
                <a:spcPts val="300"/>
              </a:spcBef>
              <a:spcAft>
                <a:spcPts val="0"/>
              </a:spcAft>
              <a:defRPr/>
            </a:pPr>
            <a:r>
              <a:rPr lang="fr-FR" sz="1050" b="1" dirty="0"/>
              <a:t>Mobilité flux MBR </a:t>
            </a:r>
            <a:r>
              <a:rPr lang="fr-FR" sz="1050" dirty="0"/>
              <a:t>: clients équipés de Formules en M-1,       sans flux domiciliés</a:t>
            </a:r>
          </a:p>
          <a:p>
            <a:pPr lvl="1" eaLnBrk="1" fontAlgn="auto" hangingPunct="1">
              <a:spcBef>
                <a:spcPts val="300"/>
              </a:spcBef>
              <a:spcAft>
                <a:spcPts val="0"/>
              </a:spcAft>
              <a:defRPr/>
            </a:pPr>
            <a:r>
              <a:rPr lang="fr-FR" sz="1200" dirty="0"/>
              <a:t>Mon </a:t>
            </a:r>
            <a:r>
              <a:rPr lang="fr-FR" sz="1200" dirty="0" err="1"/>
              <a:t>PortFolio</a:t>
            </a:r>
            <a:endParaRPr lang="fr-FR" sz="1200" dirty="0"/>
          </a:p>
          <a:p>
            <a:pPr lvl="2" eaLnBrk="1" fontAlgn="auto" hangingPunct="1">
              <a:spcBef>
                <a:spcPts val="300"/>
              </a:spcBef>
              <a:spcAft>
                <a:spcPts val="0"/>
              </a:spcAft>
              <a:defRPr/>
            </a:pPr>
            <a:r>
              <a:rPr lang="fr-FR" sz="1050" dirty="0"/>
              <a:t>Client BP avec univers B coché à non, non vus en 2022             (6 300 clients) </a:t>
            </a:r>
          </a:p>
          <a:p>
            <a:pPr lvl="2" eaLnBrk="1" fontAlgn="auto" hangingPunct="1">
              <a:spcBef>
                <a:spcPts val="300"/>
              </a:spcBef>
              <a:spcAft>
                <a:spcPts val="0"/>
              </a:spcAft>
              <a:defRPr/>
            </a:pPr>
            <a:endParaRPr lang="fr-FR" dirty="0">
              <a:highlight>
                <a:srgbClr val="FFFF00"/>
              </a:highlight>
            </a:endParaRPr>
          </a:p>
        </p:txBody>
      </p:sp>
      <p:sp>
        <p:nvSpPr>
          <p:cNvPr id="30" name="Espace réservé du contenu 8">
            <a:extLst>
              <a:ext uri="{FF2B5EF4-FFF2-40B4-BE49-F238E27FC236}">
                <a16:creationId xmlns:a16="http://schemas.microsoft.com/office/drawing/2014/main" id="{53E4888B-4E13-4612-9083-E4C073181BAF}"/>
              </a:ext>
            </a:extLst>
          </p:cNvPr>
          <p:cNvSpPr txBox="1">
            <a:spLocks/>
          </p:cNvSpPr>
          <p:nvPr/>
        </p:nvSpPr>
        <p:spPr>
          <a:xfrm>
            <a:off x="695325" y="3806825"/>
            <a:ext cx="5683250" cy="2149475"/>
          </a:xfrm>
          <a:prstGeom prst="rect">
            <a:avLst/>
          </a:prstGeom>
          <a:noFill/>
          <a:ln w="28575">
            <a:solidFill>
              <a:srgbClr val="7030A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b="1" dirty="0">
                <a:solidFill>
                  <a:srgbClr val="C00000"/>
                </a:solidFill>
              </a:rPr>
              <a:t>Les offres à proposer</a:t>
            </a:r>
          </a:p>
          <a:p>
            <a:pPr lvl="1">
              <a:defRPr/>
            </a:pPr>
            <a:endParaRPr lang="fr-FR" sz="200" dirty="0"/>
          </a:p>
          <a:p>
            <a:pPr lvl="1">
              <a:defRPr/>
            </a:pPr>
            <a:r>
              <a:rPr lang="fr-FR" sz="1200" b="1" dirty="0"/>
              <a:t>-30% </a:t>
            </a:r>
            <a:r>
              <a:rPr lang="fr-FR" sz="1200" dirty="0"/>
              <a:t>pendant 1 an sur la </a:t>
            </a:r>
            <a:r>
              <a:rPr lang="fr-FR" sz="1200" b="1" dirty="0"/>
              <a:t>Formule Individuelle</a:t>
            </a:r>
          </a:p>
          <a:p>
            <a:pPr lvl="1">
              <a:defRPr/>
            </a:pPr>
            <a:endParaRPr lang="fr-FR" sz="200" dirty="0"/>
          </a:p>
          <a:p>
            <a:pPr lvl="1">
              <a:defRPr/>
            </a:pPr>
            <a:r>
              <a:rPr lang="fr-FR" sz="1200" b="1" dirty="0"/>
              <a:t>-30% </a:t>
            </a:r>
            <a:r>
              <a:rPr lang="fr-FR" sz="1200" dirty="0"/>
              <a:t>pendant 1 an sur la </a:t>
            </a:r>
            <a:r>
              <a:rPr lang="fr-FR" sz="1200" b="1" dirty="0"/>
              <a:t>Formule Famille </a:t>
            </a:r>
          </a:p>
          <a:p>
            <a:pPr marL="468000" lvl="1" indent="0">
              <a:buNone/>
              <a:defRPr/>
            </a:pPr>
            <a:endParaRPr lang="fr-FR" sz="200" b="1" dirty="0"/>
          </a:p>
          <a:p>
            <a:pPr lvl="1">
              <a:defRPr/>
            </a:pPr>
            <a:r>
              <a:rPr lang="fr-FR" sz="1200" b="1" dirty="0"/>
              <a:t>50€ offerts </a:t>
            </a:r>
            <a:r>
              <a:rPr lang="fr-FR" sz="1200" dirty="0"/>
              <a:t>en </a:t>
            </a:r>
            <a:r>
              <a:rPr lang="fr-FR" sz="1200" b="1" dirty="0"/>
              <a:t>bons d’achat ISIFID </a:t>
            </a:r>
            <a:r>
              <a:rPr lang="fr-FR" sz="1200" dirty="0"/>
              <a:t>pour toute utilisation de DOMILIS (avec au moins 3 prélèvements) à utiliser sur des sites de e-commerce</a:t>
            </a:r>
          </a:p>
          <a:p>
            <a:pPr lvl="1">
              <a:defRPr/>
            </a:pPr>
            <a:r>
              <a:rPr lang="fr-FR" sz="1200" b="1" dirty="0">
                <a:highlight>
                  <a:srgbClr val="F2F2F2"/>
                </a:highlight>
              </a:rPr>
              <a:t>Montée en gamme </a:t>
            </a:r>
            <a:r>
              <a:rPr lang="fr-FR" sz="1200" dirty="0">
                <a:highlight>
                  <a:srgbClr val="F2F2F2"/>
                </a:highlight>
              </a:rPr>
              <a:t>(</a:t>
            </a:r>
            <a:r>
              <a:rPr lang="fr-FR" sz="1200" dirty="0" err="1">
                <a:highlight>
                  <a:srgbClr val="F2F2F2"/>
                </a:highlight>
              </a:rPr>
              <a:t>Izicarte</a:t>
            </a:r>
            <a:r>
              <a:rPr lang="fr-FR" sz="1200" dirty="0">
                <a:highlight>
                  <a:srgbClr val="F2F2F2"/>
                </a:highlight>
              </a:rPr>
              <a:t> Premier DD / </a:t>
            </a:r>
            <a:r>
              <a:rPr lang="fr-FR" sz="1200" dirty="0" err="1">
                <a:highlight>
                  <a:srgbClr val="F2F2F2"/>
                </a:highlight>
              </a:rPr>
              <a:t>Izicarte</a:t>
            </a:r>
            <a:r>
              <a:rPr lang="fr-FR" sz="1200" dirty="0">
                <a:highlight>
                  <a:srgbClr val="F2F2F2"/>
                </a:highlight>
              </a:rPr>
              <a:t> Platinum / </a:t>
            </a:r>
            <a:r>
              <a:rPr lang="fr-FR" sz="1200" dirty="0" err="1">
                <a:highlight>
                  <a:srgbClr val="F2F2F2"/>
                </a:highlight>
              </a:rPr>
              <a:t>Infinite</a:t>
            </a:r>
            <a:r>
              <a:rPr lang="fr-FR" sz="1200" dirty="0">
                <a:highlight>
                  <a:srgbClr val="F2F2F2"/>
                </a:highlight>
              </a:rPr>
              <a:t>) </a:t>
            </a:r>
            <a:r>
              <a:rPr lang="fr-FR" sz="1200" b="1" dirty="0">
                <a:highlight>
                  <a:srgbClr val="F2F2F2"/>
                </a:highlight>
              </a:rPr>
              <a:t>: -30% pendant 1 an sur la Formule choisie</a:t>
            </a:r>
            <a:endParaRPr lang="fr-FR" sz="1200" b="1" dirty="0">
              <a:highlight>
                <a:srgbClr val="FFFF00"/>
              </a:highlight>
            </a:endParaRPr>
          </a:p>
          <a:p>
            <a:pPr>
              <a:defRPr/>
            </a:pPr>
            <a:endParaRPr lang="fr-FR" sz="1200" dirty="0">
              <a:highlight>
                <a:srgbClr val="FFFF00"/>
              </a:highlight>
            </a:endParaRPr>
          </a:p>
          <a:p>
            <a:pPr marL="0" indent="0">
              <a:buFont typeface="Arial" panose="020B0604020202020204" pitchFamily="34" charset="0"/>
              <a:buNone/>
              <a:defRPr/>
            </a:pPr>
            <a:endParaRPr lang="fr-FR" sz="1200" dirty="0"/>
          </a:p>
          <a:p>
            <a:pPr lvl="1">
              <a:defRPr/>
            </a:pPr>
            <a:endParaRPr lang="fr-FR" sz="1200" dirty="0"/>
          </a:p>
          <a:p>
            <a:pPr lvl="1">
              <a:defRPr/>
            </a:pPr>
            <a:endParaRPr lang="fr-FR" sz="1200" dirty="0"/>
          </a:p>
          <a:p>
            <a:pPr lvl="1">
              <a:defRPr/>
            </a:pPr>
            <a:endParaRPr lang="fr-FR" dirty="0"/>
          </a:p>
        </p:txBody>
      </p:sp>
      <p:pic>
        <p:nvPicPr>
          <p:cNvPr id="26" name="Picture 3">
            <a:extLst>
              <a:ext uri="{FF2B5EF4-FFF2-40B4-BE49-F238E27FC236}">
                <a16:creationId xmlns:a16="http://schemas.microsoft.com/office/drawing/2014/main" id="{607A52F6-0046-4C83-AB06-C89801B9243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59104" y="5405154"/>
            <a:ext cx="456691" cy="431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Image 18">
            <a:extLst>
              <a:ext uri="{FF2B5EF4-FFF2-40B4-BE49-F238E27FC236}">
                <a16:creationId xmlns:a16="http://schemas.microsoft.com/office/drawing/2014/main" id="{5A29E655-EF38-4D4A-897C-A1C38EBD0F7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20148357">
            <a:off x="1465451" y="1748879"/>
            <a:ext cx="400181" cy="297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871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 5">
            <a:extLst>
              <a:ext uri="{FF2B5EF4-FFF2-40B4-BE49-F238E27FC236}">
                <a16:creationId xmlns:a16="http://schemas.microsoft.com/office/drawing/2014/main" id="{59A3B2AC-3BBF-4989-8964-47D5FAE74552}"/>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Espace réservé du contenu 8">
            <a:extLst>
              <a:ext uri="{FF2B5EF4-FFF2-40B4-BE49-F238E27FC236}">
                <a16:creationId xmlns:a16="http://schemas.microsoft.com/office/drawing/2014/main" id="{E88721E1-2BC8-4FC4-8539-22D6C9D75872}"/>
              </a:ext>
            </a:extLst>
          </p:cNvPr>
          <p:cNvSpPr txBox="1">
            <a:spLocks/>
          </p:cNvSpPr>
          <p:nvPr/>
        </p:nvSpPr>
        <p:spPr bwMode="auto">
          <a:xfrm>
            <a:off x="695325" y="3806825"/>
            <a:ext cx="5683250" cy="2149475"/>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466725">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lvl="1" eaLnBrk="1" hangingPunct="1">
              <a:spcBef>
                <a:spcPts val="600"/>
              </a:spcBef>
              <a:buClr>
                <a:srgbClr val="D11921"/>
              </a:buClr>
              <a:buFont typeface="Arial" panose="020B0604020202020204" pitchFamily="34" charset="0"/>
              <a:buNone/>
            </a:pPr>
            <a:endParaRPr lang="fr-FR" altLang="fr-FR" sz="1400">
              <a:solidFill>
                <a:srgbClr val="404040"/>
              </a:solidFill>
            </a:endParaRPr>
          </a:p>
        </p:txBody>
      </p:sp>
      <p:sp>
        <p:nvSpPr>
          <p:cNvPr id="32" name="Espace réservé du contenu 8">
            <a:extLst>
              <a:ext uri="{FF2B5EF4-FFF2-40B4-BE49-F238E27FC236}">
                <a16:creationId xmlns:a16="http://schemas.microsoft.com/office/drawing/2014/main" id="{A0953F15-2162-4305-9B45-85808AD76C43}"/>
              </a:ext>
            </a:extLst>
          </p:cNvPr>
          <p:cNvSpPr txBox="1">
            <a:spLocks noChangeArrowheads="1"/>
          </p:cNvSpPr>
          <p:nvPr/>
        </p:nvSpPr>
        <p:spPr bwMode="auto">
          <a:xfrm>
            <a:off x="695326" y="3803650"/>
            <a:ext cx="5400674"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r>
              <a:rPr lang="fr-FR" altLang="fr-FR" sz="1400" b="1" dirty="0">
                <a:solidFill>
                  <a:srgbClr val="C00000"/>
                </a:solidFill>
              </a:rPr>
              <a:t>Les offres à proposer</a:t>
            </a:r>
          </a:p>
          <a:p>
            <a:pPr lvl="1" eaLnBrk="1" hangingPunct="1">
              <a:spcBef>
                <a:spcPts val="200"/>
              </a:spcBef>
              <a:buClr>
                <a:srgbClr val="D11921"/>
              </a:buClr>
              <a:buFont typeface="Arial" panose="020B0604020202020204" pitchFamily="34" charset="0"/>
              <a:buChar char="□"/>
            </a:pPr>
            <a:r>
              <a:rPr lang="fr-FR" altLang="fr-FR" sz="1200" b="1" dirty="0">
                <a:solidFill>
                  <a:srgbClr val="00B050"/>
                </a:solidFill>
              </a:rPr>
              <a:t>Véhicule propre </a:t>
            </a:r>
            <a:r>
              <a:rPr lang="fr-FR" altLang="fr-FR" sz="1200" dirty="0">
                <a:solidFill>
                  <a:srgbClr val="404040"/>
                </a:solidFill>
              </a:rPr>
              <a:t>: de 6.000 à 75.000 euros, jusqu’à 120 mois,     au taux de 3,25%, avec frais de dossier</a:t>
            </a:r>
          </a:p>
          <a:p>
            <a:pPr lvl="1" eaLnBrk="1" hangingPunct="1">
              <a:spcBef>
                <a:spcPts val="200"/>
              </a:spcBef>
              <a:buClr>
                <a:srgbClr val="D11921"/>
              </a:buClr>
              <a:buFont typeface="Arial" panose="020B0604020202020204" pitchFamily="34" charset="0"/>
              <a:buChar char="□"/>
            </a:pPr>
            <a:r>
              <a:rPr lang="fr-FR" altLang="fr-FR" sz="1200" b="1" dirty="0">
                <a:solidFill>
                  <a:srgbClr val="00B050"/>
                </a:solidFill>
              </a:rPr>
              <a:t>Mobilité urbaine </a:t>
            </a:r>
            <a:r>
              <a:rPr lang="fr-FR" altLang="fr-FR" sz="1200" dirty="0">
                <a:solidFill>
                  <a:srgbClr val="404040"/>
                </a:solidFill>
              </a:rPr>
              <a:t>: de 500 à 25.000 euros, jusqu’à 48 mois, au taux de 1,00%, frais de dossier offerts</a:t>
            </a:r>
          </a:p>
          <a:p>
            <a:pPr lvl="1" eaLnBrk="1" hangingPunct="1">
              <a:spcBef>
                <a:spcPts val="200"/>
              </a:spcBef>
              <a:buClr>
                <a:srgbClr val="D11921"/>
              </a:buClr>
              <a:buFont typeface="Arial" panose="020B0604020202020204" pitchFamily="34" charset="0"/>
              <a:buChar char="□"/>
            </a:pPr>
            <a:r>
              <a:rPr lang="fr-FR" altLang="fr-FR" sz="1200" b="1" dirty="0">
                <a:solidFill>
                  <a:srgbClr val="00B050"/>
                </a:solidFill>
              </a:rPr>
              <a:t>Rénovation énergétique </a:t>
            </a:r>
            <a:r>
              <a:rPr lang="fr-FR" altLang="fr-FR" sz="1200" dirty="0">
                <a:solidFill>
                  <a:srgbClr val="404040"/>
                </a:solidFill>
              </a:rPr>
              <a:t>: de 6.000 à 75.000 euros, jusqu’à 120 mois, au taux de 3,25%, avec frais de dossier</a:t>
            </a:r>
          </a:p>
          <a:p>
            <a:pPr lvl="1" eaLnBrk="1" hangingPunct="1">
              <a:spcBef>
                <a:spcPts val="200"/>
              </a:spcBef>
              <a:buClr>
                <a:srgbClr val="D11921"/>
              </a:buClr>
              <a:buFont typeface="Arial" panose="020B0604020202020204" pitchFamily="34" charset="0"/>
              <a:buChar char="□"/>
            </a:pPr>
            <a:r>
              <a:rPr lang="fr-FR" altLang="fr-FR" sz="1200" b="1" dirty="0">
                <a:solidFill>
                  <a:srgbClr val="404040"/>
                </a:solidFill>
              </a:rPr>
              <a:t>Solutions auto </a:t>
            </a:r>
            <a:r>
              <a:rPr lang="fr-FR" altLang="fr-FR" sz="1200" dirty="0">
                <a:solidFill>
                  <a:srgbClr val="404040"/>
                </a:solidFill>
              </a:rPr>
              <a:t>: les offres LOA et LLD</a:t>
            </a:r>
          </a:p>
          <a:p>
            <a:pPr lvl="1" eaLnBrk="1" hangingPunct="1">
              <a:spcBef>
                <a:spcPts val="200"/>
              </a:spcBef>
              <a:buClr>
                <a:srgbClr val="D11921"/>
              </a:buClr>
              <a:buFont typeface="Arial" panose="020B0604020202020204" pitchFamily="34" charset="0"/>
              <a:buChar char="□"/>
            </a:pPr>
            <a:r>
              <a:rPr lang="fr-FR" sz="1200" b="1" dirty="0">
                <a:solidFill>
                  <a:srgbClr val="404040"/>
                </a:solidFill>
              </a:rPr>
              <a:t>Prêt Premium Avance liberté </a:t>
            </a:r>
            <a:r>
              <a:rPr lang="fr-FR" sz="1200" dirty="0">
                <a:solidFill>
                  <a:srgbClr val="404040"/>
                </a:solidFill>
              </a:rPr>
              <a:t>: de 10.000 à 150.000 euros, différé de 6 à 24 mois, amortissement jusqu’à 120 mois</a:t>
            </a:r>
            <a:endParaRPr lang="fr-FR" altLang="fr-FR" sz="1200" dirty="0">
              <a:solidFill>
                <a:srgbClr val="404040"/>
              </a:solidFill>
            </a:endParaRPr>
          </a:p>
        </p:txBody>
      </p:sp>
      <p:sp>
        <p:nvSpPr>
          <p:cNvPr id="17411" name="Espace réservé du contenu 8">
            <a:extLst>
              <a:ext uri="{FF2B5EF4-FFF2-40B4-BE49-F238E27FC236}">
                <a16:creationId xmlns:a16="http://schemas.microsoft.com/office/drawing/2014/main" id="{B55B6868-3841-4668-B628-004225BFA671}"/>
              </a:ext>
            </a:extLst>
          </p:cNvPr>
          <p:cNvSpPr txBox="1">
            <a:spLocks/>
          </p:cNvSpPr>
          <p:nvPr/>
        </p:nvSpPr>
        <p:spPr bwMode="auto">
          <a:xfrm>
            <a:off x="6511925" y="3810000"/>
            <a:ext cx="5172075" cy="2146300"/>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sp>
        <p:nvSpPr>
          <p:cNvPr id="9" name="Espace réservé du contenu 8">
            <a:extLst>
              <a:ext uri="{FF2B5EF4-FFF2-40B4-BE49-F238E27FC236}">
                <a16:creationId xmlns:a16="http://schemas.microsoft.com/office/drawing/2014/main" id="{9039F360-BA89-4EE3-97A8-0BB19BAEFD08}"/>
              </a:ext>
            </a:extLst>
          </p:cNvPr>
          <p:cNvSpPr>
            <a:spLocks noGrp="1"/>
          </p:cNvSpPr>
          <p:nvPr>
            <p:ph idx="17"/>
          </p:nvPr>
        </p:nvSpPr>
        <p:spPr>
          <a:xfrm>
            <a:off x="695325" y="1279525"/>
            <a:ext cx="5208588" cy="2365375"/>
          </a:xfrm>
          <a:ln w="28575">
            <a:solidFill>
              <a:srgbClr val="92D050"/>
            </a:solidFill>
          </a:ln>
        </p:spPr>
        <p:txBody>
          <a:bodyPr rIns="36000"/>
          <a:lstStyle/>
          <a:p>
            <a:pPr marL="0" indent="0" eaLnBrk="1" fontAlgn="auto" hangingPunct="1">
              <a:spcAft>
                <a:spcPts val="0"/>
              </a:spcAft>
              <a:buFont typeface="Arial" panose="020B0604020202020204" pitchFamily="34" charset="0"/>
              <a:buNone/>
              <a:defRPr/>
            </a:pPr>
            <a:r>
              <a:rPr lang="fr-FR" dirty="0"/>
              <a:t> </a:t>
            </a:r>
          </a:p>
        </p:txBody>
      </p:sp>
      <p:sp>
        <p:nvSpPr>
          <p:cNvPr id="17413" name="Espace réservé du texte 5">
            <a:extLst>
              <a:ext uri="{FF2B5EF4-FFF2-40B4-BE49-F238E27FC236}">
                <a16:creationId xmlns:a16="http://schemas.microsoft.com/office/drawing/2014/main" id="{F1CC60BC-3541-4EF6-A36A-60520ECC6F93}"/>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71BF44"/>
                </a:solidFill>
              </a:rPr>
              <a:t>CREDITS </a:t>
            </a:r>
            <a:r>
              <a:rPr lang="fr-FR" altLang="fr-FR" dirty="0"/>
              <a:t>- Les moyens mis à disposition</a:t>
            </a:r>
          </a:p>
        </p:txBody>
      </p:sp>
      <p:sp>
        <p:nvSpPr>
          <p:cNvPr id="91" name="Rectangle 90">
            <a:extLst>
              <a:ext uri="{FF2B5EF4-FFF2-40B4-BE49-F238E27FC236}">
                <a16:creationId xmlns:a16="http://schemas.microsoft.com/office/drawing/2014/main" id="{E9A2F987-ECAC-452F-A627-763D08F170B6}"/>
              </a:ext>
            </a:extLst>
          </p:cNvPr>
          <p:cNvSpPr/>
          <p:nvPr/>
        </p:nvSpPr>
        <p:spPr>
          <a:xfrm>
            <a:off x="8823325" y="5208588"/>
            <a:ext cx="609600" cy="574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Espace réservé du texte 6">
            <a:extLst>
              <a:ext uri="{FF2B5EF4-FFF2-40B4-BE49-F238E27FC236}">
                <a16:creationId xmlns:a16="http://schemas.microsoft.com/office/drawing/2014/main" id="{2E4ECC6D-5326-4F49-B633-FF90AB3BF3C6}"/>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b="0" dirty="0">
                <a:solidFill>
                  <a:srgbClr val="C00000"/>
                </a:solidFill>
              </a:rPr>
              <a:t>Grand Public</a:t>
            </a:r>
            <a:r>
              <a:rPr dirty="0"/>
              <a:t> - </a:t>
            </a:r>
            <a:r>
              <a:rPr dirty="0">
                <a:solidFill>
                  <a:srgbClr val="C00000"/>
                </a:solidFill>
              </a:rPr>
              <a:t>Premiums</a:t>
            </a:r>
            <a:r>
              <a:rPr dirty="0"/>
              <a:t> - Professionnels </a:t>
            </a:r>
          </a:p>
        </p:txBody>
      </p:sp>
      <p:sp>
        <p:nvSpPr>
          <p:cNvPr id="10" name="Espace réservé du contenu 8">
            <a:extLst>
              <a:ext uri="{FF2B5EF4-FFF2-40B4-BE49-F238E27FC236}">
                <a16:creationId xmlns:a16="http://schemas.microsoft.com/office/drawing/2014/main" id="{BF55E6CB-61B9-4C2B-87D0-EC7B35C90D7A}"/>
              </a:ext>
            </a:extLst>
          </p:cNvPr>
          <p:cNvSpPr txBox="1">
            <a:spLocks/>
          </p:cNvSpPr>
          <p:nvPr/>
        </p:nvSpPr>
        <p:spPr>
          <a:xfrm>
            <a:off x="6046788" y="1279525"/>
            <a:ext cx="5629275" cy="2365375"/>
          </a:xfrm>
          <a:prstGeom prst="rect">
            <a:avLst/>
          </a:prstGeom>
          <a:noFill/>
          <a:ln w="28575">
            <a:solidFill>
              <a:srgbClr val="92D05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b="1" dirty="0">
                <a:solidFill>
                  <a:srgbClr val="C00000"/>
                </a:solidFill>
              </a:rPr>
              <a:t>Des idées pour engager la discussion</a:t>
            </a:r>
          </a:p>
          <a:p>
            <a:pPr marL="0" indent="0">
              <a:buNone/>
              <a:defRPr/>
            </a:pPr>
            <a:endParaRPr lang="fr-FR" sz="400" b="1" dirty="0">
              <a:solidFill>
                <a:srgbClr val="C00000"/>
              </a:solidFill>
            </a:endParaRPr>
          </a:p>
          <a:p>
            <a:pPr lvl="1" algn="just">
              <a:defRPr/>
            </a:pPr>
            <a:r>
              <a:rPr lang="fr-FR" sz="1200" dirty="0"/>
              <a:t>Comment avez-vous prévu de préparer vos projets ?  </a:t>
            </a:r>
          </a:p>
          <a:p>
            <a:pPr lvl="1" algn="just">
              <a:defRPr/>
            </a:pPr>
            <a:endParaRPr lang="fr-FR" sz="400" dirty="0"/>
          </a:p>
          <a:p>
            <a:pPr lvl="1" algn="just">
              <a:defRPr/>
            </a:pPr>
            <a:r>
              <a:rPr lang="fr-FR" sz="1200" dirty="0"/>
              <a:t>Nous avons prévu des solutions spécifiques pour vous faire économiser sur vos factures de consommations d’énergie.</a:t>
            </a:r>
          </a:p>
          <a:p>
            <a:pPr lvl="1" algn="just">
              <a:defRPr/>
            </a:pPr>
            <a:endParaRPr lang="fr-FR" sz="400" dirty="0"/>
          </a:p>
          <a:p>
            <a:pPr lvl="1" algn="just">
              <a:defRPr/>
            </a:pPr>
            <a:r>
              <a:rPr lang="fr-FR" sz="1200" dirty="0"/>
              <a:t>Parce que préserver l’environnement est aussi important pour nous, nous avons mis en place des crédits spécifiques pour vous permettre de vous déplacer de façon éco responsable.</a:t>
            </a:r>
            <a:endParaRPr lang="fr-FR" sz="1200" b="1" dirty="0"/>
          </a:p>
          <a:p>
            <a:pPr marL="468000" lvl="1" indent="0">
              <a:buNone/>
              <a:defRPr/>
            </a:pPr>
            <a:endParaRPr lang="fr-FR" dirty="0"/>
          </a:p>
          <a:p>
            <a:pPr lvl="1">
              <a:defRPr/>
            </a:pPr>
            <a:endParaRPr lang="fr-FR" dirty="0"/>
          </a:p>
        </p:txBody>
      </p:sp>
      <p:sp>
        <p:nvSpPr>
          <p:cNvPr id="12" name="Espace réservé du contenu 8">
            <a:extLst>
              <a:ext uri="{FF2B5EF4-FFF2-40B4-BE49-F238E27FC236}">
                <a16:creationId xmlns:a16="http://schemas.microsoft.com/office/drawing/2014/main" id="{D9F89DF8-28B5-4F11-9454-C37C02E8F44D}"/>
              </a:ext>
            </a:extLst>
          </p:cNvPr>
          <p:cNvSpPr txBox="1">
            <a:spLocks/>
          </p:cNvSpPr>
          <p:nvPr/>
        </p:nvSpPr>
        <p:spPr>
          <a:xfrm>
            <a:off x="9091613" y="4954588"/>
            <a:ext cx="2444750" cy="1001712"/>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Chiffres clés</a:t>
            </a:r>
          </a:p>
          <a:p>
            <a:pPr algn="ctr">
              <a:defRPr/>
            </a:pPr>
            <a:endParaRPr lang="fr-FR" sz="100" i="1" dirty="0">
              <a:solidFill>
                <a:srgbClr val="C00000"/>
              </a:solidFill>
            </a:endParaRPr>
          </a:p>
          <a:p>
            <a:pPr marL="0" indent="0" algn="ctr">
              <a:buFont typeface="Arial" panose="020B0604020202020204" pitchFamily="34" charset="0"/>
              <a:buNone/>
              <a:defRPr/>
            </a:pPr>
            <a:r>
              <a:rPr lang="fr-FR" sz="1200" dirty="0"/>
              <a:t>PNB moyen par crédit : </a:t>
            </a:r>
            <a:r>
              <a:rPr lang="fr-FR" sz="1200" b="1" dirty="0"/>
              <a:t>1.500€</a:t>
            </a:r>
          </a:p>
          <a:p>
            <a:pPr marL="0" indent="0" algn="ctr">
              <a:buFont typeface="Arial" panose="020B0604020202020204" pitchFamily="34" charset="0"/>
              <a:buNone/>
              <a:defRPr/>
            </a:pPr>
            <a:r>
              <a:rPr lang="fr-FR" sz="1200" dirty="0"/>
              <a:t>Taux d’équipement : </a:t>
            </a:r>
            <a:r>
              <a:rPr lang="fr-FR" sz="1200" b="1" dirty="0"/>
              <a:t>14,4%</a:t>
            </a:r>
          </a:p>
        </p:txBody>
      </p:sp>
      <p:sp>
        <p:nvSpPr>
          <p:cNvPr id="13" name="Espace réservé du contenu 8">
            <a:extLst>
              <a:ext uri="{FF2B5EF4-FFF2-40B4-BE49-F238E27FC236}">
                <a16:creationId xmlns:a16="http://schemas.microsoft.com/office/drawing/2014/main" id="{EC9DE4F6-B37E-41BA-A89E-41B903CAD710}"/>
              </a:ext>
            </a:extLst>
          </p:cNvPr>
          <p:cNvSpPr txBox="1">
            <a:spLocks/>
          </p:cNvSpPr>
          <p:nvPr/>
        </p:nvSpPr>
        <p:spPr>
          <a:xfrm>
            <a:off x="6492875" y="3819525"/>
            <a:ext cx="2484438" cy="2136775"/>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300"/>
              </a:spcBef>
              <a:defRPr/>
            </a:pPr>
            <a:r>
              <a:rPr lang="fr-FR" sz="1400" b="1" dirty="0">
                <a:solidFill>
                  <a:srgbClr val="C00000"/>
                </a:solidFill>
              </a:rPr>
              <a:t>Impact Part Variable</a:t>
            </a:r>
          </a:p>
          <a:p>
            <a:pPr marL="0" indent="0" algn="ctr">
              <a:spcBef>
                <a:spcPts val="300"/>
              </a:spcBef>
              <a:buFont typeface="Arial" panose="020B0604020202020204" pitchFamily="34" charset="0"/>
              <a:buNone/>
              <a:defRPr/>
            </a:pPr>
            <a:endParaRPr lang="fr-FR" sz="800" b="1" dirty="0"/>
          </a:p>
          <a:p>
            <a:pPr marL="0" indent="0" algn="ctr">
              <a:spcBef>
                <a:spcPts val="300"/>
              </a:spcBef>
              <a:buFont typeface="Arial" panose="020B0604020202020204" pitchFamily="34" charset="0"/>
              <a:buNone/>
              <a:defRPr/>
            </a:pPr>
            <a:r>
              <a:rPr lang="fr-FR" sz="1200" b="1" i="1" dirty="0"/>
              <a:t>PV sur objectif / crédit : </a:t>
            </a:r>
          </a:p>
          <a:p>
            <a:pPr marL="0" indent="0" algn="ctr">
              <a:spcBef>
                <a:spcPts val="300"/>
              </a:spcBef>
              <a:buFont typeface="Arial" panose="020B0604020202020204" pitchFamily="34" charset="0"/>
              <a:buNone/>
              <a:defRPr/>
            </a:pPr>
            <a:r>
              <a:rPr lang="fr-FR" sz="1200" i="1" dirty="0"/>
              <a:t>engagement conso</a:t>
            </a:r>
          </a:p>
          <a:p>
            <a:pPr marL="0" indent="0" algn="ctr">
              <a:spcBef>
                <a:spcPts val="300"/>
              </a:spcBef>
              <a:buFont typeface="Arial" panose="020B0604020202020204" pitchFamily="34" charset="0"/>
              <a:buNone/>
              <a:defRPr/>
            </a:pPr>
            <a:endParaRPr lang="fr-FR" sz="800" i="1" dirty="0"/>
          </a:p>
          <a:p>
            <a:pPr marL="0" indent="0" algn="ctr">
              <a:spcBef>
                <a:spcPts val="300"/>
              </a:spcBef>
              <a:buFont typeface="Arial" panose="020B0604020202020204" pitchFamily="34" charset="0"/>
              <a:buNone/>
              <a:defRPr/>
            </a:pPr>
            <a:r>
              <a:rPr lang="fr-FR" sz="1200" b="1" i="1" dirty="0"/>
              <a:t>Baromètre / crédit :</a:t>
            </a:r>
          </a:p>
          <a:p>
            <a:pPr marL="0" indent="0" algn="ctr">
              <a:spcBef>
                <a:spcPts val="300"/>
              </a:spcBef>
              <a:buFont typeface="Arial" panose="020B0604020202020204" pitchFamily="34" charset="0"/>
              <a:buNone/>
              <a:defRPr/>
            </a:pPr>
            <a:r>
              <a:rPr lang="fr-FR" sz="1200" i="1" dirty="0"/>
              <a:t>Engagements et ventes accessoires (immo et conso), Vente sur client non détenteur de l’univers (x 2 si EER)</a:t>
            </a:r>
          </a:p>
          <a:p>
            <a:pPr marL="0" indent="0" algn="ctr">
              <a:spcBef>
                <a:spcPts val="300"/>
              </a:spcBef>
              <a:buFont typeface="Arial" panose="020B0604020202020204" pitchFamily="34" charset="0"/>
              <a:buNone/>
              <a:defRPr/>
            </a:pPr>
            <a:endParaRPr lang="fr-FR" sz="1200" i="1" dirty="0"/>
          </a:p>
        </p:txBody>
      </p:sp>
      <p:sp>
        <p:nvSpPr>
          <p:cNvPr id="5" name="Rectangle 4">
            <a:extLst>
              <a:ext uri="{FF2B5EF4-FFF2-40B4-BE49-F238E27FC236}">
                <a16:creationId xmlns:a16="http://schemas.microsoft.com/office/drawing/2014/main" id="{1E979494-CC2B-4A7B-85BD-5C613013C97D}"/>
              </a:ext>
            </a:extLst>
          </p:cNvPr>
          <p:cNvSpPr/>
          <p:nvPr/>
        </p:nvSpPr>
        <p:spPr>
          <a:xfrm>
            <a:off x="5410200"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3"/>
              </a:rPr>
              <a:t>Book GERC</a:t>
            </a:r>
            <a:endParaRPr lang="fr-FR" sz="1400" dirty="0"/>
          </a:p>
        </p:txBody>
      </p:sp>
      <p:sp>
        <p:nvSpPr>
          <p:cNvPr id="159" name="Rectangle 158">
            <a:extLst>
              <a:ext uri="{FF2B5EF4-FFF2-40B4-BE49-F238E27FC236}">
                <a16:creationId xmlns:a16="http://schemas.microsoft.com/office/drawing/2014/main" id="{A6571449-D4A7-48A9-AC83-E093ABD17411}"/>
              </a:ext>
            </a:extLst>
          </p:cNvPr>
          <p:cNvSpPr/>
          <p:nvPr/>
        </p:nvSpPr>
        <p:spPr>
          <a:xfrm>
            <a:off x="7466013" y="6089650"/>
            <a:ext cx="1500187"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4"/>
              </a:rPr>
              <a:t>Rapport ORCA</a:t>
            </a:r>
            <a:endParaRPr lang="fr-FR" sz="1400" dirty="0"/>
          </a:p>
        </p:txBody>
      </p:sp>
      <p:sp>
        <p:nvSpPr>
          <p:cNvPr id="160" name="Rectangle 159">
            <a:extLst>
              <a:ext uri="{FF2B5EF4-FFF2-40B4-BE49-F238E27FC236}">
                <a16:creationId xmlns:a16="http://schemas.microsoft.com/office/drawing/2014/main" id="{26080BAA-8433-4E58-97F7-FA7DC74927BC}"/>
              </a:ext>
            </a:extLst>
          </p:cNvPr>
          <p:cNvSpPr/>
          <p:nvPr/>
        </p:nvSpPr>
        <p:spPr>
          <a:xfrm>
            <a:off x="3355975"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5"/>
              </a:rPr>
              <a:t>My PortFolio</a:t>
            </a:r>
            <a:endParaRPr lang="fr-FR" sz="1400" dirty="0"/>
          </a:p>
        </p:txBody>
      </p:sp>
      <p:sp>
        <p:nvSpPr>
          <p:cNvPr id="163" name="Rectangle 162">
            <a:extLst>
              <a:ext uri="{FF2B5EF4-FFF2-40B4-BE49-F238E27FC236}">
                <a16:creationId xmlns:a16="http://schemas.microsoft.com/office/drawing/2014/main" id="{02DE1B43-4EA2-4870-B76D-A71218B421D8}"/>
              </a:ext>
            </a:extLst>
          </p:cNvPr>
          <p:cNvSpPr/>
          <p:nvPr/>
        </p:nvSpPr>
        <p:spPr>
          <a:xfrm>
            <a:off x="1301750"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6"/>
              </a:rPr>
              <a:t>Offres promos</a:t>
            </a:r>
            <a:endParaRPr lang="fr-FR" sz="1400" dirty="0"/>
          </a:p>
        </p:txBody>
      </p:sp>
      <p:sp>
        <p:nvSpPr>
          <p:cNvPr id="164" name="Rectangle 163">
            <a:hlinkClick r:id="rId7" action="ppaction://hlinksldjump"/>
            <a:extLst>
              <a:ext uri="{FF2B5EF4-FFF2-40B4-BE49-F238E27FC236}">
                <a16:creationId xmlns:a16="http://schemas.microsoft.com/office/drawing/2014/main" id="{673CF1BA-D893-46BE-BBB5-074D56175AC0}"/>
              </a:ext>
            </a:extLst>
          </p:cNvPr>
          <p:cNvSpPr/>
          <p:nvPr/>
        </p:nvSpPr>
        <p:spPr>
          <a:xfrm>
            <a:off x="9520238" y="6089650"/>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7" action="ppaction://hlinksldjump"/>
              </a:rPr>
              <a:t>Détail des cibles</a:t>
            </a:r>
            <a:endParaRPr lang="fr-FR" sz="1400" dirty="0"/>
          </a:p>
        </p:txBody>
      </p:sp>
      <p:pic>
        <p:nvPicPr>
          <p:cNvPr id="165" name="Image 164">
            <a:extLst>
              <a:ext uri="{FF2B5EF4-FFF2-40B4-BE49-F238E27FC236}">
                <a16:creationId xmlns:a16="http://schemas.microsoft.com/office/drawing/2014/main" id="{403B1CC4-3A7F-4099-A32D-5919E5DBEB65}"/>
              </a:ext>
            </a:extLst>
          </p:cNvPr>
          <p:cNvPicPr>
            <a:picLocks noChangeAspect="1"/>
          </p:cNvPicPr>
          <p:nvPr/>
        </p:nvPicPr>
        <p:blipFill>
          <a:blip r:embed="rId8" cstate="screen">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flipH="1">
            <a:off x="2634168" y="6069727"/>
            <a:ext cx="404379" cy="475131"/>
          </a:xfrm>
          <a:prstGeom prst="rect">
            <a:avLst/>
          </a:prstGeom>
          <a:noFill/>
        </p:spPr>
      </p:pic>
      <p:pic>
        <p:nvPicPr>
          <p:cNvPr id="17424" name="Image 165">
            <a:extLst>
              <a:ext uri="{FF2B5EF4-FFF2-40B4-BE49-F238E27FC236}">
                <a16:creationId xmlns:a16="http://schemas.microsoft.com/office/drawing/2014/main" id="{CBBD260D-B20B-4399-B000-501047185445}"/>
              </a:ext>
            </a:extLst>
          </p:cNvPr>
          <p:cNvPicPr>
            <a:picLocks noChangeAspect="1" noChangeArrowheads="1"/>
          </p:cNvPicPr>
          <p:nvPr/>
        </p:nvPicPr>
        <p:blipFill>
          <a:blip r:embed="rId9" cstate="screen">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10878959" y="6065838"/>
            <a:ext cx="404812" cy="476250"/>
          </a:xfrm>
          <a:prstGeom prst="rect">
            <a:avLst/>
          </a:prstGeom>
          <a:noFill/>
          <a:ln>
            <a:noFill/>
          </a:ln>
        </p:spPr>
      </p:pic>
      <p:pic>
        <p:nvPicPr>
          <p:cNvPr id="167" name="Image 166">
            <a:extLst>
              <a:ext uri="{FF2B5EF4-FFF2-40B4-BE49-F238E27FC236}">
                <a16:creationId xmlns:a16="http://schemas.microsoft.com/office/drawing/2014/main" id="{FEA15BE5-E5FD-495F-A5D0-4BCEB835017F}"/>
              </a:ext>
            </a:extLst>
          </p:cNvPr>
          <p:cNvPicPr>
            <a:picLocks noChangeAspect="1"/>
          </p:cNvPicPr>
          <p:nvPr/>
        </p:nvPicPr>
        <p:blipFill>
          <a:blip r:embed="rId8" cstate="screen">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flipH="1">
            <a:off x="8786326" y="6069885"/>
            <a:ext cx="404379" cy="475131"/>
          </a:xfrm>
          <a:prstGeom prst="rect">
            <a:avLst/>
          </a:prstGeom>
          <a:noFill/>
        </p:spPr>
      </p:pic>
      <p:pic>
        <p:nvPicPr>
          <p:cNvPr id="168" name="Image 167">
            <a:extLst>
              <a:ext uri="{FF2B5EF4-FFF2-40B4-BE49-F238E27FC236}">
                <a16:creationId xmlns:a16="http://schemas.microsoft.com/office/drawing/2014/main" id="{ED030B30-9A33-4D8B-A919-0ECF279D2866}"/>
              </a:ext>
            </a:extLst>
          </p:cNvPr>
          <p:cNvPicPr>
            <a:picLocks noChangeAspect="1"/>
          </p:cNvPicPr>
          <p:nvPr/>
        </p:nvPicPr>
        <p:blipFill>
          <a:blip r:embed="rId8" cstate="screen">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flipH="1">
            <a:off x="6673891" y="6065757"/>
            <a:ext cx="404379" cy="475131"/>
          </a:xfrm>
          <a:prstGeom prst="rect">
            <a:avLst/>
          </a:prstGeom>
          <a:noFill/>
        </p:spPr>
      </p:pic>
      <p:pic>
        <p:nvPicPr>
          <p:cNvPr id="169" name="Image 168">
            <a:extLst>
              <a:ext uri="{FF2B5EF4-FFF2-40B4-BE49-F238E27FC236}">
                <a16:creationId xmlns:a16="http://schemas.microsoft.com/office/drawing/2014/main" id="{69EA2AF6-E9CD-400E-9BC4-71B51BEDDAF6}"/>
              </a:ext>
            </a:extLst>
          </p:cNvPr>
          <p:cNvPicPr>
            <a:picLocks noChangeAspect="1"/>
          </p:cNvPicPr>
          <p:nvPr/>
        </p:nvPicPr>
        <p:blipFill>
          <a:blip r:embed="rId8" cstate="screen">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flipH="1">
            <a:off x="4638613" y="6030090"/>
            <a:ext cx="404379" cy="475131"/>
          </a:xfrm>
          <a:prstGeom prst="rect">
            <a:avLst/>
          </a:prstGeom>
          <a:noFill/>
        </p:spPr>
      </p:pic>
      <p:pic>
        <p:nvPicPr>
          <p:cNvPr id="82" name="Image 81">
            <a:extLst>
              <a:ext uri="{FF2B5EF4-FFF2-40B4-BE49-F238E27FC236}">
                <a16:creationId xmlns:a16="http://schemas.microsoft.com/office/drawing/2014/main" id="{04601EE3-1F51-40FA-85AE-9B9A1ECC8584}"/>
              </a:ext>
            </a:extLst>
          </p:cNvPr>
          <p:cNvPicPr>
            <a:picLocks noChangeAspect="1"/>
          </p:cNvPicPr>
          <p:nvPr/>
        </p:nvPicPr>
        <p:blipFill>
          <a:blip r:embed="rId10"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sp>
        <p:nvSpPr>
          <p:cNvPr id="27" name="Espace réservé du contenu 8">
            <a:extLst>
              <a:ext uri="{FF2B5EF4-FFF2-40B4-BE49-F238E27FC236}">
                <a16:creationId xmlns:a16="http://schemas.microsoft.com/office/drawing/2014/main" id="{B7A8120B-E0CA-4C9F-A5C4-0F91866DB188}"/>
              </a:ext>
            </a:extLst>
          </p:cNvPr>
          <p:cNvSpPr txBox="1">
            <a:spLocks/>
          </p:cNvSpPr>
          <p:nvPr/>
        </p:nvSpPr>
        <p:spPr>
          <a:xfrm>
            <a:off x="9097963" y="3819525"/>
            <a:ext cx="2484437" cy="1076325"/>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600"/>
              </a:spcAft>
              <a:defRPr/>
            </a:pPr>
            <a:r>
              <a:rPr lang="fr-FR" sz="1400" b="1" dirty="0">
                <a:solidFill>
                  <a:srgbClr val="C00000"/>
                </a:solidFill>
              </a:rPr>
              <a:t>L’astuce </a:t>
            </a:r>
            <a:r>
              <a:rPr lang="fr-FR" sz="1400" b="1" dirty="0" err="1">
                <a:solidFill>
                  <a:srgbClr val="C00000"/>
                </a:solidFill>
              </a:rPr>
              <a:t>Selfcare</a:t>
            </a:r>
            <a:endParaRPr lang="fr-FR" sz="1400" b="1" dirty="0">
              <a:solidFill>
                <a:srgbClr val="C00000"/>
              </a:solidFill>
            </a:endParaRPr>
          </a:p>
          <a:p>
            <a:pPr marL="0" indent="0" algn="ctr">
              <a:spcBef>
                <a:spcPts val="0"/>
              </a:spcBef>
              <a:buNone/>
              <a:defRPr/>
            </a:pPr>
            <a:r>
              <a:rPr lang="fr-FR" sz="1200" dirty="0">
                <a:hlinkClick r:id="rId11"/>
              </a:rPr>
              <a:t>Sur l’appli ou DEI, l'estimation du montant de prêt proposé en quelques clics !</a:t>
            </a:r>
            <a:endParaRPr lang="fr-FR" sz="1200" b="1" dirty="0"/>
          </a:p>
          <a:p>
            <a:pPr>
              <a:defRPr/>
            </a:pPr>
            <a:r>
              <a:rPr lang="fr-FR" sz="100" dirty="0">
                <a:highlight>
                  <a:srgbClr val="FFFF00"/>
                </a:highlight>
              </a:rPr>
              <a:t>9</a:t>
            </a:r>
          </a:p>
        </p:txBody>
      </p:sp>
      <p:pic>
        <p:nvPicPr>
          <p:cNvPr id="17432" name="Image 39">
            <a:extLst>
              <a:ext uri="{FF2B5EF4-FFF2-40B4-BE49-F238E27FC236}">
                <a16:creationId xmlns:a16="http://schemas.microsoft.com/office/drawing/2014/main" id="{5BDD23B5-5655-4906-B32B-B95F9F43973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29288" y="3876675"/>
            <a:ext cx="5715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33" name="Image 2">
            <a:extLst>
              <a:ext uri="{FF2B5EF4-FFF2-40B4-BE49-F238E27FC236}">
                <a16:creationId xmlns:a16="http://schemas.microsoft.com/office/drawing/2014/main" id="{08F72415-B6BD-4F2A-A205-5EBABE12D17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9063" y="1438275"/>
            <a:ext cx="684212"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Espace réservé du contenu 8">
            <a:extLst>
              <a:ext uri="{FF2B5EF4-FFF2-40B4-BE49-F238E27FC236}">
                <a16:creationId xmlns:a16="http://schemas.microsoft.com/office/drawing/2014/main" id="{420786A8-8513-4D47-9BDA-DEAD290E2B2C}"/>
              </a:ext>
            </a:extLst>
          </p:cNvPr>
          <p:cNvSpPr txBox="1">
            <a:spLocks/>
          </p:cNvSpPr>
          <p:nvPr/>
        </p:nvSpPr>
        <p:spPr>
          <a:xfrm>
            <a:off x="695325" y="1268413"/>
            <a:ext cx="4591050" cy="2365375"/>
          </a:xfrm>
          <a:prstGeom prst="rect">
            <a:avLst/>
          </a:prstGeom>
          <a:ln w="28575">
            <a:noFill/>
          </a:ln>
        </p:spPr>
        <p:txBody>
          <a:bodyPr rIns="36000"/>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fontAlgn="auto" hangingPunct="1">
              <a:spcAft>
                <a:spcPts val="0"/>
              </a:spcAft>
              <a:defRPr/>
            </a:pPr>
            <a:r>
              <a:rPr lang="fr-FR" sz="1400" b="1" dirty="0">
                <a:solidFill>
                  <a:srgbClr val="C00000"/>
                </a:solidFill>
              </a:rPr>
              <a:t>Qui contacter ? </a:t>
            </a:r>
          </a:p>
          <a:p>
            <a:pPr lvl="1" eaLnBrk="1" fontAlgn="auto" hangingPunct="1">
              <a:spcBef>
                <a:spcPts val="300"/>
              </a:spcBef>
              <a:spcAft>
                <a:spcPts val="0"/>
              </a:spcAft>
              <a:defRPr/>
            </a:pPr>
            <a:endParaRPr lang="fr-FR" sz="1200" b="1" dirty="0"/>
          </a:p>
          <a:p>
            <a:pPr lvl="1" eaLnBrk="1" fontAlgn="auto" hangingPunct="1">
              <a:spcBef>
                <a:spcPts val="300"/>
              </a:spcBef>
              <a:spcAft>
                <a:spcPts val="0"/>
              </a:spcAft>
              <a:defRPr/>
            </a:pPr>
            <a:r>
              <a:rPr lang="fr-FR" sz="1200" b="1" dirty="0"/>
              <a:t>Potentiel conso</a:t>
            </a:r>
          </a:p>
          <a:p>
            <a:pPr lvl="2" eaLnBrk="1" fontAlgn="auto" hangingPunct="1">
              <a:spcBef>
                <a:spcPts val="300"/>
              </a:spcBef>
              <a:spcAft>
                <a:spcPts val="0"/>
              </a:spcAft>
              <a:defRPr/>
            </a:pPr>
            <a:r>
              <a:rPr lang="fr-FR" sz="1050" dirty="0"/>
              <a:t>Clients pour lesquels a été déterminée une estimation du montant de prêt personnel pouvant lui être proposé</a:t>
            </a:r>
          </a:p>
          <a:p>
            <a:pPr lvl="1" eaLnBrk="1" fontAlgn="auto" hangingPunct="1">
              <a:spcBef>
                <a:spcPts val="300"/>
              </a:spcBef>
              <a:spcAft>
                <a:spcPts val="0"/>
              </a:spcAft>
              <a:defRPr/>
            </a:pPr>
            <a:r>
              <a:rPr lang="fr-FR" sz="1200" b="1" dirty="0"/>
              <a:t>ORCA</a:t>
            </a:r>
            <a:endParaRPr lang="fr-FR" b="1" dirty="0"/>
          </a:p>
          <a:p>
            <a:pPr lvl="2" eaLnBrk="1" fontAlgn="auto" hangingPunct="1">
              <a:spcBef>
                <a:spcPts val="300"/>
              </a:spcBef>
              <a:spcAft>
                <a:spcPts val="0"/>
              </a:spcAft>
              <a:defRPr/>
            </a:pPr>
            <a:r>
              <a:rPr lang="fr-FR" sz="1050" dirty="0"/>
              <a:t>Atelier des décodeurs ‘primo-accession’ pour les clients locataires ou locataires à titre gratuit</a:t>
            </a:r>
          </a:p>
          <a:p>
            <a:pPr lvl="1" eaLnBrk="1" fontAlgn="auto" hangingPunct="1">
              <a:spcBef>
                <a:spcPts val="300"/>
              </a:spcBef>
              <a:spcAft>
                <a:spcPts val="0"/>
              </a:spcAft>
              <a:defRPr/>
            </a:pPr>
            <a:r>
              <a:rPr lang="fr-FR" sz="1200" b="1" dirty="0"/>
              <a:t>Mon </a:t>
            </a:r>
            <a:r>
              <a:rPr lang="fr-FR" sz="1200" b="1" dirty="0" err="1"/>
              <a:t>PortFolio</a:t>
            </a:r>
            <a:endParaRPr lang="fr-FR" sz="1200" b="1" dirty="0"/>
          </a:p>
          <a:p>
            <a:pPr lvl="2" eaLnBrk="1" fontAlgn="auto" hangingPunct="1">
              <a:spcBef>
                <a:spcPts val="300"/>
              </a:spcBef>
              <a:spcAft>
                <a:spcPts val="0"/>
              </a:spcAft>
              <a:defRPr/>
            </a:pPr>
            <a:r>
              <a:rPr lang="fr-FR" sz="1050" b="1" dirty="0"/>
              <a:t>Clients sans Univers Crédit</a:t>
            </a:r>
          </a:p>
        </p:txBody>
      </p:sp>
      <p:pic>
        <p:nvPicPr>
          <p:cNvPr id="34" name="Image 165">
            <a:extLst>
              <a:ext uri="{FF2B5EF4-FFF2-40B4-BE49-F238E27FC236}">
                <a16:creationId xmlns:a16="http://schemas.microsoft.com/office/drawing/2014/main" id="{EA8A4548-3E77-4DBC-8319-DB81B08F2D0D}"/>
              </a:ext>
            </a:extLst>
          </p:cNvPr>
          <p:cNvPicPr>
            <a:picLocks noChangeAspect="1" noChangeArrowheads="1"/>
          </p:cNvPicPr>
          <p:nvPr/>
        </p:nvPicPr>
        <p:blipFill>
          <a:blip r:embed="rId9" cstate="screen">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11294269" y="4302561"/>
            <a:ext cx="404812" cy="476250"/>
          </a:xfrm>
          <a:prstGeom prst="rect">
            <a:avLst/>
          </a:prstGeom>
          <a:noFill/>
          <a:ln>
            <a:noFill/>
          </a:ln>
        </p:spPr>
      </p:pic>
      <p:pic>
        <p:nvPicPr>
          <p:cNvPr id="33" name="Picture 3">
            <a:extLst>
              <a:ext uri="{FF2B5EF4-FFF2-40B4-BE49-F238E27FC236}">
                <a16:creationId xmlns:a16="http://schemas.microsoft.com/office/drawing/2014/main" id="{7086191E-E1EF-4A38-B042-1AC493512EF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12752" y="5497615"/>
            <a:ext cx="416219" cy="393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2" descr="Sticker arbre été vert pas cher Etiquette &amp;amp;amp; Autocollant">
            <a:extLst>
              <a:ext uri="{FF2B5EF4-FFF2-40B4-BE49-F238E27FC236}">
                <a16:creationId xmlns:a16="http://schemas.microsoft.com/office/drawing/2014/main" id="{0FF96EA6-EAC6-4E6E-9F01-C4AB1A71610F}"/>
              </a:ext>
            </a:extLst>
          </p:cNvPr>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1497" y="4835792"/>
            <a:ext cx="413416" cy="41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 descr="Sticker arbre été vert pas cher Etiquette &amp;amp;amp; Autocollant">
            <a:extLst>
              <a:ext uri="{FF2B5EF4-FFF2-40B4-BE49-F238E27FC236}">
                <a16:creationId xmlns:a16="http://schemas.microsoft.com/office/drawing/2014/main" id="{18BE58A3-064C-4B71-AB10-758EAE555CD0}"/>
              </a:ext>
            </a:extLst>
          </p:cNvPr>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1497" y="4445512"/>
            <a:ext cx="413416" cy="41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 descr="Sticker arbre été vert pas cher Etiquette &amp;amp;amp; Autocollant">
            <a:extLst>
              <a:ext uri="{FF2B5EF4-FFF2-40B4-BE49-F238E27FC236}">
                <a16:creationId xmlns:a16="http://schemas.microsoft.com/office/drawing/2014/main" id="{463734B7-9A43-42FE-8478-EEF4CF8A3E57}"/>
              </a:ext>
            </a:extLst>
          </p:cNvPr>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1497" y="4032096"/>
            <a:ext cx="413416" cy="41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5">
            <a:extLst>
              <a:ext uri="{FF2B5EF4-FFF2-40B4-BE49-F238E27FC236}">
                <a16:creationId xmlns:a16="http://schemas.microsoft.com/office/drawing/2014/main" id="{DE7D7A03-7909-4A9E-8199-1536B6A307CA}"/>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Espace réservé du texte 5">
            <a:extLst>
              <a:ext uri="{FF2B5EF4-FFF2-40B4-BE49-F238E27FC236}">
                <a16:creationId xmlns:a16="http://schemas.microsoft.com/office/drawing/2014/main" id="{09E1F94B-CBCF-4D2B-9C28-C761625DE3F5}"/>
              </a:ext>
            </a:extLst>
          </p:cNvPr>
          <p:cNvSpPr>
            <a:spLocks noGrp="1" noChangeArrowheads="1"/>
          </p:cNvSpPr>
          <p:nvPr>
            <p:ph type="body" sz="quarter" idx="12"/>
          </p:nvPr>
        </p:nvSpPr>
        <p:spPr bwMode="auto">
          <a:xfrm>
            <a:off x="695325" y="463550"/>
            <a:ext cx="10980738" cy="720725"/>
          </a:xfrm>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defRPr/>
            </a:pPr>
            <a:r>
              <a:rPr lang="fr-FR" altLang="fr-FR" dirty="0">
                <a:solidFill>
                  <a:srgbClr val="72B62F"/>
                </a:solidFill>
              </a:rPr>
              <a:t>GREEN BOOK </a:t>
            </a:r>
            <a:r>
              <a:rPr lang="fr-FR" altLang="fr-FR" dirty="0"/>
              <a:t>– Lancement du Green Book, pour être de réels partenaires des projets green de nos clients</a:t>
            </a:r>
          </a:p>
        </p:txBody>
      </p:sp>
      <p:sp>
        <p:nvSpPr>
          <p:cNvPr id="7" name="Espace réservé du texte 6">
            <a:extLst>
              <a:ext uri="{FF2B5EF4-FFF2-40B4-BE49-F238E27FC236}">
                <a16:creationId xmlns:a16="http://schemas.microsoft.com/office/drawing/2014/main" id="{D8E96C10-85AA-4ED5-848E-3A1CD6730582}"/>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b="0" dirty="0">
                <a:solidFill>
                  <a:srgbClr val="C00000"/>
                </a:solidFill>
              </a:rPr>
              <a:t>Grand Public</a:t>
            </a:r>
            <a:r>
              <a:rPr dirty="0"/>
              <a:t> - </a:t>
            </a:r>
            <a:r>
              <a:rPr dirty="0">
                <a:solidFill>
                  <a:srgbClr val="C00000"/>
                </a:solidFill>
              </a:rPr>
              <a:t>Premiums</a:t>
            </a:r>
            <a:r>
              <a:rPr dirty="0"/>
              <a:t> - Professionnels </a:t>
            </a:r>
          </a:p>
        </p:txBody>
      </p:sp>
      <p:pic>
        <p:nvPicPr>
          <p:cNvPr id="3" name="Image 2">
            <a:extLst>
              <a:ext uri="{FF2B5EF4-FFF2-40B4-BE49-F238E27FC236}">
                <a16:creationId xmlns:a16="http://schemas.microsoft.com/office/drawing/2014/main" id="{59C63700-AF87-46CC-B7F7-12F283ED79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6264" y="3473089"/>
            <a:ext cx="4832468" cy="2509886"/>
          </a:xfrm>
          <a:prstGeom prst="rect">
            <a:avLst/>
          </a:prstGeom>
          <a:ln>
            <a:noFill/>
          </a:ln>
          <a:effectLst>
            <a:outerShdw blurRad="292100" dist="139700" dir="2700000" algn="tl" rotWithShape="0">
              <a:srgbClr val="333333">
                <a:alpha val="65000"/>
              </a:srgbClr>
            </a:outerShdw>
          </a:effectLst>
        </p:spPr>
      </p:pic>
      <p:pic>
        <p:nvPicPr>
          <p:cNvPr id="4" name="Image 3">
            <a:extLst>
              <a:ext uri="{FF2B5EF4-FFF2-40B4-BE49-F238E27FC236}">
                <a16:creationId xmlns:a16="http://schemas.microsoft.com/office/drawing/2014/main" id="{B1290DB7-0A5C-48C7-B08A-F8C6388D09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324" y="3041961"/>
            <a:ext cx="6027131" cy="3372142"/>
          </a:xfrm>
          <a:prstGeom prst="rect">
            <a:avLst/>
          </a:prstGeom>
          <a:ln>
            <a:noFill/>
          </a:ln>
          <a:effectLst>
            <a:outerShdw blurRad="292100" dist="139700" dir="2700000" algn="tl" rotWithShape="0">
              <a:srgbClr val="333333">
                <a:alpha val="65000"/>
              </a:srgbClr>
            </a:outerShdw>
          </a:effectLst>
        </p:spPr>
      </p:pic>
      <p:sp>
        <p:nvSpPr>
          <p:cNvPr id="11" name="Espace réservé du contenu 2">
            <a:extLst>
              <a:ext uri="{FF2B5EF4-FFF2-40B4-BE49-F238E27FC236}">
                <a16:creationId xmlns:a16="http://schemas.microsoft.com/office/drawing/2014/main" id="{F221589B-2A61-480F-922D-7CD772789786}"/>
              </a:ext>
            </a:extLst>
          </p:cNvPr>
          <p:cNvSpPr txBox="1">
            <a:spLocks noChangeArrowheads="1"/>
          </p:cNvSpPr>
          <p:nvPr/>
        </p:nvSpPr>
        <p:spPr bwMode="auto">
          <a:xfrm>
            <a:off x="695324" y="1322388"/>
            <a:ext cx="11043408" cy="1519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buClr>
                <a:schemeClr val="bg1"/>
              </a:buClr>
            </a:pPr>
            <a:r>
              <a:rPr lang="fr-FR" sz="1400" dirty="0">
                <a:solidFill>
                  <a:schemeClr val="tx1">
                    <a:lumMod val="75000"/>
                    <a:lumOff val="25000"/>
                  </a:schemeClr>
                </a:solidFill>
                <a:latin typeface="Calibri" panose="020F0502020204030204" pitchFamily="34" charset="0"/>
                <a:cs typeface="Calibri" panose="020F0502020204030204" pitchFamily="34" charset="0"/>
              </a:rPr>
              <a:t>Pour nous, Caisse d’Epargne, banque de proximité et entreprise mutualiste responsable, la notion de développement durable fait partie intégrante de notre ADN. </a:t>
            </a:r>
            <a:endParaRPr lang="fr-FR" sz="400" dirty="0">
              <a:solidFill>
                <a:schemeClr val="tx1">
                  <a:lumMod val="75000"/>
                  <a:lumOff val="25000"/>
                </a:schemeClr>
              </a:solidFill>
              <a:latin typeface="Calibri" panose="020F0502020204030204" pitchFamily="34" charset="0"/>
              <a:cs typeface="Calibri" panose="020F0502020204030204" pitchFamily="34" charset="0"/>
            </a:endParaRPr>
          </a:p>
          <a:p>
            <a:pPr algn="just">
              <a:buClr>
                <a:schemeClr val="bg1"/>
              </a:buClr>
            </a:pPr>
            <a:endParaRPr lang="fr-FR" sz="1400" dirty="0">
              <a:solidFill>
                <a:schemeClr val="tx1">
                  <a:lumMod val="75000"/>
                  <a:lumOff val="25000"/>
                </a:schemeClr>
              </a:solidFill>
              <a:latin typeface="Calibri" panose="020F0502020204030204" pitchFamily="34" charset="0"/>
              <a:cs typeface="Calibri" panose="020F0502020204030204" pitchFamily="34" charset="0"/>
            </a:endParaRPr>
          </a:p>
          <a:p>
            <a:pPr algn="just">
              <a:buClr>
                <a:schemeClr val="bg1"/>
              </a:buClr>
            </a:pPr>
            <a:r>
              <a:rPr lang="fr-FR" sz="1400" dirty="0">
                <a:solidFill>
                  <a:schemeClr val="tx1">
                    <a:lumMod val="75000"/>
                    <a:lumOff val="25000"/>
                  </a:schemeClr>
                </a:solidFill>
                <a:latin typeface="Calibri" panose="020F0502020204030204" pitchFamily="34" charset="0"/>
                <a:cs typeface="Calibri" panose="020F0502020204030204" pitchFamily="34" charset="0"/>
              </a:rPr>
              <a:t>C’est la raison pour laquelle nous avons élaboré un</a:t>
            </a:r>
            <a:r>
              <a:rPr lang="fr-FR" sz="1400" dirty="0">
                <a:solidFill>
                  <a:schemeClr val="tx1">
                    <a:lumMod val="50000"/>
                    <a:lumOff val="50000"/>
                  </a:schemeClr>
                </a:solidFill>
                <a:latin typeface="Calibri" panose="020F0502020204030204" pitchFamily="34" charset="0"/>
                <a:cs typeface="Calibri" panose="020F0502020204030204" pitchFamily="34" charset="0"/>
              </a:rPr>
              <a:t> </a:t>
            </a:r>
            <a:r>
              <a:rPr lang="fr-FR" sz="1400" b="1" dirty="0">
                <a:solidFill>
                  <a:srgbClr val="80C435"/>
                </a:solidFill>
                <a:latin typeface="Calibri" panose="020F0502020204030204" pitchFamily="34" charset="0"/>
                <a:cs typeface="Calibri" panose="020F0502020204030204" pitchFamily="34" charset="0"/>
              </a:rPr>
              <a:t>Green Book </a:t>
            </a:r>
            <a:r>
              <a:rPr lang="fr-FR" sz="1400" dirty="0">
                <a:solidFill>
                  <a:schemeClr val="tx1">
                    <a:lumMod val="75000"/>
                    <a:lumOff val="25000"/>
                  </a:schemeClr>
                </a:solidFill>
                <a:latin typeface="Calibri" panose="020F0502020204030204" pitchFamily="34" charset="0"/>
                <a:cs typeface="Calibri" panose="020F0502020204030204" pitchFamily="34" charset="0"/>
              </a:rPr>
              <a:t>qui vous sera utile pour encourager les projets Green de vos clients et vous permettra d’approfondir les solutions « éco responsables » que nous pouvons leur apporter. </a:t>
            </a:r>
          </a:p>
          <a:p>
            <a:pPr algn="just">
              <a:buClr>
                <a:schemeClr val="bg1"/>
              </a:buClr>
            </a:pPr>
            <a:endParaRPr lang="fr-FR" sz="1400" b="1" dirty="0">
              <a:solidFill>
                <a:schemeClr val="tx1">
                  <a:lumMod val="75000"/>
                  <a:lumOff val="25000"/>
                </a:schemeClr>
              </a:solidFill>
              <a:latin typeface="Calibri" panose="020F0502020204030204" pitchFamily="34" charset="0"/>
              <a:cs typeface="Calibri" panose="020F0502020204030204" pitchFamily="34" charset="0"/>
            </a:endParaRPr>
          </a:p>
          <a:p>
            <a:pPr algn="just">
              <a:buClr>
                <a:schemeClr val="bg1"/>
              </a:buClr>
            </a:pPr>
            <a:r>
              <a:rPr lang="fr-FR" sz="1400" b="1" dirty="0">
                <a:solidFill>
                  <a:schemeClr val="tx1">
                    <a:lumMod val="75000"/>
                    <a:lumOff val="25000"/>
                  </a:schemeClr>
                </a:solidFill>
                <a:latin typeface="Calibri" panose="020F0502020204030204" pitchFamily="34" charset="0"/>
                <a:cs typeface="Calibri" panose="020F0502020204030204" pitchFamily="34" charset="0"/>
              </a:rPr>
              <a:t>Une HDJ dédiée au</a:t>
            </a:r>
            <a:r>
              <a:rPr lang="fr-FR" sz="1400" b="1" dirty="0">
                <a:solidFill>
                  <a:schemeClr val="tx1">
                    <a:lumMod val="50000"/>
                    <a:lumOff val="50000"/>
                  </a:schemeClr>
                </a:solidFill>
                <a:latin typeface="Calibri" panose="020F0502020204030204" pitchFamily="34" charset="0"/>
                <a:cs typeface="Calibri" panose="020F0502020204030204" pitchFamily="34" charset="0"/>
              </a:rPr>
              <a:t> </a:t>
            </a:r>
            <a:r>
              <a:rPr lang="fr-FR" sz="1400" b="1" dirty="0">
                <a:solidFill>
                  <a:srgbClr val="80C435"/>
                </a:solidFill>
                <a:latin typeface="Calibri" panose="020F0502020204030204" pitchFamily="34" charset="0"/>
                <a:cs typeface="Calibri" panose="020F0502020204030204" pitchFamily="34" charset="0"/>
              </a:rPr>
              <a:t>Green Book </a:t>
            </a:r>
            <a:r>
              <a:rPr lang="fr-FR" sz="1400" b="1" dirty="0">
                <a:solidFill>
                  <a:schemeClr val="tx1">
                    <a:lumMod val="75000"/>
                    <a:lumOff val="25000"/>
                  </a:schemeClr>
                </a:solidFill>
                <a:latin typeface="Calibri" panose="020F0502020204030204" pitchFamily="34" charset="0"/>
                <a:cs typeface="Calibri" panose="020F0502020204030204" pitchFamily="34" charset="0"/>
              </a:rPr>
              <a:t>vous sera proposée courant septembre. </a:t>
            </a:r>
          </a:p>
        </p:txBody>
      </p:sp>
    </p:spTree>
    <p:extLst>
      <p:ext uri="{BB962C8B-B14F-4D97-AF65-F5344CB8AC3E}">
        <p14:creationId xmlns:p14="http://schemas.microsoft.com/office/powerpoint/2010/main" val="3946438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Image 5">
            <a:extLst>
              <a:ext uri="{FF2B5EF4-FFF2-40B4-BE49-F238E27FC236}">
                <a16:creationId xmlns:a16="http://schemas.microsoft.com/office/drawing/2014/main" id="{D4FFC164-5DA2-445E-9126-59F072599015}"/>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au 2">
            <a:extLst>
              <a:ext uri="{FF2B5EF4-FFF2-40B4-BE49-F238E27FC236}">
                <a16:creationId xmlns:a16="http://schemas.microsoft.com/office/drawing/2014/main" id="{5BAFE391-F5E9-4411-802B-DDF5628B3ACE}"/>
              </a:ext>
            </a:extLst>
          </p:cNvPr>
          <p:cNvGraphicFramePr>
            <a:graphicFrameLocks noGrp="1"/>
          </p:cNvGraphicFramePr>
          <p:nvPr>
            <p:extLst>
              <p:ext uri="{D42A27DB-BD31-4B8C-83A1-F6EECF244321}">
                <p14:modId xmlns:p14="http://schemas.microsoft.com/office/powerpoint/2010/main" val="73061207"/>
              </p:ext>
            </p:extLst>
          </p:nvPr>
        </p:nvGraphicFramePr>
        <p:xfrm>
          <a:off x="160809" y="2031242"/>
          <a:ext cx="11717682" cy="4787444"/>
        </p:xfrm>
        <a:graphic>
          <a:graphicData uri="http://schemas.openxmlformats.org/drawingml/2006/table">
            <a:tbl>
              <a:tblPr firstRow="1" bandRow="1">
                <a:tableStyleId>{2D5ABB26-0587-4C30-8999-92F81FD0307C}</a:tableStyleId>
              </a:tblPr>
              <a:tblGrid>
                <a:gridCol w="1183742">
                  <a:extLst>
                    <a:ext uri="{9D8B030D-6E8A-4147-A177-3AD203B41FA5}">
                      <a16:colId xmlns:a16="http://schemas.microsoft.com/office/drawing/2014/main" val="233028858"/>
                    </a:ext>
                  </a:extLst>
                </a:gridCol>
                <a:gridCol w="2917371">
                  <a:extLst>
                    <a:ext uri="{9D8B030D-6E8A-4147-A177-3AD203B41FA5}">
                      <a16:colId xmlns:a16="http://schemas.microsoft.com/office/drawing/2014/main" val="3904243132"/>
                    </a:ext>
                  </a:extLst>
                </a:gridCol>
                <a:gridCol w="4963886">
                  <a:extLst>
                    <a:ext uri="{9D8B030D-6E8A-4147-A177-3AD203B41FA5}">
                      <a16:colId xmlns:a16="http://schemas.microsoft.com/office/drawing/2014/main" val="3474167940"/>
                    </a:ext>
                  </a:extLst>
                </a:gridCol>
                <a:gridCol w="714103">
                  <a:extLst>
                    <a:ext uri="{9D8B030D-6E8A-4147-A177-3AD203B41FA5}">
                      <a16:colId xmlns:a16="http://schemas.microsoft.com/office/drawing/2014/main" val="3039548512"/>
                    </a:ext>
                  </a:extLst>
                </a:gridCol>
                <a:gridCol w="731520">
                  <a:extLst>
                    <a:ext uri="{9D8B030D-6E8A-4147-A177-3AD203B41FA5}">
                      <a16:colId xmlns:a16="http://schemas.microsoft.com/office/drawing/2014/main" val="1807294722"/>
                    </a:ext>
                  </a:extLst>
                </a:gridCol>
                <a:gridCol w="1207060">
                  <a:extLst>
                    <a:ext uri="{9D8B030D-6E8A-4147-A177-3AD203B41FA5}">
                      <a16:colId xmlns:a16="http://schemas.microsoft.com/office/drawing/2014/main" val="938146078"/>
                    </a:ext>
                  </a:extLst>
                </a:gridCol>
              </a:tblGrid>
              <a:tr h="256976">
                <a:tc>
                  <a:txBody>
                    <a:bodyPr/>
                    <a:lstStyle/>
                    <a:p>
                      <a:pPr algn="ctr"/>
                      <a:r>
                        <a:rPr lang="fr-FR" sz="1200" b="1" i="0" u="none" strike="noStrike" kern="1200" dirty="0">
                          <a:solidFill>
                            <a:srgbClr val="FFFFFF"/>
                          </a:solidFill>
                          <a:effectLst/>
                          <a:latin typeface="Arial" panose="020B0604020202020204" pitchFamily="34" charset="0"/>
                          <a:ea typeface="+mn-ea"/>
                          <a:cs typeface="+mn-cs"/>
                        </a:rPr>
                        <a:t>Domaine</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i="0" u="none" strike="noStrike" kern="1200" dirty="0">
                          <a:solidFill>
                            <a:srgbClr val="FFFFFF"/>
                          </a:solidFill>
                          <a:effectLst/>
                          <a:latin typeface="Arial" panose="020B0604020202020204" pitchFamily="34" charset="0"/>
                          <a:ea typeface="+mn-ea"/>
                          <a:cs typeface="+mn-cs"/>
                        </a:rPr>
                        <a:t>Action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i="0" u="none" strike="noStrike" kern="1200" dirty="0">
                          <a:solidFill>
                            <a:srgbClr val="FFFFFF"/>
                          </a:solidFill>
                          <a:effectLst/>
                          <a:latin typeface="Arial" panose="020B0604020202020204" pitchFamily="34" charset="0"/>
                          <a:ea typeface="+mn-ea"/>
                          <a:cs typeface="+mn-cs"/>
                        </a:rPr>
                        <a:t>Cible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i="0" u="none" strike="noStrike" kern="1200" dirty="0">
                          <a:solidFill>
                            <a:srgbClr val="FFFFFF"/>
                          </a:solidFill>
                          <a:effectLst/>
                          <a:latin typeface="Arial" panose="020B0604020202020204" pitchFamily="34" charset="0"/>
                          <a:ea typeface="+mn-ea"/>
                          <a:cs typeface="+mn-cs"/>
                        </a:rPr>
                        <a:t>Date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i="0" u="none" strike="noStrike" kern="1200" dirty="0">
                          <a:solidFill>
                            <a:srgbClr val="FFFFFF"/>
                          </a:solidFill>
                          <a:effectLst/>
                          <a:latin typeface="Arial" panose="020B0604020202020204" pitchFamily="34" charset="0"/>
                          <a:ea typeface="+mn-ea"/>
                          <a:cs typeface="+mn-cs"/>
                        </a:rPr>
                        <a:t>Volume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i="0" u="none" strike="noStrike" kern="1200" dirty="0">
                          <a:solidFill>
                            <a:srgbClr val="FFFFFF"/>
                          </a:solidFill>
                          <a:effectLst/>
                          <a:latin typeface="Arial" panose="020B0604020202020204" pitchFamily="34" charset="0"/>
                          <a:ea typeface="+mn-ea"/>
                          <a:cs typeface="+mn-cs"/>
                        </a:rPr>
                        <a:t>Canal</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27206633"/>
                  </a:ext>
                </a:extLst>
              </a:tr>
              <a:tr h="0">
                <a:tc rowSpan="6">
                  <a:txBody>
                    <a:bodyPr/>
                    <a:lstStyle/>
                    <a:p>
                      <a:pPr algn="ctr"/>
                      <a:r>
                        <a:rPr lang="fr-FR" sz="1100" b="1" dirty="0">
                          <a:solidFill>
                            <a:srgbClr val="BB2D31"/>
                          </a:solidFill>
                          <a:latin typeface="+mj-lt"/>
                        </a:rPr>
                        <a:t>EPARGNE</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p>
                      <a:r>
                        <a:rPr lang="fr-FR" sz="900" b="1" i="0" u="none" strike="noStrike" kern="1200" dirty="0">
                          <a:solidFill>
                            <a:srgbClr val="595959"/>
                          </a:solidFill>
                          <a:effectLst/>
                          <a:latin typeface="Arial" panose="020B0604020202020204" pitchFamily="34" charset="0"/>
                          <a:ea typeface="+mn-ea"/>
                          <a:cs typeface="+mn-cs"/>
                        </a:rPr>
                        <a:t>Mise à jour QCF-QR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r>
                        <a:rPr lang="fr-FR" sz="900" b="0" i="0" u="none" strike="noStrike" kern="1200" dirty="0">
                          <a:solidFill>
                            <a:srgbClr val="595959"/>
                          </a:solidFill>
                          <a:effectLst/>
                          <a:latin typeface="Arial" panose="020B0604020202020204" pitchFamily="34" charset="0"/>
                          <a:ea typeface="+mn-ea"/>
                          <a:cs typeface="+mn-cs"/>
                        </a:rPr>
                        <a:t>Clients avec QCF-QR renseigné depuis plus de 24 mois OU C0</a:t>
                      </a:r>
                      <a:endParaRPr lang="fr-FR" sz="900" b="0" i="0" u="none" strike="noStrike" kern="1200" dirty="0">
                        <a:solidFill>
                          <a:srgbClr val="595959"/>
                        </a:solidFill>
                        <a:effectLst/>
                        <a:latin typeface="Arial" panose="020B0604020202020204" pitchFamily="34" charset="0"/>
                        <a:ea typeface="+mn-ea"/>
                        <a:cs typeface="+mn-cs"/>
                        <a:sym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900" b="0" i="0" u="none" strike="noStrike" kern="1200" dirty="0">
                          <a:solidFill>
                            <a:srgbClr val="595959"/>
                          </a:solidFill>
                          <a:effectLst/>
                          <a:latin typeface="Arial" panose="020B0604020202020204" pitchFamily="34" charset="0"/>
                          <a:ea typeface="+mn-ea"/>
                          <a:cs typeface="+mn-cs"/>
                        </a:rPr>
                        <a:t>Sept.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a:r>
                        <a:rPr lang="fr-FR" sz="900" b="0" i="0" u="none" strike="noStrike" kern="1200" dirty="0">
                          <a:solidFill>
                            <a:srgbClr val="595959"/>
                          </a:solidFill>
                          <a:effectLst/>
                          <a:latin typeface="Arial" panose="020B0604020202020204" pitchFamily="34" charset="0"/>
                          <a:ea typeface="+mn-ea"/>
                          <a:cs typeface="+mn-cs"/>
                        </a:rPr>
                        <a:t>A venir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sz="1000" dirty="0">
                        <a:solidFill>
                          <a:schemeClr val="tx1">
                            <a:lumMod val="75000"/>
                            <a:lumOff val="25000"/>
                          </a:schemeClr>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833807465"/>
                  </a:ext>
                </a:extLst>
              </a:tr>
              <a:tr h="205132">
                <a:tc vMerge="1">
                  <a:txBody>
                    <a:bodyPr/>
                    <a:lstStyle/>
                    <a:p>
                      <a:endParaRPr lang="fr-FR"/>
                    </a:p>
                  </a:txBody>
                  <a:tcPr>
                    <a:lnT w="12700" cap="flat" cmpd="sng" algn="ctr">
                      <a:solidFill>
                        <a:schemeClr val="tx1"/>
                      </a:solidFill>
                      <a:prstDash val="solid"/>
                      <a:round/>
                      <a:headEnd type="none" w="med" len="med"/>
                      <a:tailEnd type="none" w="med" len="med"/>
                    </a:lnT>
                  </a:tcPr>
                </a:tc>
                <a:tc>
                  <a:txBody>
                    <a:bodyPr/>
                    <a:lstStyle/>
                    <a:p>
                      <a:pPr lvl="0" algn="l">
                        <a:defRPr/>
                      </a:pPr>
                      <a:r>
                        <a:rPr lang="fr-FR" sz="900" b="1" i="0" u="none" strike="noStrike" kern="1200" dirty="0">
                          <a:solidFill>
                            <a:srgbClr val="595959"/>
                          </a:solidFill>
                          <a:effectLst/>
                          <a:latin typeface="Arial" panose="020B0604020202020204" pitchFamily="34" charset="0"/>
                          <a:ea typeface="+mn-ea"/>
                          <a:cs typeface="+mn-cs"/>
                        </a:rPr>
                        <a:t>Activation Transfert PACTE</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r>
                        <a:rPr lang="fr-FR" sz="900" b="0" i="0" u="none" strike="noStrike" kern="1200" dirty="0">
                          <a:solidFill>
                            <a:srgbClr val="595959"/>
                          </a:solidFill>
                          <a:effectLst/>
                          <a:latin typeface="Arial" panose="020B0604020202020204" pitchFamily="34" charset="0"/>
                          <a:ea typeface="+mn-ea"/>
                          <a:cs typeface="+mn-cs"/>
                        </a:rPr>
                        <a:t>Client entre 18 et 75 ans détenteur d’un contrat CNP issu d’un transfert PACTE ou FOURGOUS et sans opération depuis le transfert. Liquidités &gt; 30K€</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r>
                        <a:rPr lang="fr-FR" sz="900" b="0" i="0" u="none" strike="noStrike" kern="1200" dirty="0">
                          <a:solidFill>
                            <a:srgbClr val="595959"/>
                          </a:solidFill>
                          <a:effectLst/>
                          <a:latin typeface="Arial" panose="020B0604020202020204" pitchFamily="34" charset="0"/>
                          <a:ea typeface="+mn-ea"/>
                          <a:cs typeface="+mn-cs"/>
                        </a:rPr>
                        <a:t>Sept.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a:r>
                        <a:rPr lang="fr-FR" sz="900" b="0" i="0" u="none" strike="noStrike" kern="1200" dirty="0">
                          <a:solidFill>
                            <a:srgbClr val="595959"/>
                          </a:solidFill>
                          <a:effectLst/>
                          <a:latin typeface="Arial" panose="020B0604020202020204" pitchFamily="34" charset="0"/>
                          <a:ea typeface="+mn-ea"/>
                          <a:cs typeface="+mn-cs"/>
                        </a:rPr>
                        <a:t>33 664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sz="1000" dirty="0">
                        <a:solidFill>
                          <a:schemeClr val="tx1">
                            <a:lumMod val="75000"/>
                            <a:lumOff val="25000"/>
                          </a:schemeClr>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2019017428"/>
                  </a:ext>
                </a:extLst>
              </a:tr>
              <a:tr h="205132">
                <a:tc vMerge="1">
                  <a:txBody>
                    <a:bodyPr/>
                    <a:lstStyle/>
                    <a:p>
                      <a:endParaRPr lang="fr-FR"/>
                    </a:p>
                  </a:txBody>
                  <a:tcPr/>
                </a:tc>
                <a:tc>
                  <a:txBody>
                    <a:bodyPr/>
                    <a:lstStyle/>
                    <a:p>
                      <a:r>
                        <a:rPr lang="fr-FR" sz="900" b="1" i="0" u="none" strike="noStrike" kern="1200" dirty="0">
                          <a:solidFill>
                            <a:srgbClr val="595959"/>
                          </a:solidFill>
                          <a:effectLst/>
                          <a:latin typeface="Arial" panose="020B0604020202020204" pitchFamily="34" charset="0"/>
                          <a:ea typeface="+mn-ea"/>
                          <a:cs typeface="+mn-cs"/>
                        </a:rPr>
                        <a:t>Anticiper et Préparer la retraite </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r>
                        <a:rPr lang="fr-FR" sz="900" b="0" i="0" u="none" strike="noStrike" kern="1200" dirty="0">
                          <a:solidFill>
                            <a:srgbClr val="595959"/>
                          </a:solidFill>
                          <a:effectLst/>
                          <a:latin typeface="Arial" panose="020B0604020202020204" pitchFamily="34" charset="0"/>
                          <a:ea typeface="+mn-ea"/>
                          <a:cs typeface="+mn-cs"/>
                        </a:rPr>
                        <a:t>Clients entre 30 et 55 ans ayant </a:t>
                      </a:r>
                      <a:r>
                        <a:rPr lang="fr-FR" sz="900" b="0" i="0" u="none" strike="noStrike" kern="1200" dirty="0">
                          <a:solidFill>
                            <a:srgbClr val="595959"/>
                          </a:solidFill>
                          <a:effectLst/>
                          <a:latin typeface="Arial" panose="020B0604020202020204" pitchFamily="34" charset="0"/>
                          <a:ea typeface="+mn-ea"/>
                          <a:cs typeface="+mn-cs"/>
                          <a:sym typeface="Arial"/>
                        </a:rPr>
                        <a:t>souscrit un crédit immobilier depuis plus d'un an</a:t>
                      </a:r>
                      <a:endParaRPr lang="fr-FR" sz="900" b="0" i="0" u="none" strike="noStrike" kern="1200" dirty="0">
                        <a:solidFill>
                          <a:srgbClr val="595959"/>
                        </a:solidFill>
                        <a:effectLst/>
                        <a:latin typeface="Arial" panose="020B0604020202020204" pitchFamily="34" charset="0"/>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r>
                        <a:rPr lang="fr-FR" sz="900" b="0" i="0" u="none" strike="noStrike" kern="1200" dirty="0">
                          <a:solidFill>
                            <a:srgbClr val="595959"/>
                          </a:solidFill>
                          <a:effectLst/>
                          <a:latin typeface="Arial" panose="020B0604020202020204" pitchFamily="34" charset="0"/>
                          <a:ea typeface="+mn-ea"/>
                          <a:cs typeface="+mn-cs"/>
                        </a:rPr>
                        <a:t>Sept.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a:r>
                        <a:rPr lang="fr-FR" sz="900" b="0" i="0" u="none" strike="noStrike" kern="1200" dirty="0">
                          <a:solidFill>
                            <a:srgbClr val="595959"/>
                          </a:solidFill>
                          <a:effectLst/>
                          <a:latin typeface="Arial" panose="020B0604020202020204" pitchFamily="34" charset="0"/>
                          <a:ea typeface="+mn-ea"/>
                          <a:cs typeface="+mn-cs"/>
                        </a:rPr>
                        <a:t>27 782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sz="1000" dirty="0">
                        <a:solidFill>
                          <a:schemeClr val="tx1">
                            <a:lumMod val="75000"/>
                            <a:lumOff val="25000"/>
                          </a:schemeClr>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3185744725"/>
                  </a:ext>
                </a:extLst>
              </a:tr>
              <a:tr h="205132">
                <a:tc v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900" b="1" i="0" u="none" strike="noStrike" kern="1200" dirty="0">
                          <a:solidFill>
                            <a:srgbClr val="595959"/>
                          </a:solidFill>
                          <a:effectLst/>
                          <a:latin typeface="Arial" panose="020B0604020202020204" pitchFamily="34" charset="0"/>
                          <a:ea typeface="+mn-ea"/>
                          <a:cs typeface="+mn-cs"/>
                        </a:rPr>
                        <a:t>Conquête versements réguliers </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r>
                        <a:rPr lang="fr-FR" sz="900" b="0" i="0" u="none" strike="noStrike" kern="1200" dirty="0">
                          <a:solidFill>
                            <a:srgbClr val="595959"/>
                          </a:solidFill>
                          <a:effectLst/>
                          <a:latin typeface="Arial" panose="020B0604020202020204" pitchFamily="34" charset="0"/>
                          <a:ea typeface="+mn-ea"/>
                          <a:cs typeface="+mn-cs"/>
                        </a:rPr>
                        <a:t>Clients entre 18 à 80 ans, détenteurs ASV sans versements réguliers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r>
                        <a:rPr lang="fr-FR" sz="900" b="0" i="0" u="none" strike="noStrike" kern="1200" dirty="0">
                          <a:solidFill>
                            <a:srgbClr val="595959"/>
                          </a:solidFill>
                          <a:effectLst/>
                          <a:latin typeface="Arial" panose="020B0604020202020204" pitchFamily="34" charset="0"/>
                          <a:ea typeface="+mn-ea"/>
                          <a:cs typeface="+mn-cs"/>
                        </a:rPr>
                        <a:t>Oct.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kern="1200" dirty="0">
                          <a:solidFill>
                            <a:srgbClr val="595959"/>
                          </a:solidFill>
                          <a:effectLst/>
                          <a:latin typeface="Arial" panose="020B0604020202020204" pitchFamily="34" charset="0"/>
                          <a:ea typeface="+mn-ea"/>
                          <a:cs typeface="+mn-cs"/>
                        </a:rPr>
                        <a:t>A venir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sz="1000" dirty="0">
                        <a:solidFill>
                          <a:schemeClr val="tx1">
                            <a:lumMod val="75000"/>
                            <a:lumOff val="25000"/>
                          </a:schemeClr>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1516519434"/>
                  </a:ext>
                </a:extLst>
              </a:tr>
              <a:tr h="226480">
                <a:tc vMerge="1">
                  <a:txBody>
                    <a:bodyPr/>
                    <a:lstStyle/>
                    <a:p>
                      <a:endParaRPr lang="fr-FR"/>
                    </a:p>
                  </a:txBody>
                  <a:tcPr/>
                </a:tc>
                <a:tc>
                  <a:txBody>
                    <a:bodyPr/>
                    <a:lstStyle/>
                    <a:p>
                      <a:r>
                        <a:rPr lang="fr-FR" sz="900" b="1" i="0" u="none" strike="noStrike" kern="1200" dirty="0">
                          <a:solidFill>
                            <a:srgbClr val="595959"/>
                          </a:solidFill>
                          <a:effectLst/>
                          <a:latin typeface="Arial" panose="020B0604020202020204" pitchFamily="34" charset="0"/>
                          <a:ea typeface="+mn-ea"/>
                          <a:cs typeface="+mn-cs"/>
                        </a:rPr>
                        <a:t>Activation versements réguliers </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900" b="0" i="0" u="none" strike="noStrike" kern="1200" dirty="0">
                          <a:solidFill>
                            <a:srgbClr val="595959"/>
                          </a:solidFill>
                          <a:effectLst/>
                          <a:latin typeface="Arial" panose="020B0604020202020204" pitchFamily="34" charset="0"/>
                          <a:ea typeface="+mn-ea"/>
                          <a:cs typeface="+mn-cs"/>
                        </a:rPr>
                        <a:t>Clients entre 18 à 80 ans, détenteurs ASV AVEC versements réguliers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r>
                        <a:rPr lang="fr-FR" sz="900" b="0" i="0" u="none" strike="noStrike" kern="1200" dirty="0">
                          <a:solidFill>
                            <a:srgbClr val="595959"/>
                          </a:solidFill>
                          <a:effectLst/>
                          <a:latin typeface="Arial" panose="020B0604020202020204" pitchFamily="34" charset="0"/>
                          <a:ea typeface="+mn-ea"/>
                          <a:cs typeface="+mn-cs"/>
                        </a:rPr>
                        <a:t>Oct.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kern="1200" dirty="0">
                          <a:solidFill>
                            <a:srgbClr val="595959"/>
                          </a:solidFill>
                          <a:effectLst/>
                          <a:latin typeface="Arial" panose="020B0604020202020204" pitchFamily="34" charset="0"/>
                          <a:ea typeface="+mn-ea"/>
                          <a:cs typeface="+mn-cs"/>
                        </a:rPr>
                        <a:t>A venir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sz="1000" dirty="0">
                        <a:solidFill>
                          <a:schemeClr val="tx1">
                            <a:lumMod val="75000"/>
                            <a:lumOff val="25000"/>
                          </a:schemeClr>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3729624347"/>
                  </a:ext>
                </a:extLst>
              </a:tr>
              <a:tr h="226480">
                <a:tc vMerge="1">
                  <a:txBody>
                    <a:bodyPr/>
                    <a:lstStyle/>
                    <a:p>
                      <a:endParaRPr lang="fr-FR"/>
                    </a:p>
                  </a:txBody>
                  <a:tcPr/>
                </a:tc>
                <a:tc>
                  <a:txBody>
                    <a:bodyPr/>
                    <a:lstStyle/>
                    <a:p>
                      <a:r>
                        <a:rPr lang="fr-FR" sz="900" b="1" i="0" u="none" strike="noStrike" kern="1200" dirty="0">
                          <a:solidFill>
                            <a:srgbClr val="595959"/>
                          </a:solidFill>
                          <a:effectLst/>
                          <a:latin typeface="Arial" panose="020B0604020202020204" pitchFamily="34" charset="0"/>
                          <a:ea typeface="+mn-ea"/>
                          <a:cs typeface="+mn-cs"/>
                        </a:rPr>
                        <a:t>Moments de vie : Retraite </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r>
                        <a:rPr lang="fr-FR" sz="900" b="0" i="0" u="none" strike="noStrike" kern="1200" dirty="0">
                          <a:solidFill>
                            <a:srgbClr val="595959"/>
                          </a:solidFill>
                          <a:effectLst/>
                          <a:latin typeface="Arial" panose="020B0604020202020204" pitchFamily="34" charset="0"/>
                          <a:ea typeface="+mn-ea"/>
                          <a:cs typeface="+mn-cs"/>
                        </a:rPr>
                        <a:t>Clients PART et GP entre 58 et 70 ans récemment retraités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r>
                        <a:rPr lang="fr-FR" sz="900" b="0" i="0" u="none" strike="noStrike" kern="1200" dirty="0">
                          <a:solidFill>
                            <a:srgbClr val="595959"/>
                          </a:solidFill>
                          <a:effectLst/>
                          <a:latin typeface="Arial" panose="020B0604020202020204" pitchFamily="34" charset="0"/>
                          <a:ea typeface="+mn-ea"/>
                          <a:cs typeface="+mn-cs"/>
                        </a:rPr>
                        <a:t>Sept.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kern="1200" dirty="0">
                          <a:solidFill>
                            <a:srgbClr val="595959"/>
                          </a:solidFill>
                          <a:effectLst/>
                          <a:latin typeface="Arial" panose="020B0604020202020204" pitchFamily="34" charset="0"/>
                          <a:ea typeface="+mn-ea"/>
                          <a:cs typeface="+mn-cs"/>
                        </a:rPr>
                        <a:t>A venir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sz="1000" dirty="0">
                        <a:solidFill>
                          <a:schemeClr val="tx1">
                            <a:lumMod val="75000"/>
                            <a:lumOff val="25000"/>
                          </a:schemeClr>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4180566392"/>
                  </a:ext>
                </a:extLst>
              </a:tr>
              <a:tr h="263778">
                <a:tc rowSpan="3">
                  <a:txBody>
                    <a:bodyPr/>
                    <a:lstStyle/>
                    <a:p>
                      <a:pPr marL="0" algn="ctr" defTabSz="914400" rtl="0" eaLnBrk="1" fontAlgn="ctr" latinLnBrk="0" hangingPunct="1"/>
                      <a:r>
                        <a:rPr lang="fr-FR" sz="1100" b="1" kern="1200" dirty="0">
                          <a:solidFill>
                            <a:srgbClr val="BB2D31"/>
                          </a:solidFill>
                          <a:latin typeface="+mj-lt"/>
                          <a:ea typeface="+mn-ea"/>
                          <a:cs typeface="+mn-cs"/>
                        </a:rPr>
                        <a:t>IARD PRÉVOYANCE</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kern="1200" dirty="0">
                          <a:solidFill>
                            <a:srgbClr val="595959"/>
                          </a:solidFill>
                          <a:effectLst/>
                          <a:latin typeface="Arial" panose="020B0604020202020204" pitchFamily="34" charset="0"/>
                          <a:ea typeface="+mn-ea"/>
                          <a:cs typeface="+mn-cs"/>
                        </a:rPr>
                        <a:t>E-mailing Action MRH</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900" b="0" i="0" u="none" strike="noStrike" kern="1200" dirty="0">
                          <a:solidFill>
                            <a:srgbClr val="595959"/>
                          </a:solidFill>
                          <a:effectLst/>
                          <a:latin typeface="Arial" panose="020B0604020202020204" pitchFamily="34" charset="0"/>
                          <a:ea typeface="+mn-ea"/>
                          <a:cs typeface="+mn-cs"/>
                        </a:rPr>
                        <a:t>Clients actifs entre 29 et 75 ans non détenteurs MRH, avec crédit </a:t>
                      </a:r>
                      <a:r>
                        <a:rPr lang="fr-FR" sz="900" b="0" i="0" u="none" strike="noStrike" kern="1200" dirty="0" err="1">
                          <a:solidFill>
                            <a:srgbClr val="595959"/>
                          </a:solidFill>
                          <a:effectLst/>
                          <a:latin typeface="Arial" panose="020B0604020202020204" pitchFamily="34" charset="0"/>
                          <a:ea typeface="+mn-ea"/>
                          <a:cs typeface="+mn-cs"/>
                        </a:rPr>
                        <a:t>immo</a:t>
                      </a:r>
                      <a:r>
                        <a:rPr lang="fr-FR" sz="900" b="0" i="0" u="none" strike="noStrike" kern="1200" dirty="0">
                          <a:solidFill>
                            <a:srgbClr val="595959"/>
                          </a:solidFill>
                          <a:effectLst/>
                          <a:latin typeface="Arial" panose="020B0604020202020204" pitchFamily="34" charset="0"/>
                          <a:ea typeface="+mn-ea"/>
                          <a:cs typeface="+mn-cs"/>
                        </a:rPr>
                        <a:t> ou mono-détenteurs IARD ou détenteurs d’un crédit conso travaux.</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fr-FR" sz="900" b="0" i="0" u="none" strike="noStrike" kern="1200" dirty="0">
                        <a:solidFill>
                          <a:srgbClr val="595959"/>
                        </a:solidFill>
                        <a:effectLst/>
                        <a:latin typeface="Arial" panose="020B0604020202020204" pitchFamily="34" charset="0"/>
                        <a:ea typeface="+mn-ea"/>
                        <a:cs typeface="+mn-cs"/>
                      </a:endParaRP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kern="1200" noProof="0" dirty="0">
                          <a:solidFill>
                            <a:srgbClr val="595959"/>
                          </a:solidFill>
                          <a:effectLst/>
                          <a:latin typeface="Arial" panose="020B0604020202020204" pitchFamily="34" charset="0"/>
                          <a:ea typeface="+mn-ea"/>
                          <a:cs typeface="+mn-cs"/>
                        </a:rPr>
                        <a:t>à venir</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800" b="1" i="0" u="none" strike="noStrike" dirty="0">
                          <a:solidFill>
                            <a:srgbClr val="595959"/>
                          </a:solidFill>
                          <a:effectLst/>
                          <a:latin typeface="Arial" panose="020B0604020202020204" pitchFamily="34" charset="0"/>
                        </a:rPr>
                        <a:t>                     </a:t>
                      </a:r>
                    </a:p>
                  </a:txBody>
                  <a:tcPr marL="8753" marR="8753" marT="875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1944887748"/>
                  </a:ext>
                </a:extLst>
              </a:tr>
              <a:tr h="254584">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kern="1200" dirty="0">
                          <a:solidFill>
                            <a:srgbClr val="595959"/>
                          </a:solidFill>
                          <a:effectLst/>
                          <a:latin typeface="Arial" panose="020B0604020202020204" pitchFamily="34" charset="0"/>
                          <a:ea typeface="+mn-ea"/>
                          <a:cs typeface="+mn-cs"/>
                        </a:rPr>
                        <a:t>E-mailing Acquisition et Multi-équipement  PJ </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900" b="0" i="0" u="none" strike="noStrike" kern="1200" dirty="0">
                          <a:solidFill>
                            <a:srgbClr val="595959"/>
                          </a:solidFill>
                          <a:effectLst/>
                          <a:latin typeface="Arial" panose="020B0604020202020204" pitchFamily="34" charset="0"/>
                          <a:ea typeface="+mn-ea"/>
                          <a:cs typeface="+mn-cs"/>
                        </a:rPr>
                        <a:t>Clients non détenteurs et appétents PJ</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fr-FR" sz="900" b="0" i="0" u="none" strike="noStrike" kern="1200" dirty="0">
                        <a:solidFill>
                          <a:srgbClr val="595959"/>
                        </a:solidFill>
                        <a:effectLst/>
                        <a:latin typeface="Arial" panose="020B0604020202020204" pitchFamily="34" charset="0"/>
                        <a:ea typeface="+mn-ea"/>
                        <a:cs typeface="+mn-cs"/>
                      </a:endParaRP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kern="1200" noProof="0" dirty="0">
                          <a:solidFill>
                            <a:srgbClr val="595959"/>
                          </a:solidFill>
                          <a:effectLst/>
                          <a:latin typeface="Arial" panose="020B0604020202020204" pitchFamily="34" charset="0"/>
                          <a:ea typeface="+mn-ea"/>
                          <a:cs typeface="+mn-cs"/>
                        </a:rPr>
                        <a:t>à venir</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36000" algn="l" fontAlgn="ctr"/>
                      <a:endParaRPr lang="fr-FR" sz="800" b="1" i="0" u="none" strike="noStrike" dirty="0">
                        <a:solidFill>
                          <a:srgbClr val="595959"/>
                        </a:solidFill>
                        <a:effectLst/>
                        <a:latin typeface="Arial" panose="020B0604020202020204" pitchFamily="34" charset="0"/>
                      </a:endParaRPr>
                    </a:p>
                  </a:txBody>
                  <a:tcPr marL="8753" marR="8753" marT="875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816131981"/>
                  </a:ext>
                </a:extLst>
              </a:tr>
              <a:tr h="263778">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kern="1200" dirty="0">
                          <a:solidFill>
                            <a:srgbClr val="595959"/>
                          </a:solidFill>
                          <a:effectLst/>
                          <a:latin typeface="Arial" panose="020B0604020202020204" pitchFamily="34" charset="0"/>
                          <a:ea typeface="+mn-ea"/>
                          <a:cs typeface="+mn-cs"/>
                        </a:rPr>
                        <a:t> E-mailing Conquête AUTO « ÇA ROULE! »</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900" b="0" i="0" u="none" strike="noStrike" kern="1200" dirty="0">
                          <a:solidFill>
                            <a:srgbClr val="595959"/>
                          </a:solidFill>
                          <a:effectLst/>
                          <a:latin typeface="Arial" panose="020B0604020202020204" pitchFamily="34" charset="0"/>
                          <a:ea typeface="+mn-ea"/>
                          <a:cs typeface="+mn-cs"/>
                        </a:rPr>
                        <a:t>Cible à déterminer selon analyse et résultats phase test Avril 2022 sur un panel de 10 000 clients. Pour visualiser l’e-mail </a:t>
                      </a:r>
                      <a:r>
                        <a:rPr lang="fr-FR" sz="900" b="0" i="0" u="none" strike="noStrike" kern="1200" dirty="0">
                          <a:solidFill>
                            <a:srgbClr val="595959"/>
                          </a:solidFill>
                          <a:effectLst/>
                          <a:latin typeface="Arial" panose="020B0604020202020204" pitchFamily="34" charset="0"/>
                          <a:ea typeface="+mn-ea"/>
                          <a:cs typeface="+mn-cs"/>
                          <a:hlinkClick r:id="rId3">
                            <a:extLst>
                              <a:ext uri="{A12FA001-AC4F-418D-AE19-62706E023703}">
                                <ahyp:hlinkClr xmlns:ahyp="http://schemas.microsoft.com/office/drawing/2018/hyperlinkcolor" val="tx"/>
                              </a:ext>
                            </a:extLst>
                          </a:hlinkClick>
                        </a:rPr>
                        <a:t>cliquez ici</a:t>
                      </a:r>
                      <a:endParaRPr lang="fr-FR" sz="900" b="0" i="0" u="none" strike="noStrike" kern="1200" dirty="0">
                        <a:solidFill>
                          <a:srgbClr val="595959"/>
                        </a:solidFill>
                        <a:effectLst/>
                        <a:latin typeface="Arial" panose="020B0604020202020204" pitchFamily="34" charset="0"/>
                        <a:ea typeface="+mn-ea"/>
                        <a:cs typeface="+mn-cs"/>
                      </a:endParaRP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fr-FR" sz="900" b="0" i="0" u="none" strike="noStrike" kern="1200" dirty="0">
                        <a:solidFill>
                          <a:srgbClr val="595959"/>
                        </a:solidFill>
                        <a:effectLst/>
                        <a:latin typeface="Arial" panose="020B0604020202020204" pitchFamily="34" charset="0"/>
                        <a:ea typeface="+mn-ea"/>
                        <a:cs typeface="+mn-cs"/>
                      </a:endParaRP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kern="1200" noProof="0" dirty="0">
                          <a:solidFill>
                            <a:srgbClr val="595959"/>
                          </a:solidFill>
                          <a:effectLst/>
                          <a:latin typeface="Arial" panose="020B0604020202020204" pitchFamily="34" charset="0"/>
                          <a:ea typeface="+mn-ea"/>
                          <a:cs typeface="+mn-cs"/>
                        </a:rPr>
                        <a:t>à venir</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36000" algn="l" fontAlgn="ctr"/>
                      <a:endParaRPr lang="fr-FR" sz="800" b="1" i="0" u="none" strike="noStrike" dirty="0">
                        <a:solidFill>
                          <a:srgbClr val="595959"/>
                        </a:solidFill>
                        <a:effectLst/>
                        <a:latin typeface="Arial" panose="020B0604020202020204" pitchFamily="34" charset="0"/>
                      </a:endParaRPr>
                    </a:p>
                  </a:txBody>
                  <a:tcPr marL="8753" marR="8753" marT="875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3325309273"/>
                  </a:ext>
                </a:extLst>
              </a:tr>
              <a:tr h="263778">
                <a:tc rowSpan="4">
                  <a:txBody>
                    <a:bodyPr/>
                    <a:lstStyle/>
                    <a:p>
                      <a:pPr marL="0" algn="ctr" defTabSz="914400" rtl="0" eaLnBrk="1" fontAlgn="ctr" latinLnBrk="0" hangingPunct="1"/>
                      <a:r>
                        <a:rPr lang="fr-FR" sz="1100" b="1" kern="1200" dirty="0">
                          <a:solidFill>
                            <a:srgbClr val="BB2D31"/>
                          </a:solidFill>
                          <a:latin typeface="+mj-lt"/>
                          <a:ea typeface="+mn-ea"/>
                          <a:cs typeface="+mn-cs"/>
                        </a:rPr>
                        <a:t>JEUNES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dirty="0">
                          <a:solidFill>
                            <a:srgbClr val="595959"/>
                          </a:solidFill>
                          <a:effectLst/>
                          <a:latin typeface="Arial" panose="020B0604020202020204" pitchFamily="34" charset="0"/>
                        </a:rPr>
                        <a:t>Enfants déclarés dans </a:t>
                      </a:r>
                      <a:r>
                        <a:rPr lang="fr-FR" sz="900" b="1" i="0" u="none" strike="noStrike" dirty="0" err="1">
                          <a:solidFill>
                            <a:srgbClr val="595959"/>
                          </a:solidFill>
                          <a:effectLst/>
                          <a:latin typeface="Arial" panose="020B0604020202020204" pitchFamily="34" charset="0"/>
                        </a:rPr>
                        <a:t>MyCrédimmo</a:t>
                      </a:r>
                      <a:endParaRPr lang="fr-FR" sz="900" b="1" i="0" u="none" strike="noStrike" dirty="0">
                        <a:solidFill>
                          <a:srgbClr val="595959"/>
                        </a:solidFill>
                        <a:effectLst/>
                        <a:latin typeface="Arial" panose="020B0604020202020204" pitchFamily="34" charset="0"/>
                      </a:endParaRP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900" b="0" i="0" u="none" strike="noStrike" kern="1200" dirty="0">
                          <a:solidFill>
                            <a:srgbClr val="595959"/>
                          </a:solidFill>
                          <a:effectLst/>
                          <a:latin typeface="Arial" panose="020B0604020202020204" pitchFamily="34" charset="0"/>
                          <a:ea typeface="+mn-ea"/>
                          <a:cs typeface="+mn-cs"/>
                        </a:rPr>
                        <a:t>Clients ayant réalisés un prêt immobilier en 2021 et qui ont déclaré avoir des enfants dans l’outil </a:t>
                      </a:r>
                      <a:r>
                        <a:rPr lang="fr-FR" sz="900" b="0" i="0" u="none" strike="noStrike" kern="1200" dirty="0" err="1">
                          <a:solidFill>
                            <a:srgbClr val="595959"/>
                          </a:solidFill>
                          <a:effectLst/>
                          <a:latin typeface="Arial" panose="020B0604020202020204" pitchFamily="34" charset="0"/>
                          <a:ea typeface="+mn-ea"/>
                          <a:cs typeface="+mn-cs"/>
                        </a:rPr>
                        <a:t>Mycrédimmo</a:t>
                      </a:r>
                      <a:r>
                        <a:rPr lang="fr-FR" sz="900" b="0" i="0" u="none" strike="noStrike" kern="1200" dirty="0">
                          <a:solidFill>
                            <a:srgbClr val="595959"/>
                          </a:solidFill>
                          <a:effectLst/>
                          <a:latin typeface="Arial" panose="020B0604020202020204" pitchFamily="34" charset="0"/>
                          <a:ea typeface="+mn-ea"/>
                          <a:cs typeface="+mn-cs"/>
                        </a:rPr>
                        <a:t>. Les enfants sont ils clients CEGEE ?</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fr-FR" sz="900" b="0" i="0" u="none" strike="noStrike" kern="1200" dirty="0">
                        <a:solidFill>
                          <a:srgbClr val="595959"/>
                        </a:solidFill>
                        <a:effectLst/>
                        <a:latin typeface="Arial" panose="020B0604020202020204" pitchFamily="34" charset="0"/>
                        <a:ea typeface="+mn-ea"/>
                        <a:cs typeface="+mn-cs"/>
                      </a:endParaRP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kern="1200" noProof="0" dirty="0">
                          <a:solidFill>
                            <a:srgbClr val="595959"/>
                          </a:solidFill>
                          <a:effectLst/>
                          <a:latin typeface="Arial" panose="020B0604020202020204" pitchFamily="34" charset="0"/>
                          <a:ea typeface="+mn-ea"/>
                          <a:cs typeface="+mn-cs"/>
                        </a:rPr>
                        <a:t>à venir</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ctr" fontAlgn="ctr"/>
                      <a:endParaRPr lang="fr-FR" sz="1000" b="0" i="0" u="none" strike="noStrike" dirty="0">
                        <a:solidFill>
                          <a:srgbClr val="595959"/>
                        </a:solidFill>
                        <a:effectLst/>
                        <a:latin typeface="Arial" panose="020B0604020202020204" pitchFamily="34" charset="0"/>
                      </a:endParaRPr>
                    </a:p>
                  </a:txBody>
                  <a:tcPr marL="8753" marR="8753" marT="875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1964381046"/>
                  </a:ext>
                </a:extLst>
              </a:tr>
              <a:tr h="263778">
                <a:tc vMerge="1">
                  <a:txBody>
                    <a:bodyPr/>
                    <a:lstStyle/>
                    <a:p>
                      <a:endParaRPr lang="fr-FR"/>
                    </a:p>
                  </a:txBody>
                  <a:tcPr/>
                </a:tc>
                <a:tc>
                  <a:txBody>
                    <a:bodyPr/>
                    <a:lstStyle/>
                    <a:p>
                      <a:pPr marL="72000" lvl="0" algn="l" fontAlgn="ctr"/>
                      <a:r>
                        <a:rPr lang="fr-FR" sz="900" b="1" i="0" u="none" strike="noStrike" dirty="0">
                          <a:solidFill>
                            <a:srgbClr val="595959"/>
                          </a:solidFill>
                          <a:effectLst/>
                          <a:latin typeface="Arial" panose="020B0604020202020204" pitchFamily="34" charset="0"/>
                        </a:rPr>
                        <a:t>Temps Fort </a:t>
                      </a:r>
                      <a:r>
                        <a:rPr lang="fr-FR" sz="900" b="1" i="0" u="none" strike="noStrike" kern="1200" dirty="0">
                          <a:solidFill>
                            <a:srgbClr val="595959"/>
                          </a:solidFill>
                          <a:effectLst/>
                          <a:latin typeface="Arial" panose="020B0604020202020204" pitchFamily="34" charset="0"/>
                          <a:ea typeface="+mn-ea"/>
                          <a:cs typeface="+mn-cs"/>
                        </a:rPr>
                        <a:t>Jeunes</a:t>
                      </a:r>
                      <a:r>
                        <a:rPr lang="fr-FR" sz="900" b="1" i="0" u="none" strike="noStrike" dirty="0">
                          <a:solidFill>
                            <a:srgbClr val="595959"/>
                          </a:solidFill>
                          <a:effectLst/>
                          <a:latin typeface="Arial" panose="020B0604020202020204" pitchFamily="34" charset="0"/>
                        </a:rPr>
                        <a:t> « Etudes et Stages »</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72000" algn="l" fontAlgn="ctr"/>
                      <a:r>
                        <a:rPr lang="fr-FR" sz="900" b="0" i="0" u="none" strike="noStrike" kern="1200" dirty="0">
                          <a:solidFill>
                            <a:srgbClr val="595959"/>
                          </a:solidFill>
                          <a:effectLst/>
                          <a:latin typeface="Arial" panose="020B0604020202020204" pitchFamily="34" charset="0"/>
                          <a:ea typeface="+mn-ea"/>
                          <a:cs typeface="+mn-cs"/>
                        </a:rPr>
                        <a:t>Parents d’enfants de 17 à 20 ans « Ensemble préparons l’avenir de votre enfant »</a:t>
                      </a:r>
                    </a:p>
                    <a:p>
                      <a:pPr marL="72000" algn="l" fontAlgn="ctr"/>
                      <a:r>
                        <a:rPr lang="fr-FR" sz="900" b="0" i="0" u="none" strike="noStrike" kern="1200" dirty="0">
                          <a:solidFill>
                            <a:srgbClr val="595959"/>
                          </a:solidFill>
                          <a:effectLst/>
                          <a:latin typeface="Arial" panose="020B0604020202020204" pitchFamily="34" charset="0"/>
                          <a:ea typeface="+mn-ea"/>
                          <a:cs typeface="+mn-cs"/>
                        </a:rPr>
                        <a:t>Jeunes de 18 à 22 ans «  Vous suivez des études, on vous suit aussi »</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a:endParaRPr lang="fr-FR" sz="900" b="0" i="0" u="none" strike="noStrike" kern="1200" dirty="0">
                        <a:solidFill>
                          <a:srgbClr val="595959"/>
                        </a:solidFill>
                        <a:effectLst/>
                        <a:latin typeface="Arial" panose="020B0604020202020204" pitchFamily="34" charset="0"/>
                        <a:ea typeface="+mn-ea"/>
                        <a:cs typeface="+mn-cs"/>
                      </a:endParaRP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a:endParaRPr lang="fr-FR" sz="900" b="0" i="0" u="none" strike="noStrike" kern="1200" dirty="0">
                        <a:solidFill>
                          <a:srgbClr val="595959"/>
                        </a:solidFill>
                        <a:effectLst/>
                        <a:latin typeface="Arial" panose="020B0604020202020204" pitchFamily="34" charset="0"/>
                        <a:ea typeface="+mn-ea"/>
                        <a:cs typeface="+mn-cs"/>
                      </a:endParaRP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b="0" dirty="0"/>
                    </a:p>
                  </a:txBody>
                  <a:tcPr marL="8753" marR="8753" marT="875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2899036703"/>
                  </a:ext>
                </a:extLst>
              </a:tr>
              <a:tr h="391985">
                <a:tc vMerge="1">
                  <a:txBody>
                    <a:bodyPr/>
                    <a:lstStyle/>
                    <a:p>
                      <a:endParaRPr lang="fr-FR"/>
                    </a:p>
                  </a:txBody>
                  <a:tcPr/>
                </a:tc>
                <a:tc>
                  <a:txBody>
                    <a:bodyPr/>
                    <a:lstStyle/>
                    <a:p>
                      <a:pPr marL="72000" lvl="0" algn="l" fontAlgn="ctr"/>
                      <a:r>
                        <a:rPr lang="fr-FR" sz="900" b="1" i="0" u="none" strike="noStrike" dirty="0">
                          <a:solidFill>
                            <a:srgbClr val="595959"/>
                          </a:solidFill>
                          <a:effectLst/>
                          <a:latin typeface="Arial" panose="020B0604020202020204" pitchFamily="34" charset="0"/>
                        </a:rPr>
                        <a:t>Temps Fort Jeunes « Installation »</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72000" algn="l" fontAlgn="ctr"/>
                      <a:r>
                        <a:rPr lang="fr-FR" sz="900" b="0" i="0" u="none" strike="noStrike" kern="1200" dirty="0">
                          <a:solidFill>
                            <a:srgbClr val="595959"/>
                          </a:solidFill>
                          <a:effectLst/>
                          <a:latin typeface="Arial" panose="020B0604020202020204" pitchFamily="34" charset="0"/>
                          <a:ea typeface="+mn-ea"/>
                          <a:cs typeface="+mn-cs"/>
                        </a:rPr>
                        <a:t>Parents d’enfants de 17 à 22 ans « Votre enfant a-t-il pensé à tout ? Parce que nous oui»</a:t>
                      </a:r>
                    </a:p>
                    <a:p>
                      <a:pPr marL="72000" algn="l" fontAlgn="ctr"/>
                      <a:r>
                        <a:rPr lang="fr-FR" sz="900" b="0" i="0" u="none" strike="noStrike" kern="1200" dirty="0">
                          <a:solidFill>
                            <a:srgbClr val="595959"/>
                          </a:solidFill>
                          <a:effectLst/>
                          <a:latin typeface="Arial" panose="020B0604020202020204" pitchFamily="34" charset="0"/>
                          <a:ea typeface="+mn-ea"/>
                          <a:cs typeface="+mn-cs"/>
                        </a:rPr>
                        <a:t>Jeunes de 18 à 28 ans «  Installez-vous, on s’assure de tout»</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a:endParaRPr lang="fr-FR" sz="900" b="0" i="0" u="none" strike="noStrike" kern="1200" dirty="0">
                        <a:solidFill>
                          <a:srgbClr val="595959"/>
                        </a:solidFill>
                        <a:effectLst/>
                        <a:latin typeface="Arial" panose="020B0604020202020204" pitchFamily="34" charset="0"/>
                        <a:ea typeface="+mn-ea"/>
                        <a:cs typeface="+mn-cs"/>
                      </a:endParaRP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a:endParaRPr lang="fr-FR" sz="900" b="0" i="0" u="none" strike="noStrike" kern="1200" dirty="0">
                        <a:solidFill>
                          <a:srgbClr val="595959"/>
                        </a:solidFill>
                        <a:effectLst/>
                        <a:latin typeface="Arial" panose="020B0604020202020204" pitchFamily="34" charset="0"/>
                        <a:ea typeface="+mn-ea"/>
                        <a:cs typeface="+mn-cs"/>
                      </a:endParaRP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b="0" dirty="0"/>
                    </a:p>
                  </a:txBody>
                  <a:tcPr marL="8753" marR="8753" marT="875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1216981846"/>
                  </a:ext>
                </a:extLst>
              </a:tr>
              <a:tr h="309745">
                <a:tc vMerge="1">
                  <a:txBody>
                    <a:bodyPr/>
                    <a:lstStyle/>
                    <a:p>
                      <a:endParaRPr lang="fr-FR"/>
                    </a:p>
                  </a:txBody>
                  <a:tcPr/>
                </a:tc>
                <a:tc>
                  <a:txBody>
                    <a:bodyPr/>
                    <a:lstStyle/>
                    <a:p>
                      <a:pPr marL="72000" lvl="0" algn="l" fontAlgn="ctr"/>
                      <a:r>
                        <a:rPr lang="fr-FR" sz="900" b="1" i="0" u="none" strike="noStrike" dirty="0">
                          <a:solidFill>
                            <a:srgbClr val="595959"/>
                          </a:solidFill>
                          <a:effectLst/>
                          <a:latin typeface="Arial" panose="020B0604020202020204" pitchFamily="34" charset="0"/>
                        </a:rPr>
                        <a:t>Jeunes sans carte bancaire</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72000" algn="l" fontAlgn="ctr"/>
                      <a:r>
                        <a:rPr lang="fr-FR" sz="900" b="0" i="0" u="none" strike="noStrike" kern="1200" dirty="0">
                          <a:solidFill>
                            <a:srgbClr val="595959"/>
                          </a:solidFill>
                          <a:effectLst/>
                          <a:latin typeface="Arial" panose="020B0604020202020204" pitchFamily="34" charset="0"/>
                          <a:ea typeface="+mn-ea"/>
                          <a:cs typeface="+mn-cs"/>
                        </a:rPr>
                        <a:t>Parents de jeunes de 12 à 17 ans sans carte bancaire</a:t>
                      </a:r>
                    </a:p>
                    <a:p>
                      <a:pPr marL="72000" algn="l" fontAlgn="ctr"/>
                      <a:r>
                        <a:rPr lang="fr-FR" sz="900" b="0" i="0" u="none" strike="noStrike" kern="1200" dirty="0">
                          <a:solidFill>
                            <a:srgbClr val="595959"/>
                          </a:solidFill>
                          <a:effectLst/>
                          <a:latin typeface="Arial" panose="020B0604020202020204" pitchFamily="34" charset="0"/>
                          <a:ea typeface="+mn-ea"/>
                          <a:cs typeface="+mn-cs"/>
                        </a:rPr>
                        <a:t>18-28 ans sans carte bancaire</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a:endParaRPr lang="fr-FR" sz="900" b="0" i="0" u="none" strike="noStrike" kern="1200" dirty="0">
                        <a:solidFill>
                          <a:srgbClr val="595959"/>
                        </a:solidFill>
                        <a:effectLst/>
                        <a:latin typeface="Arial" panose="020B0604020202020204" pitchFamily="34" charset="0"/>
                        <a:ea typeface="+mn-ea"/>
                        <a:cs typeface="+mn-cs"/>
                      </a:endParaRP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sz="900" b="0" i="0" u="none" strike="noStrike" kern="1200" dirty="0">
                        <a:solidFill>
                          <a:srgbClr val="595959"/>
                        </a:solidFill>
                        <a:effectLst/>
                        <a:latin typeface="Arial" panose="020B0604020202020204" pitchFamily="34" charset="0"/>
                        <a:ea typeface="+mn-ea"/>
                        <a:cs typeface="+mn-cs"/>
                      </a:endParaRP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36000" marR="0" lvl="0" indent="0" algn="ctr" defTabSz="914400" rtl="0" eaLnBrk="1" fontAlgn="auto" latinLnBrk="0" hangingPunct="1">
                        <a:lnSpc>
                          <a:spcPct val="100000"/>
                        </a:lnSpc>
                        <a:spcBef>
                          <a:spcPts val="0"/>
                        </a:spcBef>
                        <a:spcAft>
                          <a:spcPts val="0"/>
                        </a:spcAft>
                        <a:buClrTx/>
                        <a:buSzTx/>
                        <a:buFontTx/>
                        <a:buNone/>
                        <a:tabLst/>
                        <a:defRPr/>
                      </a:pPr>
                      <a:endParaRPr lang="fr-FR" sz="1000" b="0" i="0" u="none" strike="noStrike" dirty="0">
                        <a:solidFill>
                          <a:schemeClr val="tx1">
                            <a:lumMod val="75000"/>
                            <a:lumOff val="25000"/>
                          </a:schemeClr>
                        </a:solidFill>
                        <a:effectLst/>
                        <a:latin typeface="Arial" panose="020B0604020202020204" pitchFamily="34" charset="0"/>
                      </a:endParaRPr>
                    </a:p>
                  </a:txBody>
                  <a:tcPr marL="8753" marR="8753" marT="875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1584353325"/>
                  </a:ext>
                </a:extLst>
              </a:tr>
              <a:tr h="473798">
                <a:tc rowSpan="2">
                  <a:txBody>
                    <a:bodyPr/>
                    <a:lstStyle/>
                    <a:p>
                      <a:pPr algn="ctr"/>
                      <a:r>
                        <a:rPr lang="fr-FR" sz="1100" b="1" kern="1200" dirty="0">
                          <a:solidFill>
                            <a:srgbClr val="BB2D31"/>
                          </a:solidFill>
                          <a:latin typeface="+mj-lt"/>
                          <a:ea typeface="+mn-ea"/>
                          <a:cs typeface="+mn-cs"/>
                        </a:rPr>
                        <a:t>CRÉDIT</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p>
                      <a:r>
                        <a:rPr lang="fr-FR" sz="900" dirty="0">
                          <a:solidFill>
                            <a:schemeClr val="tx1">
                              <a:lumMod val="75000"/>
                              <a:lumOff val="25000"/>
                            </a:schemeClr>
                          </a:solidFill>
                        </a:rPr>
                        <a:t>E-mailing Mondial de l’auto</a:t>
                      </a:r>
                    </a:p>
                    <a:p>
                      <a:r>
                        <a:rPr lang="fr-FR" sz="900" dirty="0">
                          <a:solidFill>
                            <a:schemeClr val="tx1">
                              <a:lumMod val="75000"/>
                              <a:lumOff val="25000"/>
                            </a:schemeClr>
                          </a:solidFill>
                        </a:rPr>
                        <a:t>(campagne CM34)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lvl="0">
                        <a:defRPr/>
                      </a:pPr>
                      <a:r>
                        <a:rPr lang="fr-FR" sz="900" b="0" i="0" u="none" strike="noStrike" kern="1200" dirty="0">
                          <a:solidFill>
                            <a:srgbClr val="595959"/>
                          </a:solidFill>
                          <a:effectLst/>
                          <a:latin typeface="Arial" panose="020B0604020202020204" pitchFamily="34" charset="0"/>
                          <a:ea typeface="+mn-ea"/>
                          <a:cs typeface="+mn-cs"/>
                          <a:sym typeface="Arial"/>
                        </a:rPr>
                        <a:t>Clients majeurs  25 - 65 ans ciblés potentiel conso</a:t>
                      </a:r>
                    </a:p>
                    <a:p>
                      <a:pPr lvl="0">
                        <a:defRPr/>
                      </a:pPr>
                      <a:r>
                        <a:rPr lang="fr-FR" sz="900" b="0" i="0" u="none" strike="noStrike" kern="1200" dirty="0">
                          <a:solidFill>
                            <a:srgbClr val="595959"/>
                          </a:solidFill>
                          <a:effectLst/>
                          <a:latin typeface="Arial" panose="020B0604020202020204" pitchFamily="34" charset="0"/>
                          <a:ea typeface="+mn-ea"/>
                          <a:cs typeface="+mn-cs"/>
                          <a:sym typeface="Arial"/>
                        </a:rPr>
                        <a:t>- Score d'appétence besoin auto et score d'appétence crédit conso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r>
                        <a:rPr lang="fr-FR" sz="900" b="0" i="0" u="none" strike="noStrike" kern="1200" dirty="0">
                          <a:solidFill>
                            <a:srgbClr val="595959"/>
                          </a:solidFill>
                          <a:effectLst/>
                          <a:latin typeface="Arial" panose="020B0604020202020204" pitchFamily="34" charset="0"/>
                          <a:ea typeface="+mn-ea"/>
                          <a:cs typeface="+mn-cs"/>
                        </a:rPr>
                        <a:t>Du 15/10 au 19/11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r>
                        <a:rPr lang="fr-FR" sz="900" b="0" i="0" u="none" strike="noStrike" kern="1200" dirty="0">
                          <a:solidFill>
                            <a:srgbClr val="595959"/>
                          </a:solidFill>
                          <a:effectLst/>
                          <a:latin typeface="Arial" panose="020B0604020202020204" pitchFamily="34" charset="0"/>
                          <a:ea typeface="+mn-ea"/>
                          <a:cs typeface="+mn-cs"/>
                        </a:rPr>
                        <a:t>A venir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sz="1000" dirty="0">
                        <a:solidFill>
                          <a:schemeClr val="tx1">
                            <a:lumMod val="75000"/>
                            <a:lumOff val="25000"/>
                          </a:schemeClr>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2006371690"/>
                  </a:ext>
                </a:extLst>
              </a:tr>
              <a:tr h="333339">
                <a:tc v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900" dirty="0">
                          <a:solidFill>
                            <a:schemeClr val="tx1">
                              <a:lumMod val="75000"/>
                              <a:lumOff val="25000"/>
                            </a:schemeClr>
                          </a:solidFill>
                        </a:rPr>
                        <a:t>E-mailing Black Friday (campagne LS39PP)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lvl="0">
                        <a:defRPr/>
                      </a:pPr>
                      <a:r>
                        <a:rPr lang="fr-FR" sz="900" b="0" i="0" u="none" strike="noStrike" kern="1200" dirty="0">
                          <a:solidFill>
                            <a:srgbClr val="595959"/>
                          </a:solidFill>
                          <a:effectLst/>
                          <a:latin typeface="Arial" panose="020B0604020202020204" pitchFamily="34" charset="0"/>
                          <a:ea typeface="+mn-ea"/>
                          <a:cs typeface="+mn-cs"/>
                          <a:sym typeface="Arial"/>
                        </a:rPr>
                        <a:t>Tous clients, non équipés de nos solutions crédit trésorerie, 18-70 ans. Avec score d'appétence crédit conso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r>
                        <a:rPr lang="fr-FR" sz="900" b="0" i="0" u="none" strike="noStrike" kern="1200" dirty="0">
                          <a:solidFill>
                            <a:srgbClr val="595959"/>
                          </a:solidFill>
                          <a:effectLst/>
                          <a:latin typeface="Arial" panose="020B0604020202020204" pitchFamily="34" charset="0"/>
                          <a:ea typeface="+mn-ea"/>
                          <a:cs typeface="+mn-cs"/>
                        </a:rPr>
                        <a:t>16/11 au 03/12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900" b="0" i="0" u="none" strike="noStrike" kern="1200" dirty="0">
                          <a:solidFill>
                            <a:srgbClr val="595959"/>
                          </a:solidFill>
                          <a:effectLst/>
                          <a:latin typeface="Arial" panose="020B0604020202020204" pitchFamily="34" charset="0"/>
                          <a:ea typeface="+mn-ea"/>
                          <a:cs typeface="+mn-cs"/>
                        </a:rPr>
                        <a:t>A venir</a:t>
                      </a:r>
                    </a:p>
                    <a:p>
                      <a:endParaRPr lang="fr-FR" sz="900" b="0" i="0" u="none" strike="noStrike" kern="1200" dirty="0">
                        <a:solidFill>
                          <a:srgbClr val="595959"/>
                        </a:solidFill>
                        <a:effectLst/>
                        <a:latin typeface="Arial" panose="020B0604020202020204" pitchFamily="34" charset="0"/>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sz="1000" dirty="0">
                        <a:solidFill>
                          <a:schemeClr val="tx1">
                            <a:lumMod val="75000"/>
                            <a:lumOff val="25000"/>
                          </a:schemeClr>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968694618"/>
                  </a:ext>
                </a:extLst>
              </a:tr>
            </a:tbl>
          </a:graphicData>
        </a:graphic>
      </p:graphicFrame>
      <p:sp>
        <p:nvSpPr>
          <p:cNvPr id="6" name="Espace réservé du texte 5"/>
          <p:cNvSpPr>
            <a:spLocks noGrp="1"/>
          </p:cNvSpPr>
          <p:nvPr>
            <p:ph type="body" sz="quarter" idx="12"/>
          </p:nvPr>
        </p:nvSpPr>
        <p:spPr/>
        <p:txBody>
          <a:bodyPr>
            <a:normAutofit/>
          </a:bodyPr>
          <a:lstStyle/>
          <a:p>
            <a:r>
              <a:rPr lang="fr-FR" sz="1800" dirty="0"/>
              <a:t>Des actions de marketing direct sont déployées pour chaque univers afin de vous accompagner et faciliter la prise de contact avec les clients</a:t>
            </a:r>
            <a:endParaRPr lang="fr-FR" sz="1800" dirty="0">
              <a:solidFill>
                <a:srgbClr val="C00000"/>
              </a:solidFill>
            </a:endParaRPr>
          </a:p>
        </p:txBody>
      </p:sp>
      <p:sp>
        <p:nvSpPr>
          <p:cNvPr id="16" name="ZoneTexte 15">
            <a:extLst>
              <a:ext uri="{FF2B5EF4-FFF2-40B4-BE49-F238E27FC236}">
                <a16:creationId xmlns:a16="http://schemas.microsoft.com/office/drawing/2014/main" id="{9DB24FC4-0016-4AAD-808F-E648F01A9FF7}"/>
              </a:ext>
            </a:extLst>
          </p:cNvPr>
          <p:cNvSpPr txBox="1"/>
          <p:nvPr/>
        </p:nvSpPr>
        <p:spPr>
          <a:xfrm>
            <a:off x="8502822" y="1705159"/>
            <a:ext cx="686933" cy="215444"/>
          </a:xfrm>
          <a:prstGeom prst="rect">
            <a:avLst/>
          </a:prstGeom>
          <a:noFill/>
        </p:spPr>
        <p:txBody>
          <a:bodyPr wrap="square" rtlCol="0">
            <a:spAutoFit/>
          </a:bodyPr>
          <a:lstStyle/>
          <a:p>
            <a:pPr algn="ctr"/>
            <a:r>
              <a:rPr lang="fr-FR" sz="800" dirty="0">
                <a:solidFill>
                  <a:srgbClr val="581D74"/>
                </a:solidFill>
                <a:latin typeface="Arial"/>
                <a:cs typeface="Arial"/>
              </a:rPr>
              <a:t>Emailing</a:t>
            </a:r>
          </a:p>
        </p:txBody>
      </p:sp>
      <p:sp>
        <p:nvSpPr>
          <p:cNvPr id="17" name="ZoneTexte 16">
            <a:extLst>
              <a:ext uri="{FF2B5EF4-FFF2-40B4-BE49-F238E27FC236}">
                <a16:creationId xmlns:a16="http://schemas.microsoft.com/office/drawing/2014/main" id="{59571857-A2F5-4C80-BE35-A016F864CF49}"/>
              </a:ext>
            </a:extLst>
          </p:cNvPr>
          <p:cNvSpPr txBox="1"/>
          <p:nvPr/>
        </p:nvSpPr>
        <p:spPr>
          <a:xfrm>
            <a:off x="9060450" y="1703026"/>
            <a:ext cx="686622" cy="215444"/>
          </a:xfrm>
          <a:prstGeom prst="rect">
            <a:avLst/>
          </a:prstGeom>
          <a:noFill/>
        </p:spPr>
        <p:txBody>
          <a:bodyPr wrap="square" rtlCol="0">
            <a:spAutoFit/>
          </a:bodyPr>
          <a:lstStyle/>
          <a:p>
            <a:pPr algn="ctr"/>
            <a:r>
              <a:rPr lang="fr-FR" sz="800" dirty="0">
                <a:solidFill>
                  <a:srgbClr val="581D74"/>
                </a:solidFill>
                <a:latin typeface="Arial"/>
                <a:cs typeface="Arial"/>
              </a:rPr>
              <a:t>Courrier</a:t>
            </a:r>
          </a:p>
        </p:txBody>
      </p:sp>
      <p:sp>
        <p:nvSpPr>
          <p:cNvPr id="18" name="ZoneTexte 17">
            <a:extLst>
              <a:ext uri="{FF2B5EF4-FFF2-40B4-BE49-F238E27FC236}">
                <a16:creationId xmlns:a16="http://schemas.microsoft.com/office/drawing/2014/main" id="{9D636399-F058-4983-85D1-DB97BE4CB4B0}"/>
              </a:ext>
            </a:extLst>
          </p:cNvPr>
          <p:cNvSpPr txBox="1"/>
          <p:nvPr/>
        </p:nvSpPr>
        <p:spPr>
          <a:xfrm>
            <a:off x="9602367" y="1702292"/>
            <a:ext cx="820552" cy="338554"/>
          </a:xfrm>
          <a:prstGeom prst="rect">
            <a:avLst/>
          </a:prstGeom>
          <a:noFill/>
        </p:spPr>
        <p:txBody>
          <a:bodyPr wrap="square" rtlCol="0">
            <a:spAutoFit/>
          </a:bodyPr>
          <a:lstStyle/>
          <a:p>
            <a:pPr algn="ctr"/>
            <a:r>
              <a:rPr lang="fr-FR" sz="800" dirty="0">
                <a:solidFill>
                  <a:srgbClr val="581D74"/>
                </a:solidFill>
                <a:latin typeface="Arial"/>
                <a:cs typeface="Arial"/>
              </a:rPr>
              <a:t>Bannière internet</a:t>
            </a:r>
          </a:p>
        </p:txBody>
      </p:sp>
      <p:sp>
        <p:nvSpPr>
          <p:cNvPr id="19" name="ZoneTexte 18">
            <a:extLst>
              <a:ext uri="{FF2B5EF4-FFF2-40B4-BE49-F238E27FC236}">
                <a16:creationId xmlns:a16="http://schemas.microsoft.com/office/drawing/2014/main" id="{B961A069-A07E-4010-AA2C-2BD9043D90E9}"/>
              </a:ext>
            </a:extLst>
          </p:cNvPr>
          <p:cNvSpPr txBox="1"/>
          <p:nvPr/>
        </p:nvSpPr>
        <p:spPr>
          <a:xfrm>
            <a:off x="10321670" y="1710848"/>
            <a:ext cx="553139" cy="215444"/>
          </a:xfrm>
          <a:prstGeom prst="rect">
            <a:avLst/>
          </a:prstGeom>
          <a:noFill/>
        </p:spPr>
        <p:txBody>
          <a:bodyPr wrap="square" rtlCol="0">
            <a:spAutoFit/>
          </a:bodyPr>
          <a:lstStyle/>
          <a:p>
            <a:pPr algn="ctr"/>
            <a:r>
              <a:rPr lang="fr-FR" sz="800" dirty="0">
                <a:solidFill>
                  <a:srgbClr val="581D74"/>
                </a:solidFill>
                <a:latin typeface="Arial"/>
                <a:cs typeface="Arial"/>
              </a:rPr>
              <a:t>SMS</a:t>
            </a:r>
          </a:p>
        </p:txBody>
      </p:sp>
      <p:pic>
        <p:nvPicPr>
          <p:cNvPr id="22" name="Image 21">
            <a:extLst>
              <a:ext uri="{FF2B5EF4-FFF2-40B4-BE49-F238E27FC236}">
                <a16:creationId xmlns:a16="http://schemas.microsoft.com/office/drawing/2014/main" id="{F8756949-F520-46B6-A33A-2D929CAF40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5759" y="1514197"/>
            <a:ext cx="202433" cy="180477"/>
          </a:xfrm>
          <a:prstGeom prst="rect">
            <a:avLst/>
          </a:prstGeom>
          <a:ln>
            <a:noFill/>
          </a:ln>
        </p:spPr>
      </p:pic>
      <p:pic>
        <p:nvPicPr>
          <p:cNvPr id="23" name="Image 22">
            <a:extLst>
              <a:ext uri="{FF2B5EF4-FFF2-40B4-BE49-F238E27FC236}">
                <a16:creationId xmlns:a16="http://schemas.microsoft.com/office/drawing/2014/main" id="{C5F540EB-00EF-4D95-936B-BB9CF9DF01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1752" y="1498679"/>
            <a:ext cx="277507" cy="217173"/>
          </a:xfrm>
          <a:prstGeom prst="rect">
            <a:avLst/>
          </a:prstGeom>
        </p:spPr>
      </p:pic>
      <p:sp>
        <p:nvSpPr>
          <p:cNvPr id="28" name="ZoneTexte 27">
            <a:extLst>
              <a:ext uri="{FF2B5EF4-FFF2-40B4-BE49-F238E27FC236}">
                <a16:creationId xmlns:a16="http://schemas.microsoft.com/office/drawing/2014/main" id="{6684ACFF-621F-4777-B1F6-8E896EB33E01}"/>
              </a:ext>
            </a:extLst>
          </p:cNvPr>
          <p:cNvSpPr txBox="1"/>
          <p:nvPr/>
        </p:nvSpPr>
        <p:spPr>
          <a:xfrm>
            <a:off x="10806743" y="1709860"/>
            <a:ext cx="597591" cy="338554"/>
          </a:xfrm>
          <a:prstGeom prst="rect">
            <a:avLst/>
          </a:prstGeom>
          <a:noFill/>
        </p:spPr>
        <p:txBody>
          <a:bodyPr wrap="square" rtlCol="0">
            <a:spAutoFit/>
          </a:bodyPr>
          <a:lstStyle/>
          <a:p>
            <a:pPr algn="ctr"/>
            <a:r>
              <a:rPr lang="fr-FR" sz="800" dirty="0">
                <a:solidFill>
                  <a:srgbClr val="581D74"/>
                </a:solidFill>
                <a:latin typeface="Arial"/>
                <a:cs typeface="Arial"/>
              </a:rPr>
              <a:t>Push mobile</a:t>
            </a:r>
          </a:p>
        </p:txBody>
      </p:sp>
      <p:grpSp>
        <p:nvGrpSpPr>
          <p:cNvPr id="29" name="Groupe 28">
            <a:extLst>
              <a:ext uri="{FF2B5EF4-FFF2-40B4-BE49-F238E27FC236}">
                <a16:creationId xmlns:a16="http://schemas.microsoft.com/office/drawing/2014/main" id="{AA3CDFC7-1F8E-4805-85AD-03750070F90B}"/>
              </a:ext>
            </a:extLst>
          </p:cNvPr>
          <p:cNvGrpSpPr/>
          <p:nvPr/>
        </p:nvGrpSpPr>
        <p:grpSpPr>
          <a:xfrm>
            <a:off x="10939025" y="1447502"/>
            <a:ext cx="277507" cy="271238"/>
            <a:chOff x="4758887" y="4845160"/>
            <a:chExt cx="507142" cy="550942"/>
          </a:xfrm>
        </p:grpSpPr>
        <p:grpSp>
          <p:nvGrpSpPr>
            <p:cNvPr id="30" name="Groupe 29">
              <a:extLst>
                <a:ext uri="{FF2B5EF4-FFF2-40B4-BE49-F238E27FC236}">
                  <a16:creationId xmlns:a16="http://schemas.microsoft.com/office/drawing/2014/main" id="{457C0D94-F36C-44A0-B7E1-B54132239186}"/>
                </a:ext>
              </a:extLst>
            </p:cNvPr>
            <p:cNvGrpSpPr/>
            <p:nvPr/>
          </p:nvGrpSpPr>
          <p:grpSpPr>
            <a:xfrm>
              <a:off x="4758887" y="4845160"/>
              <a:ext cx="307976" cy="263525"/>
              <a:chOff x="2078657" y="2721546"/>
              <a:chExt cx="307976" cy="263525"/>
            </a:xfrm>
          </p:grpSpPr>
          <p:sp>
            <p:nvSpPr>
              <p:cNvPr id="39" name="Line 341">
                <a:extLst>
                  <a:ext uri="{FF2B5EF4-FFF2-40B4-BE49-F238E27FC236}">
                    <a16:creationId xmlns:a16="http://schemas.microsoft.com/office/drawing/2014/main" id="{91652928-C994-4A6C-958C-480564614236}"/>
                  </a:ext>
                </a:extLst>
              </p:cNvPr>
              <p:cNvSpPr>
                <a:spLocks noChangeShapeType="1"/>
              </p:cNvSpPr>
              <p:nvPr/>
            </p:nvSpPr>
            <p:spPr bwMode="auto">
              <a:xfrm flipH="1">
                <a:off x="2180257" y="2912046"/>
                <a:ext cx="42863"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40" name="Line 342">
                <a:extLst>
                  <a:ext uri="{FF2B5EF4-FFF2-40B4-BE49-F238E27FC236}">
                    <a16:creationId xmlns:a16="http://schemas.microsoft.com/office/drawing/2014/main" id="{F8113F08-302B-4E04-B650-D6C1587766B9}"/>
                  </a:ext>
                </a:extLst>
              </p:cNvPr>
              <p:cNvSpPr>
                <a:spLocks noChangeShapeType="1"/>
              </p:cNvSpPr>
              <p:nvPr/>
            </p:nvSpPr>
            <p:spPr bwMode="auto">
              <a:xfrm flipH="1">
                <a:off x="2240582" y="2912046"/>
                <a:ext cx="14288"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41" name="Freeform 343">
                <a:extLst>
                  <a:ext uri="{FF2B5EF4-FFF2-40B4-BE49-F238E27FC236}">
                    <a16:creationId xmlns:a16="http://schemas.microsoft.com/office/drawing/2014/main" id="{75C9045F-A13C-4FCB-82C3-77BB76010B4A}"/>
                  </a:ext>
                </a:extLst>
              </p:cNvPr>
              <p:cNvSpPr>
                <a:spLocks/>
              </p:cNvSpPr>
              <p:nvPr/>
            </p:nvSpPr>
            <p:spPr bwMode="auto">
              <a:xfrm>
                <a:off x="2078657" y="2721546"/>
                <a:ext cx="260350" cy="217488"/>
              </a:xfrm>
              <a:custGeom>
                <a:avLst/>
                <a:gdLst>
                  <a:gd name="T0" fmla="*/ 0 w 149"/>
                  <a:gd name="T1" fmla="*/ 41 h 119"/>
                  <a:gd name="T2" fmla="*/ 0 w 149"/>
                  <a:gd name="T3" fmla="*/ 82 h 119"/>
                  <a:gd name="T4" fmla="*/ 14 w 149"/>
                  <a:gd name="T5" fmla="*/ 97 h 119"/>
                  <a:gd name="T6" fmla="*/ 14 w 149"/>
                  <a:gd name="T7" fmla="*/ 119 h 119"/>
                  <a:gd name="T8" fmla="*/ 48 w 149"/>
                  <a:gd name="T9" fmla="*/ 97 h 119"/>
                  <a:gd name="T10" fmla="*/ 134 w 149"/>
                  <a:gd name="T11" fmla="*/ 97 h 119"/>
                  <a:gd name="T12" fmla="*/ 149 w 149"/>
                  <a:gd name="T13" fmla="*/ 82 h 119"/>
                  <a:gd name="T14" fmla="*/ 149 w 149"/>
                  <a:gd name="T15" fmla="*/ 15 h 119"/>
                  <a:gd name="T16" fmla="*/ 134 w 149"/>
                  <a:gd name="T17" fmla="*/ 0 h 119"/>
                  <a:gd name="T18" fmla="*/ 15 w 149"/>
                  <a:gd name="T19" fmla="*/ 0 h 119"/>
                  <a:gd name="T20" fmla="*/ 0 w 149"/>
                  <a:gd name="T21" fmla="*/ 15 h 119"/>
                  <a:gd name="T22" fmla="*/ 0 w 149"/>
                  <a:gd name="T23" fmla="*/ 2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119">
                    <a:moveTo>
                      <a:pt x="0" y="41"/>
                    </a:moveTo>
                    <a:cubicBezTo>
                      <a:pt x="0" y="82"/>
                      <a:pt x="0" y="82"/>
                      <a:pt x="0" y="82"/>
                    </a:cubicBezTo>
                    <a:cubicBezTo>
                      <a:pt x="0" y="90"/>
                      <a:pt x="6" y="96"/>
                      <a:pt x="14" y="97"/>
                    </a:cubicBezTo>
                    <a:cubicBezTo>
                      <a:pt x="14" y="119"/>
                      <a:pt x="14" y="119"/>
                      <a:pt x="14" y="119"/>
                    </a:cubicBezTo>
                    <a:cubicBezTo>
                      <a:pt x="48" y="97"/>
                      <a:pt x="48" y="97"/>
                      <a:pt x="48" y="97"/>
                    </a:cubicBezTo>
                    <a:cubicBezTo>
                      <a:pt x="134" y="97"/>
                      <a:pt x="134" y="97"/>
                      <a:pt x="134" y="97"/>
                    </a:cubicBezTo>
                    <a:cubicBezTo>
                      <a:pt x="143" y="97"/>
                      <a:pt x="149" y="90"/>
                      <a:pt x="149" y="82"/>
                    </a:cubicBezTo>
                    <a:cubicBezTo>
                      <a:pt x="149" y="15"/>
                      <a:pt x="149" y="15"/>
                      <a:pt x="149" y="15"/>
                    </a:cubicBezTo>
                    <a:cubicBezTo>
                      <a:pt x="149" y="7"/>
                      <a:pt x="143" y="0"/>
                      <a:pt x="134" y="0"/>
                    </a:cubicBezTo>
                    <a:cubicBezTo>
                      <a:pt x="15" y="0"/>
                      <a:pt x="15" y="0"/>
                      <a:pt x="15" y="0"/>
                    </a:cubicBezTo>
                    <a:cubicBezTo>
                      <a:pt x="7" y="0"/>
                      <a:pt x="0" y="7"/>
                      <a:pt x="0" y="15"/>
                    </a:cubicBezTo>
                    <a:cubicBezTo>
                      <a:pt x="0" y="24"/>
                      <a:pt x="0" y="24"/>
                      <a:pt x="0" y="24"/>
                    </a:cubicBezTo>
                  </a:path>
                </a:pathLst>
              </a:cu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42" name="Line 344">
                <a:extLst>
                  <a:ext uri="{FF2B5EF4-FFF2-40B4-BE49-F238E27FC236}">
                    <a16:creationId xmlns:a16="http://schemas.microsoft.com/office/drawing/2014/main" id="{6C71499C-334E-4508-9337-A5C257F8C40D}"/>
                  </a:ext>
                </a:extLst>
              </p:cNvPr>
              <p:cNvSpPr>
                <a:spLocks noChangeShapeType="1"/>
              </p:cNvSpPr>
              <p:nvPr/>
            </p:nvSpPr>
            <p:spPr bwMode="auto">
              <a:xfrm>
                <a:off x="2078657" y="2796158"/>
                <a:ext cx="0"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43" name="Line 345">
                <a:extLst>
                  <a:ext uri="{FF2B5EF4-FFF2-40B4-BE49-F238E27FC236}">
                    <a16:creationId xmlns:a16="http://schemas.microsoft.com/office/drawing/2014/main" id="{F0D6810F-272F-447C-9C91-6996B07A6D3F}"/>
                  </a:ext>
                </a:extLst>
              </p:cNvPr>
              <p:cNvSpPr>
                <a:spLocks noChangeShapeType="1"/>
              </p:cNvSpPr>
              <p:nvPr/>
            </p:nvSpPr>
            <p:spPr bwMode="auto">
              <a:xfrm>
                <a:off x="2078657" y="2764408"/>
                <a:ext cx="0"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44" name="Freeform 346">
                <a:extLst>
                  <a:ext uri="{FF2B5EF4-FFF2-40B4-BE49-F238E27FC236}">
                    <a16:creationId xmlns:a16="http://schemas.microsoft.com/office/drawing/2014/main" id="{BF484BB1-B6C1-4946-80E6-D91908C2CC60}"/>
                  </a:ext>
                </a:extLst>
              </p:cNvPr>
              <p:cNvSpPr>
                <a:spLocks/>
              </p:cNvSpPr>
              <p:nvPr/>
            </p:nvSpPr>
            <p:spPr bwMode="auto">
              <a:xfrm>
                <a:off x="2165970" y="2769171"/>
                <a:ext cx="220663" cy="215900"/>
              </a:xfrm>
              <a:custGeom>
                <a:avLst/>
                <a:gdLst>
                  <a:gd name="T0" fmla="*/ 109 w 126"/>
                  <a:gd name="T1" fmla="*/ 0 h 118"/>
                  <a:gd name="T2" fmla="*/ 111 w 126"/>
                  <a:gd name="T3" fmla="*/ 0 h 118"/>
                  <a:gd name="T4" fmla="*/ 126 w 126"/>
                  <a:gd name="T5" fmla="*/ 14 h 118"/>
                  <a:gd name="T6" fmla="*/ 126 w 126"/>
                  <a:gd name="T7" fmla="*/ 82 h 118"/>
                  <a:gd name="T8" fmla="*/ 112 w 126"/>
                  <a:gd name="T9" fmla="*/ 96 h 118"/>
                  <a:gd name="T10" fmla="*/ 112 w 126"/>
                  <a:gd name="T11" fmla="*/ 118 h 118"/>
                  <a:gd name="T12" fmla="*/ 78 w 126"/>
                  <a:gd name="T13" fmla="*/ 96 h 118"/>
                  <a:gd name="T14" fmla="*/ 15 w 126"/>
                  <a:gd name="T15" fmla="*/ 96 h 118"/>
                  <a:gd name="T16" fmla="*/ 0 w 126"/>
                  <a:gd name="T17" fmla="*/ 82 h 118"/>
                  <a:gd name="T18" fmla="*/ 0 w 126"/>
                  <a:gd name="T19" fmla="*/ 7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118">
                    <a:moveTo>
                      <a:pt x="109" y="0"/>
                    </a:moveTo>
                    <a:cubicBezTo>
                      <a:pt x="111" y="0"/>
                      <a:pt x="111" y="0"/>
                      <a:pt x="111" y="0"/>
                    </a:cubicBezTo>
                    <a:cubicBezTo>
                      <a:pt x="119" y="0"/>
                      <a:pt x="126" y="6"/>
                      <a:pt x="126" y="14"/>
                    </a:cubicBezTo>
                    <a:cubicBezTo>
                      <a:pt x="126" y="82"/>
                      <a:pt x="126" y="82"/>
                      <a:pt x="126" y="82"/>
                    </a:cubicBezTo>
                    <a:cubicBezTo>
                      <a:pt x="126" y="89"/>
                      <a:pt x="120" y="96"/>
                      <a:pt x="112" y="96"/>
                    </a:cubicBezTo>
                    <a:cubicBezTo>
                      <a:pt x="112" y="118"/>
                      <a:pt x="112" y="118"/>
                      <a:pt x="112" y="118"/>
                    </a:cubicBezTo>
                    <a:cubicBezTo>
                      <a:pt x="78" y="96"/>
                      <a:pt x="78" y="96"/>
                      <a:pt x="78" y="96"/>
                    </a:cubicBezTo>
                    <a:cubicBezTo>
                      <a:pt x="15" y="96"/>
                      <a:pt x="15" y="96"/>
                      <a:pt x="15" y="96"/>
                    </a:cubicBezTo>
                    <a:cubicBezTo>
                      <a:pt x="7" y="96"/>
                      <a:pt x="0" y="90"/>
                      <a:pt x="0" y="82"/>
                    </a:cubicBezTo>
                    <a:cubicBezTo>
                      <a:pt x="0" y="72"/>
                      <a:pt x="0" y="72"/>
                      <a:pt x="0" y="72"/>
                    </a:cubicBezTo>
                  </a:path>
                </a:pathLst>
              </a:cu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grpSp>
            <p:nvGrpSpPr>
              <p:cNvPr id="45" name="Groupe 44">
                <a:extLst>
                  <a:ext uri="{FF2B5EF4-FFF2-40B4-BE49-F238E27FC236}">
                    <a16:creationId xmlns:a16="http://schemas.microsoft.com/office/drawing/2014/main" id="{F791D383-3921-4B18-BD32-5BA97EB15DA4}"/>
                  </a:ext>
                </a:extLst>
              </p:cNvPr>
              <p:cNvGrpSpPr/>
              <p:nvPr/>
            </p:nvGrpSpPr>
            <p:grpSpPr>
              <a:xfrm>
                <a:off x="2127870" y="2788221"/>
                <a:ext cx="158750" cy="34925"/>
                <a:chOff x="2127870" y="2788221"/>
                <a:chExt cx="158750" cy="34925"/>
              </a:xfrm>
            </p:grpSpPr>
            <p:sp>
              <p:nvSpPr>
                <p:cNvPr id="46" name="Oval 347">
                  <a:extLst>
                    <a:ext uri="{FF2B5EF4-FFF2-40B4-BE49-F238E27FC236}">
                      <a16:creationId xmlns:a16="http://schemas.microsoft.com/office/drawing/2014/main" id="{208BF063-D863-4404-AD30-5160A7FBA3A2}"/>
                    </a:ext>
                  </a:extLst>
                </p:cNvPr>
                <p:cNvSpPr>
                  <a:spLocks noChangeArrowheads="1"/>
                </p:cNvSpPr>
                <p:nvPr/>
              </p:nvSpPr>
              <p:spPr bwMode="auto">
                <a:xfrm>
                  <a:off x="2127870" y="2788221"/>
                  <a:ext cx="33338" cy="34925"/>
                </a:xfrm>
                <a:prstGeom prst="ellipse">
                  <a:avLst/>
                </a:pr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47" name="Oval 348">
                  <a:extLst>
                    <a:ext uri="{FF2B5EF4-FFF2-40B4-BE49-F238E27FC236}">
                      <a16:creationId xmlns:a16="http://schemas.microsoft.com/office/drawing/2014/main" id="{3868DCC2-07C8-4007-AAFC-DFD7E1DA3847}"/>
                    </a:ext>
                  </a:extLst>
                </p:cNvPr>
                <p:cNvSpPr>
                  <a:spLocks noChangeArrowheads="1"/>
                </p:cNvSpPr>
                <p:nvPr/>
              </p:nvSpPr>
              <p:spPr bwMode="auto">
                <a:xfrm>
                  <a:off x="2189782" y="2788221"/>
                  <a:ext cx="33338" cy="34925"/>
                </a:xfrm>
                <a:prstGeom prst="ellipse">
                  <a:avLst/>
                </a:pr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48" name="Oval 349">
                  <a:extLst>
                    <a:ext uri="{FF2B5EF4-FFF2-40B4-BE49-F238E27FC236}">
                      <a16:creationId xmlns:a16="http://schemas.microsoft.com/office/drawing/2014/main" id="{A3B623A7-035B-44D0-A494-7F2010408DC9}"/>
                    </a:ext>
                  </a:extLst>
                </p:cNvPr>
                <p:cNvSpPr>
                  <a:spLocks noChangeArrowheads="1"/>
                </p:cNvSpPr>
                <p:nvPr/>
              </p:nvSpPr>
              <p:spPr bwMode="auto">
                <a:xfrm>
                  <a:off x="2253282" y="2788221"/>
                  <a:ext cx="33338" cy="34925"/>
                </a:xfrm>
                <a:prstGeom prst="ellipse">
                  <a:avLst/>
                </a:pr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grpSp>
        </p:grpSp>
        <p:pic>
          <p:nvPicPr>
            <p:cNvPr id="38" name="Image 37">
              <a:extLst>
                <a:ext uri="{FF2B5EF4-FFF2-40B4-BE49-F238E27FC236}">
                  <a16:creationId xmlns:a16="http://schemas.microsoft.com/office/drawing/2014/main" id="{C55E68AD-426D-4324-BB46-36C2F85669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98951" y="4941999"/>
              <a:ext cx="467078" cy="454103"/>
            </a:xfrm>
            <a:prstGeom prst="rect">
              <a:avLst/>
            </a:prstGeom>
          </p:spPr>
        </p:pic>
      </p:grpSp>
      <p:pic>
        <p:nvPicPr>
          <p:cNvPr id="49" name="Image 48">
            <a:extLst>
              <a:ext uri="{FF2B5EF4-FFF2-40B4-BE49-F238E27FC236}">
                <a16:creationId xmlns:a16="http://schemas.microsoft.com/office/drawing/2014/main" id="{4D031C4C-26D4-46CC-B1C8-CBA8F77B56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41767" y="2321725"/>
            <a:ext cx="238988" cy="200528"/>
          </a:xfrm>
          <a:prstGeom prst="rect">
            <a:avLst/>
          </a:prstGeom>
        </p:spPr>
      </p:pic>
      <p:pic>
        <p:nvPicPr>
          <p:cNvPr id="37" name="Image 36">
            <a:extLst>
              <a:ext uri="{FF2B5EF4-FFF2-40B4-BE49-F238E27FC236}">
                <a16:creationId xmlns:a16="http://schemas.microsoft.com/office/drawing/2014/main" id="{F92E0B48-EB15-4E87-90C4-F0D1D994AF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38791" y="5665241"/>
            <a:ext cx="258855" cy="217198"/>
          </a:xfrm>
          <a:prstGeom prst="rect">
            <a:avLst/>
          </a:prstGeom>
        </p:spPr>
      </p:pic>
      <p:pic>
        <p:nvPicPr>
          <p:cNvPr id="52" name="Image 51">
            <a:extLst>
              <a:ext uri="{FF2B5EF4-FFF2-40B4-BE49-F238E27FC236}">
                <a16:creationId xmlns:a16="http://schemas.microsoft.com/office/drawing/2014/main" id="{0CC24BDC-9F8A-4B28-A40C-E6B5935595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34003" y="6004310"/>
            <a:ext cx="258855" cy="217198"/>
          </a:xfrm>
          <a:prstGeom prst="rect">
            <a:avLst/>
          </a:prstGeom>
        </p:spPr>
      </p:pic>
      <p:pic>
        <p:nvPicPr>
          <p:cNvPr id="60" name="Image 59">
            <a:extLst>
              <a:ext uri="{FF2B5EF4-FFF2-40B4-BE49-F238E27FC236}">
                <a16:creationId xmlns:a16="http://schemas.microsoft.com/office/drawing/2014/main" id="{FFF7A62B-3A23-4C4E-8C1B-20CC53DDB0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48291" y="4823028"/>
            <a:ext cx="258856" cy="280971"/>
          </a:xfrm>
          <a:prstGeom prst="rect">
            <a:avLst/>
          </a:prstGeom>
        </p:spPr>
      </p:pic>
      <p:pic>
        <p:nvPicPr>
          <p:cNvPr id="61" name="Image 60">
            <a:extLst>
              <a:ext uri="{FF2B5EF4-FFF2-40B4-BE49-F238E27FC236}">
                <a16:creationId xmlns:a16="http://schemas.microsoft.com/office/drawing/2014/main" id="{B9627BF5-A859-462F-8AD3-9A0886435F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48291" y="5191768"/>
            <a:ext cx="258856" cy="280971"/>
          </a:xfrm>
          <a:prstGeom prst="rect">
            <a:avLst/>
          </a:prstGeom>
        </p:spPr>
      </p:pic>
      <p:pic>
        <p:nvPicPr>
          <p:cNvPr id="63" name="Image 62">
            <a:extLst>
              <a:ext uri="{FF2B5EF4-FFF2-40B4-BE49-F238E27FC236}">
                <a16:creationId xmlns:a16="http://schemas.microsoft.com/office/drawing/2014/main" id="{0A438723-38E9-4824-8F00-DE0F307D89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90928" y="1492167"/>
            <a:ext cx="202433" cy="219728"/>
          </a:xfrm>
          <a:prstGeom prst="rect">
            <a:avLst/>
          </a:prstGeom>
        </p:spPr>
      </p:pic>
      <p:pic>
        <p:nvPicPr>
          <p:cNvPr id="66" name="Image 65">
            <a:extLst>
              <a:ext uri="{FF2B5EF4-FFF2-40B4-BE49-F238E27FC236}">
                <a16:creationId xmlns:a16="http://schemas.microsoft.com/office/drawing/2014/main" id="{DA497D6D-E34C-4CEB-8E78-0AEE4B5780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20662" y="2909703"/>
            <a:ext cx="205921" cy="223514"/>
          </a:xfrm>
          <a:prstGeom prst="rect">
            <a:avLst/>
          </a:prstGeom>
        </p:spPr>
      </p:pic>
      <p:pic>
        <p:nvPicPr>
          <p:cNvPr id="55" name="Image 54">
            <a:extLst>
              <a:ext uri="{FF2B5EF4-FFF2-40B4-BE49-F238E27FC236}">
                <a16:creationId xmlns:a16="http://schemas.microsoft.com/office/drawing/2014/main" id="{676A48E4-1AC0-4B27-A663-F1F84321923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20662" y="2320360"/>
            <a:ext cx="205921" cy="210602"/>
          </a:xfrm>
          <a:prstGeom prst="rect">
            <a:avLst/>
          </a:prstGeom>
        </p:spPr>
      </p:pic>
      <p:pic>
        <p:nvPicPr>
          <p:cNvPr id="58" name="Image 57">
            <a:extLst>
              <a:ext uri="{FF2B5EF4-FFF2-40B4-BE49-F238E27FC236}">
                <a16:creationId xmlns:a16="http://schemas.microsoft.com/office/drawing/2014/main" id="{6E384787-7B06-45DF-AF2D-A36D07B5F2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04334" y="1461150"/>
            <a:ext cx="230492" cy="235731"/>
          </a:xfrm>
          <a:prstGeom prst="rect">
            <a:avLst/>
          </a:prstGeom>
        </p:spPr>
      </p:pic>
      <p:sp>
        <p:nvSpPr>
          <p:cNvPr id="64" name="ZoneTexte 63">
            <a:extLst>
              <a:ext uri="{FF2B5EF4-FFF2-40B4-BE49-F238E27FC236}">
                <a16:creationId xmlns:a16="http://schemas.microsoft.com/office/drawing/2014/main" id="{9F788F7B-57A6-4C4A-8BAD-566DC73EFBC1}"/>
              </a:ext>
            </a:extLst>
          </p:cNvPr>
          <p:cNvSpPr txBox="1"/>
          <p:nvPr/>
        </p:nvSpPr>
        <p:spPr>
          <a:xfrm>
            <a:off x="11166995" y="1718740"/>
            <a:ext cx="705169" cy="215444"/>
          </a:xfrm>
          <a:prstGeom prst="rect">
            <a:avLst/>
          </a:prstGeom>
          <a:noFill/>
        </p:spPr>
        <p:txBody>
          <a:bodyPr wrap="square" rtlCol="0">
            <a:spAutoFit/>
          </a:bodyPr>
          <a:lstStyle/>
          <a:p>
            <a:pPr algn="ctr"/>
            <a:r>
              <a:rPr lang="fr-FR" sz="800" dirty="0">
                <a:solidFill>
                  <a:srgbClr val="581D74"/>
                </a:solidFill>
                <a:latin typeface="Arial"/>
                <a:cs typeface="Arial"/>
              </a:rPr>
              <a:t>GERC</a:t>
            </a:r>
          </a:p>
        </p:txBody>
      </p:sp>
      <p:pic>
        <p:nvPicPr>
          <p:cNvPr id="69" name="Image 68">
            <a:extLst>
              <a:ext uri="{FF2B5EF4-FFF2-40B4-BE49-F238E27FC236}">
                <a16:creationId xmlns:a16="http://schemas.microsoft.com/office/drawing/2014/main" id="{2A6856E9-3755-4F05-ADF4-FDF1628122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36107" y="2591607"/>
            <a:ext cx="238988" cy="200528"/>
          </a:xfrm>
          <a:prstGeom prst="rect">
            <a:avLst/>
          </a:prstGeom>
        </p:spPr>
      </p:pic>
      <p:pic>
        <p:nvPicPr>
          <p:cNvPr id="70" name="Image 69">
            <a:extLst>
              <a:ext uri="{FF2B5EF4-FFF2-40B4-BE49-F238E27FC236}">
                <a16:creationId xmlns:a16="http://schemas.microsoft.com/office/drawing/2014/main" id="{1E702EBE-9E94-458E-945F-D3EF038D62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32284" y="2914480"/>
            <a:ext cx="238988" cy="200528"/>
          </a:xfrm>
          <a:prstGeom prst="rect">
            <a:avLst/>
          </a:prstGeom>
        </p:spPr>
      </p:pic>
      <p:pic>
        <p:nvPicPr>
          <p:cNvPr id="71" name="Image 70">
            <a:extLst>
              <a:ext uri="{FF2B5EF4-FFF2-40B4-BE49-F238E27FC236}">
                <a16:creationId xmlns:a16="http://schemas.microsoft.com/office/drawing/2014/main" id="{F781DC17-803C-4389-88F3-347EFB7987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27511" y="2596299"/>
            <a:ext cx="205921" cy="223514"/>
          </a:xfrm>
          <a:prstGeom prst="rect">
            <a:avLst/>
          </a:prstGeom>
        </p:spPr>
      </p:pic>
      <p:pic>
        <p:nvPicPr>
          <p:cNvPr id="72" name="Image 71">
            <a:extLst>
              <a:ext uri="{FF2B5EF4-FFF2-40B4-BE49-F238E27FC236}">
                <a16:creationId xmlns:a16="http://schemas.microsoft.com/office/drawing/2014/main" id="{02064B55-DFE4-4B3B-8204-1BE14003C3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39477" y="2586570"/>
            <a:ext cx="205921" cy="210602"/>
          </a:xfrm>
          <a:prstGeom prst="rect">
            <a:avLst/>
          </a:prstGeom>
        </p:spPr>
      </p:pic>
      <p:pic>
        <p:nvPicPr>
          <p:cNvPr id="73" name="Image 72">
            <a:extLst>
              <a:ext uri="{FF2B5EF4-FFF2-40B4-BE49-F238E27FC236}">
                <a16:creationId xmlns:a16="http://schemas.microsoft.com/office/drawing/2014/main" id="{ADCFC641-D90F-4A74-AAF1-CBD415AD7E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27169" y="3177586"/>
            <a:ext cx="205921" cy="223514"/>
          </a:xfrm>
          <a:prstGeom prst="rect">
            <a:avLst/>
          </a:prstGeom>
        </p:spPr>
      </p:pic>
      <p:pic>
        <p:nvPicPr>
          <p:cNvPr id="74" name="Image 73">
            <a:extLst>
              <a:ext uri="{FF2B5EF4-FFF2-40B4-BE49-F238E27FC236}">
                <a16:creationId xmlns:a16="http://schemas.microsoft.com/office/drawing/2014/main" id="{8D80F845-31D3-4EDD-AC70-E6C0A904BF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38791" y="3182363"/>
            <a:ext cx="238988" cy="200528"/>
          </a:xfrm>
          <a:prstGeom prst="rect">
            <a:avLst/>
          </a:prstGeom>
        </p:spPr>
      </p:pic>
      <p:pic>
        <p:nvPicPr>
          <p:cNvPr id="75" name="Image 74">
            <a:extLst>
              <a:ext uri="{FF2B5EF4-FFF2-40B4-BE49-F238E27FC236}">
                <a16:creationId xmlns:a16="http://schemas.microsoft.com/office/drawing/2014/main" id="{C9AB43A4-A18F-49D9-A15D-E890A0D4E1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29990" y="3434526"/>
            <a:ext cx="205921" cy="223514"/>
          </a:xfrm>
          <a:prstGeom prst="rect">
            <a:avLst/>
          </a:prstGeom>
        </p:spPr>
      </p:pic>
      <p:pic>
        <p:nvPicPr>
          <p:cNvPr id="76" name="Image 75">
            <a:extLst>
              <a:ext uri="{FF2B5EF4-FFF2-40B4-BE49-F238E27FC236}">
                <a16:creationId xmlns:a16="http://schemas.microsoft.com/office/drawing/2014/main" id="{B7E4CAD8-4A9D-4587-AB05-469E21EDD0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41612" y="3439303"/>
            <a:ext cx="238988" cy="200528"/>
          </a:xfrm>
          <a:prstGeom prst="rect">
            <a:avLst/>
          </a:prstGeom>
        </p:spPr>
      </p:pic>
      <p:pic>
        <p:nvPicPr>
          <p:cNvPr id="77" name="Image 76">
            <a:extLst>
              <a:ext uri="{FF2B5EF4-FFF2-40B4-BE49-F238E27FC236}">
                <a16:creationId xmlns:a16="http://schemas.microsoft.com/office/drawing/2014/main" id="{2E822AE4-E2AB-4088-BEAB-0E98384ABB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38791" y="3684922"/>
            <a:ext cx="238988" cy="200528"/>
          </a:xfrm>
          <a:prstGeom prst="rect">
            <a:avLst/>
          </a:prstGeom>
        </p:spPr>
      </p:pic>
      <p:pic>
        <p:nvPicPr>
          <p:cNvPr id="78" name="Image 77">
            <a:extLst>
              <a:ext uri="{FF2B5EF4-FFF2-40B4-BE49-F238E27FC236}">
                <a16:creationId xmlns:a16="http://schemas.microsoft.com/office/drawing/2014/main" id="{4B6A70EB-770D-4816-AED1-7F9232D9DB8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19081" y="3666139"/>
            <a:ext cx="205921" cy="210602"/>
          </a:xfrm>
          <a:prstGeom prst="rect">
            <a:avLst/>
          </a:prstGeom>
        </p:spPr>
      </p:pic>
      <p:pic>
        <p:nvPicPr>
          <p:cNvPr id="79" name="Image 78">
            <a:extLst>
              <a:ext uri="{FF2B5EF4-FFF2-40B4-BE49-F238E27FC236}">
                <a16:creationId xmlns:a16="http://schemas.microsoft.com/office/drawing/2014/main" id="{FB25B040-AB60-4D76-9543-FBA2C59C9A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32207" y="1498679"/>
            <a:ext cx="238988" cy="200528"/>
          </a:xfrm>
          <a:prstGeom prst="rect">
            <a:avLst/>
          </a:prstGeom>
        </p:spPr>
      </p:pic>
      <p:pic>
        <p:nvPicPr>
          <p:cNvPr id="80" name="Image 79">
            <a:extLst>
              <a:ext uri="{FF2B5EF4-FFF2-40B4-BE49-F238E27FC236}">
                <a16:creationId xmlns:a16="http://schemas.microsoft.com/office/drawing/2014/main" id="{18963957-9228-4E82-9CBC-E3D390D61A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57163" y="3948935"/>
            <a:ext cx="205921" cy="223514"/>
          </a:xfrm>
          <a:prstGeom prst="rect">
            <a:avLst/>
          </a:prstGeom>
        </p:spPr>
      </p:pic>
      <p:pic>
        <p:nvPicPr>
          <p:cNvPr id="81" name="Image 80">
            <a:extLst>
              <a:ext uri="{FF2B5EF4-FFF2-40B4-BE49-F238E27FC236}">
                <a16:creationId xmlns:a16="http://schemas.microsoft.com/office/drawing/2014/main" id="{3033A2A5-D307-4DE0-BABD-B67163D0C7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52181" y="4221720"/>
            <a:ext cx="205921" cy="223514"/>
          </a:xfrm>
          <a:prstGeom prst="rect">
            <a:avLst/>
          </a:prstGeom>
        </p:spPr>
      </p:pic>
      <p:pic>
        <p:nvPicPr>
          <p:cNvPr id="82" name="Image 81">
            <a:extLst>
              <a:ext uri="{FF2B5EF4-FFF2-40B4-BE49-F238E27FC236}">
                <a16:creationId xmlns:a16="http://schemas.microsoft.com/office/drawing/2014/main" id="{41A99B8A-D93D-446D-BE86-B8874E8E87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51193" y="4484075"/>
            <a:ext cx="205921" cy="223514"/>
          </a:xfrm>
          <a:prstGeom prst="rect">
            <a:avLst/>
          </a:prstGeom>
        </p:spPr>
      </p:pic>
      <p:sp>
        <p:nvSpPr>
          <p:cNvPr id="53" name="Espace réservé du texte 6">
            <a:extLst>
              <a:ext uri="{FF2B5EF4-FFF2-40B4-BE49-F238E27FC236}">
                <a16:creationId xmlns:a16="http://schemas.microsoft.com/office/drawing/2014/main" id="{02565AC9-4C08-49D7-926B-B68101AC4D50}"/>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b="0" dirty="0">
                <a:solidFill>
                  <a:srgbClr val="C00000"/>
                </a:solidFill>
              </a:rPr>
              <a:t>Grand Public</a:t>
            </a:r>
            <a:r>
              <a:rPr sz="1200" dirty="0"/>
              <a:t> </a:t>
            </a:r>
            <a:r>
              <a:rPr sz="1200" dirty="0">
                <a:solidFill>
                  <a:schemeClr val="bg1">
                    <a:lumMod val="50000"/>
                  </a:schemeClr>
                </a:solidFill>
              </a:rPr>
              <a:t>- </a:t>
            </a:r>
            <a:r>
              <a:rPr sz="1200" dirty="0">
                <a:solidFill>
                  <a:srgbClr val="C00000"/>
                </a:solidFill>
              </a:rPr>
              <a:t>Premiums</a:t>
            </a:r>
            <a:r>
              <a:rPr sz="1200" dirty="0"/>
              <a:t> </a:t>
            </a:r>
            <a:r>
              <a:rPr sz="1200" dirty="0">
                <a:solidFill>
                  <a:schemeClr val="bg1">
                    <a:lumMod val="50000"/>
                  </a:schemeClr>
                </a:solidFill>
              </a:rPr>
              <a:t>- Professionnels </a:t>
            </a:r>
          </a:p>
        </p:txBody>
      </p:sp>
    </p:spTree>
    <p:extLst>
      <p:ext uri="{BB962C8B-B14F-4D97-AF65-F5344CB8AC3E}">
        <p14:creationId xmlns:p14="http://schemas.microsoft.com/office/powerpoint/2010/main" val="37044589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Image 5">
            <a:extLst>
              <a:ext uri="{FF2B5EF4-FFF2-40B4-BE49-F238E27FC236}">
                <a16:creationId xmlns:a16="http://schemas.microsoft.com/office/drawing/2014/main" id="{28009360-5E13-42A8-97D5-B48A0C390DB6}"/>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au 2">
            <a:extLst>
              <a:ext uri="{FF2B5EF4-FFF2-40B4-BE49-F238E27FC236}">
                <a16:creationId xmlns:a16="http://schemas.microsoft.com/office/drawing/2014/main" id="{5BAFE391-F5E9-4411-802B-DDF5628B3ACE}"/>
              </a:ext>
            </a:extLst>
          </p:cNvPr>
          <p:cNvGraphicFramePr>
            <a:graphicFrameLocks noGrp="1"/>
          </p:cNvGraphicFramePr>
          <p:nvPr>
            <p:extLst>
              <p:ext uri="{D42A27DB-BD31-4B8C-83A1-F6EECF244321}">
                <p14:modId xmlns:p14="http://schemas.microsoft.com/office/powerpoint/2010/main" val="3737819834"/>
              </p:ext>
            </p:extLst>
          </p:nvPr>
        </p:nvGraphicFramePr>
        <p:xfrm>
          <a:off x="401218" y="2061842"/>
          <a:ext cx="11408520" cy="3477109"/>
        </p:xfrm>
        <a:graphic>
          <a:graphicData uri="http://schemas.openxmlformats.org/drawingml/2006/table">
            <a:tbl>
              <a:tblPr firstRow="1" bandRow="1">
                <a:tableStyleId>{2D5ABB26-0587-4C30-8999-92F81FD0307C}</a:tableStyleId>
              </a:tblPr>
              <a:tblGrid>
                <a:gridCol w="1253411">
                  <a:extLst>
                    <a:ext uri="{9D8B030D-6E8A-4147-A177-3AD203B41FA5}">
                      <a16:colId xmlns:a16="http://schemas.microsoft.com/office/drawing/2014/main" val="233028858"/>
                    </a:ext>
                  </a:extLst>
                </a:gridCol>
                <a:gridCol w="2804160">
                  <a:extLst>
                    <a:ext uri="{9D8B030D-6E8A-4147-A177-3AD203B41FA5}">
                      <a16:colId xmlns:a16="http://schemas.microsoft.com/office/drawing/2014/main" val="3904243132"/>
                    </a:ext>
                  </a:extLst>
                </a:gridCol>
                <a:gridCol w="4807131">
                  <a:extLst>
                    <a:ext uri="{9D8B030D-6E8A-4147-A177-3AD203B41FA5}">
                      <a16:colId xmlns:a16="http://schemas.microsoft.com/office/drawing/2014/main" val="3474167940"/>
                    </a:ext>
                  </a:extLst>
                </a:gridCol>
                <a:gridCol w="757646">
                  <a:extLst>
                    <a:ext uri="{9D8B030D-6E8A-4147-A177-3AD203B41FA5}">
                      <a16:colId xmlns:a16="http://schemas.microsoft.com/office/drawing/2014/main" val="3039548512"/>
                    </a:ext>
                  </a:extLst>
                </a:gridCol>
                <a:gridCol w="905691">
                  <a:extLst>
                    <a:ext uri="{9D8B030D-6E8A-4147-A177-3AD203B41FA5}">
                      <a16:colId xmlns:a16="http://schemas.microsoft.com/office/drawing/2014/main" val="1807294722"/>
                    </a:ext>
                  </a:extLst>
                </a:gridCol>
                <a:gridCol w="880481">
                  <a:extLst>
                    <a:ext uri="{9D8B030D-6E8A-4147-A177-3AD203B41FA5}">
                      <a16:colId xmlns:a16="http://schemas.microsoft.com/office/drawing/2014/main" val="938146078"/>
                    </a:ext>
                  </a:extLst>
                </a:gridCol>
              </a:tblGrid>
              <a:tr h="256976">
                <a:tc>
                  <a:txBody>
                    <a:bodyPr/>
                    <a:lstStyle/>
                    <a:p>
                      <a:pPr algn="ctr"/>
                      <a:r>
                        <a:rPr lang="fr-FR" sz="1200" b="1" i="0" u="none" strike="noStrike" kern="1200" dirty="0">
                          <a:solidFill>
                            <a:srgbClr val="FFFFFF"/>
                          </a:solidFill>
                          <a:effectLst/>
                          <a:latin typeface="Arial" panose="020B0604020202020204" pitchFamily="34" charset="0"/>
                          <a:ea typeface="+mn-ea"/>
                          <a:cs typeface="+mn-cs"/>
                        </a:rPr>
                        <a:t>Domaine</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i="0" u="none" strike="noStrike" kern="1200" dirty="0">
                          <a:solidFill>
                            <a:srgbClr val="FFFFFF"/>
                          </a:solidFill>
                          <a:effectLst/>
                          <a:latin typeface="Arial" panose="020B0604020202020204" pitchFamily="34" charset="0"/>
                          <a:ea typeface="+mn-ea"/>
                          <a:cs typeface="+mn-cs"/>
                        </a:rPr>
                        <a:t>Action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i="0" u="none" strike="noStrike" kern="1200" dirty="0">
                          <a:solidFill>
                            <a:srgbClr val="FFFFFF"/>
                          </a:solidFill>
                          <a:effectLst/>
                          <a:latin typeface="Arial" panose="020B0604020202020204" pitchFamily="34" charset="0"/>
                          <a:ea typeface="+mn-ea"/>
                          <a:cs typeface="+mn-cs"/>
                        </a:rPr>
                        <a:t>Cible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i="0" u="none" strike="noStrike" kern="1200" dirty="0">
                          <a:solidFill>
                            <a:srgbClr val="FFFFFF"/>
                          </a:solidFill>
                          <a:effectLst/>
                          <a:latin typeface="Arial" panose="020B0604020202020204" pitchFamily="34" charset="0"/>
                          <a:ea typeface="+mn-ea"/>
                          <a:cs typeface="+mn-cs"/>
                        </a:rPr>
                        <a:t>Date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i="0" u="none" strike="noStrike" kern="1200" dirty="0">
                          <a:solidFill>
                            <a:srgbClr val="FFFFFF"/>
                          </a:solidFill>
                          <a:effectLst/>
                          <a:latin typeface="Arial" panose="020B0604020202020204" pitchFamily="34" charset="0"/>
                          <a:ea typeface="+mn-ea"/>
                          <a:cs typeface="+mn-cs"/>
                        </a:rPr>
                        <a:t>Volume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i="0" u="none" strike="noStrike" kern="1200" dirty="0">
                          <a:solidFill>
                            <a:srgbClr val="FFFFFF"/>
                          </a:solidFill>
                          <a:effectLst/>
                          <a:latin typeface="Arial" panose="020B0604020202020204" pitchFamily="34" charset="0"/>
                          <a:ea typeface="+mn-ea"/>
                          <a:cs typeface="+mn-cs"/>
                        </a:rPr>
                        <a:t>Canal</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27206633"/>
                  </a:ext>
                </a:extLst>
              </a:tr>
              <a:tr h="333339">
                <a:tc rowSpan="5">
                  <a:txBody>
                    <a:bodyPr/>
                    <a:lstStyle/>
                    <a:p>
                      <a:pPr algn="ctr"/>
                      <a:r>
                        <a:rPr lang="fr-FR" sz="1200" b="1" kern="1200" dirty="0">
                          <a:solidFill>
                            <a:srgbClr val="BB2D31"/>
                          </a:solidFill>
                          <a:latin typeface="+mj-lt"/>
                          <a:ea typeface="+mn-ea"/>
                          <a:cs typeface="+mn-cs"/>
                        </a:rPr>
                        <a:t>BANCA</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p>
                      <a:pPr marL="72000" lvl="0" algn="l" fontAlgn="ctr"/>
                      <a:r>
                        <a:rPr lang="fr-FR" sz="900" b="1" i="0" u="none" strike="noStrike" dirty="0">
                          <a:solidFill>
                            <a:srgbClr val="595959"/>
                          </a:solidFill>
                          <a:effectLst/>
                          <a:latin typeface="Arial" panose="020B0604020202020204" pitchFamily="34" charset="0"/>
                        </a:rPr>
                        <a:t>Les Formules : accompagnement des clients 28/29 ans</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72000" algn="l" fontAlgn="ctr"/>
                      <a:r>
                        <a:rPr lang="fr-FR" sz="900" b="0" i="0" u="none" strike="noStrike" dirty="0">
                          <a:solidFill>
                            <a:srgbClr val="595959"/>
                          </a:solidFill>
                          <a:effectLst/>
                          <a:latin typeface="Arial" panose="020B0604020202020204" pitchFamily="34" charset="0"/>
                        </a:rPr>
                        <a:t>Clients âgés de 28 ans à 29 ans (mois du 28ème anniversaire du Client M0 + 3 mois) détenant une Formule dans une Formule Famille.</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fontAlgn="ctr"/>
                      <a:r>
                        <a:rPr lang="fr-FR" sz="900" b="0" i="0" u="none" strike="noStrike" dirty="0">
                          <a:solidFill>
                            <a:srgbClr val="595959"/>
                          </a:solidFill>
                          <a:effectLst/>
                          <a:latin typeface="Arial" panose="020B0604020202020204" pitchFamily="34" charset="0"/>
                        </a:rPr>
                        <a:t>régulière</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fontAlgn="ctr"/>
                      <a:r>
                        <a:rPr lang="fr-FR" sz="900" b="0" i="0" u="none" strike="noStrike" dirty="0">
                          <a:solidFill>
                            <a:srgbClr val="595959"/>
                          </a:solidFill>
                          <a:effectLst/>
                          <a:latin typeface="Arial" panose="020B0604020202020204" pitchFamily="34" charset="0"/>
                        </a:rPr>
                        <a:t>69 à date</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sz="1000" dirty="0">
                        <a:solidFill>
                          <a:schemeClr val="tx1">
                            <a:lumMod val="75000"/>
                            <a:lumOff val="25000"/>
                          </a:schemeClr>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833807465"/>
                  </a:ext>
                </a:extLst>
              </a:tr>
              <a:tr h="205132">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dirty="0">
                          <a:solidFill>
                            <a:srgbClr val="595959"/>
                          </a:solidFill>
                          <a:effectLst/>
                          <a:latin typeface="Arial" panose="020B0604020202020204" pitchFamily="34" charset="0"/>
                        </a:rPr>
                        <a:t>Pourquoi opter pour le Débit Différé ?</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900" b="0" i="0" u="none" strike="noStrike" dirty="0">
                          <a:solidFill>
                            <a:srgbClr val="595959"/>
                          </a:solidFill>
                          <a:effectLst/>
                          <a:latin typeface="Arial" panose="020B0604020202020204" pitchFamily="34" charset="0"/>
                        </a:rPr>
                        <a:t>Clients + de 18 ans, avec carte Visa Classic ou Premier en débit immédiat arrivant à échéance dans les 3 mois avec montant des mouvements créditeurs par mois sup ou égal à 800€ sur 12mois et nombre de retraits ou paiements par mois sup ou égal à 15.</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900" b="0" i="0" u="none" strike="noStrike" dirty="0">
                          <a:solidFill>
                            <a:srgbClr val="595959"/>
                          </a:solidFill>
                          <a:effectLst/>
                          <a:latin typeface="Arial" panose="020B0604020202020204" pitchFamily="34" charset="0"/>
                        </a:rPr>
                        <a:t>Sept. </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900" b="0" i="0" u="none" strike="noStrike" dirty="0">
                          <a:solidFill>
                            <a:srgbClr val="595959"/>
                          </a:solidFill>
                          <a:effectLst/>
                          <a:latin typeface="Arial" panose="020B0604020202020204" pitchFamily="34" charset="0"/>
                        </a:rPr>
                        <a:t>5 537</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sz="1000" dirty="0">
                        <a:solidFill>
                          <a:schemeClr val="tx1">
                            <a:lumMod val="75000"/>
                            <a:lumOff val="25000"/>
                          </a:schemeClr>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2019017428"/>
                  </a:ext>
                </a:extLst>
              </a:tr>
              <a:tr h="263778">
                <a:tc vMerge="1">
                  <a:txBody>
                    <a:bodyPr/>
                    <a:lstStyle/>
                    <a:p>
                      <a:pPr marL="0" algn="ctr" defTabSz="914400" rtl="0" eaLnBrk="1" fontAlgn="ctr" latinLnBrk="0" hangingPunct="1"/>
                      <a:endParaRPr lang="fr-FR" sz="1200" b="1" kern="1200" dirty="0">
                        <a:solidFill>
                          <a:srgbClr val="BB2D31"/>
                        </a:solidFill>
                        <a:latin typeface="+mj-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dirty="0">
                          <a:solidFill>
                            <a:srgbClr val="595959"/>
                          </a:solidFill>
                          <a:effectLst/>
                          <a:latin typeface="Arial" panose="020B0604020202020204" pitchFamily="34" charset="0"/>
                        </a:rPr>
                        <a:t>Mobilité Flux MBR</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900" b="0" i="0" u="none" strike="noStrike" dirty="0">
                          <a:solidFill>
                            <a:srgbClr val="595959"/>
                          </a:solidFill>
                          <a:effectLst/>
                          <a:latin typeface="Arial" panose="020B0604020202020204" pitchFamily="34" charset="0"/>
                        </a:rPr>
                        <a:t>Clients ni BP ni JBP, ayant souscrits une Formule au cours du mois précédent</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900" b="0" i="0" u="none" strike="noStrike" dirty="0">
                          <a:solidFill>
                            <a:srgbClr val="595959"/>
                          </a:solidFill>
                          <a:effectLst/>
                          <a:latin typeface="Arial" panose="020B0604020202020204" pitchFamily="34" charset="0"/>
                        </a:rPr>
                        <a:t>Sept.</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900" b="0" i="0" u="none" strike="noStrike" dirty="0">
                          <a:solidFill>
                            <a:srgbClr val="595959"/>
                          </a:solidFill>
                          <a:effectLst/>
                          <a:latin typeface="Arial" panose="020B0604020202020204" pitchFamily="34" charset="0"/>
                        </a:rPr>
                        <a:t>389/mois</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800" b="1" i="0" u="none" strike="noStrike" dirty="0">
                          <a:solidFill>
                            <a:srgbClr val="595959"/>
                          </a:solidFill>
                          <a:effectLst/>
                          <a:latin typeface="Arial" panose="020B0604020202020204" pitchFamily="34" charset="0"/>
                        </a:rPr>
                        <a:t>                     </a:t>
                      </a:r>
                    </a:p>
                  </a:txBody>
                  <a:tcPr marL="8753" marR="8753" marT="875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1944887748"/>
                  </a:ext>
                </a:extLst>
              </a:tr>
              <a:tr h="263778">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dirty="0">
                          <a:solidFill>
                            <a:srgbClr val="595959"/>
                          </a:solidFill>
                          <a:effectLst/>
                          <a:latin typeface="Arial" panose="020B0604020202020204" pitchFamily="34" charset="0"/>
                        </a:rPr>
                        <a:t>Rentrée Sportive : action CR et DD</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900" b="0" i="0" u="none" strike="noStrike" dirty="0">
                          <a:solidFill>
                            <a:srgbClr val="595959"/>
                          </a:solidFill>
                          <a:effectLst/>
                          <a:latin typeface="Arial" panose="020B0604020202020204" pitchFamily="34" charset="0"/>
                        </a:rPr>
                        <a:t>Clients entre 18-65 ans, ayant atteint plus de 10% de leur autorisation de découvert.</a:t>
                      </a:r>
                    </a:p>
                    <a:p>
                      <a:pPr marL="72000" algn="l" fontAlgn="ctr"/>
                      <a:r>
                        <a:rPr lang="fr-FR" sz="900" b="0" i="0" u="none" strike="noStrike" dirty="0">
                          <a:solidFill>
                            <a:srgbClr val="595959"/>
                          </a:solidFill>
                          <a:effectLst/>
                          <a:latin typeface="Arial" panose="020B0604020202020204" pitchFamily="34" charset="0"/>
                        </a:rPr>
                        <a:t>Cible 1: </a:t>
                      </a:r>
                      <a:r>
                        <a:rPr lang="fr-FR" sz="900" b="0" i="0" u="none" strike="noStrike" dirty="0" err="1">
                          <a:solidFill>
                            <a:srgbClr val="595959"/>
                          </a:solidFill>
                          <a:effectLst/>
                          <a:latin typeface="Arial" panose="020B0604020202020204" pitchFamily="34" charset="0"/>
                        </a:rPr>
                        <a:t>Izicarte</a:t>
                      </a:r>
                      <a:r>
                        <a:rPr lang="fr-FR" sz="900" b="0" i="0" u="none" strike="noStrike" dirty="0">
                          <a:solidFill>
                            <a:srgbClr val="595959"/>
                          </a:solidFill>
                          <a:effectLst/>
                          <a:latin typeface="Arial" panose="020B0604020202020204" pitchFamily="34" charset="0"/>
                        </a:rPr>
                        <a:t> : Clients bancarisés, non équipés </a:t>
                      </a:r>
                      <a:r>
                        <a:rPr lang="fr-FR" sz="900" b="0" i="0" u="none" strike="noStrike" dirty="0" err="1">
                          <a:solidFill>
                            <a:srgbClr val="595959"/>
                          </a:solidFill>
                          <a:effectLst/>
                          <a:latin typeface="Arial" panose="020B0604020202020204" pitchFamily="34" charset="0"/>
                        </a:rPr>
                        <a:t>Izicarte</a:t>
                      </a:r>
                      <a:r>
                        <a:rPr lang="fr-FR" sz="900" b="0" i="0" u="none" strike="noStrike" dirty="0">
                          <a:solidFill>
                            <a:srgbClr val="595959"/>
                          </a:solidFill>
                          <a:effectLst/>
                          <a:latin typeface="Arial" panose="020B0604020202020204" pitchFamily="34" charset="0"/>
                        </a:rPr>
                        <a:t>, avec flux créditeurs &gt; 960 €</a:t>
                      </a:r>
                    </a:p>
                    <a:p>
                      <a:pPr marL="72000" algn="l" fontAlgn="ctr"/>
                      <a:r>
                        <a:rPr lang="fr-FR" sz="900" b="0" i="0" u="none" strike="noStrike" dirty="0">
                          <a:solidFill>
                            <a:srgbClr val="595959"/>
                          </a:solidFill>
                          <a:effectLst/>
                          <a:latin typeface="Arial" panose="020B0604020202020204" pitchFamily="34" charset="0"/>
                        </a:rPr>
                        <a:t>Sous cible 1: Client MEG DD : Clients avec carte à débit immédiat </a:t>
                      </a:r>
                      <a:r>
                        <a:rPr lang="fr-FR" sz="900" b="0" i="0" u="none" strike="noStrike" dirty="0" err="1">
                          <a:solidFill>
                            <a:srgbClr val="595959"/>
                          </a:solidFill>
                          <a:effectLst/>
                          <a:latin typeface="Arial" panose="020B0604020202020204" pitchFamily="34" charset="0"/>
                        </a:rPr>
                        <a:t>Izicarte</a:t>
                      </a:r>
                      <a:r>
                        <a:rPr lang="fr-FR" sz="900" b="0" i="0" u="none" strike="noStrike" dirty="0">
                          <a:solidFill>
                            <a:srgbClr val="595959"/>
                          </a:solidFill>
                          <a:effectLst/>
                          <a:latin typeface="Arial" panose="020B0604020202020204" pitchFamily="34" charset="0"/>
                        </a:rPr>
                        <a:t> ou non, ayant atteint plus de 10% de leur autorisation de découvert.</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900" b="0" i="0" u="none" strike="noStrike" dirty="0">
                          <a:solidFill>
                            <a:srgbClr val="595959"/>
                          </a:solidFill>
                          <a:effectLst/>
                          <a:latin typeface="Arial" panose="020B0604020202020204" pitchFamily="34" charset="0"/>
                        </a:rPr>
                        <a:t>Sept.</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900" b="0" i="0" u="none" strike="noStrike" dirty="0">
                          <a:solidFill>
                            <a:srgbClr val="595959"/>
                          </a:solidFill>
                          <a:effectLst/>
                          <a:latin typeface="Arial" panose="020B0604020202020204" pitchFamily="34" charset="0"/>
                        </a:rPr>
                        <a:t>Env. 30 000</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36000" algn="l" fontAlgn="ctr"/>
                      <a:endParaRPr lang="fr-FR" sz="800" b="1" i="0" u="none" strike="noStrike" dirty="0">
                        <a:solidFill>
                          <a:srgbClr val="595959"/>
                        </a:solidFill>
                        <a:effectLst/>
                        <a:latin typeface="Arial" panose="020B0604020202020204" pitchFamily="34" charset="0"/>
                      </a:endParaRPr>
                    </a:p>
                  </a:txBody>
                  <a:tcPr marL="8753" marR="8753" marT="875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2225679923"/>
                  </a:ext>
                </a:extLst>
              </a:tr>
              <a:tr h="518362">
                <a:tc vMerge="1">
                  <a:txBody>
                    <a:bodyPr/>
                    <a:lstStyle/>
                    <a:p>
                      <a:endParaRPr lang="fr-FR"/>
                    </a:p>
                  </a:txBody>
                  <a:tcPr/>
                </a:tc>
                <a:tc>
                  <a:txBody>
                    <a:bodyPr/>
                    <a:lstStyle/>
                    <a:p>
                      <a:pPr marL="72000" lvl="0" algn="l" fontAlgn="ctr"/>
                      <a:r>
                        <a:rPr lang="fr-FR" sz="900" b="1" i="0" u="none" strike="noStrike" dirty="0">
                          <a:solidFill>
                            <a:srgbClr val="595959"/>
                          </a:solidFill>
                          <a:effectLst/>
                          <a:latin typeface="Arial" panose="020B0604020202020204" pitchFamily="34" charset="0"/>
                        </a:rPr>
                        <a:t>Nouveau discours autour du CR</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72000" algn="l" fontAlgn="ctr"/>
                      <a:r>
                        <a:rPr lang="fr-FR" sz="900" b="0" i="0" u="none" strike="noStrike" kern="1200" dirty="0">
                          <a:solidFill>
                            <a:srgbClr val="595959"/>
                          </a:solidFill>
                          <a:effectLst/>
                          <a:latin typeface="Arial" panose="020B0604020202020204" pitchFamily="34" charset="0"/>
                          <a:ea typeface="+mn-ea"/>
                          <a:cs typeface="+mn-cs"/>
                        </a:rPr>
                        <a:t>Clients entre 25 et 65 ans, bancarisés avec Visa Classic ou Premier sans </a:t>
                      </a:r>
                      <a:r>
                        <a:rPr lang="fr-FR" sz="900" b="0" i="0" u="none" strike="noStrike" kern="1200" dirty="0" err="1">
                          <a:solidFill>
                            <a:srgbClr val="595959"/>
                          </a:solidFill>
                          <a:effectLst/>
                          <a:latin typeface="Arial" panose="020B0604020202020204" pitchFamily="34" charset="0"/>
                          <a:ea typeface="+mn-ea"/>
                          <a:cs typeface="+mn-cs"/>
                        </a:rPr>
                        <a:t>Izicarte</a:t>
                      </a:r>
                      <a:r>
                        <a:rPr lang="fr-FR" sz="900" b="0" i="0" u="none" strike="noStrike" kern="1200" dirty="0">
                          <a:solidFill>
                            <a:srgbClr val="595959"/>
                          </a:solidFill>
                          <a:effectLst/>
                          <a:latin typeface="Arial" panose="020B0604020202020204" pitchFamily="34" charset="0"/>
                          <a:ea typeface="+mn-ea"/>
                          <a:cs typeface="+mn-cs"/>
                        </a:rPr>
                        <a:t>, avec flux créditeurs &gt; 960 €.</a:t>
                      </a:r>
                    </a:p>
                    <a:p>
                      <a:pPr marL="72000" algn="l" fontAlgn="ctr"/>
                      <a:r>
                        <a:rPr lang="fr-FR" sz="900" b="0" i="0" u="none" strike="noStrike" kern="1200" dirty="0">
                          <a:solidFill>
                            <a:srgbClr val="595959"/>
                          </a:solidFill>
                          <a:effectLst/>
                          <a:latin typeface="Arial" panose="020B0604020202020204" pitchFamily="34" charset="0"/>
                          <a:ea typeface="+mn-ea"/>
                          <a:cs typeface="+mn-cs"/>
                        </a:rPr>
                        <a:t>Clients ayant souscrit un prêt perso à M-6 OU ayant atteint plus de 20% de leur autorisation de découvert.</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a:r>
                        <a:rPr lang="fr-FR" sz="900" b="0" i="0" u="none" strike="noStrike" kern="1200" dirty="0">
                          <a:solidFill>
                            <a:srgbClr val="595959"/>
                          </a:solidFill>
                          <a:effectLst/>
                          <a:latin typeface="Arial" panose="020B0604020202020204" pitchFamily="34" charset="0"/>
                          <a:ea typeface="+mn-ea"/>
                          <a:cs typeface="+mn-cs"/>
                        </a:rPr>
                        <a:t>Déc.</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a:r>
                        <a:rPr lang="fr-FR" sz="900" b="0" i="0" u="none" strike="noStrike" kern="1200" dirty="0">
                          <a:solidFill>
                            <a:srgbClr val="595959"/>
                          </a:solidFill>
                          <a:effectLst/>
                          <a:latin typeface="Arial" panose="020B0604020202020204" pitchFamily="34" charset="0"/>
                          <a:ea typeface="+mn-ea"/>
                          <a:cs typeface="+mn-cs"/>
                        </a:rPr>
                        <a:t>31 746</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36000" algn="l" fontAlgn="ctr"/>
                      <a:endParaRPr lang="fr-FR" sz="800" b="1" i="0" u="none" strike="noStrike" dirty="0">
                        <a:solidFill>
                          <a:srgbClr val="595959"/>
                        </a:solidFill>
                        <a:effectLst/>
                        <a:latin typeface="Arial" panose="020B0604020202020204" pitchFamily="34" charset="0"/>
                      </a:endParaRPr>
                    </a:p>
                  </a:txBody>
                  <a:tcPr marL="8753" marR="8753" marT="875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816131981"/>
                  </a:ext>
                </a:extLst>
              </a:tr>
              <a:tr h="263778">
                <a:tc rowSpan="3">
                  <a:txBody>
                    <a:bodyPr/>
                    <a:lstStyle/>
                    <a:p>
                      <a:pPr marL="0" algn="ctr" defTabSz="914400" rtl="0" eaLnBrk="1" fontAlgn="ctr" latinLnBrk="0" hangingPunct="1"/>
                      <a:r>
                        <a:rPr lang="fr-FR" sz="1200" b="1" kern="1200" dirty="0">
                          <a:solidFill>
                            <a:srgbClr val="BB2D31"/>
                          </a:solidFill>
                          <a:latin typeface="+mj-lt"/>
                          <a:ea typeface="+mn-ea"/>
                          <a:cs typeface="+mn-cs"/>
                        </a:rPr>
                        <a:t>SELFCARE</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900" b="1" i="0" u="none" strike="noStrike" dirty="0">
                          <a:solidFill>
                            <a:srgbClr val="595959"/>
                          </a:solidFill>
                          <a:effectLst/>
                          <a:latin typeface="Arial" panose="020B0604020202020204" pitchFamily="34" charset="0"/>
                        </a:rPr>
                        <a:t>Digital – gestion du budget facilitée</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rgbClr val="595959"/>
                          </a:solidFill>
                          <a:effectLst/>
                          <a:latin typeface="Arial" panose="020B0604020202020204" pitchFamily="34" charset="0"/>
                        </a:rPr>
                        <a:t>Tous clients abonnés BAD</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900" b="0" i="0" u="none" strike="noStrike" dirty="0">
                          <a:solidFill>
                            <a:srgbClr val="595959"/>
                          </a:solidFill>
                          <a:effectLst/>
                          <a:latin typeface="Arial" panose="020B0604020202020204" pitchFamily="34" charset="0"/>
                        </a:rPr>
                        <a:t>Sept.</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900" b="0" i="0" u="none" strike="noStrike" dirty="0">
                          <a:solidFill>
                            <a:srgbClr val="595959"/>
                          </a:solidFill>
                          <a:effectLst/>
                          <a:latin typeface="Arial" panose="020B0604020202020204" pitchFamily="34" charset="0"/>
                        </a:rPr>
                        <a:t>487 076</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ctr" fontAlgn="ctr"/>
                      <a:endParaRPr lang="fr-FR" sz="1000" b="0" i="0" u="none" strike="noStrike" dirty="0">
                        <a:solidFill>
                          <a:srgbClr val="595959"/>
                        </a:solidFill>
                        <a:effectLst/>
                        <a:latin typeface="Arial" panose="020B0604020202020204" pitchFamily="34" charset="0"/>
                      </a:endParaRPr>
                    </a:p>
                  </a:txBody>
                  <a:tcPr marL="8753" marR="8753" marT="875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1964381046"/>
                  </a:ext>
                </a:extLst>
              </a:tr>
              <a:tr h="263778">
                <a:tc vMerge="1">
                  <a:txBody>
                    <a:bodyPr/>
                    <a:lstStyle/>
                    <a:p>
                      <a:endParaRPr lang="fr-FR"/>
                    </a:p>
                  </a:txBody>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900" b="1" i="0" u="none" strike="noStrike" dirty="0">
                          <a:solidFill>
                            <a:srgbClr val="595959"/>
                          </a:solidFill>
                          <a:effectLst/>
                          <a:latin typeface="Arial" panose="020B0604020202020204" pitchFamily="34" charset="0"/>
                        </a:rPr>
                        <a:t>Mes Alertes – gestion de budget</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rgbClr val="595959"/>
                          </a:solidFill>
                          <a:effectLst/>
                          <a:latin typeface="Arial" panose="020B0604020202020204" pitchFamily="34" charset="0"/>
                        </a:rPr>
                        <a:t>Clients BP et clientèle fragile équipé de BAD</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a:r>
                        <a:rPr lang="fr-FR" sz="900" b="0" i="0" u="none" strike="noStrike" dirty="0">
                          <a:solidFill>
                            <a:srgbClr val="595959"/>
                          </a:solidFill>
                          <a:effectLst/>
                          <a:latin typeface="Arial" panose="020B0604020202020204" pitchFamily="34" charset="0"/>
                        </a:rPr>
                        <a:t>Oct.</a:t>
                      </a:r>
                      <a:endParaRPr lang="fr-FR" sz="900" dirty="0"/>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a:r>
                        <a:rPr lang="fr-FR" sz="900" b="0" i="0" u="none" strike="noStrike" dirty="0">
                          <a:solidFill>
                            <a:srgbClr val="595959"/>
                          </a:solidFill>
                          <a:effectLst/>
                          <a:latin typeface="Arial" panose="020B0604020202020204" pitchFamily="34" charset="0"/>
                        </a:rPr>
                        <a:t>323 069</a:t>
                      </a:r>
                      <a:endParaRPr lang="fr-FR" sz="900" dirty="0"/>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b="0" dirty="0"/>
                    </a:p>
                  </a:txBody>
                  <a:tcPr marL="8753" marR="8753" marT="875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2899036703"/>
                  </a:ext>
                </a:extLst>
              </a:tr>
              <a:tr h="523802">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900" b="1" i="0" u="none" strike="noStrike" dirty="0" err="1">
                          <a:solidFill>
                            <a:srgbClr val="595959"/>
                          </a:solidFill>
                          <a:effectLst/>
                          <a:latin typeface="Arial" panose="020B0604020202020204" pitchFamily="34" charset="0"/>
                        </a:rPr>
                        <a:t>Selfcare</a:t>
                      </a:r>
                      <a:r>
                        <a:rPr lang="fr-FR" sz="900" b="1" i="0" u="none" strike="noStrike" dirty="0">
                          <a:solidFill>
                            <a:srgbClr val="595959"/>
                          </a:solidFill>
                          <a:effectLst/>
                          <a:latin typeface="Arial" panose="020B0604020202020204" pitchFamily="34" charset="0"/>
                        </a:rPr>
                        <a:t> : agrégateur de comptes</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900" b="0" i="0" u="none" strike="noStrike" dirty="0">
                          <a:solidFill>
                            <a:srgbClr val="595959"/>
                          </a:solidFill>
                          <a:effectLst/>
                          <a:latin typeface="Arial" panose="020B0604020202020204" pitchFamily="34" charset="0"/>
                        </a:rPr>
                        <a:t>Clients ayant ajouté un compte de virement externe en </a:t>
                      </a:r>
                      <a:r>
                        <a:rPr lang="fr-FR" sz="900" b="0" i="0" u="none" strike="noStrike" dirty="0" err="1">
                          <a:solidFill>
                            <a:srgbClr val="595959"/>
                          </a:solidFill>
                          <a:effectLst/>
                          <a:latin typeface="Arial" panose="020B0604020202020204" pitchFamily="34" charset="0"/>
                        </a:rPr>
                        <a:t>selfcare</a:t>
                      </a:r>
                      <a:r>
                        <a:rPr lang="fr-FR" sz="900" b="0" i="0" u="none" strike="noStrike" dirty="0">
                          <a:solidFill>
                            <a:srgbClr val="595959"/>
                          </a:solidFill>
                          <a:effectLst/>
                          <a:latin typeface="Arial" panose="020B0604020202020204" pitchFamily="34" charset="0"/>
                        </a:rPr>
                        <a:t> avec un IBAN hors CE et se déclarant comme titulaire du compte via la case à cocher dédiée sur les 7 derniers jours glissants</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rgbClr val="595959"/>
                          </a:solidFill>
                          <a:effectLst/>
                          <a:latin typeface="Arial" panose="020B0604020202020204" pitchFamily="34" charset="0"/>
                        </a:rPr>
                        <a:t>Sept.</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900" b="0" i="0" u="none" strike="noStrike" dirty="0">
                          <a:solidFill>
                            <a:srgbClr val="595959"/>
                          </a:solidFill>
                          <a:effectLst/>
                          <a:latin typeface="Arial" panose="020B0604020202020204" pitchFamily="34" charset="0"/>
                        </a:rPr>
                        <a:t>82/jour</a:t>
                      </a:r>
                    </a:p>
                  </a:txBody>
                  <a:tcPr marL="8753" marR="8753" marT="875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endParaRPr lang="fr-FR" b="0" dirty="0"/>
                    </a:p>
                  </a:txBody>
                  <a:tcPr marL="8753" marR="8753" marT="875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1216981846"/>
                  </a:ext>
                </a:extLst>
              </a:tr>
            </a:tbl>
          </a:graphicData>
        </a:graphic>
      </p:graphicFrame>
      <p:sp>
        <p:nvSpPr>
          <p:cNvPr id="6" name="Espace réservé du texte 5"/>
          <p:cNvSpPr>
            <a:spLocks noGrp="1"/>
          </p:cNvSpPr>
          <p:nvPr>
            <p:ph type="body" sz="quarter" idx="12"/>
          </p:nvPr>
        </p:nvSpPr>
        <p:spPr/>
        <p:txBody>
          <a:bodyPr>
            <a:normAutofit/>
          </a:bodyPr>
          <a:lstStyle/>
          <a:p>
            <a:r>
              <a:rPr lang="fr-FR" sz="1800" dirty="0"/>
              <a:t>Des actions de marketing direct sont déployées pour chaque univers afin de vous accompagner et faciliter la prise de contact avec les clients</a:t>
            </a:r>
            <a:endParaRPr lang="fr-FR" sz="1800" dirty="0">
              <a:solidFill>
                <a:srgbClr val="C00000"/>
              </a:solidFill>
            </a:endParaRPr>
          </a:p>
        </p:txBody>
      </p:sp>
      <p:pic>
        <p:nvPicPr>
          <p:cNvPr id="55" name="Image 54">
            <a:extLst>
              <a:ext uri="{FF2B5EF4-FFF2-40B4-BE49-F238E27FC236}">
                <a16:creationId xmlns:a16="http://schemas.microsoft.com/office/drawing/2014/main" id="{7E6D433D-2DFC-4D4C-B191-4731FCA38C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92435" y="2432975"/>
            <a:ext cx="165757" cy="165757"/>
          </a:xfrm>
          <a:prstGeom prst="rect">
            <a:avLst/>
          </a:prstGeom>
        </p:spPr>
      </p:pic>
      <p:pic>
        <p:nvPicPr>
          <p:cNvPr id="58" name="Image 57">
            <a:extLst>
              <a:ext uri="{FF2B5EF4-FFF2-40B4-BE49-F238E27FC236}">
                <a16:creationId xmlns:a16="http://schemas.microsoft.com/office/drawing/2014/main" id="{1FC1B2DE-510D-4ADA-8FBA-16C8E14A49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6701" y="2416439"/>
            <a:ext cx="179987" cy="174987"/>
          </a:xfrm>
          <a:prstGeom prst="rect">
            <a:avLst/>
          </a:prstGeom>
        </p:spPr>
      </p:pic>
      <p:grpSp>
        <p:nvGrpSpPr>
          <p:cNvPr id="64" name="Groupe 63">
            <a:extLst>
              <a:ext uri="{FF2B5EF4-FFF2-40B4-BE49-F238E27FC236}">
                <a16:creationId xmlns:a16="http://schemas.microsoft.com/office/drawing/2014/main" id="{62839786-8CEC-4373-BB06-D3244FA983FB}"/>
              </a:ext>
            </a:extLst>
          </p:cNvPr>
          <p:cNvGrpSpPr/>
          <p:nvPr/>
        </p:nvGrpSpPr>
        <p:grpSpPr>
          <a:xfrm>
            <a:off x="11263184" y="2359196"/>
            <a:ext cx="279473" cy="239536"/>
            <a:chOff x="4758887" y="4845160"/>
            <a:chExt cx="507142" cy="550942"/>
          </a:xfrm>
        </p:grpSpPr>
        <p:grpSp>
          <p:nvGrpSpPr>
            <p:cNvPr id="65" name="Groupe 64">
              <a:extLst>
                <a:ext uri="{FF2B5EF4-FFF2-40B4-BE49-F238E27FC236}">
                  <a16:creationId xmlns:a16="http://schemas.microsoft.com/office/drawing/2014/main" id="{19C62E56-EF05-4D94-9A77-9F67F2198E68}"/>
                </a:ext>
              </a:extLst>
            </p:cNvPr>
            <p:cNvGrpSpPr/>
            <p:nvPr/>
          </p:nvGrpSpPr>
          <p:grpSpPr>
            <a:xfrm>
              <a:off x="4758887" y="4845160"/>
              <a:ext cx="307976" cy="263525"/>
              <a:chOff x="2078657" y="2721546"/>
              <a:chExt cx="307976" cy="263525"/>
            </a:xfrm>
          </p:grpSpPr>
          <p:sp>
            <p:nvSpPr>
              <p:cNvPr id="67" name="Line 341">
                <a:extLst>
                  <a:ext uri="{FF2B5EF4-FFF2-40B4-BE49-F238E27FC236}">
                    <a16:creationId xmlns:a16="http://schemas.microsoft.com/office/drawing/2014/main" id="{88B4BF1A-934F-4AAB-B4EB-C6B7B2D01351}"/>
                  </a:ext>
                </a:extLst>
              </p:cNvPr>
              <p:cNvSpPr>
                <a:spLocks noChangeShapeType="1"/>
              </p:cNvSpPr>
              <p:nvPr/>
            </p:nvSpPr>
            <p:spPr bwMode="auto">
              <a:xfrm flipH="1">
                <a:off x="2180257" y="2912046"/>
                <a:ext cx="42863"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68" name="Line 342">
                <a:extLst>
                  <a:ext uri="{FF2B5EF4-FFF2-40B4-BE49-F238E27FC236}">
                    <a16:creationId xmlns:a16="http://schemas.microsoft.com/office/drawing/2014/main" id="{401E178C-CA48-476A-9AD4-E489AAE740AF}"/>
                  </a:ext>
                </a:extLst>
              </p:cNvPr>
              <p:cNvSpPr>
                <a:spLocks noChangeShapeType="1"/>
              </p:cNvSpPr>
              <p:nvPr/>
            </p:nvSpPr>
            <p:spPr bwMode="auto">
              <a:xfrm flipH="1">
                <a:off x="2240582" y="2912046"/>
                <a:ext cx="14288"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69" name="Freeform 343">
                <a:extLst>
                  <a:ext uri="{FF2B5EF4-FFF2-40B4-BE49-F238E27FC236}">
                    <a16:creationId xmlns:a16="http://schemas.microsoft.com/office/drawing/2014/main" id="{820EF80B-42D8-47C6-9E97-E0CC5146D552}"/>
                  </a:ext>
                </a:extLst>
              </p:cNvPr>
              <p:cNvSpPr>
                <a:spLocks/>
              </p:cNvSpPr>
              <p:nvPr/>
            </p:nvSpPr>
            <p:spPr bwMode="auto">
              <a:xfrm>
                <a:off x="2078657" y="2721546"/>
                <a:ext cx="260350" cy="217488"/>
              </a:xfrm>
              <a:custGeom>
                <a:avLst/>
                <a:gdLst>
                  <a:gd name="T0" fmla="*/ 0 w 149"/>
                  <a:gd name="T1" fmla="*/ 41 h 119"/>
                  <a:gd name="T2" fmla="*/ 0 w 149"/>
                  <a:gd name="T3" fmla="*/ 82 h 119"/>
                  <a:gd name="T4" fmla="*/ 14 w 149"/>
                  <a:gd name="T5" fmla="*/ 97 h 119"/>
                  <a:gd name="T6" fmla="*/ 14 w 149"/>
                  <a:gd name="T7" fmla="*/ 119 h 119"/>
                  <a:gd name="T8" fmla="*/ 48 w 149"/>
                  <a:gd name="T9" fmla="*/ 97 h 119"/>
                  <a:gd name="T10" fmla="*/ 134 w 149"/>
                  <a:gd name="T11" fmla="*/ 97 h 119"/>
                  <a:gd name="T12" fmla="*/ 149 w 149"/>
                  <a:gd name="T13" fmla="*/ 82 h 119"/>
                  <a:gd name="T14" fmla="*/ 149 w 149"/>
                  <a:gd name="T15" fmla="*/ 15 h 119"/>
                  <a:gd name="T16" fmla="*/ 134 w 149"/>
                  <a:gd name="T17" fmla="*/ 0 h 119"/>
                  <a:gd name="T18" fmla="*/ 15 w 149"/>
                  <a:gd name="T19" fmla="*/ 0 h 119"/>
                  <a:gd name="T20" fmla="*/ 0 w 149"/>
                  <a:gd name="T21" fmla="*/ 15 h 119"/>
                  <a:gd name="T22" fmla="*/ 0 w 149"/>
                  <a:gd name="T23" fmla="*/ 2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119">
                    <a:moveTo>
                      <a:pt x="0" y="41"/>
                    </a:moveTo>
                    <a:cubicBezTo>
                      <a:pt x="0" y="82"/>
                      <a:pt x="0" y="82"/>
                      <a:pt x="0" y="82"/>
                    </a:cubicBezTo>
                    <a:cubicBezTo>
                      <a:pt x="0" y="90"/>
                      <a:pt x="6" y="96"/>
                      <a:pt x="14" y="97"/>
                    </a:cubicBezTo>
                    <a:cubicBezTo>
                      <a:pt x="14" y="119"/>
                      <a:pt x="14" y="119"/>
                      <a:pt x="14" y="119"/>
                    </a:cubicBezTo>
                    <a:cubicBezTo>
                      <a:pt x="48" y="97"/>
                      <a:pt x="48" y="97"/>
                      <a:pt x="48" y="97"/>
                    </a:cubicBezTo>
                    <a:cubicBezTo>
                      <a:pt x="134" y="97"/>
                      <a:pt x="134" y="97"/>
                      <a:pt x="134" y="97"/>
                    </a:cubicBezTo>
                    <a:cubicBezTo>
                      <a:pt x="143" y="97"/>
                      <a:pt x="149" y="90"/>
                      <a:pt x="149" y="82"/>
                    </a:cubicBezTo>
                    <a:cubicBezTo>
                      <a:pt x="149" y="15"/>
                      <a:pt x="149" y="15"/>
                      <a:pt x="149" y="15"/>
                    </a:cubicBezTo>
                    <a:cubicBezTo>
                      <a:pt x="149" y="7"/>
                      <a:pt x="143" y="0"/>
                      <a:pt x="134" y="0"/>
                    </a:cubicBezTo>
                    <a:cubicBezTo>
                      <a:pt x="15" y="0"/>
                      <a:pt x="15" y="0"/>
                      <a:pt x="15" y="0"/>
                    </a:cubicBezTo>
                    <a:cubicBezTo>
                      <a:pt x="7" y="0"/>
                      <a:pt x="0" y="7"/>
                      <a:pt x="0" y="15"/>
                    </a:cubicBezTo>
                    <a:cubicBezTo>
                      <a:pt x="0" y="24"/>
                      <a:pt x="0" y="24"/>
                      <a:pt x="0" y="24"/>
                    </a:cubicBezTo>
                  </a:path>
                </a:pathLst>
              </a:cu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70" name="Line 344">
                <a:extLst>
                  <a:ext uri="{FF2B5EF4-FFF2-40B4-BE49-F238E27FC236}">
                    <a16:creationId xmlns:a16="http://schemas.microsoft.com/office/drawing/2014/main" id="{4A4C6EFA-360C-4685-8FF9-2B6C2BF587CC}"/>
                  </a:ext>
                </a:extLst>
              </p:cNvPr>
              <p:cNvSpPr>
                <a:spLocks noChangeShapeType="1"/>
              </p:cNvSpPr>
              <p:nvPr/>
            </p:nvSpPr>
            <p:spPr bwMode="auto">
              <a:xfrm>
                <a:off x="2078657" y="2796158"/>
                <a:ext cx="0"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71" name="Line 345">
                <a:extLst>
                  <a:ext uri="{FF2B5EF4-FFF2-40B4-BE49-F238E27FC236}">
                    <a16:creationId xmlns:a16="http://schemas.microsoft.com/office/drawing/2014/main" id="{474ED8E2-BA08-463A-A0D0-1E48575BE2A9}"/>
                  </a:ext>
                </a:extLst>
              </p:cNvPr>
              <p:cNvSpPr>
                <a:spLocks noChangeShapeType="1"/>
              </p:cNvSpPr>
              <p:nvPr/>
            </p:nvSpPr>
            <p:spPr bwMode="auto">
              <a:xfrm>
                <a:off x="2078657" y="2764408"/>
                <a:ext cx="0"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72" name="Freeform 346">
                <a:extLst>
                  <a:ext uri="{FF2B5EF4-FFF2-40B4-BE49-F238E27FC236}">
                    <a16:creationId xmlns:a16="http://schemas.microsoft.com/office/drawing/2014/main" id="{2A336865-0508-4278-B490-D8C397F17DF5}"/>
                  </a:ext>
                </a:extLst>
              </p:cNvPr>
              <p:cNvSpPr>
                <a:spLocks/>
              </p:cNvSpPr>
              <p:nvPr/>
            </p:nvSpPr>
            <p:spPr bwMode="auto">
              <a:xfrm>
                <a:off x="2165970" y="2769171"/>
                <a:ext cx="220663" cy="215900"/>
              </a:xfrm>
              <a:custGeom>
                <a:avLst/>
                <a:gdLst>
                  <a:gd name="T0" fmla="*/ 109 w 126"/>
                  <a:gd name="T1" fmla="*/ 0 h 118"/>
                  <a:gd name="T2" fmla="*/ 111 w 126"/>
                  <a:gd name="T3" fmla="*/ 0 h 118"/>
                  <a:gd name="T4" fmla="*/ 126 w 126"/>
                  <a:gd name="T5" fmla="*/ 14 h 118"/>
                  <a:gd name="T6" fmla="*/ 126 w 126"/>
                  <a:gd name="T7" fmla="*/ 82 h 118"/>
                  <a:gd name="T8" fmla="*/ 112 w 126"/>
                  <a:gd name="T9" fmla="*/ 96 h 118"/>
                  <a:gd name="T10" fmla="*/ 112 w 126"/>
                  <a:gd name="T11" fmla="*/ 118 h 118"/>
                  <a:gd name="T12" fmla="*/ 78 w 126"/>
                  <a:gd name="T13" fmla="*/ 96 h 118"/>
                  <a:gd name="T14" fmla="*/ 15 w 126"/>
                  <a:gd name="T15" fmla="*/ 96 h 118"/>
                  <a:gd name="T16" fmla="*/ 0 w 126"/>
                  <a:gd name="T17" fmla="*/ 82 h 118"/>
                  <a:gd name="T18" fmla="*/ 0 w 126"/>
                  <a:gd name="T19" fmla="*/ 7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118">
                    <a:moveTo>
                      <a:pt x="109" y="0"/>
                    </a:moveTo>
                    <a:cubicBezTo>
                      <a:pt x="111" y="0"/>
                      <a:pt x="111" y="0"/>
                      <a:pt x="111" y="0"/>
                    </a:cubicBezTo>
                    <a:cubicBezTo>
                      <a:pt x="119" y="0"/>
                      <a:pt x="126" y="6"/>
                      <a:pt x="126" y="14"/>
                    </a:cubicBezTo>
                    <a:cubicBezTo>
                      <a:pt x="126" y="82"/>
                      <a:pt x="126" y="82"/>
                      <a:pt x="126" y="82"/>
                    </a:cubicBezTo>
                    <a:cubicBezTo>
                      <a:pt x="126" y="89"/>
                      <a:pt x="120" y="96"/>
                      <a:pt x="112" y="96"/>
                    </a:cubicBezTo>
                    <a:cubicBezTo>
                      <a:pt x="112" y="118"/>
                      <a:pt x="112" y="118"/>
                      <a:pt x="112" y="118"/>
                    </a:cubicBezTo>
                    <a:cubicBezTo>
                      <a:pt x="78" y="96"/>
                      <a:pt x="78" y="96"/>
                      <a:pt x="78" y="96"/>
                    </a:cubicBezTo>
                    <a:cubicBezTo>
                      <a:pt x="15" y="96"/>
                      <a:pt x="15" y="96"/>
                      <a:pt x="15" y="96"/>
                    </a:cubicBezTo>
                    <a:cubicBezTo>
                      <a:pt x="7" y="96"/>
                      <a:pt x="0" y="90"/>
                      <a:pt x="0" y="82"/>
                    </a:cubicBezTo>
                    <a:cubicBezTo>
                      <a:pt x="0" y="72"/>
                      <a:pt x="0" y="72"/>
                      <a:pt x="0" y="72"/>
                    </a:cubicBezTo>
                  </a:path>
                </a:pathLst>
              </a:cu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grpSp>
            <p:nvGrpSpPr>
              <p:cNvPr id="73" name="Groupe 72">
                <a:extLst>
                  <a:ext uri="{FF2B5EF4-FFF2-40B4-BE49-F238E27FC236}">
                    <a16:creationId xmlns:a16="http://schemas.microsoft.com/office/drawing/2014/main" id="{F2814205-3EE5-418D-8CE2-F30A6B5FEE3A}"/>
                  </a:ext>
                </a:extLst>
              </p:cNvPr>
              <p:cNvGrpSpPr/>
              <p:nvPr/>
            </p:nvGrpSpPr>
            <p:grpSpPr>
              <a:xfrm>
                <a:off x="2127870" y="2788221"/>
                <a:ext cx="158750" cy="34925"/>
                <a:chOff x="2127870" y="2788221"/>
                <a:chExt cx="158750" cy="34925"/>
              </a:xfrm>
            </p:grpSpPr>
            <p:sp>
              <p:nvSpPr>
                <p:cNvPr id="74" name="Oval 347">
                  <a:extLst>
                    <a:ext uri="{FF2B5EF4-FFF2-40B4-BE49-F238E27FC236}">
                      <a16:creationId xmlns:a16="http://schemas.microsoft.com/office/drawing/2014/main" id="{F6E0F735-B789-4005-965C-F2E914989944}"/>
                    </a:ext>
                  </a:extLst>
                </p:cNvPr>
                <p:cNvSpPr>
                  <a:spLocks noChangeArrowheads="1"/>
                </p:cNvSpPr>
                <p:nvPr/>
              </p:nvSpPr>
              <p:spPr bwMode="auto">
                <a:xfrm>
                  <a:off x="2127870" y="2788221"/>
                  <a:ext cx="33338" cy="34925"/>
                </a:xfrm>
                <a:prstGeom prst="ellipse">
                  <a:avLst/>
                </a:pr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75" name="Oval 348">
                  <a:extLst>
                    <a:ext uri="{FF2B5EF4-FFF2-40B4-BE49-F238E27FC236}">
                      <a16:creationId xmlns:a16="http://schemas.microsoft.com/office/drawing/2014/main" id="{99793AFF-CF97-4BB7-8049-E4FCC773937D}"/>
                    </a:ext>
                  </a:extLst>
                </p:cNvPr>
                <p:cNvSpPr>
                  <a:spLocks noChangeArrowheads="1"/>
                </p:cNvSpPr>
                <p:nvPr/>
              </p:nvSpPr>
              <p:spPr bwMode="auto">
                <a:xfrm>
                  <a:off x="2189782" y="2788221"/>
                  <a:ext cx="33338" cy="34925"/>
                </a:xfrm>
                <a:prstGeom prst="ellipse">
                  <a:avLst/>
                </a:pr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76" name="Oval 349">
                  <a:extLst>
                    <a:ext uri="{FF2B5EF4-FFF2-40B4-BE49-F238E27FC236}">
                      <a16:creationId xmlns:a16="http://schemas.microsoft.com/office/drawing/2014/main" id="{F65A6DAD-0AB6-49D5-962D-83BCA5395477}"/>
                    </a:ext>
                  </a:extLst>
                </p:cNvPr>
                <p:cNvSpPr>
                  <a:spLocks noChangeArrowheads="1"/>
                </p:cNvSpPr>
                <p:nvPr/>
              </p:nvSpPr>
              <p:spPr bwMode="auto">
                <a:xfrm>
                  <a:off x="2253282" y="2788221"/>
                  <a:ext cx="33338" cy="34925"/>
                </a:xfrm>
                <a:prstGeom prst="ellipse">
                  <a:avLst/>
                </a:pr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grpSp>
        </p:grpSp>
        <p:pic>
          <p:nvPicPr>
            <p:cNvPr id="66" name="Image 65">
              <a:extLst>
                <a:ext uri="{FF2B5EF4-FFF2-40B4-BE49-F238E27FC236}">
                  <a16:creationId xmlns:a16="http://schemas.microsoft.com/office/drawing/2014/main" id="{72341F9A-E5A8-452C-AAC2-614DB76A50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98951" y="4941999"/>
              <a:ext cx="467078" cy="454103"/>
            </a:xfrm>
            <a:prstGeom prst="rect">
              <a:avLst/>
            </a:prstGeom>
          </p:spPr>
        </p:pic>
      </p:grpSp>
      <p:pic>
        <p:nvPicPr>
          <p:cNvPr id="77" name="Image 76">
            <a:extLst>
              <a:ext uri="{FF2B5EF4-FFF2-40B4-BE49-F238E27FC236}">
                <a16:creationId xmlns:a16="http://schemas.microsoft.com/office/drawing/2014/main" id="{D6575150-4D2E-4138-A0B8-7ACD9E41D5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6700" y="2803763"/>
            <a:ext cx="179987" cy="174987"/>
          </a:xfrm>
          <a:prstGeom prst="rect">
            <a:avLst/>
          </a:prstGeom>
        </p:spPr>
      </p:pic>
      <p:pic>
        <p:nvPicPr>
          <p:cNvPr id="78" name="Image 77">
            <a:extLst>
              <a:ext uri="{FF2B5EF4-FFF2-40B4-BE49-F238E27FC236}">
                <a16:creationId xmlns:a16="http://schemas.microsoft.com/office/drawing/2014/main" id="{6F129240-2FB9-4698-B47F-9CB2D70AA1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92434" y="2803763"/>
            <a:ext cx="165757" cy="165757"/>
          </a:xfrm>
          <a:prstGeom prst="rect">
            <a:avLst/>
          </a:prstGeom>
        </p:spPr>
      </p:pic>
      <p:pic>
        <p:nvPicPr>
          <p:cNvPr id="79" name="Image 78">
            <a:extLst>
              <a:ext uri="{FF2B5EF4-FFF2-40B4-BE49-F238E27FC236}">
                <a16:creationId xmlns:a16="http://schemas.microsoft.com/office/drawing/2014/main" id="{96FA67A4-ED42-4F01-AF6E-ECAA70FCF6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80602" y="2801908"/>
            <a:ext cx="179473" cy="174987"/>
          </a:xfrm>
          <a:prstGeom prst="rect">
            <a:avLst/>
          </a:prstGeom>
        </p:spPr>
      </p:pic>
      <p:pic>
        <p:nvPicPr>
          <p:cNvPr id="80" name="Image 79">
            <a:extLst>
              <a:ext uri="{FF2B5EF4-FFF2-40B4-BE49-F238E27FC236}">
                <a16:creationId xmlns:a16="http://schemas.microsoft.com/office/drawing/2014/main" id="{AA2F46DB-924B-41C6-BE65-8319A40DA4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6699" y="3138134"/>
            <a:ext cx="179987" cy="174987"/>
          </a:xfrm>
          <a:prstGeom prst="rect">
            <a:avLst/>
          </a:prstGeom>
        </p:spPr>
      </p:pic>
      <p:pic>
        <p:nvPicPr>
          <p:cNvPr id="81" name="Image 80">
            <a:extLst>
              <a:ext uri="{FF2B5EF4-FFF2-40B4-BE49-F238E27FC236}">
                <a16:creationId xmlns:a16="http://schemas.microsoft.com/office/drawing/2014/main" id="{8A8CC9D8-122A-4029-943B-E47CEF4EA5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92433" y="3138134"/>
            <a:ext cx="165757" cy="165757"/>
          </a:xfrm>
          <a:prstGeom prst="rect">
            <a:avLst/>
          </a:prstGeom>
        </p:spPr>
      </p:pic>
      <p:pic>
        <p:nvPicPr>
          <p:cNvPr id="82" name="Image 81">
            <a:extLst>
              <a:ext uri="{FF2B5EF4-FFF2-40B4-BE49-F238E27FC236}">
                <a16:creationId xmlns:a16="http://schemas.microsoft.com/office/drawing/2014/main" id="{F241BF07-AFCD-46CA-8961-635A02186B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80601" y="3136279"/>
            <a:ext cx="179473" cy="174987"/>
          </a:xfrm>
          <a:prstGeom prst="rect">
            <a:avLst/>
          </a:prstGeom>
        </p:spPr>
      </p:pic>
      <p:pic>
        <p:nvPicPr>
          <p:cNvPr id="83" name="Image 82">
            <a:extLst>
              <a:ext uri="{FF2B5EF4-FFF2-40B4-BE49-F238E27FC236}">
                <a16:creationId xmlns:a16="http://schemas.microsoft.com/office/drawing/2014/main" id="{64F5BD36-0535-4F0C-921E-B8ACE65B0B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0783" y="3555710"/>
            <a:ext cx="179987" cy="174987"/>
          </a:xfrm>
          <a:prstGeom prst="rect">
            <a:avLst/>
          </a:prstGeom>
        </p:spPr>
      </p:pic>
      <p:pic>
        <p:nvPicPr>
          <p:cNvPr id="84" name="Image 83">
            <a:extLst>
              <a:ext uri="{FF2B5EF4-FFF2-40B4-BE49-F238E27FC236}">
                <a16:creationId xmlns:a16="http://schemas.microsoft.com/office/drawing/2014/main" id="{4E754675-F08A-4652-BAFE-5E1C033A7F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04685" y="3553855"/>
            <a:ext cx="179473" cy="174987"/>
          </a:xfrm>
          <a:prstGeom prst="rect">
            <a:avLst/>
          </a:prstGeom>
        </p:spPr>
      </p:pic>
      <p:pic>
        <p:nvPicPr>
          <p:cNvPr id="85" name="Image 84">
            <a:extLst>
              <a:ext uri="{FF2B5EF4-FFF2-40B4-BE49-F238E27FC236}">
                <a16:creationId xmlns:a16="http://schemas.microsoft.com/office/drawing/2014/main" id="{2DFB321E-A0FF-4E35-862A-BA798202E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0783" y="4091111"/>
            <a:ext cx="179987" cy="174987"/>
          </a:xfrm>
          <a:prstGeom prst="rect">
            <a:avLst/>
          </a:prstGeom>
        </p:spPr>
      </p:pic>
      <p:pic>
        <p:nvPicPr>
          <p:cNvPr id="86" name="Image 85">
            <a:extLst>
              <a:ext uri="{FF2B5EF4-FFF2-40B4-BE49-F238E27FC236}">
                <a16:creationId xmlns:a16="http://schemas.microsoft.com/office/drawing/2014/main" id="{1A0A52AF-7F6C-47F7-A345-7DBE825606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04685" y="4089256"/>
            <a:ext cx="179473" cy="174987"/>
          </a:xfrm>
          <a:prstGeom prst="rect">
            <a:avLst/>
          </a:prstGeom>
        </p:spPr>
      </p:pic>
      <p:grpSp>
        <p:nvGrpSpPr>
          <p:cNvPr id="87" name="Groupe 86">
            <a:extLst>
              <a:ext uri="{FF2B5EF4-FFF2-40B4-BE49-F238E27FC236}">
                <a16:creationId xmlns:a16="http://schemas.microsoft.com/office/drawing/2014/main" id="{3DBB99D3-1F9F-47DC-8C54-816E5FC50863}"/>
              </a:ext>
            </a:extLst>
          </p:cNvPr>
          <p:cNvGrpSpPr/>
          <p:nvPr/>
        </p:nvGrpSpPr>
        <p:grpSpPr>
          <a:xfrm>
            <a:off x="11298436" y="4843511"/>
            <a:ext cx="303445" cy="198597"/>
            <a:chOff x="4758887" y="4845160"/>
            <a:chExt cx="507142" cy="550942"/>
          </a:xfrm>
        </p:grpSpPr>
        <p:grpSp>
          <p:nvGrpSpPr>
            <p:cNvPr id="88" name="Groupe 87">
              <a:extLst>
                <a:ext uri="{FF2B5EF4-FFF2-40B4-BE49-F238E27FC236}">
                  <a16:creationId xmlns:a16="http://schemas.microsoft.com/office/drawing/2014/main" id="{69777F52-C3B5-4245-8C2E-D4B0CD242D76}"/>
                </a:ext>
              </a:extLst>
            </p:cNvPr>
            <p:cNvGrpSpPr/>
            <p:nvPr/>
          </p:nvGrpSpPr>
          <p:grpSpPr>
            <a:xfrm>
              <a:off x="4758887" y="4845160"/>
              <a:ext cx="307976" cy="263525"/>
              <a:chOff x="2078657" y="2721546"/>
              <a:chExt cx="307976" cy="263525"/>
            </a:xfrm>
          </p:grpSpPr>
          <p:sp>
            <p:nvSpPr>
              <p:cNvPr id="90" name="Line 341">
                <a:extLst>
                  <a:ext uri="{FF2B5EF4-FFF2-40B4-BE49-F238E27FC236}">
                    <a16:creationId xmlns:a16="http://schemas.microsoft.com/office/drawing/2014/main" id="{880D33B6-EDD8-4846-96C7-7E6355084B70}"/>
                  </a:ext>
                </a:extLst>
              </p:cNvPr>
              <p:cNvSpPr>
                <a:spLocks noChangeShapeType="1"/>
              </p:cNvSpPr>
              <p:nvPr/>
            </p:nvSpPr>
            <p:spPr bwMode="auto">
              <a:xfrm flipH="1">
                <a:off x="2180257" y="2912046"/>
                <a:ext cx="42863"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1050">
                  <a:solidFill>
                    <a:srgbClr val="581D74"/>
                  </a:solidFill>
                </a:endParaRPr>
              </a:p>
            </p:txBody>
          </p:sp>
          <p:sp>
            <p:nvSpPr>
              <p:cNvPr id="91" name="Line 342">
                <a:extLst>
                  <a:ext uri="{FF2B5EF4-FFF2-40B4-BE49-F238E27FC236}">
                    <a16:creationId xmlns:a16="http://schemas.microsoft.com/office/drawing/2014/main" id="{90535085-B2EC-4DB7-9270-92B1C9E7412E}"/>
                  </a:ext>
                </a:extLst>
              </p:cNvPr>
              <p:cNvSpPr>
                <a:spLocks noChangeShapeType="1"/>
              </p:cNvSpPr>
              <p:nvPr/>
            </p:nvSpPr>
            <p:spPr bwMode="auto">
              <a:xfrm flipH="1">
                <a:off x="2240582" y="2912046"/>
                <a:ext cx="14288"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1050">
                  <a:solidFill>
                    <a:srgbClr val="581D74"/>
                  </a:solidFill>
                </a:endParaRPr>
              </a:p>
            </p:txBody>
          </p:sp>
          <p:sp>
            <p:nvSpPr>
              <p:cNvPr id="92" name="Freeform 343">
                <a:extLst>
                  <a:ext uri="{FF2B5EF4-FFF2-40B4-BE49-F238E27FC236}">
                    <a16:creationId xmlns:a16="http://schemas.microsoft.com/office/drawing/2014/main" id="{180DE04F-E96D-47E8-B1D1-3023BC326629}"/>
                  </a:ext>
                </a:extLst>
              </p:cNvPr>
              <p:cNvSpPr>
                <a:spLocks/>
              </p:cNvSpPr>
              <p:nvPr/>
            </p:nvSpPr>
            <p:spPr bwMode="auto">
              <a:xfrm>
                <a:off x="2078657" y="2721546"/>
                <a:ext cx="260350" cy="217488"/>
              </a:xfrm>
              <a:custGeom>
                <a:avLst/>
                <a:gdLst>
                  <a:gd name="T0" fmla="*/ 0 w 149"/>
                  <a:gd name="T1" fmla="*/ 41 h 119"/>
                  <a:gd name="T2" fmla="*/ 0 w 149"/>
                  <a:gd name="T3" fmla="*/ 82 h 119"/>
                  <a:gd name="T4" fmla="*/ 14 w 149"/>
                  <a:gd name="T5" fmla="*/ 97 h 119"/>
                  <a:gd name="T6" fmla="*/ 14 w 149"/>
                  <a:gd name="T7" fmla="*/ 119 h 119"/>
                  <a:gd name="T8" fmla="*/ 48 w 149"/>
                  <a:gd name="T9" fmla="*/ 97 h 119"/>
                  <a:gd name="T10" fmla="*/ 134 w 149"/>
                  <a:gd name="T11" fmla="*/ 97 h 119"/>
                  <a:gd name="T12" fmla="*/ 149 w 149"/>
                  <a:gd name="T13" fmla="*/ 82 h 119"/>
                  <a:gd name="T14" fmla="*/ 149 w 149"/>
                  <a:gd name="T15" fmla="*/ 15 h 119"/>
                  <a:gd name="T16" fmla="*/ 134 w 149"/>
                  <a:gd name="T17" fmla="*/ 0 h 119"/>
                  <a:gd name="T18" fmla="*/ 15 w 149"/>
                  <a:gd name="T19" fmla="*/ 0 h 119"/>
                  <a:gd name="T20" fmla="*/ 0 w 149"/>
                  <a:gd name="T21" fmla="*/ 15 h 119"/>
                  <a:gd name="T22" fmla="*/ 0 w 149"/>
                  <a:gd name="T23" fmla="*/ 2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119">
                    <a:moveTo>
                      <a:pt x="0" y="41"/>
                    </a:moveTo>
                    <a:cubicBezTo>
                      <a:pt x="0" y="82"/>
                      <a:pt x="0" y="82"/>
                      <a:pt x="0" y="82"/>
                    </a:cubicBezTo>
                    <a:cubicBezTo>
                      <a:pt x="0" y="90"/>
                      <a:pt x="6" y="96"/>
                      <a:pt x="14" y="97"/>
                    </a:cubicBezTo>
                    <a:cubicBezTo>
                      <a:pt x="14" y="119"/>
                      <a:pt x="14" y="119"/>
                      <a:pt x="14" y="119"/>
                    </a:cubicBezTo>
                    <a:cubicBezTo>
                      <a:pt x="48" y="97"/>
                      <a:pt x="48" y="97"/>
                      <a:pt x="48" y="97"/>
                    </a:cubicBezTo>
                    <a:cubicBezTo>
                      <a:pt x="134" y="97"/>
                      <a:pt x="134" y="97"/>
                      <a:pt x="134" y="97"/>
                    </a:cubicBezTo>
                    <a:cubicBezTo>
                      <a:pt x="143" y="97"/>
                      <a:pt x="149" y="90"/>
                      <a:pt x="149" y="82"/>
                    </a:cubicBezTo>
                    <a:cubicBezTo>
                      <a:pt x="149" y="15"/>
                      <a:pt x="149" y="15"/>
                      <a:pt x="149" y="15"/>
                    </a:cubicBezTo>
                    <a:cubicBezTo>
                      <a:pt x="149" y="7"/>
                      <a:pt x="143" y="0"/>
                      <a:pt x="134" y="0"/>
                    </a:cubicBezTo>
                    <a:cubicBezTo>
                      <a:pt x="15" y="0"/>
                      <a:pt x="15" y="0"/>
                      <a:pt x="15" y="0"/>
                    </a:cubicBezTo>
                    <a:cubicBezTo>
                      <a:pt x="7" y="0"/>
                      <a:pt x="0" y="7"/>
                      <a:pt x="0" y="15"/>
                    </a:cubicBezTo>
                    <a:cubicBezTo>
                      <a:pt x="0" y="24"/>
                      <a:pt x="0" y="24"/>
                      <a:pt x="0" y="24"/>
                    </a:cubicBezTo>
                  </a:path>
                </a:pathLst>
              </a:cu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1050">
                  <a:solidFill>
                    <a:srgbClr val="581D74"/>
                  </a:solidFill>
                </a:endParaRPr>
              </a:p>
            </p:txBody>
          </p:sp>
          <p:sp>
            <p:nvSpPr>
              <p:cNvPr id="93" name="Line 344">
                <a:extLst>
                  <a:ext uri="{FF2B5EF4-FFF2-40B4-BE49-F238E27FC236}">
                    <a16:creationId xmlns:a16="http://schemas.microsoft.com/office/drawing/2014/main" id="{D0DE8762-F5BE-469C-ADB7-57A981866933}"/>
                  </a:ext>
                </a:extLst>
              </p:cNvPr>
              <p:cNvSpPr>
                <a:spLocks noChangeShapeType="1"/>
              </p:cNvSpPr>
              <p:nvPr/>
            </p:nvSpPr>
            <p:spPr bwMode="auto">
              <a:xfrm>
                <a:off x="2078657" y="2796158"/>
                <a:ext cx="0"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1050">
                  <a:solidFill>
                    <a:srgbClr val="581D74"/>
                  </a:solidFill>
                </a:endParaRPr>
              </a:p>
            </p:txBody>
          </p:sp>
          <p:sp>
            <p:nvSpPr>
              <p:cNvPr id="94" name="Line 345">
                <a:extLst>
                  <a:ext uri="{FF2B5EF4-FFF2-40B4-BE49-F238E27FC236}">
                    <a16:creationId xmlns:a16="http://schemas.microsoft.com/office/drawing/2014/main" id="{576612F5-679D-4B55-9FFA-D41E80C1BAA4}"/>
                  </a:ext>
                </a:extLst>
              </p:cNvPr>
              <p:cNvSpPr>
                <a:spLocks noChangeShapeType="1"/>
              </p:cNvSpPr>
              <p:nvPr/>
            </p:nvSpPr>
            <p:spPr bwMode="auto">
              <a:xfrm>
                <a:off x="2078657" y="2764408"/>
                <a:ext cx="0"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1050">
                  <a:solidFill>
                    <a:srgbClr val="581D74"/>
                  </a:solidFill>
                </a:endParaRPr>
              </a:p>
            </p:txBody>
          </p:sp>
          <p:sp>
            <p:nvSpPr>
              <p:cNvPr id="95" name="Freeform 346">
                <a:extLst>
                  <a:ext uri="{FF2B5EF4-FFF2-40B4-BE49-F238E27FC236}">
                    <a16:creationId xmlns:a16="http://schemas.microsoft.com/office/drawing/2014/main" id="{B2A689D3-B207-413E-9EAF-F07C3C695ADB}"/>
                  </a:ext>
                </a:extLst>
              </p:cNvPr>
              <p:cNvSpPr>
                <a:spLocks/>
              </p:cNvSpPr>
              <p:nvPr/>
            </p:nvSpPr>
            <p:spPr bwMode="auto">
              <a:xfrm>
                <a:off x="2165970" y="2769171"/>
                <a:ext cx="220663" cy="215900"/>
              </a:xfrm>
              <a:custGeom>
                <a:avLst/>
                <a:gdLst>
                  <a:gd name="T0" fmla="*/ 109 w 126"/>
                  <a:gd name="T1" fmla="*/ 0 h 118"/>
                  <a:gd name="T2" fmla="*/ 111 w 126"/>
                  <a:gd name="T3" fmla="*/ 0 h 118"/>
                  <a:gd name="T4" fmla="*/ 126 w 126"/>
                  <a:gd name="T5" fmla="*/ 14 h 118"/>
                  <a:gd name="T6" fmla="*/ 126 w 126"/>
                  <a:gd name="T7" fmla="*/ 82 h 118"/>
                  <a:gd name="T8" fmla="*/ 112 w 126"/>
                  <a:gd name="T9" fmla="*/ 96 h 118"/>
                  <a:gd name="T10" fmla="*/ 112 w 126"/>
                  <a:gd name="T11" fmla="*/ 118 h 118"/>
                  <a:gd name="T12" fmla="*/ 78 w 126"/>
                  <a:gd name="T13" fmla="*/ 96 h 118"/>
                  <a:gd name="T14" fmla="*/ 15 w 126"/>
                  <a:gd name="T15" fmla="*/ 96 h 118"/>
                  <a:gd name="T16" fmla="*/ 0 w 126"/>
                  <a:gd name="T17" fmla="*/ 82 h 118"/>
                  <a:gd name="T18" fmla="*/ 0 w 126"/>
                  <a:gd name="T19" fmla="*/ 7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118">
                    <a:moveTo>
                      <a:pt x="109" y="0"/>
                    </a:moveTo>
                    <a:cubicBezTo>
                      <a:pt x="111" y="0"/>
                      <a:pt x="111" y="0"/>
                      <a:pt x="111" y="0"/>
                    </a:cubicBezTo>
                    <a:cubicBezTo>
                      <a:pt x="119" y="0"/>
                      <a:pt x="126" y="6"/>
                      <a:pt x="126" y="14"/>
                    </a:cubicBezTo>
                    <a:cubicBezTo>
                      <a:pt x="126" y="82"/>
                      <a:pt x="126" y="82"/>
                      <a:pt x="126" y="82"/>
                    </a:cubicBezTo>
                    <a:cubicBezTo>
                      <a:pt x="126" y="89"/>
                      <a:pt x="120" y="96"/>
                      <a:pt x="112" y="96"/>
                    </a:cubicBezTo>
                    <a:cubicBezTo>
                      <a:pt x="112" y="118"/>
                      <a:pt x="112" y="118"/>
                      <a:pt x="112" y="118"/>
                    </a:cubicBezTo>
                    <a:cubicBezTo>
                      <a:pt x="78" y="96"/>
                      <a:pt x="78" y="96"/>
                      <a:pt x="78" y="96"/>
                    </a:cubicBezTo>
                    <a:cubicBezTo>
                      <a:pt x="15" y="96"/>
                      <a:pt x="15" y="96"/>
                      <a:pt x="15" y="96"/>
                    </a:cubicBezTo>
                    <a:cubicBezTo>
                      <a:pt x="7" y="96"/>
                      <a:pt x="0" y="90"/>
                      <a:pt x="0" y="82"/>
                    </a:cubicBezTo>
                    <a:cubicBezTo>
                      <a:pt x="0" y="72"/>
                      <a:pt x="0" y="72"/>
                      <a:pt x="0" y="72"/>
                    </a:cubicBezTo>
                  </a:path>
                </a:pathLst>
              </a:cu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1050">
                  <a:solidFill>
                    <a:srgbClr val="581D74"/>
                  </a:solidFill>
                </a:endParaRPr>
              </a:p>
            </p:txBody>
          </p:sp>
          <p:grpSp>
            <p:nvGrpSpPr>
              <p:cNvPr id="96" name="Groupe 95">
                <a:extLst>
                  <a:ext uri="{FF2B5EF4-FFF2-40B4-BE49-F238E27FC236}">
                    <a16:creationId xmlns:a16="http://schemas.microsoft.com/office/drawing/2014/main" id="{3162CE07-482B-4724-88DB-2FCE23853063}"/>
                  </a:ext>
                </a:extLst>
              </p:cNvPr>
              <p:cNvGrpSpPr/>
              <p:nvPr/>
            </p:nvGrpSpPr>
            <p:grpSpPr>
              <a:xfrm>
                <a:off x="2127870" y="2788221"/>
                <a:ext cx="158750" cy="34925"/>
                <a:chOff x="2127870" y="2788221"/>
                <a:chExt cx="158750" cy="34925"/>
              </a:xfrm>
            </p:grpSpPr>
            <p:sp>
              <p:nvSpPr>
                <p:cNvPr id="97" name="Oval 347">
                  <a:extLst>
                    <a:ext uri="{FF2B5EF4-FFF2-40B4-BE49-F238E27FC236}">
                      <a16:creationId xmlns:a16="http://schemas.microsoft.com/office/drawing/2014/main" id="{BDC7AEC1-4549-4458-965B-C349C06C0B4D}"/>
                    </a:ext>
                  </a:extLst>
                </p:cNvPr>
                <p:cNvSpPr>
                  <a:spLocks noChangeArrowheads="1"/>
                </p:cNvSpPr>
                <p:nvPr/>
              </p:nvSpPr>
              <p:spPr bwMode="auto">
                <a:xfrm>
                  <a:off x="2127870" y="2788221"/>
                  <a:ext cx="33338" cy="34925"/>
                </a:xfrm>
                <a:prstGeom prst="ellipse">
                  <a:avLst/>
                </a:pr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1050">
                    <a:solidFill>
                      <a:srgbClr val="581D74"/>
                    </a:solidFill>
                  </a:endParaRPr>
                </a:p>
              </p:txBody>
            </p:sp>
            <p:sp>
              <p:nvSpPr>
                <p:cNvPr id="98" name="Oval 348">
                  <a:extLst>
                    <a:ext uri="{FF2B5EF4-FFF2-40B4-BE49-F238E27FC236}">
                      <a16:creationId xmlns:a16="http://schemas.microsoft.com/office/drawing/2014/main" id="{D54BA134-8CA1-4BD2-A9F9-E9B0FC496025}"/>
                    </a:ext>
                  </a:extLst>
                </p:cNvPr>
                <p:cNvSpPr>
                  <a:spLocks noChangeArrowheads="1"/>
                </p:cNvSpPr>
                <p:nvPr/>
              </p:nvSpPr>
              <p:spPr bwMode="auto">
                <a:xfrm>
                  <a:off x="2189782" y="2788221"/>
                  <a:ext cx="33338" cy="34925"/>
                </a:xfrm>
                <a:prstGeom prst="ellipse">
                  <a:avLst/>
                </a:pr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1050">
                    <a:solidFill>
                      <a:srgbClr val="581D74"/>
                    </a:solidFill>
                  </a:endParaRPr>
                </a:p>
              </p:txBody>
            </p:sp>
            <p:sp>
              <p:nvSpPr>
                <p:cNvPr id="99" name="Oval 349">
                  <a:extLst>
                    <a:ext uri="{FF2B5EF4-FFF2-40B4-BE49-F238E27FC236}">
                      <a16:creationId xmlns:a16="http://schemas.microsoft.com/office/drawing/2014/main" id="{64DBBB78-892B-482E-9381-604275849067}"/>
                    </a:ext>
                  </a:extLst>
                </p:cNvPr>
                <p:cNvSpPr>
                  <a:spLocks noChangeArrowheads="1"/>
                </p:cNvSpPr>
                <p:nvPr/>
              </p:nvSpPr>
              <p:spPr bwMode="auto">
                <a:xfrm>
                  <a:off x="2253282" y="2788221"/>
                  <a:ext cx="33338" cy="34925"/>
                </a:xfrm>
                <a:prstGeom prst="ellipse">
                  <a:avLst/>
                </a:pr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1050">
                    <a:solidFill>
                      <a:srgbClr val="581D74"/>
                    </a:solidFill>
                  </a:endParaRPr>
                </a:p>
              </p:txBody>
            </p:sp>
          </p:grpSp>
        </p:grpSp>
        <p:pic>
          <p:nvPicPr>
            <p:cNvPr id="89" name="Image 88">
              <a:extLst>
                <a:ext uri="{FF2B5EF4-FFF2-40B4-BE49-F238E27FC236}">
                  <a16:creationId xmlns:a16="http://schemas.microsoft.com/office/drawing/2014/main" id="{F1FEE45D-3D3A-4602-A9AD-1C45A9C13F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98951" y="4941999"/>
              <a:ext cx="467078" cy="454103"/>
            </a:xfrm>
            <a:prstGeom prst="rect">
              <a:avLst/>
            </a:prstGeom>
          </p:spPr>
        </p:pic>
      </p:grpSp>
      <p:pic>
        <p:nvPicPr>
          <p:cNvPr id="100" name="Image 99">
            <a:extLst>
              <a:ext uri="{FF2B5EF4-FFF2-40B4-BE49-F238E27FC236}">
                <a16:creationId xmlns:a16="http://schemas.microsoft.com/office/drawing/2014/main" id="{DE57267D-2CF6-4C4C-BA37-489787E434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29230" y="4625267"/>
            <a:ext cx="179473" cy="174987"/>
          </a:xfrm>
          <a:prstGeom prst="rect">
            <a:avLst/>
          </a:prstGeom>
        </p:spPr>
      </p:pic>
      <p:pic>
        <p:nvPicPr>
          <p:cNvPr id="101" name="Image 100">
            <a:extLst>
              <a:ext uri="{FF2B5EF4-FFF2-40B4-BE49-F238E27FC236}">
                <a16:creationId xmlns:a16="http://schemas.microsoft.com/office/drawing/2014/main" id="{435D6D14-18F6-4DC1-86A5-FCDA8EDC97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35496" y="4862097"/>
            <a:ext cx="179473" cy="174987"/>
          </a:xfrm>
          <a:prstGeom prst="rect">
            <a:avLst/>
          </a:prstGeom>
        </p:spPr>
      </p:pic>
      <p:pic>
        <p:nvPicPr>
          <p:cNvPr id="102" name="Image 101">
            <a:extLst>
              <a:ext uri="{FF2B5EF4-FFF2-40B4-BE49-F238E27FC236}">
                <a16:creationId xmlns:a16="http://schemas.microsoft.com/office/drawing/2014/main" id="{43AD7DCD-D5A0-4F2E-B91A-B2414CAF43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28488" y="5267542"/>
            <a:ext cx="179473" cy="174987"/>
          </a:xfrm>
          <a:prstGeom prst="rect">
            <a:avLst/>
          </a:prstGeom>
        </p:spPr>
      </p:pic>
      <p:sp>
        <p:nvSpPr>
          <p:cNvPr id="104" name="ZoneTexte 103">
            <a:extLst>
              <a:ext uri="{FF2B5EF4-FFF2-40B4-BE49-F238E27FC236}">
                <a16:creationId xmlns:a16="http://schemas.microsoft.com/office/drawing/2014/main" id="{8088866D-3459-41FD-A6A5-B539632E0AA9}"/>
              </a:ext>
            </a:extLst>
          </p:cNvPr>
          <p:cNvSpPr txBox="1"/>
          <p:nvPr/>
        </p:nvSpPr>
        <p:spPr>
          <a:xfrm>
            <a:off x="8502822" y="1705159"/>
            <a:ext cx="686933" cy="215444"/>
          </a:xfrm>
          <a:prstGeom prst="rect">
            <a:avLst/>
          </a:prstGeom>
          <a:noFill/>
        </p:spPr>
        <p:txBody>
          <a:bodyPr wrap="square" rtlCol="0">
            <a:spAutoFit/>
          </a:bodyPr>
          <a:lstStyle/>
          <a:p>
            <a:pPr algn="ctr"/>
            <a:r>
              <a:rPr lang="fr-FR" sz="800" dirty="0">
                <a:solidFill>
                  <a:srgbClr val="581D74"/>
                </a:solidFill>
                <a:latin typeface="Arial"/>
                <a:cs typeface="Arial"/>
              </a:rPr>
              <a:t>Emailing</a:t>
            </a:r>
          </a:p>
        </p:txBody>
      </p:sp>
      <p:sp>
        <p:nvSpPr>
          <p:cNvPr id="105" name="ZoneTexte 104">
            <a:extLst>
              <a:ext uri="{FF2B5EF4-FFF2-40B4-BE49-F238E27FC236}">
                <a16:creationId xmlns:a16="http://schemas.microsoft.com/office/drawing/2014/main" id="{14B3F5EB-7A39-4DB6-8F8E-15DA3E81AE13}"/>
              </a:ext>
            </a:extLst>
          </p:cNvPr>
          <p:cNvSpPr txBox="1"/>
          <p:nvPr/>
        </p:nvSpPr>
        <p:spPr>
          <a:xfrm>
            <a:off x="9060450" y="1703026"/>
            <a:ext cx="686622" cy="215444"/>
          </a:xfrm>
          <a:prstGeom prst="rect">
            <a:avLst/>
          </a:prstGeom>
          <a:noFill/>
        </p:spPr>
        <p:txBody>
          <a:bodyPr wrap="square" rtlCol="0">
            <a:spAutoFit/>
          </a:bodyPr>
          <a:lstStyle/>
          <a:p>
            <a:pPr algn="ctr"/>
            <a:r>
              <a:rPr lang="fr-FR" sz="800" dirty="0">
                <a:solidFill>
                  <a:srgbClr val="581D74"/>
                </a:solidFill>
                <a:latin typeface="Arial"/>
                <a:cs typeface="Arial"/>
              </a:rPr>
              <a:t>Courrier</a:t>
            </a:r>
          </a:p>
        </p:txBody>
      </p:sp>
      <p:sp>
        <p:nvSpPr>
          <p:cNvPr id="106" name="ZoneTexte 105">
            <a:extLst>
              <a:ext uri="{FF2B5EF4-FFF2-40B4-BE49-F238E27FC236}">
                <a16:creationId xmlns:a16="http://schemas.microsoft.com/office/drawing/2014/main" id="{B95E0A57-754F-4C72-B4F5-F50AA562A86D}"/>
              </a:ext>
            </a:extLst>
          </p:cNvPr>
          <p:cNvSpPr txBox="1"/>
          <p:nvPr/>
        </p:nvSpPr>
        <p:spPr>
          <a:xfrm>
            <a:off x="9602367" y="1702292"/>
            <a:ext cx="820552" cy="338554"/>
          </a:xfrm>
          <a:prstGeom prst="rect">
            <a:avLst/>
          </a:prstGeom>
          <a:noFill/>
        </p:spPr>
        <p:txBody>
          <a:bodyPr wrap="square" rtlCol="0">
            <a:spAutoFit/>
          </a:bodyPr>
          <a:lstStyle/>
          <a:p>
            <a:pPr algn="ctr"/>
            <a:r>
              <a:rPr lang="fr-FR" sz="800" dirty="0">
                <a:solidFill>
                  <a:srgbClr val="581D74"/>
                </a:solidFill>
                <a:latin typeface="Arial"/>
                <a:cs typeface="Arial"/>
              </a:rPr>
              <a:t>Bannière internet</a:t>
            </a:r>
          </a:p>
        </p:txBody>
      </p:sp>
      <p:sp>
        <p:nvSpPr>
          <p:cNvPr id="107" name="ZoneTexte 106">
            <a:extLst>
              <a:ext uri="{FF2B5EF4-FFF2-40B4-BE49-F238E27FC236}">
                <a16:creationId xmlns:a16="http://schemas.microsoft.com/office/drawing/2014/main" id="{6375C63D-3460-49F7-B3BC-C2CF2E6DE459}"/>
              </a:ext>
            </a:extLst>
          </p:cNvPr>
          <p:cNvSpPr txBox="1"/>
          <p:nvPr/>
        </p:nvSpPr>
        <p:spPr>
          <a:xfrm>
            <a:off x="10321670" y="1710848"/>
            <a:ext cx="553139" cy="215444"/>
          </a:xfrm>
          <a:prstGeom prst="rect">
            <a:avLst/>
          </a:prstGeom>
          <a:noFill/>
        </p:spPr>
        <p:txBody>
          <a:bodyPr wrap="square" rtlCol="0">
            <a:spAutoFit/>
          </a:bodyPr>
          <a:lstStyle/>
          <a:p>
            <a:pPr algn="ctr"/>
            <a:r>
              <a:rPr lang="fr-FR" sz="800" dirty="0">
                <a:solidFill>
                  <a:srgbClr val="581D74"/>
                </a:solidFill>
                <a:latin typeface="Arial"/>
                <a:cs typeface="Arial"/>
              </a:rPr>
              <a:t>SMS</a:t>
            </a:r>
          </a:p>
        </p:txBody>
      </p:sp>
      <p:pic>
        <p:nvPicPr>
          <p:cNvPr id="108" name="Image 107">
            <a:extLst>
              <a:ext uri="{FF2B5EF4-FFF2-40B4-BE49-F238E27FC236}">
                <a16:creationId xmlns:a16="http://schemas.microsoft.com/office/drawing/2014/main" id="{A1224776-0384-42D7-9F47-F20277E92C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95759" y="1514197"/>
            <a:ext cx="202433" cy="180477"/>
          </a:xfrm>
          <a:prstGeom prst="rect">
            <a:avLst/>
          </a:prstGeom>
          <a:ln>
            <a:noFill/>
          </a:ln>
        </p:spPr>
      </p:pic>
      <p:pic>
        <p:nvPicPr>
          <p:cNvPr id="109" name="Image 108">
            <a:extLst>
              <a:ext uri="{FF2B5EF4-FFF2-40B4-BE49-F238E27FC236}">
                <a16:creationId xmlns:a16="http://schemas.microsoft.com/office/drawing/2014/main" id="{3F4C3CF9-8E0E-4EB3-A874-20E1A56C32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1752" y="1498679"/>
            <a:ext cx="277507" cy="217173"/>
          </a:xfrm>
          <a:prstGeom prst="rect">
            <a:avLst/>
          </a:prstGeom>
        </p:spPr>
      </p:pic>
      <p:sp>
        <p:nvSpPr>
          <p:cNvPr id="110" name="ZoneTexte 109">
            <a:extLst>
              <a:ext uri="{FF2B5EF4-FFF2-40B4-BE49-F238E27FC236}">
                <a16:creationId xmlns:a16="http://schemas.microsoft.com/office/drawing/2014/main" id="{34D84B6A-0D09-4669-8C2A-C25CF086C116}"/>
              </a:ext>
            </a:extLst>
          </p:cNvPr>
          <p:cNvSpPr txBox="1"/>
          <p:nvPr/>
        </p:nvSpPr>
        <p:spPr>
          <a:xfrm>
            <a:off x="10806743" y="1709860"/>
            <a:ext cx="597591" cy="338554"/>
          </a:xfrm>
          <a:prstGeom prst="rect">
            <a:avLst/>
          </a:prstGeom>
          <a:noFill/>
        </p:spPr>
        <p:txBody>
          <a:bodyPr wrap="square" rtlCol="0">
            <a:spAutoFit/>
          </a:bodyPr>
          <a:lstStyle/>
          <a:p>
            <a:pPr algn="ctr"/>
            <a:r>
              <a:rPr lang="fr-FR" sz="800" dirty="0">
                <a:solidFill>
                  <a:srgbClr val="581D74"/>
                </a:solidFill>
                <a:latin typeface="Arial"/>
                <a:cs typeface="Arial"/>
              </a:rPr>
              <a:t>Push mobile</a:t>
            </a:r>
          </a:p>
        </p:txBody>
      </p:sp>
      <p:grpSp>
        <p:nvGrpSpPr>
          <p:cNvPr id="111" name="Groupe 110">
            <a:extLst>
              <a:ext uri="{FF2B5EF4-FFF2-40B4-BE49-F238E27FC236}">
                <a16:creationId xmlns:a16="http://schemas.microsoft.com/office/drawing/2014/main" id="{A6327345-7C5A-4C45-ABF0-206384B3CDA4}"/>
              </a:ext>
            </a:extLst>
          </p:cNvPr>
          <p:cNvGrpSpPr/>
          <p:nvPr/>
        </p:nvGrpSpPr>
        <p:grpSpPr>
          <a:xfrm>
            <a:off x="10939025" y="1447502"/>
            <a:ext cx="277507" cy="271238"/>
            <a:chOff x="4758887" y="4845160"/>
            <a:chExt cx="507142" cy="550942"/>
          </a:xfrm>
        </p:grpSpPr>
        <p:grpSp>
          <p:nvGrpSpPr>
            <p:cNvPr id="112" name="Groupe 111">
              <a:extLst>
                <a:ext uri="{FF2B5EF4-FFF2-40B4-BE49-F238E27FC236}">
                  <a16:creationId xmlns:a16="http://schemas.microsoft.com/office/drawing/2014/main" id="{AC1896F1-BAA0-4E48-9C54-3B3981ADD3CA}"/>
                </a:ext>
              </a:extLst>
            </p:cNvPr>
            <p:cNvGrpSpPr/>
            <p:nvPr/>
          </p:nvGrpSpPr>
          <p:grpSpPr>
            <a:xfrm>
              <a:off x="4758887" y="4845160"/>
              <a:ext cx="307976" cy="263525"/>
              <a:chOff x="2078657" y="2721546"/>
              <a:chExt cx="307976" cy="263525"/>
            </a:xfrm>
          </p:grpSpPr>
          <p:sp>
            <p:nvSpPr>
              <p:cNvPr id="114" name="Line 341">
                <a:extLst>
                  <a:ext uri="{FF2B5EF4-FFF2-40B4-BE49-F238E27FC236}">
                    <a16:creationId xmlns:a16="http://schemas.microsoft.com/office/drawing/2014/main" id="{F2A5BB05-94CD-44FD-B40D-B07AC270C078}"/>
                  </a:ext>
                </a:extLst>
              </p:cNvPr>
              <p:cNvSpPr>
                <a:spLocks noChangeShapeType="1"/>
              </p:cNvSpPr>
              <p:nvPr/>
            </p:nvSpPr>
            <p:spPr bwMode="auto">
              <a:xfrm flipH="1">
                <a:off x="2180257" y="2912046"/>
                <a:ext cx="42863"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115" name="Line 342">
                <a:extLst>
                  <a:ext uri="{FF2B5EF4-FFF2-40B4-BE49-F238E27FC236}">
                    <a16:creationId xmlns:a16="http://schemas.microsoft.com/office/drawing/2014/main" id="{19AF5234-262B-4F60-9424-F9E194BBC486}"/>
                  </a:ext>
                </a:extLst>
              </p:cNvPr>
              <p:cNvSpPr>
                <a:spLocks noChangeShapeType="1"/>
              </p:cNvSpPr>
              <p:nvPr/>
            </p:nvSpPr>
            <p:spPr bwMode="auto">
              <a:xfrm flipH="1">
                <a:off x="2240582" y="2912046"/>
                <a:ext cx="14288"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116" name="Freeform 343">
                <a:extLst>
                  <a:ext uri="{FF2B5EF4-FFF2-40B4-BE49-F238E27FC236}">
                    <a16:creationId xmlns:a16="http://schemas.microsoft.com/office/drawing/2014/main" id="{EF905DDD-C782-48D3-B13D-3C6A71D91BF5}"/>
                  </a:ext>
                </a:extLst>
              </p:cNvPr>
              <p:cNvSpPr>
                <a:spLocks/>
              </p:cNvSpPr>
              <p:nvPr/>
            </p:nvSpPr>
            <p:spPr bwMode="auto">
              <a:xfrm>
                <a:off x="2078657" y="2721546"/>
                <a:ext cx="260350" cy="217488"/>
              </a:xfrm>
              <a:custGeom>
                <a:avLst/>
                <a:gdLst>
                  <a:gd name="T0" fmla="*/ 0 w 149"/>
                  <a:gd name="T1" fmla="*/ 41 h 119"/>
                  <a:gd name="T2" fmla="*/ 0 w 149"/>
                  <a:gd name="T3" fmla="*/ 82 h 119"/>
                  <a:gd name="T4" fmla="*/ 14 w 149"/>
                  <a:gd name="T5" fmla="*/ 97 h 119"/>
                  <a:gd name="T6" fmla="*/ 14 w 149"/>
                  <a:gd name="T7" fmla="*/ 119 h 119"/>
                  <a:gd name="T8" fmla="*/ 48 w 149"/>
                  <a:gd name="T9" fmla="*/ 97 h 119"/>
                  <a:gd name="T10" fmla="*/ 134 w 149"/>
                  <a:gd name="T11" fmla="*/ 97 h 119"/>
                  <a:gd name="T12" fmla="*/ 149 w 149"/>
                  <a:gd name="T13" fmla="*/ 82 h 119"/>
                  <a:gd name="T14" fmla="*/ 149 w 149"/>
                  <a:gd name="T15" fmla="*/ 15 h 119"/>
                  <a:gd name="T16" fmla="*/ 134 w 149"/>
                  <a:gd name="T17" fmla="*/ 0 h 119"/>
                  <a:gd name="T18" fmla="*/ 15 w 149"/>
                  <a:gd name="T19" fmla="*/ 0 h 119"/>
                  <a:gd name="T20" fmla="*/ 0 w 149"/>
                  <a:gd name="T21" fmla="*/ 15 h 119"/>
                  <a:gd name="T22" fmla="*/ 0 w 149"/>
                  <a:gd name="T23" fmla="*/ 2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119">
                    <a:moveTo>
                      <a:pt x="0" y="41"/>
                    </a:moveTo>
                    <a:cubicBezTo>
                      <a:pt x="0" y="82"/>
                      <a:pt x="0" y="82"/>
                      <a:pt x="0" y="82"/>
                    </a:cubicBezTo>
                    <a:cubicBezTo>
                      <a:pt x="0" y="90"/>
                      <a:pt x="6" y="96"/>
                      <a:pt x="14" y="97"/>
                    </a:cubicBezTo>
                    <a:cubicBezTo>
                      <a:pt x="14" y="119"/>
                      <a:pt x="14" y="119"/>
                      <a:pt x="14" y="119"/>
                    </a:cubicBezTo>
                    <a:cubicBezTo>
                      <a:pt x="48" y="97"/>
                      <a:pt x="48" y="97"/>
                      <a:pt x="48" y="97"/>
                    </a:cubicBezTo>
                    <a:cubicBezTo>
                      <a:pt x="134" y="97"/>
                      <a:pt x="134" y="97"/>
                      <a:pt x="134" y="97"/>
                    </a:cubicBezTo>
                    <a:cubicBezTo>
                      <a:pt x="143" y="97"/>
                      <a:pt x="149" y="90"/>
                      <a:pt x="149" y="82"/>
                    </a:cubicBezTo>
                    <a:cubicBezTo>
                      <a:pt x="149" y="15"/>
                      <a:pt x="149" y="15"/>
                      <a:pt x="149" y="15"/>
                    </a:cubicBezTo>
                    <a:cubicBezTo>
                      <a:pt x="149" y="7"/>
                      <a:pt x="143" y="0"/>
                      <a:pt x="134" y="0"/>
                    </a:cubicBezTo>
                    <a:cubicBezTo>
                      <a:pt x="15" y="0"/>
                      <a:pt x="15" y="0"/>
                      <a:pt x="15" y="0"/>
                    </a:cubicBezTo>
                    <a:cubicBezTo>
                      <a:pt x="7" y="0"/>
                      <a:pt x="0" y="7"/>
                      <a:pt x="0" y="15"/>
                    </a:cubicBezTo>
                    <a:cubicBezTo>
                      <a:pt x="0" y="24"/>
                      <a:pt x="0" y="24"/>
                      <a:pt x="0" y="24"/>
                    </a:cubicBezTo>
                  </a:path>
                </a:pathLst>
              </a:cu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117" name="Line 344">
                <a:extLst>
                  <a:ext uri="{FF2B5EF4-FFF2-40B4-BE49-F238E27FC236}">
                    <a16:creationId xmlns:a16="http://schemas.microsoft.com/office/drawing/2014/main" id="{63B56722-93DB-4E76-9D2B-ABD4AB0259AE}"/>
                  </a:ext>
                </a:extLst>
              </p:cNvPr>
              <p:cNvSpPr>
                <a:spLocks noChangeShapeType="1"/>
              </p:cNvSpPr>
              <p:nvPr/>
            </p:nvSpPr>
            <p:spPr bwMode="auto">
              <a:xfrm>
                <a:off x="2078657" y="2796158"/>
                <a:ext cx="0"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118" name="Line 345">
                <a:extLst>
                  <a:ext uri="{FF2B5EF4-FFF2-40B4-BE49-F238E27FC236}">
                    <a16:creationId xmlns:a16="http://schemas.microsoft.com/office/drawing/2014/main" id="{1965A799-3697-4778-AE69-A5E924E6291B}"/>
                  </a:ext>
                </a:extLst>
              </p:cNvPr>
              <p:cNvSpPr>
                <a:spLocks noChangeShapeType="1"/>
              </p:cNvSpPr>
              <p:nvPr/>
            </p:nvSpPr>
            <p:spPr bwMode="auto">
              <a:xfrm>
                <a:off x="2078657" y="2764408"/>
                <a:ext cx="0" cy="0"/>
              </a:xfrm>
              <a:prstGeom prst="line">
                <a:avLst/>
              </a:prstGeom>
              <a:noFill/>
              <a:ln w="9525"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119" name="Freeform 346">
                <a:extLst>
                  <a:ext uri="{FF2B5EF4-FFF2-40B4-BE49-F238E27FC236}">
                    <a16:creationId xmlns:a16="http://schemas.microsoft.com/office/drawing/2014/main" id="{F8FF3AED-C041-49CD-B56F-10D00235BFFC}"/>
                  </a:ext>
                </a:extLst>
              </p:cNvPr>
              <p:cNvSpPr>
                <a:spLocks/>
              </p:cNvSpPr>
              <p:nvPr/>
            </p:nvSpPr>
            <p:spPr bwMode="auto">
              <a:xfrm>
                <a:off x="2165970" y="2769171"/>
                <a:ext cx="220663" cy="215900"/>
              </a:xfrm>
              <a:custGeom>
                <a:avLst/>
                <a:gdLst>
                  <a:gd name="T0" fmla="*/ 109 w 126"/>
                  <a:gd name="T1" fmla="*/ 0 h 118"/>
                  <a:gd name="T2" fmla="*/ 111 w 126"/>
                  <a:gd name="T3" fmla="*/ 0 h 118"/>
                  <a:gd name="T4" fmla="*/ 126 w 126"/>
                  <a:gd name="T5" fmla="*/ 14 h 118"/>
                  <a:gd name="T6" fmla="*/ 126 w 126"/>
                  <a:gd name="T7" fmla="*/ 82 h 118"/>
                  <a:gd name="T8" fmla="*/ 112 w 126"/>
                  <a:gd name="T9" fmla="*/ 96 h 118"/>
                  <a:gd name="T10" fmla="*/ 112 w 126"/>
                  <a:gd name="T11" fmla="*/ 118 h 118"/>
                  <a:gd name="T12" fmla="*/ 78 w 126"/>
                  <a:gd name="T13" fmla="*/ 96 h 118"/>
                  <a:gd name="T14" fmla="*/ 15 w 126"/>
                  <a:gd name="T15" fmla="*/ 96 h 118"/>
                  <a:gd name="T16" fmla="*/ 0 w 126"/>
                  <a:gd name="T17" fmla="*/ 82 h 118"/>
                  <a:gd name="T18" fmla="*/ 0 w 126"/>
                  <a:gd name="T19" fmla="*/ 7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118">
                    <a:moveTo>
                      <a:pt x="109" y="0"/>
                    </a:moveTo>
                    <a:cubicBezTo>
                      <a:pt x="111" y="0"/>
                      <a:pt x="111" y="0"/>
                      <a:pt x="111" y="0"/>
                    </a:cubicBezTo>
                    <a:cubicBezTo>
                      <a:pt x="119" y="0"/>
                      <a:pt x="126" y="6"/>
                      <a:pt x="126" y="14"/>
                    </a:cubicBezTo>
                    <a:cubicBezTo>
                      <a:pt x="126" y="82"/>
                      <a:pt x="126" y="82"/>
                      <a:pt x="126" y="82"/>
                    </a:cubicBezTo>
                    <a:cubicBezTo>
                      <a:pt x="126" y="89"/>
                      <a:pt x="120" y="96"/>
                      <a:pt x="112" y="96"/>
                    </a:cubicBezTo>
                    <a:cubicBezTo>
                      <a:pt x="112" y="118"/>
                      <a:pt x="112" y="118"/>
                      <a:pt x="112" y="118"/>
                    </a:cubicBezTo>
                    <a:cubicBezTo>
                      <a:pt x="78" y="96"/>
                      <a:pt x="78" y="96"/>
                      <a:pt x="78" y="96"/>
                    </a:cubicBezTo>
                    <a:cubicBezTo>
                      <a:pt x="15" y="96"/>
                      <a:pt x="15" y="96"/>
                      <a:pt x="15" y="96"/>
                    </a:cubicBezTo>
                    <a:cubicBezTo>
                      <a:pt x="7" y="96"/>
                      <a:pt x="0" y="90"/>
                      <a:pt x="0" y="82"/>
                    </a:cubicBezTo>
                    <a:cubicBezTo>
                      <a:pt x="0" y="72"/>
                      <a:pt x="0" y="72"/>
                      <a:pt x="0" y="72"/>
                    </a:cubicBezTo>
                  </a:path>
                </a:pathLst>
              </a:cu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grpSp>
            <p:nvGrpSpPr>
              <p:cNvPr id="120" name="Groupe 119">
                <a:extLst>
                  <a:ext uri="{FF2B5EF4-FFF2-40B4-BE49-F238E27FC236}">
                    <a16:creationId xmlns:a16="http://schemas.microsoft.com/office/drawing/2014/main" id="{685D8A79-3AB4-4B9E-A365-1D350F51C697}"/>
                  </a:ext>
                </a:extLst>
              </p:cNvPr>
              <p:cNvGrpSpPr/>
              <p:nvPr/>
            </p:nvGrpSpPr>
            <p:grpSpPr>
              <a:xfrm>
                <a:off x="2127870" y="2788221"/>
                <a:ext cx="158750" cy="34925"/>
                <a:chOff x="2127870" y="2788221"/>
                <a:chExt cx="158750" cy="34925"/>
              </a:xfrm>
            </p:grpSpPr>
            <p:sp>
              <p:nvSpPr>
                <p:cNvPr id="121" name="Oval 347">
                  <a:extLst>
                    <a:ext uri="{FF2B5EF4-FFF2-40B4-BE49-F238E27FC236}">
                      <a16:creationId xmlns:a16="http://schemas.microsoft.com/office/drawing/2014/main" id="{940E0F9D-6693-4E86-B91B-985757857961}"/>
                    </a:ext>
                  </a:extLst>
                </p:cNvPr>
                <p:cNvSpPr>
                  <a:spLocks noChangeArrowheads="1"/>
                </p:cNvSpPr>
                <p:nvPr/>
              </p:nvSpPr>
              <p:spPr bwMode="auto">
                <a:xfrm>
                  <a:off x="2127870" y="2788221"/>
                  <a:ext cx="33338" cy="34925"/>
                </a:xfrm>
                <a:prstGeom prst="ellipse">
                  <a:avLst/>
                </a:pr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122" name="Oval 348">
                  <a:extLst>
                    <a:ext uri="{FF2B5EF4-FFF2-40B4-BE49-F238E27FC236}">
                      <a16:creationId xmlns:a16="http://schemas.microsoft.com/office/drawing/2014/main" id="{F6BDFE4B-46B6-4723-96F2-1C96AB0F082B}"/>
                    </a:ext>
                  </a:extLst>
                </p:cNvPr>
                <p:cNvSpPr>
                  <a:spLocks noChangeArrowheads="1"/>
                </p:cNvSpPr>
                <p:nvPr/>
              </p:nvSpPr>
              <p:spPr bwMode="auto">
                <a:xfrm>
                  <a:off x="2189782" y="2788221"/>
                  <a:ext cx="33338" cy="34925"/>
                </a:xfrm>
                <a:prstGeom prst="ellipse">
                  <a:avLst/>
                </a:pr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sp>
              <p:nvSpPr>
                <p:cNvPr id="123" name="Oval 349">
                  <a:extLst>
                    <a:ext uri="{FF2B5EF4-FFF2-40B4-BE49-F238E27FC236}">
                      <a16:creationId xmlns:a16="http://schemas.microsoft.com/office/drawing/2014/main" id="{6A58710C-14C0-4A25-A5B0-271F81AC4ECD}"/>
                    </a:ext>
                  </a:extLst>
                </p:cNvPr>
                <p:cNvSpPr>
                  <a:spLocks noChangeArrowheads="1"/>
                </p:cNvSpPr>
                <p:nvPr/>
              </p:nvSpPr>
              <p:spPr bwMode="auto">
                <a:xfrm>
                  <a:off x="2253282" y="2788221"/>
                  <a:ext cx="33338" cy="34925"/>
                </a:xfrm>
                <a:prstGeom prst="ellipse">
                  <a:avLst/>
                </a:pr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581D74"/>
                    </a:solidFill>
                  </a:endParaRPr>
                </a:p>
              </p:txBody>
            </p:sp>
          </p:grpSp>
        </p:grpSp>
        <p:pic>
          <p:nvPicPr>
            <p:cNvPr id="113" name="Image 112">
              <a:extLst>
                <a:ext uri="{FF2B5EF4-FFF2-40B4-BE49-F238E27FC236}">
                  <a16:creationId xmlns:a16="http://schemas.microsoft.com/office/drawing/2014/main" id="{011423A3-5ECC-4BF2-BCE3-71A7D184EA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98951" y="4941999"/>
              <a:ext cx="467078" cy="454103"/>
            </a:xfrm>
            <a:prstGeom prst="rect">
              <a:avLst/>
            </a:prstGeom>
          </p:spPr>
        </p:pic>
      </p:grpSp>
      <p:pic>
        <p:nvPicPr>
          <p:cNvPr id="124" name="Image 123">
            <a:extLst>
              <a:ext uri="{FF2B5EF4-FFF2-40B4-BE49-F238E27FC236}">
                <a16:creationId xmlns:a16="http://schemas.microsoft.com/office/drawing/2014/main" id="{F3A2BDAD-9FD7-4BDC-8D32-CB21820B57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90928" y="1492167"/>
            <a:ext cx="202433" cy="219728"/>
          </a:xfrm>
          <a:prstGeom prst="rect">
            <a:avLst/>
          </a:prstGeom>
        </p:spPr>
      </p:pic>
      <p:pic>
        <p:nvPicPr>
          <p:cNvPr id="125" name="Image 124">
            <a:extLst>
              <a:ext uri="{FF2B5EF4-FFF2-40B4-BE49-F238E27FC236}">
                <a16:creationId xmlns:a16="http://schemas.microsoft.com/office/drawing/2014/main" id="{D80CE4FB-56D1-4AF8-84A6-7E5398B937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04334" y="1461150"/>
            <a:ext cx="230492" cy="235731"/>
          </a:xfrm>
          <a:prstGeom prst="rect">
            <a:avLst/>
          </a:prstGeom>
        </p:spPr>
      </p:pic>
      <p:sp>
        <p:nvSpPr>
          <p:cNvPr id="126" name="ZoneTexte 125">
            <a:extLst>
              <a:ext uri="{FF2B5EF4-FFF2-40B4-BE49-F238E27FC236}">
                <a16:creationId xmlns:a16="http://schemas.microsoft.com/office/drawing/2014/main" id="{66B199B8-D244-41D5-9615-755DF640EE50}"/>
              </a:ext>
            </a:extLst>
          </p:cNvPr>
          <p:cNvSpPr txBox="1"/>
          <p:nvPr/>
        </p:nvSpPr>
        <p:spPr>
          <a:xfrm>
            <a:off x="11166995" y="1718740"/>
            <a:ext cx="705169" cy="215444"/>
          </a:xfrm>
          <a:prstGeom prst="rect">
            <a:avLst/>
          </a:prstGeom>
          <a:noFill/>
        </p:spPr>
        <p:txBody>
          <a:bodyPr wrap="square" rtlCol="0">
            <a:spAutoFit/>
          </a:bodyPr>
          <a:lstStyle/>
          <a:p>
            <a:pPr algn="ctr"/>
            <a:r>
              <a:rPr lang="fr-FR" sz="800" dirty="0">
                <a:solidFill>
                  <a:srgbClr val="581D74"/>
                </a:solidFill>
                <a:latin typeface="Arial"/>
                <a:cs typeface="Arial"/>
              </a:rPr>
              <a:t>GERC</a:t>
            </a:r>
          </a:p>
        </p:txBody>
      </p:sp>
      <p:pic>
        <p:nvPicPr>
          <p:cNvPr id="127" name="Image 126">
            <a:extLst>
              <a:ext uri="{FF2B5EF4-FFF2-40B4-BE49-F238E27FC236}">
                <a16:creationId xmlns:a16="http://schemas.microsoft.com/office/drawing/2014/main" id="{1471E235-B42A-4B4B-83B8-3883F0BB07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2207" y="1498679"/>
            <a:ext cx="238988" cy="200528"/>
          </a:xfrm>
          <a:prstGeom prst="rect">
            <a:avLst/>
          </a:prstGeom>
        </p:spPr>
      </p:pic>
      <p:sp>
        <p:nvSpPr>
          <p:cNvPr id="128" name="Espace réservé du texte 6">
            <a:extLst>
              <a:ext uri="{FF2B5EF4-FFF2-40B4-BE49-F238E27FC236}">
                <a16:creationId xmlns:a16="http://schemas.microsoft.com/office/drawing/2014/main" id="{FF647F3A-DC86-4A8A-AA6F-C5F4EA123549}"/>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b="0" dirty="0">
                <a:solidFill>
                  <a:srgbClr val="C00000"/>
                </a:solidFill>
              </a:rPr>
              <a:t>Grand Public</a:t>
            </a:r>
            <a:r>
              <a:rPr sz="1200" dirty="0"/>
              <a:t> </a:t>
            </a:r>
            <a:r>
              <a:rPr sz="1200" dirty="0">
                <a:solidFill>
                  <a:schemeClr val="bg1">
                    <a:lumMod val="50000"/>
                  </a:schemeClr>
                </a:solidFill>
              </a:rPr>
              <a:t>-</a:t>
            </a:r>
            <a:r>
              <a:rPr sz="1200" dirty="0"/>
              <a:t> </a:t>
            </a:r>
            <a:r>
              <a:rPr sz="1200" dirty="0">
                <a:solidFill>
                  <a:srgbClr val="C00000"/>
                </a:solidFill>
              </a:rPr>
              <a:t>Premiums</a:t>
            </a:r>
            <a:r>
              <a:rPr sz="1200" dirty="0"/>
              <a:t> </a:t>
            </a:r>
            <a:r>
              <a:rPr sz="1200" dirty="0">
                <a:solidFill>
                  <a:schemeClr val="bg1">
                    <a:lumMod val="50000"/>
                  </a:schemeClr>
                </a:solidFill>
              </a:rPr>
              <a:t>- Professionnels </a:t>
            </a:r>
          </a:p>
        </p:txBody>
      </p:sp>
    </p:spTree>
    <p:extLst>
      <p:ext uri="{BB962C8B-B14F-4D97-AF65-F5344CB8AC3E}">
        <p14:creationId xmlns:p14="http://schemas.microsoft.com/office/powerpoint/2010/main" val="406993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8" descr="Confident people collection design">
            <a:extLst>
              <a:ext uri="{FF2B5EF4-FFF2-40B4-BE49-F238E27FC236}">
                <a16:creationId xmlns:a16="http://schemas.microsoft.com/office/drawing/2014/main" id="{4ED572B2-D300-4A95-A2C3-83BF7E8CC9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0697046" y="3536347"/>
            <a:ext cx="812515" cy="228166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Confident people collection design">
            <a:extLst>
              <a:ext uri="{FF2B5EF4-FFF2-40B4-BE49-F238E27FC236}">
                <a16:creationId xmlns:a16="http://schemas.microsoft.com/office/drawing/2014/main" id="{36CD53E5-4A19-47F8-8A59-054A65AEDEB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0952507" y="514454"/>
            <a:ext cx="545175" cy="1931804"/>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13D9781A-4001-455D-ADC4-525928E16232}"/>
              </a:ext>
            </a:extLst>
          </p:cNvPr>
          <p:cNvSpPr/>
          <p:nvPr/>
        </p:nvSpPr>
        <p:spPr>
          <a:xfrm>
            <a:off x="3195638" y="3165219"/>
            <a:ext cx="8996362" cy="423863"/>
          </a:xfrm>
          <a:prstGeom prst="rect">
            <a:avLst/>
          </a:prstGeom>
          <a:gradFill flip="none" rotWithShape="1">
            <a:gsLst>
              <a:gs pos="0">
                <a:srgbClr val="F2F2F2"/>
              </a:gs>
              <a:gs pos="5000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5" name="Rectangle 14">
            <a:extLst>
              <a:ext uri="{FF2B5EF4-FFF2-40B4-BE49-F238E27FC236}">
                <a16:creationId xmlns:a16="http://schemas.microsoft.com/office/drawing/2014/main" id="{AB8D007B-D84E-46F1-9FDE-09F7EFFE79B7}"/>
              </a:ext>
            </a:extLst>
          </p:cNvPr>
          <p:cNvSpPr/>
          <p:nvPr/>
        </p:nvSpPr>
        <p:spPr>
          <a:xfrm>
            <a:off x="3195638" y="2368902"/>
            <a:ext cx="8996362" cy="423863"/>
          </a:xfrm>
          <a:prstGeom prst="rect">
            <a:avLst/>
          </a:prstGeom>
          <a:gradFill flip="none" rotWithShape="1">
            <a:gsLst>
              <a:gs pos="0">
                <a:schemeClr val="accent4">
                  <a:lumMod val="75000"/>
                  <a:tint val="66000"/>
                  <a:satMod val="160000"/>
                </a:schemeClr>
              </a:gs>
              <a:gs pos="50000">
                <a:schemeClr val="accent4">
                  <a:lumMod val="75000"/>
                  <a:tint val="44500"/>
                  <a:satMod val="160000"/>
                </a:schemeClr>
              </a:gs>
              <a:gs pos="100000">
                <a:srgbClr val="FFFF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315" name="Espace réservé du texte 1">
            <a:extLst>
              <a:ext uri="{FF2B5EF4-FFF2-40B4-BE49-F238E27FC236}">
                <a16:creationId xmlns:a16="http://schemas.microsoft.com/office/drawing/2014/main" id="{F692E25D-8140-4D4F-B489-26B79AB38A43}"/>
              </a:ext>
            </a:extLst>
          </p:cNvPr>
          <p:cNvSpPr>
            <a:spLocks noGrp="1" noChangeArrowheads="1"/>
          </p:cNvSpPr>
          <p:nvPr>
            <p:ph type="body" sz="quarter" idx="13"/>
          </p:nvPr>
        </p:nvSpPr>
        <p:spPr bwMode="auto">
          <a:xfrm>
            <a:off x="3716338" y="0"/>
            <a:ext cx="8475662"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fr-FR" altLang="fr-FR" sz="2000" b="1" dirty="0">
                <a:solidFill>
                  <a:srgbClr val="404040"/>
                </a:solidFill>
              </a:rPr>
              <a:t>Le Challenge </a:t>
            </a:r>
          </a:p>
          <a:p>
            <a:pPr eaLnBrk="1" hangingPunct="1"/>
            <a:endParaRPr lang="fr-FR" altLang="fr-FR" sz="2000" dirty="0">
              <a:solidFill>
                <a:srgbClr val="404040"/>
              </a:solidFill>
            </a:endParaRPr>
          </a:p>
          <a:p>
            <a:pPr eaLnBrk="1" hangingPunct="1"/>
            <a:r>
              <a:rPr lang="fr-FR" altLang="fr-FR" sz="2000" b="1" dirty="0">
                <a:solidFill>
                  <a:srgbClr val="404040"/>
                </a:solidFill>
              </a:rPr>
              <a:t>Les offres et moyens à disposition</a:t>
            </a:r>
          </a:p>
          <a:p>
            <a:pPr lvl="1" eaLnBrk="1" hangingPunct="1"/>
            <a:r>
              <a:rPr lang="fr-FR" altLang="fr-FR" sz="1600" dirty="0">
                <a:solidFill>
                  <a:srgbClr val="404040"/>
                </a:solidFill>
              </a:rPr>
              <a:t>Marché </a:t>
            </a:r>
            <a:r>
              <a:rPr lang="fr-FR" altLang="fr-FR" sz="1600" dirty="0"/>
              <a:t>Grand Public </a:t>
            </a:r>
            <a:r>
              <a:rPr lang="fr-FR" altLang="fr-FR" sz="1600" dirty="0">
                <a:solidFill>
                  <a:srgbClr val="404040"/>
                </a:solidFill>
              </a:rPr>
              <a:t>et des Premiums</a:t>
            </a:r>
          </a:p>
          <a:p>
            <a:pPr lvl="1"/>
            <a:r>
              <a:rPr lang="fr-FR" altLang="fr-FR" sz="1600" dirty="0">
                <a:solidFill>
                  <a:srgbClr val="404040"/>
                </a:solidFill>
              </a:rPr>
              <a:t>Marché des Professionnels</a:t>
            </a:r>
          </a:p>
          <a:p>
            <a:pPr eaLnBrk="1" hangingPunct="1"/>
            <a:endParaRPr lang="fr-FR" altLang="fr-FR" sz="1600" dirty="0">
              <a:solidFill>
                <a:srgbClr val="404040"/>
              </a:solidFill>
            </a:endParaRPr>
          </a:p>
          <a:p>
            <a:pPr eaLnBrk="1" hangingPunct="1"/>
            <a:r>
              <a:rPr lang="fr-FR" altLang="fr-FR" sz="2000" b="1" dirty="0">
                <a:solidFill>
                  <a:srgbClr val="404040"/>
                </a:solidFill>
              </a:rPr>
              <a:t>La Boîte à outils</a:t>
            </a:r>
          </a:p>
          <a:p>
            <a:pPr lvl="1" eaLnBrk="1" hangingPunct="1"/>
            <a:r>
              <a:rPr lang="fr-FR" altLang="fr-FR" sz="1600" dirty="0"/>
              <a:t>Marché Grand Public et des Premiums</a:t>
            </a:r>
          </a:p>
          <a:p>
            <a:pPr lvl="1" eaLnBrk="1" hangingPunct="1"/>
            <a:r>
              <a:rPr lang="fr-FR" altLang="fr-FR" sz="1600" dirty="0"/>
              <a:t>Marché des Professionnels</a:t>
            </a:r>
          </a:p>
          <a:p>
            <a:pPr eaLnBrk="1" hangingPunct="1"/>
            <a:endParaRPr lang="fr-FR" altLang="fr-FR" dirty="0">
              <a:solidFill>
                <a:srgbClr val="404040"/>
              </a:solidFill>
            </a:endParaRPr>
          </a:p>
        </p:txBody>
      </p:sp>
      <p:pic>
        <p:nvPicPr>
          <p:cNvPr id="19" name="Image 18">
            <a:extLst>
              <a:ext uri="{FF2B5EF4-FFF2-40B4-BE49-F238E27FC236}">
                <a16:creationId xmlns:a16="http://schemas.microsoft.com/office/drawing/2014/main" id="{1BE02318-D8E4-4287-9E2B-AAF4B47879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1085" y="4647213"/>
            <a:ext cx="927993" cy="2148865"/>
          </a:xfrm>
          <a:prstGeom prst="rect">
            <a:avLst/>
          </a:prstGeom>
        </p:spPr>
      </p:pic>
      <p:pic>
        <p:nvPicPr>
          <p:cNvPr id="20" name="Image 19">
            <a:extLst>
              <a:ext uri="{FF2B5EF4-FFF2-40B4-BE49-F238E27FC236}">
                <a16:creationId xmlns:a16="http://schemas.microsoft.com/office/drawing/2014/main" id="{AB5A2DFA-BF06-4609-941D-0BA1646D68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4859" y="4640053"/>
            <a:ext cx="648416" cy="2195513"/>
          </a:xfrm>
          <a:prstGeom prst="rect">
            <a:avLst/>
          </a:prstGeom>
        </p:spPr>
      </p:pic>
      <p:pic>
        <p:nvPicPr>
          <p:cNvPr id="21" name="Image 20">
            <a:extLst>
              <a:ext uri="{FF2B5EF4-FFF2-40B4-BE49-F238E27FC236}">
                <a16:creationId xmlns:a16="http://schemas.microsoft.com/office/drawing/2014/main" id="{52BB6489-134F-4BE0-8097-7C03608BB4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37823" y="5101692"/>
            <a:ext cx="696102" cy="1793666"/>
          </a:xfrm>
          <a:prstGeom prst="rect">
            <a:avLst/>
          </a:prstGeom>
        </p:spPr>
      </p:pic>
      <p:pic>
        <p:nvPicPr>
          <p:cNvPr id="22" name="Image 21">
            <a:extLst>
              <a:ext uri="{FF2B5EF4-FFF2-40B4-BE49-F238E27FC236}">
                <a16:creationId xmlns:a16="http://schemas.microsoft.com/office/drawing/2014/main" id="{AD76B075-EC3D-4BB1-995B-191E8A7E10AB}"/>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0" b="97938" l="9804" r="91667">
                        <a14:foregroundMark x1="13725" y1="21649" x2="10784" y2="12990"/>
                        <a14:foregroundMark x1="13235" y1="50309" x2="12745" y2="52165"/>
                        <a14:foregroundMark x1="14216" y1="46598" x2="14216" y2="47216"/>
                        <a14:foregroundMark x1="14706" y1="46392" x2="14216" y2="46598"/>
                        <a14:foregroundMark x1="14706" y1="46186" x2="14706" y2="46392"/>
                        <a14:foregroundMark x1="14706" y1="45979" x2="14706" y2="46186"/>
                        <a14:foregroundMark x1="14706" y1="45567" x2="14706" y2="45979"/>
                        <a14:foregroundMark x1="14706" y1="45361" x2="14706" y2="45567"/>
                        <a14:foregroundMark x1="15686" y1="42474" x2="14706" y2="45361"/>
                        <a14:foregroundMark x1="79902" y1="56289" x2="91667" y2="58969"/>
                        <a14:foregroundMark x1="35784" y1="87629" x2="35784" y2="87629"/>
                        <a14:foregroundMark x1="60294" y1="91753" x2="60294" y2="91753"/>
                        <a14:foregroundMark x1="66667" y1="97938" x2="66667" y2="97938"/>
                        <a14:foregroundMark x1="41667" y1="97320" x2="41667" y2="97320"/>
                        <a14:foregroundMark x1="32843" y1="94639" x2="32843" y2="94639"/>
                        <a14:foregroundMark x1="31863" y1="93196" x2="31863" y2="93196"/>
                        <a14:foregroundMark x1="32843" y1="97113" x2="31863" y2="91340"/>
                        <a14:backgroundMark x1="13725" y1="47216" x2="13725" y2="47216"/>
                        <a14:backgroundMark x1="15686" y1="50103" x2="16176" y2="46598"/>
                        <a14:backgroundMark x1="14216" y1="46598" x2="14216" y2="46598"/>
                        <a14:backgroundMark x1="14706" y1="46186" x2="14706" y2="46186"/>
                        <a14:backgroundMark x1="14216" y1="46392" x2="14216" y2="46392"/>
                        <a14:backgroundMark x1="15196" y1="45979" x2="15196" y2="45979"/>
                        <a14:backgroundMark x1="15196" y1="45567" x2="15196" y2="45567"/>
                        <a14:backgroundMark x1="14706" y1="48247" x2="14216" y2="47835"/>
                        <a14:backgroundMark x1="14216" y1="48454" x2="14216" y2="48454"/>
                        <a14:backgroundMark x1="13725" y1="48866" x2="13725" y2="48866"/>
                        <a14:backgroundMark x1="13235" y1="48041" x2="15686" y2="47423"/>
                        <a14:backgroundMark x1="14706" y1="47216" x2="14706" y2="47216"/>
                        <a14:backgroundMark x1="15686" y1="45361" x2="15686" y2="45361"/>
                        <a14:backgroundMark x1="14216" y1="46186" x2="14216" y2="46186"/>
                      </a14:backgroundRemoval>
                    </a14:imgEffect>
                  </a14:imgLayer>
                </a14:imgProps>
              </a:ext>
              <a:ext uri="{28A0092B-C50C-407E-A947-70E740481C1C}">
                <a14:useLocalDpi xmlns:a14="http://schemas.microsoft.com/office/drawing/2010/main" val="0"/>
              </a:ext>
            </a:extLst>
          </a:blip>
          <a:srcRect/>
          <a:stretch/>
        </p:blipFill>
        <p:spPr>
          <a:xfrm>
            <a:off x="8659066" y="4841360"/>
            <a:ext cx="544327" cy="1974668"/>
          </a:xfrm>
          <a:prstGeom prst="rect">
            <a:avLst/>
          </a:prstGeom>
        </p:spPr>
      </p:pic>
      <p:pic>
        <p:nvPicPr>
          <p:cNvPr id="23" name="Picture 4" descr="Business people group chat bubble banner">
            <a:extLst>
              <a:ext uri="{FF2B5EF4-FFF2-40B4-BE49-F238E27FC236}">
                <a16:creationId xmlns:a16="http://schemas.microsoft.com/office/drawing/2014/main" id="{558EFB36-8A36-4D7C-828D-51A4B13EB262}"/>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a:stretch/>
        </p:blipFill>
        <p:spPr bwMode="auto">
          <a:xfrm>
            <a:off x="11482268" y="4966268"/>
            <a:ext cx="710520" cy="2060566"/>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 23">
            <a:extLst>
              <a:ext uri="{FF2B5EF4-FFF2-40B4-BE49-F238E27FC236}">
                <a16:creationId xmlns:a16="http://schemas.microsoft.com/office/drawing/2014/main" id="{7DFA73AF-FD35-455C-8F58-5C79C8158C52}"/>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2509" b="97491" l="9910" r="96847">
                        <a14:foregroundMark x1="67117" y1="10036" x2="46396" y2="10573"/>
                        <a14:foregroundMark x1="45495" y1="6093" x2="45495" y2="6093"/>
                        <a14:foregroundMark x1="53604" y1="2688" x2="53604" y2="2688"/>
                        <a14:foregroundMark x1="57207" y1="3226" x2="57207" y2="3226"/>
                        <a14:foregroundMark x1="57658" y1="4839" x2="57658" y2="4839"/>
                        <a14:foregroundMark x1="57207" y1="6631" x2="57207" y2="6631"/>
                        <a14:foregroundMark x1="58108" y1="8781" x2="58108" y2="8781"/>
                        <a14:foregroundMark x1="63063" y1="8781" x2="58559" y2="3943"/>
                        <a14:foregroundMark x1="53604" y1="3226" x2="41892" y2="10036"/>
                        <a14:foregroundMark x1="56306" y1="3943" x2="68018" y2="9319"/>
                        <a14:foregroundMark x1="86937" y1="49821" x2="97297" y2="48925"/>
                        <a14:foregroundMark x1="64865" y1="7885" x2="57658" y2="3763"/>
                        <a14:foregroundMark x1="66216" y1="4839" x2="66216" y2="4839"/>
                        <a14:foregroundMark x1="68468" y1="97491" x2="65315" y2="87993"/>
                      </a14:backgroundRemoval>
                    </a14:imgEffect>
                  </a14:imgLayer>
                </a14:imgProps>
              </a:ext>
              <a:ext uri="{28A0092B-C50C-407E-A947-70E740481C1C}">
                <a14:useLocalDpi xmlns:a14="http://schemas.microsoft.com/office/drawing/2010/main" val="0"/>
              </a:ext>
            </a:extLst>
          </a:blip>
          <a:stretch>
            <a:fillRect/>
          </a:stretch>
        </p:blipFill>
        <p:spPr>
          <a:xfrm>
            <a:off x="11204121" y="2520909"/>
            <a:ext cx="788040" cy="1980749"/>
          </a:xfrm>
          <a:prstGeom prst="rect">
            <a:avLst/>
          </a:prstGeom>
        </p:spPr>
      </p:pic>
      <p:pic>
        <p:nvPicPr>
          <p:cNvPr id="25" name="Picture 6" descr="Men generation flat colored icons set of different ages from baby to elderly isolated cartoon vector illustration">
            <a:extLst>
              <a:ext uri="{FF2B5EF4-FFF2-40B4-BE49-F238E27FC236}">
                <a16:creationId xmlns:a16="http://schemas.microsoft.com/office/drawing/2014/main" id="{932E8F65-DCA0-4D82-BCAC-1B6A9B6EF24B}"/>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a:stretch/>
        </p:blipFill>
        <p:spPr bwMode="auto">
          <a:xfrm>
            <a:off x="5871120" y="5217312"/>
            <a:ext cx="500925" cy="156242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Confident people collection design">
            <a:extLst>
              <a:ext uri="{FF2B5EF4-FFF2-40B4-BE49-F238E27FC236}">
                <a16:creationId xmlns:a16="http://schemas.microsoft.com/office/drawing/2014/main" id="{B9F17451-C031-4CF9-B5BB-0027E6A3514E}"/>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a:stretch/>
        </p:blipFill>
        <p:spPr bwMode="auto">
          <a:xfrm>
            <a:off x="7361706" y="4875452"/>
            <a:ext cx="544699" cy="1963179"/>
          </a:xfrm>
          <a:prstGeom prst="rect">
            <a:avLst/>
          </a:prstGeom>
          <a:noFill/>
          <a:extLst>
            <a:ext uri="{909E8E84-426E-40DD-AFC4-6F175D3DCCD1}">
              <a14:hiddenFill xmlns:a14="http://schemas.microsoft.com/office/drawing/2010/main">
                <a:solidFill>
                  <a:srgbClr val="FFFFFF"/>
                </a:solidFill>
              </a14:hiddenFill>
            </a:ext>
          </a:extLst>
        </p:spPr>
      </p:pic>
      <p:pic>
        <p:nvPicPr>
          <p:cNvPr id="39" name="Image 2">
            <a:extLst>
              <a:ext uri="{FF2B5EF4-FFF2-40B4-BE49-F238E27FC236}">
                <a16:creationId xmlns:a16="http://schemas.microsoft.com/office/drawing/2014/main" id="{1E7EAFE4-9EED-4E81-BAB4-628BF1013B1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507788" y="60046"/>
            <a:ext cx="684212"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 descr="Isolated doctors set on white background surgeon and therapist vet and nurse">
            <a:extLst>
              <a:ext uri="{FF2B5EF4-FFF2-40B4-BE49-F238E27FC236}">
                <a16:creationId xmlns:a16="http://schemas.microsoft.com/office/drawing/2014/main" id="{67798A7A-A9E6-4F75-8AF6-A7F1DBA9D99E}"/>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a:stretch/>
        </p:blipFill>
        <p:spPr bwMode="auto">
          <a:xfrm>
            <a:off x="7998154" y="4810959"/>
            <a:ext cx="637305" cy="2065720"/>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5">
            <a:extLst>
              <a:ext uri="{FF2B5EF4-FFF2-40B4-BE49-F238E27FC236}">
                <a16:creationId xmlns:a16="http://schemas.microsoft.com/office/drawing/2014/main" id="{145E879E-8FAC-4471-92BD-DA7DD0A7E11F}"/>
              </a:ext>
            </a:extLst>
          </p:cNvPr>
          <p:cNvPicPr>
            <a:picLocks noChangeAspect="1" noChangeArrowheads="1"/>
          </p:cNvPicPr>
          <p:nvPr/>
        </p:nvPicPr>
        <p:blipFill>
          <a:blip r:embed="rId16">
            <a:alphaModFix amt="5000"/>
            <a:extLst>
              <a:ext uri="{28A0092B-C50C-407E-A947-70E740481C1C}">
                <a14:useLocalDpi xmlns:a14="http://schemas.microsoft.com/office/drawing/2010/main" val="0"/>
              </a:ext>
            </a:extLst>
          </a:blip>
          <a:srcRect l="948" t="3014" r="1627" b="3087"/>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9329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Image 5">
            <a:extLst>
              <a:ext uri="{FF2B5EF4-FFF2-40B4-BE49-F238E27FC236}">
                <a16:creationId xmlns:a16="http://schemas.microsoft.com/office/drawing/2014/main" id="{9EB69EBB-8DF6-44E0-BD44-F55EEFCDA847}"/>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Espace réservé du texte 5">
            <a:extLst>
              <a:ext uri="{FF2B5EF4-FFF2-40B4-BE49-F238E27FC236}">
                <a16:creationId xmlns:a16="http://schemas.microsoft.com/office/drawing/2014/main" id="{45D455CC-A355-4521-8797-9750C4E00C01}"/>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t>Les offres phares de chaque univers de besoin et les évènements sur la période</a:t>
            </a:r>
          </a:p>
        </p:txBody>
      </p:sp>
      <p:sp>
        <p:nvSpPr>
          <p:cNvPr id="14339" name="ZoneTexte 3">
            <a:extLst>
              <a:ext uri="{FF2B5EF4-FFF2-40B4-BE49-F238E27FC236}">
                <a16:creationId xmlns:a16="http://schemas.microsoft.com/office/drawing/2014/main" id="{D0D9A415-AE75-4662-AAF3-4520EB3DE348}"/>
              </a:ext>
            </a:extLst>
          </p:cNvPr>
          <p:cNvSpPr txBox="1">
            <a:spLocks noChangeArrowheads="1"/>
          </p:cNvSpPr>
          <p:nvPr/>
        </p:nvSpPr>
        <p:spPr bwMode="auto">
          <a:xfrm>
            <a:off x="2193926" y="3207034"/>
            <a:ext cx="9348698" cy="246221"/>
          </a:xfrm>
          <a:prstGeom prst="rect">
            <a:avLst/>
          </a:prstGeom>
          <a:solidFill>
            <a:srgbClr val="0095D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dirty="0">
                <a:solidFill>
                  <a:schemeClr val="bg1"/>
                </a:solidFill>
              </a:rPr>
              <a:t>3 Offres CAT (classique, Vert et BDR)</a:t>
            </a:r>
          </a:p>
        </p:txBody>
      </p:sp>
      <p:sp>
        <p:nvSpPr>
          <p:cNvPr id="30" name="Espace réservé du texte 6">
            <a:extLst>
              <a:ext uri="{FF2B5EF4-FFF2-40B4-BE49-F238E27FC236}">
                <a16:creationId xmlns:a16="http://schemas.microsoft.com/office/drawing/2014/main" id="{497ACBBA-AB7F-43FB-9C5A-1B881C46EDF8}"/>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dirty="0"/>
              <a:t>Grand Public</a:t>
            </a:r>
            <a:r>
              <a:rPr dirty="0"/>
              <a:t> - </a:t>
            </a:r>
            <a:r>
              <a:rPr lang="fr-FR" dirty="0"/>
              <a:t>Premiums - </a:t>
            </a:r>
            <a:r>
              <a:rPr lang="fr-FR" b="0" dirty="0">
                <a:solidFill>
                  <a:srgbClr val="C00000"/>
                </a:solidFill>
              </a:rPr>
              <a:t>Professionnels</a:t>
            </a:r>
            <a:r>
              <a:rPr lang="fr-FR" dirty="0"/>
              <a:t> </a:t>
            </a:r>
            <a:endParaRPr dirty="0"/>
          </a:p>
        </p:txBody>
      </p:sp>
      <p:sp>
        <p:nvSpPr>
          <p:cNvPr id="9" name="Flèche : pentagone 8">
            <a:extLst>
              <a:ext uri="{FF2B5EF4-FFF2-40B4-BE49-F238E27FC236}">
                <a16:creationId xmlns:a16="http://schemas.microsoft.com/office/drawing/2014/main" id="{A1469BCA-AC5D-4B6D-A7A9-950522A572E7}"/>
              </a:ext>
            </a:extLst>
          </p:cNvPr>
          <p:cNvSpPr/>
          <p:nvPr/>
        </p:nvSpPr>
        <p:spPr>
          <a:xfrm>
            <a:off x="693738" y="1279525"/>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14352" name="ZoneTexte 9">
            <a:extLst>
              <a:ext uri="{FF2B5EF4-FFF2-40B4-BE49-F238E27FC236}">
                <a16:creationId xmlns:a16="http://schemas.microsoft.com/office/drawing/2014/main" id="{36A658E3-C6BF-46B2-AC5E-F06506E23A48}"/>
              </a:ext>
            </a:extLst>
          </p:cNvPr>
          <p:cNvSpPr txBox="1">
            <a:spLocks noChangeArrowheads="1"/>
          </p:cNvSpPr>
          <p:nvPr/>
        </p:nvSpPr>
        <p:spPr bwMode="auto">
          <a:xfrm>
            <a:off x="2025650"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a:solidFill>
                  <a:srgbClr val="C00000"/>
                </a:solidFill>
              </a:rPr>
              <a:t>Septembre</a:t>
            </a:r>
          </a:p>
        </p:txBody>
      </p:sp>
      <p:sp>
        <p:nvSpPr>
          <p:cNvPr id="14353" name="ZoneTexte 31">
            <a:extLst>
              <a:ext uri="{FF2B5EF4-FFF2-40B4-BE49-F238E27FC236}">
                <a16:creationId xmlns:a16="http://schemas.microsoft.com/office/drawing/2014/main" id="{B4B448D5-AA00-422D-B386-CC7A214D56BE}"/>
              </a:ext>
            </a:extLst>
          </p:cNvPr>
          <p:cNvSpPr txBox="1">
            <a:spLocks noChangeArrowheads="1"/>
          </p:cNvSpPr>
          <p:nvPr/>
        </p:nvSpPr>
        <p:spPr bwMode="auto">
          <a:xfrm>
            <a:off x="440848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a:solidFill>
                  <a:srgbClr val="C00000"/>
                </a:solidFill>
              </a:rPr>
              <a:t>Octobre</a:t>
            </a:r>
          </a:p>
        </p:txBody>
      </p:sp>
      <p:sp>
        <p:nvSpPr>
          <p:cNvPr id="14354" name="ZoneTexte 32">
            <a:extLst>
              <a:ext uri="{FF2B5EF4-FFF2-40B4-BE49-F238E27FC236}">
                <a16:creationId xmlns:a16="http://schemas.microsoft.com/office/drawing/2014/main" id="{C2F18D67-AD0C-4601-AE2D-15E29A8B554D}"/>
              </a:ext>
            </a:extLst>
          </p:cNvPr>
          <p:cNvSpPr txBox="1">
            <a:spLocks noChangeArrowheads="1"/>
          </p:cNvSpPr>
          <p:nvPr/>
        </p:nvSpPr>
        <p:spPr bwMode="auto">
          <a:xfrm>
            <a:off x="6715125" y="1271588"/>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a:solidFill>
                  <a:srgbClr val="C00000"/>
                </a:solidFill>
              </a:rPr>
              <a:t>Novembre</a:t>
            </a:r>
          </a:p>
        </p:txBody>
      </p:sp>
      <p:sp>
        <p:nvSpPr>
          <p:cNvPr id="14355" name="ZoneTexte 33">
            <a:extLst>
              <a:ext uri="{FF2B5EF4-FFF2-40B4-BE49-F238E27FC236}">
                <a16:creationId xmlns:a16="http://schemas.microsoft.com/office/drawing/2014/main" id="{F222F473-B670-45AD-BF0E-20A78C849AFC}"/>
              </a:ext>
            </a:extLst>
          </p:cNvPr>
          <p:cNvSpPr txBox="1">
            <a:spLocks noChangeArrowheads="1"/>
          </p:cNvSpPr>
          <p:nvPr/>
        </p:nvSpPr>
        <p:spPr bwMode="auto">
          <a:xfrm>
            <a:off x="8982075" y="1265238"/>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a:solidFill>
                  <a:srgbClr val="C00000"/>
                </a:solidFill>
              </a:rPr>
              <a:t>Décembre</a:t>
            </a:r>
          </a:p>
        </p:txBody>
      </p:sp>
      <p:sp>
        <p:nvSpPr>
          <p:cNvPr id="14356" name="ZoneTexte 3">
            <a:extLst>
              <a:ext uri="{FF2B5EF4-FFF2-40B4-BE49-F238E27FC236}">
                <a16:creationId xmlns:a16="http://schemas.microsoft.com/office/drawing/2014/main" id="{0A294067-24DC-42A8-81D0-B9DA5B3C7305}"/>
              </a:ext>
            </a:extLst>
          </p:cNvPr>
          <p:cNvSpPr txBox="1">
            <a:spLocks noChangeArrowheads="1"/>
          </p:cNvSpPr>
          <p:nvPr/>
        </p:nvSpPr>
        <p:spPr bwMode="auto">
          <a:xfrm>
            <a:off x="5272088" y="2331769"/>
            <a:ext cx="21780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900" b="1" dirty="0">
                <a:solidFill>
                  <a:srgbClr val="D62D84"/>
                </a:solidFill>
              </a:rPr>
              <a:t>Mondial de l’auto</a:t>
            </a:r>
          </a:p>
          <a:p>
            <a:pPr algn="ctr"/>
            <a:r>
              <a:rPr lang="fr-FR" altLang="fr-FR" sz="700" dirty="0">
                <a:solidFill>
                  <a:srgbClr val="D62D84"/>
                </a:solidFill>
              </a:rPr>
              <a:t>Du 18 au 23 octobre</a:t>
            </a:r>
          </a:p>
        </p:txBody>
      </p:sp>
      <p:sp>
        <p:nvSpPr>
          <p:cNvPr id="14357" name="ZoneTexte 25">
            <a:extLst>
              <a:ext uri="{FF2B5EF4-FFF2-40B4-BE49-F238E27FC236}">
                <a16:creationId xmlns:a16="http://schemas.microsoft.com/office/drawing/2014/main" id="{2966F686-9B2C-44B6-BB48-A606F79A54C3}"/>
              </a:ext>
            </a:extLst>
          </p:cNvPr>
          <p:cNvSpPr txBox="1">
            <a:spLocks noChangeArrowheads="1"/>
          </p:cNvSpPr>
          <p:nvPr/>
        </p:nvSpPr>
        <p:spPr bwMode="auto">
          <a:xfrm>
            <a:off x="9002713" y="2384157"/>
            <a:ext cx="19319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000" dirty="0">
                <a:solidFill>
                  <a:srgbClr val="98082A"/>
                </a:solidFill>
              </a:rPr>
              <a:t>21 novembre au 18 décembre</a:t>
            </a:r>
          </a:p>
        </p:txBody>
      </p:sp>
      <p:sp>
        <p:nvSpPr>
          <p:cNvPr id="24" name="ZoneTexte 23">
            <a:extLst>
              <a:ext uri="{FF2B5EF4-FFF2-40B4-BE49-F238E27FC236}">
                <a16:creationId xmlns:a16="http://schemas.microsoft.com/office/drawing/2014/main" id="{C1245AD7-2748-4E9B-A793-78510E7C1D44}"/>
              </a:ext>
            </a:extLst>
          </p:cNvPr>
          <p:cNvSpPr txBox="1"/>
          <p:nvPr/>
        </p:nvSpPr>
        <p:spPr>
          <a:xfrm>
            <a:off x="2849563" y="2330182"/>
            <a:ext cx="2217737" cy="338137"/>
          </a:xfrm>
          <a:prstGeom prst="rect">
            <a:avLst/>
          </a:prstGeom>
          <a:noFill/>
        </p:spPr>
        <p:txBody>
          <a:bodyPr>
            <a:spAutoFit/>
          </a:bodyPr>
          <a:lstStyle/>
          <a:p>
            <a:pPr algn="ctr">
              <a:defRPr/>
            </a:pPr>
            <a:r>
              <a:rPr lang="fr-FR" sz="900" b="1" dirty="0">
                <a:solidFill>
                  <a:schemeClr val="accent6">
                    <a:lumMod val="50000"/>
                  </a:schemeClr>
                </a:solidFill>
              </a:rPr>
              <a:t>Semaine du développement durable</a:t>
            </a:r>
          </a:p>
          <a:p>
            <a:pPr algn="ctr">
              <a:defRPr/>
            </a:pPr>
            <a:r>
              <a:rPr lang="fr-FR" sz="700" dirty="0">
                <a:solidFill>
                  <a:schemeClr val="accent6">
                    <a:lumMod val="50000"/>
                  </a:schemeClr>
                </a:solidFill>
              </a:rPr>
              <a:t>Du 18 septembre au 08 octobre</a:t>
            </a:r>
          </a:p>
        </p:txBody>
      </p:sp>
      <p:sp>
        <p:nvSpPr>
          <p:cNvPr id="14359" name="ZoneTexte 24">
            <a:extLst>
              <a:ext uri="{FF2B5EF4-FFF2-40B4-BE49-F238E27FC236}">
                <a16:creationId xmlns:a16="http://schemas.microsoft.com/office/drawing/2014/main" id="{16947313-E727-4967-A212-624DAE1A290E}"/>
              </a:ext>
            </a:extLst>
          </p:cNvPr>
          <p:cNvSpPr txBox="1">
            <a:spLocks noChangeArrowheads="1"/>
          </p:cNvSpPr>
          <p:nvPr/>
        </p:nvSpPr>
        <p:spPr bwMode="auto">
          <a:xfrm>
            <a:off x="7859713" y="2386492"/>
            <a:ext cx="11128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000" dirty="0">
                <a:solidFill>
                  <a:srgbClr val="000000"/>
                </a:solidFill>
              </a:rPr>
              <a:t>25 novembre</a:t>
            </a:r>
          </a:p>
        </p:txBody>
      </p:sp>
      <p:pic>
        <p:nvPicPr>
          <p:cNvPr id="14360" name="Picture 2" descr="Sticker arbre été vert pas cher Etiquette &amp;amp;amp; Autocollant">
            <a:extLst>
              <a:ext uri="{FF2B5EF4-FFF2-40B4-BE49-F238E27FC236}">
                <a16:creationId xmlns:a16="http://schemas.microsoft.com/office/drawing/2014/main" id="{E055AC26-BD7E-4200-B626-0F0CC5DDFC64}"/>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3613" y="1692007"/>
            <a:ext cx="6159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2" name="ZoneTexte 2">
            <a:extLst>
              <a:ext uri="{FF2B5EF4-FFF2-40B4-BE49-F238E27FC236}">
                <a16:creationId xmlns:a16="http://schemas.microsoft.com/office/drawing/2014/main" id="{F24C3BCF-8DA9-48EC-B68C-CB89DEEE3EE5}"/>
              </a:ext>
            </a:extLst>
          </p:cNvPr>
          <p:cNvSpPr txBox="1">
            <a:spLocks noChangeArrowheads="1"/>
          </p:cNvSpPr>
          <p:nvPr/>
        </p:nvSpPr>
        <p:spPr bwMode="auto">
          <a:xfrm>
            <a:off x="693738" y="3291437"/>
            <a:ext cx="1331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95DA"/>
                </a:solidFill>
              </a:rPr>
              <a:t>Epargne</a:t>
            </a:r>
          </a:p>
        </p:txBody>
      </p:sp>
      <p:sp>
        <p:nvSpPr>
          <p:cNvPr id="14363" name="ZoneTexte 37">
            <a:extLst>
              <a:ext uri="{FF2B5EF4-FFF2-40B4-BE49-F238E27FC236}">
                <a16:creationId xmlns:a16="http://schemas.microsoft.com/office/drawing/2014/main" id="{9C9EB8F2-4CEA-4494-9F11-ADBF174B3F9A}"/>
              </a:ext>
            </a:extLst>
          </p:cNvPr>
          <p:cNvSpPr txBox="1">
            <a:spLocks noChangeArrowheads="1"/>
          </p:cNvSpPr>
          <p:nvPr/>
        </p:nvSpPr>
        <p:spPr bwMode="auto">
          <a:xfrm>
            <a:off x="700792" y="4047570"/>
            <a:ext cx="150009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A2C78"/>
                </a:solidFill>
              </a:rPr>
              <a:t>Bancarisation</a:t>
            </a:r>
            <a:endParaRPr lang="fr-FR" altLang="fr-FR" sz="1400" dirty="0"/>
          </a:p>
        </p:txBody>
      </p:sp>
      <p:sp>
        <p:nvSpPr>
          <p:cNvPr id="14364" name="ZoneTexte 38">
            <a:extLst>
              <a:ext uri="{FF2B5EF4-FFF2-40B4-BE49-F238E27FC236}">
                <a16:creationId xmlns:a16="http://schemas.microsoft.com/office/drawing/2014/main" id="{4001DDA8-0D40-4016-A9BE-A6F4D25BD342}"/>
              </a:ext>
            </a:extLst>
          </p:cNvPr>
          <p:cNvSpPr txBox="1">
            <a:spLocks noChangeArrowheads="1"/>
          </p:cNvSpPr>
          <p:nvPr/>
        </p:nvSpPr>
        <p:spPr bwMode="auto">
          <a:xfrm>
            <a:off x="693738" y="4624702"/>
            <a:ext cx="150005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1BF44"/>
                </a:solidFill>
              </a:rPr>
              <a:t>Crédit</a:t>
            </a:r>
            <a:endParaRPr lang="fr-FR" altLang="fr-FR" sz="1400" dirty="0"/>
          </a:p>
        </p:txBody>
      </p:sp>
      <p:sp>
        <p:nvSpPr>
          <p:cNvPr id="14365" name="ZoneTexte 39">
            <a:extLst>
              <a:ext uri="{FF2B5EF4-FFF2-40B4-BE49-F238E27FC236}">
                <a16:creationId xmlns:a16="http://schemas.microsoft.com/office/drawing/2014/main" id="{51F9173D-AF12-418A-AF77-FCB930C80DAF}"/>
              </a:ext>
            </a:extLst>
          </p:cNvPr>
          <p:cNvSpPr txBox="1">
            <a:spLocks noChangeArrowheads="1"/>
          </p:cNvSpPr>
          <p:nvPr/>
        </p:nvSpPr>
        <p:spPr bwMode="auto">
          <a:xfrm>
            <a:off x="693604" y="4947975"/>
            <a:ext cx="1500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FFC000"/>
                </a:solidFill>
              </a:rPr>
              <a:t>IARD Prévoyance</a:t>
            </a:r>
          </a:p>
        </p:txBody>
      </p:sp>
      <p:sp>
        <p:nvSpPr>
          <p:cNvPr id="14366" name="ZoneTexte 40">
            <a:extLst>
              <a:ext uri="{FF2B5EF4-FFF2-40B4-BE49-F238E27FC236}">
                <a16:creationId xmlns:a16="http://schemas.microsoft.com/office/drawing/2014/main" id="{B19E805B-10A7-4DAA-A1C6-E58974162E1F}"/>
              </a:ext>
            </a:extLst>
          </p:cNvPr>
          <p:cNvSpPr txBox="1">
            <a:spLocks noChangeArrowheads="1"/>
          </p:cNvSpPr>
          <p:nvPr/>
        </p:nvSpPr>
        <p:spPr bwMode="auto">
          <a:xfrm>
            <a:off x="693604" y="5484628"/>
            <a:ext cx="15144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C00000"/>
                </a:solidFill>
              </a:rPr>
              <a:t>Banque au quotidien</a:t>
            </a:r>
            <a:endParaRPr lang="fr-FR" altLang="fr-FR" sz="1400" dirty="0"/>
          </a:p>
        </p:txBody>
      </p:sp>
      <p:pic>
        <p:nvPicPr>
          <p:cNvPr id="14368" name="Image 41">
            <a:extLst>
              <a:ext uri="{FF2B5EF4-FFF2-40B4-BE49-F238E27FC236}">
                <a16:creationId xmlns:a16="http://schemas.microsoft.com/office/drawing/2014/main" id="{1FA07F1D-0FC9-43E8-ABC1-34B570134E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2088" y="1704975"/>
            <a:ext cx="2178050" cy="60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9" name="Image 1">
            <a:extLst>
              <a:ext uri="{FF2B5EF4-FFF2-40B4-BE49-F238E27FC236}">
                <a16:creationId xmlns:a16="http://schemas.microsoft.com/office/drawing/2014/main" id="{C78BE309-34B6-4470-B5C1-7A7C4FDD0A2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28113" y="1723757"/>
            <a:ext cx="1906587" cy="593725"/>
          </a:xfrm>
          <a:prstGeom prst="rect">
            <a:avLst/>
          </a:prstGeom>
          <a:noFill/>
          <a:ln w="9525">
            <a:solidFill>
              <a:srgbClr val="9E0C32"/>
            </a:solidFill>
            <a:miter lim="800000"/>
            <a:headEnd/>
            <a:tailEnd/>
          </a:ln>
          <a:extLst>
            <a:ext uri="{909E8E84-426E-40DD-AFC4-6F175D3DCCD1}">
              <a14:hiddenFill xmlns:a14="http://schemas.microsoft.com/office/drawing/2010/main">
                <a:solidFill>
                  <a:srgbClr val="FFFFFF"/>
                </a:solidFill>
              </a14:hiddenFill>
            </a:ext>
          </a:extLst>
        </p:spPr>
      </p:pic>
      <p:pic>
        <p:nvPicPr>
          <p:cNvPr id="14370" name="Image 2">
            <a:extLst>
              <a:ext uri="{FF2B5EF4-FFF2-40B4-BE49-F238E27FC236}">
                <a16:creationId xmlns:a16="http://schemas.microsoft.com/office/drawing/2014/main" id="{9E5B214C-0141-403A-ABB2-02F622FFDA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59713" y="1717407"/>
            <a:ext cx="112236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1" name="Image 5">
            <a:extLst>
              <a:ext uri="{FF2B5EF4-FFF2-40B4-BE49-F238E27FC236}">
                <a16:creationId xmlns:a16="http://schemas.microsoft.com/office/drawing/2014/main" id="{7411D994-9387-4F40-A57F-2A721F8A76F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9563" y="1699411"/>
            <a:ext cx="2217737" cy="61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ZoneTexte 18">
            <a:extLst>
              <a:ext uri="{FF2B5EF4-FFF2-40B4-BE49-F238E27FC236}">
                <a16:creationId xmlns:a16="http://schemas.microsoft.com/office/drawing/2014/main" id="{84AE8127-6F77-41AD-A6FF-4DA8602124E3}"/>
              </a:ext>
            </a:extLst>
          </p:cNvPr>
          <p:cNvSpPr txBox="1">
            <a:spLocks noChangeArrowheads="1"/>
          </p:cNvSpPr>
          <p:nvPr/>
        </p:nvSpPr>
        <p:spPr bwMode="auto">
          <a:xfrm>
            <a:off x="2193925" y="2818125"/>
            <a:ext cx="9348788" cy="276999"/>
          </a:xfrm>
          <a:prstGeom prst="rect">
            <a:avLst/>
          </a:prstGeom>
          <a:solidFill>
            <a:schemeClr val="accent1">
              <a:lumMod val="40000"/>
              <a:lumOff val="60000"/>
            </a:schemeClr>
          </a:solid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FR" altLang="fr-FR" sz="1200" b="1" dirty="0">
                <a:solidFill>
                  <a:schemeClr val="bg1"/>
                </a:solidFill>
              </a:rPr>
              <a:t>CHALLENGE Q3 du 01 septembre au 31 décembre 2022</a:t>
            </a:r>
          </a:p>
        </p:txBody>
      </p:sp>
      <p:pic>
        <p:nvPicPr>
          <p:cNvPr id="36" name="Picture 2" descr="Sticker arbre été vert pas cher Etiquette &amp;amp;amp; Autocollant">
            <a:extLst>
              <a:ext uri="{FF2B5EF4-FFF2-40B4-BE49-F238E27FC236}">
                <a16:creationId xmlns:a16="http://schemas.microsoft.com/office/drawing/2014/main" id="{5DFDDA5E-29C6-45AB-9131-32BDA7CD6EF7}"/>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34615" y="3175217"/>
            <a:ext cx="298194" cy="298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ZoneTexte 13">
            <a:extLst>
              <a:ext uri="{FF2B5EF4-FFF2-40B4-BE49-F238E27FC236}">
                <a16:creationId xmlns:a16="http://schemas.microsoft.com/office/drawing/2014/main" id="{74D8E2E0-9A1B-47F0-A17A-35A9ABDD78A3}"/>
              </a:ext>
            </a:extLst>
          </p:cNvPr>
          <p:cNvSpPr txBox="1">
            <a:spLocks noChangeArrowheads="1"/>
          </p:cNvSpPr>
          <p:nvPr/>
        </p:nvSpPr>
        <p:spPr bwMode="auto">
          <a:xfrm>
            <a:off x="2193925" y="3683815"/>
            <a:ext cx="9348788" cy="246063"/>
          </a:xfrm>
          <a:prstGeom prst="rect">
            <a:avLst/>
          </a:prstGeom>
          <a:solidFill>
            <a:srgbClr val="7A2C7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defTabSz="1219170">
              <a:defRPr/>
            </a:pPr>
            <a:r>
              <a:rPr lang="fr-FR" sz="1000" b="1" kern="0" dirty="0" err="1">
                <a:solidFill>
                  <a:prstClr val="white"/>
                </a:solidFill>
                <a:cs typeface="Segoe UI Light" panose="020B0502040204020203" pitchFamily="34" charset="0"/>
              </a:rPr>
              <a:t>Payplug</a:t>
            </a:r>
            <a:r>
              <a:rPr lang="fr-FR" sz="1000" b="1" kern="0" dirty="0">
                <a:solidFill>
                  <a:prstClr val="white"/>
                </a:solidFill>
                <a:cs typeface="Segoe UI Light" panose="020B0502040204020203" pitchFamily="34" charset="0"/>
              </a:rPr>
              <a:t> : </a:t>
            </a:r>
            <a:r>
              <a:rPr lang="fr-FR" sz="1000" kern="0" dirty="0">
                <a:solidFill>
                  <a:prstClr val="white"/>
                </a:solidFill>
                <a:cs typeface="Segoe UI Light" panose="020B0502040204020203" pitchFamily="34" charset="0"/>
              </a:rPr>
              <a:t>3 mois offerts sur toutes les formules, 6 mois si mise en place concomitante de </a:t>
            </a:r>
            <a:r>
              <a:rPr lang="fr-FR" sz="1000" kern="0" dirty="0" err="1">
                <a:solidFill>
                  <a:prstClr val="white"/>
                </a:solidFill>
                <a:cs typeface="Segoe UI Light" panose="020B0502040204020203" pitchFamily="34" charset="0"/>
              </a:rPr>
              <a:t>Paylater</a:t>
            </a:r>
            <a:r>
              <a:rPr lang="fr-FR" sz="1000" kern="0" dirty="0">
                <a:solidFill>
                  <a:prstClr val="white"/>
                </a:solidFill>
                <a:cs typeface="Segoe UI Light" panose="020B0502040204020203" pitchFamily="34" charset="0"/>
              </a:rPr>
              <a:t>.  </a:t>
            </a:r>
          </a:p>
        </p:txBody>
      </p:sp>
      <p:sp>
        <p:nvSpPr>
          <p:cNvPr id="14342" name="ZoneTexte 18">
            <a:extLst>
              <a:ext uri="{FF2B5EF4-FFF2-40B4-BE49-F238E27FC236}">
                <a16:creationId xmlns:a16="http://schemas.microsoft.com/office/drawing/2014/main" id="{2D7DE057-E0CE-4CA9-A734-66F43A289898}"/>
              </a:ext>
            </a:extLst>
          </p:cNvPr>
          <p:cNvSpPr txBox="1">
            <a:spLocks noChangeArrowheads="1"/>
          </p:cNvSpPr>
          <p:nvPr/>
        </p:nvSpPr>
        <p:spPr bwMode="auto">
          <a:xfrm>
            <a:off x="3030583" y="3445425"/>
            <a:ext cx="8512130" cy="246062"/>
          </a:xfrm>
          <a:prstGeom prst="rect">
            <a:avLst/>
          </a:prstGeom>
          <a:solidFill>
            <a:srgbClr val="0095D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dirty="0">
                <a:solidFill>
                  <a:schemeClr val="bg1"/>
                </a:solidFill>
              </a:rPr>
              <a:t>L’offre CAT vert courant septembre</a:t>
            </a:r>
          </a:p>
        </p:txBody>
      </p:sp>
      <p:sp>
        <p:nvSpPr>
          <p:cNvPr id="14343" name="ZoneTexte 25">
            <a:extLst>
              <a:ext uri="{FF2B5EF4-FFF2-40B4-BE49-F238E27FC236}">
                <a16:creationId xmlns:a16="http://schemas.microsoft.com/office/drawing/2014/main" id="{37B6A715-F51C-432E-AD8E-D1BB8D0498DE}"/>
              </a:ext>
            </a:extLst>
          </p:cNvPr>
          <p:cNvSpPr txBox="1">
            <a:spLocks noChangeArrowheads="1"/>
          </p:cNvSpPr>
          <p:nvPr/>
        </p:nvSpPr>
        <p:spPr bwMode="auto">
          <a:xfrm>
            <a:off x="2193880" y="5264873"/>
            <a:ext cx="9348788" cy="246062"/>
          </a:xfrm>
          <a:prstGeom prst="rect">
            <a:avLst/>
          </a:prstGeom>
          <a:solidFill>
            <a:srgbClr val="FFC20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sz="1000" b="1" dirty="0">
                <a:solidFill>
                  <a:schemeClr val="bg1"/>
                </a:solidFill>
                <a:latin typeface="Arial"/>
              </a:rPr>
              <a:t>Prévoyance Pro : 3 mois offerts</a:t>
            </a:r>
            <a:endParaRPr lang="fr-FR" altLang="fr-FR" sz="1000" dirty="0">
              <a:solidFill>
                <a:schemeClr val="bg1"/>
              </a:solidFill>
            </a:endParaRPr>
          </a:p>
        </p:txBody>
      </p:sp>
      <p:sp>
        <p:nvSpPr>
          <p:cNvPr id="14344" name="ZoneTexte 30">
            <a:extLst>
              <a:ext uri="{FF2B5EF4-FFF2-40B4-BE49-F238E27FC236}">
                <a16:creationId xmlns:a16="http://schemas.microsoft.com/office/drawing/2014/main" id="{6114D1CE-30A0-4135-ADA0-8916D41E03DA}"/>
              </a:ext>
            </a:extLst>
          </p:cNvPr>
          <p:cNvSpPr txBox="1">
            <a:spLocks noChangeArrowheads="1"/>
          </p:cNvSpPr>
          <p:nvPr/>
        </p:nvSpPr>
        <p:spPr bwMode="auto">
          <a:xfrm>
            <a:off x="2717074" y="4894022"/>
            <a:ext cx="4136572" cy="400110"/>
          </a:xfrm>
          <a:prstGeom prst="rect">
            <a:avLst/>
          </a:prstGeom>
          <a:solidFill>
            <a:srgbClr val="FFC20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sz="1000" b="1" kern="0" dirty="0">
                <a:solidFill>
                  <a:schemeClr val="bg1"/>
                </a:solidFill>
                <a:latin typeface="Arial"/>
                <a:cs typeface="Segoe UI Light" panose="020B0502040204020203" pitchFamily="34" charset="0"/>
              </a:rPr>
              <a:t>AUTO PRO / MR PRO : </a:t>
            </a:r>
            <a:r>
              <a:rPr lang="fr-FR" sz="1000" kern="0" dirty="0">
                <a:solidFill>
                  <a:schemeClr val="bg1"/>
                </a:solidFill>
                <a:cs typeface="Segoe UI Light" panose="020B0502040204020203" pitchFamily="34" charset="0"/>
              </a:rPr>
              <a:t>1 mois de cotisation TTC annuelle offert</a:t>
            </a:r>
          </a:p>
          <a:p>
            <a:pPr eaLnBrk="1" hangingPunct="1"/>
            <a:r>
              <a:rPr lang="fr-FR" sz="1000" b="1" dirty="0">
                <a:solidFill>
                  <a:schemeClr val="bg1"/>
                </a:solidFill>
                <a:latin typeface="Arial"/>
              </a:rPr>
              <a:t>AUTO Pro Green </a:t>
            </a:r>
            <a:r>
              <a:rPr lang="fr-FR" sz="1000" dirty="0">
                <a:solidFill>
                  <a:schemeClr val="bg1"/>
                </a:solidFill>
                <a:latin typeface="Arial"/>
              </a:rPr>
              <a:t>: 100 € de réduction offerts  </a:t>
            </a:r>
            <a:endParaRPr lang="fr-FR" altLang="fr-FR" sz="1000" dirty="0">
              <a:solidFill>
                <a:schemeClr val="bg1"/>
              </a:solidFill>
            </a:endParaRPr>
          </a:p>
        </p:txBody>
      </p:sp>
      <p:sp>
        <p:nvSpPr>
          <p:cNvPr id="14346" name="ZoneTexte 27">
            <a:extLst>
              <a:ext uri="{FF2B5EF4-FFF2-40B4-BE49-F238E27FC236}">
                <a16:creationId xmlns:a16="http://schemas.microsoft.com/office/drawing/2014/main" id="{B477407F-169D-4B1A-9B5C-57AC237234EF}"/>
              </a:ext>
            </a:extLst>
          </p:cNvPr>
          <p:cNvSpPr txBox="1">
            <a:spLocks noChangeArrowheads="1"/>
          </p:cNvSpPr>
          <p:nvPr/>
        </p:nvSpPr>
        <p:spPr bwMode="auto">
          <a:xfrm>
            <a:off x="2193880" y="5752899"/>
            <a:ext cx="9348788" cy="246063"/>
          </a:xfrm>
          <a:prstGeom prst="rect">
            <a:avLst/>
          </a:prstGeom>
          <a:solidFill>
            <a:srgbClr val="D1192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defTabSz="1219170">
              <a:defRPr/>
            </a:pPr>
            <a:r>
              <a:rPr lang="fr-FR" sz="1000" b="1" kern="0" dirty="0">
                <a:solidFill>
                  <a:prstClr val="white"/>
                </a:solidFill>
                <a:cs typeface="Segoe UI Light" panose="020B0502040204020203" pitchFamily="34" charset="0"/>
              </a:rPr>
              <a:t>Avec les formules Individuelles ou Famille, 50% sur le forfait Part si le client détient un Forfait  Pro</a:t>
            </a:r>
          </a:p>
        </p:txBody>
      </p:sp>
      <p:sp>
        <p:nvSpPr>
          <p:cNvPr id="14347" name="ZoneTexte 28">
            <a:extLst>
              <a:ext uri="{FF2B5EF4-FFF2-40B4-BE49-F238E27FC236}">
                <a16:creationId xmlns:a16="http://schemas.microsoft.com/office/drawing/2014/main" id="{065EEECD-AC45-48CE-A525-9F06DF19C82F}"/>
              </a:ext>
            </a:extLst>
          </p:cNvPr>
          <p:cNvSpPr txBox="1">
            <a:spLocks noChangeArrowheads="1"/>
          </p:cNvSpPr>
          <p:nvPr/>
        </p:nvSpPr>
        <p:spPr bwMode="auto">
          <a:xfrm>
            <a:off x="2193880" y="5510220"/>
            <a:ext cx="9348788" cy="247650"/>
          </a:xfrm>
          <a:prstGeom prst="rect">
            <a:avLst/>
          </a:prstGeom>
          <a:solidFill>
            <a:srgbClr val="D1192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defTabSz="1219170">
              <a:defRPr/>
            </a:pPr>
            <a:r>
              <a:rPr lang="fr-FR" sz="1000" b="1" kern="0" dirty="0">
                <a:solidFill>
                  <a:srgbClr val="FFFFFF"/>
                </a:solidFill>
                <a:cs typeface="Segoe UI Light" panose="020B0502040204020203" pitchFamily="34" charset="0"/>
              </a:rPr>
              <a:t>Offre de bienvenue sur LES FORFAITS  LABELLIS, LABELIS SANTE, FRANCHISE ET VOUS, AGRILIS, LIBRE CONVERGERNCE, SCI PRO</a:t>
            </a:r>
          </a:p>
        </p:txBody>
      </p:sp>
      <p:sp>
        <p:nvSpPr>
          <p:cNvPr id="14372" name="ZoneTexte 33">
            <a:extLst>
              <a:ext uri="{FF2B5EF4-FFF2-40B4-BE49-F238E27FC236}">
                <a16:creationId xmlns:a16="http://schemas.microsoft.com/office/drawing/2014/main" id="{FD9EB2F9-94F1-4D5A-9352-078A051BAE7C}"/>
              </a:ext>
            </a:extLst>
          </p:cNvPr>
          <p:cNvSpPr txBox="1">
            <a:spLocks noChangeArrowheads="1"/>
          </p:cNvSpPr>
          <p:nvPr/>
        </p:nvSpPr>
        <p:spPr bwMode="auto">
          <a:xfrm>
            <a:off x="2193925" y="4654757"/>
            <a:ext cx="9348788" cy="246062"/>
          </a:xfrm>
          <a:prstGeom prst="rect">
            <a:avLst/>
          </a:prstGeom>
          <a:solidFill>
            <a:srgbClr val="71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000" dirty="0">
                <a:solidFill>
                  <a:schemeClr val="bg1"/>
                </a:solidFill>
              </a:rPr>
              <a:t>Offres promotionnelles verticale santé pour les professions libérales de santé avec la LLD du 1</a:t>
            </a:r>
            <a:r>
              <a:rPr lang="fr-FR" altLang="fr-FR" sz="1000" baseline="30000" dirty="0">
                <a:solidFill>
                  <a:schemeClr val="bg1"/>
                </a:solidFill>
              </a:rPr>
              <a:t>er</a:t>
            </a:r>
            <a:r>
              <a:rPr lang="fr-FR" altLang="fr-FR" sz="1000" dirty="0">
                <a:solidFill>
                  <a:schemeClr val="bg1"/>
                </a:solidFill>
              </a:rPr>
              <a:t> septembre au 31 décembre</a:t>
            </a:r>
          </a:p>
        </p:txBody>
      </p:sp>
      <p:sp>
        <p:nvSpPr>
          <p:cNvPr id="40" name="ZoneTexte 15">
            <a:extLst>
              <a:ext uri="{FF2B5EF4-FFF2-40B4-BE49-F238E27FC236}">
                <a16:creationId xmlns:a16="http://schemas.microsoft.com/office/drawing/2014/main" id="{CD83BD8F-33BB-4B38-8B00-A589356346F6}"/>
              </a:ext>
            </a:extLst>
          </p:cNvPr>
          <p:cNvSpPr txBox="1">
            <a:spLocks noChangeArrowheads="1"/>
          </p:cNvSpPr>
          <p:nvPr/>
        </p:nvSpPr>
        <p:spPr bwMode="auto">
          <a:xfrm>
            <a:off x="2193881" y="3920437"/>
            <a:ext cx="9348787" cy="253916"/>
          </a:xfrm>
          <a:prstGeom prst="rect">
            <a:avLst/>
          </a:prstGeom>
          <a:solidFill>
            <a:srgbClr val="7A2C7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defTabSz="1219170">
              <a:defRPr/>
            </a:pPr>
            <a:r>
              <a:rPr lang="fr-FR" sz="1000" b="1" kern="0" dirty="0">
                <a:solidFill>
                  <a:prstClr val="white"/>
                </a:solidFill>
                <a:cs typeface="Segoe UI Light" panose="020B0502040204020203" pitchFamily="34" charset="0"/>
              </a:rPr>
              <a:t>IZ E Commerce </a:t>
            </a:r>
            <a:r>
              <a:rPr lang="fr-FR" sz="1000" kern="0" dirty="0">
                <a:solidFill>
                  <a:prstClr val="white"/>
                </a:solidFill>
                <a:cs typeface="Segoe UI Light" panose="020B0502040204020203" pitchFamily="34" charset="0"/>
              </a:rPr>
              <a:t>: Offre équipement : abonnement annuel à 1 € la première année – </a:t>
            </a:r>
            <a:r>
              <a:rPr lang="fr-FR" sz="1000" b="1" kern="0" dirty="0">
                <a:solidFill>
                  <a:prstClr val="white"/>
                </a:solidFill>
                <a:cs typeface="Segoe UI Light" panose="020B0502040204020203" pitchFamily="34" charset="0"/>
              </a:rPr>
              <a:t>Offre publicité </a:t>
            </a:r>
            <a:r>
              <a:rPr lang="fr-FR" sz="1000" kern="0" dirty="0">
                <a:solidFill>
                  <a:prstClr val="white"/>
                </a:solidFill>
                <a:cs typeface="Segoe UI Light" panose="020B0502040204020203" pitchFamily="34" charset="0"/>
              </a:rPr>
              <a:t>: frais de création de campagne Google offerts</a:t>
            </a:r>
          </a:p>
        </p:txBody>
      </p:sp>
      <p:sp>
        <p:nvSpPr>
          <p:cNvPr id="42" name="ZoneTexte 15">
            <a:extLst>
              <a:ext uri="{FF2B5EF4-FFF2-40B4-BE49-F238E27FC236}">
                <a16:creationId xmlns:a16="http://schemas.microsoft.com/office/drawing/2014/main" id="{867E3058-1F4D-4AA5-BB17-7C4B2E4267AC}"/>
              </a:ext>
            </a:extLst>
          </p:cNvPr>
          <p:cNvSpPr txBox="1">
            <a:spLocks noChangeArrowheads="1"/>
          </p:cNvSpPr>
          <p:nvPr/>
        </p:nvSpPr>
        <p:spPr bwMode="auto">
          <a:xfrm>
            <a:off x="2193837" y="4172100"/>
            <a:ext cx="9348787" cy="253916"/>
          </a:xfrm>
          <a:prstGeom prst="rect">
            <a:avLst/>
          </a:prstGeom>
          <a:solidFill>
            <a:srgbClr val="7A2C7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defTabSz="1219170">
              <a:defRPr/>
            </a:pPr>
            <a:r>
              <a:rPr lang="fr-FR" sz="1000" b="1" kern="0" dirty="0">
                <a:solidFill>
                  <a:prstClr val="white"/>
                </a:solidFill>
                <a:cs typeface="Segoe UI Light" panose="020B0502040204020203" pitchFamily="34" charset="0"/>
              </a:rPr>
              <a:t>TPE  PREMIUM  </a:t>
            </a:r>
            <a:r>
              <a:rPr lang="fr-FR" sz="1000" kern="0" dirty="0">
                <a:solidFill>
                  <a:prstClr val="white"/>
                </a:solidFill>
                <a:cs typeface="Segoe UI Light" panose="020B0502040204020203" pitchFamily="34" charset="0"/>
              </a:rPr>
              <a:t>: Jusqu’à 2 mois de location offerts</a:t>
            </a:r>
          </a:p>
        </p:txBody>
      </p:sp>
      <p:sp>
        <p:nvSpPr>
          <p:cNvPr id="43" name="ZoneTexte 15">
            <a:extLst>
              <a:ext uri="{FF2B5EF4-FFF2-40B4-BE49-F238E27FC236}">
                <a16:creationId xmlns:a16="http://schemas.microsoft.com/office/drawing/2014/main" id="{68DD0EDA-3781-4C90-BED9-8FF6C716FD9C}"/>
              </a:ext>
            </a:extLst>
          </p:cNvPr>
          <p:cNvSpPr txBox="1">
            <a:spLocks noChangeArrowheads="1"/>
          </p:cNvSpPr>
          <p:nvPr/>
        </p:nvSpPr>
        <p:spPr bwMode="auto">
          <a:xfrm>
            <a:off x="2193925" y="4402998"/>
            <a:ext cx="9348788" cy="253916"/>
          </a:xfrm>
          <a:prstGeom prst="rect">
            <a:avLst/>
          </a:prstGeom>
          <a:solidFill>
            <a:srgbClr val="7A2C7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defTabSz="1219170">
              <a:defRPr/>
            </a:pPr>
            <a:r>
              <a:rPr lang="fr-FR" sz="1000" b="1" kern="0" dirty="0">
                <a:solidFill>
                  <a:prstClr val="white"/>
                </a:solidFill>
                <a:cs typeface="Segoe UI Light" panose="020B0502040204020203" pitchFamily="34" charset="0"/>
              </a:rPr>
              <a:t>CE Boost </a:t>
            </a:r>
            <a:r>
              <a:rPr lang="fr-FR" sz="1000" b="1" kern="0" dirty="0" err="1">
                <a:solidFill>
                  <a:prstClr val="white"/>
                </a:solidFill>
                <a:cs typeface="Segoe UI Light" panose="020B0502040204020203" pitchFamily="34" charset="0"/>
              </a:rPr>
              <a:t>Fid</a:t>
            </a:r>
            <a:r>
              <a:rPr lang="fr-FR" sz="1000" b="1" kern="0" dirty="0">
                <a:solidFill>
                  <a:prstClr val="white"/>
                </a:solidFill>
                <a:cs typeface="Segoe UI Light" panose="020B0502040204020203" pitchFamily="34" charset="0"/>
              </a:rPr>
              <a:t> </a:t>
            </a:r>
            <a:r>
              <a:rPr lang="fr-FR" sz="1000" kern="0" dirty="0">
                <a:solidFill>
                  <a:prstClr val="white"/>
                </a:solidFill>
                <a:cs typeface="Segoe UI Light" panose="020B0502040204020203" pitchFamily="34" charset="0"/>
              </a:rPr>
              <a:t>: 3 mois offerts sur toutes les formules</a:t>
            </a:r>
          </a:p>
        </p:txBody>
      </p:sp>
    </p:spTree>
    <p:extLst>
      <p:ext uri="{BB962C8B-B14F-4D97-AF65-F5344CB8AC3E}">
        <p14:creationId xmlns:p14="http://schemas.microsoft.com/office/powerpoint/2010/main" val="36530108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Isolated doctors set on white background surgeon and therapist vet and nurse">
            <a:extLst>
              <a:ext uri="{FF2B5EF4-FFF2-40B4-BE49-F238E27FC236}">
                <a16:creationId xmlns:a16="http://schemas.microsoft.com/office/drawing/2014/main" id="{E9273896-74F6-4C4E-AF5B-1E48C7790D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5205924" y="1443640"/>
            <a:ext cx="637305" cy="2065720"/>
          </a:xfrm>
          <a:prstGeom prst="rect">
            <a:avLst/>
          </a:prstGeom>
          <a:noFill/>
          <a:extLst>
            <a:ext uri="{909E8E84-426E-40DD-AFC4-6F175D3DCCD1}">
              <a14:hiddenFill xmlns:a14="http://schemas.microsoft.com/office/drawing/2010/main">
                <a:solidFill>
                  <a:srgbClr val="FFFFFF"/>
                </a:solidFill>
              </a14:hiddenFill>
            </a:ext>
          </a:extLst>
        </p:spPr>
      </p:pic>
      <p:pic>
        <p:nvPicPr>
          <p:cNvPr id="28" name="Image 5">
            <a:extLst>
              <a:ext uri="{FF2B5EF4-FFF2-40B4-BE49-F238E27FC236}">
                <a16:creationId xmlns:a16="http://schemas.microsoft.com/office/drawing/2014/main" id="{6434A99D-C4E9-43ED-9D81-BE6D9094F2D4}"/>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Espace réservé du contenu 8">
            <a:extLst>
              <a:ext uri="{FF2B5EF4-FFF2-40B4-BE49-F238E27FC236}">
                <a16:creationId xmlns:a16="http://schemas.microsoft.com/office/drawing/2014/main" id="{6DA82812-074F-49D6-8DB0-643DA158248D}"/>
              </a:ext>
            </a:extLst>
          </p:cNvPr>
          <p:cNvSpPr txBox="1">
            <a:spLocks/>
          </p:cNvSpPr>
          <p:nvPr/>
        </p:nvSpPr>
        <p:spPr>
          <a:xfrm>
            <a:off x="695325" y="3805238"/>
            <a:ext cx="5683250" cy="2164773"/>
          </a:xfrm>
          <a:prstGeom prst="rect">
            <a:avLst/>
          </a:prstGeom>
          <a:noFill/>
          <a:ln w="28575">
            <a:solidFill>
              <a:srgbClr val="0095DA"/>
            </a:solidFill>
          </a:ln>
        </p:spPr>
        <p:txBody>
          <a:bodyPr/>
          <a:lstStyle>
            <a:lvl1pPr marL="216000" indent="-216000" eaLnBrk="1" fontAlgn="auto" hangingPunct="1">
              <a:lnSpc>
                <a:spcPct val="100000"/>
              </a:lnSpc>
              <a:spcBef>
                <a:spcPts val="600"/>
              </a:spcBef>
              <a:spcAft>
                <a:spcPts val="0"/>
              </a:spcAft>
              <a:buClr>
                <a:schemeClr val="accent4">
                  <a:lumMod val="75000"/>
                </a:schemeClr>
              </a:buClr>
              <a:buFont typeface="Arial" panose="020B0604020202020204" pitchFamily="34" charset="0"/>
              <a:buChar char="■"/>
              <a:defRPr sz="1600" b="1" baseline="0">
                <a:solidFill>
                  <a:srgbClr val="C00000"/>
                </a:solidFill>
                <a:latin typeface="+mn-lt"/>
              </a:defRPr>
            </a:lvl1pPr>
            <a:lvl2pPr marL="684000" lvl="1" indent="-216000" eaLnBrk="1" fontAlgn="auto" hangingPunct="1">
              <a:lnSpc>
                <a:spcPct val="100000"/>
              </a:lnSpc>
              <a:spcBef>
                <a:spcPts val="300"/>
              </a:spcBef>
              <a:spcAft>
                <a:spcPts val="0"/>
              </a:spcAft>
              <a:buClr>
                <a:schemeClr val="accent4">
                  <a:lumMod val="75000"/>
                </a:schemeClr>
              </a:buClr>
              <a:buFont typeface="Arial" panose="020B0604020202020204" pitchFamily="34" charset="0"/>
              <a:buChar char="□"/>
              <a:defRPr sz="1400">
                <a:solidFill>
                  <a:schemeClr val="tx1">
                    <a:lumMod val="75000"/>
                    <a:lumOff val="25000"/>
                  </a:schemeClr>
                </a:solidFill>
                <a:highlight>
                  <a:srgbClr val="FFFF00"/>
                </a:highlight>
                <a:latin typeface="+mn-lt"/>
              </a:defRPr>
            </a:lvl2pPr>
            <a:lvl3pPr marL="1143000" lvl="2" indent="-216000" eaLnBrk="1" fontAlgn="auto" hangingPunct="1">
              <a:lnSpc>
                <a:spcPct val="100000"/>
              </a:lnSpc>
              <a:spcBef>
                <a:spcPts val="300"/>
              </a:spcBef>
              <a:spcAft>
                <a:spcPts val="0"/>
              </a:spcAft>
              <a:buClr>
                <a:schemeClr val="accent4">
                  <a:lumMod val="75000"/>
                </a:schemeClr>
              </a:buClr>
              <a:buFont typeface="Wingdings" panose="05000000000000000000" pitchFamily="2" charset="2"/>
              <a:buChar char="§"/>
              <a:defRPr sz="1200">
                <a:solidFill>
                  <a:schemeClr val="tx1">
                    <a:lumMod val="75000"/>
                    <a:lumOff val="25000"/>
                  </a:schemeClr>
                </a:solidFill>
                <a:highlight>
                  <a:srgbClr val="FFFF00"/>
                </a:highlight>
                <a:latin typeface="+mn-lt"/>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latin typeface="+mn-lt"/>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latin typeface="+mn-lt"/>
              </a:defRPr>
            </a:lvl5pPr>
            <a:lvl6pPr marL="2514600" indent="-228600">
              <a:lnSpc>
                <a:spcPct val="90000"/>
              </a:lnSpc>
              <a:spcBef>
                <a:spcPts val="500"/>
              </a:spcBef>
              <a:buFont typeface="Arial" panose="020B0604020202020204" pitchFamily="34" charset="0"/>
              <a:buChar char="•"/>
              <a:defRPr sz="1800">
                <a:latin typeface="+mn-lt"/>
              </a:defRPr>
            </a:lvl6pPr>
            <a:lvl7pPr marL="2971800" indent="-228600">
              <a:lnSpc>
                <a:spcPct val="90000"/>
              </a:lnSpc>
              <a:spcBef>
                <a:spcPts val="500"/>
              </a:spcBef>
              <a:buFont typeface="Arial" panose="020B0604020202020204" pitchFamily="34" charset="0"/>
              <a:buChar char="•"/>
              <a:defRPr sz="1800">
                <a:latin typeface="+mn-lt"/>
              </a:defRPr>
            </a:lvl7pPr>
            <a:lvl8pPr marL="3429000" indent="-228600">
              <a:lnSpc>
                <a:spcPct val="90000"/>
              </a:lnSpc>
              <a:spcBef>
                <a:spcPts val="500"/>
              </a:spcBef>
              <a:buFont typeface="Arial" panose="020B0604020202020204" pitchFamily="34" charset="0"/>
              <a:buChar char="•"/>
              <a:defRPr sz="1800">
                <a:latin typeface="+mn-lt"/>
              </a:defRPr>
            </a:lvl8pPr>
            <a:lvl9pPr marL="3886200" indent="-228600">
              <a:lnSpc>
                <a:spcPct val="90000"/>
              </a:lnSpc>
              <a:spcBef>
                <a:spcPts val="500"/>
              </a:spcBef>
              <a:buFont typeface="Arial" panose="020B0604020202020204" pitchFamily="34" charset="0"/>
              <a:buChar char="•"/>
              <a:defRPr sz="1800">
                <a:latin typeface="+mn-lt"/>
              </a:defRPr>
            </a:lvl9pPr>
          </a:lstStyle>
          <a:p>
            <a:pPr marL="0" indent="0">
              <a:buNone/>
              <a:defRPr/>
            </a:pPr>
            <a:endParaRPr lang="fr-FR" dirty="0"/>
          </a:p>
        </p:txBody>
      </p:sp>
      <p:sp>
        <p:nvSpPr>
          <p:cNvPr id="9" name="Espace réservé du contenu 8">
            <a:extLst>
              <a:ext uri="{FF2B5EF4-FFF2-40B4-BE49-F238E27FC236}">
                <a16:creationId xmlns:a16="http://schemas.microsoft.com/office/drawing/2014/main" id="{62618F36-7CA8-46A8-A979-69723CEFECDC}"/>
              </a:ext>
            </a:extLst>
          </p:cNvPr>
          <p:cNvSpPr>
            <a:spLocks noGrp="1"/>
          </p:cNvSpPr>
          <p:nvPr>
            <p:ph idx="17"/>
          </p:nvPr>
        </p:nvSpPr>
        <p:spPr>
          <a:xfrm>
            <a:off x="695325" y="1279525"/>
            <a:ext cx="5208588" cy="2393950"/>
          </a:xfrm>
          <a:ln w="28575">
            <a:solidFill>
              <a:srgbClr val="0095DA"/>
            </a:solidFill>
          </a:ln>
        </p:spPr>
        <p:txBody>
          <a:bodyPr/>
          <a:lstStyle/>
          <a:p>
            <a:pPr eaLnBrk="1" fontAlgn="auto" hangingPunct="1">
              <a:spcAft>
                <a:spcPts val="0"/>
              </a:spcAft>
              <a:defRPr/>
            </a:pPr>
            <a:r>
              <a:rPr lang="fr-FR" sz="1400" b="1" dirty="0">
                <a:solidFill>
                  <a:srgbClr val="C00000"/>
                </a:solidFill>
              </a:rPr>
              <a:t>Qui contacter ? </a:t>
            </a:r>
          </a:p>
          <a:p>
            <a:pPr lvl="1" eaLnBrk="1" fontAlgn="auto" hangingPunct="1">
              <a:spcBef>
                <a:spcPts val="300"/>
              </a:spcBef>
              <a:spcAft>
                <a:spcPts val="0"/>
              </a:spcAft>
              <a:defRPr/>
            </a:pPr>
            <a:endParaRPr lang="fr-FR" sz="800" dirty="0"/>
          </a:p>
          <a:p>
            <a:pPr lvl="1" eaLnBrk="1" fontAlgn="auto" hangingPunct="1">
              <a:spcBef>
                <a:spcPts val="300"/>
              </a:spcBef>
              <a:spcAft>
                <a:spcPts val="0"/>
              </a:spcAft>
              <a:defRPr/>
            </a:pPr>
            <a:r>
              <a:rPr lang="fr-FR" sz="1200" dirty="0"/>
              <a:t>Les clients non détenteurs de l’univers Epargne </a:t>
            </a:r>
          </a:p>
          <a:p>
            <a:pPr marL="468000" lvl="1" indent="0" eaLnBrk="1" fontAlgn="auto" hangingPunct="1">
              <a:spcBef>
                <a:spcPts val="300"/>
              </a:spcBef>
              <a:spcAft>
                <a:spcPts val="0"/>
              </a:spcAft>
              <a:buNone/>
              <a:defRPr/>
            </a:pPr>
            <a:r>
              <a:rPr lang="fr-FR" sz="1200" dirty="0"/>
              <a:t>(14450 clients)*</a:t>
            </a:r>
          </a:p>
          <a:p>
            <a:pPr lvl="1" eaLnBrk="1" fontAlgn="auto" hangingPunct="1">
              <a:spcBef>
                <a:spcPts val="300"/>
              </a:spcBef>
              <a:spcAft>
                <a:spcPts val="0"/>
              </a:spcAft>
              <a:defRPr/>
            </a:pPr>
            <a:r>
              <a:rPr lang="fr-FR" sz="1200" dirty="0"/>
              <a:t>Les clients en portefeuille avec une SF Pro importante </a:t>
            </a:r>
          </a:p>
          <a:p>
            <a:pPr marL="468000" lvl="1" indent="0" eaLnBrk="1" fontAlgn="auto" hangingPunct="1">
              <a:spcBef>
                <a:spcPts val="300"/>
              </a:spcBef>
              <a:spcAft>
                <a:spcPts val="0"/>
              </a:spcAft>
              <a:buNone/>
              <a:defRPr/>
            </a:pPr>
            <a:r>
              <a:rPr lang="fr-FR" sz="1200" dirty="0"/>
              <a:t>(3626 clients SF Pro &gt; 50K€)*</a:t>
            </a:r>
          </a:p>
          <a:p>
            <a:pPr lvl="1" eaLnBrk="1" fontAlgn="auto" hangingPunct="1">
              <a:spcBef>
                <a:spcPts val="300"/>
              </a:spcBef>
              <a:spcAft>
                <a:spcPts val="0"/>
              </a:spcAft>
              <a:defRPr/>
            </a:pPr>
            <a:r>
              <a:rPr lang="fr-FR" sz="1200" dirty="0"/>
              <a:t>Les clients déjà détenteurs d’un CEP avec solde </a:t>
            </a:r>
          </a:p>
          <a:p>
            <a:pPr marL="468000" lvl="1" indent="0" eaLnBrk="1" fontAlgn="auto" hangingPunct="1">
              <a:spcBef>
                <a:spcPts val="300"/>
              </a:spcBef>
              <a:spcAft>
                <a:spcPts val="0"/>
              </a:spcAft>
              <a:buNone/>
              <a:defRPr/>
            </a:pPr>
            <a:r>
              <a:rPr lang="fr-FR" sz="1200" dirty="0"/>
              <a:t>important (6200 clients &gt; 50K€)*</a:t>
            </a:r>
          </a:p>
          <a:p>
            <a:pPr marL="468000" lvl="1" indent="0" eaLnBrk="1" fontAlgn="auto" hangingPunct="1">
              <a:spcBef>
                <a:spcPts val="300"/>
              </a:spcBef>
              <a:spcAft>
                <a:spcPts val="0"/>
              </a:spcAft>
              <a:buNone/>
              <a:defRPr/>
            </a:pPr>
            <a:endParaRPr lang="fr-FR" sz="900" dirty="0"/>
          </a:p>
          <a:p>
            <a:pPr marL="0" indent="0" eaLnBrk="1" fontAlgn="auto" hangingPunct="1">
              <a:spcBef>
                <a:spcPts val="300"/>
              </a:spcBef>
              <a:spcAft>
                <a:spcPts val="0"/>
              </a:spcAft>
              <a:buNone/>
              <a:defRPr/>
            </a:pPr>
            <a:r>
              <a:rPr lang="fr-FR" sz="1000" i="1" dirty="0"/>
              <a:t>*Source portefeuilles régions CEGEE hors SCI 06/2022</a:t>
            </a:r>
          </a:p>
          <a:p>
            <a:pPr marL="0" indent="0" eaLnBrk="1" fontAlgn="auto" hangingPunct="1">
              <a:spcBef>
                <a:spcPts val="300"/>
              </a:spcBef>
              <a:spcAft>
                <a:spcPts val="0"/>
              </a:spcAft>
              <a:buNone/>
              <a:defRPr/>
            </a:pPr>
            <a:endParaRPr lang="fr-FR" dirty="0"/>
          </a:p>
        </p:txBody>
      </p:sp>
      <p:sp>
        <p:nvSpPr>
          <p:cNvPr id="32772" name="Espace réservé du texte 5">
            <a:extLst>
              <a:ext uri="{FF2B5EF4-FFF2-40B4-BE49-F238E27FC236}">
                <a16:creationId xmlns:a16="http://schemas.microsoft.com/office/drawing/2014/main" id="{9769A372-057F-4436-850C-40DADEFDAA7F}"/>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0095DA"/>
                </a:solidFill>
              </a:rPr>
              <a:t>EPARGNE </a:t>
            </a:r>
            <a:r>
              <a:rPr lang="fr-FR" altLang="fr-FR" dirty="0"/>
              <a:t>- Les moyens mis à disposition </a:t>
            </a:r>
          </a:p>
        </p:txBody>
      </p:sp>
      <p:sp>
        <p:nvSpPr>
          <p:cNvPr id="91" name="Rectangle 90">
            <a:extLst>
              <a:ext uri="{FF2B5EF4-FFF2-40B4-BE49-F238E27FC236}">
                <a16:creationId xmlns:a16="http://schemas.microsoft.com/office/drawing/2014/main" id="{8C19B1B8-91B6-47C6-8FF0-FE4D38059CAC}"/>
              </a:ext>
            </a:extLst>
          </p:cNvPr>
          <p:cNvSpPr/>
          <p:nvPr/>
        </p:nvSpPr>
        <p:spPr>
          <a:xfrm>
            <a:off x="8823325" y="5208588"/>
            <a:ext cx="609600" cy="574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Espace réservé du texte 6">
            <a:extLst>
              <a:ext uri="{FF2B5EF4-FFF2-40B4-BE49-F238E27FC236}">
                <a16:creationId xmlns:a16="http://schemas.microsoft.com/office/drawing/2014/main" id="{4F9E8A0A-436B-41AF-B546-748EBF8BF4F7}"/>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dirty="0"/>
              <a:t>Grand Public</a:t>
            </a:r>
            <a:r>
              <a:rPr dirty="0"/>
              <a:t> - Premiums - </a:t>
            </a:r>
            <a:r>
              <a:rPr b="0" dirty="0">
                <a:solidFill>
                  <a:srgbClr val="C00000"/>
                </a:solidFill>
              </a:rPr>
              <a:t>Professionnels</a:t>
            </a:r>
            <a:r>
              <a:rPr dirty="0"/>
              <a:t> </a:t>
            </a:r>
          </a:p>
        </p:txBody>
      </p:sp>
      <p:sp>
        <p:nvSpPr>
          <p:cNvPr id="15366" name="Espace réservé du contenu 8">
            <a:extLst>
              <a:ext uri="{FF2B5EF4-FFF2-40B4-BE49-F238E27FC236}">
                <a16:creationId xmlns:a16="http://schemas.microsoft.com/office/drawing/2014/main" id="{3C2A4262-C7D5-4CAF-AC62-F557B017E24D}"/>
              </a:ext>
            </a:extLst>
          </p:cNvPr>
          <p:cNvSpPr txBox="1">
            <a:spLocks/>
          </p:cNvSpPr>
          <p:nvPr/>
        </p:nvSpPr>
        <p:spPr bwMode="auto">
          <a:xfrm>
            <a:off x="6046788" y="1279525"/>
            <a:ext cx="5629275" cy="2393950"/>
          </a:xfrm>
          <a:prstGeom prst="rect">
            <a:avLst/>
          </a:prstGeom>
          <a:noFill/>
          <a:ln w="28575">
            <a:solidFill>
              <a:srgbClr val="0095DA"/>
            </a:solidFill>
            <a:miter lim="800000"/>
            <a:headEnd/>
            <a:tailEnd/>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defRPr/>
            </a:pPr>
            <a:r>
              <a:rPr lang="fr-FR" altLang="fr-FR" sz="1600" b="1" dirty="0">
                <a:solidFill>
                  <a:srgbClr val="C00000"/>
                </a:solidFill>
              </a:rPr>
              <a:t>Des idées pour engager la discussion</a:t>
            </a:r>
          </a:p>
          <a:p>
            <a:pPr eaLnBrk="1" hangingPunct="1">
              <a:spcBef>
                <a:spcPts val="600"/>
              </a:spcBef>
              <a:buClr>
                <a:srgbClr val="D11921"/>
              </a:buClr>
              <a:buFont typeface="Arial" panose="020B0604020202020204" pitchFamily="34" charset="0"/>
              <a:buChar char="■"/>
              <a:defRPr/>
            </a:pPr>
            <a:endParaRPr lang="fr-FR" altLang="fr-FR" sz="500" dirty="0">
              <a:solidFill>
                <a:srgbClr val="404040"/>
              </a:solidFill>
              <a:highlight>
                <a:srgbClr val="FFFF00"/>
              </a:highlight>
            </a:endParaRPr>
          </a:p>
          <a:p>
            <a:pPr lvl="1" eaLnBrk="1" hangingPunct="1">
              <a:spcBef>
                <a:spcPts val="300"/>
              </a:spcBef>
              <a:buClr>
                <a:srgbClr val="D11921"/>
              </a:buClr>
              <a:buFont typeface="Arial" panose="020B0604020202020204" pitchFamily="34" charset="0"/>
              <a:buChar char="□"/>
            </a:pPr>
            <a:r>
              <a:rPr lang="fr-FR" altLang="fr-FR" sz="1400" dirty="0">
                <a:solidFill>
                  <a:schemeClr val="tx1">
                    <a:lumMod val="75000"/>
                    <a:lumOff val="25000"/>
                  </a:schemeClr>
                </a:solidFill>
              </a:rPr>
              <a:t>Rémunérer votre trésorerie sans risque avec une possibilité de sortie en cas de problème, qu’en pensez-vous?</a:t>
            </a:r>
          </a:p>
          <a:p>
            <a:pPr lvl="1" eaLnBrk="1" hangingPunct="1">
              <a:spcBef>
                <a:spcPts val="300"/>
              </a:spcBef>
              <a:buClr>
                <a:srgbClr val="D11921"/>
              </a:buClr>
              <a:buFont typeface="Arial" panose="020B0604020202020204" pitchFamily="34" charset="0"/>
              <a:buChar char="□"/>
            </a:pPr>
            <a:endParaRPr lang="fr-FR" altLang="fr-FR" sz="1400" dirty="0">
              <a:solidFill>
                <a:schemeClr val="tx1">
                  <a:lumMod val="75000"/>
                  <a:lumOff val="25000"/>
                </a:schemeClr>
              </a:solidFill>
            </a:endParaRPr>
          </a:p>
          <a:p>
            <a:pPr lvl="1" eaLnBrk="1" hangingPunct="1">
              <a:spcBef>
                <a:spcPts val="300"/>
              </a:spcBef>
              <a:buClr>
                <a:srgbClr val="D11921"/>
              </a:buClr>
              <a:buFont typeface="Arial" panose="020B0604020202020204" pitchFamily="34" charset="0"/>
              <a:buChar char="□"/>
            </a:pPr>
            <a:r>
              <a:rPr lang="fr-FR" altLang="fr-FR" sz="1400" dirty="0">
                <a:solidFill>
                  <a:schemeClr val="tx1">
                    <a:lumMod val="75000"/>
                    <a:lumOff val="25000"/>
                  </a:schemeClr>
                </a:solidFill>
              </a:rPr>
              <a:t>Vous êtes sensible à la transition écologique ? Nous disposons d’un </a:t>
            </a:r>
            <a:r>
              <a:rPr lang="fr-FR" altLang="fr-FR" sz="1400" b="1" dirty="0">
                <a:solidFill>
                  <a:srgbClr val="00B050"/>
                </a:solidFill>
              </a:rPr>
              <a:t>Compte à Terme Vert </a:t>
            </a:r>
            <a:r>
              <a:rPr lang="fr-FR" altLang="fr-FR" sz="1400" dirty="0">
                <a:solidFill>
                  <a:schemeClr val="tx1">
                    <a:lumMod val="75000"/>
                    <a:lumOff val="25000"/>
                  </a:schemeClr>
                </a:solidFill>
              </a:rPr>
              <a:t>qui se distingue du CAT classique par l’engagement de la caisse d’épargne d’utiliser cette collecte pour le financement de la transition environnementale.</a:t>
            </a:r>
            <a:endParaRPr lang="fr-FR" altLang="fr-FR" sz="1400" dirty="0">
              <a:solidFill>
                <a:srgbClr val="404040"/>
              </a:solidFill>
            </a:endParaRPr>
          </a:p>
        </p:txBody>
      </p:sp>
      <p:sp>
        <p:nvSpPr>
          <p:cNvPr id="5" name="Rectangle 4">
            <a:extLst>
              <a:ext uri="{FF2B5EF4-FFF2-40B4-BE49-F238E27FC236}">
                <a16:creationId xmlns:a16="http://schemas.microsoft.com/office/drawing/2014/main" id="{1EEA467E-4A16-4042-8191-4D708FF93AEA}"/>
              </a:ext>
            </a:extLst>
          </p:cNvPr>
          <p:cNvSpPr/>
          <p:nvPr/>
        </p:nvSpPr>
        <p:spPr>
          <a:xfrm>
            <a:off x="755963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4"/>
              </a:rPr>
              <a:t>Book GERC</a:t>
            </a:r>
            <a:endParaRPr lang="fr-FR" sz="1400" dirty="0"/>
          </a:p>
        </p:txBody>
      </p:sp>
      <p:sp>
        <p:nvSpPr>
          <p:cNvPr id="163" name="Rectangle 162">
            <a:extLst>
              <a:ext uri="{FF2B5EF4-FFF2-40B4-BE49-F238E27FC236}">
                <a16:creationId xmlns:a16="http://schemas.microsoft.com/office/drawing/2014/main" id="{47EA3808-8123-480E-9CDB-7CC0D51B6D75}"/>
              </a:ext>
            </a:extLst>
          </p:cNvPr>
          <p:cNvSpPr/>
          <p:nvPr/>
        </p:nvSpPr>
        <p:spPr>
          <a:xfrm>
            <a:off x="345118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5"/>
              </a:rPr>
              <a:t>Offres promos</a:t>
            </a:r>
            <a:endParaRPr lang="fr-FR" sz="1400" dirty="0"/>
          </a:p>
        </p:txBody>
      </p:sp>
      <p:pic>
        <p:nvPicPr>
          <p:cNvPr id="165" name="Image 164">
            <a:extLst>
              <a:ext uri="{FF2B5EF4-FFF2-40B4-BE49-F238E27FC236}">
                <a16:creationId xmlns:a16="http://schemas.microsoft.com/office/drawing/2014/main" id="{C49C6BF7-2406-494D-BF9A-DD2246365E7D}"/>
              </a:ext>
            </a:extLst>
          </p:cNvPr>
          <p:cNvPicPr>
            <a:picLocks noChangeAspect="1"/>
          </p:cNvPicPr>
          <p:nvPr/>
        </p:nvPicPr>
        <p:blipFill>
          <a:blip r:embed="rId6" cstate="screen">
            <a:duotone>
              <a:prstClr val="black"/>
              <a:srgbClr val="0095DA">
                <a:tint val="45000"/>
                <a:satMod val="400000"/>
              </a:srgbClr>
            </a:duotone>
            <a:extLst>
              <a:ext uri="{28A0092B-C50C-407E-A947-70E740481C1C}">
                <a14:useLocalDpi xmlns:a14="http://schemas.microsoft.com/office/drawing/2010/main" val="0"/>
              </a:ext>
            </a:extLst>
          </a:blip>
          <a:stretch>
            <a:fillRect/>
          </a:stretch>
        </p:blipFill>
        <p:spPr>
          <a:xfrm flipH="1">
            <a:off x="4783602" y="6078995"/>
            <a:ext cx="404379" cy="475131"/>
          </a:xfrm>
          <a:prstGeom prst="rect">
            <a:avLst/>
          </a:prstGeom>
          <a:noFill/>
        </p:spPr>
      </p:pic>
      <p:pic>
        <p:nvPicPr>
          <p:cNvPr id="168" name="Image 167">
            <a:extLst>
              <a:ext uri="{FF2B5EF4-FFF2-40B4-BE49-F238E27FC236}">
                <a16:creationId xmlns:a16="http://schemas.microsoft.com/office/drawing/2014/main" id="{C82EF7A0-3E7A-409E-992A-0A860D57352A}"/>
              </a:ext>
            </a:extLst>
          </p:cNvPr>
          <p:cNvPicPr>
            <a:picLocks noChangeAspect="1"/>
          </p:cNvPicPr>
          <p:nvPr/>
        </p:nvPicPr>
        <p:blipFill>
          <a:blip r:embed="rId6" cstate="screen">
            <a:duotone>
              <a:prstClr val="black"/>
              <a:srgbClr val="0095DA">
                <a:tint val="45000"/>
                <a:satMod val="400000"/>
              </a:srgbClr>
            </a:duotone>
            <a:extLst>
              <a:ext uri="{28A0092B-C50C-407E-A947-70E740481C1C}">
                <a14:useLocalDpi xmlns:a14="http://schemas.microsoft.com/office/drawing/2010/main" val="0"/>
              </a:ext>
            </a:extLst>
          </a:blip>
          <a:stretch>
            <a:fillRect/>
          </a:stretch>
        </p:blipFill>
        <p:spPr>
          <a:xfrm flipH="1">
            <a:off x="8823325" y="6075025"/>
            <a:ext cx="404379" cy="475131"/>
          </a:xfrm>
          <a:prstGeom prst="rect">
            <a:avLst/>
          </a:prstGeom>
          <a:noFill/>
        </p:spPr>
      </p:pic>
      <p:pic>
        <p:nvPicPr>
          <p:cNvPr id="82" name="Image 81">
            <a:extLst>
              <a:ext uri="{FF2B5EF4-FFF2-40B4-BE49-F238E27FC236}">
                <a16:creationId xmlns:a16="http://schemas.microsoft.com/office/drawing/2014/main" id="{E5A889BD-C5CD-43B2-90CB-FC3D22973C89}"/>
              </a:ext>
            </a:extLst>
          </p:cNvPr>
          <p:cNvPicPr>
            <a:picLocks noChangeAspect="1"/>
          </p:cNvPicPr>
          <p:nvPr/>
        </p:nvPicPr>
        <p:blipFill>
          <a:blip r:embed="rId7"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sp>
        <p:nvSpPr>
          <p:cNvPr id="32787" name="Espace réservé du contenu 8">
            <a:extLst>
              <a:ext uri="{FF2B5EF4-FFF2-40B4-BE49-F238E27FC236}">
                <a16:creationId xmlns:a16="http://schemas.microsoft.com/office/drawing/2014/main" id="{DE74D930-4614-4456-8E75-9773282FA453}"/>
              </a:ext>
            </a:extLst>
          </p:cNvPr>
          <p:cNvSpPr txBox="1">
            <a:spLocks/>
          </p:cNvSpPr>
          <p:nvPr/>
        </p:nvSpPr>
        <p:spPr bwMode="auto">
          <a:xfrm>
            <a:off x="6503988" y="3810000"/>
            <a:ext cx="5172075" cy="2146300"/>
          </a:xfrm>
          <a:prstGeom prst="rect">
            <a:avLst/>
          </a:prstGeom>
          <a:noFill/>
          <a:ln w="28575">
            <a:solidFill>
              <a:srgbClr val="0095DA"/>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sp>
        <p:nvSpPr>
          <p:cNvPr id="32790" name="Espace réservé du contenu 8">
            <a:extLst>
              <a:ext uri="{FF2B5EF4-FFF2-40B4-BE49-F238E27FC236}">
                <a16:creationId xmlns:a16="http://schemas.microsoft.com/office/drawing/2014/main" id="{B6B50FDA-AFB2-4D19-B688-830A71F5A4A8}"/>
              </a:ext>
            </a:extLst>
          </p:cNvPr>
          <p:cNvSpPr txBox="1">
            <a:spLocks noChangeArrowheads="1"/>
          </p:cNvSpPr>
          <p:nvPr/>
        </p:nvSpPr>
        <p:spPr bwMode="auto">
          <a:xfrm>
            <a:off x="9133681" y="4154845"/>
            <a:ext cx="2484437"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ts val="600"/>
              </a:spcBef>
              <a:buClr>
                <a:srgbClr val="D11921"/>
              </a:buClr>
              <a:buFont typeface="Arial" panose="020B0604020202020204" pitchFamily="34" charset="0"/>
              <a:buChar char="■"/>
            </a:pPr>
            <a:r>
              <a:rPr lang="fr-FR" altLang="fr-FR" sz="1600" b="1" dirty="0">
                <a:solidFill>
                  <a:srgbClr val="C00000"/>
                </a:solidFill>
              </a:rPr>
              <a:t>Chiffres clés</a:t>
            </a:r>
          </a:p>
        </p:txBody>
      </p:sp>
      <p:sp>
        <p:nvSpPr>
          <p:cNvPr id="37" name="ZoneTexte 36">
            <a:extLst>
              <a:ext uri="{FF2B5EF4-FFF2-40B4-BE49-F238E27FC236}">
                <a16:creationId xmlns:a16="http://schemas.microsoft.com/office/drawing/2014/main" id="{C2F3D87C-A8EE-45B8-BBF8-DFFCEB01C26C}"/>
              </a:ext>
            </a:extLst>
          </p:cNvPr>
          <p:cNvSpPr txBox="1"/>
          <p:nvPr/>
        </p:nvSpPr>
        <p:spPr>
          <a:xfrm>
            <a:off x="9308136" y="4637227"/>
            <a:ext cx="2600325" cy="646331"/>
          </a:xfrm>
          <a:prstGeom prst="rect">
            <a:avLst/>
          </a:prstGeom>
          <a:noFill/>
        </p:spPr>
        <p:txBody>
          <a:bodyPr>
            <a:spAutoFit/>
          </a:bodyPr>
          <a:lstStyle/>
          <a:p>
            <a:pPr>
              <a:defRPr/>
            </a:pPr>
            <a:r>
              <a:rPr lang="fr-FR" sz="1200" i="1" dirty="0">
                <a:solidFill>
                  <a:schemeClr val="tx1">
                    <a:lumMod val="75000"/>
                    <a:lumOff val="25000"/>
                  </a:schemeClr>
                </a:solidFill>
                <a:latin typeface="+mn-lt"/>
              </a:rPr>
              <a:t>Taux de détention de l’univers Epargne pour nos clients </a:t>
            </a:r>
            <a:r>
              <a:rPr lang="fr-FR" sz="1200" i="1" dirty="0" err="1">
                <a:solidFill>
                  <a:schemeClr val="tx1">
                    <a:lumMod val="75000"/>
                    <a:lumOff val="25000"/>
                  </a:schemeClr>
                </a:solidFill>
                <a:latin typeface="+mn-lt"/>
              </a:rPr>
              <a:t>PROs</a:t>
            </a:r>
            <a:r>
              <a:rPr lang="fr-FR" sz="1200" i="1" dirty="0">
                <a:solidFill>
                  <a:schemeClr val="tx1">
                    <a:lumMod val="75000"/>
                    <a:lumOff val="25000"/>
                  </a:schemeClr>
                </a:solidFill>
                <a:latin typeface="+mn-lt"/>
              </a:rPr>
              <a:t> (Hors SCI) : &lt; 30%</a:t>
            </a:r>
          </a:p>
        </p:txBody>
      </p:sp>
      <p:pic>
        <p:nvPicPr>
          <p:cNvPr id="32792" name="Picture 2" descr="Sticker arbre été vert pas cher Etiquette &amp;amp;amp; Autocollant">
            <a:extLst>
              <a:ext uri="{FF2B5EF4-FFF2-40B4-BE49-F238E27FC236}">
                <a16:creationId xmlns:a16="http://schemas.microsoft.com/office/drawing/2014/main" id="{2CD920C1-0B51-4F2D-BFBD-677E0541340D}"/>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78575" y="2346669"/>
            <a:ext cx="4127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9" name="Image 37">
            <a:extLst>
              <a:ext uri="{FF2B5EF4-FFF2-40B4-BE49-F238E27FC236}">
                <a16:creationId xmlns:a16="http://schemas.microsoft.com/office/drawing/2014/main" id="{3CEE4D00-D5B8-4AC7-BA2D-A56B0996E9EA}"/>
              </a:ext>
            </a:extLst>
          </p:cNvPr>
          <p:cNvPicPr>
            <a:picLocks noChangeAspect="1" noChangeArrowheads="1"/>
          </p:cNvPicPr>
          <p:nvPr/>
        </p:nvPicPr>
        <p:blipFill>
          <a:blip r:embed="rId9" cstate="screen">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29288" y="3876675"/>
            <a:ext cx="571500" cy="514350"/>
          </a:xfrm>
          <a:prstGeom prst="rect">
            <a:avLst/>
          </a:prstGeom>
          <a:noFill/>
          <a:ln>
            <a:noFill/>
          </a:ln>
        </p:spPr>
      </p:pic>
      <p:sp>
        <p:nvSpPr>
          <p:cNvPr id="29" name="Espace réservé du contenu 8">
            <a:extLst>
              <a:ext uri="{FF2B5EF4-FFF2-40B4-BE49-F238E27FC236}">
                <a16:creationId xmlns:a16="http://schemas.microsoft.com/office/drawing/2014/main" id="{DFDA553C-D85F-4B5F-8149-70FA56B04D14}"/>
              </a:ext>
            </a:extLst>
          </p:cNvPr>
          <p:cNvSpPr txBox="1">
            <a:spLocks/>
          </p:cNvSpPr>
          <p:nvPr/>
        </p:nvSpPr>
        <p:spPr>
          <a:xfrm>
            <a:off x="6510695" y="4170091"/>
            <a:ext cx="2665321" cy="2195512"/>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b="1" dirty="0">
                <a:solidFill>
                  <a:srgbClr val="C00000"/>
                </a:solidFill>
              </a:rPr>
              <a:t>Impact Baromètre </a:t>
            </a:r>
            <a:endParaRPr lang="fr-FR" sz="400" i="1" dirty="0">
              <a:solidFill>
                <a:srgbClr val="C00000"/>
              </a:solidFill>
            </a:endParaRPr>
          </a:p>
          <a:p>
            <a:pPr marL="0" indent="0" algn="ctr">
              <a:buFont typeface="Arial" panose="020B0604020202020204" pitchFamily="34" charset="0"/>
              <a:buNone/>
              <a:defRPr/>
            </a:pPr>
            <a:endParaRPr lang="fr-FR" sz="200" b="1" i="1" dirty="0"/>
          </a:p>
          <a:p>
            <a:pPr marL="0" indent="0" algn="ctr">
              <a:buFont typeface="Arial" panose="020B0604020202020204" pitchFamily="34" charset="0"/>
              <a:buNone/>
              <a:defRPr/>
            </a:pPr>
            <a:r>
              <a:rPr lang="fr-FR" sz="1200" i="1" dirty="0"/>
              <a:t>Collecte, </a:t>
            </a:r>
          </a:p>
          <a:p>
            <a:pPr marL="0" indent="0" algn="ctr">
              <a:spcBef>
                <a:spcPts val="300"/>
              </a:spcBef>
              <a:buFont typeface="Arial" panose="020B0604020202020204" pitchFamily="34" charset="0"/>
              <a:buNone/>
              <a:defRPr/>
            </a:pPr>
            <a:r>
              <a:rPr lang="fr-FR" sz="1200" i="1" dirty="0"/>
              <a:t>Vente sur client non détenteur de l’univers (x 2 si EER)</a:t>
            </a:r>
          </a:p>
        </p:txBody>
      </p:sp>
      <p:sp>
        <p:nvSpPr>
          <p:cNvPr id="32" name="Espace réservé du contenu 8">
            <a:extLst>
              <a:ext uri="{FF2B5EF4-FFF2-40B4-BE49-F238E27FC236}">
                <a16:creationId xmlns:a16="http://schemas.microsoft.com/office/drawing/2014/main" id="{5B3A11E7-4A78-4A7A-8A75-A331790D3A82}"/>
              </a:ext>
            </a:extLst>
          </p:cNvPr>
          <p:cNvSpPr txBox="1">
            <a:spLocks/>
          </p:cNvSpPr>
          <p:nvPr/>
        </p:nvSpPr>
        <p:spPr>
          <a:xfrm>
            <a:off x="682892" y="3811361"/>
            <a:ext cx="5208588" cy="2393950"/>
          </a:xfrm>
          <a:prstGeom prst="rect">
            <a:avLst/>
          </a:prstGeom>
          <a:ln w="28575">
            <a:no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fontAlgn="auto" hangingPunct="1">
              <a:spcAft>
                <a:spcPts val="0"/>
              </a:spcAft>
              <a:defRPr/>
            </a:pPr>
            <a:r>
              <a:rPr lang="fr-FR" b="1" dirty="0">
                <a:solidFill>
                  <a:srgbClr val="C00000"/>
                </a:solidFill>
              </a:rPr>
              <a:t>Les offres à proposer </a:t>
            </a:r>
          </a:p>
          <a:p>
            <a:pPr lvl="1" eaLnBrk="1" fontAlgn="auto" hangingPunct="1">
              <a:spcBef>
                <a:spcPts val="300"/>
              </a:spcBef>
              <a:spcAft>
                <a:spcPts val="0"/>
              </a:spcAft>
              <a:defRPr/>
            </a:pPr>
            <a:endParaRPr lang="fr-FR" sz="800" dirty="0"/>
          </a:p>
          <a:p>
            <a:pPr lvl="1" eaLnBrk="1" fontAlgn="auto" hangingPunct="1">
              <a:spcBef>
                <a:spcPts val="300"/>
              </a:spcBef>
              <a:spcAft>
                <a:spcPts val="0"/>
              </a:spcAft>
              <a:defRPr/>
            </a:pPr>
            <a:r>
              <a:rPr lang="fr-FR" sz="1200" b="1" dirty="0"/>
              <a:t>Compte à terme : </a:t>
            </a:r>
          </a:p>
          <a:p>
            <a:pPr lvl="2" eaLnBrk="1" fontAlgn="auto" hangingPunct="1">
              <a:spcBef>
                <a:spcPts val="300"/>
              </a:spcBef>
              <a:spcAft>
                <a:spcPts val="0"/>
              </a:spcAft>
              <a:defRPr/>
            </a:pPr>
            <a:endParaRPr lang="fr-FR" sz="1000" dirty="0"/>
          </a:p>
          <a:p>
            <a:pPr lvl="2" eaLnBrk="1" fontAlgn="auto" hangingPunct="1">
              <a:spcBef>
                <a:spcPts val="300"/>
              </a:spcBef>
              <a:spcAft>
                <a:spcPts val="0"/>
              </a:spcAft>
              <a:defRPr/>
            </a:pPr>
            <a:r>
              <a:rPr lang="fr-FR" sz="1000" b="1" dirty="0"/>
              <a:t>CAT PRO</a:t>
            </a:r>
          </a:p>
          <a:p>
            <a:pPr lvl="2" eaLnBrk="1" fontAlgn="auto" hangingPunct="1">
              <a:spcBef>
                <a:spcPts val="300"/>
              </a:spcBef>
              <a:spcAft>
                <a:spcPts val="0"/>
              </a:spcAft>
              <a:defRPr/>
            </a:pPr>
            <a:endParaRPr lang="fr-FR" sz="1000" b="1" dirty="0"/>
          </a:p>
          <a:p>
            <a:pPr lvl="2" eaLnBrk="1" fontAlgn="auto" hangingPunct="1">
              <a:spcBef>
                <a:spcPts val="300"/>
              </a:spcBef>
              <a:spcAft>
                <a:spcPts val="0"/>
              </a:spcAft>
              <a:defRPr/>
            </a:pPr>
            <a:r>
              <a:rPr lang="fr-FR" sz="1000" b="1" dirty="0"/>
              <a:t>CAT BDR</a:t>
            </a:r>
          </a:p>
          <a:p>
            <a:pPr lvl="2" eaLnBrk="1" fontAlgn="auto" hangingPunct="1">
              <a:spcBef>
                <a:spcPts val="300"/>
              </a:spcBef>
              <a:spcAft>
                <a:spcPts val="0"/>
              </a:spcAft>
              <a:defRPr/>
            </a:pPr>
            <a:endParaRPr lang="fr-FR" sz="1000" dirty="0"/>
          </a:p>
          <a:p>
            <a:pPr lvl="2" eaLnBrk="1" fontAlgn="auto" hangingPunct="1">
              <a:spcBef>
                <a:spcPts val="300"/>
              </a:spcBef>
              <a:spcAft>
                <a:spcPts val="0"/>
              </a:spcAft>
              <a:defRPr/>
            </a:pPr>
            <a:r>
              <a:rPr lang="fr-FR" sz="1000" b="1" dirty="0">
                <a:solidFill>
                  <a:srgbClr val="00B050"/>
                </a:solidFill>
              </a:rPr>
              <a:t>CAT VERT </a:t>
            </a:r>
            <a:r>
              <a:rPr lang="fr-FR" sz="1000" dirty="0"/>
              <a:t>(livraison courant septembre)</a:t>
            </a:r>
            <a:endParaRPr lang="fr-FR" dirty="0"/>
          </a:p>
        </p:txBody>
      </p:sp>
      <p:pic>
        <p:nvPicPr>
          <p:cNvPr id="27" name="Picture 2" descr="Sticker arbre été vert pas cher Etiquette &amp;amp;amp; Autocollant">
            <a:extLst>
              <a:ext uri="{FF2B5EF4-FFF2-40B4-BE49-F238E27FC236}">
                <a16:creationId xmlns:a16="http://schemas.microsoft.com/office/drawing/2014/main" id="{2C2B6561-AA07-405F-8B9B-38095EAF2554}"/>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06130" y="5267847"/>
            <a:ext cx="4127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60306F9-5149-4E00-8ED6-A408B94AA3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2560" y="1378743"/>
            <a:ext cx="648416" cy="2195513"/>
          </a:xfrm>
          <a:prstGeom prst="rect">
            <a:avLst/>
          </a:prstGeom>
        </p:spPr>
      </p:pic>
      <p:pic>
        <p:nvPicPr>
          <p:cNvPr id="27" name="Image 5">
            <a:extLst>
              <a:ext uri="{FF2B5EF4-FFF2-40B4-BE49-F238E27FC236}">
                <a16:creationId xmlns:a16="http://schemas.microsoft.com/office/drawing/2014/main" id="{734B9AAF-3F09-4244-AE7B-BE1128B21762}"/>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Espace réservé du texte 5">
            <a:extLst>
              <a:ext uri="{FF2B5EF4-FFF2-40B4-BE49-F238E27FC236}">
                <a16:creationId xmlns:a16="http://schemas.microsoft.com/office/drawing/2014/main" id="{FC05C497-47CF-4C23-AB48-4D6EFBCB1ECB}"/>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7030A0"/>
                </a:solidFill>
              </a:rPr>
              <a:t>CONQUETE &amp; FLUX</a:t>
            </a:r>
            <a:r>
              <a:rPr lang="fr-FR" altLang="fr-FR" dirty="0">
                <a:solidFill>
                  <a:srgbClr val="D11921"/>
                </a:solidFill>
              </a:rPr>
              <a:t> </a:t>
            </a:r>
            <a:r>
              <a:rPr lang="fr-FR" altLang="fr-FR" dirty="0"/>
              <a:t>- Les moyens mis à disposition </a:t>
            </a:r>
          </a:p>
        </p:txBody>
      </p:sp>
      <p:sp>
        <p:nvSpPr>
          <p:cNvPr id="7" name="Espace réservé du texte 6">
            <a:extLst>
              <a:ext uri="{FF2B5EF4-FFF2-40B4-BE49-F238E27FC236}">
                <a16:creationId xmlns:a16="http://schemas.microsoft.com/office/drawing/2014/main" id="{D96300A0-F969-48DA-B7E4-F32DDD96656E}"/>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b="0" dirty="0"/>
              <a:t>Grand Public</a:t>
            </a:r>
            <a:r>
              <a:rPr lang="fr-FR" dirty="0"/>
              <a:t> - Premiums - </a:t>
            </a:r>
            <a:r>
              <a:rPr lang="fr-FR" dirty="0">
                <a:solidFill>
                  <a:srgbClr val="C00000"/>
                </a:solidFill>
              </a:rPr>
              <a:t>Professionnels</a:t>
            </a:r>
            <a:r>
              <a:rPr lang="fr-FR" dirty="0"/>
              <a:t> </a:t>
            </a:r>
          </a:p>
        </p:txBody>
      </p:sp>
      <p:sp>
        <p:nvSpPr>
          <p:cNvPr id="19463" name="Espace réservé du contenu 8">
            <a:extLst>
              <a:ext uri="{FF2B5EF4-FFF2-40B4-BE49-F238E27FC236}">
                <a16:creationId xmlns:a16="http://schemas.microsoft.com/office/drawing/2014/main" id="{6187B787-3B7B-4693-A757-FEBB891EE722}"/>
              </a:ext>
            </a:extLst>
          </p:cNvPr>
          <p:cNvSpPr txBox="1">
            <a:spLocks/>
          </p:cNvSpPr>
          <p:nvPr/>
        </p:nvSpPr>
        <p:spPr bwMode="auto">
          <a:xfrm>
            <a:off x="6046788" y="1279525"/>
            <a:ext cx="5629275" cy="2414588"/>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r>
              <a:rPr lang="fr-FR" altLang="fr-FR" sz="1400" b="1" dirty="0">
                <a:solidFill>
                  <a:srgbClr val="C00000"/>
                </a:solidFill>
                <a:latin typeface="+mn-lt"/>
              </a:rPr>
              <a:t>Des idées pour engager la discussion</a:t>
            </a:r>
          </a:p>
          <a:p>
            <a:pPr lvl="1" algn="just" eaLnBrk="1" hangingPunct="1">
              <a:spcBef>
                <a:spcPts val="600"/>
              </a:spcBef>
              <a:buClr>
                <a:srgbClr val="D11921"/>
              </a:buClr>
              <a:buFont typeface="Arial" panose="020B0604020202020204" pitchFamily="34" charset="0"/>
              <a:buChar char="□"/>
            </a:pPr>
            <a:r>
              <a:rPr lang="fr-FR" altLang="fr-FR" sz="1200" dirty="0">
                <a:solidFill>
                  <a:schemeClr val="tx1">
                    <a:lumMod val="75000"/>
                    <a:lumOff val="25000"/>
                  </a:schemeClr>
                </a:solidFill>
                <a:latin typeface="+mn-lt"/>
              </a:rPr>
              <a:t>E-encaissement et VADS :</a:t>
            </a:r>
          </a:p>
          <a:p>
            <a:pPr lvl="2" algn="just" eaLnBrk="1" hangingPunct="1">
              <a:spcBef>
                <a:spcPts val="600"/>
              </a:spcBef>
              <a:buClr>
                <a:srgbClr val="D11921"/>
              </a:buClr>
              <a:buFont typeface="Wingdings" panose="05000000000000000000" pitchFamily="2" charset="2"/>
              <a:buChar char="§"/>
            </a:pPr>
            <a:r>
              <a:rPr lang="fr-FR" altLang="fr-FR" sz="1000" dirty="0">
                <a:solidFill>
                  <a:schemeClr val="tx1">
                    <a:lumMod val="75000"/>
                    <a:lumOff val="25000"/>
                  </a:schemeClr>
                </a:solidFill>
                <a:latin typeface="+mn-lt"/>
              </a:rPr>
              <a:t>Enregistrez vous des commandes, encaissez des acomptes, faites vous des livraisons ? Si oui, que dites vous de pouvoir vous faire payer en envoyant un lien sécurisé (mail ou sms) qui vous garantit le paiement ?</a:t>
            </a:r>
          </a:p>
          <a:p>
            <a:pPr marL="1098550" lvl="2" indent="-171450" algn="just" eaLnBrk="1" hangingPunct="1">
              <a:spcBef>
                <a:spcPts val="0"/>
              </a:spcBef>
              <a:buClr>
                <a:srgbClr val="D11921"/>
              </a:buClr>
              <a:buFont typeface="Wingdings" panose="05000000000000000000" pitchFamily="2" charset="2"/>
              <a:buChar char="§"/>
            </a:pPr>
            <a:r>
              <a:rPr lang="fr-FR" altLang="fr-FR" sz="1000" dirty="0">
                <a:solidFill>
                  <a:schemeClr val="tx1">
                    <a:lumMod val="75000"/>
                    <a:lumOff val="25000"/>
                  </a:schemeClr>
                </a:solidFill>
                <a:latin typeface="+mn-lt"/>
              </a:rPr>
              <a:t> Vous êtes équipé d’un logiciel de VAD sur votre TPE. Que dites vous de le remplacer par une fonctionnalité qui vous garantit les paiements ?</a:t>
            </a:r>
          </a:p>
          <a:p>
            <a:pPr lvl="1" algn="just" eaLnBrk="1" hangingPunct="1">
              <a:spcBef>
                <a:spcPts val="600"/>
              </a:spcBef>
              <a:buClr>
                <a:srgbClr val="D11921"/>
              </a:buClr>
              <a:buFont typeface="Arial" panose="020B0604020202020204" pitchFamily="34" charset="0"/>
              <a:buChar char="□"/>
            </a:pPr>
            <a:r>
              <a:rPr lang="fr-FR" altLang="fr-FR" sz="1200" dirty="0">
                <a:solidFill>
                  <a:schemeClr val="tx1">
                    <a:lumMod val="75000"/>
                    <a:lumOff val="25000"/>
                  </a:schemeClr>
                </a:solidFill>
                <a:latin typeface="+mn-lt"/>
              </a:rPr>
              <a:t>Activation univers Flux et Campagne Monétique: </a:t>
            </a:r>
          </a:p>
          <a:p>
            <a:pPr lvl="2" algn="just" eaLnBrk="1" hangingPunct="1">
              <a:spcBef>
                <a:spcPts val="0"/>
              </a:spcBef>
              <a:buClr>
                <a:srgbClr val="D11921"/>
              </a:buClr>
              <a:buFont typeface="Wingdings" panose="05000000000000000000" pitchFamily="2" charset="2"/>
              <a:buChar char="§"/>
            </a:pPr>
            <a:r>
              <a:rPr lang="fr-FR" altLang="fr-FR" sz="1000" dirty="0">
                <a:solidFill>
                  <a:schemeClr val="tx1">
                    <a:lumMod val="75000"/>
                    <a:lumOff val="25000"/>
                  </a:schemeClr>
                </a:solidFill>
                <a:latin typeface="+mn-lt"/>
              </a:rPr>
              <a:t>Que dites vous de disposer d’un TPE moderne et de dernière génération embarquant des applications compagnons utiles à votre activité ?</a:t>
            </a:r>
          </a:p>
          <a:p>
            <a:pPr marL="1098550" lvl="2" indent="-171450" algn="just" eaLnBrk="1" hangingPunct="1">
              <a:spcBef>
                <a:spcPts val="0"/>
              </a:spcBef>
              <a:buClr>
                <a:srgbClr val="D11921"/>
              </a:buClr>
              <a:buFont typeface="Arial" panose="020B0604020202020204" pitchFamily="34" charset="0"/>
              <a:buChar char="•"/>
            </a:pPr>
            <a:r>
              <a:rPr lang="fr-FR" altLang="fr-FR" sz="1000">
                <a:solidFill>
                  <a:schemeClr val="tx1">
                    <a:lumMod val="75000"/>
                    <a:lumOff val="25000"/>
                  </a:schemeClr>
                </a:solidFill>
                <a:latin typeface="+mn-lt"/>
              </a:rPr>
              <a:t> Vous </a:t>
            </a:r>
            <a:r>
              <a:rPr lang="fr-FR" altLang="fr-FR" sz="1000" dirty="0">
                <a:solidFill>
                  <a:schemeClr val="tx1">
                    <a:lumMod val="75000"/>
                    <a:lumOff val="25000"/>
                  </a:schemeClr>
                </a:solidFill>
                <a:latin typeface="+mn-lt"/>
              </a:rPr>
              <a:t>utilisez sans doute un TPE, et la Caisse d’Epargne s’est dotée d’une gamme de TPE </a:t>
            </a:r>
            <a:r>
              <a:rPr lang="fr-FR" altLang="fr-FR" sz="1000" dirty="0" err="1">
                <a:solidFill>
                  <a:schemeClr val="tx1">
                    <a:lumMod val="75000"/>
                    <a:lumOff val="25000"/>
                  </a:schemeClr>
                </a:solidFill>
                <a:latin typeface="+mn-lt"/>
              </a:rPr>
              <a:t>Androïd</a:t>
            </a:r>
            <a:r>
              <a:rPr lang="fr-FR" altLang="fr-FR" sz="1000" dirty="0">
                <a:solidFill>
                  <a:schemeClr val="tx1">
                    <a:lumMod val="75000"/>
                    <a:lumOff val="25000"/>
                  </a:schemeClr>
                </a:solidFill>
                <a:latin typeface="+mn-lt"/>
              </a:rPr>
              <a:t> de toute dernière génération, plus performants, plus modernes que je souhaite vous présenter….</a:t>
            </a:r>
          </a:p>
        </p:txBody>
      </p:sp>
      <p:pic>
        <p:nvPicPr>
          <p:cNvPr id="82" name="Image 81">
            <a:extLst>
              <a:ext uri="{FF2B5EF4-FFF2-40B4-BE49-F238E27FC236}">
                <a16:creationId xmlns:a16="http://schemas.microsoft.com/office/drawing/2014/main" id="{F59AFC09-F942-446F-8A06-D184D57AC52E}"/>
              </a:ext>
            </a:extLst>
          </p:cNvPr>
          <p:cNvPicPr>
            <a:picLocks noChangeAspect="1"/>
          </p:cNvPicPr>
          <p:nvPr/>
        </p:nvPicPr>
        <p:blipFill>
          <a:blip r:embed="rId4"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pic>
        <p:nvPicPr>
          <p:cNvPr id="19482" name="Image 31">
            <a:extLst>
              <a:ext uri="{FF2B5EF4-FFF2-40B4-BE49-F238E27FC236}">
                <a16:creationId xmlns:a16="http://schemas.microsoft.com/office/drawing/2014/main" id="{46DA5109-4A4D-4007-B4DB-8100C25EC855}"/>
              </a:ext>
            </a:extLst>
          </p:cNvPr>
          <p:cNvPicPr>
            <a:picLocks noChangeAspect="1" noChangeArrowheads="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32475" y="3832225"/>
            <a:ext cx="527050" cy="525463"/>
          </a:xfrm>
          <a:prstGeom prst="rect">
            <a:avLst/>
          </a:prstGeom>
          <a:noFill/>
          <a:ln>
            <a:noFill/>
          </a:ln>
        </p:spPr>
      </p:pic>
      <p:sp>
        <p:nvSpPr>
          <p:cNvPr id="35" name="Espace réservé du contenu 8">
            <a:extLst>
              <a:ext uri="{FF2B5EF4-FFF2-40B4-BE49-F238E27FC236}">
                <a16:creationId xmlns:a16="http://schemas.microsoft.com/office/drawing/2014/main" id="{53DE06BD-FD67-4310-BA13-C00854208CDF}"/>
              </a:ext>
            </a:extLst>
          </p:cNvPr>
          <p:cNvSpPr txBox="1">
            <a:spLocks/>
          </p:cNvSpPr>
          <p:nvPr/>
        </p:nvSpPr>
        <p:spPr bwMode="auto">
          <a:xfrm>
            <a:off x="6503988" y="3810000"/>
            <a:ext cx="5172075" cy="2146300"/>
          </a:xfrm>
          <a:prstGeom prst="rect">
            <a:avLst/>
          </a:prstGeom>
          <a:noFill/>
          <a:ln w="28575">
            <a:solidFill>
              <a:srgbClr val="7A2C78"/>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sp>
        <p:nvSpPr>
          <p:cNvPr id="37" name="Espace réservé du contenu 8">
            <a:extLst>
              <a:ext uri="{FF2B5EF4-FFF2-40B4-BE49-F238E27FC236}">
                <a16:creationId xmlns:a16="http://schemas.microsoft.com/office/drawing/2014/main" id="{58E72387-1C8C-4A7C-A1DB-7A90CE5FDB0F}"/>
              </a:ext>
            </a:extLst>
          </p:cNvPr>
          <p:cNvSpPr txBox="1">
            <a:spLocks/>
          </p:cNvSpPr>
          <p:nvPr/>
        </p:nvSpPr>
        <p:spPr>
          <a:xfrm>
            <a:off x="6503988" y="3810000"/>
            <a:ext cx="2484437" cy="2195513"/>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Impact Part Variable</a:t>
            </a:r>
            <a:endParaRPr lang="fr-FR" sz="1400" i="1" dirty="0">
              <a:solidFill>
                <a:srgbClr val="C00000"/>
              </a:solidFill>
            </a:endParaRPr>
          </a:p>
          <a:p>
            <a:pPr marL="0" indent="0" algn="ctr">
              <a:buFont typeface="Arial" panose="020B0604020202020204" pitchFamily="34" charset="0"/>
              <a:buNone/>
              <a:defRPr/>
            </a:pPr>
            <a:endParaRPr lang="fr-FR" sz="500" b="1" i="1" dirty="0"/>
          </a:p>
          <a:p>
            <a:pPr marL="0" indent="0" algn="ctr">
              <a:buFont typeface="Arial" panose="020B0604020202020204" pitchFamily="34" charset="0"/>
              <a:buNone/>
              <a:defRPr/>
            </a:pPr>
            <a:r>
              <a:rPr lang="fr-FR" sz="1200" b="1" i="1" dirty="0"/>
              <a:t>PV sur objectif : </a:t>
            </a:r>
          </a:p>
          <a:p>
            <a:pPr marL="0" indent="0" algn="ctr">
              <a:buFont typeface="Arial" panose="020B0604020202020204" pitchFamily="34" charset="0"/>
              <a:buNone/>
              <a:defRPr/>
            </a:pPr>
            <a:r>
              <a:rPr lang="fr-FR" sz="1200" i="1" dirty="0"/>
              <a:t>VB de Forfaits hors transfo</a:t>
            </a:r>
          </a:p>
          <a:p>
            <a:pPr marL="0" indent="0" algn="ctr">
              <a:buFont typeface="Arial" panose="020B0604020202020204" pitchFamily="34" charset="0"/>
              <a:buNone/>
              <a:defRPr/>
            </a:pPr>
            <a:endParaRPr lang="fr-FR" sz="500" b="1" i="1" dirty="0"/>
          </a:p>
          <a:p>
            <a:pPr marL="0" indent="0" algn="ctr">
              <a:buFont typeface="Arial" panose="020B0604020202020204" pitchFamily="34" charset="0"/>
              <a:buNone/>
              <a:defRPr/>
            </a:pPr>
            <a:r>
              <a:rPr lang="fr-FR" sz="1200" b="1" i="1" dirty="0"/>
              <a:t>Baromètre :</a:t>
            </a:r>
          </a:p>
          <a:p>
            <a:pPr marL="0" indent="0" algn="ctr">
              <a:buFont typeface="Arial" panose="020B0604020202020204" pitchFamily="34" charset="0"/>
              <a:buNone/>
              <a:defRPr/>
            </a:pPr>
            <a:r>
              <a:rPr lang="fr-FR" sz="1200" i="1" dirty="0"/>
              <a:t>Ventes nettes,</a:t>
            </a:r>
          </a:p>
          <a:p>
            <a:pPr marL="0" indent="0" algn="ctr">
              <a:spcBef>
                <a:spcPts val="300"/>
              </a:spcBef>
              <a:buFont typeface="Arial" panose="020B0604020202020204" pitchFamily="34" charset="0"/>
              <a:buNone/>
              <a:defRPr/>
            </a:pPr>
            <a:r>
              <a:rPr lang="fr-FR" sz="1200" i="1" dirty="0"/>
              <a:t>Vente sur client non détenteur de l’univers (x 2 si EER)</a:t>
            </a:r>
          </a:p>
        </p:txBody>
      </p:sp>
      <p:sp>
        <p:nvSpPr>
          <p:cNvPr id="38" name="Espace réservé du contenu 8">
            <a:extLst>
              <a:ext uri="{FF2B5EF4-FFF2-40B4-BE49-F238E27FC236}">
                <a16:creationId xmlns:a16="http://schemas.microsoft.com/office/drawing/2014/main" id="{77B400FF-AC48-4F1E-946C-D550B934188C}"/>
              </a:ext>
            </a:extLst>
          </p:cNvPr>
          <p:cNvSpPr txBox="1">
            <a:spLocks/>
          </p:cNvSpPr>
          <p:nvPr/>
        </p:nvSpPr>
        <p:spPr>
          <a:xfrm>
            <a:off x="9097963" y="3819525"/>
            <a:ext cx="2484437" cy="1076325"/>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600"/>
              </a:spcAft>
              <a:defRPr/>
            </a:pPr>
            <a:r>
              <a:rPr lang="fr-FR" sz="1400" b="1" dirty="0">
                <a:solidFill>
                  <a:srgbClr val="C00000"/>
                </a:solidFill>
              </a:rPr>
              <a:t>L’astuce Selfcare</a:t>
            </a:r>
          </a:p>
          <a:p>
            <a:pPr marL="0" indent="0" algn="ctr">
              <a:spcBef>
                <a:spcPts val="0"/>
              </a:spcBef>
              <a:buNone/>
              <a:defRPr/>
            </a:pPr>
            <a:r>
              <a:rPr lang="fr-FR" sz="1200" dirty="0">
                <a:hlinkClick r:id="rId6"/>
              </a:rPr>
              <a:t>Activer des alertes sur l’appli par push et/ou e-mail pour optimiser son budget !</a:t>
            </a:r>
            <a:endParaRPr lang="fr-FR" sz="1200" dirty="0"/>
          </a:p>
          <a:p>
            <a:pPr>
              <a:defRPr/>
            </a:pPr>
            <a:endParaRPr lang="fr-FR" sz="100" dirty="0"/>
          </a:p>
        </p:txBody>
      </p:sp>
      <p:sp>
        <p:nvSpPr>
          <p:cNvPr id="39" name="Espace réservé du contenu 8">
            <a:extLst>
              <a:ext uri="{FF2B5EF4-FFF2-40B4-BE49-F238E27FC236}">
                <a16:creationId xmlns:a16="http://schemas.microsoft.com/office/drawing/2014/main" id="{F6A63C34-D7CE-4F6A-A918-16FA49CE7111}"/>
              </a:ext>
            </a:extLst>
          </p:cNvPr>
          <p:cNvSpPr txBox="1">
            <a:spLocks/>
          </p:cNvSpPr>
          <p:nvPr/>
        </p:nvSpPr>
        <p:spPr>
          <a:xfrm>
            <a:off x="9102725" y="4986338"/>
            <a:ext cx="2478088" cy="1019175"/>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Chiffres clés</a:t>
            </a:r>
          </a:p>
          <a:p>
            <a:pPr marL="0" indent="0" algn="ctr">
              <a:buNone/>
              <a:defRPr/>
            </a:pPr>
            <a:r>
              <a:rPr lang="fr-FR" sz="1200" i="1" dirty="0"/>
              <a:t>65% des clients non vus en 2022 sont des clients Bancarisés</a:t>
            </a:r>
            <a:endParaRPr lang="fr-FR" sz="1200" b="1" i="1" dirty="0"/>
          </a:p>
        </p:txBody>
      </p:sp>
      <p:pic>
        <p:nvPicPr>
          <p:cNvPr id="40" name="Image 39">
            <a:extLst>
              <a:ext uri="{FF2B5EF4-FFF2-40B4-BE49-F238E27FC236}">
                <a16:creationId xmlns:a16="http://schemas.microsoft.com/office/drawing/2014/main" id="{604AD0FE-CF2D-4ADE-B03B-0B7C002D884D}"/>
              </a:ext>
            </a:extLst>
          </p:cNvPr>
          <p:cNvPicPr>
            <a:picLocks noChangeAspect="1"/>
          </p:cNvPicPr>
          <p:nvPr/>
        </p:nvPicPr>
        <p:blipFill>
          <a:blip r:embed="rId7"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11224059" y="4511207"/>
            <a:ext cx="404379" cy="475131"/>
          </a:xfrm>
          <a:prstGeom prst="rect">
            <a:avLst/>
          </a:prstGeom>
        </p:spPr>
      </p:pic>
      <p:sp>
        <p:nvSpPr>
          <p:cNvPr id="29" name="Espace réservé du contenu 8">
            <a:extLst>
              <a:ext uri="{FF2B5EF4-FFF2-40B4-BE49-F238E27FC236}">
                <a16:creationId xmlns:a16="http://schemas.microsoft.com/office/drawing/2014/main" id="{D8724061-92A7-4D71-A374-08C7FA23064A}"/>
              </a:ext>
            </a:extLst>
          </p:cNvPr>
          <p:cNvSpPr>
            <a:spLocks noGrp="1"/>
          </p:cNvSpPr>
          <p:nvPr>
            <p:ph idx="17"/>
          </p:nvPr>
        </p:nvSpPr>
        <p:spPr>
          <a:xfrm>
            <a:off x="695325" y="1279525"/>
            <a:ext cx="5208588" cy="2393950"/>
          </a:xfrm>
          <a:ln w="28575">
            <a:solidFill>
              <a:srgbClr val="7A2C78"/>
            </a:solidFill>
          </a:ln>
        </p:spPr>
        <p:txBody>
          <a:bodyPr/>
          <a:lstStyle/>
          <a:p>
            <a:pPr eaLnBrk="1" fontAlgn="auto" hangingPunct="1">
              <a:spcAft>
                <a:spcPts val="0"/>
              </a:spcAft>
              <a:defRPr/>
            </a:pPr>
            <a:r>
              <a:rPr lang="fr-FR" sz="1400" b="1" dirty="0">
                <a:solidFill>
                  <a:srgbClr val="C00000"/>
                </a:solidFill>
              </a:rPr>
              <a:t>Qui contacter ? </a:t>
            </a:r>
          </a:p>
          <a:p>
            <a:pPr lvl="1" eaLnBrk="1" fontAlgn="auto" hangingPunct="1">
              <a:spcBef>
                <a:spcPts val="300"/>
              </a:spcBef>
              <a:spcAft>
                <a:spcPts val="0"/>
              </a:spcAft>
              <a:defRPr/>
            </a:pPr>
            <a:r>
              <a:rPr lang="fr-FR" sz="1200" dirty="0"/>
              <a:t>Les cibles GERC prioritaires</a:t>
            </a:r>
          </a:p>
          <a:p>
            <a:pPr lvl="2" eaLnBrk="1" fontAlgn="auto" hangingPunct="1">
              <a:spcBef>
                <a:spcPts val="300"/>
              </a:spcBef>
              <a:spcAft>
                <a:spcPts val="0"/>
              </a:spcAft>
              <a:defRPr/>
            </a:pPr>
            <a:r>
              <a:rPr lang="fr-FR" sz="1000" b="1" dirty="0"/>
              <a:t>E-encaissement et VADS</a:t>
            </a:r>
            <a:r>
              <a:rPr lang="fr-FR" sz="1000" dirty="0"/>
              <a:t> (volumétrie à venir)</a:t>
            </a:r>
          </a:p>
          <a:p>
            <a:pPr marL="927000" lvl="2" indent="0" eaLnBrk="1" fontAlgn="auto" hangingPunct="1">
              <a:spcBef>
                <a:spcPts val="300"/>
              </a:spcBef>
              <a:spcAft>
                <a:spcPts val="0"/>
              </a:spcAft>
              <a:buNone/>
              <a:defRPr/>
            </a:pPr>
            <a:r>
              <a:rPr lang="fr-FR" sz="800" dirty="0"/>
              <a:t>Equiper les clients en solutions e-encaissement (utiles au développement                        de leur activité et générant des flux).</a:t>
            </a:r>
          </a:p>
          <a:p>
            <a:pPr lvl="2" eaLnBrk="1" fontAlgn="auto" hangingPunct="1">
              <a:spcBef>
                <a:spcPts val="300"/>
              </a:spcBef>
              <a:spcAft>
                <a:spcPts val="0"/>
              </a:spcAft>
              <a:defRPr/>
            </a:pPr>
            <a:r>
              <a:rPr lang="fr-FR" sz="1000" b="1" dirty="0"/>
              <a:t>Activation univers gestion des flux </a:t>
            </a:r>
            <a:r>
              <a:rPr lang="fr-FR" sz="1000" dirty="0"/>
              <a:t>(1375 clients)</a:t>
            </a:r>
          </a:p>
          <a:p>
            <a:pPr marL="927000" lvl="2" indent="0" eaLnBrk="1" fontAlgn="auto" hangingPunct="1">
              <a:spcBef>
                <a:spcPts val="300"/>
              </a:spcBef>
              <a:spcAft>
                <a:spcPts val="0"/>
              </a:spcAft>
              <a:buNone/>
              <a:defRPr/>
            </a:pPr>
            <a:r>
              <a:rPr lang="fr-FR" sz="800" dirty="0"/>
              <a:t>Activer cet univers avec de l’équipement et/ou de l’activation d’un TPE ou EDI. </a:t>
            </a:r>
          </a:p>
          <a:p>
            <a:pPr lvl="2" eaLnBrk="1" fontAlgn="auto" hangingPunct="1">
              <a:spcBef>
                <a:spcPts val="300"/>
              </a:spcBef>
              <a:spcAft>
                <a:spcPts val="0"/>
              </a:spcAft>
              <a:defRPr/>
            </a:pPr>
            <a:r>
              <a:rPr lang="fr-FR" sz="1000" b="1" dirty="0"/>
              <a:t>Campagne Monétique </a:t>
            </a:r>
            <a:r>
              <a:rPr lang="fr-FR" sz="1000" dirty="0"/>
              <a:t>(780 prospects)</a:t>
            </a:r>
          </a:p>
          <a:p>
            <a:pPr marL="927000" lvl="2" indent="0" eaLnBrk="1" fontAlgn="auto" hangingPunct="1">
              <a:spcBef>
                <a:spcPts val="300"/>
              </a:spcBef>
              <a:spcAft>
                <a:spcPts val="0"/>
              </a:spcAft>
              <a:buNone/>
              <a:defRPr/>
            </a:pPr>
            <a:r>
              <a:rPr lang="fr-FR" sz="800" dirty="0"/>
              <a:t>Conquérir des prospects détenant un TPE à la concurrence grâce à nos                        offres de TPE Android. </a:t>
            </a:r>
          </a:p>
          <a:p>
            <a:pPr lvl="1" eaLnBrk="1" fontAlgn="auto" hangingPunct="1">
              <a:spcBef>
                <a:spcPts val="300"/>
              </a:spcBef>
              <a:spcAft>
                <a:spcPts val="0"/>
              </a:spcAft>
              <a:defRPr/>
            </a:pPr>
            <a:r>
              <a:rPr lang="fr-FR" sz="1200" dirty="0"/>
              <a:t>Fonds de commerce</a:t>
            </a:r>
          </a:p>
          <a:p>
            <a:pPr lvl="2" eaLnBrk="1" fontAlgn="auto" hangingPunct="1">
              <a:spcBef>
                <a:spcPts val="300"/>
              </a:spcBef>
              <a:spcAft>
                <a:spcPts val="0"/>
              </a:spcAft>
              <a:defRPr/>
            </a:pPr>
            <a:r>
              <a:rPr lang="fr-FR" sz="1000" dirty="0"/>
              <a:t>Vos clients sans Univers Flux</a:t>
            </a:r>
          </a:p>
          <a:p>
            <a:pPr marL="927000" lvl="2" indent="0" eaLnBrk="1" fontAlgn="auto" hangingPunct="1">
              <a:spcBef>
                <a:spcPts val="300"/>
              </a:spcBef>
              <a:spcAft>
                <a:spcPts val="0"/>
              </a:spcAft>
              <a:buNone/>
              <a:defRPr/>
            </a:pPr>
            <a:r>
              <a:rPr lang="fr-FR" sz="1000" dirty="0"/>
              <a:t>Explorez votre portefeuille pour activer l’univers Flux !</a:t>
            </a:r>
          </a:p>
          <a:p>
            <a:pPr lvl="2" eaLnBrk="1" fontAlgn="auto" hangingPunct="1">
              <a:spcBef>
                <a:spcPts val="300"/>
              </a:spcBef>
              <a:spcAft>
                <a:spcPts val="0"/>
              </a:spcAft>
              <a:defRPr/>
            </a:pPr>
            <a:endParaRPr lang="fr-FR" dirty="0">
              <a:highlight>
                <a:srgbClr val="FFFF00"/>
              </a:highlight>
            </a:endParaRPr>
          </a:p>
        </p:txBody>
      </p:sp>
      <p:sp>
        <p:nvSpPr>
          <p:cNvPr id="30" name="Espace réservé du contenu 8">
            <a:extLst>
              <a:ext uri="{FF2B5EF4-FFF2-40B4-BE49-F238E27FC236}">
                <a16:creationId xmlns:a16="http://schemas.microsoft.com/office/drawing/2014/main" id="{53E4888B-4E13-4612-9083-E4C073181BAF}"/>
              </a:ext>
            </a:extLst>
          </p:cNvPr>
          <p:cNvSpPr txBox="1">
            <a:spLocks/>
          </p:cNvSpPr>
          <p:nvPr/>
        </p:nvSpPr>
        <p:spPr>
          <a:xfrm>
            <a:off x="695325" y="3806825"/>
            <a:ext cx="5683250" cy="2149475"/>
          </a:xfrm>
          <a:prstGeom prst="rect">
            <a:avLst/>
          </a:prstGeom>
          <a:noFill/>
          <a:ln w="28575">
            <a:solidFill>
              <a:srgbClr val="7030A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b="1" dirty="0">
                <a:solidFill>
                  <a:srgbClr val="C00000"/>
                </a:solidFill>
              </a:rPr>
              <a:t>Les offres à proposer</a:t>
            </a:r>
          </a:p>
          <a:p>
            <a:pPr lvl="1">
              <a:spcBef>
                <a:spcPts val="0"/>
              </a:spcBef>
              <a:defRPr/>
            </a:pPr>
            <a:r>
              <a:rPr lang="fr-FR" sz="1200" b="1" dirty="0"/>
              <a:t>JPEL express</a:t>
            </a:r>
            <a:r>
              <a:rPr lang="fr-FR" sz="1200" dirty="0"/>
              <a:t> (mise en marché en septembre)</a:t>
            </a:r>
          </a:p>
          <a:p>
            <a:pPr lvl="1">
              <a:defRPr/>
            </a:pPr>
            <a:r>
              <a:rPr lang="fr-FR" sz="1200" b="1" dirty="0"/>
              <a:t>E-COMMERCE</a:t>
            </a:r>
            <a:r>
              <a:rPr lang="fr-FR" sz="1200" dirty="0"/>
              <a:t> : </a:t>
            </a:r>
          </a:p>
          <a:p>
            <a:pPr lvl="2">
              <a:spcBef>
                <a:spcPts val="0"/>
              </a:spcBef>
              <a:defRPr/>
            </a:pPr>
            <a:r>
              <a:rPr lang="fr-FR" sz="1000" dirty="0"/>
              <a:t>Offre </a:t>
            </a:r>
            <a:r>
              <a:rPr lang="fr-FR" sz="1000" dirty="0" err="1"/>
              <a:t>Payplug</a:t>
            </a:r>
            <a:r>
              <a:rPr lang="fr-FR" sz="1000" dirty="0"/>
              <a:t> : </a:t>
            </a:r>
            <a:r>
              <a:rPr lang="fr-FR" sz="1000" b="1" dirty="0">
                <a:solidFill>
                  <a:srgbClr val="C00000"/>
                </a:solidFill>
              </a:rPr>
              <a:t>3 mois d’abonnement offerts sur toutes les Formules et 6 mois offerts si souscription concomitante à </a:t>
            </a:r>
            <a:r>
              <a:rPr lang="fr-FR" sz="1000" b="1" dirty="0" err="1">
                <a:solidFill>
                  <a:srgbClr val="C00000"/>
                </a:solidFill>
              </a:rPr>
              <a:t>Paylater</a:t>
            </a:r>
            <a:r>
              <a:rPr lang="fr-FR" sz="1000" b="1" dirty="0">
                <a:solidFill>
                  <a:srgbClr val="C00000"/>
                </a:solidFill>
              </a:rPr>
              <a:t>. </a:t>
            </a:r>
          </a:p>
          <a:p>
            <a:pPr lvl="2">
              <a:spcBef>
                <a:spcPts val="0"/>
              </a:spcBef>
              <a:defRPr/>
            </a:pPr>
            <a:r>
              <a:rPr lang="fr-FR" sz="1000" dirty="0"/>
              <a:t>Offre IZ-e commerce (jusqu’au 30 décembre) : </a:t>
            </a:r>
          </a:p>
          <a:p>
            <a:pPr lvl="3">
              <a:spcBef>
                <a:spcPts val="0"/>
              </a:spcBef>
              <a:defRPr/>
            </a:pPr>
            <a:r>
              <a:rPr lang="fr-FR" sz="900" dirty="0"/>
              <a:t>Offre équipement : </a:t>
            </a:r>
            <a:r>
              <a:rPr lang="fr-FR" sz="900" dirty="0" err="1"/>
              <a:t>abonement</a:t>
            </a:r>
            <a:r>
              <a:rPr lang="fr-FR" sz="900" dirty="0"/>
              <a:t> annuel à 1€ la première année sur les formules de création de sites (e-commerce, vitrine, Click &amp; Collect)</a:t>
            </a:r>
          </a:p>
          <a:p>
            <a:pPr lvl="3">
              <a:spcBef>
                <a:spcPts val="0"/>
              </a:spcBef>
              <a:defRPr/>
            </a:pPr>
            <a:r>
              <a:rPr lang="fr-FR" sz="900" dirty="0"/>
              <a:t>Offre </a:t>
            </a:r>
            <a:r>
              <a:rPr lang="fr-FR" sz="900" dirty="0" err="1"/>
              <a:t>pubilicté</a:t>
            </a:r>
            <a:r>
              <a:rPr lang="fr-FR" sz="900" dirty="0"/>
              <a:t> : Frais de création de campagne Google offerts</a:t>
            </a:r>
          </a:p>
          <a:p>
            <a:pPr lvl="1">
              <a:defRPr/>
            </a:pPr>
            <a:r>
              <a:rPr lang="fr-FR" sz="1200" b="1" dirty="0"/>
              <a:t>TPE </a:t>
            </a:r>
            <a:r>
              <a:rPr lang="fr-FR" sz="1200" b="1" dirty="0" err="1"/>
              <a:t>Androïd</a:t>
            </a:r>
            <a:r>
              <a:rPr lang="fr-FR" sz="1200" b="1" dirty="0"/>
              <a:t> </a:t>
            </a:r>
            <a:r>
              <a:rPr lang="fr-FR" sz="1200" dirty="0"/>
              <a:t>: </a:t>
            </a:r>
            <a:r>
              <a:rPr lang="fr-FR" sz="1200" b="1" dirty="0">
                <a:solidFill>
                  <a:srgbClr val="C00000"/>
                </a:solidFill>
              </a:rPr>
              <a:t>2 mois de loyers offerts</a:t>
            </a:r>
          </a:p>
          <a:p>
            <a:pPr lvl="1">
              <a:defRPr/>
            </a:pPr>
            <a:r>
              <a:rPr lang="fr-FR" sz="1200" b="1" dirty="0"/>
              <a:t>CE Boost </a:t>
            </a:r>
            <a:r>
              <a:rPr lang="fr-FR" sz="1200" b="1" dirty="0" err="1"/>
              <a:t>Fid</a:t>
            </a:r>
            <a:r>
              <a:rPr lang="fr-FR" sz="1200" b="1" dirty="0"/>
              <a:t> </a:t>
            </a:r>
            <a:r>
              <a:rPr lang="fr-FR" sz="1200" dirty="0"/>
              <a:t>: </a:t>
            </a:r>
            <a:r>
              <a:rPr lang="fr-FR" sz="1200" b="1" dirty="0">
                <a:solidFill>
                  <a:srgbClr val="C00000"/>
                </a:solidFill>
              </a:rPr>
              <a:t>3 mois d’abonnement offerts </a:t>
            </a:r>
            <a:r>
              <a:rPr lang="fr-FR" sz="1200" dirty="0"/>
              <a:t>sur toutes les Formules</a:t>
            </a:r>
          </a:p>
        </p:txBody>
      </p:sp>
      <p:pic>
        <p:nvPicPr>
          <p:cNvPr id="31" name="Image 30">
            <a:extLst>
              <a:ext uri="{FF2B5EF4-FFF2-40B4-BE49-F238E27FC236}">
                <a16:creationId xmlns:a16="http://schemas.microsoft.com/office/drawing/2014/main" id="{471F8B77-BFAF-4C1C-80C4-912436D1FCA8}"/>
              </a:ext>
            </a:extLst>
          </p:cNvPr>
          <p:cNvPicPr>
            <a:picLocks noChangeAspect="1"/>
          </p:cNvPicPr>
          <p:nvPr/>
        </p:nvPicPr>
        <p:blipFill rotWithShape="1">
          <a:blip r:embed="rId8">
            <a:extLst>
              <a:ext uri="{28A0092B-C50C-407E-A947-70E740481C1C}">
                <a14:useLocalDpi xmlns:a14="http://schemas.microsoft.com/office/drawing/2010/main" val="0"/>
              </a:ext>
            </a:extLst>
          </a:blip>
          <a:srcRect l="-6"/>
          <a:stretch/>
        </p:blipFill>
        <p:spPr>
          <a:xfrm>
            <a:off x="1049436" y="2996578"/>
            <a:ext cx="366359" cy="350688"/>
          </a:xfrm>
          <a:prstGeom prst="rect">
            <a:avLst/>
          </a:prstGeom>
        </p:spPr>
      </p:pic>
      <p:sp>
        <p:nvSpPr>
          <p:cNvPr id="23" name="Rectangle 22">
            <a:extLst>
              <a:ext uri="{FF2B5EF4-FFF2-40B4-BE49-F238E27FC236}">
                <a16:creationId xmlns:a16="http://schemas.microsoft.com/office/drawing/2014/main" id="{5301FC7C-67E3-4CEB-9A8F-2183F40AF47D}"/>
              </a:ext>
            </a:extLst>
          </p:cNvPr>
          <p:cNvSpPr/>
          <p:nvPr/>
        </p:nvSpPr>
        <p:spPr>
          <a:xfrm>
            <a:off x="755963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9"/>
              </a:rPr>
              <a:t>Book GERC</a:t>
            </a:r>
            <a:endParaRPr lang="fr-FR" sz="1400" dirty="0"/>
          </a:p>
        </p:txBody>
      </p:sp>
      <p:sp>
        <p:nvSpPr>
          <p:cNvPr id="24" name="Rectangle 23">
            <a:extLst>
              <a:ext uri="{FF2B5EF4-FFF2-40B4-BE49-F238E27FC236}">
                <a16:creationId xmlns:a16="http://schemas.microsoft.com/office/drawing/2014/main" id="{368811C9-F219-455F-82E6-EE5DDA7A13C2}"/>
              </a:ext>
            </a:extLst>
          </p:cNvPr>
          <p:cNvSpPr/>
          <p:nvPr/>
        </p:nvSpPr>
        <p:spPr>
          <a:xfrm>
            <a:off x="345118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10"/>
              </a:rPr>
              <a:t>Offres promos</a:t>
            </a:r>
            <a:endParaRPr lang="fr-FR" sz="1400" dirty="0"/>
          </a:p>
        </p:txBody>
      </p:sp>
      <p:pic>
        <p:nvPicPr>
          <p:cNvPr id="25" name="Image 24">
            <a:extLst>
              <a:ext uri="{FF2B5EF4-FFF2-40B4-BE49-F238E27FC236}">
                <a16:creationId xmlns:a16="http://schemas.microsoft.com/office/drawing/2014/main" id="{4251AA23-BCA5-4857-8E5C-65A604AB5C7C}"/>
              </a:ext>
            </a:extLst>
          </p:cNvPr>
          <p:cNvPicPr>
            <a:picLocks noChangeAspect="1"/>
          </p:cNvPicPr>
          <p:nvPr/>
        </p:nvPicPr>
        <p:blipFill>
          <a:blip r:embed="rId7" cstate="screen">
            <a:duotone>
              <a:prstClr val="black"/>
              <a:srgbClr val="7030A0">
                <a:tint val="45000"/>
                <a:satMod val="400000"/>
              </a:srgbClr>
            </a:duotone>
            <a:extLst>
              <a:ext uri="{28A0092B-C50C-407E-A947-70E740481C1C}">
                <a14:useLocalDpi xmlns:a14="http://schemas.microsoft.com/office/drawing/2010/main" val="0"/>
              </a:ext>
            </a:extLst>
          </a:blip>
          <a:stretch>
            <a:fillRect/>
          </a:stretch>
        </p:blipFill>
        <p:spPr>
          <a:xfrm flipH="1">
            <a:off x="4783602" y="6078995"/>
            <a:ext cx="404379" cy="475131"/>
          </a:xfrm>
          <a:prstGeom prst="rect">
            <a:avLst/>
          </a:prstGeom>
          <a:noFill/>
        </p:spPr>
      </p:pic>
      <p:pic>
        <p:nvPicPr>
          <p:cNvPr id="26" name="Image 25">
            <a:extLst>
              <a:ext uri="{FF2B5EF4-FFF2-40B4-BE49-F238E27FC236}">
                <a16:creationId xmlns:a16="http://schemas.microsoft.com/office/drawing/2014/main" id="{BFF2601C-BB14-4BFB-AF6B-C51DDA9E0721}"/>
              </a:ext>
            </a:extLst>
          </p:cNvPr>
          <p:cNvPicPr>
            <a:picLocks noChangeAspect="1"/>
          </p:cNvPicPr>
          <p:nvPr/>
        </p:nvPicPr>
        <p:blipFill>
          <a:blip r:embed="rId7" cstate="screen">
            <a:duotone>
              <a:prstClr val="black"/>
              <a:srgbClr val="7030A0">
                <a:tint val="45000"/>
                <a:satMod val="400000"/>
              </a:srgbClr>
            </a:duotone>
            <a:extLst>
              <a:ext uri="{28A0092B-C50C-407E-A947-70E740481C1C}">
                <a14:useLocalDpi xmlns:a14="http://schemas.microsoft.com/office/drawing/2010/main" val="0"/>
              </a:ext>
            </a:extLst>
          </a:blip>
          <a:stretch>
            <a:fillRect/>
          </a:stretch>
        </p:blipFill>
        <p:spPr>
          <a:xfrm flipH="1">
            <a:off x="8823325" y="6075025"/>
            <a:ext cx="404379" cy="475131"/>
          </a:xfrm>
          <a:prstGeom prst="rect">
            <a:avLst/>
          </a:prstGeom>
          <a:noFill/>
        </p:spPr>
      </p:pic>
    </p:spTree>
    <p:extLst>
      <p:ext uri="{BB962C8B-B14F-4D97-AF65-F5344CB8AC3E}">
        <p14:creationId xmlns:p14="http://schemas.microsoft.com/office/powerpoint/2010/main" val="24033735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245B1A4-1389-4AED-B36A-1DFD204323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6337" y="1563737"/>
            <a:ext cx="847725" cy="1789063"/>
          </a:xfrm>
          <a:prstGeom prst="rect">
            <a:avLst/>
          </a:prstGeom>
        </p:spPr>
      </p:pic>
      <p:pic>
        <p:nvPicPr>
          <p:cNvPr id="31" name="Image 5">
            <a:extLst>
              <a:ext uri="{FF2B5EF4-FFF2-40B4-BE49-F238E27FC236}">
                <a16:creationId xmlns:a16="http://schemas.microsoft.com/office/drawing/2014/main" id="{59A3B2AC-3BBF-4989-8964-47D5FAE74552}"/>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Espace réservé du contenu 8">
            <a:extLst>
              <a:ext uri="{FF2B5EF4-FFF2-40B4-BE49-F238E27FC236}">
                <a16:creationId xmlns:a16="http://schemas.microsoft.com/office/drawing/2014/main" id="{E88721E1-2BC8-4FC4-8539-22D6C9D75872}"/>
              </a:ext>
            </a:extLst>
          </p:cNvPr>
          <p:cNvSpPr txBox="1">
            <a:spLocks/>
          </p:cNvSpPr>
          <p:nvPr/>
        </p:nvSpPr>
        <p:spPr bwMode="auto">
          <a:xfrm>
            <a:off x="695325" y="3806825"/>
            <a:ext cx="5683250" cy="2149475"/>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466725">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lvl="1" eaLnBrk="1" hangingPunct="1">
              <a:spcBef>
                <a:spcPts val="600"/>
              </a:spcBef>
              <a:buClr>
                <a:srgbClr val="D11921"/>
              </a:buClr>
              <a:buFont typeface="Arial" panose="020B0604020202020204" pitchFamily="34" charset="0"/>
              <a:buNone/>
            </a:pPr>
            <a:endParaRPr lang="fr-FR" altLang="fr-FR" sz="1400">
              <a:solidFill>
                <a:srgbClr val="404040"/>
              </a:solidFill>
            </a:endParaRPr>
          </a:p>
        </p:txBody>
      </p:sp>
      <p:sp>
        <p:nvSpPr>
          <p:cNvPr id="32" name="Espace réservé du contenu 8">
            <a:extLst>
              <a:ext uri="{FF2B5EF4-FFF2-40B4-BE49-F238E27FC236}">
                <a16:creationId xmlns:a16="http://schemas.microsoft.com/office/drawing/2014/main" id="{A0953F15-2162-4305-9B45-85808AD76C43}"/>
              </a:ext>
            </a:extLst>
          </p:cNvPr>
          <p:cNvSpPr txBox="1">
            <a:spLocks noChangeArrowheads="1"/>
          </p:cNvSpPr>
          <p:nvPr/>
        </p:nvSpPr>
        <p:spPr bwMode="auto">
          <a:xfrm>
            <a:off x="695326" y="3803650"/>
            <a:ext cx="5400674"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r>
              <a:rPr lang="fr-FR" altLang="fr-FR" sz="1400" b="1" dirty="0">
                <a:solidFill>
                  <a:srgbClr val="C00000"/>
                </a:solidFill>
              </a:rPr>
              <a:t>Les offres à proposer</a:t>
            </a:r>
          </a:p>
          <a:p>
            <a:pPr lvl="1" eaLnBrk="1" hangingPunct="1">
              <a:spcBef>
                <a:spcPts val="200"/>
              </a:spcBef>
              <a:buClr>
                <a:srgbClr val="D11921"/>
              </a:buClr>
              <a:buFont typeface="Arial" panose="020B0604020202020204" pitchFamily="34" charset="0"/>
              <a:buChar char="□"/>
            </a:pPr>
            <a:endParaRPr lang="fr-FR" altLang="fr-FR" sz="1000" b="1" dirty="0">
              <a:solidFill>
                <a:schemeClr val="tx1">
                  <a:lumMod val="75000"/>
                  <a:lumOff val="25000"/>
                </a:schemeClr>
              </a:solidFill>
            </a:endParaRPr>
          </a:p>
          <a:p>
            <a:pPr lvl="1" eaLnBrk="1" hangingPunct="1">
              <a:spcBef>
                <a:spcPts val="200"/>
              </a:spcBef>
              <a:buClr>
                <a:srgbClr val="D11921"/>
              </a:buClr>
              <a:buFont typeface="Arial" panose="020B0604020202020204" pitchFamily="34" charset="0"/>
              <a:buChar char="□"/>
            </a:pPr>
            <a:r>
              <a:rPr lang="fr-FR" altLang="fr-FR" sz="1200" b="1" dirty="0">
                <a:solidFill>
                  <a:schemeClr val="tx1">
                    <a:lumMod val="75000"/>
                    <a:lumOff val="25000"/>
                  </a:schemeClr>
                </a:solidFill>
              </a:rPr>
              <a:t>Pour les professionnels de santé </a:t>
            </a:r>
          </a:p>
          <a:p>
            <a:pPr lvl="2" eaLnBrk="1" hangingPunct="1">
              <a:spcBef>
                <a:spcPts val="200"/>
              </a:spcBef>
              <a:buClr>
                <a:srgbClr val="D11921"/>
              </a:buClr>
              <a:buFont typeface="Arial" panose="020B0604020202020204" pitchFamily="34" charset="0"/>
              <a:buChar char="□"/>
            </a:pPr>
            <a:r>
              <a:rPr lang="fr-FR" altLang="fr-FR" sz="1000" dirty="0">
                <a:solidFill>
                  <a:schemeClr val="tx1">
                    <a:lumMod val="75000"/>
                    <a:lumOff val="25000"/>
                  </a:schemeClr>
                </a:solidFill>
              </a:rPr>
              <a:t>Equiper les clients Pros de santé en Location longue durée. </a:t>
            </a:r>
          </a:p>
          <a:p>
            <a:pPr lvl="2" eaLnBrk="1" hangingPunct="1">
              <a:spcBef>
                <a:spcPts val="200"/>
              </a:spcBef>
              <a:buClr>
                <a:srgbClr val="D11921"/>
              </a:buClr>
              <a:buFont typeface="Arial" panose="020B0604020202020204" pitchFamily="34" charset="0"/>
              <a:buChar char="□"/>
            </a:pPr>
            <a:r>
              <a:rPr lang="fr-FR" altLang="fr-FR" sz="1000" dirty="0">
                <a:solidFill>
                  <a:schemeClr val="tx1">
                    <a:lumMod val="75000"/>
                    <a:lumOff val="25000"/>
                  </a:schemeClr>
                </a:solidFill>
              </a:rPr>
              <a:t>Une offre verticale santé dédiée exclusivement aux PL de santé : </a:t>
            </a:r>
          </a:p>
          <a:p>
            <a:pPr lvl="3" eaLnBrk="1" hangingPunct="1">
              <a:spcBef>
                <a:spcPts val="200"/>
              </a:spcBef>
              <a:buClr>
                <a:srgbClr val="D11921"/>
              </a:buClr>
              <a:buFont typeface="Arial" panose="020B0604020202020204" pitchFamily="34" charset="0"/>
              <a:buChar char="□"/>
            </a:pPr>
            <a:r>
              <a:rPr lang="fr-FR" altLang="fr-FR" sz="1000" b="1" dirty="0">
                <a:solidFill>
                  <a:srgbClr val="C00000"/>
                </a:solidFill>
              </a:rPr>
              <a:t>25% de remise</a:t>
            </a:r>
            <a:r>
              <a:rPr lang="fr-FR" altLang="fr-FR" sz="1000" b="1" dirty="0">
                <a:solidFill>
                  <a:schemeClr val="tx1">
                    <a:lumMod val="75000"/>
                    <a:lumOff val="25000"/>
                  </a:schemeClr>
                </a:solidFill>
              </a:rPr>
              <a:t> </a:t>
            </a:r>
            <a:r>
              <a:rPr lang="fr-FR" altLang="fr-FR" sz="1000" dirty="0">
                <a:solidFill>
                  <a:schemeClr val="tx1">
                    <a:lumMod val="75000"/>
                    <a:lumOff val="25000"/>
                  </a:schemeClr>
                </a:solidFill>
              </a:rPr>
              <a:t>sur la prestation véhicule de remplacement </a:t>
            </a:r>
          </a:p>
          <a:p>
            <a:pPr lvl="3" eaLnBrk="1" hangingPunct="1">
              <a:spcBef>
                <a:spcPts val="200"/>
              </a:spcBef>
              <a:buClr>
                <a:srgbClr val="D11921"/>
              </a:buClr>
              <a:buFont typeface="Arial" panose="020B0604020202020204" pitchFamily="34" charset="0"/>
              <a:buChar char="□"/>
            </a:pPr>
            <a:r>
              <a:rPr lang="fr-FR" altLang="fr-FR" sz="1000" b="1" dirty="0">
                <a:solidFill>
                  <a:srgbClr val="C00000"/>
                </a:solidFill>
              </a:rPr>
              <a:t>Prestation conciergerie offerte </a:t>
            </a:r>
            <a:r>
              <a:rPr lang="fr-FR" altLang="fr-FR" sz="1000" dirty="0">
                <a:solidFill>
                  <a:schemeClr val="tx1">
                    <a:lumMod val="75000"/>
                    <a:lumOff val="25000"/>
                  </a:schemeClr>
                </a:solidFill>
              </a:rPr>
              <a:t>(du 1/09 au 31/12)</a:t>
            </a:r>
          </a:p>
          <a:p>
            <a:pPr lvl="3" eaLnBrk="1" hangingPunct="1">
              <a:spcBef>
                <a:spcPts val="200"/>
              </a:spcBef>
              <a:buClr>
                <a:srgbClr val="D11921"/>
              </a:buClr>
              <a:buFont typeface="Arial" panose="020B0604020202020204" pitchFamily="34" charset="0"/>
              <a:buChar char="□"/>
            </a:pPr>
            <a:endParaRPr lang="fr-FR" altLang="fr-FR" sz="1000" dirty="0">
              <a:solidFill>
                <a:schemeClr val="tx1">
                  <a:lumMod val="75000"/>
                  <a:lumOff val="25000"/>
                </a:schemeClr>
              </a:solidFill>
            </a:endParaRPr>
          </a:p>
          <a:p>
            <a:pPr lvl="1" eaLnBrk="1" hangingPunct="1">
              <a:spcBef>
                <a:spcPts val="200"/>
              </a:spcBef>
              <a:buClr>
                <a:srgbClr val="D11921"/>
              </a:buClr>
              <a:buFont typeface="Arial" panose="020B0604020202020204" pitchFamily="34" charset="0"/>
              <a:buChar char="□"/>
            </a:pPr>
            <a:r>
              <a:rPr lang="fr-FR" altLang="fr-FR" sz="1200" b="1" dirty="0">
                <a:solidFill>
                  <a:schemeClr val="tx1">
                    <a:lumMod val="75000"/>
                    <a:lumOff val="25000"/>
                  </a:schemeClr>
                </a:solidFill>
              </a:rPr>
              <a:t>Pour les agriculteurs et viticulteurs </a:t>
            </a:r>
          </a:p>
          <a:p>
            <a:pPr lvl="2" eaLnBrk="1" hangingPunct="1">
              <a:spcBef>
                <a:spcPts val="200"/>
              </a:spcBef>
              <a:buClr>
                <a:srgbClr val="D11921"/>
              </a:buClr>
              <a:buFont typeface="Arial" panose="020B0604020202020204" pitchFamily="34" charset="0"/>
              <a:buChar char="□"/>
            </a:pPr>
            <a:r>
              <a:rPr lang="fr-FR" altLang="fr-FR" sz="1000" dirty="0">
                <a:solidFill>
                  <a:schemeClr val="tx1">
                    <a:lumMod val="75000"/>
                    <a:lumOff val="25000"/>
                  </a:schemeClr>
                </a:solidFill>
              </a:rPr>
              <a:t>Equiper la filière en CBM. </a:t>
            </a:r>
          </a:p>
        </p:txBody>
      </p:sp>
      <p:sp>
        <p:nvSpPr>
          <p:cNvPr id="9" name="Espace réservé du contenu 8">
            <a:extLst>
              <a:ext uri="{FF2B5EF4-FFF2-40B4-BE49-F238E27FC236}">
                <a16:creationId xmlns:a16="http://schemas.microsoft.com/office/drawing/2014/main" id="{9039F360-BA89-4EE3-97A8-0BB19BAEFD08}"/>
              </a:ext>
            </a:extLst>
          </p:cNvPr>
          <p:cNvSpPr>
            <a:spLocks noGrp="1"/>
          </p:cNvSpPr>
          <p:nvPr>
            <p:ph idx="17"/>
          </p:nvPr>
        </p:nvSpPr>
        <p:spPr>
          <a:xfrm>
            <a:off x="695325" y="1279525"/>
            <a:ext cx="5208588" cy="2365375"/>
          </a:xfrm>
          <a:ln w="28575">
            <a:solidFill>
              <a:srgbClr val="92D050"/>
            </a:solidFill>
          </a:ln>
        </p:spPr>
        <p:txBody>
          <a:bodyPr rIns="36000"/>
          <a:lstStyle/>
          <a:p>
            <a:pPr marL="0" indent="0" eaLnBrk="1" fontAlgn="auto" hangingPunct="1">
              <a:spcAft>
                <a:spcPts val="0"/>
              </a:spcAft>
              <a:buFont typeface="Arial" panose="020B0604020202020204" pitchFamily="34" charset="0"/>
              <a:buNone/>
              <a:defRPr/>
            </a:pPr>
            <a:r>
              <a:rPr lang="fr-FR" dirty="0"/>
              <a:t> </a:t>
            </a:r>
          </a:p>
        </p:txBody>
      </p:sp>
      <p:sp>
        <p:nvSpPr>
          <p:cNvPr id="17413" name="Espace réservé du texte 5">
            <a:extLst>
              <a:ext uri="{FF2B5EF4-FFF2-40B4-BE49-F238E27FC236}">
                <a16:creationId xmlns:a16="http://schemas.microsoft.com/office/drawing/2014/main" id="{F1CC60BC-3541-4EF6-A36A-60520ECC6F93}"/>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71BF44"/>
                </a:solidFill>
              </a:rPr>
              <a:t>CREDITS </a:t>
            </a:r>
            <a:r>
              <a:rPr lang="fr-FR" altLang="fr-FR" dirty="0"/>
              <a:t>- Les moyens mis à disposition</a:t>
            </a:r>
          </a:p>
        </p:txBody>
      </p:sp>
      <p:sp>
        <p:nvSpPr>
          <p:cNvPr id="7" name="Espace réservé du texte 6">
            <a:extLst>
              <a:ext uri="{FF2B5EF4-FFF2-40B4-BE49-F238E27FC236}">
                <a16:creationId xmlns:a16="http://schemas.microsoft.com/office/drawing/2014/main" id="{2E4ECC6D-5326-4F49-B633-FF90AB3BF3C6}"/>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b="0" dirty="0"/>
              <a:t>Grand Public</a:t>
            </a:r>
            <a:r>
              <a:rPr lang="fr-FR" dirty="0"/>
              <a:t> - Premiums - </a:t>
            </a:r>
            <a:r>
              <a:rPr lang="fr-FR" dirty="0">
                <a:solidFill>
                  <a:srgbClr val="C00000"/>
                </a:solidFill>
              </a:rPr>
              <a:t>Professionnels</a:t>
            </a:r>
            <a:r>
              <a:rPr lang="fr-FR" dirty="0"/>
              <a:t> </a:t>
            </a:r>
          </a:p>
        </p:txBody>
      </p:sp>
      <p:sp>
        <p:nvSpPr>
          <p:cNvPr id="10" name="Espace réservé du contenu 8">
            <a:extLst>
              <a:ext uri="{FF2B5EF4-FFF2-40B4-BE49-F238E27FC236}">
                <a16:creationId xmlns:a16="http://schemas.microsoft.com/office/drawing/2014/main" id="{BF55E6CB-61B9-4C2B-87D0-EC7B35C90D7A}"/>
              </a:ext>
            </a:extLst>
          </p:cNvPr>
          <p:cNvSpPr txBox="1">
            <a:spLocks/>
          </p:cNvSpPr>
          <p:nvPr/>
        </p:nvSpPr>
        <p:spPr>
          <a:xfrm>
            <a:off x="6046788" y="1279525"/>
            <a:ext cx="5629275" cy="2365375"/>
          </a:xfrm>
          <a:prstGeom prst="rect">
            <a:avLst/>
          </a:prstGeom>
          <a:noFill/>
          <a:ln w="28575">
            <a:solidFill>
              <a:srgbClr val="92D05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b="1" dirty="0">
                <a:solidFill>
                  <a:srgbClr val="C00000"/>
                </a:solidFill>
              </a:rPr>
              <a:t>Des idées pour engager la discussion</a:t>
            </a:r>
          </a:p>
          <a:p>
            <a:pPr marL="0" indent="0">
              <a:buNone/>
              <a:defRPr/>
            </a:pPr>
            <a:endParaRPr lang="fr-FR" sz="400" b="1" dirty="0">
              <a:solidFill>
                <a:srgbClr val="C00000"/>
              </a:solidFill>
            </a:endParaRPr>
          </a:p>
          <a:p>
            <a:pPr lvl="1">
              <a:buFont typeface="Wingdings" panose="05000000000000000000" pitchFamily="2" charset="2"/>
              <a:buChar char="§"/>
              <a:defRPr/>
            </a:pPr>
            <a:r>
              <a:rPr lang="fr-FR" sz="1200" dirty="0"/>
              <a:t>Professionnels de santé : Immobiliser votre véhicule pour entretien ou panne, est-ce une contrainte pour votre activité ?</a:t>
            </a:r>
          </a:p>
          <a:p>
            <a:pPr lvl="1">
              <a:buFont typeface="Wingdings" panose="05000000000000000000" pitchFamily="2" charset="2"/>
              <a:buChar char="§"/>
              <a:defRPr/>
            </a:pPr>
            <a:endParaRPr lang="fr-FR" sz="400" dirty="0"/>
          </a:p>
          <a:p>
            <a:pPr lvl="1">
              <a:buFont typeface="Wingdings" panose="05000000000000000000" pitchFamily="2" charset="2"/>
              <a:buChar char="§"/>
              <a:defRPr/>
            </a:pPr>
            <a:r>
              <a:rPr lang="fr-FR" sz="1200" dirty="0"/>
              <a:t>Agri-</a:t>
            </a:r>
            <a:r>
              <a:rPr lang="fr-FR" sz="1200" dirty="0" err="1"/>
              <a:t>viti</a:t>
            </a:r>
            <a:r>
              <a:rPr lang="fr-FR" sz="1200" dirty="0"/>
              <a:t> : Financer à 100% votre matériel, sans avance ou crédit de TVA à récupérer qu’en pensez-vous ?</a:t>
            </a:r>
          </a:p>
          <a:p>
            <a:pPr lvl="1">
              <a:buFont typeface="Wingdings" panose="05000000000000000000" pitchFamily="2" charset="2"/>
              <a:buChar char="§"/>
              <a:defRPr/>
            </a:pPr>
            <a:endParaRPr lang="fr-FR" sz="400" dirty="0"/>
          </a:p>
          <a:p>
            <a:pPr lvl="1">
              <a:buFont typeface="Wingdings" panose="05000000000000000000" pitchFamily="2" charset="2"/>
              <a:buChar char="§"/>
              <a:defRPr/>
            </a:pPr>
            <a:r>
              <a:rPr lang="fr-FR" sz="1200" dirty="0"/>
              <a:t>Agri-</a:t>
            </a:r>
            <a:r>
              <a:rPr lang="fr-FR" sz="1200" dirty="0" err="1"/>
              <a:t>viti</a:t>
            </a:r>
            <a:r>
              <a:rPr lang="fr-FR" sz="1200" dirty="0"/>
              <a:t> : Adapter votre loyer en fonction des évolutions cycliques de votre trésorerie, n’est-ce pas la solution la plus adaptée à vos besoins?</a:t>
            </a:r>
          </a:p>
        </p:txBody>
      </p:sp>
      <p:pic>
        <p:nvPicPr>
          <p:cNvPr id="82" name="Image 81">
            <a:extLst>
              <a:ext uri="{FF2B5EF4-FFF2-40B4-BE49-F238E27FC236}">
                <a16:creationId xmlns:a16="http://schemas.microsoft.com/office/drawing/2014/main" id="{04601EE3-1F51-40FA-85AE-9B9A1ECC8584}"/>
              </a:ext>
            </a:extLst>
          </p:cNvPr>
          <p:cNvPicPr>
            <a:picLocks noChangeAspect="1"/>
          </p:cNvPicPr>
          <p:nvPr/>
        </p:nvPicPr>
        <p:blipFill>
          <a:blip r:embed="rId4"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pic>
        <p:nvPicPr>
          <p:cNvPr id="17432" name="Image 39">
            <a:extLst>
              <a:ext uri="{FF2B5EF4-FFF2-40B4-BE49-F238E27FC236}">
                <a16:creationId xmlns:a16="http://schemas.microsoft.com/office/drawing/2014/main" id="{5BDD23B5-5655-4906-B32B-B95F9F4397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9288" y="3876675"/>
            <a:ext cx="5715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Espace réservé du contenu 8">
            <a:extLst>
              <a:ext uri="{FF2B5EF4-FFF2-40B4-BE49-F238E27FC236}">
                <a16:creationId xmlns:a16="http://schemas.microsoft.com/office/drawing/2014/main" id="{420786A8-8513-4D47-9BDA-DEAD290E2B2C}"/>
              </a:ext>
            </a:extLst>
          </p:cNvPr>
          <p:cNvSpPr txBox="1">
            <a:spLocks/>
          </p:cNvSpPr>
          <p:nvPr/>
        </p:nvSpPr>
        <p:spPr>
          <a:xfrm>
            <a:off x="695325" y="1268413"/>
            <a:ext cx="4591050" cy="2365375"/>
          </a:xfrm>
          <a:prstGeom prst="rect">
            <a:avLst/>
          </a:prstGeom>
          <a:ln w="28575">
            <a:noFill/>
          </a:ln>
        </p:spPr>
        <p:txBody>
          <a:bodyPr rIns="36000"/>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fontAlgn="auto" hangingPunct="1">
              <a:spcAft>
                <a:spcPts val="0"/>
              </a:spcAft>
              <a:defRPr/>
            </a:pPr>
            <a:r>
              <a:rPr lang="fr-FR" sz="1400" b="1" dirty="0">
                <a:solidFill>
                  <a:srgbClr val="C00000"/>
                </a:solidFill>
              </a:rPr>
              <a:t>Qui contacter ? </a:t>
            </a:r>
          </a:p>
          <a:p>
            <a:pPr lvl="1" eaLnBrk="1" fontAlgn="auto" hangingPunct="1">
              <a:spcBef>
                <a:spcPts val="300"/>
              </a:spcBef>
              <a:spcAft>
                <a:spcPts val="0"/>
              </a:spcAft>
              <a:defRPr/>
            </a:pPr>
            <a:endParaRPr lang="fr-FR" sz="1200" b="1" dirty="0"/>
          </a:p>
          <a:p>
            <a:pPr lvl="1" eaLnBrk="1" fontAlgn="auto" hangingPunct="1">
              <a:spcBef>
                <a:spcPts val="300"/>
              </a:spcBef>
              <a:spcAft>
                <a:spcPts val="0"/>
              </a:spcAft>
              <a:defRPr/>
            </a:pPr>
            <a:r>
              <a:rPr lang="fr-FR" sz="1200" dirty="0"/>
              <a:t>Les cibles GERC prioritaires</a:t>
            </a:r>
          </a:p>
          <a:p>
            <a:pPr lvl="2" eaLnBrk="1" fontAlgn="auto" hangingPunct="1">
              <a:spcBef>
                <a:spcPts val="300"/>
              </a:spcBef>
              <a:spcAft>
                <a:spcPts val="0"/>
              </a:spcAft>
              <a:defRPr/>
            </a:pPr>
            <a:endParaRPr lang="fr-FR" sz="500" b="1" dirty="0"/>
          </a:p>
          <a:p>
            <a:pPr lvl="2" eaLnBrk="1" fontAlgn="auto" hangingPunct="1">
              <a:spcBef>
                <a:spcPts val="300"/>
              </a:spcBef>
              <a:spcAft>
                <a:spcPts val="0"/>
              </a:spcAft>
              <a:defRPr/>
            </a:pPr>
            <a:r>
              <a:rPr lang="fr-FR" sz="1000" b="1" dirty="0"/>
              <a:t>Les Professionnels de santé </a:t>
            </a:r>
            <a:r>
              <a:rPr lang="fr-FR" sz="1000" dirty="0"/>
              <a:t>(cible de 3224 clients)</a:t>
            </a:r>
          </a:p>
          <a:p>
            <a:pPr marL="927000" lvl="2" indent="0" eaLnBrk="1" fontAlgn="auto" hangingPunct="1">
              <a:spcBef>
                <a:spcPts val="300"/>
              </a:spcBef>
              <a:spcAft>
                <a:spcPts val="0"/>
              </a:spcAft>
              <a:buNone/>
              <a:defRPr/>
            </a:pPr>
            <a:r>
              <a:rPr lang="fr-FR" sz="1000" dirty="0"/>
              <a:t>Non détenteurs de CBM ou LDD</a:t>
            </a:r>
          </a:p>
          <a:p>
            <a:pPr marL="927000" lvl="2" indent="0" eaLnBrk="1" fontAlgn="auto" hangingPunct="1">
              <a:spcBef>
                <a:spcPts val="300"/>
              </a:spcBef>
              <a:spcAft>
                <a:spcPts val="0"/>
              </a:spcAft>
              <a:buNone/>
              <a:defRPr/>
            </a:pPr>
            <a:r>
              <a:rPr lang="fr-FR" sz="1000" dirty="0"/>
              <a:t>En activité </a:t>
            </a:r>
          </a:p>
          <a:p>
            <a:pPr marL="927000" lvl="2" indent="0" eaLnBrk="1" fontAlgn="auto" hangingPunct="1">
              <a:spcBef>
                <a:spcPts val="300"/>
              </a:spcBef>
              <a:spcAft>
                <a:spcPts val="0"/>
              </a:spcAft>
              <a:buNone/>
              <a:defRPr/>
            </a:pPr>
            <a:endParaRPr lang="fr-FR" sz="1000" dirty="0"/>
          </a:p>
          <a:p>
            <a:pPr lvl="2" eaLnBrk="1" fontAlgn="auto" hangingPunct="1">
              <a:spcBef>
                <a:spcPts val="300"/>
              </a:spcBef>
              <a:spcAft>
                <a:spcPts val="0"/>
              </a:spcAft>
              <a:defRPr/>
            </a:pPr>
            <a:r>
              <a:rPr lang="fr-FR" sz="1000" b="1" dirty="0"/>
              <a:t>Les agriculteurs et Viticulteurs </a:t>
            </a:r>
            <a:r>
              <a:rPr lang="fr-FR" sz="1000" dirty="0"/>
              <a:t>(cible de 1370 clients)</a:t>
            </a:r>
            <a:endParaRPr lang="fr-FR" sz="1050" b="1" dirty="0"/>
          </a:p>
        </p:txBody>
      </p:sp>
      <p:sp>
        <p:nvSpPr>
          <p:cNvPr id="40" name="Espace réservé du contenu 8">
            <a:extLst>
              <a:ext uri="{FF2B5EF4-FFF2-40B4-BE49-F238E27FC236}">
                <a16:creationId xmlns:a16="http://schemas.microsoft.com/office/drawing/2014/main" id="{5F775434-AE0B-4BCF-B234-8D35FE365A88}"/>
              </a:ext>
            </a:extLst>
          </p:cNvPr>
          <p:cNvSpPr txBox="1">
            <a:spLocks/>
          </p:cNvSpPr>
          <p:nvPr/>
        </p:nvSpPr>
        <p:spPr bwMode="auto">
          <a:xfrm>
            <a:off x="6511925" y="3810000"/>
            <a:ext cx="5172075" cy="2146300"/>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sp>
        <p:nvSpPr>
          <p:cNvPr id="41" name="Espace réservé du contenu 8">
            <a:extLst>
              <a:ext uri="{FF2B5EF4-FFF2-40B4-BE49-F238E27FC236}">
                <a16:creationId xmlns:a16="http://schemas.microsoft.com/office/drawing/2014/main" id="{EE51D36D-B56A-4D0C-80A2-4020685029B7}"/>
              </a:ext>
            </a:extLst>
          </p:cNvPr>
          <p:cNvSpPr txBox="1">
            <a:spLocks/>
          </p:cNvSpPr>
          <p:nvPr/>
        </p:nvSpPr>
        <p:spPr>
          <a:xfrm>
            <a:off x="6672974" y="3871219"/>
            <a:ext cx="4909425" cy="446333"/>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300"/>
              </a:spcBef>
              <a:defRPr/>
            </a:pPr>
            <a:r>
              <a:rPr lang="fr-FR" b="1" dirty="0">
                <a:solidFill>
                  <a:srgbClr val="C00000"/>
                </a:solidFill>
              </a:rPr>
              <a:t>Impact Part Variable</a:t>
            </a:r>
          </a:p>
          <a:p>
            <a:pPr marL="0" indent="0" algn="ctr">
              <a:spcBef>
                <a:spcPts val="300"/>
              </a:spcBef>
              <a:buFont typeface="Arial" panose="020B0604020202020204" pitchFamily="34" charset="0"/>
              <a:buNone/>
              <a:defRPr/>
            </a:pPr>
            <a:endParaRPr lang="fr-FR" sz="800" b="1" dirty="0"/>
          </a:p>
          <a:p>
            <a:pPr marL="0" indent="0" algn="ctr">
              <a:spcBef>
                <a:spcPts val="300"/>
              </a:spcBef>
              <a:buFont typeface="Arial" panose="020B0604020202020204" pitchFamily="34" charset="0"/>
              <a:buNone/>
              <a:defRPr/>
            </a:pPr>
            <a:endParaRPr lang="fr-FR" sz="1200" i="1" dirty="0"/>
          </a:p>
        </p:txBody>
      </p:sp>
      <p:sp>
        <p:nvSpPr>
          <p:cNvPr id="42" name="Espace réservé du contenu 8">
            <a:extLst>
              <a:ext uri="{FF2B5EF4-FFF2-40B4-BE49-F238E27FC236}">
                <a16:creationId xmlns:a16="http://schemas.microsoft.com/office/drawing/2014/main" id="{38569D47-16A0-4E41-AF1B-73810ECDE6D2}"/>
              </a:ext>
            </a:extLst>
          </p:cNvPr>
          <p:cNvSpPr txBox="1">
            <a:spLocks/>
          </p:cNvSpPr>
          <p:nvPr/>
        </p:nvSpPr>
        <p:spPr>
          <a:xfrm>
            <a:off x="9190705" y="4218406"/>
            <a:ext cx="2484438" cy="1405688"/>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300"/>
              </a:spcBef>
              <a:buFont typeface="Arial" panose="020B0604020202020204" pitchFamily="34" charset="0"/>
              <a:buNone/>
              <a:defRPr/>
            </a:pPr>
            <a:endParaRPr lang="fr-FR" sz="800" b="1" dirty="0"/>
          </a:p>
          <a:p>
            <a:pPr marL="0" lvl="0" indent="0" algn="ctr">
              <a:spcBef>
                <a:spcPts val="300"/>
              </a:spcBef>
              <a:buNone/>
              <a:defRPr/>
            </a:pPr>
            <a:r>
              <a:rPr lang="fr-FR" sz="1200" b="1" i="1" dirty="0"/>
              <a:t>Baromètre / crédit :</a:t>
            </a:r>
          </a:p>
          <a:p>
            <a:pPr marL="0" lvl="0" indent="0" algn="ctr">
              <a:spcBef>
                <a:spcPts val="300"/>
              </a:spcBef>
              <a:buNone/>
              <a:defRPr/>
            </a:pPr>
            <a:r>
              <a:rPr lang="fr-FR" sz="1200" i="1" dirty="0"/>
              <a:t>Mises à la route ou premiers loyers</a:t>
            </a:r>
          </a:p>
          <a:p>
            <a:pPr marL="0" lvl="0" indent="0" algn="ctr">
              <a:spcBef>
                <a:spcPts val="300"/>
              </a:spcBef>
              <a:buNone/>
              <a:defRPr/>
            </a:pPr>
            <a:r>
              <a:rPr lang="fr-FR" sz="1200" i="1" dirty="0"/>
              <a:t>Vente sur client non détenteur de l’univers (x 2 si EER)</a:t>
            </a:r>
          </a:p>
        </p:txBody>
      </p:sp>
      <p:sp>
        <p:nvSpPr>
          <p:cNvPr id="43" name="Espace réservé du contenu 8">
            <a:extLst>
              <a:ext uri="{FF2B5EF4-FFF2-40B4-BE49-F238E27FC236}">
                <a16:creationId xmlns:a16="http://schemas.microsoft.com/office/drawing/2014/main" id="{0561EC84-5B5E-45F8-BC9F-E9ED4F159578}"/>
              </a:ext>
            </a:extLst>
          </p:cNvPr>
          <p:cNvSpPr txBox="1">
            <a:spLocks/>
          </p:cNvSpPr>
          <p:nvPr/>
        </p:nvSpPr>
        <p:spPr>
          <a:xfrm>
            <a:off x="6632448" y="4437062"/>
            <a:ext cx="2484438" cy="860425"/>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300"/>
              </a:spcBef>
              <a:buFont typeface="Arial" panose="020B0604020202020204" pitchFamily="34" charset="0"/>
              <a:buNone/>
              <a:defRPr/>
            </a:pPr>
            <a:endParaRPr lang="fr-FR" sz="800" b="1" dirty="0"/>
          </a:p>
          <a:p>
            <a:pPr marL="0" indent="0" algn="ctr">
              <a:spcBef>
                <a:spcPts val="300"/>
              </a:spcBef>
              <a:buNone/>
              <a:defRPr/>
            </a:pPr>
            <a:r>
              <a:rPr lang="fr-FR" sz="1200" b="1" i="1" dirty="0"/>
              <a:t>PV sur objectif / crédit : </a:t>
            </a:r>
            <a:r>
              <a:rPr lang="fr-FR" sz="1200" i="1" dirty="0"/>
              <a:t>Commandes ou premiers loyers</a:t>
            </a:r>
          </a:p>
        </p:txBody>
      </p:sp>
      <p:sp>
        <p:nvSpPr>
          <p:cNvPr id="23" name="Rectangle 22">
            <a:extLst>
              <a:ext uri="{FF2B5EF4-FFF2-40B4-BE49-F238E27FC236}">
                <a16:creationId xmlns:a16="http://schemas.microsoft.com/office/drawing/2014/main" id="{96AFDA14-3702-4AD2-BCF6-75AA210C9B4E}"/>
              </a:ext>
            </a:extLst>
          </p:cNvPr>
          <p:cNvSpPr/>
          <p:nvPr/>
        </p:nvSpPr>
        <p:spPr>
          <a:xfrm>
            <a:off x="755963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6"/>
              </a:rPr>
              <a:t>Book GERC</a:t>
            </a:r>
            <a:endParaRPr lang="fr-FR" sz="1400" dirty="0"/>
          </a:p>
        </p:txBody>
      </p:sp>
      <p:sp>
        <p:nvSpPr>
          <p:cNvPr id="24" name="Rectangle 23">
            <a:extLst>
              <a:ext uri="{FF2B5EF4-FFF2-40B4-BE49-F238E27FC236}">
                <a16:creationId xmlns:a16="http://schemas.microsoft.com/office/drawing/2014/main" id="{749ED18A-779D-4765-9B5D-84BB668C3F64}"/>
              </a:ext>
            </a:extLst>
          </p:cNvPr>
          <p:cNvSpPr/>
          <p:nvPr/>
        </p:nvSpPr>
        <p:spPr>
          <a:xfrm>
            <a:off x="345118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7"/>
              </a:rPr>
              <a:t>Offres promos</a:t>
            </a:r>
            <a:endParaRPr lang="fr-FR" sz="1400" dirty="0"/>
          </a:p>
        </p:txBody>
      </p:sp>
      <p:pic>
        <p:nvPicPr>
          <p:cNvPr id="25" name="Image 24">
            <a:extLst>
              <a:ext uri="{FF2B5EF4-FFF2-40B4-BE49-F238E27FC236}">
                <a16:creationId xmlns:a16="http://schemas.microsoft.com/office/drawing/2014/main" id="{4EC818A2-CB5D-4D45-93E2-6E7F29F08952}"/>
              </a:ext>
            </a:extLst>
          </p:cNvPr>
          <p:cNvPicPr>
            <a:picLocks noChangeAspect="1"/>
          </p:cNvPicPr>
          <p:nvPr/>
        </p:nvPicPr>
        <p:blipFill>
          <a:blip r:embed="rId8" cstate="screen">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flipH="1">
            <a:off x="4783602" y="6078995"/>
            <a:ext cx="404379" cy="475131"/>
          </a:xfrm>
          <a:prstGeom prst="rect">
            <a:avLst/>
          </a:prstGeom>
          <a:noFill/>
        </p:spPr>
      </p:pic>
      <p:pic>
        <p:nvPicPr>
          <p:cNvPr id="27" name="Image 26">
            <a:extLst>
              <a:ext uri="{FF2B5EF4-FFF2-40B4-BE49-F238E27FC236}">
                <a16:creationId xmlns:a16="http://schemas.microsoft.com/office/drawing/2014/main" id="{AC282829-14D8-4AE3-BDF9-60373CEAEB5D}"/>
              </a:ext>
            </a:extLst>
          </p:cNvPr>
          <p:cNvPicPr>
            <a:picLocks noChangeAspect="1"/>
          </p:cNvPicPr>
          <p:nvPr/>
        </p:nvPicPr>
        <p:blipFill>
          <a:blip r:embed="rId8" cstate="screen">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flipH="1">
            <a:off x="8823325" y="6075025"/>
            <a:ext cx="404379" cy="475131"/>
          </a:xfrm>
          <a:prstGeom prst="rect">
            <a:avLst/>
          </a:prstGeom>
          <a:noFill/>
        </p:spPr>
      </p:pic>
    </p:spTree>
    <p:extLst>
      <p:ext uri="{BB962C8B-B14F-4D97-AF65-F5344CB8AC3E}">
        <p14:creationId xmlns:p14="http://schemas.microsoft.com/office/powerpoint/2010/main" val="2756455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a:extLst>
              <a:ext uri="{FF2B5EF4-FFF2-40B4-BE49-F238E27FC236}">
                <a16:creationId xmlns:a16="http://schemas.microsoft.com/office/drawing/2014/main" id="{4869B6C7-3811-4877-9BD1-68E04C8148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8781" y="1498430"/>
            <a:ext cx="844764" cy="1956140"/>
          </a:xfrm>
          <a:prstGeom prst="rect">
            <a:avLst/>
          </a:prstGeom>
        </p:spPr>
      </p:pic>
      <p:pic>
        <p:nvPicPr>
          <p:cNvPr id="30" name="Image 5">
            <a:extLst>
              <a:ext uri="{FF2B5EF4-FFF2-40B4-BE49-F238E27FC236}">
                <a16:creationId xmlns:a16="http://schemas.microsoft.com/office/drawing/2014/main" id="{3E08F3FB-AD34-49AF-B818-27AC7089DDD9}"/>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2" name="Espace réservé du contenu 8">
            <a:extLst>
              <a:ext uri="{FF2B5EF4-FFF2-40B4-BE49-F238E27FC236}">
                <a16:creationId xmlns:a16="http://schemas.microsoft.com/office/drawing/2014/main" id="{F2A021BB-AA1D-4752-B18D-C8F81CA66627}"/>
              </a:ext>
            </a:extLst>
          </p:cNvPr>
          <p:cNvSpPr txBox="1">
            <a:spLocks/>
          </p:cNvSpPr>
          <p:nvPr/>
        </p:nvSpPr>
        <p:spPr bwMode="auto">
          <a:xfrm>
            <a:off x="6503988" y="3810000"/>
            <a:ext cx="5172075" cy="2146300"/>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sp>
        <p:nvSpPr>
          <p:cNvPr id="43" name="Espace réservé du contenu 8">
            <a:extLst>
              <a:ext uri="{FF2B5EF4-FFF2-40B4-BE49-F238E27FC236}">
                <a16:creationId xmlns:a16="http://schemas.microsoft.com/office/drawing/2014/main" id="{7A75566E-3029-4A09-9499-0F6E1A63B1F3}"/>
              </a:ext>
            </a:extLst>
          </p:cNvPr>
          <p:cNvSpPr txBox="1">
            <a:spLocks/>
          </p:cNvSpPr>
          <p:nvPr/>
        </p:nvSpPr>
        <p:spPr>
          <a:xfrm>
            <a:off x="695325" y="1266825"/>
            <a:ext cx="5226050" cy="2393950"/>
          </a:xfrm>
          <a:prstGeom prst="rect">
            <a:avLst/>
          </a:prstGeom>
          <a:noFill/>
          <a:ln w="28575">
            <a:solidFill>
              <a:srgbClr val="FFC20A"/>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dirty="0"/>
          </a:p>
        </p:txBody>
      </p:sp>
      <p:sp>
        <p:nvSpPr>
          <p:cNvPr id="18435" name="Espace réservé du texte 5">
            <a:extLst>
              <a:ext uri="{FF2B5EF4-FFF2-40B4-BE49-F238E27FC236}">
                <a16:creationId xmlns:a16="http://schemas.microsoft.com/office/drawing/2014/main" id="{AFAFF7F2-7C0D-43D1-839A-2749FC03D2AB}"/>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FFC20A"/>
                </a:solidFill>
              </a:rPr>
              <a:t>IARD PRO</a:t>
            </a:r>
            <a:r>
              <a:rPr lang="fr-FR" altLang="fr-FR" dirty="0"/>
              <a:t> - Les moyens mis à disposition </a:t>
            </a:r>
          </a:p>
        </p:txBody>
      </p:sp>
      <p:sp>
        <p:nvSpPr>
          <p:cNvPr id="7" name="Espace réservé du texte 6">
            <a:extLst>
              <a:ext uri="{FF2B5EF4-FFF2-40B4-BE49-F238E27FC236}">
                <a16:creationId xmlns:a16="http://schemas.microsoft.com/office/drawing/2014/main" id="{7BF10807-7607-42CC-9E8A-7AE3A166ED80}"/>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t>Grand Public</a:t>
            </a:r>
            <a:r>
              <a:rPr dirty="0"/>
              <a:t> - Premiums - </a:t>
            </a:r>
            <a:r>
              <a:rPr dirty="0">
                <a:solidFill>
                  <a:srgbClr val="C00000"/>
                </a:solidFill>
              </a:rPr>
              <a:t>Professionnels</a:t>
            </a:r>
            <a:r>
              <a:rPr dirty="0"/>
              <a:t> </a:t>
            </a:r>
          </a:p>
        </p:txBody>
      </p:sp>
      <p:sp>
        <p:nvSpPr>
          <p:cNvPr id="51" name="Rectangle 50">
            <a:extLst>
              <a:ext uri="{FF2B5EF4-FFF2-40B4-BE49-F238E27FC236}">
                <a16:creationId xmlns:a16="http://schemas.microsoft.com/office/drawing/2014/main" id="{2DCE2E52-B6ED-4BA2-8C1F-3A0A629682DB}"/>
              </a:ext>
            </a:extLst>
          </p:cNvPr>
          <p:cNvSpPr/>
          <p:nvPr/>
        </p:nvSpPr>
        <p:spPr>
          <a:xfrm>
            <a:off x="8823325" y="5208588"/>
            <a:ext cx="609600" cy="574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2" name="Espace réservé du contenu 8">
            <a:extLst>
              <a:ext uri="{FF2B5EF4-FFF2-40B4-BE49-F238E27FC236}">
                <a16:creationId xmlns:a16="http://schemas.microsoft.com/office/drawing/2014/main" id="{ADBF85AF-111B-4B9C-89F1-F58648825E66}"/>
              </a:ext>
            </a:extLst>
          </p:cNvPr>
          <p:cNvSpPr txBox="1">
            <a:spLocks/>
          </p:cNvSpPr>
          <p:nvPr/>
        </p:nvSpPr>
        <p:spPr>
          <a:xfrm>
            <a:off x="6046788" y="1279525"/>
            <a:ext cx="5629274" cy="2393950"/>
          </a:xfrm>
          <a:prstGeom prst="rect">
            <a:avLst/>
          </a:prstGeom>
          <a:noFill/>
          <a:ln w="28575">
            <a:solidFill>
              <a:srgbClr val="FFC20A"/>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b="1" dirty="0">
                <a:solidFill>
                  <a:srgbClr val="C00000"/>
                </a:solidFill>
              </a:rPr>
              <a:t>Des idées pour engager la discussion</a:t>
            </a:r>
          </a:p>
          <a:p>
            <a:pPr>
              <a:defRPr/>
            </a:pPr>
            <a:endParaRPr lang="fr-FR" sz="300" b="1" dirty="0">
              <a:solidFill>
                <a:srgbClr val="C00000"/>
              </a:solidFill>
            </a:endParaRPr>
          </a:p>
          <a:p>
            <a:pPr lvl="1" algn="just">
              <a:buClr>
                <a:srgbClr val="D11921"/>
              </a:buClr>
              <a:defRPr/>
            </a:pPr>
            <a:endParaRPr lang="fr-FR" sz="1200" dirty="0"/>
          </a:p>
          <a:p>
            <a:pPr lvl="1" algn="just">
              <a:buClr>
                <a:srgbClr val="D11921"/>
              </a:buClr>
              <a:defRPr/>
            </a:pPr>
            <a:r>
              <a:rPr lang="fr-FR" sz="1200" dirty="0"/>
              <a:t>Quelles dispositions avez-vous prises pour protéger vos biens </a:t>
            </a:r>
            <a:r>
              <a:rPr lang="fr-FR" sz="1200" i="1" dirty="0"/>
              <a:t>(local et son contenu, véhicule professionnel)</a:t>
            </a:r>
            <a:r>
              <a:rPr lang="fr-FR" sz="1200" dirty="0"/>
              <a:t> ?</a:t>
            </a:r>
          </a:p>
          <a:p>
            <a:pPr lvl="1" algn="just">
              <a:buClr>
                <a:srgbClr val="D11921"/>
              </a:buClr>
              <a:defRPr/>
            </a:pPr>
            <a:endParaRPr lang="fr-FR" sz="1200" dirty="0"/>
          </a:p>
          <a:p>
            <a:pPr lvl="1" algn="just">
              <a:buClr>
                <a:srgbClr val="D11921"/>
              </a:buClr>
              <a:defRPr/>
            </a:pPr>
            <a:r>
              <a:rPr lang="fr-FR" sz="1200" dirty="0"/>
              <a:t>De quelles garanties disposez-vous pour couvrir les risques liés à votre activité ?</a:t>
            </a:r>
          </a:p>
        </p:txBody>
      </p:sp>
      <p:sp>
        <p:nvSpPr>
          <p:cNvPr id="18451" name="Espace réservé du contenu 8">
            <a:extLst>
              <a:ext uri="{FF2B5EF4-FFF2-40B4-BE49-F238E27FC236}">
                <a16:creationId xmlns:a16="http://schemas.microsoft.com/office/drawing/2014/main" id="{A639A57E-698B-45FF-8A3D-84A40CC4CCA9}"/>
              </a:ext>
            </a:extLst>
          </p:cNvPr>
          <p:cNvSpPr txBox="1">
            <a:spLocks/>
          </p:cNvSpPr>
          <p:nvPr/>
        </p:nvSpPr>
        <p:spPr bwMode="auto">
          <a:xfrm>
            <a:off x="695325" y="3812247"/>
            <a:ext cx="5683250" cy="2149475"/>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54" name="Espace réservé du contenu 8">
            <a:extLst>
              <a:ext uri="{FF2B5EF4-FFF2-40B4-BE49-F238E27FC236}">
                <a16:creationId xmlns:a16="http://schemas.microsoft.com/office/drawing/2014/main" id="{006715AF-5CA4-4203-A679-71D4F2AF419E}"/>
              </a:ext>
            </a:extLst>
          </p:cNvPr>
          <p:cNvSpPr txBox="1">
            <a:spLocks/>
          </p:cNvSpPr>
          <p:nvPr/>
        </p:nvSpPr>
        <p:spPr>
          <a:xfrm>
            <a:off x="9097963" y="4972050"/>
            <a:ext cx="2484437" cy="984250"/>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Chiffres clés</a:t>
            </a:r>
            <a:endParaRPr lang="fr-FR" sz="1400" i="1" dirty="0"/>
          </a:p>
          <a:p>
            <a:pPr lvl="0" algn="just">
              <a:spcBef>
                <a:spcPct val="20000"/>
              </a:spcBef>
              <a:buClr>
                <a:srgbClr val="C00000"/>
              </a:buClr>
              <a:defRPr/>
            </a:pPr>
            <a:r>
              <a:rPr lang="fr-FR" sz="1200" dirty="0"/>
              <a:t>78 % de nos clients Actifs ne détiennent pas l’Univers Assurances.</a:t>
            </a:r>
          </a:p>
        </p:txBody>
      </p:sp>
      <p:sp>
        <p:nvSpPr>
          <p:cNvPr id="55" name="Espace réservé du contenu 8">
            <a:extLst>
              <a:ext uri="{FF2B5EF4-FFF2-40B4-BE49-F238E27FC236}">
                <a16:creationId xmlns:a16="http://schemas.microsoft.com/office/drawing/2014/main" id="{3CD0A37F-B4A4-4F9F-9184-510E4FF57B8D}"/>
              </a:ext>
            </a:extLst>
          </p:cNvPr>
          <p:cNvSpPr txBox="1">
            <a:spLocks/>
          </p:cNvSpPr>
          <p:nvPr/>
        </p:nvSpPr>
        <p:spPr>
          <a:xfrm>
            <a:off x="6496050" y="3821113"/>
            <a:ext cx="2484438" cy="2135187"/>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Impact Part Variable</a:t>
            </a:r>
            <a:endParaRPr lang="fr-FR" sz="1400" i="1" dirty="0">
              <a:solidFill>
                <a:srgbClr val="C00000"/>
              </a:solidFill>
            </a:endParaRPr>
          </a:p>
          <a:p>
            <a:pPr marL="0" indent="0" algn="ctr">
              <a:buFont typeface="Arial" panose="020B0604020202020204" pitchFamily="34" charset="0"/>
              <a:buNone/>
              <a:defRPr/>
            </a:pPr>
            <a:endParaRPr lang="fr-FR" sz="1400" b="1" i="1" dirty="0"/>
          </a:p>
          <a:p>
            <a:pPr marL="0" indent="0" algn="ctr">
              <a:spcBef>
                <a:spcPts val="300"/>
              </a:spcBef>
              <a:buFont typeface="Arial" panose="020B0604020202020204" pitchFamily="34" charset="0"/>
              <a:buNone/>
              <a:defRPr/>
            </a:pPr>
            <a:r>
              <a:rPr lang="fr-FR" sz="1200" b="1" i="1" dirty="0"/>
              <a:t>PV sur objectif : </a:t>
            </a:r>
          </a:p>
          <a:p>
            <a:pPr marL="0" indent="0" algn="ctr">
              <a:spcBef>
                <a:spcPts val="300"/>
              </a:spcBef>
              <a:buFont typeface="Arial" panose="020B0604020202020204" pitchFamily="34" charset="0"/>
              <a:buNone/>
              <a:defRPr/>
            </a:pPr>
            <a:r>
              <a:rPr lang="fr-FR" sz="1200" i="1" dirty="0"/>
              <a:t>VB IARD Prévoyance</a:t>
            </a:r>
          </a:p>
          <a:p>
            <a:pPr marL="0" indent="0" algn="ctr">
              <a:spcBef>
                <a:spcPts val="300"/>
              </a:spcBef>
              <a:buFont typeface="Arial" panose="020B0604020202020204" pitchFamily="34" charset="0"/>
              <a:buNone/>
              <a:defRPr/>
            </a:pPr>
            <a:endParaRPr lang="fr-FR" sz="1000" i="1" dirty="0"/>
          </a:p>
          <a:p>
            <a:pPr marL="0" indent="0" algn="ctr">
              <a:spcBef>
                <a:spcPts val="300"/>
              </a:spcBef>
              <a:buFont typeface="Arial" panose="020B0604020202020204" pitchFamily="34" charset="0"/>
              <a:buNone/>
              <a:defRPr/>
            </a:pPr>
            <a:r>
              <a:rPr lang="fr-FR" sz="1200" b="1" i="1" dirty="0"/>
              <a:t>Baromètre :</a:t>
            </a:r>
          </a:p>
          <a:p>
            <a:pPr marL="0" indent="0" algn="ctr">
              <a:spcBef>
                <a:spcPts val="300"/>
              </a:spcBef>
              <a:buFont typeface="Arial" panose="020B0604020202020204" pitchFamily="34" charset="0"/>
              <a:buNone/>
              <a:defRPr/>
            </a:pPr>
            <a:r>
              <a:rPr lang="fr-FR" sz="1200" i="1" dirty="0"/>
              <a:t>Ventes nettes,</a:t>
            </a:r>
          </a:p>
          <a:p>
            <a:pPr marL="0" indent="0" algn="ctr">
              <a:spcBef>
                <a:spcPts val="300"/>
              </a:spcBef>
              <a:buFont typeface="Arial" panose="020B0604020202020204" pitchFamily="34" charset="0"/>
              <a:buNone/>
              <a:defRPr/>
            </a:pPr>
            <a:r>
              <a:rPr lang="fr-FR" sz="1200" i="1" dirty="0"/>
              <a:t>Vente sur client non détenteur de l’univers (x 2 si EER)</a:t>
            </a:r>
          </a:p>
        </p:txBody>
      </p:sp>
      <p:sp>
        <p:nvSpPr>
          <p:cNvPr id="62" name="Espace réservé du contenu 8">
            <a:extLst>
              <a:ext uri="{FF2B5EF4-FFF2-40B4-BE49-F238E27FC236}">
                <a16:creationId xmlns:a16="http://schemas.microsoft.com/office/drawing/2014/main" id="{FB45D8A2-D473-4DF9-BE3A-1C0A59E89019}"/>
              </a:ext>
            </a:extLst>
          </p:cNvPr>
          <p:cNvSpPr txBox="1">
            <a:spLocks/>
          </p:cNvSpPr>
          <p:nvPr/>
        </p:nvSpPr>
        <p:spPr>
          <a:xfrm>
            <a:off x="9097963" y="3819525"/>
            <a:ext cx="2484437" cy="1076325"/>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600"/>
              </a:spcAft>
              <a:defRPr/>
            </a:pPr>
            <a:r>
              <a:rPr lang="fr-FR" sz="1400" b="1" dirty="0">
                <a:solidFill>
                  <a:srgbClr val="C00000"/>
                </a:solidFill>
              </a:rPr>
              <a:t>L’astuce Selfcare</a:t>
            </a:r>
          </a:p>
          <a:p>
            <a:pPr marL="0" indent="0" algn="ctr">
              <a:spcBef>
                <a:spcPts val="0"/>
              </a:spcBef>
              <a:buFont typeface="Arial" panose="020B0604020202020204" pitchFamily="34" charset="0"/>
              <a:buNone/>
              <a:defRPr/>
            </a:pPr>
            <a:r>
              <a:rPr lang="fr-FR" sz="1400" dirty="0">
                <a:hlinkClick r:id="rId4"/>
              </a:rPr>
              <a:t>Il est possible de déclarer un sinistre en quelques clics sur l’appli et DEI !</a:t>
            </a:r>
            <a:endParaRPr lang="fr-FR" sz="2000" b="1" dirty="0"/>
          </a:p>
          <a:p>
            <a:pPr>
              <a:defRPr/>
            </a:pPr>
            <a:endParaRPr lang="fr-FR" sz="100" dirty="0"/>
          </a:p>
        </p:txBody>
      </p:sp>
      <p:pic>
        <p:nvPicPr>
          <p:cNvPr id="63" name="Image 62">
            <a:extLst>
              <a:ext uri="{FF2B5EF4-FFF2-40B4-BE49-F238E27FC236}">
                <a16:creationId xmlns:a16="http://schemas.microsoft.com/office/drawing/2014/main" id="{55751762-F46E-4CC2-A39A-78F236062A3C}"/>
              </a:ext>
            </a:extLst>
          </p:cNvPr>
          <p:cNvPicPr>
            <a:picLocks noChangeAspect="1"/>
          </p:cNvPicPr>
          <p:nvPr/>
        </p:nvPicPr>
        <p:blipFill>
          <a:blip r:embed="rId5"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11380041" y="4152976"/>
            <a:ext cx="404379" cy="475131"/>
          </a:xfrm>
          <a:prstGeom prst="rect">
            <a:avLst/>
          </a:prstGeom>
          <a:noFill/>
        </p:spPr>
      </p:pic>
      <p:sp>
        <p:nvSpPr>
          <p:cNvPr id="18460" name="Espace réservé du contenu 8">
            <a:extLst>
              <a:ext uri="{FF2B5EF4-FFF2-40B4-BE49-F238E27FC236}">
                <a16:creationId xmlns:a16="http://schemas.microsoft.com/office/drawing/2014/main" id="{C11A880A-43BA-48BB-84AF-731AEADD4E0F}"/>
              </a:ext>
            </a:extLst>
          </p:cNvPr>
          <p:cNvSpPr txBox="1">
            <a:spLocks noChangeArrowheads="1"/>
          </p:cNvSpPr>
          <p:nvPr/>
        </p:nvSpPr>
        <p:spPr bwMode="auto">
          <a:xfrm>
            <a:off x="695325" y="3834472"/>
            <a:ext cx="5656604"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r>
              <a:rPr lang="fr-FR" altLang="fr-FR" sz="1400" b="1" dirty="0">
                <a:solidFill>
                  <a:srgbClr val="C00000"/>
                </a:solidFill>
                <a:latin typeface="+mn-lt"/>
              </a:rPr>
              <a:t>Les offres à proposer</a:t>
            </a:r>
          </a:p>
          <a:p>
            <a:pPr eaLnBrk="1" hangingPunct="1">
              <a:spcBef>
                <a:spcPts val="600"/>
              </a:spcBef>
              <a:buClr>
                <a:srgbClr val="D11921"/>
              </a:buClr>
              <a:buFont typeface="Arial" panose="020B0604020202020204" pitchFamily="34" charset="0"/>
              <a:buChar char="■"/>
            </a:pPr>
            <a:endParaRPr lang="fr-FR" altLang="fr-FR" sz="400" b="1" dirty="0">
              <a:solidFill>
                <a:srgbClr val="C00000"/>
              </a:solidFill>
              <a:latin typeface="+mn-lt"/>
            </a:endParaRPr>
          </a:p>
          <a:p>
            <a:pPr lvl="1" eaLnBrk="1" hangingPunct="1">
              <a:spcBef>
                <a:spcPts val="600"/>
              </a:spcBef>
              <a:buClr>
                <a:srgbClr val="D11921"/>
              </a:buClr>
              <a:buFont typeface="Arial" panose="020B0604020202020204" pitchFamily="34" charset="0"/>
              <a:buChar char="■"/>
            </a:pPr>
            <a:r>
              <a:rPr lang="fr-FR" altLang="fr-FR" sz="1400" b="1" dirty="0">
                <a:solidFill>
                  <a:schemeClr val="tx1">
                    <a:lumMod val="75000"/>
                    <a:lumOff val="25000"/>
                  </a:schemeClr>
                </a:solidFill>
                <a:latin typeface="+mn-lt"/>
              </a:rPr>
              <a:t>AUTO Pro et MR Pro </a:t>
            </a:r>
            <a:r>
              <a:rPr lang="fr-FR" altLang="fr-FR" sz="1400" dirty="0">
                <a:solidFill>
                  <a:schemeClr val="tx1">
                    <a:lumMod val="75000"/>
                    <a:lumOff val="25000"/>
                  </a:schemeClr>
                </a:solidFill>
                <a:latin typeface="+mn-lt"/>
              </a:rPr>
              <a:t>: </a:t>
            </a:r>
            <a:r>
              <a:rPr lang="fr-FR" altLang="fr-FR" sz="1200" b="1" dirty="0">
                <a:solidFill>
                  <a:srgbClr val="C00000"/>
                </a:solidFill>
                <a:latin typeface="+mn-lt"/>
              </a:rPr>
              <a:t>1 mois de cotisation offert </a:t>
            </a:r>
            <a:r>
              <a:rPr lang="fr-FR" altLang="fr-FR" sz="1200" dirty="0">
                <a:solidFill>
                  <a:schemeClr val="tx1">
                    <a:lumMod val="75000"/>
                    <a:lumOff val="25000"/>
                  </a:schemeClr>
                </a:solidFill>
                <a:latin typeface="+mn-lt"/>
              </a:rPr>
              <a:t>sur le montant TTC de la cotisation annuelle pour toute nouvelle souscription (réservé aux créateurs de moins de 3 ans). </a:t>
            </a:r>
            <a:endParaRPr lang="fr-FR" altLang="fr-FR" sz="1400" dirty="0">
              <a:solidFill>
                <a:schemeClr val="tx1">
                  <a:lumMod val="75000"/>
                  <a:lumOff val="25000"/>
                </a:schemeClr>
              </a:solidFill>
              <a:latin typeface="+mn-lt"/>
            </a:endParaRPr>
          </a:p>
          <a:p>
            <a:pPr lvl="1" eaLnBrk="1" hangingPunct="1">
              <a:spcBef>
                <a:spcPts val="600"/>
              </a:spcBef>
              <a:buClr>
                <a:srgbClr val="D11921"/>
              </a:buClr>
              <a:buFont typeface="Arial" panose="020B0604020202020204" pitchFamily="34" charset="0"/>
              <a:buChar char="■"/>
            </a:pPr>
            <a:endParaRPr lang="fr-FR" altLang="fr-FR" sz="400" dirty="0">
              <a:solidFill>
                <a:schemeClr val="tx1">
                  <a:lumMod val="75000"/>
                  <a:lumOff val="25000"/>
                </a:schemeClr>
              </a:solidFill>
              <a:latin typeface="+mn-lt"/>
            </a:endParaRPr>
          </a:p>
          <a:p>
            <a:pPr lvl="1" eaLnBrk="1" hangingPunct="1">
              <a:spcBef>
                <a:spcPts val="600"/>
              </a:spcBef>
              <a:buClr>
                <a:srgbClr val="D11921"/>
              </a:buClr>
              <a:buFont typeface="Arial" panose="020B0604020202020204" pitchFamily="34" charset="0"/>
              <a:buChar char="■"/>
            </a:pPr>
            <a:r>
              <a:rPr lang="fr-FR" altLang="fr-FR" sz="1400" b="1" dirty="0">
                <a:solidFill>
                  <a:srgbClr val="00B050"/>
                </a:solidFill>
                <a:latin typeface="+mn-lt"/>
              </a:rPr>
              <a:t>AUTO Pro Green</a:t>
            </a:r>
            <a:r>
              <a:rPr lang="fr-FR" altLang="fr-FR" sz="1400" dirty="0">
                <a:solidFill>
                  <a:schemeClr val="tx1">
                    <a:lumMod val="75000"/>
                    <a:lumOff val="25000"/>
                  </a:schemeClr>
                </a:solidFill>
                <a:latin typeface="+mn-lt"/>
              </a:rPr>
              <a:t> : </a:t>
            </a:r>
            <a:r>
              <a:rPr lang="fr-FR" altLang="fr-FR" sz="1200" b="1" dirty="0">
                <a:solidFill>
                  <a:srgbClr val="C00000"/>
                </a:solidFill>
                <a:latin typeface="+mn-lt"/>
              </a:rPr>
              <a:t>100€ de réduction offerts </a:t>
            </a:r>
            <a:r>
              <a:rPr lang="fr-FR" altLang="fr-FR" sz="1200" dirty="0">
                <a:solidFill>
                  <a:schemeClr val="tx1">
                    <a:lumMod val="75000"/>
                    <a:lumOff val="25000"/>
                  </a:schemeClr>
                </a:solidFill>
                <a:latin typeface="+mn-lt"/>
              </a:rPr>
              <a:t>pour toute nouvelle souscription d’un contrat sur un véhicule électrique ou hybride. </a:t>
            </a:r>
            <a:endParaRPr lang="fr-FR" altLang="fr-FR" sz="1400" dirty="0">
              <a:solidFill>
                <a:schemeClr val="tx1">
                  <a:lumMod val="75000"/>
                  <a:lumOff val="25000"/>
                </a:schemeClr>
              </a:solidFill>
              <a:latin typeface="+mn-lt"/>
            </a:endParaRPr>
          </a:p>
        </p:txBody>
      </p:sp>
      <p:pic>
        <p:nvPicPr>
          <p:cNvPr id="82" name="Image 81">
            <a:extLst>
              <a:ext uri="{FF2B5EF4-FFF2-40B4-BE49-F238E27FC236}">
                <a16:creationId xmlns:a16="http://schemas.microsoft.com/office/drawing/2014/main" id="{9126E203-B600-4029-AEB5-2A3A6D292968}"/>
              </a:ext>
            </a:extLst>
          </p:cNvPr>
          <p:cNvPicPr>
            <a:picLocks noChangeAspect="1"/>
          </p:cNvPicPr>
          <p:nvPr/>
        </p:nvPicPr>
        <p:blipFill>
          <a:blip r:embed="rId6"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pic>
        <p:nvPicPr>
          <p:cNvPr id="18466" name="Image 41">
            <a:extLst>
              <a:ext uri="{FF2B5EF4-FFF2-40B4-BE49-F238E27FC236}">
                <a16:creationId xmlns:a16="http://schemas.microsoft.com/office/drawing/2014/main" id="{094CF22E-08F1-4861-BFA0-1EF9FD59C6F0}"/>
              </a:ext>
            </a:extLst>
          </p:cNvPr>
          <p:cNvPicPr>
            <a:picLocks noChangeAspect="1" noChangeArrowheads="1"/>
          </p:cNvPicPr>
          <p:nvPr/>
        </p:nvPicPr>
        <p:blipFill>
          <a:blip r:embed="rId7" cstate="screen">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67388" y="3856697"/>
            <a:ext cx="571500" cy="514350"/>
          </a:xfrm>
          <a:prstGeom prst="rect">
            <a:avLst/>
          </a:prstGeom>
          <a:noFill/>
          <a:ln>
            <a:noFill/>
          </a:ln>
        </p:spPr>
      </p:pic>
      <p:sp>
        <p:nvSpPr>
          <p:cNvPr id="33" name="Espace réservé du contenu 8">
            <a:extLst>
              <a:ext uri="{FF2B5EF4-FFF2-40B4-BE49-F238E27FC236}">
                <a16:creationId xmlns:a16="http://schemas.microsoft.com/office/drawing/2014/main" id="{231D9C34-7A40-4D5B-9271-270972C56B93}"/>
              </a:ext>
            </a:extLst>
          </p:cNvPr>
          <p:cNvSpPr>
            <a:spLocks noGrp="1"/>
          </p:cNvSpPr>
          <p:nvPr>
            <p:ph idx="17"/>
          </p:nvPr>
        </p:nvSpPr>
        <p:spPr>
          <a:xfrm>
            <a:off x="692149" y="1225729"/>
            <a:ext cx="5226050" cy="2393950"/>
          </a:xfrm>
          <a:ln w="28575"/>
        </p:spPr>
        <p:txBody>
          <a:bodyPr/>
          <a:lstStyle/>
          <a:p>
            <a:pPr eaLnBrk="1" fontAlgn="auto" hangingPunct="1">
              <a:spcAft>
                <a:spcPts val="0"/>
              </a:spcAft>
              <a:defRPr/>
            </a:pPr>
            <a:r>
              <a:rPr lang="fr-FR" sz="1400" b="1" dirty="0">
                <a:solidFill>
                  <a:srgbClr val="C00000"/>
                </a:solidFill>
              </a:rPr>
              <a:t>Qui contacter ? </a:t>
            </a:r>
          </a:p>
          <a:p>
            <a:pPr lvl="1" eaLnBrk="1" fontAlgn="auto" hangingPunct="1">
              <a:spcBef>
                <a:spcPts val="300"/>
              </a:spcBef>
              <a:spcAft>
                <a:spcPts val="0"/>
              </a:spcAft>
              <a:defRPr/>
            </a:pPr>
            <a:endParaRPr lang="fr-FR" dirty="0"/>
          </a:p>
          <a:p>
            <a:pPr lvl="1" eaLnBrk="1" fontAlgn="auto" hangingPunct="1">
              <a:spcBef>
                <a:spcPts val="300"/>
              </a:spcBef>
              <a:spcAft>
                <a:spcPts val="0"/>
              </a:spcAft>
              <a:defRPr/>
            </a:pPr>
            <a:endParaRPr lang="fr-FR" dirty="0"/>
          </a:p>
          <a:p>
            <a:pPr lvl="1" eaLnBrk="1" fontAlgn="auto" hangingPunct="1">
              <a:spcBef>
                <a:spcPts val="300"/>
              </a:spcBef>
              <a:spcAft>
                <a:spcPts val="0"/>
              </a:spcAft>
              <a:defRPr/>
            </a:pPr>
            <a:r>
              <a:rPr lang="fr-FR" sz="1200" dirty="0"/>
              <a:t>Fonds de commerce </a:t>
            </a:r>
          </a:p>
          <a:p>
            <a:pPr lvl="1" eaLnBrk="1" fontAlgn="auto" hangingPunct="1">
              <a:spcBef>
                <a:spcPts val="300"/>
              </a:spcBef>
              <a:spcAft>
                <a:spcPts val="0"/>
              </a:spcAft>
              <a:defRPr/>
            </a:pPr>
            <a:endParaRPr lang="fr-FR" dirty="0"/>
          </a:p>
          <a:p>
            <a:pPr lvl="2">
              <a:defRPr/>
            </a:pPr>
            <a:r>
              <a:rPr lang="fr-FR" b="1" dirty="0">
                <a:solidFill>
                  <a:schemeClr val="accent4">
                    <a:lumMod val="75000"/>
                  </a:schemeClr>
                </a:solidFill>
              </a:rPr>
              <a:t>Vos clients sans Univers Assurances :</a:t>
            </a:r>
            <a:br>
              <a:rPr lang="fr-FR" b="1" dirty="0">
                <a:solidFill>
                  <a:schemeClr val="accent4">
                    <a:lumMod val="75000"/>
                  </a:schemeClr>
                </a:solidFill>
              </a:rPr>
            </a:br>
            <a:r>
              <a:rPr lang="fr-FR" dirty="0"/>
              <a:t>Vous pouvez filtrer et trier vos clients non               équipés.</a:t>
            </a:r>
            <a:endParaRPr lang="fr-FR" b="1" dirty="0"/>
          </a:p>
          <a:p>
            <a:pPr eaLnBrk="1" fontAlgn="auto" hangingPunct="1">
              <a:spcAft>
                <a:spcPts val="0"/>
              </a:spcAft>
              <a:defRPr/>
            </a:pPr>
            <a:endParaRPr lang="fr-FR" sz="1400" b="1" dirty="0">
              <a:solidFill>
                <a:srgbClr val="C00000"/>
              </a:solidFill>
            </a:endParaRPr>
          </a:p>
        </p:txBody>
      </p:sp>
      <p:pic>
        <p:nvPicPr>
          <p:cNvPr id="39" name="Picture 2" descr="Sticker arbre été vert pas cher Etiquette &amp;amp;amp; Autocollant">
            <a:extLst>
              <a:ext uri="{FF2B5EF4-FFF2-40B4-BE49-F238E27FC236}">
                <a16:creationId xmlns:a16="http://schemas.microsoft.com/office/drawing/2014/main" id="{34D8867A-2C8B-4493-AEAD-B9E4D63C521F}"/>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6626" y="5036248"/>
            <a:ext cx="413416" cy="41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Image 34">
            <a:extLst>
              <a:ext uri="{FF2B5EF4-FFF2-40B4-BE49-F238E27FC236}">
                <a16:creationId xmlns:a16="http://schemas.microsoft.com/office/drawing/2014/main" id="{FDA1336D-DCFA-47D2-9510-D1A671D3332D}"/>
              </a:ext>
            </a:extLst>
          </p:cNvPr>
          <p:cNvPicPr>
            <a:picLocks noChangeAspect="1"/>
          </p:cNvPicPr>
          <p:nvPr/>
        </p:nvPicPr>
        <p:blipFill rotWithShape="1">
          <a:blip r:embed="rId9">
            <a:extLst>
              <a:ext uri="{28A0092B-C50C-407E-A947-70E740481C1C}">
                <a14:useLocalDpi xmlns:a14="http://schemas.microsoft.com/office/drawing/2010/main" val="0"/>
              </a:ext>
            </a:extLst>
          </a:blip>
          <a:srcRect l="-6"/>
          <a:stretch/>
        </p:blipFill>
        <p:spPr>
          <a:xfrm>
            <a:off x="1065784" y="1926950"/>
            <a:ext cx="366359" cy="350688"/>
          </a:xfrm>
          <a:prstGeom prst="rect">
            <a:avLst/>
          </a:prstGeom>
        </p:spPr>
      </p:pic>
      <p:sp>
        <p:nvSpPr>
          <p:cNvPr id="27" name="Rectangle 26">
            <a:extLst>
              <a:ext uri="{FF2B5EF4-FFF2-40B4-BE49-F238E27FC236}">
                <a16:creationId xmlns:a16="http://schemas.microsoft.com/office/drawing/2014/main" id="{E95D15FD-E96C-4FF4-A557-35959FC74D31}"/>
              </a:ext>
            </a:extLst>
          </p:cNvPr>
          <p:cNvSpPr/>
          <p:nvPr/>
        </p:nvSpPr>
        <p:spPr>
          <a:xfrm>
            <a:off x="755963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10"/>
              </a:rPr>
              <a:t>Book GERC</a:t>
            </a:r>
            <a:endParaRPr lang="fr-FR" sz="1400" dirty="0"/>
          </a:p>
        </p:txBody>
      </p:sp>
      <p:sp>
        <p:nvSpPr>
          <p:cNvPr id="28" name="Rectangle 27">
            <a:extLst>
              <a:ext uri="{FF2B5EF4-FFF2-40B4-BE49-F238E27FC236}">
                <a16:creationId xmlns:a16="http://schemas.microsoft.com/office/drawing/2014/main" id="{071892E3-7F64-412E-A4F7-37D5EB86C226}"/>
              </a:ext>
            </a:extLst>
          </p:cNvPr>
          <p:cNvSpPr/>
          <p:nvPr/>
        </p:nvSpPr>
        <p:spPr>
          <a:xfrm>
            <a:off x="345118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11"/>
              </a:rPr>
              <a:t>Offres promos</a:t>
            </a:r>
            <a:endParaRPr lang="fr-FR" sz="1400" dirty="0"/>
          </a:p>
        </p:txBody>
      </p:sp>
      <p:pic>
        <p:nvPicPr>
          <p:cNvPr id="29" name="Image 28">
            <a:extLst>
              <a:ext uri="{FF2B5EF4-FFF2-40B4-BE49-F238E27FC236}">
                <a16:creationId xmlns:a16="http://schemas.microsoft.com/office/drawing/2014/main" id="{72D8ABDA-4DE8-466F-AFC5-31EDAB9D8E3C}"/>
              </a:ext>
            </a:extLst>
          </p:cNvPr>
          <p:cNvPicPr>
            <a:picLocks noChangeAspect="1"/>
          </p:cNvPicPr>
          <p:nvPr/>
        </p:nvPicPr>
        <p:blipFill>
          <a:blip r:embed="rId5" cstate="screen">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flipH="1">
            <a:off x="4783602" y="6078995"/>
            <a:ext cx="404379" cy="475131"/>
          </a:xfrm>
          <a:prstGeom prst="rect">
            <a:avLst/>
          </a:prstGeom>
          <a:noFill/>
        </p:spPr>
      </p:pic>
      <p:pic>
        <p:nvPicPr>
          <p:cNvPr id="31" name="Image 30">
            <a:extLst>
              <a:ext uri="{FF2B5EF4-FFF2-40B4-BE49-F238E27FC236}">
                <a16:creationId xmlns:a16="http://schemas.microsoft.com/office/drawing/2014/main" id="{152844C3-9E7C-41EE-9CE9-4750F98D9B1B}"/>
              </a:ext>
            </a:extLst>
          </p:cNvPr>
          <p:cNvPicPr>
            <a:picLocks noChangeAspect="1"/>
          </p:cNvPicPr>
          <p:nvPr/>
        </p:nvPicPr>
        <p:blipFill>
          <a:blip r:embed="rId5" cstate="screen">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flipH="1">
            <a:off x="8823325" y="6075025"/>
            <a:ext cx="404379" cy="475131"/>
          </a:xfrm>
          <a:prstGeom prst="rect">
            <a:avLst/>
          </a:prstGeom>
          <a:noFill/>
        </p:spPr>
      </p:pic>
    </p:spTree>
    <p:extLst>
      <p:ext uri="{BB962C8B-B14F-4D97-AF65-F5344CB8AC3E}">
        <p14:creationId xmlns:p14="http://schemas.microsoft.com/office/powerpoint/2010/main" val="21778540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a:extLst>
              <a:ext uri="{FF2B5EF4-FFF2-40B4-BE49-F238E27FC236}">
                <a16:creationId xmlns:a16="http://schemas.microsoft.com/office/drawing/2014/main" id="{4869B6C7-3811-4877-9BD1-68E04C8148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8781" y="1498430"/>
            <a:ext cx="844764" cy="1956140"/>
          </a:xfrm>
          <a:prstGeom prst="rect">
            <a:avLst/>
          </a:prstGeom>
        </p:spPr>
      </p:pic>
      <p:pic>
        <p:nvPicPr>
          <p:cNvPr id="30" name="Image 5">
            <a:extLst>
              <a:ext uri="{FF2B5EF4-FFF2-40B4-BE49-F238E27FC236}">
                <a16:creationId xmlns:a16="http://schemas.microsoft.com/office/drawing/2014/main" id="{3E08F3FB-AD34-49AF-B818-27AC7089DDD9}"/>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2" name="Espace réservé du contenu 8">
            <a:extLst>
              <a:ext uri="{FF2B5EF4-FFF2-40B4-BE49-F238E27FC236}">
                <a16:creationId xmlns:a16="http://schemas.microsoft.com/office/drawing/2014/main" id="{F2A021BB-AA1D-4752-B18D-C8F81CA66627}"/>
              </a:ext>
            </a:extLst>
          </p:cNvPr>
          <p:cNvSpPr txBox="1">
            <a:spLocks/>
          </p:cNvSpPr>
          <p:nvPr/>
        </p:nvSpPr>
        <p:spPr bwMode="auto">
          <a:xfrm>
            <a:off x="6503988" y="3810000"/>
            <a:ext cx="5172075" cy="2146300"/>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sp>
        <p:nvSpPr>
          <p:cNvPr id="43" name="Espace réservé du contenu 8">
            <a:extLst>
              <a:ext uri="{FF2B5EF4-FFF2-40B4-BE49-F238E27FC236}">
                <a16:creationId xmlns:a16="http://schemas.microsoft.com/office/drawing/2014/main" id="{7A75566E-3029-4A09-9499-0F6E1A63B1F3}"/>
              </a:ext>
            </a:extLst>
          </p:cNvPr>
          <p:cNvSpPr txBox="1">
            <a:spLocks/>
          </p:cNvSpPr>
          <p:nvPr/>
        </p:nvSpPr>
        <p:spPr>
          <a:xfrm>
            <a:off x="695325" y="1266825"/>
            <a:ext cx="5226050" cy="2393950"/>
          </a:xfrm>
          <a:prstGeom prst="rect">
            <a:avLst/>
          </a:prstGeom>
          <a:noFill/>
          <a:ln w="28575">
            <a:solidFill>
              <a:srgbClr val="FFC20A"/>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dirty="0"/>
          </a:p>
        </p:txBody>
      </p:sp>
      <p:sp>
        <p:nvSpPr>
          <p:cNvPr id="18435" name="Espace réservé du texte 5">
            <a:extLst>
              <a:ext uri="{FF2B5EF4-FFF2-40B4-BE49-F238E27FC236}">
                <a16:creationId xmlns:a16="http://schemas.microsoft.com/office/drawing/2014/main" id="{AFAFF7F2-7C0D-43D1-839A-2749FC03D2AB}"/>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FFC20A"/>
                </a:solidFill>
              </a:rPr>
              <a:t>PREVOYANCE PRO</a:t>
            </a:r>
            <a:r>
              <a:rPr lang="fr-FR" altLang="fr-FR" dirty="0"/>
              <a:t> - Les moyens mis à disposition </a:t>
            </a:r>
          </a:p>
        </p:txBody>
      </p:sp>
      <p:sp>
        <p:nvSpPr>
          <p:cNvPr id="7" name="Espace réservé du texte 6">
            <a:extLst>
              <a:ext uri="{FF2B5EF4-FFF2-40B4-BE49-F238E27FC236}">
                <a16:creationId xmlns:a16="http://schemas.microsoft.com/office/drawing/2014/main" id="{7BF10807-7607-42CC-9E8A-7AE3A166ED80}"/>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t>Grand Public</a:t>
            </a:r>
            <a:r>
              <a:rPr dirty="0"/>
              <a:t> - Premiums - </a:t>
            </a:r>
            <a:r>
              <a:rPr dirty="0">
                <a:solidFill>
                  <a:srgbClr val="C00000"/>
                </a:solidFill>
              </a:rPr>
              <a:t>Professionnels</a:t>
            </a:r>
            <a:r>
              <a:rPr dirty="0"/>
              <a:t> </a:t>
            </a:r>
          </a:p>
        </p:txBody>
      </p:sp>
      <p:sp>
        <p:nvSpPr>
          <p:cNvPr id="51" name="Rectangle 50">
            <a:extLst>
              <a:ext uri="{FF2B5EF4-FFF2-40B4-BE49-F238E27FC236}">
                <a16:creationId xmlns:a16="http://schemas.microsoft.com/office/drawing/2014/main" id="{2DCE2E52-B6ED-4BA2-8C1F-3A0A629682DB}"/>
              </a:ext>
            </a:extLst>
          </p:cNvPr>
          <p:cNvSpPr/>
          <p:nvPr/>
        </p:nvSpPr>
        <p:spPr>
          <a:xfrm>
            <a:off x="8823325" y="5208588"/>
            <a:ext cx="609600" cy="574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2" name="Espace réservé du contenu 8">
            <a:extLst>
              <a:ext uri="{FF2B5EF4-FFF2-40B4-BE49-F238E27FC236}">
                <a16:creationId xmlns:a16="http://schemas.microsoft.com/office/drawing/2014/main" id="{ADBF85AF-111B-4B9C-89F1-F58648825E66}"/>
              </a:ext>
            </a:extLst>
          </p:cNvPr>
          <p:cNvSpPr txBox="1">
            <a:spLocks/>
          </p:cNvSpPr>
          <p:nvPr/>
        </p:nvSpPr>
        <p:spPr>
          <a:xfrm>
            <a:off x="6046788" y="1279525"/>
            <a:ext cx="5629274" cy="2393950"/>
          </a:xfrm>
          <a:prstGeom prst="rect">
            <a:avLst/>
          </a:prstGeom>
          <a:noFill/>
          <a:ln w="28575">
            <a:solidFill>
              <a:srgbClr val="FFC20A"/>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b="1" dirty="0">
                <a:solidFill>
                  <a:srgbClr val="C00000"/>
                </a:solidFill>
              </a:rPr>
              <a:t>Des idées pour engager la discussion</a:t>
            </a:r>
          </a:p>
          <a:p>
            <a:pPr lvl="1" algn="just">
              <a:buClr>
                <a:srgbClr val="D11921"/>
              </a:buClr>
              <a:defRPr/>
            </a:pPr>
            <a:endParaRPr lang="fr-FR" sz="1200" dirty="0"/>
          </a:p>
          <a:p>
            <a:pPr lvl="1" algn="just">
              <a:buClr>
                <a:srgbClr val="D11921"/>
              </a:buClr>
              <a:defRPr/>
            </a:pPr>
            <a:r>
              <a:rPr lang="fr-FR" sz="1200" dirty="0"/>
              <a:t>Que pensez vous du fait de pouvoir préserver vos revenus, et ainsi maintenir votre niveau de vie, avec une prise en charge immédiate ?</a:t>
            </a:r>
          </a:p>
          <a:p>
            <a:pPr lvl="1" algn="just">
              <a:buClr>
                <a:srgbClr val="D11921"/>
              </a:buClr>
              <a:defRPr/>
            </a:pPr>
            <a:endParaRPr lang="fr-FR" sz="1200" dirty="0"/>
          </a:p>
          <a:p>
            <a:pPr lvl="1" algn="just">
              <a:buClr>
                <a:srgbClr val="D11921"/>
              </a:buClr>
              <a:defRPr/>
            </a:pPr>
            <a:r>
              <a:rPr lang="fr-FR" sz="1200" dirty="0"/>
              <a:t>En cas d’arrêt de travail, et ainsi dans l’impossibilité de générer de l’activité, comment allez vous faire face aux charges fixes de votre entreprise ?</a:t>
            </a:r>
            <a:endParaRPr lang="fr-FR" altLang="fr-FR" sz="1200" dirty="0">
              <a:highlight>
                <a:srgbClr val="FFFF00"/>
              </a:highlight>
            </a:endParaRPr>
          </a:p>
        </p:txBody>
      </p:sp>
      <p:sp>
        <p:nvSpPr>
          <p:cNvPr id="18451" name="Espace réservé du contenu 8">
            <a:extLst>
              <a:ext uri="{FF2B5EF4-FFF2-40B4-BE49-F238E27FC236}">
                <a16:creationId xmlns:a16="http://schemas.microsoft.com/office/drawing/2014/main" id="{A639A57E-698B-45FF-8A3D-84A40CC4CCA9}"/>
              </a:ext>
            </a:extLst>
          </p:cNvPr>
          <p:cNvSpPr txBox="1">
            <a:spLocks/>
          </p:cNvSpPr>
          <p:nvPr/>
        </p:nvSpPr>
        <p:spPr bwMode="auto">
          <a:xfrm>
            <a:off x="695325" y="3812247"/>
            <a:ext cx="5683250" cy="2149475"/>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55" name="Espace réservé du contenu 8">
            <a:extLst>
              <a:ext uri="{FF2B5EF4-FFF2-40B4-BE49-F238E27FC236}">
                <a16:creationId xmlns:a16="http://schemas.microsoft.com/office/drawing/2014/main" id="{3CD0A37F-B4A4-4F9F-9184-510E4FF57B8D}"/>
              </a:ext>
            </a:extLst>
          </p:cNvPr>
          <p:cNvSpPr txBox="1">
            <a:spLocks/>
          </p:cNvSpPr>
          <p:nvPr/>
        </p:nvSpPr>
        <p:spPr>
          <a:xfrm>
            <a:off x="6496050" y="3821113"/>
            <a:ext cx="2484438" cy="2135187"/>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Impact Part Variable</a:t>
            </a:r>
            <a:endParaRPr lang="fr-FR" sz="1400" i="1" dirty="0">
              <a:solidFill>
                <a:srgbClr val="C00000"/>
              </a:solidFill>
            </a:endParaRPr>
          </a:p>
          <a:p>
            <a:pPr marL="0" indent="0" algn="ctr">
              <a:buFont typeface="Arial" panose="020B0604020202020204" pitchFamily="34" charset="0"/>
              <a:buNone/>
              <a:defRPr/>
            </a:pPr>
            <a:endParaRPr lang="fr-FR" sz="1400" b="1" i="1" dirty="0"/>
          </a:p>
          <a:p>
            <a:pPr marL="0" indent="0" algn="ctr">
              <a:spcBef>
                <a:spcPts val="300"/>
              </a:spcBef>
              <a:buFont typeface="Arial" panose="020B0604020202020204" pitchFamily="34" charset="0"/>
              <a:buNone/>
              <a:defRPr/>
            </a:pPr>
            <a:r>
              <a:rPr lang="fr-FR" sz="1200" b="1" i="1" dirty="0"/>
              <a:t>PV sur objectif : </a:t>
            </a:r>
          </a:p>
          <a:p>
            <a:pPr marL="0" indent="0" algn="ctr">
              <a:spcBef>
                <a:spcPts val="300"/>
              </a:spcBef>
              <a:buFont typeface="Arial" panose="020B0604020202020204" pitchFamily="34" charset="0"/>
              <a:buNone/>
              <a:defRPr/>
            </a:pPr>
            <a:r>
              <a:rPr lang="fr-FR" sz="1200" i="1" dirty="0"/>
              <a:t>VB IARD Prévoyance</a:t>
            </a:r>
          </a:p>
          <a:p>
            <a:pPr marL="0" indent="0" algn="ctr">
              <a:spcBef>
                <a:spcPts val="300"/>
              </a:spcBef>
              <a:buFont typeface="Arial" panose="020B0604020202020204" pitchFamily="34" charset="0"/>
              <a:buNone/>
              <a:defRPr/>
            </a:pPr>
            <a:endParaRPr lang="fr-FR" sz="1000" i="1" dirty="0"/>
          </a:p>
          <a:p>
            <a:pPr marL="0" indent="0" algn="ctr">
              <a:spcBef>
                <a:spcPts val="300"/>
              </a:spcBef>
              <a:buFont typeface="Arial" panose="020B0604020202020204" pitchFamily="34" charset="0"/>
              <a:buNone/>
              <a:defRPr/>
            </a:pPr>
            <a:r>
              <a:rPr lang="fr-FR" sz="1200" b="1" i="1" dirty="0"/>
              <a:t>Baromètre :</a:t>
            </a:r>
          </a:p>
          <a:p>
            <a:pPr marL="0" indent="0" algn="ctr">
              <a:spcBef>
                <a:spcPts val="300"/>
              </a:spcBef>
              <a:buFont typeface="Arial" panose="020B0604020202020204" pitchFamily="34" charset="0"/>
              <a:buNone/>
              <a:defRPr/>
            </a:pPr>
            <a:r>
              <a:rPr lang="fr-FR" sz="1200" i="1" dirty="0"/>
              <a:t>Ventes nettes,</a:t>
            </a:r>
          </a:p>
          <a:p>
            <a:pPr marL="0" indent="0" algn="ctr">
              <a:spcBef>
                <a:spcPts val="300"/>
              </a:spcBef>
              <a:buFont typeface="Arial" panose="020B0604020202020204" pitchFamily="34" charset="0"/>
              <a:buNone/>
              <a:defRPr/>
            </a:pPr>
            <a:r>
              <a:rPr lang="fr-FR" sz="1200" i="1" dirty="0"/>
              <a:t>Vente sur client non détenteur de l’univers (x 2 si EER)</a:t>
            </a:r>
          </a:p>
        </p:txBody>
      </p:sp>
      <p:sp>
        <p:nvSpPr>
          <p:cNvPr id="18460" name="Espace réservé du contenu 8">
            <a:extLst>
              <a:ext uri="{FF2B5EF4-FFF2-40B4-BE49-F238E27FC236}">
                <a16:creationId xmlns:a16="http://schemas.microsoft.com/office/drawing/2014/main" id="{C11A880A-43BA-48BB-84AF-731AEADD4E0F}"/>
              </a:ext>
            </a:extLst>
          </p:cNvPr>
          <p:cNvSpPr txBox="1">
            <a:spLocks noChangeArrowheads="1"/>
          </p:cNvSpPr>
          <p:nvPr/>
        </p:nvSpPr>
        <p:spPr bwMode="auto">
          <a:xfrm>
            <a:off x="695325" y="3834472"/>
            <a:ext cx="5656604"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r>
              <a:rPr lang="fr-FR" altLang="fr-FR" sz="1400" b="1" dirty="0">
                <a:solidFill>
                  <a:srgbClr val="C00000"/>
                </a:solidFill>
                <a:latin typeface="+mn-lt"/>
              </a:rPr>
              <a:t>Les offres à proposer</a:t>
            </a:r>
          </a:p>
          <a:p>
            <a:pPr eaLnBrk="1" hangingPunct="1">
              <a:spcBef>
                <a:spcPts val="600"/>
              </a:spcBef>
              <a:buClr>
                <a:srgbClr val="D11921"/>
              </a:buClr>
              <a:buFont typeface="Arial" panose="020B0604020202020204" pitchFamily="34" charset="0"/>
              <a:buChar char="■"/>
            </a:pPr>
            <a:endParaRPr lang="fr-FR" altLang="fr-FR" sz="400" b="1" dirty="0">
              <a:solidFill>
                <a:srgbClr val="C00000"/>
              </a:solidFill>
              <a:latin typeface="+mn-lt"/>
            </a:endParaRPr>
          </a:p>
          <a:p>
            <a:pPr lvl="1" eaLnBrk="1" hangingPunct="1">
              <a:spcBef>
                <a:spcPts val="600"/>
              </a:spcBef>
              <a:buClr>
                <a:srgbClr val="D11921"/>
              </a:buClr>
              <a:buFont typeface="Arial" panose="020B0604020202020204" pitchFamily="34" charset="0"/>
              <a:buChar char="■"/>
            </a:pPr>
            <a:endParaRPr lang="fr-FR" altLang="fr-FR" sz="1400" b="1" dirty="0">
              <a:solidFill>
                <a:srgbClr val="C00000"/>
              </a:solidFill>
              <a:latin typeface="+mn-lt"/>
            </a:endParaRPr>
          </a:p>
          <a:p>
            <a:pPr lvl="1" eaLnBrk="1" hangingPunct="1">
              <a:spcBef>
                <a:spcPts val="600"/>
              </a:spcBef>
              <a:buClr>
                <a:srgbClr val="D11921"/>
              </a:buClr>
              <a:buFont typeface="Arial" panose="020B0604020202020204" pitchFamily="34" charset="0"/>
              <a:buChar char="■"/>
            </a:pPr>
            <a:r>
              <a:rPr lang="fr-FR" altLang="fr-FR" sz="1400" b="1" dirty="0">
                <a:solidFill>
                  <a:schemeClr val="tx1">
                    <a:lumMod val="75000"/>
                    <a:lumOff val="25000"/>
                  </a:schemeClr>
                </a:solidFill>
                <a:latin typeface="+mn-lt"/>
              </a:rPr>
              <a:t>Prévoyance Pro :</a:t>
            </a:r>
            <a:r>
              <a:rPr lang="fr-FR" altLang="fr-FR" sz="1400" b="1" dirty="0">
                <a:solidFill>
                  <a:srgbClr val="C00000"/>
                </a:solidFill>
                <a:latin typeface="+mn-lt"/>
              </a:rPr>
              <a:t> 3 mois offerts </a:t>
            </a:r>
            <a:r>
              <a:rPr lang="fr-FR" altLang="fr-FR" sz="1400" dirty="0">
                <a:solidFill>
                  <a:schemeClr val="tx1">
                    <a:lumMod val="75000"/>
                    <a:lumOff val="25000"/>
                  </a:schemeClr>
                </a:solidFill>
                <a:latin typeface="+mn-lt"/>
              </a:rPr>
              <a:t>pour toute nouvelle souscription avec reprise d’un contrat à la concurrence. </a:t>
            </a:r>
          </a:p>
        </p:txBody>
      </p:sp>
      <p:pic>
        <p:nvPicPr>
          <p:cNvPr id="82" name="Image 81">
            <a:extLst>
              <a:ext uri="{FF2B5EF4-FFF2-40B4-BE49-F238E27FC236}">
                <a16:creationId xmlns:a16="http://schemas.microsoft.com/office/drawing/2014/main" id="{9126E203-B600-4029-AEB5-2A3A6D292968}"/>
              </a:ext>
            </a:extLst>
          </p:cNvPr>
          <p:cNvPicPr>
            <a:picLocks noChangeAspect="1"/>
          </p:cNvPicPr>
          <p:nvPr/>
        </p:nvPicPr>
        <p:blipFill>
          <a:blip r:embed="rId4"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pic>
        <p:nvPicPr>
          <p:cNvPr id="18466" name="Image 41">
            <a:extLst>
              <a:ext uri="{FF2B5EF4-FFF2-40B4-BE49-F238E27FC236}">
                <a16:creationId xmlns:a16="http://schemas.microsoft.com/office/drawing/2014/main" id="{094CF22E-08F1-4861-BFA0-1EF9FD59C6F0}"/>
              </a:ext>
            </a:extLst>
          </p:cNvPr>
          <p:cNvPicPr>
            <a:picLocks noChangeAspect="1" noChangeArrowheads="1"/>
          </p:cNvPicPr>
          <p:nvPr/>
        </p:nvPicPr>
        <p:blipFill>
          <a:blip r:embed="rId5" cstate="screen">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67388" y="3856697"/>
            <a:ext cx="571500" cy="514350"/>
          </a:xfrm>
          <a:prstGeom prst="rect">
            <a:avLst/>
          </a:prstGeom>
          <a:noFill/>
          <a:ln>
            <a:noFill/>
          </a:ln>
        </p:spPr>
      </p:pic>
      <p:sp>
        <p:nvSpPr>
          <p:cNvPr id="33" name="Espace réservé du contenu 8">
            <a:extLst>
              <a:ext uri="{FF2B5EF4-FFF2-40B4-BE49-F238E27FC236}">
                <a16:creationId xmlns:a16="http://schemas.microsoft.com/office/drawing/2014/main" id="{231D9C34-7A40-4D5B-9271-270972C56B93}"/>
              </a:ext>
            </a:extLst>
          </p:cNvPr>
          <p:cNvSpPr>
            <a:spLocks noGrp="1"/>
          </p:cNvSpPr>
          <p:nvPr>
            <p:ph idx="17"/>
          </p:nvPr>
        </p:nvSpPr>
        <p:spPr>
          <a:xfrm>
            <a:off x="692149" y="1225729"/>
            <a:ext cx="5226050" cy="2393950"/>
          </a:xfrm>
          <a:ln w="28575"/>
        </p:spPr>
        <p:txBody>
          <a:bodyPr/>
          <a:lstStyle/>
          <a:p>
            <a:pPr eaLnBrk="1" fontAlgn="auto" hangingPunct="1">
              <a:spcAft>
                <a:spcPts val="0"/>
              </a:spcAft>
              <a:defRPr/>
            </a:pPr>
            <a:r>
              <a:rPr lang="fr-FR" sz="1400" b="1" dirty="0">
                <a:solidFill>
                  <a:srgbClr val="C00000"/>
                </a:solidFill>
              </a:rPr>
              <a:t>Qui contacter ? </a:t>
            </a:r>
          </a:p>
          <a:p>
            <a:pPr lvl="1" eaLnBrk="1" fontAlgn="auto" hangingPunct="1">
              <a:spcBef>
                <a:spcPts val="300"/>
              </a:spcBef>
              <a:spcAft>
                <a:spcPts val="0"/>
              </a:spcAft>
              <a:defRPr/>
            </a:pPr>
            <a:endParaRPr lang="fr-FR" dirty="0"/>
          </a:p>
          <a:p>
            <a:pPr lvl="1" eaLnBrk="1" fontAlgn="auto" hangingPunct="1">
              <a:spcBef>
                <a:spcPts val="300"/>
              </a:spcBef>
              <a:spcAft>
                <a:spcPts val="0"/>
              </a:spcAft>
              <a:defRPr/>
            </a:pPr>
            <a:endParaRPr lang="fr-FR" dirty="0"/>
          </a:p>
          <a:p>
            <a:pPr lvl="1" eaLnBrk="1" fontAlgn="auto" hangingPunct="1">
              <a:spcBef>
                <a:spcPts val="300"/>
              </a:spcBef>
              <a:spcAft>
                <a:spcPts val="0"/>
              </a:spcAft>
              <a:defRPr/>
            </a:pPr>
            <a:r>
              <a:rPr lang="fr-FR" sz="1200" dirty="0"/>
              <a:t>Fonds de commerce </a:t>
            </a:r>
          </a:p>
          <a:p>
            <a:pPr lvl="1" eaLnBrk="1" fontAlgn="auto" hangingPunct="1">
              <a:spcBef>
                <a:spcPts val="300"/>
              </a:spcBef>
              <a:spcAft>
                <a:spcPts val="0"/>
              </a:spcAft>
              <a:defRPr/>
            </a:pPr>
            <a:endParaRPr lang="fr-FR" dirty="0"/>
          </a:p>
          <a:p>
            <a:pPr lvl="2">
              <a:defRPr/>
            </a:pPr>
            <a:r>
              <a:rPr lang="fr-FR" b="1" dirty="0">
                <a:solidFill>
                  <a:schemeClr val="accent4">
                    <a:lumMod val="75000"/>
                  </a:schemeClr>
                </a:solidFill>
              </a:rPr>
              <a:t>Vos clients sans Univers Assurances :</a:t>
            </a:r>
            <a:br>
              <a:rPr lang="fr-FR" b="1" dirty="0">
                <a:solidFill>
                  <a:schemeClr val="accent4">
                    <a:lumMod val="75000"/>
                  </a:schemeClr>
                </a:solidFill>
              </a:rPr>
            </a:br>
            <a:r>
              <a:rPr lang="fr-FR" dirty="0"/>
              <a:t>Vous pouvez filtrer et trier vos clients non               équipés.</a:t>
            </a:r>
            <a:endParaRPr lang="fr-FR" b="1" dirty="0"/>
          </a:p>
          <a:p>
            <a:pPr eaLnBrk="1" fontAlgn="auto" hangingPunct="1">
              <a:spcAft>
                <a:spcPts val="0"/>
              </a:spcAft>
              <a:defRPr/>
            </a:pPr>
            <a:endParaRPr lang="fr-FR" sz="1400" b="1" dirty="0">
              <a:solidFill>
                <a:srgbClr val="C00000"/>
              </a:solidFill>
            </a:endParaRPr>
          </a:p>
        </p:txBody>
      </p:sp>
      <p:pic>
        <p:nvPicPr>
          <p:cNvPr id="35" name="Image 34">
            <a:extLst>
              <a:ext uri="{FF2B5EF4-FFF2-40B4-BE49-F238E27FC236}">
                <a16:creationId xmlns:a16="http://schemas.microsoft.com/office/drawing/2014/main" id="{FDA1336D-DCFA-47D2-9510-D1A671D3332D}"/>
              </a:ext>
            </a:extLst>
          </p:cNvPr>
          <p:cNvPicPr>
            <a:picLocks noChangeAspect="1"/>
          </p:cNvPicPr>
          <p:nvPr/>
        </p:nvPicPr>
        <p:blipFill rotWithShape="1">
          <a:blip r:embed="rId6">
            <a:extLst>
              <a:ext uri="{28A0092B-C50C-407E-A947-70E740481C1C}">
                <a14:useLocalDpi xmlns:a14="http://schemas.microsoft.com/office/drawing/2010/main" val="0"/>
              </a:ext>
            </a:extLst>
          </a:blip>
          <a:srcRect l="-6"/>
          <a:stretch/>
        </p:blipFill>
        <p:spPr>
          <a:xfrm>
            <a:off x="1065784" y="1926950"/>
            <a:ext cx="366359" cy="350688"/>
          </a:xfrm>
          <a:prstGeom prst="rect">
            <a:avLst/>
          </a:prstGeom>
        </p:spPr>
      </p:pic>
      <p:sp>
        <p:nvSpPr>
          <p:cNvPr id="32" name="Espace réservé du contenu 8">
            <a:extLst>
              <a:ext uri="{FF2B5EF4-FFF2-40B4-BE49-F238E27FC236}">
                <a16:creationId xmlns:a16="http://schemas.microsoft.com/office/drawing/2014/main" id="{DA225DD9-C4E4-4BD0-897D-FAE08003049A}"/>
              </a:ext>
            </a:extLst>
          </p:cNvPr>
          <p:cNvSpPr txBox="1">
            <a:spLocks/>
          </p:cNvSpPr>
          <p:nvPr/>
        </p:nvSpPr>
        <p:spPr>
          <a:xfrm>
            <a:off x="9097963" y="4434717"/>
            <a:ext cx="2484437" cy="984250"/>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Chiffres clés</a:t>
            </a:r>
            <a:endParaRPr lang="fr-FR" sz="1400" i="1" dirty="0"/>
          </a:p>
          <a:p>
            <a:pPr marL="0" lvl="0" indent="0" algn="just">
              <a:spcBef>
                <a:spcPct val="20000"/>
              </a:spcBef>
              <a:buClr>
                <a:srgbClr val="C00000"/>
              </a:buClr>
              <a:buNone/>
              <a:defRPr/>
            </a:pPr>
            <a:endParaRPr lang="fr-FR" sz="1200" b="1" dirty="0">
              <a:solidFill>
                <a:schemeClr val="tx1">
                  <a:lumMod val="75000"/>
                  <a:lumOff val="25000"/>
                </a:schemeClr>
              </a:solidFill>
            </a:endParaRPr>
          </a:p>
          <a:p>
            <a:pPr marL="0" lvl="0" indent="0" algn="just">
              <a:spcBef>
                <a:spcPct val="20000"/>
              </a:spcBef>
              <a:buClr>
                <a:srgbClr val="C00000"/>
              </a:buClr>
              <a:buNone/>
              <a:defRPr/>
            </a:pPr>
            <a:r>
              <a:rPr lang="fr-FR" sz="1200" b="1" dirty="0">
                <a:solidFill>
                  <a:schemeClr val="tx1">
                    <a:lumMod val="75000"/>
                    <a:lumOff val="25000"/>
                  </a:schemeClr>
                </a:solidFill>
              </a:rPr>
              <a:t>78 %</a:t>
            </a:r>
            <a:r>
              <a:rPr lang="fr-FR" sz="1200" dirty="0">
                <a:solidFill>
                  <a:prstClr val="black">
                    <a:lumMod val="50000"/>
                    <a:lumOff val="50000"/>
                  </a:prstClr>
                </a:solidFill>
              </a:rPr>
              <a:t> </a:t>
            </a:r>
            <a:r>
              <a:rPr lang="fr-FR" sz="1200" dirty="0"/>
              <a:t>de nos clients Actifs </a:t>
            </a:r>
            <a:r>
              <a:rPr lang="fr-FR" sz="1200" b="1" dirty="0"/>
              <a:t>ne détiennent pas l’Univers Assurances</a:t>
            </a:r>
            <a:r>
              <a:rPr lang="fr-FR" sz="1200" b="1" dirty="0">
                <a:solidFill>
                  <a:schemeClr val="tx1">
                    <a:lumMod val="75000"/>
                    <a:lumOff val="25000"/>
                  </a:schemeClr>
                </a:solidFill>
              </a:rPr>
              <a:t>.</a:t>
            </a:r>
          </a:p>
        </p:txBody>
      </p:sp>
      <p:sp>
        <p:nvSpPr>
          <p:cNvPr id="28" name="Rectangle 27">
            <a:extLst>
              <a:ext uri="{FF2B5EF4-FFF2-40B4-BE49-F238E27FC236}">
                <a16:creationId xmlns:a16="http://schemas.microsoft.com/office/drawing/2014/main" id="{F56177D8-9281-410B-B334-98EC60DED093}"/>
              </a:ext>
            </a:extLst>
          </p:cNvPr>
          <p:cNvSpPr/>
          <p:nvPr/>
        </p:nvSpPr>
        <p:spPr>
          <a:xfrm>
            <a:off x="755963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7"/>
              </a:rPr>
              <a:t>Book GERC</a:t>
            </a:r>
            <a:endParaRPr lang="fr-FR" sz="1400" dirty="0"/>
          </a:p>
        </p:txBody>
      </p:sp>
      <p:sp>
        <p:nvSpPr>
          <p:cNvPr id="29" name="Rectangle 28">
            <a:extLst>
              <a:ext uri="{FF2B5EF4-FFF2-40B4-BE49-F238E27FC236}">
                <a16:creationId xmlns:a16="http://schemas.microsoft.com/office/drawing/2014/main" id="{AF71F377-FC91-4DD9-AE00-AAD7D052E490}"/>
              </a:ext>
            </a:extLst>
          </p:cNvPr>
          <p:cNvSpPr/>
          <p:nvPr/>
        </p:nvSpPr>
        <p:spPr>
          <a:xfrm>
            <a:off x="345118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8"/>
              </a:rPr>
              <a:t>Offres promos</a:t>
            </a:r>
            <a:endParaRPr lang="fr-FR" sz="1400" dirty="0"/>
          </a:p>
        </p:txBody>
      </p:sp>
      <p:pic>
        <p:nvPicPr>
          <p:cNvPr id="31" name="Image 30">
            <a:extLst>
              <a:ext uri="{FF2B5EF4-FFF2-40B4-BE49-F238E27FC236}">
                <a16:creationId xmlns:a16="http://schemas.microsoft.com/office/drawing/2014/main" id="{FF5107DE-CB20-4C70-985E-2999003C1096}"/>
              </a:ext>
            </a:extLst>
          </p:cNvPr>
          <p:cNvPicPr>
            <a:picLocks noChangeAspect="1"/>
          </p:cNvPicPr>
          <p:nvPr/>
        </p:nvPicPr>
        <p:blipFill>
          <a:blip r:embed="rId9" cstate="screen">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flipH="1">
            <a:off x="4783602" y="6078995"/>
            <a:ext cx="404379" cy="475131"/>
          </a:xfrm>
          <a:prstGeom prst="rect">
            <a:avLst/>
          </a:prstGeom>
          <a:noFill/>
        </p:spPr>
      </p:pic>
      <p:pic>
        <p:nvPicPr>
          <p:cNvPr id="36" name="Image 35">
            <a:extLst>
              <a:ext uri="{FF2B5EF4-FFF2-40B4-BE49-F238E27FC236}">
                <a16:creationId xmlns:a16="http://schemas.microsoft.com/office/drawing/2014/main" id="{115760EF-2BFE-45D3-BE16-47C3ADD3D742}"/>
              </a:ext>
            </a:extLst>
          </p:cNvPr>
          <p:cNvPicPr>
            <a:picLocks noChangeAspect="1"/>
          </p:cNvPicPr>
          <p:nvPr/>
        </p:nvPicPr>
        <p:blipFill>
          <a:blip r:embed="rId9" cstate="screen">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flipH="1">
            <a:off x="8823325" y="6075025"/>
            <a:ext cx="404379" cy="475131"/>
          </a:xfrm>
          <a:prstGeom prst="rect">
            <a:avLst/>
          </a:prstGeom>
          <a:noFill/>
        </p:spPr>
      </p:pic>
    </p:spTree>
    <p:extLst>
      <p:ext uri="{BB962C8B-B14F-4D97-AF65-F5344CB8AC3E}">
        <p14:creationId xmlns:p14="http://schemas.microsoft.com/office/powerpoint/2010/main" val="5593675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a:extLst>
              <a:ext uri="{FF2B5EF4-FFF2-40B4-BE49-F238E27FC236}">
                <a16:creationId xmlns:a16="http://schemas.microsoft.com/office/drawing/2014/main" id="{4869B6C7-3811-4877-9BD1-68E04C8148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8781" y="1498430"/>
            <a:ext cx="844764" cy="1956140"/>
          </a:xfrm>
          <a:prstGeom prst="rect">
            <a:avLst/>
          </a:prstGeom>
        </p:spPr>
      </p:pic>
      <p:pic>
        <p:nvPicPr>
          <p:cNvPr id="30" name="Image 5">
            <a:extLst>
              <a:ext uri="{FF2B5EF4-FFF2-40B4-BE49-F238E27FC236}">
                <a16:creationId xmlns:a16="http://schemas.microsoft.com/office/drawing/2014/main" id="{3E08F3FB-AD34-49AF-B818-27AC7089DDD9}"/>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2" name="Espace réservé du contenu 8">
            <a:extLst>
              <a:ext uri="{FF2B5EF4-FFF2-40B4-BE49-F238E27FC236}">
                <a16:creationId xmlns:a16="http://schemas.microsoft.com/office/drawing/2014/main" id="{F2A021BB-AA1D-4752-B18D-C8F81CA66627}"/>
              </a:ext>
            </a:extLst>
          </p:cNvPr>
          <p:cNvSpPr txBox="1">
            <a:spLocks/>
          </p:cNvSpPr>
          <p:nvPr/>
        </p:nvSpPr>
        <p:spPr bwMode="auto">
          <a:xfrm>
            <a:off x="6503988" y="3810000"/>
            <a:ext cx="5172075" cy="2146300"/>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sp>
        <p:nvSpPr>
          <p:cNvPr id="43" name="Espace réservé du contenu 8">
            <a:extLst>
              <a:ext uri="{FF2B5EF4-FFF2-40B4-BE49-F238E27FC236}">
                <a16:creationId xmlns:a16="http://schemas.microsoft.com/office/drawing/2014/main" id="{7A75566E-3029-4A09-9499-0F6E1A63B1F3}"/>
              </a:ext>
            </a:extLst>
          </p:cNvPr>
          <p:cNvSpPr txBox="1">
            <a:spLocks/>
          </p:cNvSpPr>
          <p:nvPr/>
        </p:nvSpPr>
        <p:spPr>
          <a:xfrm>
            <a:off x="695325" y="1266825"/>
            <a:ext cx="5226050" cy="2393950"/>
          </a:xfrm>
          <a:prstGeom prst="rect">
            <a:avLst/>
          </a:prstGeom>
          <a:noFill/>
          <a:ln w="28575">
            <a:solidFill>
              <a:srgbClr val="FFC20A"/>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dirty="0"/>
          </a:p>
        </p:txBody>
      </p:sp>
      <p:sp>
        <p:nvSpPr>
          <p:cNvPr id="18435" name="Espace réservé du texte 5">
            <a:extLst>
              <a:ext uri="{FF2B5EF4-FFF2-40B4-BE49-F238E27FC236}">
                <a16:creationId xmlns:a16="http://schemas.microsoft.com/office/drawing/2014/main" id="{AFAFF7F2-7C0D-43D1-839A-2749FC03D2AB}"/>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FFC20A"/>
                </a:solidFill>
              </a:rPr>
              <a:t>APPROCHE GLOBALE ASSURANCES PROS </a:t>
            </a:r>
            <a:r>
              <a:rPr lang="fr-FR" altLang="fr-FR" dirty="0"/>
              <a:t>- Les moyens mis à disposition </a:t>
            </a:r>
          </a:p>
        </p:txBody>
      </p:sp>
      <p:sp>
        <p:nvSpPr>
          <p:cNvPr id="7" name="Espace réservé du texte 6">
            <a:extLst>
              <a:ext uri="{FF2B5EF4-FFF2-40B4-BE49-F238E27FC236}">
                <a16:creationId xmlns:a16="http://schemas.microsoft.com/office/drawing/2014/main" id="{7BF10807-7607-42CC-9E8A-7AE3A166ED80}"/>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t>Grand Public</a:t>
            </a:r>
            <a:r>
              <a:rPr dirty="0"/>
              <a:t> - Premiums - </a:t>
            </a:r>
            <a:r>
              <a:rPr dirty="0">
                <a:solidFill>
                  <a:srgbClr val="C00000"/>
                </a:solidFill>
              </a:rPr>
              <a:t>Professionnels</a:t>
            </a:r>
            <a:r>
              <a:rPr dirty="0"/>
              <a:t> </a:t>
            </a:r>
          </a:p>
        </p:txBody>
      </p:sp>
      <p:sp>
        <p:nvSpPr>
          <p:cNvPr id="52" name="Espace réservé du contenu 8">
            <a:extLst>
              <a:ext uri="{FF2B5EF4-FFF2-40B4-BE49-F238E27FC236}">
                <a16:creationId xmlns:a16="http://schemas.microsoft.com/office/drawing/2014/main" id="{ADBF85AF-111B-4B9C-89F1-F58648825E66}"/>
              </a:ext>
            </a:extLst>
          </p:cNvPr>
          <p:cNvSpPr txBox="1">
            <a:spLocks/>
          </p:cNvSpPr>
          <p:nvPr/>
        </p:nvSpPr>
        <p:spPr>
          <a:xfrm>
            <a:off x="6046788" y="1279525"/>
            <a:ext cx="5629274" cy="2393950"/>
          </a:xfrm>
          <a:prstGeom prst="rect">
            <a:avLst/>
          </a:prstGeom>
          <a:noFill/>
          <a:ln w="28575">
            <a:solidFill>
              <a:srgbClr val="FFC20A"/>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b="1" dirty="0">
                <a:solidFill>
                  <a:srgbClr val="C00000"/>
                </a:solidFill>
              </a:rPr>
              <a:t>Des idées pour engager la discussion</a:t>
            </a:r>
          </a:p>
          <a:p>
            <a:pPr lvl="1" algn="just">
              <a:buClr>
                <a:srgbClr val="D11921"/>
              </a:buClr>
              <a:defRPr/>
            </a:pPr>
            <a:endParaRPr lang="fr-FR" sz="800" dirty="0"/>
          </a:p>
          <a:p>
            <a:pPr lvl="1" algn="just">
              <a:buClr>
                <a:srgbClr val="D11921"/>
              </a:buClr>
              <a:defRPr/>
            </a:pPr>
            <a:r>
              <a:rPr lang="fr-FR" sz="1200" dirty="0"/>
              <a:t>Votre protection, celle de vos proches, ainsi que celle de votre activité et de vos biens est une condition de pérennité de votre entreprise. Notre ambition étant de vous accompagner de manière globale…</a:t>
            </a:r>
          </a:p>
          <a:p>
            <a:pPr lvl="1" algn="just">
              <a:buClr>
                <a:srgbClr val="D11921"/>
              </a:buClr>
              <a:defRPr/>
            </a:pPr>
            <a:r>
              <a:rPr lang="fr-FR" sz="1200" dirty="0"/>
              <a:t>… Quelles dispositions avez-vous prises pour protéger vos biens (local et son contenu, véhicule professionnel) ? </a:t>
            </a:r>
          </a:p>
          <a:p>
            <a:pPr lvl="1" algn="just">
              <a:buClr>
                <a:srgbClr val="D11921"/>
              </a:buClr>
              <a:defRPr/>
            </a:pPr>
            <a:r>
              <a:rPr lang="fr-FR" sz="1200" dirty="0"/>
              <a:t>Comment votre mutuelle vous rembourse-t-elle ? </a:t>
            </a:r>
          </a:p>
          <a:p>
            <a:pPr lvl="1" algn="just">
              <a:buClr>
                <a:srgbClr val="D11921"/>
              </a:buClr>
              <a:defRPr/>
            </a:pPr>
            <a:r>
              <a:rPr lang="fr-FR" sz="1200" dirty="0"/>
              <a:t>… Quelles garanties sont importantes pour vous ? </a:t>
            </a:r>
            <a:endParaRPr lang="fr-FR" altLang="fr-FR" sz="1200" dirty="0">
              <a:highlight>
                <a:srgbClr val="FFFF00"/>
              </a:highlight>
            </a:endParaRPr>
          </a:p>
        </p:txBody>
      </p:sp>
      <p:sp>
        <p:nvSpPr>
          <p:cNvPr id="18451" name="Espace réservé du contenu 8">
            <a:extLst>
              <a:ext uri="{FF2B5EF4-FFF2-40B4-BE49-F238E27FC236}">
                <a16:creationId xmlns:a16="http://schemas.microsoft.com/office/drawing/2014/main" id="{A639A57E-698B-45FF-8A3D-84A40CC4CCA9}"/>
              </a:ext>
            </a:extLst>
          </p:cNvPr>
          <p:cNvSpPr txBox="1">
            <a:spLocks/>
          </p:cNvSpPr>
          <p:nvPr/>
        </p:nvSpPr>
        <p:spPr bwMode="auto">
          <a:xfrm>
            <a:off x="695325" y="3812247"/>
            <a:ext cx="5683250" cy="2149475"/>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55" name="Espace réservé du contenu 8">
            <a:extLst>
              <a:ext uri="{FF2B5EF4-FFF2-40B4-BE49-F238E27FC236}">
                <a16:creationId xmlns:a16="http://schemas.microsoft.com/office/drawing/2014/main" id="{3CD0A37F-B4A4-4F9F-9184-510E4FF57B8D}"/>
              </a:ext>
            </a:extLst>
          </p:cNvPr>
          <p:cNvSpPr txBox="1">
            <a:spLocks/>
          </p:cNvSpPr>
          <p:nvPr/>
        </p:nvSpPr>
        <p:spPr>
          <a:xfrm>
            <a:off x="6496050" y="3821113"/>
            <a:ext cx="2484438" cy="2135187"/>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Impact Part Variable</a:t>
            </a:r>
            <a:endParaRPr lang="fr-FR" sz="1400" i="1" dirty="0">
              <a:solidFill>
                <a:srgbClr val="C00000"/>
              </a:solidFill>
            </a:endParaRPr>
          </a:p>
          <a:p>
            <a:pPr marL="0" indent="0" algn="ctr">
              <a:buFont typeface="Arial" panose="020B0604020202020204" pitchFamily="34" charset="0"/>
              <a:buNone/>
              <a:defRPr/>
            </a:pPr>
            <a:endParaRPr lang="fr-FR" sz="1400" b="1" i="1" dirty="0"/>
          </a:p>
          <a:p>
            <a:pPr marL="0" indent="0" algn="ctr">
              <a:spcBef>
                <a:spcPts val="300"/>
              </a:spcBef>
              <a:buFont typeface="Arial" panose="020B0604020202020204" pitchFamily="34" charset="0"/>
              <a:buNone/>
              <a:defRPr/>
            </a:pPr>
            <a:r>
              <a:rPr lang="fr-FR" sz="1200" b="1" i="1" dirty="0"/>
              <a:t>PV sur objectif : </a:t>
            </a:r>
          </a:p>
          <a:p>
            <a:pPr marL="0" indent="0" algn="ctr">
              <a:spcBef>
                <a:spcPts val="300"/>
              </a:spcBef>
              <a:buFont typeface="Arial" panose="020B0604020202020204" pitchFamily="34" charset="0"/>
              <a:buNone/>
              <a:defRPr/>
            </a:pPr>
            <a:r>
              <a:rPr lang="fr-FR" sz="1200" i="1" dirty="0"/>
              <a:t>VB IARD Prévoyance</a:t>
            </a:r>
          </a:p>
          <a:p>
            <a:pPr marL="0" indent="0" algn="ctr">
              <a:spcBef>
                <a:spcPts val="300"/>
              </a:spcBef>
              <a:buFont typeface="Arial" panose="020B0604020202020204" pitchFamily="34" charset="0"/>
              <a:buNone/>
              <a:defRPr/>
            </a:pPr>
            <a:endParaRPr lang="fr-FR" sz="1000" i="1" dirty="0"/>
          </a:p>
          <a:p>
            <a:pPr marL="0" indent="0" algn="ctr">
              <a:spcBef>
                <a:spcPts val="300"/>
              </a:spcBef>
              <a:buFont typeface="Arial" panose="020B0604020202020204" pitchFamily="34" charset="0"/>
              <a:buNone/>
              <a:defRPr/>
            </a:pPr>
            <a:r>
              <a:rPr lang="fr-FR" sz="1200" b="1" i="1" dirty="0"/>
              <a:t>Baromètre :</a:t>
            </a:r>
          </a:p>
          <a:p>
            <a:pPr marL="0" indent="0" algn="ctr">
              <a:spcBef>
                <a:spcPts val="300"/>
              </a:spcBef>
              <a:buFont typeface="Arial" panose="020B0604020202020204" pitchFamily="34" charset="0"/>
              <a:buNone/>
              <a:defRPr/>
            </a:pPr>
            <a:r>
              <a:rPr lang="fr-FR" sz="1200" i="1" dirty="0"/>
              <a:t>Ventes nettes,</a:t>
            </a:r>
          </a:p>
          <a:p>
            <a:pPr marL="0" indent="0" algn="ctr">
              <a:spcBef>
                <a:spcPts val="300"/>
              </a:spcBef>
              <a:buFont typeface="Arial" panose="020B0604020202020204" pitchFamily="34" charset="0"/>
              <a:buNone/>
              <a:defRPr/>
            </a:pPr>
            <a:r>
              <a:rPr lang="fr-FR" sz="1200" i="1" dirty="0"/>
              <a:t>Vente sur client non détenteur de l’univers (x 2 si EER)</a:t>
            </a:r>
          </a:p>
        </p:txBody>
      </p:sp>
      <p:sp>
        <p:nvSpPr>
          <p:cNvPr id="18460" name="Espace réservé du contenu 8">
            <a:extLst>
              <a:ext uri="{FF2B5EF4-FFF2-40B4-BE49-F238E27FC236}">
                <a16:creationId xmlns:a16="http://schemas.microsoft.com/office/drawing/2014/main" id="{C11A880A-43BA-48BB-84AF-731AEADD4E0F}"/>
              </a:ext>
            </a:extLst>
          </p:cNvPr>
          <p:cNvSpPr txBox="1">
            <a:spLocks noChangeArrowheads="1"/>
          </p:cNvSpPr>
          <p:nvPr/>
        </p:nvSpPr>
        <p:spPr bwMode="auto">
          <a:xfrm>
            <a:off x="695325" y="3834472"/>
            <a:ext cx="5656604"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r>
              <a:rPr lang="fr-FR" altLang="fr-FR" sz="1400" b="1" dirty="0">
                <a:solidFill>
                  <a:srgbClr val="C00000"/>
                </a:solidFill>
                <a:latin typeface="+mn-lt"/>
              </a:rPr>
              <a:t>Les offres à proposer : du 10 septembre au 29 octobre</a:t>
            </a:r>
          </a:p>
          <a:p>
            <a:pPr lvl="1" eaLnBrk="1" hangingPunct="1">
              <a:spcBef>
                <a:spcPts val="600"/>
              </a:spcBef>
              <a:buClr>
                <a:srgbClr val="D11921"/>
              </a:buClr>
              <a:buFont typeface="Arial" panose="020B0604020202020204" pitchFamily="34" charset="0"/>
              <a:buChar char="■"/>
            </a:pPr>
            <a:endParaRPr lang="fr-FR" altLang="fr-FR" sz="100" b="1" dirty="0">
              <a:solidFill>
                <a:schemeClr val="tx1">
                  <a:lumMod val="75000"/>
                  <a:lumOff val="25000"/>
                </a:schemeClr>
              </a:solidFill>
              <a:latin typeface="+mn-lt"/>
            </a:endParaRPr>
          </a:p>
          <a:p>
            <a:pPr lvl="1" eaLnBrk="1" hangingPunct="1">
              <a:spcBef>
                <a:spcPts val="600"/>
              </a:spcBef>
              <a:buClr>
                <a:srgbClr val="D11921"/>
              </a:buClr>
              <a:buFont typeface="Arial" panose="020B0604020202020204" pitchFamily="34" charset="0"/>
              <a:buChar char="■"/>
            </a:pPr>
            <a:r>
              <a:rPr lang="fr-FR" altLang="fr-FR" sz="1200" b="1" dirty="0">
                <a:solidFill>
                  <a:schemeClr val="tx1">
                    <a:lumMod val="75000"/>
                    <a:lumOff val="25000"/>
                  </a:schemeClr>
                </a:solidFill>
                <a:latin typeface="+mn-lt"/>
              </a:rPr>
              <a:t>MR Pro et/ou Auto Pro : </a:t>
            </a:r>
            <a:r>
              <a:rPr lang="fr-FR" altLang="fr-FR" sz="1000" b="1" dirty="0">
                <a:solidFill>
                  <a:srgbClr val="C00000"/>
                </a:solidFill>
                <a:latin typeface="+mn-lt"/>
              </a:rPr>
              <a:t>2 mois offerts </a:t>
            </a:r>
            <a:r>
              <a:rPr lang="fr-FR" altLang="fr-FR" sz="1000" dirty="0">
                <a:solidFill>
                  <a:schemeClr val="tx1">
                    <a:lumMod val="75000"/>
                    <a:lumOff val="25000"/>
                  </a:schemeClr>
                </a:solidFill>
                <a:latin typeface="+mn-lt"/>
              </a:rPr>
              <a:t>pour toute nouvelle                 souscription d’un contrat MR Pro et/ou Auto Pro, sur les CDI uniquement. </a:t>
            </a:r>
          </a:p>
          <a:p>
            <a:pPr lvl="1" eaLnBrk="1" hangingPunct="1">
              <a:spcBef>
                <a:spcPts val="600"/>
              </a:spcBef>
              <a:buClr>
                <a:srgbClr val="D11921"/>
              </a:buClr>
              <a:buFont typeface="Arial" panose="020B0604020202020204" pitchFamily="34" charset="0"/>
              <a:buChar char="■"/>
            </a:pPr>
            <a:r>
              <a:rPr lang="fr-FR" altLang="fr-FR" sz="1200" b="1" dirty="0">
                <a:solidFill>
                  <a:schemeClr val="tx1">
                    <a:lumMod val="75000"/>
                    <a:lumOff val="25000"/>
                  </a:schemeClr>
                </a:solidFill>
                <a:latin typeface="+mn-lt"/>
              </a:rPr>
              <a:t>Complémentaire Santé salariés </a:t>
            </a:r>
            <a:r>
              <a:rPr lang="fr-FR" altLang="fr-FR" sz="1200" dirty="0">
                <a:solidFill>
                  <a:schemeClr val="tx1">
                    <a:lumMod val="75000"/>
                    <a:lumOff val="25000"/>
                  </a:schemeClr>
                </a:solidFill>
                <a:latin typeface="+mn-lt"/>
              </a:rPr>
              <a:t>: </a:t>
            </a:r>
            <a:r>
              <a:rPr lang="fr-FR" altLang="fr-FR" sz="1000" b="1" dirty="0">
                <a:solidFill>
                  <a:srgbClr val="C00000"/>
                </a:solidFill>
                <a:latin typeface="+mn-lt"/>
              </a:rPr>
              <a:t>- 10 % sur la cotisation du contrat </a:t>
            </a:r>
            <a:r>
              <a:rPr lang="fr-FR" altLang="fr-FR" sz="1000" dirty="0">
                <a:solidFill>
                  <a:schemeClr val="tx1">
                    <a:lumMod val="75000"/>
                    <a:lumOff val="25000"/>
                  </a:schemeClr>
                </a:solidFill>
                <a:latin typeface="+mn-lt"/>
              </a:rPr>
              <a:t>frais de santé collectif à adhésion obligatoire Complémentaire Santé salariés.</a:t>
            </a:r>
          </a:p>
          <a:p>
            <a:pPr lvl="1" eaLnBrk="1" hangingPunct="1">
              <a:spcBef>
                <a:spcPts val="600"/>
              </a:spcBef>
              <a:buClr>
                <a:srgbClr val="D11921"/>
              </a:buClr>
              <a:buFont typeface="Arial" panose="020B0604020202020204" pitchFamily="34" charset="0"/>
              <a:buChar char="■"/>
            </a:pPr>
            <a:r>
              <a:rPr lang="fr-FR" altLang="fr-FR" sz="1200" b="1" dirty="0">
                <a:solidFill>
                  <a:schemeClr val="tx1">
                    <a:lumMod val="75000"/>
                    <a:lumOff val="25000"/>
                  </a:schemeClr>
                </a:solidFill>
                <a:latin typeface="+mn-lt"/>
              </a:rPr>
              <a:t>Garanties Santé Côté Pro</a:t>
            </a:r>
            <a:r>
              <a:rPr lang="fr-FR" altLang="fr-FR" sz="1200" dirty="0">
                <a:solidFill>
                  <a:schemeClr val="tx1">
                    <a:lumMod val="75000"/>
                    <a:lumOff val="25000"/>
                  </a:schemeClr>
                </a:solidFill>
                <a:latin typeface="+mn-lt"/>
              </a:rPr>
              <a:t> : </a:t>
            </a:r>
            <a:r>
              <a:rPr lang="fr-FR" altLang="fr-FR" sz="1000" b="1" dirty="0">
                <a:solidFill>
                  <a:srgbClr val="C00000"/>
                </a:solidFill>
                <a:latin typeface="+mn-lt"/>
              </a:rPr>
              <a:t>2 mois offerts </a:t>
            </a:r>
            <a:r>
              <a:rPr lang="fr-FR" altLang="fr-FR" sz="1000" dirty="0">
                <a:solidFill>
                  <a:schemeClr val="tx1">
                    <a:lumMod val="75000"/>
                    <a:lumOff val="25000"/>
                  </a:schemeClr>
                </a:solidFill>
                <a:latin typeface="+mn-lt"/>
              </a:rPr>
              <a:t>pour toute souscription d’un contrat Garanties Santé Côté Pro.</a:t>
            </a:r>
            <a:endParaRPr lang="fr-FR" altLang="fr-FR" sz="1200" dirty="0">
              <a:solidFill>
                <a:schemeClr val="tx1">
                  <a:lumMod val="75000"/>
                  <a:lumOff val="25000"/>
                </a:schemeClr>
              </a:solidFill>
              <a:latin typeface="+mn-lt"/>
            </a:endParaRPr>
          </a:p>
          <a:p>
            <a:pPr lvl="1" eaLnBrk="1" hangingPunct="1">
              <a:spcBef>
                <a:spcPts val="600"/>
              </a:spcBef>
              <a:buClr>
                <a:srgbClr val="D11921"/>
              </a:buClr>
              <a:buFont typeface="Arial" panose="020B0604020202020204" pitchFamily="34" charset="0"/>
              <a:buChar char="■"/>
            </a:pPr>
            <a:r>
              <a:rPr lang="fr-FR" altLang="fr-FR" sz="1200" b="1" dirty="0">
                <a:solidFill>
                  <a:schemeClr val="tx1">
                    <a:lumMod val="75000"/>
                    <a:lumOff val="25000"/>
                  </a:schemeClr>
                </a:solidFill>
                <a:latin typeface="+mn-lt"/>
              </a:rPr>
              <a:t>Complémentaire Santé salariés </a:t>
            </a:r>
            <a:r>
              <a:rPr lang="fr-FR" altLang="fr-FR" sz="1200" dirty="0">
                <a:solidFill>
                  <a:schemeClr val="tx1">
                    <a:lumMod val="75000"/>
                    <a:lumOff val="25000"/>
                  </a:schemeClr>
                </a:solidFill>
                <a:latin typeface="+mn-lt"/>
              </a:rPr>
              <a:t>: </a:t>
            </a:r>
            <a:r>
              <a:rPr lang="fr-FR" altLang="fr-FR" sz="1000" b="1" dirty="0">
                <a:solidFill>
                  <a:srgbClr val="C00000"/>
                </a:solidFill>
                <a:latin typeface="+mn-lt"/>
              </a:rPr>
              <a:t>- 10 % sur la cotisation du contrat </a:t>
            </a:r>
            <a:r>
              <a:rPr lang="fr-FR" altLang="fr-FR" sz="1000" dirty="0">
                <a:solidFill>
                  <a:schemeClr val="tx1">
                    <a:lumMod val="75000"/>
                    <a:lumOff val="25000"/>
                  </a:schemeClr>
                </a:solidFill>
                <a:latin typeface="+mn-lt"/>
              </a:rPr>
              <a:t>frais de santé collectif à adhésion obligatoire Complémentaire Santé salariés.</a:t>
            </a:r>
            <a:endParaRPr lang="fr-FR" altLang="fr-FR" sz="1200" dirty="0">
              <a:solidFill>
                <a:schemeClr val="tx1">
                  <a:lumMod val="75000"/>
                  <a:lumOff val="25000"/>
                </a:schemeClr>
              </a:solidFill>
              <a:latin typeface="+mn-lt"/>
            </a:endParaRPr>
          </a:p>
        </p:txBody>
      </p:sp>
      <p:pic>
        <p:nvPicPr>
          <p:cNvPr id="82" name="Image 81">
            <a:extLst>
              <a:ext uri="{FF2B5EF4-FFF2-40B4-BE49-F238E27FC236}">
                <a16:creationId xmlns:a16="http://schemas.microsoft.com/office/drawing/2014/main" id="{9126E203-B600-4029-AEB5-2A3A6D292968}"/>
              </a:ext>
            </a:extLst>
          </p:cNvPr>
          <p:cNvPicPr>
            <a:picLocks noChangeAspect="1"/>
          </p:cNvPicPr>
          <p:nvPr/>
        </p:nvPicPr>
        <p:blipFill>
          <a:blip r:embed="rId4"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pic>
        <p:nvPicPr>
          <p:cNvPr id="18466" name="Image 41">
            <a:extLst>
              <a:ext uri="{FF2B5EF4-FFF2-40B4-BE49-F238E27FC236}">
                <a16:creationId xmlns:a16="http://schemas.microsoft.com/office/drawing/2014/main" id="{094CF22E-08F1-4861-BFA0-1EF9FD59C6F0}"/>
              </a:ext>
            </a:extLst>
          </p:cNvPr>
          <p:cNvPicPr>
            <a:picLocks noChangeAspect="1" noChangeArrowheads="1"/>
          </p:cNvPicPr>
          <p:nvPr/>
        </p:nvPicPr>
        <p:blipFill>
          <a:blip r:embed="rId5" cstate="screen">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67388" y="3856697"/>
            <a:ext cx="571500" cy="514350"/>
          </a:xfrm>
          <a:prstGeom prst="rect">
            <a:avLst/>
          </a:prstGeom>
          <a:noFill/>
          <a:ln>
            <a:noFill/>
          </a:ln>
        </p:spPr>
      </p:pic>
      <p:sp>
        <p:nvSpPr>
          <p:cNvPr id="33" name="Espace réservé du contenu 8">
            <a:extLst>
              <a:ext uri="{FF2B5EF4-FFF2-40B4-BE49-F238E27FC236}">
                <a16:creationId xmlns:a16="http://schemas.microsoft.com/office/drawing/2014/main" id="{231D9C34-7A40-4D5B-9271-270972C56B93}"/>
              </a:ext>
            </a:extLst>
          </p:cNvPr>
          <p:cNvSpPr>
            <a:spLocks noGrp="1"/>
          </p:cNvSpPr>
          <p:nvPr>
            <p:ph idx="17"/>
          </p:nvPr>
        </p:nvSpPr>
        <p:spPr>
          <a:xfrm>
            <a:off x="692149" y="1225729"/>
            <a:ext cx="5226050" cy="2393950"/>
          </a:xfrm>
          <a:ln w="28575"/>
        </p:spPr>
        <p:txBody>
          <a:bodyPr/>
          <a:lstStyle/>
          <a:p>
            <a:pPr eaLnBrk="1" fontAlgn="auto" hangingPunct="1">
              <a:spcAft>
                <a:spcPts val="0"/>
              </a:spcAft>
              <a:defRPr/>
            </a:pPr>
            <a:r>
              <a:rPr lang="fr-FR" sz="1400" b="1" dirty="0">
                <a:solidFill>
                  <a:srgbClr val="C00000"/>
                </a:solidFill>
              </a:rPr>
              <a:t>Qui contacter ? </a:t>
            </a:r>
          </a:p>
          <a:p>
            <a:pPr lvl="1" eaLnBrk="1" fontAlgn="auto" hangingPunct="1">
              <a:spcBef>
                <a:spcPts val="300"/>
              </a:spcBef>
              <a:spcAft>
                <a:spcPts val="0"/>
              </a:spcAft>
              <a:defRPr/>
            </a:pPr>
            <a:endParaRPr lang="fr-FR" dirty="0"/>
          </a:p>
          <a:p>
            <a:pPr lvl="1">
              <a:defRPr/>
            </a:pPr>
            <a:r>
              <a:rPr lang="fr-FR" sz="1200" dirty="0"/>
              <a:t>Les cibles GERC prioritaires</a:t>
            </a:r>
            <a:endParaRPr lang="fr-FR" sz="1200" dirty="0">
              <a:solidFill>
                <a:schemeClr val="accent4">
                  <a:lumMod val="75000"/>
                </a:schemeClr>
              </a:solidFill>
            </a:endParaRPr>
          </a:p>
          <a:p>
            <a:pPr lvl="2" algn="just">
              <a:defRPr/>
            </a:pPr>
            <a:endParaRPr lang="fr-FR" dirty="0">
              <a:solidFill>
                <a:schemeClr val="accent4">
                  <a:lumMod val="75000"/>
                </a:schemeClr>
              </a:solidFill>
            </a:endParaRPr>
          </a:p>
          <a:p>
            <a:pPr lvl="2" algn="just">
              <a:defRPr/>
            </a:pPr>
            <a:r>
              <a:rPr lang="fr-FR" sz="1000" b="1" dirty="0"/>
              <a:t>Clients non équipés d’offre assurance </a:t>
            </a:r>
            <a:r>
              <a:rPr lang="fr-FR" sz="1000" dirty="0"/>
              <a:t>(à venir)</a:t>
            </a:r>
            <a:endParaRPr lang="fr-FR" sz="1000" b="1" dirty="0"/>
          </a:p>
          <a:p>
            <a:pPr marL="927000" lvl="2" indent="0" algn="just">
              <a:buNone/>
              <a:defRPr/>
            </a:pPr>
            <a:r>
              <a:rPr lang="fr-FR" sz="1000" dirty="0"/>
              <a:t>Auto Pro / MR Pro / Prévoyance Pro / Garantie Santé Côté Pro.</a:t>
            </a:r>
          </a:p>
          <a:p>
            <a:pPr lvl="2" algn="just">
              <a:defRPr/>
            </a:pPr>
            <a:endParaRPr lang="fr-FR" sz="1000" dirty="0"/>
          </a:p>
          <a:p>
            <a:pPr eaLnBrk="1" fontAlgn="auto" hangingPunct="1">
              <a:spcAft>
                <a:spcPts val="0"/>
              </a:spcAft>
              <a:defRPr/>
            </a:pPr>
            <a:endParaRPr lang="fr-FR" sz="1400" b="1" dirty="0">
              <a:solidFill>
                <a:srgbClr val="C00000"/>
              </a:solidFill>
            </a:endParaRPr>
          </a:p>
        </p:txBody>
      </p:sp>
      <p:sp>
        <p:nvSpPr>
          <p:cNvPr id="32" name="Espace réservé du contenu 8">
            <a:extLst>
              <a:ext uri="{FF2B5EF4-FFF2-40B4-BE49-F238E27FC236}">
                <a16:creationId xmlns:a16="http://schemas.microsoft.com/office/drawing/2014/main" id="{DA225DD9-C4E4-4BD0-897D-FAE08003049A}"/>
              </a:ext>
            </a:extLst>
          </p:cNvPr>
          <p:cNvSpPr txBox="1">
            <a:spLocks/>
          </p:cNvSpPr>
          <p:nvPr/>
        </p:nvSpPr>
        <p:spPr>
          <a:xfrm>
            <a:off x="9097963" y="4434717"/>
            <a:ext cx="2484437" cy="984250"/>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Chiffres clés</a:t>
            </a:r>
            <a:endParaRPr lang="fr-FR" sz="1400" i="1" dirty="0"/>
          </a:p>
          <a:p>
            <a:pPr marL="0" lvl="0" indent="0" algn="just">
              <a:spcBef>
                <a:spcPct val="20000"/>
              </a:spcBef>
              <a:buClr>
                <a:srgbClr val="C00000"/>
              </a:buClr>
              <a:buNone/>
              <a:defRPr/>
            </a:pPr>
            <a:endParaRPr lang="fr-FR" sz="1200" b="1" dirty="0">
              <a:solidFill>
                <a:schemeClr val="tx1">
                  <a:lumMod val="75000"/>
                  <a:lumOff val="25000"/>
                </a:schemeClr>
              </a:solidFill>
            </a:endParaRPr>
          </a:p>
          <a:p>
            <a:pPr marL="0" lvl="0" indent="0" algn="just">
              <a:spcBef>
                <a:spcPct val="20000"/>
              </a:spcBef>
              <a:buClr>
                <a:srgbClr val="C00000"/>
              </a:buClr>
              <a:buNone/>
              <a:defRPr/>
            </a:pPr>
            <a:r>
              <a:rPr lang="fr-FR" sz="1200" b="1" dirty="0">
                <a:solidFill>
                  <a:schemeClr val="tx1">
                    <a:lumMod val="75000"/>
                    <a:lumOff val="25000"/>
                  </a:schemeClr>
                </a:solidFill>
              </a:rPr>
              <a:t>78 %</a:t>
            </a:r>
            <a:r>
              <a:rPr lang="fr-FR" sz="1200" dirty="0">
                <a:solidFill>
                  <a:prstClr val="black">
                    <a:lumMod val="50000"/>
                    <a:lumOff val="50000"/>
                  </a:prstClr>
                </a:solidFill>
              </a:rPr>
              <a:t> </a:t>
            </a:r>
            <a:r>
              <a:rPr lang="fr-FR" sz="1200" dirty="0"/>
              <a:t>de nos clients Actifs </a:t>
            </a:r>
            <a:r>
              <a:rPr lang="fr-FR" sz="1200" b="1" dirty="0"/>
              <a:t>ne détiennent pas l’Univers Assurances</a:t>
            </a:r>
            <a:r>
              <a:rPr lang="fr-FR" sz="1200" b="1" dirty="0">
                <a:solidFill>
                  <a:schemeClr val="tx1">
                    <a:lumMod val="75000"/>
                    <a:lumOff val="25000"/>
                  </a:schemeClr>
                </a:solidFill>
              </a:rPr>
              <a:t>.</a:t>
            </a:r>
          </a:p>
        </p:txBody>
      </p:sp>
      <p:sp>
        <p:nvSpPr>
          <p:cNvPr id="23" name="Rectangle 22">
            <a:extLst>
              <a:ext uri="{FF2B5EF4-FFF2-40B4-BE49-F238E27FC236}">
                <a16:creationId xmlns:a16="http://schemas.microsoft.com/office/drawing/2014/main" id="{057C86F6-B637-4301-B519-E32FC7287579}"/>
              </a:ext>
            </a:extLst>
          </p:cNvPr>
          <p:cNvSpPr/>
          <p:nvPr/>
        </p:nvSpPr>
        <p:spPr>
          <a:xfrm>
            <a:off x="755963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6"/>
              </a:rPr>
              <a:t>Book GERC</a:t>
            </a:r>
            <a:endParaRPr lang="fr-FR" sz="1400" dirty="0"/>
          </a:p>
        </p:txBody>
      </p:sp>
      <p:sp>
        <p:nvSpPr>
          <p:cNvPr id="24" name="Rectangle 23">
            <a:extLst>
              <a:ext uri="{FF2B5EF4-FFF2-40B4-BE49-F238E27FC236}">
                <a16:creationId xmlns:a16="http://schemas.microsoft.com/office/drawing/2014/main" id="{AF735EEF-0481-4CF6-A203-5D42A051667F}"/>
              </a:ext>
            </a:extLst>
          </p:cNvPr>
          <p:cNvSpPr/>
          <p:nvPr/>
        </p:nvSpPr>
        <p:spPr>
          <a:xfrm>
            <a:off x="345118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7"/>
              </a:rPr>
              <a:t>Offres promos</a:t>
            </a:r>
            <a:endParaRPr lang="fr-FR" sz="1400" dirty="0"/>
          </a:p>
        </p:txBody>
      </p:sp>
      <p:pic>
        <p:nvPicPr>
          <p:cNvPr id="25" name="Image 24">
            <a:extLst>
              <a:ext uri="{FF2B5EF4-FFF2-40B4-BE49-F238E27FC236}">
                <a16:creationId xmlns:a16="http://schemas.microsoft.com/office/drawing/2014/main" id="{D1F23F4F-86E6-487F-B7B7-12719A7759F5}"/>
              </a:ext>
            </a:extLst>
          </p:cNvPr>
          <p:cNvPicPr>
            <a:picLocks noChangeAspect="1"/>
          </p:cNvPicPr>
          <p:nvPr/>
        </p:nvPicPr>
        <p:blipFill>
          <a:blip r:embed="rId8" cstate="screen">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flipH="1">
            <a:off x="4783602" y="6078995"/>
            <a:ext cx="404379" cy="475131"/>
          </a:xfrm>
          <a:prstGeom prst="rect">
            <a:avLst/>
          </a:prstGeom>
          <a:noFill/>
        </p:spPr>
      </p:pic>
      <p:pic>
        <p:nvPicPr>
          <p:cNvPr id="26" name="Image 25">
            <a:extLst>
              <a:ext uri="{FF2B5EF4-FFF2-40B4-BE49-F238E27FC236}">
                <a16:creationId xmlns:a16="http://schemas.microsoft.com/office/drawing/2014/main" id="{7CD21C96-D4AC-42B5-B498-9B299B59A443}"/>
              </a:ext>
            </a:extLst>
          </p:cNvPr>
          <p:cNvPicPr>
            <a:picLocks noChangeAspect="1"/>
          </p:cNvPicPr>
          <p:nvPr/>
        </p:nvPicPr>
        <p:blipFill>
          <a:blip r:embed="rId8" cstate="screen">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flipH="1">
            <a:off x="8823325" y="6075025"/>
            <a:ext cx="404379" cy="475131"/>
          </a:xfrm>
          <a:prstGeom prst="rect">
            <a:avLst/>
          </a:prstGeom>
          <a:noFill/>
        </p:spPr>
      </p:pic>
    </p:spTree>
    <p:extLst>
      <p:ext uri="{BB962C8B-B14F-4D97-AF65-F5344CB8AC3E}">
        <p14:creationId xmlns:p14="http://schemas.microsoft.com/office/powerpoint/2010/main" val="32761797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a:extLst>
              <a:ext uri="{FF2B5EF4-FFF2-40B4-BE49-F238E27FC236}">
                <a16:creationId xmlns:a16="http://schemas.microsoft.com/office/drawing/2014/main" id="{4869B6C7-3811-4877-9BD1-68E04C8148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8781" y="1498430"/>
            <a:ext cx="844764" cy="1956140"/>
          </a:xfrm>
          <a:prstGeom prst="rect">
            <a:avLst/>
          </a:prstGeom>
        </p:spPr>
      </p:pic>
      <p:pic>
        <p:nvPicPr>
          <p:cNvPr id="30" name="Image 5">
            <a:extLst>
              <a:ext uri="{FF2B5EF4-FFF2-40B4-BE49-F238E27FC236}">
                <a16:creationId xmlns:a16="http://schemas.microsoft.com/office/drawing/2014/main" id="{3E08F3FB-AD34-49AF-B818-27AC7089DDD9}"/>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2" name="Espace réservé du contenu 8">
            <a:extLst>
              <a:ext uri="{FF2B5EF4-FFF2-40B4-BE49-F238E27FC236}">
                <a16:creationId xmlns:a16="http://schemas.microsoft.com/office/drawing/2014/main" id="{F2A021BB-AA1D-4752-B18D-C8F81CA66627}"/>
              </a:ext>
            </a:extLst>
          </p:cNvPr>
          <p:cNvSpPr txBox="1">
            <a:spLocks/>
          </p:cNvSpPr>
          <p:nvPr/>
        </p:nvSpPr>
        <p:spPr bwMode="auto">
          <a:xfrm>
            <a:off x="6503988" y="3810000"/>
            <a:ext cx="5172075" cy="2146300"/>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sp>
        <p:nvSpPr>
          <p:cNvPr id="43" name="Espace réservé du contenu 8">
            <a:extLst>
              <a:ext uri="{FF2B5EF4-FFF2-40B4-BE49-F238E27FC236}">
                <a16:creationId xmlns:a16="http://schemas.microsoft.com/office/drawing/2014/main" id="{7A75566E-3029-4A09-9499-0F6E1A63B1F3}"/>
              </a:ext>
            </a:extLst>
          </p:cNvPr>
          <p:cNvSpPr txBox="1">
            <a:spLocks/>
          </p:cNvSpPr>
          <p:nvPr/>
        </p:nvSpPr>
        <p:spPr>
          <a:xfrm>
            <a:off x="695325" y="1266825"/>
            <a:ext cx="5226050" cy="2393950"/>
          </a:xfrm>
          <a:prstGeom prst="rect">
            <a:avLst/>
          </a:prstGeom>
          <a:noFill/>
          <a:ln w="28575">
            <a:solidFill>
              <a:srgbClr val="FFC20A"/>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dirty="0"/>
          </a:p>
        </p:txBody>
      </p:sp>
      <p:sp>
        <p:nvSpPr>
          <p:cNvPr id="18435" name="Espace réservé du texte 5">
            <a:extLst>
              <a:ext uri="{FF2B5EF4-FFF2-40B4-BE49-F238E27FC236}">
                <a16:creationId xmlns:a16="http://schemas.microsoft.com/office/drawing/2014/main" id="{AFAFF7F2-7C0D-43D1-839A-2749FC03D2AB}"/>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FFC20A"/>
                </a:solidFill>
              </a:rPr>
              <a:t>PROTECTION HOMME CLE </a:t>
            </a:r>
            <a:r>
              <a:rPr lang="fr-FR" altLang="fr-FR" dirty="0"/>
              <a:t>- Les moyens mis à disposition </a:t>
            </a:r>
          </a:p>
        </p:txBody>
      </p:sp>
      <p:sp>
        <p:nvSpPr>
          <p:cNvPr id="7" name="Espace réservé du texte 6">
            <a:extLst>
              <a:ext uri="{FF2B5EF4-FFF2-40B4-BE49-F238E27FC236}">
                <a16:creationId xmlns:a16="http://schemas.microsoft.com/office/drawing/2014/main" id="{7BF10807-7607-42CC-9E8A-7AE3A166ED80}"/>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b="0" dirty="0"/>
              <a:t>Grand Public</a:t>
            </a:r>
            <a:r>
              <a:rPr dirty="0"/>
              <a:t> - Premiums - </a:t>
            </a:r>
            <a:r>
              <a:rPr dirty="0">
                <a:solidFill>
                  <a:srgbClr val="C00000"/>
                </a:solidFill>
              </a:rPr>
              <a:t>Professionnels</a:t>
            </a:r>
            <a:r>
              <a:rPr dirty="0"/>
              <a:t> </a:t>
            </a:r>
          </a:p>
        </p:txBody>
      </p:sp>
      <p:sp>
        <p:nvSpPr>
          <p:cNvPr id="51" name="Rectangle 50">
            <a:extLst>
              <a:ext uri="{FF2B5EF4-FFF2-40B4-BE49-F238E27FC236}">
                <a16:creationId xmlns:a16="http://schemas.microsoft.com/office/drawing/2014/main" id="{2DCE2E52-B6ED-4BA2-8C1F-3A0A629682DB}"/>
              </a:ext>
            </a:extLst>
          </p:cNvPr>
          <p:cNvSpPr/>
          <p:nvPr/>
        </p:nvSpPr>
        <p:spPr>
          <a:xfrm>
            <a:off x="8823325" y="5208588"/>
            <a:ext cx="609600" cy="574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2" name="Espace réservé du contenu 8">
            <a:extLst>
              <a:ext uri="{FF2B5EF4-FFF2-40B4-BE49-F238E27FC236}">
                <a16:creationId xmlns:a16="http://schemas.microsoft.com/office/drawing/2014/main" id="{ADBF85AF-111B-4B9C-89F1-F58648825E66}"/>
              </a:ext>
            </a:extLst>
          </p:cNvPr>
          <p:cNvSpPr txBox="1">
            <a:spLocks/>
          </p:cNvSpPr>
          <p:nvPr/>
        </p:nvSpPr>
        <p:spPr>
          <a:xfrm>
            <a:off x="6046788" y="1279525"/>
            <a:ext cx="5629274" cy="2393950"/>
          </a:xfrm>
          <a:prstGeom prst="rect">
            <a:avLst/>
          </a:prstGeom>
          <a:noFill/>
          <a:ln w="28575">
            <a:solidFill>
              <a:srgbClr val="FFC20A"/>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b="1" dirty="0">
                <a:solidFill>
                  <a:srgbClr val="C00000"/>
                </a:solidFill>
              </a:rPr>
              <a:t>Des idées pour engager la discussion</a:t>
            </a:r>
          </a:p>
          <a:p>
            <a:pPr lvl="1" algn="just">
              <a:buClr>
                <a:srgbClr val="D11921"/>
              </a:buClr>
              <a:defRPr/>
            </a:pPr>
            <a:endParaRPr lang="fr-FR" sz="400" dirty="0"/>
          </a:p>
          <a:p>
            <a:pPr lvl="1" algn="just">
              <a:buClr>
                <a:srgbClr val="D11921"/>
              </a:buClr>
              <a:defRPr/>
            </a:pPr>
            <a:r>
              <a:rPr lang="fr-FR" sz="1200" dirty="0"/>
              <a:t>PROTECTION PERSONNE CLE… Qu’avez-vous mis en place pour permettre la poursuite de l’activité sans subir les conséquences de l’indisponibilité temporaire ou définitive d’un homme clé ?</a:t>
            </a:r>
          </a:p>
          <a:p>
            <a:pPr lvl="1" algn="just">
              <a:buClr>
                <a:srgbClr val="D11921"/>
              </a:buClr>
              <a:defRPr/>
            </a:pPr>
            <a:r>
              <a:rPr lang="fr-FR" sz="1200" dirty="0"/>
              <a:t>PROTECTION ASSOCIES… Qu’avez-vous mis en place pour assurer la poursuite de l’activité sans subir les conséquences financières et de gouvernance du fait de la perte d’un des associés ?</a:t>
            </a:r>
          </a:p>
          <a:p>
            <a:pPr lvl="1" algn="just">
              <a:buClr>
                <a:srgbClr val="D11921"/>
              </a:buClr>
              <a:defRPr/>
            </a:pPr>
            <a:r>
              <a:rPr lang="fr-FR" sz="1200" dirty="0"/>
              <a:t>PROTECTION CREDITS… Que pensez-vous d’une alternative à l’Assureur Emprunteur, à laquelle vous ne pouvez pas souscrire, pour couvrir le risque lié à votre prêt ?</a:t>
            </a:r>
          </a:p>
        </p:txBody>
      </p:sp>
      <p:sp>
        <p:nvSpPr>
          <p:cNvPr id="18451" name="Espace réservé du contenu 8">
            <a:extLst>
              <a:ext uri="{FF2B5EF4-FFF2-40B4-BE49-F238E27FC236}">
                <a16:creationId xmlns:a16="http://schemas.microsoft.com/office/drawing/2014/main" id="{A639A57E-698B-45FF-8A3D-84A40CC4CCA9}"/>
              </a:ext>
            </a:extLst>
          </p:cNvPr>
          <p:cNvSpPr txBox="1">
            <a:spLocks/>
          </p:cNvSpPr>
          <p:nvPr/>
        </p:nvSpPr>
        <p:spPr bwMode="auto">
          <a:xfrm>
            <a:off x="695325" y="3812247"/>
            <a:ext cx="5683250" cy="2149475"/>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55" name="Espace réservé du contenu 8">
            <a:extLst>
              <a:ext uri="{FF2B5EF4-FFF2-40B4-BE49-F238E27FC236}">
                <a16:creationId xmlns:a16="http://schemas.microsoft.com/office/drawing/2014/main" id="{3CD0A37F-B4A4-4F9F-9184-510E4FF57B8D}"/>
              </a:ext>
            </a:extLst>
          </p:cNvPr>
          <p:cNvSpPr txBox="1">
            <a:spLocks/>
          </p:cNvSpPr>
          <p:nvPr/>
        </p:nvSpPr>
        <p:spPr>
          <a:xfrm>
            <a:off x="6496050" y="3821113"/>
            <a:ext cx="2484438" cy="2135187"/>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Impact Part Variable</a:t>
            </a:r>
            <a:endParaRPr lang="fr-FR" sz="1400" i="1" dirty="0">
              <a:solidFill>
                <a:srgbClr val="C00000"/>
              </a:solidFill>
            </a:endParaRPr>
          </a:p>
          <a:p>
            <a:pPr marL="0" indent="0" algn="ctr">
              <a:buFont typeface="Arial" panose="020B0604020202020204" pitchFamily="34" charset="0"/>
              <a:buNone/>
              <a:defRPr/>
            </a:pPr>
            <a:endParaRPr lang="fr-FR" sz="1400" b="1" i="1" dirty="0"/>
          </a:p>
          <a:p>
            <a:pPr marL="0" indent="0" algn="ctr">
              <a:spcBef>
                <a:spcPts val="300"/>
              </a:spcBef>
              <a:buFont typeface="Arial" panose="020B0604020202020204" pitchFamily="34" charset="0"/>
              <a:buNone/>
              <a:defRPr/>
            </a:pPr>
            <a:r>
              <a:rPr lang="fr-FR" sz="1200" b="1" i="1" dirty="0"/>
              <a:t>PV sur objectif : </a:t>
            </a:r>
          </a:p>
          <a:p>
            <a:pPr marL="0" indent="0" algn="ctr">
              <a:spcBef>
                <a:spcPts val="300"/>
              </a:spcBef>
              <a:buFont typeface="Arial" panose="020B0604020202020204" pitchFamily="34" charset="0"/>
              <a:buNone/>
              <a:defRPr/>
            </a:pPr>
            <a:r>
              <a:rPr lang="fr-FR" sz="1200" i="1" dirty="0"/>
              <a:t>VB IARD Prévoyance</a:t>
            </a:r>
          </a:p>
          <a:p>
            <a:pPr marL="0" indent="0" algn="ctr">
              <a:spcBef>
                <a:spcPts val="300"/>
              </a:spcBef>
              <a:buFont typeface="Arial" panose="020B0604020202020204" pitchFamily="34" charset="0"/>
              <a:buNone/>
              <a:defRPr/>
            </a:pPr>
            <a:endParaRPr lang="fr-FR" sz="1000" i="1" dirty="0"/>
          </a:p>
          <a:p>
            <a:pPr marL="0" indent="0" algn="ctr">
              <a:spcBef>
                <a:spcPts val="300"/>
              </a:spcBef>
              <a:buFont typeface="Arial" panose="020B0604020202020204" pitchFamily="34" charset="0"/>
              <a:buNone/>
              <a:defRPr/>
            </a:pPr>
            <a:r>
              <a:rPr lang="fr-FR" sz="1200" b="1" i="1" dirty="0"/>
              <a:t>Baromètre :</a:t>
            </a:r>
          </a:p>
          <a:p>
            <a:pPr marL="0" indent="0" algn="ctr">
              <a:spcBef>
                <a:spcPts val="300"/>
              </a:spcBef>
              <a:buFont typeface="Arial" panose="020B0604020202020204" pitchFamily="34" charset="0"/>
              <a:buNone/>
              <a:defRPr/>
            </a:pPr>
            <a:r>
              <a:rPr lang="fr-FR" sz="1200" i="1" dirty="0"/>
              <a:t>Ventes nettes,</a:t>
            </a:r>
          </a:p>
          <a:p>
            <a:pPr marL="0" indent="0" algn="ctr">
              <a:spcBef>
                <a:spcPts val="300"/>
              </a:spcBef>
              <a:buFont typeface="Arial" panose="020B0604020202020204" pitchFamily="34" charset="0"/>
              <a:buNone/>
              <a:defRPr/>
            </a:pPr>
            <a:r>
              <a:rPr lang="fr-FR" sz="1200" i="1" dirty="0"/>
              <a:t>Vente sur client non détenteur de l’univers (x 2 si EER)</a:t>
            </a:r>
          </a:p>
        </p:txBody>
      </p:sp>
      <p:sp>
        <p:nvSpPr>
          <p:cNvPr id="18460" name="Espace réservé du contenu 8">
            <a:extLst>
              <a:ext uri="{FF2B5EF4-FFF2-40B4-BE49-F238E27FC236}">
                <a16:creationId xmlns:a16="http://schemas.microsoft.com/office/drawing/2014/main" id="{C11A880A-43BA-48BB-84AF-731AEADD4E0F}"/>
              </a:ext>
            </a:extLst>
          </p:cNvPr>
          <p:cNvSpPr txBox="1">
            <a:spLocks noChangeArrowheads="1"/>
          </p:cNvSpPr>
          <p:nvPr/>
        </p:nvSpPr>
        <p:spPr bwMode="auto">
          <a:xfrm>
            <a:off x="695325" y="3824198"/>
            <a:ext cx="5656604"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r>
              <a:rPr lang="fr-FR" altLang="fr-FR" sz="1400" b="1" dirty="0">
                <a:solidFill>
                  <a:srgbClr val="C00000"/>
                </a:solidFill>
                <a:latin typeface="+mn-lt"/>
              </a:rPr>
              <a:t>Les offres à proposer</a:t>
            </a:r>
            <a:r>
              <a:rPr lang="fr-FR" altLang="fr-FR" sz="1200" dirty="0">
                <a:solidFill>
                  <a:schemeClr val="tx1">
                    <a:lumMod val="75000"/>
                    <a:lumOff val="25000"/>
                  </a:schemeClr>
                </a:solidFill>
                <a:latin typeface="+mn-lt"/>
              </a:rPr>
              <a:t> (dès le lancement et jusqu’au 29 octobre)</a:t>
            </a:r>
            <a:endParaRPr lang="fr-FR" altLang="fr-FR" sz="1400" dirty="0">
              <a:solidFill>
                <a:schemeClr val="tx1">
                  <a:lumMod val="75000"/>
                  <a:lumOff val="25000"/>
                </a:schemeClr>
              </a:solidFill>
              <a:latin typeface="+mn-lt"/>
            </a:endParaRPr>
          </a:p>
          <a:p>
            <a:pPr lvl="1" eaLnBrk="1" hangingPunct="1">
              <a:spcBef>
                <a:spcPts val="600"/>
              </a:spcBef>
              <a:buClr>
                <a:srgbClr val="D11921"/>
              </a:buClr>
              <a:buFont typeface="Arial" panose="020B0604020202020204" pitchFamily="34" charset="0"/>
              <a:buChar char="■"/>
            </a:pPr>
            <a:endParaRPr lang="fr-FR" altLang="fr-FR" sz="100" b="1" dirty="0">
              <a:solidFill>
                <a:schemeClr val="tx1">
                  <a:lumMod val="75000"/>
                  <a:lumOff val="25000"/>
                </a:schemeClr>
              </a:solidFill>
              <a:latin typeface="+mn-lt"/>
            </a:endParaRPr>
          </a:p>
          <a:p>
            <a:pPr lvl="1" eaLnBrk="1" hangingPunct="1">
              <a:spcBef>
                <a:spcPts val="600"/>
              </a:spcBef>
              <a:buClr>
                <a:srgbClr val="D11921"/>
              </a:buClr>
              <a:buFont typeface="Arial" panose="020B0604020202020204" pitchFamily="34" charset="0"/>
              <a:buChar char="■"/>
            </a:pPr>
            <a:endParaRPr lang="fr-FR" altLang="fr-FR" sz="1200" b="1" dirty="0">
              <a:solidFill>
                <a:schemeClr val="tx1">
                  <a:lumMod val="75000"/>
                  <a:lumOff val="25000"/>
                </a:schemeClr>
              </a:solidFill>
              <a:latin typeface="+mn-lt"/>
            </a:endParaRPr>
          </a:p>
          <a:p>
            <a:pPr lvl="1" eaLnBrk="1" hangingPunct="1">
              <a:spcBef>
                <a:spcPts val="600"/>
              </a:spcBef>
              <a:buClr>
                <a:srgbClr val="D11921"/>
              </a:buClr>
              <a:buFont typeface="Arial" panose="020B0604020202020204" pitchFamily="34" charset="0"/>
              <a:buChar char="■"/>
            </a:pPr>
            <a:r>
              <a:rPr lang="fr-FR" altLang="fr-FR" sz="1200" b="1" dirty="0">
                <a:solidFill>
                  <a:schemeClr val="tx1">
                    <a:lumMod val="75000"/>
                    <a:lumOff val="25000"/>
                  </a:schemeClr>
                </a:solidFill>
                <a:latin typeface="+mn-lt"/>
              </a:rPr>
              <a:t>Protection Homme Clé </a:t>
            </a:r>
            <a:r>
              <a:rPr lang="fr-FR" altLang="fr-FR" sz="1200" dirty="0">
                <a:solidFill>
                  <a:schemeClr val="tx1">
                    <a:lumMod val="75000"/>
                    <a:lumOff val="25000"/>
                  </a:schemeClr>
                </a:solidFill>
                <a:latin typeface="+mn-lt"/>
              </a:rPr>
              <a:t>: </a:t>
            </a:r>
            <a:r>
              <a:rPr lang="fr-FR" altLang="fr-FR" sz="1200" b="1" dirty="0">
                <a:solidFill>
                  <a:srgbClr val="C00000"/>
                </a:solidFill>
                <a:latin typeface="+mn-lt"/>
              </a:rPr>
              <a:t>2 mois offerts</a:t>
            </a:r>
            <a:r>
              <a:rPr lang="fr-FR" altLang="fr-FR" sz="1200" dirty="0">
                <a:solidFill>
                  <a:srgbClr val="C00000"/>
                </a:solidFill>
                <a:latin typeface="+mn-lt"/>
              </a:rPr>
              <a:t> </a:t>
            </a:r>
            <a:r>
              <a:rPr lang="fr-FR" altLang="fr-FR" sz="1200" dirty="0">
                <a:solidFill>
                  <a:schemeClr val="tx1">
                    <a:lumMod val="75000"/>
                    <a:lumOff val="25000"/>
                  </a:schemeClr>
                </a:solidFill>
                <a:latin typeface="+mn-lt"/>
              </a:rPr>
              <a:t>pour toute souscription d’un contrat Homme Clé. </a:t>
            </a:r>
          </a:p>
          <a:p>
            <a:pPr lvl="2" eaLnBrk="1" hangingPunct="1">
              <a:spcBef>
                <a:spcPts val="600"/>
              </a:spcBef>
              <a:buClr>
                <a:srgbClr val="D11921"/>
              </a:buClr>
              <a:buFont typeface="Arial" panose="020B0604020202020204" pitchFamily="34" charset="0"/>
              <a:buChar char="■"/>
            </a:pPr>
            <a:r>
              <a:rPr lang="fr-FR" altLang="fr-FR" sz="1000" dirty="0">
                <a:solidFill>
                  <a:schemeClr val="tx1">
                    <a:lumMod val="75000"/>
                    <a:lumOff val="25000"/>
                  </a:schemeClr>
                </a:solidFill>
                <a:latin typeface="+mn-lt"/>
              </a:rPr>
              <a:t>Réduction automatisée sur l’outil de vente</a:t>
            </a:r>
          </a:p>
          <a:p>
            <a:pPr lvl="2" eaLnBrk="1" hangingPunct="1">
              <a:spcBef>
                <a:spcPts val="600"/>
              </a:spcBef>
              <a:buClr>
                <a:srgbClr val="D11921"/>
              </a:buClr>
              <a:buFont typeface="Arial" panose="020B0604020202020204" pitchFamily="34" charset="0"/>
              <a:buChar char="■"/>
            </a:pPr>
            <a:r>
              <a:rPr lang="fr-FR" altLang="fr-FR" sz="1000" dirty="0">
                <a:solidFill>
                  <a:schemeClr val="tx1">
                    <a:lumMod val="75000"/>
                    <a:lumOff val="25000"/>
                  </a:schemeClr>
                </a:solidFill>
                <a:latin typeface="+mn-lt"/>
              </a:rPr>
              <a:t>Offre valable une seule fois par client et par contrat. </a:t>
            </a:r>
          </a:p>
          <a:p>
            <a:pPr lvl="2" eaLnBrk="1" hangingPunct="1">
              <a:spcBef>
                <a:spcPts val="600"/>
              </a:spcBef>
              <a:buClr>
                <a:srgbClr val="D11921"/>
              </a:buClr>
              <a:buFont typeface="Arial" panose="020B0604020202020204" pitchFamily="34" charset="0"/>
              <a:buChar char="■"/>
            </a:pPr>
            <a:endParaRPr lang="fr-FR" altLang="fr-FR" sz="1200" dirty="0">
              <a:solidFill>
                <a:schemeClr val="tx1">
                  <a:lumMod val="75000"/>
                  <a:lumOff val="25000"/>
                </a:schemeClr>
              </a:solidFill>
              <a:latin typeface="+mn-lt"/>
            </a:endParaRPr>
          </a:p>
        </p:txBody>
      </p:sp>
      <p:pic>
        <p:nvPicPr>
          <p:cNvPr id="82" name="Image 81">
            <a:extLst>
              <a:ext uri="{FF2B5EF4-FFF2-40B4-BE49-F238E27FC236}">
                <a16:creationId xmlns:a16="http://schemas.microsoft.com/office/drawing/2014/main" id="{9126E203-B600-4029-AEB5-2A3A6D292968}"/>
              </a:ext>
            </a:extLst>
          </p:cNvPr>
          <p:cNvPicPr>
            <a:picLocks noChangeAspect="1"/>
          </p:cNvPicPr>
          <p:nvPr/>
        </p:nvPicPr>
        <p:blipFill>
          <a:blip r:embed="rId4"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pic>
        <p:nvPicPr>
          <p:cNvPr id="18466" name="Image 41">
            <a:extLst>
              <a:ext uri="{FF2B5EF4-FFF2-40B4-BE49-F238E27FC236}">
                <a16:creationId xmlns:a16="http://schemas.microsoft.com/office/drawing/2014/main" id="{094CF22E-08F1-4861-BFA0-1EF9FD59C6F0}"/>
              </a:ext>
            </a:extLst>
          </p:cNvPr>
          <p:cNvPicPr>
            <a:picLocks noChangeAspect="1" noChangeArrowheads="1"/>
          </p:cNvPicPr>
          <p:nvPr/>
        </p:nvPicPr>
        <p:blipFill>
          <a:blip r:embed="rId5" cstate="screen">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67388" y="3846423"/>
            <a:ext cx="571500" cy="514350"/>
          </a:xfrm>
          <a:prstGeom prst="rect">
            <a:avLst/>
          </a:prstGeom>
          <a:noFill/>
          <a:ln>
            <a:noFill/>
          </a:ln>
        </p:spPr>
      </p:pic>
      <p:sp>
        <p:nvSpPr>
          <p:cNvPr id="33" name="Espace réservé du contenu 8">
            <a:extLst>
              <a:ext uri="{FF2B5EF4-FFF2-40B4-BE49-F238E27FC236}">
                <a16:creationId xmlns:a16="http://schemas.microsoft.com/office/drawing/2014/main" id="{231D9C34-7A40-4D5B-9271-270972C56B93}"/>
              </a:ext>
            </a:extLst>
          </p:cNvPr>
          <p:cNvSpPr>
            <a:spLocks noGrp="1"/>
          </p:cNvSpPr>
          <p:nvPr>
            <p:ph idx="17"/>
          </p:nvPr>
        </p:nvSpPr>
        <p:spPr>
          <a:xfrm>
            <a:off x="692149" y="1225729"/>
            <a:ext cx="5226050" cy="2393950"/>
          </a:xfrm>
          <a:ln w="28575"/>
        </p:spPr>
        <p:txBody>
          <a:bodyPr/>
          <a:lstStyle/>
          <a:p>
            <a:pPr eaLnBrk="1" fontAlgn="auto" hangingPunct="1">
              <a:spcAft>
                <a:spcPts val="0"/>
              </a:spcAft>
              <a:defRPr/>
            </a:pPr>
            <a:r>
              <a:rPr lang="fr-FR" sz="1400" b="1" dirty="0">
                <a:solidFill>
                  <a:srgbClr val="C00000"/>
                </a:solidFill>
              </a:rPr>
              <a:t>Qui contacter ? </a:t>
            </a:r>
          </a:p>
          <a:p>
            <a:pPr lvl="1" eaLnBrk="1" fontAlgn="auto" hangingPunct="1">
              <a:spcBef>
                <a:spcPts val="300"/>
              </a:spcBef>
              <a:spcAft>
                <a:spcPts val="0"/>
              </a:spcAft>
              <a:defRPr/>
            </a:pPr>
            <a:endParaRPr lang="fr-FR" dirty="0"/>
          </a:p>
          <a:p>
            <a:pPr lvl="1">
              <a:defRPr/>
            </a:pPr>
            <a:r>
              <a:rPr lang="fr-FR" sz="1300" dirty="0"/>
              <a:t>Fonds de commerce </a:t>
            </a:r>
          </a:p>
          <a:p>
            <a:pPr lvl="1">
              <a:defRPr/>
            </a:pPr>
            <a:endParaRPr lang="fr-FR" sz="1300" dirty="0"/>
          </a:p>
          <a:p>
            <a:pPr lvl="2">
              <a:defRPr/>
            </a:pPr>
            <a:r>
              <a:rPr lang="fr-FR" sz="1100" b="1" dirty="0">
                <a:solidFill>
                  <a:schemeClr val="accent4">
                    <a:lumMod val="75000"/>
                  </a:schemeClr>
                </a:solidFill>
              </a:rPr>
              <a:t>Globalement, tous vos clients !</a:t>
            </a:r>
            <a:br>
              <a:rPr lang="fr-FR" sz="1100" b="1" dirty="0">
                <a:solidFill>
                  <a:schemeClr val="accent4">
                    <a:lumMod val="75000"/>
                  </a:schemeClr>
                </a:solidFill>
              </a:rPr>
            </a:br>
            <a:endParaRPr lang="fr-FR" sz="1100" b="1" dirty="0">
              <a:solidFill>
                <a:schemeClr val="accent4">
                  <a:lumMod val="75000"/>
                </a:schemeClr>
              </a:solidFill>
            </a:endParaRPr>
          </a:p>
          <a:p>
            <a:pPr marL="0" indent="0" eaLnBrk="1" fontAlgn="auto" hangingPunct="1">
              <a:spcAft>
                <a:spcPts val="0"/>
              </a:spcAft>
              <a:buNone/>
              <a:defRPr/>
            </a:pPr>
            <a:endParaRPr lang="fr-FR" sz="1400" b="1" dirty="0">
              <a:solidFill>
                <a:srgbClr val="C00000"/>
              </a:solidFill>
            </a:endParaRPr>
          </a:p>
        </p:txBody>
      </p:sp>
      <p:sp>
        <p:nvSpPr>
          <p:cNvPr id="32" name="Espace réservé du contenu 8">
            <a:extLst>
              <a:ext uri="{FF2B5EF4-FFF2-40B4-BE49-F238E27FC236}">
                <a16:creationId xmlns:a16="http://schemas.microsoft.com/office/drawing/2014/main" id="{DA225DD9-C4E4-4BD0-897D-FAE08003049A}"/>
              </a:ext>
            </a:extLst>
          </p:cNvPr>
          <p:cNvSpPr txBox="1">
            <a:spLocks/>
          </p:cNvSpPr>
          <p:nvPr/>
        </p:nvSpPr>
        <p:spPr>
          <a:xfrm>
            <a:off x="9097963" y="4434717"/>
            <a:ext cx="2484437" cy="984250"/>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C00000"/>
                </a:solidFill>
              </a:rPr>
              <a:t>Chiffres clés</a:t>
            </a:r>
            <a:endParaRPr lang="fr-FR" sz="1400" i="1" dirty="0"/>
          </a:p>
          <a:p>
            <a:pPr marL="0" lvl="0" indent="0" algn="just">
              <a:spcBef>
                <a:spcPct val="20000"/>
              </a:spcBef>
              <a:buClr>
                <a:srgbClr val="C00000"/>
              </a:buClr>
              <a:buNone/>
              <a:defRPr/>
            </a:pPr>
            <a:endParaRPr lang="fr-FR" sz="1200" b="1" dirty="0">
              <a:solidFill>
                <a:schemeClr val="tx1">
                  <a:lumMod val="75000"/>
                  <a:lumOff val="25000"/>
                </a:schemeClr>
              </a:solidFill>
            </a:endParaRPr>
          </a:p>
          <a:p>
            <a:pPr marL="0" lvl="0" indent="0" algn="just">
              <a:spcBef>
                <a:spcPct val="20000"/>
              </a:spcBef>
              <a:buClr>
                <a:srgbClr val="C00000"/>
              </a:buClr>
              <a:buNone/>
              <a:defRPr/>
            </a:pPr>
            <a:r>
              <a:rPr lang="fr-FR" sz="1200" b="1" dirty="0">
                <a:solidFill>
                  <a:schemeClr val="tx1">
                    <a:lumMod val="75000"/>
                    <a:lumOff val="25000"/>
                  </a:schemeClr>
                </a:solidFill>
              </a:rPr>
              <a:t>78 %</a:t>
            </a:r>
            <a:r>
              <a:rPr lang="fr-FR" sz="1200" dirty="0">
                <a:solidFill>
                  <a:prstClr val="black">
                    <a:lumMod val="50000"/>
                    <a:lumOff val="50000"/>
                  </a:prstClr>
                </a:solidFill>
              </a:rPr>
              <a:t> </a:t>
            </a:r>
            <a:r>
              <a:rPr lang="fr-FR" sz="1200" dirty="0"/>
              <a:t>de nos clients Actifs </a:t>
            </a:r>
            <a:r>
              <a:rPr lang="fr-FR" sz="1200" b="1" dirty="0"/>
              <a:t>ne détiennent pas l’Univers Assurances</a:t>
            </a:r>
            <a:r>
              <a:rPr lang="fr-FR" sz="1200" b="1" dirty="0">
                <a:solidFill>
                  <a:schemeClr val="tx1">
                    <a:lumMod val="75000"/>
                    <a:lumOff val="25000"/>
                  </a:schemeClr>
                </a:solidFill>
              </a:rPr>
              <a:t>.</a:t>
            </a:r>
          </a:p>
        </p:txBody>
      </p:sp>
      <p:pic>
        <p:nvPicPr>
          <p:cNvPr id="27" name="Image 26">
            <a:extLst>
              <a:ext uri="{FF2B5EF4-FFF2-40B4-BE49-F238E27FC236}">
                <a16:creationId xmlns:a16="http://schemas.microsoft.com/office/drawing/2014/main" id="{4E426C06-D63A-4413-92E1-8309DB6178BD}"/>
              </a:ext>
            </a:extLst>
          </p:cNvPr>
          <p:cNvPicPr>
            <a:picLocks noChangeAspect="1"/>
          </p:cNvPicPr>
          <p:nvPr/>
        </p:nvPicPr>
        <p:blipFill rotWithShape="1">
          <a:blip r:embed="rId6">
            <a:extLst>
              <a:ext uri="{28A0092B-C50C-407E-A947-70E740481C1C}">
                <a14:useLocalDpi xmlns:a14="http://schemas.microsoft.com/office/drawing/2010/main" val="0"/>
              </a:ext>
            </a:extLst>
          </a:blip>
          <a:srcRect l="-6"/>
          <a:stretch/>
        </p:blipFill>
        <p:spPr>
          <a:xfrm>
            <a:off x="1056980" y="1799750"/>
            <a:ext cx="333054" cy="318807"/>
          </a:xfrm>
          <a:prstGeom prst="rect">
            <a:avLst/>
          </a:prstGeom>
        </p:spPr>
      </p:pic>
      <p:sp>
        <p:nvSpPr>
          <p:cNvPr id="35" name="Rectangle 34">
            <a:extLst>
              <a:ext uri="{FF2B5EF4-FFF2-40B4-BE49-F238E27FC236}">
                <a16:creationId xmlns:a16="http://schemas.microsoft.com/office/drawing/2014/main" id="{1985FE90-BA26-4B77-8AED-A74F16D1DCB5}"/>
              </a:ext>
            </a:extLst>
          </p:cNvPr>
          <p:cNvSpPr/>
          <p:nvPr/>
        </p:nvSpPr>
        <p:spPr>
          <a:xfrm rot="673039">
            <a:off x="8621363" y="766086"/>
            <a:ext cx="3027211" cy="706629"/>
          </a:xfrm>
          <a:prstGeom prst="rect">
            <a:avLst/>
          </a:prstGeom>
          <a:solidFill>
            <a:schemeClr val="accent1">
              <a:lumMod val="20000"/>
              <a:lumOff val="80000"/>
            </a:schemeClr>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noFill/>
              <a:effectLst/>
              <a:uLnTx/>
              <a:uFillTx/>
              <a:latin typeface="Arial"/>
              <a:ea typeface="+mn-ea"/>
              <a:cs typeface="+mn-cs"/>
            </a:endParaRPr>
          </a:p>
        </p:txBody>
      </p:sp>
      <p:pic>
        <p:nvPicPr>
          <p:cNvPr id="31" name="Image 30">
            <a:extLst>
              <a:ext uri="{FF2B5EF4-FFF2-40B4-BE49-F238E27FC236}">
                <a16:creationId xmlns:a16="http://schemas.microsoft.com/office/drawing/2014/main" id="{96DCC022-E4C8-47C7-B143-89DDF241F541}"/>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5714" b="97143" l="4167" r="97917">
                        <a14:foregroundMark x1="12500" y1="90952" x2="12500" y2="90952"/>
                        <a14:foregroundMark x1="38333" y1="94762" x2="61667" y2="95714"/>
                        <a14:foregroundMark x1="91250" y1="96190" x2="55000" y2="18571"/>
                        <a14:foregroundMark x1="55000" y1="18571" x2="13750" y2="94286"/>
                        <a14:foregroundMark x1="13750" y1="94286" x2="89167" y2="95714"/>
                        <a14:foregroundMark x1="44167" y1="46190" x2="82083" y2="93810"/>
                        <a14:foregroundMark x1="50000" y1="42857" x2="83333" y2="89048"/>
                        <a14:foregroundMark x1="45833" y1="70000" x2="55000" y2="51905"/>
                        <a14:foregroundMark x1="65833" y1="83810" x2="28750" y2="62381"/>
                        <a14:foregroundMark x1="44167" y1="85714" x2="33750" y2="81429"/>
                        <a14:foregroundMark x1="61667" y1="45238" x2="55417" y2="36190"/>
                        <a14:foregroundMark x1="42917" y1="17143" x2="39167" y2="27619"/>
                        <a14:foregroundMark x1="34167" y1="39524" x2="25833" y2="53333"/>
                        <a14:foregroundMark x1="24167" y1="61429" x2="18333" y2="76667"/>
                        <a14:foregroundMark x1="10000" y1="84762" x2="4583" y2="94762"/>
                        <a14:foregroundMark x1="8750" y1="95238" x2="15000" y2="98095"/>
                        <a14:foregroundMark x1="97917" y1="97143" x2="97917" y2="97143"/>
                        <a14:foregroundMark x1="49167" y1="5714" x2="49167" y2="5714"/>
                      </a14:backgroundRemoval>
                    </a14:imgEffect>
                  </a14:imgLayer>
                </a14:imgProps>
              </a:ext>
              <a:ext uri="{28A0092B-C50C-407E-A947-70E740481C1C}">
                <a14:useLocalDpi xmlns:a14="http://schemas.microsoft.com/office/drawing/2010/main" val="0"/>
              </a:ext>
            </a:extLst>
          </a:blip>
          <a:stretch>
            <a:fillRect/>
          </a:stretch>
        </p:blipFill>
        <p:spPr>
          <a:xfrm rot="673039">
            <a:off x="8741873" y="588932"/>
            <a:ext cx="590368" cy="589009"/>
          </a:xfrm>
          <a:prstGeom prst="rect">
            <a:avLst/>
          </a:prstGeom>
        </p:spPr>
      </p:pic>
      <p:sp>
        <p:nvSpPr>
          <p:cNvPr id="29" name="ZoneTexte 28">
            <a:extLst>
              <a:ext uri="{FF2B5EF4-FFF2-40B4-BE49-F238E27FC236}">
                <a16:creationId xmlns:a16="http://schemas.microsoft.com/office/drawing/2014/main" id="{7686AB4E-2FC7-465C-94B0-11F99821B3AF}"/>
              </a:ext>
            </a:extLst>
          </p:cNvPr>
          <p:cNvSpPr txBox="1"/>
          <p:nvPr/>
        </p:nvSpPr>
        <p:spPr>
          <a:xfrm rot="673039">
            <a:off x="9272383" y="892436"/>
            <a:ext cx="2371443"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fr-FR" sz="1600" b="1" dirty="0">
                <a:solidFill>
                  <a:schemeClr val="tx1">
                    <a:lumMod val="75000"/>
                    <a:lumOff val="25000"/>
                  </a:schemeClr>
                </a:solidFill>
                <a:latin typeface="Montserrat Black" panose="00000A00000000000000" pitchFamily="2" charset="0"/>
              </a:rPr>
              <a:t>Offre disponible à compter d’Octobre</a:t>
            </a:r>
          </a:p>
        </p:txBody>
      </p:sp>
      <p:sp>
        <p:nvSpPr>
          <p:cNvPr id="28" name="Rectangle 27">
            <a:extLst>
              <a:ext uri="{FF2B5EF4-FFF2-40B4-BE49-F238E27FC236}">
                <a16:creationId xmlns:a16="http://schemas.microsoft.com/office/drawing/2014/main" id="{8BE821B3-1BA6-4D77-9BA0-8D80E430862C}"/>
              </a:ext>
            </a:extLst>
          </p:cNvPr>
          <p:cNvSpPr/>
          <p:nvPr/>
        </p:nvSpPr>
        <p:spPr>
          <a:xfrm>
            <a:off x="755963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9"/>
              </a:rPr>
              <a:t>Book GERC</a:t>
            </a:r>
            <a:endParaRPr lang="fr-FR" sz="1400" dirty="0"/>
          </a:p>
        </p:txBody>
      </p:sp>
      <p:sp>
        <p:nvSpPr>
          <p:cNvPr id="36" name="Rectangle 35">
            <a:extLst>
              <a:ext uri="{FF2B5EF4-FFF2-40B4-BE49-F238E27FC236}">
                <a16:creationId xmlns:a16="http://schemas.microsoft.com/office/drawing/2014/main" id="{045910A8-4E6C-4139-93CD-FBB710C02BC0}"/>
              </a:ext>
            </a:extLst>
          </p:cNvPr>
          <p:cNvSpPr/>
          <p:nvPr/>
        </p:nvSpPr>
        <p:spPr>
          <a:xfrm>
            <a:off x="345118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10"/>
              </a:rPr>
              <a:t>Offres promos</a:t>
            </a:r>
            <a:endParaRPr lang="fr-FR" sz="1400" dirty="0"/>
          </a:p>
        </p:txBody>
      </p:sp>
      <p:pic>
        <p:nvPicPr>
          <p:cNvPr id="37" name="Image 36">
            <a:extLst>
              <a:ext uri="{FF2B5EF4-FFF2-40B4-BE49-F238E27FC236}">
                <a16:creationId xmlns:a16="http://schemas.microsoft.com/office/drawing/2014/main" id="{4D3891F0-3F64-401C-B92E-50D0126A25B9}"/>
              </a:ext>
            </a:extLst>
          </p:cNvPr>
          <p:cNvPicPr>
            <a:picLocks noChangeAspect="1"/>
          </p:cNvPicPr>
          <p:nvPr/>
        </p:nvPicPr>
        <p:blipFill>
          <a:blip r:embed="rId11" cstate="screen">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flipH="1">
            <a:off x="4783602" y="6078995"/>
            <a:ext cx="404379" cy="475131"/>
          </a:xfrm>
          <a:prstGeom prst="rect">
            <a:avLst/>
          </a:prstGeom>
          <a:noFill/>
        </p:spPr>
      </p:pic>
      <p:pic>
        <p:nvPicPr>
          <p:cNvPr id="38" name="Image 37">
            <a:extLst>
              <a:ext uri="{FF2B5EF4-FFF2-40B4-BE49-F238E27FC236}">
                <a16:creationId xmlns:a16="http://schemas.microsoft.com/office/drawing/2014/main" id="{AE503014-C5C4-4637-8BE3-A534AA8F1504}"/>
              </a:ext>
            </a:extLst>
          </p:cNvPr>
          <p:cNvPicPr>
            <a:picLocks noChangeAspect="1"/>
          </p:cNvPicPr>
          <p:nvPr/>
        </p:nvPicPr>
        <p:blipFill>
          <a:blip r:embed="rId11" cstate="screen">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flipH="1">
            <a:off x="8823325" y="6075025"/>
            <a:ext cx="404379" cy="475131"/>
          </a:xfrm>
          <a:prstGeom prst="rect">
            <a:avLst/>
          </a:prstGeom>
          <a:noFill/>
        </p:spPr>
      </p:pic>
    </p:spTree>
    <p:extLst>
      <p:ext uri="{BB962C8B-B14F-4D97-AF65-F5344CB8AC3E}">
        <p14:creationId xmlns:p14="http://schemas.microsoft.com/office/powerpoint/2010/main" val="1391810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 31">
            <a:extLst>
              <a:ext uri="{FF2B5EF4-FFF2-40B4-BE49-F238E27FC236}">
                <a16:creationId xmlns:a16="http://schemas.microsoft.com/office/drawing/2014/main" id="{8E145791-DCDA-4FF1-BB15-FECAE79380DE}"/>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97938" l="9804" r="91667">
                        <a14:foregroundMark x1="13725" y1="21649" x2="10784" y2="12990"/>
                        <a14:foregroundMark x1="13235" y1="50309" x2="12745" y2="52165"/>
                        <a14:foregroundMark x1="14216" y1="46598" x2="14216" y2="47216"/>
                        <a14:foregroundMark x1="14706" y1="46392" x2="14216" y2="46598"/>
                        <a14:foregroundMark x1="14706" y1="46186" x2="14706" y2="46392"/>
                        <a14:foregroundMark x1="14706" y1="45979" x2="14706" y2="46186"/>
                        <a14:foregroundMark x1="14706" y1="45567" x2="14706" y2="45979"/>
                        <a14:foregroundMark x1="14706" y1="45361" x2="14706" y2="45567"/>
                        <a14:foregroundMark x1="15686" y1="42474" x2="14706" y2="45361"/>
                        <a14:foregroundMark x1="79902" y1="56289" x2="91667" y2="58969"/>
                        <a14:foregroundMark x1="35784" y1="87629" x2="35784" y2="87629"/>
                        <a14:foregroundMark x1="60294" y1="91753" x2="60294" y2="91753"/>
                        <a14:foregroundMark x1="66667" y1="97938" x2="66667" y2="97938"/>
                        <a14:foregroundMark x1="41667" y1="97320" x2="41667" y2="97320"/>
                        <a14:foregroundMark x1="32843" y1="94639" x2="32843" y2="94639"/>
                        <a14:foregroundMark x1="31863" y1="93196" x2="31863" y2="93196"/>
                        <a14:foregroundMark x1="32843" y1="97113" x2="31863" y2="91340"/>
                        <a14:backgroundMark x1="13725" y1="47216" x2="13725" y2="47216"/>
                        <a14:backgroundMark x1="15686" y1="50103" x2="16176" y2="46598"/>
                        <a14:backgroundMark x1="14216" y1="46598" x2="14216" y2="46598"/>
                        <a14:backgroundMark x1="14706" y1="46186" x2="14706" y2="46186"/>
                        <a14:backgroundMark x1="14216" y1="46392" x2="14216" y2="46392"/>
                        <a14:backgroundMark x1="15196" y1="45979" x2="15196" y2="45979"/>
                        <a14:backgroundMark x1="15196" y1="45567" x2="15196" y2="45567"/>
                        <a14:backgroundMark x1="14706" y1="48247" x2="14216" y2="47835"/>
                        <a14:backgroundMark x1="14216" y1="48454" x2="14216" y2="48454"/>
                        <a14:backgroundMark x1="13725" y1="48866" x2="13725" y2="48866"/>
                        <a14:backgroundMark x1="13235" y1="48041" x2="15686" y2="47423"/>
                        <a14:backgroundMark x1="14706" y1="47216" x2="14706" y2="47216"/>
                        <a14:backgroundMark x1="15686" y1="45361" x2="15686" y2="45361"/>
                        <a14:backgroundMark x1="14216" y1="46186" x2="14216" y2="46186"/>
                      </a14:backgroundRemoval>
                    </a14:imgEffect>
                  </a14:imgLayer>
                </a14:imgProps>
              </a:ext>
              <a:ext uri="{28A0092B-C50C-407E-A947-70E740481C1C}">
                <a14:useLocalDpi xmlns:a14="http://schemas.microsoft.com/office/drawing/2010/main" val="0"/>
              </a:ext>
            </a:extLst>
          </a:blip>
          <a:srcRect/>
          <a:stretch/>
        </p:blipFill>
        <p:spPr>
          <a:xfrm>
            <a:off x="5235284" y="1462555"/>
            <a:ext cx="698432" cy="1974668"/>
          </a:xfrm>
          <a:prstGeom prst="rect">
            <a:avLst/>
          </a:prstGeom>
        </p:spPr>
      </p:pic>
      <p:sp>
        <p:nvSpPr>
          <p:cNvPr id="2" name="Espace réservé du contenu 8">
            <a:extLst>
              <a:ext uri="{FF2B5EF4-FFF2-40B4-BE49-F238E27FC236}">
                <a16:creationId xmlns:a16="http://schemas.microsoft.com/office/drawing/2014/main" id="{03BD4E7A-7CB5-4938-B0DA-8DAB19217B89}"/>
              </a:ext>
            </a:extLst>
          </p:cNvPr>
          <p:cNvSpPr txBox="1">
            <a:spLocks/>
          </p:cNvSpPr>
          <p:nvPr/>
        </p:nvSpPr>
        <p:spPr bwMode="auto">
          <a:xfrm>
            <a:off x="6503988" y="3810000"/>
            <a:ext cx="5172075" cy="2146300"/>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pic>
        <p:nvPicPr>
          <p:cNvPr id="27" name="Image 5">
            <a:extLst>
              <a:ext uri="{FF2B5EF4-FFF2-40B4-BE49-F238E27FC236}">
                <a16:creationId xmlns:a16="http://schemas.microsoft.com/office/drawing/2014/main" id="{734B9AAF-3F09-4244-AE7B-BE1128B21762}"/>
              </a:ext>
            </a:extLst>
          </p:cNvPr>
          <p:cNvPicPr>
            <a:picLocks noChangeAspect="1" noChangeArrowheads="1"/>
          </p:cNvPicPr>
          <p:nvPr/>
        </p:nvPicPr>
        <p:blipFill>
          <a:blip r:embed="rId4">
            <a:alphaModFix amt="5000"/>
            <a:extLst>
              <a:ext uri="{28A0092B-C50C-407E-A947-70E740481C1C}">
                <a14:useLocalDpi xmlns:a14="http://schemas.microsoft.com/office/drawing/2010/main" val="0"/>
              </a:ext>
            </a:extLst>
          </a:blip>
          <a:srcRect l="948" t="3014" r="1627" b="3087"/>
          <a:stretch>
            <a:fillRect/>
          </a:stretch>
        </p:blipFill>
        <p:spPr bwMode="auto">
          <a:xfrm>
            <a:off x="65087"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Espace réservé du contenu 8">
            <a:extLst>
              <a:ext uri="{FF2B5EF4-FFF2-40B4-BE49-F238E27FC236}">
                <a16:creationId xmlns:a16="http://schemas.microsoft.com/office/drawing/2014/main" id="{27E23E61-821C-447C-9F78-75EF33753535}"/>
              </a:ext>
            </a:extLst>
          </p:cNvPr>
          <p:cNvSpPr txBox="1">
            <a:spLocks/>
          </p:cNvSpPr>
          <p:nvPr/>
        </p:nvSpPr>
        <p:spPr>
          <a:xfrm>
            <a:off x="695325" y="1296988"/>
            <a:ext cx="5226050" cy="2393950"/>
          </a:xfrm>
          <a:prstGeom prst="rect">
            <a:avLst/>
          </a:prstGeom>
          <a:noFill/>
          <a:ln w="28575">
            <a:solidFill>
              <a:srgbClr val="C00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dirty="0"/>
          </a:p>
        </p:txBody>
      </p:sp>
      <p:sp>
        <p:nvSpPr>
          <p:cNvPr id="9" name="Espace réservé du contenu 8">
            <a:extLst>
              <a:ext uri="{FF2B5EF4-FFF2-40B4-BE49-F238E27FC236}">
                <a16:creationId xmlns:a16="http://schemas.microsoft.com/office/drawing/2014/main" id="{FE5811A7-2B8C-492D-9C7F-479C7645BAFE}"/>
              </a:ext>
            </a:extLst>
          </p:cNvPr>
          <p:cNvSpPr>
            <a:spLocks noGrp="1"/>
          </p:cNvSpPr>
          <p:nvPr>
            <p:ph idx="17"/>
          </p:nvPr>
        </p:nvSpPr>
        <p:spPr>
          <a:xfrm>
            <a:off x="695325" y="1279525"/>
            <a:ext cx="4714875" cy="2414588"/>
          </a:xfrm>
        </p:spPr>
        <p:txBody>
          <a:bodyPr/>
          <a:lstStyle/>
          <a:p>
            <a:pPr eaLnBrk="1" fontAlgn="auto" hangingPunct="1">
              <a:spcAft>
                <a:spcPts val="0"/>
              </a:spcAft>
              <a:defRPr/>
            </a:pPr>
            <a:r>
              <a:rPr lang="fr-FR" sz="1400" b="1" dirty="0">
                <a:solidFill>
                  <a:srgbClr val="C00000"/>
                </a:solidFill>
              </a:rPr>
              <a:t>Qui contacter ? </a:t>
            </a:r>
          </a:p>
          <a:p>
            <a:pPr lvl="1" eaLnBrk="1" fontAlgn="auto" hangingPunct="1">
              <a:spcBef>
                <a:spcPts val="300"/>
              </a:spcBef>
              <a:spcAft>
                <a:spcPts val="0"/>
              </a:spcAft>
              <a:defRPr/>
            </a:pPr>
            <a:endParaRPr lang="fr-FR" b="1" dirty="0"/>
          </a:p>
          <a:p>
            <a:pPr lvl="1" eaLnBrk="1" fontAlgn="auto" hangingPunct="1">
              <a:spcBef>
                <a:spcPts val="300"/>
              </a:spcBef>
              <a:spcAft>
                <a:spcPts val="0"/>
              </a:spcAft>
              <a:defRPr/>
            </a:pPr>
            <a:r>
              <a:rPr lang="fr-FR" sz="1200" b="1" dirty="0"/>
              <a:t>Fonds de commerce</a:t>
            </a:r>
          </a:p>
          <a:p>
            <a:pPr lvl="1" eaLnBrk="1" fontAlgn="auto" hangingPunct="1">
              <a:spcBef>
                <a:spcPts val="300"/>
              </a:spcBef>
              <a:spcAft>
                <a:spcPts val="0"/>
              </a:spcAft>
              <a:defRPr/>
            </a:pPr>
            <a:endParaRPr lang="fr-FR" sz="100" b="1" dirty="0"/>
          </a:p>
          <a:p>
            <a:pPr lvl="2" eaLnBrk="1" fontAlgn="auto" hangingPunct="1">
              <a:spcBef>
                <a:spcPts val="300"/>
              </a:spcBef>
              <a:spcAft>
                <a:spcPts val="0"/>
              </a:spcAft>
              <a:defRPr/>
            </a:pPr>
            <a:r>
              <a:rPr lang="fr-FR" b="1" dirty="0">
                <a:solidFill>
                  <a:srgbClr val="C00000"/>
                </a:solidFill>
              </a:rPr>
              <a:t>Vos clients sans Univers Banque au quotidien</a:t>
            </a:r>
            <a:endParaRPr lang="fr-FR" dirty="0">
              <a:solidFill>
                <a:srgbClr val="C00000"/>
              </a:solidFill>
              <a:latin typeface="Calibri" panose="020F0502020204030204" pitchFamily="34" charset="0"/>
              <a:cs typeface="Calibri" panose="020F0502020204030204" pitchFamily="34" charset="0"/>
            </a:endParaRPr>
          </a:p>
          <a:p>
            <a:pPr marL="927000" lvl="2" indent="0" eaLnBrk="1" fontAlgn="auto" hangingPunct="1">
              <a:spcBef>
                <a:spcPts val="300"/>
              </a:spcBef>
              <a:spcAft>
                <a:spcPts val="0"/>
              </a:spcAft>
              <a:buNone/>
              <a:defRPr/>
            </a:pPr>
            <a:r>
              <a:rPr lang="fr-FR" dirty="0">
                <a:cs typeface="Arial" panose="020B0604020202020204" pitchFamily="34" charset="0"/>
              </a:rPr>
              <a:t>Explorez votre portefeuille pour accentuer la    relation et Activer/Equiper vos clients sur l’univers Banque Au quotidien. </a:t>
            </a:r>
          </a:p>
        </p:txBody>
      </p:sp>
      <p:sp>
        <p:nvSpPr>
          <p:cNvPr id="19460" name="Espace réservé du texte 5">
            <a:extLst>
              <a:ext uri="{FF2B5EF4-FFF2-40B4-BE49-F238E27FC236}">
                <a16:creationId xmlns:a16="http://schemas.microsoft.com/office/drawing/2014/main" id="{FC05C497-47CF-4C23-AB48-4D6EFBCB1ECB}"/>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rgbClr val="D11921"/>
                </a:solidFill>
              </a:rPr>
              <a:t>BANCARISATION  </a:t>
            </a:r>
            <a:r>
              <a:rPr lang="fr-FR" altLang="fr-FR" dirty="0"/>
              <a:t>- Les moyens mis à disposition </a:t>
            </a:r>
          </a:p>
        </p:txBody>
      </p:sp>
      <p:sp>
        <p:nvSpPr>
          <p:cNvPr id="91" name="Rectangle 90">
            <a:extLst>
              <a:ext uri="{FF2B5EF4-FFF2-40B4-BE49-F238E27FC236}">
                <a16:creationId xmlns:a16="http://schemas.microsoft.com/office/drawing/2014/main" id="{B0937A50-234A-4E8B-A27A-68DEB8715ED5}"/>
              </a:ext>
            </a:extLst>
          </p:cNvPr>
          <p:cNvSpPr/>
          <p:nvPr/>
        </p:nvSpPr>
        <p:spPr>
          <a:xfrm>
            <a:off x="8823325" y="5208588"/>
            <a:ext cx="609600" cy="574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Espace réservé du texte 6">
            <a:extLst>
              <a:ext uri="{FF2B5EF4-FFF2-40B4-BE49-F238E27FC236}">
                <a16:creationId xmlns:a16="http://schemas.microsoft.com/office/drawing/2014/main" id="{D96300A0-F969-48DA-B7E4-F32DDD96656E}"/>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b="0" dirty="0"/>
              <a:t>Grand Public</a:t>
            </a:r>
            <a:r>
              <a:rPr lang="fr-FR" dirty="0"/>
              <a:t> - Premiums - </a:t>
            </a:r>
            <a:r>
              <a:rPr lang="fr-FR" dirty="0">
                <a:solidFill>
                  <a:srgbClr val="C00000"/>
                </a:solidFill>
              </a:rPr>
              <a:t>Professionnels</a:t>
            </a:r>
            <a:r>
              <a:rPr lang="fr-FR" dirty="0"/>
              <a:t> </a:t>
            </a:r>
          </a:p>
        </p:txBody>
      </p:sp>
      <p:sp>
        <p:nvSpPr>
          <p:cNvPr id="19463" name="Espace réservé du contenu 8">
            <a:extLst>
              <a:ext uri="{FF2B5EF4-FFF2-40B4-BE49-F238E27FC236}">
                <a16:creationId xmlns:a16="http://schemas.microsoft.com/office/drawing/2014/main" id="{6187B787-3B7B-4693-A757-FEBB891EE722}"/>
              </a:ext>
            </a:extLst>
          </p:cNvPr>
          <p:cNvSpPr txBox="1">
            <a:spLocks/>
          </p:cNvSpPr>
          <p:nvPr/>
        </p:nvSpPr>
        <p:spPr bwMode="auto">
          <a:xfrm>
            <a:off x="6046788" y="1279525"/>
            <a:ext cx="5629275" cy="2414588"/>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r>
              <a:rPr lang="fr-FR" altLang="fr-FR" sz="1400" b="1" dirty="0">
                <a:solidFill>
                  <a:srgbClr val="C00000"/>
                </a:solidFill>
              </a:rPr>
              <a:t>Des idées pour engager la discussion</a:t>
            </a:r>
          </a:p>
          <a:p>
            <a:pPr lvl="1" algn="just" eaLnBrk="1" hangingPunct="1">
              <a:spcBef>
                <a:spcPts val="600"/>
              </a:spcBef>
              <a:buClr>
                <a:srgbClr val="D11921"/>
              </a:buClr>
              <a:buFont typeface="Arial" panose="020B0604020202020204" pitchFamily="34" charset="0"/>
              <a:buChar char="□"/>
            </a:pPr>
            <a:endParaRPr lang="fr-FR" altLang="fr-FR" sz="400" dirty="0">
              <a:solidFill>
                <a:srgbClr val="404040"/>
              </a:solidFill>
            </a:endParaRPr>
          </a:p>
          <a:p>
            <a:pPr lvl="1" algn="just" eaLnBrk="1" hangingPunct="1">
              <a:spcBef>
                <a:spcPts val="600"/>
              </a:spcBef>
              <a:buClr>
                <a:srgbClr val="D11921"/>
              </a:buClr>
              <a:buFont typeface="Arial" panose="020B0604020202020204" pitchFamily="34" charset="0"/>
              <a:buChar char="□"/>
            </a:pPr>
            <a:r>
              <a:rPr lang="fr-FR" altLang="fr-FR" sz="1200" dirty="0">
                <a:solidFill>
                  <a:srgbClr val="404040"/>
                </a:solidFill>
              </a:rPr>
              <a:t>Que pensez-vous de ne plus payer les frais de tenue de compte trimestriels de 57 Euros sur votre compte PRO ?</a:t>
            </a:r>
          </a:p>
          <a:p>
            <a:pPr lvl="1" algn="just" eaLnBrk="1" hangingPunct="1">
              <a:spcBef>
                <a:spcPts val="600"/>
              </a:spcBef>
              <a:buClr>
                <a:srgbClr val="D11921"/>
              </a:buClr>
              <a:buFont typeface="Arial" panose="020B0604020202020204" pitchFamily="34" charset="0"/>
              <a:buChar char="□"/>
            </a:pPr>
            <a:r>
              <a:rPr lang="fr-FR" altLang="fr-FR" sz="1200" dirty="0">
                <a:solidFill>
                  <a:srgbClr val="404040"/>
                </a:solidFill>
              </a:rPr>
              <a:t>Que pensez-vous de pouvoir bénéficier d’un tarif très avantageux en regroupant vos forfaits de comptes pour votre activité professionnelle et votre gestion personnelle (double relation) ?</a:t>
            </a:r>
          </a:p>
          <a:p>
            <a:pPr lvl="1" algn="just" eaLnBrk="1" hangingPunct="1">
              <a:spcBef>
                <a:spcPts val="600"/>
              </a:spcBef>
              <a:buClr>
                <a:srgbClr val="D11921"/>
              </a:buClr>
              <a:buFont typeface="Arial" panose="020B0604020202020204" pitchFamily="34" charset="0"/>
              <a:buChar char="□"/>
            </a:pPr>
            <a:r>
              <a:rPr lang="fr-FR" altLang="fr-FR" sz="1200" dirty="0">
                <a:solidFill>
                  <a:srgbClr val="404040"/>
                </a:solidFill>
              </a:rPr>
              <a:t>Savez vous que dans le prix du forfait est compris automatiquement et à minima une carte Visa Business ? </a:t>
            </a:r>
          </a:p>
          <a:p>
            <a:pPr lvl="1" algn="just"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400" dirty="0">
              <a:solidFill>
                <a:srgbClr val="404040"/>
              </a:solidFill>
            </a:endParaRPr>
          </a:p>
        </p:txBody>
      </p:sp>
      <p:sp>
        <p:nvSpPr>
          <p:cNvPr id="11" name="Espace réservé du contenu 8">
            <a:extLst>
              <a:ext uri="{FF2B5EF4-FFF2-40B4-BE49-F238E27FC236}">
                <a16:creationId xmlns:a16="http://schemas.microsoft.com/office/drawing/2014/main" id="{EDC99FC0-00CC-4CE5-9E2B-02BCC07DE329}"/>
              </a:ext>
            </a:extLst>
          </p:cNvPr>
          <p:cNvSpPr txBox="1">
            <a:spLocks/>
          </p:cNvSpPr>
          <p:nvPr/>
        </p:nvSpPr>
        <p:spPr>
          <a:xfrm>
            <a:off x="695325" y="3806825"/>
            <a:ext cx="5683250" cy="2149475"/>
          </a:xfrm>
          <a:prstGeom prst="rect">
            <a:avLst/>
          </a:prstGeom>
          <a:noFill/>
          <a:ln w="28575">
            <a:solidFill>
              <a:srgbClr val="C00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b="1" dirty="0">
                <a:solidFill>
                  <a:srgbClr val="C00000"/>
                </a:solidFill>
              </a:rPr>
              <a:t>Les offres à proposer</a:t>
            </a:r>
          </a:p>
          <a:p>
            <a:pPr lvl="1">
              <a:defRPr/>
            </a:pPr>
            <a:endParaRPr lang="fr-FR" sz="600" b="1" dirty="0"/>
          </a:p>
          <a:p>
            <a:pPr lvl="1">
              <a:defRPr/>
            </a:pPr>
            <a:r>
              <a:rPr lang="fr-FR" sz="1200" b="1" dirty="0"/>
              <a:t>Offre Formules individuelles ou Familles </a:t>
            </a:r>
            <a:r>
              <a:rPr lang="fr-FR" sz="1200" dirty="0"/>
              <a:t>: </a:t>
            </a:r>
            <a:r>
              <a:rPr lang="fr-FR" sz="1200" b="1" dirty="0">
                <a:solidFill>
                  <a:srgbClr val="C00000"/>
                </a:solidFill>
              </a:rPr>
              <a:t>50% de remise sur le forfait Part </a:t>
            </a:r>
            <a:r>
              <a:rPr lang="fr-FR" sz="1200" dirty="0"/>
              <a:t>si la relation détient un forfait PRO. </a:t>
            </a:r>
          </a:p>
          <a:p>
            <a:pPr marL="468000" lvl="1" indent="0">
              <a:buNone/>
              <a:defRPr/>
            </a:pPr>
            <a:r>
              <a:rPr lang="fr-FR" sz="1000" dirty="0" err="1"/>
              <a:t>Reservé</a:t>
            </a:r>
            <a:r>
              <a:rPr lang="fr-FR" sz="1000" dirty="0"/>
              <a:t> aux clients détenteurs d’un Forfait </a:t>
            </a:r>
            <a:r>
              <a:rPr lang="fr-FR" sz="1000" dirty="0" err="1"/>
              <a:t>Labelis</a:t>
            </a:r>
            <a:r>
              <a:rPr lang="fr-FR" sz="1000" dirty="0"/>
              <a:t>, </a:t>
            </a:r>
            <a:r>
              <a:rPr lang="fr-FR" sz="1000" dirty="0" err="1"/>
              <a:t>Labelis</a:t>
            </a:r>
            <a:r>
              <a:rPr lang="fr-FR" sz="1000" dirty="0"/>
              <a:t> santé, Libre convergence, </a:t>
            </a:r>
            <a:r>
              <a:rPr lang="fr-FR" sz="1000" dirty="0" err="1"/>
              <a:t>Agrilis</a:t>
            </a:r>
            <a:r>
              <a:rPr lang="fr-FR" sz="1000" dirty="0"/>
              <a:t>, Franchise &amp; Vous (hors micro-entrepreneurs et SCI).</a:t>
            </a:r>
          </a:p>
          <a:p>
            <a:pPr lvl="1">
              <a:defRPr/>
            </a:pPr>
            <a:endParaRPr lang="fr-FR" sz="1200" dirty="0"/>
          </a:p>
          <a:p>
            <a:pPr lvl="1">
              <a:defRPr/>
            </a:pPr>
            <a:r>
              <a:rPr lang="fr-FR" sz="1200" b="1" dirty="0"/>
              <a:t>Offre de Bienvenue </a:t>
            </a:r>
            <a:r>
              <a:rPr lang="fr-FR" sz="1200" dirty="0"/>
              <a:t>: </a:t>
            </a:r>
            <a:r>
              <a:rPr lang="fr-FR" sz="1200" b="1" dirty="0">
                <a:solidFill>
                  <a:srgbClr val="C00000"/>
                </a:solidFill>
              </a:rPr>
              <a:t>De 1 à 6 mois gratuits sur le forfait PRO </a:t>
            </a:r>
          </a:p>
        </p:txBody>
      </p:sp>
      <p:pic>
        <p:nvPicPr>
          <p:cNvPr id="82" name="Image 81">
            <a:extLst>
              <a:ext uri="{FF2B5EF4-FFF2-40B4-BE49-F238E27FC236}">
                <a16:creationId xmlns:a16="http://schemas.microsoft.com/office/drawing/2014/main" id="{F59AFC09-F942-446F-8A06-D184D57AC52E}"/>
              </a:ext>
            </a:extLst>
          </p:cNvPr>
          <p:cNvPicPr>
            <a:picLocks noChangeAspect="1"/>
          </p:cNvPicPr>
          <p:nvPr/>
        </p:nvPicPr>
        <p:blipFill>
          <a:blip r:embed="rId5"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pic>
        <p:nvPicPr>
          <p:cNvPr id="19482" name="Image 31">
            <a:extLst>
              <a:ext uri="{FF2B5EF4-FFF2-40B4-BE49-F238E27FC236}">
                <a16:creationId xmlns:a16="http://schemas.microsoft.com/office/drawing/2014/main" id="{46DA5109-4A4D-4007-B4DB-8100C25EC855}"/>
              </a:ext>
            </a:extLst>
          </p:cNvPr>
          <p:cNvPicPr>
            <a:picLocks noChangeAspect="1" noChangeArrowheads="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32475" y="3832225"/>
            <a:ext cx="527050" cy="525463"/>
          </a:xfrm>
          <a:prstGeom prst="rect">
            <a:avLst/>
          </a:prstGeom>
          <a:noFill/>
          <a:ln>
            <a:noFill/>
          </a:ln>
        </p:spPr>
      </p:pic>
      <p:pic>
        <p:nvPicPr>
          <p:cNvPr id="33" name="Image 32">
            <a:extLst>
              <a:ext uri="{FF2B5EF4-FFF2-40B4-BE49-F238E27FC236}">
                <a16:creationId xmlns:a16="http://schemas.microsoft.com/office/drawing/2014/main" id="{FC8821DC-26A9-40DB-AFAD-7FCE58C7EFE5}"/>
              </a:ext>
            </a:extLst>
          </p:cNvPr>
          <p:cNvPicPr>
            <a:picLocks noChangeAspect="1"/>
          </p:cNvPicPr>
          <p:nvPr/>
        </p:nvPicPr>
        <p:blipFill rotWithShape="1">
          <a:blip r:embed="rId7">
            <a:extLst>
              <a:ext uri="{28A0092B-C50C-407E-A947-70E740481C1C}">
                <a14:useLocalDpi xmlns:a14="http://schemas.microsoft.com/office/drawing/2010/main" val="0"/>
              </a:ext>
            </a:extLst>
          </a:blip>
          <a:srcRect l="-6"/>
          <a:stretch/>
        </p:blipFill>
        <p:spPr>
          <a:xfrm>
            <a:off x="1130425" y="1714903"/>
            <a:ext cx="333054" cy="318807"/>
          </a:xfrm>
          <a:prstGeom prst="rect">
            <a:avLst/>
          </a:prstGeom>
        </p:spPr>
      </p:pic>
      <p:sp>
        <p:nvSpPr>
          <p:cNvPr id="38" name="Espace réservé du contenu 8">
            <a:extLst>
              <a:ext uri="{FF2B5EF4-FFF2-40B4-BE49-F238E27FC236}">
                <a16:creationId xmlns:a16="http://schemas.microsoft.com/office/drawing/2014/main" id="{8CD28505-BD48-40A8-9961-5AE167CFE16B}"/>
              </a:ext>
            </a:extLst>
          </p:cNvPr>
          <p:cNvSpPr txBox="1">
            <a:spLocks/>
          </p:cNvSpPr>
          <p:nvPr/>
        </p:nvSpPr>
        <p:spPr bwMode="auto">
          <a:xfrm>
            <a:off x="6503988" y="3810000"/>
            <a:ext cx="5172075" cy="2146300"/>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sp>
        <p:nvSpPr>
          <p:cNvPr id="39" name="Rectangle 38">
            <a:extLst>
              <a:ext uri="{FF2B5EF4-FFF2-40B4-BE49-F238E27FC236}">
                <a16:creationId xmlns:a16="http://schemas.microsoft.com/office/drawing/2014/main" id="{CA39062B-C196-4ABA-8576-57AAEC5A4AEC}"/>
              </a:ext>
            </a:extLst>
          </p:cNvPr>
          <p:cNvSpPr/>
          <p:nvPr/>
        </p:nvSpPr>
        <p:spPr>
          <a:xfrm>
            <a:off x="8823325" y="5208588"/>
            <a:ext cx="609600" cy="574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0" name="Espace réservé du contenu 8">
            <a:extLst>
              <a:ext uri="{FF2B5EF4-FFF2-40B4-BE49-F238E27FC236}">
                <a16:creationId xmlns:a16="http://schemas.microsoft.com/office/drawing/2014/main" id="{639F7A08-8A95-46AC-BE98-4D31F17EAD59}"/>
              </a:ext>
            </a:extLst>
          </p:cNvPr>
          <p:cNvSpPr txBox="1">
            <a:spLocks/>
          </p:cNvSpPr>
          <p:nvPr/>
        </p:nvSpPr>
        <p:spPr>
          <a:xfrm>
            <a:off x="6503988" y="3810000"/>
            <a:ext cx="2484437" cy="2195513"/>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b="1" dirty="0">
                <a:solidFill>
                  <a:srgbClr val="C00000"/>
                </a:solidFill>
              </a:rPr>
              <a:t>Impact Part Variable</a:t>
            </a:r>
            <a:endParaRPr lang="fr-FR" sz="400" i="1" dirty="0">
              <a:solidFill>
                <a:srgbClr val="C00000"/>
              </a:solidFill>
            </a:endParaRPr>
          </a:p>
          <a:p>
            <a:pPr marL="0" indent="0" algn="ctr">
              <a:spcBef>
                <a:spcPts val="300"/>
              </a:spcBef>
              <a:buFont typeface="Arial" panose="020B0604020202020204" pitchFamily="34" charset="0"/>
              <a:buNone/>
              <a:defRPr/>
            </a:pPr>
            <a:r>
              <a:rPr lang="fr-FR" sz="1200" b="1" i="1" dirty="0"/>
              <a:t>PV sur objectif : </a:t>
            </a:r>
          </a:p>
          <a:p>
            <a:pPr marL="0" indent="0" algn="ctr">
              <a:spcBef>
                <a:spcPts val="300"/>
              </a:spcBef>
              <a:buFont typeface="Arial" panose="020B0604020202020204" pitchFamily="34" charset="0"/>
              <a:buNone/>
              <a:defRPr/>
            </a:pPr>
            <a:r>
              <a:rPr lang="fr-FR" sz="1200" i="1" dirty="0"/>
              <a:t>Si univers non détenu  potentiel effet sur « Evolution </a:t>
            </a:r>
            <a:r>
              <a:rPr lang="fr-FR" sz="1200" i="1" dirty="0" err="1"/>
              <a:t>CPAé</a:t>
            </a:r>
            <a:r>
              <a:rPr lang="fr-FR" sz="1200" i="1" dirty="0"/>
              <a:t> »</a:t>
            </a:r>
          </a:p>
          <a:p>
            <a:pPr marL="0" indent="0" algn="ctr">
              <a:buFont typeface="Arial" panose="020B0604020202020204" pitchFamily="34" charset="0"/>
              <a:buNone/>
              <a:defRPr/>
            </a:pPr>
            <a:endParaRPr lang="fr-FR" sz="500" b="1" i="1" dirty="0"/>
          </a:p>
          <a:p>
            <a:pPr marL="0" indent="0" algn="ctr">
              <a:spcBef>
                <a:spcPts val="300"/>
              </a:spcBef>
              <a:buFont typeface="Arial" panose="020B0604020202020204" pitchFamily="34" charset="0"/>
              <a:buNone/>
              <a:defRPr/>
            </a:pPr>
            <a:r>
              <a:rPr lang="fr-FR" sz="1200" b="1" i="1" dirty="0"/>
              <a:t>Baromètre :</a:t>
            </a:r>
          </a:p>
          <a:p>
            <a:pPr marL="0" indent="0" algn="ctr">
              <a:buFont typeface="Arial" panose="020B0604020202020204" pitchFamily="34" charset="0"/>
              <a:buNone/>
              <a:defRPr/>
            </a:pPr>
            <a:r>
              <a:rPr lang="fr-FR" sz="1200" i="1" dirty="0"/>
              <a:t>Ventes nettes </a:t>
            </a:r>
            <a:r>
              <a:rPr lang="fr-FR" sz="1200" i="1" dirty="0" err="1"/>
              <a:t>banca</a:t>
            </a:r>
            <a:r>
              <a:rPr lang="fr-FR" sz="1200" i="1" dirty="0"/>
              <a:t>, flux et e-commerce,</a:t>
            </a:r>
          </a:p>
          <a:p>
            <a:pPr marL="0" indent="0" algn="ctr">
              <a:spcBef>
                <a:spcPts val="300"/>
              </a:spcBef>
              <a:buFont typeface="Arial" panose="020B0604020202020204" pitchFamily="34" charset="0"/>
              <a:buNone/>
              <a:defRPr/>
            </a:pPr>
            <a:r>
              <a:rPr lang="fr-FR" sz="1200" i="1" dirty="0"/>
              <a:t>Ventes sur client non détenteur de l’univers (x2 si EER)</a:t>
            </a:r>
          </a:p>
        </p:txBody>
      </p:sp>
      <p:sp>
        <p:nvSpPr>
          <p:cNvPr id="41" name="Espace réservé du contenu 8">
            <a:extLst>
              <a:ext uri="{FF2B5EF4-FFF2-40B4-BE49-F238E27FC236}">
                <a16:creationId xmlns:a16="http://schemas.microsoft.com/office/drawing/2014/main" id="{C452AD7E-B0EF-4310-B5E0-99777A882282}"/>
              </a:ext>
            </a:extLst>
          </p:cNvPr>
          <p:cNvSpPr txBox="1">
            <a:spLocks/>
          </p:cNvSpPr>
          <p:nvPr/>
        </p:nvSpPr>
        <p:spPr>
          <a:xfrm>
            <a:off x="9097963" y="3819525"/>
            <a:ext cx="2484437" cy="1076325"/>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600"/>
              </a:spcAft>
              <a:defRPr/>
            </a:pPr>
            <a:r>
              <a:rPr lang="fr-FR" b="1" dirty="0">
                <a:solidFill>
                  <a:srgbClr val="C00000"/>
                </a:solidFill>
              </a:rPr>
              <a:t>L’astuce</a:t>
            </a:r>
          </a:p>
          <a:p>
            <a:pPr marL="0" indent="0" algn="ctr">
              <a:spcBef>
                <a:spcPts val="0"/>
              </a:spcBef>
              <a:buFont typeface="Arial" panose="020B0604020202020204" pitchFamily="34" charset="0"/>
              <a:buNone/>
              <a:defRPr/>
            </a:pPr>
            <a:r>
              <a:rPr lang="fr-FR" sz="1050" dirty="0"/>
              <a:t>Les CB à débit différé valent 2 fois plus en terme de pondération que les DI (coté baromètre). Faisons de la montée en gamme et du débit différé à chaque fois que possible</a:t>
            </a:r>
            <a:r>
              <a:rPr lang="fr-FR" sz="1200" dirty="0"/>
              <a:t>.  	</a:t>
            </a:r>
            <a:endParaRPr lang="fr-FR" sz="1200" b="1" dirty="0"/>
          </a:p>
          <a:p>
            <a:pPr>
              <a:defRPr/>
            </a:pPr>
            <a:endParaRPr lang="fr-FR" sz="100" dirty="0"/>
          </a:p>
        </p:txBody>
      </p:sp>
      <p:sp>
        <p:nvSpPr>
          <p:cNvPr id="42" name="Espace réservé du contenu 8">
            <a:extLst>
              <a:ext uri="{FF2B5EF4-FFF2-40B4-BE49-F238E27FC236}">
                <a16:creationId xmlns:a16="http://schemas.microsoft.com/office/drawing/2014/main" id="{8F37880B-1EFE-4321-9002-A6A20E98778E}"/>
              </a:ext>
            </a:extLst>
          </p:cNvPr>
          <p:cNvSpPr txBox="1">
            <a:spLocks/>
          </p:cNvSpPr>
          <p:nvPr/>
        </p:nvSpPr>
        <p:spPr>
          <a:xfrm>
            <a:off x="9102725" y="4995047"/>
            <a:ext cx="2478088" cy="1019175"/>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b="1" dirty="0">
                <a:solidFill>
                  <a:srgbClr val="C00000"/>
                </a:solidFill>
              </a:rPr>
              <a:t>Chiffres clés</a:t>
            </a:r>
          </a:p>
          <a:p>
            <a:pPr marL="0" indent="0" algn="ctr">
              <a:buFont typeface="Arial" panose="020B0604020202020204" pitchFamily="34" charset="0"/>
              <a:buNone/>
              <a:defRPr/>
            </a:pPr>
            <a:r>
              <a:rPr lang="fr-FR" sz="1200" b="1" i="1" dirty="0"/>
              <a:t>20% de nos clients actifs ne détiennent pas l’univers banque au quotidien</a:t>
            </a:r>
          </a:p>
        </p:txBody>
      </p:sp>
      <p:sp>
        <p:nvSpPr>
          <p:cNvPr id="26" name="Rectangle 25">
            <a:extLst>
              <a:ext uri="{FF2B5EF4-FFF2-40B4-BE49-F238E27FC236}">
                <a16:creationId xmlns:a16="http://schemas.microsoft.com/office/drawing/2014/main" id="{E20603D7-D97D-4172-B98E-96A4BF1885A3}"/>
              </a:ext>
            </a:extLst>
          </p:cNvPr>
          <p:cNvSpPr/>
          <p:nvPr/>
        </p:nvSpPr>
        <p:spPr>
          <a:xfrm>
            <a:off x="755963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8"/>
              </a:rPr>
              <a:t>Book GERC</a:t>
            </a:r>
            <a:endParaRPr lang="fr-FR" sz="1400" dirty="0"/>
          </a:p>
        </p:txBody>
      </p:sp>
      <p:sp>
        <p:nvSpPr>
          <p:cNvPr id="28" name="Rectangle 27">
            <a:extLst>
              <a:ext uri="{FF2B5EF4-FFF2-40B4-BE49-F238E27FC236}">
                <a16:creationId xmlns:a16="http://schemas.microsoft.com/office/drawing/2014/main" id="{AD69334D-A492-4626-87CF-9DE9F2BBF954}"/>
              </a:ext>
            </a:extLst>
          </p:cNvPr>
          <p:cNvSpPr/>
          <p:nvPr/>
        </p:nvSpPr>
        <p:spPr>
          <a:xfrm>
            <a:off x="345118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9"/>
              </a:rPr>
              <a:t>Offres promos</a:t>
            </a:r>
            <a:endParaRPr lang="fr-FR" sz="1400" dirty="0"/>
          </a:p>
        </p:txBody>
      </p:sp>
      <p:pic>
        <p:nvPicPr>
          <p:cNvPr id="29" name="Image 28">
            <a:extLst>
              <a:ext uri="{FF2B5EF4-FFF2-40B4-BE49-F238E27FC236}">
                <a16:creationId xmlns:a16="http://schemas.microsoft.com/office/drawing/2014/main" id="{D10C81CB-F775-424B-A29C-0F6910B960B0}"/>
              </a:ext>
            </a:extLst>
          </p:cNvPr>
          <p:cNvPicPr>
            <a:picLocks noChangeAspect="1"/>
          </p:cNvPicPr>
          <p:nvPr/>
        </p:nvPicPr>
        <p:blipFill>
          <a:blip r:embed="rId10" cstate="screen">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flipH="1">
            <a:off x="4783602" y="6078995"/>
            <a:ext cx="404379" cy="475131"/>
          </a:xfrm>
          <a:prstGeom prst="rect">
            <a:avLst/>
          </a:prstGeom>
          <a:noFill/>
        </p:spPr>
      </p:pic>
      <p:pic>
        <p:nvPicPr>
          <p:cNvPr id="30" name="Image 29">
            <a:extLst>
              <a:ext uri="{FF2B5EF4-FFF2-40B4-BE49-F238E27FC236}">
                <a16:creationId xmlns:a16="http://schemas.microsoft.com/office/drawing/2014/main" id="{88376090-9689-484A-B3C3-33215F945058}"/>
              </a:ext>
            </a:extLst>
          </p:cNvPr>
          <p:cNvPicPr>
            <a:picLocks noChangeAspect="1"/>
          </p:cNvPicPr>
          <p:nvPr/>
        </p:nvPicPr>
        <p:blipFill>
          <a:blip r:embed="rId10" cstate="screen">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flipH="1">
            <a:off x="8823325" y="6075025"/>
            <a:ext cx="404379" cy="475131"/>
          </a:xfrm>
          <a:prstGeom prst="rect">
            <a:avLst/>
          </a:prstGeom>
          <a:noFill/>
        </p:spPr>
      </p:pic>
    </p:spTree>
    <p:extLst>
      <p:ext uri="{BB962C8B-B14F-4D97-AF65-F5344CB8AC3E}">
        <p14:creationId xmlns:p14="http://schemas.microsoft.com/office/powerpoint/2010/main" val="448967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 5">
            <a:extLst>
              <a:ext uri="{FF2B5EF4-FFF2-40B4-BE49-F238E27FC236}">
                <a16:creationId xmlns:a16="http://schemas.microsoft.com/office/drawing/2014/main" id="{F18931FA-005A-4953-B4E8-9ADE72E0BACE}"/>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50"/>
            <a:ext cx="12192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Espace réservé du contenu 8">
            <a:extLst>
              <a:ext uri="{FF2B5EF4-FFF2-40B4-BE49-F238E27FC236}">
                <a16:creationId xmlns:a16="http://schemas.microsoft.com/office/drawing/2014/main" id="{CBE78C6D-D4DA-4447-BE50-F49A21DA88C3}"/>
              </a:ext>
            </a:extLst>
          </p:cNvPr>
          <p:cNvSpPr txBox="1">
            <a:spLocks/>
          </p:cNvSpPr>
          <p:nvPr/>
        </p:nvSpPr>
        <p:spPr>
          <a:xfrm>
            <a:off x="695325" y="1266825"/>
            <a:ext cx="5226050" cy="2393950"/>
          </a:xfrm>
          <a:prstGeom prst="rect">
            <a:avLst/>
          </a:prstGeom>
          <a:noFill/>
          <a:ln w="28575">
            <a:solidFill>
              <a:schemeClr val="accent2">
                <a:lumMod val="75000"/>
              </a:schemeClr>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dirty="0"/>
          </a:p>
        </p:txBody>
      </p:sp>
      <p:sp>
        <p:nvSpPr>
          <p:cNvPr id="35843" name="Espace réservé du contenu 8">
            <a:extLst>
              <a:ext uri="{FF2B5EF4-FFF2-40B4-BE49-F238E27FC236}">
                <a16:creationId xmlns:a16="http://schemas.microsoft.com/office/drawing/2014/main" id="{10043D26-5402-4DDC-80FA-6B59E83FE81F}"/>
              </a:ext>
            </a:extLst>
          </p:cNvPr>
          <p:cNvSpPr txBox="1">
            <a:spLocks/>
          </p:cNvSpPr>
          <p:nvPr/>
        </p:nvSpPr>
        <p:spPr bwMode="auto">
          <a:xfrm>
            <a:off x="6503988" y="3810000"/>
            <a:ext cx="5172075" cy="2146300"/>
          </a:xfrm>
          <a:prstGeom prst="rect">
            <a:avLst/>
          </a:prstGeom>
          <a:noFill/>
          <a:ln w="28575">
            <a:solidFill>
              <a:schemeClr val="accent2">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Char char="■"/>
            </a:pPr>
            <a:endParaRPr lang="fr-FR" altLang="fr-FR" sz="1600" b="1">
              <a:solidFill>
                <a:srgbClr val="C00000"/>
              </a:solidFill>
            </a:endParaRPr>
          </a:p>
        </p:txBody>
      </p:sp>
      <p:sp>
        <p:nvSpPr>
          <p:cNvPr id="35845" name="Espace réservé du texte 5">
            <a:extLst>
              <a:ext uri="{FF2B5EF4-FFF2-40B4-BE49-F238E27FC236}">
                <a16:creationId xmlns:a16="http://schemas.microsoft.com/office/drawing/2014/main" id="{C053A99E-2AF2-4649-846C-25A579FFE4D0}"/>
              </a:ext>
            </a:extLst>
          </p:cNvPr>
          <p:cNvSpPr>
            <a:spLocks noGrp="1" noChangeArrowheads="1"/>
          </p:cNvSpPr>
          <p:nvPr>
            <p:ph type="body" sz="quarter" idx="12"/>
          </p:nvPr>
        </p:nvSpPr>
        <p:spPr bwMode="auto">
          <a:xfrm>
            <a:off x="695325" y="463550"/>
            <a:ext cx="1098073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fontAlgn="base">
              <a:spcBef>
                <a:spcPct val="0"/>
              </a:spcBef>
              <a:spcAft>
                <a:spcPct val="0"/>
              </a:spcAft>
              <a:buClr>
                <a:srgbClr val="EA4E55"/>
              </a:buClr>
            </a:pPr>
            <a:r>
              <a:rPr lang="fr-FR" altLang="fr-FR" dirty="0">
                <a:solidFill>
                  <a:schemeClr val="accent2">
                    <a:lumMod val="75000"/>
                  </a:schemeClr>
                </a:solidFill>
              </a:rPr>
              <a:t>Ingénierie Sociale </a:t>
            </a:r>
            <a:r>
              <a:rPr lang="fr-FR" altLang="fr-FR" dirty="0"/>
              <a:t>- Les moyens mis à disposition </a:t>
            </a:r>
          </a:p>
        </p:txBody>
      </p:sp>
      <p:sp>
        <p:nvSpPr>
          <p:cNvPr id="7" name="Espace réservé du texte 6">
            <a:extLst>
              <a:ext uri="{FF2B5EF4-FFF2-40B4-BE49-F238E27FC236}">
                <a16:creationId xmlns:a16="http://schemas.microsoft.com/office/drawing/2014/main" id="{495726CA-9DD0-4A27-BA12-DDD57A58E51F}"/>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b="0" dirty="0"/>
              <a:t>Grand Public</a:t>
            </a:r>
            <a:r>
              <a:rPr lang="fr-FR" dirty="0"/>
              <a:t> - Premiums - </a:t>
            </a:r>
            <a:r>
              <a:rPr lang="fr-FR" dirty="0">
                <a:solidFill>
                  <a:srgbClr val="C00000"/>
                </a:solidFill>
              </a:rPr>
              <a:t>Professionnels</a:t>
            </a:r>
            <a:r>
              <a:rPr lang="fr-FR" dirty="0"/>
              <a:t> </a:t>
            </a:r>
          </a:p>
        </p:txBody>
      </p:sp>
      <p:sp>
        <p:nvSpPr>
          <p:cNvPr id="51" name="Rectangle 50">
            <a:extLst>
              <a:ext uri="{FF2B5EF4-FFF2-40B4-BE49-F238E27FC236}">
                <a16:creationId xmlns:a16="http://schemas.microsoft.com/office/drawing/2014/main" id="{92A44DCB-AC31-4C8D-B3BC-D7F17226C2EF}"/>
              </a:ext>
            </a:extLst>
          </p:cNvPr>
          <p:cNvSpPr/>
          <p:nvPr/>
        </p:nvSpPr>
        <p:spPr>
          <a:xfrm>
            <a:off x="8823325" y="5208588"/>
            <a:ext cx="609600" cy="574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2" name="Espace réservé du contenu 8">
            <a:extLst>
              <a:ext uri="{FF2B5EF4-FFF2-40B4-BE49-F238E27FC236}">
                <a16:creationId xmlns:a16="http://schemas.microsoft.com/office/drawing/2014/main" id="{C30997C7-8DF6-4706-A091-E594EEEB5C74}"/>
              </a:ext>
            </a:extLst>
          </p:cNvPr>
          <p:cNvSpPr txBox="1">
            <a:spLocks/>
          </p:cNvSpPr>
          <p:nvPr/>
        </p:nvSpPr>
        <p:spPr>
          <a:xfrm>
            <a:off x="6046788" y="1279525"/>
            <a:ext cx="5629274" cy="2393950"/>
          </a:xfrm>
          <a:prstGeom prst="rect">
            <a:avLst/>
          </a:prstGeom>
          <a:noFill/>
          <a:ln w="28575">
            <a:solidFill>
              <a:schemeClr val="accent2">
                <a:lumMod val="75000"/>
              </a:schemeClr>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b="1" dirty="0">
                <a:solidFill>
                  <a:srgbClr val="C00000"/>
                </a:solidFill>
              </a:rPr>
              <a:t>Des idées pour engager la discussion</a:t>
            </a:r>
            <a:endParaRPr lang="fr-FR" dirty="0"/>
          </a:p>
          <a:p>
            <a:pPr lvl="1" algn="just">
              <a:buClr>
                <a:srgbClr val="D11921"/>
              </a:buClr>
              <a:defRPr/>
            </a:pPr>
            <a:r>
              <a:rPr kumimoji="0" lang="fr-FR" sz="1400" b="0" i="0" u="none" strike="noStrike" kern="1200" cap="none" spc="0" normalizeH="0" baseline="0" noProof="0" dirty="0">
                <a:ln>
                  <a:noFill/>
                </a:ln>
                <a:effectLst/>
                <a:uLnTx/>
                <a:uFillTx/>
                <a:latin typeface="Arial"/>
                <a:ea typeface="+mn-ea"/>
                <a:cs typeface="+mn-cs"/>
              </a:rPr>
              <a:t>Que pensez-vous de fidéliser vos </a:t>
            </a:r>
            <a:r>
              <a:rPr lang="fr-FR" dirty="0">
                <a:latin typeface="Arial"/>
              </a:rPr>
              <a:t>salariés, et valoriser leur implication</a:t>
            </a:r>
            <a:r>
              <a:rPr kumimoji="0" lang="fr-FR" sz="1400" b="0" i="0" u="none" strike="noStrike" kern="1200" cap="none" spc="0" normalizeH="0" baseline="0" noProof="0" dirty="0">
                <a:ln>
                  <a:noFill/>
                </a:ln>
                <a:effectLst/>
                <a:uLnTx/>
                <a:uFillTx/>
                <a:latin typeface="Arial"/>
                <a:ea typeface="+mn-ea"/>
                <a:cs typeface="+mn-cs"/>
              </a:rPr>
              <a:t>, en les faisant bénéficier d’un système d’épargne défiscalisé ?</a:t>
            </a:r>
          </a:p>
          <a:p>
            <a:pPr lvl="1" algn="just">
              <a:buClr>
                <a:srgbClr val="D11921"/>
              </a:buClr>
              <a:defRPr/>
            </a:pPr>
            <a:r>
              <a:rPr kumimoji="0" lang="fr-FR" sz="1400" b="0" i="0" u="none" strike="noStrike" kern="1200" cap="none" spc="0" normalizeH="0" baseline="0" noProof="0" dirty="0">
                <a:ln>
                  <a:noFill/>
                </a:ln>
                <a:effectLst/>
                <a:uLnTx/>
                <a:uFillTx/>
                <a:latin typeface="Arial"/>
                <a:ea typeface="+mn-ea"/>
                <a:cs typeface="+mn-cs"/>
              </a:rPr>
              <a:t>Vous verser ponctuellement un supplément de rémunération exonéré de charges et non imposable, qu’en dites-vous ?</a:t>
            </a:r>
          </a:p>
          <a:p>
            <a:pPr lvl="1">
              <a:defRPr/>
            </a:pPr>
            <a:endParaRPr lang="fr-FR" sz="1200" dirty="0"/>
          </a:p>
        </p:txBody>
      </p:sp>
      <p:sp>
        <p:nvSpPr>
          <p:cNvPr id="54" name="Espace réservé du contenu 8">
            <a:extLst>
              <a:ext uri="{FF2B5EF4-FFF2-40B4-BE49-F238E27FC236}">
                <a16:creationId xmlns:a16="http://schemas.microsoft.com/office/drawing/2014/main" id="{8433D92B-626F-4E79-BB38-E8E1A2A6E13C}"/>
              </a:ext>
            </a:extLst>
          </p:cNvPr>
          <p:cNvSpPr txBox="1">
            <a:spLocks/>
          </p:cNvSpPr>
          <p:nvPr/>
        </p:nvSpPr>
        <p:spPr>
          <a:xfrm>
            <a:off x="9168304" y="4434717"/>
            <a:ext cx="2201862" cy="984250"/>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b="1" dirty="0">
                <a:solidFill>
                  <a:srgbClr val="C00000"/>
                </a:solidFill>
              </a:rPr>
              <a:t>Chiffres clés</a:t>
            </a:r>
            <a:endParaRPr lang="fr-FR" sz="1400" i="1" dirty="0"/>
          </a:p>
          <a:p>
            <a:pPr lvl="0" algn="just">
              <a:spcBef>
                <a:spcPct val="20000"/>
              </a:spcBef>
              <a:buClr>
                <a:srgbClr val="C00000"/>
              </a:buClr>
              <a:defRPr/>
            </a:pPr>
            <a:r>
              <a:rPr lang="fr-FR" sz="1200" b="1" dirty="0">
                <a:solidFill>
                  <a:schemeClr val="tx1">
                    <a:lumMod val="75000"/>
                    <a:lumOff val="25000"/>
                  </a:schemeClr>
                </a:solidFill>
              </a:rPr>
              <a:t>Seuls 6</a:t>
            </a:r>
            <a:r>
              <a:rPr lang="fr-FR" sz="1200" b="1" dirty="0"/>
              <a:t>% </a:t>
            </a:r>
            <a:r>
              <a:rPr lang="fr-FR" sz="1200" dirty="0"/>
              <a:t>de nos clients sont équipés d’un </a:t>
            </a:r>
            <a:r>
              <a:rPr lang="fr-FR" sz="1200" b="1" dirty="0"/>
              <a:t>contrat d’Epargne Salariale</a:t>
            </a:r>
          </a:p>
        </p:txBody>
      </p:sp>
      <p:sp>
        <p:nvSpPr>
          <p:cNvPr id="55" name="Espace réservé du contenu 8">
            <a:extLst>
              <a:ext uri="{FF2B5EF4-FFF2-40B4-BE49-F238E27FC236}">
                <a16:creationId xmlns:a16="http://schemas.microsoft.com/office/drawing/2014/main" id="{349FB450-D6A4-4972-8127-BEDBC0BA23BC}"/>
              </a:ext>
            </a:extLst>
          </p:cNvPr>
          <p:cNvSpPr txBox="1">
            <a:spLocks/>
          </p:cNvSpPr>
          <p:nvPr/>
        </p:nvSpPr>
        <p:spPr>
          <a:xfrm>
            <a:off x="6496050" y="3821113"/>
            <a:ext cx="2484438" cy="2135187"/>
          </a:xfrm>
          <a:prstGeom prst="rect">
            <a:avLst/>
          </a:prstGeom>
          <a:noFill/>
          <a:ln>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b="1" dirty="0">
                <a:solidFill>
                  <a:srgbClr val="C00000"/>
                </a:solidFill>
              </a:rPr>
              <a:t>Impact Part Variable</a:t>
            </a:r>
            <a:endParaRPr lang="fr-FR" i="1" dirty="0">
              <a:solidFill>
                <a:srgbClr val="C00000"/>
              </a:solidFill>
            </a:endParaRPr>
          </a:p>
          <a:p>
            <a:pPr marL="0" indent="0" algn="ctr">
              <a:buFont typeface="Arial" panose="020B0604020202020204" pitchFamily="34" charset="0"/>
              <a:buNone/>
              <a:defRPr/>
            </a:pPr>
            <a:endParaRPr lang="fr-FR" sz="1000" b="1" i="1" dirty="0"/>
          </a:p>
          <a:p>
            <a:pPr marL="0" indent="0" algn="ctr">
              <a:spcBef>
                <a:spcPts val="300"/>
              </a:spcBef>
              <a:buFont typeface="Arial" panose="020B0604020202020204" pitchFamily="34" charset="0"/>
              <a:buNone/>
              <a:defRPr/>
            </a:pPr>
            <a:r>
              <a:rPr lang="fr-FR" sz="1200" b="1" i="1" dirty="0"/>
              <a:t>PV sur objectif : </a:t>
            </a:r>
          </a:p>
          <a:p>
            <a:pPr marL="0" indent="0" algn="ctr">
              <a:spcBef>
                <a:spcPts val="300"/>
              </a:spcBef>
              <a:buFont typeface="Arial" panose="020B0604020202020204" pitchFamily="34" charset="0"/>
              <a:buNone/>
              <a:defRPr/>
            </a:pPr>
            <a:r>
              <a:rPr lang="fr-FR" sz="1200" i="1" dirty="0"/>
              <a:t>VB Epargne salariale alimentée</a:t>
            </a:r>
          </a:p>
          <a:p>
            <a:pPr marL="0" indent="0" algn="ctr">
              <a:spcBef>
                <a:spcPts val="300"/>
              </a:spcBef>
              <a:buFont typeface="Arial" panose="020B0604020202020204" pitchFamily="34" charset="0"/>
              <a:buNone/>
              <a:defRPr/>
            </a:pPr>
            <a:endParaRPr lang="fr-FR" sz="1000" i="1" dirty="0"/>
          </a:p>
          <a:p>
            <a:pPr marL="0" indent="0" algn="ctr">
              <a:spcBef>
                <a:spcPts val="300"/>
              </a:spcBef>
              <a:buFont typeface="Arial" panose="020B0604020202020204" pitchFamily="34" charset="0"/>
              <a:buNone/>
              <a:defRPr/>
            </a:pPr>
            <a:r>
              <a:rPr lang="fr-FR" sz="1200" b="1" i="1" dirty="0"/>
              <a:t>Baromètre :</a:t>
            </a:r>
          </a:p>
          <a:p>
            <a:pPr marL="0" indent="0" algn="ctr">
              <a:spcBef>
                <a:spcPts val="300"/>
              </a:spcBef>
              <a:buFont typeface="Arial" panose="020B0604020202020204" pitchFamily="34" charset="0"/>
              <a:buNone/>
              <a:defRPr/>
            </a:pPr>
            <a:r>
              <a:rPr lang="fr-FR" sz="1200" i="1" dirty="0"/>
              <a:t>Ventes nettes,</a:t>
            </a:r>
          </a:p>
          <a:p>
            <a:pPr marL="0" indent="0" algn="ctr">
              <a:spcBef>
                <a:spcPts val="300"/>
              </a:spcBef>
              <a:buFont typeface="Arial" panose="020B0604020202020204" pitchFamily="34" charset="0"/>
              <a:buNone/>
              <a:defRPr/>
            </a:pPr>
            <a:r>
              <a:rPr lang="fr-FR" sz="1200" i="1" dirty="0"/>
              <a:t>Vente sur client non détenteur de l’univers (x 2 si EER</a:t>
            </a:r>
            <a:r>
              <a:rPr lang="fr-FR" sz="1200" b="1" i="1" dirty="0"/>
              <a:t>)</a:t>
            </a:r>
          </a:p>
        </p:txBody>
      </p:sp>
      <p:pic>
        <p:nvPicPr>
          <p:cNvPr id="82" name="Image 81">
            <a:extLst>
              <a:ext uri="{FF2B5EF4-FFF2-40B4-BE49-F238E27FC236}">
                <a16:creationId xmlns:a16="http://schemas.microsoft.com/office/drawing/2014/main" id="{FDDDD142-0266-44C2-B0B5-657B6140ABBE}"/>
              </a:ext>
            </a:extLst>
          </p:cNvPr>
          <p:cNvPicPr>
            <a:picLocks noChangeAspect="1"/>
          </p:cNvPicPr>
          <p:nvPr/>
        </p:nvPicPr>
        <p:blipFill>
          <a:blip r:embed="rId3"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980" y="676356"/>
            <a:ext cx="1414821" cy="1062357"/>
          </a:xfrm>
          <a:prstGeom prst="rect">
            <a:avLst/>
          </a:prstGeom>
        </p:spPr>
      </p:pic>
      <p:sp>
        <p:nvSpPr>
          <p:cNvPr id="50" name="Espace réservé du contenu 8">
            <a:extLst>
              <a:ext uri="{FF2B5EF4-FFF2-40B4-BE49-F238E27FC236}">
                <a16:creationId xmlns:a16="http://schemas.microsoft.com/office/drawing/2014/main" id="{EFE562C5-D723-4F19-8AE0-3F50EF91A090}"/>
              </a:ext>
            </a:extLst>
          </p:cNvPr>
          <p:cNvSpPr>
            <a:spLocks noGrp="1"/>
          </p:cNvSpPr>
          <p:nvPr>
            <p:ph idx="17"/>
          </p:nvPr>
        </p:nvSpPr>
        <p:spPr>
          <a:xfrm>
            <a:off x="692149" y="1266825"/>
            <a:ext cx="4567828" cy="2393950"/>
          </a:xfrm>
          <a:ln w="28575">
            <a:noFill/>
          </a:ln>
        </p:spPr>
        <p:txBody>
          <a:bodyPr/>
          <a:lstStyle/>
          <a:p>
            <a:pPr eaLnBrk="1" fontAlgn="auto" hangingPunct="1">
              <a:spcAft>
                <a:spcPts val="0"/>
              </a:spcAft>
              <a:defRPr/>
            </a:pPr>
            <a:r>
              <a:rPr lang="fr-FR" b="1" dirty="0">
                <a:solidFill>
                  <a:srgbClr val="C00000"/>
                </a:solidFill>
              </a:rPr>
              <a:t>Qui contacter ? </a:t>
            </a:r>
          </a:p>
          <a:p>
            <a:pPr lvl="1" eaLnBrk="1" fontAlgn="auto" hangingPunct="1">
              <a:spcBef>
                <a:spcPts val="300"/>
              </a:spcBef>
              <a:spcAft>
                <a:spcPts val="0"/>
              </a:spcAft>
              <a:defRPr/>
            </a:pPr>
            <a:endParaRPr lang="fr-FR" sz="500" dirty="0">
              <a:highlight>
                <a:srgbClr val="FFFF00"/>
              </a:highlight>
            </a:endParaRPr>
          </a:p>
          <a:p>
            <a:pPr lvl="1" eaLnBrk="1" fontAlgn="auto" hangingPunct="1">
              <a:spcBef>
                <a:spcPts val="300"/>
              </a:spcBef>
              <a:spcAft>
                <a:spcPts val="0"/>
              </a:spcAft>
              <a:defRPr/>
            </a:pPr>
            <a:r>
              <a:rPr lang="fr-FR" sz="1200" dirty="0"/>
              <a:t>Les cibles GERC </a:t>
            </a:r>
          </a:p>
          <a:p>
            <a:pPr lvl="2" eaLnBrk="1" fontAlgn="auto" hangingPunct="1">
              <a:spcBef>
                <a:spcPts val="300"/>
              </a:spcBef>
              <a:spcAft>
                <a:spcPts val="0"/>
              </a:spcAft>
              <a:defRPr/>
            </a:pPr>
            <a:r>
              <a:rPr lang="fr-FR" sz="1000" dirty="0">
                <a:ea typeface="Arial"/>
                <a:cs typeface="Calibri" panose="020F0502020204030204" pitchFamily="34" charset="0"/>
                <a:sym typeface="Arial"/>
              </a:rPr>
              <a:t>Equiper et fidéliser les clients professionnels en préparant leur retraite 	</a:t>
            </a:r>
          </a:p>
          <a:p>
            <a:pPr marL="1324188" lvl="3" indent="-171450" algn="just" eaLnBrk="1" fontAlgn="auto" hangingPunct="1">
              <a:spcBef>
                <a:spcPts val="0"/>
              </a:spcBef>
              <a:spcAft>
                <a:spcPts val="0"/>
              </a:spcAft>
              <a:buClrTx/>
              <a:buFont typeface="Arial" panose="020B0604020202020204" pitchFamily="34" charset="0"/>
              <a:buChar char="•"/>
              <a:defRPr/>
            </a:pPr>
            <a:r>
              <a:rPr lang="fr-FR" sz="1000" dirty="0">
                <a:cs typeface="Arial" panose="020B0604020202020204" pitchFamily="34" charset="0"/>
              </a:rPr>
              <a:t>Cible 1 : Clients Pro Actifs avec au moins 2 salariés (1902 clients)</a:t>
            </a:r>
          </a:p>
          <a:p>
            <a:pPr marL="1324188" lvl="3" indent="-171450" algn="just" eaLnBrk="1" fontAlgn="auto" hangingPunct="1">
              <a:spcBef>
                <a:spcPts val="0"/>
              </a:spcBef>
              <a:spcAft>
                <a:spcPts val="0"/>
              </a:spcAft>
              <a:buClrTx/>
              <a:buFont typeface="Arial" panose="020B0604020202020204" pitchFamily="34" charset="0"/>
              <a:buChar char="•"/>
              <a:defRPr/>
            </a:pPr>
            <a:r>
              <a:rPr lang="fr-FR" sz="1000" dirty="0">
                <a:cs typeface="Arial" panose="020B0604020202020204" pitchFamily="34" charset="0"/>
              </a:rPr>
              <a:t>Cible 2 : Clients Pro actifs avec au moins 2 salariés – détenteurs d’un PEE(I) sans PERCOL (I) (12 clients) </a:t>
            </a:r>
          </a:p>
          <a:p>
            <a:pPr lvl="1" eaLnBrk="1" fontAlgn="auto" hangingPunct="1">
              <a:spcBef>
                <a:spcPts val="300"/>
              </a:spcBef>
              <a:spcAft>
                <a:spcPts val="0"/>
              </a:spcAft>
              <a:defRPr/>
            </a:pPr>
            <a:r>
              <a:rPr lang="fr-FR" sz="1200" dirty="0"/>
              <a:t>Fonds de commerce</a:t>
            </a:r>
          </a:p>
          <a:p>
            <a:pPr lvl="2" eaLnBrk="1" fontAlgn="auto" hangingPunct="1">
              <a:spcBef>
                <a:spcPts val="300"/>
              </a:spcBef>
              <a:spcAft>
                <a:spcPts val="0"/>
              </a:spcAft>
              <a:defRPr/>
            </a:pPr>
            <a:r>
              <a:rPr lang="fr-FR" sz="1000" dirty="0"/>
              <a:t>Vos clients sans Univers Ingénierie Sociale. </a:t>
            </a:r>
          </a:p>
          <a:p>
            <a:pPr lvl="2" eaLnBrk="1" fontAlgn="auto" hangingPunct="1">
              <a:spcBef>
                <a:spcPts val="300"/>
              </a:spcBef>
              <a:spcAft>
                <a:spcPts val="0"/>
              </a:spcAft>
              <a:defRPr/>
            </a:pPr>
            <a:r>
              <a:rPr lang="fr-FR" sz="1000" dirty="0"/>
              <a:t>Explorez votre portefeuille pour activer l’univers </a:t>
            </a:r>
          </a:p>
        </p:txBody>
      </p:sp>
      <p:pic>
        <p:nvPicPr>
          <p:cNvPr id="28" name="Image 27">
            <a:extLst>
              <a:ext uri="{FF2B5EF4-FFF2-40B4-BE49-F238E27FC236}">
                <a16:creationId xmlns:a16="http://schemas.microsoft.com/office/drawing/2014/main" id="{6DFCB417-3340-48F3-A399-5C8FFB0CD6A1}"/>
              </a:ext>
            </a:extLst>
          </p:cNvPr>
          <p:cNvPicPr>
            <a:picLocks noChangeAspect="1"/>
          </p:cNvPicPr>
          <p:nvPr/>
        </p:nvPicPr>
        <p:blipFill rotWithShape="1">
          <a:blip r:embed="rId4">
            <a:extLst>
              <a:ext uri="{28A0092B-C50C-407E-A947-70E740481C1C}">
                <a14:useLocalDpi xmlns:a14="http://schemas.microsoft.com/office/drawing/2010/main" val="0"/>
              </a:ext>
            </a:extLst>
          </a:blip>
          <a:srcRect l="-6"/>
          <a:stretch/>
        </p:blipFill>
        <p:spPr>
          <a:xfrm>
            <a:off x="1071364" y="2820981"/>
            <a:ext cx="333054" cy="318807"/>
          </a:xfrm>
          <a:prstGeom prst="rect">
            <a:avLst/>
          </a:prstGeom>
        </p:spPr>
      </p:pic>
      <p:pic>
        <p:nvPicPr>
          <p:cNvPr id="24" name="Image 23">
            <a:extLst>
              <a:ext uri="{FF2B5EF4-FFF2-40B4-BE49-F238E27FC236}">
                <a16:creationId xmlns:a16="http://schemas.microsoft.com/office/drawing/2014/main" id="{9937C131-2510-42AB-898F-0D230864036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509" b="97491" l="9910" r="96847">
                        <a14:foregroundMark x1="67117" y1="10036" x2="46396" y2="10573"/>
                        <a14:foregroundMark x1="45495" y1="6093" x2="45495" y2="6093"/>
                        <a14:foregroundMark x1="53604" y1="2688" x2="53604" y2="2688"/>
                        <a14:foregroundMark x1="57207" y1="3226" x2="57207" y2="3226"/>
                        <a14:foregroundMark x1="57658" y1="4839" x2="57658" y2="4839"/>
                        <a14:foregroundMark x1="57207" y1="6631" x2="57207" y2="6631"/>
                        <a14:foregroundMark x1="58108" y1="8781" x2="58108" y2="8781"/>
                        <a14:foregroundMark x1="63063" y1="8781" x2="58559" y2="3943"/>
                        <a14:foregroundMark x1="53604" y1="3226" x2="41892" y2="10036"/>
                        <a14:foregroundMark x1="56306" y1="3943" x2="68018" y2="9319"/>
                        <a14:foregroundMark x1="86937" y1="49821" x2="97297" y2="48925"/>
                        <a14:foregroundMark x1="64865" y1="7885" x2="57658" y2="3763"/>
                        <a14:foregroundMark x1="66216" y1="4839" x2="66216" y2="4839"/>
                        <a14:foregroundMark x1="68468" y1="97491" x2="65315" y2="87993"/>
                      </a14:backgroundRemoval>
                    </a14:imgEffect>
                  </a14:imgLayer>
                </a14:imgProps>
              </a:ext>
              <a:ext uri="{28A0092B-C50C-407E-A947-70E740481C1C}">
                <a14:useLocalDpi xmlns:a14="http://schemas.microsoft.com/office/drawing/2010/main" val="0"/>
              </a:ext>
            </a:extLst>
          </a:blip>
          <a:stretch>
            <a:fillRect/>
          </a:stretch>
        </p:blipFill>
        <p:spPr>
          <a:xfrm>
            <a:off x="5089180" y="1486125"/>
            <a:ext cx="788040" cy="1980749"/>
          </a:xfrm>
          <a:prstGeom prst="rect">
            <a:avLst/>
          </a:prstGeom>
        </p:spPr>
      </p:pic>
      <p:sp>
        <p:nvSpPr>
          <p:cNvPr id="22" name="Espace réservé du contenu 8">
            <a:extLst>
              <a:ext uri="{FF2B5EF4-FFF2-40B4-BE49-F238E27FC236}">
                <a16:creationId xmlns:a16="http://schemas.microsoft.com/office/drawing/2014/main" id="{D404A8AE-4923-4D04-AA20-97AFD292BFF6}"/>
              </a:ext>
            </a:extLst>
          </p:cNvPr>
          <p:cNvSpPr txBox="1">
            <a:spLocks/>
          </p:cNvSpPr>
          <p:nvPr/>
        </p:nvSpPr>
        <p:spPr>
          <a:xfrm>
            <a:off x="695325" y="3806825"/>
            <a:ext cx="5683250" cy="2149475"/>
          </a:xfrm>
          <a:prstGeom prst="rect">
            <a:avLst/>
          </a:prstGeom>
          <a:noFill/>
          <a:ln w="28575">
            <a:solidFill>
              <a:schemeClr val="accent2">
                <a:lumMod val="75000"/>
              </a:schemeClr>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b="1" dirty="0">
                <a:solidFill>
                  <a:srgbClr val="C00000"/>
                </a:solidFill>
              </a:rPr>
              <a:t>Les offres à proposer</a:t>
            </a:r>
          </a:p>
          <a:p>
            <a:pPr lvl="1">
              <a:defRPr/>
            </a:pPr>
            <a:endParaRPr lang="fr-FR" sz="600" b="1" dirty="0"/>
          </a:p>
          <a:p>
            <a:pPr lvl="1">
              <a:defRPr/>
            </a:pPr>
            <a:r>
              <a:rPr lang="fr-FR" sz="1200" b="1" dirty="0"/>
              <a:t>Box-Office</a:t>
            </a:r>
          </a:p>
          <a:p>
            <a:pPr lvl="1">
              <a:defRPr/>
            </a:pPr>
            <a:endParaRPr lang="fr-FR" sz="1200" b="1" dirty="0"/>
          </a:p>
          <a:p>
            <a:pPr lvl="1">
              <a:defRPr/>
            </a:pPr>
            <a:r>
              <a:rPr lang="fr-FR" sz="1200" b="1" dirty="0"/>
              <a:t>ES-PL</a:t>
            </a:r>
          </a:p>
          <a:p>
            <a:pPr lvl="1">
              <a:defRPr/>
            </a:pPr>
            <a:endParaRPr lang="fr-FR" sz="1200" b="1" dirty="0"/>
          </a:p>
          <a:p>
            <a:pPr lvl="1">
              <a:defRPr/>
            </a:pPr>
            <a:r>
              <a:rPr lang="fr-FR" sz="1200" b="1" dirty="0"/>
              <a:t>Intéressement</a:t>
            </a:r>
          </a:p>
        </p:txBody>
      </p:sp>
      <p:sp>
        <p:nvSpPr>
          <p:cNvPr id="23" name="Rectangle 22">
            <a:extLst>
              <a:ext uri="{FF2B5EF4-FFF2-40B4-BE49-F238E27FC236}">
                <a16:creationId xmlns:a16="http://schemas.microsoft.com/office/drawing/2014/main" id="{F07C60E2-CDE4-4B74-A01B-210C679B6CA2}"/>
              </a:ext>
            </a:extLst>
          </p:cNvPr>
          <p:cNvSpPr/>
          <p:nvPr/>
        </p:nvSpPr>
        <p:spPr>
          <a:xfrm>
            <a:off x="755963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7"/>
              </a:rPr>
              <a:t>Book GERC</a:t>
            </a:r>
            <a:endParaRPr lang="fr-FR" sz="1400" dirty="0"/>
          </a:p>
        </p:txBody>
      </p:sp>
      <p:sp>
        <p:nvSpPr>
          <p:cNvPr id="25" name="Rectangle 24">
            <a:extLst>
              <a:ext uri="{FF2B5EF4-FFF2-40B4-BE49-F238E27FC236}">
                <a16:creationId xmlns:a16="http://schemas.microsoft.com/office/drawing/2014/main" id="{24E6F501-C51B-4124-89CD-91F677BE53EB}"/>
              </a:ext>
            </a:extLst>
          </p:cNvPr>
          <p:cNvSpPr/>
          <p:nvPr/>
        </p:nvSpPr>
        <p:spPr>
          <a:xfrm>
            <a:off x="3451184" y="6098918"/>
            <a:ext cx="1501775" cy="217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hlinkClick r:id="rId8"/>
              </a:rPr>
              <a:t>Offres promos</a:t>
            </a:r>
            <a:endParaRPr lang="fr-FR" sz="1400" dirty="0"/>
          </a:p>
        </p:txBody>
      </p:sp>
      <p:pic>
        <p:nvPicPr>
          <p:cNvPr id="27" name="Image 26">
            <a:extLst>
              <a:ext uri="{FF2B5EF4-FFF2-40B4-BE49-F238E27FC236}">
                <a16:creationId xmlns:a16="http://schemas.microsoft.com/office/drawing/2014/main" id="{47904240-3991-4578-A2D3-69305C8B2C93}"/>
              </a:ext>
            </a:extLst>
          </p:cNvPr>
          <p:cNvPicPr>
            <a:picLocks noChangeAspect="1"/>
          </p:cNvPicPr>
          <p:nvPr/>
        </p:nvPicPr>
        <p:blipFill>
          <a:blip r:embed="rId9"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4783602" y="6078995"/>
            <a:ext cx="404379" cy="475131"/>
          </a:xfrm>
          <a:prstGeom prst="rect">
            <a:avLst/>
          </a:prstGeom>
          <a:noFill/>
        </p:spPr>
      </p:pic>
      <p:pic>
        <p:nvPicPr>
          <p:cNvPr id="29" name="Image 28">
            <a:extLst>
              <a:ext uri="{FF2B5EF4-FFF2-40B4-BE49-F238E27FC236}">
                <a16:creationId xmlns:a16="http://schemas.microsoft.com/office/drawing/2014/main" id="{0EFC820A-8ED5-44DB-8C35-D4CBB72653D2}"/>
              </a:ext>
            </a:extLst>
          </p:cNvPr>
          <p:cNvPicPr>
            <a:picLocks noChangeAspect="1"/>
          </p:cNvPicPr>
          <p:nvPr/>
        </p:nvPicPr>
        <p:blipFill>
          <a:blip r:embed="rId9" cstate="screen">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8823325" y="6075025"/>
            <a:ext cx="404379" cy="475131"/>
          </a:xfrm>
          <a:prstGeom prst="rect">
            <a:avLst/>
          </a:prstGeom>
          <a:noFill/>
        </p:spPr>
      </p:pic>
    </p:spTree>
    <p:extLst>
      <p:ext uri="{BB962C8B-B14F-4D97-AF65-F5344CB8AC3E}">
        <p14:creationId xmlns:p14="http://schemas.microsoft.com/office/powerpoint/2010/main" val="16533061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E7A0348-9842-41A7-B583-A995F94966AE}"/>
              </a:ext>
            </a:extLst>
          </p:cNvPr>
          <p:cNvSpPr/>
          <p:nvPr/>
        </p:nvSpPr>
        <p:spPr>
          <a:xfrm>
            <a:off x="3195638" y="3923580"/>
            <a:ext cx="8996362" cy="423863"/>
          </a:xfrm>
          <a:prstGeom prst="rect">
            <a:avLst/>
          </a:prstGeom>
          <a:gradFill flip="none" rotWithShape="1">
            <a:gsLst>
              <a:gs pos="0">
                <a:schemeClr val="accent4">
                  <a:lumMod val="75000"/>
                  <a:tint val="66000"/>
                  <a:satMod val="160000"/>
                </a:schemeClr>
              </a:gs>
              <a:gs pos="50000">
                <a:schemeClr val="accent4">
                  <a:lumMod val="75000"/>
                  <a:tint val="44500"/>
                  <a:satMod val="160000"/>
                </a:schemeClr>
              </a:gs>
              <a:gs pos="100000">
                <a:srgbClr val="FFFF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315" name="Espace réservé du texte 1">
            <a:extLst>
              <a:ext uri="{FF2B5EF4-FFF2-40B4-BE49-F238E27FC236}">
                <a16:creationId xmlns:a16="http://schemas.microsoft.com/office/drawing/2014/main" id="{F692E25D-8140-4D4F-B489-26B79AB38A43}"/>
              </a:ext>
            </a:extLst>
          </p:cNvPr>
          <p:cNvSpPr>
            <a:spLocks noGrp="1" noChangeArrowheads="1"/>
          </p:cNvSpPr>
          <p:nvPr>
            <p:ph type="body" sz="quarter" idx="13"/>
          </p:nvPr>
        </p:nvSpPr>
        <p:spPr bwMode="auto">
          <a:xfrm>
            <a:off x="3716338" y="0"/>
            <a:ext cx="8475662"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fr-FR" altLang="fr-FR" sz="2000" b="1" dirty="0">
                <a:solidFill>
                  <a:srgbClr val="404040"/>
                </a:solidFill>
              </a:rPr>
              <a:t>Le Challenge </a:t>
            </a:r>
          </a:p>
          <a:p>
            <a:pPr eaLnBrk="1" hangingPunct="1"/>
            <a:endParaRPr lang="fr-FR" altLang="fr-FR" sz="2000" dirty="0">
              <a:solidFill>
                <a:srgbClr val="404040"/>
              </a:solidFill>
            </a:endParaRPr>
          </a:p>
          <a:p>
            <a:pPr eaLnBrk="1" hangingPunct="1"/>
            <a:r>
              <a:rPr lang="fr-FR" altLang="fr-FR" sz="2000" b="1" dirty="0">
                <a:solidFill>
                  <a:srgbClr val="404040"/>
                </a:solidFill>
              </a:rPr>
              <a:t>Les offres et moyens à disposition</a:t>
            </a:r>
          </a:p>
          <a:p>
            <a:pPr lvl="1" eaLnBrk="1" hangingPunct="1"/>
            <a:r>
              <a:rPr lang="fr-FR" altLang="fr-FR" sz="1600" dirty="0">
                <a:solidFill>
                  <a:srgbClr val="404040"/>
                </a:solidFill>
              </a:rPr>
              <a:t>Marché </a:t>
            </a:r>
            <a:r>
              <a:rPr lang="fr-FR" altLang="fr-FR" sz="1600" dirty="0"/>
              <a:t>Grand Public </a:t>
            </a:r>
            <a:r>
              <a:rPr lang="fr-FR" altLang="fr-FR" sz="1600" dirty="0">
                <a:solidFill>
                  <a:srgbClr val="404040"/>
                </a:solidFill>
              </a:rPr>
              <a:t>et des Premiums</a:t>
            </a:r>
          </a:p>
          <a:p>
            <a:pPr lvl="1"/>
            <a:r>
              <a:rPr lang="fr-FR" altLang="fr-FR" sz="1600" dirty="0">
                <a:solidFill>
                  <a:srgbClr val="404040"/>
                </a:solidFill>
              </a:rPr>
              <a:t>Marché des Professionnels</a:t>
            </a:r>
          </a:p>
          <a:p>
            <a:pPr eaLnBrk="1" hangingPunct="1"/>
            <a:endParaRPr lang="fr-FR" altLang="fr-FR" sz="1600" dirty="0">
              <a:solidFill>
                <a:srgbClr val="404040"/>
              </a:solidFill>
            </a:endParaRPr>
          </a:p>
          <a:p>
            <a:pPr eaLnBrk="1" hangingPunct="1"/>
            <a:r>
              <a:rPr lang="fr-FR" altLang="fr-FR" sz="2000" b="1" dirty="0">
                <a:solidFill>
                  <a:srgbClr val="404040"/>
                </a:solidFill>
              </a:rPr>
              <a:t>La Boîte à outils</a:t>
            </a:r>
          </a:p>
          <a:p>
            <a:pPr lvl="1" eaLnBrk="1" hangingPunct="1"/>
            <a:r>
              <a:rPr lang="fr-FR" altLang="fr-FR" sz="1600" dirty="0"/>
              <a:t>Marché Grand Public et des Premiums</a:t>
            </a:r>
          </a:p>
          <a:p>
            <a:pPr lvl="1" eaLnBrk="1" hangingPunct="1"/>
            <a:r>
              <a:rPr lang="fr-FR" altLang="fr-FR" sz="1600" dirty="0"/>
              <a:t>Marché des Professionnels</a:t>
            </a:r>
          </a:p>
          <a:p>
            <a:pPr eaLnBrk="1" hangingPunct="1"/>
            <a:endParaRPr lang="fr-FR" altLang="fr-FR" dirty="0">
              <a:solidFill>
                <a:srgbClr val="404040"/>
              </a:solidFill>
            </a:endParaRPr>
          </a:p>
        </p:txBody>
      </p:sp>
      <p:pic>
        <p:nvPicPr>
          <p:cNvPr id="24" name="Picture 8" descr="Confident people collection design">
            <a:extLst>
              <a:ext uri="{FF2B5EF4-FFF2-40B4-BE49-F238E27FC236}">
                <a16:creationId xmlns:a16="http://schemas.microsoft.com/office/drawing/2014/main" id="{ABB33DCD-03DF-4C96-B713-3BF909CDD0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0952507" y="514454"/>
            <a:ext cx="545175" cy="1931804"/>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26">
            <a:extLst>
              <a:ext uri="{FF2B5EF4-FFF2-40B4-BE49-F238E27FC236}">
                <a16:creationId xmlns:a16="http://schemas.microsoft.com/office/drawing/2014/main" id="{9CC1E30F-778F-4439-8389-AD6DB62E2B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1085" y="4647213"/>
            <a:ext cx="927993" cy="2148865"/>
          </a:xfrm>
          <a:prstGeom prst="rect">
            <a:avLst/>
          </a:prstGeom>
        </p:spPr>
      </p:pic>
      <p:pic>
        <p:nvPicPr>
          <p:cNvPr id="30" name="Image 29">
            <a:extLst>
              <a:ext uri="{FF2B5EF4-FFF2-40B4-BE49-F238E27FC236}">
                <a16:creationId xmlns:a16="http://schemas.microsoft.com/office/drawing/2014/main" id="{6DF06DF2-A8E4-4D0F-8EB6-BF12531005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4859" y="4640053"/>
            <a:ext cx="648416" cy="2195513"/>
          </a:xfrm>
          <a:prstGeom prst="rect">
            <a:avLst/>
          </a:prstGeom>
        </p:spPr>
      </p:pic>
      <p:pic>
        <p:nvPicPr>
          <p:cNvPr id="31" name="Image 30">
            <a:extLst>
              <a:ext uri="{FF2B5EF4-FFF2-40B4-BE49-F238E27FC236}">
                <a16:creationId xmlns:a16="http://schemas.microsoft.com/office/drawing/2014/main" id="{4E0C9F00-40BB-4205-A619-6F9F918555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37823" y="5101692"/>
            <a:ext cx="696102" cy="1793666"/>
          </a:xfrm>
          <a:prstGeom prst="rect">
            <a:avLst/>
          </a:prstGeom>
        </p:spPr>
      </p:pic>
      <p:pic>
        <p:nvPicPr>
          <p:cNvPr id="32" name="Image 31">
            <a:extLst>
              <a:ext uri="{FF2B5EF4-FFF2-40B4-BE49-F238E27FC236}">
                <a16:creationId xmlns:a16="http://schemas.microsoft.com/office/drawing/2014/main" id="{1631B6E2-9D58-408B-A486-D1727E4C7D22}"/>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0" b="97938" l="9804" r="91667">
                        <a14:foregroundMark x1="13725" y1="21649" x2="10784" y2="12990"/>
                        <a14:foregroundMark x1="13235" y1="50309" x2="12745" y2="52165"/>
                        <a14:foregroundMark x1="14216" y1="46598" x2="14216" y2="47216"/>
                        <a14:foregroundMark x1="14706" y1="46392" x2="14216" y2="46598"/>
                        <a14:foregroundMark x1="14706" y1="46186" x2="14706" y2="46392"/>
                        <a14:foregroundMark x1="14706" y1="45979" x2="14706" y2="46186"/>
                        <a14:foregroundMark x1="14706" y1="45567" x2="14706" y2="45979"/>
                        <a14:foregroundMark x1="14706" y1="45361" x2="14706" y2="45567"/>
                        <a14:foregroundMark x1="15686" y1="42474" x2="14706" y2="45361"/>
                        <a14:foregroundMark x1="79902" y1="56289" x2="91667" y2="58969"/>
                        <a14:foregroundMark x1="35784" y1="87629" x2="35784" y2="87629"/>
                        <a14:foregroundMark x1="60294" y1="91753" x2="60294" y2="91753"/>
                        <a14:foregroundMark x1="66667" y1="97938" x2="66667" y2="97938"/>
                        <a14:foregroundMark x1="41667" y1="97320" x2="41667" y2="97320"/>
                        <a14:foregroundMark x1="32843" y1="94639" x2="32843" y2="94639"/>
                        <a14:foregroundMark x1="31863" y1="93196" x2="31863" y2="93196"/>
                        <a14:foregroundMark x1="32843" y1="97113" x2="31863" y2="91340"/>
                        <a14:backgroundMark x1="13725" y1="47216" x2="13725" y2="47216"/>
                        <a14:backgroundMark x1="15686" y1="50103" x2="16176" y2="46598"/>
                        <a14:backgroundMark x1="14216" y1="46598" x2="14216" y2="46598"/>
                        <a14:backgroundMark x1="14706" y1="46186" x2="14706" y2="46186"/>
                        <a14:backgroundMark x1="14216" y1="46392" x2="14216" y2="46392"/>
                        <a14:backgroundMark x1="15196" y1="45979" x2="15196" y2="45979"/>
                        <a14:backgroundMark x1="15196" y1="45567" x2="15196" y2="45567"/>
                        <a14:backgroundMark x1="14706" y1="48247" x2="14216" y2="47835"/>
                        <a14:backgroundMark x1="14216" y1="48454" x2="14216" y2="48454"/>
                        <a14:backgroundMark x1="13725" y1="48866" x2="13725" y2="48866"/>
                        <a14:backgroundMark x1="13235" y1="48041" x2="15686" y2="47423"/>
                        <a14:backgroundMark x1="14706" y1="47216" x2="14706" y2="47216"/>
                        <a14:backgroundMark x1="15686" y1="45361" x2="15686" y2="45361"/>
                        <a14:backgroundMark x1="14216" y1="46186" x2="14216" y2="46186"/>
                      </a14:backgroundRemoval>
                    </a14:imgEffect>
                  </a14:imgLayer>
                </a14:imgProps>
              </a:ext>
              <a:ext uri="{28A0092B-C50C-407E-A947-70E740481C1C}">
                <a14:useLocalDpi xmlns:a14="http://schemas.microsoft.com/office/drawing/2010/main" val="0"/>
              </a:ext>
            </a:extLst>
          </a:blip>
          <a:srcRect/>
          <a:stretch/>
        </p:blipFill>
        <p:spPr>
          <a:xfrm>
            <a:off x="8659066" y="4841360"/>
            <a:ext cx="544327" cy="1974668"/>
          </a:xfrm>
          <a:prstGeom prst="rect">
            <a:avLst/>
          </a:prstGeom>
        </p:spPr>
      </p:pic>
      <p:pic>
        <p:nvPicPr>
          <p:cNvPr id="33" name="Picture 4" descr="Business people group chat bubble banner">
            <a:extLst>
              <a:ext uri="{FF2B5EF4-FFF2-40B4-BE49-F238E27FC236}">
                <a16:creationId xmlns:a16="http://schemas.microsoft.com/office/drawing/2014/main" id="{B4539152-89B1-464B-8B28-15FBA42407B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a:stretch/>
        </p:blipFill>
        <p:spPr bwMode="auto">
          <a:xfrm>
            <a:off x="11482268" y="4966268"/>
            <a:ext cx="710520" cy="2060566"/>
          </a:xfrm>
          <a:prstGeom prst="rect">
            <a:avLst/>
          </a:prstGeom>
          <a:noFill/>
          <a:extLst>
            <a:ext uri="{909E8E84-426E-40DD-AFC4-6F175D3DCCD1}">
              <a14:hiddenFill xmlns:a14="http://schemas.microsoft.com/office/drawing/2010/main">
                <a:solidFill>
                  <a:srgbClr val="FFFFFF"/>
                </a:solidFill>
              </a14:hiddenFill>
            </a:ext>
          </a:extLst>
        </p:spPr>
      </p:pic>
      <p:pic>
        <p:nvPicPr>
          <p:cNvPr id="34" name="Image 33">
            <a:extLst>
              <a:ext uri="{FF2B5EF4-FFF2-40B4-BE49-F238E27FC236}">
                <a16:creationId xmlns:a16="http://schemas.microsoft.com/office/drawing/2014/main" id="{35F1B49C-142B-417B-B64C-0528131EF843}"/>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2509" b="97491" l="9910" r="96847">
                        <a14:foregroundMark x1="67117" y1="10036" x2="46396" y2="10573"/>
                        <a14:foregroundMark x1="45495" y1="6093" x2="45495" y2="6093"/>
                        <a14:foregroundMark x1="53604" y1="2688" x2="53604" y2="2688"/>
                        <a14:foregroundMark x1="57207" y1="3226" x2="57207" y2="3226"/>
                        <a14:foregroundMark x1="57658" y1="4839" x2="57658" y2="4839"/>
                        <a14:foregroundMark x1="57207" y1="6631" x2="57207" y2="6631"/>
                        <a14:foregroundMark x1="58108" y1="8781" x2="58108" y2="8781"/>
                        <a14:foregroundMark x1="63063" y1="8781" x2="58559" y2="3943"/>
                        <a14:foregroundMark x1="53604" y1="3226" x2="41892" y2="10036"/>
                        <a14:foregroundMark x1="56306" y1="3943" x2="68018" y2="9319"/>
                        <a14:foregroundMark x1="86937" y1="49821" x2="97297" y2="48925"/>
                        <a14:foregroundMark x1="64865" y1="7885" x2="57658" y2="3763"/>
                        <a14:foregroundMark x1="66216" y1="4839" x2="66216" y2="4839"/>
                        <a14:foregroundMark x1="68468" y1="97491" x2="65315" y2="87993"/>
                      </a14:backgroundRemoval>
                    </a14:imgEffect>
                  </a14:imgLayer>
                </a14:imgProps>
              </a:ext>
              <a:ext uri="{28A0092B-C50C-407E-A947-70E740481C1C}">
                <a14:useLocalDpi xmlns:a14="http://schemas.microsoft.com/office/drawing/2010/main" val="0"/>
              </a:ext>
            </a:extLst>
          </a:blip>
          <a:stretch>
            <a:fillRect/>
          </a:stretch>
        </p:blipFill>
        <p:spPr>
          <a:xfrm>
            <a:off x="11204121" y="2520909"/>
            <a:ext cx="788040" cy="1980749"/>
          </a:xfrm>
          <a:prstGeom prst="rect">
            <a:avLst/>
          </a:prstGeom>
        </p:spPr>
      </p:pic>
      <p:pic>
        <p:nvPicPr>
          <p:cNvPr id="35" name="Picture 6" descr="Men generation flat colored icons set of different ages from baby to elderly isolated cartoon vector illustration">
            <a:extLst>
              <a:ext uri="{FF2B5EF4-FFF2-40B4-BE49-F238E27FC236}">
                <a16:creationId xmlns:a16="http://schemas.microsoft.com/office/drawing/2014/main" id="{3DE08FA4-D8FF-49ED-A877-54F7B91496D2}"/>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a:stretch/>
        </p:blipFill>
        <p:spPr bwMode="auto">
          <a:xfrm>
            <a:off x="5871120" y="5217312"/>
            <a:ext cx="500925" cy="156242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8" descr="Confident people collection design">
            <a:extLst>
              <a:ext uri="{FF2B5EF4-FFF2-40B4-BE49-F238E27FC236}">
                <a16:creationId xmlns:a16="http://schemas.microsoft.com/office/drawing/2014/main" id="{A3DAD7D3-156B-46BB-AD69-C79F9CCB05D2}"/>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a:stretch/>
        </p:blipFill>
        <p:spPr bwMode="auto">
          <a:xfrm>
            <a:off x="7361706" y="4875452"/>
            <a:ext cx="544699" cy="1963179"/>
          </a:xfrm>
          <a:prstGeom prst="rect">
            <a:avLst/>
          </a:prstGeom>
          <a:noFill/>
          <a:extLst>
            <a:ext uri="{909E8E84-426E-40DD-AFC4-6F175D3DCCD1}">
              <a14:hiddenFill xmlns:a14="http://schemas.microsoft.com/office/drawing/2010/main">
                <a:solidFill>
                  <a:srgbClr val="FFFFFF"/>
                </a:solidFill>
              </a14:hiddenFill>
            </a:ext>
          </a:extLst>
        </p:spPr>
      </p:pic>
      <p:pic>
        <p:nvPicPr>
          <p:cNvPr id="38" name="Image 2">
            <a:extLst>
              <a:ext uri="{FF2B5EF4-FFF2-40B4-BE49-F238E27FC236}">
                <a16:creationId xmlns:a16="http://schemas.microsoft.com/office/drawing/2014/main" id="{2FBFF725-5354-4A3A-B838-B2EC8320449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507788" y="60046"/>
            <a:ext cx="684212"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8" descr="Confident people collection design">
            <a:extLst>
              <a:ext uri="{FF2B5EF4-FFF2-40B4-BE49-F238E27FC236}">
                <a16:creationId xmlns:a16="http://schemas.microsoft.com/office/drawing/2014/main" id="{2221B4CA-D572-4C38-90F1-7CFE45ECAB1C}"/>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18850" b="83067" l="49521" r="70927">
                        <a14:foregroundMark x1="58626" y1="23802" x2="62300" y2="23802"/>
                        <a14:foregroundMark x1="60703" y1="21885" x2="60703" y2="21885"/>
                        <a14:foregroundMark x1="61821" y1="18850" x2="61821" y2="18850"/>
                        <a14:foregroundMark x1="49521" y1="38978" x2="49521" y2="38978"/>
                        <a14:foregroundMark x1="71246" y1="40735" x2="71246" y2="40735"/>
                        <a14:foregroundMark x1="69010" y1="83067" x2="69010" y2="83067"/>
                        <a14:foregroundMark x1="54952" y1="83067" x2="54952" y2="83067"/>
                      </a14:backgroundRemoval>
                    </a14:imgEffect>
                  </a14:imgLayer>
                </a14:imgProps>
              </a:ext>
              <a:ext uri="{28A0092B-C50C-407E-A947-70E740481C1C}">
                <a14:useLocalDpi xmlns:a14="http://schemas.microsoft.com/office/drawing/2010/main" val="0"/>
              </a:ext>
            </a:extLst>
          </a:blip>
          <a:srcRect l="47536" t="15036" r="26553" b="12202"/>
          <a:stretch/>
        </p:blipFill>
        <p:spPr bwMode="auto">
          <a:xfrm>
            <a:off x="10697046" y="3536347"/>
            <a:ext cx="812515" cy="228166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solated doctors set on white background surgeon and therapist vet and nurse">
            <a:extLst>
              <a:ext uri="{FF2B5EF4-FFF2-40B4-BE49-F238E27FC236}">
                <a16:creationId xmlns:a16="http://schemas.microsoft.com/office/drawing/2014/main" id="{0D380E36-9A60-44BC-9AA5-C13EC4820534}"/>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a:stretch/>
        </p:blipFill>
        <p:spPr bwMode="auto">
          <a:xfrm>
            <a:off x="7998154" y="4810959"/>
            <a:ext cx="637305" cy="2065720"/>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 5">
            <a:extLst>
              <a:ext uri="{FF2B5EF4-FFF2-40B4-BE49-F238E27FC236}">
                <a16:creationId xmlns:a16="http://schemas.microsoft.com/office/drawing/2014/main" id="{21DD0EC5-A385-4CDA-A48C-DB024FF41358}"/>
              </a:ext>
            </a:extLst>
          </p:cNvPr>
          <p:cNvPicPr>
            <a:picLocks noChangeAspect="1" noChangeArrowheads="1"/>
          </p:cNvPicPr>
          <p:nvPr/>
        </p:nvPicPr>
        <p:blipFill>
          <a:blip r:embed="rId17">
            <a:alphaModFix amt="5000"/>
            <a:extLst>
              <a:ext uri="{28A0092B-C50C-407E-A947-70E740481C1C}">
                <a14:useLocalDpi xmlns:a14="http://schemas.microsoft.com/office/drawing/2010/main" val="0"/>
              </a:ext>
            </a:extLst>
          </a:blip>
          <a:srcRect l="948" t="3014" r="1627" b="3087"/>
          <a:stretch>
            <a:fillRect/>
          </a:stretch>
        </p:blipFill>
        <p:spPr bwMode="auto">
          <a:xfrm>
            <a:off x="0" y="19369"/>
            <a:ext cx="12192000" cy="6857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80924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a:extLst>
              <a:ext uri="{FF2B5EF4-FFF2-40B4-BE49-F238E27FC236}">
                <a16:creationId xmlns:a16="http://schemas.microsoft.com/office/drawing/2014/main" id="{B4B6E0D8-00F6-4DB4-99D1-9A47F857AB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859" y="4640053"/>
            <a:ext cx="648416" cy="2195513"/>
          </a:xfrm>
          <a:prstGeom prst="rect">
            <a:avLst/>
          </a:prstGeom>
        </p:spPr>
      </p:pic>
      <p:pic>
        <p:nvPicPr>
          <p:cNvPr id="21" name="Image 20">
            <a:extLst>
              <a:ext uri="{FF2B5EF4-FFF2-40B4-BE49-F238E27FC236}">
                <a16:creationId xmlns:a16="http://schemas.microsoft.com/office/drawing/2014/main" id="{5C9536DD-EB9E-44EF-B164-9DA55AD91E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7823" y="5101692"/>
            <a:ext cx="696102" cy="1793666"/>
          </a:xfrm>
          <a:prstGeom prst="rect">
            <a:avLst/>
          </a:prstGeom>
        </p:spPr>
      </p:pic>
      <p:pic>
        <p:nvPicPr>
          <p:cNvPr id="22" name="Image 21">
            <a:extLst>
              <a:ext uri="{FF2B5EF4-FFF2-40B4-BE49-F238E27FC236}">
                <a16:creationId xmlns:a16="http://schemas.microsoft.com/office/drawing/2014/main" id="{685F6E06-40DB-4333-B606-819E0DA3D6B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0" b="97938" l="9804" r="91667">
                        <a14:foregroundMark x1="13725" y1="21649" x2="10784" y2="12990"/>
                        <a14:foregroundMark x1="13235" y1="50309" x2="12745" y2="52165"/>
                        <a14:foregroundMark x1="14216" y1="46598" x2="14216" y2="47216"/>
                        <a14:foregroundMark x1="14706" y1="46392" x2="14216" y2="46598"/>
                        <a14:foregroundMark x1="14706" y1="46186" x2="14706" y2="46392"/>
                        <a14:foregroundMark x1="14706" y1="45979" x2="14706" y2="46186"/>
                        <a14:foregroundMark x1="14706" y1="45567" x2="14706" y2="45979"/>
                        <a14:foregroundMark x1="14706" y1="45361" x2="14706" y2="45567"/>
                        <a14:foregroundMark x1="15686" y1="42474" x2="14706" y2="45361"/>
                        <a14:foregroundMark x1="79902" y1="56289" x2="91667" y2="58969"/>
                        <a14:foregroundMark x1="35784" y1="87629" x2="35784" y2="87629"/>
                        <a14:foregroundMark x1="60294" y1="91753" x2="60294" y2="91753"/>
                        <a14:foregroundMark x1="66667" y1="97938" x2="66667" y2="97938"/>
                        <a14:foregroundMark x1="41667" y1="97320" x2="41667" y2="97320"/>
                        <a14:foregroundMark x1="32843" y1="94639" x2="32843" y2="94639"/>
                        <a14:foregroundMark x1="31863" y1="93196" x2="31863" y2="93196"/>
                        <a14:foregroundMark x1="32843" y1="97113" x2="31863" y2="91340"/>
                        <a14:backgroundMark x1="13725" y1="47216" x2="13725" y2="47216"/>
                        <a14:backgroundMark x1="15686" y1="50103" x2="16176" y2="46598"/>
                        <a14:backgroundMark x1="14216" y1="46598" x2="14216" y2="46598"/>
                        <a14:backgroundMark x1="14706" y1="46186" x2="14706" y2="46186"/>
                        <a14:backgroundMark x1="14216" y1="46392" x2="14216" y2="46392"/>
                        <a14:backgroundMark x1="15196" y1="45979" x2="15196" y2="45979"/>
                        <a14:backgroundMark x1="15196" y1="45567" x2="15196" y2="45567"/>
                        <a14:backgroundMark x1="14706" y1="48247" x2="14216" y2="47835"/>
                        <a14:backgroundMark x1="14216" y1="48454" x2="14216" y2="48454"/>
                        <a14:backgroundMark x1="13725" y1="48866" x2="13725" y2="48866"/>
                        <a14:backgroundMark x1="13235" y1="48041" x2="15686" y2="47423"/>
                        <a14:backgroundMark x1="14706" y1="47216" x2="14706" y2="47216"/>
                        <a14:backgroundMark x1="15686" y1="45361" x2="15686" y2="45361"/>
                        <a14:backgroundMark x1="14216" y1="46186" x2="14216" y2="46186"/>
                      </a14:backgroundRemoval>
                    </a14:imgEffect>
                  </a14:imgLayer>
                </a14:imgProps>
              </a:ext>
              <a:ext uri="{28A0092B-C50C-407E-A947-70E740481C1C}">
                <a14:useLocalDpi xmlns:a14="http://schemas.microsoft.com/office/drawing/2010/main" val="0"/>
              </a:ext>
            </a:extLst>
          </a:blip>
          <a:srcRect/>
          <a:stretch/>
        </p:blipFill>
        <p:spPr>
          <a:xfrm>
            <a:off x="8659066" y="4841360"/>
            <a:ext cx="544327" cy="1974668"/>
          </a:xfrm>
          <a:prstGeom prst="rect">
            <a:avLst/>
          </a:prstGeom>
        </p:spPr>
      </p:pic>
      <p:pic>
        <p:nvPicPr>
          <p:cNvPr id="23" name="Picture 4" descr="Business people group chat bubble banner">
            <a:extLst>
              <a:ext uri="{FF2B5EF4-FFF2-40B4-BE49-F238E27FC236}">
                <a16:creationId xmlns:a16="http://schemas.microsoft.com/office/drawing/2014/main" id="{71A28D7C-6250-422C-A987-464673D3656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11482268" y="4966268"/>
            <a:ext cx="710520" cy="206056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Men generation flat colored icons set of different ages from baby to elderly isolated cartoon vector illustration">
            <a:extLst>
              <a:ext uri="{FF2B5EF4-FFF2-40B4-BE49-F238E27FC236}">
                <a16:creationId xmlns:a16="http://schemas.microsoft.com/office/drawing/2014/main" id="{B7C43BF0-ECD9-4FA8-874F-2BC2CC36B6F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5871120" y="5217312"/>
            <a:ext cx="500925" cy="156242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Confident people collection design">
            <a:extLst>
              <a:ext uri="{FF2B5EF4-FFF2-40B4-BE49-F238E27FC236}">
                <a16:creationId xmlns:a16="http://schemas.microsoft.com/office/drawing/2014/main" id="{AC0B3006-B7B1-4E3E-8782-8E1E2C0B3FF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a:stretch/>
        </p:blipFill>
        <p:spPr bwMode="auto">
          <a:xfrm>
            <a:off x="7361706" y="4875452"/>
            <a:ext cx="544699" cy="1963179"/>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083B9331-7EF7-4084-8771-30BF64D1ED96}"/>
              </a:ext>
            </a:extLst>
          </p:cNvPr>
          <p:cNvSpPr/>
          <p:nvPr/>
        </p:nvSpPr>
        <p:spPr>
          <a:xfrm>
            <a:off x="3195638" y="4307616"/>
            <a:ext cx="8996362" cy="423863"/>
          </a:xfrm>
          <a:prstGeom prst="rect">
            <a:avLst/>
          </a:prstGeom>
          <a:gradFill flip="none" rotWithShape="1">
            <a:gsLst>
              <a:gs pos="0">
                <a:srgbClr val="F2F2F2"/>
              </a:gs>
              <a:gs pos="5000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6" name="Rectangle 15">
            <a:extLst>
              <a:ext uri="{FF2B5EF4-FFF2-40B4-BE49-F238E27FC236}">
                <a16:creationId xmlns:a16="http://schemas.microsoft.com/office/drawing/2014/main" id="{BE7A0348-9842-41A7-B583-A995F94966AE}"/>
              </a:ext>
            </a:extLst>
          </p:cNvPr>
          <p:cNvSpPr/>
          <p:nvPr/>
        </p:nvSpPr>
        <p:spPr>
          <a:xfrm>
            <a:off x="3195638" y="3923580"/>
            <a:ext cx="8996362" cy="423863"/>
          </a:xfrm>
          <a:prstGeom prst="rect">
            <a:avLst/>
          </a:prstGeom>
          <a:gradFill flip="none" rotWithShape="1">
            <a:gsLst>
              <a:gs pos="0">
                <a:schemeClr val="accent4">
                  <a:lumMod val="75000"/>
                  <a:tint val="66000"/>
                  <a:satMod val="160000"/>
                </a:schemeClr>
              </a:gs>
              <a:gs pos="50000">
                <a:schemeClr val="accent4">
                  <a:lumMod val="75000"/>
                  <a:tint val="44500"/>
                  <a:satMod val="160000"/>
                </a:schemeClr>
              </a:gs>
              <a:gs pos="100000">
                <a:srgbClr val="FFFF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315" name="Espace réservé du texte 1">
            <a:extLst>
              <a:ext uri="{FF2B5EF4-FFF2-40B4-BE49-F238E27FC236}">
                <a16:creationId xmlns:a16="http://schemas.microsoft.com/office/drawing/2014/main" id="{F692E25D-8140-4D4F-B489-26B79AB38A43}"/>
              </a:ext>
            </a:extLst>
          </p:cNvPr>
          <p:cNvSpPr>
            <a:spLocks noGrp="1" noChangeArrowheads="1"/>
          </p:cNvSpPr>
          <p:nvPr>
            <p:ph type="body" sz="quarter" idx="13"/>
          </p:nvPr>
        </p:nvSpPr>
        <p:spPr bwMode="auto">
          <a:xfrm>
            <a:off x="3716338" y="0"/>
            <a:ext cx="8475662"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fr-FR" altLang="fr-FR" sz="2000" b="1" dirty="0">
                <a:solidFill>
                  <a:srgbClr val="404040"/>
                </a:solidFill>
              </a:rPr>
              <a:t>Le Challenge </a:t>
            </a:r>
          </a:p>
          <a:p>
            <a:pPr eaLnBrk="1" hangingPunct="1"/>
            <a:endParaRPr lang="fr-FR" altLang="fr-FR" sz="2000" dirty="0">
              <a:solidFill>
                <a:srgbClr val="404040"/>
              </a:solidFill>
            </a:endParaRPr>
          </a:p>
          <a:p>
            <a:pPr eaLnBrk="1" hangingPunct="1"/>
            <a:r>
              <a:rPr lang="fr-FR" altLang="fr-FR" sz="2000" b="1" dirty="0">
                <a:solidFill>
                  <a:srgbClr val="404040"/>
                </a:solidFill>
              </a:rPr>
              <a:t>Les offres et moyens à disposition</a:t>
            </a:r>
          </a:p>
          <a:p>
            <a:pPr lvl="1" eaLnBrk="1" hangingPunct="1"/>
            <a:r>
              <a:rPr lang="fr-FR" altLang="fr-FR" sz="1600" dirty="0">
                <a:solidFill>
                  <a:srgbClr val="404040"/>
                </a:solidFill>
              </a:rPr>
              <a:t>Marché </a:t>
            </a:r>
            <a:r>
              <a:rPr lang="fr-FR" altLang="fr-FR" sz="1600" dirty="0"/>
              <a:t>Grand Public </a:t>
            </a:r>
            <a:r>
              <a:rPr lang="fr-FR" altLang="fr-FR" sz="1600" dirty="0">
                <a:solidFill>
                  <a:srgbClr val="404040"/>
                </a:solidFill>
              </a:rPr>
              <a:t>et des Premiums</a:t>
            </a:r>
          </a:p>
          <a:p>
            <a:pPr lvl="1"/>
            <a:r>
              <a:rPr lang="fr-FR" altLang="fr-FR" sz="1600" dirty="0">
                <a:solidFill>
                  <a:srgbClr val="404040"/>
                </a:solidFill>
              </a:rPr>
              <a:t>Marché des Professionnels</a:t>
            </a:r>
          </a:p>
          <a:p>
            <a:pPr eaLnBrk="1" hangingPunct="1"/>
            <a:endParaRPr lang="fr-FR" altLang="fr-FR" sz="1600" dirty="0">
              <a:solidFill>
                <a:srgbClr val="404040"/>
              </a:solidFill>
            </a:endParaRPr>
          </a:p>
          <a:p>
            <a:pPr eaLnBrk="1" hangingPunct="1"/>
            <a:r>
              <a:rPr lang="fr-FR" altLang="fr-FR" sz="2000" b="1" dirty="0">
                <a:solidFill>
                  <a:srgbClr val="404040"/>
                </a:solidFill>
              </a:rPr>
              <a:t>La Boîte à outils</a:t>
            </a:r>
          </a:p>
          <a:p>
            <a:pPr lvl="1" eaLnBrk="1" hangingPunct="1"/>
            <a:r>
              <a:rPr lang="fr-FR" altLang="fr-FR" sz="1600" dirty="0"/>
              <a:t>Marché Grand Public et des Premiums</a:t>
            </a:r>
          </a:p>
          <a:p>
            <a:pPr lvl="1" eaLnBrk="1" hangingPunct="1"/>
            <a:r>
              <a:rPr lang="fr-FR" altLang="fr-FR" sz="1600" dirty="0"/>
              <a:t>Marché des Professionnels</a:t>
            </a:r>
          </a:p>
          <a:p>
            <a:pPr eaLnBrk="1" hangingPunct="1"/>
            <a:endParaRPr lang="fr-FR" altLang="fr-FR" dirty="0">
              <a:solidFill>
                <a:srgbClr val="404040"/>
              </a:solidFill>
            </a:endParaRPr>
          </a:p>
        </p:txBody>
      </p:sp>
      <p:pic>
        <p:nvPicPr>
          <p:cNvPr id="17" name="Picture 8" descr="Confident people collection design">
            <a:extLst>
              <a:ext uri="{FF2B5EF4-FFF2-40B4-BE49-F238E27FC236}">
                <a16:creationId xmlns:a16="http://schemas.microsoft.com/office/drawing/2014/main" id="{7EDBFAA7-CB33-4271-B934-791B43D54F4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a:stretch/>
        </p:blipFill>
        <p:spPr bwMode="auto">
          <a:xfrm>
            <a:off x="10952507" y="514454"/>
            <a:ext cx="545175" cy="1931804"/>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 23">
            <a:extLst>
              <a:ext uri="{FF2B5EF4-FFF2-40B4-BE49-F238E27FC236}">
                <a16:creationId xmlns:a16="http://schemas.microsoft.com/office/drawing/2014/main" id="{31A690D0-17B0-46B6-8FE5-CA36E0492F6D}"/>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2509" b="97491" l="9910" r="96847">
                        <a14:foregroundMark x1="67117" y1="10036" x2="46396" y2="10573"/>
                        <a14:foregroundMark x1="45495" y1="6093" x2="45495" y2="6093"/>
                        <a14:foregroundMark x1="53604" y1="2688" x2="53604" y2="2688"/>
                        <a14:foregroundMark x1="57207" y1="3226" x2="57207" y2="3226"/>
                        <a14:foregroundMark x1="57658" y1="4839" x2="57658" y2="4839"/>
                        <a14:foregroundMark x1="57207" y1="6631" x2="57207" y2="6631"/>
                        <a14:foregroundMark x1="58108" y1="8781" x2="58108" y2="8781"/>
                        <a14:foregroundMark x1="63063" y1="8781" x2="58559" y2="3943"/>
                        <a14:foregroundMark x1="53604" y1="3226" x2="41892" y2="10036"/>
                        <a14:foregroundMark x1="56306" y1="3943" x2="68018" y2="9319"/>
                        <a14:foregroundMark x1="86937" y1="49821" x2="97297" y2="48925"/>
                        <a14:foregroundMark x1="64865" y1="7885" x2="57658" y2="3763"/>
                        <a14:foregroundMark x1="66216" y1="4839" x2="66216" y2="4839"/>
                        <a14:foregroundMark x1="68468" y1="97491" x2="65315" y2="87993"/>
                      </a14:backgroundRemoval>
                    </a14:imgEffect>
                  </a14:imgLayer>
                </a14:imgProps>
              </a:ext>
              <a:ext uri="{28A0092B-C50C-407E-A947-70E740481C1C}">
                <a14:useLocalDpi xmlns:a14="http://schemas.microsoft.com/office/drawing/2010/main" val="0"/>
              </a:ext>
            </a:extLst>
          </a:blip>
          <a:stretch>
            <a:fillRect/>
          </a:stretch>
        </p:blipFill>
        <p:spPr>
          <a:xfrm>
            <a:off x="11204121" y="2520909"/>
            <a:ext cx="788040" cy="1980749"/>
          </a:xfrm>
          <a:prstGeom prst="rect">
            <a:avLst/>
          </a:prstGeom>
        </p:spPr>
      </p:pic>
      <p:pic>
        <p:nvPicPr>
          <p:cNvPr id="39" name="Image 2">
            <a:extLst>
              <a:ext uri="{FF2B5EF4-FFF2-40B4-BE49-F238E27FC236}">
                <a16:creationId xmlns:a16="http://schemas.microsoft.com/office/drawing/2014/main" id="{18A16B32-B359-4E4F-851E-2892840DDB4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507788" y="60046"/>
            <a:ext cx="684212"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8" descr="Confident people collection design">
            <a:extLst>
              <a:ext uri="{FF2B5EF4-FFF2-40B4-BE49-F238E27FC236}">
                <a16:creationId xmlns:a16="http://schemas.microsoft.com/office/drawing/2014/main" id="{CD2E0B50-15ED-437C-AFA5-B054AEBC012E}"/>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4">
                    <a14:imgEffect>
                      <a14:backgroundRemoval t="18850" b="83067" l="49521" r="70927">
                        <a14:foregroundMark x1="58626" y1="23802" x2="62300" y2="23802"/>
                        <a14:foregroundMark x1="60703" y1="21885" x2="60703" y2="21885"/>
                        <a14:foregroundMark x1="61821" y1="18850" x2="61821" y2="18850"/>
                        <a14:foregroundMark x1="49521" y1="38978" x2="49521" y2="38978"/>
                        <a14:foregroundMark x1="71246" y1="40735" x2="71246" y2="40735"/>
                        <a14:foregroundMark x1="69010" y1="83067" x2="69010" y2="83067"/>
                        <a14:foregroundMark x1="54952" y1="83067" x2="54952" y2="83067"/>
                      </a14:backgroundRemoval>
                    </a14:imgEffect>
                  </a14:imgLayer>
                </a14:imgProps>
              </a:ext>
              <a:ext uri="{28A0092B-C50C-407E-A947-70E740481C1C}">
                <a14:useLocalDpi xmlns:a14="http://schemas.microsoft.com/office/drawing/2010/main" val="0"/>
              </a:ext>
            </a:extLst>
          </a:blip>
          <a:srcRect l="47536" t="15036" r="26553" b="12202"/>
          <a:stretch/>
        </p:blipFill>
        <p:spPr bwMode="auto">
          <a:xfrm>
            <a:off x="10697046" y="3536347"/>
            <a:ext cx="812515" cy="2281661"/>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1A8E4248-1498-4708-8F67-41BB195092DA}"/>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3667" b="95500" l="5085" r="96126">
                        <a14:foregroundMark x1="6295" y1="22833" x2="11138" y2="23500"/>
                        <a14:foregroundMark x1="86441" y1="12333" x2="83293" y2="10000"/>
                        <a14:foregroundMark x1="5085" y1="25500" x2="5085" y2="27833"/>
                        <a14:foregroundMark x1="56416" y1="10833" x2="56416" y2="3667"/>
                        <a14:foregroundMark x1="89831" y1="11167" x2="89831" y2="11167"/>
                        <a14:foregroundMark x1="91768" y1="52667" x2="91768" y2="52667"/>
                        <a14:foregroundMark x1="86925" y1="50333" x2="86925" y2="50333"/>
                        <a14:foregroundMark x1="84504" y1="47000" x2="84504" y2="47000"/>
                        <a14:foregroundMark x1="96368" y1="51167" x2="96368" y2="51167"/>
                        <a14:foregroundMark x1="36562" y1="50667" x2="36562" y2="50667"/>
                        <a14:foregroundMark x1="33656" y1="54500" x2="33656" y2="54500"/>
                        <a14:foregroundMark x1="79177" y1="95500" x2="75787" y2="90167"/>
                        <a14:foregroundMark x1="44068" y1="95500" x2="44068" y2="95500"/>
                      </a14:backgroundRemoval>
                    </a14:imgEffect>
                  </a14:imgLayer>
                </a14:imgProps>
              </a:ext>
              <a:ext uri="{28A0092B-C50C-407E-A947-70E740481C1C}">
                <a14:useLocalDpi xmlns:a14="http://schemas.microsoft.com/office/drawing/2010/main" val="0"/>
              </a:ext>
            </a:extLst>
          </a:blip>
          <a:stretch>
            <a:fillRect/>
          </a:stretch>
        </p:blipFill>
        <p:spPr>
          <a:xfrm>
            <a:off x="9931085" y="4647213"/>
            <a:ext cx="927993" cy="2148865"/>
          </a:xfrm>
          <a:prstGeom prst="rect">
            <a:avLst/>
          </a:prstGeom>
        </p:spPr>
      </p:pic>
      <p:pic>
        <p:nvPicPr>
          <p:cNvPr id="41" name="Picture 2" descr="Isolated doctors set on white background surgeon and therapist vet and nurse">
            <a:extLst>
              <a:ext uri="{FF2B5EF4-FFF2-40B4-BE49-F238E27FC236}">
                <a16:creationId xmlns:a16="http://schemas.microsoft.com/office/drawing/2014/main" id="{B5DEE974-12EC-4C94-A929-7BE52E048E32}"/>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a:stretch/>
        </p:blipFill>
        <p:spPr bwMode="auto">
          <a:xfrm>
            <a:off x="7998154" y="4810959"/>
            <a:ext cx="637305" cy="2065720"/>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5">
            <a:extLst>
              <a:ext uri="{FF2B5EF4-FFF2-40B4-BE49-F238E27FC236}">
                <a16:creationId xmlns:a16="http://schemas.microsoft.com/office/drawing/2014/main" id="{6F0511A4-345B-4624-BF06-22B0081F499D}"/>
              </a:ext>
            </a:extLst>
          </p:cNvPr>
          <p:cNvPicPr>
            <a:picLocks noChangeAspect="1" noChangeArrowheads="1"/>
          </p:cNvPicPr>
          <p:nvPr/>
        </p:nvPicPr>
        <p:blipFill>
          <a:blip r:embed="rId18">
            <a:alphaModFix amt="5000"/>
            <a:extLst>
              <a:ext uri="{28A0092B-C50C-407E-A947-70E740481C1C}">
                <a14:useLocalDpi xmlns:a14="http://schemas.microsoft.com/office/drawing/2010/main" val="0"/>
              </a:ext>
            </a:extLst>
          </a:blip>
          <a:srcRect l="948" t="3014" r="1627" b="3087"/>
          <a:stretch>
            <a:fillRect/>
          </a:stretch>
        </p:blipFill>
        <p:spPr bwMode="auto">
          <a:xfrm>
            <a:off x="0" y="-18679"/>
            <a:ext cx="12192000" cy="685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8375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5">
            <a:extLst>
              <a:ext uri="{FF2B5EF4-FFF2-40B4-BE49-F238E27FC236}">
                <a16:creationId xmlns:a16="http://schemas.microsoft.com/office/drawing/2014/main" id="{5C46E415-20EF-46C7-B452-FB929F5DDDDF}"/>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49"/>
            <a:ext cx="12192000" cy="60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a:extLst>
              <a:ext uri="{FF2B5EF4-FFF2-40B4-BE49-F238E27FC236}">
                <a16:creationId xmlns:a16="http://schemas.microsoft.com/office/drawing/2014/main" id="{42B69E33-A1B2-4BD3-885F-AA6A12478755}"/>
              </a:ext>
            </a:extLst>
          </p:cNvPr>
          <p:cNvSpPr>
            <a:spLocks noGrp="1"/>
          </p:cNvSpPr>
          <p:nvPr>
            <p:ph type="body" sz="quarter" idx="12"/>
          </p:nvPr>
        </p:nvSpPr>
        <p:spPr>
          <a:xfrm>
            <a:off x="695325" y="463550"/>
            <a:ext cx="10980738" cy="857250"/>
          </a:xfrm>
        </p:spPr>
        <p:txBody>
          <a:bodyPr/>
          <a:lstStyle/>
          <a:p>
            <a:pPr eaLnBrk="1" hangingPunct="1">
              <a:defRPr/>
            </a:pPr>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40963" name="Groupe 11">
            <a:extLst>
              <a:ext uri="{FF2B5EF4-FFF2-40B4-BE49-F238E27FC236}">
                <a16:creationId xmlns:a16="http://schemas.microsoft.com/office/drawing/2014/main" id="{131907EC-CDF2-4E16-9F82-4BFC4244515F}"/>
              </a:ext>
            </a:extLst>
          </p:cNvPr>
          <p:cNvGrpSpPr>
            <a:grpSpLocks/>
          </p:cNvGrpSpPr>
          <p:nvPr/>
        </p:nvGrpSpPr>
        <p:grpSpPr bwMode="auto">
          <a:xfrm>
            <a:off x="819150" y="2717800"/>
            <a:ext cx="10350500" cy="3386138"/>
            <a:chOff x="1786504" y="2594939"/>
            <a:chExt cx="8699613" cy="3385229"/>
          </a:xfrm>
        </p:grpSpPr>
        <p:sp>
          <p:nvSpPr>
            <p:cNvPr id="23" name="Rectangle à coins arrondis 65">
              <a:extLst>
                <a:ext uri="{FF2B5EF4-FFF2-40B4-BE49-F238E27FC236}">
                  <a16:creationId xmlns:a16="http://schemas.microsoft.com/office/drawing/2014/main" id="{868AC582-CFBA-4A13-B9B0-BFC57107739B}"/>
                </a:ext>
              </a:extLst>
            </p:cNvPr>
            <p:cNvSpPr/>
            <p:nvPr/>
          </p:nvSpPr>
          <p:spPr>
            <a:xfrm>
              <a:off x="7469273" y="4150271"/>
              <a:ext cx="3016844" cy="182989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56338977-3E73-4ABD-BBD5-C00D4C3C47C0}"/>
                </a:ext>
              </a:extLst>
            </p:cNvPr>
            <p:cNvSpPr/>
            <p:nvPr/>
          </p:nvSpPr>
          <p:spPr>
            <a:xfrm>
              <a:off x="1786504" y="2594939"/>
              <a:ext cx="1511758" cy="277738"/>
            </a:xfrm>
            <a:prstGeom prst="rect">
              <a:avLst/>
            </a:prstGeom>
          </p:spPr>
          <p:txBody>
            <a:bodyPr>
              <a:spAutoFit/>
            </a:bodyPr>
            <a:lstStyle/>
            <a:p>
              <a:pPr>
                <a:spcBef>
                  <a:spcPct val="20000"/>
                </a:spcBef>
                <a:defRPr/>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2451339A-9794-42E2-B462-1F1F36EF6CA7}"/>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40965" name="Image 2">
            <a:extLst>
              <a:ext uri="{FF2B5EF4-FFF2-40B4-BE49-F238E27FC236}">
                <a16:creationId xmlns:a16="http://schemas.microsoft.com/office/drawing/2014/main" id="{4D3DB3CD-55F5-41C5-85CC-5D4091A1C709}"/>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92650" y="1535113"/>
            <a:ext cx="86201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Espace réservé du contenu 4">
            <a:extLst>
              <a:ext uri="{FF2B5EF4-FFF2-40B4-BE49-F238E27FC236}">
                <a16:creationId xmlns:a16="http://schemas.microsoft.com/office/drawing/2014/main" id="{D412080E-885B-4938-8C67-8A7878BDBE6E}"/>
              </a:ext>
            </a:extLst>
          </p:cNvPr>
          <p:cNvSpPr txBox="1">
            <a:spLocks noChangeArrowheads="1"/>
          </p:cNvSpPr>
          <p:nvPr/>
        </p:nvSpPr>
        <p:spPr bwMode="auto">
          <a:xfrm>
            <a:off x="688975" y="1084263"/>
            <a:ext cx="759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pPr>
            <a:r>
              <a:rPr lang="fr-FR" altLang="fr-FR" sz="1400" b="1" dirty="0">
                <a:solidFill>
                  <a:srgbClr val="404040"/>
                </a:solidFill>
              </a:rPr>
              <a:t>Les outils de l’</a:t>
            </a:r>
            <a:r>
              <a:rPr lang="fr-FR" altLang="fr-FR" sz="1400" b="1" dirty="0">
                <a:solidFill>
                  <a:srgbClr val="0095DA"/>
                </a:solidFill>
              </a:rPr>
              <a:t>ÉPARGNE</a:t>
            </a:r>
            <a:endParaRPr lang="fr-FR" altLang="fr-FR" sz="1200" dirty="0">
              <a:solidFill>
                <a:srgbClr val="0095DA"/>
              </a:solidFill>
            </a:endParaRPr>
          </a:p>
        </p:txBody>
      </p:sp>
      <p:grpSp>
        <p:nvGrpSpPr>
          <p:cNvPr id="25" name="Groupe 14">
            <a:extLst>
              <a:ext uri="{FF2B5EF4-FFF2-40B4-BE49-F238E27FC236}">
                <a16:creationId xmlns:a16="http://schemas.microsoft.com/office/drawing/2014/main" id="{B88B39B7-EC20-4F7F-A7E3-9C4CEDDBEA5A}"/>
              </a:ext>
            </a:extLst>
          </p:cNvPr>
          <p:cNvGrpSpPr>
            <a:grpSpLocks/>
          </p:cNvGrpSpPr>
          <p:nvPr/>
        </p:nvGrpSpPr>
        <p:grpSpPr bwMode="auto">
          <a:xfrm>
            <a:off x="695325" y="1550715"/>
            <a:ext cx="3888706" cy="717086"/>
            <a:chOff x="4802041" y="1571343"/>
            <a:chExt cx="2380893" cy="1114422"/>
          </a:xfrm>
          <a:solidFill>
            <a:srgbClr val="C00000"/>
          </a:solidFill>
        </p:grpSpPr>
        <p:sp>
          <p:nvSpPr>
            <p:cNvPr id="26" name="Rectangle 25" title="Arrière-plan d’icône">
              <a:extLst>
                <a:ext uri="{FF2B5EF4-FFF2-40B4-BE49-F238E27FC236}">
                  <a16:creationId xmlns:a16="http://schemas.microsoft.com/office/drawing/2014/main" id="{7287D409-007F-4ECB-8D4A-783847443C1C}"/>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7" name="Espace réservé du contenu 13">
              <a:extLst>
                <a:ext uri="{FF2B5EF4-FFF2-40B4-BE49-F238E27FC236}">
                  <a16:creationId xmlns:a16="http://schemas.microsoft.com/office/drawing/2014/main" id="{E03BA7C8-A8AE-4049-9CFA-21BA0E1B5C93}"/>
                </a:ext>
              </a:extLst>
            </p:cNvPr>
            <p:cNvSpPr txBox="1">
              <a:spLocks/>
            </p:cNvSpPr>
            <p:nvPr/>
          </p:nvSpPr>
          <p:spPr bwMode="auto">
            <a:xfrm>
              <a:off x="5814964" y="1980364"/>
              <a:ext cx="1257159"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8" name="Groupe 18">
            <a:extLst>
              <a:ext uri="{FF2B5EF4-FFF2-40B4-BE49-F238E27FC236}">
                <a16:creationId xmlns:a16="http://schemas.microsoft.com/office/drawing/2014/main" id="{11AB42E6-60AA-4CD5-89B1-9F50EF49DDF6}"/>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9" name="Rectangle 28" title="Arrière-plan d’icône">
              <a:extLst>
                <a:ext uri="{FF2B5EF4-FFF2-40B4-BE49-F238E27FC236}">
                  <a16:creationId xmlns:a16="http://schemas.microsoft.com/office/drawing/2014/main" id="{6F1ADD23-E554-4D25-B3D2-3574D501559A}"/>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30" name="Espace réservé du contenu 13">
              <a:extLst>
                <a:ext uri="{FF2B5EF4-FFF2-40B4-BE49-F238E27FC236}">
                  <a16:creationId xmlns:a16="http://schemas.microsoft.com/office/drawing/2014/main" id="{BC1C0F07-B311-4A29-826A-EB7B2E9585E0}"/>
                </a:ext>
              </a:extLst>
            </p:cNvPr>
            <p:cNvSpPr txBox="1">
              <a:spLocks/>
            </p:cNvSpPr>
            <p:nvPr/>
          </p:nvSpPr>
          <p:spPr bwMode="auto">
            <a:xfrm>
              <a:off x="7985052" y="1985858"/>
              <a:ext cx="1540520"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OBJECTIFS</a:t>
              </a:r>
            </a:p>
          </p:txBody>
        </p:sp>
      </p:grpSp>
      <p:pic>
        <p:nvPicPr>
          <p:cNvPr id="31" name="Image 30">
            <a:extLst>
              <a:ext uri="{FF2B5EF4-FFF2-40B4-BE49-F238E27FC236}">
                <a16:creationId xmlns:a16="http://schemas.microsoft.com/office/drawing/2014/main" id="{0FBDB1BF-CF4F-4FAC-8213-1CDB5C61F6FC}"/>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40970" name="Image 2">
            <a:extLst>
              <a:ext uri="{FF2B5EF4-FFF2-40B4-BE49-F238E27FC236}">
                <a16:creationId xmlns:a16="http://schemas.microsoft.com/office/drawing/2014/main" id="{D982158C-8356-420A-B189-619697CCC2CA}"/>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65663" y="1508125"/>
            <a:ext cx="86201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Espace réservé du texte 3">
            <a:extLst>
              <a:ext uri="{FF2B5EF4-FFF2-40B4-BE49-F238E27FC236}">
                <a16:creationId xmlns:a16="http://schemas.microsoft.com/office/drawing/2014/main" id="{4DEE6914-B29C-45DF-814F-6CE2A10D5E31}"/>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dirty="0">
                <a:solidFill>
                  <a:srgbClr val="C00000"/>
                </a:solidFill>
              </a:rPr>
              <a:t>Grand Public</a:t>
            </a:r>
            <a:r>
              <a:rPr lang="fr-FR" sz="1200" dirty="0"/>
              <a:t> - </a:t>
            </a:r>
            <a:r>
              <a:rPr lang="fr-FR" sz="1200" dirty="0">
                <a:solidFill>
                  <a:srgbClr val="C00000"/>
                </a:solidFill>
              </a:rPr>
              <a:t>Premiums</a:t>
            </a:r>
            <a:r>
              <a:rPr lang="fr-FR" sz="1200" dirty="0"/>
              <a:t> - </a:t>
            </a:r>
            <a:r>
              <a:rPr lang="fr-FR" sz="1200" b="0" dirty="0">
                <a:solidFill>
                  <a:schemeClr val="bg1">
                    <a:lumMod val="50000"/>
                  </a:schemeClr>
                </a:solidFill>
              </a:rPr>
              <a:t>Professionnels</a:t>
            </a:r>
            <a:r>
              <a:rPr lang="fr-FR" sz="1200" dirty="0"/>
              <a:t> </a:t>
            </a:r>
          </a:p>
        </p:txBody>
      </p:sp>
      <p:graphicFrame>
        <p:nvGraphicFramePr>
          <p:cNvPr id="22" name="Tableau 21">
            <a:extLst>
              <a:ext uri="{FF2B5EF4-FFF2-40B4-BE49-F238E27FC236}">
                <a16:creationId xmlns:a16="http://schemas.microsoft.com/office/drawing/2014/main" id="{C5EBD7E9-B99D-4ABC-8E78-CB2D69F898C0}"/>
              </a:ext>
            </a:extLst>
          </p:cNvPr>
          <p:cNvGraphicFramePr>
            <a:graphicFrameLocks noGrp="1"/>
          </p:cNvGraphicFramePr>
          <p:nvPr>
            <p:extLst>
              <p:ext uri="{D42A27DB-BD31-4B8C-83A1-F6EECF244321}">
                <p14:modId xmlns:p14="http://schemas.microsoft.com/office/powerpoint/2010/main" val="412754941"/>
              </p:ext>
            </p:extLst>
          </p:nvPr>
        </p:nvGraphicFramePr>
        <p:xfrm>
          <a:off x="693738" y="2306638"/>
          <a:ext cx="10926762" cy="4266584"/>
        </p:xfrm>
        <a:graphic>
          <a:graphicData uri="http://schemas.openxmlformats.org/drawingml/2006/table">
            <a:tbl>
              <a:tblPr firstRow="1" bandRow="1">
                <a:tableStyleId>{2D5ABB26-0587-4C30-8999-92F81FD0307C}</a:tableStyleId>
              </a:tblPr>
              <a:tblGrid>
                <a:gridCol w="4032621">
                  <a:extLst>
                    <a:ext uri="{9D8B030D-6E8A-4147-A177-3AD203B41FA5}">
                      <a16:colId xmlns:a16="http://schemas.microsoft.com/office/drawing/2014/main" val="20000"/>
                    </a:ext>
                  </a:extLst>
                </a:gridCol>
                <a:gridCol w="6894141">
                  <a:extLst>
                    <a:ext uri="{9D8B030D-6E8A-4147-A177-3AD203B41FA5}">
                      <a16:colId xmlns:a16="http://schemas.microsoft.com/office/drawing/2014/main" val="20001"/>
                    </a:ext>
                  </a:extLst>
                </a:gridCol>
              </a:tblGrid>
              <a:tr h="74874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dirty="0">
                          <a:solidFill>
                            <a:schemeClr val="tx1">
                              <a:lumMod val="75000"/>
                              <a:lumOff val="25000"/>
                            </a:schemeClr>
                          </a:solidFill>
                          <a:effectLst/>
                          <a:latin typeface="Arial" panose="020B0604020202020204" pitchFamily="34" charset="0"/>
                          <a:cs typeface="Arial" panose="020B0604020202020204" pitchFamily="34" charset="0"/>
                          <a:hlinkClick r:id="rId5"/>
                        </a:rPr>
                        <a:t>Natixis IM – Compilation de l’ensemble des Outils digitaux </a:t>
                      </a:r>
                      <a:r>
                        <a:rPr lang="fr-FR" sz="1200" b="1" i="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5"/>
                        </a:rPr>
                        <a:t> </a:t>
                      </a:r>
                      <a:endParaRPr lang="fr-FR" sz="1200" b="1"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algn="l" fontAlgn="ct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u="none" strike="noStrike" dirty="0">
                          <a:solidFill>
                            <a:schemeClr val="tx1">
                              <a:lumMod val="75000"/>
                              <a:lumOff val="25000"/>
                            </a:schemeClr>
                          </a:solidFill>
                          <a:effectLst/>
                        </a:rPr>
                        <a:t>Document synthétique regroupant l’ensemble des outils digitaux incontournables, avec leurs liens. Accès simplifié vers les suivis des fonds et des portefeuilles modèles, actualités, informations produits…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5"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96708">
                <a:tc>
                  <a:txBody>
                    <a:bodyPr/>
                    <a:lstStyle/>
                    <a:p>
                      <a:pPr algn="l" fontAlgn="ctr"/>
                      <a:r>
                        <a:rPr lang="fr-FR" sz="1200" b="1" i="0" u="none" strike="noStrike" dirty="0">
                          <a:solidFill>
                            <a:schemeClr val="tx1">
                              <a:lumMod val="75000"/>
                              <a:lumOff val="25000"/>
                            </a:schemeClr>
                          </a:solidFill>
                          <a:effectLst/>
                          <a:latin typeface="+mn-lt"/>
                          <a:cs typeface="Calibri" panose="020F0502020204030204" pitchFamily="34" charset="0"/>
                          <a:hlinkClick r:id="rId6"/>
                        </a:rPr>
                        <a:t>Offre ISR/ESG</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Tout savoir sur l’offre ISR/ESG de la CEGEE </a:t>
                      </a:r>
                      <a:r>
                        <a:rPr lang="fr-FR" sz="1200" b="0" u="none" strike="noStrike" dirty="0">
                          <a:solidFill>
                            <a:schemeClr val="tx1">
                              <a:lumMod val="75000"/>
                              <a:lumOff val="25000"/>
                            </a:schemeClr>
                          </a:solidFill>
                          <a:effectLst/>
                        </a:rPr>
                        <a:t>(présentation de la thématique, des fonds labélisés, argumentaires commerciaux…)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5"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61916">
                <a:tc>
                  <a:txBody>
                    <a:bodyPr/>
                    <a:lstStyle/>
                    <a:p>
                      <a:pPr algn="l" fontAlgn="ctr"/>
                      <a:r>
                        <a:rPr lang="fr-FR" sz="1200" b="1" i="0" u="none" strike="noStrike" dirty="0">
                          <a:solidFill>
                            <a:schemeClr val="tx1">
                              <a:lumMod val="75000"/>
                              <a:lumOff val="25000"/>
                            </a:schemeClr>
                          </a:solidFill>
                          <a:effectLst/>
                          <a:latin typeface="+mn-lt"/>
                          <a:cs typeface="Calibri" panose="020F0502020204030204" pitchFamily="34" charset="0"/>
                          <a:hlinkClick r:id="rId7"/>
                        </a:rPr>
                        <a:t>Espace Gestion déléguée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Accéder à l’ensemble de la documentation relative à la GEDEL</a:t>
                      </a:r>
                    </a:p>
                  </a:txBody>
                  <a:tcPr marL="4188" marR="4188" marT="5585"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29277">
                <a:tc>
                  <a:txBody>
                    <a:bodyPr/>
                    <a:lstStyle/>
                    <a:p>
                      <a:pPr algn="l" fontAlgn="ctr"/>
                      <a:r>
                        <a:rPr lang="fr-FR" sz="1200" b="1" u="none" strike="noStrike" dirty="0">
                          <a:solidFill>
                            <a:schemeClr val="tx1">
                              <a:lumMod val="75000"/>
                              <a:lumOff val="25000"/>
                            </a:schemeClr>
                          </a:solidFill>
                          <a:effectLst/>
                          <a:hlinkClick r:id="rId8"/>
                        </a:rPr>
                        <a:t>ESPACE DEFI</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Accéder à votre portail dédié à l'Epargne Financière. </a:t>
                      </a:r>
                      <a:br>
                        <a:rPr lang="fr-FR" sz="1200" b="1" u="none" strike="noStrike" dirty="0">
                          <a:solidFill>
                            <a:schemeClr val="tx1">
                              <a:lumMod val="75000"/>
                              <a:lumOff val="25000"/>
                            </a:schemeClr>
                          </a:solidFill>
                          <a:effectLst/>
                        </a:rPr>
                      </a:br>
                      <a:r>
                        <a:rPr lang="fr-FR" sz="1200" b="1" u="none" strike="noStrike" dirty="0">
                          <a:solidFill>
                            <a:schemeClr val="tx1">
                              <a:lumMod val="75000"/>
                              <a:lumOff val="25000"/>
                            </a:schemeClr>
                          </a:solidFill>
                          <a:effectLst/>
                        </a:rPr>
                        <a:t>Un seul point d'entrée </a:t>
                      </a:r>
                      <a:r>
                        <a:rPr lang="fr-FR" sz="1200" u="none" strike="noStrike" dirty="0">
                          <a:solidFill>
                            <a:schemeClr val="tx1">
                              <a:lumMod val="75000"/>
                              <a:lumOff val="25000"/>
                            </a:schemeClr>
                          </a:solidFill>
                          <a:effectLst/>
                        </a:rPr>
                        <a:t>pour toutes les infos sur l'Epargne Financière.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5"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58148">
                <a:tc>
                  <a:txBody>
                    <a:bodyPr/>
                    <a:lstStyle/>
                    <a:p>
                      <a:pPr algn="l" fontAlgn="ctr"/>
                      <a:r>
                        <a:rPr lang="fr-FR" sz="1200" b="1" u="none" strike="noStrike" dirty="0">
                          <a:solidFill>
                            <a:schemeClr val="tx1">
                              <a:lumMod val="75000"/>
                              <a:lumOff val="25000"/>
                            </a:schemeClr>
                          </a:solidFill>
                          <a:effectLst/>
                          <a:hlinkClick r:id="rId9"/>
                        </a:rPr>
                        <a:t>MYEAV</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Accéder à votre </a:t>
                      </a:r>
                      <a:r>
                        <a:rPr lang="fr-FR" sz="1200" b="1" u="none" strike="noStrike" dirty="0">
                          <a:solidFill>
                            <a:schemeClr val="tx1">
                              <a:lumMod val="75000"/>
                              <a:lumOff val="25000"/>
                            </a:schemeClr>
                          </a:solidFill>
                          <a:effectLst/>
                        </a:rPr>
                        <a:t>Espace Assurance-Vie et Prévoyance &amp;</a:t>
                      </a:r>
                      <a:r>
                        <a:rPr lang="fr-FR" sz="1200" b="1" u="none" strike="noStrike" baseline="0" dirty="0">
                          <a:solidFill>
                            <a:schemeClr val="tx1">
                              <a:lumMod val="75000"/>
                              <a:lumOff val="25000"/>
                            </a:schemeClr>
                          </a:solidFill>
                          <a:effectLst/>
                        </a:rPr>
                        <a:t> </a:t>
                      </a:r>
                      <a:r>
                        <a:rPr lang="fr-FR" sz="1200" u="none" strike="noStrike" dirty="0">
                          <a:solidFill>
                            <a:schemeClr val="tx1">
                              <a:lumMod val="75000"/>
                              <a:lumOff val="25000"/>
                            </a:schemeClr>
                          </a:solidFill>
                          <a:effectLst/>
                        </a:rPr>
                        <a:t>y trouver tous </a:t>
                      </a:r>
                      <a:r>
                        <a:rPr lang="fr-FR" sz="1200" b="1" u="none" strike="noStrike" dirty="0">
                          <a:solidFill>
                            <a:schemeClr val="tx1">
                              <a:lumMod val="75000"/>
                              <a:lumOff val="25000"/>
                            </a:schemeClr>
                          </a:solidFill>
                          <a:effectLst/>
                        </a:rPr>
                        <a:t>les outils d'aide à la vente.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4188" marR="4188" marT="5585"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71324">
                <a:tc>
                  <a:txBody>
                    <a:bodyPr/>
                    <a:lstStyle/>
                    <a:p>
                      <a:pPr algn="l" fontAlgn="ctr"/>
                      <a:r>
                        <a:rPr lang="fr-FR" sz="1200" b="1" u="none" strike="noStrike" dirty="0">
                          <a:solidFill>
                            <a:schemeClr val="tx1">
                              <a:lumMod val="75000"/>
                              <a:lumOff val="25000"/>
                            </a:schemeClr>
                          </a:solidFill>
                          <a:effectLst/>
                          <a:hlinkClick r:id="rId10"/>
                        </a:rPr>
                        <a:t>Barème tarifaire Assurance Vie 2022</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Ce document présente </a:t>
                      </a:r>
                      <a:r>
                        <a:rPr lang="fr-FR" sz="1200" b="1" u="none" strike="noStrike" dirty="0">
                          <a:solidFill>
                            <a:schemeClr val="tx1">
                              <a:lumMod val="75000"/>
                              <a:lumOff val="25000"/>
                            </a:schemeClr>
                          </a:solidFill>
                          <a:effectLst/>
                        </a:rPr>
                        <a:t>le schéma délégataire applicable aux marchés des particuliers et des professionnels </a:t>
                      </a:r>
                      <a:r>
                        <a:rPr lang="fr-FR" sz="1200" u="none" strike="noStrike" dirty="0">
                          <a:solidFill>
                            <a:schemeClr val="tx1">
                              <a:lumMod val="75000"/>
                              <a:lumOff val="25000"/>
                            </a:schemeClr>
                          </a:solidFill>
                          <a:effectLst/>
                        </a:rPr>
                        <a:t>en matière de </a:t>
                      </a:r>
                      <a:r>
                        <a:rPr lang="fr-FR" sz="1200" b="1" u="none" strike="noStrike" dirty="0">
                          <a:solidFill>
                            <a:schemeClr val="tx1">
                              <a:lumMod val="75000"/>
                              <a:lumOff val="25000"/>
                            </a:schemeClr>
                          </a:solidFill>
                          <a:effectLst/>
                        </a:rPr>
                        <a:t>remises commerciales ET gestes commerciaux</a:t>
                      </a:r>
                      <a:r>
                        <a:rPr lang="fr-FR" sz="1200" u="none" strike="noStrike" dirty="0">
                          <a:solidFill>
                            <a:schemeClr val="tx1">
                              <a:lumMod val="75000"/>
                              <a:lumOff val="25000"/>
                            </a:schemeClr>
                          </a:solidFill>
                          <a:effectLst/>
                        </a:rPr>
                        <a: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5"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50235">
                <a:tc>
                  <a:txBody>
                    <a:bodyPr/>
                    <a:lstStyle/>
                    <a:p>
                      <a:pPr algn="l" fontAlgn="ctr"/>
                      <a:r>
                        <a:rPr lang="fr-FR" sz="1200" b="1" i="0" u="none" strike="noStrike" dirty="0">
                          <a:solidFill>
                            <a:schemeClr val="tx1">
                              <a:lumMod val="75000"/>
                              <a:lumOff val="25000"/>
                            </a:schemeClr>
                          </a:solidFill>
                          <a:effectLst/>
                          <a:latin typeface="+mn-lt"/>
                          <a:cs typeface="Calibri" panose="020F0502020204030204" pitchFamily="34" charset="0"/>
                          <a:hlinkClick r:id="rId11"/>
                        </a:rPr>
                        <a:t>L’atelier des Décodeurs marchés financiers </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Au travers d’une vidéo, découvrez les conseils apportés aux clients lors d’un webinaire épargne organisé en mars 2022.</a:t>
                      </a:r>
                    </a:p>
                  </a:txBody>
                  <a:tcPr marL="4188" marR="4188" marT="5585" marB="0" anchor="b">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50235">
                <a:tc>
                  <a:txBody>
                    <a:bodyPr/>
                    <a:lstStyle/>
                    <a:p>
                      <a:pPr algn="l" fontAlgn="ctr"/>
                      <a:r>
                        <a:rPr lang="fr-FR" sz="1200" b="1" i="0" u="none" strike="noStrike" dirty="0">
                          <a:solidFill>
                            <a:schemeClr val="tx1">
                              <a:lumMod val="75000"/>
                              <a:lumOff val="25000"/>
                            </a:schemeClr>
                          </a:solidFill>
                          <a:effectLst/>
                          <a:latin typeface="+mn-lt"/>
                          <a:cs typeface="Calibri" panose="020F0502020204030204" pitchFamily="34" charset="0"/>
                          <a:hlinkClick r:id="rId12"/>
                        </a:rPr>
                        <a:t>Guide d’accompagnement Léa</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Ensemble d’outils et de modes opératoires pour </a:t>
                      </a:r>
                      <a:r>
                        <a:rPr lang="fr-FR" sz="1200" b="1" i="0" u="none" strike="noStrike" dirty="0">
                          <a:solidFill>
                            <a:schemeClr val="tx1">
                              <a:lumMod val="75000"/>
                              <a:lumOff val="25000"/>
                            </a:schemeClr>
                          </a:solidFill>
                          <a:effectLst/>
                          <a:latin typeface="+mn-lt"/>
                          <a:cs typeface="Calibri" panose="020F0502020204030204" pitchFamily="34" charset="0"/>
                        </a:rPr>
                        <a:t>tout savoir sur Léa </a:t>
                      </a:r>
                    </a:p>
                  </a:txBody>
                  <a:tcPr marL="4188" marR="4188" marT="5585" marB="0" anchor="b">
                    <a:lnT w="12700" cap="flat" cmpd="sng" algn="ctr">
                      <a:solidFill>
                        <a:schemeClr val="bg1">
                          <a:lumMod val="9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1836411817"/>
                  </a:ext>
                </a:extLst>
              </a:tr>
            </a:tbl>
          </a:graphicData>
        </a:graphic>
      </p:graphicFrame>
      <p:pic>
        <p:nvPicPr>
          <p:cNvPr id="40993" name="Picture 2" descr="Sticker arbre été vert pas cher Etiquette &amp;amp;amp; Autocollant">
            <a:extLst>
              <a:ext uri="{FF2B5EF4-FFF2-40B4-BE49-F238E27FC236}">
                <a16:creationId xmlns:a16="http://schemas.microsoft.com/office/drawing/2014/main" id="{FF7596E1-6399-4C55-BF4A-0EAA93B23B16}"/>
              </a:ext>
            </a:extLst>
          </p:cNvPr>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1838" y="2986088"/>
            <a:ext cx="6159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5">
            <a:extLst>
              <a:ext uri="{FF2B5EF4-FFF2-40B4-BE49-F238E27FC236}">
                <a16:creationId xmlns:a16="http://schemas.microsoft.com/office/drawing/2014/main" id="{814CC991-F1F8-4E0E-A32B-176376F8C29E}"/>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49"/>
            <a:ext cx="12192000" cy="60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a:extLst>
              <a:ext uri="{FF2B5EF4-FFF2-40B4-BE49-F238E27FC236}">
                <a16:creationId xmlns:a16="http://schemas.microsoft.com/office/drawing/2014/main" id="{206796AD-92F0-4ACC-BEE1-82D81C7E04A0}"/>
              </a:ext>
            </a:extLst>
          </p:cNvPr>
          <p:cNvSpPr>
            <a:spLocks noGrp="1"/>
          </p:cNvSpPr>
          <p:nvPr>
            <p:ph type="body" sz="quarter" idx="12"/>
          </p:nvPr>
        </p:nvSpPr>
        <p:spPr>
          <a:xfrm>
            <a:off x="695325" y="463550"/>
            <a:ext cx="10980738" cy="857250"/>
          </a:xfrm>
        </p:spPr>
        <p:txBody>
          <a:bodyPr/>
          <a:lstStyle/>
          <a:p>
            <a:pPr eaLnBrk="1" hangingPunct="1">
              <a:defRPr/>
            </a:pPr>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39939" name="Groupe 11">
            <a:extLst>
              <a:ext uri="{FF2B5EF4-FFF2-40B4-BE49-F238E27FC236}">
                <a16:creationId xmlns:a16="http://schemas.microsoft.com/office/drawing/2014/main" id="{8194B650-896B-404B-9555-AF948F7E7B3A}"/>
              </a:ext>
            </a:extLst>
          </p:cNvPr>
          <p:cNvGrpSpPr>
            <a:grpSpLocks/>
          </p:cNvGrpSpPr>
          <p:nvPr/>
        </p:nvGrpSpPr>
        <p:grpSpPr bwMode="auto">
          <a:xfrm>
            <a:off x="819150" y="2717800"/>
            <a:ext cx="10350500" cy="3386138"/>
            <a:chOff x="1786504" y="2594939"/>
            <a:chExt cx="8699613" cy="3385229"/>
          </a:xfrm>
        </p:grpSpPr>
        <p:sp>
          <p:nvSpPr>
            <p:cNvPr id="23" name="Rectangle à coins arrondis 65">
              <a:extLst>
                <a:ext uri="{FF2B5EF4-FFF2-40B4-BE49-F238E27FC236}">
                  <a16:creationId xmlns:a16="http://schemas.microsoft.com/office/drawing/2014/main" id="{4FD91A70-8B3E-4CC0-A09B-023E857E5B19}"/>
                </a:ext>
              </a:extLst>
            </p:cNvPr>
            <p:cNvSpPr/>
            <p:nvPr/>
          </p:nvSpPr>
          <p:spPr>
            <a:xfrm>
              <a:off x="7469273" y="4150271"/>
              <a:ext cx="3016844" cy="182989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A884975C-B986-46A3-BB20-B46B215A7350}"/>
                </a:ext>
              </a:extLst>
            </p:cNvPr>
            <p:cNvSpPr/>
            <p:nvPr/>
          </p:nvSpPr>
          <p:spPr>
            <a:xfrm>
              <a:off x="1786504" y="2594939"/>
              <a:ext cx="1511758" cy="277738"/>
            </a:xfrm>
            <a:prstGeom prst="rect">
              <a:avLst/>
            </a:prstGeom>
          </p:spPr>
          <p:txBody>
            <a:bodyPr>
              <a:spAutoFit/>
            </a:bodyPr>
            <a:lstStyle/>
            <a:p>
              <a:pPr>
                <a:spcBef>
                  <a:spcPct val="20000"/>
                </a:spcBef>
                <a:defRPr/>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ABF8786E-75D5-4112-A23E-B1E1CBFDCE1A}"/>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39941" name="Image 2">
            <a:extLst>
              <a:ext uri="{FF2B5EF4-FFF2-40B4-BE49-F238E27FC236}">
                <a16:creationId xmlns:a16="http://schemas.microsoft.com/office/drawing/2014/main" id="{E541C8EC-696D-4787-A4E1-24F51FEE7415}"/>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92650" y="1535113"/>
            <a:ext cx="86201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Espace réservé du contenu 4">
            <a:extLst>
              <a:ext uri="{FF2B5EF4-FFF2-40B4-BE49-F238E27FC236}">
                <a16:creationId xmlns:a16="http://schemas.microsoft.com/office/drawing/2014/main" id="{F504CCE6-B5FA-4D0D-8966-180A73C6AFC8}"/>
              </a:ext>
            </a:extLst>
          </p:cNvPr>
          <p:cNvSpPr txBox="1">
            <a:spLocks noChangeArrowheads="1"/>
          </p:cNvSpPr>
          <p:nvPr/>
        </p:nvSpPr>
        <p:spPr bwMode="auto">
          <a:xfrm>
            <a:off x="681038" y="1084263"/>
            <a:ext cx="759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pPr>
            <a:r>
              <a:rPr lang="fr-FR" altLang="fr-FR" sz="1400" b="1">
                <a:solidFill>
                  <a:srgbClr val="404040"/>
                </a:solidFill>
              </a:rPr>
              <a:t>Les outils de l’ </a:t>
            </a:r>
            <a:r>
              <a:rPr lang="fr-FR" altLang="fr-FR" sz="1400" b="1">
                <a:solidFill>
                  <a:srgbClr val="FFC20A"/>
                </a:solidFill>
              </a:rPr>
              <a:t>IARD &amp; PRÉVOYANCE</a:t>
            </a:r>
            <a:endParaRPr lang="fr-FR" altLang="fr-FR" sz="1200">
              <a:solidFill>
                <a:srgbClr val="FFC20A"/>
              </a:solidFill>
            </a:endParaRPr>
          </a:p>
        </p:txBody>
      </p:sp>
      <p:grpSp>
        <p:nvGrpSpPr>
          <p:cNvPr id="25" name="Groupe 14">
            <a:extLst>
              <a:ext uri="{FF2B5EF4-FFF2-40B4-BE49-F238E27FC236}">
                <a16:creationId xmlns:a16="http://schemas.microsoft.com/office/drawing/2014/main" id="{B575AB06-6025-4C68-9B9E-1AEF6B4C01E0}"/>
              </a:ext>
            </a:extLst>
          </p:cNvPr>
          <p:cNvGrpSpPr>
            <a:grpSpLocks/>
          </p:cNvGrpSpPr>
          <p:nvPr/>
        </p:nvGrpSpPr>
        <p:grpSpPr bwMode="auto">
          <a:xfrm>
            <a:off x="695325" y="1550715"/>
            <a:ext cx="3888706" cy="717086"/>
            <a:chOff x="4802041" y="1571343"/>
            <a:chExt cx="2380893" cy="1114422"/>
          </a:xfrm>
          <a:solidFill>
            <a:srgbClr val="C00000"/>
          </a:solidFill>
        </p:grpSpPr>
        <p:sp>
          <p:nvSpPr>
            <p:cNvPr id="26" name="Rectangle 25" title="Arrière-plan d’icône">
              <a:extLst>
                <a:ext uri="{FF2B5EF4-FFF2-40B4-BE49-F238E27FC236}">
                  <a16:creationId xmlns:a16="http://schemas.microsoft.com/office/drawing/2014/main" id="{596F0FB3-4BAE-4FB0-A8B6-247FAD5DA0C9}"/>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7" name="Espace réservé du contenu 13">
              <a:extLst>
                <a:ext uri="{FF2B5EF4-FFF2-40B4-BE49-F238E27FC236}">
                  <a16:creationId xmlns:a16="http://schemas.microsoft.com/office/drawing/2014/main" id="{D9471984-C584-434B-B8DD-CBF2E4EEB4AD}"/>
                </a:ext>
              </a:extLst>
            </p:cNvPr>
            <p:cNvSpPr txBox="1">
              <a:spLocks/>
            </p:cNvSpPr>
            <p:nvPr/>
          </p:nvSpPr>
          <p:spPr bwMode="auto">
            <a:xfrm>
              <a:off x="5814964" y="1980364"/>
              <a:ext cx="1257159"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8" name="Groupe 18">
            <a:extLst>
              <a:ext uri="{FF2B5EF4-FFF2-40B4-BE49-F238E27FC236}">
                <a16:creationId xmlns:a16="http://schemas.microsoft.com/office/drawing/2014/main" id="{D1F6455E-642E-4269-9B8D-C0C50C2D2104}"/>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9" name="Rectangle 28" title="Arrière-plan d’icône">
              <a:extLst>
                <a:ext uri="{FF2B5EF4-FFF2-40B4-BE49-F238E27FC236}">
                  <a16:creationId xmlns:a16="http://schemas.microsoft.com/office/drawing/2014/main" id="{31AC1BAC-A933-408F-8E78-795C36EFB041}"/>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30" name="Espace réservé du contenu 13">
              <a:extLst>
                <a:ext uri="{FF2B5EF4-FFF2-40B4-BE49-F238E27FC236}">
                  <a16:creationId xmlns:a16="http://schemas.microsoft.com/office/drawing/2014/main" id="{A68C0590-AE10-4B07-9D88-7A0676C694F3}"/>
                </a:ext>
              </a:extLst>
            </p:cNvPr>
            <p:cNvSpPr txBox="1">
              <a:spLocks/>
            </p:cNvSpPr>
            <p:nvPr/>
          </p:nvSpPr>
          <p:spPr bwMode="auto">
            <a:xfrm>
              <a:off x="7985052" y="1985858"/>
              <a:ext cx="1540520"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OBJECTIFS</a:t>
              </a:r>
            </a:p>
          </p:txBody>
        </p:sp>
      </p:grpSp>
      <p:pic>
        <p:nvPicPr>
          <p:cNvPr id="31" name="Image 30">
            <a:extLst>
              <a:ext uri="{FF2B5EF4-FFF2-40B4-BE49-F238E27FC236}">
                <a16:creationId xmlns:a16="http://schemas.microsoft.com/office/drawing/2014/main" id="{7FC15708-A37A-4C21-B46A-55588E4441D1}"/>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39946" name="Image 2">
            <a:extLst>
              <a:ext uri="{FF2B5EF4-FFF2-40B4-BE49-F238E27FC236}">
                <a16:creationId xmlns:a16="http://schemas.microsoft.com/office/drawing/2014/main" id="{04FDE109-EA7B-457F-AA86-4B1341198C45}"/>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65663" y="1508125"/>
            <a:ext cx="86201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Espace réservé du texte 3">
            <a:extLst>
              <a:ext uri="{FF2B5EF4-FFF2-40B4-BE49-F238E27FC236}">
                <a16:creationId xmlns:a16="http://schemas.microsoft.com/office/drawing/2014/main" id="{04766B54-9945-4C65-8682-6ED4A7F9C2C7}"/>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dirty="0">
                <a:solidFill>
                  <a:srgbClr val="C00000"/>
                </a:solidFill>
              </a:rPr>
              <a:t>Grand Public</a:t>
            </a:r>
            <a:r>
              <a:rPr lang="fr-FR" sz="1200" dirty="0"/>
              <a:t> - </a:t>
            </a:r>
            <a:r>
              <a:rPr lang="fr-FR" sz="1200" dirty="0">
                <a:solidFill>
                  <a:srgbClr val="C00000"/>
                </a:solidFill>
              </a:rPr>
              <a:t>Premiums</a:t>
            </a:r>
            <a:r>
              <a:rPr lang="fr-FR" sz="1200" dirty="0"/>
              <a:t> - </a:t>
            </a:r>
            <a:r>
              <a:rPr lang="fr-FR" sz="1200" b="0" dirty="0">
                <a:solidFill>
                  <a:schemeClr val="bg1">
                    <a:lumMod val="50000"/>
                  </a:schemeClr>
                </a:solidFill>
              </a:rPr>
              <a:t>Professionnels</a:t>
            </a:r>
            <a:r>
              <a:rPr lang="fr-FR" sz="1200" dirty="0"/>
              <a:t> </a:t>
            </a:r>
          </a:p>
        </p:txBody>
      </p:sp>
      <p:graphicFrame>
        <p:nvGraphicFramePr>
          <p:cNvPr id="22" name="Tableau 21">
            <a:extLst>
              <a:ext uri="{FF2B5EF4-FFF2-40B4-BE49-F238E27FC236}">
                <a16:creationId xmlns:a16="http://schemas.microsoft.com/office/drawing/2014/main" id="{5B5A09F0-A255-4658-B134-A118DF0B633E}"/>
              </a:ext>
            </a:extLst>
          </p:cNvPr>
          <p:cNvGraphicFramePr>
            <a:graphicFrameLocks noGrp="1"/>
          </p:cNvGraphicFramePr>
          <p:nvPr>
            <p:extLst>
              <p:ext uri="{D42A27DB-BD31-4B8C-83A1-F6EECF244321}">
                <p14:modId xmlns:p14="http://schemas.microsoft.com/office/powerpoint/2010/main" val="265731554"/>
              </p:ext>
            </p:extLst>
          </p:nvPr>
        </p:nvGraphicFramePr>
        <p:xfrm>
          <a:off x="695325" y="2354263"/>
          <a:ext cx="10926763" cy="3778251"/>
        </p:xfrm>
        <a:graphic>
          <a:graphicData uri="http://schemas.openxmlformats.org/drawingml/2006/table">
            <a:tbl>
              <a:tblPr firstRow="1" bandRow="1">
                <a:tableStyleId>{2D5ABB26-0587-4C30-8999-92F81FD0307C}</a:tableStyleId>
              </a:tblPr>
              <a:tblGrid>
                <a:gridCol w="3994218">
                  <a:extLst>
                    <a:ext uri="{9D8B030D-6E8A-4147-A177-3AD203B41FA5}">
                      <a16:colId xmlns:a16="http://schemas.microsoft.com/office/drawing/2014/main" val="20000"/>
                    </a:ext>
                  </a:extLst>
                </a:gridCol>
                <a:gridCol w="6932545">
                  <a:extLst>
                    <a:ext uri="{9D8B030D-6E8A-4147-A177-3AD203B41FA5}">
                      <a16:colId xmlns:a16="http://schemas.microsoft.com/office/drawing/2014/main" val="20001"/>
                    </a:ext>
                  </a:extLst>
                </a:gridCol>
              </a:tblGrid>
              <a:tr h="324382">
                <a:tc>
                  <a:txBody>
                    <a:bodyPr/>
                    <a:lstStyle/>
                    <a:p>
                      <a:pPr algn="l" fontAlgn="ctr"/>
                      <a:r>
                        <a:rPr lang="fr-FR" sz="1200" b="1" u="none" strike="noStrike" dirty="0">
                          <a:solidFill>
                            <a:schemeClr val="tx1">
                              <a:lumMod val="75000"/>
                              <a:lumOff val="25000"/>
                            </a:schemeClr>
                          </a:solidFill>
                          <a:effectLst/>
                          <a:hlinkClick r:id="rId5"/>
                        </a:rPr>
                        <a:t>Le BOOK de l’assurance </a:t>
                      </a:r>
                      <a:r>
                        <a:rPr lang="fr-FR" sz="1200" b="1" u="none" strike="noStrike" dirty="0">
                          <a:solidFill>
                            <a:schemeClr val="tx1">
                              <a:lumMod val="75000"/>
                              <a:lumOff val="25000"/>
                            </a:schemeClr>
                          </a:solidFill>
                          <a:effectLst/>
                        </a:rPr>
                        <a:t> </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VERSION</a:t>
                      </a:r>
                      <a:r>
                        <a:rPr lang="fr-FR" sz="1200" b="1" u="none" strike="noStrike" baseline="0" dirty="0">
                          <a:solidFill>
                            <a:schemeClr val="tx1">
                              <a:lumMod val="75000"/>
                              <a:lumOff val="25000"/>
                            </a:schemeClr>
                          </a:solidFill>
                          <a:effectLst/>
                        </a:rPr>
                        <a:t> PRINT : </a:t>
                      </a:r>
                      <a:r>
                        <a:rPr lang="fr-FR" sz="1200" u="none" strike="noStrike" dirty="0">
                          <a:solidFill>
                            <a:schemeClr val="tx1">
                              <a:lumMod val="75000"/>
                              <a:lumOff val="25000"/>
                            </a:schemeClr>
                          </a:solidFill>
                          <a:effectLst/>
                        </a:rPr>
                        <a:t>Accéder directement aux informations indispensables de l'offre IARD</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5"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75177">
                <a:tc>
                  <a:txBody>
                    <a:bodyPr/>
                    <a:lstStyle/>
                    <a:p>
                      <a:pPr algn="l" fontAlgn="ctr"/>
                      <a:r>
                        <a:rPr lang="fr-FR" sz="1200" b="1" u="none" strike="noStrike" dirty="0">
                          <a:solidFill>
                            <a:schemeClr val="tx1">
                              <a:lumMod val="75000"/>
                              <a:lumOff val="25000"/>
                            </a:schemeClr>
                          </a:solidFill>
                          <a:effectLst/>
                          <a:hlinkClick r:id="rId6"/>
                        </a:rPr>
                        <a:t>Le BOOK IARD Digital</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a:solidFill>
                            <a:schemeClr val="tx1">
                              <a:lumMod val="75000"/>
                              <a:lumOff val="25000"/>
                            </a:schemeClr>
                          </a:solidFill>
                          <a:effectLst/>
                        </a:rPr>
                        <a:t>VERSION</a:t>
                      </a:r>
                      <a:r>
                        <a:rPr lang="fr-FR" sz="1200" b="1" u="none" strike="noStrike" baseline="0" dirty="0">
                          <a:solidFill>
                            <a:schemeClr val="tx1">
                              <a:lumMod val="75000"/>
                              <a:lumOff val="25000"/>
                            </a:schemeClr>
                          </a:solidFill>
                          <a:effectLst/>
                        </a:rPr>
                        <a:t> DIGITALE : </a:t>
                      </a:r>
                      <a:r>
                        <a:rPr lang="fr-FR" sz="1200" u="none" strike="noStrike" dirty="0">
                          <a:solidFill>
                            <a:schemeClr val="tx1">
                              <a:lumMod val="75000"/>
                              <a:lumOff val="25000"/>
                            </a:schemeClr>
                          </a:solidFill>
                          <a:effectLst/>
                        </a:rPr>
                        <a:t>En complément du book imprimée, retrouvez</a:t>
                      </a:r>
                      <a:r>
                        <a:rPr lang="fr-FR" sz="1200" u="none" strike="noStrike" baseline="0" dirty="0">
                          <a:solidFill>
                            <a:schemeClr val="tx1">
                              <a:lumMod val="75000"/>
                              <a:lumOff val="25000"/>
                            </a:schemeClr>
                          </a:solidFill>
                          <a:effectLst/>
                        </a:rPr>
                        <a:t> la </a:t>
                      </a:r>
                      <a:r>
                        <a:rPr lang="fr-FR" sz="1200" u="none" strike="noStrike" dirty="0">
                          <a:solidFill>
                            <a:schemeClr val="tx1">
                              <a:lumMod val="75000"/>
                              <a:lumOff val="25000"/>
                            </a:schemeClr>
                          </a:solidFill>
                          <a:effectLst/>
                        </a:rPr>
                        <a:t>version digitale  avec un univers intuitif et enrichi. </a:t>
                      </a:r>
                    </a:p>
                  </a:txBody>
                  <a:tcPr marL="4849" marR="4849" marT="6465"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01491">
                <a:tc>
                  <a:txBody>
                    <a:bodyPr/>
                    <a:lstStyle/>
                    <a:p>
                      <a:pPr algn="l" fontAlgn="ctr"/>
                      <a:r>
                        <a:rPr lang="fr-FR" sz="1200" b="1" u="none" strike="noStrike" dirty="0">
                          <a:solidFill>
                            <a:schemeClr val="tx1">
                              <a:lumMod val="75000"/>
                              <a:lumOff val="25000"/>
                            </a:schemeClr>
                          </a:solidFill>
                          <a:effectLst/>
                          <a:hlinkClick r:id="rId7"/>
                        </a:rPr>
                        <a:t>Le comparateur IARD</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Avoir une lecture rapide et simplifiée </a:t>
                      </a:r>
                      <a:r>
                        <a:rPr lang="fr-FR" sz="1200" u="none" strike="noStrike" dirty="0">
                          <a:solidFill>
                            <a:schemeClr val="tx1">
                              <a:lumMod val="75000"/>
                              <a:lumOff val="25000"/>
                            </a:schemeClr>
                          </a:solidFill>
                          <a:effectLst/>
                        </a:rPr>
                        <a:t>des contrats AUTO, 2 ROUES, MRH et Santé.</a:t>
                      </a:r>
                      <a:r>
                        <a:rPr lang="fr-FR" sz="1200" u="none" strike="noStrike" baseline="0" dirty="0">
                          <a:solidFill>
                            <a:schemeClr val="tx1">
                              <a:lumMod val="75000"/>
                              <a:lumOff val="25000"/>
                            </a:schemeClr>
                          </a:solidFill>
                          <a:effectLst/>
                        </a:rPr>
                        <a:t> </a:t>
                      </a:r>
                    </a:p>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Comparer les garanties de nos contrats </a:t>
                      </a:r>
                      <a:r>
                        <a:rPr lang="fr-FR" sz="1200" u="none" strike="noStrike" dirty="0">
                          <a:solidFill>
                            <a:schemeClr val="tx1">
                              <a:lumMod val="75000"/>
                              <a:lumOff val="25000"/>
                            </a:schemeClr>
                          </a:solidFill>
                          <a:effectLst/>
                        </a:rPr>
                        <a:t>avec les garanties des contrats concurrents dans une base de données couvrant plus de 90% du marché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5"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2225">
                <a:tc>
                  <a:txBody>
                    <a:bodyPr/>
                    <a:lstStyle/>
                    <a:p>
                      <a:pPr algn="l" fontAlgn="ctr"/>
                      <a:r>
                        <a:rPr lang="fr-FR" sz="1200" b="1" i="0" u="none" strike="noStrike" dirty="0">
                          <a:solidFill>
                            <a:schemeClr val="tx1">
                              <a:lumMod val="75000"/>
                              <a:lumOff val="25000"/>
                            </a:schemeClr>
                          </a:solidFill>
                          <a:effectLst/>
                          <a:latin typeface="+mn-lt"/>
                          <a:cs typeface="Calibri" panose="020F0502020204030204" pitchFamily="34" charset="0"/>
                          <a:hlinkClick r:id="rId8"/>
                        </a:rPr>
                        <a:t>Notre MRH et son côté Green</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a:solidFill>
                            <a:schemeClr val="tx1">
                              <a:lumMod val="75000"/>
                              <a:lumOff val="25000"/>
                            </a:schemeClr>
                          </a:solidFill>
                          <a:effectLst/>
                          <a:latin typeface="+mn-lt"/>
                          <a:cs typeface="Calibri" panose="020F0502020204030204" pitchFamily="34" charset="0"/>
                        </a:rPr>
                        <a:t>Pour visualiser rapidement et d’une manière ludique tous les équipements de développement durable garantis avec notre assurance habitation.</a:t>
                      </a:r>
                    </a:p>
                  </a:txBody>
                  <a:tcPr marL="4849" marR="4849" marT="6465"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2225">
                <a:tc>
                  <a:txBody>
                    <a:bodyPr/>
                    <a:lstStyle/>
                    <a:p>
                      <a:pPr algn="l" fontAlgn="ctr"/>
                      <a:r>
                        <a:rPr lang="fr-FR" sz="1200" b="1" i="0" u="none" strike="noStrike" dirty="0">
                          <a:solidFill>
                            <a:schemeClr val="tx1">
                              <a:lumMod val="75000"/>
                              <a:lumOff val="25000"/>
                            </a:schemeClr>
                          </a:solidFill>
                          <a:effectLst/>
                          <a:latin typeface="+mn-lt"/>
                          <a:cs typeface="Calibri" panose="020F0502020204030204" pitchFamily="34" charset="0"/>
                          <a:hlinkClick r:id="rId9"/>
                        </a:rPr>
                        <a:t>Notre assurance AUTO et son côté Green</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Pour visualiser rapidement et d’une manière ludique les garanties ou options de développement durable de notre assurance AUTO.</a:t>
                      </a:r>
                    </a:p>
                  </a:txBody>
                  <a:tcPr marL="4849" marR="4849" marT="6465"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57057">
                <a:tc>
                  <a:txBody>
                    <a:bodyPr/>
                    <a:lstStyle/>
                    <a:p>
                      <a:pPr algn="l" fontAlgn="ctr"/>
                      <a:r>
                        <a:rPr lang="fr-FR" sz="1200" b="1" u="none" strike="noStrike" baseline="0" dirty="0">
                          <a:solidFill>
                            <a:schemeClr val="tx1">
                              <a:lumMod val="75000"/>
                              <a:lumOff val="25000"/>
                            </a:schemeClr>
                          </a:solidFill>
                          <a:effectLst/>
                          <a:hlinkClick r:id="rId10"/>
                        </a:rPr>
                        <a:t>MYEAV</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Accéder à votre Espace Assurance-Vie et </a:t>
                      </a:r>
                      <a:r>
                        <a:rPr lang="fr-FR" sz="1200" b="1" u="none" strike="noStrike" dirty="0">
                          <a:solidFill>
                            <a:schemeClr val="tx1">
                              <a:lumMod val="75000"/>
                              <a:lumOff val="25000"/>
                            </a:schemeClr>
                          </a:solidFill>
                          <a:effectLst/>
                        </a:rPr>
                        <a:t>Prévoyance </a:t>
                      </a:r>
                      <a:r>
                        <a:rPr lang="fr-FR" sz="1200" b="1" u="none" strike="noStrike" baseline="0" dirty="0">
                          <a:solidFill>
                            <a:schemeClr val="tx1">
                              <a:lumMod val="75000"/>
                              <a:lumOff val="25000"/>
                            </a:schemeClr>
                          </a:solidFill>
                          <a:effectLst/>
                        </a:rPr>
                        <a:t> </a:t>
                      </a:r>
                      <a:r>
                        <a:rPr lang="fr-FR" sz="1200" u="none" strike="noStrike" dirty="0">
                          <a:solidFill>
                            <a:schemeClr val="tx1">
                              <a:lumMod val="75000"/>
                              <a:lumOff val="25000"/>
                            </a:schemeClr>
                          </a:solidFill>
                          <a:effectLst/>
                        </a:rPr>
                        <a:t>&amp; y trouver tous les outils d'aide à la vente.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5"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5705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1" u="none" strike="noStrike" dirty="0">
                          <a:solidFill>
                            <a:schemeClr val="tx1">
                              <a:lumMod val="75000"/>
                              <a:lumOff val="25000"/>
                            </a:schemeClr>
                          </a:solidFill>
                          <a:effectLst/>
                          <a:hlinkClick r:id="rId11"/>
                        </a:rPr>
                        <a:t>L’indispensable 2022</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a:solidFill>
                            <a:schemeClr val="tx1">
                              <a:lumMod val="75000"/>
                              <a:lumOff val="25000"/>
                            </a:schemeClr>
                          </a:solidFill>
                          <a:effectLst/>
                        </a:rPr>
                        <a:t>Accéder directement aux informations indispensables </a:t>
                      </a:r>
                      <a:r>
                        <a:rPr lang="fr-FR" sz="1200" u="none" strike="noStrike" dirty="0">
                          <a:solidFill>
                            <a:schemeClr val="tx1">
                              <a:lumMod val="75000"/>
                              <a:lumOff val="25000"/>
                            </a:schemeClr>
                          </a:solidFill>
                          <a:effectLst/>
                        </a:rPr>
                        <a:t>de l'offre </a:t>
                      </a:r>
                      <a:r>
                        <a:rPr lang="fr-FR" sz="1200" b="1" u="none" strike="noStrike" dirty="0">
                          <a:solidFill>
                            <a:schemeClr val="tx1">
                              <a:lumMod val="75000"/>
                              <a:lumOff val="25000"/>
                            </a:schemeClr>
                          </a:solidFill>
                          <a:effectLst/>
                        </a:rPr>
                        <a:t>Prévoyance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2603" marR="2603" marT="34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04523">
                <a:tc>
                  <a:txBody>
                    <a:bodyPr/>
                    <a:lstStyle/>
                    <a:p>
                      <a:pPr algn="l" fontAlgn="ctr"/>
                      <a:r>
                        <a:rPr lang="fr-FR" sz="1200" b="1" u="none" strike="noStrike" dirty="0">
                          <a:solidFill>
                            <a:schemeClr val="tx1">
                              <a:lumMod val="75000"/>
                              <a:lumOff val="25000"/>
                            </a:schemeClr>
                          </a:solidFill>
                          <a:effectLst/>
                          <a:hlinkClick r:id="rId12"/>
                        </a:rPr>
                        <a:t>Fiche </a:t>
                      </a:r>
                      <a:r>
                        <a:rPr lang="fr-FR" sz="1200" b="1" u="none" strike="noStrike" dirty="0" err="1">
                          <a:solidFill>
                            <a:schemeClr val="tx1">
                              <a:lumMod val="75000"/>
                              <a:lumOff val="25000"/>
                            </a:schemeClr>
                          </a:solidFill>
                          <a:effectLst/>
                          <a:hlinkClick r:id="rId12"/>
                        </a:rPr>
                        <a:t>Sécur’Famille</a:t>
                      </a:r>
                      <a:r>
                        <a:rPr lang="fr-FR" sz="1200" b="1" u="none" strike="noStrike" dirty="0">
                          <a:solidFill>
                            <a:schemeClr val="tx1">
                              <a:lumMod val="75000"/>
                              <a:lumOff val="25000"/>
                            </a:schemeClr>
                          </a:solidFill>
                          <a:effectLst/>
                          <a:hlinkClick r:id="rId12"/>
                        </a:rPr>
                        <a:t> 2</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Présenter de manière synthétique </a:t>
                      </a:r>
                      <a:r>
                        <a:rPr lang="fr-FR" sz="1200" u="none" strike="noStrike" dirty="0">
                          <a:solidFill>
                            <a:schemeClr val="tx1">
                              <a:lumMod val="75000"/>
                              <a:lumOff val="25000"/>
                            </a:schemeClr>
                          </a:solidFill>
                          <a:effectLst/>
                        </a:rPr>
                        <a:t>notre offre </a:t>
                      </a:r>
                      <a:r>
                        <a:rPr lang="fr-FR" sz="1200" u="none" strike="noStrike" dirty="0" err="1">
                          <a:solidFill>
                            <a:schemeClr val="tx1">
                              <a:lumMod val="75000"/>
                              <a:lumOff val="25000"/>
                            </a:schemeClr>
                          </a:solidFill>
                          <a:effectLst/>
                        </a:rPr>
                        <a:t>Sécur’Famille</a:t>
                      </a:r>
                      <a:r>
                        <a:rPr lang="fr-FR" sz="1200" u="none" strike="noStrike" baseline="0" dirty="0">
                          <a:solidFill>
                            <a:schemeClr val="tx1">
                              <a:lumMod val="75000"/>
                              <a:lumOff val="25000"/>
                            </a:schemeClr>
                          </a:solidFill>
                          <a:effectLst/>
                        </a:rPr>
                        <a:t> 2</a:t>
                      </a:r>
                      <a:r>
                        <a:rPr lang="fr-FR" sz="1200" u="none" strike="noStrike" dirty="0">
                          <a:solidFill>
                            <a:schemeClr val="tx1">
                              <a:lumMod val="75000"/>
                              <a:lumOff val="25000"/>
                            </a:schemeClr>
                          </a:solidFill>
                          <a:effectLst/>
                        </a:rPr>
                        <a:t> au client.</a:t>
                      </a:r>
                      <a:br>
                        <a:rPr lang="fr-FR" sz="1200" u="none" strike="noStrike" dirty="0">
                          <a:solidFill>
                            <a:schemeClr val="tx1">
                              <a:lumMod val="75000"/>
                              <a:lumOff val="25000"/>
                            </a:schemeClr>
                          </a:solidFill>
                          <a:effectLst/>
                        </a:rPr>
                      </a:br>
                      <a:r>
                        <a:rPr lang="fr-FR" sz="1200" b="1" u="none" strike="noStrike" dirty="0">
                          <a:solidFill>
                            <a:schemeClr val="tx1">
                              <a:lumMod val="75000"/>
                              <a:lumOff val="25000"/>
                            </a:schemeClr>
                          </a:solidFill>
                          <a:effectLst/>
                        </a:rPr>
                        <a:t>Envoyer au client le lien </a:t>
                      </a:r>
                      <a:r>
                        <a:rPr lang="fr-FR" sz="1200" u="none" strike="noStrike" dirty="0">
                          <a:solidFill>
                            <a:schemeClr val="tx1">
                              <a:lumMod val="75000"/>
                              <a:lumOff val="25000"/>
                            </a:schemeClr>
                          </a:solidFill>
                          <a:effectLst/>
                        </a:rPr>
                        <a:t>afin qu'il puisse se documenter.</a:t>
                      </a:r>
                      <a:endParaRPr lang="fr-FR" sz="1200" b="0" u="none" strike="noStrike" dirty="0">
                        <a:solidFill>
                          <a:schemeClr val="tx1">
                            <a:lumMod val="75000"/>
                            <a:lumOff val="25000"/>
                          </a:schemeClr>
                        </a:solidFill>
                        <a:effectLst/>
                      </a:endParaRPr>
                    </a:p>
                  </a:txBody>
                  <a:tcPr marL="4849" marR="4849" marT="6465"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570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none" strike="noStrike" dirty="0">
                          <a:solidFill>
                            <a:schemeClr val="tx1">
                              <a:lumMod val="75000"/>
                              <a:lumOff val="25000"/>
                            </a:schemeClr>
                          </a:solidFill>
                          <a:effectLst/>
                          <a:hlinkClick r:id="rId13"/>
                        </a:rPr>
                        <a:t>Simulateur </a:t>
                      </a:r>
                      <a:r>
                        <a:rPr lang="fr-FR" sz="1200" b="1" u="none" strike="noStrike" dirty="0" err="1">
                          <a:solidFill>
                            <a:schemeClr val="tx1">
                              <a:lumMod val="75000"/>
                              <a:lumOff val="25000"/>
                            </a:schemeClr>
                          </a:solidFill>
                          <a:effectLst/>
                          <a:hlinkClick r:id="rId13"/>
                        </a:rPr>
                        <a:t>Sécur’Famille</a:t>
                      </a:r>
                      <a:r>
                        <a:rPr lang="fr-FR" sz="1200" b="1" u="none" strike="noStrike" baseline="0" dirty="0">
                          <a:solidFill>
                            <a:schemeClr val="tx1">
                              <a:lumMod val="75000"/>
                              <a:lumOff val="25000"/>
                            </a:schemeClr>
                          </a:solidFill>
                          <a:effectLst/>
                          <a:hlinkClick r:id="rId13"/>
                        </a:rPr>
                        <a:t> 2</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a:solidFill>
                            <a:schemeClr val="tx1">
                              <a:lumMod val="75000"/>
                              <a:lumOff val="25000"/>
                            </a:schemeClr>
                          </a:solidFill>
                          <a:effectLst/>
                        </a:rPr>
                        <a:t>Réaliser des simulations </a:t>
                      </a:r>
                      <a:r>
                        <a:rPr lang="fr-FR" sz="1200" u="none" strike="noStrike" dirty="0">
                          <a:solidFill>
                            <a:schemeClr val="tx1">
                              <a:lumMod val="75000"/>
                              <a:lumOff val="25000"/>
                            </a:schemeClr>
                          </a:solidFill>
                          <a:effectLst/>
                        </a:rPr>
                        <a:t>de prix </a:t>
                      </a:r>
                      <a:r>
                        <a:rPr lang="fr-FR" sz="1200" u="none" strike="noStrike" dirty="0" err="1">
                          <a:solidFill>
                            <a:schemeClr val="tx1">
                              <a:lumMod val="75000"/>
                              <a:lumOff val="25000"/>
                            </a:schemeClr>
                          </a:solidFill>
                          <a:effectLst/>
                        </a:rPr>
                        <a:t>Sécur’Famille</a:t>
                      </a:r>
                      <a:r>
                        <a:rPr lang="fr-FR" sz="1200" u="none" strike="noStrike" baseline="0" dirty="0">
                          <a:solidFill>
                            <a:schemeClr val="tx1">
                              <a:lumMod val="75000"/>
                              <a:lumOff val="25000"/>
                            </a:schemeClr>
                          </a:solidFill>
                          <a:effectLst/>
                        </a:rPr>
                        <a:t> 2 en quelques clics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2603" marR="2603" marT="34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57057">
                <a:tc>
                  <a:txBody>
                    <a:bodyPr/>
                    <a:lstStyle/>
                    <a:p>
                      <a:r>
                        <a:rPr lang="fr-FR" sz="1200" b="1" i="0" u="none" strike="noStrike" dirty="0">
                          <a:solidFill>
                            <a:schemeClr val="tx1">
                              <a:lumMod val="75000"/>
                              <a:lumOff val="25000"/>
                            </a:schemeClr>
                          </a:solidFill>
                          <a:effectLst/>
                          <a:latin typeface="+mn-lt"/>
                          <a:cs typeface="Calibri" panose="020F0502020204030204" pitchFamily="34" charset="0"/>
                          <a:hlinkClick r:id="rId14"/>
                        </a:rPr>
                        <a:t>L’atelier des Décodeurs Santé</a:t>
                      </a:r>
                      <a:endParaRPr lang="fr-FR" sz="1800" b="1" dirty="0">
                        <a:solidFill>
                          <a:schemeClr val="tx1">
                            <a:lumMod val="75000"/>
                            <a:lumOff val="25000"/>
                          </a:schemeClr>
                        </a:solidFill>
                      </a:endParaRPr>
                    </a:p>
                  </a:txBody>
                  <a:tcPr marL="5076" marR="5076" marT="6768" marB="0" anchor="ctr">
                    <a:lnT w="12700" cap="flat" cmpd="sng" algn="ctr">
                      <a:solidFill>
                        <a:schemeClr val="bg1">
                          <a:lumMod val="95000"/>
                        </a:schemeClr>
                      </a:solidFill>
                      <a:prstDash val="solid"/>
                      <a:round/>
                      <a:headEnd type="none" w="med" len="med"/>
                      <a:tailEnd type="none" w="med" len="med"/>
                    </a:lnT>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Tout savoir sur le </a:t>
                      </a:r>
                      <a:r>
                        <a:rPr lang="fr-FR" sz="1200" b="1" i="0" u="none" strike="noStrike" dirty="0">
                          <a:solidFill>
                            <a:schemeClr val="tx1">
                              <a:lumMod val="75000"/>
                              <a:lumOff val="25000"/>
                            </a:schemeClr>
                          </a:solidFill>
                          <a:effectLst/>
                          <a:latin typeface="+mn-lt"/>
                          <a:cs typeface="Calibri" panose="020F0502020204030204" pitchFamily="34" charset="0"/>
                        </a:rPr>
                        <a:t>contrat Santé </a:t>
                      </a:r>
                      <a:r>
                        <a:rPr lang="fr-FR" sz="1200" b="0" i="0" u="none" strike="noStrike" dirty="0">
                          <a:solidFill>
                            <a:schemeClr val="tx1">
                              <a:lumMod val="75000"/>
                              <a:lumOff val="25000"/>
                            </a:schemeClr>
                          </a:solidFill>
                          <a:effectLst/>
                          <a:latin typeface="+mn-lt"/>
                          <a:cs typeface="Calibri" panose="020F0502020204030204" pitchFamily="34" charset="0"/>
                        </a:rPr>
                        <a:t>avec support interne et support à utiliser lors de vos RDV client.</a:t>
                      </a:r>
                    </a:p>
                  </a:txBody>
                  <a:tcPr marL="4849" marR="4849" marT="6465" marB="0" anchor="b">
                    <a:lnT w="12700" cap="flat" cmpd="sng" algn="ctr">
                      <a:solidFill>
                        <a:schemeClr val="bg1">
                          <a:lumMod val="9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10009"/>
                  </a:ext>
                </a:extLst>
              </a:tr>
            </a:tbl>
          </a:graphicData>
        </a:graphic>
      </p:graphicFrame>
      <p:pic>
        <p:nvPicPr>
          <p:cNvPr id="39978" name="Picture 2" descr="Sticker arbre été vert pas cher Etiquette &amp;amp;amp; Autocollant">
            <a:extLst>
              <a:ext uri="{FF2B5EF4-FFF2-40B4-BE49-F238E27FC236}">
                <a16:creationId xmlns:a16="http://schemas.microsoft.com/office/drawing/2014/main" id="{8F80290C-B690-4A08-AC18-45FA1559386B}"/>
              </a:ext>
            </a:extLst>
          </p:cNvPr>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60663" y="3657600"/>
            <a:ext cx="6159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79" name="Picture 2" descr="Sticker arbre été vert pas cher Etiquette &amp;amp;amp; Autocollant">
            <a:extLst>
              <a:ext uri="{FF2B5EF4-FFF2-40B4-BE49-F238E27FC236}">
                <a16:creationId xmlns:a16="http://schemas.microsoft.com/office/drawing/2014/main" id="{76729793-A51B-4B0B-8E0C-74EE3EFB3473}"/>
              </a:ext>
            </a:extLst>
          </p:cNvPr>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25403" y="4056063"/>
            <a:ext cx="6159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5">
            <a:extLst>
              <a:ext uri="{FF2B5EF4-FFF2-40B4-BE49-F238E27FC236}">
                <a16:creationId xmlns:a16="http://schemas.microsoft.com/office/drawing/2014/main" id="{3125D938-7AE5-4419-9CB8-AA0A3EA10ED6}"/>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49"/>
            <a:ext cx="12192000" cy="60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a:extLst>
              <a:ext uri="{FF2B5EF4-FFF2-40B4-BE49-F238E27FC236}">
                <a16:creationId xmlns:a16="http://schemas.microsoft.com/office/drawing/2014/main" id="{3FF60C64-4E3D-407E-B37B-B2D9DCCE7EA8}"/>
              </a:ext>
            </a:extLst>
          </p:cNvPr>
          <p:cNvSpPr>
            <a:spLocks noGrp="1"/>
          </p:cNvSpPr>
          <p:nvPr>
            <p:ph type="body" sz="quarter" idx="12"/>
          </p:nvPr>
        </p:nvSpPr>
        <p:spPr>
          <a:xfrm>
            <a:off x="695325" y="463550"/>
            <a:ext cx="10980738" cy="857250"/>
          </a:xfrm>
        </p:spPr>
        <p:txBody>
          <a:bodyPr/>
          <a:lstStyle/>
          <a:p>
            <a:pPr eaLnBrk="1" hangingPunct="1">
              <a:defRPr/>
            </a:pPr>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37891" name="Groupe 11">
            <a:extLst>
              <a:ext uri="{FF2B5EF4-FFF2-40B4-BE49-F238E27FC236}">
                <a16:creationId xmlns:a16="http://schemas.microsoft.com/office/drawing/2014/main" id="{06701ED2-7B5C-4099-8532-FEE021D0E59C}"/>
              </a:ext>
            </a:extLst>
          </p:cNvPr>
          <p:cNvGrpSpPr>
            <a:grpSpLocks/>
          </p:cNvGrpSpPr>
          <p:nvPr/>
        </p:nvGrpSpPr>
        <p:grpSpPr bwMode="auto">
          <a:xfrm>
            <a:off x="819150" y="2717800"/>
            <a:ext cx="10350500" cy="3386138"/>
            <a:chOff x="1786504" y="2594939"/>
            <a:chExt cx="8699613" cy="3385229"/>
          </a:xfrm>
        </p:grpSpPr>
        <p:sp>
          <p:nvSpPr>
            <p:cNvPr id="23" name="Rectangle à coins arrondis 65">
              <a:extLst>
                <a:ext uri="{FF2B5EF4-FFF2-40B4-BE49-F238E27FC236}">
                  <a16:creationId xmlns:a16="http://schemas.microsoft.com/office/drawing/2014/main" id="{8209301F-9DC4-482F-9787-C43D150FB603}"/>
                </a:ext>
              </a:extLst>
            </p:cNvPr>
            <p:cNvSpPr/>
            <p:nvPr/>
          </p:nvSpPr>
          <p:spPr>
            <a:xfrm>
              <a:off x="7469273" y="4150271"/>
              <a:ext cx="3016844" cy="182989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C6DF5FF8-E188-4445-B499-FB88DD399C99}"/>
                </a:ext>
              </a:extLst>
            </p:cNvPr>
            <p:cNvSpPr/>
            <p:nvPr/>
          </p:nvSpPr>
          <p:spPr>
            <a:xfrm>
              <a:off x="1786504" y="2594939"/>
              <a:ext cx="1511758" cy="277738"/>
            </a:xfrm>
            <a:prstGeom prst="rect">
              <a:avLst/>
            </a:prstGeom>
          </p:spPr>
          <p:txBody>
            <a:bodyPr>
              <a:spAutoFit/>
            </a:bodyPr>
            <a:lstStyle/>
            <a:p>
              <a:pPr>
                <a:spcBef>
                  <a:spcPct val="20000"/>
                </a:spcBef>
                <a:defRPr/>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B3C3FA38-93B5-47DA-8004-D83D37E6F1D7}"/>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37893" name="Image 2">
            <a:extLst>
              <a:ext uri="{FF2B5EF4-FFF2-40B4-BE49-F238E27FC236}">
                <a16:creationId xmlns:a16="http://schemas.microsoft.com/office/drawing/2014/main" id="{80B10076-4468-477E-965F-FBF8B58B0201}"/>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92650" y="1535113"/>
            <a:ext cx="86201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Espace réservé du contenu 4">
            <a:extLst>
              <a:ext uri="{FF2B5EF4-FFF2-40B4-BE49-F238E27FC236}">
                <a16:creationId xmlns:a16="http://schemas.microsoft.com/office/drawing/2014/main" id="{C8905672-10C0-4640-AAC5-B57F37A380AF}"/>
              </a:ext>
            </a:extLst>
          </p:cNvPr>
          <p:cNvSpPr txBox="1">
            <a:spLocks noChangeArrowheads="1"/>
          </p:cNvSpPr>
          <p:nvPr/>
        </p:nvSpPr>
        <p:spPr bwMode="auto">
          <a:xfrm>
            <a:off x="681038" y="1084263"/>
            <a:ext cx="759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pPr>
            <a:r>
              <a:rPr lang="fr-FR" altLang="fr-FR" sz="1400" b="1">
                <a:solidFill>
                  <a:srgbClr val="404040"/>
                </a:solidFill>
              </a:rPr>
              <a:t>Les outils des </a:t>
            </a:r>
            <a:r>
              <a:rPr lang="fr-FR" altLang="fr-FR" sz="1400" b="1">
                <a:solidFill>
                  <a:srgbClr val="FFC20A"/>
                </a:solidFill>
              </a:rPr>
              <a:t>ASSURANCES PARABANCAIRES</a:t>
            </a:r>
            <a:endParaRPr lang="fr-FR" altLang="fr-FR" sz="1200">
              <a:solidFill>
                <a:srgbClr val="C00000"/>
              </a:solidFill>
            </a:endParaRPr>
          </a:p>
        </p:txBody>
      </p:sp>
      <p:graphicFrame>
        <p:nvGraphicFramePr>
          <p:cNvPr id="24" name="Tableau 23">
            <a:extLst>
              <a:ext uri="{FF2B5EF4-FFF2-40B4-BE49-F238E27FC236}">
                <a16:creationId xmlns:a16="http://schemas.microsoft.com/office/drawing/2014/main" id="{739D0B65-E4C1-4706-A59B-20213FAD800E}"/>
              </a:ext>
            </a:extLst>
          </p:cNvPr>
          <p:cNvGraphicFramePr>
            <a:graphicFrameLocks noGrp="1"/>
          </p:cNvGraphicFramePr>
          <p:nvPr>
            <p:extLst>
              <p:ext uri="{D42A27DB-BD31-4B8C-83A1-F6EECF244321}">
                <p14:modId xmlns:p14="http://schemas.microsoft.com/office/powerpoint/2010/main" val="2051478739"/>
              </p:ext>
            </p:extLst>
          </p:nvPr>
        </p:nvGraphicFramePr>
        <p:xfrm>
          <a:off x="695325" y="2292350"/>
          <a:ext cx="10926763" cy="4008438"/>
        </p:xfrm>
        <a:graphic>
          <a:graphicData uri="http://schemas.openxmlformats.org/drawingml/2006/table">
            <a:tbl>
              <a:tblPr firstRow="1" bandRow="1">
                <a:tableStyleId>{2D5ABB26-0587-4C30-8999-92F81FD0307C}</a:tableStyleId>
              </a:tblPr>
              <a:tblGrid>
                <a:gridCol w="4003271">
                  <a:extLst>
                    <a:ext uri="{9D8B030D-6E8A-4147-A177-3AD203B41FA5}">
                      <a16:colId xmlns:a16="http://schemas.microsoft.com/office/drawing/2014/main" val="20000"/>
                    </a:ext>
                  </a:extLst>
                </a:gridCol>
                <a:gridCol w="6923492">
                  <a:extLst>
                    <a:ext uri="{9D8B030D-6E8A-4147-A177-3AD203B41FA5}">
                      <a16:colId xmlns:a16="http://schemas.microsoft.com/office/drawing/2014/main" val="20001"/>
                    </a:ext>
                  </a:extLst>
                </a:gridCol>
              </a:tblGrid>
              <a:tr h="372527">
                <a:tc>
                  <a:txBody>
                    <a:bodyPr/>
                    <a:lstStyle/>
                    <a:p>
                      <a:pPr algn="l" fontAlgn="ctr"/>
                      <a:r>
                        <a:rPr lang="fr-FR" sz="1200" b="1" i="0" u="none" strike="noStrike" dirty="0">
                          <a:solidFill>
                            <a:schemeClr val="tx1">
                              <a:lumMod val="75000"/>
                              <a:lumOff val="25000"/>
                            </a:schemeClr>
                          </a:solidFill>
                          <a:effectLst/>
                          <a:latin typeface="Arial" panose="020B0604020202020204" pitchFamily="34" charset="0"/>
                          <a:cs typeface="Arial" panose="020B0604020202020204" pitchFamily="34" charset="0"/>
                          <a:hlinkClick r:id="rId5"/>
                        </a:rPr>
                        <a:t>SECUR’MEDIA</a:t>
                      </a:r>
                      <a:endParaRPr lang="fr-FR" sz="1200" b="1"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7"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err="1">
                          <a:solidFill>
                            <a:schemeClr val="tx1">
                              <a:lumMod val="75000"/>
                              <a:lumOff val="25000"/>
                            </a:schemeClr>
                          </a:solidFill>
                          <a:effectLst/>
                          <a:latin typeface="Arial" panose="020B0604020202020204" pitchFamily="34" charset="0"/>
                          <a:cs typeface="Arial" panose="020B0604020202020204" pitchFamily="34" charset="0"/>
                        </a:rPr>
                        <a:t>Sécur’Média</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 est la solution idéale pour protéger les </a:t>
                      </a: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rPr>
                        <a:t>équipements multimédia portables</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 Elle se décline suivant les profils – Individuel ou Famille – et suivant les besoins.</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7"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2527">
                <a:tc>
                  <a:txBody>
                    <a:bodyPr/>
                    <a:lstStyle/>
                    <a:p>
                      <a:pPr algn="l" fontAlgn="ct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hlinkClick r:id="rId6"/>
                        </a:rPr>
                        <a:t>Assurance sur compte</a:t>
                      </a:r>
                      <a:endParaRPr lang="fr-FR" sz="1200" b="1"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L’Assurance sur Compte protège l'assuré des </a:t>
                      </a: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rPr>
                        <a:t>conséquences de la perte ou du vol des moyens de paiement</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 et de ses </a:t>
                      </a: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rPr>
                        <a:t>papiers</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 ainsi que le </a:t>
                      </a: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rPr>
                        <a:t>vol de ses espèces et de ses clés</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63107">
                <a:tc>
                  <a:txBody>
                    <a:bodyPr/>
                    <a:lstStyle/>
                    <a:p>
                      <a:pPr algn="l" fontAlgn="ct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hlinkClick r:id="rId7"/>
                        </a:rPr>
                        <a:t>Assurance sur épargne</a:t>
                      </a:r>
                      <a:endParaRPr lang="fr-FR" sz="1200" b="1"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En cas de </a:t>
                      </a: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rPr>
                        <a:t>décès accidentel</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 cette assurance permet aux proches de l’assuré de percevoir le </a:t>
                      </a: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rPr>
                        <a:t>double de son épargne placée à la Caisse d’Epargne</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24598">
                <a:tc>
                  <a:txBody>
                    <a:bodyPr/>
                    <a:lstStyle/>
                    <a:p>
                      <a:pPr algn="l" fontAlgn="ct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hlinkClick r:id="rId8"/>
                        </a:rPr>
                        <a:t>Assurance perte/vol des cartes Visa et cartes à autorisation systématique</a:t>
                      </a:r>
                      <a:endParaRPr lang="fr-FR" sz="1200" b="1"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L’Assurance Perte ou Vol protège l’assuré contre l’utilisation frauduleuse de sa carte de paiement (carte à autorisation systématique ou Visa) en cas de perte ou de vol</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50368">
                <a:tc>
                  <a:txBody>
                    <a:bodyPr/>
                    <a:lstStyle/>
                    <a:p>
                      <a:pPr algn="l" fontAlgn="ct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hlinkClick r:id="rId9"/>
                        </a:rPr>
                        <a:t>Start’Epat</a:t>
                      </a:r>
                      <a:endParaRPr lang="fr-FR" sz="1200" b="1"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L’assurance santé internationale pour les séjours temporaires (de 1 à 12 mois) pour les 16 à 65 ans</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725311">
                <a:tc>
                  <a:txBody>
                    <a:bodyPr/>
                    <a:lstStyle/>
                    <a:p>
                      <a:pPr algn="l" fontAlgn="ct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hlinkClick r:id="rId10"/>
                        </a:rPr>
                        <a:t>Assurance des cartes bancaires</a:t>
                      </a: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rPr>
                        <a:t> </a:t>
                      </a:r>
                      <a:endParaRPr lang="fr-FR" sz="1200" b="1"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Retrouvez les informations qui concernent la garantie perte/vol, la garantie Achat, l’extension Garantie Constructeur.</a:t>
                      </a:r>
                      <a:r>
                        <a:rPr lang="fr-FR" sz="1200" u="none" strike="noStrike" baseline="0" dirty="0">
                          <a:solidFill>
                            <a:schemeClr val="tx1">
                              <a:lumMod val="75000"/>
                              <a:lumOff val="25000"/>
                            </a:schemeClr>
                          </a:solidFill>
                          <a:effectLst/>
                          <a:latin typeface="Arial" panose="020B0604020202020204" pitchFamily="34" charset="0"/>
                          <a:cs typeface="Arial" panose="020B0604020202020204" pitchFamily="34" charset="0"/>
                        </a:rPr>
                        <a:t> </a:t>
                      </a:r>
                    </a:p>
                    <a:p>
                      <a:pPr marL="628650" lvl="1" indent="-171450" algn="l" fontAlgn="ctr">
                        <a:buFont typeface="Wingdings" panose="05000000000000000000" pitchFamily="2" charset="2"/>
                        <a:buChar char="§"/>
                      </a:pP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1"/>
                        </a:rPr>
                        <a:t>Fonctionnement et Services associés + Notices Assurance et Assistance – Carte VISA CLASSIC</a:t>
                      </a: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rPr>
                        <a:t> + </a:t>
                      </a: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2"/>
                        </a:rPr>
                        <a:t>CLASSIC IZICARTE</a:t>
                      </a:r>
                      <a:endPar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endParaRP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3"/>
                        </a:rPr>
                        <a:t>Fonctionnement et Services associés + Notices Assurance et Assistance – Carte VISA PREMIER</a:t>
                      </a: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rPr>
                        <a:t> + </a:t>
                      </a: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4"/>
                        </a:rPr>
                        <a:t>PREMIER IZICARTE</a:t>
                      </a:r>
                      <a:endPar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endParaRP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5"/>
                        </a:rPr>
                        <a:t>Fonctionnement et Services associés + Notices Assurance et Assistance – Carte VISA PLATINUM</a:t>
                      </a: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rPr>
                        <a:t> + </a:t>
                      </a: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6"/>
                        </a:rPr>
                        <a:t>PLATINUM IZICARTE</a:t>
                      </a:r>
                      <a:endPar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endParaRP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7"/>
                        </a:rPr>
                        <a:t>Fonctionnement et Services associés + Notices Assurance et Assistance – Carte VISA INFINITE</a:t>
                      </a:r>
                      <a:endPar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endParaRP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8"/>
                        </a:rPr>
                        <a:t>Fonctionnement et Services associés + Notices Assurance et Assistance – Carte VISA SENSEA</a:t>
                      </a:r>
                      <a:endPar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10005"/>
                  </a:ext>
                </a:extLst>
              </a:tr>
            </a:tbl>
          </a:graphicData>
        </a:graphic>
      </p:graphicFrame>
      <p:grpSp>
        <p:nvGrpSpPr>
          <p:cNvPr id="25" name="Groupe 14">
            <a:extLst>
              <a:ext uri="{FF2B5EF4-FFF2-40B4-BE49-F238E27FC236}">
                <a16:creationId xmlns:a16="http://schemas.microsoft.com/office/drawing/2014/main" id="{19B0CA6C-FFCA-476C-928E-8C498A28C652}"/>
              </a:ext>
            </a:extLst>
          </p:cNvPr>
          <p:cNvGrpSpPr>
            <a:grpSpLocks/>
          </p:cNvGrpSpPr>
          <p:nvPr/>
        </p:nvGrpSpPr>
        <p:grpSpPr bwMode="auto">
          <a:xfrm>
            <a:off x="695325" y="1550715"/>
            <a:ext cx="3888706" cy="717086"/>
            <a:chOff x="4802041" y="1571343"/>
            <a:chExt cx="2380893" cy="1114422"/>
          </a:xfrm>
          <a:solidFill>
            <a:srgbClr val="C00000"/>
          </a:solidFill>
        </p:grpSpPr>
        <p:sp>
          <p:nvSpPr>
            <p:cNvPr id="26" name="Rectangle 25" title="Arrière-plan d’icône">
              <a:extLst>
                <a:ext uri="{FF2B5EF4-FFF2-40B4-BE49-F238E27FC236}">
                  <a16:creationId xmlns:a16="http://schemas.microsoft.com/office/drawing/2014/main" id="{0B2361C6-C7B6-4611-B829-19DBEA17D64D}"/>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7" name="Espace réservé du contenu 13">
              <a:extLst>
                <a:ext uri="{FF2B5EF4-FFF2-40B4-BE49-F238E27FC236}">
                  <a16:creationId xmlns:a16="http://schemas.microsoft.com/office/drawing/2014/main" id="{CE5F1FD8-438A-4DDB-8D62-06D291998B45}"/>
                </a:ext>
              </a:extLst>
            </p:cNvPr>
            <p:cNvSpPr txBox="1">
              <a:spLocks/>
            </p:cNvSpPr>
            <p:nvPr/>
          </p:nvSpPr>
          <p:spPr bwMode="auto">
            <a:xfrm>
              <a:off x="5814964" y="1980364"/>
              <a:ext cx="1257159"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8" name="Groupe 18">
            <a:extLst>
              <a:ext uri="{FF2B5EF4-FFF2-40B4-BE49-F238E27FC236}">
                <a16:creationId xmlns:a16="http://schemas.microsoft.com/office/drawing/2014/main" id="{C7DC2B11-2562-4C56-8977-ACD1B75EC6EB}"/>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9" name="Rectangle 28" title="Arrière-plan d’icône">
              <a:extLst>
                <a:ext uri="{FF2B5EF4-FFF2-40B4-BE49-F238E27FC236}">
                  <a16:creationId xmlns:a16="http://schemas.microsoft.com/office/drawing/2014/main" id="{610018FD-20FD-436A-B232-4C383949AA7E}"/>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30" name="Espace réservé du contenu 13">
              <a:extLst>
                <a:ext uri="{FF2B5EF4-FFF2-40B4-BE49-F238E27FC236}">
                  <a16:creationId xmlns:a16="http://schemas.microsoft.com/office/drawing/2014/main" id="{E06CE7F3-DC77-4050-B0E6-A00D63B9FF38}"/>
                </a:ext>
              </a:extLst>
            </p:cNvPr>
            <p:cNvSpPr txBox="1">
              <a:spLocks/>
            </p:cNvSpPr>
            <p:nvPr/>
          </p:nvSpPr>
          <p:spPr bwMode="auto">
            <a:xfrm>
              <a:off x="7985052" y="1985858"/>
              <a:ext cx="1540520"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OBJECTIFS</a:t>
              </a:r>
            </a:p>
          </p:txBody>
        </p:sp>
      </p:grpSp>
      <p:pic>
        <p:nvPicPr>
          <p:cNvPr id="31" name="Image 30">
            <a:extLst>
              <a:ext uri="{FF2B5EF4-FFF2-40B4-BE49-F238E27FC236}">
                <a16:creationId xmlns:a16="http://schemas.microsoft.com/office/drawing/2014/main" id="{82742816-E021-4A48-825E-9B62A238385A}"/>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37916" name="Image 2">
            <a:extLst>
              <a:ext uri="{FF2B5EF4-FFF2-40B4-BE49-F238E27FC236}">
                <a16:creationId xmlns:a16="http://schemas.microsoft.com/office/drawing/2014/main" id="{8362817C-37CD-492F-8BD8-9A3528DC3483}"/>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65663" y="1508125"/>
            <a:ext cx="86201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Espace réservé du texte 3">
            <a:extLst>
              <a:ext uri="{FF2B5EF4-FFF2-40B4-BE49-F238E27FC236}">
                <a16:creationId xmlns:a16="http://schemas.microsoft.com/office/drawing/2014/main" id="{50B0D582-5C10-4C72-8090-6E22B394E860}"/>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dirty="0">
                <a:solidFill>
                  <a:srgbClr val="C00000"/>
                </a:solidFill>
              </a:rPr>
              <a:t>Grand Public</a:t>
            </a:r>
            <a:r>
              <a:rPr lang="fr-FR" sz="1200" dirty="0"/>
              <a:t> - </a:t>
            </a:r>
            <a:r>
              <a:rPr lang="fr-FR" sz="1200" dirty="0">
                <a:solidFill>
                  <a:srgbClr val="C00000"/>
                </a:solidFill>
              </a:rPr>
              <a:t>Premiums</a:t>
            </a:r>
            <a:r>
              <a:rPr lang="fr-FR" sz="1200" dirty="0"/>
              <a:t> - </a:t>
            </a:r>
            <a:r>
              <a:rPr lang="fr-FR" sz="1200" b="0" dirty="0">
                <a:solidFill>
                  <a:schemeClr val="bg1">
                    <a:lumMod val="50000"/>
                  </a:schemeClr>
                </a:solidFill>
              </a:rPr>
              <a:t>Professionnels</a:t>
            </a:r>
            <a:r>
              <a:rPr lang="fr-FR" sz="1200" dirty="0"/>
              <a: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5">
            <a:extLst>
              <a:ext uri="{FF2B5EF4-FFF2-40B4-BE49-F238E27FC236}">
                <a16:creationId xmlns:a16="http://schemas.microsoft.com/office/drawing/2014/main" id="{A2599ECA-59F6-4BDE-A33A-65647311B729}"/>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49"/>
            <a:ext cx="12192000" cy="60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a:extLst>
              <a:ext uri="{FF2B5EF4-FFF2-40B4-BE49-F238E27FC236}">
                <a16:creationId xmlns:a16="http://schemas.microsoft.com/office/drawing/2014/main" id="{4E62AA60-8FA4-4166-A785-7CE6E3357355}"/>
              </a:ext>
            </a:extLst>
          </p:cNvPr>
          <p:cNvSpPr>
            <a:spLocks noGrp="1"/>
          </p:cNvSpPr>
          <p:nvPr>
            <p:ph type="body" sz="quarter" idx="12"/>
          </p:nvPr>
        </p:nvSpPr>
        <p:spPr>
          <a:xfrm>
            <a:off x="695325" y="463550"/>
            <a:ext cx="10980738" cy="857250"/>
          </a:xfrm>
        </p:spPr>
        <p:txBody>
          <a:bodyPr/>
          <a:lstStyle/>
          <a:p>
            <a:pPr eaLnBrk="1" hangingPunct="1">
              <a:defRPr/>
            </a:pPr>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38915" name="Groupe 11">
            <a:extLst>
              <a:ext uri="{FF2B5EF4-FFF2-40B4-BE49-F238E27FC236}">
                <a16:creationId xmlns:a16="http://schemas.microsoft.com/office/drawing/2014/main" id="{94C785CE-ABA7-473D-A31C-AC14AF82471D}"/>
              </a:ext>
            </a:extLst>
          </p:cNvPr>
          <p:cNvGrpSpPr>
            <a:grpSpLocks/>
          </p:cNvGrpSpPr>
          <p:nvPr/>
        </p:nvGrpSpPr>
        <p:grpSpPr bwMode="auto">
          <a:xfrm>
            <a:off x="819150" y="2717800"/>
            <a:ext cx="10350500" cy="3386138"/>
            <a:chOff x="1786504" y="2594939"/>
            <a:chExt cx="8699613" cy="3385229"/>
          </a:xfrm>
        </p:grpSpPr>
        <p:sp>
          <p:nvSpPr>
            <p:cNvPr id="23" name="Rectangle à coins arrondis 65">
              <a:extLst>
                <a:ext uri="{FF2B5EF4-FFF2-40B4-BE49-F238E27FC236}">
                  <a16:creationId xmlns:a16="http://schemas.microsoft.com/office/drawing/2014/main" id="{5A1E8B97-70E5-4F30-BE12-0487927CE5D8}"/>
                </a:ext>
              </a:extLst>
            </p:cNvPr>
            <p:cNvSpPr/>
            <p:nvPr/>
          </p:nvSpPr>
          <p:spPr>
            <a:xfrm>
              <a:off x="7469273" y="4150271"/>
              <a:ext cx="3016844" cy="182989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95CD5CE-9682-43D1-8237-BBEEF037F1E4}"/>
                </a:ext>
              </a:extLst>
            </p:cNvPr>
            <p:cNvSpPr/>
            <p:nvPr/>
          </p:nvSpPr>
          <p:spPr>
            <a:xfrm>
              <a:off x="1786504" y="2594939"/>
              <a:ext cx="1511758" cy="277738"/>
            </a:xfrm>
            <a:prstGeom prst="rect">
              <a:avLst/>
            </a:prstGeom>
          </p:spPr>
          <p:txBody>
            <a:bodyPr>
              <a:spAutoFit/>
            </a:bodyPr>
            <a:lstStyle/>
            <a:p>
              <a:pPr>
                <a:spcBef>
                  <a:spcPct val="20000"/>
                </a:spcBef>
                <a:defRPr/>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628BC5E9-E824-41C5-B694-CD253355A602}"/>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38917" name="Image 2">
            <a:extLst>
              <a:ext uri="{FF2B5EF4-FFF2-40B4-BE49-F238E27FC236}">
                <a16:creationId xmlns:a16="http://schemas.microsoft.com/office/drawing/2014/main" id="{7F0C0632-4A34-4362-83A6-E68C4305B3E4}"/>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92650" y="1535113"/>
            <a:ext cx="86201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Espace réservé du contenu 4">
            <a:extLst>
              <a:ext uri="{FF2B5EF4-FFF2-40B4-BE49-F238E27FC236}">
                <a16:creationId xmlns:a16="http://schemas.microsoft.com/office/drawing/2014/main" id="{8F461319-8B54-4AB2-AE62-67AECCA35438}"/>
              </a:ext>
            </a:extLst>
          </p:cNvPr>
          <p:cNvSpPr txBox="1">
            <a:spLocks noChangeArrowheads="1"/>
          </p:cNvSpPr>
          <p:nvPr/>
        </p:nvSpPr>
        <p:spPr bwMode="auto">
          <a:xfrm>
            <a:off x="681038" y="1084263"/>
            <a:ext cx="759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pPr>
            <a:r>
              <a:rPr lang="fr-FR" altLang="fr-FR" sz="1400" b="1">
                <a:solidFill>
                  <a:srgbClr val="404040"/>
                </a:solidFill>
              </a:rPr>
              <a:t>Les outils du </a:t>
            </a:r>
            <a:r>
              <a:rPr lang="fr-FR" altLang="fr-FR" sz="1400" b="1">
                <a:solidFill>
                  <a:srgbClr val="71BF44"/>
                </a:solidFill>
              </a:rPr>
              <a:t>CRÉDIT</a:t>
            </a:r>
            <a:endParaRPr lang="fr-FR" altLang="fr-FR" sz="1200">
              <a:solidFill>
                <a:srgbClr val="71BF44"/>
              </a:solidFill>
            </a:endParaRPr>
          </a:p>
        </p:txBody>
      </p:sp>
      <p:grpSp>
        <p:nvGrpSpPr>
          <p:cNvPr id="25" name="Groupe 14">
            <a:extLst>
              <a:ext uri="{FF2B5EF4-FFF2-40B4-BE49-F238E27FC236}">
                <a16:creationId xmlns:a16="http://schemas.microsoft.com/office/drawing/2014/main" id="{98837BB8-0018-44AD-84B9-87DC0947ACDD}"/>
              </a:ext>
            </a:extLst>
          </p:cNvPr>
          <p:cNvGrpSpPr>
            <a:grpSpLocks/>
          </p:cNvGrpSpPr>
          <p:nvPr/>
        </p:nvGrpSpPr>
        <p:grpSpPr bwMode="auto">
          <a:xfrm>
            <a:off x="695325" y="1550715"/>
            <a:ext cx="3888706" cy="717086"/>
            <a:chOff x="4802041" y="1571343"/>
            <a:chExt cx="2380893" cy="1114422"/>
          </a:xfrm>
          <a:solidFill>
            <a:srgbClr val="C00000"/>
          </a:solidFill>
        </p:grpSpPr>
        <p:sp>
          <p:nvSpPr>
            <p:cNvPr id="26" name="Rectangle 25" title="Arrière-plan d’icône">
              <a:extLst>
                <a:ext uri="{FF2B5EF4-FFF2-40B4-BE49-F238E27FC236}">
                  <a16:creationId xmlns:a16="http://schemas.microsoft.com/office/drawing/2014/main" id="{23AA4DDF-84F6-4F80-B504-F644C87B0556}"/>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7" name="Espace réservé du contenu 13">
              <a:extLst>
                <a:ext uri="{FF2B5EF4-FFF2-40B4-BE49-F238E27FC236}">
                  <a16:creationId xmlns:a16="http://schemas.microsoft.com/office/drawing/2014/main" id="{138ABCF8-C3CA-4DAF-A3BD-5216CF7C910D}"/>
                </a:ext>
              </a:extLst>
            </p:cNvPr>
            <p:cNvSpPr txBox="1">
              <a:spLocks/>
            </p:cNvSpPr>
            <p:nvPr/>
          </p:nvSpPr>
          <p:spPr bwMode="auto">
            <a:xfrm>
              <a:off x="5814964" y="1980364"/>
              <a:ext cx="1257159"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8" name="Groupe 18">
            <a:extLst>
              <a:ext uri="{FF2B5EF4-FFF2-40B4-BE49-F238E27FC236}">
                <a16:creationId xmlns:a16="http://schemas.microsoft.com/office/drawing/2014/main" id="{C4A7A776-D55B-4F74-ADE7-D54EACE9D809}"/>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9" name="Rectangle 28" title="Arrière-plan d’icône">
              <a:extLst>
                <a:ext uri="{FF2B5EF4-FFF2-40B4-BE49-F238E27FC236}">
                  <a16:creationId xmlns:a16="http://schemas.microsoft.com/office/drawing/2014/main" id="{EFED21D8-9B6B-426D-9CC8-384EC5311032}"/>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30" name="Espace réservé du contenu 13">
              <a:extLst>
                <a:ext uri="{FF2B5EF4-FFF2-40B4-BE49-F238E27FC236}">
                  <a16:creationId xmlns:a16="http://schemas.microsoft.com/office/drawing/2014/main" id="{114A74D6-33D8-409B-BA74-6FACD832315C}"/>
                </a:ext>
              </a:extLst>
            </p:cNvPr>
            <p:cNvSpPr txBox="1">
              <a:spLocks/>
            </p:cNvSpPr>
            <p:nvPr/>
          </p:nvSpPr>
          <p:spPr bwMode="auto">
            <a:xfrm>
              <a:off x="7985052" y="1985858"/>
              <a:ext cx="1540520"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OBJECTIFS</a:t>
              </a:r>
            </a:p>
          </p:txBody>
        </p:sp>
      </p:grpSp>
      <p:pic>
        <p:nvPicPr>
          <p:cNvPr id="31" name="Image 30">
            <a:extLst>
              <a:ext uri="{FF2B5EF4-FFF2-40B4-BE49-F238E27FC236}">
                <a16:creationId xmlns:a16="http://schemas.microsoft.com/office/drawing/2014/main" id="{7CDAE449-F284-4BE7-8DB9-FDD69C0D6EAD}"/>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38922" name="Image 2">
            <a:extLst>
              <a:ext uri="{FF2B5EF4-FFF2-40B4-BE49-F238E27FC236}">
                <a16:creationId xmlns:a16="http://schemas.microsoft.com/office/drawing/2014/main" id="{4B7B5672-605B-4ACF-BA4C-794B9ED5F6E3}"/>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65663" y="1508125"/>
            <a:ext cx="86201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Espace réservé du texte 3">
            <a:extLst>
              <a:ext uri="{FF2B5EF4-FFF2-40B4-BE49-F238E27FC236}">
                <a16:creationId xmlns:a16="http://schemas.microsoft.com/office/drawing/2014/main" id="{218E78B0-36FC-4C1F-B547-5C9462F16BEB}"/>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dirty="0">
                <a:solidFill>
                  <a:srgbClr val="C00000"/>
                </a:solidFill>
              </a:rPr>
              <a:t>Grand Public</a:t>
            </a:r>
            <a:r>
              <a:rPr lang="fr-FR" sz="1200" dirty="0"/>
              <a:t> - </a:t>
            </a:r>
            <a:r>
              <a:rPr lang="fr-FR" sz="1200" dirty="0">
                <a:solidFill>
                  <a:srgbClr val="C00000"/>
                </a:solidFill>
              </a:rPr>
              <a:t>Premiums</a:t>
            </a:r>
            <a:r>
              <a:rPr lang="fr-FR" sz="1200" dirty="0"/>
              <a:t> - </a:t>
            </a:r>
            <a:r>
              <a:rPr lang="fr-FR" sz="1200" b="0" dirty="0">
                <a:solidFill>
                  <a:schemeClr val="bg1">
                    <a:lumMod val="50000"/>
                  </a:schemeClr>
                </a:solidFill>
              </a:rPr>
              <a:t>Professionnels</a:t>
            </a:r>
            <a:r>
              <a:rPr lang="fr-FR" sz="1200" dirty="0"/>
              <a:t> </a:t>
            </a:r>
          </a:p>
        </p:txBody>
      </p:sp>
      <p:graphicFrame>
        <p:nvGraphicFramePr>
          <p:cNvPr id="22" name="Tableau 21">
            <a:extLst>
              <a:ext uri="{FF2B5EF4-FFF2-40B4-BE49-F238E27FC236}">
                <a16:creationId xmlns:a16="http://schemas.microsoft.com/office/drawing/2014/main" id="{932A7193-1254-43F0-B44E-74E337701AE4}"/>
              </a:ext>
            </a:extLst>
          </p:cNvPr>
          <p:cNvGraphicFramePr>
            <a:graphicFrameLocks noGrp="1"/>
          </p:cNvGraphicFramePr>
          <p:nvPr>
            <p:extLst>
              <p:ext uri="{D42A27DB-BD31-4B8C-83A1-F6EECF244321}">
                <p14:modId xmlns:p14="http://schemas.microsoft.com/office/powerpoint/2010/main" val="132373328"/>
              </p:ext>
            </p:extLst>
          </p:nvPr>
        </p:nvGraphicFramePr>
        <p:xfrm>
          <a:off x="695325" y="2339975"/>
          <a:ext cx="10926763" cy="4032248"/>
        </p:xfrm>
        <a:graphic>
          <a:graphicData uri="http://schemas.openxmlformats.org/drawingml/2006/table">
            <a:tbl>
              <a:tblPr firstRow="1" bandRow="1">
                <a:tableStyleId>{2D5ABB26-0587-4C30-8999-92F81FD0307C}</a:tableStyleId>
              </a:tblPr>
              <a:tblGrid>
                <a:gridCol w="4021377">
                  <a:extLst>
                    <a:ext uri="{9D8B030D-6E8A-4147-A177-3AD203B41FA5}">
                      <a16:colId xmlns:a16="http://schemas.microsoft.com/office/drawing/2014/main" val="20000"/>
                    </a:ext>
                  </a:extLst>
                </a:gridCol>
                <a:gridCol w="6905386">
                  <a:extLst>
                    <a:ext uri="{9D8B030D-6E8A-4147-A177-3AD203B41FA5}">
                      <a16:colId xmlns:a16="http://schemas.microsoft.com/office/drawing/2014/main" val="20001"/>
                    </a:ext>
                  </a:extLst>
                </a:gridCol>
              </a:tblGrid>
              <a:tr h="504031">
                <a:tc>
                  <a:txBody>
                    <a:bodyPr/>
                    <a:lstStyle/>
                    <a:p>
                      <a:pPr algn="l" fontAlgn="ctr"/>
                      <a:r>
                        <a:rPr lang="fr-FR" sz="1200" b="1" u="none" strike="noStrike" dirty="0">
                          <a:solidFill>
                            <a:schemeClr val="tx1">
                              <a:lumMod val="75000"/>
                              <a:lumOff val="25000"/>
                            </a:schemeClr>
                          </a:solidFill>
                          <a:effectLst/>
                          <a:hlinkClick r:id="rId5"/>
                        </a:rPr>
                        <a:t>Potentiel conso</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u="none" strike="noStrike" dirty="0">
                          <a:solidFill>
                            <a:schemeClr val="tx1">
                              <a:lumMod val="75000"/>
                              <a:lumOff val="25000"/>
                            </a:schemeClr>
                          </a:solidFill>
                          <a:effectLst/>
                        </a:rPr>
                        <a:t>Algorithme</a:t>
                      </a:r>
                      <a:r>
                        <a:rPr lang="fr-FR" sz="1200" b="0" u="none" strike="noStrike" baseline="0" dirty="0">
                          <a:solidFill>
                            <a:schemeClr val="tx1">
                              <a:lumMod val="75000"/>
                              <a:lumOff val="25000"/>
                            </a:schemeClr>
                          </a:solidFill>
                          <a:effectLst/>
                        </a:rPr>
                        <a:t> qui </a:t>
                      </a:r>
                      <a:r>
                        <a:rPr lang="fr-FR" sz="1200" u="none" strike="noStrike" baseline="0" dirty="0">
                          <a:solidFill>
                            <a:schemeClr val="tx1">
                              <a:lumMod val="75000"/>
                              <a:lumOff val="25000"/>
                            </a:schemeClr>
                          </a:solidFill>
                          <a:effectLst/>
                        </a:rPr>
                        <a:t>détermine, chaque </a:t>
                      </a:r>
                      <a:r>
                        <a:rPr lang="fr-FR" sz="1200" b="0" u="none" strike="noStrike" baseline="0" dirty="0">
                          <a:solidFill>
                            <a:schemeClr val="tx1">
                              <a:lumMod val="75000"/>
                              <a:lumOff val="25000"/>
                            </a:schemeClr>
                          </a:solidFill>
                          <a:effectLst/>
                        </a:rPr>
                        <a:t>semaine, le </a:t>
                      </a:r>
                      <a:r>
                        <a:rPr lang="fr-FR" sz="1200" b="1" u="none" strike="noStrike" baseline="0" dirty="0">
                          <a:solidFill>
                            <a:schemeClr val="tx1">
                              <a:lumMod val="75000"/>
                              <a:lumOff val="25000"/>
                            </a:schemeClr>
                          </a:solidFill>
                          <a:effectLst/>
                        </a:rPr>
                        <a:t>potentiel conso </a:t>
                      </a:r>
                      <a:r>
                        <a:rPr lang="fr-FR" sz="1200" b="0" u="none" strike="noStrike" baseline="0" dirty="0">
                          <a:solidFill>
                            <a:schemeClr val="tx1">
                              <a:lumMod val="75000"/>
                              <a:lumOff val="25000"/>
                            </a:schemeClr>
                          </a:solidFill>
                          <a:effectLst/>
                        </a:rPr>
                        <a:t>pour le client</a:t>
                      </a:r>
                    </a:p>
                    <a:p>
                      <a:pPr marL="171450" indent="-171450" algn="l" fontAlgn="ctr">
                        <a:buFont typeface="Wingdings" panose="05000000000000000000" pitchFamily="2" charset="2"/>
                        <a:buChar char="§"/>
                      </a:pPr>
                      <a:r>
                        <a:rPr lang="fr-FR" sz="1200" b="1" u="none" strike="noStrike" baseline="0" dirty="0">
                          <a:solidFill>
                            <a:schemeClr val="tx1">
                              <a:lumMod val="75000"/>
                              <a:lumOff val="25000"/>
                            </a:schemeClr>
                          </a:solidFill>
                          <a:effectLst/>
                        </a:rPr>
                        <a:t>Idéal en préparation de rendez-vous </a:t>
                      </a:r>
                      <a:r>
                        <a:rPr lang="fr-FR" sz="1200" u="none" strike="noStrike" baseline="0" dirty="0">
                          <a:solidFill>
                            <a:schemeClr val="tx1">
                              <a:lumMod val="75000"/>
                              <a:lumOff val="25000"/>
                            </a:schemeClr>
                          </a:solidFill>
                          <a:effectLst/>
                        </a:rPr>
                        <a:t>pour aborder les projets du client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04031">
                <a:tc>
                  <a:txBody>
                    <a:bodyPr/>
                    <a:lstStyle/>
                    <a:p>
                      <a:pPr algn="l" fontAlgn="ctr"/>
                      <a:r>
                        <a:rPr lang="fr-FR" sz="1200" b="1" u="none" strike="noStrike" dirty="0">
                          <a:solidFill>
                            <a:schemeClr val="tx1">
                              <a:lumMod val="75000"/>
                              <a:lumOff val="25000"/>
                            </a:schemeClr>
                          </a:solidFill>
                          <a:effectLst/>
                          <a:hlinkClick r:id="rId6"/>
                        </a:rPr>
                        <a:t>Prêt projet</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Tout savoir sur le prêt</a:t>
                      </a:r>
                      <a:r>
                        <a:rPr lang="fr-FR" sz="1200" b="1" u="none" strike="noStrike" baseline="0" dirty="0">
                          <a:solidFill>
                            <a:schemeClr val="tx1">
                              <a:lumMod val="75000"/>
                              <a:lumOff val="25000"/>
                            </a:schemeClr>
                          </a:solidFill>
                          <a:effectLst/>
                        </a:rPr>
                        <a:t> projet</a:t>
                      </a:r>
                      <a:endParaRPr lang="fr-FR" sz="1200" b="1" u="none" strike="noStrike" dirty="0">
                        <a:solidFill>
                          <a:schemeClr val="tx1">
                            <a:lumMod val="75000"/>
                            <a:lumOff val="25000"/>
                          </a:schemeClr>
                        </a:solidFill>
                        <a:effectLst/>
                      </a:endParaRPr>
                    </a:p>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Proposer une offre en anticipation des besoins de nos clients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04031">
                <a:tc>
                  <a:txBody>
                    <a:bodyPr/>
                    <a:lstStyle/>
                    <a:p>
                      <a:pPr algn="l" fontAlgn="ctr"/>
                      <a:r>
                        <a:rPr lang="fr-FR" sz="1200" b="1" u="none" strike="noStrike" dirty="0">
                          <a:solidFill>
                            <a:schemeClr val="tx1">
                              <a:lumMod val="75000"/>
                              <a:lumOff val="25000"/>
                            </a:schemeClr>
                          </a:solidFill>
                          <a:effectLst/>
                          <a:hlinkClick r:id="rId7"/>
                        </a:rPr>
                        <a:t>OAV offres green</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Prendre connaissance des </a:t>
                      </a:r>
                      <a:r>
                        <a:rPr lang="fr-FR" sz="1200" b="1" u="none" strike="noStrike" dirty="0">
                          <a:solidFill>
                            <a:schemeClr val="tx1">
                              <a:lumMod val="75000"/>
                              <a:lumOff val="25000"/>
                            </a:schemeClr>
                          </a:solidFill>
                          <a:effectLst/>
                        </a:rPr>
                        <a:t>prêts</a:t>
                      </a:r>
                      <a:r>
                        <a:rPr lang="fr-FR" sz="1200" b="1" u="none" strike="noStrike" baseline="0" dirty="0">
                          <a:solidFill>
                            <a:schemeClr val="tx1">
                              <a:lumMod val="75000"/>
                              <a:lumOff val="25000"/>
                            </a:schemeClr>
                          </a:solidFill>
                          <a:effectLst/>
                        </a:rPr>
                        <a:t> véhicule propre et rénov’ énergie</a:t>
                      </a:r>
                    </a:p>
                    <a:p>
                      <a:pPr marL="171450" indent="-171450" algn="l" fontAlgn="ctr">
                        <a:buFont typeface="Wingdings" panose="05000000000000000000" pitchFamily="2" charset="2"/>
                        <a:buChar char="§"/>
                      </a:pPr>
                      <a:r>
                        <a:rPr lang="fr-FR" sz="1200" b="0" u="none" strike="noStrike" dirty="0">
                          <a:solidFill>
                            <a:schemeClr val="tx1">
                              <a:lumMod val="75000"/>
                              <a:lumOff val="25000"/>
                            </a:schemeClr>
                          </a:solidFill>
                          <a:effectLst/>
                        </a:rPr>
                        <a:t>Adapter notre proposition aux besoins et valeurs green de nos </a:t>
                      </a:r>
                      <a:r>
                        <a:rPr lang="fr-FR" sz="1200" u="none" strike="noStrike" dirty="0">
                          <a:solidFill>
                            <a:schemeClr val="tx1">
                              <a:lumMod val="75000"/>
                              <a:lumOff val="25000"/>
                            </a:schemeClr>
                          </a:solidFill>
                          <a:effectLst/>
                        </a:rPr>
                        <a:t>clients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04031">
                <a:tc>
                  <a:txBody>
                    <a:bodyPr/>
                    <a:lstStyle/>
                    <a:p>
                      <a:pPr algn="l" fontAlgn="ctr"/>
                      <a:r>
                        <a:rPr lang="fr-FR" sz="1200" b="1" u="none" strike="noStrike" dirty="0">
                          <a:solidFill>
                            <a:schemeClr val="tx1">
                              <a:lumMod val="75000"/>
                              <a:lumOff val="25000"/>
                            </a:schemeClr>
                          </a:solidFill>
                          <a:effectLst/>
                          <a:hlinkClick r:id="rId8"/>
                        </a:rPr>
                        <a:t>OAV offres équipement</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Prendre connaissance de l’</a:t>
                      </a:r>
                      <a:r>
                        <a:rPr lang="fr-FR" sz="1200" b="1" u="none" strike="noStrike" dirty="0">
                          <a:solidFill>
                            <a:schemeClr val="tx1">
                              <a:lumMod val="75000"/>
                              <a:lumOff val="25000"/>
                            </a:schemeClr>
                          </a:solidFill>
                          <a:effectLst/>
                        </a:rPr>
                        <a:t>offre à taux préférentiels</a:t>
                      </a:r>
                      <a:r>
                        <a:rPr lang="fr-FR" sz="1200" b="1" u="none" strike="noStrike" baseline="0" dirty="0">
                          <a:solidFill>
                            <a:schemeClr val="tx1">
                              <a:lumMod val="75000"/>
                              <a:lumOff val="25000"/>
                            </a:schemeClr>
                          </a:solidFill>
                          <a:effectLst/>
                        </a:rPr>
                        <a:t> en auto et travaux</a:t>
                      </a:r>
                      <a:endParaRPr lang="fr-FR" sz="1200" b="1" u="none" strike="noStrike" dirty="0">
                        <a:solidFill>
                          <a:schemeClr val="tx1">
                            <a:lumMod val="75000"/>
                            <a:lumOff val="25000"/>
                          </a:schemeClr>
                        </a:solidFill>
                        <a:effectLst/>
                      </a:endParaRPr>
                    </a:p>
                    <a:p>
                      <a:pPr marL="171450" indent="-171450" algn="l" fontAlgn="ctr">
                        <a:buFont typeface="Wingdings" panose="05000000000000000000" pitchFamily="2" charset="2"/>
                        <a:buChar char="§"/>
                      </a:pPr>
                      <a:r>
                        <a:rPr lang="fr-FR" sz="1200" b="0" u="none" strike="noStrike" dirty="0">
                          <a:solidFill>
                            <a:schemeClr val="tx1">
                              <a:lumMod val="75000"/>
                              <a:lumOff val="25000"/>
                            </a:schemeClr>
                          </a:solidFill>
                          <a:effectLst/>
                        </a:rPr>
                        <a:t>Savoir répondre au besoin global </a:t>
                      </a:r>
                      <a:r>
                        <a:rPr lang="fr-FR" sz="1200" u="none" strike="noStrike" dirty="0">
                          <a:solidFill>
                            <a:schemeClr val="tx1">
                              <a:lumMod val="75000"/>
                              <a:lumOff val="25000"/>
                            </a:schemeClr>
                          </a:solidFill>
                          <a:effectLst/>
                        </a:rPr>
                        <a:t>de son client et adapter notre offre</a:t>
                      </a:r>
                      <a:endParaRPr lang="fr-FR" sz="1200" b="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04031">
                <a:tc>
                  <a:txBody>
                    <a:bodyPr/>
                    <a:lstStyle/>
                    <a:p>
                      <a:pPr algn="l" fontAlgn="ctr"/>
                      <a:r>
                        <a:rPr lang="fr-FR" sz="1200" b="1" u="none" strike="noStrike" dirty="0">
                          <a:solidFill>
                            <a:schemeClr val="tx1">
                              <a:lumMod val="75000"/>
                              <a:lumOff val="25000"/>
                            </a:schemeClr>
                          </a:solidFill>
                          <a:effectLst/>
                          <a:hlinkClick r:id="rId8"/>
                        </a:rPr>
                        <a:t>OAV Prêt auto &amp; moi (crédit et assurance)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a:solidFill>
                            <a:schemeClr val="tx1">
                              <a:lumMod val="75000"/>
                              <a:lumOff val="25000"/>
                            </a:schemeClr>
                          </a:solidFill>
                          <a:effectLst/>
                        </a:rPr>
                        <a:t>Prendre connaissance du </a:t>
                      </a:r>
                      <a:r>
                        <a:rPr lang="fr-FR" sz="1200" b="1" u="none" strike="noStrike" dirty="0">
                          <a:solidFill>
                            <a:schemeClr val="tx1">
                              <a:lumMod val="75000"/>
                              <a:lumOff val="25000"/>
                            </a:schemeClr>
                          </a:solidFill>
                          <a:effectLst/>
                        </a:rPr>
                        <a:t>prêt auto &amp; moi</a:t>
                      </a:r>
                      <a:endParaRPr lang="fr-FR" sz="1200" b="0" u="none" strike="noStrike" dirty="0">
                        <a:solidFill>
                          <a:schemeClr val="tx1">
                            <a:lumMod val="75000"/>
                            <a:lumOff val="25000"/>
                          </a:schemeClr>
                        </a:solidFill>
                        <a:effectLst/>
                      </a:endParaRPr>
                    </a:p>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u="none" strike="noStrike" dirty="0">
                          <a:solidFill>
                            <a:schemeClr val="tx1">
                              <a:lumMod val="75000"/>
                              <a:lumOff val="25000"/>
                            </a:schemeClr>
                          </a:solidFill>
                          <a:effectLst/>
                        </a:rPr>
                        <a:t>Réaliser</a:t>
                      </a:r>
                      <a:r>
                        <a:rPr lang="fr-FR" sz="1200" b="0" u="none" strike="noStrike" baseline="0" dirty="0">
                          <a:solidFill>
                            <a:schemeClr val="tx1">
                              <a:lumMod val="75000"/>
                              <a:lumOff val="25000"/>
                            </a:schemeClr>
                          </a:solidFill>
                          <a:effectLst/>
                        </a:rPr>
                        <a:t> une vente couplée sur 2 univers complémentaires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04031">
                <a:tc>
                  <a:txBody>
                    <a:bodyPr/>
                    <a:lstStyle/>
                    <a:p>
                      <a:pPr algn="l" fontAlgn="ctr"/>
                      <a:r>
                        <a:rPr lang="fr-FR" sz="1200" b="1" u="none" strike="noStrike" dirty="0">
                          <a:solidFill>
                            <a:schemeClr val="tx1">
                              <a:lumMod val="75000"/>
                              <a:lumOff val="25000"/>
                            </a:schemeClr>
                          </a:solidFill>
                          <a:effectLst/>
                          <a:hlinkClick r:id="rId9"/>
                        </a:rPr>
                        <a:t>OAV Prêt auto prime à la conversion</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u="none" strike="noStrike" dirty="0">
                          <a:solidFill>
                            <a:schemeClr val="tx1">
                              <a:lumMod val="75000"/>
                              <a:lumOff val="25000"/>
                            </a:schemeClr>
                          </a:solidFill>
                          <a:effectLst/>
                        </a:rPr>
                        <a:t>Tout savoir sur la </a:t>
                      </a:r>
                      <a:r>
                        <a:rPr lang="fr-FR" sz="1200" b="1" u="none" strike="noStrike" dirty="0">
                          <a:solidFill>
                            <a:schemeClr val="tx1">
                              <a:lumMod val="75000"/>
                              <a:lumOff val="25000"/>
                            </a:schemeClr>
                          </a:solidFill>
                          <a:effectLst/>
                        </a:rPr>
                        <a:t>prime à la conversion</a:t>
                      </a:r>
                    </a:p>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Connaître les enjeux et les détails du dispositif</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504031">
                <a:tc>
                  <a:txBody>
                    <a:bodyPr/>
                    <a:lstStyle/>
                    <a:p>
                      <a:r>
                        <a:rPr lang="fr-FR" sz="1200" b="1" dirty="0">
                          <a:solidFill>
                            <a:schemeClr val="tx1">
                              <a:lumMod val="75000"/>
                              <a:lumOff val="25000"/>
                            </a:schemeClr>
                          </a:solidFill>
                          <a:hlinkClick r:id="rId10"/>
                        </a:rPr>
                        <a:t>OAV Prêt</a:t>
                      </a:r>
                      <a:r>
                        <a:rPr lang="fr-FR" sz="1200" b="1" baseline="0" dirty="0">
                          <a:solidFill>
                            <a:schemeClr val="tx1">
                              <a:lumMod val="75000"/>
                              <a:lumOff val="25000"/>
                            </a:schemeClr>
                          </a:solidFill>
                          <a:hlinkClick r:id="rId10"/>
                        </a:rPr>
                        <a:t> mobilité urbaine</a:t>
                      </a:r>
                      <a:endParaRPr lang="fr-FR" sz="1200" b="1" dirty="0">
                        <a:solidFill>
                          <a:schemeClr val="tx1">
                            <a:lumMod val="75000"/>
                            <a:lumOff val="25000"/>
                          </a:schemeClr>
                        </a:solidFill>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buFont typeface="Wingdings" panose="05000000000000000000" pitchFamily="2" charset="2"/>
                        <a:buChar char="§"/>
                      </a:pPr>
                      <a:r>
                        <a:rPr lang="fr-FR" sz="1200" b="0" dirty="0">
                          <a:solidFill>
                            <a:schemeClr val="tx1">
                              <a:lumMod val="75000"/>
                              <a:lumOff val="25000"/>
                            </a:schemeClr>
                          </a:solidFill>
                        </a:rPr>
                        <a:t>Maîtriser l’offre de </a:t>
                      </a:r>
                      <a:r>
                        <a:rPr lang="fr-FR" sz="1200" b="1" dirty="0">
                          <a:solidFill>
                            <a:schemeClr val="tx1">
                              <a:lumMod val="75000"/>
                              <a:lumOff val="25000"/>
                            </a:schemeClr>
                          </a:solidFill>
                        </a:rPr>
                        <a:t>mobilité urbaine</a:t>
                      </a:r>
                    </a:p>
                    <a:p>
                      <a:pPr marL="171450" indent="-171450">
                        <a:buFont typeface="Wingdings" panose="05000000000000000000" pitchFamily="2" charset="2"/>
                        <a:buChar char="§"/>
                      </a:pPr>
                      <a:r>
                        <a:rPr lang="fr-FR" sz="1200" dirty="0">
                          <a:solidFill>
                            <a:schemeClr val="tx1">
                              <a:lumMod val="75000"/>
                              <a:lumOff val="25000"/>
                            </a:schemeClr>
                          </a:solidFill>
                        </a:rPr>
                        <a:t>Proposer ces </a:t>
                      </a:r>
                      <a:r>
                        <a:rPr lang="fr-FR" sz="1200" b="1" dirty="0">
                          <a:solidFill>
                            <a:schemeClr val="tx1">
                              <a:lumMod val="75000"/>
                              <a:lumOff val="25000"/>
                            </a:schemeClr>
                          </a:solidFill>
                        </a:rPr>
                        <a:t>nouvelles solutions </a:t>
                      </a:r>
                      <a:r>
                        <a:rPr lang="fr-FR" sz="1200" dirty="0">
                          <a:solidFill>
                            <a:schemeClr val="tx1">
                              <a:lumMod val="75000"/>
                              <a:lumOff val="25000"/>
                            </a:schemeClr>
                          </a:solidFill>
                        </a:rPr>
                        <a:t>pour une clientèle jeune et/ou urbaine</a:t>
                      </a:r>
                    </a:p>
                  </a:txBody>
                  <a:tcPr marL="4526" marR="4526" marT="603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04031">
                <a:tc>
                  <a:txBody>
                    <a:bodyPr/>
                    <a:lstStyle/>
                    <a:p>
                      <a:r>
                        <a:rPr lang="fr-FR" sz="1200" b="1" dirty="0">
                          <a:solidFill>
                            <a:schemeClr val="tx1">
                              <a:lumMod val="75000"/>
                              <a:lumOff val="25000"/>
                            </a:schemeClr>
                          </a:solidFill>
                          <a:hlinkClick r:id="rId11"/>
                        </a:rPr>
                        <a:t>OAV</a:t>
                      </a:r>
                      <a:r>
                        <a:rPr lang="fr-FR" sz="1200" b="1" baseline="0" dirty="0">
                          <a:solidFill>
                            <a:schemeClr val="tx1">
                              <a:lumMod val="75000"/>
                              <a:lumOff val="25000"/>
                            </a:schemeClr>
                          </a:solidFill>
                          <a:hlinkClick r:id="rId11"/>
                        </a:rPr>
                        <a:t> LOA / LLD</a:t>
                      </a:r>
                      <a:endParaRPr lang="fr-FR" sz="1200" b="1" dirty="0">
                        <a:solidFill>
                          <a:schemeClr val="tx1">
                            <a:lumMod val="75000"/>
                            <a:lumOff val="25000"/>
                          </a:schemeClr>
                        </a:solidFill>
                      </a:endParaRPr>
                    </a:p>
                  </a:txBody>
                  <a:tcPr marL="5076" marR="5076" marT="6767" marB="0" anchor="ctr">
                    <a:lnT w="12700" cap="flat" cmpd="sng" algn="ctr">
                      <a:solidFill>
                        <a:schemeClr val="bg1">
                          <a:lumMod val="95000"/>
                        </a:schemeClr>
                      </a:solidFill>
                      <a:prstDash val="solid"/>
                      <a:round/>
                      <a:headEnd type="none" w="med" len="med"/>
                      <a:tailEnd type="none" w="med" len="med"/>
                    </a:lnT>
                    <a:solidFill>
                      <a:schemeClr val="bg1"/>
                    </a:solidFill>
                  </a:tcPr>
                </a:tc>
                <a:tc>
                  <a:txBody>
                    <a:bodyPr/>
                    <a:lstStyle/>
                    <a:p>
                      <a:pPr marL="171450" indent="-171450">
                        <a:buFont typeface="Wingdings" panose="05000000000000000000" pitchFamily="2" charset="2"/>
                        <a:buChar char="§"/>
                      </a:pPr>
                      <a:r>
                        <a:rPr lang="fr-FR" sz="1200" b="0" dirty="0">
                          <a:solidFill>
                            <a:schemeClr val="tx1">
                              <a:lumMod val="75000"/>
                              <a:lumOff val="25000"/>
                            </a:schemeClr>
                          </a:solidFill>
                        </a:rPr>
                        <a:t>Découvrir nos </a:t>
                      </a:r>
                      <a:r>
                        <a:rPr lang="fr-FR" sz="1200" b="1" dirty="0">
                          <a:solidFill>
                            <a:schemeClr val="tx1">
                              <a:lumMod val="75000"/>
                              <a:lumOff val="25000"/>
                            </a:schemeClr>
                          </a:solidFill>
                        </a:rPr>
                        <a:t>offres de leasing : </a:t>
                      </a:r>
                      <a:r>
                        <a:rPr lang="fr-FR" sz="1200" dirty="0">
                          <a:solidFill>
                            <a:schemeClr val="tx1">
                              <a:lumMod val="75000"/>
                              <a:lumOff val="25000"/>
                            </a:schemeClr>
                          </a:solidFill>
                        </a:rPr>
                        <a:t>Location avec</a:t>
                      </a:r>
                      <a:r>
                        <a:rPr lang="fr-FR" sz="1200" baseline="0" dirty="0">
                          <a:solidFill>
                            <a:schemeClr val="tx1">
                              <a:lumMod val="75000"/>
                              <a:lumOff val="25000"/>
                            </a:schemeClr>
                          </a:solidFill>
                        </a:rPr>
                        <a:t> Option d’Achat et Location L</a:t>
                      </a:r>
                      <a:r>
                        <a:rPr lang="fr-FR" sz="1200" dirty="0">
                          <a:solidFill>
                            <a:schemeClr val="tx1">
                              <a:lumMod val="75000"/>
                              <a:lumOff val="25000"/>
                            </a:schemeClr>
                          </a:solidFill>
                        </a:rPr>
                        <a:t>ongue Durée</a:t>
                      </a:r>
                    </a:p>
                    <a:p>
                      <a:pPr marL="171450" indent="-171450">
                        <a:buFont typeface="Wingdings" panose="05000000000000000000" pitchFamily="2" charset="2"/>
                        <a:buChar char="§"/>
                      </a:pPr>
                      <a:r>
                        <a:rPr lang="fr-FR" sz="1200" dirty="0">
                          <a:solidFill>
                            <a:schemeClr val="tx1">
                              <a:lumMod val="75000"/>
                              <a:lumOff val="25000"/>
                            </a:schemeClr>
                          </a:solidFill>
                        </a:rPr>
                        <a:t>Proposer ces formules</a:t>
                      </a:r>
                      <a:r>
                        <a:rPr lang="fr-FR" sz="1200" baseline="0" dirty="0">
                          <a:solidFill>
                            <a:schemeClr val="tx1">
                              <a:lumMod val="75000"/>
                              <a:lumOff val="25000"/>
                            </a:schemeClr>
                          </a:solidFill>
                        </a:rPr>
                        <a:t> aux clients appétents</a:t>
                      </a:r>
                      <a:endParaRPr lang="fr-FR" sz="1200" dirty="0">
                        <a:solidFill>
                          <a:schemeClr val="tx1">
                            <a:lumMod val="75000"/>
                            <a:lumOff val="25000"/>
                          </a:schemeClr>
                        </a:solidFill>
                      </a:endParaRPr>
                    </a:p>
                  </a:txBody>
                  <a:tcPr marL="4526" marR="4526" marT="6034" marB="0" anchor="ctr">
                    <a:lnT w="12700" cap="flat" cmpd="sng" algn="ctr">
                      <a:solidFill>
                        <a:schemeClr val="bg1">
                          <a:lumMod val="9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10007"/>
                  </a:ext>
                </a:extLst>
              </a:tr>
            </a:tbl>
          </a:graphicData>
        </a:graphic>
      </p:graphicFrame>
      <p:pic>
        <p:nvPicPr>
          <p:cNvPr id="38948" name="Picture 2" descr="Sticker arbre été vert pas cher Etiquette &amp;amp;amp; Autocollant">
            <a:extLst>
              <a:ext uri="{FF2B5EF4-FFF2-40B4-BE49-F238E27FC236}">
                <a16:creationId xmlns:a16="http://schemas.microsoft.com/office/drawing/2014/main" id="{1224AD4C-6218-4585-88D2-B0BDE7FAC34B}"/>
              </a:ext>
            </a:extLst>
          </p:cNvPr>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41525" y="3302000"/>
            <a:ext cx="6159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Sticker arbre été vert pas cher Etiquette &amp;amp;amp; Autocollant">
            <a:extLst>
              <a:ext uri="{FF2B5EF4-FFF2-40B4-BE49-F238E27FC236}">
                <a16:creationId xmlns:a16="http://schemas.microsoft.com/office/drawing/2014/main" id="{3D9623A9-985D-42FF-B35D-BD72185A60D4}"/>
              </a:ext>
            </a:extLst>
          </p:cNvPr>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17788" y="5307285"/>
            <a:ext cx="6159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5">
            <a:extLst>
              <a:ext uri="{FF2B5EF4-FFF2-40B4-BE49-F238E27FC236}">
                <a16:creationId xmlns:a16="http://schemas.microsoft.com/office/drawing/2014/main" id="{AC609ACF-E8BA-48A9-9928-EBA0D7D57B82}"/>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49"/>
            <a:ext cx="12192000" cy="60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a:extLst>
              <a:ext uri="{FF2B5EF4-FFF2-40B4-BE49-F238E27FC236}">
                <a16:creationId xmlns:a16="http://schemas.microsoft.com/office/drawing/2014/main" id="{33F61A87-A56C-4F2C-AC22-7722BCC4EB88}"/>
              </a:ext>
            </a:extLst>
          </p:cNvPr>
          <p:cNvSpPr>
            <a:spLocks noGrp="1"/>
          </p:cNvSpPr>
          <p:nvPr>
            <p:ph type="body" sz="quarter" idx="12"/>
          </p:nvPr>
        </p:nvSpPr>
        <p:spPr>
          <a:xfrm>
            <a:off x="695325" y="463550"/>
            <a:ext cx="10980738" cy="857250"/>
          </a:xfrm>
        </p:spPr>
        <p:txBody>
          <a:bodyPr/>
          <a:lstStyle/>
          <a:p>
            <a:pPr eaLnBrk="1" hangingPunct="1">
              <a:defRPr/>
            </a:pPr>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36867" name="Groupe 11">
            <a:extLst>
              <a:ext uri="{FF2B5EF4-FFF2-40B4-BE49-F238E27FC236}">
                <a16:creationId xmlns:a16="http://schemas.microsoft.com/office/drawing/2014/main" id="{96C40FA4-953B-4B4D-A066-529AABF67D40}"/>
              </a:ext>
            </a:extLst>
          </p:cNvPr>
          <p:cNvGrpSpPr>
            <a:grpSpLocks/>
          </p:cNvGrpSpPr>
          <p:nvPr/>
        </p:nvGrpSpPr>
        <p:grpSpPr bwMode="auto">
          <a:xfrm>
            <a:off x="819150" y="2717800"/>
            <a:ext cx="10350500" cy="3386138"/>
            <a:chOff x="1786504" y="2594939"/>
            <a:chExt cx="8699613" cy="3385229"/>
          </a:xfrm>
        </p:grpSpPr>
        <p:sp>
          <p:nvSpPr>
            <p:cNvPr id="23" name="Rectangle à coins arrondis 65">
              <a:extLst>
                <a:ext uri="{FF2B5EF4-FFF2-40B4-BE49-F238E27FC236}">
                  <a16:creationId xmlns:a16="http://schemas.microsoft.com/office/drawing/2014/main" id="{56CC14EA-876F-4A3F-AF3B-8D62D35387C3}"/>
                </a:ext>
              </a:extLst>
            </p:cNvPr>
            <p:cNvSpPr/>
            <p:nvPr/>
          </p:nvSpPr>
          <p:spPr>
            <a:xfrm>
              <a:off x="7469273" y="4150271"/>
              <a:ext cx="3016844" cy="182989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3A6221BF-CB3A-4C7B-91D4-8FAF5EE28990}"/>
                </a:ext>
              </a:extLst>
            </p:cNvPr>
            <p:cNvSpPr/>
            <p:nvPr/>
          </p:nvSpPr>
          <p:spPr>
            <a:xfrm>
              <a:off x="1786504" y="2594939"/>
              <a:ext cx="1511758" cy="277738"/>
            </a:xfrm>
            <a:prstGeom prst="rect">
              <a:avLst/>
            </a:prstGeom>
          </p:spPr>
          <p:txBody>
            <a:bodyPr>
              <a:spAutoFit/>
            </a:bodyPr>
            <a:lstStyle/>
            <a:p>
              <a:pPr>
                <a:spcBef>
                  <a:spcPct val="20000"/>
                </a:spcBef>
                <a:defRPr/>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98D4D78E-A298-49C2-9EF4-65CA85058684}"/>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36869" name="Image 2">
            <a:extLst>
              <a:ext uri="{FF2B5EF4-FFF2-40B4-BE49-F238E27FC236}">
                <a16:creationId xmlns:a16="http://schemas.microsoft.com/office/drawing/2014/main" id="{C5D41A91-974D-4FB5-899E-14F6316A36C2}"/>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92650" y="1535113"/>
            <a:ext cx="86201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Espace réservé du contenu 4">
            <a:extLst>
              <a:ext uri="{FF2B5EF4-FFF2-40B4-BE49-F238E27FC236}">
                <a16:creationId xmlns:a16="http://schemas.microsoft.com/office/drawing/2014/main" id="{291CCEB1-D162-4865-8EB1-C2A9405D7F1E}"/>
              </a:ext>
            </a:extLst>
          </p:cNvPr>
          <p:cNvSpPr txBox="1">
            <a:spLocks noChangeArrowheads="1"/>
          </p:cNvSpPr>
          <p:nvPr/>
        </p:nvSpPr>
        <p:spPr bwMode="auto">
          <a:xfrm>
            <a:off x="688975" y="1084263"/>
            <a:ext cx="759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pPr>
            <a:r>
              <a:rPr lang="fr-FR" altLang="fr-FR" sz="1400" b="1">
                <a:solidFill>
                  <a:srgbClr val="404040"/>
                </a:solidFill>
              </a:rPr>
              <a:t>Les outils de la </a:t>
            </a:r>
            <a:r>
              <a:rPr lang="fr-FR" altLang="fr-FR" sz="1400" b="1">
                <a:solidFill>
                  <a:srgbClr val="7A2C78"/>
                </a:solidFill>
              </a:rPr>
              <a:t>BANCARISATION</a:t>
            </a:r>
            <a:endParaRPr lang="fr-FR" altLang="fr-FR" sz="1200">
              <a:solidFill>
                <a:srgbClr val="7A2C78"/>
              </a:solidFill>
            </a:endParaRPr>
          </a:p>
        </p:txBody>
      </p:sp>
      <p:graphicFrame>
        <p:nvGraphicFramePr>
          <p:cNvPr id="22" name="Tableau 21">
            <a:extLst>
              <a:ext uri="{FF2B5EF4-FFF2-40B4-BE49-F238E27FC236}">
                <a16:creationId xmlns:a16="http://schemas.microsoft.com/office/drawing/2014/main" id="{F2A044CD-808A-488A-803A-7979175797CC}"/>
              </a:ext>
            </a:extLst>
          </p:cNvPr>
          <p:cNvGraphicFramePr>
            <a:graphicFrameLocks noGrp="1"/>
          </p:cNvGraphicFramePr>
          <p:nvPr>
            <p:extLst>
              <p:ext uri="{D42A27DB-BD31-4B8C-83A1-F6EECF244321}">
                <p14:modId xmlns:p14="http://schemas.microsoft.com/office/powerpoint/2010/main" val="4150947569"/>
              </p:ext>
            </p:extLst>
          </p:nvPr>
        </p:nvGraphicFramePr>
        <p:xfrm>
          <a:off x="695325" y="2276475"/>
          <a:ext cx="10926763" cy="4132264"/>
        </p:xfrm>
        <a:graphic>
          <a:graphicData uri="http://schemas.openxmlformats.org/drawingml/2006/table">
            <a:tbl>
              <a:tblPr firstRow="1" bandRow="1">
                <a:tableStyleId>{2D5ABB26-0587-4C30-8999-92F81FD0307C}</a:tableStyleId>
              </a:tblPr>
              <a:tblGrid>
                <a:gridCol w="4003271">
                  <a:extLst>
                    <a:ext uri="{9D8B030D-6E8A-4147-A177-3AD203B41FA5}">
                      <a16:colId xmlns:a16="http://schemas.microsoft.com/office/drawing/2014/main" val="20000"/>
                    </a:ext>
                  </a:extLst>
                </a:gridCol>
                <a:gridCol w="6923492">
                  <a:extLst>
                    <a:ext uri="{9D8B030D-6E8A-4147-A177-3AD203B41FA5}">
                      <a16:colId xmlns:a16="http://schemas.microsoft.com/office/drawing/2014/main" val="20001"/>
                    </a:ext>
                  </a:extLst>
                </a:gridCol>
              </a:tblGrid>
              <a:tr h="272019">
                <a:tc>
                  <a:txBody>
                    <a:bodyPr/>
                    <a:lstStyle/>
                    <a:p>
                      <a:pPr algn="l" fontAlgn="ctr"/>
                      <a:r>
                        <a:rPr lang="fr-FR" sz="1200" b="1" u="none" strike="noStrike" dirty="0">
                          <a:solidFill>
                            <a:schemeClr val="tx1">
                              <a:lumMod val="75000"/>
                              <a:lumOff val="25000"/>
                            </a:schemeClr>
                          </a:solidFill>
                          <a:effectLst/>
                          <a:hlinkClick r:id="rId5"/>
                        </a:rPr>
                        <a:t>Le Book BANCA</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Accéder directement aux </a:t>
                      </a:r>
                      <a:r>
                        <a:rPr lang="fr-FR" sz="1200" b="1" u="none" strike="noStrike" dirty="0">
                          <a:solidFill>
                            <a:schemeClr val="tx1">
                              <a:lumMod val="75000"/>
                              <a:lumOff val="25000"/>
                            </a:schemeClr>
                          </a:solidFill>
                          <a:effectLst/>
                        </a:rPr>
                        <a:t>informations indispensables </a:t>
                      </a:r>
                      <a:r>
                        <a:rPr lang="fr-FR" sz="1200" u="none" strike="noStrike" dirty="0">
                          <a:solidFill>
                            <a:schemeClr val="tx1">
                              <a:lumMod val="75000"/>
                              <a:lumOff val="25000"/>
                            </a:schemeClr>
                          </a:solidFill>
                          <a:effectLst/>
                        </a:rPr>
                        <a:t>de l'offre BANCA</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72019">
                <a:tc>
                  <a:txBody>
                    <a:bodyPr/>
                    <a:lstStyle/>
                    <a:p>
                      <a:pPr algn="l" fontAlgn="ctr"/>
                      <a:r>
                        <a:rPr lang="fr-FR" sz="1200" b="1" u="none" strike="noStrike" dirty="0">
                          <a:solidFill>
                            <a:schemeClr val="tx1">
                              <a:lumMod val="75000"/>
                              <a:lumOff val="25000"/>
                            </a:schemeClr>
                          </a:solidFill>
                          <a:effectLst/>
                          <a:hlinkClick r:id="rId6"/>
                        </a:rPr>
                        <a:t>Tutoriel</a:t>
                      </a:r>
                      <a:r>
                        <a:rPr lang="fr-FR" sz="1200" b="1" u="none" strike="noStrike" baseline="0" dirty="0">
                          <a:solidFill>
                            <a:schemeClr val="tx1">
                              <a:lumMod val="75000"/>
                              <a:lumOff val="25000"/>
                            </a:schemeClr>
                          </a:solidFill>
                          <a:effectLst/>
                          <a:hlinkClick r:id="rId6"/>
                        </a:rPr>
                        <a:t> Les Formules</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Découvrir </a:t>
                      </a:r>
                      <a:r>
                        <a:rPr lang="fr-FR" sz="1200" b="1" u="none" strike="noStrike" dirty="0">
                          <a:solidFill>
                            <a:schemeClr val="tx1">
                              <a:lumMod val="75000"/>
                              <a:lumOff val="25000"/>
                            </a:schemeClr>
                          </a:solidFill>
                          <a:effectLst/>
                        </a:rPr>
                        <a:t>tous les actes de gestions</a:t>
                      </a:r>
                      <a:r>
                        <a:rPr lang="fr-FR" sz="1200" b="1" u="none" strike="noStrike" baseline="0" dirty="0">
                          <a:solidFill>
                            <a:schemeClr val="tx1">
                              <a:lumMod val="75000"/>
                              <a:lumOff val="25000"/>
                            </a:schemeClr>
                          </a:solidFill>
                          <a:effectLst/>
                        </a:rPr>
                        <a:t> </a:t>
                      </a:r>
                      <a:r>
                        <a:rPr lang="fr-FR" sz="1200" u="none" strike="noStrike" baseline="0" dirty="0">
                          <a:solidFill>
                            <a:schemeClr val="tx1">
                              <a:lumMod val="75000"/>
                              <a:lumOff val="25000"/>
                            </a:schemeClr>
                          </a:solidFill>
                          <a:effectLst/>
                        </a:rPr>
                        <a:t>détaillés des Formules sous forme de tuto.</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72019">
                <a:tc>
                  <a:txBody>
                    <a:bodyPr/>
                    <a:lstStyle/>
                    <a:p>
                      <a:pPr algn="l" fontAlgn="ctr"/>
                      <a:r>
                        <a:rPr lang="fr-FR" sz="1200" b="1" u="none" strike="noStrike" dirty="0">
                          <a:solidFill>
                            <a:schemeClr val="tx1">
                              <a:lumMod val="75000"/>
                              <a:lumOff val="25000"/>
                            </a:schemeClr>
                          </a:solidFill>
                          <a:effectLst/>
                          <a:hlinkClick r:id="rId7"/>
                        </a:rPr>
                        <a:t>Fiche pratique Les Formules</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Prendre connaissance </a:t>
                      </a:r>
                      <a:r>
                        <a:rPr lang="fr-FR" sz="1200" b="1" u="none" strike="noStrike" dirty="0">
                          <a:solidFill>
                            <a:schemeClr val="tx1">
                              <a:lumMod val="75000"/>
                              <a:lumOff val="25000"/>
                            </a:schemeClr>
                          </a:solidFill>
                          <a:effectLst/>
                        </a:rPr>
                        <a:t>rapidement des essentiels </a:t>
                      </a:r>
                      <a:r>
                        <a:rPr lang="fr-FR" sz="1200" u="none" strike="noStrike" dirty="0">
                          <a:solidFill>
                            <a:schemeClr val="tx1">
                              <a:lumMod val="75000"/>
                              <a:lumOff val="25000"/>
                            </a:schemeClr>
                          </a:solidFill>
                          <a:effectLst/>
                        </a:rPr>
                        <a:t>de l’offre de bancarisation.</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34332">
                <a:tc>
                  <a:txBody>
                    <a:bodyPr/>
                    <a:lstStyle/>
                    <a:p>
                      <a:pPr algn="l" fontAlgn="ctr"/>
                      <a:r>
                        <a:rPr lang="fr-FR" sz="1200" b="1" u="none" strike="noStrike" dirty="0">
                          <a:solidFill>
                            <a:schemeClr val="tx1">
                              <a:lumMod val="75000"/>
                              <a:lumOff val="25000"/>
                            </a:schemeClr>
                          </a:solidFill>
                          <a:effectLst/>
                          <a:hlinkClick r:id="rId8"/>
                        </a:rPr>
                        <a:t>Tout savoir sur Les Formules</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Accéder à l’ensemble des </a:t>
                      </a:r>
                      <a:r>
                        <a:rPr lang="fr-FR" sz="1200" b="1" u="none" strike="noStrike" dirty="0">
                          <a:solidFill>
                            <a:schemeClr val="tx1">
                              <a:lumMod val="75000"/>
                              <a:lumOff val="25000"/>
                            </a:schemeClr>
                          </a:solidFill>
                          <a:effectLst/>
                        </a:rPr>
                        <a:t>documents clients ou outils d’aide à la vente </a:t>
                      </a:r>
                      <a:r>
                        <a:rPr lang="fr-FR" sz="1200" u="none" strike="noStrike" dirty="0">
                          <a:solidFill>
                            <a:schemeClr val="tx1">
                              <a:lumMod val="75000"/>
                              <a:lumOff val="25000"/>
                            </a:schemeClr>
                          </a:solidFill>
                          <a:effectLst/>
                        </a:rPr>
                        <a:t>sur</a:t>
                      </a:r>
                      <a:r>
                        <a:rPr lang="fr-FR" sz="1200" u="none" strike="noStrike" baseline="0" dirty="0">
                          <a:solidFill>
                            <a:schemeClr val="tx1">
                              <a:lumMod val="75000"/>
                              <a:lumOff val="25000"/>
                            </a:schemeClr>
                          </a:solidFill>
                          <a:effectLst/>
                        </a:rPr>
                        <a:t> Les</a:t>
                      </a:r>
                      <a:r>
                        <a:rPr lang="fr-FR" sz="1200" u="none" strike="noStrike" dirty="0">
                          <a:solidFill>
                            <a:schemeClr val="tx1">
                              <a:lumMod val="75000"/>
                              <a:lumOff val="25000"/>
                            </a:schemeClr>
                          </a:solidFill>
                          <a:effectLst/>
                        </a:rPr>
                        <a:t> Formules dans la Rubrique</a:t>
                      </a:r>
                      <a:r>
                        <a:rPr lang="fr-FR" sz="1200" u="none" strike="noStrike" baseline="0" dirty="0">
                          <a:solidFill>
                            <a:schemeClr val="tx1">
                              <a:lumMod val="75000"/>
                              <a:lumOff val="25000"/>
                            </a:schemeClr>
                          </a:solidFill>
                          <a:effectLst/>
                        </a:rPr>
                        <a:t> des Commerciaux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34332">
                <a:tc>
                  <a:txBody>
                    <a:bodyPr/>
                    <a:lstStyle/>
                    <a:p>
                      <a:pPr algn="l" fontAlgn="ctr"/>
                      <a:r>
                        <a:rPr lang="fr-FR" sz="1200" b="1" u="none" strike="noStrike" dirty="0">
                          <a:solidFill>
                            <a:schemeClr val="tx1">
                              <a:lumMod val="75000"/>
                              <a:lumOff val="25000"/>
                            </a:schemeClr>
                          </a:solidFill>
                          <a:effectLst/>
                          <a:hlinkClick r:id="rId9"/>
                        </a:rPr>
                        <a:t>Fiches</a:t>
                      </a:r>
                      <a:r>
                        <a:rPr lang="fr-FR" sz="1200" b="1" u="none" strike="noStrike" baseline="0" dirty="0">
                          <a:solidFill>
                            <a:schemeClr val="tx1">
                              <a:lumMod val="75000"/>
                              <a:lumOff val="25000"/>
                            </a:schemeClr>
                          </a:solidFill>
                          <a:effectLst/>
                          <a:hlinkClick r:id="rId9"/>
                        </a:rPr>
                        <a:t> produits Cartes bancaires Visa</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a:solidFill>
                            <a:schemeClr val="tx1">
                              <a:lumMod val="75000"/>
                              <a:lumOff val="25000"/>
                            </a:schemeClr>
                          </a:solidFill>
                          <a:effectLst/>
                        </a:rPr>
                        <a:t>Présenter de manière synthétique </a:t>
                      </a:r>
                      <a:r>
                        <a:rPr lang="fr-FR" sz="1200" b="1" u="none" strike="noStrike" dirty="0">
                          <a:solidFill>
                            <a:schemeClr val="tx1">
                              <a:lumMod val="75000"/>
                              <a:lumOff val="25000"/>
                            </a:schemeClr>
                          </a:solidFill>
                          <a:effectLst/>
                        </a:rPr>
                        <a:t>toute notre gamme de cartes bancaires</a:t>
                      </a:r>
                      <a:r>
                        <a:rPr lang="fr-FR" sz="1200" b="1" u="none" strike="noStrike" baseline="0" dirty="0">
                          <a:solidFill>
                            <a:schemeClr val="tx1">
                              <a:lumMod val="75000"/>
                              <a:lumOff val="25000"/>
                            </a:schemeClr>
                          </a:solidFill>
                          <a:effectLst/>
                        </a:rPr>
                        <a:t> Visa </a:t>
                      </a:r>
                      <a:r>
                        <a:rPr lang="fr-FR" sz="1200" b="1" u="none" strike="noStrike" dirty="0">
                          <a:solidFill>
                            <a:schemeClr val="tx1">
                              <a:lumMod val="75000"/>
                              <a:lumOff val="25000"/>
                            </a:schemeClr>
                          </a:solidFill>
                          <a:effectLst/>
                        </a:rPr>
                        <a:t>au client</a:t>
                      </a:r>
                      <a:r>
                        <a:rPr lang="fr-FR" sz="1200" u="none" strike="noStrike" dirty="0">
                          <a:solidFill>
                            <a:schemeClr val="tx1">
                              <a:lumMod val="75000"/>
                              <a:lumOff val="25000"/>
                            </a:schemeClr>
                          </a:solidFill>
                          <a:effectLst/>
                        </a:rPr>
                        <a:t>. Envoyer au client le lien afin qu'il puisse se documenter.</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72528">
                <a:tc>
                  <a:txBody>
                    <a:bodyPr/>
                    <a:lstStyle/>
                    <a:p>
                      <a:pPr algn="l" fontAlgn="ctr"/>
                      <a:r>
                        <a:rPr lang="fr-FR" sz="1200" b="1" i="0" u="none" strike="noStrike" dirty="0">
                          <a:solidFill>
                            <a:schemeClr val="tx1">
                              <a:lumMod val="75000"/>
                              <a:lumOff val="25000"/>
                            </a:schemeClr>
                          </a:solidFill>
                          <a:effectLst/>
                          <a:latin typeface="+mn-lt"/>
                          <a:cs typeface="Calibri" panose="020F0502020204030204" pitchFamily="34" charset="0"/>
                          <a:hlinkClick r:id="rId10"/>
                        </a:rPr>
                        <a:t>1 an avec ma Carte Visa</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Donner des </a:t>
                      </a:r>
                      <a:r>
                        <a:rPr lang="fr-FR" sz="1200" b="1" i="0" u="none" strike="noStrike" dirty="0">
                          <a:solidFill>
                            <a:schemeClr val="tx1">
                              <a:lumMod val="75000"/>
                              <a:lumOff val="25000"/>
                            </a:schemeClr>
                          </a:solidFill>
                          <a:effectLst/>
                          <a:latin typeface="+mn-lt"/>
                          <a:cs typeface="Calibri" panose="020F0502020204030204" pitchFamily="34" charset="0"/>
                        </a:rPr>
                        <a:t>exemples d’utilisation</a:t>
                      </a:r>
                      <a:r>
                        <a:rPr lang="fr-FR" sz="1200" b="0" i="0" u="none" strike="noStrike" dirty="0">
                          <a:solidFill>
                            <a:schemeClr val="tx1">
                              <a:lumMod val="75000"/>
                              <a:lumOff val="25000"/>
                            </a:schemeClr>
                          </a:solidFill>
                          <a:effectLst/>
                          <a:latin typeface="+mn-lt"/>
                          <a:cs typeface="Calibri" panose="020F0502020204030204" pitchFamily="34" charset="0"/>
                        </a:rPr>
                        <a:t> de sa carte Visa pour que le client puisse se projeter au quotidien</a:t>
                      </a: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534332">
                <a:tc>
                  <a:txBody>
                    <a:bodyPr/>
                    <a:lstStyle/>
                    <a:p>
                      <a:pPr algn="l" fontAlgn="ctr"/>
                      <a:r>
                        <a:rPr lang="fr-FR" sz="1200" b="1" u="none" strike="noStrike" dirty="0">
                          <a:solidFill>
                            <a:schemeClr val="tx1">
                              <a:lumMod val="75000"/>
                              <a:lumOff val="25000"/>
                            </a:schemeClr>
                          </a:solidFill>
                          <a:effectLst/>
                          <a:hlinkClick r:id="rId11"/>
                        </a:rPr>
                        <a:t>Tout savoir sur la Mobilité</a:t>
                      </a:r>
                      <a:r>
                        <a:rPr lang="fr-FR" sz="1200" b="1" u="none" strike="noStrike" baseline="0" dirty="0">
                          <a:solidFill>
                            <a:schemeClr val="tx1">
                              <a:lumMod val="75000"/>
                              <a:lumOff val="25000"/>
                            </a:schemeClr>
                          </a:solidFill>
                          <a:effectLst/>
                          <a:hlinkClick r:id="rId11"/>
                        </a:rPr>
                        <a:t> Bancaire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a:solidFill>
                            <a:schemeClr val="tx1">
                              <a:lumMod val="75000"/>
                              <a:lumOff val="25000"/>
                            </a:schemeClr>
                          </a:solidFill>
                          <a:effectLst/>
                        </a:rPr>
                        <a:t>Accéder à l’ensemble des </a:t>
                      </a:r>
                      <a:r>
                        <a:rPr lang="fr-FR" sz="1200" b="1" u="none" strike="noStrike" dirty="0">
                          <a:solidFill>
                            <a:schemeClr val="tx1">
                              <a:lumMod val="75000"/>
                              <a:lumOff val="25000"/>
                            </a:schemeClr>
                          </a:solidFill>
                          <a:effectLst/>
                        </a:rPr>
                        <a:t>documents clients ou outils d’aide à la vente</a:t>
                      </a:r>
                      <a:r>
                        <a:rPr lang="fr-FR" sz="1200" u="none" strike="noStrike" dirty="0">
                          <a:solidFill>
                            <a:schemeClr val="tx1">
                              <a:lumMod val="75000"/>
                              <a:lumOff val="25000"/>
                            </a:schemeClr>
                          </a:solidFill>
                          <a:effectLst/>
                        </a:rPr>
                        <a:t> sur</a:t>
                      </a:r>
                      <a:r>
                        <a:rPr lang="fr-FR" sz="1200" u="none" strike="noStrike" baseline="0" dirty="0">
                          <a:solidFill>
                            <a:schemeClr val="tx1">
                              <a:lumMod val="75000"/>
                              <a:lumOff val="25000"/>
                            </a:schemeClr>
                          </a:solidFill>
                          <a:effectLst/>
                        </a:rPr>
                        <a:t> la mobilité bancaire </a:t>
                      </a:r>
                      <a:r>
                        <a:rPr lang="fr-FR" sz="1200" u="none" strike="noStrike" dirty="0">
                          <a:solidFill>
                            <a:schemeClr val="tx1">
                              <a:lumMod val="75000"/>
                              <a:lumOff val="25000"/>
                            </a:schemeClr>
                          </a:solidFill>
                          <a:effectLst/>
                        </a:rPr>
                        <a:t>dans la Rubrique</a:t>
                      </a:r>
                      <a:r>
                        <a:rPr lang="fr-FR" sz="1200" u="none" strike="noStrike" baseline="0" dirty="0">
                          <a:solidFill>
                            <a:schemeClr val="tx1">
                              <a:lumMod val="75000"/>
                              <a:lumOff val="25000"/>
                            </a:schemeClr>
                          </a:solidFill>
                          <a:effectLst/>
                        </a:rPr>
                        <a:t> des Commerciaux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72019">
                <a:tc>
                  <a:txBody>
                    <a:bodyPr/>
                    <a:lstStyle/>
                    <a:p>
                      <a:pPr algn="l" fontAlgn="ctr"/>
                      <a:r>
                        <a:rPr lang="fr-FR" sz="1200" b="1" i="0" u="none" strike="noStrike" dirty="0">
                          <a:solidFill>
                            <a:schemeClr val="tx1">
                              <a:lumMod val="75000"/>
                              <a:lumOff val="25000"/>
                            </a:schemeClr>
                          </a:solidFill>
                          <a:effectLst/>
                          <a:latin typeface="+mn-lt"/>
                          <a:cs typeface="Calibri" panose="020F0502020204030204" pitchFamily="34" charset="0"/>
                          <a:hlinkClick r:id="rId12"/>
                        </a:rPr>
                        <a:t>HDJ Mobilité Bancaire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a:solidFill>
                            <a:schemeClr val="tx1">
                              <a:lumMod val="75000"/>
                              <a:lumOff val="25000"/>
                            </a:schemeClr>
                          </a:solidFill>
                          <a:effectLst/>
                          <a:latin typeface="+mn-lt"/>
                          <a:cs typeface="Calibri" panose="020F0502020204030204" pitchFamily="34" charset="0"/>
                        </a:rPr>
                        <a:t>Retrouver les informations sur la </a:t>
                      </a:r>
                      <a:r>
                        <a:rPr lang="fr-FR" sz="1200" b="1" i="0" u="none" strike="noStrike" dirty="0">
                          <a:solidFill>
                            <a:schemeClr val="tx1">
                              <a:lumMod val="75000"/>
                              <a:lumOff val="25000"/>
                            </a:schemeClr>
                          </a:solidFill>
                          <a:effectLst/>
                          <a:latin typeface="+mn-lt"/>
                          <a:cs typeface="Calibri" panose="020F0502020204030204" pitchFamily="34" charset="0"/>
                        </a:rPr>
                        <a:t>Mobilité Bancaire Entrante et Sortante</a:t>
                      </a: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534332">
                <a:tc>
                  <a:txBody>
                    <a:bodyPr/>
                    <a:lstStyle/>
                    <a:p>
                      <a:pPr algn="l" fontAlgn="ctr"/>
                      <a:r>
                        <a:rPr lang="fr-FR" sz="1200" b="1" u="none" strike="noStrike" dirty="0">
                          <a:solidFill>
                            <a:schemeClr val="tx1">
                              <a:lumMod val="75000"/>
                              <a:lumOff val="25000"/>
                            </a:schemeClr>
                          </a:solidFill>
                          <a:effectLst/>
                          <a:hlinkClick r:id="rId13"/>
                        </a:rPr>
                        <a:t>OAV IZICARTE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Prendre connaissance de l'offre IZICARTE</a:t>
                      </a:r>
                      <a:r>
                        <a:rPr lang="fr-FR" sz="1200" u="none" strike="noStrike" dirty="0">
                          <a:solidFill>
                            <a:schemeClr val="tx1">
                              <a:lumMod val="75000"/>
                              <a:lumOff val="25000"/>
                            </a:schemeClr>
                          </a:solidFill>
                          <a:effectLst/>
                        </a:rPr>
                        <a:t>. Savoir répondre au besoin global de son client et adapter notre offre. Préparer son entretien.</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534332">
                <a:tc>
                  <a:txBody>
                    <a:bodyPr/>
                    <a:lstStyle/>
                    <a:p>
                      <a:pPr algn="l" fontAlgn="ctr"/>
                      <a:r>
                        <a:rPr lang="fr-FR" sz="1200" b="1" i="0" u="none" strike="noStrike" dirty="0">
                          <a:solidFill>
                            <a:schemeClr val="tx1">
                              <a:lumMod val="75000"/>
                              <a:lumOff val="25000"/>
                            </a:schemeClr>
                          </a:solidFill>
                          <a:effectLst/>
                          <a:latin typeface="+mn-lt"/>
                          <a:cs typeface="Calibri" panose="020F0502020204030204" pitchFamily="34" charset="0"/>
                          <a:hlinkClick r:id="rId14"/>
                        </a:rPr>
                        <a:t>Atelier des Décodeurs Parents Ados</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noFill/>
                  </a:tcPr>
                </a:tc>
                <a:tc>
                  <a:txBody>
                    <a:bodyPr/>
                    <a:lstStyle/>
                    <a:p>
                      <a:pPr marL="171450" indent="-171450" algn="l" fontAlgn="ctr">
                        <a:buFont typeface="Wingdings" panose="05000000000000000000" pitchFamily="2" charset="2"/>
                        <a:buChar char="§"/>
                      </a:pPr>
                      <a:r>
                        <a:rPr lang="fr-FR" sz="1200" b="0" i="0" u="none" strike="noStrike" dirty="0">
                          <a:solidFill>
                            <a:schemeClr val="tx1">
                              <a:lumMod val="75000"/>
                              <a:lumOff val="25000"/>
                            </a:schemeClr>
                          </a:solidFill>
                          <a:effectLst/>
                          <a:latin typeface="+mn-lt"/>
                          <a:cs typeface="Calibri" panose="020F0502020204030204" pitchFamily="34" charset="0"/>
                        </a:rPr>
                        <a:t>Tout savoir sur les offres </a:t>
                      </a:r>
                      <a:r>
                        <a:rPr lang="fr-FR" sz="1200" b="0" i="0" u="none" strike="noStrike" dirty="0" err="1">
                          <a:solidFill>
                            <a:schemeClr val="tx1">
                              <a:lumMod val="75000"/>
                              <a:lumOff val="25000"/>
                            </a:schemeClr>
                          </a:solidFill>
                          <a:effectLst/>
                          <a:latin typeface="+mn-lt"/>
                          <a:cs typeface="Calibri" panose="020F0502020204030204" pitchFamily="34" charset="0"/>
                        </a:rPr>
                        <a:t>Banca</a:t>
                      </a:r>
                      <a:r>
                        <a:rPr lang="fr-FR" sz="1200" b="0" i="0" u="none" strike="noStrike" dirty="0">
                          <a:solidFill>
                            <a:schemeClr val="tx1">
                              <a:lumMod val="75000"/>
                              <a:lumOff val="25000"/>
                            </a:schemeClr>
                          </a:solidFill>
                          <a:effectLst/>
                          <a:latin typeface="+mn-lt"/>
                          <a:cs typeface="Calibri" panose="020F0502020204030204" pitchFamily="34" charset="0"/>
                        </a:rPr>
                        <a:t> des mineurs avec support interne et support à utiliser lors de vos RDV client.</a:t>
                      </a:r>
                    </a:p>
                  </a:txBody>
                  <a:tcPr marL="5076" marR="5076" marT="6768" marB="0" anchor="ctr">
                    <a:lnT w="12700" cap="flat" cmpd="sng" algn="ctr">
                      <a:solidFill>
                        <a:schemeClr val="bg1">
                          <a:lumMod val="95000"/>
                        </a:schemeClr>
                      </a:solidFill>
                      <a:prstDash val="solid"/>
                      <a:round/>
                      <a:headEnd type="none" w="med" len="med"/>
                      <a:tailEnd type="none" w="med" len="med"/>
                    </a:lnT>
                    <a:noFill/>
                  </a:tcPr>
                </a:tc>
                <a:extLst>
                  <a:ext uri="{0D108BD9-81ED-4DB2-BD59-A6C34878D82A}">
                    <a16:rowId xmlns:a16="http://schemas.microsoft.com/office/drawing/2014/main" val="10009"/>
                  </a:ext>
                </a:extLst>
              </a:tr>
            </a:tbl>
          </a:graphicData>
        </a:graphic>
      </p:graphicFrame>
      <p:grpSp>
        <p:nvGrpSpPr>
          <p:cNvPr id="24" name="Groupe 14">
            <a:extLst>
              <a:ext uri="{FF2B5EF4-FFF2-40B4-BE49-F238E27FC236}">
                <a16:creationId xmlns:a16="http://schemas.microsoft.com/office/drawing/2014/main" id="{00EB5D37-0AE1-4243-AF33-11003FB47C8F}"/>
              </a:ext>
            </a:extLst>
          </p:cNvPr>
          <p:cNvGrpSpPr>
            <a:grpSpLocks/>
          </p:cNvGrpSpPr>
          <p:nvPr/>
        </p:nvGrpSpPr>
        <p:grpSpPr bwMode="auto">
          <a:xfrm>
            <a:off x="695325" y="1550715"/>
            <a:ext cx="3888706" cy="717086"/>
            <a:chOff x="4802041" y="1571343"/>
            <a:chExt cx="2380893" cy="1114422"/>
          </a:xfrm>
          <a:solidFill>
            <a:srgbClr val="C00000"/>
          </a:solidFill>
        </p:grpSpPr>
        <p:sp>
          <p:nvSpPr>
            <p:cNvPr id="25" name="Rectangle 24" title="Arrière-plan d’icône">
              <a:extLst>
                <a:ext uri="{FF2B5EF4-FFF2-40B4-BE49-F238E27FC236}">
                  <a16:creationId xmlns:a16="http://schemas.microsoft.com/office/drawing/2014/main" id="{9BA0AA71-291D-4B3E-887A-892F822D2A18}"/>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6" name="Espace réservé du contenu 13">
              <a:extLst>
                <a:ext uri="{FF2B5EF4-FFF2-40B4-BE49-F238E27FC236}">
                  <a16:creationId xmlns:a16="http://schemas.microsoft.com/office/drawing/2014/main" id="{60B0BB51-32C7-48CB-9827-262FB53C0BDB}"/>
                </a:ext>
              </a:extLst>
            </p:cNvPr>
            <p:cNvSpPr txBox="1">
              <a:spLocks/>
            </p:cNvSpPr>
            <p:nvPr/>
          </p:nvSpPr>
          <p:spPr bwMode="auto">
            <a:xfrm>
              <a:off x="5814964" y="1980364"/>
              <a:ext cx="1257159"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7" name="Groupe 18">
            <a:extLst>
              <a:ext uri="{FF2B5EF4-FFF2-40B4-BE49-F238E27FC236}">
                <a16:creationId xmlns:a16="http://schemas.microsoft.com/office/drawing/2014/main" id="{741557ED-2B77-4C60-BD4F-A5ED053904A6}"/>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8" name="Rectangle 27" title="Arrière-plan d’icône">
              <a:extLst>
                <a:ext uri="{FF2B5EF4-FFF2-40B4-BE49-F238E27FC236}">
                  <a16:creationId xmlns:a16="http://schemas.microsoft.com/office/drawing/2014/main" id="{924BD8A9-1654-4D9C-AA2C-051D38EC3EC8}"/>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9" name="Espace réservé du contenu 13">
              <a:extLst>
                <a:ext uri="{FF2B5EF4-FFF2-40B4-BE49-F238E27FC236}">
                  <a16:creationId xmlns:a16="http://schemas.microsoft.com/office/drawing/2014/main" id="{C1BAFFB7-08E2-44EE-9046-FDD4EC712935}"/>
                </a:ext>
              </a:extLst>
            </p:cNvPr>
            <p:cNvSpPr txBox="1">
              <a:spLocks/>
            </p:cNvSpPr>
            <p:nvPr/>
          </p:nvSpPr>
          <p:spPr bwMode="auto">
            <a:xfrm>
              <a:off x="7985052" y="1985858"/>
              <a:ext cx="1540520"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OBJECTIFS</a:t>
              </a:r>
            </a:p>
          </p:txBody>
        </p:sp>
      </p:grpSp>
      <p:pic>
        <p:nvPicPr>
          <p:cNvPr id="30" name="Image 29">
            <a:extLst>
              <a:ext uri="{FF2B5EF4-FFF2-40B4-BE49-F238E27FC236}">
                <a16:creationId xmlns:a16="http://schemas.microsoft.com/office/drawing/2014/main" id="{D7C44E45-2684-470B-B271-E0CE558E5D22}"/>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36904" name="Image 2">
            <a:extLst>
              <a:ext uri="{FF2B5EF4-FFF2-40B4-BE49-F238E27FC236}">
                <a16:creationId xmlns:a16="http://schemas.microsoft.com/office/drawing/2014/main" id="{6CA8F35C-80D1-4594-A03F-6E66A49BBC52}"/>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65663" y="1508125"/>
            <a:ext cx="86201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Espace réservé du texte 6">
            <a:extLst>
              <a:ext uri="{FF2B5EF4-FFF2-40B4-BE49-F238E27FC236}">
                <a16:creationId xmlns:a16="http://schemas.microsoft.com/office/drawing/2014/main" id="{7714A6C8-5DF3-49B1-957F-24A74C541702}"/>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dirty="0">
                <a:solidFill>
                  <a:srgbClr val="C00000"/>
                </a:solidFill>
              </a:rPr>
              <a:t>Grand Public</a:t>
            </a:r>
            <a:r>
              <a:rPr lang="fr-FR" sz="1200" dirty="0"/>
              <a:t> - </a:t>
            </a:r>
            <a:r>
              <a:rPr lang="fr-FR" sz="1200" dirty="0">
                <a:solidFill>
                  <a:srgbClr val="C00000"/>
                </a:solidFill>
              </a:rPr>
              <a:t>Premiums</a:t>
            </a:r>
            <a:r>
              <a:rPr lang="fr-FR" sz="1200" dirty="0"/>
              <a:t> - </a:t>
            </a:r>
            <a:r>
              <a:rPr lang="fr-FR" sz="1200" b="0" dirty="0">
                <a:solidFill>
                  <a:schemeClr val="bg1">
                    <a:lumMod val="50000"/>
                  </a:schemeClr>
                </a:solidFill>
              </a:rPr>
              <a:t>Professionnels</a:t>
            </a:r>
            <a:r>
              <a:rPr lang="fr-FR" sz="1200" dirty="0"/>
              <a: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5">
            <a:extLst>
              <a:ext uri="{FF2B5EF4-FFF2-40B4-BE49-F238E27FC236}">
                <a16:creationId xmlns:a16="http://schemas.microsoft.com/office/drawing/2014/main" id="{CE0C8F7B-3F3E-4B39-83A0-932F43000BE4}"/>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49"/>
            <a:ext cx="12192000" cy="60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a:extLst>
              <a:ext uri="{FF2B5EF4-FFF2-40B4-BE49-F238E27FC236}">
                <a16:creationId xmlns:a16="http://schemas.microsoft.com/office/drawing/2014/main" id="{DB70AC98-6AD0-4F5A-AA15-F0FE431D75AD}"/>
              </a:ext>
            </a:extLst>
          </p:cNvPr>
          <p:cNvSpPr>
            <a:spLocks noGrp="1"/>
          </p:cNvSpPr>
          <p:nvPr>
            <p:ph type="body" sz="quarter" idx="12"/>
          </p:nvPr>
        </p:nvSpPr>
        <p:spPr>
          <a:xfrm>
            <a:off x="695325" y="463550"/>
            <a:ext cx="10980738" cy="857250"/>
          </a:xfrm>
        </p:spPr>
        <p:txBody>
          <a:bodyPr/>
          <a:lstStyle/>
          <a:p>
            <a:pPr eaLnBrk="1" hangingPunct="1">
              <a:defRPr/>
            </a:pPr>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41987" name="Groupe 11">
            <a:extLst>
              <a:ext uri="{FF2B5EF4-FFF2-40B4-BE49-F238E27FC236}">
                <a16:creationId xmlns:a16="http://schemas.microsoft.com/office/drawing/2014/main" id="{F46A102C-D710-4CB6-A797-CAD2E1812999}"/>
              </a:ext>
            </a:extLst>
          </p:cNvPr>
          <p:cNvGrpSpPr>
            <a:grpSpLocks/>
          </p:cNvGrpSpPr>
          <p:nvPr/>
        </p:nvGrpSpPr>
        <p:grpSpPr bwMode="auto">
          <a:xfrm>
            <a:off x="819150" y="2717800"/>
            <a:ext cx="10350500" cy="3386138"/>
            <a:chOff x="1786504" y="2594939"/>
            <a:chExt cx="8699613" cy="3385229"/>
          </a:xfrm>
        </p:grpSpPr>
        <p:sp>
          <p:nvSpPr>
            <p:cNvPr id="23" name="Rectangle à coins arrondis 65">
              <a:extLst>
                <a:ext uri="{FF2B5EF4-FFF2-40B4-BE49-F238E27FC236}">
                  <a16:creationId xmlns:a16="http://schemas.microsoft.com/office/drawing/2014/main" id="{6ED853AF-0D7C-487B-A201-EDF93BDB3E6B}"/>
                </a:ext>
              </a:extLst>
            </p:cNvPr>
            <p:cNvSpPr/>
            <p:nvPr/>
          </p:nvSpPr>
          <p:spPr>
            <a:xfrm>
              <a:off x="7469273" y="4150271"/>
              <a:ext cx="3016844" cy="182989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C7E57968-558F-4AF6-9D12-9D42180F588A}"/>
                </a:ext>
              </a:extLst>
            </p:cNvPr>
            <p:cNvSpPr/>
            <p:nvPr/>
          </p:nvSpPr>
          <p:spPr>
            <a:xfrm>
              <a:off x="1786504" y="2594939"/>
              <a:ext cx="1511758" cy="277738"/>
            </a:xfrm>
            <a:prstGeom prst="rect">
              <a:avLst/>
            </a:prstGeom>
          </p:spPr>
          <p:txBody>
            <a:bodyPr>
              <a:spAutoFit/>
            </a:bodyPr>
            <a:lstStyle/>
            <a:p>
              <a:pPr>
                <a:spcBef>
                  <a:spcPct val="20000"/>
                </a:spcBef>
                <a:defRPr/>
              </a:pPr>
              <a:endParaRPr lang="fr-FR" sz="1200" i="1" dirty="0">
                <a:solidFill>
                  <a:schemeClr val="tx1">
                    <a:lumMod val="75000"/>
                    <a:lumOff val="25000"/>
                  </a:schemeClr>
                </a:solidFill>
              </a:endParaRPr>
            </a:p>
          </p:txBody>
        </p:sp>
      </p:grpSp>
      <p:grpSp>
        <p:nvGrpSpPr>
          <p:cNvPr id="13" name="Groupe 14">
            <a:extLst>
              <a:ext uri="{FF2B5EF4-FFF2-40B4-BE49-F238E27FC236}">
                <a16:creationId xmlns:a16="http://schemas.microsoft.com/office/drawing/2014/main" id="{3443A3A9-A68F-42A6-81FB-B421E683C2F0}"/>
              </a:ext>
            </a:extLst>
          </p:cNvPr>
          <p:cNvGrpSpPr>
            <a:grpSpLocks/>
          </p:cNvGrpSpPr>
          <p:nvPr/>
        </p:nvGrpSpPr>
        <p:grpSpPr bwMode="auto">
          <a:xfrm>
            <a:off x="695325" y="1550715"/>
            <a:ext cx="3888706" cy="717086"/>
            <a:chOff x="4802041" y="1571343"/>
            <a:chExt cx="2380893" cy="1114422"/>
          </a:xfrm>
          <a:solidFill>
            <a:srgbClr val="C00000"/>
          </a:solidFill>
        </p:grpSpPr>
        <p:sp>
          <p:nvSpPr>
            <p:cNvPr id="14" name="Rectangle 13" title="Arrière-plan d’icône">
              <a:extLst>
                <a:ext uri="{FF2B5EF4-FFF2-40B4-BE49-F238E27FC236}">
                  <a16:creationId xmlns:a16="http://schemas.microsoft.com/office/drawing/2014/main" id="{A49B3742-2090-4A39-A18A-C444B5F4DA7E}"/>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a:extLst>
                <a:ext uri="{FF2B5EF4-FFF2-40B4-BE49-F238E27FC236}">
                  <a16:creationId xmlns:a16="http://schemas.microsoft.com/office/drawing/2014/main" id="{3C8D537F-359E-4355-A16E-EDFB146276CF}"/>
                </a:ext>
              </a:extLst>
            </p:cNvPr>
            <p:cNvSpPr txBox="1">
              <a:spLocks/>
            </p:cNvSpPr>
            <p:nvPr/>
          </p:nvSpPr>
          <p:spPr bwMode="auto">
            <a:xfrm>
              <a:off x="5814964" y="1980364"/>
              <a:ext cx="1257159"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16" name="Groupe 18">
            <a:extLst>
              <a:ext uri="{FF2B5EF4-FFF2-40B4-BE49-F238E27FC236}">
                <a16:creationId xmlns:a16="http://schemas.microsoft.com/office/drawing/2014/main" id="{BE5E8744-41BE-4347-892A-394A72D1F515}"/>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17" name="Rectangle 16" title="Arrière-plan d’icône">
              <a:extLst>
                <a:ext uri="{FF2B5EF4-FFF2-40B4-BE49-F238E27FC236}">
                  <a16:creationId xmlns:a16="http://schemas.microsoft.com/office/drawing/2014/main" id="{846F1D93-C667-472A-92BA-CE8CB565F96F}"/>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8" name="Espace réservé du contenu 13">
              <a:extLst>
                <a:ext uri="{FF2B5EF4-FFF2-40B4-BE49-F238E27FC236}">
                  <a16:creationId xmlns:a16="http://schemas.microsoft.com/office/drawing/2014/main" id="{CB8A9CEA-F918-435B-8396-CA5878DD7AB0}"/>
                </a:ext>
              </a:extLst>
            </p:cNvPr>
            <p:cNvSpPr txBox="1">
              <a:spLocks/>
            </p:cNvSpPr>
            <p:nvPr/>
          </p:nvSpPr>
          <p:spPr bwMode="auto">
            <a:xfrm>
              <a:off x="7985052" y="1985858"/>
              <a:ext cx="1540520"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OBJECTIFS</a:t>
              </a:r>
            </a:p>
          </p:txBody>
        </p:sp>
      </p:grpSp>
      <p:pic>
        <p:nvPicPr>
          <p:cNvPr id="19" name="Image 18">
            <a:extLst>
              <a:ext uri="{FF2B5EF4-FFF2-40B4-BE49-F238E27FC236}">
                <a16:creationId xmlns:a16="http://schemas.microsoft.com/office/drawing/2014/main" id="{47F977F2-41E6-45A5-BFB1-3DDF48689393}"/>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41991" name="Image 2">
            <a:extLst>
              <a:ext uri="{FF2B5EF4-FFF2-40B4-BE49-F238E27FC236}">
                <a16:creationId xmlns:a16="http://schemas.microsoft.com/office/drawing/2014/main" id="{ADA2A0B9-7C2E-43B4-848C-2C5B508E55B0}"/>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65663" y="1508125"/>
            <a:ext cx="86201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Espace réservé du contenu 4">
            <a:extLst>
              <a:ext uri="{FF2B5EF4-FFF2-40B4-BE49-F238E27FC236}">
                <a16:creationId xmlns:a16="http://schemas.microsoft.com/office/drawing/2014/main" id="{6982DE1C-B353-457A-AF4F-825BF6771BE4}"/>
              </a:ext>
            </a:extLst>
          </p:cNvPr>
          <p:cNvSpPr txBox="1">
            <a:spLocks noChangeArrowheads="1"/>
          </p:cNvSpPr>
          <p:nvPr/>
        </p:nvSpPr>
        <p:spPr bwMode="auto">
          <a:xfrm>
            <a:off x="681038" y="1084263"/>
            <a:ext cx="7597775" cy="333375"/>
          </a:xfrm>
          <a:prstGeom prst="rect">
            <a:avLst/>
          </a:prstGeom>
          <a:noFill/>
          <a:ln>
            <a:noFill/>
          </a:ln>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defRPr/>
            </a:pPr>
            <a:r>
              <a:rPr lang="fr-FR" altLang="fr-FR" sz="1400" b="1" dirty="0">
                <a:solidFill>
                  <a:srgbClr val="404040"/>
                </a:solidFill>
              </a:rPr>
              <a:t>Les outils de la </a:t>
            </a:r>
            <a:r>
              <a:rPr lang="fr-FR" altLang="fr-FR" sz="1400" b="1" dirty="0">
                <a:solidFill>
                  <a:schemeClr val="accent2">
                    <a:lumMod val="50000"/>
                  </a:schemeClr>
                </a:solidFill>
              </a:rPr>
              <a:t>VENTE A DISTANCE </a:t>
            </a:r>
            <a:r>
              <a:rPr lang="fr-FR" altLang="fr-FR" sz="1400" b="1" dirty="0">
                <a:solidFill>
                  <a:srgbClr val="404040"/>
                </a:solidFill>
              </a:rPr>
              <a:t>et de la </a:t>
            </a:r>
            <a:r>
              <a:rPr lang="fr-FR" altLang="fr-FR" sz="1400" b="1" dirty="0">
                <a:solidFill>
                  <a:schemeClr val="accent2">
                    <a:lumMod val="50000"/>
                  </a:schemeClr>
                </a:solidFill>
              </a:rPr>
              <a:t>BANQUE A DISTANCE</a:t>
            </a:r>
            <a:endParaRPr lang="fr-FR" altLang="fr-FR" sz="1200" dirty="0">
              <a:solidFill>
                <a:schemeClr val="accent2">
                  <a:lumMod val="50000"/>
                </a:schemeClr>
              </a:solidFill>
            </a:endParaRPr>
          </a:p>
        </p:txBody>
      </p:sp>
      <p:sp>
        <p:nvSpPr>
          <p:cNvPr id="28" name="Espace réservé du texte 3">
            <a:extLst>
              <a:ext uri="{FF2B5EF4-FFF2-40B4-BE49-F238E27FC236}">
                <a16:creationId xmlns:a16="http://schemas.microsoft.com/office/drawing/2014/main" id="{2829F54B-2D33-4DC1-85B3-EFA28179EE4B}"/>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dirty="0">
                <a:solidFill>
                  <a:srgbClr val="C00000"/>
                </a:solidFill>
              </a:rPr>
              <a:t>Grand Public</a:t>
            </a:r>
            <a:r>
              <a:rPr lang="fr-FR" sz="1200" dirty="0"/>
              <a:t> - </a:t>
            </a:r>
            <a:r>
              <a:rPr lang="fr-FR" sz="1200" dirty="0">
                <a:solidFill>
                  <a:srgbClr val="C00000"/>
                </a:solidFill>
              </a:rPr>
              <a:t>Premiums</a:t>
            </a:r>
            <a:r>
              <a:rPr lang="fr-FR" sz="1200" dirty="0"/>
              <a:t> - </a:t>
            </a:r>
            <a:r>
              <a:rPr lang="fr-FR" sz="1200" b="0" dirty="0">
                <a:solidFill>
                  <a:schemeClr val="bg1">
                    <a:lumMod val="50000"/>
                  </a:schemeClr>
                </a:solidFill>
              </a:rPr>
              <a:t>Professionnels</a:t>
            </a:r>
            <a:r>
              <a:rPr lang="fr-FR" sz="1200" dirty="0"/>
              <a:t> </a:t>
            </a:r>
          </a:p>
        </p:txBody>
      </p:sp>
      <p:graphicFrame>
        <p:nvGraphicFramePr>
          <p:cNvPr id="22" name="Tableau 21">
            <a:extLst>
              <a:ext uri="{FF2B5EF4-FFF2-40B4-BE49-F238E27FC236}">
                <a16:creationId xmlns:a16="http://schemas.microsoft.com/office/drawing/2014/main" id="{64139C9D-2EA2-4A5E-A90F-97D82BB66E8C}"/>
              </a:ext>
            </a:extLst>
          </p:cNvPr>
          <p:cNvGraphicFramePr>
            <a:graphicFrameLocks noGrp="1"/>
          </p:cNvGraphicFramePr>
          <p:nvPr>
            <p:extLst>
              <p:ext uri="{D42A27DB-BD31-4B8C-83A1-F6EECF244321}">
                <p14:modId xmlns:p14="http://schemas.microsoft.com/office/powerpoint/2010/main" val="1837736219"/>
              </p:ext>
            </p:extLst>
          </p:nvPr>
        </p:nvGraphicFramePr>
        <p:xfrm>
          <a:off x="695325" y="2343150"/>
          <a:ext cx="10926763" cy="4114799"/>
        </p:xfrm>
        <a:graphic>
          <a:graphicData uri="http://schemas.openxmlformats.org/drawingml/2006/table">
            <a:tbl>
              <a:tblPr firstRow="1" bandRow="1">
                <a:tableStyleId>{2D5ABB26-0587-4C30-8999-92F81FD0307C}</a:tableStyleId>
              </a:tblPr>
              <a:tblGrid>
                <a:gridCol w="4021377">
                  <a:extLst>
                    <a:ext uri="{9D8B030D-6E8A-4147-A177-3AD203B41FA5}">
                      <a16:colId xmlns:a16="http://schemas.microsoft.com/office/drawing/2014/main" val="20000"/>
                    </a:ext>
                  </a:extLst>
                </a:gridCol>
                <a:gridCol w="6905386">
                  <a:extLst>
                    <a:ext uri="{9D8B030D-6E8A-4147-A177-3AD203B41FA5}">
                      <a16:colId xmlns:a16="http://schemas.microsoft.com/office/drawing/2014/main" val="20001"/>
                    </a:ext>
                  </a:extLst>
                </a:gridCol>
              </a:tblGrid>
              <a:tr h="656823">
                <a:tc>
                  <a:txBody>
                    <a:bodyPr/>
                    <a:lstStyle/>
                    <a:p>
                      <a:pPr algn="l" fontAlgn="ctr"/>
                      <a:r>
                        <a:rPr lang="fr-FR" sz="1200" b="1" u="none" strike="noStrike" dirty="0">
                          <a:solidFill>
                            <a:schemeClr val="tx1">
                              <a:lumMod val="75000"/>
                              <a:lumOff val="25000"/>
                            </a:schemeClr>
                          </a:solidFill>
                          <a:effectLst/>
                          <a:hlinkClick r:id="rId5"/>
                        </a:rPr>
                        <a:t>Panorama</a:t>
                      </a:r>
                      <a:r>
                        <a:rPr lang="fr-FR" sz="1200" b="1" u="none" strike="noStrike" baseline="0" dirty="0">
                          <a:solidFill>
                            <a:schemeClr val="tx1">
                              <a:lumMod val="75000"/>
                              <a:lumOff val="25000"/>
                            </a:schemeClr>
                          </a:solidFill>
                          <a:effectLst/>
                          <a:hlinkClick r:id="rId5"/>
                        </a:rPr>
                        <a:t> – Vendre &amp; servir à distance </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kern="1200" baseline="0" dirty="0">
                          <a:solidFill>
                            <a:schemeClr val="tx1">
                              <a:lumMod val="75000"/>
                              <a:lumOff val="25000"/>
                            </a:schemeClr>
                          </a:solidFill>
                          <a:effectLst/>
                        </a:rPr>
                        <a:t>Tableau synthétique </a:t>
                      </a:r>
                      <a:r>
                        <a:rPr lang="fr-FR" sz="1200" u="none" strike="noStrike" kern="1200" baseline="0" dirty="0">
                          <a:solidFill>
                            <a:schemeClr val="tx1">
                              <a:lumMod val="75000"/>
                              <a:lumOff val="25000"/>
                            </a:schemeClr>
                          </a:solidFill>
                          <a:effectLst/>
                        </a:rPr>
                        <a:t>permettant de retrouver </a:t>
                      </a:r>
                      <a:r>
                        <a:rPr lang="fr-FR" sz="1200" b="1" u="none" strike="noStrike" kern="1200" baseline="0" dirty="0">
                          <a:solidFill>
                            <a:schemeClr val="tx1">
                              <a:lumMod val="75000"/>
                              <a:lumOff val="25000"/>
                            </a:schemeClr>
                          </a:solidFill>
                          <a:effectLst/>
                        </a:rPr>
                        <a:t>l’ensemble des produits et des actes éligibles à la vente à distance </a:t>
                      </a:r>
                      <a:r>
                        <a:rPr lang="fr-FR" sz="1200" u="none" strike="noStrike" kern="1200" baseline="0" dirty="0">
                          <a:solidFill>
                            <a:schemeClr val="tx1">
                              <a:lumMod val="75000"/>
                              <a:lumOff val="25000"/>
                            </a:schemeClr>
                          </a:solidFill>
                          <a:effectLst/>
                        </a:rPr>
                        <a:t>ainsi que des liens pour accéder </a:t>
                      </a:r>
                      <a:r>
                        <a:rPr lang="fr-FR" sz="1200" b="1" u="none" strike="noStrike" kern="1200" baseline="0" dirty="0">
                          <a:solidFill>
                            <a:schemeClr val="tx1">
                              <a:lumMod val="75000"/>
                              <a:lumOff val="25000"/>
                            </a:schemeClr>
                          </a:solidFill>
                          <a:effectLst/>
                        </a:rPr>
                        <a:t>rapidement</a:t>
                      </a:r>
                      <a:r>
                        <a:rPr lang="fr-FR" sz="1200" u="none" strike="noStrike" kern="1200" baseline="0" dirty="0">
                          <a:solidFill>
                            <a:schemeClr val="tx1">
                              <a:lumMod val="75000"/>
                              <a:lumOff val="25000"/>
                            </a:schemeClr>
                          </a:solidFill>
                          <a:effectLst/>
                        </a:rPr>
                        <a:t> aux infos utiles.</a:t>
                      </a:r>
                      <a:endParaRPr lang="fr-FR" altLang="fr-FR" sz="1200" b="0" i="0" u="none" strike="noStrike" kern="1200" baseline="0" dirty="0">
                        <a:solidFill>
                          <a:schemeClr val="tx1">
                            <a:lumMod val="75000"/>
                            <a:lumOff val="25000"/>
                          </a:schemeClr>
                        </a:solidFill>
                        <a:effectLst/>
                        <a:latin typeface="+mn-lt"/>
                        <a:ea typeface="+mn-ea"/>
                        <a:cs typeface="Calibri" panose="020F0502020204030204" pitchFamily="34" charset="0"/>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662909">
                <a:tc>
                  <a:txBody>
                    <a:bodyPr/>
                    <a:lstStyle/>
                    <a:p>
                      <a:pPr algn="l" fontAlgn="ctr"/>
                      <a:r>
                        <a:rPr lang="fr-FR" sz="1200" b="1" u="none" strike="noStrike" dirty="0">
                          <a:solidFill>
                            <a:schemeClr val="tx1">
                              <a:lumMod val="75000"/>
                              <a:lumOff val="25000"/>
                            </a:schemeClr>
                          </a:solidFill>
                          <a:effectLst/>
                          <a:hlinkClick r:id="rId6"/>
                        </a:rPr>
                        <a:t>Mode opératoires par produits </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altLang="fr-FR" sz="1200" b="1" u="none" strike="noStrike" kern="1200" dirty="0">
                          <a:solidFill>
                            <a:schemeClr val="tx1">
                              <a:lumMod val="75000"/>
                              <a:lumOff val="25000"/>
                            </a:schemeClr>
                          </a:solidFill>
                          <a:effectLst/>
                        </a:rPr>
                        <a:t>Classés par univers de besoin :</a:t>
                      </a:r>
                      <a:r>
                        <a:rPr lang="fr-FR" altLang="fr-FR" sz="1200" b="1" u="none" strike="noStrike" kern="1200" baseline="0" dirty="0">
                          <a:solidFill>
                            <a:schemeClr val="tx1">
                              <a:lumMod val="75000"/>
                              <a:lumOff val="25000"/>
                            </a:schemeClr>
                          </a:solidFill>
                          <a:effectLst/>
                        </a:rPr>
                        <a:t> </a:t>
                      </a:r>
                      <a:r>
                        <a:rPr lang="fr-FR" altLang="fr-FR" sz="1200" u="none" strike="noStrike" kern="1200" dirty="0">
                          <a:solidFill>
                            <a:schemeClr val="tx1">
                              <a:lumMod val="75000"/>
                              <a:lumOff val="25000"/>
                            </a:schemeClr>
                          </a:solidFill>
                          <a:effectLst/>
                        </a:rPr>
                        <a:t>Bancarisation, Epargne, Placement, Crédits et Assurance (IARD-Prévoyance). Les modes opératoires sont régulièrement mis</a:t>
                      </a:r>
                      <a:r>
                        <a:rPr lang="fr-FR" altLang="fr-FR" sz="1200" u="none" strike="noStrike" kern="1200" baseline="0" dirty="0">
                          <a:solidFill>
                            <a:schemeClr val="tx1">
                              <a:lumMod val="75000"/>
                              <a:lumOff val="25000"/>
                            </a:schemeClr>
                          </a:solidFill>
                          <a:effectLst/>
                        </a:rPr>
                        <a:t> </a:t>
                      </a:r>
                      <a:r>
                        <a:rPr lang="fr-FR" altLang="fr-FR" sz="1200" u="none" strike="noStrike" kern="1200" dirty="0">
                          <a:solidFill>
                            <a:schemeClr val="tx1">
                              <a:lumMod val="75000"/>
                              <a:lumOff val="25000"/>
                            </a:schemeClr>
                          </a:solidFill>
                          <a:effectLst/>
                        </a:rPr>
                        <a:t>à jour. </a:t>
                      </a:r>
                      <a:endParaRPr lang="fr-FR" altLang="fr-FR" sz="1200" b="0" i="1" u="none" strike="noStrike" kern="1200" dirty="0">
                        <a:solidFill>
                          <a:schemeClr val="tx1">
                            <a:lumMod val="75000"/>
                            <a:lumOff val="25000"/>
                          </a:schemeClr>
                        </a:solidFill>
                        <a:effectLst/>
                        <a:latin typeface="+mn-lt"/>
                        <a:ea typeface="+mn-ea"/>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02152">
                <a:tc>
                  <a:txBody>
                    <a:bodyPr/>
                    <a:lstStyle/>
                    <a:p>
                      <a:pPr algn="l" fontAlgn="ctr"/>
                      <a:r>
                        <a:rPr lang="fr-FR" sz="1200" b="1" u="none" strike="noStrike" dirty="0">
                          <a:solidFill>
                            <a:schemeClr val="tx1">
                              <a:lumMod val="75000"/>
                              <a:lumOff val="25000"/>
                            </a:schemeClr>
                          </a:solidFill>
                          <a:effectLst/>
                          <a:hlinkClick r:id="rId7"/>
                        </a:rPr>
                        <a:t>Les fonctionnalités Selfcare</a:t>
                      </a:r>
                      <a:r>
                        <a:rPr lang="fr-FR" sz="1200" b="1" u="none" strike="noStrike" baseline="0" dirty="0">
                          <a:solidFill>
                            <a:schemeClr val="tx1">
                              <a:lumMod val="75000"/>
                              <a:lumOff val="25000"/>
                            </a:schemeClr>
                          </a:solidFill>
                          <a:effectLst/>
                          <a:hlinkClick r:id="rId7"/>
                        </a:rPr>
                        <a:t> par canal</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Toutes</a:t>
                      </a:r>
                      <a:r>
                        <a:rPr lang="fr-FR" sz="1200" b="1" u="none" strike="noStrike" baseline="0" dirty="0">
                          <a:solidFill>
                            <a:schemeClr val="tx1">
                              <a:lumMod val="75000"/>
                              <a:lumOff val="25000"/>
                            </a:schemeClr>
                          </a:solidFill>
                          <a:effectLst/>
                        </a:rPr>
                        <a:t> les fonctionnalités Selfcare par canal </a:t>
                      </a:r>
                      <a:r>
                        <a:rPr lang="fr-FR" sz="1200" u="none" strike="noStrike" baseline="0" dirty="0">
                          <a:solidFill>
                            <a:schemeClr val="tx1">
                              <a:lumMod val="75000"/>
                              <a:lumOff val="25000"/>
                            </a:schemeClr>
                          </a:solidFill>
                          <a:effectLst/>
                        </a:rPr>
                        <a:t>(Mobile, DEI Part, GAB) </a:t>
                      </a:r>
                      <a:r>
                        <a:rPr lang="fr-FR" sz="1200" u="none" strike="noStrike" dirty="0">
                          <a:solidFill>
                            <a:schemeClr val="tx1">
                              <a:lumMod val="75000"/>
                              <a:lumOff val="25000"/>
                            </a:schemeClr>
                          </a:solidFill>
                          <a:effectLst/>
                        </a:rPr>
                        <a:t>sur 1 page recto/verso</a:t>
                      </a:r>
                      <a:r>
                        <a:rPr lang="fr-FR" sz="1200" u="none" strike="noStrike" baseline="0" dirty="0">
                          <a:solidFill>
                            <a:schemeClr val="tx1">
                              <a:lumMod val="75000"/>
                              <a:lumOff val="25000"/>
                            </a:schemeClr>
                          </a:solidFill>
                          <a:effectLst/>
                        </a:rPr>
                        <a:t>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979269">
                <a:tc>
                  <a:txBody>
                    <a:bodyPr/>
                    <a:lstStyle/>
                    <a:p>
                      <a:pPr algn="l" fontAlgn="ctr"/>
                      <a:r>
                        <a:rPr lang="fr-FR" sz="1200" b="1" u="none" strike="noStrike" dirty="0">
                          <a:solidFill>
                            <a:schemeClr val="tx1">
                              <a:lumMod val="75000"/>
                              <a:lumOff val="25000"/>
                            </a:schemeClr>
                          </a:solidFill>
                          <a:effectLst/>
                          <a:hlinkClick r:id="rId8"/>
                        </a:rPr>
                        <a:t>La</a:t>
                      </a:r>
                      <a:r>
                        <a:rPr lang="fr-FR" sz="1200" b="1" u="none" strike="noStrike" baseline="0" dirty="0">
                          <a:solidFill>
                            <a:schemeClr val="tx1">
                              <a:lumMod val="75000"/>
                              <a:lumOff val="25000"/>
                            </a:schemeClr>
                          </a:solidFill>
                          <a:effectLst/>
                          <a:hlinkClick r:id="rId8"/>
                        </a:rPr>
                        <a:t> banque à distance pas à pas </a:t>
                      </a:r>
                      <a:r>
                        <a:rPr lang="fr-FR" sz="1200" b="1" u="none" strike="noStrike" dirty="0">
                          <a:solidFill>
                            <a:schemeClr val="tx1">
                              <a:lumMod val="75000"/>
                              <a:lumOff val="25000"/>
                            </a:schemeClr>
                          </a:solidFill>
                          <a:effectLst/>
                          <a:hlinkClick r:id="rId8"/>
                        </a:rPr>
                        <a:t>pour vos clients</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Un espace pensé pour faire découvrir à</a:t>
                      </a:r>
                      <a:r>
                        <a:rPr lang="fr-FR" sz="1200" u="none" strike="noStrike" baseline="0" dirty="0">
                          <a:solidFill>
                            <a:schemeClr val="tx1">
                              <a:lumMod val="75000"/>
                              <a:lumOff val="25000"/>
                            </a:schemeClr>
                          </a:solidFill>
                          <a:effectLst/>
                        </a:rPr>
                        <a:t> nos</a:t>
                      </a:r>
                      <a:r>
                        <a:rPr lang="fr-FR" sz="1200" u="none" strike="noStrike" dirty="0">
                          <a:solidFill>
                            <a:schemeClr val="tx1">
                              <a:lumMod val="75000"/>
                              <a:lumOff val="25000"/>
                            </a:schemeClr>
                          </a:solidFill>
                          <a:effectLst/>
                        </a:rPr>
                        <a:t> clients </a:t>
                      </a:r>
                      <a:r>
                        <a:rPr lang="fr-FR" sz="1200" b="1" u="none" strike="noStrike" dirty="0">
                          <a:solidFill>
                            <a:schemeClr val="tx1">
                              <a:lumMod val="75000"/>
                              <a:lumOff val="25000"/>
                            </a:schemeClr>
                          </a:solidFill>
                          <a:effectLst/>
                        </a:rPr>
                        <a:t>nos services</a:t>
                      </a:r>
                      <a:r>
                        <a:rPr lang="fr-FR" sz="1200" b="1" u="none" strike="noStrike" baseline="0" dirty="0">
                          <a:solidFill>
                            <a:schemeClr val="tx1">
                              <a:lumMod val="75000"/>
                              <a:lumOff val="25000"/>
                            </a:schemeClr>
                          </a:solidFill>
                          <a:effectLst/>
                        </a:rPr>
                        <a:t> pratiques </a:t>
                      </a:r>
                      <a:r>
                        <a:rPr lang="fr-FR" sz="1200" u="none" strike="noStrike" baseline="0" dirty="0">
                          <a:solidFill>
                            <a:schemeClr val="tx1">
                              <a:lumMod val="75000"/>
                              <a:lumOff val="25000"/>
                            </a:schemeClr>
                          </a:solidFill>
                          <a:effectLst/>
                        </a:rPr>
                        <a:t>et disponibles en ligne : </a:t>
                      </a:r>
                      <a:r>
                        <a:rPr lang="fr-FR" sz="1200" u="none" strike="noStrike" dirty="0">
                          <a:solidFill>
                            <a:schemeClr val="tx1">
                              <a:lumMod val="75000"/>
                              <a:lumOff val="25000"/>
                            </a:schemeClr>
                          </a:solidFill>
                          <a:effectLst/>
                        </a:rPr>
                        <a:t>modes opératoires</a:t>
                      </a:r>
                      <a:r>
                        <a:rPr lang="fr-FR" sz="1200" u="none" strike="noStrike" baseline="0" dirty="0">
                          <a:solidFill>
                            <a:schemeClr val="tx1">
                              <a:lumMod val="75000"/>
                              <a:lumOff val="25000"/>
                            </a:schemeClr>
                          </a:solidFill>
                          <a:effectLst/>
                        </a:rPr>
                        <a:t> et </a:t>
                      </a:r>
                      <a:r>
                        <a:rPr lang="fr-FR" sz="1200" u="none" strike="noStrike" dirty="0">
                          <a:solidFill>
                            <a:schemeClr val="tx1">
                              <a:lumMod val="75000"/>
                              <a:lumOff val="25000"/>
                            </a:schemeClr>
                          </a:solidFill>
                          <a:effectLst/>
                        </a:rPr>
                        <a:t>tutoriels par thématique (accéder à e-Document,</a:t>
                      </a:r>
                      <a:r>
                        <a:rPr lang="fr-FR" sz="1200" u="none" strike="noStrike" baseline="0" dirty="0">
                          <a:solidFill>
                            <a:schemeClr val="tx1">
                              <a:lumMod val="75000"/>
                              <a:lumOff val="25000"/>
                            </a:schemeClr>
                          </a:solidFill>
                          <a:effectLst/>
                        </a:rPr>
                        <a:t> utiliser </a:t>
                      </a:r>
                      <a:r>
                        <a:rPr lang="fr-FR" sz="1200" u="none" strike="noStrike" baseline="0" dirty="0" err="1">
                          <a:solidFill>
                            <a:schemeClr val="tx1">
                              <a:lumMod val="75000"/>
                              <a:lumOff val="25000"/>
                            </a:schemeClr>
                          </a:solidFill>
                          <a:effectLst/>
                        </a:rPr>
                        <a:t>PayLib</a:t>
                      </a:r>
                      <a:r>
                        <a:rPr lang="fr-FR" sz="1200" u="none" strike="noStrike" baseline="0" dirty="0">
                          <a:solidFill>
                            <a:schemeClr val="tx1">
                              <a:lumMod val="75000"/>
                              <a:lumOff val="25000"/>
                            </a:schemeClr>
                          </a:solidFill>
                          <a:effectLst/>
                        </a:rPr>
                        <a:t> entre amis, activer Sécur’Pass)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56823">
                <a:tc>
                  <a:txBody>
                    <a:bodyPr/>
                    <a:lstStyle/>
                    <a:p>
                      <a:pPr algn="l" fontAlgn="ctr"/>
                      <a:r>
                        <a:rPr lang="fr-FR" sz="1200" b="1" u="none" strike="noStrike" dirty="0">
                          <a:solidFill>
                            <a:schemeClr val="tx1">
                              <a:lumMod val="75000"/>
                              <a:lumOff val="25000"/>
                            </a:schemeClr>
                          </a:solidFill>
                          <a:effectLst/>
                          <a:hlinkClick r:id="rId9"/>
                        </a:rPr>
                        <a:t>Le site démo</a:t>
                      </a:r>
                      <a:r>
                        <a:rPr lang="fr-FR" sz="1200" b="1" u="none" strike="noStrike" baseline="0" dirty="0">
                          <a:solidFill>
                            <a:schemeClr val="tx1">
                              <a:lumMod val="75000"/>
                              <a:lumOff val="25000"/>
                            </a:schemeClr>
                          </a:solidFill>
                          <a:effectLst/>
                          <a:hlinkClick r:id="rId9"/>
                        </a:rPr>
                        <a:t> de l’appli mobile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a:solidFill>
                            <a:schemeClr val="tx1">
                              <a:lumMod val="75000"/>
                              <a:lumOff val="25000"/>
                            </a:schemeClr>
                          </a:solidFill>
                          <a:effectLst/>
                        </a:rPr>
                        <a:t>Accédez</a:t>
                      </a:r>
                      <a:r>
                        <a:rPr lang="fr-FR" sz="1200" b="1" u="none" strike="noStrike" baseline="0" dirty="0">
                          <a:solidFill>
                            <a:schemeClr val="tx1">
                              <a:lumMod val="75000"/>
                              <a:lumOff val="25000"/>
                            </a:schemeClr>
                          </a:solidFill>
                          <a:effectLst/>
                        </a:rPr>
                        <a:t> au site démo de l’application mobile </a:t>
                      </a:r>
                      <a:r>
                        <a:rPr lang="fr-FR" sz="1200" u="none" strike="noStrike" baseline="0" dirty="0">
                          <a:solidFill>
                            <a:schemeClr val="tx1">
                              <a:lumMod val="75000"/>
                              <a:lumOff val="25000"/>
                            </a:schemeClr>
                          </a:solidFill>
                          <a:effectLst/>
                        </a:rPr>
                        <a:t>sans avoir à saisir ses données personnelles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56823">
                <a:tc>
                  <a:txBody>
                    <a:bodyPr/>
                    <a:lstStyle/>
                    <a:p>
                      <a:pPr algn="l" fontAlgn="ctr"/>
                      <a:r>
                        <a:rPr lang="fr-FR" sz="1200" b="1" i="0" u="none" strike="noStrike" dirty="0">
                          <a:solidFill>
                            <a:schemeClr val="tx1">
                              <a:lumMod val="75000"/>
                              <a:lumOff val="25000"/>
                            </a:schemeClr>
                          </a:solidFill>
                          <a:effectLst/>
                          <a:latin typeface="+mn-lt"/>
                          <a:cs typeface="Calibri" panose="020F0502020204030204" pitchFamily="34" charset="0"/>
                        </a:rPr>
                        <a:t>Modèles d’emails de la bibliothèque Outlook</a:t>
                      </a: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Plusieurs </a:t>
                      </a:r>
                      <a:r>
                        <a:rPr lang="fr-FR" sz="1200" b="1" i="0" u="none" strike="noStrike" dirty="0">
                          <a:solidFill>
                            <a:schemeClr val="tx1">
                              <a:lumMod val="75000"/>
                              <a:lumOff val="25000"/>
                            </a:schemeClr>
                          </a:solidFill>
                          <a:effectLst/>
                          <a:latin typeface="+mn-lt"/>
                          <a:cs typeface="Calibri" panose="020F0502020204030204" pitchFamily="34" charset="0"/>
                        </a:rPr>
                        <a:t>modèles</a:t>
                      </a:r>
                      <a:r>
                        <a:rPr lang="fr-FR" sz="1200" b="0" i="0" u="none" strike="noStrike" dirty="0">
                          <a:solidFill>
                            <a:schemeClr val="tx1">
                              <a:lumMod val="75000"/>
                              <a:lumOff val="25000"/>
                            </a:schemeClr>
                          </a:solidFill>
                          <a:effectLst/>
                          <a:latin typeface="+mn-lt"/>
                          <a:cs typeface="Calibri" panose="020F0502020204030204" pitchFamily="34" charset="0"/>
                        </a:rPr>
                        <a:t> à votre disposition dans la </a:t>
                      </a:r>
                      <a:r>
                        <a:rPr lang="fr-FR" sz="1200" b="1" i="0" u="none" strike="noStrike" dirty="0">
                          <a:solidFill>
                            <a:schemeClr val="tx1">
                              <a:lumMod val="75000"/>
                              <a:lumOff val="25000"/>
                            </a:schemeClr>
                          </a:solidFill>
                          <a:effectLst/>
                          <a:latin typeface="+mn-lt"/>
                          <a:cs typeface="Calibri" panose="020F0502020204030204" pitchFamily="34" charset="0"/>
                        </a:rPr>
                        <a:t>rubrique « Banque A Distance » </a:t>
                      </a:r>
                      <a:r>
                        <a:rPr lang="fr-FR" sz="1200" b="0" i="0" u="none" strike="noStrike" dirty="0">
                          <a:solidFill>
                            <a:schemeClr val="tx1">
                              <a:lumMod val="75000"/>
                              <a:lumOff val="25000"/>
                            </a:schemeClr>
                          </a:solidFill>
                          <a:effectLst/>
                          <a:latin typeface="+mn-lt"/>
                          <a:cs typeface="Calibri" panose="020F0502020204030204" pitchFamily="34" charset="0"/>
                        </a:rPr>
                        <a:t>: mise en avant de l’appli / tutoriels à envoyer à nos clients, SAV en cas de problématiques de connexion à la BAD …</a:t>
                      </a: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42013" name="ZoneTexte 23">
            <a:extLst>
              <a:ext uri="{FF2B5EF4-FFF2-40B4-BE49-F238E27FC236}">
                <a16:creationId xmlns:a16="http://schemas.microsoft.com/office/drawing/2014/main" id="{85E26F7D-3730-43A1-B437-4D307FBBC671}"/>
              </a:ext>
            </a:extLst>
          </p:cNvPr>
          <p:cNvSpPr txBox="1">
            <a:spLocks noChangeArrowheads="1"/>
          </p:cNvSpPr>
          <p:nvPr/>
        </p:nvSpPr>
        <p:spPr bwMode="auto">
          <a:xfrm>
            <a:off x="612775" y="5186363"/>
            <a:ext cx="10398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800" b="1">
                <a:solidFill>
                  <a:srgbClr val="C00000"/>
                </a:solidFill>
              </a:rPr>
              <a:t>Nouveau lien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5">
            <a:extLst>
              <a:ext uri="{FF2B5EF4-FFF2-40B4-BE49-F238E27FC236}">
                <a16:creationId xmlns:a16="http://schemas.microsoft.com/office/drawing/2014/main" id="{7C2A75CF-9B99-4583-ABBA-40FA4B2E37E5}"/>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49"/>
            <a:ext cx="12192000" cy="60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a:extLst>
              <a:ext uri="{FF2B5EF4-FFF2-40B4-BE49-F238E27FC236}">
                <a16:creationId xmlns:a16="http://schemas.microsoft.com/office/drawing/2014/main" id="{3312FB77-E8F1-45DF-9579-C3B2FC62055E}"/>
              </a:ext>
            </a:extLst>
          </p:cNvPr>
          <p:cNvSpPr>
            <a:spLocks noGrp="1"/>
          </p:cNvSpPr>
          <p:nvPr>
            <p:ph type="body" sz="quarter" idx="12"/>
          </p:nvPr>
        </p:nvSpPr>
        <p:spPr>
          <a:xfrm>
            <a:off x="695325" y="463550"/>
            <a:ext cx="10980738" cy="857250"/>
          </a:xfrm>
        </p:spPr>
        <p:txBody>
          <a:bodyPr/>
          <a:lstStyle/>
          <a:p>
            <a:pPr eaLnBrk="1" hangingPunct="1">
              <a:defRPr/>
            </a:pPr>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43011" name="Groupe 11">
            <a:extLst>
              <a:ext uri="{FF2B5EF4-FFF2-40B4-BE49-F238E27FC236}">
                <a16:creationId xmlns:a16="http://schemas.microsoft.com/office/drawing/2014/main" id="{B465B3C5-8082-4023-965C-E82C7BEA6F16}"/>
              </a:ext>
            </a:extLst>
          </p:cNvPr>
          <p:cNvGrpSpPr>
            <a:grpSpLocks/>
          </p:cNvGrpSpPr>
          <p:nvPr/>
        </p:nvGrpSpPr>
        <p:grpSpPr bwMode="auto">
          <a:xfrm>
            <a:off x="819150" y="2717800"/>
            <a:ext cx="10350500" cy="3386138"/>
            <a:chOff x="1786504" y="2594939"/>
            <a:chExt cx="8699613" cy="3385229"/>
          </a:xfrm>
        </p:grpSpPr>
        <p:sp>
          <p:nvSpPr>
            <p:cNvPr id="23" name="Rectangle à coins arrondis 65">
              <a:extLst>
                <a:ext uri="{FF2B5EF4-FFF2-40B4-BE49-F238E27FC236}">
                  <a16:creationId xmlns:a16="http://schemas.microsoft.com/office/drawing/2014/main" id="{1754CA6C-00EB-49F2-9015-BEDA4B3A3900}"/>
                </a:ext>
              </a:extLst>
            </p:cNvPr>
            <p:cNvSpPr/>
            <p:nvPr/>
          </p:nvSpPr>
          <p:spPr>
            <a:xfrm>
              <a:off x="7469273" y="4150271"/>
              <a:ext cx="3016844" cy="182989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FE0B01C1-3726-4C7F-8E71-C1D8385FAC49}"/>
                </a:ext>
              </a:extLst>
            </p:cNvPr>
            <p:cNvSpPr/>
            <p:nvPr/>
          </p:nvSpPr>
          <p:spPr>
            <a:xfrm>
              <a:off x="1786504" y="2594939"/>
              <a:ext cx="1511758" cy="277738"/>
            </a:xfrm>
            <a:prstGeom prst="rect">
              <a:avLst/>
            </a:prstGeom>
          </p:spPr>
          <p:txBody>
            <a:bodyPr>
              <a:spAutoFit/>
            </a:bodyPr>
            <a:lstStyle/>
            <a:p>
              <a:pPr>
                <a:spcBef>
                  <a:spcPct val="20000"/>
                </a:spcBef>
                <a:defRPr/>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7C7679B3-7A57-4BF1-BD86-A680D8E6B430}"/>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43013" name="Image 2">
            <a:extLst>
              <a:ext uri="{FF2B5EF4-FFF2-40B4-BE49-F238E27FC236}">
                <a16:creationId xmlns:a16="http://schemas.microsoft.com/office/drawing/2014/main" id="{278F0484-5087-4568-B9A6-71B450C71EB9}"/>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92650" y="1535113"/>
            <a:ext cx="86201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Espace réservé du contenu 4">
            <a:extLst>
              <a:ext uri="{FF2B5EF4-FFF2-40B4-BE49-F238E27FC236}">
                <a16:creationId xmlns:a16="http://schemas.microsoft.com/office/drawing/2014/main" id="{7053CA51-4494-49E5-9238-00DAD4B23035}"/>
              </a:ext>
            </a:extLst>
          </p:cNvPr>
          <p:cNvSpPr txBox="1">
            <a:spLocks noChangeArrowheads="1"/>
          </p:cNvSpPr>
          <p:nvPr/>
        </p:nvSpPr>
        <p:spPr bwMode="auto">
          <a:xfrm>
            <a:off x="696913" y="1076325"/>
            <a:ext cx="7597775" cy="333375"/>
          </a:xfrm>
          <a:prstGeom prst="rect">
            <a:avLst/>
          </a:prstGeom>
          <a:noFill/>
          <a:ln>
            <a:noFill/>
          </a:ln>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defRPr/>
            </a:pPr>
            <a:r>
              <a:rPr lang="fr-FR" altLang="fr-FR" sz="1400" b="1" dirty="0">
                <a:solidFill>
                  <a:srgbClr val="404040"/>
                </a:solidFill>
              </a:rPr>
              <a:t>Les outils de </a:t>
            </a:r>
            <a:r>
              <a:rPr lang="fr-FR" altLang="fr-FR" sz="1400" b="1" dirty="0">
                <a:solidFill>
                  <a:schemeClr val="accent2">
                    <a:lumMod val="50000"/>
                  </a:schemeClr>
                </a:solidFill>
              </a:rPr>
              <a:t>PILOTAGE du MANAGER</a:t>
            </a:r>
            <a:endParaRPr lang="fr-FR" altLang="fr-FR" sz="1200" dirty="0">
              <a:solidFill>
                <a:schemeClr val="accent2">
                  <a:lumMod val="50000"/>
                </a:schemeClr>
              </a:solidFill>
            </a:endParaRPr>
          </a:p>
        </p:txBody>
      </p:sp>
      <p:grpSp>
        <p:nvGrpSpPr>
          <p:cNvPr id="25" name="Groupe 14">
            <a:extLst>
              <a:ext uri="{FF2B5EF4-FFF2-40B4-BE49-F238E27FC236}">
                <a16:creationId xmlns:a16="http://schemas.microsoft.com/office/drawing/2014/main" id="{7A33DDB7-6C66-4D75-9C54-12EBA68FACCA}"/>
              </a:ext>
            </a:extLst>
          </p:cNvPr>
          <p:cNvGrpSpPr>
            <a:grpSpLocks/>
          </p:cNvGrpSpPr>
          <p:nvPr/>
        </p:nvGrpSpPr>
        <p:grpSpPr bwMode="auto">
          <a:xfrm>
            <a:off x="695325" y="1550715"/>
            <a:ext cx="3888706" cy="717086"/>
            <a:chOff x="4802041" y="1571343"/>
            <a:chExt cx="2380893" cy="1114422"/>
          </a:xfrm>
          <a:solidFill>
            <a:srgbClr val="C00000"/>
          </a:solidFill>
        </p:grpSpPr>
        <p:sp>
          <p:nvSpPr>
            <p:cNvPr id="26" name="Rectangle 25" title="Arrière-plan d’icône">
              <a:extLst>
                <a:ext uri="{FF2B5EF4-FFF2-40B4-BE49-F238E27FC236}">
                  <a16:creationId xmlns:a16="http://schemas.microsoft.com/office/drawing/2014/main" id="{D719E4D1-A510-49DB-B8AE-8C05FA6B336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7" name="Espace réservé du contenu 13">
              <a:extLst>
                <a:ext uri="{FF2B5EF4-FFF2-40B4-BE49-F238E27FC236}">
                  <a16:creationId xmlns:a16="http://schemas.microsoft.com/office/drawing/2014/main" id="{CCBEC913-65F4-4044-AC7C-20838EB2F817}"/>
                </a:ext>
              </a:extLst>
            </p:cNvPr>
            <p:cNvSpPr txBox="1">
              <a:spLocks/>
            </p:cNvSpPr>
            <p:nvPr/>
          </p:nvSpPr>
          <p:spPr bwMode="auto">
            <a:xfrm>
              <a:off x="5814964" y="1980364"/>
              <a:ext cx="1257159"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8" name="Groupe 18">
            <a:extLst>
              <a:ext uri="{FF2B5EF4-FFF2-40B4-BE49-F238E27FC236}">
                <a16:creationId xmlns:a16="http://schemas.microsoft.com/office/drawing/2014/main" id="{414D3311-8A5C-469D-9EF1-F0FB837D72BA}"/>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9" name="Rectangle 28" title="Arrière-plan d’icône">
              <a:extLst>
                <a:ext uri="{FF2B5EF4-FFF2-40B4-BE49-F238E27FC236}">
                  <a16:creationId xmlns:a16="http://schemas.microsoft.com/office/drawing/2014/main" id="{E3B9149D-B25E-461D-9B7A-F9D6879A4F37}"/>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30" name="Espace réservé du contenu 13">
              <a:extLst>
                <a:ext uri="{FF2B5EF4-FFF2-40B4-BE49-F238E27FC236}">
                  <a16:creationId xmlns:a16="http://schemas.microsoft.com/office/drawing/2014/main" id="{2B5033A2-5427-460E-9B97-9A4EE8F66102}"/>
                </a:ext>
              </a:extLst>
            </p:cNvPr>
            <p:cNvSpPr txBox="1">
              <a:spLocks/>
            </p:cNvSpPr>
            <p:nvPr/>
          </p:nvSpPr>
          <p:spPr bwMode="auto">
            <a:xfrm>
              <a:off x="7985052" y="1985858"/>
              <a:ext cx="1540520"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OBJECTIFS</a:t>
              </a:r>
            </a:p>
          </p:txBody>
        </p:sp>
      </p:grpSp>
      <p:pic>
        <p:nvPicPr>
          <p:cNvPr id="31" name="Image 30">
            <a:extLst>
              <a:ext uri="{FF2B5EF4-FFF2-40B4-BE49-F238E27FC236}">
                <a16:creationId xmlns:a16="http://schemas.microsoft.com/office/drawing/2014/main" id="{637056EB-E9AD-4593-90A0-D5DB220BE414}"/>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43018" name="Image 2">
            <a:extLst>
              <a:ext uri="{FF2B5EF4-FFF2-40B4-BE49-F238E27FC236}">
                <a16:creationId xmlns:a16="http://schemas.microsoft.com/office/drawing/2014/main" id="{64079FE3-86C9-4149-8975-1AC615DA534B}"/>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65663" y="1508125"/>
            <a:ext cx="86201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4" name="Tableau 23">
            <a:extLst>
              <a:ext uri="{FF2B5EF4-FFF2-40B4-BE49-F238E27FC236}">
                <a16:creationId xmlns:a16="http://schemas.microsoft.com/office/drawing/2014/main" id="{210A654C-9FBB-43E6-A423-76D47FD1523A}"/>
              </a:ext>
            </a:extLst>
          </p:cNvPr>
          <p:cNvGraphicFramePr>
            <a:graphicFrameLocks noGrp="1"/>
          </p:cNvGraphicFramePr>
          <p:nvPr>
            <p:extLst>
              <p:ext uri="{D42A27DB-BD31-4B8C-83A1-F6EECF244321}">
                <p14:modId xmlns:p14="http://schemas.microsoft.com/office/powerpoint/2010/main" val="3706863008"/>
              </p:ext>
            </p:extLst>
          </p:nvPr>
        </p:nvGraphicFramePr>
        <p:xfrm>
          <a:off x="695325" y="2447925"/>
          <a:ext cx="10926763" cy="3589338"/>
        </p:xfrm>
        <a:graphic>
          <a:graphicData uri="http://schemas.openxmlformats.org/drawingml/2006/table">
            <a:tbl>
              <a:tblPr firstRow="1" bandRow="1">
                <a:tableStyleId>{5202B0CA-FC54-4496-8BCA-5EF66A818D29}</a:tableStyleId>
              </a:tblPr>
              <a:tblGrid>
                <a:gridCol w="4031800">
                  <a:extLst>
                    <a:ext uri="{9D8B030D-6E8A-4147-A177-3AD203B41FA5}">
                      <a16:colId xmlns:a16="http://schemas.microsoft.com/office/drawing/2014/main" val="20000"/>
                    </a:ext>
                  </a:extLst>
                </a:gridCol>
                <a:gridCol w="6894963">
                  <a:extLst>
                    <a:ext uri="{9D8B030D-6E8A-4147-A177-3AD203B41FA5}">
                      <a16:colId xmlns:a16="http://schemas.microsoft.com/office/drawing/2014/main" val="20001"/>
                    </a:ext>
                  </a:extLst>
                </a:gridCol>
              </a:tblGrid>
              <a:tr h="657315">
                <a:tc>
                  <a:txBody>
                    <a:bodyPr/>
                    <a:lstStyle/>
                    <a:p>
                      <a:pPr algn="l" fontAlgn="ctr"/>
                      <a:r>
                        <a:rPr lang="fr-FR" sz="1200" u="none" strike="noStrike" dirty="0">
                          <a:solidFill>
                            <a:schemeClr val="tx1">
                              <a:lumMod val="75000"/>
                              <a:lumOff val="25000"/>
                            </a:schemeClr>
                          </a:solidFill>
                          <a:effectLst/>
                          <a:hlinkClick r:id="rId5"/>
                        </a:rPr>
                        <a:t>Le BOOK pilotage et son MEMO </a:t>
                      </a:r>
                      <a:endParaRPr lang="fr-FR" sz="1200" u="none" strike="noStrike" dirty="0">
                        <a:solidFill>
                          <a:schemeClr val="tx1">
                            <a:lumMod val="75000"/>
                            <a:lumOff val="25000"/>
                          </a:schemeClr>
                        </a:solidFill>
                        <a:effectLst/>
                      </a:endParaRPr>
                    </a:p>
                    <a:p>
                      <a:pPr algn="l" fontAlgn="ctr"/>
                      <a:r>
                        <a:rPr lang="fr-FR" sz="1200" b="1" i="0" u="none" strike="noStrike" dirty="0">
                          <a:solidFill>
                            <a:schemeClr val="tx1">
                              <a:lumMod val="75000"/>
                              <a:lumOff val="25000"/>
                            </a:schemeClr>
                          </a:solidFill>
                          <a:effectLst/>
                          <a:latin typeface="+mn-lt"/>
                          <a:cs typeface="Calibri" panose="020F0502020204030204" pitchFamily="34" charset="0"/>
                        </a:rPr>
                        <a:t>construit en 6 grandes catégories ci-dessous :</a:t>
                      </a:r>
                    </a:p>
                  </a:txBody>
                  <a:tcPr marL="5076" marR="5076" marT="6767" marB="0" anchor="ctr">
                    <a:lnB w="12700" cap="flat" cmpd="sng" algn="ctr">
                      <a:solidFill>
                        <a:schemeClr val="bg1">
                          <a:lumMod val="95000"/>
                        </a:schemeClr>
                      </a:solidFill>
                      <a:prstDash val="solid"/>
                      <a:round/>
                      <a:headEnd type="none" w="med" len="med"/>
                      <a:tailEnd type="none" w="med" len="med"/>
                    </a:lnB>
                    <a:solidFill>
                      <a:schemeClr val="bg1">
                        <a:lumMod val="95000"/>
                      </a:schemeClr>
                    </a:solidFill>
                  </a:tcPr>
                </a:tc>
                <a:tc>
                  <a:txBody>
                    <a:bodyPr/>
                    <a:lstStyle/>
                    <a:p>
                      <a:pPr algn="l" fontAlgn="ctr"/>
                      <a:r>
                        <a:rPr lang="fr-FR" sz="1200" u="none" strike="noStrike" dirty="0">
                          <a:solidFill>
                            <a:schemeClr val="tx1">
                              <a:lumMod val="75000"/>
                              <a:lumOff val="25000"/>
                            </a:schemeClr>
                          </a:solidFill>
                          <a:effectLst/>
                        </a:rPr>
                        <a:t>Il vous décrypte l’usage de l’ensemble des outils</a:t>
                      </a:r>
                      <a:r>
                        <a:rPr lang="fr-FR" sz="1200" u="none" strike="noStrike" baseline="0" dirty="0">
                          <a:solidFill>
                            <a:schemeClr val="tx1">
                              <a:lumMod val="75000"/>
                              <a:lumOff val="25000"/>
                            </a:schemeClr>
                          </a:solidFill>
                          <a:effectLst/>
                        </a:rPr>
                        <a:t> de pilotage à disposition des </a:t>
                      </a:r>
                      <a:r>
                        <a:rPr lang="fr-FR" sz="1200" b="1" u="none" strike="noStrike" baseline="0" dirty="0">
                          <a:solidFill>
                            <a:schemeClr val="tx1">
                              <a:lumMod val="75000"/>
                              <a:lumOff val="25000"/>
                            </a:schemeClr>
                          </a:solidFill>
                          <a:effectLst/>
                        </a:rPr>
                        <a:t>managers (activité, production, fonds de commerce, etc…).</a:t>
                      </a:r>
                    </a:p>
                    <a:p>
                      <a:pPr algn="l" fontAlgn="ctr"/>
                      <a:r>
                        <a:rPr lang="fr-FR" sz="1200" b="1" i="0" u="none" strike="noStrike" baseline="0" dirty="0">
                          <a:solidFill>
                            <a:schemeClr val="tx1">
                              <a:lumMod val="75000"/>
                              <a:lumOff val="25000"/>
                            </a:schemeClr>
                          </a:solidFill>
                          <a:effectLst/>
                          <a:latin typeface="+mn-lt"/>
                          <a:cs typeface="Calibri" panose="020F0502020204030204" pitchFamily="34" charset="0"/>
                        </a:rPr>
                        <a:t>Retrouvez dans le MEMO une vision synthétique des outils et de leur fréquence d’édition.</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4849" marR="4849" marT="6464" marB="0" anchor="ctr">
                    <a:lnB w="12700" cap="flat" cmpd="sng" algn="ctr">
                      <a:solidFill>
                        <a:schemeClr val="bg1">
                          <a:lumMod val="9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440990">
                <a:tc>
                  <a:txBody>
                    <a:bodyPr/>
                    <a:lstStyle/>
                    <a:p>
                      <a:pPr algn="l" fontAlgn="ctr"/>
                      <a:r>
                        <a:rPr lang="fr-FR" sz="1200" b="1" u="none" strike="noStrike" dirty="0">
                          <a:solidFill>
                            <a:schemeClr val="tx1">
                              <a:lumMod val="75000"/>
                              <a:lumOff val="25000"/>
                            </a:schemeClr>
                          </a:solidFill>
                          <a:effectLst/>
                        </a:rPr>
                        <a:t>Les Résultats Commerciaux</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a:solidFill>
                            <a:schemeClr val="tx1">
                              <a:lumMod val="75000"/>
                              <a:lumOff val="25000"/>
                            </a:schemeClr>
                          </a:solidFill>
                          <a:effectLst/>
                          <a:latin typeface="+mn-lt"/>
                          <a:cs typeface="Calibri" panose="020F0502020204030204" pitchFamily="34" charset="0"/>
                        </a:rPr>
                        <a:t>Retrouvez </a:t>
                      </a:r>
                      <a:r>
                        <a:rPr lang="fr-FR" sz="1200" b="1" i="0" u="none" strike="noStrike" dirty="0">
                          <a:solidFill>
                            <a:schemeClr val="tx1">
                              <a:lumMod val="75000"/>
                              <a:lumOff val="25000"/>
                            </a:schemeClr>
                          </a:solidFill>
                          <a:effectLst/>
                          <a:latin typeface="+mn-lt"/>
                          <a:cs typeface="Calibri" panose="020F0502020204030204" pitchFamily="34" charset="0"/>
                        </a:rPr>
                        <a:t>les résultats sur les objectifs commerciaux</a:t>
                      </a:r>
                      <a:r>
                        <a:rPr lang="fr-FR" sz="1200" b="0" i="0" u="none" strike="noStrike" dirty="0">
                          <a:solidFill>
                            <a:schemeClr val="tx1">
                              <a:lumMod val="75000"/>
                              <a:lumOff val="25000"/>
                            </a:schemeClr>
                          </a:solidFill>
                          <a:effectLst/>
                          <a:latin typeface="+mn-lt"/>
                          <a:cs typeface="Calibri" panose="020F0502020204030204" pitchFamily="34" charset="0"/>
                        </a:rPr>
                        <a:t>,</a:t>
                      </a:r>
                      <a:r>
                        <a:rPr lang="fr-FR" sz="1200" b="0" i="0" u="none" strike="noStrike" baseline="0" dirty="0">
                          <a:solidFill>
                            <a:schemeClr val="tx1">
                              <a:lumMod val="75000"/>
                              <a:lumOff val="25000"/>
                            </a:schemeClr>
                          </a:solidFill>
                          <a:effectLst/>
                          <a:latin typeface="+mn-lt"/>
                          <a:cs typeface="Calibri" panose="020F0502020204030204" pitchFamily="34" charset="0"/>
                        </a:rPr>
                        <a:t> le </a:t>
                      </a:r>
                      <a:r>
                        <a:rPr lang="fr-FR" sz="1200" b="1" i="0" u="none" strike="noStrike" baseline="0" dirty="0">
                          <a:solidFill>
                            <a:schemeClr val="tx1">
                              <a:lumMod val="75000"/>
                              <a:lumOff val="25000"/>
                            </a:schemeClr>
                          </a:solidFill>
                          <a:effectLst/>
                          <a:latin typeface="+mn-lt"/>
                          <a:cs typeface="Calibri" panose="020F0502020204030204" pitchFamily="34" charset="0"/>
                        </a:rPr>
                        <a:t>baromètre</a:t>
                      </a:r>
                      <a:r>
                        <a:rPr lang="fr-FR" sz="1200" b="0" i="0" u="none" strike="noStrike" baseline="0" dirty="0">
                          <a:solidFill>
                            <a:schemeClr val="tx1">
                              <a:lumMod val="75000"/>
                              <a:lumOff val="25000"/>
                            </a:schemeClr>
                          </a:solidFill>
                          <a:effectLst/>
                          <a:latin typeface="+mn-lt"/>
                          <a:cs typeface="Calibri" panose="020F0502020204030204" pitchFamily="34" charset="0"/>
                        </a:rPr>
                        <a:t>, le suivi de la </a:t>
                      </a:r>
                      <a:r>
                        <a:rPr lang="fr-FR" sz="1200" b="1" i="0" u="none" strike="noStrike" baseline="0" dirty="0">
                          <a:solidFill>
                            <a:schemeClr val="tx1">
                              <a:lumMod val="75000"/>
                              <a:lumOff val="25000"/>
                            </a:schemeClr>
                          </a:solidFill>
                          <a:effectLst/>
                          <a:latin typeface="+mn-lt"/>
                          <a:cs typeface="Calibri" panose="020F0502020204030204" pitchFamily="34" charset="0"/>
                        </a:rPr>
                        <a:t>part variable</a:t>
                      </a:r>
                      <a:r>
                        <a:rPr lang="fr-FR" sz="1200" b="0" i="0" u="none" strike="noStrike" baseline="0" dirty="0">
                          <a:solidFill>
                            <a:schemeClr val="tx1">
                              <a:lumMod val="75000"/>
                              <a:lumOff val="25000"/>
                            </a:schemeClr>
                          </a:solidFill>
                          <a:effectLst/>
                          <a:latin typeface="+mn-lt"/>
                          <a:cs typeface="Calibri" panose="020F0502020204030204" pitchFamily="34" charset="0"/>
                        </a:rPr>
                        <a: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76202">
                <a:tc>
                  <a:txBody>
                    <a:bodyPr/>
                    <a:lstStyle/>
                    <a:p>
                      <a:pPr algn="l" fontAlgn="ctr"/>
                      <a:r>
                        <a:rPr lang="fr-FR" sz="1200" b="1" u="none" strike="noStrike" baseline="0" dirty="0">
                          <a:solidFill>
                            <a:schemeClr val="tx1">
                              <a:lumMod val="75000"/>
                              <a:lumOff val="25000"/>
                            </a:schemeClr>
                          </a:solidFill>
                          <a:effectLst/>
                        </a:rPr>
                        <a:t>L’Activité Commerciale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i="0" u="none" strike="noStrike" dirty="0">
                          <a:solidFill>
                            <a:schemeClr val="tx1">
                              <a:lumMod val="75000"/>
                              <a:lumOff val="25000"/>
                            </a:schemeClr>
                          </a:solidFill>
                          <a:effectLst/>
                          <a:latin typeface="+mn-lt"/>
                          <a:cs typeface="Calibri" panose="020F0502020204030204" pitchFamily="34" charset="0"/>
                        </a:rPr>
                        <a:t>La</a:t>
                      </a:r>
                      <a:r>
                        <a:rPr lang="fr-FR" sz="1200" b="1" i="0" u="none" strike="noStrike" baseline="0" dirty="0">
                          <a:solidFill>
                            <a:schemeClr val="tx1">
                              <a:lumMod val="75000"/>
                              <a:lumOff val="25000"/>
                            </a:schemeClr>
                          </a:solidFill>
                          <a:effectLst/>
                          <a:latin typeface="+mn-lt"/>
                          <a:cs typeface="Calibri" panose="020F0502020204030204" pitchFamily="34" charset="0"/>
                        </a:rPr>
                        <a:t> qualité des</a:t>
                      </a:r>
                      <a:r>
                        <a:rPr lang="fr-FR" sz="1200" b="1" i="0" u="none" strike="noStrike" dirty="0">
                          <a:solidFill>
                            <a:schemeClr val="tx1">
                              <a:lumMod val="75000"/>
                              <a:lumOff val="25000"/>
                            </a:schemeClr>
                          </a:solidFill>
                          <a:effectLst/>
                          <a:latin typeface="+mn-lt"/>
                          <a:cs typeface="Calibri" panose="020F0502020204030204" pitchFamily="34" charset="0"/>
                        </a:rPr>
                        <a:t> résultats commerciaux </a:t>
                      </a:r>
                      <a:r>
                        <a:rPr lang="fr-FR" sz="1200" b="0" i="0" u="none" strike="noStrike" dirty="0">
                          <a:solidFill>
                            <a:schemeClr val="tx1">
                              <a:lumMod val="75000"/>
                              <a:lumOff val="25000"/>
                            </a:schemeClr>
                          </a:solidFill>
                          <a:effectLst/>
                          <a:latin typeface="+mn-lt"/>
                          <a:cs typeface="Calibri" panose="020F0502020204030204" pitchFamily="34" charset="0"/>
                        </a:rPr>
                        <a:t>est bien souvent la conséquence de la </a:t>
                      </a:r>
                      <a:r>
                        <a:rPr lang="fr-FR" sz="1200" b="1" i="0" u="none" strike="noStrike" dirty="0">
                          <a:solidFill>
                            <a:schemeClr val="tx1">
                              <a:lumMod val="75000"/>
                              <a:lumOff val="25000"/>
                            </a:schemeClr>
                          </a:solidFill>
                          <a:effectLst/>
                          <a:latin typeface="+mn-lt"/>
                          <a:cs typeface="Calibri" panose="020F0502020204030204" pitchFamily="34" charset="0"/>
                        </a:rPr>
                        <a:t>qualité de l’activité</a:t>
                      </a:r>
                      <a:r>
                        <a:rPr lang="fr-FR" sz="1200" b="0" i="0" u="none" strike="noStrike" dirty="0">
                          <a:solidFill>
                            <a:schemeClr val="tx1">
                              <a:lumMod val="75000"/>
                              <a:lumOff val="25000"/>
                            </a:schemeClr>
                          </a:solidFill>
                          <a:effectLst/>
                          <a:latin typeface="+mn-lt"/>
                          <a:cs typeface="Calibri" panose="020F0502020204030204" pitchFamily="34" charset="0"/>
                        </a:rPr>
                        <a:t>. Trouvez</a:t>
                      </a:r>
                      <a:r>
                        <a:rPr lang="fr-FR" sz="1200" b="0" i="0" u="none" strike="noStrike" baseline="0" dirty="0">
                          <a:solidFill>
                            <a:schemeClr val="tx1">
                              <a:lumMod val="75000"/>
                              <a:lumOff val="25000"/>
                            </a:schemeClr>
                          </a:solidFill>
                          <a:effectLst/>
                          <a:latin typeface="+mn-lt"/>
                          <a:cs typeface="Calibri" panose="020F0502020204030204" pitchFamily="34" charset="0"/>
                        </a:rPr>
                        <a:t> ici des outils </a:t>
                      </a:r>
                      <a:r>
                        <a:rPr lang="fr-FR" sz="1200" b="0" i="0" u="none" strike="noStrike" dirty="0">
                          <a:solidFill>
                            <a:schemeClr val="tx1">
                              <a:lumMod val="75000"/>
                              <a:lumOff val="25000"/>
                            </a:schemeClr>
                          </a:solidFill>
                          <a:effectLst/>
                          <a:latin typeface="+mn-lt"/>
                          <a:cs typeface="Calibri" panose="020F0502020204030204" pitchFamily="34" charset="0"/>
                        </a:rPr>
                        <a:t>pour analyser et retrouver l’origine des réussites, chercher des pistes</a:t>
                      </a:r>
                      <a:r>
                        <a:rPr lang="fr-FR" sz="1200" b="0" i="0" u="none" strike="noStrike" baseline="0" dirty="0">
                          <a:solidFill>
                            <a:schemeClr val="tx1">
                              <a:lumMod val="75000"/>
                              <a:lumOff val="25000"/>
                            </a:schemeClr>
                          </a:solidFill>
                          <a:effectLst/>
                          <a:latin typeface="+mn-lt"/>
                          <a:cs typeface="Calibri" panose="020F0502020204030204" pitchFamily="34" charset="0"/>
                        </a:rPr>
                        <a:t> pour corriger les points d’efforts, mesurer l’efficacité de l’activité.</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3712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1" u="none" strike="noStrike" dirty="0">
                          <a:solidFill>
                            <a:schemeClr val="tx1">
                              <a:lumMod val="75000"/>
                              <a:lumOff val="25000"/>
                            </a:schemeClr>
                          </a:solidFill>
                          <a:effectLst/>
                        </a:rPr>
                        <a:t>La Satisfaction</a:t>
                      </a:r>
                      <a:r>
                        <a:rPr lang="fr-FR" sz="1200" b="1" u="none" strike="noStrike" baseline="0" dirty="0">
                          <a:solidFill>
                            <a:schemeClr val="tx1">
                              <a:lumMod val="75000"/>
                              <a:lumOff val="25000"/>
                            </a:schemeClr>
                          </a:solidFill>
                          <a:effectLst/>
                        </a:rPr>
                        <a:t> Client</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i="0" u="none" strike="noStrike" dirty="0">
                          <a:solidFill>
                            <a:schemeClr val="tx1">
                              <a:lumMod val="75000"/>
                              <a:lumOff val="25000"/>
                            </a:schemeClr>
                          </a:solidFill>
                          <a:effectLst/>
                          <a:latin typeface="+mn-lt"/>
                          <a:cs typeface="Calibri" panose="020F0502020204030204" pitchFamily="34" charset="0"/>
                        </a:rPr>
                        <a:t>QHD, QHD On Line, SAE … </a:t>
                      </a:r>
                    </a:p>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Si </a:t>
                      </a:r>
                      <a:r>
                        <a:rPr lang="fr-FR" sz="1200" b="0" i="0" u="none" strike="noStrike" baseline="0" dirty="0">
                          <a:solidFill>
                            <a:schemeClr val="tx1">
                              <a:lumMod val="75000"/>
                              <a:lumOff val="25000"/>
                            </a:schemeClr>
                          </a:solidFill>
                          <a:effectLst/>
                          <a:latin typeface="+mn-lt"/>
                          <a:cs typeface="Calibri" panose="020F0502020204030204" pitchFamily="34" charset="0"/>
                        </a:rPr>
                        <a:t>ces acronymes ne sont pas encore limpides pour vous, on vous en dit plus dans le book pilotage.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2603" marR="2603" marT="34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57315">
                <a:tc>
                  <a:txBody>
                    <a:bodyPr/>
                    <a:lstStyle/>
                    <a:p>
                      <a:pPr algn="l" fontAlgn="ctr"/>
                      <a:r>
                        <a:rPr lang="fr-FR" sz="1200" b="1" u="none" strike="noStrike" dirty="0">
                          <a:solidFill>
                            <a:schemeClr val="tx1">
                              <a:lumMod val="75000"/>
                              <a:lumOff val="25000"/>
                            </a:schemeClr>
                          </a:solidFill>
                          <a:effectLst/>
                        </a:rPr>
                        <a:t>Le Fonds de</a:t>
                      </a:r>
                      <a:r>
                        <a:rPr lang="fr-FR" sz="1200" b="1" u="none" strike="noStrike" baseline="0" dirty="0">
                          <a:solidFill>
                            <a:schemeClr val="tx1">
                              <a:lumMod val="75000"/>
                              <a:lumOff val="25000"/>
                            </a:schemeClr>
                          </a:solidFill>
                          <a:effectLst/>
                        </a:rPr>
                        <a:t> Commerce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i="0" u="none" strike="noStrike" dirty="0">
                          <a:solidFill>
                            <a:schemeClr val="tx1">
                              <a:lumMod val="75000"/>
                              <a:lumOff val="25000"/>
                            </a:schemeClr>
                          </a:solidFill>
                          <a:effectLst/>
                          <a:latin typeface="+mn-lt"/>
                          <a:cs typeface="Calibri" panose="020F0502020204030204" pitchFamily="34" charset="0"/>
                        </a:rPr>
                        <a:t>Des ventes en progression</a:t>
                      </a:r>
                      <a:r>
                        <a:rPr lang="fr-FR" sz="1200" b="1" i="0" u="none" strike="noStrike" baseline="0" dirty="0">
                          <a:solidFill>
                            <a:schemeClr val="tx1">
                              <a:lumMod val="75000"/>
                              <a:lumOff val="25000"/>
                            </a:schemeClr>
                          </a:solidFill>
                          <a:effectLst/>
                          <a:latin typeface="+mn-lt"/>
                          <a:cs typeface="Calibri" panose="020F0502020204030204" pitchFamily="34" charset="0"/>
                        </a:rPr>
                        <a:t> et</a:t>
                      </a:r>
                      <a:r>
                        <a:rPr lang="fr-FR" sz="1200" b="1" i="0" u="none" strike="noStrike" dirty="0">
                          <a:solidFill>
                            <a:schemeClr val="tx1">
                              <a:lumMod val="75000"/>
                              <a:lumOff val="25000"/>
                            </a:schemeClr>
                          </a:solidFill>
                          <a:effectLst/>
                          <a:latin typeface="+mn-lt"/>
                          <a:cs typeface="Calibri" panose="020F0502020204030204" pitchFamily="34" charset="0"/>
                        </a:rPr>
                        <a:t> une</a:t>
                      </a:r>
                      <a:r>
                        <a:rPr lang="fr-FR" sz="1200" b="1" i="0" u="none" strike="noStrike" baseline="0" dirty="0">
                          <a:solidFill>
                            <a:schemeClr val="tx1">
                              <a:lumMod val="75000"/>
                              <a:lumOff val="25000"/>
                            </a:schemeClr>
                          </a:solidFill>
                          <a:effectLst/>
                          <a:latin typeface="+mn-lt"/>
                          <a:cs typeface="Calibri" panose="020F0502020204030204" pitchFamily="34" charset="0"/>
                        </a:rPr>
                        <a:t> satisfaction client </a:t>
                      </a:r>
                      <a:r>
                        <a:rPr lang="fr-FR" sz="1200" b="0" i="0" u="none" strike="noStrike" baseline="0" dirty="0">
                          <a:solidFill>
                            <a:schemeClr val="tx1">
                              <a:lumMod val="75000"/>
                              <a:lumOff val="25000"/>
                            </a:schemeClr>
                          </a:solidFill>
                          <a:effectLst/>
                          <a:latin typeface="+mn-lt"/>
                          <a:cs typeface="Calibri" panose="020F0502020204030204" pitchFamily="34" charset="0"/>
                        </a:rPr>
                        <a:t>qui s’améliore doivent contribuer à entretenir et développer notre </a:t>
                      </a:r>
                      <a:r>
                        <a:rPr lang="fr-FR" sz="1200" b="1" i="0" u="none" strike="noStrike" baseline="0" dirty="0">
                          <a:solidFill>
                            <a:schemeClr val="tx1">
                              <a:lumMod val="75000"/>
                              <a:lumOff val="25000"/>
                            </a:schemeClr>
                          </a:solidFill>
                          <a:effectLst/>
                          <a:latin typeface="+mn-lt"/>
                          <a:cs typeface="Calibri" panose="020F0502020204030204" pitchFamily="34" charset="0"/>
                        </a:rPr>
                        <a:t>fonds de commerce</a:t>
                      </a:r>
                      <a:r>
                        <a:rPr lang="fr-FR" sz="1200" b="0" i="0" u="none" strike="noStrike" baseline="0" dirty="0">
                          <a:solidFill>
                            <a:schemeClr val="tx1">
                              <a:lumMod val="75000"/>
                              <a:lumOff val="25000"/>
                            </a:schemeClr>
                          </a:solidFill>
                          <a:effectLst/>
                          <a:latin typeface="+mn-lt"/>
                          <a:cs typeface="Calibri" panose="020F0502020204030204" pitchFamily="34" charset="0"/>
                        </a:rPr>
                        <a:t>. Retrouvez ici les outils vous permettant de le suivre au mieux.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832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none" strike="noStrike" dirty="0">
                          <a:solidFill>
                            <a:schemeClr val="tx1">
                              <a:lumMod val="75000"/>
                              <a:lumOff val="25000"/>
                            </a:schemeClr>
                          </a:solidFill>
                          <a:effectLst/>
                        </a:rPr>
                        <a:t>Le PNB</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i="0" u="none" strike="noStrike" kern="1200" dirty="0">
                          <a:solidFill>
                            <a:schemeClr val="tx1">
                              <a:lumMod val="75000"/>
                              <a:lumOff val="25000"/>
                            </a:schemeClr>
                          </a:solidFill>
                          <a:effectLst/>
                          <a:latin typeface="+mn-lt"/>
                          <a:ea typeface="+mn-ea"/>
                          <a:cs typeface="Calibri" panose="020F0502020204030204" pitchFamily="34" charset="0"/>
                        </a:rPr>
                        <a:t>Pour ancrer au quotidien une culture PNB, </a:t>
                      </a:r>
                      <a:r>
                        <a:rPr lang="fr-FR" sz="1200" b="0" i="0" u="none" strike="noStrike" kern="1200" dirty="0">
                          <a:solidFill>
                            <a:schemeClr val="tx1">
                              <a:lumMod val="75000"/>
                              <a:lumOff val="25000"/>
                            </a:schemeClr>
                          </a:solidFill>
                          <a:effectLst/>
                          <a:latin typeface="+mn-lt"/>
                          <a:ea typeface="+mn-ea"/>
                          <a:cs typeface="Calibri" panose="020F0502020204030204" pitchFamily="34" charset="0"/>
                        </a:rPr>
                        <a:t>la rentabilité doit être mesurée. Pour</a:t>
                      </a:r>
                      <a:r>
                        <a:rPr lang="fr-FR" sz="1200" b="0" i="0" u="none" strike="noStrike" kern="1200" baseline="0" dirty="0">
                          <a:solidFill>
                            <a:schemeClr val="tx1">
                              <a:lumMod val="75000"/>
                              <a:lumOff val="25000"/>
                            </a:schemeClr>
                          </a:solidFill>
                          <a:effectLst/>
                          <a:latin typeface="+mn-lt"/>
                          <a:ea typeface="+mn-ea"/>
                          <a:cs typeface="Calibri" panose="020F0502020204030204" pitchFamily="34" charset="0"/>
                        </a:rPr>
                        <a:t> qu’elle soit </a:t>
                      </a:r>
                      <a:r>
                        <a:rPr lang="fr-FR" sz="1200" b="0" i="0" u="none" strike="noStrike" kern="1200" dirty="0">
                          <a:solidFill>
                            <a:schemeClr val="tx1">
                              <a:lumMod val="75000"/>
                              <a:lumOff val="25000"/>
                            </a:schemeClr>
                          </a:solidFill>
                          <a:effectLst/>
                          <a:latin typeface="+mn-lt"/>
                          <a:ea typeface="+mn-ea"/>
                          <a:cs typeface="Calibri" panose="020F0502020204030204" pitchFamily="34" charset="0"/>
                        </a:rPr>
                        <a:t>au cœur de nos attentions,</a:t>
                      </a:r>
                      <a:r>
                        <a:rPr lang="fr-FR" sz="1200" b="0" i="0" u="none" strike="noStrike" kern="1200" baseline="0" dirty="0">
                          <a:solidFill>
                            <a:schemeClr val="tx1">
                              <a:lumMod val="75000"/>
                              <a:lumOff val="25000"/>
                            </a:schemeClr>
                          </a:solidFill>
                          <a:effectLst/>
                          <a:latin typeface="+mn-lt"/>
                          <a:ea typeface="+mn-ea"/>
                          <a:cs typeface="Calibri" panose="020F0502020204030204" pitchFamily="34" charset="0"/>
                        </a:rPr>
                        <a:t> retrouvez dans le book pilotage les outils à votre disposition.</a:t>
                      </a:r>
                      <a:endParaRPr lang="fr-FR" sz="1200" b="0" i="0" u="none" strike="noStrike" kern="1200" dirty="0">
                        <a:solidFill>
                          <a:schemeClr val="tx1">
                            <a:lumMod val="75000"/>
                            <a:lumOff val="25000"/>
                          </a:schemeClr>
                        </a:solidFill>
                        <a:effectLst/>
                        <a:latin typeface="+mn-lt"/>
                        <a:ea typeface="+mn-ea"/>
                        <a:cs typeface="Calibri" panose="020F0502020204030204" pitchFamily="34" charset="0"/>
                      </a:endParaRPr>
                    </a:p>
                  </a:txBody>
                  <a:tcPr marL="2603" marR="2603" marT="34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37127">
                <a:tc>
                  <a:txBody>
                    <a:bodyPr/>
                    <a:lstStyle/>
                    <a:p>
                      <a:pPr algn="l" fontAlgn="ctr"/>
                      <a:r>
                        <a:rPr lang="fr-FR" sz="1200" b="1" u="none" strike="noStrike" dirty="0">
                          <a:solidFill>
                            <a:schemeClr val="tx1">
                              <a:lumMod val="75000"/>
                              <a:lumOff val="25000"/>
                            </a:schemeClr>
                          </a:solidFill>
                          <a:effectLst/>
                        </a:rPr>
                        <a:t>Risques et Conformité</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latin typeface="+mn-lt"/>
                          <a:cs typeface="Calibri" panose="020F0502020204030204" pitchFamily="34" charset="0"/>
                        </a:rPr>
                        <a:t>Toute activité commerciale</a:t>
                      </a:r>
                      <a:r>
                        <a:rPr lang="fr-FR" sz="1200" u="none" strike="noStrike" baseline="0" dirty="0">
                          <a:solidFill>
                            <a:schemeClr val="tx1">
                              <a:lumMod val="75000"/>
                              <a:lumOff val="25000"/>
                            </a:schemeClr>
                          </a:solidFill>
                          <a:effectLst/>
                          <a:latin typeface="+mn-lt"/>
                          <a:cs typeface="Calibri" panose="020F0502020204030204" pitchFamily="34" charset="0"/>
                        </a:rPr>
                        <a:t> reste régie par des </a:t>
                      </a:r>
                      <a:r>
                        <a:rPr lang="fr-FR" sz="1200" b="1" u="none" strike="noStrike" baseline="0" dirty="0">
                          <a:solidFill>
                            <a:schemeClr val="tx1">
                              <a:lumMod val="75000"/>
                              <a:lumOff val="25000"/>
                            </a:schemeClr>
                          </a:solidFill>
                          <a:effectLst/>
                          <a:latin typeface="+mn-lt"/>
                          <a:cs typeface="Calibri" panose="020F0502020204030204" pitchFamily="34" charset="0"/>
                        </a:rPr>
                        <a:t>règles de protection de notre clientèle </a:t>
                      </a:r>
                      <a:r>
                        <a:rPr lang="fr-FR" sz="1200" u="none" strike="noStrike" baseline="0" dirty="0">
                          <a:solidFill>
                            <a:schemeClr val="tx1">
                              <a:lumMod val="75000"/>
                              <a:lumOff val="25000"/>
                            </a:schemeClr>
                          </a:solidFill>
                          <a:effectLst/>
                          <a:latin typeface="+mn-lt"/>
                          <a:cs typeface="Calibri" panose="020F0502020204030204" pitchFamily="34" charset="0"/>
                        </a:rPr>
                        <a:t>et de notre établissement. Retrouvez ici les principaux outils de suivi.</a:t>
                      </a:r>
                      <a:endParaRPr lang="fr-FR" sz="1200" u="none" strike="noStrike" dirty="0">
                        <a:solidFill>
                          <a:schemeClr val="tx1">
                            <a:lumMod val="75000"/>
                            <a:lumOff val="25000"/>
                          </a:schemeClr>
                        </a:solidFill>
                        <a:effectLst/>
                        <a:latin typeface="+mn-lt"/>
                        <a:cs typeface="Calibri" panose="020F0502020204030204" pitchFamily="34" charset="0"/>
                      </a:endParaRPr>
                    </a:p>
                  </a:txBody>
                  <a:tcPr marL="2603" marR="2603" marT="3469" marB="0" anchor="ctr">
                    <a:lnT w="12700" cap="flat" cmpd="sng" algn="ctr">
                      <a:solidFill>
                        <a:schemeClr val="bg1">
                          <a:lumMod val="9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10006"/>
                  </a:ext>
                </a:extLst>
              </a:tr>
            </a:tbl>
          </a:graphicData>
        </a:graphic>
      </p:graphicFrame>
      <p:sp>
        <p:nvSpPr>
          <p:cNvPr id="34" name="Espace réservé du texte 3">
            <a:extLst>
              <a:ext uri="{FF2B5EF4-FFF2-40B4-BE49-F238E27FC236}">
                <a16:creationId xmlns:a16="http://schemas.microsoft.com/office/drawing/2014/main" id="{730174B2-926A-42F8-9875-0DBF2F292DE1}"/>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dirty="0">
                <a:solidFill>
                  <a:srgbClr val="C00000"/>
                </a:solidFill>
              </a:rPr>
              <a:t>Grand Public</a:t>
            </a:r>
            <a:r>
              <a:rPr lang="fr-FR" sz="1200" dirty="0"/>
              <a:t> - </a:t>
            </a:r>
            <a:r>
              <a:rPr lang="fr-FR" sz="1200" dirty="0">
                <a:solidFill>
                  <a:srgbClr val="C00000"/>
                </a:solidFill>
              </a:rPr>
              <a:t>Premiums</a:t>
            </a:r>
            <a:r>
              <a:rPr lang="fr-FR" sz="1200" dirty="0"/>
              <a:t> - </a:t>
            </a:r>
            <a:r>
              <a:rPr lang="fr-FR" sz="1200" b="0" dirty="0">
                <a:solidFill>
                  <a:schemeClr val="bg1">
                    <a:lumMod val="50000"/>
                  </a:schemeClr>
                </a:solidFill>
              </a:rPr>
              <a:t>Professionnels</a:t>
            </a:r>
            <a:r>
              <a:rPr lang="fr-FR" sz="1200" dirty="0"/>
              <a:t>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5">
            <a:extLst>
              <a:ext uri="{FF2B5EF4-FFF2-40B4-BE49-F238E27FC236}">
                <a16:creationId xmlns:a16="http://schemas.microsoft.com/office/drawing/2014/main" id="{9CD7215F-6132-47A1-87FC-054827200A74}"/>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49"/>
            <a:ext cx="12192000" cy="60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contenu 7">
            <a:extLst>
              <a:ext uri="{FF2B5EF4-FFF2-40B4-BE49-F238E27FC236}">
                <a16:creationId xmlns:a16="http://schemas.microsoft.com/office/drawing/2014/main" id="{EDF6DBD7-1395-4E2E-AB15-3CA10916D2A7}"/>
              </a:ext>
            </a:extLst>
          </p:cNvPr>
          <p:cNvSpPr>
            <a:spLocks noGrp="1"/>
          </p:cNvSpPr>
          <p:nvPr>
            <p:ph idx="1"/>
          </p:nvPr>
        </p:nvSpPr>
        <p:spPr>
          <a:xfrm>
            <a:off x="695325" y="1490663"/>
            <a:ext cx="10980738" cy="4386262"/>
          </a:xfrm>
        </p:spPr>
        <p:txBody>
          <a:bodyPr/>
          <a:lstStyle/>
          <a:p>
            <a:pPr eaLnBrk="1" hangingPunct="1">
              <a:defRPr/>
            </a:pPr>
            <a:r>
              <a:rPr lang="fr-FR" sz="1400" kern="0" dirty="0"/>
              <a:t>Très prochainement, un nouveau support présentant notre segmentation clients sera envoyé en agence.</a:t>
            </a:r>
          </a:p>
          <a:p>
            <a:pPr eaLnBrk="1" hangingPunct="1">
              <a:defRPr/>
            </a:pPr>
            <a:r>
              <a:rPr lang="fr-FR" sz="1400" kern="0" dirty="0"/>
              <a:t>Il sera également accessible dans la Rubrique des Commerciaux &gt; Expérience Client &gt; </a:t>
            </a:r>
            <a:r>
              <a:rPr lang="fr-FR" sz="1400" kern="0" dirty="0">
                <a:hlinkClick r:id="rId3"/>
              </a:rPr>
              <a:t>Segmentation client</a:t>
            </a:r>
            <a:r>
              <a:rPr lang="fr-FR" sz="1400" kern="0" dirty="0"/>
              <a:t> dès la livraison</a:t>
            </a:r>
          </a:p>
          <a:p>
            <a:pPr eaLnBrk="1" hangingPunct="1">
              <a:defRPr/>
            </a:pPr>
            <a:endParaRPr lang="fr-FR" dirty="0"/>
          </a:p>
        </p:txBody>
      </p:sp>
      <p:sp>
        <p:nvSpPr>
          <p:cNvPr id="6" name="Espace réservé du texte 5">
            <a:extLst>
              <a:ext uri="{FF2B5EF4-FFF2-40B4-BE49-F238E27FC236}">
                <a16:creationId xmlns:a16="http://schemas.microsoft.com/office/drawing/2014/main" id="{B4507333-EDBC-4C2B-BF33-973B9542C3B7}"/>
              </a:ext>
            </a:extLst>
          </p:cNvPr>
          <p:cNvSpPr>
            <a:spLocks noGrp="1"/>
          </p:cNvSpPr>
          <p:nvPr>
            <p:ph type="body" sz="quarter" idx="12"/>
          </p:nvPr>
        </p:nvSpPr>
        <p:spPr>
          <a:xfrm>
            <a:off x="695325" y="463550"/>
            <a:ext cx="10980738" cy="857250"/>
          </a:xfrm>
        </p:spPr>
        <p:txBody>
          <a:bodyPr/>
          <a:lstStyle/>
          <a:p>
            <a:pPr eaLnBrk="1" hangingPunct="1">
              <a:defRPr/>
            </a:pPr>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44036" name="Groupe 11">
            <a:extLst>
              <a:ext uri="{FF2B5EF4-FFF2-40B4-BE49-F238E27FC236}">
                <a16:creationId xmlns:a16="http://schemas.microsoft.com/office/drawing/2014/main" id="{6FE9A5FD-D88A-412E-8733-83DF25EC150E}"/>
              </a:ext>
            </a:extLst>
          </p:cNvPr>
          <p:cNvGrpSpPr>
            <a:grpSpLocks/>
          </p:cNvGrpSpPr>
          <p:nvPr/>
        </p:nvGrpSpPr>
        <p:grpSpPr bwMode="auto">
          <a:xfrm>
            <a:off x="819150" y="2717800"/>
            <a:ext cx="10350500" cy="3386138"/>
            <a:chOff x="1786504" y="2594939"/>
            <a:chExt cx="8699613" cy="3385229"/>
          </a:xfrm>
        </p:grpSpPr>
        <p:sp>
          <p:nvSpPr>
            <p:cNvPr id="23" name="Rectangle à coins arrondis 65">
              <a:extLst>
                <a:ext uri="{FF2B5EF4-FFF2-40B4-BE49-F238E27FC236}">
                  <a16:creationId xmlns:a16="http://schemas.microsoft.com/office/drawing/2014/main" id="{A5D49088-D227-4343-A73D-1DA69BBBED2C}"/>
                </a:ext>
              </a:extLst>
            </p:cNvPr>
            <p:cNvSpPr/>
            <p:nvPr/>
          </p:nvSpPr>
          <p:spPr>
            <a:xfrm>
              <a:off x="7469273" y="4150271"/>
              <a:ext cx="3016844" cy="182989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62BCF9B-34D3-40ED-8E43-ABA32AE60DB2}"/>
                </a:ext>
              </a:extLst>
            </p:cNvPr>
            <p:cNvSpPr/>
            <p:nvPr/>
          </p:nvSpPr>
          <p:spPr>
            <a:xfrm>
              <a:off x="1786504" y="2594939"/>
              <a:ext cx="1511758" cy="277738"/>
            </a:xfrm>
            <a:prstGeom prst="rect">
              <a:avLst/>
            </a:prstGeom>
          </p:spPr>
          <p:txBody>
            <a:bodyPr>
              <a:spAutoFit/>
            </a:bodyPr>
            <a:lstStyle/>
            <a:p>
              <a:pPr>
                <a:spcBef>
                  <a:spcPct val="20000"/>
                </a:spcBef>
                <a:defRPr/>
              </a:pPr>
              <a:endParaRPr lang="fr-FR" sz="1200" i="1" dirty="0">
                <a:solidFill>
                  <a:schemeClr val="tx1">
                    <a:lumMod val="75000"/>
                    <a:lumOff val="25000"/>
                  </a:schemeClr>
                </a:solidFill>
              </a:endParaRPr>
            </a:p>
          </p:txBody>
        </p:sp>
      </p:grpSp>
      <p:sp>
        <p:nvSpPr>
          <p:cNvPr id="37" name="Espace réservé du texte 3">
            <a:extLst>
              <a:ext uri="{FF2B5EF4-FFF2-40B4-BE49-F238E27FC236}">
                <a16:creationId xmlns:a16="http://schemas.microsoft.com/office/drawing/2014/main" id="{9E582CBF-4749-4A27-AF8F-B8938DA20A44}"/>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dirty="0">
                <a:solidFill>
                  <a:srgbClr val="C00000"/>
                </a:solidFill>
              </a:rPr>
              <a:t>Grand Public</a:t>
            </a:r>
            <a:r>
              <a:rPr lang="fr-FR" sz="1200" dirty="0"/>
              <a:t> - </a:t>
            </a:r>
            <a:r>
              <a:rPr lang="fr-FR" sz="1200" dirty="0">
                <a:solidFill>
                  <a:srgbClr val="C00000"/>
                </a:solidFill>
              </a:rPr>
              <a:t>Premiums</a:t>
            </a:r>
            <a:r>
              <a:rPr lang="fr-FR" sz="1200" dirty="0"/>
              <a:t> - </a:t>
            </a:r>
            <a:r>
              <a:rPr lang="fr-FR" sz="1200" b="0" dirty="0">
                <a:solidFill>
                  <a:schemeClr val="bg1">
                    <a:lumMod val="50000"/>
                  </a:schemeClr>
                </a:solidFill>
              </a:rPr>
              <a:t>Professionnels</a:t>
            </a:r>
            <a:r>
              <a:rPr lang="fr-FR" sz="1200" dirty="0"/>
              <a:t> </a:t>
            </a:r>
          </a:p>
        </p:txBody>
      </p:sp>
      <p:pic>
        <p:nvPicPr>
          <p:cNvPr id="44038" name="Image 1">
            <a:extLst>
              <a:ext uri="{FF2B5EF4-FFF2-40B4-BE49-F238E27FC236}">
                <a16:creationId xmlns:a16="http://schemas.microsoft.com/office/drawing/2014/main" id="{765929F4-E04F-4206-98A2-C50B63D8D5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78038"/>
            <a:ext cx="12192000"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Image 4">
            <a:extLst>
              <a:ext uri="{FF2B5EF4-FFF2-40B4-BE49-F238E27FC236}">
                <a16:creationId xmlns:a16="http://schemas.microsoft.com/office/drawing/2014/main" id="{CB16E798-44A8-442C-8E71-921C3D87A0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260850"/>
            <a:ext cx="12192000" cy="217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75EFAC01-CE8C-494D-ADB7-C18941D9AD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7823" y="5101692"/>
            <a:ext cx="696102" cy="1793666"/>
          </a:xfrm>
          <a:prstGeom prst="rect">
            <a:avLst/>
          </a:prstGeom>
        </p:spPr>
      </p:pic>
      <p:pic>
        <p:nvPicPr>
          <p:cNvPr id="21" name="Picture 6" descr="Men generation flat colored icons set of different ages from baby to elderly isolated cartoon vector illustration">
            <a:extLst>
              <a:ext uri="{FF2B5EF4-FFF2-40B4-BE49-F238E27FC236}">
                <a16:creationId xmlns:a16="http://schemas.microsoft.com/office/drawing/2014/main" id="{029B5BD5-B149-4DC3-B1DC-754F48B682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5871120" y="5217312"/>
            <a:ext cx="500925" cy="1562425"/>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D3827A8A-DC46-4E02-9801-5F4377C7A77D}"/>
              </a:ext>
            </a:extLst>
          </p:cNvPr>
          <p:cNvSpPr/>
          <p:nvPr/>
        </p:nvSpPr>
        <p:spPr>
          <a:xfrm>
            <a:off x="3195638" y="4655369"/>
            <a:ext cx="8996362" cy="423863"/>
          </a:xfrm>
          <a:prstGeom prst="rect">
            <a:avLst/>
          </a:prstGeom>
          <a:gradFill flip="none" rotWithShape="1">
            <a:gsLst>
              <a:gs pos="0">
                <a:srgbClr val="F2F2F2"/>
              </a:gs>
              <a:gs pos="5000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6" name="Rectangle 15">
            <a:extLst>
              <a:ext uri="{FF2B5EF4-FFF2-40B4-BE49-F238E27FC236}">
                <a16:creationId xmlns:a16="http://schemas.microsoft.com/office/drawing/2014/main" id="{BE7A0348-9842-41A7-B583-A995F94966AE}"/>
              </a:ext>
            </a:extLst>
          </p:cNvPr>
          <p:cNvSpPr/>
          <p:nvPr/>
        </p:nvSpPr>
        <p:spPr>
          <a:xfrm>
            <a:off x="3195638" y="3923580"/>
            <a:ext cx="8996362" cy="423863"/>
          </a:xfrm>
          <a:prstGeom prst="rect">
            <a:avLst/>
          </a:prstGeom>
          <a:gradFill flip="none" rotWithShape="1">
            <a:gsLst>
              <a:gs pos="0">
                <a:schemeClr val="accent4">
                  <a:lumMod val="75000"/>
                  <a:tint val="66000"/>
                  <a:satMod val="160000"/>
                </a:schemeClr>
              </a:gs>
              <a:gs pos="50000">
                <a:schemeClr val="accent4">
                  <a:lumMod val="75000"/>
                  <a:tint val="44500"/>
                  <a:satMod val="160000"/>
                </a:schemeClr>
              </a:gs>
              <a:gs pos="100000">
                <a:srgbClr val="FFFF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315" name="Espace réservé du texte 1">
            <a:extLst>
              <a:ext uri="{FF2B5EF4-FFF2-40B4-BE49-F238E27FC236}">
                <a16:creationId xmlns:a16="http://schemas.microsoft.com/office/drawing/2014/main" id="{F692E25D-8140-4D4F-B489-26B79AB38A43}"/>
              </a:ext>
            </a:extLst>
          </p:cNvPr>
          <p:cNvSpPr>
            <a:spLocks noGrp="1" noChangeArrowheads="1"/>
          </p:cNvSpPr>
          <p:nvPr>
            <p:ph type="body" sz="quarter" idx="13"/>
          </p:nvPr>
        </p:nvSpPr>
        <p:spPr bwMode="auto">
          <a:xfrm>
            <a:off x="3716338" y="0"/>
            <a:ext cx="8475662"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fr-FR" altLang="fr-FR" sz="2000" b="1" dirty="0">
                <a:solidFill>
                  <a:srgbClr val="404040"/>
                </a:solidFill>
              </a:rPr>
              <a:t>Le Challenge </a:t>
            </a:r>
          </a:p>
          <a:p>
            <a:pPr eaLnBrk="1" hangingPunct="1"/>
            <a:endParaRPr lang="fr-FR" altLang="fr-FR" sz="2000" dirty="0">
              <a:solidFill>
                <a:srgbClr val="404040"/>
              </a:solidFill>
            </a:endParaRPr>
          </a:p>
          <a:p>
            <a:pPr eaLnBrk="1" hangingPunct="1"/>
            <a:r>
              <a:rPr lang="fr-FR" altLang="fr-FR" sz="2000" b="1" dirty="0">
                <a:solidFill>
                  <a:srgbClr val="404040"/>
                </a:solidFill>
              </a:rPr>
              <a:t>Les offres et moyens à disposition</a:t>
            </a:r>
          </a:p>
          <a:p>
            <a:pPr lvl="1" eaLnBrk="1" hangingPunct="1"/>
            <a:r>
              <a:rPr lang="fr-FR" altLang="fr-FR" sz="1600" dirty="0">
                <a:solidFill>
                  <a:srgbClr val="404040"/>
                </a:solidFill>
              </a:rPr>
              <a:t>Marché </a:t>
            </a:r>
            <a:r>
              <a:rPr lang="fr-FR" altLang="fr-FR" sz="1600" dirty="0"/>
              <a:t>Grand Public </a:t>
            </a:r>
            <a:r>
              <a:rPr lang="fr-FR" altLang="fr-FR" sz="1600" dirty="0">
                <a:solidFill>
                  <a:srgbClr val="404040"/>
                </a:solidFill>
              </a:rPr>
              <a:t>et des Premiums</a:t>
            </a:r>
          </a:p>
          <a:p>
            <a:pPr lvl="1"/>
            <a:r>
              <a:rPr lang="fr-FR" altLang="fr-FR" sz="1600" dirty="0">
                <a:solidFill>
                  <a:srgbClr val="404040"/>
                </a:solidFill>
              </a:rPr>
              <a:t>Marché des Professionnels</a:t>
            </a:r>
          </a:p>
          <a:p>
            <a:pPr eaLnBrk="1" hangingPunct="1"/>
            <a:endParaRPr lang="fr-FR" altLang="fr-FR" sz="1600" dirty="0">
              <a:solidFill>
                <a:srgbClr val="404040"/>
              </a:solidFill>
            </a:endParaRPr>
          </a:p>
          <a:p>
            <a:pPr eaLnBrk="1" hangingPunct="1"/>
            <a:r>
              <a:rPr lang="fr-FR" altLang="fr-FR" sz="2000" b="1" dirty="0">
                <a:solidFill>
                  <a:srgbClr val="404040"/>
                </a:solidFill>
              </a:rPr>
              <a:t>La Boîte à outils</a:t>
            </a:r>
          </a:p>
          <a:p>
            <a:pPr lvl="1" eaLnBrk="1" hangingPunct="1"/>
            <a:r>
              <a:rPr lang="fr-FR" altLang="fr-FR" sz="1600" dirty="0"/>
              <a:t>Marché Grand Public et des Premiums</a:t>
            </a:r>
          </a:p>
          <a:p>
            <a:pPr lvl="1" eaLnBrk="1" hangingPunct="1"/>
            <a:r>
              <a:rPr lang="fr-FR" altLang="fr-FR" sz="1600" dirty="0"/>
              <a:t>Marché des Professionnels</a:t>
            </a:r>
          </a:p>
          <a:p>
            <a:pPr eaLnBrk="1" hangingPunct="1"/>
            <a:endParaRPr lang="fr-FR" altLang="fr-FR" dirty="0">
              <a:solidFill>
                <a:srgbClr val="404040"/>
              </a:solidFill>
            </a:endParaRPr>
          </a:p>
        </p:txBody>
      </p:sp>
      <p:pic>
        <p:nvPicPr>
          <p:cNvPr id="20" name="Picture 4" descr="Business people group chat bubble banner">
            <a:extLst>
              <a:ext uri="{FF2B5EF4-FFF2-40B4-BE49-F238E27FC236}">
                <a16:creationId xmlns:a16="http://schemas.microsoft.com/office/drawing/2014/main" id="{2CA42AA8-CCCA-460C-B2EF-8FA805C6886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1482268" y="4966268"/>
            <a:ext cx="710520" cy="206056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Confident people collection design">
            <a:extLst>
              <a:ext uri="{FF2B5EF4-FFF2-40B4-BE49-F238E27FC236}">
                <a16:creationId xmlns:a16="http://schemas.microsoft.com/office/drawing/2014/main" id="{6EFD752E-1EF0-4580-8E85-5F6B3C0E6D4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10952507" y="514454"/>
            <a:ext cx="545175" cy="1931804"/>
          </a:xfrm>
          <a:prstGeom prst="rect">
            <a:avLst/>
          </a:prstGeom>
          <a:noFill/>
          <a:extLst>
            <a:ext uri="{909E8E84-426E-40DD-AFC4-6F175D3DCCD1}">
              <a14:hiddenFill xmlns:a14="http://schemas.microsoft.com/office/drawing/2010/main">
                <a:solidFill>
                  <a:srgbClr val="FFFFFF"/>
                </a:solidFill>
              </a14:hiddenFill>
            </a:ext>
          </a:extLst>
        </p:spPr>
      </p:pic>
      <p:pic>
        <p:nvPicPr>
          <p:cNvPr id="25" name="Image 24">
            <a:extLst>
              <a:ext uri="{FF2B5EF4-FFF2-40B4-BE49-F238E27FC236}">
                <a16:creationId xmlns:a16="http://schemas.microsoft.com/office/drawing/2014/main" id="{D95BE5E5-B4F8-474D-9EDF-E7279A1DAF2A}"/>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509" b="97491" l="9910" r="96847">
                        <a14:foregroundMark x1="67117" y1="10036" x2="46396" y2="10573"/>
                        <a14:foregroundMark x1="45495" y1="6093" x2="45495" y2="6093"/>
                        <a14:foregroundMark x1="53604" y1="2688" x2="53604" y2="2688"/>
                        <a14:foregroundMark x1="57207" y1="3226" x2="57207" y2="3226"/>
                        <a14:foregroundMark x1="57658" y1="4839" x2="57658" y2="4839"/>
                        <a14:foregroundMark x1="57207" y1="6631" x2="57207" y2="6631"/>
                        <a14:foregroundMark x1="58108" y1="8781" x2="58108" y2="8781"/>
                        <a14:foregroundMark x1="63063" y1="8781" x2="58559" y2="3943"/>
                        <a14:foregroundMark x1="53604" y1="3226" x2="41892" y2="10036"/>
                        <a14:foregroundMark x1="56306" y1="3943" x2="68018" y2="9319"/>
                        <a14:foregroundMark x1="86937" y1="49821" x2="97297" y2="48925"/>
                        <a14:foregroundMark x1="64865" y1="7885" x2="57658" y2="3763"/>
                        <a14:foregroundMark x1="66216" y1="4839" x2="66216" y2="4839"/>
                        <a14:foregroundMark x1="68468" y1="97491" x2="65315" y2="87993"/>
                      </a14:backgroundRemoval>
                    </a14:imgEffect>
                  </a14:imgLayer>
                </a14:imgProps>
              </a:ext>
              <a:ext uri="{28A0092B-C50C-407E-A947-70E740481C1C}">
                <a14:useLocalDpi xmlns:a14="http://schemas.microsoft.com/office/drawing/2010/main" val="0"/>
              </a:ext>
            </a:extLst>
          </a:blip>
          <a:stretch>
            <a:fillRect/>
          </a:stretch>
        </p:blipFill>
        <p:spPr>
          <a:xfrm>
            <a:off x="11204121" y="2520909"/>
            <a:ext cx="788040" cy="1980749"/>
          </a:xfrm>
          <a:prstGeom prst="rect">
            <a:avLst/>
          </a:prstGeom>
        </p:spPr>
      </p:pic>
      <p:pic>
        <p:nvPicPr>
          <p:cNvPr id="26" name="Image 2">
            <a:extLst>
              <a:ext uri="{FF2B5EF4-FFF2-40B4-BE49-F238E27FC236}">
                <a16:creationId xmlns:a16="http://schemas.microsoft.com/office/drawing/2014/main" id="{89755D4F-E071-40F7-BDEC-1DE4145487B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07788" y="60046"/>
            <a:ext cx="684212"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 descr="Confident people collection design">
            <a:extLst>
              <a:ext uri="{FF2B5EF4-FFF2-40B4-BE49-F238E27FC236}">
                <a16:creationId xmlns:a16="http://schemas.microsoft.com/office/drawing/2014/main" id="{C6399D6D-64CE-447C-802A-A12F68335FB3}"/>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18850" b="83067" l="49521" r="70927">
                        <a14:foregroundMark x1="58626" y1="23802" x2="62300" y2="23802"/>
                        <a14:foregroundMark x1="60703" y1="21885" x2="60703" y2="21885"/>
                        <a14:foregroundMark x1="61821" y1="18850" x2="61821" y2="18850"/>
                        <a14:foregroundMark x1="49521" y1="38978" x2="49521" y2="38978"/>
                        <a14:foregroundMark x1="71246" y1="40735" x2="71246" y2="40735"/>
                        <a14:foregroundMark x1="69010" y1="83067" x2="69010" y2="83067"/>
                        <a14:foregroundMark x1="54952" y1="83067" x2="54952" y2="83067"/>
                      </a14:backgroundRemoval>
                    </a14:imgEffect>
                  </a14:imgLayer>
                </a14:imgProps>
              </a:ext>
              <a:ext uri="{28A0092B-C50C-407E-A947-70E740481C1C}">
                <a14:useLocalDpi xmlns:a14="http://schemas.microsoft.com/office/drawing/2010/main" val="0"/>
              </a:ext>
            </a:extLst>
          </a:blip>
          <a:srcRect l="47536" t="15036" r="26553" b="12202"/>
          <a:stretch/>
        </p:blipFill>
        <p:spPr bwMode="auto">
          <a:xfrm>
            <a:off x="10697046" y="3536347"/>
            <a:ext cx="812515" cy="2281661"/>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 39">
            <a:extLst>
              <a:ext uri="{FF2B5EF4-FFF2-40B4-BE49-F238E27FC236}">
                <a16:creationId xmlns:a16="http://schemas.microsoft.com/office/drawing/2014/main" id="{EF5A479F-4DB5-4058-9B8F-ACC33FF55974}"/>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3667" b="95500" l="5085" r="96126">
                        <a14:foregroundMark x1="6295" y1="22833" x2="11138" y2="23500"/>
                        <a14:foregroundMark x1="86441" y1="12333" x2="83293" y2="10000"/>
                        <a14:foregroundMark x1="5085" y1="25500" x2="5085" y2="27833"/>
                        <a14:foregroundMark x1="56416" y1="10833" x2="56416" y2="3667"/>
                        <a14:foregroundMark x1="89831" y1="11167" x2="89831" y2="11167"/>
                        <a14:foregroundMark x1="91768" y1="52667" x2="91768" y2="52667"/>
                        <a14:foregroundMark x1="86925" y1="50333" x2="86925" y2="50333"/>
                        <a14:foregroundMark x1="84504" y1="47000" x2="84504" y2="47000"/>
                        <a14:foregroundMark x1="96368" y1="51167" x2="96368" y2="51167"/>
                        <a14:foregroundMark x1="36562" y1="50667" x2="36562" y2="50667"/>
                        <a14:foregroundMark x1="33656" y1="54500" x2="33656" y2="54500"/>
                        <a14:foregroundMark x1="79177" y1="95500" x2="75787" y2="90167"/>
                        <a14:foregroundMark x1="44068" y1="95500" x2="44068" y2="95500"/>
                      </a14:backgroundRemoval>
                    </a14:imgEffect>
                  </a14:imgLayer>
                </a14:imgProps>
              </a:ext>
              <a:ext uri="{28A0092B-C50C-407E-A947-70E740481C1C}">
                <a14:useLocalDpi xmlns:a14="http://schemas.microsoft.com/office/drawing/2010/main" val="0"/>
              </a:ext>
            </a:extLst>
          </a:blip>
          <a:stretch>
            <a:fillRect/>
          </a:stretch>
        </p:blipFill>
        <p:spPr>
          <a:xfrm>
            <a:off x="9931085" y="4647213"/>
            <a:ext cx="927993" cy="2148865"/>
          </a:xfrm>
          <a:prstGeom prst="rect">
            <a:avLst/>
          </a:prstGeom>
        </p:spPr>
      </p:pic>
      <p:pic>
        <p:nvPicPr>
          <p:cNvPr id="17" name="Image 16">
            <a:extLst>
              <a:ext uri="{FF2B5EF4-FFF2-40B4-BE49-F238E27FC236}">
                <a16:creationId xmlns:a16="http://schemas.microsoft.com/office/drawing/2014/main" id="{D45DD81F-30F1-49BB-A052-4A60BAF8E0DC}"/>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5569" b="95642" l="8219" r="88356">
                        <a14:foregroundMark x1="45205" y1="15012" x2="63014" y2="10896"/>
                        <a14:foregroundMark x1="43836" y1="8232" x2="43836" y2="8232"/>
                        <a14:foregroundMark x1="56164" y1="30024" x2="56164" y2="30024"/>
                        <a14:foregroundMark x1="56164" y1="33172" x2="50685" y2="23245"/>
                        <a14:foregroundMark x1="76712" y1="95642" x2="76712" y2="95642"/>
                        <a14:foregroundMark x1="34247" y1="95157" x2="34247" y2="95157"/>
                        <a14:foregroundMark x1="78082" y1="35593" x2="78082" y2="35593"/>
                        <a14:foregroundMark x1="78082" y1="33898" x2="78082" y2="33898"/>
                        <a14:foregroundMark x1="74658" y1="32930" x2="74658" y2="32930"/>
                        <a14:foregroundMark x1="72603" y1="31961" x2="72603" y2="31961"/>
                        <a14:foregroundMark x1="69178" y1="30508" x2="69178" y2="30508"/>
                        <a14:foregroundMark x1="60274" y1="23729" x2="60274" y2="23729"/>
                        <a14:foregroundMark x1="67123" y1="26634" x2="67123" y2="26634"/>
                        <a14:foregroundMark x1="73288" y1="29056" x2="73288" y2="29056"/>
                        <a14:foregroundMark x1="78767" y1="30993" x2="78767" y2="30993"/>
                        <a14:foregroundMark x1="83562" y1="34867" x2="83562" y2="34867"/>
                        <a14:foregroundMark x1="81507" y1="31961" x2="81507" y2="31961"/>
                        <a14:foregroundMark x1="32877" y1="8959" x2="32877" y2="8959"/>
                        <a14:foregroundMark x1="32877" y1="5569" x2="32877" y2="5569"/>
                      </a14:backgroundRemoval>
                    </a14:imgEffect>
                  </a14:imgLayer>
                </a14:imgProps>
              </a:ext>
              <a:ext uri="{28A0092B-C50C-407E-A947-70E740481C1C}">
                <a14:useLocalDpi xmlns:a14="http://schemas.microsoft.com/office/drawing/2010/main" val="0"/>
              </a:ext>
            </a:extLst>
          </a:blip>
          <a:stretch>
            <a:fillRect/>
          </a:stretch>
        </p:blipFill>
        <p:spPr>
          <a:xfrm>
            <a:off x="9164859" y="4640053"/>
            <a:ext cx="648416" cy="2195513"/>
          </a:xfrm>
          <a:prstGeom prst="rect">
            <a:avLst/>
          </a:prstGeom>
        </p:spPr>
      </p:pic>
      <p:pic>
        <p:nvPicPr>
          <p:cNvPr id="19" name="Image 18">
            <a:extLst>
              <a:ext uri="{FF2B5EF4-FFF2-40B4-BE49-F238E27FC236}">
                <a16:creationId xmlns:a16="http://schemas.microsoft.com/office/drawing/2014/main" id="{195A4974-F278-4E6A-9740-9160C09796DD}"/>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0" b="97938" l="9804" r="91667">
                        <a14:foregroundMark x1="13725" y1="21649" x2="10784" y2="12990"/>
                        <a14:foregroundMark x1="13235" y1="50309" x2="12745" y2="52165"/>
                        <a14:foregroundMark x1="14216" y1="46598" x2="14216" y2="47216"/>
                        <a14:foregroundMark x1="14706" y1="46392" x2="14216" y2="46598"/>
                        <a14:foregroundMark x1="14706" y1="46186" x2="14706" y2="46392"/>
                        <a14:foregroundMark x1="14706" y1="45979" x2="14706" y2="46186"/>
                        <a14:foregroundMark x1="14706" y1="45567" x2="14706" y2="45979"/>
                        <a14:foregroundMark x1="14706" y1="45361" x2="14706" y2="45567"/>
                        <a14:foregroundMark x1="15686" y1="42474" x2="14706" y2="45361"/>
                        <a14:foregroundMark x1="79902" y1="56289" x2="91667" y2="58969"/>
                        <a14:foregroundMark x1="35784" y1="87629" x2="35784" y2="87629"/>
                        <a14:foregroundMark x1="60294" y1="91753" x2="60294" y2="91753"/>
                        <a14:foregroundMark x1="66667" y1="97938" x2="66667" y2="97938"/>
                        <a14:foregroundMark x1="41667" y1="97320" x2="41667" y2="97320"/>
                        <a14:foregroundMark x1="32843" y1="94639" x2="32843" y2="94639"/>
                        <a14:foregroundMark x1="31863" y1="93196" x2="31863" y2="93196"/>
                        <a14:foregroundMark x1="32843" y1="97113" x2="31863" y2="91340"/>
                        <a14:backgroundMark x1="13725" y1="47216" x2="13725" y2="47216"/>
                        <a14:backgroundMark x1="15686" y1="50103" x2="16176" y2="46598"/>
                        <a14:backgroundMark x1="14216" y1="46598" x2="14216" y2="46598"/>
                        <a14:backgroundMark x1="14706" y1="46186" x2="14706" y2="46186"/>
                        <a14:backgroundMark x1="14216" y1="46392" x2="14216" y2="46392"/>
                        <a14:backgroundMark x1="15196" y1="45979" x2="15196" y2="45979"/>
                        <a14:backgroundMark x1="15196" y1="45567" x2="15196" y2="45567"/>
                        <a14:backgroundMark x1="14706" y1="48247" x2="14216" y2="47835"/>
                        <a14:backgroundMark x1="14216" y1="48454" x2="14216" y2="48454"/>
                        <a14:backgroundMark x1="13725" y1="48866" x2="13725" y2="48866"/>
                        <a14:backgroundMark x1="13235" y1="48041" x2="15686" y2="47423"/>
                        <a14:backgroundMark x1="14706" y1="47216" x2="14706" y2="47216"/>
                        <a14:backgroundMark x1="15686" y1="45361" x2="15686" y2="45361"/>
                        <a14:backgroundMark x1="14216" y1="46186" x2="14216" y2="46186"/>
                      </a14:backgroundRemoval>
                    </a14:imgEffect>
                  </a14:imgLayer>
                </a14:imgProps>
              </a:ext>
              <a:ext uri="{28A0092B-C50C-407E-A947-70E740481C1C}">
                <a14:useLocalDpi xmlns:a14="http://schemas.microsoft.com/office/drawing/2010/main" val="0"/>
              </a:ext>
            </a:extLst>
          </a:blip>
          <a:srcRect/>
          <a:stretch/>
        </p:blipFill>
        <p:spPr>
          <a:xfrm>
            <a:off x="8659066" y="4841360"/>
            <a:ext cx="544327" cy="1974668"/>
          </a:xfrm>
          <a:prstGeom prst="rect">
            <a:avLst/>
          </a:prstGeom>
        </p:spPr>
      </p:pic>
      <p:pic>
        <p:nvPicPr>
          <p:cNvPr id="22" name="Picture 8" descr="Confident people collection design">
            <a:extLst>
              <a:ext uri="{FF2B5EF4-FFF2-40B4-BE49-F238E27FC236}">
                <a16:creationId xmlns:a16="http://schemas.microsoft.com/office/drawing/2014/main" id="{4AFD58D1-509E-4B2B-95BE-52B9DD6DCE0B}"/>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a:stretch/>
        </p:blipFill>
        <p:spPr bwMode="auto">
          <a:xfrm>
            <a:off x="7361706" y="5079232"/>
            <a:ext cx="488159" cy="175939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Isolated doctors set on white background surgeon and therapist vet and nurse">
            <a:extLst>
              <a:ext uri="{FF2B5EF4-FFF2-40B4-BE49-F238E27FC236}">
                <a16:creationId xmlns:a16="http://schemas.microsoft.com/office/drawing/2014/main" id="{52158EAA-A8AC-4344-9029-1369E3F88BF3}"/>
              </a:ext>
            </a:extLst>
          </p:cNvPr>
          <p:cNvPicPr>
            <a:picLocks noChangeAspect="1" noChangeArrowheads="1"/>
          </p:cNvPicPr>
          <p:nvPr/>
        </p:nvPicPr>
        <p:blipFill rotWithShape="1">
          <a:blip r:embed="rId18">
            <a:extLst>
              <a:ext uri="{BEBA8EAE-BF5A-486C-A8C5-ECC9F3942E4B}">
                <a14:imgProps xmlns:a14="http://schemas.microsoft.com/office/drawing/2010/main">
                  <a14:imgLayer r:embed="rId19">
                    <a14:imgEffect>
                      <a14:backgroundRemoval t="4706" b="94118" l="7692" r="89744">
                        <a14:foregroundMark x1="53846" y1="11373" x2="15385" y2="17647"/>
                        <a14:foregroundMark x1="35897" y1="5098" x2="35897" y2="5098"/>
                        <a14:foregroundMark x1="25641" y1="38824" x2="25641" y2="38824"/>
                        <a14:foregroundMark x1="21795" y1="33333" x2="21795" y2="33333"/>
                        <a14:foregroundMark x1="17949" y1="29020" x2="17949" y2="29020"/>
                        <a14:foregroundMark x1="14103" y1="32157" x2="23077" y2="49804"/>
                        <a14:foregroundMark x1="11538" y1="30588" x2="21795" y2="27451"/>
                        <a14:foregroundMark x1="58974" y1="29020" x2="74359" y2="48235"/>
                        <a14:foregroundMark x1="28205" y1="94118" x2="79487" y2="93725"/>
                        <a14:foregroundMark x1="23077" y1="91765" x2="23077" y2="91765"/>
                        <a14:foregroundMark x1="12821" y1="92549" x2="26923" y2="90196"/>
                        <a14:foregroundMark x1="67949" y1="63922" x2="67949" y2="63922"/>
                        <a14:foregroundMark x1="62821" y1="65490" x2="66667" y2="60784"/>
                        <a14:foregroundMark x1="26923" y1="67059" x2="26923" y2="53725"/>
                      </a14:backgroundRemoval>
                    </a14:imgEffect>
                  </a14:imgLayer>
                </a14:imgProps>
              </a:ext>
              <a:ext uri="{28A0092B-C50C-407E-A947-70E740481C1C}">
                <a14:useLocalDpi xmlns:a14="http://schemas.microsoft.com/office/drawing/2010/main" val="0"/>
              </a:ext>
            </a:extLst>
          </a:blip>
          <a:srcRect/>
          <a:stretch/>
        </p:blipFill>
        <p:spPr bwMode="auto">
          <a:xfrm>
            <a:off x="7998154" y="4810959"/>
            <a:ext cx="637305" cy="2065720"/>
          </a:xfrm>
          <a:prstGeom prst="rect">
            <a:avLst/>
          </a:prstGeom>
          <a:noFill/>
          <a:extLst>
            <a:ext uri="{909E8E84-426E-40DD-AFC4-6F175D3DCCD1}">
              <a14:hiddenFill xmlns:a14="http://schemas.microsoft.com/office/drawing/2010/main">
                <a:solidFill>
                  <a:srgbClr val="FFFFFF"/>
                </a:solidFill>
              </a14:hiddenFill>
            </a:ext>
          </a:extLst>
        </p:spPr>
      </p:pic>
      <p:pic>
        <p:nvPicPr>
          <p:cNvPr id="23" name="Image 5">
            <a:extLst>
              <a:ext uri="{FF2B5EF4-FFF2-40B4-BE49-F238E27FC236}">
                <a16:creationId xmlns:a16="http://schemas.microsoft.com/office/drawing/2014/main" id="{4F96DB9A-878C-4C14-A655-FB10FCBC083C}"/>
              </a:ext>
            </a:extLst>
          </p:cNvPr>
          <p:cNvPicPr>
            <a:picLocks noChangeAspect="1" noChangeArrowheads="1"/>
          </p:cNvPicPr>
          <p:nvPr/>
        </p:nvPicPr>
        <p:blipFill>
          <a:blip r:embed="rId20">
            <a:alphaModFix amt="5000"/>
            <a:extLst>
              <a:ext uri="{28A0092B-C50C-407E-A947-70E740481C1C}">
                <a14:useLocalDpi xmlns:a14="http://schemas.microsoft.com/office/drawing/2010/main" val="0"/>
              </a:ext>
            </a:extLst>
          </a:blip>
          <a:srcRect l="948" t="3014" r="1627" b="3087"/>
          <a:stretch>
            <a:fillRect/>
          </a:stretch>
        </p:blipFill>
        <p:spPr bwMode="auto">
          <a:xfrm>
            <a:off x="0" y="19369"/>
            <a:ext cx="12192000" cy="6857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3976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5">
            <a:extLst>
              <a:ext uri="{FF2B5EF4-FFF2-40B4-BE49-F238E27FC236}">
                <a16:creationId xmlns:a16="http://schemas.microsoft.com/office/drawing/2014/main" id="{CE0C8F7B-3F3E-4B39-83A0-932F43000BE4}"/>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49"/>
            <a:ext cx="12192000" cy="60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a:extLst>
              <a:ext uri="{FF2B5EF4-FFF2-40B4-BE49-F238E27FC236}">
                <a16:creationId xmlns:a16="http://schemas.microsoft.com/office/drawing/2014/main" id="{DB70AC98-6AD0-4F5A-AA15-F0FE431D75AD}"/>
              </a:ext>
            </a:extLst>
          </p:cNvPr>
          <p:cNvSpPr>
            <a:spLocks noGrp="1"/>
          </p:cNvSpPr>
          <p:nvPr>
            <p:ph type="body" sz="quarter" idx="12"/>
          </p:nvPr>
        </p:nvSpPr>
        <p:spPr>
          <a:xfrm>
            <a:off x="695325" y="463550"/>
            <a:ext cx="10980738" cy="857250"/>
          </a:xfrm>
        </p:spPr>
        <p:txBody>
          <a:bodyPr/>
          <a:lstStyle/>
          <a:p>
            <a:pPr eaLnBrk="1" hangingPunct="1">
              <a:defRPr/>
            </a:pPr>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41987" name="Groupe 11">
            <a:extLst>
              <a:ext uri="{FF2B5EF4-FFF2-40B4-BE49-F238E27FC236}">
                <a16:creationId xmlns:a16="http://schemas.microsoft.com/office/drawing/2014/main" id="{F46A102C-D710-4CB6-A797-CAD2E1812999}"/>
              </a:ext>
            </a:extLst>
          </p:cNvPr>
          <p:cNvGrpSpPr>
            <a:grpSpLocks/>
          </p:cNvGrpSpPr>
          <p:nvPr/>
        </p:nvGrpSpPr>
        <p:grpSpPr bwMode="auto">
          <a:xfrm>
            <a:off x="819150" y="2717800"/>
            <a:ext cx="10350500" cy="3386138"/>
            <a:chOff x="1786504" y="2594939"/>
            <a:chExt cx="8699613" cy="3385229"/>
          </a:xfrm>
        </p:grpSpPr>
        <p:sp>
          <p:nvSpPr>
            <p:cNvPr id="23" name="Rectangle à coins arrondis 65">
              <a:extLst>
                <a:ext uri="{FF2B5EF4-FFF2-40B4-BE49-F238E27FC236}">
                  <a16:creationId xmlns:a16="http://schemas.microsoft.com/office/drawing/2014/main" id="{6ED853AF-0D7C-487B-A201-EDF93BDB3E6B}"/>
                </a:ext>
              </a:extLst>
            </p:cNvPr>
            <p:cNvSpPr/>
            <p:nvPr/>
          </p:nvSpPr>
          <p:spPr>
            <a:xfrm>
              <a:off x="7469273" y="4150271"/>
              <a:ext cx="3016844" cy="182989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C7E57968-558F-4AF6-9D12-9D42180F588A}"/>
                </a:ext>
              </a:extLst>
            </p:cNvPr>
            <p:cNvSpPr/>
            <p:nvPr/>
          </p:nvSpPr>
          <p:spPr>
            <a:xfrm>
              <a:off x="1786504" y="2594939"/>
              <a:ext cx="1511758" cy="277738"/>
            </a:xfrm>
            <a:prstGeom prst="rect">
              <a:avLst/>
            </a:prstGeom>
          </p:spPr>
          <p:txBody>
            <a:bodyPr>
              <a:spAutoFit/>
            </a:bodyPr>
            <a:lstStyle/>
            <a:p>
              <a:pPr>
                <a:spcBef>
                  <a:spcPct val="20000"/>
                </a:spcBef>
                <a:defRPr/>
              </a:pPr>
              <a:endParaRPr lang="fr-FR" sz="1200" i="1" dirty="0">
                <a:solidFill>
                  <a:schemeClr val="tx1">
                    <a:lumMod val="75000"/>
                    <a:lumOff val="25000"/>
                  </a:schemeClr>
                </a:solidFill>
              </a:endParaRPr>
            </a:p>
          </p:txBody>
        </p:sp>
      </p:grpSp>
      <p:grpSp>
        <p:nvGrpSpPr>
          <p:cNvPr id="13" name="Groupe 14">
            <a:extLst>
              <a:ext uri="{FF2B5EF4-FFF2-40B4-BE49-F238E27FC236}">
                <a16:creationId xmlns:a16="http://schemas.microsoft.com/office/drawing/2014/main" id="{3443A3A9-A68F-42A6-81FB-B421E683C2F0}"/>
              </a:ext>
            </a:extLst>
          </p:cNvPr>
          <p:cNvGrpSpPr>
            <a:grpSpLocks/>
          </p:cNvGrpSpPr>
          <p:nvPr/>
        </p:nvGrpSpPr>
        <p:grpSpPr bwMode="auto">
          <a:xfrm>
            <a:off x="695325" y="1550715"/>
            <a:ext cx="3888706" cy="717086"/>
            <a:chOff x="4802041" y="1571343"/>
            <a:chExt cx="2380893" cy="1114422"/>
          </a:xfrm>
          <a:solidFill>
            <a:srgbClr val="C00000"/>
          </a:solidFill>
        </p:grpSpPr>
        <p:sp>
          <p:nvSpPr>
            <p:cNvPr id="14" name="Rectangle 13" title="Arrière-plan d’icône">
              <a:extLst>
                <a:ext uri="{FF2B5EF4-FFF2-40B4-BE49-F238E27FC236}">
                  <a16:creationId xmlns:a16="http://schemas.microsoft.com/office/drawing/2014/main" id="{A49B3742-2090-4A39-A18A-C444B5F4DA7E}"/>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a:extLst>
                <a:ext uri="{FF2B5EF4-FFF2-40B4-BE49-F238E27FC236}">
                  <a16:creationId xmlns:a16="http://schemas.microsoft.com/office/drawing/2014/main" id="{3C8D537F-359E-4355-A16E-EDFB146276CF}"/>
                </a:ext>
              </a:extLst>
            </p:cNvPr>
            <p:cNvSpPr txBox="1">
              <a:spLocks/>
            </p:cNvSpPr>
            <p:nvPr/>
          </p:nvSpPr>
          <p:spPr bwMode="auto">
            <a:xfrm>
              <a:off x="5814964" y="1980364"/>
              <a:ext cx="1257159"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16" name="Groupe 18">
            <a:extLst>
              <a:ext uri="{FF2B5EF4-FFF2-40B4-BE49-F238E27FC236}">
                <a16:creationId xmlns:a16="http://schemas.microsoft.com/office/drawing/2014/main" id="{BE5E8744-41BE-4347-892A-394A72D1F515}"/>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17" name="Rectangle 16" title="Arrière-plan d’icône">
              <a:extLst>
                <a:ext uri="{FF2B5EF4-FFF2-40B4-BE49-F238E27FC236}">
                  <a16:creationId xmlns:a16="http://schemas.microsoft.com/office/drawing/2014/main" id="{846F1D93-C667-472A-92BA-CE8CB565F96F}"/>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8" name="Espace réservé du contenu 13">
              <a:extLst>
                <a:ext uri="{FF2B5EF4-FFF2-40B4-BE49-F238E27FC236}">
                  <a16:creationId xmlns:a16="http://schemas.microsoft.com/office/drawing/2014/main" id="{CB8A9CEA-F918-435B-8396-CA5878DD7AB0}"/>
                </a:ext>
              </a:extLst>
            </p:cNvPr>
            <p:cNvSpPr txBox="1">
              <a:spLocks/>
            </p:cNvSpPr>
            <p:nvPr/>
          </p:nvSpPr>
          <p:spPr bwMode="auto">
            <a:xfrm>
              <a:off x="7985052" y="1985858"/>
              <a:ext cx="1540520"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OBJECTIFS</a:t>
              </a:r>
            </a:p>
          </p:txBody>
        </p:sp>
      </p:grpSp>
      <p:pic>
        <p:nvPicPr>
          <p:cNvPr id="19" name="Image 18">
            <a:extLst>
              <a:ext uri="{FF2B5EF4-FFF2-40B4-BE49-F238E27FC236}">
                <a16:creationId xmlns:a16="http://schemas.microsoft.com/office/drawing/2014/main" id="{47F977F2-41E6-45A5-BFB1-3DDF48689393}"/>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41991" name="Image 2">
            <a:extLst>
              <a:ext uri="{FF2B5EF4-FFF2-40B4-BE49-F238E27FC236}">
                <a16:creationId xmlns:a16="http://schemas.microsoft.com/office/drawing/2014/main" id="{ADA2A0B9-7C2E-43B4-848C-2C5B508E55B0}"/>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65663" y="1508125"/>
            <a:ext cx="86201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Espace réservé du contenu 4">
            <a:extLst>
              <a:ext uri="{FF2B5EF4-FFF2-40B4-BE49-F238E27FC236}">
                <a16:creationId xmlns:a16="http://schemas.microsoft.com/office/drawing/2014/main" id="{6982DE1C-B353-457A-AF4F-825BF6771BE4}"/>
              </a:ext>
            </a:extLst>
          </p:cNvPr>
          <p:cNvSpPr txBox="1">
            <a:spLocks noChangeArrowheads="1"/>
          </p:cNvSpPr>
          <p:nvPr/>
        </p:nvSpPr>
        <p:spPr bwMode="auto">
          <a:xfrm>
            <a:off x="681038" y="1084263"/>
            <a:ext cx="7597775" cy="333375"/>
          </a:xfrm>
          <a:prstGeom prst="rect">
            <a:avLst/>
          </a:prstGeom>
          <a:noFill/>
          <a:ln>
            <a:noFill/>
          </a:ln>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defRPr/>
            </a:pPr>
            <a:r>
              <a:rPr lang="fr-FR" altLang="fr-FR" sz="1400" b="1" dirty="0">
                <a:solidFill>
                  <a:srgbClr val="404040"/>
                </a:solidFill>
              </a:rPr>
              <a:t>Les outils de la </a:t>
            </a:r>
            <a:r>
              <a:rPr lang="fr-FR" altLang="fr-FR" sz="1400" b="1" dirty="0">
                <a:solidFill>
                  <a:schemeClr val="tx1">
                    <a:lumMod val="75000"/>
                    <a:lumOff val="25000"/>
                  </a:schemeClr>
                </a:solidFill>
              </a:rPr>
              <a:t>L’ </a:t>
            </a:r>
            <a:r>
              <a:rPr lang="fr-FR" altLang="fr-FR" sz="1400" b="1" dirty="0">
                <a:solidFill>
                  <a:srgbClr val="00B0F0"/>
                </a:solidFill>
              </a:rPr>
              <a:t>EPARGNE</a:t>
            </a:r>
            <a:endParaRPr lang="fr-FR" altLang="fr-FR" sz="1200" dirty="0">
              <a:solidFill>
                <a:srgbClr val="00B0F0"/>
              </a:solidFill>
            </a:endParaRPr>
          </a:p>
        </p:txBody>
      </p:sp>
      <p:sp>
        <p:nvSpPr>
          <p:cNvPr id="28" name="Espace réservé du texte 3">
            <a:extLst>
              <a:ext uri="{FF2B5EF4-FFF2-40B4-BE49-F238E27FC236}">
                <a16:creationId xmlns:a16="http://schemas.microsoft.com/office/drawing/2014/main" id="{2829F54B-2D33-4DC1-85B3-EFA28179EE4B}"/>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dirty="0">
                <a:solidFill>
                  <a:schemeClr val="bg1">
                    <a:lumMod val="50000"/>
                  </a:schemeClr>
                </a:solidFill>
              </a:rPr>
              <a:t>Grand Public - Premiums - </a:t>
            </a:r>
            <a:r>
              <a:rPr lang="fr-FR" sz="1200" b="0" dirty="0">
                <a:solidFill>
                  <a:srgbClr val="C00000"/>
                </a:solidFill>
              </a:rPr>
              <a:t>Professionnels</a:t>
            </a:r>
            <a:r>
              <a:rPr lang="fr-FR" sz="1200" dirty="0">
                <a:solidFill>
                  <a:schemeClr val="bg1">
                    <a:lumMod val="50000"/>
                  </a:schemeClr>
                </a:solidFill>
              </a:rPr>
              <a:t> </a:t>
            </a:r>
          </a:p>
        </p:txBody>
      </p:sp>
      <p:graphicFrame>
        <p:nvGraphicFramePr>
          <p:cNvPr id="22" name="Tableau 21">
            <a:extLst>
              <a:ext uri="{FF2B5EF4-FFF2-40B4-BE49-F238E27FC236}">
                <a16:creationId xmlns:a16="http://schemas.microsoft.com/office/drawing/2014/main" id="{64139C9D-2EA2-4A5E-A90F-97D82BB66E8C}"/>
              </a:ext>
            </a:extLst>
          </p:cNvPr>
          <p:cNvGraphicFramePr>
            <a:graphicFrameLocks noGrp="1"/>
          </p:cNvGraphicFramePr>
          <p:nvPr>
            <p:extLst>
              <p:ext uri="{D42A27DB-BD31-4B8C-83A1-F6EECF244321}">
                <p14:modId xmlns:p14="http://schemas.microsoft.com/office/powerpoint/2010/main" val="177005581"/>
              </p:ext>
            </p:extLst>
          </p:nvPr>
        </p:nvGraphicFramePr>
        <p:xfrm>
          <a:off x="695325" y="2343150"/>
          <a:ext cx="10926763" cy="4114799"/>
        </p:xfrm>
        <a:graphic>
          <a:graphicData uri="http://schemas.openxmlformats.org/drawingml/2006/table">
            <a:tbl>
              <a:tblPr firstRow="1" bandRow="1">
                <a:tableStyleId>{2D5ABB26-0587-4C30-8999-92F81FD0307C}</a:tableStyleId>
              </a:tblPr>
              <a:tblGrid>
                <a:gridCol w="4021377">
                  <a:extLst>
                    <a:ext uri="{9D8B030D-6E8A-4147-A177-3AD203B41FA5}">
                      <a16:colId xmlns:a16="http://schemas.microsoft.com/office/drawing/2014/main" val="20000"/>
                    </a:ext>
                  </a:extLst>
                </a:gridCol>
                <a:gridCol w="6905386">
                  <a:extLst>
                    <a:ext uri="{9D8B030D-6E8A-4147-A177-3AD203B41FA5}">
                      <a16:colId xmlns:a16="http://schemas.microsoft.com/office/drawing/2014/main" val="20001"/>
                    </a:ext>
                  </a:extLst>
                </a:gridCol>
              </a:tblGrid>
              <a:tr h="656823">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1" i="0" u="none" strike="noStrike" dirty="0">
                          <a:solidFill>
                            <a:schemeClr val="tx1">
                              <a:lumMod val="75000"/>
                              <a:lumOff val="25000"/>
                            </a:schemeClr>
                          </a:solidFill>
                          <a:effectLst/>
                          <a:latin typeface="+mn-lt"/>
                          <a:cs typeface="Calibri" panose="020F0502020204030204" pitchFamily="34" charset="0"/>
                          <a:hlinkClick r:id="rId5">
                            <a:extLst>
                              <a:ext uri="{A12FA001-AC4F-418D-AE19-62706E023703}">
                                <ahyp:hlinkClr xmlns:ahyp="http://schemas.microsoft.com/office/drawing/2018/hyperlinkcolor" val="tx"/>
                              </a:ext>
                            </a:extLst>
                          </a:hlinkClick>
                        </a:rPr>
                        <a:t>Le CAT BDR</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6"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7200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Accessible au marché PRO: pour connaitre les taux et la procédure de souscription</a:t>
                      </a:r>
                    </a:p>
                  </a:txBody>
                  <a:tcPr marL="5076" marR="5076" marT="6766"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662909">
                <a:tc>
                  <a:txBody>
                    <a:bodyPr/>
                    <a:lstStyle/>
                    <a:p>
                      <a:pPr algn="l" fontAlgn="ctr"/>
                      <a:endParaRPr lang="fr-FR" sz="1200" u="none" strike="noStrike" dirty="0">
                        <a:effectLst/>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02152">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979269">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56823">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56823">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5587564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5">
            <a:extLst>
              <a:ext uri="{FF2B5EF4-FFF2-40B4-BE49-F238E27FC236}">
                <a16:creationId xmlns:a16="http://schemas.microsoft.com/office/drawing/2014/main" id="{CE0C8F7B-3F3E-4B39-83A0-932F43000BE4}"/>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49"/>
            <a:ext cx="12192000" cy="60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a:extLst>
              <a:ext uri="{FF2B5EF4-FFF2-40B4-BE49-F238E27FC236}">
                <a16:creationId xmlns:a16="http://schemas.microsoft.com/office/drawing/2014/main" id="{DB70AC98-6AD0-4F5A-AA15-F0FE431D75AD}"/>
              </a:ext>
            </a:extLst>
          </p:cNvPr>
          <p:cNvSpPr>
            <a:spLocks noGrp="1"/>
          </p:cNvSpPr>
          <p:nvPr>
            <p:ph type="body" sz="quarter" idx="12"/>
          </p:nvPr>
        </p:nvSpPr>
        <p:spPr>
          <a:xfrm>
            <a:off x="695325" y="463550"/>
            <a:ext cx="10980738" cy="857250"/>
          </a:xfrm>
        </p:spPr>
        <p:txBody>
          <a:bodyPr/>
          <a:lstStyle/>
          <a:p>
            <a:pPr eaLnBrk="1" hangingPunct="1">
              <a:defRPr/>
            </a:pPr>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41987" name="Groupe 11">
            <a:extLst>
              <a:ext uri="{FF2B5EF4-FFF2-40B4-BE49-F238E27FC236}">
                <a16:creationId xmlns:a16="http://schemas.microsoft.com/office/drawing/2014/main" id="{F46A102C-D710-4CB6-A797-CAD2E1812999}"/>
              </a:ext>
            </a:extLst>
          </p:cNvPr>
          <p:cNvGrpSpPr>
            <a:grpSpLocks/>
          </p:cNvGrpSpPr>
          <p:nvPr/>
        </p:nvGrpSpPr>
        <p:grpSpPr bwMode="auto">
          <a:xfrm>
            <a:off x="819150" y="2717800"/>
            <a:ext cx="10350500" cy="3386138"/>
            <a:chOff x="1786504" y="2594939"/>
            <a:chExt cx="8699613" cy="3385229"/>
          </a:xfrm>
        </p:grpSpPr>
        <p:sp>
          <p:nvSpPr>
            <p:cNvPr id="23" name="Rectangle à coins arrondis 65">
              <a:extLst>
                <a:ext uri="{FF2B5EF4-FFF2-40B4-BE49-F238E27FC236}">
                  <a16:creationId xmlns:a16="http://schemas.microsoft.com/office/drawing/2014/main" id="{6ED853AF-0D7C-487B-A201-EDF93BDB3E6B}"/>
                </a:ext>
              </a:extLst>
            </p:cNvPr>
            <p:cNvSpPr/>
            <p:nvPr/>
          </p:nvSpPr>
          <p:spPr>
            <a:xfrm>
              <a:off x="7469273" y="4150271"/>
              <a:ext cx="3016844" cy="182989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C7E57968-558F-4AF6-9D12-9D42180F588A}"/>
                </a:ext>
              </a:extLst>
            </p:cNvPr>
            <p:cNvSpPr/>
            <p:nvPr/>
          </p:nvSpPr>
          <p:spPr>
            <a:xfrm>
              <a:off x="1786504" y="2594939"/>
              <a:ext cx="1511758" cy="277738"/>
            </a:xfrm>
            <a:prstGeom prst="rect">
              <a:avLst/>
            </a:prstGeom>
          </p:spPr>
          <p:txBody>
            <a:bodyPr>
              <a:spAutoFit/>
            </a:bodyPr>
            <a:lstStyle/>
            <a:p>
              <a:pPr>
                <a:spcBef>
                  <a:spcPct val="20000"/>
                </a:spcBef>
                <a:defRPr/>
              </a:pPr>
              <a:endParaRPr lang="fr-FR" sz="1200" i="1" dirty="0">
                <a:solidFill>
                  <a:schemeClr val="tx1">
                    <a:lumMod val="75000"/>
                    <a:lumOff val="25000"/>
                  </a:schemeClr>
                </a:solidFill>
              </a:endParaRPr>
            </a:p>
          </p:txBody>
        </p:sp>
      </p:grpSp>
      <p:grpSp>
        <p:nvGrpSpPr>
          <p:cNvPr id="13" name="Groupe 14">
            <a:extLst>
              <a:ext uri="{FF2B5EF4-FFF2-40B4-BE49-F238E27FC236}">
                <a16:creationId xmlns:a16="http://schemas.microsoft.com/office/drawing/2014/main" id="{3443A3A9-A68F-42A6-81FB-B421E683C2F0}"/>
              </a:ext>
            </a:extLst>
          </p:cNvPr>
          <p:cNvGrpSpPr>
            <a:grpSpLocks/>
          </p:cNvGrpSpPr>
          <p:nvPr/>
        </p:nvGrpSpPr>
        <p:grpSpPr bwMode="auto">
          <a:xfrm>
            <a:off x="695325" y="1550715"/>
            <a:ext cx="3888706" cy="717086"/>
            <a:chOff x="4802041" y="1571343"/>
            <a:chExt cx="2380893" cy="1114422"/>
          </a:xfrm>
          <a:solidFill>
            <a:srgbClr val="C00000"/>
          </a:solidFill>
        </p:grpSpPr>
        <p:sp>
          <p:nvSpPr>
            <p:cNvPr id="14" name="Rectangle 13" title="Arrière-plan d’icône">
              <a:extLst>
                <a:ext uri="{FF2B5EF4-FFF2-40B4-BE49-F238E27FC236}">
                  <a16:creationId xmlns:a16="http://schemas.microsoft.com/office/drawing/2014/main" id="{A49B3742-2090-4A39-A18A-C444B5F4DA7E}"/>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a:extLst>
                <a:ext uri="{FF2B5EF4-FFF2-40B4-BE49-F238E27FC236}">
                  <a16:creationId xmlns:a16="http://schemas.microsoft.com/office/drawing/2014/main" id="{3C8D537F-359E-4355-A16E-EDFB146276CF}"/>
                </a:ext>
              </a:extLst>
            </p:cNvPr>
            <p:cNvSpPr txBox="1">
              <a:spLocks/>
            </p:cNvSpPr>
            <p:nvPr/>
          </p:nvSpPr>
          <p:spPr bwMode="auto">
            <a:xfrm>
              <a:off x="5814964" y="1980364"/>
              <a:ext cx="1257159"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16" name="Groupe 18">
            <a:extLst>
              <a:ext uri="{FF2B5EF4-FFF2-40B4-BE49-F238E27FC236}">
                <a16:creationId xmlns:a16="http://schemas.microsoft.com/office/drawing/2014/main" id="{BE5E8744-41BE-4347-892A-394A72D1F515}"/>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17" name="Rectangle 16" title="Arrière-plan d’icône">
              <a:extLst>
                <a:ext uri="{FF2B5EF4-FFF2-40B4-BE49-F238E27FC236}">
                  <a16:creationId xmlns:a16="http://schemas.microsoft.com/office/drawing/2014/main" id="{846F1D93-C667-472A-92BA-CE8CB565F96F}"/>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8" name="Espace réservé du contenu 13">
              <a:extLst>
                <a:ext uri="{FF2B5EF4-FFF2-40B4-BE49-F238E27FC236}">
                  <a16:creationId xmlns:a16="http://schemas.microsoft.com/office/drawing/2014/main" id="{CB8A9CEA-F918-435B-8396-CA5878DD7AB0}"/>
                </a:ext>
              </a:extLst>
            </p:cNvPr>
            <p:cNvSpPr txBox="1">
              <a:spLocks/>
            </p:cNvSpPr>
            <p:nvPr/>
          </p:nvSpPr>
          <p:spPr bwMode="auto">
            <a:xfrm>
              <a:off x="7985052" y="1985858"/>
              <a:ext cx="1540520"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OBJECTIFS</a:t>
              </a:r>
            </a:p>
          </p:txBody>
        </p:sp>
      </p:grpSp>
      <p:pic>
        <p:nvPicPr>
          <p:cNvPr id="19" name="Image 18">
            <a:extLst>
              <a:ext uri="{FF2B5EF4-FFF2-40B4-BE49-F238E27FC236}">
                <a16:creationId xmlns:a16="http://schemas.microsoft.com/office/drawing/2014/main" id="{47F977F2-41E6-45A5-BFB1-3DDF48689393}"/>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41991" name="Image 2">
            <a:extLst>
              <a:ext uri="{FF2B5EF4-FFF2-40B4-BE49-F238E27FC236}">
                <a16:creationId xmlns:a16="http://schemas.microsoft.com/office/drawing/2014/main" id="{ADA2A0B9-7C2E-43B4-848C-2C5B508E55B0}"/>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65663" y="1508125"/>
            <a:ext cx="86201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Espace réservé du contenu 4">
            <a:extLst>
              <a:ext uri="{FF2B5EF4-FFF2-40B4-BE49-F238E27FC236}">
                <a16:creationId xmlns:a16="http://schemas.microsoft.com/office/drawing/2014/main" id="{6982DE1C-B353-457A-AF4F-825BF6771BE4}"/>
              </a:ext>
            </a:extLst>
          </p:cNvPr>
          <p:cNvSpPr txBox="1">
            <a:spLocks noChangeArrowheads="1"/>
          </p:cNvSpPr>
          <p:nvPr/>
        </p:nvSpPr>
        <p:spPr bwMode="auto">
          <a:xfrm>
            <a:off x="681038" y="1084263"/>
            <a:ext cx="7597775" cy="333375"/>
          </a:xfrm>
          <a:prstGeom prst="rect">
            <a:avLst/>
          </a:prstGeom>
          <a:noFill/>
          <a:ln>
            <a:noFill/>
          </a:ln>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defRPr/>
            </a:pPr>
            <a:r>
              <a:rPr lang="fr-FR" altLang="fr-FR" sz="1400" b="1" dirty="0">
                <a:solidFill>
                  <a:srgbClr val="404040"/>
                </a:solidFill>
              </a:rPr>
              <a:t>Les outils de la </a:t>
            </a:r>
            <a:r>
              <a:rPr lang="fr-FR" sz="1400" b="1" dirty="0">
                <a:solidFill>
                  <a:srgbClr val="C00000"/>
                </a:solidFill>
              </a:rPr>
              <a:t>BANQUE AU QUOTIDIEN</a:t>
            </a:r>
            <a:endParaRPr lang="fr-FR" altLang="fr-FR" sz="1200" dirty="0">
              <a:solidFill>
                <a:srgbClr val="00B0F0"/>
              </a:solidFill>
            </a:endParaRPr>
          </a:p>
        </p:txBody>
      </p:sp>
      <p:sp>
        <p:nvSpPr>
          <p:cNvPr id="28" name="Espace réservé du texte 3">
            <a:extLst>
              <a:ext uri="{FF2B5EF4-FFF2-40B4-BE49-F238E27FC236}">
                <a16:creationId xmlns:a16="http://schemas.microsoft.com/office/drawing/2014/main" id="{2829F54B-2D33-4DC1-85B3-EFA28179EE4B}"/>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dirty="0">
                <a:solidFill>
                  <a:schemeClr val="bg1">
                    <a:lumMod val="50000"/>
                  </a:schemeClr>
                </a:solidFill>
              </a:rPr>
              <a:t>Grand Public - Premiums - </a:t>
            </a:r>
            <a:r>
              <a:rPr lang="fr-FR" sz="1200" b="0" dirty="0">
                <a:solidFill>
                  <a:srgbClr val="C00000"/>
                </a:solidFill>
              </a:rPr>
              <a:t>Professionnels</a:t>
            </a:r>
            <a:r>
              <a:rPr lang="fr-FR" sz="1200" dirty="0">
                <a:solidFill>
                  <a:schemeClr val="bg1">
                    <a:lumMod val="50000"/>
                  </a:schemeClr>
                </a:solidFill>
              </a:rPr>
              <a:t> </a:t>
            </a:r>
          </a:p>
        </p:txBody>
      </p:sp>
      <p:graphicFrame>
        <p:nvGraphicFramePr>
          <p:cNvPr id="22" name="Tableau 21">
            <a:extLst>
              <a:ext uri="{FF2B5EF4-FFF2-40B4-BE49-F238E27FC236}">
                <a16:creationId xmlns:a16="http://schemas.microsoft.com/office/drawing/2014/main" id="{64139C9D-2EA2-4A5E-A90F-97D82BB66E8C}"/>
              </a:ext>
            </a:extLst>
          </p:cNvPr>
          <p:cNvGraphicFramePr>
            <a:graphicFrameLocks noGrp="1"/>
          </p:cNvGraphicFramePr>
          <p:nvPr>
            <p:extLst>
              <p:ext uri="{D42A27DB-BD31-4B8C-83A1-F6EECF244321}">
                <p14:modId xmlns:p14="http://schemas.microsoft.com/office/powerpoint/2010/main" val="509173883"/>
              </p:ext>
            </p:extLst>
          </p:nvPr>
        </p:nvGraphicFramePr>
        <p:xfrm>
          <a:off x="695325" y="2343150"/>
          <a:ext cx="10926763" cy="4114799"/>
        </p:xfrm>
        <a:graphic>
          <a:graphicData uri="http://schemas.openxmlformats.org/drawingml/2006/table">
            <a:tbl>
              <a:tblPr firstRow="1" bandRow="1">
                <a:tableStyleId>{2D5ABB26-0587-4C30-8999-92F81FD0307C}</a:tableStyleId>
              </a:tblPr>
              <a:tblGrid>
                <a:gridCol w="4021377">
                  <a:extLst>
                    <a:ext uri="{9D8B030D-6E8A-4147-A177-3AD203B41FA5}">
                      <a16:colId xmlns:a16="http://schemas.microsoft.com/office/drawing/2014/main" val="20000"/>
                    </a:ext>
                  </a:extLst>
                </a:gridCol>
                <a:gridCol w="6905386">
                  <a:extLst>
                    <a:ext uri="{9D8B030D-6E8A-4147-A177-3AD203B41FA5}">
                      <a16:colId xmlns:a16="http://schemas.microsoft.com/office/drawing/2014/main" val="20001"/>
                    </a:ext>
                  </a:extLst>
                </a:gridCol>
              </a:tblGrid>
              <a:tr h="656823">
                <a:tc>
                  <a:txBody>
                    <a:bodyPr/>
                    <a:lstStyle/>
                    <a:p>
                      <a:pPr algn="l" fontAlgn="ctr"/>
                      <a:r>
                        <a:rPr lang="fr-FR" sz="1200" b="1" i="0" u="none" strike="noStrike" dirty="0">
                          <a:solidFill>
                            <a:schemeClr val="tx1"/>
                          </a:solidFill>
                          <a:effectLst/>
                          <a:latin typeface="+mn-lt"/>
                          <a:hlinkClick r:id="rId5"/>
                        </a:rPr>
                        <a:t>Référentiels</a:t>
                      </a:r>
                      <a:r>
                        <a:rPr lang="fr-FR" sz="1200" b="1" i="0" u="none" strike="noStrike" baseline="0" dirty="0">
                          <a:solidFill>
                            <a:schemeClr val="tx1"/>
                          </a:solidFill>
                          <a:effectLst/>
                          <a:latin typeface="+mn-lt"/>
                          <a:hlinkClick r:id="rId5"/>
                        </a:rPr>
                        <a:t> des Forfaits Pro </a:t>
                      </a:r>
                      <a:endParaRPr lang="fr-FR" sz="1200" b="1" i="0" u="none" strike="noStrike" dirty="0">
                        <a:solidFill>
                          <a:schemeClr val="tx1"/>
                        </a:solidFill>
                        <a:effectLst/>
                        <a:latin typeface="+mn-lt"/>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85000"/>
                              <a:lumOff val="15000"/>
                            </a:schemeClr>
                          </a:solidFill>
                          <a:effectLst/>
                          <a:latin typeface="+mn-lt"/>
                        </a:rPr>
                        <a:t>Accédez directement</a:t>
                      </a:r>
                      <a:r>
                        <a:rPr lang="fr-FR" sz="1200" b="0" i="0" u="none" strike="noStrike" baseline="0" dirty="0">
                          <a:solidFill>
                            <a:schemeClr val="tx1">
                              <a:lumMod val="85000"/>
                              <a:lumOff val="15000"/>
                            </a:schemeClr>
                          </a:solidFill>
                          <a:effectLst/>
                          <a:latin typeface="+mn-lt"/>
                        </a:rPr>
                        <a:t> à la Synthèse des offres pro </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662909">
                <a:tc>
                  <a:txBody>
                    <a:bodyPr/>
                    <a:lstStyle/>
                    <a:p>
                      <a:pPr algn="l" fontAlgn="ctr"/>
                      <a:r>
                        <a:rPr lang="fr-FR" sz="1200" b="1" u="none" strike="noStrike" dirty="0">
                          <a:effectLst/>
                          <a:hlinkClick r:id="rId6"/>
                        </a:rPr>
                        <a:t>Vendre le débit différé et nos cartes Haut de Gamme</a:t>
                      </a:r>
                      <a:endParaRPr lang="fr-FR" sz="1200" b="1" u="none" strike="noStrike" dirty="0">
                        <a:effectLst/>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85000"/>
                              <a:lumOff val="15000"/>
                            </a:schemeClr>
                          </a:solidFill>
                          <a:effectLst/>
                          <a:latin typeface="+mn-lt"/>
                          <a:cs typeface="Calibri" panose="020F0502020204030204" pitchFamily="34" charset="0"/>
                        </a:rPr>
                        <a:t>Accédez à l’hebdo pro traitant du sujet</a:t>
                      </a: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02152">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979269">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56823">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56823">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4007772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5">
            <a:extLst>
              <a:ext uri="{FF2B5EF4-FFF2-40B4-BE49-F238E27FC236}">
                <a16:creationId xmlns:a16="http://schemas.microsoft.com/office/drawing/2014/main" id="{CE0C8F7B-3F3E-4B39-83A0-932F43000BE4}"/>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49"/>
            <a:ext cx="12192000" cy="60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a:extLst>
              <a:ext uri="{FF2B5EF4-FFF2-40B4-BE49-F238E27FC236}">
                <a16:creationId xmlns:a16="http://schemas.microsoft.com/office/drawing/2014/main" id="{DB70AC98-6AD0-4F5A-AA15-F0FE431D75AD}"/>
              </a:ext>
            </a:extLst>
          </p:cNvPr>
          <p:cNvSpPr>
            <a:spLocks noGrp="1"/>
          </p:cNvSpPr>
          <p:nvPr>
            <p:ph type="body" sz="quarter" idx="12"/>
          </p:nvPr>
        </p:nvSpPr>
        <p:spPr>
          <a:xfrm>
            <a:off x="695325" y="463550"/>
            <a:ext cx="10980738" cy="857250"/>
          </a:xfrm>
        </p:spPr>
        <p:txBody>
          <a:bodyPr/>
          <a:lstStyle/>
          <a:p>
            <a:pPr eaLnBrk="1" hangingPunct="1">
              <a:defRPr/>
            </a:pPr>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41987" name="Groupe 11">
            <a:extLst>
              <a:ext uri="{FF2B5EF4-FFF2-40B4-BE49-F238E27FC236}">
                <a16:creationId xmlns:a16="http://schemas.microsoft.com/office/drawing/2014/main" id="{F46A102C-D710-4CB6-A797-CAD2E1812999}"/>
              </a:ext>
            </a:extLst>
          </p:cNvPr>
          <p:cNvGrpSpPr>
            <a:grpSpLocks/>
          </p:cNvGrpSpPr>
          <p:nvPr/>
        </p:nvGrpSpPr>
        <p:grpSpPr bwMode="auto">
          <a:xfrm>
            <a:off x="819150" y="2717800"/>
            <a:ext cx="10350500" cy="3386138"/>
            <a:chOff x="1786504" y="2594939"/>
            <a:chExt cx="8699613" cy="3385229"/>
          </a:xfrm>
        </p:grpSpPr>
        <p:sp>
          <p:nvSpPr>
            <p:cNvPr id="23" name="Rectangle à coins arrondis 65">
              <a:extLst>
                <a:ext uri="{FF2B5EF4-FFF2-40B4-BE49-F238E27FC236}">
                  <a16:creationId xmlns:a16="http://schemas.microsoft.com/office/drawing/2014/main" id="{6ED853AF-0D7C-487B-A201-EDF93BDB3E6B}"/>
                </a:ext>
              </a:extLst>
            </p:cNvPr>
            <p:cNvSpPr/>
            <p:nvPr/>
          </p:nvSpPr>
          <p:spPr>
            <a:xfrm>
              <a:off x="7469273" y="4150271"/>
              <a:ext cx="3016844" cy="182989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C7E57968-558F-4AF6-9D12-9D42180F588A}"/>
                </a:ext>
              </a:extLst>
            </p:cNvPr>
            <p:cNvSpPr/>
            <p:nvPr/>
          </p:nvSpPr>
          <p:spPr>
            <a:xfrm>
              <a:off x="1786504" y="2594939"/>
              <a:ext cx="1511758" cy="277738"/>
            </a:xfrm>
            <a:prstGeom prst="rect">
              <a:avLst/>
            </a:prstGeom>
          </p:spPr>
          <p:txBody>
            <a:bodyPr>
              <a:spAutoFit/>
            </a:bodyPr>
            <a:lstStyle/>
            <a:p>
              <a:pPr>
                <a:spcBef>
                  <a:spcPct val="20000"/>
                </a:spcBef>
                <a:defRPr/>
              </a:pPr>
              <a:endParaRPr lang="fr-FR" sz="1200" i="1" dirty="0">
                <a:solidFill>
                  <a:schemeClr val="tx1">
                    <a:lumMod val="75000"/>
                    <a:lumOff val="25000"/>
                  </a:schemeClr>
                </a:solidFill>
              </a:endParaRPr>
            </a:p>
          </p:txBody>
        </p:sp>
      </p:grpSp>
      <p:grpSp>
        <p:nvGrpSpPr>
          <p:cNvPr id="13" name="Groupe 14">
            <a:extLst>
              <a:ext uri="{FF2B5EF4-FFF2-40B4-BE49-F238E27FC236}">
                <a16:creationId xmlns:a16="http://schemas.microsoft.com/office/drawing/2014/main" id="{3443A3A9-A68F-42A6-81FB-B421E683C2F0}"/>
              </a:ext>
            </a:extLst>
          </p:cNvPr>
          <p:cNvGrpSpPr>
            <a:grpSpLocks/>
          </p:cNvGrpSpPr>
          <p:nvPr/>
        </p:nvGrpSpPr>
        <p:grpSpPr bwMode="auto">
          <a:xfrm>
            <a:off x="695325" y="1550715"/>
            <a:ext cx="3888706" cy="717086"/>
            <a:chOff x="4802041" y="1571343"/>
            <a:chExt cx="2380893" cy="1114422"/>
          </a:xfrm>
          <a:solidFill>
            <a:srgbClr val="C00000"/>
          </a:solidFill>
        </p:grpSpPr>
        <p:sp>
          <p:nvSpPr>
            <p:cNvPr id="14" name="Rectangle 13" title="Arrière-plan d’icône">
              <a:extLst>
                <a:ext uri="{FF2B5EF4-FFF2-40B4-BE49-F238E27FC236}">
                  <a16:creationId xmlns:a16="http://schemas.microsoft.com/office/drawing/2014/main" id="{A49B3742-2090-4A39-A18A-C444B5F4DA7E}"/>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a:extLst>
                <a:ext uri="{FF2B5EF4-FFF2-40B4-BE49-F238E27FC236}">
                  <a16:creationId xmlns:a16="http://schemas.microsoft.com/office/drawing/2014/main" id="{3C8D537F-359E-4355-A16E-EDFB146276CF}"/>
                </a:ext>
              </a:extLst>
            </p:cNvPr>
            <p:cNvSpPr txBox="1">
              <a:spLocks/>
            </p:cNvSpPr>
            <p:nvPr/>
          </p:nvSpPr>
          <p:spPr bwMode="auto">
            <a:xfrm>
              <a:off x="5814964" y="1980364"/>
              <a:ext cx="1257159"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16" name="Groupe 18">
            <a:extLst>
              <a:ext uri="{FF2B5EF4-FFF2-40B4-BE49-F238E27FC236}">
                <a16:creationId xmlns:a16="http://schemas.microsoft.com/office/drawing/2014/main" id="{BE5E8744-41BE-4347-892A-394A72D1F515}"/>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17" name="Rectangle 16" title="Arrière-plan d’icône">
              <a:extLst>
                <a:ext uri="{FF2B5EF4-FFF2-40B4-BE49-F238E27FC236}">
                  <a16:creationId xmlns:a16="http://schemas.microsoft.com/office/drawing/2014/main" id="{846F1D93-C667-472A-92BA-CE8CB565F96F}"/>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8" name="Espace réservé du contenu 13">
              <a:extLst>
                <a:ext uri="{FF2B5EF4-FFF2-40B4-BE49-F238E27FC236}">
                  <a16:creationId xmlns:a16="http://schemas.microsoft.com/office/drawing/2014/main" id="{CB8A9CEA-F918-435B-8396-CA5878DD7AB0}"/>
                </a:ext>
              </a:extLst>
            </p:cNvPr>
            <p:cNvSpPr txBox="1">
              <a:spLocks/>
            </p:cNvSpPr>
            <p:nvPr/>
          </p:nvSpPr>
          <p:spPr bwMode="auto">
            <a:xfrm>
              <a:off x="7985052" y="1985858"/>
              <a:ext cx="1540520"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OBJECTIFS</a:t>
              </a:r>
            </a:p>
          </p:txBody>
        </p:sp>
      </p:grpSp>
      <p:pic>
        <p:nvPicPr>
          <p:cNvPr id="19" name="Image 18">
            <a:extLst>
              <a:ext uri="{FF2B5EF4-FFF2-40B4-BE49-F238E27FC236}">
                <a16:creationId xmlns:a16="http://schemas.microsoft.com/office/drawing/2014/main" id="{47F977F2-41E6-45A5-BFB1-3DDF48689393}"/>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41991" name="Image 2">
            <a:extLst>
              <a:ext uri="{FF2B5EF4-FFF2-40B4-BE49-F238E27FC236}">
                <a16:creationId xmlns:a16="http://schemas.microsoft.com/office/drawing/2014/main" id="{ADA2A0B9-7C2E-43B4-848C-2C5B508E55B0}"/>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65663" y="1508125"/>
            <a:ext cx="86201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Espace réservé du contenu 4">
            <a:extLst>
              <a:ext uri="{FF2B5EF4-FFF2-40B4-BE49-F238E27FC236}">
                <a16:creationId xmlns:a16="http://schemas.microsoft.com/office/drawing/2014/main" id="{6982DE1C-B353-457A-AF4F-825BF6771BE4}"/>
              </a:ext>
            </a:extLst>
          </p:cNvPr>
          <p:cNvSpPr txBox="1">
            <a:spLocks noChangeArrowheads="1"/>
          </p:cNvSpPr>
          <p:nvPr/>
        </p:nvSpPr>
        <p:spPr bwMode="auto">
          <a:xfrm>
            <a:off x="681038" y="1084263"/>
            <a:ext cx="7597775" cy="333375"/>
          </a:xfrm>
          <a:prstGeom prst="rect">
            <a:avLst/>
          </a:prstGeom>
          <a:noFill/>
          <a:ln>
            <a:noFill/>
          </a:ln>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defRPr/>
            </a:pPr>
            <a:r>
              <a:rPr lang="fr-FR" altLang="fr-FR" sz="1400" b="1" dirty="0">
                <a:solidFill>
                  <a:srgbClr val="404040"/>
                </a:solidFill>
              </a:rPr>
              <a:t>Les outils de la </a:t>
            </a:r>
            <a:r>
              <a:rPr lang="fr-FR" sz="1400" b="1" dirty="0">
                <a:solidFill>
                  <a:srgbClr val="7A2C78"/>
                </a:solidFill>
              </a:rPr>
              <a:t>CONQUETE ET FLUX</a:t>
            </a:r>
            <a:r>
              <a:rPr lang="fr-FR" sz="1400" b="1" dirty="0">
                <a:solidFill>
                  <a:srgbClr val="C00000"/>
                </a:solidFill>
              </a:rPr>
              <a:t> </a:t>
            </a:r>
            <a:endParaRPr lang="fr-FR" altLang="fr-FR" sz="1200" dirty="0">
              <a:solidFill>
                <a:srgbClr val="00B0F0"/>
              </a:solidFill>
            </a:endParaRPr>
          </a:p>
        </p:txBody>
      </p:sp>
      <p:sp>
        <p:nvSpPr>
          <p:cNvPr id="28" name="Espace réservé du texte 3">
            <a:extLst>
              <a:ext uri="{FF2B5EF4-FFF2-40B4-BE49-F238E27FC236}">
                <a16:creationId xmlns:a16="http://schemas.microsoft.com/office/drawing/2014/main" id="{2829F54B-2D33-4DC1-85B3-EFA28179EE4B}"/>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dirty="0">
                <a:solidFill>
                  <a:schemeClr val="bg1">
                    <a:lumMod val="50000"/>
                  </a:schemeClr>
                </a:solidFill>
              </a:rPr>
              <a:t>Grand Public - Premiums - </a:t>
            </a:r>
            <a:r>
              <a:rPr lang="fr-FR" sz="1200" b="0" dirty="0">
                <a:solidFill>
                  <a:srgbClr val="C00000"/>
                </a:solidFill>
              </a:rPr>
              <a:t>Professionnels</a:t>
            </a:r>
            <a:r>
              <a:rPr lang="fr-FR" sz="1200" dirty="0">
                <a:solidFill>
                  <a:schemeClr val="bg1">
                    <a:lumMod val="50000"/>
                  </a:schemeClr>
                </a:solidFill>
              </a:rPr>
              <a:t> </a:t>
            </a:r>
          </a:p>
        </p:txBody>
      </p:sp>
      <p:graphicFrame>
        <p:nvGraphicFramePr>
          <p:cNvPr id="22" name="Tableau 21">
            <a:extLst>
              <a:ext uri="{FF2B5EF4-FFF2-40B4-BE49-F238E27FC236}">
                <a16:creationId xmlns:a16="http://schemas.microsoft.com/office/drawing/2014/main" id="{64139C9D-2EA2-4A5E-A90F-97D82BB66E8C}"/>
              </a:ext>
            </a:extLst>
          </p:cNvPr>
          <p:cNvGraphicFramePr>
            <a:graphicFrameLocks noGrp="1"/>
          </p:cNvGraphicFramePr>
          <p:nvPr>
            <p:extLst>
              <p:ext uri="{D42A27DB-BD31-4B8C-83A1-F6EECF244321}">
                <p14:modId xmlns:p14="http://schemas.microsoft.com/office/powerpoint/2010/main" val="2411170407"/>
              </p:ext>
            </p:extLst>
          </p:nvPr>
        </p:nvGraphicFramePr>
        <p:xfrm>
          <a:off x="695325" y="2343150"/>
          <a:ext cx="10926763" cy="4028673"/>
        </p:xfrm>
        <a:graphic>
          <a:graphicData uri="http://schemas.openxmlformats.org/drawingml/2006/table">
            <a:tbl>
              <a:tblPr firstRow="1" bandRow="1">
                <a:tableStyleId>{2D5ABB26-0587-4C30-8999-92F81FD0307C}</a:tableStyleId>
              </a:tblPr>
              <a:tblGrid>
                <a:gridCol w="4021377">
                  <a:extLst>
                    <a:ext uri="{9D8B030D-6E8A-4147-A177-3AD203B41FA5}">
                      <a16:colId xmlns:a16="http://schemas.microsoft.com/office/drawing/2014/main" val="20000"/>
                    </a:ext>
                  </a:extLst>
                </a:gridCol>
                <a:gridCol w="6905386">
                  <a:extLst>
                    <a:ext uri="{9D8B030D-6E8A-4147-A177-3AD203B41FA5}">
                      <a16:colId xmlns:a16="http://schemas.microsoft.com/office/drawing/2014/main" val="20001"/>
                    </a:ext>
                  </a:extLst>
                </a:gridCol>
              </a:tblGrid>
              <a:tr h="298450">
                <a:tc>
                  <a:txBody>
                    <a:bodyPr/>
                    <a:lstStyle/>
                    <a:p>
                      <a:pPr algn="l" fontAlgn="ctr"/>
                      <a:r>
                        <a:rPr lang="fr-FR" sz="1200" b="1" u="none" strike="noStrike" dirty="0">
                          <a:solidFill>
                            <a:srgbClr val="3F3F3F"/>
                          </a:solidFill>
                          <a:effectLst/>
                          <a:hlinkClick r:id="rId5">
                            <a:extLst>
                              <a:ext uri="{A12FA001-AC4F-418D-AE19-62706E023703}">
                                <ahyp:hlinkClr xmlns:ahyp="http://schemas.microsoft.com/office/drawing/2018/hyperlinkcolor" val="tx"/>
                              </a:ext>
                            </a:extLst>
                          </a:hlinkClick>
                        </a:rPr>
                        <a:t>Outil d’accompagnement</a:t>
                      </a:r>
                      <a:r>
                        <a:rPr lang="fr-FR" sz="1200" b="1" u="none" strike="noStrike" baseline="0" dirty="0">
                          <a:solidFill>
                            <a:schemeClr val="tx1">
                              <a:lumMod val="75000"/>
                              <a:lumOff val="25000"/>
                            </a:schemeClr>
                          </a:solidFill>
                          <a:effectLst/>
                          <a:hlinkClick r:id="rId5">
                            <a:extLst>
                              <a:ext uri="{A12FA001-AC4F-418D-AE19-62706E023703}">
                                <ahyp:hlinkClr xmlns:ahyp="http://schemas.microsoft.com/office/drawing/2018/hyperlinkcolor" val="tx"/>
                              </a:ext>
                            </a:extLst>
                          </a:hlinkClick>
                        </a:rPr>
                        <a:t> entrée en relation</a:t>
                      </a:r>
                      <a:endParaRPr lang="fr-FR" sz="1200" b="1" u="none" strike="noStrike" dirty="0">
                        <a:solidFill>
                          <a:schemeClr val="tx1">
                            <a:lumMod val="75000"/>
                            <a:lumOff val="25000"/>
                          </a:schemeClr>
                        </a:solidFill>
                        <a:effectLst/>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rPr>
                        <a:t>Accédez directement</a:t>
                      </a:r>
                      <a:r>
                        <a:rPr lang="fr-FR" sz="1200" b="0" i="0" u="none" strike="noStrike" baseline="0" dirty="0">
                          <a:solidFill>
                            <a:schemeClr val="tx1">
                              <a:lumMod val="75000"/>
                              <a:lumOff val="25000"/>
                            </a:schemeClr>
                          </a:solidFill>
                          <a:effectLst/>
                          <a:latin typeface="+mn-lt"/>
                        </a:rPr>
                        <a:t> à la Synthèse des offres pro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algn="l" fontAlgn="ctr"/>
                      <a:r>
                        <a:rPr lang="fr-FR" sz="1200" b="1" u="none" strike="noStrike" dirty="0" err="1">
                          <a:solidFill>
                            <a:srgbClr val="3F3F3F"/>
                          </a:solidFill>
                          <a:effectLst/>
                          <a:hlinkClick r:id="rId6">
                            <a:extLst>
                              <a:ext uri="{A12FA001-AC4F-418D-AE19-62706E023703}">
                                <ahyp:hlinkClr xmlns:ahyp="http://schemas.microsoft.com/office/drawing/2018/hyperlinkcolor" val="tx"/>
                              </a:ext>
                            </a:extLst>
                          </a:hlinkClick>
                        </a:rPr>
                        <a:t>Easy</a:t>
                      </a:r>
                      <a:r>
                        <a:rPr lang="fr-FR" sz="1200" b="1" u="none" strike="noStrike" dirty="0">
                          <a:solidFill>
                            <a:schemeClr val="tx1">
                              <a:lumMod val="75000"/>
                              <a:lumOff val="25000"/>
                            </a:schemeClr>
                          </a:solidFill>
                          <a:effectLst/>
                          <a:hlinkClick r:id="rId6">
                            <a:extLst>
                              <a:ext uri="{A12FA001-AC4F-418D-AE19-62706E023703}">
                                <ahyp:hlinkClr xmlns:ahyp="http://schemas.microsoft.com/office/drawing/2018/hyperlinkcolor" val="tx"/>
                              </a:ext>
                            </a:extLst>
                          </a:hlinkClick>
                        </a:rPr>
                        <a:t> TPE</a:t>
                      </a:r>
                      <a:endParaRPr lang="fr-FR" sz="1200" b="1" u="none" strike="noStrike" dirty="0">
                        <a:solidFill>
                          <a:schemeClr val="tx1">
                            <a:lumMod val="75000"/>
                            <a:lumOff val="25000"/>
                          </a:schemeClr>
                        </a:solidFill>
                        <a:effectLst/>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rPr>
                        <a:t>Laissez vous guider dans le choix</a:t>
                      </a:r>
                      <a:r>
                        <a:rPr lang="fr-FR" sz="1200" b="0" i="0" u="none" strike="noStrike" baseline="0" dirty="0">
                          <a:solidFill>
                            <a:schemeClr val="tx1">
                              <a:lumMod val="75000"/>
                              <a:lumOff val="25000"/>
                            </a:schemeClr>
                          </a:solidFill>
                          <a:effectLst/>
                          <a:latin typeface="+mn-lt"/>
                        </a:rPr>
                        <a:t> du bon TPE.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45247332"/>
                  </a:ext>
                </a:extLst>
              </a:tr>
              <a:tr h="304800">
                <a:tc>
                  <a:txBody>
                    <a:bodyPr/>
                    <a:lstStyle/>
                    <a:p>
                      <a:pPr algn="l" fontAlgn="ctr"/>
                      <a:r>
                        <a:rPr lang="fr-FR" sz="1200" b="1" u="none" strike="noStrike" dirty="0">
                          <a:solidFill>
                            <a:srgbClr val="3F3F3F"/>
                          </a:solidFill>
                          <a:effectLst/>
                          <a:hlinkClick r:id="rId7">
                            <a:extLst>
                              <a:ext uri="{A12FA001-AC4F-418D-AE19-62706E023703}">
                                <ahyp:hlinkClr xmlns:ahyp="http://schemas.microsoft.com/office/drawing/2018/hyperlinkcolor" val="tx"/>
                              </a:ext>
                            </a:extLst>
                          </a:hlinkClick>
                        </a:rPr>
                        <a:t>Site CE</a:t>
                      </a:r>
                      <a:r>
                        <a:rPr lang="fr-FR" sz="1200" b="1" u="none" strike="noStrike" baseline="0" dirty="0">
                          <a:solidFill>
                            <a:srgbClr val="3F3F3F"/>
                          </a:solidFill>
                          <a:effectLst/>
                          <a:hlinkClick r:id="rId7">
                            <a:extLst>
                              <a:ext uri="{A12FA001-AC4F-418D-AE19-62706E023703}">
                                <ahyp:hlinkClr xmlns:ahyp="http://schemas.microsoft.com/office/drawing/2018/hyperlinkcolor" val="tx"/>
                              </a:ext>
                            </a:extLst>
                          </a:hlinkClick>
                        </a:rPr>
                        <a:t> Boost </a:t>
                      </a:r>
                      <a:r>
                        <a:rPr lang="fr-FR" sz="1200" b="1" u="none" strike="noStrike" baseline="0" dirty="0" err="1">
                          <a:solidFill>
                            <a:srgbClr val="3F3F3F"/>
                          </a:solidFill>
                          <a:effectLst/>
                          <a:hlinkClick r:id="rId7">
                            <a:extLst>
                              <a:ext uri="{A12FA001-AC4F-418D-AE19-62706E023703}">
                                <ahyp:hlinkClr xmlns:ahyp="http://schemas.microsoft.com/office/drawing/2018/hyperlinkcolor" val="tx"/>
                              </a:ext>
                            </a:extLst>
                          </a:hlinkClick>
                        </a:rPr>
                        <a:t>Pay</a:t>
                      </a:r>
                      <a:r>
                        <a:rPr lang="fr-FR" sz="1200" b="1" u="none" strike="noStrike" baseline="0" dirty="0">
                          <a:solidFill>
                            <a:schemeClr val="tx1">
                              <a:lumMod val="75000"/>
                              <a:lumOff val="25000"/>
                            </a:schemeClr>
                          </a:solidFill>
                          <a:effectLst/>
                          <a:hlinkClick r:id="rId7">
                            <a:extLst>
                              <a:ext uri="{A12FA001-AC4F-418D-AE19-62706E023703}">
                                <ahyp:hlinkClr xmlns:ahyp="http://schemas.microsoft.com/office/drawing/2018/hyperlinkcolor" val="tx"/>
                              </a:ext>
                            </a:extLst>
                          </a:hlinkClick>
                        </a:rPr>
                        <a:t> et TPE Premium</a:t>
                      </a:r>
                      <a:r>
                        <a:rPr lang="fr-FR" sz="1200" b="1" u="none" strike="noStrike" baseline="0" dirty="0">
                          <a:solidFill>
                            <a:schemeClr val="tx1">
                              <a:lumMod val="75000"/>
                              <a:lumOff val="25000"/>
                            </a:schemeClr>
                          </a:solidFill>
                          <a:effectLst/>
                        </a:rPr>
                        <a:t> </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u="none" strike="noStrike" dirty="0">
                          <a:solidFill>
                            <a:schemeClr val="tx1">
                              <a:lumMod val="75000"/>
                              <a:lumOff val="25000"/>
                            </a:schemeClr>
                          </a:solidFill>
                          <a:effectLst/>
                          <a:latin typeface="+mn-lt"/>
                        </a:rPr>
                        <a:t>Découvrez la gamme TPE Premium et CE </a:t>
                      </a:r>
                      <a:r>
                        <a:rPr lang="fr-FR" sz="1200" b="0" u="none" strike="noStrike" dirty="0" err="1">
                          <a:solidFill>
                            <a:schemeClr val="tx1">
                              <a:lumMod val="75000"/>
                              <a:lumOff val="25000"/>
                            </a:schemeClr>
                          </a:solidFill>
                          <a:effectLst/>
                          <a:latin typeface="+mn-lt"/>
                        </a:rPr>
                        <a:t>Boost</a:t>
                      </a:r>
                      <a:r>
                        <a:rPr lang="fr-FR" sz="1200" b="0" u="none" strike="noStrike" dirty="0">
                          <a:solidFill>
                            <a:schemeClr val="tx1">
                              <a:lumMod val="75000"/>
                              <a:lumOff val="25000"/>
                            </a:schemeClr>
                          </a:solidFill>
                          <a:effectLst/>
                          <a:latin typeface="+mn-lt"/>
                        </a:rPr>
                        <a:t> </a:t>
                      </a:r>
                      <a:r>
                        <a:rPr lang="fr-FR" sz="1200" b="0" u="none" strike="noStrike" dirty="0" err="1">
                          <a:solidFill>
                            <a:schemeClr val="tx1">
                              <a:lumMod val="75000"/>
                              <a:lumOff val="25000"/>
                            </a:schemeClr>
                          </a:solidFill>
                          <a:effectLst/>
                          <a:latin typeface="+mn-lt"/>
                        </a:rPr>
                        <a:t>Pay</a:t>
                      </a:r>
                      <a:r>
                        <a:rPr lang="fr-FR" sz="1200" b="0" u="none" strike="noStrike" baseline="0" dirty="0">
                          <a:solidFill>
                            <a:schemeClr val="tx1">
                              <a:lumMod val="75000"/>
                              <a:lumOff val="25000"/>
                            </a:schemeClr>
                          </a:solidFill>
                          <a:effectLst/>
                          <a:latin typeface="+mn-lt"/>
                        </a:rPr>
                        <a: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93443305"/>
                  </a:ext>
                </a:extLst>
              </a:tr>
              <a:tr h="355600">
                <a:tc>
                  <a:txBody>
                    <a:bodyPr/>
                    <a:lstStyle/>
                    <a:p>
                      <a:pPr algn="l" fontAlgn="ctr"/>
                      <a:r>
                        <a:rPr lang="fr-FR" sz="1200" b="1" u="none" strike="noStrike" dirty="0">
                          <a:solidFill>
                            <a:schemeClr val="tx1">
                              <a:lumMod val="75000"/>
                              <a:lumOff val="25000"/>
                            </a:schemeClr>
                          </a:solidFill>
                          <a:effectLst/>
                          <a:hlinkClick r:id="rId8">
                            <a:extLst>
                              <a:ext uri="{A12FA001-AC4F-418D-AE19-62706E023703}">
                                <ahyp:hlinkClr xmlns:ahyp="http://schemas.microsoft.com/office/drawing/2018/hyperlinkcolor" val="tx"/>
                              </a:ext>
                            </a:extLst>
                          </a:hlinkClick>
                        </a:rPr>
                        <a:t>Le catalogue Monétique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latin typeface="+mn-lt"/>
                        </a:rPr>
                        <a:t>Tout savoir sur l’offre monétique.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543714819"/>
                  </a:ext>
                </a:extLst>
              </a:tr>
              <a:tr h="381000">
                <a:tc>
                  <a:txBody>
                    <a:bodyPr/>
                    <a:lstStyle/>
                    <a:p>
                      <a:pPr algn="l" fontAlgn="ctr"/>
                      <a:r>
                        <a:rPr lang="fr-FR" sz="1200" b="1" u="none" strike="noStrike" dirty="0">
                          <a:solidFill>
                            <a:srgbClr val="3F3F3F"/>
                          </a:solidFill>
                          <a:effectLst/>
                          <a:hlinkClick r:id="rId9">
                            <a:extLst>
                              <a:ext uri="{A12FA001-AC4F-418D-AE19-62706E023703}">
                                <ahyp:hlinkClr xmlns:ahyp="http://schemas.microsoft.com/office/drawing/2018/hyperlinkcolor" val="tx"/>
                              </a:ext>
                            </a:extLst>
                          </a:hlinkClick>
                        </a:rPr>
                        <a:t>Lien vers </a:t>
                      </a:r>
                      <a:r>
                        <a:rPr lang="fr-FR" sz="1200" b="1" u="none" strike="noStrike" dirty="0" err="1">
                          <a:solidFill>
                            <a:schemeClr val="tx1">
                              <a:lumMod val="75000"/>
                              <a:lumOff val="25000"/>
                            </a:schemeClr>
                          </a:solidFill>
                          <a:effectLst/>
                          <a:hlinkClick r:id="rId9">
                            <a:extLst>
                              <a:ext uri="{A12FA001-AC4F-418D-AE19-62706E023703}">
                                <ahyp:hlinkClr xmlns:ahyp="http://schemas.microsoft.com/office/drawing/2018/hyperlinkcolor" val="tx"/>
                              </a:ext>
                            </a:extLst>
                          </a:hlinkClick>
                        </a:rPr>
                        <a:t>MonExpert</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mn-cs"/>
                        </a:rPr>
                        <a:t>Accédez</a:t>
                      </a:r>
                      <a:r>
                        <a:rPr lang="fr-FR" sz="1200" b="0" i="0" u="none" strike="noStrike" baseline="0" dirty="0">
                          <a:solidFill>
                            <a:schemeClr val="tx1">
                              <a:lumMod val="75000"/>
                              <a:lumOff val="25000"/>
                            </a:schemeClr>
                          </a:solidFill>
                          <a:effectLst/>
                          <a:latin typeface="+mn-lt"/>
                          <a:cs typeface="+mn-cs"/>
                        </a:rPr>
                        <a:t> au portail dans le cadre d’un Lead E-commerce ou TPE santé.</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46146093"/>
                  </a:ext>
                </a:extLst>
              </a:tr>
              <a:tr h="393700">
                <a:tc>
                  <a:txBody>
                    <a:bodyPr/>
                    <a:lstStyle/>
                    <a:p>
                      <a:pPr algn="l" fontAlgn="ctr"/>
                      <a:r>
                        <a:rPr lang="fr-FR" sz="1200" b="1" u="none" strike="noStrike" dirty="0" err="1">
                          <a:solidFill>
                            <a:schemeClr val="tx1">
                              <a:lumMod val="75000"/>
                              <a:lumOff val="25000"/>
                            </a:schemeClr>
                          </a:solidFill>
                          <a:effectLst/>
                          <a:hlinkClick r:id="rId10">
                            <a:extLst>
                              <a:ext uri="{A12FA001-AC4F-418D-AE19-62706E023703}">
                                <ahyp:hlinkClr xmlns:ahyp="http://schemas.microsoft.com/office/drawing/2018/hyperlinkcolor" val="tx"/>
                              </a:ext>
                            </a:extLst>
                          </a:hlinkClick>
                        </a:rPr>
                        <a:t>SimulEasy</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a:solidFill>
                            <a:schemeClr val="tx1">
                              <a:lumMod val="75000"/>
                              <a:lumOff val="25000"/>
                            </a:schemeClr>
                          </a:solidFill>
                          <a:effectLst/>
                          <a:latin typeface="+mn-lt"/>
                          <a:cs typeface="+mn-cs"/>
                        </a:rPr>
                        <a:t>Calculez</a:t>
                      </a:r>
                      <a:r>
                        <a:rPr lang="fr-FR" sz="1200" b="0" i="0" u="none" strike="noStrike" baseline="0" dirty="0">
                          <a:solidFill>
                            <a:schemeClr val="tx1">
                              <a:lumMod val="75000"/>
                              <a:lumOff val="25000"/>
                            </a:schemeClr>
                          </a:solidFill>
                          <a:effectLst/>
                          <a:latin typeface="+mn-lt"/>
                          <a:cs typeface="+mn-cs"/>
                        </a:rPr>
                        <a:t> la rentabilité optimale du contrat monétique.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04800">
                <a:tc>
                  <a:txBody>
                    <a:bodyPr/>
                    <a:lstStyle/>
                    <a:p>
                      <a:pPr algn="l" fontAlgn="ctr"/>
                      <a:r>
                        <a:rPr lang="fr-FR" sz="1200" b="1" u="none" strike="noStrike" dirty="0">
                          <a:solidFill>
                            <a:schemeClr val="tx1">
                              <a:lumMod val="75000"/>
                              <a:lumOff val="25000"/>
                            </a:schemeClr>
                          </a:solidFill>
                          <a:effectLst/>
                        </a:rPr>
                        <a:t>BOAC (Code transaction 1306)</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a:solidFill>
                            <a:schemeClr val="tx1">
                              <a:lumMod val="75000"/>
                              <a:lumOff val="25000"/>
                            </a:schemeClr>
                          </a:solidFill>
                          <a:effectLst/>
                          <a:latin typeface="+mn-lt"/>
                        </a:rPr>
                        <a:t>Connaitre la rentabilité</a:t>
                      </a:r>
                      <a:r>
                        <a:rPr lang="fr-FR" sz="1200" u="none" strike="noStrike" baseline="0" dirty="0">
                          <a:solidFill>
                            <a:schemeClr val="tx1">
                              <a:lumMod val="75000"/>
                              <a:lumOff val="25000"/>
                            </a:schemeClr>
                          </a:solidFill>
                          <a:effectLst/>
                          <a:latin typeface="+mn-lt"/>
                        </a:rPr>
                        <a:t> </a:t>
                      </a:r>
                      <a:r>
                        <a:rPr lang="fr-FR" sz="1200" b="0" i="0" u="none" strike="noStrike" baseline="0" dirty="0">
                          <a:solidFill>
                            <a:schemeClr val="tx1">
                              <a:lumMod val="75000"/>
                              <a:lumOff val="25000"/>
                            </a:schemeClr>
                          </a:solidFill>
                          <a:effectLst/>
                          <a:latin typeface="+mn-lt"/>
                        </a:rPr>
                        <a:t>du client et sa tarification </a:t>
                      </a:r>
                      <a:r>
                        <a:rPr lang="fr-FR" sz="1200" b="0" i="1" u="none" strike="noStrike" baseline="0" dirty="0">
                          <a:solidFill>
                            <a:schemeClr val="tx1">
                              <a:lumMod val="75000"/>
                              <a:lumOff val="25000"/>
                            </a:schemeClr>
                          </a:solidFill>
                          <a:effectLst/>
                          <a:latin typeface="+mn-lt"/>
                        </a:rPr>
                        <a:t>(location TPE / commissions monétique).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71500">
                <a:tc>
                  <a:txBody>
                    <a:bodyPr/>
                    <a:lstStyle/>
                    <a:p>
                      <a:pPr algn="l" fontAlgn="ctr"/>
                      <a:r>
                        <a:rPr lang="fr-FR" sz="1200" b="1" u="none" strike="noStrike" dirty="0">
                          <a:solidFill>
                            <a:schemeClr val="tx1">
                              <a:lumMod val="75000"/>
                              <a:lumOff val="25000"/>
                            </a:schemeClr>
                          </a:solidFill>
                          <a:effectLst/>
                          <a:hlinkClick r:id="rId11">
                            <a:extLst>
                              <a:ext uri="{A12FA001-AC4F-418D-AE19-62706E023703}">
                                <ahyp:hlinkClr xmlns:ahyp="http://schemas.microsoft.com/office/drawing/2018/hyperlinkcolor" val="tx"/>
                              </a:ext>
                            </a:extLst>
                          </a:hlinkClick>
                        </a:rPr>
                        <a:t>Aide à la vente </a:t>
                      </a:r>
                      <a:r>
                        <a:rPr lang="fr-FR" sz="1200" b="1" u="none" strike="noStrike" baseline="0" dirty="0">
                          <a:solidFill>
                            <a:schemeClr val="tx1">
                              <a:lumMod val="75000"/>
                              <a:lumOff val="25000"/>
                            </a:schemeClr>
                          </a:solidFill>
                          <a:effectLst/>
                          <a:hlinkClick r:id="rId11">
                            <a:extLst>
                              <a:ext uri="{A12FA001-AC4F-418D-AE19-62706E023703}">
                                <ahyp:hlinkClr xmlns:ahyp="http://schemas.microsoft.com/office/drawing/2018/hyperlinkcolor" val="tx"/>
                              </a:ext>
                            </a:extLst>
                          </a:hlinkClick>
                        </a:rPr>
                        <a:t>SP+</a:t>
                      </a:r>
                      <a:endParaRPr lang="fr-FR" sz="1200" b="1" u="none" strike="noStrike" baseline="0" dirty="0">
                        <a:solidFill>
                          <a:schemeClr val="tx1">
                            <a:lumMod val="75000"/>
                            <a:lumOff val="25000"/>
                          </a:schemeClr>
                        </a:solidFill>
                        <a:effectLst/>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latin typeface="+mn-lt"/>
                        </a:rPr>
                        <a:t>Accédez</a:t>
                      </a:r>
                      <a:r>
                        <a:rPr lang="fr-FR" sz="1200" u="none" strike="noStrike" baseline="0" dirty="0">
                          <a:solidFill>
                            <a:schemeClr val="tx1">
                              <a:lumMod val="75000"/>
                              <a:lumOff val="25000"/>
                            </a:schemeClr>
                          </a:solidFill>
                          <a:effectLst/>
                          <a:latin typeface="+mn-lt"/>
                        </a:rPr>
                        <a:t> aux site SP+ avec des outils de simulation et toutes les informations du produit.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06400">
                <a:tc>
                  <a:txBody>
                    <a:bodyPr/>
                    <a:lstStyle/>
                    <a:p>
                      <a:pPr algn="l" fontAlgn="ctr"/>
                      <a:r>
                        <a:rPr lang="fr-FR" sz="1200" b="1" i="0" u="none" strike="noStrike" dirty="0" err="1">
                          <a:solidFill>
                            <a:srgbClr val="3F3F3F"/>
                          </a:solidFill>
                          <a:effectLst/>
                          <a:latin typeface="+mn-lt"/>
                          <a:cs typeface="Calibri" panose="020F0502020204030204" pitchFamily="34" charset="0"/>
                          <a:hlinkClick r:id="rId12">
                            <a:extLst>
                              <a:ext uri="{A12FA001-AC4F-418D-AE19-62706E023703}">
                                <ahyp:hlinkClr xmlns:ahyp="http://schemas.microsoft.com/office/drawing/2018/hyperlinkcolor" val="tx"/>
                              </a:ext>
                            </a:extLst>
                          </a:hlinkClick>
                        </a:rPr>
                        <a:t>Payplug</a:t>
                      </a:r>
                      <a:r>
                        <a:rPr lang="fr-FR" sz="1200" b="1" i="0" u="none" strike="noStrike" baseline="0" dirty="0">
                          <a:solidFill>
                            <a:schemeClr val="tx1">
                              <a:lumMod val="75000"/>
                              <a:lumOff val="25000"/>
                            </a:schemeClr>
                          </a:solidFill>
                          <a:effectLst/>
                          <a:latin typeface="+mn-lt"/>
                          <a:cs typeface="Calibri" panose="020F0502020204030204" pitchFamily="34" charset="0"/>
                          <a:hlinkClick r:id="rId12">
                            <a:extLst>
                              <a:ext uri="{A12FA001-AC4F-418D-AE19-62706E023703}">
                                <ahyp:hlinkClr xmlns:ahyp="http://schemas.microsoft.com/office/drawing/2018/hyperlinkcolor" val="tx"/>
                              </a:ext>
                            </a:extLst>
                          </a:hlinkClick>
                        </a:rPr>
                        <a:t> sur le site CEGEE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u="none" strike="noStrike" dirty="0">
                          <a:solidFill>
                            <a:schemeClr val="tx1">
                              <a:lumMod val="75000"/>
                              <a:lumOff val="25000"/>
                            </a:schemeClr>
                          </a:solidFill>
                          <a:effectLst/>
                          <a:latin typeface="+mn-lt"/>
                        </a:rPr>
                        <a:t>Accédez</a:t>
                      </a:r>
                      <a:r>
                        <a:rPr lang="fr-FR" sz="1200" b="0" u="none" strike="noStrike" baseline="0" dirty="0">
                          <a:solidFill>
                            <a:schemeClr val="tx1">
                              <a:lumMod val="75000"/>
                              <a:lumOff val="25000"/>
                            </a:schemeClr>
                          </a:solidFill>
                          <a:effectLst/>
                          <a:latin typeface="+mn-lt"/>
                        </a:rPr>
                        <a:t> aux informations à mettre à disposition du client</a:t>
                      </a:r>
                      <a:r>
                        <a:rPr lang="fr-FR" sz="1200" b="0" u="none" strike="noStrike" dirty="0">
                          <a:solidFill>
                            <a:schemeClr val="tx1">
                              <a:lumMod val="75000"/>
                              <a:lumOff val="25000"/>
                            </a:schemeClr>
                          </a:solidFill>
                          <a:effectLst/>
                          <a:latin typeface="+mn-lt"/>
                        </a:rPr>
                        <a: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56823">
                <a:tc>
                  <a:txBody>
                    <a:bodyPr/>
                    <a:lstStyle/>
                    <a:p>
                      <a:pPr algn="l" fontAlgn="ctr"/>
                      <a:r>
                        <a:rPr lang="fr-FR" sz="1200" b="1" i="0" u="none" strike="noStrike" dirty="0">
                          <a:solidFill>
                            <a:srgbClr val="3F3F3F"/>
                          </a:solidFill>
                          <a:effectLst/>
                          <a:latin typeface="+mn-lt"/>
                          <a:cs typeface="Calibri" panose="020F0502020204030204" pitchFamily="34" charset="0"/>
                          <a:hlinkClick r:id="rId13">
                            <a:extLst>
                              <a:ext uri="{A12FA001-AC4F-418D-AE19-62706E023703}">
                                <ahyp:hlinkClr xmlns:ahyp="http://schemas.microsoft.com/office/drawing/2018/hyperlinkcolor" val="tx"/>
                              </a:ext>
                            </a:extLst>
                          </a:hlinkClick>
                        </a:rPr>
                        <a:t>Argumentaire</a:t>
                      </a:r>
                      <a:r>
                        <a:rPr lang="fr-FR" sz="1200" b="1" i="0" u="none" strike="noStrike" baseline="0" dirty="0">
                          <a:solidFill>
                            <a:srgbClr val="3F3F3F"/>
                          </a:solidFill>
                          <a:effectLst/>
                          <a:latin typeface="+mn-lt"/>
                          <a:cs typeface="Calibri" panose="020F0502020204030204" pitchFamily="34" charset="0"/>
                          <a:hlinkClick r:id="rId13">
                            <a:extLst>
                              <a:ext uri="{A12FA001-AC4F-418D-AE19-62706E023703}">
                                <ahyp:hlinkClr xmlns:ahyp="http://schemas.microsoft.com/office/drawing/2018/hyperlinkcolor" val="tx"/>
                              </a:ext>
                            </a:extLst>
                          </a:hlinkClick>
                        </a:rPr>
                        <a:t> </a:t>
                      </a:r>
                      <a:r>
                        <a:rPr lang="fr-FR" sz="1200" b="1" i="0" u="none" strike="noStrike" baseline="0" dirty="0" err="1">
                          <a:solidFill>
                            <a:schemeClr val="tx1">
                              <a:lumMod val="75000"/>
                              <a:lumOff val="25000"/>
                            </a:schemeClr>
                          </a:solidFill>
                          <a:effectLst/>
                          <a:latin typeface="+mn-lt"/>
                          <a:cs typeface="Calibri" panose="020F0502020204030204" pitchFamily="34" charset="0"/>
                          <a:hlinkClick r:id="rId13">
                            <a:extLst>
                              <a:ext uri="{A12FA001-AC4F-418D-AE19-62706E023703}">
                                <ahyp:hlinkClr xmlns:ahyp="http://schemas.microsoft.com/office/drawing/2018/hyperlinkcolor" val="tx"/>
                              </a:ext>
                            </a:extLst>
                          </a:hlinkClick>
                        </a:rPr>
                        <a:t>Payplug</a:t>
                      </a:r>
                      <a:endParaRPr lang="fr-FR" sz="1200" b="1" i="0" u="none" strike="noStrike" baseline="0" dirty="0">
                        <a:solidFill>
                          <a:schemeClr val="tx1">
                            <a:lumMod val="75000"/>
                            <a:lumOff val="25000"/>
                          </a:schemeClr>
                        </a:solidFill>
                        <a:effectLst/>
                        <a:latin typeface="+mn-lt"/>
                        <a:cs typeface="Calibri" panose="020F0502020204030204" pitchFamily="34" charset="0"/>
                      </a:endParaRPr>
                    </a:p>
                    <a:p>
                      <a:pPr algn="l" fontAlgn="ctr"/>
                      <a:endParaRPr lang="fr-FR" sz="1200" b="1" i="0" u="none" strike="noStrike" baseline="0" dirty="0">
                        <a:solidFill>
                          <a:schemeClr val="tx1">
                            <a:lumMod val="75000"/>
                            <a:lumOff val="25000"/>
                          </a:schemeClr>
                        </a:solidFill>
                        <a:effectLst/>
                        <a:latin typeface="+mn-lt"/>
                        <a:cs typeface="Calibri" panose="020F0502020204030204" pitchFamily="34" charset="0"/>
                      </a:endParaRPr>
                    </a:p>
                    <a:p>
                      <a:pPr algn="l" fontAlgn="ctr"/>
                      <a:r>
                        <a:rPr lang="fr-FR" sz="1200" b="1" i="0" u="none" strike="noStrike" baseline="0" dirty="0">
                          <a:solidFill>
                            <a:schemeClr val="tx1">
                              <a:lumMod val="75000"/>
                              <a:lumOff val="25000"/>
                            </a:schemeClr>
                          </a:solidFill>
                          <a:effectLst/>
                          <a:latin typeface="+mn-lt"/>
                          <a:cs typeface="Calibri" panose="020F0502020204030204" pitchFamily="34" charset="0"/>
                          <a:hlinkClick r:id="rId14"/>
                        </a:rPr>
                        <a:t>Activer l’univers des flux </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a:solidFill>
                            <a:schemeClr val="tx1">
                              <a:lumMod val="75000"/>
                              <a:lumOff val="25000"/>
                            </a:schemeClr>
                          </a:solidFill>
                          <a:effectLst/>
                          <a:latin typeface="+mn-lt"/>
                          <a:cs typeface="Calibri" panose="020F0502020204030204" pitchFamily="34" charset="0"/>
                        </a:rPr>
                        <a:t>Trouvez</a:t>
                      </a:r>
                      <a:r>
                        <a:rPr lang="fr-FR" sz="1200" b="0" i="0" u="none" strike="noStrike" baseline="0" dirty="0">
                          <a:solidFill>
                            <a:schemeClr val="tx1">
                              <a:lumMod val="75000"/>
                              <a:lumOff val="25000"/>
                            </a:schemeClr>
                          </a:solidFill>
                          <a:effectLst/>
                          <a:latin typeface="+mn-lt"/>
                          <a:cs typeface="Calibri" panose="020F0502020204030204" pitchFamily="34" charset="0"/>
                        </a:rPr>
                        <a:t> un argumentaire et des réponses aux objections de vos clients.</a:t>
                      </a:r>
                    </a:p>
                    <a:p>
                      <a:pPr marL="171450" indent="-171450" algn="l" fontAlgn="ctr">
                        <a:buFont typeface="Wingdings" panose="05000000000000000000" pitchFamily="2" charset="2"/>
                        <a:buChar char="§"/>
                      </a:pPr>
                      <a:endParaRPr lang="fr-FR" sz="1200" b="0" i="0" u="none" strike="noStrike" baseline="0" dirty="0">
                        <a:solidFill>
                          <a:schemeClr val="tx1">
                            <a:lumMod val="75000"/>
                            <a:lumOff val="25000"/>
                          </a:schemeClr>
                        </a:solidFill>
                        <a:effectLst/>
                        <a:latin typeface="+mn-lt"/>
                        <a:cs typeface="Calibri" panose="020F0502020204030204" pitchFamily="34" charset="0"/>
                      </a:endParaRPr>
                    </a:p>
                    <a:p>
                      <a:pPr marL="171450" indent="-171450" algn="l" fontAlgn="ctr">
                        <a:buFont typeface="Wingdings" panose="05000000000000000000" pitchFamily="2" charset="2"/>
                        <a:buChar char="§"/>
                      </a:pPr>
                      <a:r>
                        <a:rPr lang="fr-FR" sz="1200" b="0" i="0" u="none" strike="noStrike" dirty="0">
                          <a:solidFill>
                            <a:schemeClr val="tx1">
                              <a:lumMod val="75000"/>
                              <a:lumOff val="25000"/>
                            </a:schemeClr>
                          </a:solidFill>
                          <a:effectLst/>
                          <a:latin typeface="+mn-lt"/>
                          <a:cs typeface="Calibri" panose="020F0502020204030204" pitchFamily="34" charset="0"/>
                        </a:rPr>
                        <a:t>Comment activer l’univers flux </a:t>
                      </a: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1228913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5">
            <a:extLst>
              <a:ext uri="{FF2B5EF4-FFF2-40B4-BE49-F238E27FC236}">
                <a16:creationId xmlns:a16="http://schemas.microsoft.com/office/drawing/2014/main" id="{CE0C8F7B-3F3E-4B39-83A0-932F43000BE4}"/>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49"/>
            <a:ext cx="12192000" cy="60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a:extLst>
              <a:ext uri="{FF2B5EF4-FFF2-40B4-BE49-F238E27FC236}">
                <a16:creationId xmlns:a16="http://schemas.microsoft.com/office/drawing/2014/main" id="{DB70AC98-6AD0-4F5A-AA15-F0FE431D75AD}"/>
              </a:ext>
            </a:extLst>
          </p:cNvPr>
          <p:cNvSpPr>
            <a:spLocks noGrp="1"/>
          </p:cNvSpPr>
          <p:nvPr>
            <p:ph type="body" sz="quarter" idx="12"/>
          </p:nvPr>
        </p:nvSpPr>
        <p:spPr>
          <a:xfrm>
            <a:off x="695325" y="463550"/>
            <a:ext cx="10980738" cy="857250"/>
          </a:xfrm>
        </p:spPr>
        <p:txBody>
          <a:bodyPr/>
          <a:lstStyle/>
          <a:p>
            <a:pPr eaLnBrk="1" hangingPunct="1">
              <a:defRPr/>
            </a:pPr>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41987" name="Groupe 11">
            <a:extLst>
              <a:ext uri="{FF2B5EF4-FFF2-40B4-BE49-F238E27FC236}">
                <a16:creationId xmlns:a16="http://schemas.microsoft.com/office/drawing/2014/main" id="{F46A102C-D710-4CB6-A797-CAD2E1812999}"/>
              </a:ext>
            </a:extLst>
          </p:cNvPr>
          <p:cNvGrpSpPr>
            <a:grpSpLocks/>
          </p:cNvGrpSpPr>
          <p:nvPr/>
        </p:nvGrpSpPr>
        <p:grpSpPr bwMode="auto">
          <a:xfrm>
            <a:off x="819150" y="2717800"/>
            <a:ext cx="10350500" cy="3386138"/>
            <a:chOff x="1786504" y="2594939"/>
            <a:chExt cx="8699613" cy="3385229"/>
          </a:xfrm>
        </p:grpSpPr>
        <p:sp>
          <p:nvSpPr>
            <p:cNvPr id="23" name="Rectangle à coins arrondis 65">
              <a:extLst>
                <a:ext uri="{FF2B5EF4-FFF2-40B4-BE49-F238E27FC236}">
                  <a16:creationId xmlns:a16="http://schemas.microsoft.com/office/drawing/2014/main" id="{6ED853AF-0D7C-487B-A201-EDF93BDB3E6B}"/>
                </a:ext>
              </a:extLst>
            </p:cNvPr>
            <p:cNvSpPr/>
            <p:nvPr/>
          </p:nvSpPr>
          <p:spPr>
            <a:xfrm>
              <a:off x="7469273" y="4150271"/>
              <a:ext cx="3016844" cy="182989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C7E57968-558F-4AF6-9D12-9D42180F588A}"/>
                </a:ext>
              </a:extLst>
            </p:cNvPr>
            <p:cNvSpPr/>
            <p:nvPr/>
          </p:nvSpPr>
          <p:spPr>
            <a:xfrm>
              <a:off x="1786504" y="2594939"/>
              <a:ext cx="1511758" cy="277738"/>
            </a:xfrm>
            <a:prstGeom prst="rect">
              <a:avLst/>
            </a:prstGeom>
          </p:spPr>
          <p:txBody>
            <a:bodyPr>
              <a:spAutoFit/>
            </a:bodyPr>
            <a:lstStyle/>
            <a:p>
              <a:pPr>
                <a:spcBef>
                  <a:spcPct val="20000"/>
                </a:spcBef>
                <a:defRPr/>
              </a:pPr>
              <a:endParaRPr lang="fr-FR" sz="1200" i="1" dirty="0">
                <a:solidFill>
                  <a:schemeClr val="tx1">
                    <a:lumMod val="75000"/>
                    <a:lumOff val="25000"/>
                  </a:schemeClr>
                </a:solidFill>
              </a:endParaRPr>
            </a:p>
          </p:txBody>
        </p:sp>
      </p:grpSp>
      <p:grpSp>
        <p:nvGrpSpPr>
          <p:cNvPr id="13" name="Groupe 14">
            <a:extLst>
              <a:ext uri="{FF2B5EF4-FFF2-40B4-BE49-F238E27FC236}">
                <a16:creationId xmlns:a16="http://schemas.microsoft.com/office/drawing/2014/main" id="{3443A3A9-A68F-42A6-81FB-B421E683C2F0}"/>
              </a:ext>
            </a:extLst>
          </p:cNvPr>
          <p:cNvGrpSpPr>
            <a:grpSpLocks/>
          </p:cNvGrpSpPr>
          <p:nvPr/>
        </p:nvGrpSpPr>
        <p:grpSpPr bwMode="auto">
          <a:xfrm>
            <a:off x="695325" y="1550715"/>
            <a:ext cx="3888706" cy="717086"/>
            <a:chOff x="4802041" y="1571343"/>
            <a:chExt cx="2380893" cy="1114422"/>
          </a:xfrm>
          <a:solidFill>
            <a:srgbClr val="C00000"/>
          </a:solidFill>
        </p:grpSpPr>
        <p:sp>
          <p:nvSpPr>
            <p:cNvPr id="14" name="Rectangle 13" title="Arrière-plan d’icône">
              <a:extLst>
                <a:ext uri="{FF2B5EF4-FFF2-40B4-BE49-F238E27FC236}">
                  <a16:creationId xmlns:a16="http://schemas.microsoft.com/office/drawing/2014/main" id="{A49B3742-2090-4A39-A18A-C444B5F4DA7E}"/>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a:extLst>
                <a:ext uri="{FF2B5EF4-FFF2-40B4-BE49-F238E27FC236}">
                  <a16:creationId xmlns:a16="http://schemas.microsoft.com/office/drawing/2014/main" id="{3C8D537F-359E-4355-A16E-EDFB146276CF}"/>
                </a:ext>
              </a:extLst>
            </p:cNvPr>
            <p:cNvSpPr txBox="1">
              <a:spLocks/>
            </p:cNvSpPr>
            <p:nvPr/>
          </p:nvSpPr>
          <p:spPr bwMode="auto">
            <a:xfrm>
              <a:off x="5814964" y="1980364"/>
              <a:ext cx="1257159"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16" name="Groupe 18">
            <a:extLst>
              <a:ext uri="{FF2B5EF4-FFF2-40B4-BE49-F238E27FC236}">
                <a16:creationId xmlns:a16="http://schemas.microsoft.com/office/drawing/2014/main" id="{BE5E8744-41BE-4347-892A-394A72D1F515}"/>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17" name="Rectangle 16" title="Arrière-plan d’icône">
              <a:extLst>
                <a:ext uri="{FF2B5EF4-FFF2-40B4-BE49-F238E27FC236}">
                  <a16:creationId xmlns:a16="http://schemas.microsoft.com/office/drawing/2014/main" id="{846F1D93-C667-472A-92BA-CE8CB565F96F}"/>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8" name="Espace réservé du contenu 13">
              <a:extLst>
                <a:ext uri="{FF2B5EF4-FFF2-40B4-BE49-F238E27FC236}">
                  <a16:creationId xmlns:a16="http://schemas.microsoft.com/office/drawing/2014/main" id="{CB8A9CEA-F918-435B-8396-CA5878DD7AB0}"/>
                </a:ext>
              </a:extLst>
            </p:cNvPr>
            <p:cNvSpPr txBox="1">
              <a:spLocks/>
            </p:cNvSpPr>
            <p:nvPr/>
          </p:nvSpPr>
          <p:spPr bwMode="auto">
            <a:xfrm>
              <a:off x="7985052" y="1985858"/>
              <a:ext cx="1540520"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OBJECTIFS</a:t>
              </a:r>
            </a:p>
          </p:txBody>
        </p:sp>
      </p:grpSp>
      <p:pic>
        <p:nvPicPr>
          <p:cNvPr id="19" name="Image 18">
            <a:extLst>
              <a:ext uri="{FF2B5EF4-FFF2-40B4-BE49-F238E27FC236}">
                <a16:creationId xmlns:a16="http://schemas.microsoft.com/office/drawing/2014/main" id="{47F977F2-41E6-45A5-BFB1-3DDF48689393}"/>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41991" name="Image 2">
            <a:extLst>
              <a:ext uri="{FF2B5EF4-FFF2-40B4-BE49-F238E27FC236}">
                <a16:creationId xmlns:a16="http://schemas.microsoft.com/office/drawing/2014/main" id="{ADA2A0B9-7C2E-43B4-848C-2C5B508E55B0}"/>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65663" y="1508125"/>
            <a:ext cx="86201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Espace réservé du contenu 4">
            <a:extLst>
              <a:ext uri="{FF2B5EF4-FFF2-40B4-BE49-F238E27FC236}">
                <a16:creationId xmlns:a16="http://schemas.microsoft.com/office/drawing/2014/main" id="{6982DE1C-B353-457A-AF4F-825BF6771BE4}"/>
              </a:ext>
            </a:extLst>
          </p:cNvPr>
          <p:cNvSpPr txBox="1">
            <a:spLocks noChangeArrowheads="1"/>
          </p:cNvSpPr>
          <p:nvPr/>
        </p:nvSpPr>
        <p:spPr bwMode="auto">
          <a:xfrm>
            <a:off x="681038" y="1084263"/>
            <a:ext cx="7597775" cy="333375"/>
          </a:xfrm>
          <a:prstGeom prst="rect">
            <a:avLst/>
          </a:prstGeom>
          <a:noFill/>
          <a:ln>
            <a:noFill/>
          </a:ln>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defRPr/>
            </a:pPr>
            <a:r>
              <a:rPr lang="fr-FR" altLang="fr-FR" sz="1400" b="1" dirty="0">
                <a:solidFill>
                  <a:srgbClr val="404040"/>
                </a:solidFill>
              </a:rPr>
              <a:t>Les outils de la </a:t>
            </a:r>
            <a:r>
              <a:rPr lang="fr-FR" sz="1400" b="1" dirty="0">
                <a:solidFill>
                  <a:srgbClr val="72B62F"/>
                </a:solidFill>
              </a:rPr>
              <a:t>CRÉDIT</a:t>
            </a:r>
            <a:endParaRPr lang="fr-FR" altLang="fr-FR" sz="1200" dirty="0">
              <a:solidFill>
                <a:srgbClr val="00B0F0"/>
              </a:solidFill>
            </a:endParaRPr>
          </a:p>
        </p:txBody>
      </p:sp>
      <p:sp>
        <p:nvSpPr>
          <p:cNvPr id="28" name="Espace réservé du texte 3">
            <a:extLst>
              <a:ext uri="{FF2B5EF4-FFF2-40B4-BE49-F238E27FC236}">
                <a16:creationId xmlns:a16="http://schemas.microsoft.com/office/drawing/2014/main" id="{2829F54B-2D33-4DC1-85B3-EFA28179EE4B}"/>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dirty="0">
                <a:solidFill>
                  <a:schemeClr val="bg1">
                    <a:lumMod val="50000"/>
                  </a:schemeClr>
                </a:solidFill>
              </a:rPr>
              <a:t>Grand Public - Premiums - </a:t>
            </a:r>
            <a:r>
              <a:rPr lang="fr-FR" sz="1200" b="0" dirty="0">
                <a:solidFill>
                  <a:srgbClr val="C00000"/>
                </a:solidFill>
              </a:rPr>
              <a:t>Professionnels</a:t>
            </a:r>
            <a:r>
              <a:rPr lang="fr-FR" sz="1200" dirty="0">
                <a:solidFill>
                  <a:schemeClr val="bg1">
                    <a:lumMod val="50000"/>
                  </a:schemeClr>
                </a:solidFill>
              </a:rPr>
              <a:t> </a:t>
            </a:r>
          </a:p>
        </p:txBody>
      </p:sp>
      <p:graphicFrame>
        <p:nvGraphicFramePr>
          <p:cNvPr id="22" name="Tableau 21">
            <a:extLst>
              <a:ext uri="{FF2B5EF4-FFF2-40B4-BE49-F238E27FC236}">
                <a16:creationId xmlns:a16="http://schemas.microsoft.com/office/drawing/2014/main" id="{64139C9D-2EA2-4A5E-A90F-97D82BB66E8C}"/>
              </a:ext>
            </a:extLst>
          </p:cNvPr>
          <p:cNvGraphicFramePr>
            <a:graphicFrameLocks noGrp="1"/>
          </p:cNvGraphicFramePr>
          <p:nvPr>
            <p:extLst>
              <p:ext uri="{D42A27DB-BD31-4B8C-83A1-F6EECF244321}">
                <p14:modId xmlns:p14="http://schemas.microsoft.com/office/powerpoint/2010/main" val="485575591"/>
              </p:ext>
            </p:extLst>
          </p:nvPr>
        </p:nvGraphicFramePr>
        <p:xfrm>
          <a:off x="695325" y="2272871"/>
          <a:ext cx="10926763" cy="4287099"/>
        </p:xfrm>
        <a:graphic>
          <a:graphicData uri="http://schemas.openxmlformats.org/drawingml/2006/table">
            <a:tbl>
              <a:tblPr firstRow="1" bandRow="1">
                <a:tableStyleId>{2D5ABB26-0587-4C30-8999-92F81FD0307C}</a:tableStyleId>
              </a:tblPr>
              <a:tblGrid>
                <a:gridCol w="4021377">
                  <a:extLst>
                    <a:ext uri="{9D8B030D-6E8A-4147-A177-3AD203B41FA5}">
                      <a16:colId xmlns:a16="http://schemas.microsoft.com/office/drawing/2014/main" val="20000"/>
                    </a:ext>
                  </a:extLst>
                </a:gridCol>
                <a:gridCol w="6905386">
                  <a:extLst>
                    <a:ext uri="{9D8B030D-6E8A-4147-A177-3AD203B41FA5}">
                      <a16:colId xmlns:a16="http://schemas.microsoft.com/office/drawing/2014/main" val="20001"/>
                    </a:ext>
                  </a:extLst>
                </a:gridCol>
              </a:tblGrid>
              <a:tr h="525155">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1" i="0" u="none" strike="noStrike" dirty="0">
                          <a:solidFill>
                            <a:schemeClr val="tx1">
                              <a:lumMod val="75000"/>
                              <a:lumOff val="25000"/>
                            </a:schemeClr>
                          </a:solidFill>
                          <a:effectLst/>
                          <a:latin typeface="+mn-lt"/>
                          <a:cs typeface="Calibri" panose="020F0502020204030204" pitchFamily="34" charset="0"/>
                          <a:hlinkClick r:id="rId5">
                            <a:extLst>
                              <a:ext uri="{A12FA001-AC4F-418D-AE19-62706E023703}">
                                <ahyp:hlinkClr xmlns:ahyp="http://schemas.microsoft.com/office/drawing/2018/hyperlinkcolor" val="tx"/>
                              </a:ext>
                            </a:extLst>
                          </a:hlinkClick>
                        </a:rPr>
                        <a:t>Le MEMO LLD</a:t>
                      </a:r>
                      <a:endParaRPr lang="fr-FR" sz="1200" b="1" i="0" u="none" strike="noStrike" dirty="0">
                        <a:solidFill>
                          <a:schemeClr val="tx1">
                            <a:lumMod val="75000"/>
                            <a:lumOff val="25000"/>
                          </a:schemeClr>
                        </a:solidFill>
                        <a:effectLst/>
                        <a:latin typeface="+mn-lt"/>
                        <a:cs typeface="Calibri" panose="020F0502020204030204" pitchFamily="34" charset="0"/>
                      </a:endParaRPr>
                    </a:p>
                    <a:p>
                      <a:pPr marL="0" marR="0" lvl="0" indent="0" algn="l" defTabSz="720000" rtl="0" eaLnBrk="1" fontAlgn="ctr" latinLnBrk="0" hangingPunct="1">
                        <a:lnSpc>
                          <a:spcPct val="100000"/>
                        </a:lnSpc>
                        <a:spcBef>
                          <a:spcPts val="0"/>
                        </a:spcBef>
                        <a:spcAft>
                          <a:spcPts val="0"/>
                        </a:spcAft>
                        <a:buClrTx/>
                        <a:buSzTx/>
                        <a:buFontTx/>
                        <a:buNone/>
                        <a:tabLst/>
                        <a:defRPr/>
                      </a:pPr>
                      <a:endParaRPr lang="fr-FR" sz="1200" b="1" i="0" u="none" strike="noStrike" dirty="0">
                        <a:solidFill>
                          <a:schemeClr val="tx1">
                            <a:lumMod val="75000"/>
                            <a:lumOff val="25000"/>
                          </a:schemeClr>
                        </a:solidFill>
                        <a:effectLst/>
                        <a:latin typeface="+mn-lt"/>
                        <a:cs typeface="Calibri" panose="020F0502020204030204" pitchFamily="34" charset="0"/>
                      </a:endParaRPr>
                    </a:p>
                    <a:p>
                      <a:pPr marL="0" marR="0" lvl="0" indent="0" algn="l" defTabSz="720000" rtl="0" eaLnBrk="1" fontAlgn="ctr" latinLnBrk="0" hangingPunct="1">
                        <a:lnSpc>
                          <a:spcPct val="100000"/>
                        </a:lnSpc>
                        <a:spcBef>
                          <a:spcPts val="0"/>
                        </a:spcBef>
                        <a:spcAft>
                          <a:spcPts val="0"/>
                        </a:spcAft>
                        <a:buClrTx/>
                        <a:buSzTx/>
                        <a:buFontTx/>
                        <a:buNone/>
                        <a:tabLst/>
                        <a:defRPr/>
                      </a:pPr>
                      <a:r>
                        <a:rPr lang="fr-FR" sz="1200" b="1" i="0" u="none" strike="noStrike" dirty="0">
                          <a:solidFill>
                            <a:schemeClr val="tx1">
                              <a:lumMod val="75000"/>
                              <a:lumOff val="25000"/>
                            </a:schemeClr>
                          </a:solidFill>
                          <a:effectLst/>
                          <a:latin typeface="+mn-lt"/>
                          <a:cs typeface="Calibri" panose="020F0502020204030204" pitchFamily="34" charset="0"/>
                        </a:rPr>
                        <a:t>Profession libérale : quelle fiscalité pour votre voiture</a:t>
                      </a:r>
                    </a:p>
                  </a:txBody>
                  <a:tcPr marL="5076" marR="5076" marT="6766"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0" i="0" u="none" strike="noStrike" dirty="0">
                          <a:solidFill>
                            <a:schemeClr val="tx1">
                              <a:lumMod val="75000"/>
                              <a:lumOff val="25000"/>
                            </a:schemeClr>
                          </a:solidFill>
                          <a:effectLst/>
                          <a:latin typeface="+mn-lt"/>
                          <a:cs typeface="Calibri" panose="020F0502020204030204" pitchFamily="34" charset="0"/>
                        </a:rPr>
                        <a:t>Découvrir l’essentiel de la LLD pour mieux en parler aux Professionnels.</a:t>
                      </a:r>
                    </a:p>
                    <a:p>
                      <a:pPr marL="0" marR="0" lvl="0" indent="0" algn="l" defTabSz="720000" rtl="0" eaLnBrk="1" fontAlgn="ctr" latinLnBrk="0" hangingPunct="1">
                        <a:lnSpc>
                          <a:spcPct val="100000"/>
                        </a:lnSpc>
                        <a:spcBef>
                          <a:spcPts val="0"/>
                        </a:spcBef>
                        <a:spcAft>
                          <a:spcPts val="0"/>
                        </a:spcAft>
                        <a:buClrTx/>
                        <a:buSzTx/>
                        <a:buFontTx/>
                        <a:buNone/>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p>
                      <a:pPr marL="0" marR="0" lvl="0" indent="0" algn="l" defTabSz="720000" rtl="0" eaLnBrk="1" fontAlgn="ctr" latinLnBrk="0" hangingPunct="1">
                        <a:lnSpc>
                          <a:spcPct val="100000"/>
                        </a:lnSpc>
                        <a:spcBef>
                          <a:spcPts val="0"/>
                        </a:spcBef>
                        <a:spcAft>
                          <a:spcPts val="0"/>
                        </a:spcAft>
                        <a:buClrTx/>
                        <a:buSzTx/>
                        <a:buFontTx/>
                        <a:buNone/>
                        <a:tabLst/>
                        <a:defRPr/>
                      </a:pPr>
                      <a:r>
                        <a:rPr lang="fr-FR" sz="1200" b="0" i="0" u="none" strike="noStrike" dirty="0">
                          <a:solidFill>
                            <a:schemeClr val="tx1">
                              <a:lumMod val="75000"/>
                              <a:lumOff val="25000"/>
                            </a:schemeClr>
                          </a:solidFill>
                          <a:effectLst/>
                          <a:latin typeface="+mn-lt"/>
                          <a:cs typeface="Calibri" panose="020F0502020204030204" pitchFamily="34" charset="0"/>
                        </a:rPr>
                        <a:t>Support en attente de validation BPCE</a:t>
                      </a:r>
                    </a:p>
                  </a:txBody>
                  <a:tcPr marL="5076" marR="5076" marT="6766"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36232">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1" u="none" strike="noStrike">
                          <a:solidFill>
                            <a:schemeClr val="tx1">
                              <a:lumMod val="75000"/>
                              <a:lumOff val="25000"/>
                            </a:schemeClr>
                          </a:solidFill>
                          <a:effectLst/>
                          <a:latin typeface="+mn-lt"/>
                          <a:cs typeface="Calibri" panose="020F0502020204030204" pitchFamily="34" charset="0"/>
                          <a:hlinkClick r:id="rId6">
                            <a:extLst>
                              <a:ext uri="{A12FA001-AC4F-418D-AE19-62706E023703}">
                                <ahyp:hlinkClr xmlns:ahyp="http://schemas.microsoft.com/office/drawing/2018/hyperlinkcolor" val="tx"/>
                              </a:ext>
                            </a:extLst>
                          </a:hlinkClick>
                        </a:rPr>
                        <a:t>Opportunités de rebonds commercial</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l" defTabSz="720000" fontAlgn="ctr"/>
                      <a:r>
                        <a:rPr lang="fr-FR" sz="1200" b="0" i="0" u="none" strike="noStrike" dirty="0">
                          <a:solidFill>
                            <a:schemeClr val="tx1">
                              <a:lumMod val="75000"/>
                              <a:lumOff val="25000"/>
                            </a:schemeClr>
                          </a:solidFill>
                          <a:effectLst/>
                          <a:latin typeface="+mn-lt"/>
                          <a:cs typeface="Calibri" panose="020F0502020204030204" pitchFamily="34" charset="0"/>
                        </a:rPr>
                        <a:t>Trouver </a:t>
                      </a:r>
                      <a:r>
                        <a:rPr kumimoji="0" lang="fr-FR" sz="1200" b="0" i="0" u="none" strike="noStrike" kern="1200" cap="none" spc="0" normalizeH="0" baseline="0" noProof="0" dirty="0">
                          <a:ln>
                            <a:noFill/>
                          </a:ln>
                          <a:solidFill>
                            <a:schemeClr val="tx1">
                              <a:lumMod val="75000"/>
                              <a:lumOff val="25000"/>
                            </a:schemeClr>
                          </a:solidFill>
                          <a:effectLst/>
                          <a:uLnTx/>
                          <a:uFillTx/>
                          <a:latin typeface="+mn-lt"/>
                          <a:ea typeface="+mn-ea"/>
                          <a:cs typeface="Calibri" panose="020F0502020204030204" pitchFamily="34" charset="0"/>
                        </a:rPr>
                        <a:t>des opportunités et des rebonds sur la LLD.</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45247332"/>
                  </a:ext>
                </a:extLst>
              </a:tr>
              <a:tr h="288199">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1" i="0" u="none" strike="noStrike">
                          <a:solidFill>
                            <a:schemeClr val="tx1">
                              <a:lumMod val="75000"/>
                              <a:lumOff val="25000"/>
                            </a:schemeClr>
                          </a:solidFill>
                          <a:effectLst/>
                          <a:latin typeface="+mn-lt"/>
                          <a:cs typeface="Calibri" panose="020F0502020204030204" pitchFamily="34" charset="0"/>
                          <a:hlinkClick r:id="rId7">
                            <a:extLst>
                              <a:ext uri="{A12FA001-AC4F-418D-AE19-62706E023703}">
                                <ahyp:hlinkClr xmlns:ahyp="http://schemas.microsoft.com/office/drawing/2018/hyperlinkcolor" val="tx"/>
                              </a:ext>
                            </a:extLst>
                          </a:hlinkClick>
                        </a:rPr>
                        <a:t>B’DIGIT LLD</a:t>
                      </a:r>
                      <a:r>
                        <a:rPr lang="fr-FR" sz="1200" b="1" i="0" u="none" strike="noStrike">
                          <a:solidFill>
                            <a:schemeClr val="tx1">
                              <a:lumMod val="75000"/>
                              <a:lumOff val="25000"/>
                            </a:schemeClr>
                          </a:solidFill>
                          <a:effectLst/>
                          <a:latin typeface="+mn-lt"/>
                          <a:cs typeface="Calibri" panose="020F0502020204030204" pitchFamily="34" charset="0"/>
                        </a:rPr>
                        <a:t> </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l" defTabSz="720000" fontAlgn="ctr"/>
                      <a:r>
                        <a:rPr lang="fr-FR" sz="1200" b="0" i="0" u="none" strike="noStrike" dirty="0">
                          <a:solidFill>
                            <a:schemeClr val="tx1">
                              <a:lumMod val="75000"/>
                              <a:lumOff val="25000"/>
                            </a:schemeClr>
                          </a:solidFill>
                          <a:effectLst/>
                          <a:latin typeface="+mn-lt"/>
                          <a:cs typeface="Calibri" panose="020F0502020204030204" pitchFamily="34" charset="0"/>
                        </a:rPr>
                        <a:t>Devenir </a:t>
                      </a:r>
                      <a:r>
                        <a:rPr kumimoji="0" lang="fr-FR" sz="1200" b="0" i="0" u="none" strike="noStrike" kern="1200" cap="none" spc="0" normalizeH="0" baseline="0" noProof="0" dirty="0">
                          <a:ln>
                            <a:noFill/>
                          </a:ln>
                          <a:solidFill>
                            <a:schemeClr val="tx1">
                              <a:lumMod val="75000"/>
                              <a:lumOff val="25000"/>
                            </a:schemeClr>
                          </a:solidFill>
                          <a:effectLst/>
                          <a:uLnTx/>
                          <a:uFillTx/>
                          <a:latin typeface="+mn-lt"/>
                          <a:ea typeface="+mn-ea"/>
                          <a:cs typeface="Calibri" panose="020F0502020204030204" pitchFamily="34" charset="0"/>
                        </a:rPr>
                        <a:t>incollable en LLD et savoir en parler à ses clients.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93443305"/>
                  </a:ext>
                </a:extLst>
              </a:tr>
              <a:tr h="336232">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1" i="0" u="none" strike="noStrike">
                          <a:solidFill>
                            <a:schemeClr val="tx1">
                              <a:lumMod val="75000"/>
                              <a:lumOff val="25000"/>
                            </a:schemeClr>
                          </a:solidFill>
                          <a:effectLst/>
                          <a:latin typeface="+mn-lt"/>
                          <a:cs typeface="Calibri" panose="020F0502020204030204" pitchFamily="34" charset="0"/>
                          <a:hlinkClick r:id="rId8">
                            <a:extLst>
                              <a:ext uri="{A12FA001-AC4F-418D-AE19-62706E023703}">
                                <ahyp:hlinkClr xmlns:ahyp="http://schemas.microsoft.com/office/drawing/2018/hyperlinkcolor" val="tx"/>
                              </a:ext>
                            </a:extLst>
                          </a:hlinkClick>
                        </a:rPr>
                        <a:t>L’antisèche de la LLD</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0" i="0" u="none" strike="noStrike" dirty="0">
                          <a:solidFill>
                            <a:schemeClr val="tx1">
                              <a:lumMod val="75000"/>
                              <a:lumOff val="25000"/>
                            </a:schemeClr>
                          </a:solidFill>
                          <a:effectLst/>
                          <a:latin typeface="+mn-lt"/>
                          <a:cs typeface="Calibri" panose="020F0502020204030204" pitchFamily="34" charset="0"/>
                        </a:rPr>
                        <a:t>Pour avoir l’essentiel à portée de main.</a:t>
                      </a: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543714819"/>
                  </a:ext>
                </a:extLst>
              </a:tr>
              <a:tr h="309420">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1" i="0" u="none" strike="noStrike">
                          <a:solidFill>
                            <a:schemeClr val="tx1">
                              <a:lumMod val="75000"/>
                              <a:lumOff val="25000"/>
                            </a:schemeClr>
                          </a:solidFill>
                          <a:effectLst/>
                          <a:latin typeface="+mn-lt"/>
                          <a:cs typeface="Calibri" panose="020F0502020204030204" pitchFamily="34" charset="0"/>
                          <a:hlinkClick r:id="rId9">
                            <a:extLst>
                              <a:ext uri="{A12FA001-AC4F-418D-AE19-62706E023703}">
                                <ahyp:hlinkClr xmlns:ahyp="http://schemas.microsoft.com/office/drawing/2018/hyperlinkcolor" val="tx"/>
                              </a:ext>
                            </a:extLst>
                          </a:hlinkClick>
                        </a:rPr>
                        <a:t>Les objections LLD </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0" i="0" u="none" strike="noStrike" dirty="0">
                          <a:solidFill>
                            <a:schemeClr val="tx1">
                              <a:lumMod val="75000"/>
                              <a:lumOff val="25000"/>
                            </a:schemeClr>
                          </a:solidFill>
                          <a:effectLst/>
                          <a:latin typeface="+mn-lt"/>
                          <a:cs typeface="Calibri" panose="020F0502020204030204" pitchFamily="34" charset="0"/>
                        </a:rPr>
                        <a:t>Répondre aux principales objections sur la LLD.</a:t>
                      </a: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46146093"/>
                  </a:ext>
                </a:extLst>
              </a:tr>
              <a:tr h="372257">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1" i="0" u="none" strike="noStrike">
                          <a:solidFill>
                            <a:schemeClr val="tx1">
                              <a:lumMod val="75000"/>
                              <a:lumOff val="25000"/>
                            </a:schemeClr>
                          </a:solidFill>
                          <a:effectLst/>
                          <a:latin typeface="+mn-lt"/>
                          <a:cs typeface="Calibri" panose="020F0502020204030204" pitchFamily="34" charset="0"/>
                          <a:hlinkClick r:id="rId10">
                            <a:extLst>
                              <a:ext uri="{A12FA001-AC4F-418D-AE19-62706E023703}">
                                <ahyp:hlinkClr xmlns:ahyp="http://schemas.microsoft.com/office/drawing/2018/hyperlinkcolor" val="tx"/>
                              </a:ext>
                            </a:extLst>
                          </a:hlinkClick>
                        </a:rPr>
                        <a:t>Les avantages de la LLD</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0" i="0" u="none" strike="noStrike" dirty="0">
                          <a:solidFill>
                            <a:schemeClr val="tx1">
                              <a:lumMod val="75000"/>
                              <a:lumOff val="25000"/>
                            </a:schemeClr>
                          </a:solidFill>
                          <a:effectLst/>
                          <a:latin typeface="+mn-lt"/>
                          <a:cs typeface="Calibri" panose="020F0502020204030204" pitchFamily="34" charset="0"/>
                        </a:rPr>
                        <a:t>Vous livrer les arguments à mettre en avant.</a:t>
                      </a: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52236">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1" i="0" u="none" strike="noStrike">
                          <a:solidFill>
                            <a:schemeClr val="tx1">
                              <a:lumMod val="75000"/>
                              <a:lumOff val="25000"/>
                            </a:schemeClr>
                          </a:solidFill>
                          <a:effectLst/>
                          <a:latin typeface="+mn-lt"/>
                          <a:cs typeface="Calibri" panose="020F0502020204030204" pitchFamily="34" charset="0"/>
                          <a:hlinkClick r:id="rId11">
                            <a:extLst>
                              <a:ext uri="{A12FA001-AC4F-418D-AE19-62706E023703}">
                                <ahyp:hlinkClr xmlns:ahyp="http://schemas.microsoft.com/office/drawing/2018/hyperlinkcolor" val="tx"/>
                              </a:ext>
                            </a:extLst>
                          </a:hlinkClick>
                        </a:rPr>
                        <a:t>Le MEMO CBM</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0" i="0" u="none" strike="noStrike" dirty="0">
                          <a:solidFill>
                            <a:schemeClr val="tx1">
                              <a:lumMod val="75000"/>
                              <a:lumOff val="25000"/>
                            </a:schemeClr>
                          </a:solidFill>
                          <a:effectLst/>
                          <a:latin typeface="+mn-lt"/>
                          <a:cs typeface="Calibri" panose="020F0502020204030204" pitchFamily="34" charset="0"/>
                        </a:rPr>
                        <a:t>Vous livrer le parcours synthétique du CBM de la souscription sous DEFI à la signature électronique. Un incontournable.</a:t>
                      </a: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0373">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1" i="0" u="none" strike="noStrike">
                          <a:solidFill>
                            <a:schemeClr val="tx1">
                              <a:lumMod val="75000"/>
                              <a:lumOff val="25000"/>
                            </a:schemeClr>
                          </a:solidFill>
                          <a:effectLst/>
                          <a:latin typeface="+mn-lt"/>
                          <a:cs typeface="Calibri" panose="020F0502020204030204" pitchFamily="34" charset="0"/>
                          <a:hlinkClick r:id="rId12">
                            <a:extLst>
                              <a:ext uri="{A12FA001-AC4F-418D-AE19-62706E023703}">
                                <ahyp:hlinkClr xmlns:ahyp="http://schemas.microsoft.com/office/drawing/2018/hyperlinkcolor" val="tx"/>
                              </a:ext>
                            </a:extLst>
                          </a:hlinkClick>
                        </a:rPr>
                        <a:t>La Minute du CREDIT-BAIL</a:t>
                      </a:r>
                      <a:endParaRPr lang="fr-FR" sz="1200" b="1" i="0" u="none" strike="noStrike">
                        <a:solidFill>
                          <a:schemeClr val="tx1">
                            <a:lumMod val="75000"/>
                            <a:lumOff val="25000"/>
                          </a:schemeClr>
                        </a:solidFill>
                        <a:effectLst/>
                        <a:latin typeface="+mn-lt"/>
                        <a:cs typeface="Calibri" panose="020F0502020204030204" pitchFamily="34" charset="0"/>
                      </a:endParaRP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r>
                        <a:rPr lang="fr-FR" sz="1200" b="0" dirty="0">
                          <a:solidFill>
                            <a:schemeClr val="tx1">
                              <a:lumMod val="75000"/>
                              <a:lumOff val="25000"/>
                            </a:schemeClr>
                          </a:solidFill>
                          <a:latin typeface="+mn-lt"/>
                          <a:cs typeface="Calibri" panose="020F0502020204030204" pitchFamily="34" charset="0"/>
                        </a:rPr>
                        <a:t>Connaître l’essentiel de ce qu’il faut savoir sur le crédit-bail avec une série de vidéos de 2-3 minutes . Visionner celles qui vous conviennent ou la saga.</a:t>
                      </a: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25155">
                <a:tc>
                  <a:txBody>
                    <a:bodyPr/>
                    <a:lstStyle/>
                    <a:p>
                      <a:pPr algn="l" defTabSz="720000" fontAlgn="ctr"/>
                      <a:r>
                        <a:rPr lang="fr-FR" sz="1200" b="1" i="0" u="none" strike="noStrike" dirty="0">
                          <a:solidFill>
                            <a:schemeClr val="tx1">
                              <a:lumMod val="75000"/>
                              <a:lumOff val="25000"/>
                            </a:schemeClr>
                          </a:solidFill>
                          <a:effectLst/>
                          <a:latin typeface="+mn-lt"/>
                          <a:cs typeface="Calibri" panose="020F0502020204030204" pitchFamily="34" charset="0"/>
                          <a:hlinkClick r:id="rId13">
                            <a:extLst>
                              <a:ext uri="{A12FA001-AC4F-418D-AE19-62706E023703}">
                                <ahyp:hlinkClr xmlns:ahyp="http://schemas.microsoft.com/office/drawing/2018/hyperlinkcolor" val="tx"/>
                              </a:ext>
                            </a:extLst>
                          </a:hlinkClick>
                        </a:rPr>
                        <a:t>La signature électronique du CBM</a:t>
                      </a:r>
                      <a:endParaRPr lang="fr-FR" sz="1200" b="1" i="0" u="none" strike="noStrike" dirty="0">
                        <a:solidFill>
                          <a:schemeClr val="tx1">
                            <a:lumMod val="75000"/>
                            <a:lumOff val="25000"/>
                          </a:schemeClr>
                        </a:solidFill>
                        <a:effectLst/>
                        <a:latin typeface="+mn-lt"/>
                        <a:cs typeface="Calibri" panose="020F0502020204030204" pitchFamily="34" charset="0"/>
                      </a:endParaRPr>
                    </a:p>
                    <a:p>
                      <a:pPr algn="l" defTabSz="720000" fontAlgn="ctr"/>
                      <a:endParaRPr lang="fr-FR" sz="1200" b="1" i="0" u="none" strike="noStrike" dirty="0">
                        <a:solidFill>
                          <a:srgbClr val="3F3F3F"/>
                        </a:solidFill>
                        <a:effectLst/>
                        <a:latin typeface="+mn-lt"/>
                        <a:cs typeface="Calibri" panose="020F0502020204030204" pitchFamily="34" charset="0"/>
                        <a:hlinkClick r:id="" action="ppaction://noaction">
                          <a:extLst>
                            <a:ext uri="{A12FA001-AC4F-418D-AE19-62706E023703}">
                              <ahyp:hlinkClr xmlns:ahyp="http://schemas.microsoft.com/office/drawing/2018/hyperlinkcolor" val="tx"/>
                            </a:ext>
                          </a:extLst>
                        </a:hlinkClick>
                      </a:endParaRPr>
                    </a:p>
                    <a:p>
                      <a:pPr algn="l" defTabSz="720000" fontAlgn="ctr"/>
                      <a:r>
                        <a:rPr lang="fr-FR" sz="1200" b="1" i="0" u="none" strike="noStrike" dirty="0">
                          <a:solidFill>
                            <a:schemeClr val="tx1">
                              <a:lumMod val="75000"/>
                              <a:lumOff val="25000"/>
                            </a:schemeClr>
                          </a:solidFill>
                          <a:effectLst/>
                          <a:latin typeface="+mn-lt"/>
                          <a:cs typeface="Calibri" panose="020F0502020204030204" pitchFamily="34" charset="0"/>
                          <a:hlinkClick r:id="" action="ppaction://noaction">
                            <a:extLst>
                              <a:ext uri="{A12FA001-AC4F-418D-AE19-62706E023703}">
                                <ahyp:hlinkClr xmlns:ahyp="http://schemas.microsoft.com/office/drawing/2018/hyperlinkcolor" val="tx"/>
                              </a:ext>
                            </a:extLst>
                          </a:hlinkClick>
                        </a:rPr>
                        <a:t>Suivi du dossier de vente CBM</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gn="l" defTabSz="720000" fontAlgn="ctr"/>
                      <a:r>
                        <a:rPr lang="fr-FR" sz="1200" b="0" i="0" u="none" strike="noStrike" dirty="0">
                          <a:solidFill>
                            <a:schemeClr val="tx1">
                              <a:lumMod val="75000"/>
                              <a:lumOff val="25000"/>
                            </a:schemeClr>
                          </a:solidFill>
                          <a:effectLst/>
                          <a:latin typeface="+mn-lt"/>
                          <a:cs typeface="Calibri" panose="020F0502020204030204" pitchFamily="34" charset="0"/>
                        </a:rPr>
                        <a:t>Vous délivrer la vision client du parcours de signature.</a:t>
                      </a:r>
                    </a:p>
                    <a:p>
                      <a:pPr algn="l" defTabSz="720000" fontAlgn="ctr"/>
                      <a:endParaRPr lang="fr-FR" sz="1200" b="0" i="0" u="none" strike="noStrike" dirty="0">
                        <a:solidFill>
                          <a:schemeClr val="tx1">
                            <a:lumMod val="75000"/>
                            <a:lumOff val="25000"/>
                          </a:schemeClr>
                        </a:solidFill>
                        <a:effectLst/>
                        <a:latin typeface="+mn-lt"/>
                        <a:cs typeface="Calibri" panose="020F0502020204030204" pitchFamily="34" charset="0"/>
                      </a:endParaRPr>
                    </a:p>
                    <a:p>
                      <a:pPr algn="l" defTabSz="720000" fontAlgn="ctr"/>
                      <a:r>
                        <a:rPr lang="fr-FR" sz="1200" b="0" i="0" u="none" strike="noStrike" dirty="0">
                          <a:solidFill>
                            <a:schemeClr val="tx1">
                              <a:lumMod val="75000"/>
                              <a:lumOff val="25000"/>
                            </a:schemeClr>
                          </a:solidFill>
                          <a:effectLst/>
                          <a:latin typeface="+mn-lt"/>
                          <a:cs typeface="Calibri" panose="020F0502020204030204" pitchFamily="34" charset="0"/>
                        </a:rPr>
                        <a:t>Suivre le dossier en e-signature en agence.</a:t>
                      </a: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21048">
                <a:tc>
                  <a:txBody>
                    <a:bodyPr/>
                    <a:lstStyle/>
                    <a:p>
                      <a:pPr algn="l" defTabSz="720000" fontAlgn="ctr"/>
                      <a:r>
                        <a:rPr lang="fr-FR" sz="1200" b="1" i="0" u="none" strike="noStrike" dirty="0">
                          <a:solidFill>
                            <a:schemeClr val="tx1">
                              <a:lumMod val="75000"/>
                              <a:lumOff val="25000"/>
                            </a:schemeClr>
                          </a:solidFill>
                          <a:effectLst/>
                          <a:latin typeface="+mn-lt"/>
                          <a:cs typeface="Calibri" panose="020F0502020204030204" pitchFamily="34" charset="0"/>
                          <a:hlinkClick r:id="rId14">
                            <a:extLst>
                              <a:ext uri="{A12FA001-AC4F-418D-AE19-62706E023703}">
                                <ahyp:hlinkClr xmlns:ahyp="http://schemas.microsoft.com/office/drawing/2018/hyperlinkcolor" val="tx"/>
                              </a:ext>
                            </a:extLst>
                          </a:hlinkClick>
                        </a:rPr>
                        <a:t>L’Arbre de décision</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0" marR="0" lvl="0" indent="0" algn="l" defTabSz="720000" rtl="0" eaLnBrk="1" fontAlgn="ctr" latinLnBrk="0" hangingPunct="1">
                        <a:lnSpc>
                          <a:spcPct val="100000"/>
                        </a:lnSpc>
                        <a:spcBef>
                          <a:spcPts val="0"/>
                        </a:spcBef>
                        <a:spcAft>
                          <a:spcPts val="0"/>
                        </a:spcAft>
                        <a:buClrTx/>
                        <a:buSzTx/>
                        <a:buFontTx/>
                        <a:buNone/>
                        <a:tabLst/>
                        <a:defRPr/>
                      </a:pPr>
                      <a:endParaRPr lang="fr-FR" sz="1200" dirty="0">
                        <a:solidFill>
                          <a:schemeClr val="tx1">
                            <a:lumMod val="75000"/>
                            <a:lumOff val="25000"/>
                          </a:schemeClr>
                        </a:solidFill>
                        <a:latin typeface="+mn-lt"/>
                        <a:cs typeface="Calibri" panose="020F0502020204030204" pitchFamily="34" charset="0"/>
                      </a:endParaRPr>
                    </a:p>
                    <a:p>
                      <a:pPr marL="0" marR="0" lvl="0" indent="0" algn="l" defTabSz="720000" rtl="0" eaLnBrk="1" fontAlgn="ctr" latinLnBrk="0" hangingPunct="1">
                        <a:lnSpc>
                          <a:spcPct val="100000"/>
                        </a:lnSpc>
                        <a:spcBef>
                          <a:spcPts val="0"/>
                        </a:spcBef>
                        <a:spcAft>
                          <a:spcPts val="0"/>
                        </a:spcAft>
                        <a:buClrTx/>
                        <a:buSzTx/>
                        <a:buFontTx/>
                        <a:buNone/>
                        <a:tabLst/>
                        <a:defRPr/>
                      </a:pPr>
                      <a:r>
                        <a:rPr lang="fr-FR" sz="1200" dirty="0">
                          <a:solidFill>
                            <a:schemeClr val="tx1">
                              <a:lumMod val="75000"/>
                              <a:lumOff val="25000"/>
                            </a:schemeClr>
                          </a:solidFill>
                          <a:latin typeface="+mn-lt"/>
                          <a:cs typeface="Calibri" panose="020F0502020204030204" pitchFamily="34" charset="0"/>
                        </a:rPr>
                        <a:t>Proposer la solution adaptée à votre client en quelques clics. Crédit-bail mobilier, location longue durée ou crédit bancaire. Rapide et efficace.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573334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5">
            <a:extLst>
              <a:ext uri="{FF2B5EF4-FFF2-40B4-BE49-F238E27FC236}">
                <a16:creationId xmlns:a16="http://schemas.microsoft.com/office/drawing/2014/main" id="{CE0C8F7B-3F3E-4B39-83A0-932F43000BE4}"/>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49"/>
            <a:ext cx="12192000" cy="60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a:extLst>
              <a:ext uri="{FF2B5EF4-FFF2-40B4-BE49-F238E27FC236}">
                <a16:creationId xmlns:a16="http://schemas.microsoft.com/office/drawing/2014/main" id="{DB70AC98-6AD0-4F5A-AA15-F0FE431D75AD}"/>
              </a:ext>
            </a:extLst>
          </p:cNvPr>
          <p:cNvSpPr>
            <a:spLocks noGrp="1"/>
          </p:cNvSpPr>
          <p:nvPr>
            <p:ph type="body" sz="quarter" idx="12"/>
          </p:nvPr>
        </p:nvSpPr>
        <p:spPr>
          <a:xfrm>
            <a:off x="695325" y="463550"/>
            <a:ext cx="10980738" cy="857250"/>
          </a:xfrm>
        </p:spPr>
        <p:txBody>
          <a:bodyPr/>
          <a:lstStyle/>
          <a:p>
            <a:pPr eaLnBrk="1" hangingPunct="1">
              <a:defRPr/>
            </a:pPr>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41987" name="Groupe 11">
            <a:extLst>
              <a:ext uri="{FF2B5EF4-FFF2-40B4-BE49-F238E27FC236}">
                <a16:creationId xmlns:a16="http://schemas.microsoft.com/office/drawing/2014/main" id="{F46A102C-D710-4CB6-A797-CAD2E1812999}"/>
              </a:ext>
            </a:extLst>
          </p:cNvPr>
          <p:cNvGrpSpPr>
            <a:grpSpLocks/>
          </p:cNvGrpSpPr>
          <p:nvPr/>
        </p:nvGrpSpPr>
        <p:grpSpPr bwMode="auto">
          <a:xfrm>
            <a:off x="819150" y="2717800"/>
            <a:ext cx="10350500" cy="3386138"/>
            <a:chOff x="1786504" y="2594939"/>
            <a:chExt cx="8699613" cy="3385229"/>
          </a:xfrm>
        </p:grpSpPr>
        <p:sp>
          <p:nvSpPr>
            <p:cNvPr id="23" name="Rectangle à coins arrondis 65">
              <a:extLst>
                <a:ext uri="{FF2B5EF4-FFF2-40B4-BE49-F238E27FC236}">
                  <a16:creationId xmlns:a16="http://schemas.microsoft.com/office/drawing/2014/main" id="{6ED853AF-0D7C-487B-A201-EDF93BDB3E6B}"/>
                </a:ext>
              </a:extLst>
            </p:cNvPr>
            <p:cNvSpPr/>
            <p:nvPr/>
          </p:nvSpPr>
          <p:spPr>
            <a:xfrm>
              <a:off x="7469273" y="4150271"/>
              <a:ext cx="3016844" cy="182989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C7E57968-558F-4AF6-9D12-9D42180F588A}"/>
                </a:ext>
              </a:extLst>
            </p:cNvPr>
            <p:cNvSpPr/>
            <p:nvPr/>
          </p:nvSpPr>
          <p:spPr>
            <a:xfrm>
              <a:off x="1786504" y="2594939"/>
              <a:ext cx="1511758" cy="277738"/>
            </a:xfrm>
            <a:prstGeom prst="rect">
              <a:avLst/>
            </a:prstGeom>
          </p:spPr>
          <p:txBody>
            <a:bodyPr>
              <a:spAutoFit/>
            </a:bodyPr>
            <a:lstStyle/>
            <a:p>
              <a:pPr>
                <a:spcBef>
                  <a:spcPct val="20000"/>
                </a:spcBef>
                <a:defRPr/>
              </a:pPr>
              <a:endParaRPr lang="fr-FR" sz="1200" i="1" dirty="0">
                <a:solidFill>
                  <a:schemeClr val="tx1">
                    <a:lumMod val="75000"/>
                    <a:lumOff val="25000"/>
                  </a:schemeClr>
                </a:solidFill>
              </a:endParaRPr>
            </a:p>
          </p:txBody>
        </p:sp>
      </p:grpSp>
      <p:grpSp>
        <p:nvGrpSpPr>
          <p:cNvPr id="13" name="Groupe 14">
            <a:extLst>
              <a:ext uri="{FF2B5EF4-FFF2-40B4-BE49-F238E27FC236}">
                <a16:creationId xmlns:a16="http://schemas.microsoft.com/office/drawing/2014/main" id="{3443A3A9-A68F-42A6-81FB-B421E683C2F0}"/>
              </a:ext>
            </a:extLst>
          </p:cNvPr>
          <p:cNvGrpSpPr>
            <a:grpSpLocks/>
          </p:cNvGrpSpPr>
          <p:nvPr/>
        </p:nvGrpSpPr>
        <p:grpSpPr bwMode="auto">
          <a:xfrm>
            <a:off x="695325" y="1550715"/>
            <a:ext cx="3888706" cy="717086"/>
            <a:chOff x="4802041" y="1571343"/>
            <a:chExt cx="2380893" cy="1114422"/>
          </a:xfrm>
          <a:solidFill>
            <a:srgbClr val="C00000"/>
          </a:solidFill>
        </p:grpSpPr>
        <p:sp>
          <p:nvSpPr>
            <p:cNvPr id="14" name="Rectangle 13" title="Arrière-plan d’icône">
              <a:extLst>
                <a:ext uri="{FF2B5EF4-FFF2-40B4-BE49-F238E27FC236}">
                  <a16:creationId xmlns:a16="http://schemas.microsoft.com/office/drawing/2014/main" id="{A49B3742-2090-4A39-A18A-C444B5F4DA7E}"/>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a:extLst>
                <a:ext uri="{FF2B5EF4-FFF2-40B4-BE49-F238E27FC236}">
                  <a16:creationId xmlns:a16="http://schemas.microsoft.com/office/drawing/2014/main" id="{3C8D537F-359E-4355-A16E-EDFB146276CF}"/>
                </a:ext>
              </a:extLst>
            </p:cNvPr>
            <p:cNvSpPr txBox="1">
              <a:spLocks/>
            </p:cNvSpPr>
            <p:nvPr/>
          </p:nvSpPr>
          <p:spPr bwMode="auto">
            <a:xfrm>
              <a:off x="5814964" y="1980364"/>
              <a:ext cx="1257159"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16" name="Groupe 18">
            <a:extLst>
              <a:ext uri="{FF2B5EF4-FFF2-40B4-BE49-F238E27FC236}">
                <a16:creationId xmlns:a16="http://schemas.microsoft.com/office/drawing/2014/main" id="{BE5E8744-41BE-4347-892A-394A72D1F515}"/>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17" name="Rectangle 16" title="Arrière-plan d’icône">
              <a:extLst>
                <a:ext uri="{FF2B5EF4-FFF2-40B4-BE49-F238E27FC236}">
                  <a16:creationId xmlns:a16="http://schemas.microsoft.com/office/drawing/2014/main" id="{846F1D93-C667-472A-92BA-CE8CB565F96F}"/>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8" name="Espace réservé du contenu 13">
              <a:extLst>
                <a:ext uri="{FF2B5EF4-FFF2-40B4-BE49-F238E27FC236}">
                  <a16:creationId xmlns:a16="http://schemas.microsoft.com/office/drawing/2014/main" id="{CB8A9CEA-F918-435B-8396-CA5878DD7AB0}"/>
                </a:ext>
              </a:extLst>
            </p:cNvPr>
            <p:cNvSpPr txBox="1">
              <a:spLocks/>
            </p:cNvSpPr>
            <p:nvPr/>
          </p:nvSpPr>
          <p:spPr bwMode="auto">
            <a:xfrm>
              <a:off x="7985052" y="1985858"/>
              <a:ext cx="1540520"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OBJECTIFS</a:t>
              </a:r>
            </a:p>
          </p:txBody>
        </p:sp>
      </p:grpSp>
      <p:pic>
        <p:nvPicPr>
          <p:cNvPr id="19" name="Image 18">
            <a:extLst>
              <a:ext uri="{FF2B5EF4-FFF2-40B4-BE49-F238E27FC236}">
                <a16:creationId xmlns:a16="http://schemas.microsoft.com/office/drawing/2014/main" id="{47F977F2-41E6-45A5-BFB1-3DDF48689393}"/>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41991" name="Image 2">
            <a:extLst>
              <a:ext uri="{FF2B5EF4-FFF2-40B4-BE49-F238E27FC236}">
                <a16:creationId xmlns:a16="http://schemas.microsoft.com/office/drawing/2014/main" id="{ADA2A0B9-7C2E-43B4-848C-2C5B508E55B0}"/>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65663" y="1508125"/>
            <a:ext cx="86201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Espace réservé du contenu 4">
            <a:extLst>
              <a:ext uri="{FF2B5EF4-FFF2-40B4-BE49-F238E27FC236}">
                <a16:creationId xmlns:a16="http://schemas.microsoft.com/office/drawing/2014/main" id="{6982DE1C-B353-457A-AF4F-825BF6771BE4}"/>
              </a:ext>
            </a:extLst>
          </p:cNvPr>
          <p:cNvSpPr txBox="1">
            <a:spLocks noChangeArrowheads="1"/>
          </p:cNvSpPr>
          <p:nvPr/>
        </p:nvSpPr>
        <p:spPr bwMode="auto">
          <a:xfrm>
            <a:off x="681038" y="1084263"/>
            <a:ext cx="7597775" cy="333375"/>
          </a:xfrm>
          <a:prstGeom prst="rect">
            <a:avLst/>
          </a:prstGeom>
          <a:noFill/>
          <a:ln>
            <a:noFill/>
          </a:ln>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defRPr/>
            </a:pPr>
            <a:r>
              <a:rPr lang="fr-FR" altLang="fr-FR" sz="1400" b="1" dirty="0">
                <a:solidFill>
                  <a:srgbClr val="404040"/>
                </a:solidFill>
              </a:rPr>
              <a:t>Les outils de l’ </a:t>
            </a:r>
            <a:r>
              <a:rPr lang="fr-FR" sz="1400" b="1" dirty="0">
                <a:solidFill>
                  <a:srgbClr val="FFC20A"/>
                </a:solidFill>
              </a:rPr>
              <a:t>IARD &amp; PRÉVOYANCE</a:t>
            </a:r>
            <a:endParaRPr lang="fr-FR" altLang="fr-FR" sz="1200" dirty="0">
              <a:solidFill>
                <a:srgbClr val="00B0F0"/>
              </a:solidFill>
            </a:endParaRPr>
          </a:p>
        </p:txBody>
      </p:sp>
      <p:sp>
        <p:nvSpPr>
          <p:cNvPr id="28" name="Espace réservé du texte 3">
            <a:extLst>
              <a:ext uri="{FF2B5EF4-FFF2-40B4-BE49-F238E27FC236}">
                <a16:creationId xmlns:a16="http://schemas.microsoft.com/office/drawing/2014/main" id="{2829F54B-2D33-4DC1-85B3-EFA28179EE4B}"/>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dirty="0">
                <a:solidFill>
                  <a:schemeClr val="bg1">
                    <a:lumMod val="50000"/>
                  </a:schemeClr>
                </a:solidFill>
              </a:rPr>
              <a:t>Grand Public - Premiums - </a:t>
            </a:r>
            <a:r>
              <a:rPr lang="fr-FR" sz="1200" b="0" dirty="0">
                <a:solidFill>
                  <a:srgbClr val="C00000"/>
                </a:solidFill>
              </a:rPr>
              <a:t>Professionnels</a:t>
            </a:r>
            <a:r>
              <a:rPr lang="fr-FR" sz="1200" dirty="0">
                <a:solidFill>
                  <a:schemeClr val="bg1">
                    <a:lumMod val="50000"/>
                  </a:schemeClr>
                </a:solidFill>
              </a:rPr>
              <a:t> </a:t>
            </a:r>
          </a:p>
        </p:txBody>
      </p:sp>
      <p:graphicFrame>
        <p:nvGraphicFramePr>
          <p:cNvPr id="22" name="Tableau 21">
            <a:extLst>
              <a:ext uri="{FF2B5EF4-FFF2-40B4-BE49-F238E27FC236}">
                <a16:creationId xmlns:a16="http://schemas.microsoft.com/office/drawing/2014/main" id="{64139C9D-2EA2-4A5E-A90F-97D82BB66E8C}"/>
              </a:ext>
            </a:extLst>
          </p:cNvPr>
          <p:cNvGraphicFramePr>
            <a:graphicFrameLocks noGrp="1"/>
          </p:cNvGraphicFramePr>
          <p:nvPr>
            <p:extLst>
              <p:ext uri="{D42A27DB-BD31-4B8C-83A1-F6EECF244321}">
                <p14:modId xmlns:p14="http://schemas.microsoft.com/office/powerpoint/2010/main" val="2925535290"/>
              </p:ext>
            </p:extLst>
          </p:nvPr>
        </p:nvGraphicFramePr>
        <p:xfrm>
          <a:off x="695325" y="2267481"/>
          <a:ext cx="10926763" cy="4183663"/>
        </p:xfrm>
        <a:graphic>
          <a:graphicData uri="http://schemas.openxmlformats.org/drawingml/2006/table">
            <a:tbl>
              <a:tblPr firstRow="1" bandRow="1">
                <a:tableStyleId>{2D5ABB26-0587-4C30-8999-92F81FD0307C}</a:tableStyleId>
              </a:tblPr>
              <a:tblGrid>
                <a:gridCol w="4021377">
                  <a:extLst>
                    <a:ext uri="{9D8B030D-6E8A-4147-A177-3AD203B41FA5}">
                      <a16:colId xmlns:a16="http://schemas.microsoft.com/office/drawing/2014/main" val="20000"/>
                    </a:ext>
                  </a:extLst>
                </a:gridCol>
                <a:gridCol w="6905386">
                  <a:extLst>
                    <a:ext uri="{9D8B030D-6E8A-4147-A177-3AD203B41FA5}">
                      <a16:colId xmlns:a16="http://schemas.microsoft.com/office/drawing/2014/main" val="20001"/>
                    </a:ext>
                  </a:extLst>
                </a:gridCol>
              </a:tblGrid>
              <a:tr h="288311">
                <a:tc>
                  <a:txBody>
                    <a:bodyPr/>
                    <a:lstStyle/>
                    <a:p>
                      <a:pPr algn="l" fontAlgn="ctr"/>
                      <a:r>
                        <a:rPr lang="fr-FR" sz="1200" b="1" u="none" strike="noStrike" dirty="0">
                          <a:solidFill>
                            <a:schemeClr val="tx1">
                              <a:lumMod val="75000"/>
                              <a:lumOff val="25000"/>
                            </a:schemeClr>
                          </a:solidFill>
                          <a:effectLst/>
                        </a:rPr>
                        <a:t>Book de l’Assureur</a:t>
                      </a:r>
                      <a:r>
                        <a:rPr lang="fr-FR" sz="1200" b="1" u="none" strike="noStrike" baseline="0" dirty="0">
                          <a:solidFill>
                            <a:schemeClr val="tx1">
                              <a:lumMod val="75000"/>
                              <a:lumOff val="25000"/>
                            </a:schemeClr>
                          </a:solidFill>
                          <a:effectLst/>
                        </a:rPr>
                        <a:t> Pro</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just"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a:solidFill>
                            <a:schemeClr val="tx1">
                              <a:lumMod val="75000"/>
                              <a:lumOff val="25000"/>
                            </a:schemeClr>
                          </a:solidFill>
                          <a:effectLst/>
                        </a:rPr>
                        <a:t>Accédez directement aux informations indispensables </a:t>
                      </a:r>
                      <a:r>
                        <a:rPr lang="fr-FR" sz="1200" b="0" i="0" u="none" strike="noStrike" dirty="0">
                          <a:solidFill>
                            <a:schemeClr val="tx1">
                              <a:lumMod val="75000"/>
                              <a:lumOff val="25000"/>
                            </a:schemeClr>
                          </a:solidFill>
                          <a:effectLst/>
                          <a:latin typeface="+mn-lt"/>
                        </a:rPr>
                        <a:t>des</a:t>
                      </a:r>
                      <a:r>
                        <a:rPr lang="fr-FR" sz="1200" b="0" i="0" u="none" strike="noStrike" baseline="0" dirty="0">
                          <a:solidFill>
                            <a:schemeClr val="tx1">
                              <a:lumMod val="75000"/>
                              <a:lumOff val="25000"/>
                            </a:schemeClr>
                          </a:solidFill>
                          <a:effectLst/>
                          <a:latin typeface="+mn-lt"/>
                        </a:rPr>
                        <a:t> </a:t>
                      </a:r>
                      <a:r>
                        <a:rPr lang="fr-FR" sz="1200" b="0" i="0" u="none" strike="noStrike" dirty="0">
                          <a:solidFill>
                            <a:schemeClr val="tx1">
                              <a:lumMod val="75000"/>
                              <a:lumOff val="25000"/>
                            </a:schemeClr>
                          </a:solidFill>
                          <a:effectLst/>
                          <a:latin typeface="+mn-lt"/>
                        </a:rPr>
                        <a:t>offres</a:t>
                      </a:r>
                      <a:r>
                        <a:rPr lang="fr-FR" sz="1200" b="0" i="0" u="none" strike="noStrike" baseline="0" dirty="0">
                          <a:solidFill>
                            <a:schemeClr val="tx1">
                              <a:lumMod val="75000"/>
                              <a:lumOff val="25000"/>
                            </a:schemeClr>
                          </a:solidFill>
                          <a:effectLst/>
                          <a:latin typeface="+mn-lt"/>
                        </a:rPr>
                        <a:t> PAP, IARD Pro, Santé</a:t>
                      </a:r>
                      <a:endParaRPr lang="fr-FR" sz="1200" b="0" i="0" u="none" strike="noStrike" dirty="0">
                        <a:solidFill>
                          <a:schemeClr val="tx1">
                            <a:lumMod val="75000"/>
                            <a:lumOff val="25000"/>
                          </a:schemeClr>
                        </a:solidFill>
                        <a:effectLst/>
                        <a:latin typeface="+mn-lt"/>
                      </a:endParaRPr>
                    </a:p>
                  </a:txBody>
                  <a:tcPr marL="4849" marR="4849" marT="6466"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43519">
                <a:tc>
                  <a:txBody>
                    <a:bodyPr/>
                    <a:lstStyle/>
                    <a:p>
                      <a:pPr algn="l" fontAlgn="ctr"/>
                      <a:r>
                        <a:rPr lang="fr-FR" sz="1200" b="1" u="none" strike="noStrike" dirty="0">
                          <a:solidFill>
                            <a:schemeClr val="tx1">
                              <a:lumMod val="75000"/>
                              <a:lumOff val="25000"/>
                            </a:schemeClr>
                          </a:solidFill>
                          <a:effectLst/>
                          <a:hlinkClick r:id="rId5"/>
                        </a:rPr>
                        <a:t>OORA </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just" fontAlgn="ctr">
                        <a:buFont typeface="Wingdings" panose="05000000000000000000" pitchFamily="2" charset="2"/>
                        <a:buChar char="§"/>
                      </a:pPr>
                      <a:r>
                        <a:rPr lang="fr-FR" sz="1200" u="none" strike="noStrike" dirty="0">
                          <a:solidFill>
                            <a:schemeClr val="tx1">
                              <a:lumMod val="75000"/>
                              <a:lumOff val="25000"/>
                            </a:schemeClr>
                          </a:solidFill>
                          <a:effectLst/>
                        </a:rPr>
                        <a:t>Voyez</a:t>
                      </a:r>
                      <a:r>
                        <a:rPr lang="fr-FR" sz="1200" u="none" strike="noStrike" baseline="0" dirty="0">
                          <a:solidFill>
                            <a:schemeClr val="tx1">
                              <a:lumMod val="75000"/>
                              <a:lumOff val="25000"/>
                            </a:schemeClr>
                          </a:solidFill>
                          <a:effectLst/>
                        </a:rPr>
                        <a:t> tout de suite à quelles solutions d’assurances votre client est éligible</a:t>
                      </a:r>
                      <a:endParaRPr lang="fr-FR" sz="1200" u="sng" strike="noStrike" baseline="0" dirty="0">
                        <a:solidFill>
                          <a:schemeClr val="tx1">
                            <a:lumMod val="75000"/>
                            <a:lumOff val="25000"/>
                          </a:schemeClr>
                        </a:solidFill>
                        <a:effectLst/>
                        <a:hlinkClick r:id="rId6">
                          <a:extLst>
                            <a:ext uri="{A12FA001-AC4F-418D-AE19-62706E023703}">
                              <ahyp:hlinkClr xmlns:ahyp="http://schemas.microsoft.com/office/drawing/2018/hyperlinkcolor" val="tx"/>
                            </a:ext>
                          </a:extLst>
                        </a:hlinkClick>
                      </a:endParaRP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45247332"/>
                  </a:ext>
                </a:extLst>
              </a:tr>
              <a:tr h="359580">
                <a:tc>
                  <a:txBody>
                    <a:bodyPr/>
                    <a:lstStyle/>
                    <a:p>
                      <a:pPr algn="l" fontAlgn="ctr"/>
                      <a:r>
                        <a:rPr lang="fr-FR" sz="1200" b="1" u="none" strike="noStrike" dirty="0">
                          <a:solidFill>
                            <a:schemeClr val="tx1">
                              <a:lumMod val="75000"/>
                              <a:lumOff val="25000"/>
                            </a:schemeClr>
                          </a:solidFill>
                          <a:effectLst/>
                        </a:rPr>
                        <a:t>Comparaison MR Pro/PAP/Prévoyance Pro</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just" fontAlgn="ctr">
                        <a:buFont typeface="Wingdings" panose="05000000000000000000" pitchFamily="2" charset="2"/>
                        <a:buChar char="§"/>
                      </a:pPr>
                      <a:r>
                        <a:rPr lang="fr-FR" sz="1200" b="0" i="0" u="none" strike="noStrike" dirty="0">
                          <a:solidFill>
                            <a:schemeClr val="tx1">
                              <a:lumMod val="75000"/>
                              <a:lumOff val="25000"/>
                            </a:schemeClr>
                          </a:solidFill>
                          <a:effectLst/>
                          <a:latin typeface="+mn-lt"/>
                          <a:cs typeface="Calibri" panose="020F0502020204030204" pitchFamily="34" charset="0"/>
                        </a:rPr>
                        <a:t>Comparez d’un coup d’œil </a:t>
                      </a:r>
                      <a:r>
                        <a:rPr lang="fr-FR" sz="1200" b="0" i="0" u="none" strike="noStrike" baseline="0" dirty="0">
                          <a:solidFill>
                            <a:schemeClr val="tx1">
                              <a:lumMod val="75000"/>
                              <a:lumOff val="25000"/>
                            </a:schemeClr>
                          </a:solidFill>
                          <a:effectLst/>
                          <a:latin typeface="+mn-lt"/>
                          <a:cs typeface="Calibri" panose="020F0502020204030204" pitchFamily="34" charset="0"/>
                        </a:rPr>
                        <a:t>ces 3 offres </a:t>
                      </a:r>
                      <a:r>
                        <a:rPr lang="fr-FR" sz="1200" b="0" i="1" u="none" strike="noStrike" baseline="0" dirty="0">
                          <a:solidFill>
                            <a:schemeClr val="tx1">
                              <a:lumMod val="75000"/>
                              <a:lumOff val="25000"/>
                            </a:schemeClr>
                          </a:solidFill>
                          <a:effectLst/>
                          <a:latin typeface="+mn-lt"/>
                          <a:cs typeface="Calibri" panose="020F0502020204030204" pitchFamily="34" charset="0"/>
                        </a:rPr>
                        <a:t>(garanties, éligibilité, généralités avec un focus sur la perte d’exploitation)</a:t>
                      </a: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93443305"/>
                  </a:ext>
                </a:extLst>
              </a:tr>
              <a:tr h="536247">
                <a:tc>
                  <a:txBody>
                    <a:bodyPr/>
                    <a:lstStyle/>
                    <a:p>
                      <a:pPr algn="l" fontAlgn="ctr"/>
                      <a:r>
                        <a:rPr lang="fr-FR" sz="1200" b="1" i="0" u="none" strike="noStrike" dirty="0">
                          <a:solidFill>
                            <a:schemeClr val="tx1">
                              <a:lumMod val="75000"/>
                              <a:lumOff val="25000"/>
                            </a:schemeClr>
                          </a:solidFill>
                          <a:effectLst/>
                          <a:latin typeface="+mn-lt"/>
                          <a:cs typeface="Calibri" panose="020F0502020204030204" pitchFamily="34" charset="0"/>
                          <a:hlinkClick r:id="rId7"/>
                        </a:rPr>
                        <a:t>PROFIDEO</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just"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baseline="0" dirty="0">
                          <a:solidFill>
                            <a:schemeClr val="tx1">
                              <a:lumMod val="75000"/>
                              <a:lumOff val="25000"/>
                            </a:schemeClr>
                          </a:solidFill>
                          <a:effectLst/>
                          <a:latin typeface="+mn-lt"/>
                          <a:cs typeface="Calibri" panose="020F0502020204030204" pitchFamily="34" charset="0"/>
                        </a:rPr>
                        <a:t>Inspirez-vous de l’argumentation de la Prévoyance Pro. Des b</a:t>
                      </a:r>
                      <a:r>
                        <a:rPr lang="fr-FR" sz="1200" dirty="0">
                          <a:solidFill>
                            <a:schemeClr val="tx1">
                              <a:lumMod val="75000"/>
                              <a:lumOff val="25000"/>
                            </a:schemeClr>
                          </a:solidFill>
                        </a:rPr>
                        <a:t>outons permettent, tout au long de la simulation, d’accéder à l’outil d’argumentaire commercial, pour mettre en avant les points forts de l’offre vis-à-vis des autres offres du marché</a:t>
                      </a: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543714819"/>
                  </a:ext>
                </a:extLst>
              </a:tr>
              <a:tr h="316127">
                <a:tc>
                  <a:txBody>
                    <a:bodyPr/>
                    <a:lstStyle/>
                    <a:p>
                      <a:pPr algn="l" fontAlgn="ctr"/>
                      <a:r>
                        <a:rPr lang="fr-FR" sz="1200" b="1" u="none" strike="noStrike" baseline="0" dirty="0">
                          <a:solidFill>
                            <a:schemeClr val="tx1">
                              <a:lumMod val="75000"/>
                              <a:lumOff val="25000"/>
                            </a:schemeClr>
                          </a:solidFill>
                          <a:effectLst/>
                          <a:hlinkClick r:id="rId8"/>
                        </a:rPr>
                        <a:t>MYEAV</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just" fontAlgn="ctr">
                        <a:buFont typeface="Wingdings" panose="05000000000000000000" pitchFamily="2" charset="2"/>
                        <a:buChar char="§"/>
                      </a:pPr>
                      <a:r>
                        <a:rPr lang="fr-FR" sz="1200" u="none" strike="noStrike" dirty="0">
                          <a:solidFill>
                            <a:schemeClr val="tx1">
                              <a:lumMod val="75000"/>
                              <a:lumOff val="25000"/>
                            </a:schemeClr>
                          </a:solidFill>
                          <a:effectLst/>
                        </a:rPr>
                        <a:t>Découvrez ici toutes les informations utiles relatives au </a:t>
                      </a:r>
                      <a:r>
                        <a:rPr lang="fr-FR" sz="1200" u="none" strike="noStrike" dirty="0" err="1">
                          <a:solidFill>
                            <a:schemeClr val="tx1">
                              <a:lumMod val="75000"/>
                              <a:lumOff val="25000"/>
                            </a:schemeClr>
                          </a:solidFill>
                          <a:effectLst/>
                        </a:rPr>
                        <a:t>PERi</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46146093"/>
                  </a:ext>
                </a:extLst>
              </a:tr>
              <a:tr h="38032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1" u="none" strike="noStrike" dirty="0">
                          <a:solidFill>
                            <a:schemeClr val="tx1">
                              <a:lumMod val="75000"/>
                              <a:lumOff val="25000"/>
                            </a:schemeClr>
                          </a:solidFill>
                          <a:effectLst/>
                          <a:hlinkClick r:id="rId9"/>
                        </a:rPr>
                        <a:t>Le simulateur retraite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just"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u="none" strike="noStrike" dirty="0">
                          <a:solidFill>
                            <a:schemeClr val="tx1">
                              <a:lumMod val="75000"/>
                              <a:lumOff val="25000"/>
                            </a:schemeClr>
                          </a:solidFill>
                          <a:effectLst/>
                        </a:rPr>
                        <a:t>Simulez en 2 mn la perte de revenus de votre client au moment de son départ à la retraite</a:t>
                      </a:r>
                      <a:r>
                        <a:rPr lang="fr-FR" sz="1200" b="0" u="none" strike="noStrike" baseline="0" dirty="0">
                          <a:solidFill>
                            <a:schemeClr val="tx1">
                              <a:lumMod val="75000"/>
                              <a:lumOff val="25000"/>
                            </a:schemeClr>
                          </a:solidFill>
                          <a:effectLst/>
                        </a:rPr>
                        <a:t>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2603" marR="2603" marT="34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59580">
                <a:tc>
                  <a:txBody>
                    <a:bodyPr/>
                    <a:lstStyle/>
                    <a:p>
                      <a:pPr algn="l" fontAlgn="ctr"/>
                      <a:r>
                        <a:rPr lang="fr-FR" sz="1200" b="1" u="none" strike="noStrike" dirty="0">
                          <a:solidFill>
                            <a:schemeClr val="tx1">
                              <a:lumMod val="75000"/>
                              <a:lumOff val="25000"/>
                            </a:schemeClr>
                          </a:solidFill>
                          <a:effectLst/>
                          <a:hlinkClick r:id="rId10"/>
                        </a:rPr>
                        <a:t>Outil</a:t>
                      </a:r>
                      <a:r>
                        <a:rPr lang="fr-FR" sz="1200" b="1" u="none" strike="noStrike" baseline="0" dirty="0">
                          <a:solidFill>
                            <a:schemeClr val="tx1">
                              <a:lumMod val="75000"/>
                              <a:lumOff val="25000"/>
                            </a:schemeClr>
                          </a:solidFill>
                          <a:effectLst/>
                          <a:hlinkClick r:id="rId10"/>
                        </a:rPr>
                        <a:t> d’aide à la vente </a:t>
                      </a:r>
                      <a:r>
                        <a:rPr lang="fr-FR" sz="1200" b="1" u="none" strike="noStrike" dirty="0" err="1">
                          <a:solidFill>
                            <a:schemeClr val="tx1">
                              <a:lumMod val="75000"/>
                              <a:lumOff val="25000"/>
                            </a:schemeClr>
                          </a:solidFill>
                          <a:effectLst/>
                          <a:hlinkClick r:id="rId10"/>
                        </a:rPr>
                        <a:t>PER</a:t>
                      </a:r>
                      <a:r>
                        <a:rPr lang="fr-FR" sz="1200" b="1" u="none" strike="noStrike" dirty="0" err="1">
                          <a:solidFill>
                            <a:schemeClr val="tx1">
                              <a:lumMod val="75000"/>
                              <a:lumOff val="25000"/>
                            </a:schemeClr>
                          </a:solidFill>
                          <a:effectLst/>
                        </a:rPr>
                        <a:t>i</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just" fontAlgn="ctr">
                        <a:buFont typeface="Wingdings" panose="05000000000000000000" pitchFamily="2" charset="2"/>
                        <a:buChar char="§"/>
                      </a:pPr>
                      <a:r>
                        <a:rPr lang="fr-FR" sz="1200" b="0" u="none" strike="noStrike" dirty="0">
                          <a:solidFill>
                            <a:schemeClr val="tx1">
                              <a:lumMod val="75000"/>
                              <a:lumOff val="25000"/>
                            </a:schemeClr>
                          </a:solidFill>
                          <a:effectLst/>
                        </a:rPr>
                        <a:t>Appuyez-vous sur un guide synthétique </a:t>
                      </a:r>
                      <a:r>
                        <a:rPr lang="fr-FR" sz="1200" b="0" i="1" u="none" strike="noStrike" dirty="0">
                          <a:solidFill>
                            <a:schemeClr val="tx1">
                              <a:lumMod val="75000"/>
                              <a:lumOff val="25000"/>
                            </a:schemeClr>
                          </a:solidFill>
                          <a:effectLst/>
                        </a:rPr>
                        <a:t>(</a:t>
                      </a:r>
                      <a:r>
                        <a:rPr lang="fr-FR" sz="1200" b="0" i="1" u="none" strike="noStrike" baseline="0" dirty="0">
                          <a:solidFill>
                            <a:schemeClr val="tx1">
                              <a:lumMod val="75000"/>
                              <a:lumOff val="25000"/>
                            </a:schemeClr>
                          </a:solidFill>
                          <a:effectLst/>
                        </a:rPr>
                        <a:t>questions sur la démarche commerciale, fiscalité, sorties, transferts)</a:t>
                      </a:r>
                      <a:endParaRPr lang="fr-FR" sz="1200" b="0" i="1" u="none" strike="noStrike" dirty="0">
                        <a:solidFill>
                          <a:schemeClr val="tx1">
                            <a:lumMod val="75000"/>
                            <a:lumOff val="25000"/>
                          </a:schemeClr>
                        </a:solidFill>
                        <a:effectLst/>
                      </a:endParaRP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520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none" strike="noStrike" dirty="0">
                          <a:solidFill>
                            <a:schemeClr val="tx1">
                              <a:lumMod val="75000"/>
                              <a:lumOff val="25000"/>
                            </a:schemeClr>
                          </a:solidFill>
                          <a:effectLst/>
                          <a:hlinkClick r:id="rId11"/>
                        </a:rPr>
                        <a:t>Parcours</a:t>
                      </a:r>
                      <a:r>
                        <a:rPr lang="fr-FR" sz="1200" b="1" u="none" strike="noStrike" baseline="0" dirty="0">
                          <a:solidFill>
                            <a:schemeClr val="tx1">
                              <a:lumMod val="75000"/>
                              <a:lumOff val="25000"/>
                            </a:schemeClr>
                          </a:solidFill>
                          <a:effectLst/>
                          <a:hlinkClick r:id="rId11"/>
                        </a:rPr>
                        <a:t> d’adhésion </a:t>
                      </a:r>
                      <a:r>
                        <a:rPr lang="fr-FR" sz="1200" b="1" u="none" strike="noStrike" baseline="0" dirty="0" err="1">
                          <a:solidFill>
                            <a:schemeClr val="tx1">
                              <a:lumMod val="75000"/>
                              <a:lumOff val="25000"/>
                            </a:schemeClr>
                          </a:solidFill>
                          <a:effectLst/>
                          <a:hlinkClick r:id="rId11"/>
                        </a:rPr>
                        <a:t>PERi</a:t>
                      </a:r>
                      <a:r>
                        <a:rPr lang="fr-FR" sz="1200" b="1" u="none" strike="noStrike" baseline="0" dirty="0">
                          <a:solidFill>
                            <a:schemeClr val="tx1">
                              <a:lumMod val="75000"/>
                              <a:lumOff val="25000"/>
                            </a:schemeClr>
                          </a:solidFill>
                          <a:effectLst/>
                        </a:rPr>
                        <a:t>        </a:t>
                      </a: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just"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u="none" strike="noStrike" dirty="0">
                          <a:solidFill>
                            <a:schemeClr val="tx1">
                              <a:lumMod val="75000"/>
                              <a:lumOff val="25000"/>
                            </a:schemeClr>
                          </a:solidFill>
                          <a:effectLst/>
                        </a:rPr>
                        <a:t>Visualisez le parcours en vidéo</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2603" marR="2603" marT="34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56686">
                <a:tc>
                  <a:txBody>
                    <a:bodyPr/>
                    <a:lstStyle/>
                    <a:p>
                      <a:pPr algn="l" fontAlgn="ctr"/>
                      <a:r>
                        <a:rPr lang="fr-FR" sz="1200" b="1" u="none" strike="noStrike" dirty="0">
                          <a:solidFill>
                            <a:schemeClr val="tx1">
                              <a:lumMod val="75000"/>
                              <a:lumOff val="25000"/>
                            </a:schemeClr>
                          </a:solidFill>
                          <a:effectLst/>
                          <a:hlinkClick r:id="rId12"/>
                        </a:rPr>
                        <a:t>Support d’entretien pour MR Pro</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just" fontAlgn="ctr">
                        <a:buFont typeface="Wingdings" panose="05000000000000000000" pitchFamily="2" charset="2"/>
                        <a:buChar char="§"/>
                      </a:pPr>
                      <a:r>
                        <a:rPr lang="fr-FR" sz="1200" b="0" u="none" strike="noStrike" dirty="0">
                          <a:solidFill>
                            <a:schemeClr val="tx1">
                              <a:lumMod val="75000"/>
                              <a:lumOff val="25000"/>
                            </a:schemeClr>
                          </a:solidFill>
                          <a:effectLst/>
                          <a:latin typeface="+mn-lt"/>
                          <a:cs typeface="Calibri" panose="020F0502020204030204" pitchFamily="34" charset="0"/>
                        </a:rPr>
                        <a:t>Posez les bonnes questions en</a:t>
                      </a:r>
                      <a:r>
                        <a:rPr lang="fr-FR" sz="1200" b="0" u="none" strike="noStrike" baseline="0" dirty="0">
                          <a:solidFill>
                            <a:schemeClr val="tx1">
                              <a:lumMod val="75000"/>
                              <a:lumOff val="25000"/>
                            </a:schemeClr>
                          </a:solidFill>
                          <a:effectLst/>
                          <a:latin typeface="+mn-lt"/>
                          <a:cs typeface="Calibri" panose="020F0502020204030204" pitchFamily="34" charset="0"/>
                        </a:rPr>
                        <a:t> vente à distance pour réaliser une proposition Multirisque Professionnelle</a:t>
                      </a:r>
                      <a:endParaRPr lang="fr-FR" sz="1200" b="0" u="none" strike="noStrike" dirty="0">
                        <a:solidFill>
                          <a:schemeClr val="tx1">
                            <a:lumMod val="75000"/>
                            <a:lumOff val="25000"/>
                          </a:schemeClr>
                        </a:solidFill>
                        <a:effectLst/>
                        <a:latin typeface="+mn-lt"/>
                        <a:cs typeface="Calibri" panose="020F0502020204030204" pitchFamily="34" charset="0"/>
                      </a:endParaRPr>
                    </a:p>
                  </a:txBody>
                  <a:tcPr marL="2603" marR="2603" marT="34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34509">
                <a:tc>
                  <a:txBody>
                    <a:bodyPr/>
                    <a:lstStyle/>
                    <a:p>
                      <a:pPr algn="l" fontAlgn="ctr"/>
                      <a:r>
                        <a:rPr lang="fr-FR" sz="1200" b="1" u="none" strike="noStrike" baseline="0" dirty="0">
                          <a:solidFill>
                            <a:schemeClr val="tx1">
                              <a:lumMod val="75000"/>
                              <a:lumOff val="25000"/>
                            </a:schemeClr>
                          </a:solidFill>
                          <a:effectLst/>
                          <a:hlinkClick r:id="rId13"/>
                        </a:rPr>
                        <a:t>Auto Pro</a:t>
                      </a: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just" fontAlgn="ctr">
                        <a:buFont typeface="Wingdings" panose="05000000000000000000" pitchFamily="2" charset="2"/>
                        <a:buChar char="§"/>
                      </a:pPr>
                      <a:r>
                        <a:rPr lang="fr-FR" sz="1200" b="0" u="none" strike="noStrike" dirty="0">
                          <a:solidFill>
                            <a:schemeClr val="tx1">
                              <a:lumMod val="75000"/>
                              <a:lumOff val="25000"/>
                            </a:schemeClr>
                          </a:solidFill>
                          <a:effectLst/>
                        </a:rPr>
                        <a:t>Abordez avec efficacité l’assurance Auto  Pro </a:t>
                      </a:r>
                      <a:r>
                        <a:rPr lang="fr-FR" sz="1200" b="0" i="1" u="none" strike="noStrike" dirty="0">
                          <a:solidFill>
                            <a:schemeClr val="tx1">
                              <a:lumMod val="75000"/>
                              <a:lumOff val="25000"/>
                            </a:schemeClr>
                          </a:solidFill>
                          <a:effectLst/>
                        </a:rPr>
                        <a:t>(rappel des garanties et démarche commerciale)</a:t>
                      </a: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0371313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5">
            <a:extLst>
              <a:ext uri="{FF2B5EF4-FFF2-40B4-BE49-F238E27FC236}">
                <a16:creationId xmlns:a16="http://schemas.microsoft.com/office/drawing/2014/main" id="{CE0C8F7B-3F3E-4B39-83A0-932F43000BE4}"/>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l="948" t="3014" r="1627" b="3087"/>
          <a:stretch>
            <a:fillRect/>
          </a:stretch>
        </p:blipFill>
        <p:spPr bwMode="auto">
          <a:xfrm>
            <a:off x="0" y="450849"/>
            <a:ext cx="12192000" cy="602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a:extLst>
              <a:ext uri="{FF2B5EF4-FFF2-40B4-BE49-F238E27FC236}">
                <a16:creationId xmlns:a16="http://schemas.microsoft.com/office/drawing/2014/main" id="{DB70AC98-6AD0-4F5A-AA15-F0FE431D75AD}"/>
              </a:ext>
            </a:extLst>
          </p:cNvPr>
          <p:cNvSpPr>
            <a:spLocks noGrp="1"/>
          </p:cNvSpPr>
          <p:nvPr>
            <p:ph type="body" sz="quarter" idx="12"/>
          </p:nvPr>
        </p:nvSpPr>
        <p:spPr>
          <a:xfrm>
            <a:off x="695325" y="463550"/>
            <a:ext cx="10980738" cy="857250"/>
          </a:xfrm>
        </p:spPr>
        <p:txBody>
          <a:bodyPr/>
          <a:lstStyle/>
          <a:p>
            <a:pPr eaLnBrk="1" hangingPunct="1">
              <a:defRPr/>
            </a:pPr>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41987" name="Groupe 11">
            <a:extLst>
              <a:ext uri="{FF2B5EF4-FFF2-40B4-BE49-F238E27FC236}">
                <a16:creationId xmlns:a16="http://schemas.microsoft.com/office/drawing/2014/main" id="{F46A102C-D710-4CB6-A797-CAD2E1812999}"/>
              </a:ext>
            </a:extLst>
          </p:cNvPr>
          <p:cNvGrpSpPr>
            <a:grpSpLocks/>
          </p:cNvGrpSpPr>
          <p:nvPr/>
        </p:nvGrpSpPr>
        <p:grpSpPr bwMode="auto">
          <a:xfrm>
            <a:off x="819150" y="2717800"/>
            <a:ext cx="10350500" cy="3386138"/>
            <a:chOff x="1786504" y="2594939"/>
            <a:chExt cx="8699613" cy="3385229"/>
          </a:xfrm>
        </p:grpSpPr>
        <p:sp>
          <p:nvSpPr>
            <p:cNvPr id="23" name="Rectangle à coins arrondis 65">
              <a:extLst>
                <a:ext uri="{FF2B5EF4-FFF2-40B4-BE49-F238E27FC236}">
                  <a16:creationId xmlns:a16="http://schemas.microsoft.com/office/drawing/2014/main" id="{6ED853AF-0D7C-487B-A201-EDF93BDB3E6B}"/>
                </a:ext>
              </a:extLst>
            </p:cNvPr>
            <p:cNvSpPr/>
            <p:nvPr/>
          </p:nvSpPr>
          <p:spPr>
            <a:xfrm>
              <a:off x="7469273" y="4150271"/>
              <a:ext cx="3016844" cy="182989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C7E57968-558F-4AF6-9D12-9D42180F588A}"/>
                </a:ext>
              </a:extLst>
            </p:cNvPr>
            <p:cNvSpPr/>
            <p:nvPr/>
          </p:nvSpPr>
          <p:spPr>
            <a:xfrm>
              <a:off x="1786504" y="2594939"/>
              <a:ext cx="1511758" cy="277738"/>
            </a:xfrm>
            <a:prstGeom prst="rect">
              <a:avLst/>
            </a:prstGeom>
          </p:spPr>
          <p:txBody>
            <a:bodyPr>
              <a:spAutoFit/>
            </a:bodyPr>
            <a:lstStyle/>
            <a:p>
              <a:pPr>
                <a:spcBef>
                  <a:spcPct val="20000"/>
                </a:spcBef>
                <a:defRPr/>
              </a:pPr>
              <a:endParaRPr lang="fr-FR" sz="1200" i="1" dirty="0">
                <a:solidFill>
                  <a:schemeClr val="tx1">
                    <a:lumMod val="75000"/>
                    <a:lumOff val="25000"/>
                  </a:schemeClr>
                </a:solidFill>
              </a:endParaRPr>
            </a:p>
          </p:txBody>
        </p:sp>
      </p:grpSp>
      <p:grpSp>
        <p:nvGrpSpPr>
          <p:cNvPr id="13" name="Groupe 14">
            <a:extLst>
              <a:ext uri="{FF2B5EF4-FFF2-40B4-BE49-F238E27FC236}">
                <a16:creationId xmlns:a16="http://schemas.microsoft.com/office/drawing/2014/main" id="{3443A3A9-A68F-42A6-81FB-B421E683C2F0}"/>
              </a:ext>
            </a:extLst>
          </p:cNvPr>
          <p:cNvGrpSpPr>
            <a:grpSpLocks/>
          </p:cNvGrpSpPr>
          <p:nvPr/>
        </p:nvGrpSpPr>
        <p:grpSpPr bwMode="auto">
          <a:xfrm>
            <a:off x="695325" y="1550715"/>
            <a:ext cx="3888706" cy="717086"/>
            <a:chOff x="4802041" y="1571343"/>
            <a:chExt cx="2380893" cy="1114422"/>
          </a:xfrm>
          <a:solidFill>
            <a:srgbClr val="C00000"/>
          </a:solidFill>
        </p:grpSpPr>
        <p:sp>
          <p:nvSpPr>
            <p:cNvPr id="14" name="Rectangle 13" title="Arrière-plan d’icône">
              <a:extLst>
                <a:ext uri="{FF2B5EF4-FFF2-40B4-BE49-F238E27FC236}">
                  <a16:creationId xmlns:a16="http://schemas.microsoft.com/office/drawing/2014/main" id="{A49B3742-2090-4A39-A18A-C444B5F4DA7E}"/>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a:extLst>
                <a:ext uri="{FF2B5EF4-FFF2-40B4-BE49-F238E27FC236}">
                  <a16:creationId xmlns:a16="http://schemas.microsoft.com/office/drawing/2014/main" id="{3C8D537F-359E-4355-A16E-EDFB146276CF}"/>
                </a:ext>
              </a:extLst>
            </p:cNvPr>
            <p:cNvSpPr txBox="1">
              <a:spLocks/>
            </p:cNvSpPr>
            <p:nvPr/>
          </p:nvSpPr>
          <p:spPr bwMode="auto">
            <a:xfrm>
              <a:off x="5814964" y="1980364"/>
              <a:ext cx="1257159"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16" name="Groupe 18">
            <a:extLst>
              <a:ext uri="{FF2B5EF4-FFF2-40B4-BE49-F238E27FC236}">
                <a16:creationId xmlns:a16="http://schemas.microsoft.com/office/drawing/2014/main" id="{BE5E8744-41BE-4347-892A-394A72D1F515}"/>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17" name="Rectangle 16" title="Arrière-plan d’icône">
              <a:extLst>
                <a:ext uri="{FF2B5EF4-FFF2-40B4-BE49-F238E27FC236}">
                  <a16:creationId xmlns:a16="http://schemas.microsoft.com/office/drawing/2014/main" id="{846F1D93-C667-472A-92BA-CE8CB565F96F}"/>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8" name="Espace réservé du contenu 13">
              <a:extLst>
                <a:ext uri="{FF2B5EF4-FFF2-40B4-BE49-F238E27FC236}">
                  <a16:creationId xmlns:a16="http://schemas.microsoft.com/office/drawing/2014/main" id="{CB8A9CEA-F918-435B-8396-CA5878DD7AB0}"/>
                </a:ext>
              </a:extLst>
            </p:cNvPr>
            <p:cNvSpPr txBox="1">
              <a:spLocks/>
            </p:cNvSpPr>
            <p:nvPr/>
          </p:nvSpPr>
          <p:spPr bwMode="auto">
            <a:xfrm>
              <a:off x="7985052" y="1985858"/>
              <a:ext cx="1540520" cy="296378"/>
            </a:xfrm>
            <a:prstGeom prst="rect">
              <a:avLst/>
            </a:prstGeom>
            <a:grpFill/>
            <a:ln>
              <a:noFill/>
            </a:ln>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OBJECTIFS</a:t>
              </a:r>
            </a:p>
          </p:txBody>
        </p:sp>
      </p:grpSp>
      <p:pic>
        <p:nvPicPr>
          <p:cNvPr id="19" name="Image 18">
            <a:extLst>
              <a:ext uri="{FF2B5EF4-FFF2-40B4-BE49-F238E27FC236}">
                <a16:creationId xmlns:a16="http://schemas.microsoft.com/office/drawing/2014/main" id="{47F977F2-41E6-45A5-BFB1-3DDF48689393}"/>
              </a:ext>
            </a:extLst>
          </p:cNvPr>
          <p:cNvPicPr>
            <a:picLocks noChangeAspect="1"/>
          </p:cNvPicPr>
          <p:nvPr/>
        </p:nvPicPr>
        <p:blipFill>
          <a:blip r:embed="rId3" cstate="screen">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41991" name="Image 2">
            <a:extLst>
              <a:ext uri="{FF2B5EF4-FFF2-40B4-BE49-F238E27FC236}">
                <a16:creationId xmlns:a16="http://schemas.microsoft.com/office/drawing/2014/main" id="{ADA2A0B9-7C2E-43B4-848C-2C5B508E55B0}"/>
              </a:ext>
            </a:extLst>
          </p:cNvPr>
          <p:cNvPicPr>
            <a:picLocks noChangeAspect="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4665663" y="1508125"/>
            <a:ext cx="86201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Espace réservé du contenu 4">
            <a:extLst>
              <a:ext uri="{FF2B5EF4-FFF2-40B4-BE49-F238E27FC236}">
                <a16:creationId xmlns:a16="http://schemas.microsoft.com/office/drawing/2014/main" id="{6982DE1C-B353-457A-AF4F-825BF6771BE4}"/>
              </a:ext>
            </a:extLst>
          </p:cNvPr>
          <p:cNvSpPr txBox="1">
            <a:spLocks noChangeArrowheads="1"/>
          </p:cNvSpPr>
          <p:nvPr/>
        </p:nvSpPr>
        <p:spPr bwMode="auto">
          <a:xfrm>
            <a:off x="681038" y="1084263"/>
            <a:ext cx="7597775" cy="333375"/>
          </a:xfrm>
          <a:prstGeom prst="rect">
            <a:avLst/>
          </a:prstGeom>
          <a:noFill/>
          <a:ln>
            <a:noFill/>
          </a:ln>
        </p:spPr>
        <p:txBody>
          <a:bodyPr/>
          <a:lstStyle>
            <a:lvl1pPr>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defRPr/>
            </a:pPr>
            <a:r>
              <a:rPr lang="fr-FR" altLang="fr-FR" sz="1400" b="1" dirty="0">
                <a:solidFill>
                  <a:srgbClr val="404040"/>
                </a:solidFill>
              </a:rPr>
              <a:t>Les </a:t>
            </a:r>
            <a:r>
              <a:rPr lang="fr-FR" altLang="fr-FR" sz="1400" b="1" dirty="0">
                <a:solidFill>
                  <a:schemeClr val="tx1">
                    <a:lumMod val="75000"/>
                    <a:lumOff val="25000"/>
                  </a:schemeClr>
                </a:solidFill>
              </a:rPr>
              <a:t>outils de </a:t>
            </a:r>
            <a:r>
              <a:rPr lang="fr-FR" sz="1400" b="1" dirty="0">
                <a:solidFill>
                  <a:schemeClr val="tx1">
                    <a:lumMod val="75000"/>
                    <a:lumOff val="25000"/>
                  </a:schemeClr>
                </a:solidFill>
              </a:rPr>
              <a:t>l’ </a:t>
            </a:r>
            <a:r>
              <a:rPr lang="fr-FR" sz="1400" b="1" dirty="0">
                <a:solidFill>
                  <a:schemeClr val="accent2">
                    <a:lumMod val="75000"/>
                  </a:schemeClr>
                </a:solidFill>
              </a:rPr>
              <a:t>INGENIERIE SOCIALE</a:t>
            </a:r>
            <a:endParaRPr lang="fr-FR" altLang="fr-FR" sz="1200" dirty="0">
              <a:solidFill>
                <a:schemeClr val="accent2">
                  <a:lumMod val="75000"/>
                </a:schemeClr>
              </a:solidFill>
            </a:endParaRPr>
          </a:p>
        </p:txBody>
      </p:sp>
      <p:sp>
        <p:nvSpPr>
          <p:cNvPr id="28" name="Espace réservé du texte 3">
            <a:extLst>
              <a:ext uri="{FF2B5EF4-FFF2-40B4-BE49-F238E27FC236}">
                <a16:creationId xmlns:a16="http://schemas.microsoft.com/office/drawing/2014/main" id="{2829F54B-2D33-4DC1-85B3-EFA28179EE4B}"/>
              </a:ext>
            </a:extLst>
          </p:cNvPr>
          <p:cNvSpPr>
            <a:spLocks noGrp="1"/>
          </p:cNvSpPr>
          <p:nvPr>
            <p:ph type="body" sz="quarter" idx="14"/>
          </p:nvPr>
        </p:nvSpPr>
        <p:spPr>
          <a:xfrm>
            <a:off x="4376738" y="136525"/>
            <a:ext cx="7299325" cy="231775"/>
          </a:xfrm>
        </p:spPr>
        <p:txBody>
          <a:bodyPr/>
          <a:lstStyle/>
          <a:p>
            <a:pPr eaLnBrk="1" fontAlgn="auto" hangingPunct="1">
              <a:spcAft>
                <a:spcPts val="0"/>
              </a:spcAft>
              <a:buClr>
                <a:schemeClr val="accent4"/>
              </a:buClr>
              <a:defRPr/>
            </a:pPr>
            <a:r>
              <a:rPr lang="fr-FR" sz="1200" dirty="0">
                <a:solidFill>
                  <a:schemeClr val="bg1">
                    <a:lumMod val="50000"/>
                  </a:schemeClr>
                </a:solidFill>
              </a:rPr>
              <a:t>Grand Public - Premiums - </a:t>
            </a:r>
            <a:r>
              <a:rPr lang="fr-FR" sz="1200" b="0" dirty="0">
                <a:solidFill>
                  <a:srgbClr val="C00000"/>
                </a:solidFill>
              </a:rPr>
              <a:t>Professionnels</a:t>
            </a:r>
            <a:r>
              <a:rPr lang="fr-FR" sz="1200" dirty="0">
                <a:solidFill>
                  <a:schemeClr val="bg1">
                    <a:lumMod val="50000"/>
                  </a:schemeClr>
                </a:solidFill>
              </a:rPr>
              <a:t> </a:t>
            </a:r>
          </a:p>
        </p:txBody>
      </p:sp>
      <p:graphicFrame>
        <p:nvGraphicFramePr>
          <p:cNvPr id="22" name="Tableau 21">
            <a:extLst>
              <a:ext uri="{FF2B5EF4-FFF2-40B4-BE49-F238E27FC236}">
                <a16:creationId xmlns:a16="http://schemas.microsoft.com/office/drawing/2014/main" id="{64139C9D-2EA2-4A5E-A90F-97D82BB66E8C}"/>
              </a:ext>
            </a:extLst>
          </p:cNvPr>
          <p:cNvGraphicFramePr>
            <a:graphicFrameLocks noGrp="1"/>
          </p:cNvGraphicFramePr>
          <p:nvPr>
            <p:extLst>
              <p:ext uri="{D42A27DB-BD31-4B8C-83A1-F6EECF244321}">
                <p14:modId xmlns:p14="http://schemas.microsoft.com/office/powerpoint/2010/main" val="2557744875"/>
              </p:ext>
            </p:extLst>
          </p:nvPr>
        </p:nvGraphicFramePr>
        <p:xfrm>
          <a:off x="722312" y="2339976"/>
          <a:ext cx="10926763" cy="3763963"/>
        </p:xfrm>
        <a:graphic>
          <a:graphicData uri="http://schemas.openxmlformats.org/drawingml/2006/table">
            <a:tbl>
              <a:tblPr firstRow="1" bandRow="1">
                <a:tableStyleId>{2D5ABB26-0587-4C30-8999-92F81FD0307C}</a:tableStyleId>
              </a:tblPr>
              <a:tblGrid>
                <a:gridCol w="4021377">
                  <a:extLst>
                    <a:ext uri="{9D8B030D-6E8A-4147-A177-3AD203B41FA5}">
                      <a16:colId xmlns:a16="http://schemas.microsoft.com/office/drawing/2014/main" val="20000"/>
                    </a:ext>
                  </a:extLst>
                </a:gridCol>
                <a:gridCol w="6905386">
                  <a:extLst>
                    <a:ext uri="{9D8B030D-6E8A-4147-A177-3AD203B41FA5}">
                      <a16:colId xmlns:a16="http://schemas.microsoft.com/office/drawing/2014/main" val="20001"/>
                    </a:ext>
                  </a:extLst>
                </a:gridCol>
              </a:tblGrid>
              <a:tr h="52019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dirty="0">
                          <a:solidFill>
                            <a:schemeClr val="tx1">
                              <a:lumMod val="75000"/>
                              <a:lumOff val="25000"/>
                            </a:schemeClr>
                          </a:solidFill>
                          <a:effectLst/>
                          <a:latin typeface="+mn-lt"/>
                          <a:cs typeface="Calibri" panose="020F0502020204030204" pitchFamily="34" charset="0"/>
                          <a:hlinkClick r:id="rId5">
                            <a:extLst>
                              <a:ext uri="{A12FA001-AC4F-418D-AE19-62706E023703}">
                                <ahyp:hlinkClr xmlns:ahyp="http://schemas.microsoft.com/office/drawing/2018/hyperlinkcolor" val="tx"/>
                              </a:ext>
                            </a:extLst>
                          </a:hlinkClick>
                        </a:rPr>
                        <a:t>Box Office </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u="none" strike="noStrike" dirty="0">
                          <a:solidFill>
                            <a:schemeClr val="tx1">
                              <a:lumMod val="75000"/>
                              <a:lumOff val="25000"/>
                            </a:schemeClr>
                          </a:solidFill>
                          <a:effectLst/>
                          <a:latin typeface="+mn-lt"/>
                        </a:rPr>
                        <a:t>Accédez directement aux informations essentielles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2548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45247332"/>
                  </a:ext>
                </a:extLst>
              </a:tr>
              <a:tr h="27898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93443305"/>
                  </a:ext>
                </a:extLst>
              </a:tr>
              <a:tr h="32548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543714819"/>
                  </a:ext>
                </a:extLst>
              </a:tr>
              <a:tr h="29953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46146093"/>
                  </a:ext>
                </a:extLst>
              </a:tr>
              <a:tr h="36036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7898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23104">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50618">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0120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833583825"/>
      </p:ext>
    </p:extLst>
  </p:cSld>
  <p:clrMapOvr>
    <a:masterClrMapping/>
  </p:clrMapOvr>
</p:sld>
</file>

<file path=ppt/theme/theme1.xml><?xml version="1.0" encoding="utf-8"?>
<a:theme xmlns:a="http://schemas.openxmlformats.org/drawingml/2006/main" name="Thème Office">
  <a:themeElements>
    <a:clrScheme name="Personnalisé 2">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3F3F3F"/>
      </a:hlink>
      <a:folHlink>
        <a:srgbClr val="3F3F3F"/>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D58A7042310B4429BCFA79AAE8A511A" ma:contentTypeVersion="13" ma:contentTypeDescription="Create a new document." ma:contentTypeScope="" ma:versionID="b918230800a84fbc2e312ccc5a3353c0">
  <xsd:schema xmlns:xsd="http://www.w3.org/2001/XMLSchema" xmlns:xs="http://www.w3.org/2001/XMLSchema" xmlns:p="http://schemas.microsoft.com/office/2006/metadata/properties" xmlns:ns3="dbb2470b-5f27-4370-b211-f8e8e4f29424" xmlns:ns4="717928f9-3d47-43e3-b157-1690f4059f92" targetNamespace="http://schemas.microsoft.com/office/2006/metadata/properties" ma:root="true" ma:fieldsID="784af150e993d80ec85fbbbc8270adb1" ns3:_="" ns4:_="">
    <xsd:import namespace="dbb2470b-5f27-4370-b211-f8e8e4f29424"/>
    <xsd:import namespace="717928f9-3d47-43e3-b157-1690f4059f9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b2470b-5f27-4370-b211-f8e8e4f2942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7928f9-3d47-43e3-b157-1690f4059f9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1515AA-57AE-4459-BE05-37022DA03708}">
  <ds:schemaRefs>
    <ds:schemaRef ds:uri="http://purl.org/dc/elements/1.1/"/>
    <ds:schemaRef ds:uri="http://schemas.microsoft.com/office/2006/metadata/properties"/>
    <ds:schemaRef ds:uri="http://purl.org/dc/terms/"/>
    <ds:schemaRef ds:uri="dbb2470b-5f27-4370-b211-f8e8e4f29424"/>
    <ds:schemaRef ds:uri="http://schemas.microsoft.com/office/2006/documentManagement/types"/>
    <ds:schemaRef ds:uri="717928f9-3d47-43e3-b157-1690f4059f92"/>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06D193B8-7E0C-4EB8-BA7B-87220FBD0C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b2470b-5f27-4370-b211-f8e8e4f29424"/>
    <ds:schemaRef ds:uri="717928f9-3d47-43e3-b157-1690f4059f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18448</TotalTime>
  <Words>9480</Words>
  <Application>Microsoft Office PowerPoint</Application>
  <PresentationFormat>Grand écran</PresentationFormat>
  <Paragraphs>1265</Paragraphs>
  <Slides>57</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57</vt:i4>
      </vt:variant>
    </vt:vector>
  </HeadingPairs>
  <TitlesOfParts>
    <vt:vector size="64" baseType="lpstr">
      <vt:lpstr>Arial</vt:lpstr>
      <vt:lpstr>Arial (Corps)</vt:lpstr>
      <vt:lpstr>Arial Black</vt:lpstr>
      <vt:lpstr>Calibri</vt:lpstr>
      <vt:lpstr>Montserrat Black</vt:lpstr>
      <vt:lpstr>Wingdings</vt:lpstr>
      <vt:lpstr>Thème Office</vt:lpstr>
      <vt:lpstr>RESPONSABLES ENSEMBLE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GERARD Alexandre [CEGEE]</cp:lastModifiedBy>
  <cp:revision>922</cp:revision>
  <dcterms:created xsi:type="dcterms:W3CDTF">2020-06-24T09:20:11Z</dcterms:created>
  <dcterms:modified xsi:type="dcterms:W3CDTF">2022-08-31T10:03:05Z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0x010100BD58A7042310B4429BCFA79AAE8A511A</vt:lpwstr>
  </property>
</Properties>
</file>